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58" r:id="rId7"/>
    <p:sldId id="262" r:id="rId8"/>
    <p:sldId id="263" r:id="rId9"/>
    <p:sldId id="264" r:id="rId10"/>
    <p:sldId id="284" r:id="rId11"/>
    <p:sldId id="265" r:id="rId12"/>
    <p:sldId id="266" r:id="rId13"/>
    <p:sldId id="267" r:id="rId14"/>
    <p:sldId id="277" r:id="rId15"/>
    <p:sldId id="278" r:id="rId16"/>
    <p:sldId id="268" r:id="rId17"/>
    <p:sldId id="280" r:id="rId18"/>
    <p:sldId id="281" r:id="rId19"/>
    <p:sldId id="282" r:id="rId20"/>
    <p:sldId id="283" r:id="rId21"/>
    <p:sldId id="285" r:id="rId22"/>
    <p:sldId id="286" r:id="rId23"/>
    <p:sldId id="279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3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63"/>
    <p:restoredTop sz="94643"/>
  </p:normalViewPr>
  <p:slideViewPr>
    <p:cSldViewPr snapToGrid="0">
      <p:cViewPr varScale="1">
        <p:scale>
          <a:sx n="118" d="100"/>
          <a:sy n="118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090F7-F49D-49A0-95A1-E1A01015AF59}" type="doc">
      <dgm:prSet loTypeId="urn:microsoft.com/office/officeart/2005/8/layout/vList5" loCatId="list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401C39E5-AA6F-449F-BA48-1227D3DFA100}">
      <dgm:prSet/>
      <dgm:spPr/>
      <dgm:t>
        <a:bodyPr/>
        <a:lstStyle/>
        <a:p>
          <a:r>
            <a:rPr lang="en-US" b="1" dirty="0"/>
            <a:t>January 2025</a:t>
          </a:r>
          <a:endParaRPr lang="en-US" dirty="0"/>
        </a:p>
      </dgm:t>
    </dgm:pt>
    <dgm:pt modelId="{C1A33D08-EB45-4E7D-A3F1-3683BEE0C4B5}" type="parTrans" cxnId="{0D7083F0-341A-46D8-99E1-924A8E81DAE7}">
      <dgm:prSet/>
      <dgm:spPr/>
      <dgm:t>
        <a:bodyPr/>
        <a:lstStyle/>
        <a:p>
          <a:endParaRPr lang="en-US"/>
        </a:p>
      </dgm:t>
    </dgm:pt>
    <dgm:pt modelId="{F603490F-2661-458F-8A0F-E2E1660A92B4}" type="sibTrans" cxnId="{0D7083F0-341A-46D8-99E1-924A8E81DAE7}">
      <dgm:prSet/>
      <dgm:spPr/>
      <dgm:t>
        <a:bodyPr/>
        <a:lstStyle/>
        <a:p>
          <a:endParaRPr lang="en-US"/>
        </a:p>
      </dgm:t>
    </dgm:pt>
    <dgm:pt modelId="{9EF75696-9BBE-43BA-A4AD-0AC6CA1A5DAA}">
      <dgm:prSet/>
      <dgm:spPr/>
      <dgm:t>
        <a:bodyPr/>
        <a:lstStyle/>
        <a:p>
          <a:r>
            <a:rPr lang="en-US" b="1" dirty="0"/>
            <a:t>January 2025</a:t>
          </a:r>
          <a:endParaRPr lang="en-US" dirty="0"/>
        </a:p>
      </dgm:t>
    </dgm:pt>
    <dgm:pt modelId="{249F4DD0-B9AA-4131-B981-9B88DDD15DB4}" type="parTrans" cxnId="{2CBF2C3B-4870-430E-82BA-ECB523380FD0}">
      <dgm:prSet/>
      <dgm:spPr/>
      <dgm:t>
        <a:bodyPr/>
        <a:lstStyle/>
        <a:p>
          <a:endParaRPr lang="en-US"/>
        </a:p>
      </dgm:t>
    </dgm:pt>
    <dgm:pt modelId="{1F2D09D9-1EFA-4CA3-B888-294593D06663}" type="sibTrans" cxnId="{2CBF2C3B-4870-430E-82BA-ECB523380FD0}">
      <dgm:prSet/>
      <dgm:spPr/>
      <dgm:t>
        <a:bodyPr/>
        <a:lstStyle/>
        <a:p>
          <a:endParaRPr lang="en-US"/>
        </a:p>
      </dgm:t>
    </dgm:pt>
    <dgm:pt modelId="{1D8C1926-8915-4DF0-B589-9C6BD03AE74E}">
      <dgm:prSet/>
      <dgm:spPr/>
      <dgm:t>
        <a:bodyPr/>
        <a:lstStyle/>
        <a:p>
          <a:r>
            <a:rPr lang="en-US" b="1" dirty="0"/>
            <a:t>July 2025</a:t>
          </a:r>
          <a:endParaRPr lang="en-US" dirty="0"/>
        </a:p>
      </dgm:t>
    </dgm:pt>
    <dgm:pt modelId="{E48100AF-6A3C-49A6-9A3E-15B61C5DD12D}" type="parTrans" cxnId="{B696D5DE-5538-40DE-BC0B-BB3082D86D1C}">
      <dgm:prSet/>
      <dgm:spPr/>
      <dgm:t>
        <a:bodyPr/>
        <a:lstStyle/>
        <a:p>
          <a:endParaRPr lang="en-US"/>
        </a:p>
      </dgm:t>
    </dgm:pt>
    <dgm:pt modelId="{F8DAC07A-3AAC-4925-AB17-0578E075490A}" type="sibTrans" cxnId="{B696D5DE-5538-40DE-BC0B-BB3082D86D1C}">
      <dgm:prSet/>
      <dgm:spPr/>
      <dgm:t>
        <a:bodyPr/>
        <a:lstStyle/>
        <a:p>
          <a:endParaRPr lang="en-US"/>
        </a:p>
      </dgm:t>
    </dgm:pt>
    <dgm:pt modelId="{54A1DC44-AB15-4F76-9E8D-423C58F0E863}">
      <dgm:prSet/>
      <dgm:spPr/>
      <dgm:t>
        <a:bodyPr/>
        <a:lstStyle/>
        <a:p>
          <a:r>
            <a:rPr lang="en-US" b="1" dirty="0"/>
            <a:t>October 2025</a:t>
          </a:r>
          <a:endParaRPr lang="en-US" dirty="0"/>
        </a:p>
      </dgm:t>
    </dgm:pt>
    <dgm:pt modelId="{2DB65CD9-7E22-4C7C-AA33-AA9D3086505B}" type="parTrans" cxnId="{CE24FDF6-9513-47A6-8031-48B546331DE9}">
      <dgm:prSet/>
      <dgm:spPr/>
      <dgm:t>
        <a:bodyPr/>
        <a:lstStyle/>
        <a:p>
          <a:endParaRPr lang="en-US"/>
        </a:p>
      </dgm:t>
    </dgm:pt>
    <dgm:pt modelId="{5C349FF5-091A-4276-ACC2-2A299F95B6F8}" type="sibTrans" cxnId="{CE24FDF6-9513-47A6-8031-48B546331DE9}">
      <dgm:prSet/>
      <dgm:spPr/>
      <dgm:t>
        <a:bodyPr/>
        <a:lstStyle/>
        <a:p>
          <a:endParaRPr lang="en-US"/>
        </a:p>
      </dgm:t>
    </dgm:pt>
    <dgm:pt modelId="{3111311D-DEDC-4E6D-ACB1-A7CEF27390E9}">
      <dgm:prSet/>
      <dgm:spPr/>
      <dgm:t>
        <a:bodyPr/>
        <a:lstStyle/>
        <a:p>
          <a:r>
            <a:rPr lang="en-US"/>
            <a:t>Trump terminates 2 EEOC commissioners and its General Counsel (Democrats appointed by Biden) and revokes Biden Executive Orders.</a:t>
          </a:r>
        </a:p>
      </dgm:t>
    </dgm:pt>
    <dgm:pt modelId="{0376396F-D50F-4F16-B1E0-08C7362D82CC}" type="parTrans" cxnId="{72680031-9F75-4438-B607-457B798F34D2}">
      <dgm:prSet/>
      <dgm:spPr/>
      <dgm:t>
        <a:bodyPr/>
        <a:lstStyle/>
        <a:p>
          <a:endParaRPr lang="en-US"/>
        </a:p>
      </dgm:t>
    </dgm:pt>
    <dgm:pt modelId="{1615C42B-77FE-464E-BB23-50A310A7B9B3}" type="sibTrans" cxnId="{72680031-9F75-4438-B607-457B798F34D2}">
      <dgm:prSet/>
      <dgm:spPr/>
      <dgm:t>
        <a:bodyPr/>
        <a:lstStyle/>
        <a:p>
          <a:endParaRPr lang="en-US"/>
        </a:p>
      </dgm:t>
    </dgm:pt>
    <dgm:pt modelId="{E764F3F1-3E70-4C0F-A311-96994F22BEBF}">
      <dgm:prSet/>
      <dgm:spPr/>
      <dgm:t>
        <a:bodyPr/>
        <a:lstStyle/>
        <a:p>
          <a:r>
            <a:rPr lang="en-US" dirty="0"/>
            <a:t>Trump names Lucas as Acting Chair and in March reappoints Lucas to another 5-year term</a:t>
          </a:r>
        </a:p>
      </dgm:t>
    </dgm:pt>
    <dgm:pt modelId="{BD3AA74E-D157-428A-B82F-33C6B8BD071A}" type="parTrans" cxnId="{0B65C02A-C178-4F0D-BCF1-2B8C63A06F24}">
      <dgm:prSet/>
      <dgm:spPr/>
      <dgm:t>
        <a:bodyPr/>
        <a:lstStyle/>
        <a:p>
          <a:endParaRPr lang="en-US"/>
        </a:p>
      </dgm:t>
    </dgm:pt>
    <dgm:pt modelId="{9206815B-4AB4-4F93-8B6C-C1ED42EF0D99}" type="sibTrans" cxnId="{0B65C02A-C178-4F0D-BCF1-2B8C63A06F24}">
      <dgm:prSet/>
      <dgm:spPr/>
      <dgm:t>
        <a:bodyPr/>
        <a:lstStyle/>
        <a:p>
          <a:endParaRPr lang="en-US"/>
        </a:p>
      </dgm:t>
    </dgm:pt>
    <dgm:pt modelId="{545F0210-F95B-4C3F-8D4A-242564D58EBF}">
      <dgm:prSet/>
      <dgm:spPr/>
      <dgm:t>
        <a:bodyPr/>
        <a:lstStyle/>
        <a:p>
          <a:r>
            <a:rPr lang="en-US"/>
            <a:t>Commissioner </a:t>
          </a:r>
          <a:r>
            <a:rPr lang="en-US" dirty="0"/>
            <a:t>Lucas confirmed as EEOC Chair</a:t>
          </a:r>
        </a:p>
      </dgm:t>
    </dgm:pt>
    <dgm:pt modelId="{E472EE19-9C3E-413E-AFF6-55EC618D7529}" type="parTrans" cxnId="{056A6CC5-909E-4C82-BC13-78748D69B636}">
      <dgm:prSet/>
      <dgm:spPr/>
      <dgm:t>
        <a:bodyPr/>
        <a:lstStyle/>
        <a:p>
          <a:endParaRPr lang="en-US"/>
        </a:p>
      </dgm:t>
    </dgm:pt>
    <dgm:pt modelId="{F93494D0-AAC0-4A79-ADFB-A1A0E94B6E4C}" type="sibTrans" cxnId="{056A6CC5-909E-4C82-BC13-78748D69B636}">
      <dgm:prSet/>
      <dgm:spPr/>
      <dgm:t>
        <a:bodyPr/>
        <a:lstStyle/>
        <a:p>
          <a:endParaRPr lang="en-US"/>
        </a:p>
      </dgm:t>
    </dgm:pt>
    <dgm:pt modelId="{215FC51C-4DB1-4391-B38C-D7A484563AD8}">
      <dgm:prSet/>
      <dgm:spPr/>
      <dgm:t>
        <a:bodyPr/>
        <a:lstStyle/>
        <a:p>
          <a:r>
            <a:rPr lang="en-US"/>
            <a:t>New </a:t>
          </a:r>
          <a:r>
            <a:rPr lang="en-US" dirty="0"/>
            <a:t>commissioner confirmed giving Republicans a 2-1 majority and restoring full EEOC authority.</a:t>
          </a:r>
        </a:p>
      </dgm:t>
    </dgm:pt>
    <dgm:pt modelId="{7255AEC5-C97E-4DEF-8B3A-26B9368118F4}" type="parTrans" cxnId="{BA18684D-6B5D-4A47-8472-D16A5E96721B}">
      <dgm:prSet/>
      <dgm:spPr/>
      <dgm:t>
        <a:bodyPr/>
        <a:lstStyle/>
        <a:p>
          <a:endParaRPr lang="en-US"/>
        </a:p>
      </dgm:t>
    </dgm:pt>
    <dgm:pt modelId="{2003C519-17A9-4B35-BAB4-FCA847183A93}" type="sibTrans" cxnId="{BA18684D-6B5D-4A47-8472-D16A5E96721B}">
      <dgm:prSet/>
      <dgm:spPr/>
      <dgm:t>
        <a:bodyPr/>
        <a:lstStyle/>
        <a:p>
          <a:endParaRPr lang="en-US"/>
        </a:p>
      </dgm:t>
    </dgm:pt>
    <dgm:pt modelId="{81B3FDEA-70C4-4F05-A707-8ABC07D028A3}" type="pres">
      <dgm:prSet presAssocID="{0F5090F7-F49D-49A0-95A1-E1A01015AF59}" presName="Name0" presStyleCnt="0">
        <dgm:presLayoutVars>
          <dgm:dir/>
          <dgm:animLvl val="lvl"/>
          <dgm:resizeHandles val="exact"/>
        </dgm:presLayoutVars>
      </dgm:prSet>
      <dgm:spPr/>
    </dgm:pt>
    <dgm:pt modelId="{97DB33BD-EBA3-44B8-A765-CC1F5A675482}" type="pres">
      <dgm:prSet presAssocID="{401C39E5-AA6F-449F-BA48-1227D3DFA100}" presName="linNode" presStyleCnt="0"/>
      <dgm:spPr/>
    </dgm:pt>
    <dgm:pt modelId="{1BAE1709-A8AE-4D9F-9089-3618312B30B1}" type="pres">
      <dgm:prSet presAssocID="{401C39E5-AA6F-449F-BA48-1227D3DFA100}" presName="parentText" presStyleLbl="node1" presStyleIdx="0" presStyleCnt="4" custScaleX="56388">
        <dgm:presLayoutVars>
          <dgm:chMax val="1"/>
          <dgm:bulletEnabled val="1"/>
        </dgm:presLayoutVars>
      </dgm:prSet>
      <dgm:spPr/>
    </dgm:pt>
    <dgm:pt modelId="{B7B705AC-4B2D-4911-B291-516BA6B554E2}" type="pres">
      <dgm:prSet presAssocID="{401C39E5-AA6F-449F-BA48-1227D3DFA100}" presName="descendantText" presStyleLbl="alignAccFollowNode1" presStyleIdx="0" presStyleCnt="4">
        <dgm:presLayoutVars>
          <dgm:bulletEnabled val="1"/>
        </dgm:presLayoutVars>
      </dgm:prSet>
      <dgm:spPr/>
    </dgm:pt>
    <dgm:pt modelId="{F70EAA7C-7DA6-4550-849D-935FBDC4CA80}" type="pres">
      <dgm:prSet presAssocID="{F603490F-2661-458F-8A0F-E2E1660A92B4}" presName="sp" presStyleCnt="0"/>
      <dgm:spPr/>
    </dgm:pt>
    <dgm:pt modelId="{9DB917B2-46C5-4DD3-94FF-50E037B8237D}" type="pres">
      <dgm:prSet presAssocID="{9EF75696-9BBE-43BA-A4AD-0AC6CA1A5DAA}" presName="linNode" presStyleCnt="0"/>
      <dgm:spPr/>
    </dgm:pt>
    <dgm:pt modelId="{9B043CF0-9285-40B9-8AC4-FC716EEF517F}" type="pres">
      <dgm:prSet presAssocID="{9EF75696-9BBE-43BA-A4AD-0AC6CA1A5DAA}" presName="parentText" presStyleLbl="node1" presStyleIdx="1" presStyleCnt="4" custScaleX="56388">
        <dgm:presLayoutVars>
          <dgm:chMax val="1"/>
          <dgm:bulletEnabled val="1"/>
        </dgm:presLayoutVars>
      </dgm:prSet>
      <dgm:spPr/>
    </dgm:pt>
    <dgm:pt modelId="{C2B2E1AC-9A5C-4764-81DF-EBEDB0239C1C}" type="pres">
      <dgm:prSet presAssocID="{9EF75696-9BBE-43BA-A4AD-0AC6CA1A5DAA}" presName="descendantText" presStyleLbl="alignAccFollowNode1" presStyleIdx="1" presStyleCnt="4">
        <dgm:presLayoutVars>
          <dgm:bulletEnabled val="1"/>
        </dgm:presLayoutVars>
      </dgm:prSet>
      <dgm:spPr/>
    </dgm:pt>
    <dgm:pt modelId="{078C468B-D2AD-4AC5-A223-8C26F34EA2AA}" type="pres">
      <dgm:prSet presAssocID="{1F2D09D9-1EFA-4CA3-B888-294593D06663}" presName="sp" presStyleCnt="0"/>
      <dgm:spPr/>
    </dgm:pt>
    <dgm:pt modelId="{971B4E4B-1E7A-4490-91BA-5C8515BCE358}" type="pres">
      <dgm:prSet presAssocID="{1D8C1926-8915-4DF0-B589-9C6BD03AE74E}" presName="linNode" presStyleCnt="0"/>
      <dgm:spPr/>
    </dgm:pt>
    <dgm:pt modelId="{92C4847D-4C13-4683-A205-D75A9059EC24}" type="pres">
      <dgm:prSet presAssocID="{1D8C1926-8915-4DF0-B589-9C6BD03AE74E}" presName="parentText" presStyleLbl="node1" presStyleIdx="2" presStyleCnt="4" custScaleX="56388">
        <dgm:presLayoutVars>
          <dgm:chMax val="1"/>
          <dgm:bulletEnabled val="1"/>
        </dgm:presLayoutVars>
      </dgm:prSet>
      <dgm:spPr/>
    </dgm:pt>
    <dgm:pt modelId="{245718FA-E2EB-4EB3-B762-E019E1E121A1}" type="pres">
      <dgm:prSet presAssocID="{1D8C1926-8915-4DF0-B589-9C6BD03AE74E}" presName="descendantText" presStyleLbl="alignAccFollowNode1" presStyleIdx="2" presStyleCnt="4">
        <dgm:presLayoutVars>
          <dgm:bulletEnabled val="1"/>
        </dgm:presLayoutVars>
      </dgm:prSet>
      <dgm:spPr/>
    </dgm:pt>
    <dgm:pt modelId="{29EE82A9-B13D-443D-9A86-8822EB120B31}" type="pres">
      <dgm:prSet presAssocID="{F8DAC07A-3AAC-4925-AB17-0578E075490A}" presName="sp" presStyleCnt="0"/>
      <dgm:spPr/>
    </dgm:pt>
    <dgm:pt modelId="{F47BDAD7-D45A-4757-A7ED-A77C8ECD53C7}" type="pres">
      <dgm:prSet presAssocID="{54A1DC44-AB15-4F76-9E8D-423C58F0E863}" presName="linNode" presStyleCnt="0"/>
      <dgm:spPr/>
    </dgm:pt>
    <dgm:pt modelId="{6D539F5B-5D2D-4322-BF8C-5E979BF2CBF5}" type="pres">
      <dgm:prSet presAssocID="{54A1DC44-AB15-4F76-9E8D-423C58F0E863}" presName="parentText" presStyleLbl="node1" presStyleIdx="3" presStyleCnt="4" custScaleX="56388">
        <dgm:presLayoutVars>
          <dgm:chMax val="1"/>
          <dgm:bulletEnabled val="1"/>
        </dgm:presLayoutVars>
      </dgm:prSet>
      <dgm:spPr/>
    </dgm:pt>
    <dgm:pt modelId="{89D40556-2AE0-432B-ADC0-42AAD4998EA7}" type="pres">
      <dgm:prSet presAssocID="{54A1DC44-AB15-4F76-9E8D-423C58F0E86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726FBB24-9F9D-4F60-9583-2D91DF996109}" type="presOf" srcId="{401C39E5-AA6F-449F-BA48-1227D3DFA100}" destId="{1BAE1709-A8AE-4D9F-9089-3618312B30B1}" srcOrd="0" destOrd="0" presId="urn:microsoft.com/office/officeart/2005/8/layout/vList5"/>
    <dgm:cxn modelId="{0B65C02A-C178-4F0D-BCF1-2B8C63A06F24}" srcId="{9EF75696-9BBE-43BA-A4AD-0AC6CA1A5DAA}" destId="{E764F3F1-3E70-4C0F-A311-96994F22BEBF}" srcOrd="0" destOrd="0" parTransId="{BD3AA74E-D157-428A-B82F-33C6B8BD071A}" sibTransId="{9206815B-4AB4-4F93-8B6C-C1ED42EF0D99}"/>
    <dgm:cxn modelId="{72680031-9F75-4438-B607-457B798F34D2}" srcId="{401C39E5-AA6F-449F-BA48-1227D3DFA100}" destId="{3111311D-DEDC-4E6D-ACB1-A7CEF27390E9}" srcOrd="0" destOrd="0" parTransId="{0376396F-D50F-4F16-B1E0-08C7362D82CC}" sibTransId="{1615C42B-77FE-464E-BB23-50A310A7B9B3}"/>
    <dgm:cxn modelId="{2CBF2C3B-4870-430E-82BA-ECB523380FD0}" srcId="{0F5090F7-F49D-49A0-95A1-E1A01015AF59}" destId="{9EF75696-9BBE-43BA-A4AD-0AC6CA1A5DAA}" srcOrd="1" destOrd="0" parTransId="{249F4DD0-B9AA-4131-B981-9B88DDD15DB4}" sibTransId="{1F2D09D9-1EFA-4CA3-B888-294593D06663}"/>
    <dgm:cxn modelId="{1A839A40-1531-4502-B46A-4C882A949348}" type="presOf" srcId="{9EF75696-9BBE-43BA-A4AD-0AC6CA1A5DAA}" destId="{9B043CF0-9285-40B9-8AC4-FC716EEF517F}" srcOrd="0" destOrd="0" presId="urn:microsoft.com/office/officeart/2005/8/layout/vList5"/>
    <dgm:cxn modelId="{F8DDCF47-17D6-42CF-B87A-99E8E0ABF475}" type="presOf" srcId="{E764F3F1-3E70-4C0F-A311-96994F22BEBF}" destId="{C2B2E1AC-9A5C-4764-81DF-EBEDB0239C1C}" srcOrd="0" destOrd="0" presId="urn:microsoft.com/office/officeart/2005/8/layout/vList5"/>
    <dgm:cxn modelId="{BA18684D-6B5D-4A47-8472-D16A5E96721B}" srcId="{54A1DC44-AB15-4F76-9E8D-423C58F0E863}" destId="{215FC51C-4DB1-4391-B38C-D7A484563AD8}" srcOrd="0" destOrd="0" parTransId="{7255AEC5-C97E-4DEF-8B3A-26B9368118F4}" sibTransId="{2003C519-17A9-4B35-BAB4-FCA847183A93}"/>
    <dgm:cxn modelId="{8272086E-B95F-44F5-A94A-133BD8358F14}" type="presOf" srcId="{215FC51C-4DB1-4391-B38C-D7A484563AD8}" destId="{89D40556-2AE0-432B-ADC0-42AAD4998EA7}" srcOrd="0" destOrd="0" presId="urn:microsoft.com/office/officeart/2005/8/layout/vList5"/>
    <dgm:cxn modelId="{8CBB33B8-267E-47DE-95DE-93997CC4A891}" type="presOf" srcId="{3111311D-DEDC-4E6D-ACB1-A7CEF27390E9}" destId="{B7B705AC-4B2D-4911-B291-516BA6B554E2}" srcOrd="0" destOrd="0" presId="urn:microsoft.com/office/officeart/2005/8/layout/vList5"/>
    <dgm:cxn modelId="{3DAEF0BB-FC38-4C2F-8DD2-CE0F12810F99}" type="presOf" srcId="{0F5090F7-F49D-49A0-95A1-E1A01015AF59}" destId="{81B3FDEA-70C4-4F05-A707-8ABC07D028A3}" srcOrd="0" destOrd="0" presId="urn:microsoft.com/office/officeart/2005/8/layout/vList5"/>
    <dgm:cxn modelId="{026F32BE-52AE-4E9F-BCC0-578963EB240D}" type="presOf" srcId="{1D8C1926-8915-4DF0-B589-9C6BD03AE74E}" destId="{92C4847D-4C13-4683-A205-D75A9059EC24}" srcOrd="0" destOrd="0" presId="urn:microsoft.com/office/officeart/2005/8/layout/vList5"/>
    <dgm:cxn modelId="{056A6CC5-909E-4C82-BC13-78748D69B636}" srcId="{1D8C1926-8915-4DF0-B589-9C6BD03AE74E}" destId="{545F0210-F95B-4C3F-8D4A-242564D58EBF}" srcOrd="0" destOrd="0" parTransId="{E472EE19-9C3E-413E-AFF6-55EC618D7529}" sibTransId="{F93494D0-AAC0-4A79-ADFB-A1A0E94B6E4C}"/>
    <dgm:cxn modelId="{3C35BBC5-7504-40CA-8BB3-83A1EE0A567E}" type="presOf" srcId="{545F0210-F95B-4C3F-8D4A-242564D58EBF}" destId="{245718FA-E2EB-4EB3-B762-E019E1E121A1}" srcOrd="0" destOrd="0" presId="urn:microsoft.com/office/officeart/2005/8/layout/vList5"/>
    <dgm:cxn modelId="{500672D6-34F9-42C4-9022-EA54211C5D09}" type="presOf" srcId="{54A1DC44-AB15-4F76-9E8D-423C58F0E863}" destId="{6D539F5B-5D2D-4322-BF8C-5E979BF2CBF5}" srcOrd="0" destOrd="0" presId="urn:microsoft.com/office/officeart/2005/8/layout/vList5"/>
    <dgm:cxn modelId="{B696D5DE-5538-40DE-BC0B-BB3082D86D1C}" srcId="{0F5090F7-F49D-49A0-95A1-E1A01015AF59}" destId="{1D8C1926-8915-4DF0-B589-9C6BD03AE74E}" srcOrd="2" destOrd="0" parTransId="{E48100AF-6A3C-49A6-9A3E-15B61C5DD12D}" sibTransId="{F8DAC07A-3AAC-4925-AB17-0578E075490A}"/>
    <dgm:cxn modelId="{0D7083F0-341A-46D8-99E1-924A8E81DAE7}" srcId="{0F5090F7-F49D-49A0-95A1-E1A01015AF59}" destId="{401C39E5-AA6F-449F-BA48-1227D3DFA100}" srcOrd="0" destOrd="0" parTransId="{C1A33D08-EB45-4E7D-A3F1-3683BEE0C4B5}" sibTransId="{F603490F-2661-458F-8A0F-E2E1660A92B4}"/>
    <dgm:cxn modelId="{CE24FDF6-9513-47A6-8031-48B546331DE9}" srcId="{0F5090F7-F49D-49A0-95A1-E1A01015AF59}" destId="{54A1DC44-AB15-4F76-9E8D-423C58F0E863}" srcOrd="3" destOrd="0" parTransId="{2DB65CD9-7E22-4C7C-AA33-AA9D3086505B}" sibTransId="{5C349FF5-091A-4276-ACC2-2A299F95B6F8}"/>
    <dgm:cxn modelId="{CCA4FD24-D19E-4EF9-8F38-EB872CBBC450}" type="presParOf" srcId="{81B3FDEA-70C4-4F05-A707-8ABC07D028A3}" destId="{97DB33BD-EBA3-44B8-A765-CC1F5A675482}" srcOrd="0" destOrd="0" presId="urn:microsoft.com/office/officeart/2005/8/layout/vList5"/>
    <dgm:cxn modelId="{03170028-327D-4C81-BE65-E63BFC40E5BF}" type="presParOf" srcId="{97DB33BD-EBA3-44B8-A765-CC1F5A675482}" destId="{1BAE1709-A8AE-4D9F-9089-3618312B30B1}" srcOrd="0" destOrd="0" presId="urn:microsoft.com/office/officeart/2005/8/layout/vList5"/>
    <dgm:cxn modelId="{32D93CB7-C15D-4B80-B59A-674F8AD69F66}" type="presParOf" srcId="{97DB33BD-EBA3-44B8-A765-CC1F5A675482}" destId="{B7B705AC-4B2D-4911-B291-516BA6B554E2}" srcOrd="1" destOrd="0" presId="urn:microsoft.com/office/officeart/2005/8/layout/vList5"/>
    <dgm:cxn modelId="{8DFCB506-E5A6-4540-8009-F005DEBB9D59}" type="presParOf" srcId="{81B3FDEA-70C4-4F05-A707-8ABC07D028A3}" destId="{F70EAA7C-7DA6-4550-849D-935FBDC4CA80}" srcOrd="1" destOrd="0" presId="urn:microsoft.com/office/officeart/2005/8/layout/vList5"/>
    <dgm:cxn modelId="{AA33C68F-1CB0-4C8A-9FC7-1949ABE7983D}" type="presParOf" srcId="{81B3FDEA-70C4-4F05-A707-8ABC07D028A3}" destId="{9DB917B2-46C5-4DD3-94FF-50E037B8237D}" srcOrd="2" destOrd="0" presId="urn:microsoft.com/office/officeart/2005/8/layout/vList5"/>
    <dgm:cxn modelId="{1B5072FC-F054-485E-B78F-6983E93024AF}" type="presParOf" srcId="{9DB917B2-46C5-4DD3-94FF-50E037B8237D}" destId="{9B043CF0-9285-40B9-8AC4-FC716EEF517F}" srcOrd="0" destOrd="0" presId="urn:microsoft.com/office/officeart/2005/8/layout/vList5"/>
    <dgm:cxn modelId="{E09430DD-D7C6-4864-945F-81CB19844928}" type="presParOf" srcId="{9DB917B2-46C5-4DD3-94FF-50E037B8237D}" destId="{C2B2E1AC-9A5C-4764-81DF-EBEDB0239C1C}" srcOrd="1" destOrd="0" presId="urn:microsoft.com/office/officeart/2005/8/layout/vList5"/>
    <dgm:cxn modelId="{BBC398C2-6D7D-43AF-B9ED-5F2EF27FF7AF}" type="presParOf" srcId="{81B3FDEA-70C4-4F05-A707-8ABC07D028A3}" destId="{078C468B-D2AD-4AC5-A223-8C26F34EA2AA}" srcOrd="3" destOrd="0" presId="urn:microsoft.com/office/officeart/2005/8/layout/vList5"/>
    <dgm:cxn modelId="{09A7F92C-1FF4-49AC-9D8F-20EFDCBCA301}" type="presParOf" srcId="{81B3FDEA-70C4-4F05-A707-8ABC07D028A3}" destId="{971B4E4B-1E7A-4490-91BA-5C8515BCE358}" srcOrd="4" destOrd="0" presId="urn:microsoft.com/office/officeart/2005/8/layout/vList5"/>
    <dgm:cxn modelId="{5247274C-1A82-4A78-9733-C33D0D24A96B}" type="presParOf" srcId="{971B4E4B-1E7A-4490-91BA-5C8515BCE358}" destId="{92C4847D-4C13-4683-A205-D75A9059EC24}" srcOrd="0" destOrd="0" presId="urn:microsoft.com/office/officeart/2005/8/layout/vList5"/>
    <dgm:cxn modelId="{4EDED8F3-C22A-4C2C-A151-A28ACE57CFA6}" type="presParOf" srcId="{971B4E4B-1E7A-4490-91BA-5C8515BCE358}" destId="{245718FA-E2EB-4EB3-B762-E019E1E121A1}" srcOrd="1" destOrd="0" presId="urn:microsoft.com/office/officeart/2005/8/layout/vList5"/>
    <dgm:cxn modelId="{D8143D0E-D3DA-4C93-80BB-8644798F67CF}" type="presParOf" srcId="{81B3FDEA-70C4-4F05-A707-8ABC07D028A3}" destId="{29EE82A9-B13D-443D-9A86-8822EB120B31}" srcOrd="5" destOrd="0" presId="urn:microsoft.com/office/officeart/2005/8/layout/vList5"/>
    <dgm:cxn modelId="{7EAE8246-5B83-4A15-A66C-845A34938673}" type="presParOf" srcId="{81B3FDEA-70C4-4F05-A707-8ABC07D028A3}" destId="{F47BDAD7-D45A-4757-A7ED-A77C8ECD53C7}" srcOrd="6" destOrd="0" presId="urn:microsoft.com/office/officeart/2005/8/layout/vList5"/>
    <dgm:cxn modelId="{874692C7-319A-492C-954E-E180B3E59DE6}" type="presParOf" srcId="{F47BDAD7-D45A-4757-A7ED-A77C8ECD53C7}" destId="{6D539F5B-5D2D-4322-BF8C-5E979BF2CBF5}" srcOrd="0" destOrd="0" presId="urn:microsoft.com/office/officeart/2005/8/layout/vList5"/>
    <dgm:cxn modelId="{6A89B433-6692-448E-ABD4-E20DC7230ACB}" type="presParOf" srcId="{F47BDAD7-D45A-4757-A7ED-A77C8ECD53C7}" destId="{89D40556-2AE0-432B-ADC0-42AAD4998EA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F18967-5D3E-440A-866A-1A16401F7778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E15B705-8926-4DB4-B105-877C98D55545}">
      <dgm:prSet phldrT="[Text]" phldr="0"/>
      <dgm:spPr/>
      <dgm:t>
        <a:bodyPr/>
        <a:lstStyle/>
        <a:p>
          <a:r>
            <a:rPr lang="en-US" dirty="0"/>
            <a:t>Vertical Joint Employment</a:t>
          </a:r>
        </a:p>
      </dgm:t>
    </dgm:pt>
    <dgm:pt modelId="{24C9CD97-7294-4123-89EA-12E115A3A189}" type="parTrans" cxnId="{A4225E1A-D3B8-48DB-BB8F-3D380A231504}">
      <dgm:prSet/>
      <dgm:spPr/>
      <dgm:t>
        <a:bodyPr/>
        <a:lstStyle/>
        <a:p>
          <a:endParaRPr lang="en-US"/>
        </a:p>
      </dgm:t>
    </dgm:pt>
    <dgm:pt modelId="{0306016F-170F-41EF-8828-177F456716D4}" type="sibTrans" cxnId="{A4225E1A-D3B8-48DB-BB8F-3D380A231504}">
      <dgm:prSet/>
      <dgm:spPr/>
      <dgm:t>
        <a:bodyPr/>
        <a:lstStyle/>
        <a:p>
          <a:endParaRPr lang="en-US"/>
        </a:p>
      </dgm:t>
    </dgm:pt>
    <dgm:pt modelId="{2301D92E-0AE7-4746-82EE-192CA62DBED0}">
      <dgm:prSet phldrT="[Text]" phldr="0"/>
      <dgm:spPr/>
      <dgm:t>
        <a:bodyPr/>
        <a:lstStyle/>
        <a:p>
          <a:pPr>
            <a:buNone/>
          </a:pPr>
          <a:r>
            <a:rPr lang="en-US" dirty="0"/>
            <a:t>Whether the potential joint employer:</a:t>
          </a:r>
        </a:p>
      </dgm:t>
    </dgm:pt>
    <dgm:pt modelId="{DEA841C9-2C66-47A5-B533-8DA9844542E1}" type="parTrans" cxnId="{5BDD371E-1761-453B-BC17-16742DCECABB}">
      <dgm:prSet/>
      <dgm:spPr/>
      <dgm:t>
        <a:bodyPr/>
        <a:lstStyle/>
        <a:p>
          <a:endParaRPr lang="en-US"/>
        </a:p>
      </dgm:t>
    </dgm:pt>
    <dgm:pt modelId="{B4028BFA-AED5-48B4-AD55-6E580731FF58}" type="sibTrans" cxnId="{5BDD371E-1761-453B-BC17-16742DCECABB}">
      <dgm:prSet/>
      <dgm:spPr/>
      <dgm:t>
        <a:bodyPr/>
        <a:lstStyle/>
        <a:p>
          <a:endParaRPr lang="en-US"/>
        </a:p>
      </dgm:t>
    </dgm:pt>
    <dgm:pt modelId="{2B5FF3D3-16A4-4105-91B2-16977006DEE7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Hires or fires the employee</a:t>
          </a:r>
        </a:p>
      </dgm:t>
    </dgm:pt>
    <dgm:pt modelId="{B9BC9A70-F831-459B-BA06-D31D42AF8BEF}" type="parTrans" cxnId="{237C44F7-CD2D-4938-B272-7FA43A5B3065}">
      <dgm:prSet/>
      <dgm:spPr/>
      <dgm:t>
        <a:bodyPr/>
        <a:lstStyle/>
        <a:p>
          <a:endParaRPr lang="en-US"/>
        </a:p>
      </dgm:t>
    </dgm:pt>
    <dgm:pt modelId="{31269E6E-2FFF-4F22-9841-9B2541F6AC8C}" type="sibTrans" cxnId="{237C44F7-CD2D-4938-B272-7FA43A5B3065}">
      <dgm:prSet/>
      <dgm:spPr/>
      <dgm:t>
        <a:bodyPr/>
        <a:lstStyle/>
        <a:p>
          <a:endParaRPr lang="en-US"/>
        </a:p>
      </dgm:t>
    </dgm:pt>
    <dgm:pt modelId="{4080962F-3D6C-4138-AF46-510DCCBA617E}">
      <dgm:prSet phldrT="[Text]" phldr="0"/>
      <dgm:spPr/>
      <dgm:t>
        <a:bodyPr/>
        <a:lstStyle/>
        <a:p>
          <a:r>
            <a:rPr lang="en-US" dirty="0"/>
            <a:t>Horizontal Joint Employment</a:t>
          </a:r>
        </a:p>
      </dgm:t>
    </dgm:pt>
    <dgm:pt modelId="{42123D95-A850-4C70-B374-DBA894905588}" type="parTrans" cxnId="{93A080F7-FCD8-4AF2-AE40-D77842AB1178}">
      <dgm:prSet/>
      <dgm:spPr/>
      <dgm:t>
        <a:bodyPr/>
        <a:lstStyle/>
        <a:p>
          <a:endParaRPr lang="en-US"/>
        </a:p>
      </dgm:t>
    </dgm:pt>
    <dgm:pt modelId="{52EDF499-49BF-4E58-B11A-AD8AB2790E51}" type="sibTrans" cxnId="{93A080F7-FCD8-4AF2-AE40-D77842AB1178}">
      <dgm:prSet/>
      <dgm:spPr/>
      <dgm:t>
        <a:bodyPr/>
        <a:lstStyle/>
        <a:p>
          <a:endParaRPr lang="en-US"/>
        </a:p>
      </dgm:t>
    </dgm:pt>
    <dgm:pt modelId="{5A950D9E-EE83-4283-B30F-0244ACD0F4A9}">
      <dgm:prSet phldrT="[Text]" phldr="0"/>
      <dgm:spPr/>
      <dgm:t>
        <a:bodyPr/>
        <a:lstStyle/>
        <a:p>
          <a:pPr>
            <a:buNone/>
          </a:pPr>
          <a:r>
            <a:rPr lang="en-US" dirty="0"/>
            <a:t>    Two employers would be considered “sufficiently associated” if:</a:t>
          </a:r>
        </a:p>
      </dgm:t>
    </dgm:pt>
    <dgm:pt modelId="{81E0E6CD-C0BE-4426-89DF-EA052F8DD2B4}" type="parTrans" cxnId="{3BC4C594-D3BC-4AD8-927F-393B679693D1}">
      <dgm:prSet/>
      <dgm:spPr/>
      <dgm:t>
        <a:bodyPr/>
        <a:lstStyle/>
        <a:p>
          <a:endParaRPr lang="en-US"/>
        </a:p>
      </dgm:t>
    </dgm:pt>
    <dgm:pt modelId="{28E68189-4237-4674-BE14-45BB9C64A94F}" type="sibTrans" cxnId="{3BC4C594-D3BC-4AD8-927F-393B679693D1}">
      <dgm:prSet/>
      <dgm:spPr/>
      <dgm:t>
        <a:bodyPr/>
        <a:lstStyle/>
        <a:p>
          <a:endParaRPr lang="en-US"/>
        </a:p>
      </dgm:t>
    </dgm:pt>
    <dgm:pt modelId="{C35D3208-CD44-4FCB-AF1C-1BB18A6F0A48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There is an arrangement between them to share an employee’s services</a:t>
          </a:r>
        </a:p>
      </dgm:t>
    </dgm:pt>
    <dgm:pt modelId="{134AA0F5-1E53-43B2-93F3-B7332C3093BC}" type="parTrans" cxnId="{86E78BE5-4C45-4A6E-A313-B094C8579B11}">
      <dgm:prSet/>
      <dgm:spPr/>
      <dgm:t>
        <a:bodyPr/>
        <a:lstStyle/>
        <a:p>
          <a:endParaRPr lang="en-US"/>
        </a:p>
      </dgm:t>
    </dgm:pt>
    <dgm:pt modelId="{800B2308-1995-4F2F-948D-9B20000482E3}" type="sibTrans" cxnId="{86E78BE5-4C45-4A6E-A313-B094C8579B11}">
      <dgm:prSet/>
      <dgm:spPr/>
      <dgm:t>
        <a:bodyPr/>
        <a:lstStyle/>
        <a:p>
          <a:endParaRPr lang="en-US"/>
        </a:p>
      </dgm:t>
    </dgm:pt>
    <dgm:pt modelId="{59F07283-5BFC-4C1F-8593-E1CF7CE19B4D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Supervises and controls the employee’s work schedule or conditions of employment to a substantial degree</a:t>
          </a:r>
        </a:p>
      </dgm:t>
    </dgm:pt>
    <dgm:pt modelId="{942A2D18-DA6E-40B4-A184-1F898C9FD4B5}" type="parTrans" cxnId="{1664AD7F-5608-4203-AF85-F574D1BBBE99}">
      <dgm:prSet/>
      <dgm:spPr/>
      <dgm:t>
        <a:bodyPr/>
        <a:lstStyle/>
        <a:p>
          <a:endParaRPr lang="en-US"/>
        </a:p>
      </dgm:t>
    </dgm:pt>
    <dgm:pt modelId="{B2BDEB0B-44C2-4DD7-8033-074974904297}" type="sibTrans" cxnId="{1664AD7F-5608-4203-AF85-F574D1BBBE99}">
      <dgm:prSet/>
      <dgm:spPr/>
      <dgm:t>
        <a:bodyPr/>
        <a:lstStyle/>
        <a:p>
          <a:endParaRPr lang="en-US"/>
        </a:p>
      </dgm:t>
    </dgm:pt>
    <dgm:pt modelId="{97487E46-8B98-4734-916C-54F5E064729E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Determines the employee’s rate and method of payment</a:t>
          </a:r>
        </a:p>
      </dgm:t>
    </dgm:pt>
    <dgm:pt modelId="{D09617BE-BDAA-4FFD-8079-478DD64FB49C}" type="parTrans" cxnId="{F688C8F4-D804-4A06-9B14-EAB800329233}">
      <dgm:prSet/>
      <dgm:spPr/>
      <dgm:t>
        <a:bodyPr/>
        <a:lstStyle/>
        <a:p>
          <a:endParaRPr lang="en-US"/>
        </a:p>
      </dgm:t>
    </dgm:pt>
    <dgm:pt modelId="{2F9E2377-EE59-4FCB-AD95-69E83CEF88F4}" type="sibTrans" cxnId="{F688C8F4-D804-4A06-9B14-EAB800329233}">
      <dgm:prSet/>
      <dgm:spPr/>
      <dgm:t>
        <a:bodyPr/>
        <a:lstStyle/>
        <a:p>
          <a:endParaRPr lang="en-US"/>
        </a:p>
      </dgm:t>
    </dgm:pt>
    <dgm:pt modelId="{AF3D2685-B78C-4806-B7F6-574E87EB51DF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Maintains the employee’s employment records</a:t>
          </a:r>
        </a:p>
      </dgm:t>
    </dgm:pt>
    <dgm:pt modelId="{05955FB6-3F3D-4AB1-8EFE-36F2E1AB2037}" type="parTrans" cxnId="{3D58453A-21D1-4686-8483-29FE64798EBD}">
      <dgm:prSet/>
      <dgm:spPr/>
      <dgm:t>
        <a:bodyPr/>
        <a:lstStyle/>
        <a:p>
          <a:endParaRPr lang="en-US"/>
        </a:p>
      </dgm:t>
    </dgm:pt>
    <dgm:pt modelId="{A22504C4-17CD-442C-A38B-D9ACA748EB41}" type="sibTrans" cxnId="{3D58453A-21D1-4686-8483-29FE64798EBD}">
      <dgm:prSet/>
      <dgm:spPr/>
      <dgm:t>
        <a:bodyPr/>
        <a:lstStyle/>
        <a:p>
          <a:endParaRPr lang="en-US"/>
        </a:p>
      </dgm:t>
    </dgm:pt>
    <dgm:pt modelId="{1E8B3C00-3F4D-40C4-97AF-791ACEE77237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One employer is acting directly or indirectly in the interest of the other employer in relation to the employee</a:t>
          </a:r>
        </a:p>
      </dgm:t>
    </dgm:pt>
    <dgm:pt modelId="{3239CCE2-0942-43EF-A9FF-652A928D4507}" type="parTrans" cxnId="{1D8D29D9-559F-4656-82C9-5672B8739CDE}">
      <dgm:prSet/>
      <dgm:spPr/>
      <dgm:t>
        <a:bodyPr/>
        <a:lstStyle/>
        <a:p>
          <a:endParaRPr lang="en-US"/>
        </a:p>
      </dgm:t>
    </dgm:pt>
    <dgm:pt modelId="{942781E4-FBEA-4C53-8FC1-2FF60E1EDA95}" type="sibTrans" cxnId="{1D8D29D9-559F-4656-82C9-5672B8739CDE}">
      <dgm:prSet/>
      <dgm:spPr/>
      <dgm:t>
        <a:bodyPr/>
        <a:lstStyle/>
        <a:p>
          <a:endParaRPr lang="en-US"/>
        </a:p>
      </dgm:t>
    </dgm:pt>
    <dgm:pt modelId="{7BFB5FD3-ADE4-4B8A-AC82-AE7C0F8BF0C5}">
      <dgm:prSet phldrT="[Text]" phldr="0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They share control of the employee, directly or indirectly, by reason of the fact that one employer controls, is controlled by, or is under common control with the other employer</a:t>
          </a:r>
        </a:p>
      </dgm:t>
    </dgm:pt>
    <dgm:pt modelId="{547080C9-EB31-4B7B-A804-5DE5249E41A9}" type="parTrans" cxnId="{1201503E-D9CE-40DA-B2CB-08421C4F07A2}">
      <dgm:prSet/>
      <dgm:spPr/>
      <dgm:t>
        <a:bodyPr/>
        <a:lstStyle/>
        <a:p>
          <a:endParaRPr lang="en-US"/>
        </a:p>
      </dgm:t>
    </dgm:pt>
    <dgm:pt modelId="{00089D0E-85C1-4427-ADEB-4F590BB6C42D}" type="sibTrans" cxnId="{1201503E-D9CE-40DA-B2CB-08421C4F07A2}">
      <dgm:prSet/>
      <dgm:spPr/>
      <dgm:t>
        <a:bodyPr/>
        <a:lstStyle/>
        <a:p>
          <a:endParaRPr lang="en-US"/>
        </a:p>
      </dgm:t>
    </dgm:pt>
    <dgm:pt modelId="{75765431-2137-43C3-ADC0-FEB1ECF28AEA}" type="pres">
      <dgm:prSet presAssocID="{F2F18967-5D3E-440A-866A-1A16401F7778}" presName="Name0" presStyleCnt="0">
        <dgm:presLayoutVars>
          <dgm:dir/>
          <dgm:animLvl val="lvl"/>
          <dgm:resizeHandles val="exact"/>
        </dgm:presLayoutVars>
      </dgm:prSet>
      <dgm:spPr/>
    </dgm:pt>
    <dgm:pt modelId="{0C2C12FA-2570-4F8E-9023-75B9184B51D0}" type="pres">
      <dgm:prSet presAssocID="{DE15B705-8926-4DB4-B105-877C98D55545}" presName="composite" presStyleCnt="0"/>
      <dgm:spPr/>
    </dgm:pt>
    <dgm:pt modelId="{CDFFCE2F-F275-4B64-892D-928969E47D09}" type="pres">
      <dgm:prSet presAssocID="{DE15B705-8926-4DB4-B105-877C98D5554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CF2A446-0705-4E10-8F45-0D7A4E60B744}" type="pres">
      <dgm:prSet presAssocID="{DE15B705-8926-4DB4-B105-877C98D55545}" presName="desTx" presStyleLbl="alignAccFollowNode1" presStyleIdx="0" presStyleCnt="2">
        <dgm:presLayoutVars>
          <dgm:bulletEnabled val="1"/>
        </dgm:presLayoutVars>
      </dgm:prSet>
      <dgm:spPr/>
    </dgm:pt>
    <dgm:pt modelId="{44FE7F3C-B4B9-40C4-BB9E-574CDE29AB2F}" type="pres">
      <dgm:prSet presAssocID="{0306016F-170F-41EF-8828-177F456716D4}" presName="space" presStyleCnt="0"/>
      <dgm:spPr/>
    </dgm:pt>
    <dgm:pt modelId="{0185C40D-0B1A-4B4E-831B-89B984C107DF}" type="pres">
      <dgm:prSet presAssocID="{4080962F-3D6C-4138-AF46-510DCCBA617E}" presName="composite" presStyleCnt="0"/>
      <dgm:spPr/>
    </dgm:pt>
    <dgm:pt modelId="{181DAA51-8666-4FE2-9A5F-2D951FC1DDE7}" type="pres">
      <dgm:prSet presAssocID="{4080962F-3D6C-4138-AF46-510DCCBA617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2C3FF8D-87F8-4CBB-B688-5C3A93D8234C}" type="pres">
      <dgm:prSet presAssocID="{4080962F-3D6C-4138-AF46-510DCCBA617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CB3E206-EDE1-4F90-9B10-13A9847145C8}" type="presOf" srcId="{1E8B3C00-3F4D-40C4-97AF-791ACEE77237}" destId="{12C3FF8D-87F8-4CBB-B688-5C3A93D8234C}" srcOrd="0" destOrd="2" presId="urn:microsoft.com/office/officeart/2005/8/layout/hList1"/>
    <dgm:cxn modelId="{9D6CBF17-0365-490F-A0BD-F7B60F3ABBAD}" type="presOf" srcId="{59F07283-5BFC-4C1F-8593-E1CF7CE19B4D}" destId="{9CF2A446-0705-4E10-8F45-0D7A4E60B744}" srcOrd="0" destOrd="2" presId="urn:microsoft.com/office/officeart/2005/8/layout/hList1"/>
    <dgm:cxn modelId="{A4225E1A-D3B8-48DB-BB8F-3D380A231504}" srcId="{F2F18967-5D3E-440A-866A-1A16401F7778}" destId="{DE15B705-8926-4DB4-B105-877C98D55545}" srcOrd="0" destOrd="0" parTransId="{24C9CD97-7294-4123-89EA-12E115A3A189}" sibTransId="{0306016F-170F-41EF-8828-177F456716D4}"/>
    <dgm:cxn modelId="{5BDD371E-1761-453B-BC17-16742DCECABB}" srcId="{DE15B705-8926-4DB4-B105-877C98D55545}" destId="{2301D92E-0AE7-4746-82EE-192CA62DBED0}" srcOrd="0" destOrd="0" parTransId="{DEA841C9-2C66-47A5-B533-8DA9844542E1}" sibTransId="{B4028BFA-AED5-48B4-AD55-6E580731FF58}"/>
    <dgm:cxn modelId="{6D82D024-9788-4861-A448-5BC4C89CC7CB}" type="presOf" srcId="{7BFB5FD3-ADE4-4B8A-AC82-AE7C0F8BF0C5}" destId="{12C3FF8D-87F8-4CBB-B688-5C3A93D8234C}" srcOrd="0" destOrd="3" presId="urn:microsoft.com/office/officeart/2005/8/layout/hList1"/>
    <dgm:cxn modelId="{3D58453A-21D1-4686-8483-29FE64798EBD}" srcId="{2301D92E-0AE7-4746-82EE-192CA62DBED0}" destId="{AF3D2685-B78C-4806-B7F6-574E87EB51DF}" srcOrd="3" destOrd="0" parTransId="{05955FB6-3F3D-4AB1-8EFE-36F2E1AB2037}" sibTransId="{A22504C4-17CD-442C-A38B-D9ACA748EB41}"/>
    <dgm:cxn modelId="{48D7AD3D-CB82-419E-B982-5F29AC2BFDEB}" type="presOf" srcId="{4080962F-3D6C-4138-AF46-510DCCBA617E}" destId="{181DAA51-8666-4FE2-9A5F-2D951FC1DDE7}" srcOrd="0" destOrd="0" presId="urn:microsoft.com/office/officeart/2005/8/layout/hList1"/>
    <dgm:cxn modelId="{1201503E-D9CE-40DA-B2CB-08421C4F07A2}" srcId="{5A950D9E-EE83-4283-B30F-0244ACD0F4A9}" destId="{7BFB5FD3-ADE4-4B8A-AC82-AE7C0F8BF0C5}" srcOrd="2" destOrd="0" parTransId="{547080C9-EB31-4B7B-A804-5DE5249E41A9}" sibTransId="{00089D0E-85C1-4427-ADEB-4F590BB6C42D}"/>
    <dgm:cxn modelId="{2FD68951-B364-4539-8211-594CB2EF46D4}" type="presOf" srcId="{5A950D9E-EE83-4283-B30F-0244ACD0F4A9}" destId="{12C3FF8D-87F8-4CBB-B688-5C3A93D8234C}" srcOrd="0" destOrd="0" presId="urn:microsoft.com/office/officeart/2005/8/layout/hList1"/>
    <dgm:cxn modelId="{C9803275-A7E9-4D9D-AA6E-1D2C06463D33}" type="presOf" srcId="{AF3D2685-B78C-4806-B7F6-574E87EB51DF}" destId="{9CF2A446-0705-4E10-8F45-0D7A4E60B744}" srcOrd="0" destOrd="4" presId="urn:microsoft.com/office/officeart/2005/8/layout/hList1"/>
    <dgm:cxn modelId="{1664AD7F-5608-4203-AF85-F574D1BBBE99}" srcId="{2301D92E-0AE7-4746-82EE-192CA62DBED0}" destId="{59F07283-5BFC-4C1F-8593-E1CF7CE19B4D}" srcOrd="1" destOrd="0" parTransId="{942A2D18-DA6E-40B4-A184-1F898C9FD4B5}" sibTransId="{B2BDEB0B-44C2-4DD7-8033-074974904297}"/>
    <dgm:cxn modelId="{F53B3483-DF71-4007-9F71-517C653C36B7}" type="presOf" srcId="{97487E46-8B98-4734-916C-54F5E064729E}" destId="{9CF2A446-0705-4E10-8F45-0D7A4E60B744}" srcOrd="0" destOrd="3" presId="urn:microsoft.com/office/officeart/2005/8/layout/hList1"/>
    <dgm:cxn modelId="{26BC2394-5AF3-496B-89A4-85ADB6E20A9D}" type="presOf" srcId="{C35D3208-CD44-4FCB-AF1C-1BB18A6F0A48}" destId="{12C3FF8D-87F8-4CBB-B688-5C3A93D8234C}" srcOrd="0" destOrd="1" presId="urn:microsoft.com/office/officeart/2005/8/layout/hList1"/>
    <dgm:cxn modelId="{3BC4C594-D3BC-4AD8-927F-393B679693D1}" srcId="{4080962F-3D6C-4138-AF46-510DCCBA617E}" destId="{5A950D9E-EE83-4283-B30F-0244ACD0F4A9}" srcOrd="0" destOrd="0" parTransId="{81E0E6CD-C0BE-4426-89DF-EA052F8DD2B4}" sibTransId="{28E68189-4237-4674-BE14-45BB9C64A94F}"/>
    <dgm:cxn modelId="{C2A5009D-C513-4DF0-94C5-CB9F2849D108}" type="presOf" srcId="{2B5FF3D3-16A4-4105-91B2-16977006DEE7}" destId="{9CF2A446-0705-4E10-8F45-0D7A4E60B744}" srcOrd="0" destOrd="1" presId="urn:microsoft.com/office/officeart/2005/8/layout/hList1"/>
    <dgm:cxn modelId="{5528BDB2-626B-4214-B049-91B57DA1C501}" type="presOf" srcId="{DE15B705-8926-4DB4-B105-877C98D55545}" destId="{CDFFCE2F-F275-4B64-892D-928969E47D09}" srcOrd="0" destOrd="0" presId="urn:microsoft.com/office/officeart/2005/8/layout/hList1"/>
    <dgm:cxn modelId="{99DA7FCF-94FB-4DBB-A46D-99999614E315}" type="presOf" srcId="{F2F18967-5D3E-440A-866A-1A16401F7778}" destId="{75765431-2137-43C3-ADC0-FEB1ECF28AEA}" srcOrd="0" destOrd="0" presId="urn:microsoft.com/office/officeart/2005/8/layout/hList1"/>
    <dgm:cxn modelId="{1D8D29D9-559F-4656-82C9-5672B8739CDE}" srcId="{5A950D9E-EE83-4283-B30F-0244ACD0F4A9}" destId="{1E8B3C00-3F4D-40C4-97AF-791ACEE77237}" srcOrd="1" destOrd="0" parTransId="{3239CCE2-0942-43EF-A9FF-652A928D4507}" sibTransId="{942781E4-FBEA-4C53-8FC1-2FF60E1EDA95}"/>
    <dgm:cxn modelId="{86E78BE5-4C45-4A6E-A313-B094C8579B11}" srcId="{5A950D9E-EE83-4283-B30F-0244ACD0F4A9}" destId="{C35D3208-CD44-4FCB-AF1C-1BB18A6F0A48}" srcOrd="0" destOrd="0" parTransId="{134AA0F5-1E53-43B2-93F3-B7332C3093BC}" sibTransId="{800B2308-1995-4F2F-948D-9B20000482E3}"/>
    <dgm:cxn modelId="{F688C8F4-D804-4A06-9B14-EAB800329233}" srcId="{2301D92E-0AE7-4746-82EE-192CA62DBED0}" destId="{97487E46-8B98-4734-916C-54F5E064729E}" srcOrd="2" destOrd="0" parTransId="{D09617BE-BDAA-4FFD-8079-478DD64FB49C}" sibTransId="{2F9E2377-EE59-4FCB-AD95-69E83CEF88F4}"/>
    <dgm:cxn modelId="{6A77EFF6-563E-4CDA-BB1C-BF86F95CC5B8}" type="presOf" srcId="{2301D92E-0AE7-4746-82EE-192CA62DBED0}" destId="{9CF2A446-0705-4E10-8F45-0D7A4E60B744}" srcOrd="0" destOrd="0" presId="urn:microsoft.com/office/officeart/2005/8/layout/hList1"/>
    <dgm:cxn modelId="{237C44F7-CD2D-4938-B272-7FA43A5B3065}" srcId="{2301D92E-0AE7-4746-82EE-192CA62DBED0}" destId="{2B5FF3D3-16A4-4105-91B2-16977006DEE7}" srcOrd="0" destOrd="0" parTransId="{B9BC9A70-F831-459B-BA06-D31D42AF8BEF}" sibTransId="{31269E6E-2FFF-4F22-9841-9B2541F6AC8C}"/>
    <dgm:cxn modelId="{93A080F7-FCD8-4AF2-AE40-D77842AB1178}" srcId="{F2F18967-5D3E-440A-866A-1A16401F7778}" destId="{4080962F-3D6C-4138-AF46-510DCCBA617E}" srcOrd="1" destOrd="0" parTransId="{42123D95-A850-4C70-B374-DBA894905588}" sibTransId="{52EDF499-49BF-4E58-B11A-AD8AB2790E51}"/>
    <dgm:cxn modelId="{D2DA51F0-BB02-4F3D-BDDA-EAC31BE6AD64}" type="presParOf" srcId="{75765431-2137-43C3-ADC0-FEB1ECF28AEA}" destId="{0C2C12FA-2570-4F8E-9023-75B9184B51D0}" srcOrd="0" destOrd="0" presId="urn:microsoft.com/office/officeart/2005/8/layout/hList1"/>
    <dgm:cxn modelId="{F8CB98B6-D601-4B96-A9DC-CB7B8A6C91C9}" type="presParOf" srcId="{0C2C12FA-2570-4F8E-9023-75B9184B51D0}" destId="{CDFFCE2F-F275-4B64-892D-928969E47D09}" srcOrd="0" destOrd="0" presId="urn:microsoft.com/office/officeart/2005/8/layout/hList1"/>
    <dgm:cxn modelId="{36B70E80-E4B7-4F37-983E-191CCB9B2D6B}" type="presParOf" srcId="{0C2C12FA-2570-4F8E-9023-75B9184B51D0}" destId="{9CF2A446-0705-4E10-8F45-0D7A4E60B744}" srcOrd="1" destOrd="0" presId="urn:microsoft.com/office/officeart/2005/8/layout/hList1"/>
    <dgm:cxn modelId="{2C305975-243C-40B3-99BF-FB8BCEC82938}" type="presParOf" srcId="{75765431-2137-43C3-ADC0-FEB1ECF28AEA}" destId="{44FE7F3C-B4B9-40C4-BB9E-574CDE29AB2F}" srcOrd="1" destOrd="0" presId="urn:microsoft.com/office/officeart/2005/8/layout/hList1"/>
    <dgm:cxn modelId="{211E9E43-E32C-46D5-9662-14BE9E9FD12E}" type="presParOf" srcId="{75765431-2137-43C3-ADC0-FEB1ECF28AEA}" destId="{0185C40D-0B1A-4B4E-831B-89B984C107DF}" srcOrd="2" destOrd="0" presId="urn:microsoft.com/office/officeart/2005/8/layout/hList1"/>
    <dgm:cxn modelId="{1888A154-7333-4CD2-8D1A-6ECB74B3302F}" type="presParOf" srcId="{0185C40D-0B1A-4B4E-831B-89B984C107DF}" destId="{181DAA51-8666-4FE2-9A5F-2D951FC1DDE7}" srcOrd="0" destOrd="0" presId="urn:microsoft.com/office/officeart/2005/8/layout/hList1"/>
    <dgm:cxn modelId="{6AFC2E70-6E15-4B1A-9D14-8A589722065D}" type="presParOf" srcId="{0185C40D-0B1A-4B4E-831B-89B984C107DF}" destId="{12C3FF8D-87F8-4CBB-B688-5C3A93D8234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39FB9A-21F6-4BCC-86D4-5AD35046E240}" type="doc">
      <dgm:prSet loTypeId="urn:microsoft.com/office/officeart/2018/2/layout/IconVerticalSolidList" loCatId="icon" qsTypeId="urn:microsoft.com/office/officeart/2005/8/quickstyle/simple1#1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3B37C3F-1D26-4CA5-9553-7613A1F8B984}">
      <dgm:prSet/>
      <dgm:spPr/>
      <dgm:t>
        <a:bodyPr/>
        <a:lstStyle/>
        <a:p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Notice of Technical or Procedural Failures identifies technical or procedural failures found during the inspection of Forms I-9 and gives the employer at least 10 business days to correct the forms.</a:t>
          </a:r>
        </a:p>
      </dgm:t>
    </dgm:pt>
    <dgm:pt modelId="{66A77F3B-BD6F-43EB-9937-5419A8638599}" type="parTrans" cxnId="{ECBBC80A-4C2A-471C-B899-55CFA059D84F}">
      <dgm:prSet/>
      <dgm:spPr/>
      <dgm:t>
        <a:bodyPr/>
        <a:lstStyle/>
        <a:p>
          <a:endParaRPr lang="en-US"/>
        </a:p>
      </dgm:t>
    </dgm:pt>
    <dgm:pt modelId="{62924CF8-6C74-4D4C-AAE8-6F487D76B499}" type="sibTrans" cxnId="{ECBBC80A-4C2A-471C-B899-55CFA059D84F}">
      <dgm:prSet/>
      <dgm:spPr/>
      <dgm:t>
        <a:bodyPr/>
        <a:lstStyle/>
        <a:p>
          <a:endParaRPr lang="en-US"/>
        </a:p>
      </dgm:t>
    </dgm:pt>
    <dgm:pt modelId="{C60BDE10-2BBE-40D1-82FE-A2AB1688BC39}">
      <dgm:prSet/>
      <dgm:spPr/>
      <dgm:t>
        <a:bodyPr/>
        <a:lstStyle/>
        <a:p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After this correction period ends, uncorrected technical or procedural failures will become substantive violations.</a:t>
          </a:r>
        </a:p>
      </dgm:t>
    </dgm:pt>
    <dgm:pt modelId="{EBC41B64-14DE-44F0-BCB0-6CC45AECAB69}" type="parTrans" cxnId="{7C57D248-0629-46D0-9749-0FA43448D660}">
      <dgm:prSet/>
      <dgm:spPr/>
      <dgm:t>
        <a:bodyPr/>
        <a:lstStyle/>
        <a:p>
          <a:endParaRPr lang="en-US"/>
        </a:p>
      </dgm:t>
    </dgm:pt>
    <dgm:pt modelId="{BEA186B3-8911-4412-AC59-69FF7E2E6345}" type="sibTrans" cxnId="{7C57D248-0629-46D0-9749-0FA43448D660}">
      <dgm:prSet/>
      <dgm:spPr/>
      <dgm:t>
        <a:bodyPr/>
        <a:lstStyle/>
        <a:p>
          <a:endParaRPr lang="en-US"/>
        </a:p>
      </dgm:t>
    </dgm:pt>
    <dgm:pt modelId="{0D1E86D7-1195-41D3-9528-CF3E217028AA}">
      <dgm:prSet/>
      <dgm:spPr/>
      <dgm:t>
        <a:bodyPr/>
        <a:lstStyle/>
        <a:p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Fines range from </a:t>
          </a:r>
          <a:r>
            <a: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$288 - $2,861</a:t>
          </a: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per I-9</a:t>
          </a:r>
        </a:p>
      </dgm:t>
    </dgm:pt>
    <dgm:pt modelId="{3243498F-AF42-490F-A347-0EFE844F49C2}" type="parTrans" cxnId="{E73EA64C-E26A-4397-8088-41137DDCDB6F}">
      <dgm:prSet/>
      <dgm:spPr/>
      <dgm:t>
        <a:bodyPr/>
        <a:lstStyle/>
        <a:p>
          <a:endParaRPr lang="en-US"/>
        </a:p>
      </dgm:t>
    </dgm:pt>
    <dgm:pt modelId="{EF7801FE-E7CA-49C2-8B6B-A1FA47DF455F}" type="sibTrans" cxnId="{E73EA64C-E26A-4397-8088-41137DDCDB6F}">
      <dgm:prSet/>
      <dgm:spPr/>
      <dgm:t>
        <a:bodyPr/>
        <a:lstStyle/>
        <a:p>
          <a:endParaRPr lang="en-US"/>
        </a:p>
      </dgm:t>
    </dgm:pt>
    <dgm:pt modelId="{1D7B6E84-95BA-4D2C-816A-620EFF213DE4}" type="pres">
      <dgm:prSet presAssocID="{8639FB9A-21F6-4BCC-86D4-5AD35046E240}" presName="root" presStyleCnt="0">
        <dgm:presLayoutVars>
          <dgm:dir/>
          <dgm:resizeHandles val="exact"/>
        </dgm:presLayoutVars>
      </dgm:prSet>
      <dgm:spPr/>
    </dgm:pt>
    <dgm:pt modelId="{DE6A99B3-B56E-4A7E-8EDA-3A2677654157}" type="pres">
      <dgm:prSet presAssocID="{C3B37C3F-1D26-4CA5-9553-7613A1F8B984}" presName="compNode" presStyleCnt="0"/>
      <dgm:spPr/>
    </dgm:pt>
    <dgm:pt modelId="{450C26FE-047C-46D2-A3AF-79C01C291AAF}" type="pres">
      <dgm:prSet presAssocID="{C3B37C3F-1D26-4CA5-9553-7613A1F8B984}" presName="bgRect" presStyleLbl="bgShp" presStyleIdx="0" presStyleCnt="3"/>
      <dgm:spPr/>
    </dgm:pt>
    <dgm:pt modelId="{300F745E-23F4-491D-A0D9-02B679E4254D}" type="pres">
      <dgm:prSet presAssocID="{C3B37C3F-1D26-4CA5-9553-7613A1F8B98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59A849F3-5A5E-4A79-97F5-55BA15D64732}" type="pres">
      <dgm:prSet presAssocID="{C3B37C3F-1D26-4CA5-9553-7613A1F8B984}" presName="spaceRect" presStyleCnt="0"/>
      <dgm:spPr/>
    </dgm:pt>
    <dgm:pt modelId="{AF0C169B-B412-4E61-8CF6-D1B416F3CD17}" type="pres">
      <dgm:prSet presAssocID="{C3B37C3F-1D26-4CA5-9553-7613A1F8B984}" presName="parTx" presStyleLbl="revTx" presStyleIdx="0" presStyleCnt="3">
        <dgm:presLayoutVars>
          <dgm:chMax val="0"/>
          <dgm:chPref val="0"/>
        </dgm:presLayoutVars>
      </dgm:prSet>
      <dgm:spPr/>
    </dgm:pt>
    <dgm:pt modelId="{0B7FB066-FBF5-498E-8043-CA1869410887}" type="pres">
      <dgm:prSet presAssocID="{62924CF8-6C74-4D4C-AAE8-6F487D76B499}" presName="sibTrans" presStyleCnt="0"/>
      <dgm:spPr/>
    </dgm:pt>
    <dgm:pt modelId="{3FFADC3A-AA4B-44E5-9FA2-9EE2A506F819}" type="pres">
      <dgm:prSet presAssocID="{C60BDE10-2BBE-40D1-82FE-A2AB1688BC39}" presName="compNode" presStyleCnt="0"/>
      <dgm:spPr/>
    </dgm:pt>
    <dgm:pt modelId="{00F72CAB-50DF-4AF9-9235-90707677A85E}" type="pres">
      <dgm:prSet presAssocID="{C60BDE10-2BBE-40D1-82FE-A2AB1688BC39}" presName="bgRect" presStyleLbl="bgShp" presStyleIdx="1" presStyleCnt="3"/>
      <dgm:spPr/>
    </dgm:pt>
    <dgm:pt modelId="{F4CAE8B1-8192-4C47-9CBB-7B7C7CC75B14}" type="pres">
      <dgm:prSet presAssocID="{C60BDE10-2BBE-40D1-82FE-A2AB1688BC3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1DBC866A-784C-4650-9A40-F57183EFB64E}" type="pres">
      <dgm:prSet presAssocID="{C60BDE10-2BBE-40D1-82FE-A2AB1688BC39}" presName="spaceRect" presStyleCnt="0"/>
      <dgm:spPr/>
    </dgm:pt>
    <dgm:pt modelId="{FD8EB59F-510A-4C10-BE58-E270E38607FC}" type="pres">
      <dgm:prSet presAssocID="{C60BDE10-2BBE-40D1-82FE-A2AB1688BC39}" presName="parTx" presStyleLbl="revTx" presStyleIdx="1" presStyleCnt="3">
        <dgm:presLayoutVars>
          <dgm:chMax val="0"/>
          <dgm:chPref val="0"/>
        </dgm:presLayoutVars>
      </dgm:prSet>
      <dgm:spPr/>
    </dgm:pt>
    <dgm:pt modelId="{ACF74AB3-1221-4BE4-875B-D77A44ED29AA}" type="pres">
      <dgm:prSet presAssocID="{BEA186B3-8911-4412-AC59-69FF7E2E6345}" presName="sibTrans" presStyleCnt="0"/>
      <dgm:spPr/>
    </dgm:pt>
    <dgm:pt modelId="{3469282E-47A1-4260-A906-0F2C6DEBFD94}" type="pres">
      <dgm:prSet presAssocID="{0D1E86D7-1195-41D3-9528-CF3E217028AA}" presName="compNode" presStyleCnt="0"/>
      <dgm:spPr/>
    </dgm:pt>
    <dgm:pt modelId="{7CF9BF52-A1B1-4F29-8206-EB2DE41222CF}" type="pres">
      <dgm:prSet presAssocID="{0D1E86D7-1195-41D3-9528-CF3E217028AA}" presName="bgRect" presStyleLbl="bgShp" presStyleIdx="2" presStyleCnt="3"/>
      <dgm:spPr/>
    </dgm:pt>
    <dgm:pt modelId="{A5F665E3-055F-4480-A7EB-30E175BE1B27}" type="pres">
      <dgm:prSet presAssocID="{0D1E86D7-1195-41D3-9528-CF3E217028A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4691D526-3D05-4B1B-979F-0FB5DA0F17A7}" type="pres">
      <dgm:prSet presAssocID="{0D1E86D7-1195-41D3-9528-CF3E217028AA}" presName="spaceRect" presStyleCnt="0"/>
      <dgm:spPr/>
    </dgm:pt>
    <dgm:pt modelId="{F9D95E09-CA38-47F4-87D0-06C3BBB6B169}" type="pres">
      <dgm:prSet presAssocID="{0D1E86D7-1195-41D3-9528-CF3E217028A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CBBC80A-4C2A-471C-B899-55CFA059D84F}" srcId="{8639FB9A-21F6-4BCC-86D4-5AD35046E240}" destId="{C3B37C3F-1D26-4CA5-9553-7613A1F8B984}" srcOrd="0" destOrd="0" parTransId="{66A77F3B-BD6F-43EB-9937-5419A8638599}" sibTransId="{62924CF8-6C74-4D4C-AAE8-6F487D76B499}"/>
    <dgm:cxn modelId="{6B7BAB37-7E6E-4820-8183-54FCC89339E0}" type="presOf" srcId="{C3B37C3F-1D26-4CA5-9553-7613A1F8B984}" destId="{AF0C169B-B412-4E61-8CF6-D1B416F3CD17}" srcOrd="0" destOrd="0" presId="urn:microsoft.com/office/officeart/2018/2/layout/IconVerticalSolidList"/>
    <dgm:cxn modelId="{7C57D248-0629-46D0-9749-0FA43448D660}" srcId="{8639FB9A-21F6-4BCC-86D4-5AD35046E240}" destId="{C60BDE10-2BBE-40D1-82FE-A2AB1688BC39}" srcOrd="1" destOrd="0" parTransId="{EBC41B64-14DE-44F0-BCB0-6CC45AECAB69}" sibTransId="{BEA186B3-8911-4412-AC59-69FF7E2E6345}"/>
    <dgm:cxn modelId="{E73EA64C-E26A-4397-8088-41137DDCDB6F}" srcId="{8639FB9A-21F6-4BCC-86D4-5AD35046E240}" destId="{0D1E86D7-1195-41D3-9528-CF3E217028AA}" srcOrd="2" destOrd="0" parTransId="{3243498F-AF42-490F-A347-0EFE844F49C2}" sibTransId="{EF7801FE-E7CA-49C2-8B6B-A1FA47DF455F}"/>
    <dgm:cxn modelId="{7E88E1A5-51F3-4F1B-B051-1424A2122DCD}" type="presOf" srcId="{8639FB9A-21F6-4BCC-86D4-5AD35046E240}" destId="{1D7B6E84-95BA-4D2C-816A-620EFF213DE4}" srcOrd="0" destOrd="0" presId="urn:microsoft.com/office/officeart/2018/2/layout/IconVerticalSolidList"/>
    <dgm:cxn modelId="{5590F3F7-55B2-497A-BB9E-72D514D10015}" type="presOf" srcId="{0D1E86D7-1195-41D3-9528-CF3E217028AA}" destId="{F9D95E09-CA38-47F4-87D0-06C3BBB6B169}" srcOrd="0" destOrd="0" presId="urn:microsoft.com/office/officeart/2018/2/layout/IconVerticalSolidList"/>
    <dgm:cxn modelId="{4B60C0F8-DABE-4409-A1F3-E01D0A7BD145}" type="presOf" srcId="{C60BDE10-2BBE-40D1-82FE-A2AB1688BC39}" destId="{FD8EB59F-510A-4C10-BE58-E270E38607FC}" srcOrd="0" destOrd="0" presId="urn:microsoft.com/office/officeart/2018/2/layout/IconVerticalSolidList"/>
    <dgm:cxn modelId="{6EF259C6-5B76-4C71-B143-3249AFAFF442}" type="presParOf" srcId="{1D7B6E84-95BA-4D2C-816A-620EFF213DE4}" destId="{DE6A99B3-B56E-4A7E-8EDA-3A2677654157}" srcOrd="0" destOrd="0" presId="urn:microsoft.com/office/officeart/2018/2/layout/IconVerticalSolidList"/>
    <dgm:cxn modelId="{472DBB6E-B952-47A0-B08F-CF8DD8C05289}" type="presParOf" srcId="{DE6A99B3-B56E-4A7E-8EDA-3A2677654157}" destId="{450C26FE-047C-46D2-A3AF-79C01C291AAF}" srcOrd="0" destOrd="0" presId="urn:microsoft.com/office/officeart/2018/2/layout/IconVerticalSolidList"/>
    <dgm:cxn modelId="{38B81851-9387-48AB-93F2-2B0B72356CE0}" type="presParOf" srcId="{DE6A99B3-B56E-4A7E-8EDA-3A2677654157}" destId="{300F745E-23F4-491D-A0D9-02B679E4254D}" srcOrd="1" destOrd="0" presId="urn:microsoft.com/office/officeart/2018/2/layout/IconVerticalSolidList"/>
    <dgm:cxn modelId="{D00BA146-AF4B-4C1D-991C-ABDF4CBE56A7}" type="presParOf" srcId="{DE6A99B3-B56E-4A7E-8EDA-3A2677654157}" destId="{59A849F3-5A5E-4A79-97F5-55BA15D64732}" srcOrd="2" destOrd="0" presId="urn:microsoft.com/office/officeart/2018/2/layout/IconVerticalSolidList"/>
    <dgm:cxn modelId="{F3A2E594-84DE-49BD-B112-D403E089EAC5}" type="presParOf" srcId="{DE6A99B3-B56E-4A7E-8EDA-3A2677654157}" destId="{AF0C169B-B412-4E61-8CF6-D1B416F3CD17}" srcOrd="3" destOrd="0" presId="urn:microsoft.com/office/officeart/2018/2/layout/IconVerticalSolidList"/>
    <dgm:cxn modelId="{CD6A29F8-2895-4725-B18B-A575A130A973}" type="presParOf" srcId="{1D7B6E84-95BA-4D2C-816A-620EFF213DE4}" destId="{0B7FB066-FBF5-498E-8043-CA1869410887}" srcOrd="1" destOrd="0" presId="urn:microsoft.com/office/officeart/2018/2/layout/IconVerticalSolidList"/>
    <dgm:cxn modelId="{0E0B7450-4730-4710-BEB5-F19208DEE9AF}" type="presParOf" srcId="{1D7B6E84-95BA-4D2C-816A-620EFF213DE4}" destId="{3FFADC3A-AA4B-44E5-9FA2-9EE2A506F819}" srcOrd="2" destOrd="0" presId="urn:microsoft.com/office/officeart/2018/2/layout/IconVerticalSolidList"/>
    <dgm:cxn modelId="{DDEAFF34-D1C7-4699-9D27-9804CBEE779B}" type="presParOf" srcId="{3FFADC3A-AA4B-44E5-9FA2-9EE2A506F819}" destId="{00F72CAB-50DF-4AF9-9235-90707677A85E}" srcOrd="0" destOrd="0" presId="urn:microsoft.com/office/officeart/2018/2/layout/IconVerticalSolidList"/>
    <dgm:cxn modelId="{A14BEB28-0C49-4F71-B35E-75DB86310A2C}" type="presParOf" srcId="{3FFADC3A-AA4B-44E5-9FA2-9EE2A506F819}" destId="{F4CAE8B1-8192-4C47-9CBB-7B7C7CC75B14}" srcOrd="1" destOrd="0" presId="urn:microsoft.com/office/officeart/2018/2/layout/IconVerticalSolidList"/>
    <dgm:cxn modelId="{DEFD3C7A-C244-4E4E-BD61-1E69D46C9D70}" type="presParOf" srcId="{3FFADC3A-AA4B-44E5-9FA2-9EE2A506F819}" destId="{1DBC866A-784C-4650-9A40-F57183EFB64E}" srcOrd="2" destOrd="0" presId="urn:microsoft.com/office/officeart/2018/2/layout/IconVerticalSolidList"/>
    <dgm:cxn modelId="{F0058EDB-3B2D-4D27-BFD0-5F3F8ED2D162}" type="presParOf" srcId="{3FFADC3A-AA4B-44E5-9FA2-9EE2A506F819}" destId="{FD8EB59F-510A-4C10-BE58-E270E38607FC}" srcOrd="3" destOrd="0" presId="urn:microsoft.com/office/officeart/2018/2/layout/IconVerticalSolidList"/>
    <dgm:cxn modelId="{64E142E1-60E5-4E79-A4A2-1C8345802CAA}" type="presParOf" srcId="{1D7B6E84-95BA-4D2C-816A-620EFF213DE4}" destId="{ACF74AB3-1221-4BE4-875B-D77A44ED29AA}" srcOrd="3" destOrd="0" presId="urn:microsoft.com/office/officeart/2018/2/layout/IconVerticalSolidList"/>
    <dgm:cxn modelId="{58D2233C-9C77-483D-8643-E8DF67BB26EB}" type="presParOf" srcId="{1D7B6E84-95BA-4D2C-816A-620EFF213DE4}" destId="{3469282E-47A1-4260-A906-0F2C6DEBFD94}" srcOrd="4" destOrd="0" presId="urn:microsoft.com/office/officeart/2018/2/layout/IconVerticalSolidList"/>
    <dgm:cxn modelId="{9C5DF75B-CF08-45C5-824D-A9C0AE77D2EA}" type="presParOf" srcId="{3469282E-47A1-4260-A906-0F2C6DEBFD94}" destId="{7CF9BF52-A1B1-4F29-8206-EB2DE41222CF}" srcOrd="0" destOrd="0" presId="urn:microsoft.com/office/officeart/2018/2/layout/IconVerticalSolidList"/>
    <dgm:cxn modelId="{7134B59D-173D-48E9-A0DB-A7C1A5817B1A}" type="presParOf" srcId="{3469282E-47A1-4260-A906-0F2C6DEBFD94}" destId="{A5F665E3-055F-4480-A7EB-30E175BE1B27}" srcOrd="1" destOrd="0" presId="urn:microsoft.com/office/officeart/2018/2/layout/IconVerticalSolidList"/>
    <dgm:cxn modelId="{29B14C3B-81C6-41FA-88B4-600BFA3CF59D}" type="presParOf" srcId="{3469282E-47A1-4260-A906-0F2C6DEBFD94}" destId="{4691D526-3D05-4B1B-979F-0FB5DA0F17A7}" srcOrd="2" destOrd="0" presId="urn:microsoft.com/office/officeart/2018/2/layout/IconVerticalSolidList"/>
    <dgm:cxn modelId="{B4603612-C714-453D-A900-4D8702EE22B6}" type="presParOf" srcId="{3469282E-47A1-4260-A906-0F2C6DEBFD94}" destId="{F9D95E09-CA38-47F4-87D0-06C3BBB6B16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705AC-4B2D-4911-B291-516BA6B554E2}">
      <dsp:nvSpPr>
        <dsp:cNvPr id="0" name=""/>
        <dsp:cNvSpPr/>
      </dsp:nvSpPr>
      <dsp:spPr>
        <a:xfrm rot="5400000">
          <a:off x="6315035" y="-3042627"/>
          <a:ext cx="876670" cy="718565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Trump terminates 2 EEOC commissioners and its General Counsel (Democrats appointed by Biden) and revokes Biden Executive Orders.</a:t>
          </a:r>
        </a:p>
      </dsp:txBody>
      <dsp:txXfrm rot="-5400000">
        <a:off x="3160545" y="154659"/>
        <a:ext cx="7142854" cy="791078"/>
      </dsp:txXfrm>
    </dsp:sp>
    <dsp:sp modelId="{1BAE1709-A8AE-4D9F-9089-3618312B30B1}">
      <dsp:nvSpPr>
        <dsp:cNvPr id="0" name=""/>
        <dsp:cNvSpPr/>
      </dsp:nvSpPr>
      <dsp:spPr>
        <a:xfrm>
          <a:off x="881382" y="2278"/>
          <a:ext cx="2279162" cy="109583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January 2025</a:t>
          </a:r>
          <a:endParaRPr lang="en-US" sz="3100" kern="1200" dirty="0"/>
        </a:p>
      </dsp:txBody>
      <dsp:txXfrm>
        <a:off x="934876" y="55772"/>
        <a:ext cx="2172174" cy="988850"/>
      </dsp:txXfrm>
    </dsp:sp>
    <dsp:sp modelId="{C2B2E1AC-9A5C-4764-81DF-EBEDB0239C1C}">
      <dsp:nvSpPr>
        <dsp:cNvPr id="0" name=""/>
        <dsp:cNvSpPr/>
      </dsp:nvSpPr>
      <dsp:spPr>
        <a:xfrm rot="5400000">
          <a:off x="6315035" y="-1891997"/>
          <a:ext cx="876670" cy="7185650"/>
        </a:xfrm>
        <a:prstGeom prst="round2SameRect">
          <a:avLst/>
        </a:prstGeom>
        <a:solidFill>
          <a:schemeClr val="accent5">
            <a:tint val="40000"/>
            <a:alpha val="90000"/>
            <a:hueOff val="-3981555"/>
            <a:satOff val="889"/>
            <a:lumOff val="134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3981555"/>
              <a:satOff val="889"/>
              <a:lumOff val="1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Trump names Lucas as Acting Chair and in March reappoints Lucas to another 5-year term</a:t>
          </a:r>
        </a:p>
      </dsp:txBody>
      <dsp:txXfrm rot="-5400000">
        <a:off x="3160545" y="1305289"/>
        <a:ext cx="7142854" cy="791078"/>
      </dsp:txXfrm>
    </dsp:sp>
    <dsp:sp modelId="{9B043CF0-9285-40B9-8AC4-FC716EEF517F}">
      <dsp:nvSpPr>
        <dsp:cNvPr id="0" name=""/>
        <dsp:cNvSpPr/>
      </dsp:nvSpPr>
      <dsp:spPr>
        <a:xfrm>
          <a:off x="881382" y="1152908"/>
          <a:ext cx="2279162" cy="1095838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January 2025</a:t>
          </a:r>
          <a:endParaRPr lang="en-US" sz="3100" kern="1200" dirty="0"/>
        </a:p>
      </dsp:txBody>
      <dsp:txXfrm>
        <a:off x="934876" y="1206402"/>
        <a:ext cx="2172174" cy="988850"/>
      </dsp:txXfrm>
    </dsp:sp>
    <dsp:sp modelId="{245718FA-E2EB-4EB3-B762-E019E1E121A1}">
      <dsp:nvSpPr>
        <dsp:cNvPr id="0" name=""/>
        <dsp:cNvSpPr/>
      </dsp:nvSpPr>
      <dsp:spPr>
        <a:xfrm rot="5400000">
          <a:off x="6315035" y="-741367"/>
          <a:ext cx="876670" cy="7185650"/>
        </a:xfrm>
        <a:prstGeom prst="round2SameRect">
          <a:avLst/>
        </a:prstGeom>
        <a:solidFill>
          <a:schemeClr val="accent5">
            <a:tint val="40000"/>
            <a:alpha val="90000"/>
            <a:hueOff val="-7963110"/>
            <a:satOff val="1778"/>
            <a:lumOff val="267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7963110"/>
              <a:satOff val="1778"/>
              <a:lumOff val="2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Commissioner </a:t>
          </a:r>
          <a:r>
            <a:rPr lang="en-US" sz="1800" kern="1200" dirty="0"/>
            <a:t>Lucas confirmed as EEOC Chair</a:t>
          </a:r>
        </a:p>
      </dsp:txBody>
      <dsp:txXfrm rot="-5400000">
        <a:off x="3160545" y="2455919"/>
        <a:ext cx="7142854" cy="791078"/>
      </dsp:txXfrm>
    </dsp:sp>
    <dsp:sp modelId="{92C4847D-4C13-4683-A205-D75A9059EC24}">
      <dsp:nvSpPr>
        <dsp:cNvPr id="0" name=""/>
        <dsp:cNvSpPr/>
      </dsp:nvSpPr>
      <dsp:spPr>
        <a:xfrm>
          <a:off x="881382" y="2303538"/>
          <a:ext cx="2279162" cy="1095838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July 2025</a:t>
          </a:r>
          <a:endParaRPr lang="en-US" sz="3100" kern="1200" dirty="0"/>
        </a:p>
      </dsp:txBody>
      <dsp:txXfrm>
        <a:off x="934876" y="2357032"/>
        <a:ext cx="2172174" cy="988850"/>
      </dsp:txXfrm>
    </dsp:sp>
    <dsp:sp modelId="{89D40556-2AE0-432B-ADC0-42AAD4998EA7}">
      <dsp:nvSpPr>
        <dsp:cNvPr id="0" name=""/>
        <dsp:cNvSpPr/>
      </dsp:nvSpPr>
      <dsp:spPr>
        <a:xfrm rot="5400000">
          <a:off x="6315035" y="409262"/>
          <a:ext cx="876670" cy="7185650"/>
        </a:xfrm>
        <a:prstGeom prst="round2Same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New </a:t>
          </a:r>
          <a:r>
            <a:rPr lang="en-US" sz="1800" kern="1200" dirty="0"/>
            <a:t>commissioner confirmed giving Republicans a 2-1 majority and restoring full EEOC authority.</a:t>
          </a:r>
        </a:p>
      </dsp:txBody>
      <dsp:txXfrm rot="-5400000">
        <a:off x="3160545" y="3606548"/>
        <a:ext cx="7142854" cy="791078"/>
      </dsp:txXfrm>
    </dsp:sp>
    <dsp:sp modelId="{6D539F5B-5D2D-4322-BF8C-5E979BF2CBF5}">
      <dsp:nvSpPr>
        <dsp:cNvPr id="0" name=""/>
        <dsp:cNvSpPr/>
      </dsp:nvSpPr>
      <dsp:spPr>
        <a:xfrm>
          <a:off x="881382" y="3454168"/>
          <a:ext cx="2279162" cy="1095838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October 2025</a:t>
          </a:r>
          <a:endParaRPr lang="en-US" sz="3100" kern="1200" dirty="0"/>
        </a:p>
      </dsp:txBody>
      <dsp:txXfrm>
        <a:off x="934876" y="3507662"/>
        <a:ext cx="2172174" cy="9888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FCE2F-F275-4B64-892D-928969E47D09}">
      <dsp:nvSpPr>
        <dsp:cNvPr id="0" name=""/>
        <dsp:cNvSpPr/>
      </dsp:nvSpPr>
      <dsp:spPr>
        <a:xfrm>
          <a:off x="55" y="141465"/>
          <a:ext cx="5296559" cy="633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Vertical Joint Employment</a:t>
          </a:r>
        </a:p>
      </dsp:txBody>
      <dsp:txXfrm>
        <a:off x="55" y="141465"/>
        <a:ext cx="5296559" cy="633600"/>
      </dsp:txXfrm>
    </dsp:sp>
    <dsp:sp modelId="{9CF2A446-0705-4E10-8F45-0D7A4E60B744}">
      <dsp:nvSpPr>
        <dsp:cNvPr id="0" name=""/>
        <dsp:cNvSpPr/>
      </dsp:nvSpPr>
      <dsp:spPr>
        <a:xfrm>
          <a:off x="55" y="775065"/>
          <a:ext cx="5296559" cy="418955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200" kern="1200" dirty="0"/>
            <a:t>Whether the potential joint employer: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Hires or fires the employee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Supervises and controls the employee’s work schedule or conditions of employment to a substantial degree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Determines the employee’s rate and method of payment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Maintains the employee’s employment records</a:t>
          </a:r>
        </a:p>
      </dsp:txBody>
      <dsp:txXfrm>
        <a:off x="55" y="775065"/>
        <a:ext cx="5296559" cy="4189556"/>
      </dsp:txXfrm>
    </dsp:sp>
    <dsp:sp modelId="{181DAA51-8666-4FE2-9A5F-2D951FC1DDE7}">
      <dsp:nvSpPr>
        <dsp:cNvPr id="0" name=""/>
        <dsp:cNvSpPr/>
      </dsp:nvSpPr>
      <dsp:spPr>
        <a:xfrm>
          <a:off x="6038133" y="141465"/>
          <a:ext cx="5296559" cy="633600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Horizontal Joint Employment</a:t>
          </a:r>
        </a:p>
      </dsp:txBody>
      <dsp:txXfrm>
        <a:off x="6038133" y="141465"/>
        <a:ext cx="5296559" cy="633600"/>
      </dsp:txXfrm>
    </dsp:sp>
    <dsp:sp modelId="{12C3FF8D-87F8-4CBB-B688-5C3A93D8234C}">
      <dsp:nvSpPr>
        <dsp:cNvPr id="0" name=""/>
        <dsp:cNvSpPr/>
      </dsp:nvSpPr>
      <dsp:spPr>
        <a:xfrm>
          <a:off x="6038133" y="775065"/>
          <a:ext cx="5296559" cy="4189556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200" kern="1200" dirty="0"/>
            <a:t>    Two employers would be considered “sufficiently associated” if: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There is an arrangement between them to share an employee’s services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One employer is acting directly or indirectly in the interest of the other employer in relation to the employee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en-US" sz="2200" kern="1200" dirty="0"/>
            <a:t>They share control of the employee, directly or indirectly, by reason of the fact that one employer controls, is controlled by, or is under common control with the other employer</a:t>
          </a:r>
        </a:p>
      </dsp:txBody>
      <dsp:txXfrm>
        <a:off x="6038133" y="775065"/>
        <a:ext cx="5296559" cy="4189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C26FE-047C-46D2-A3AF-79C01C291AAF}">
      <dsp:nvSpPr>
        <dsp:cNvPr id="0" name=""/>
        <dsp:cNvSpPr/>
      </dsp:nvSpPr>
      <dsp:spPr>
        <a:xfrm>
          <a:off x="0" y="583"/>
          <a:ext cx="10152434" cy="136570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F745E-23F4-491D-A0D9-02B679E4254D}">
      <dsp:nvSpPr>
        <dsp:cNvPr id="0" name=""/>
        <dsp:cNvSpPr/>
      </dsp:nvSpPr>
      <dsp:spPr>
        <a:xfrm>
          <a:off x="413126" y="307867"/>
          <a:ext cx="751139" cy="7511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C169B-B412-4E61-8CF6-D1B416F3CD17}">
      <dsp:nvSpPr>
        <dsp:cNvPr id="0" name=""/>
        <dsp:cNvSpPr/>
      </dsp:nvSpPr>
      <dsp:spPr>
        <a:xfrm>
          <a:off x="1577392" y="583"/>
          <a:ext cx="8575041" cy="1365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537" tIns="144537" rIns="144537" bIns="14453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Notice of Technical or Procedural Failures identifies technical or procedural failures found during the inspection of Forms I-9 and gives the employer at least 10 business days to correct the forms.</a:t>
          </a:r>
        </a:p>
      </dsp:txBody>
      <dsp:txXfrm>
        <a:off x="1577392" y="583"/>
        <a:ext cx="8575041" cy="1365707"/>
      </dsp:txXfrm>
    </dsp:sp>
    <dsp:sp modelId="{00F72CAB-50DF-4AF9-9235-90707677A85E}">
      <dsp:nvSpPr>
        <dsp:cNvPr id="0" name=""/>
        <dsp:cNvSpPr/>
      </dsp:nvSpPr>
      <dsp:spPr>
        <a:xfrm>
          <a:off x="0" y="1707718"/>
          <a:ext cx="10152434" cy="136570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AE8B1-8192-4C47-9CBB-7B7C7CC75B14}">
      <dsp:nvSpPr>
        <dsp:cNvPr id="0" name=""/>
        <dsp:cNvSpPr/>
      </dsp:nvSpPr>
      <dsp:spPr>
        <a:xfrm>
          <a:off x="413126" y="2015002"/>
          <a:ext cx="751139" cy="7511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EB59F-510A-4C10-BE58-E270E38607FC}">
      <dsp:nvSpPr>
        <dsp:cNvPr id="0" name=""/>
        <dsp:cNvSpPr/>
      </dsp:nvSpPr>
      <dsp:spPr>
        <a:xfrm>
          <a:off x="1577392" y="1707718"/>
          <a:ext cx="8575041" cy="1365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537" tIns="144537" rIns="144537" bIns="14453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After this correction period ends, uncorrected technical or procedural failures will become substantive violations.</a:t>
          </a:r>
        </a:p>
      </dsp:txBody>
      <dsp:txXfrm>
        <a:off x="1577392" y="1707718"/>
        <a:ext cx="8575041" cy="1365707"/>
      </dsp:txXfrm>
    </dsp:sp>
    <dsp:sp modelId="{7CF9BF52-A1B1-4F29-8206-EB2DE41222CF}">
      <dsp:nvSpPr>
        <dsp:cNvPr id="0" name=""/>
        <dsp:cNvSpPr/>
      </dsp:nvSpPr>
      <dsp:spPr>
        <a:xfrm>
          <a:off x="0" y="3414853"/>
          <a:ext cx="10152434" cy="136570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665E3-055F-4480-A7EB-30E175BE1B27}">
      <dsp:nvSpPr>
        <dsp:cNvPr id="0" name=""/>
        <dsp:cNvSpPr/>
      </dsp:nvSpPr>
      <dsp:spPr>
        <a:xfrm>
          <a:off x="413126" y="3722137"/>
          <a:ext cx="751139" cy="7511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95E09-CA38-47F4-87D0-06C3BBB6B169}">
      <dsp:nvSpPr>
        <dsp:cNvPr id="0" name=""/>
        <dsp:cNvSpPr/>
      </dsp:nvSpPr>
      <dsp:spPr>
        <a:xfrm>
          <a:off x="1577392" y="3414853"/>
          <a:ext cx="8575041" cy="1365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537" tIns="144537" rIns="144537" bIns="14453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Fines range from </a:t>
          </a:r>
          <a:r>
            <a:rPr lang="en-US" sz="22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$288 - $2,861</a:t>
          </a:r>
          <a:r>
            <a:rPr lang="en-US" sz="22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per I-9</a:t>
          </a:r>
        </a:p>
      </dsp:txBody>
      <dsp:txXfrm>
        <a:off x="1577392" y="3414853"/>
        <a:ext cx="8575041" cy="1365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D1708-2E0E-1016-E836-4D4CE7EE9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EAF32-CDBC-3F3D-A2BF-789E13497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BDC62-2CA2-4B87-0BCC-FBA7774B1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93BEF-788B-15C9-75E7-217BA74C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6A08E-FFC6-0C80-84FE-2C92612A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8C958-9613-5AE8-7CAA-46A0E255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065E5-CE61-A13E-AEF7-3BF996E27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71AE9-6398-2FC0-1C03-8781622A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ABCAE-E63F-0183-7F5F-F1A63CE4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F2EDB-67D3-6EC6-B6DD-EF7A5EF8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1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AAB5-B3DA-2F9F-EC1B-504AAD72D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C1A77-D1FD-8248-D1C4-CA08B733C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7BBA0-253D-A850-D7DE-EC620220A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C345-C36F-224F-8B9D-1F2B466FF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0B1C6-6BF0-1A13-64B6-33F41299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7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5596-A9B2-ED6E-C01D-25C6288D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4E5A5-3CF6-6F34-48F6-71D87BAA3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1419D-B5D1-62F0-2E01-27B941E641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32C20-B25E-444E-03DA-BFAB7CB1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ABBD9-DCF0-3B7C-97FC-B5073F3D8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B6534-6183-333B-E706-A96088DF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4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6BA8-B4FC-7AA4-423A-69A3ADE37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4961A-11A8-DCC2-3010-88EC1204B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2C432-0273-9947-2774-0BC6D68B8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1C8375-78FF-DDEC-72E3-DDA72C5FF0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A5DA80-FEC7-422F-9C83-D557CE838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361A68-B7ED-7579-8604-D8A6FE530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D68E46-E986-9A4E-CBD1-89B8B260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017434-6781-E7BD-268D-325FB02F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9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EC22F-95D0-87AF-6A65-BD0CB0A1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BFA07-6F19-257C-DED5-C475C7F7C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71FA2-8B1D-DA1E-F7A4-AAEADBFAF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901F84-5B0E-6B5D-019D-E1010D020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8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D7BF2-993E-1DF6-0484-B2010A10D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CC5810-BFC9-465C-8369-FA7110EA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4F407-D737-A543-0BAC-8B089454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0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C4517-9C12-0038-D4A2-858B31D6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26C3B-432E-E676-13E1-81D3261BD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927E4-4AA8-8EF2-C20D-6E51FFDA6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9A24B4-DACA-31C1-A774-95D3C5E95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795EF-1345-3918-A4B2-A21B7228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3E638-295A-F43B-2C01-A04E97B1B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27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333DB-5137-0551-8C8C-218BD2483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78289F-C252-87B6-3DEC-8F554369D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73B05-1312-164E-BA6F-910FC7294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2A475-B1A3-47A4-8920-087D1D13A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3AF1C-81F7-13D6-FF1D-6C463426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B958E-CCAB-B158-AEF2-5DEF7FCA5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0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77AB3-F127-55D4-DE21-45483976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614E5-988A-2873-2789-942BA8210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DA596-D6CE-7877-8F5C-46746B0C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53CB1-36AD-4545-77FF-18CD9E74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DF5D3-AB65-D53F-FAEA-662BB016A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6FF44-3218-8FAF-81B2-93D4D7FD0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E1AD7-801C-2FC9-A590-AC8D312FB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9BEB-00B9-8210-A264-03BC638E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57D79-D172-7D2C-F9E9-870DC844F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6ED0E-052D-85C1-E174-A1B4979D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0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EAC45-BF0C-0F87-B8F8-2DC08763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CB1F8-D573-43B5-F0AD-D8B5397C4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7846F-EB1F-1574-2960-7B83578EFD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9ACA4E-524B-1B41-A3AD-A91BFE1F2D1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71961-2BBC-6586-A8D8-1DF513482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4FECD-7EB2-7D9E-FE49-EC5266AAD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4D0E2E-F7AC-7945-A164-8C5976CA9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9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wmf"/><Relationship Id="rId5" Type="http://schemas.openxmlformats.org/officeDocument/2006/relationships/image" Target="../media/image48.jpeg"/><Relationship Id="rId4" Type="http://schemas.openxmlformats.org/officeDocument/2006/relationships/hyperlink" Target="mailto:rhorvatich@mcgrathnort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19BAE3-8AA8-BBF7-CEEF-934E9B0709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8569E0-1463-B57D-C832-05D45D2D3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2166" y="1004454"/>
            <a:ext cx="5619054" cy="48490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b="1" dirty="0">
                <a:solidFill>
                  <a:srgbClr val="164367"/>
                </a:solidFill>
                <a:latin typeface="Avenir Black" panose="02000503020000020003" pitchFamily="2" charset="0"/>
                <a:ea typeface="+mn-ea"/>
                <a:cs typeface="+mn-cs"/>
              </a:rPr>
              <a:t>Top 2026 Employment Law Changes: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21558DD-E02A-1384-4125-379EA7864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2865" y="1447799"/>
            <a:ext cx="2683570" cy="40766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What Employers Need to Know Now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C00982A-EC88-3260-7B73-D2B383BB5A8A}"/>
              </a:ext>
            </a:extLst>
          </p:cNvPr>
          <p:cNvSpPr txBox="1">
            <a:spLocks/>
          </p:cNvSpPr>
          <p:nvPr/>
        </p:nvSpPr>
        <p:spPr>
          <a:xfrm>
            <a:off x="497588" y="5524498"/>
            <a:ext cx="4574105" cy="892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fontAlgn="auto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Ruth Horvatich</a:t>
            </a:r>
          </a:p>
          <a:p>
            <a:pPr marR="0" lvl="0" algn="l" fontAlgn="auto"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October 1,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BFE1F9-83B5-2D81-9758-FAA57ADB419B}"/>
              </a:ext>
            </a:extLst>
          </p:cNvPr>
          <p:cNvCxnSpPr/>
          <p:nvPr/>
        </p:nvCxnSpPr>
        <p:spPr>
          <a:xfrm>
            <a:off x="8243248" y="1842448"/>
            <a:ext cx="0" cy="294791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47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43117-8252-37D3-3915-575B94E00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77F839-D530-4D1D-C58B-A444B8C4EF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6E2D26-B9C1-DC14-5343-8D200181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152" y="328205"/>
            <a:ext cx="8573696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06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2BD97-4535-3759-DC7D-BE21E976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531B92-C09A-43A3-03C0-C89C3A0297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9D6EAB-556E-8FF7-828B-2A99BA9CE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22" y="267043"/>
            <a:ext cx="8906555" cy="59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95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01141-A053-F3B2-CEBC-309B833B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0C2453-F8F8-1A63-AA0D-DE16C99589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8606AD-9172-34DA-8A7D-CBAE05710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98" y="242846"/>
            <a:ext cx="8782050" cy="5854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5AF7B9-626D-ADB8-CFC1-21285173A764}"/>
              </a:ext>
            </a:extLst>
          </p:cNvPr>
          <p:cNvSpPr txBox="1"/>
          <p:nvPr/>
        </p:nvSpPr>
        <p:spPr>
          <a:xfrm rot="329670">
            <a:off x="10004435" y="2337026"/>
            <a:ext cx="1765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And More!</a:t>
            </a:r>
          </a:p>
        </p:txBody>
      </p:sp>
    </p:spTree>
    <p:extLst>
      <p:ext uri="{BB962C8B-B14F-4D97-AF65-F5344CB8AC3E}">
        <p14:creationId xmlns:p14="http://schemas.microsoft.com/office/powerpoint/2010/main" val="396761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1E95C-FB81-882A-A661-66B48C708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9F0D0C-CAB2-F0A3-7516-7F80802B2A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5DE813-7435-A162-9BAA-66F31CDCAEB6}"/>
              </a:ext>
            </a:extLst>
          </p:cNvPr>
          <p:cNvSpPr txBox="1"/>
          <p:nvPr/>
        </p:nvSpPr>
        <p:spPr>
          <a:xfrm>
            <a:off x="2705745" y="357513"/>
            <a:ext cx="6780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3E9CE-3F87-8087-EE3F-C876650EC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634" y="1176691"/>
            <a:ext cx="4884727" cy="48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8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15F38-B4D4-79DB-6189-FC9136138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5B3E9D-614F-4A59-3FAA-58C856CD4F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F8515B-22B6-FAB2-0015-E876DF4E6C51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Trump’s Swift Actions for EEOC Control</a:t>
            </a: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4AD9B900-4147-122C-3B50-469F0F5559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507933"/>
              </p:ext>
            </p:extLst>
          </p:nvPr>
        </p:nvGraphicFramePr>
        <p:xfrm>
          <a:off x="482208" y="1152857"/>
          <a:ext cx="11227579" cy="4552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070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2E9E0-27A7-8EAA-F155-3EF81160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E0BE16-1F0B-B556-7E51-961F49C0DD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64A453-C77D-9D98-319B-9A0FA27251E6}"/>
              </a:ext>
            </a:extLst>
          </p:cNvPr>
          <p:cNvSpPr txBox="1"/>
          <p:nvPr/>
        </p:nvSpPr>
        <p:spPr>
          <a:xfrm>
            <a:off x="2705743" y="23440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Chair – Andrea Lucas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BBF58-F606-2BED-4173-80A705510FAE}"/>
              </a:ext>
            </a:extLst>
          </p:cNvPr>
          <p:cNvSpPr txBox="1"/>
          <p:nvPr/>
        </p:nvSpPr>
        <p:spPr>
          <a:xfrm>
            <a:off x="4685007" y="1243366"/>
            <a:ext cx="65544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Appointed by Trump to EEOC in 2020 and reappointed in March 2025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Confirmed as EEOC Chair July 31, 2025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Strongly opposed by Democrats and civil rights organizations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Republicans praise her commitment to rolling back Biden-era guidance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Actions in combating DEI-related discrimination</a:t>
            </a:r>
          </a:p>
        </p:txBody>
      </p:sp>
      <p:pic>
        <p:nvPicPr>
          <p:cNvPr id="4" name="Picture 3" descr="Andrea Lucas, EEOC Chair, Recasts Workplace Discrimination in Trump's Image  - The New York Times">
            <a:extLst>
              <a:ext uri="{FF2B5EF4-FFF2-40B4-BE49-F238E27FC236}">
                <a16:creationId xmlns:a16="http://schemas.microsoft.com/office/drawing/2014/main" id="{AC660DD8-9CDE-777C-988F-F8ABD02C5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9" y="941295"/>
            <a:ext cx="3313484" cy="497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960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1AE2B-42DD-0543-ABE2-A32058388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5A1A90-BAAE-C222-8D4B-60F3B1683F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D21E66-87F2-9605-6A37-BC52A3F88EB0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Focus &amp; Solicitation of Charges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C67AE-A143-3402-8275-B3AB663020C8}"/>
              </a:ext>
            </a:extLst>
          </p:cNvPr>
          <p:cNvSpPr txBox="1"/>
          <p:nvPr/>
        </p:nvSpPr>
        <p:spPr>
          <a:xfrm>
            <a:off x="532104" y="1042131"/>
            <a:ext cx="111277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Discrimination against American workers (national origin)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Discrimination against white males (race and sex)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Religious discrimination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EDCB7CE-476F-C911-2FE7-66BB66060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367" y="2721131"/>
            <a:ext cx="2146521" cy="315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A6A1F126-2CE0-6981-E502-7D8BFEB24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667" y="2218988"/>
            <a:ext cx="2488659" cy="365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840C296D-EA56-53B5-9A08-0B5BFE891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067" y="2245815"/>
            <a:ext cx="2488659" cy="362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792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2C9A4-FF62-3187-AA7E-5F9CD6403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21E999-1DA8-1E81-EA3E-4218072504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0493D6-8D7D-DF59-57CA-C2D61565CA38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Solicitation of Charges</a:t>
            </a:r>
          </a:p>
        </p:txBody>
      </p:sp>
      <p:pic>
        <p:nvPicPr>
          <p:cNvPr id="2" name="EEOC Chair Andrea Lucas - Are you a white male who has experienced discrimination at work based... [2001438963202924545]">
            <a:hlinkClick r:id="" action="ppaction://media"/>
            <a:extLst>
              <a:ext uri="{FF2B5EF4-FFF2-40B4-BE49-F238E27FC236}">
                <a16:creationId xmlns:a16="http://schemas.microsoft.com/office/drawing/2014/main" id="{8808A8AD-3EF4-13F5-AB52-D151929B0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24862" y="865321"/>
            <a:ext cx="9542272" cy="536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6BD2F-B191-144F-8974-3D76B25C5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01984-39FB-32F8-780F-21B4D1F5CF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D15927-6AFB-50B2-866E-3C4886D6C202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Solicitation of Charges</a:t>
            </a:r>
          </a:p>
        </p:txBody>
      </p:sp>
      <p:pic>
        <p:nvPicPr>
          <p:cNvPr id="4" name="U.S. EEOC - Every day [2099494013912936448]">
            <a:hlinkClick r:id="" action="ppaction://media"/>
            <a:extLst>
              <a:ext uri="{FF2B5EF4-FFF2-40B4-BE49-F238E27FC236}">
                <a16:creationId xmlns:a16="http://schemas.microsoft.com/office/drawing/2014/main" id="{1E0D4316-CE6A-D013-117F-5B70E87824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12033" y="942288"/>
            <a:ext cx="9367933" cy="526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0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6212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28F4-1B63-1C06-543A-B0580014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2E66A1-5235-0C6F-4B87-4F9D5B3DD0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5A5470-6C33-6443-E71B-83CDF380A8DF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Solicitation of Charges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C75AD-AC3C-95DD-E4A5-B4C130B5FD38}"/>
              </a:ext>
            </a:extLst>
          </p:cNvPr>
          <p:cNvSpPr txBox="1"/>
          <p:nvPr/>
        </p:nvSpPr>
        <p:spPr>
          <a:xfrm>
            <a:off x="532106" y="1176691"/>
            <a:ext cx="77260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May 2026 – EEOC sued Advanced Technology Group, Inc. for national origin discrimination and retaliation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Allege 2 employees were subjected to anti-American slurs by their Mexican coworkers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Allege employees were terminated after complaining of harassment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97A3044-1ED1-0973-4790-81A37F684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510" y="1062391"/>
            <a:ext cx="2937439" cy="492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TG Construction Services | LinkedIn">
            <a:extLst>
              <a:ext uri="{FF2B5EF4-FFF2-40B4-BE49-F238E27FC236}">
                <a16:creationId xmlns:a16="http://schemas.microsoft.com/office/drawing/2014/main" id="{CFBB5043-249A-6EB0-BD11-D759D626FB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3915058"/>
            <a:ext cx="2071040" cy="207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34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44EC-A744-FDC3-8383-19DEDB675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A4437F-AB56-7631-E8C4-1DE46E99EB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6E569-AB8A-A311-12A6-87A751E2E0A2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Attack on DEI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619533-8314-0B9B-6CAC-A305DDFD2FF4}"/>
              </a:ext>
            </a:extLst>
          </p:cNvPr>
          <p:cNvSpPr txBox="1"/>
          <p:nvPr/>
        </p:nvSpPr>
        <p:spPr>
          <a:xfrm>
            <a:off x="551156" y="1443841"/>
            <a:ext cx="71450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December 2025 - Lucas warned that the EEOC will use expanded searches of archived web content to identify DEI violations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Merely changing program names will not shield DEI initiatives from scrutiny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February 26, 2026 - Lucas wrote a letter to all Fortune 500 companies reminding them to comply with Title VII and warning of DEI policies</a:t>
            </a:r>
          </a:p>
        </p:txBody>
      </p:sp>
      <p:pic>
        <p:nvPicPr>
          <p:cNvPr id="7" name="Picture 6" descr="A cartoon of a person breaking a stone">
            <a:extLst>
              <a:ext uri="{FF2B5EF4-FFF2-40B4-BE49-F238E27FC236}">
                <a16:creationId xmlns:a16="http://schemas.microsoft.com/office/drawing/2014/main" id="{E18E344E-2AFF-7836-7FAD-4D35BCC74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839750"/>
            <a:ext cx="4206505" cy="30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2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51102-72D5-345C-3BDF-7522827EB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1E377A-79F5-7E0B-CCA8-E085F29236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5477F3-D992-F987-4751-F30FF4460F92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EEOC Attack on DEI</a:t>
            </a:r>
          </a:p>
        </p:txBody>
      </p:sp>
      <p:pic>
        <p:nvPicPr>
          <p:cNvPr id="9" name="Picture 6" descr="Shop Nike Shoes | Nike Shoes for Men, Women, &amp; Kids | Tradehome Shoes">
            <a:extLst>
              <a:ext uri="{FF2B5EF4-FFF2-40B4-BE49-F238E27FC236}">
                <a16:creationId xmlns:a16="http://schemas.microsoft.com/office/drawing/2014/main" id="{7E7A8A74-1E2C-686C-F41E-53BAAEEA6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441" y="763621"/>
            <a:ext cx="2616637" cy="266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AD7B7C-D8BF-8ECE-94EA-1B3E93673140}"/>
              </a:ext>
            </a:extLst>
          </p:cNvPr>
          <p:cNvSpPr txBox="1"/>
          <p:nvPr/>
        </p:nvSpPr>
        <p:spPr>
          <a:xfrm>
            <a:off x="367972" y="1195128"/>
            <a:ext cx="7831140" cy="4853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 pitchFamily="2" charset="0"/>
              </a:rPr>
              <a:t>February 2026 EEOC sues Coca-Cola Beverages Northeast over employer-sponsored trip and networking event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 pitchFamily="2" charset="0"/>
              </a:rPr>
              <a:t>February 2026 EEOC files subpoena enforcement action against Nike for DEI-related objectives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 pitchFamily="2" charset="0"/>
              </a:rPr>
              <a:t>February 2026 EEOC settled lawsuit against Kickback Jack’s for $1.1M for refusing to hire male applicants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 pitchFamily="2" charset="0"/>
              </a:rPr>
              <a:t>March 2026 Planned Parenthood of Illinois settled with the EEOC for $500,000 for DEI related claims including “affinity caucuses” segregated by race and DEI trainings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 pitchFamily="2" charset="0"/>
              </a:rPr>
              <a:t>May 2026 EEOC sues The New York Times for engaging in DEI-related discrimination in promotion against a white male employee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latin typeface="Avenir Medium" panose="02000503020000020003" pitchFamily="2" charset="0"/>
            </a:endParaRPr>
          </a:p>
        </p:txBody>
      </p:sp>
      <p:pic>
        <p:nvPicPr>
          <p:cNvPr id="14" name="Picture 13" descr="New York Times | Roper Center for Public Opinion Research">
            <a:extLst>
              <a:ext uri="{FF2B5EF4-FFF2-40B4-BE49-F238E27FC236}">
                <a16:creationId xmlns:a16="http://schemas.microsoft.com/office/drawing/2014/main" id="{4643A72B-9800-E537-6E71-0E91479C4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958" y="3385606"/>
            <a:ext cx="2616638" cy="1962478"/>
          </a:xfrm>
          <a:prstGeom prst="rect">
            <a:avLst/>
          </a:prstGeom>
        </p:spPr>
      </p:pic>
      <p:pic>
        <p:nvPicPr>
          <p:cNvPr id="12" name="Picture 11" descr="Kickback Jack's">
            <a:extLst>
              <a:ext uri="{FF2B5EF4-FFF2-40B4-BE49-F238E27FC236}">
                <a16:creationId xmlns:a16="http://schemas.microsoft.com/office/drawing/2014/main" id="{33728E02-D930-1D65-0254-932D3C7EF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5049" y="1996437"/>
            <a:ext cx="2100263" cy="21002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33CB1F-E2BD-BA14-D02C-CAE8C9688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5368" y="275327"/>
            <a:ext cx="1498660" cy="1498660"/>
          </a:xfrm>
          <a:prstGeom prst="rect">
            <a:avLst/>
          </a:prstGeom>
        </p:spPr>
      </p:pic>
      <p:pic>
        <p:nvPicPr>
          <p:cNvPr id="11" name="Picture 8" descr="Planned Parenthood - City of Jersey City">
            <a:extLst>
              <a:ext uri="{FF2B5EF4-FFF2-40B4-BE49-F238E27FC236}">
                <a16:creationId xmlns:a16="http://schemas.microsoft.com/office/drawing/2014/main" id="{29AFBD38-E6E7-9059-51E9-56090335D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346" y="4825305"/>
            <a:ext cx="2357335" cy="132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617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561A8-4CE7-98AB-F54A-F4F4E2F56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6E10-101E-A808-245B-12CDD3111B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201266-B17E-F4EF-F192-27F6DCC98D86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Unlawful DEI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B2F74E-5854-1B94-B309-9033E5F876CA}"/>
              </a:ext>
            </a:extLst>
          </p:cNvPr>
          <p:cNvSpPr txBox="1"/>
          <p:nvPr/>
        </p:nvSpPr>
        <p:spPr>
          <a:xfrm>
            <a:off x="551156" y="1443841"/>
            <a:ext cx="108597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Making employment decisions (hiring, promotion, compensation) based on race, sex, or other protected characteristics, including quotas or preferences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Excluding or limiting opportunities (e.g., internships, leadership programs) to certain groups based on protected traits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Creating a hostile or discriminatory environment, such as mandatory trainings that single out or stereotype employees or require them to affirm particular beliefs tied to protected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353655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56AA-183F-16DC-546F-CAB95DAB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783E70-5705-B744-60E2-49138DA925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7334C-9C6B-E9FC-4E86-C01DF0B67456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Better DEI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B7D86F-D0B8-9DD8-780E-907EDFEFD9A2}"/>
              </a:ext>
            </a:extLst>
          </p:cNvPr>
          <p:cNvSpPr txBox="1"/>
          <p:nvPr/>
        </p:nvSpPr>
        <p:spPr>
          <a:xfrm>
            <a:off x="551156" y="1443841"/>
            <a:ext cx="108597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Focus on expanding access and removing barriers (e.g., broad outreach, inclusive recruiting) without making decisions based on protected characteristics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Use training, mentorship, and culture initiatives that are inclusive and voluntary without stereotyping or compelling agreement with specific viewpoints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Analyze workforce data and identify gaps and improve processes without tying hiring, promotion, or pay decisions to demographic targets or quotas</a:t>
            </a:r>
          </a:p>
        </p:txBody>
      </p:sp>
    </p:spTree>
    <p:extLst>
      <p:ext uri="{BB962C8B-B14F-4D97-AF65-F5344CB8AC3E}">
        <p14:creationId xmlns:p14="http://schemas.microsoft.com/office/powerpoint/2010/main" val="2957716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DE98B-379B-56A0-4043-42CFBDDB4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19C46-6AC0-BB26-C520-649B4844B6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D3A587-ECDF-5B9B-2811-C072844F84DF}"/>
              </a:ext>
            </a:extLst>
          </p:cNvPr>
          <p:cNvSpPr txBox="1"/>
          <p:nvPr/>
        </p:nvSpPr>
        <p:spPr>
          <a:xfrm>
            <a:off x="981075" y="271790"/>
            <a:ext cx="1022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Department of Labor (DOL)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D6BBDCF-3442-FFA3-323A-C75455E14EB3}"/>
              </a:ext>
            </a:extLst>
          </p:cNvPr>
          <p:cNvSpPr/>
          <p:nvPr/>
        </p:nvSpPr>
        <p:spPr>
          <a:xfrm>
            <a:off x="3505056" y="1114425"/>
            <a:ext cx="5181887" cy="5022526"/>
          </a:xfrm>
          <a:custGeom>
            <a:avLst/>
            <a:gdLst/>
            <a:ahLst/>
            <a:cxnLst/>
            <a:rect l="l" t="t" r="r" b="b"/>
            <a:pathLst>
              <a:path w="5481125" h="5481125">
                <a:moveTo>
                  <a:pt x="0" y="0"/>
                </a:moveTo>
                <a:lnTo>
                  <a:pt x="5481125" y="0"/>
                </a:lnTo>
                <a:lnTo>
                  <a:pt x="5481125" y="5481125"/>
                </a:lnTo>
                <a:lnTo>
                  <a:pt x="0" y="54811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14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12AE3-53C8-BBCB-0FA4-128520953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2E5BA0-FA6F-69B2-8DDE-4868A4CDB4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DFE882-6B9E-EE33-3646-6078CF725920}"/>
              </a:ext>
            </a:extLst>
          </p:cNvPr>
          <p:cNvSpPr txBox="1"/>
          <p:nvPr/>
        </p:nvSpPr>
        <p:spPr>
          <a:xfrm>
            <a:off x="981075" y="250895"/>
            <a:ext cx="1022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DOL Leadership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39CE478-5891-FB2D-3E37-B52106B65E89}"/>
              </a:ext>
            </a:extLst>
          </p:cNvPr>
          <p:cNvSpPr/>
          <p:nvPr/>
        </p:nvSpPr>
        <p:spPr>
          <a:xfrm>
            <a:off x="981075" y="1400174"/>
            <a:ext cx="4682116" cy="2590299"/>
          </a:xfrm>
          <a:custGeom>
            <a:avLst/>
            <a:gdLst/>
            <a:ahLst/>
            <a:cxnLst/>
            <a:rect l="l" t="t" r="r" b="b"/>
            <a:pathLst>
              <a:path w="6840175" h="3847598">
                <a:moveTo>
                  <a:pt x="0" y="0"/>
                </a:moveTo>
                <a:lnTo>
                  <a:pt x="6840175" y="0"/>
                </a:lnTo>
                <a:lnTo>
                  <a:pt x="6840175" y="3847598"/>
                </a:lnTo>
                <a:lnTo>
                  <a:pt x="0" y="3847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9D7FEBAC-6C08-ED33-F384-499E70A1A5C3}"/>
              </a:ext>
            </a:extLst>
          </p:cNvPr>
          <p:cNvSpPr txBox="1"/>
          <p:nvPr/>
        </p:nvSpPr>
        <p:spPr>
          <a:xfrm>
            <a:off x="878301" y="4093810"/>
            <a:ext cx="4887664" cy="64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3"/>
              </a:lnSpc>
              <a:spcBef>
                <a:spcPct val="0"/>
              </a:spcBef>
            </a:pPr>
            <a:r>
              <a:rPr lang="en-US" sz="1881" spc="-101" dirty="0">
                <a:solidFill>
                  <a:srgbClr val="000000"/>
                </a:solidFill>
                <a:latin typeface="Avenir Medium" panose="02000503020000020003"/>
                <a:ea typeface="Poppins Light"/>
                <a:cs typeface="Poppins Light"/>
                <a:sym typeface="Poppins Light"/>
              </a:rPr>
              <a:t>Former Labor Secretary Lori Chavez-DeRemer </a:t>
            </a:r>
          </a:p>
          <a:p>
            <a:pPr algn="ctr">
              <a:lnSpc>
                <a:spcPts val="2633"/>
              </a:lnSpc>
              <a:spcBef>
                <a:spcPct val="0"/>
              </a:spcBef>
            </a:pPr>
            <a:r>
              <a:rPr lang="en-US" sz="1881" spc="-101" dirty="0">
                <a:solidFill>
                  <a:srgbClr val="000000"/>
                </a:solidFill>
                <a:latin typeface="Avenir Medium" panose="02000503020000020003"/>
                <a:ea typeface="Poppins Light"/>
                <a:cs typeface="Poppins Light"/>
                <a:sym typeface="Poppins Light"/>
              </a:rPr>
              <a:t>(resigned on April 20, 2026)</a:t>
            </a: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B1E9495A-83DD-5F9B-DE3D-45E106D943E3}"/>
              </a:ext>
            </a:extLst>
          </p:cNvPr>
          <p:cNvSpPr/>
          <p:nvPr/>
        </p:nvSpPr>
        <p:spPr>
          <a:xfrm>
            <a:off x="7088567" y="1100962"/>
            <a:ext cx="2904529" cy="3843289"/>
          </a:xfrm>
          <a:custGeom>
            <a:avLst/>
            <a:gdLst/>
            <a:ahLst/>
            <a:cxnLst/>
            <a:rect l="l" t="t" r="r" b="b"/>
            <a:pathLst>
              <a:path w="4910750" h="6356958">
                <a:moveTo>
                  <a:pt x="0" y="0"/>
                </a:moveTo>
                <a:lnTo>
                  <a:pt x="4910751" y="0"/>
                </a:lnTo>
                <a:lnTo>
                  <a:pt x="491075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E823923A-5CD0-C4ED-82BE-E27DF87CFF3E}"/>
              </a:ext>
            </a:extLst>
          </p:cNvPr>
          <p:cNvSpPr txBox="1"/>
          <p:nvPr/>
        </p:nvSpPr>
        <p:spPr>
          <a:xfrm>
            <a:off x="6246572" y="5086432"/>
            <a:ext cx="4588520" cy="31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3"/>
              </a:lnSpc>
              <a:spcBef>
                <a:spcPct val="0"/>
              </a:spcBef>
            </a:pPr>
            <a:r>
              <a:rPr lang="en-US" sz="1881" spc="-101" dirty="0">
                <a:solidFill>
                  <a:srgbClr val="000000"/>
                </a:solidFill>
                <a:latin typeface="Avenir Medium" panose="02000503020000020003"/>
                <a:ea typeface="Poppins Light"/>
                <a:cs typeface="Poppins Light"/>
                <a:sym typeface="Poppins Light"/>
              </a:rPr>
              <a:t>Acting Secretary of Labor Keith E. Sonderling</a:t>
            </a:r>
          </a:p>
        </p:txBody>
      </p:sp>
    </p:spTree>
    <p:extLst>
      <p:ext uri="{BB962C8B-B14F-4D97-AF65-F5344CB8AC3E}">
        <p14:creationId xmlns:p14="http://schemas.microsoft.com/office/powerpoint/2010/main" val="3309077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44BAE-4586-0DC0-F277-C12DE715D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9CFE4A-3CD8-4B86-AAA9-F8933E8F10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0D9DC8-5695-40B6-4A5D-E62651DB99A0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Independent Contractor Rule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2B2116-D1D6-7A99-8E49-5B56877BA8B2}"/>
              </a:ext>
            </a:extLst>
          </p:cNvPr>
          <p:cNvSpPr txBox="1"/>
          <p:nvPr/>
        </p:nvSpPr>
        <p:spPr>
          <a:xfrm>
            <a:off x="551156" y="1097858"/>
            <a:ext cx="10859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February 2026 Proposed Rule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Proposed to rescind 2024 independent contractor rule and replace it with the previous 2021 Trump-era standard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E02CFA95-D8A9-3DE3-4CB0-9B9DC989ECA1}"/>
              </a:ext>
            </a:extLst>
          </p:cNvPr>
          <p:cNvSpPr/>
          <p:nvPr/>
        </p:nvSpPr>
        <p:spPr>
          <a:xfrm>
            <a:off x="3670243" y="2638424"/>
            <a:ext cx="4621620" cy="3474947"/>
          </a:xfrm>
          <a:custGeom>
            <a:avLst/>
            <a:gdLst/>
            <a:ahLst/>
            <a:cxnLst/>
            <a:rect l="l" t="t" r="r" b="b"/>
            <a:pathLst>
              <a:path w="5551363" h="4768792">
                <a:moveTo>
                  <a:pt x="0" y="0"/>
                </a:moveTo>
                <a:lnTo>
                  <a:pt x="5551363" y="0"/>
                </a:lnTo>
                <a:lnTo>
                  <a:pt x="5551363" y="4768792"/>
                </a:lnTo>
                <a:lnTo>
                  <a:pt x="0" y="4768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75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30FC8-EFF5-87EF-F069-90CE2EB99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E48485-CBBB-0307-65FF-04FCB921BB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663CD2-B9BF-A868-3110-9957EE8FDEA2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Independent Contractor Rule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44D14-9A6E-E8BF-85EE-C4382994B9D4}"/>
              </a:ext>
            </a:extLst>
          </p:cNvPr>
          <p:cNvSpPr txBox="1"/>
          <p:nvPr/>
        </p:nvSpPr>
        <p:spPr>
          <a:xfrm>
            <a:off x="484481" y="1382286"/>
            <a:ext cx="721171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Medium" panose="02000503020000020003" pitchFamily="2" charset="0"/>
              </a:rPr>
              <a:t>Current rule adopted in 2024 is a multi-factor analysis that requires consideration of 6 factors (totality of circumstances), each bearing equal weight: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The individual’s opportunity to sustain a profit or loss based on his or her management skills;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Investments by the worker and potential employer;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How permanent the working relationship is between the worker and the potential employer;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The nature and degree of control exercised by the potential employer over the work and the relationship;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Whether the work is an integral part of the potential employer’s business;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Avenir Medium" panose="02000503020000020003" pitchFamily="2" charset="0"/>
              </a:rPr>
              <a:t>The skill and initiative of the worker.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C5EFD13-9691-2E05-F0F1-488905CC2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303" y="1705803"/>
            <a:ext cx="3446393" cy="344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91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354FB-32C9-4419-2905-704B1EF2C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509636-FD5E-44EC-A7C9-0B227A9A3A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274FB3-605C-B8A4-11A9-F49B49E1A04C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Independent Contractor Rule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071CE5-8B2E-8731-C572-F6D0D5448DE4}"/>
              </a:ext>
            </a:extLst>
          </p:cNvPr>
          <p:cNvSpPr txBox="1"/>
          <p:nvPr/>
        </p:nvSpPr>
        <p:spPr>
          <a:xfrm>
            <a:off x="1314451" y="1053579"/>
            <a:ext cx="9010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venir Medium" panose="02000503020000020003" pitchFamily="2" charset="0"/>
              </a:rPr>
              <a:t>New Proposed Rule (February 2026) – Economic Reality Rule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latin typeface="Avenir Medium" panose="02000503020000020003" pitchFamily="2" charset="0"/>
              </a:rPr>
              <a:t>The nature and degree of control over the relevant work;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latin typeface="Avenir Medium" panose="02000503020000020003" pitchFamily="2" charset="0"/>
              </a:rPr>
              <a:t>Individual’s opportunity for profit or loss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C2505-1564-16B5-A4BD-3A8BB9D0B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6" y="3139107"/>
            <a:ext cx="5353047" cy="30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67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1F40D-220F-53BF-F6F3-E6BBB1C79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9E076F-1C04-F669-70FE-E5CB4B717D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0BEA68-D10D-F62F-47F5-F420FCD2B6FF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Joint Employer Rule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55217-242B-AD8B-3EB1-CC62925ACD93}"/>
              </a:ext>
            </a:extLst>
          </p:cNvPr>
          <p:cNvSpPr txBox="1"/>
          <p:nvPr/>
        </p:nvSpPr>
        <p:spPr>
          <a:xfrm>
            <a:off x="617831" y="1624783"/>
            <a:ext cx="59353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venir Medium" panose="02000503020000020003" pitchFamily="2" charset="0"/>
              </a:rPr>
              <a:t>New Proposed Rule Announced April 22, 2026</a:t>
            </a:r>
          </a:p>
          <a:p>
            <a:endParaRPr lang="en-US" sz="2800" dirty="0">
              <a:latin typeface="Avenir Medium" panose="02000503020000020003" pitchFamily="2" charset="0"/>
            </a:endParaRPr>
          </a:p>
          <a:p>
            <a:r>
              <a:rPr lang="en-US" sz="2800" dirty="0">
                <a:latin typeface="Avenir Medium" panose="02000503020000020003" pitchFamily="2" charset="0"/>
              </a:rPr>
              <a:t>A single nationwide standard under: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Fair Labor Standards Act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Family and Medical Leave Act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Migrant and Seasonal Agricultural Worker Protection Act</a:t>
            </a: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593AAA4D-A0AF-16B9-FDEA-08F281E90685}"/>
              </a:ext>
            </a:extLst>
          </p:cNvPr>
          <p:cNvSpPr/>
          <p:nvPr/>
        </p:nvSpPr>
        <p:spPr>
          <a:xfrm>
            <a:off x="6791324" y="1624783"/>
            <a:ext cx="4504709" cy="3608433"/>
          </a:xfrm>
          <a:custGeom>
            <a:avLst/>
            <a:gdLst/>
            <a:ahLst/>
            <a:cxnLst/>
            <a:rect l="l" t="t" r="r" b="b"/>
            <a:pathLst>
              <a:path w="8704618" h="5832094">
                <a:moveTo>
                  <a:pt x="0" y="0"/>
                </a:moveTo>
                <a:lnTo>
                  <a:pt x="8704618" y="0"/>
                </a:lnTo>
                <a:lnTo>
                  <a:pt x="8704618" y="5832094"/>
                </a:lnTo>
                <a:lnTo>
                  <a:pt x="0" y="5832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20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2FD76-EB28-E490-75C3-79C1C8EB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3D04C1-D42C-D18E-E98D-FD5AB76B31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CB43AC-FA5D-80C0-8481-12E87A4C0218}"/>
              </a:ext>
            </a:extLst>
          </p:cNvPr>
          <p:cNvSpPr txBox="1"/>
          <p:nvPr/>
        </p:nvSpPr>
        <p:spPr>
          <a:xfrm>
            <a:off x="2705746" y="224850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Joint Employer Rule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A039F85-9DB1-F672-5883-3AF25D1EF3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243976"/>
              </p:ext>
            </p:extLst>
          </p:nvPr>
        </p:nvGraphicFramePr>
        <p:xfrm>
          <a:off x="485775" y="942288"/>
          <a:ext cx="11334749" cy="510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0311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1DE48-382C-A9E4-A314-9B67862EE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5F1DA4-746D-3E1E-9BC7-0FB35998CA9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A23468-32D2-F76D-2836-FD915E81AD59}"/>
              </a:ext>
            </a:extLst>
          </p:cNvPr>
          <p:cNvSpPr txBox="1"/>
          <p:nvPr/>
        </p:nvSpPr>
        <p:spPr>
          <a:xfrm>
            <a:off x="981075" y="271790"/>
            <a:ext cx="1022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Department of Homeland Security (DHS)</a:t>
            </a:r>
          </a:p>
        </p:txBody>
      </p:sp>
      <p:pic>
        <p:nvPicPr>
          <p:cNvPr id="6" name="Picture 2" descr="United States Department of Homeland Security - Wikipedia">
            <a:extLst>
              <a:ext uri="{FF2B5EF4-FFF2-40B4-BE49-F238E27FC236}">
                <a16:creationId xmlns:a16="http://schemas.microsoft.com/office/drawing/2014/main" id="{5D8F3F29-C11D-AA12-ED13-7EAD91390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30" y="1141600"/>
            <a:ext cx="5009339" cy="500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602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B06AC-1B6E-47A4-08E4-CB2F5B8A2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48AA15-4070-4B58-1CE4-F2A9313AB4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98E777-108F-E616-5B4D-7F2B2D48E8A6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I-9 Audits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992AF-7067-21F9-6036-7F48A18DC8CD}"/>
              </a:ext>
            </a:extLst>
          </p:cNvPr>
          <p:cNvSpPr txBox="1"/>
          <p:nvPr/>
        </p:nvSpPr>
        <p:spPr>
          <a:xfrm>
            <a:off x="532104" y="1042131"/>
            <a:ext cx="1112778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An agent of DHS ICE-Homeland Security Investigations (HSI) serves an employer a Notice of Inspection (NOI) by hand-delivery or certified mail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An employer has 3 business days to respond to the NOI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 panose="02000503020000020003" pitchFamily="2" charset="0"/>
              </a:rPr>
              <a:t>The NOI requests an employer produce: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Forms I-9 of all current and terminated employees (usually 1-3 years from termination) and documentation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E-Verify confirmations or other E-Verify paperwork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A list of employees’ names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Most recent payroll and quarterly payroll reports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Owners’ names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 pitchFamily="2" charset="0"/>
              </a:rPr>
              <a:t>Names of contractors and staffing companies used, etc.</a:t>
            </a:r>
          </a:p>
        </p:txBody>
      </p:sp>
      <p:pic>
        <p:nvPicPr>
          <p:cNvPr id="7" name="Picture 2" descr="I-9 Audits: What Small Businesses Need to Know - Hourly, Inc.">
            <a:extLst>
              <a:ext uri="{FF2B5EF4-FFF2-40B4-BE49-F238E27FC236}">
                <a16:creationId xmlns:a16="http://schemas.microsoft.com/office/drawing/2014/main" id="{426FD3CA-8995-82F4-2109-CEABA065C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r="13795"/>
          <a:stretch>
            <a:fillRect/>
          </a:stretch>
        </p:blipFill>
        <p:spPr bwMode="auto">
          <a:xfrm>
            <a:off x="8456809" y="3429000"/>
            <a:ext cx="3413368" cy="219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110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FFBC-FC78-F5C4-5784-97D52C80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DB02D6-FB6E-6F09-C7BF-482780BBFE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F3F6BD-B3F3-B586-76B0-EC3F3424DAC4}"/>
              </a:ext>
            </a:extLst>
          </p:cNvPr>
          <p:cNvSpPr txBox="1"/>
          <p:nvPr/>
        </p:nvSpPr>
        <p:spPr>
          <a:xfrm>
            <a:off x="2705745" y="357513"/>
            <a:ext cx="6780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I-9 Audits - Violations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6C2C7D-38DD-2840-5FB9-1ABE76C3C496}"/>
              </a:ext>
            </a:extLst>
          </p:cNvPr>
          <p:cNvSpPr txBox="1"/>
          <p:nvPr/>
        </p:nvSpPr>
        <p:spPr>
          <a:xfrm>
            <a:off x="5086348" y="2090171"/>
            <a:ext cx="67805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Substantive violations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Most serious violations that cause ICE to assess a penalty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24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Technical violations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Minor procedural errors that can be corrected</a:t>
            </a:r>
          </a:p>
        </p:txBody>
      </p:sp>
      <p:pic>
        <p:nvPicPr>
          <p:cNvPr id="4" name="Picture 2" descr="Consequences of Violating Probation in Indiana: What You Need to Know |  INDIANAPOLIS CRIMINAL DEFENSE LAWYER">
            <a:extLst>
              <a:ext uri="{FF2B5EF4-FFF2-40B4-BE49-F238E27FC236}">
                <a16:creationId xmlns:a16="http://schemas.microsoft.com/office/drawing/2014/main" id="{D4247CB8-DD9A-49F7-A0C3-243268A97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53" y="1415374"/>
            <a:ext cx="4027251" cy="402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479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1E0B-396C-C302-9CB6-C6C5A3C13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E79B6D-6DC5-11BA-EBB8-FA8126D83D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AB2698-4B64-BC8C-A918-70514661D99A}"/>
              </a:ext>
            </a:extLst>
          </p:cNvPr>
          <p:cNvSpPr txBox="1"/>
          <p:nvPr/>
        </p:nvSpPr>
        <p:spPr>
          <a:xfrm>
            <a:off x="2048197" y="328938"/>
            <a:ext cx="8095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More Errors are Now Substantive Violations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24CDF-73E2-8788-80DD-8667FD436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059" y="3429000"/>
            <a:ext cx="3535880" cy="23874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CCB32B-A81E-EC92-C721-15DF6F035756}"/>
              </a:ext>
            </a:extLst>
          </p:cNvPr>
          <p:cNvSpPr txBox="1"/>
          <p:nvPr/>
        </p:nvSpPr>
        <p:spPr>
          <a:xfrm>
            <a:off x="1176336" y="1242651"/>
            <a:ext cx="98393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In March 2026, ICE made significant changes to Form I-9 compliance and violations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These changes recategorized several technical violations as “substantive” violations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As a result, formerly correctable technical or procedural errors are now exposing employers to monetary fines</a:t>
            </a:r>
          </a:p>
        </p:txBody>
      </p:sp>
    </p:spTree>
    <p:extLst>
      <p:ext uri="{BB962C8B-B14F-4D97-AF65-F5344CB8AC3E}">
        <p14:creationId xmlns:p14="http://schemas.microsoft.com/office/powerpoint/2010/main" val="2819572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09894-0DE5-6E80-263D-ACBD8A8B0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5F7741-BD3A-357A-0E8E-6FB82A0DED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418E42-E721-B1D4-D113-E16F1833BDEA}"/>
              </a:ext>
            </a:extLst>
          </p:cNvPr>
          <p:cNvSpPr txBox="1"/>
          <p:nvPr/>
        </p:nvSpPr>
        <p:spPr>
          <a:xfrm>
            <a:off x="1457485" y="328938"/>
            <a:ext cx="9277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Technical Violations Now Categorized as “Substantive” Violations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E9B25-9753-AF7E-4817-2DA27401C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016" y="424085"/>
            <a:ext cx="2705984" cy="22326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9E2273-C4F2-6D81-68F2-D6B6551FEC40}"/>
              </a:ext>
            </a:extLst>
          </p:cNvPr>
          <p:cNvSpPr txBox="1"/>
          <p:nvPr/>
        </p:nvSpPr>
        <p:spPr>
          <a:xfrm>
            <a:off x="552087" y="1540415"/>
            <a:ext cx="983932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Section 1 – Employee Information: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or incomplete legal name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date of birth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check box attesting to immigration status in U.S. and any additionally required information (alien registration number, Form I-94 number, foreign passport number)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sign/date Section 1</a:t>
            </a:r>
          </a:p>
          <a:p>
            <a:pPr lvl="0"/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Section 2 and Supplement B - Employer Information: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required information under identity and work authorization documents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date of hire or rehire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employer/authorized representative’s complete name and title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signature or date in the Certification</a:t>
            </a:r>
          </a:p>
          <a:p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738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4380E-1044-B624-0530-6762F54A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849F0F-C897-80B7-0D4F-076A15F1B1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6CA79E-B583-68ED-AD33-C874599D64F3}"/>
              </a:ext>
            </a:extLst>
          </p:cNvPr>
          <p:cNvSpPr txBox="1"/>
          <p:nvPr/>
        </p:nvSpPr>
        <p:spPr>
          <a:xfrm>
            <a:off x="1457485" y="328938"/>
            <a:ext cx="9277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Technical Violations Now Categorized as “Substantive” Violations</a:t>
            </a:r>
          </a:p>
        </p:txBody>
      </p:sp>
      <p:pic>
        <p:nvPicPr>
          <p:cNvPr id="7" name="Picture 4" descr="Violation stamp Vector Images &amp; Graphics for Commercial Use | VectorStock">
            <a:extLst>
              <a:ext uri="{FF2B5EF4-FFF2-40B4-BE49-F238E27FC236}">
                <a16:creationId xmlns:a16="http://schemas.microsoft.com/office/drawing/2014/main" id="{05999491-D44E-6EA9-E1E7-174292BF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2815">
            <a:off x="157962" y="438552"/>
            <a:ext cx="2599044" cy="179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C90217-D2D3-023E-F625-1529292FBD5C}"/>
              </a:ext>
            </a:extLst>
          </p:cNvPr>
          <p:cNvSpPr txBox="1"/>
          <p:nvPr/>
        </p:nvSpPr>
        <p:spPr>
          <a:xfrm>
            <a:off x="2352673" y="1735094"/>
            <a:ext cx="98393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Supplement A - Preparer/Translator Certification: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full name, address, signature, or date for preparers/translators</a:t>
            </a:r>
          </a:p>
          <a:p>
            <a:pPr lvl="0"/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Remote Inspection/Alternative Procedure: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check appropriate alternative procedure (remote/virtual inspection of documents) box in Section 2 or Supplement B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be an E-Verify participant when using alternative procedure</a:t>
            </a:r>
          </a:p>
          <a:p>
            <a:pPr lvl="0"/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Electronic I‑9 Systems: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Noncompliance with requirements for electronic completion, retention, documentation, security, reproduction, and/or signature (inadequate audit trail, security, or e‑signature functionality)</a:t>
            </a:r>
          </a:p>
          <a:p>
            <a:pPr lvl="0"/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Spanish-Language Form: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Incorrect use of the Spanish-language I-9 Form (outside of Puerto Rico)</a:t>
            </a:r>
          </a:p>
        </p:txBody>
      </p:sp>
    </p:spTree>
    <p:extLst>
      <p:ext uri="{BB962C8B-B14F-4D97-AF65-F5344CB8AC3E}">
        <p14:creationId xmlns:p14="http://schemas.microsoft.com/office/powerpoint/2010/main" val="1809654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450F0-C8A7-8D2F-3BE7-73C5A13D2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376E0A-703A-5FB6-0E5B-336C2EC587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199087-ED2E-B5D6-606B-FD13E8FAF7C1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Now Limited “Technical” Violations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2A796B-2EF8-6583-A038-01AB7B7AB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586" y="2583819"/>
            <a:ext cx="3623414" cy="31523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70A567-D132-80BD-4306-2FCAEFB70AC2}"/>
              </a:ext>
            </a:extLst>
          </p:cNvPr>
          <p:cNvSpPr txBox="1"/>
          <p:nvPr/>
        </p:nvSpPr>
        <p:spPr>
          <a:xfrm>
            <a:off x="319086" y="1242651"/>
            <a:ext cx="983932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Section 1 - Employee Information: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use the current edition of the I-9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provide other last names used or physical address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ensure the Social Security number is correct when employer is enrolled in E-Verify</a:t>
            </a:r>
          </a:p>
          <a:p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Section 2 - Employer Information: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employee’s complete name at the top of page 2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Missing employer’s name or physical address</a:t>
            </a:r>
          </a:p>
          <a:p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Supplement A: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write employee’s full name at the top of Supplement A</a:t>
            </a:r>
          </a:p>
          <a:p>
            <a:r>
              <a:rPr lang="en-US" sz="2200" b="1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Supplement B:</a:t>
            </a:r>
            <a:endParaRPr lang="en-US" sz="2200" dirty="0">
              <a:latin typeface="Avenir Medium" panose="02000503020000020003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record employee’s full name at the top of Supplement B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venir Medium" panose="02000503020000020003"/>
                <a:ea typeface="Tahoma" panose="020B0604030504040204" pitchFamily="34" charset="0"/>
                <a:cs typeface="Tahoma" panose="020B0604030504040204" pitchFamily="34" charset="0"/>
              </a:rPr>
              <a:t>Failure to record employee’s new name (if applicable) as appropriate</a:t>
            </a:r>
          </a:p>
        </p:txBody>
      </p:sp>
    </p:spTree>
    <p:extLst>
      <p:ext uri="{BB962C8B-B14F-4D97-AF65-F5344CB8AC3E}">
        <p14:creationId xmlns:p14="http://schemas.microsoft.com/office/powerpoint/2010/main" val="867635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3A03A-11B6-2031-E6A0-0D59B6FA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3F022D-2C2A-4FD8-C236-EDF5F97C5C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593649-3BF6-1F3C-E0BF-AE6BB5CED96C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I-9 Audits - Penalties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8C6BB1B-413C-414C-2533-692F467B3F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641153"/>
              </p:ext>
            </p:extLst>
          </p:nvPr>
        </p:nvGraphicFramePr>
        <p:xfrm>
          <a:off x="1019782" y="1117059"/>
          <a:ext cx="10152434" cy="4781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2607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5E1C-DB8B-8B90-AE48-9284279A3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4CFDBC-B48B-DFED-B6B9-FCAB10A732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D67BD5-4F81-1C78-D9A6-EC6D75D64BAB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What To Do Now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B257D3D-C24B-5685-FD6F-8489E9AF8174}"/>
              </a:ext>
            </a:extLst>
          </p:cNvPr>
          <p:cNvSpPr txBox="1">
            <a:spLocks/>
          </p:cNvSpPr>
          <p:nvPr/>
        </p:nvSpPr>
        <p:spPr>
          <a:xfrm>
            <a:off x="696460" y="1465431"/>
            <a:ext cx="975360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Conduct an internal I-9 audit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Confirm all current employees have an I-9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Complete missing I-9s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Review and correct errors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Discard unnecessary I-9s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Review current protocols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Conduct internal training 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 descr="Illustration vector graphic cartoon character of audit | Premium Vector">
            <a:extLst>
              <a:ext uri="{FF2B5EF4-FFF2-40B4-BE49-F238E27FC236}">
                <a16:creationId xmlns:a16="http://schemas.microsoft.com/office/drawing/2014/main" id="{53FDD2E5-32F7-8771-0B26-231928A3E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765" y="2379144"/>
            <a:ext cx="4691470" cy="334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367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CDBD4-6893-6740-A623-F14BE35EE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734E0A-B078-73EF-EC5B-BC37B801A8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BE5349-BFF4-04CE-1B5C-B9018399D45C}"/>
              </a:ext>
            </a:extLst>
          </p:cNvPr>
          <p:cNvSpPr txBox="1"/>
          <p:nvPr/>
        </p:nvSpPr>
        <p:spPr>
          <a:xfrm>
            <a:off x="981075" y="271790"/>
            <a:ext cx="1022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Department of Justice (DOJ)</a:t>
            </a:r>
          </a:p>
        </p:txBody>
      </p:sp>
      <p:pic>
        <p:nvPicPr>
          <p:cNvPr id="4" name="Picture 2" descr="Seal of the United States Department of Justice, consisting of an American eagle holding wreath and arrows landing on a shield in U.S. flag patterns, below the eagle is the motto &quot;QUI PRO DOMINA JUSTITIA SEQUITUR&quot;. Rind reads &quot;DEPARTMENT OF JUSTICE&quot; and three stars">
            <a:extLst>
              <a:ext uri="{FF2B5EF4-FFF2-40B4-BE49-F238E27FC236}">
                <a16:creationId xmlns:a16="http://schemas.microsoft.com/office/drawing/2014/main" id="{F0860848-25CE-5BBB-FE59-21C52F5A8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640" y="979676"/>
            <a:ext cx="5172720" cy="517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83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C52C0-A0BE-12CE-741F-C82259EF0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3427CC-3FED-17B0-D3E1-3D9E4559CF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BBDDA3-4910-E179-0870-5CCA17D20FA4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DOJ &amp; DEI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2972824-B7EE-BAD3-22A1-722069FD8020}"/>
              </a:ext>
            </a:extLst>
          </p:cNvPr>
          <p:cNvSpPr txBox="1">
            <a:spLocks/>
          </p:cNvSpPr>
          <p:nvPr/>
        </p:nvSpPr>
        <p:spPr>
          <a:xfrm>
            <a:off x="519679" y="999438"/>
            <a:ext cx="11152640" cy="41543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July 29, 2025 </a:t>
            </a: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– DOJ guidance directing recipients of  federal funding not to engage in “unlawful discrimination” including practices “labeled as” DEI programs.</a:t>
            </a:r>
          </a:p>
          <a:p>
            <a:pPr marL="0" indent="0">
              <a:buNone/>
            </a:pPr>
            <a:r>
              <a:rPr lang="en-US" sz="2400" u="sng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Examples</a:t>
            </a: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“Cultural competence” such as requiring job applicants to demonstrate “cross-cultural skills” or “lived experience.”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“Geographic targeting” by selecting applicants primarily because of their racial or ethnic composition rather than legitimate factors.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Race-based “diverse slate” hiring policies requiring a minimum number of candidates from specific racial groups to be included during selection process and interviewing.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Training that “promotes discrimination” with statements “stereotyping individuals based on protected characteristics” such as “all white people are inherently privileged” or “toxic masculinity, etc.”</a:t>
            </a: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4ADC-D36E-9F4D-D571-8C55185A2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B2380B-6EFD-7F02-CAB9-9507A42EBE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86B3DA-A187-2F82-3CDC-324800B96398}"/>
              </a:ext>
            </a:extLst>
          </p:cNvPr>
          <p:cNvSpPr txBox="1"/>
          <p:nvPr/>
        </p:nvSpPr>
        <p:spPr>
          <a:xfrm>
            <a:off x="1457486" y="241432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DOJ Reclassification of Marijuana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B0821ED-EC23-4E49-1869-D7C9E38AF101}"/>
              </a:ext>
            </a:extLst>
          </p:cNvPr>
          <p:cNvSpPr txBox="1">
            <a:spLocks/>
          </p:cNvSpPr>
          <p:nvPr/>
        </p:nvSpPr>
        <p:spPr>
          <a:xfrm>
            <a:off x="648710" y="1067639"/>
            <a:ext cx="5677065" cy="23368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Executive Order 14370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Directed the DOJ to expedite the rescheduling of marijuana</a:t>
            </a: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4DA375-71E7-560E-3243-39923F1F3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91" y="2759001"/>
            <a:ext cx="3714750" cy="2442315"/>
          </a:xfrm>
          <a:prstGeom prst="rect">
            <a:avLst/>
          </a:prstGeom>
        </p:spPr>
      </p:pic>
      <p:pic>
        <p:nvPicPr>
          <p:cNvPr id="8" name="Picture 4" descr="Risks and Benefits of Legalized Cannabis | Johns Hopkins | Bloomberg School  of Public Health">
            <a:extLst>
              <a:ext uri="{FF2B5EF4-FFF2-40B4-BE49-F238E27FC236}">
                <a16:creationId xmlns:a16="http://schemas.microsoft.com/office/drawing/2014/main" id="{17ACA4F3-492E-75F2-0275-2F96F0C54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4" y="910236"/>
            <a:ext cx="3563528" cy="214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87FC93-0CD9-AD83-26ED-F6475F53130D}"/>
              </a:ext>
            </a:extLst>
          </p:cNvPr>
          <p:cNvSpPr txBox="1"/>
          <p:nvPr/>
        </p:nvSpPr>
        <p:spPr>
          <a:xfrm>
            <a:off x="4806615" y="2759001"/>
            <a:ext cx="7115175" cy="33209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  <a:sym typeface="Poppins Light"/>
              </a:rPr>
              <a:t>Final Order: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  <a:sym typeface="Poppins Light"/>
              </a:rPr>
              <a:t>“drug products containing marijuana that have been approved by the Food and Drug Administration (FDA)” and “marijuana subject to a state medical marijuana license” be immediately placed in Schedule III of the Controlled Substances Act (CSA).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  <a:sym typeface="Poppins Light"/>
              </a:rPr>
              <a:t>ADA Reasonable Accommodation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  <a:sym typeface="Poppins Light"/>
              </a:rPr>
              <a:t>Workplace Policies and Drug Testing</a:t>
            </a:r>
          </a:p>
          <a:p>
            <a:pPr algn="l"/>
            <a:endParaRPr lang="en-US" spc="-175" dirty="0">
              <a:solidFill>
                <a:srgbClr val="000000"/>
              </a:solidFill>
              <a:latin typeface="Avenir Medium" panose="02000503020000020003"/>
              <a:ea typeface="Poppins Light"/>
              <a:cs typeface="Poppins Light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806765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1FB74-250F-D687-BCE6-1710F20BF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106BF7-B897-541F-EB72-2403DAA807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2C4E58-1407-BA19-1BE0-779CBA8E5802}"/>
              </a:ext>
            </a:extLst>
          </p:cNvPr>
          <p:cNvSpPr txBox="1"/>
          <p:nvPr/>
        </p:nvSpPr>
        <p:spPr>
          <a:xfrm>
            <a:off x="981075" y="271790"/>
            <a:ext cx="1022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64367"/>
                </a:solidFill>
                <a:latin typeface="Avenir Black" panose="02000503020000020003" pitchFamily="2" charset="0"/>
              </a:rPr>
              <a:t>Artificial Intelligence &amp; Employment Decisions</a:t>
            </a:r>
          </a:p>
        </p:txBody>
      </p:sp>
      <p:pic>
        <p:nvPicPr>
          <p:cNvPr id="6" name="Picture 5" descr="Angle view of circuit shaped like a brain">
            <a:extLst>
              <a:ext uri="{FF2B5EF4-FFF2-40B4-BE49-F238E27FC236}">
                <a16:creationId xmlns:a16="http://schemas.microsoft.com/office/drawing/2014/main" id="{D3CA0644-6D1C-583F-03DB-A1DF50518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905" y="1093976"/>
            <a:ext cx="7066189" cy="492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41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549C-498B-209D-0EFF-2212FDD75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DA1DAF-7FD1-DA9E-BED2-F5390C6B4F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92501C-D367-B3FC-DBB1-9EB2F8A25862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Executive Orders and AI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564F74D-6C81-2FF5-7D7E-AD8F4299C442}"/>
              </a:ext>
            </a:extLst>
          </p:cNvPr>
          <p:cNvSpPr txBox="1">
            <a:spLocks/>
          </p:cNvSpPr>
          <p:nvPr/>
        </p:nvSpPr>
        <p:spPr>
          <a:xfrm>
            <a:off x="419100" y="1156368"/>
            <a:ext cx="11075119" cy="4816266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</a:rPr>
              <a:t>Safe, Secure, and Trustworthy Development and Use of Artificial Intelligence (published October 30, 2023)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</a:rPr>
              <a:t>Employment concerns: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</a:rPr>
              <a:t>Displacement of human workers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</a:rPr>
              <a:t>Principles and best practices –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sz="2400" dirty="0">
                <a:latin typeface="Avenir Medium"/>
              </a:rPr>
              <a:t>   “equity, protected activity,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sz="2400" dirty="0">
                <a:latin typeface="Avenir Medium"/>
              </a:rPr>
              <a:t>   compensation, health, and safety </a:t>
            </a:r>
          </a:p>
          <a:p>
            <a:pPr marL="457200" lvl="1" indent="0">
              <a:buFont typeface="Arial" pitchFamily="34" charset="0"/>
              <a:buNone/>
            </a:pPr>
            <a:r>
              <a:rPr lang="en-US" sz="2400" dirty="0">
                <a:latin typeface="Avenir Medium"/>
              </a:rPr>
              <a:t>   implications”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>
                <a:latin typeface="Avenir Medium"/>
              </a:rPr>
              <a:t>EEOC and DOL</a:t>
            </a:r>
          </a:p>
        </p:txBody>
      </p:sp>
      <p:pic>
        <p:nvPicPr>
          <p:cNvPr id="8" name="Picture 7" descr="A robot using a laptop sitting on a blue chair">
            <a:extLst>
              <a:ext uri="{FF2B5EF4-FFF2-40B4-BE49-F238E27FC236}">
                <a16:creationId xmlns:a16="http://schemas.microsoft.com/office/drawing/2014/main" id="{DA39BB0B-8486-F44C-5BD1-2268CE5787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411" y="2928486"/>
            <a:ext cx="4522016" cy="25436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C5796A-32D8-8231-67B8-065214342354}"/>
              </a:ext>
            </a:extLst>
          </p:cNvPr>
          <p:cNvSpPr txBox="1"/>
          <p:nvPr/>
        </p:nvSpPr>
        <p:spPr>
          <a:xfrm rot="20675969">
            <a:off x="5629209" y="2512988"/>
            <a:ext cx="4237821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REVOKED</a:t>
            </a:r>
          </a:p>
        </p:txBody>
      </p:sp>
    </p:spTree>
    <p:extLst>
      <p:ext uri="{BB962C8B-B14F-4D97-AF65-F5344CB8AC3E}">
        <p14:creationId xmlns:p14="http://schemas.microsoft.com/office/powerpoint/2010/main" val="35249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2B940-C7BE-F016-AC41-C966297F7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F2EB9-FC3B-5AA6-F53D-40489A3371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5B769B-57E9-475E-74EB-374704474878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Executive Orders and AI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7696749-1A51-63EB-8E9D-DD224207B0DF}"/>
              </a:ext>
            </a:extLst>
          </p:cNvPr>
          <p:cNvSpPr txBox="1">
            <a:spLocks/>
          </p:cNvSpPr>
          <p:nvPr/>
        </p:nvSpPr>
        <p:spPr>
          <a:xfrm>
            <a:off x="3831225" y="1156024"/>
            <a:ext cx="7926404" cy="2895610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  <a:cs typeface="Arial" panose="020B0604020202020204" pitchFamily="34" charset="0"/>
              </a:rPr>
              <a:t>Removing Barriers to American Leadership in Artificial Intelligence (published January 23, 2025)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  <a:cs typeface="Arial" panose="020B0604020202020204" pitchFamily="34" charset="0"/>
              </a:rPr>
              <a:t>“Enhance America’s global AI dominance in order to promote human flourishing, economic competitiveness, and national security”</a:t>
            </a:r>
          </a:p>
        </p:txBody>
      </p:sp>
      <p:pic>
        <p:nvPicPr>
          <p:cNvPr id="10" name="Picture 4" descr="Four impacts AI will have on the Australian office workplace | CBRE  Australia">
            <a:extLst>
              <a:ext uri="{FF2B5EF4-FFF2-40B4-BE49-F238E27FC236}">
                <a16:creationId xmlns:a16="http://schemas.microsoft.com/office/drawing/2014/main" id="{2B501D52-6577-D641-A1C3-0DADC9242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11" y="913713"/>
            <a:ext cx="2454443" cy="245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A4EE87-2341-44F4-7853-E04A2E25710A}"/>
              </a:ext>
            </a:extLst>
          </p:cNvPr>
          <p:cNvSpPr txBox="1"/>
          <p:nvPr/>
        </p:nvSpPr>
        <p:spPr>
          <a:xfrm>
            <a:off x="792481" y="3489845"/>
            <a:ext cx="115938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  <a:cs typeface="Arial" panose="020B0604020202020204" pitchFamily="34" charset="0"/>
              </a:rPr>
              <a:t>EEOC removed AI-related guidance addressing how federal anti-discrimination laws may apply to employers’ use of AI when hiring, firing, or promoting employees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latin typeface="Avenir Medium"/>
                <a:cs typeface="Arial" panose="020B0604020202020204" pitchFamily="34" charset="0"/>
              </a:rPr>
              <a:t>DOL has noted guidance may now be outdated or not reflective of current policies and guidance not accessible in certain locations</a:t>
            </a:r>
          </a:p>
          <a:p>
            <a:endParaRPr lang="en-US" sz="2800" dirty="0">
              <a:latin typeface="Avenir Medium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154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5F500-4540-DAF3-53E4-383AB1656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573C3E-325D-21AC-1C14-2999BEA00B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54A358-6039-96AF-BDF1-808AB5F1CCF2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Employment Discrimination Laws &amp; AI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2B77FA4-3C09-900A-51EF-1155C30B5AFF}"/>
              </a:ext>
            </a:extLst>
          </p:cNvPr>
          <p:cNvSpPr txBox="1">
            <a:spLocks/>
          </p:cNvSpPr>
          <p:nvPr/>
        </p:nvSpPr>
        <p:spPr>
          <a:xfrm>
            <a:off x="1204058" y="1120685"/>
            <a:ext cx="9783882" cy="1066800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i="1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Mobley v. Workday, Inc.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740 F. Supp. 3d 796 (N.D. Cal. 2024)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dirty="0">
                <a:latin typeface="Avenir Medium"/>
                <a:ea typeface="Tahoma" panose="020B0604030504040204" pitchFamily="34" charset="0"/>
                <a:cs typeface="Tahoma" panose="020B0604030504040204" pitchFamily="34" charset="0"/>
              </a:rPr>
              <a:t>2026 WL 1906986 (N.D. Cal. July 2, 2026)</a:t>
            </a:r>
          </a:p>
        </p:txBody>
      </p:sp>
      <p:pic>
        <p:nvPicPr>
          <p:cNvPr id="8" name="Picture 2" descr="EEOC on the lookout for tech-fueled employment bias - Nextgov/FCW">
            <a:extLst>
              <a:ext uri="{FF2B5EF4-FFF2-40B4-BE49-F238E27FC236}">
                <a16:creationId xmlns:a16="http://schemas.microsoft.com/office/drawing/2014/main" id="{22A3DA97-AECA-64B1-EAEF-2BE4A3AA4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302" y="2394457"/>
            <a:ext cx="7373394" cy="337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796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2BBB7-0600-24CC-220A-5C7177D30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D940DD-58C8-C7DC-42B9-AC293FF4D8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07F0A3-8E9E-3563-82D0-B3331805646F}"/>
              </a:ext>
            </a:extLst>
          </p:cNvPr>
          <p:cNvSpPr txBox="1"/>
          <p:nvPr/>
        </p:nvSpPr>
        <p:spPr>
          <a:xfrm>
            <a:off x="1457485" y="328938"/>
            <a:ext cx="927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64367"/>
                </a:solidFill>
                <a:latin typeface="Avenir Black" panose="02000503020000020003" pitchFamily="2" charset="0"/>
              </a:rPr>
              <a:t>State Employment AI Laws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348CA0-2111-8259-3253-3DBA7DA71494}"/>
              </a:ext>
            </a:extLst>
          </p:cNvPr>
          <p:cNvSpPr txBox="1">
            <a:spLocks/>
          </p:cNvSpPr>
          <p:nvPr/>
        </p:nvSpPr>
        <p:spPr>
          <a:xfrm>
            <a:off x="3018595" y="1224075"/>
            <a:ext cx="3010967" cy="2661781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Illinois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Colorado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York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York City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54F837-A467-C29C-EB0A-36EB68532C0A}"/>
              </a:ext>
            </a:extLst>
          </p:cNvPr>
          <p:cNvSpPr txBox="1"/>
          <p:nvPr/>
        </p:nvSpPr>
        <p:spPr>
          <a:xfrm>
            <a:off x="6478329" y="1451887"/>
            <a:ext cx="3010967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Connecticut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Maryland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Vermont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New Jersey</a:t>
            </a:r>
            <a:endParaRPr lang="en-US" dirty="0"/>
          </a:p>
        </p:txBody>
      </p:sp>
      <p:pic>
        <p:nvPicPr>
          <p:cNvPr id="11" name="Picture 2" descr="Part 1: The Influence of Artificial Intelligence on the Future Workplace  (The Problem)">
            <a:extLst>
              <a:ext uri="{FF2B5EF4-FFF2-40B4-BE49-F238E27FC236}">
                <a16:creationId xmlns:a16="http://schemas.microsoft.com/office/drawing/2014/main" id="{6EE4A5E8-BE94-7C82-B5EA-8E7F38BBE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01" y="3876183"/>
            <a:ext cx="4374995" cy="229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051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D9566-3214-9C23-E692-DECBBA17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62BB3C-941C-90EF-6657-64060D0E16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21,200+ Thank You Gesture Stock Photos and Royalty-Free Pictures - iStock">
            <a:extLst>
              <a:ext uri="{FF2B5EF4-FFF2-40B4-BE49-F238E27FC236}">
                <a16:creationId xmlns:a16="http://schemas.microsoft.com/office/drawing/2014/main" id="{4B20253E-63DC-A3C7-898E-069FF9F01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1" y="564197"/>
            <a:ext cx="5133213" cy="43363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38C42-617C-6944-0724-211B9C60DA5C}"/>
              </a:ext>
            </a:extLst>
          </p:cNvPr>
          <p:cNvSpPr txBox="1"/>
          <p:nvPr/>
        </p:nvSpPr>
        <p:spPr>
          <a:xfrm>
            <a:off x="2347911" y="5625871"/>
            <a:ext cx="7496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  <a:cs typeface="+mn-cs"/>
              </a:rPr>
              <a:t>Ruth Horvatich  | </a:t>
            </a:r>
            <a:r>
              <a:rPr lang="en-US" sz="1800" dirty="0">
                <a:latin typeface="+mn-lt"/>
                <a:cs typeface="+mn-cs"/>
                <a:hlinkClick r:id="rId4"/>
              </a:rPr>
              <a:t>rhorvatich@mcgrathnorth.com</a:t>
            </a:r>
            <a:r>
              <a:rPr lang="en-US" sz="1800" dirty="0">
                <a:latin typeface="+mn-lt"/>
                <a:cs typeface="+mn-cs"/>
              </a:rPr>
              <a:t>  |  (402) 633-1521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1D73ED-7C0D-E338-1DB3-4908E1950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8" y="431242"/>
            <a:ext cx="4967287" cy="433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A28E26-9A73-C3DA-3E9A-035CEB2E0B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430" y="5087377"/>
            <a:ext cx="3579138" cy="40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18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1895</Words>
  <Application>Microsoft Office PowerPoint</Application>
  <PresentationFormat>Widescreen</PresentationFormat>
  <Paragraphs>201</Paragraphs>
  <Slides>40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Aptos</vt:lpstr>
      <vt:lpstr>Aptos Display</vt:lpstr>
      <vt:lpstr>Arial</vt:lpstr>
      <vt:lpstr>Avenir Black</vt:lpstr>
      <vt:lpstr>Avenir Medium</vt:lpstr>
      <vt:lpstr>Courier New</vt:lpstr>
      <vt:lpstr>Tahoma</vt:lpstr>
      <vt:lpstr>Wingdings</vt:lpstr>
      <vt:lpstr>Office Theme</vt:lpstr>
      <vt:lpstr>Top 2026 Employment Law Changes: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Angie Halter</dc:creator>
  <cp:lastModifiedBy>Marisa Quick</cp:lastModifiedBy>
  <cp:revision>15</cp:revision>
  <dcterms:created xsi:type="dcterms:W3CDTF">2026-07-08T15:46:04Z</dcterms:created>
  <dcterms:modified xsi:type="dcterms:W3CDTF">2026-09-25T16:21:15Z</dcterms:modified>
</cp:coreProperties>
</file>