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6"/>
  </p:notesMasterIdLst>
  <p:handoutMasterIdLst>
    <p:handoutMasterId r:id="rId37"/>
  </p:handoutMasterIdLst>
  <p:sldIdLst>
    <p:sldId id="256" r:id="rId5"/>
    <p:sldId id="976" r:id="rId6"/>
    <p:sldId id="314" r:id="rId7"/>
    <p:sldId id="614" r:id="rId8"/>
    <p:sldId id="945" r:id="rId9"/>
    <p:sldId id="942" r:id="rId10"/>
    <p:sldId id="757" r:id="rId11"/>
    <p:sldId id="928" r:id="rId12"/>
    <p:sldId id="980" r:id="rId13"/>
    <p:sldId id="281" r:id="rId14"/>
    <p:sldId id="977" r:id="rId15"/>
    <p:sldId id="916" r:id="rId16"/>
    <p:sldId id="308" r:id="rId17"/>
    <p:sldId id="748" r:id="rId18"/>
    <p:sldId id="967" r:id="rId19"/>
    <p:sldId id="969" r:id="rId20"/>
    <p:sldId id="948" r:id="rId21"/>
    <p:sldId id="970" r:id="rId22"/>
    <p:sldId id="613" r:id="rId23"/>
    <p:sldId id="947" r:id="rId24"/>
    <p:sldId id="282" r:id="rId25"/>
    <p:sldId id="960" r:id="rId26"/>
    <p:sldId id="961" r:id="rId27"/>
    <p:sldId id="962" r:id="rId28"/>
    <p:sldId id="981" r:id="rId29"/>
    <p:sldId id="443" r:id="rId30"/>
    <p:sldId id="974" r:id="rId31"/>
    <p:sldId id="963" r:id="rId32"/>
    <p:sldId id="979" r:id="rId33"/>
    <p:sldId id="953" r:id="rId34"/>
    <p:sldId id="44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52516E8-E067-AA43-AEF5-3422D7E838E9}">
          <p14:sldIdLst>
            <p14:sldId id="256"/>
            <p14:sldId id="976"/>
            <p14:sldId id="314"/>
            <p14:sldId id="614"/>
          </p14:sldIdLst>
        </p14:section>
        <p14:section name="Reducer Overview" id="{F06B2BF4-C737-3A49-A05B-BED8D0C324E6}">
          <p14:sldIdLst>
            <p14:sldId id="945"/>
            <p14:sldId id="942"/>
            <p14:sldId id="757"/>
            <p14:sldId id="928"/>
            <p14:sldId id="980"/>
            <p14:sldId id="281"/>
            <p14:sldId id="977"/>
            <p14:sldId id="916"/>
            <p14:sldId id="308"/>
            <p14:sldId id="748"/>
            <p14:sldId id="967"/>
            <p14:sldId id="969"/>
          </p14:sldIdLst>
        </p14:section>
        <p14:section name="Tiara Overview" id="{8A679A8B-E7BE-C049-AC41-4D49C3504D66}">
          <p14:sldIdLst>
            <p14:sldId id="948"/>
            <p14:sldId id="970"/>
            <p14:sldId id="613"/>
            <p14:sldId id="947"/>
          </p14:sldIdLst>
        </p14:section>
        <p14:section name="CE Mark for Tiara TA" id="{CBD14C15-1687-FF49-BA12-F0A7D0F67060}">
          <p14:sldIdLst>
            <p14:sldId id="282"/>
            <p14:sldId id="960"/>
            <p14:sldId id="961"/>
            <p14:sldId id="962"/>
            <p14:sldId id="981"/>
          </p14:sldIdLst>
        </p14:section>
        <p14:section name="Tiara TF Update" id="{DEAE2338-0EF0-B54C-9B06-C97E67F4B6B9}">
          <p14:sldIdLst>
            <p14:sldId id="443"/>
            <p14:sldId id="974"/>
          </p14:sldIdLst>
        </p14:section>
        <p14:section name="Summary" id="{1873756A-48E9-4947-9795-6EFCC01E9B4D}">
          <p14:sldIdLst>
            <p14:sldId id="963"/>
            <p14:sldId id="979"/>
            <p14:sldId id="953"/>
            <p14:sldId id="445"/>
          </p14:sldIdLst>
        </p14:section>
        <p14:section name="Back-up" id="{2B08B1E8-180F-5C41-BD6E-59AD310C2A91}">
          <p14:sldIdLst/>
        </p14:section>
      </p14:sectionLst>
    </p:ext>
    <p:ext uri="{EFAFB233-063F-42B5-8137-9DF3F51BA10A}">
      <p15:sldGuideLst xmlns:p15="http://schemas.microsoft.com/office/powerpoint/2012/main">
        <p15:guide id="1" orient="horz" pos="567">
          <p15:clr>
            <a:srgbClr val="A4A3A4"/>
          </p15:clr>
        </p15:guide>
        <p15:guide id="2" orient="horz" pos="4194">
          <p15:clr>
            <a:srgbClr val="A4A3A4"/>
          </p15:clr>
        </p15:guide>
        <p15:guide id="3" orient="horz" pos="4244">
          <p15:clr>
            <a:srgbClr val="A4A3A4"/>
          </p15:clr>
        </p15:guide>
        <p15:guide id="4" orient="horz" pos="372">
          <p15:clr>
            <a:srgbClr val="A4A3A4"/>
          </p15:clr>
        </p15:guide>
        <p15:guide id="5" pos="167">
          <p15:clr>
            <a:srgbClr val="A4A3A4"/>
          </p15:clr>
        </p15:guide>
        <p15:guide id="6" orient="horz" pos="844">
          <p15:clr>
            <a:srgbClr val="A4A3A4"/>
          </p15:clr>
        </p15:guide>
        <p15:guide id="7" orient="horz" pos="3376">
          <p15:clr>
            <a:srgbClr val="A4A3A4"/>
          </p15:clr>
        </p15:guide>
        <p15:guide id="8" orient="horz" pos="4319">
          <p15:clr>
            <a:srgbClr val="A4A3A4"/>
          </p15:clr>
        </p15:guide>
        <p15:guide id="9" orient="horz">
          <p15:clr>
            <a:srgbClr val="A4A3A4"/>
          </p15:clr>
        </p15:guide>
        <p15:guide id="10" pos="338">
          <p15:clr>
            <a:srgbClr val="A4A3A4"/>
          </p15:clr>
        </p15:guide>
        <p15:guide id="11" orient="horz" pos="593">
          <p15:clr>
            <a:srgbClr val="A4A3A4"/>
          </p15:clr>
        </p15:guide>
        <p15:guide id="12" orient="horz" pos="367">
          <p15:clr>
            <a:srgbClr val="A4A3A4"/>
          </p15:clr>
        </p15:guide>
        <p15:guide id="13" orient="horz" pos="845">
          <p15:clr>
            <a:srgbClr val="A4A3A4"/>
          </p15:clr>
        </p15:guide>
        <p15:guide id="14" orient="horz" pos="41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26"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9A"/>
    <a:srgbClr val="009999"/>
    <a:srgbClr val="98CB64"/>
    <a:srgbClr val="0096FF"/>
    <a:srgbClr val="009998"/>
    <a:srgbClr val="CAC4C6"/>
    <a:srgbClr val="717171"/>
    <a:srgbClr val="DC0416"/>
    <a:srgbClr val="DC047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82"/>
    <p:restoredTop sz="94696"/>
  </p:normalViewPr>
  <p:slideViewPr>
    <p:cSldViewPr snapToGrid="0">
      <p:cViewPr varScale="1">
        <p:scale>
          <a:sx n="108" d="100"/>
          <a:sy n="108" d="100"/>
        </p:scale>
        <p:origin x="1476" y="102"/>
      </p:cViewPr>
      <p:guideLst>
        <p:guide orient="horz" pos="567"/>
        <p:guide orient="horz" pos="4194"/>
        <p:guide orient="horz" pos="4244"/>
        <p:guide orient="horz" pos="372"/>
        <p:guide pos="167"/>
        <p:guide orient="horz" pos="844"/>
        <p:guide orient="horz" pos="3376"/>
        <p:guide orient="horz" pos="4319"/>
        <p:guide orient="horz"/>
        <p:guide pos="338"/>
        <p:guide orient="horz" pos="593"/>
        <p:guide orient="horz" pos="367"/>
        <p:guide orient="horz" pos="845"/>
        <p:guide orient="horz" pos="4137"/>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8.2869430264999794E-2"/>
          <c:y val="0.19450051216002531"/>
          <c:w val="0.90155093430582967"/>
          <c:h val="0.7273174025373037"/>
        </c:manualLayout>
      </c:layout>
      <c:barChart>
        <c:barDir val="col"/>
        <c:grouping val="clustered"/>
        <c:varyColors val="0"/>
        <c:ser>
          <c:idx val="0"/>
          <c:order val="0"/>
          <c:tx>
            <c:strRef>
              <c:f>'CCS-Improve'!$A$60</c:f>
              <c:strCache>
                <c:ptCount val="1"/>
                <c:pt idx="0">
                  <c:v>≥1 Grade</c:v>
                </c:pt>
              </c:strCache>
            </c:strRef>
          </c:tx>
          <c:spPr>
            <a:solidFill>
              <a:srgbClr val="009C9A"/>
            </a:solidFill>
            <a:ln>
              <a:solidFill>
                <a:schemeClr val="tx1"/>
              </a:solidFill>
            </a:ln>
            <a:effectLst/>
          </c:spPr>
          <c:invertIfNegative val="0"/>
          <c:dLbls>
            <c:dLbl>
              <c:idx val="0"/>
              <c:layout>
                <c:manualLayout>
                  <c:x val="3.6979259836001756E-3"/>
                  <c:y val="-2.1009239243712934E-2"/>
                </c:manualLayout>
              </c:layout>
              <c:tx>
                <c:rich>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fld id="{0F29B526-16BE-4C15-BE97-B94D28D8F4FC}" type="CELLRANGE">
                      <a:rPr lang="en-US" sz="1050">
                        <a:solidFill>
                          <a:schemeClr val="tx1"/>
                        </a:solidFill>
                      </a:rPr>
                      <a:pPr>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0.10168626161766062"/>
                      <c:h val="0.18336590448016271"/>
                    </c:manualLayout>
                  </c15:layout>
                  <c15:dlblFieldTable/>
                  <c15:showDataLabelsRange val="1"/>
                </c:ext>
                <c:ext xmlns:c16="http://schemas.microsoft.com/office/drawing/2014/chart" uri="{C3380CC4-5D6E-409C-BE32-E72D297353CC}">
                  <c16:uniqueId val="{00000000-D5EA-4EE2-A499-D7FDCD97CA5B}"/>
                </c:ext>
              </c:extLst>
            </c:dLbl>
            <c:dLbl>
              <c:idx val="1"/>
              <c:layout>
                <c:manualLayout>
                  <c:x val="-3.9396037513524194E-4"/>
                  <c:y val="-1.6754885524287125E-2"/>
                </c:manualLayout>
              </c:layout>
              <c:tx>
                <c:rich>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fld id="{82A0E565-5C64-4784-99CB-90249EFB35E4}" type="CELLRANGE">
                      <a:rPr lang="en-US" sz="1050">
                        <a:solidFill>
                          <a:schemeClr val="tx1"/>
                        </a:solidFill>
                      </a:rPr>
                      <a:pPr>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0.1008983408673902"/>
                      <c:h val="0.16061170327498103"/>
                    </c:manualLayout>
                  </c15:layout>
                  <c15:dlblFieldTable/>
                  <c15:showDataLabelsRange val="1"/>
                </c:ext>
                <c:ext xmlns:c16="http://schemas.microsoft.com/office/drawing/2014/chart" uri="{C3380CC4-5D6E-409C-BE32-E72D297353CC}">
                  <c16:uniqueId val="{00000001-D5EA-4EE2-A499-D7FDCD97CA5B}"/>
                </c:ext>
              </c:extLst>
            </c:dLbl>
            <c:dLbl>
              <c:idx val="2"/>
              <c:layout>
                <c:manualLayout>
                  <c:x val="1.0699950308419748E-3"/>
                  <c:y val="-2.6004569218759325E-2"/>
                </c:manualLayout>
              </c:layout>
              <c:tx>
                <c:rich>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fld id="{743D8B5A-A9B6-4383-954E-054F8D3F81C4}" type="CELLRANGE">
                      <a:rPr lang="en-US" sz="1050">
                        <a:solidFill>
                          <a:schemeClr val="tx1"/>
                        </a:solidFill>
                      </a:rPr>
                      <a:pPr>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0.10435703661590397"/>
                      <c:h val="0.16711273477670688"/>
                    </c:manualLayout>
                  </c15:layout>
                  <c15:dlblFieldTable/>
                  <c15:showDataLabelsRange val="1"/>
                </c:ext>
                <c:ext xmlns:c16="http://schemas.microsoft.com/office/drawing/2014/chart" uri="{C3380CC4-5D6E-409C-BE32-E72D297353CC}">
                  <c16:uniqueId val="{00000002-D5EA-4EE2-A499-D7FDCD97CA5B}"/>
                </c:ext>
              </c:extLst>
            </c:dLbl>
            <c:dLbl>
              <c:idx val="3"/>
              <c:layout>
                <c:manualLayout>
                  <c:x val="0"/>
                  <c:y val="-2.7008591809563092E-2"/>
                </c:manualLayout>
              </c:layout>
              <c:tx>
                <c:rich>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fld id="{E4809C85-3EDE-43D6-A87C-963C3765F255}" type="CELLRANGE">
                      <a:rPr lang="en-US" sz="1050">
                        <a:solidFill>
                          <a:schemeClr val="tx1"/>
                        </a:solidFill>
                      </a:rPr>
                      <a:pPr>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0.11817294725665912"/>
                      <c:h val="0.2548787283720001"/>
                    </c:manualLayout>
                  </c15:layout>
                  <c15:dlblFieldTable/>
                  <c15:showDataLabelsRange val="1"/>
                </c:ext>
                <c:ext xmlns:c16="http://schemas.microsoft.com/office/drawing/2014/chart" uri="{C3380CC4-5D6E-409C-BE32-E72D297353CC}">
                  <c16:uniqueId val="{00000003-D5EA-4EE2-A499-D7FDCD97CA5B}"/>
                </c:ext>
              </c:extLst>
            </c:dLbl>
            <c:spPr>
              <a:noFill/>
              <a:ln>
                <a:noFill/>
              </a:ln>
              <a:effectLst/>
            </c:spPr>
            <c:txPr>
              <a:bodyPr rot="0" spcFirstLastPara="1" vertOverflow="ellipsis" vert="horz" wrap="square" lIns="38100" tIns="19050" rIns="38100" bIns="19050" anchor="ctr" anchorCtr="1">
                <a:spAutoFit/>
              </a:bodyPr>
              <a:lstStyle/>
              <a:p>
                <a:pPr>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BarType val="both"/>
            <c:errValType val="cust"/>
            <c:noEndCap val="0"/>
            <c:plus>
              <c:numRef>
                <c:f>'CCS-Improve'!$B$64:$G$64</c:f>
                <c:numCache>
                  <c:formatCode>General</c:formatCode>
                  <c:ptCount val="4"/>
                  <c:pt idx="0">
                    <c:v>6.6042015999999997</c:v>
                  </c:pt>
                  <c:pt idx="1">
                    <c:v>7.0091789000000002</c:v>
                  </c:pt>
                  <c:pt idx="2">
                    <c:v>7.1029356999999997</c:v>
                  </c:pt>
                  <c:pt idx="3">
                    <c:v>12.781056</c:v>
                  </c:pt>
                </c:numCache>
              </c:numRef>
            </c:plus>
            <c:minus>
              <c:numRef>
                <c:f>'CCS-Improve'!$B$65:$G$65</c:f>
                <c:numCache>
                  <c:formatCode>General</c:formatCode>
                  <c:ptCount val="4"/>
                  <c:pt idx="0">
                    <c:v>7.259601</c:v>
                  </c:pt>
                  <c:pt idx="1">
                    <c:v>8.0658914999999993</c:v>
                  </c:pt>
                  <c:pt idx="2">
                    <c:v>9.0987033000000004</c:v>
                  </c:pt>
                  <c:pt idx="3">
                    <c:v>15.65673</c:v>
                  </c:pt>
                </c:numCache>
              </c:numRef>
            </c:minus>
            <c:spPr>
              <a:noFill/>
              <a:ln w="9525" cap="flat" cmpd="sng" algn="ctr">
                <a:solidFill>
                  <a:schemeClr val="tx1">
                    <a:lumMod val="65000"/>
                    <a:lumOff val="35000"/>
                  </a:schemeClr>
                </a:solidFill>
                <a:round/>
              </a:ln>
              <a:effectLst/>
            </c:spPr>
          </c:errBars>
          <c:cat>
            <c:strRef>
              <c:f>'CCS-Improve'!$B$59:$G$59</c:f>
              <c:strCache>
                <c:ptCount val="4"/>
                <c:pt idx="0">
                  <c:v>6 Mo</c:v>
                </c:pt>
                <c:pt idx="1">
                  <c:v>12 Mo</c:v>
                </c:pt>
                <c:pt idx="2">
                  <c:v>24 Mo</c:v>
                </c:pt>
                <c:pt idx="3">
                  <c:v>36 Mo</c:v>
                </c:pt>
              </c:strCache>
            </c:strRef>
          </c:cat>
          <c:val>
            <c:numRef>
              <c:f>'CCS-Improve'!$B$60:$G$60</c:f>
              <c:numCache>
                <c:formatCode>General</c:formatCode>
                <c:ptCount val="4"/>
                <c:pt idx="0">
                  <c:v>69.613259999999997</c:v>
                </c:pt>
                <c:pt idx="1">
                  <c:v>74.285713999999999</c:v>
                </c:pt>
                <c:pt idx="2">
                  <c:v>81.632653000000005</c:v>
                </c:pt>
                <c:pt idx="3">
                  <c:v>70.454544999999996</c:v>
                </c:pt>
              </c:numCache>
            </c:numRef>
          </c:val>
          <c:extLst>
            <c:ext xmlns:c15="http://schemas.microsoft.com/office/drawing/2012/chart" uri="{02D57815-91ED-43cb-92C2-25804820EDAC}">
              <c15:datalabelsRange>
                <c15:f>'CCS-Improve'!$B$49:$B$54</c15:f>
                <c15:dlblRangeCache>
                  <c:ptCount val="6"/>
                  <c:pt idx="0">
                    <c:v>126/181
69.6%</c:v>
                  </c:pt>
                  <c:pt idx="1">
                    <c:v>104/140
74.3%</c:v>
                  </c:pt>
                  <c:pt idx="2">
                    <c:v>80/98
81.6%</c:v>
                  </c:pt>
                  <c:pt idx="3">
                    <c:v>31/44
70.5%</c:v>
                  </c:pt>
                  <c:pt idx="4">
                    <c:v>22/26
84.6%</c:v>
                  </c:pt>
                  <c:pt idx="5">
                    <c:v>16/20
80.0%</c:v>
                  </c:pt>
                </c15:dlblRangeCache>
              </c15:datalabelsRange>
            </c:ext>
            <c:ext xmlns:c16="http://schemas.microsoft.com/office/drawing/2014/chart" uri="{C3380CC4-5D6E-409C-BE32-E72D297353CC}">
              <c16:uniqueId val="{00000004-D5EA-4EE2-A499-D7FDCD97CA5B}"/>
            </c:ext>
          </c:extLst>
        </c:ser>
        <c:ser>
          <c:idx val="1"/>
          <c:order val="1"/>
          <c:tx>
            <c:strRef>
              <c:f>'CCS-Improve'!$A$61</c:f>
              <c:strCache>
                <c:ptCount val="1"/>
                <c:pt idx="0">
                  <c:v>≥2 Grade</c:v>
                </c:pt>
              </c:strCache>
            </c:strRef>
          </c:tx>
          <c:spPr>
            <a:solidFill>
              <a:srgbClr val="98CB64"/>
            </a:solidFill>
            <a:ln>
              <a:solidFill>
                <a:schemeClr val="tx1"/>
              </a:solidFill>
            </a:ln>
            <a:effectLst/>
          </c:spPr>
          <c:invertIfNegative val="0"/>
          <c:dLbls>
            <c:dLbl>
              <c:idx val="0"/>
              <c:layout>
                <c:manualLayout>
                  <c:x val="2.9188958931905683E-3"/>
                  <c:y val="-2.8131838389592677E-2"/>
                </c:manualLayout>
              </c:layout>
              <c:tx>
                <c:rich>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fld id="{E6169087-9FD3-46B6-BEF2-5267E40F0056}" type="CELLRANGE">
                      <a:rPr lang="en-US"/>
                      <a:pPr algn="ctr" rtl="0">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9.144143832944622E-2"/>
                      <c:h val="0.15736118752411812"/>
                    </c:manualLayout>
                  </c15:layout>
                  <c15:dlblFieldTable/>
                  <c15:showDataLabelsRange val="1"/>
                </c:ext>
                <c:ext xmlns:c16="http://schemas.microsoft.com/office/drawing/2014/chart" uri="{C3380CC4-5D6E-409C-BE32-E72D297353CC}">
                  <c16:uniqueId val="{00000005-D5EA-4EE2-A499-D7FDCD97CA5B}"/>
                </c:ext>
              </c:extLst>
            </c:dLbl>
            <c:dLbl>
              <c:idx val="1"/>
              <c:layout>
                <c:manualLayout>
                  <c:x val="4.9649454462612269E-3"/>
                  <c:y val="-2.0507412570551942E-2"/>
                </c:manualLayout>
              </c:layout>
              <c:tx>
                <c:rich>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fld id="{8DBB3407-CF53-46BC-91C5-1ED10ED8FB87}" type="CELLRANGE">
                      <a:rPr lang="en-US"/>
                      <a:pPr algn="ctr" rtl="0">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9.9813349055800998E-2"/>
                      <c:h val="0.17036354600214043"/>
                    </c:manualLayout>
                  </c15:layout>
                  <c15:dlblFieldTable/>
                  <c15:showDataLabelsRange val="1"/>
                </c:ext>
                <c:ext xmlns:c16="http://schemas.microsoft.com/office/drawing/2014/chart" uri="{C3380CC4-5D6E-409C-BE32-E72D297353CC}">
                  <c16:uniqueId val="{00000006-D5EA-4EE2-A499-D7FDCD97CA5B}"/>
                </c:ext>
              </c:extLst>
            </c:dLbl>
            <c:dLbl>
              <c:idx val="2"/>
              <c:layout>
                <c:manualLayout>
                  <c:x val="4.2799801233678212E-3"/>
                  <c:y val="-2.4259939616816828E-2"/>
                </c:manualLayout>
              </c:layout>
              <c:tx>
                <c:rich>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fld id="{F0E62A01-425A-48E4-9702-A6D35FF251CD}" type="CELLRANGE">
                      <a:rPr lang="en-US"/>
                      <a:pPr algn="ctr" rtl="0">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9.6773046639819615E-2"/>
                      <c:h val="0.20937062143620733"/>
                    </c:manualLayout>
                  </c15:layout>
                  <c15:dlblFieldTable/>
                  <c15:showDataLabelsRange val="1"/>
                </c:ext>
                <c:ext xmlns:c16="http://schemas.microsoft.com/office/drawing/2014/chart" uri="{C3380CC4-5D6E-409C-BE32-E72D297353CC}">
                  <c16:uniqueId val="{00000007-D5EA-4EE2-A499-D7FDCD97CA5B}"/>
                </c:ext>
              </c:extLst>
            </c:dLbl>
            <c:dLbl>
              <c:idx val="3"/>
              <c:layout>
                <c:manualLayout>
                  <c:x val="5.1529852543391527E-3"/>
                  <c:y val="-7.1512804092529941E-2"/>
                </c:manualLayout>
              </c:layout>
              <c:tx>
                <c:rich>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fld id="{89EB35E4-29D7-4A71-9F00-F60C33C503A9}" type="CELLRANGE">
                      <a:rPr lang="en-US" sz="1050">
                        <a:solidFill>
                          <a:schemeClr val="tx1"/>
                        </a:solidFill>
                      </a:rPr>
                      <a:pPr algn="ctr" rtl="0">
                        <a:defRPr sz="1050">
                          <a:solidFill>
                            <a:schemeClr val="tx1"/>
                          </a:solidFill>
                        </a:defRPr>
                      </a:pPr>
                      <a:t>[CELLRANGE]</a:t>
                    </a:fld>
                    <a:endParaRPr lang="en-US"/>
                  </a:p>
                </c:rich>
              </c:tx>
              <c:spPr>
                <a:noFill/>
                <a:ln>
                  <a:noFill/>
                </a:ln>
                <a:effectLst/>
              </c:spPr>
              <c:txPr>
                <a:bodyPr rot="0" spcFirstLastPara="1" vertOverflow="ellipsis" vert="horz" wrap="square" lIns="38100" tIns="19050" rIns="38100" bIns="19050" anchor="ctr" anchorCtr="0">
                  <a:noAutofit/>
                </a:bodyPr>
                <a:lstStyle/>
                <a:p>
                  <a:pPr algn="ctr" rtl="0">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7.7119175709528864E-2"/>
                      <c:h val="0.2191224641633667"/>
                    </c:manualLayout>
                  </c15:layout>
                  <c15:dlblFieldTable/>
                  <c15:showDataLabelsRange val="1"/>
                </c:ext>
                <c:ext xmlns:c16="http://schemas.microsoft.com/office/drawing/2014/chart" uri="{C3380CC4-5D6E-409C-BE32-E72D297353CC}">
                  <c16:uniqueId val="{00000008-D5EA-4EE2-A499-D7FDCD97CA5B}"/>
                </c:ext>
              </c:extLst>
            </c:dLbl>
            <c:spPr>
              <a:noFill/>
              <a:ln>
                <a:noFill/>
              </a:ln>
              <a:effectLst/>
            </c:spPr>
            <c:txPr>
              <a:bodyPr rot="0" spcFirstLastPara="1" vertOverflow="ellipsis" vert="horz" wrap="square" lIns="38100" tIns="19050" rIns="38100" bIns="19050" anchor="ctr" anchorCtr="0">
                <a:spAutoFit/>
              </a:bodyPr>
              <a:lstStyle/>
              <a:p>
                <a:pPr algn="ctr" rtl="0">
                  <a:defRPr lang="en-US" sz="105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BarType val="both"/>
            <c:errValType val="cust"/>
            <c:noEndCap val="0"/>
            <c:plus>
              <c:numRef>
                <c:f>'CCS-Improve'!$B$66:$G$66</c:f>
                <c:numCache>
                  <c:formatCode>General</c:formatCode>
                  <c:ptCount val="4"/>
                  <c:pt idx="0">
                    <c:v>6.9180225000000002</c:v>
                  </c:pt>
                  <c:pt idx="1">
                    <c:v>8.0658914999999993</c:v>
                  </c:pt>
                  <c:pt idx="2">
                    <c:v>10.123251</c:v>
                  </c:pt>
                  <c:pt idx="3">
                    <c:v>15.82859</c:v>
                  </c:pt>
                </c:numCache>
              </c:numRef>
            </c:plus>
            <c:minus>
              <c:numRef>
                <c:f>'CCS-Improve'!$B$67:$G$67</c:f>
                <c:numCache>
                  <c:formatCode>General</c:formatCode>
                  <c:ptCount val="4"/>
                  <c:pt idx="0">
                    <c:v>6.0565217999999996</c:v>
                  </c:pt>
                  <c:pt idx="1">
                    <c:v>7.0091789000000002</c:v>
                  </c:pt>
                  <c:pt idx="2">
                    <c:v>8.9143980999999997</c:v>
                  </c:pt>
                  <c:pt idx="3">
                    <c:v>13.599174</c:v>
                  </c:pt>
                </c:numCache>
              </c:numRef>
            </c:minus>
            <c:spPr>
              <a:noFill/>
              <a:ln w="9525" cap="flat" cmpd="sng" algn="ctr">
                <a:solidFill>
                  <a:schemeClr val="tx1">
                    <a:lumMod val="65000"/>
                    <a:lumOff val="35000"/>
                  </a:schemeClr>
                </a:solidFill>
                <a:round/>
              </a:ln>
              <a:effectLst/>
            </c:spPr>
          </c:errBars>
          <c:cat>
            <c:strRef>
              <c:f>'CCS-Improve'!$B$59:$G$59</c:f>
              <c:strCache>
                <c:ptCount val="4"/>
                <c:pt idx="0">
                  <c:v>6 Mo</c:v>
                </c:pt>
                <c:pt idx="1">
                  <c:v>12 Mo</c:v>
                </c:pt>
                <c:pt idx="2">
                  <c:v>24 Mo</c:v>
                </c:pt>
                <c:pt idx="3">
                  <c:v>36 Mo</c:v>
                </c:pt>
              </c:strCache>
            </c:strRef>
          </c:cat>
          <c:val>
            <c:numRef>
              <c:f>'CCS-Improve'!$B$61:$G$61</c:f>
              <c:numCache>
                <c:formatCode>General</c:formatCode>
                <c:ptCount val="4"/>
                <c:pt idx="0">
                  <c:v>24.309391999999999</c:v>
                </c:pt>
                <c:pt idx="1">
                  <c:v>25.714286000000001</c:v>
                </c:pt>
                <c:pt idx="2">
                  <c:v>30.612245000000001</c:v>
                </c:pt>
                <c:pt idx="3">
                  <c:v>34.090909000000003</c:v>
                </c:pt>
              </c:numCache>
            </c:numRef>
          </c:val>
          <c:extLst>
            <c:ext xmlns:c15="http://schemas.microsoft.com/office/drawing/2012/chart" uri="{02D57815-91ED-43cb-92C2-25804820EDAC}">
              <c15:datalabelsRange>
                <c15:f>'CCS-Improve'!$C$49:$C$54</c15:f>
                <c15:dlblRangeCache>
                  <c:ptCount val="6"/>
                  <c:pt idx="0">
                    <c:v>44/181
24.3%</c:v>
                  </c:pt>
                  <c:pt idx="1">
                    <c:v>36/140
25.7%</c:v>
                  </c:pt>
                  <c:pt idx="2">
                    <c:v>30/98
30.6%</c:v>
                  </c:pt>
                  <c:pt idx="3">
                    <c:v>15/44
34.1%</c:v>
                  </c:pt>
                  <c:pt idx="4">
                    <c:v>12/26
46.2%</c:v>
                  </c:pt>
                  <c:pt idx="5">
                    <c:v>7/20
35.0%</c:v>
                  </c:pt>
                </c15:dlblRangeCache>
              </c15:datalabelsRange>
            </c:ext>
            <c:ext xmlns:c16="http://schemas.microsoft.com/office/drawing/2014/chart" uri="{C3380CC4-5D6E-409C-BE32-E72D297353CC}">
              <c16:uniqueId val="{00000009-D5EA-4EE2-A499-D7FDCD97CA5B}"/>
            </c:ext>
          </c:extLst>
        </c:ser>
        <c:dLbls>
          <c:showLegendKey val="0"/>
          <c:showVal val="0"/>
          <c:showCatName val="0"/>
          <c:showSerName val="0"/>
          <c:showPercent val="0"/>
          <c:showBubbleSize val="0"/>
        </c:dLbls>
        <c:gapWidth val="60"/>
        <c:axId val="138482704"/>
        <c:axId val="138483264"/>
      </c:barChart>
      <c:catAx>
        <c:axId val="13848270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crossAx val="138483264"/>
        <c:crosses val="autoZero"/>
        <c:auto val="1"/>
        <c:lblAlgn val="ctr"/>
        <c:lblOffset val="100"/>
        <c:noMultiLvlLbl val="0"/>
      </c:catAx>
      <c:valAx>
        <c:axId val="138483264"/>
        <c:scaling>
          <c:orientation val="minMax"/>
          <c:max val="100"/>
          <c:min val="0"/>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0" i="0" u="none" strike="noStrike" kern="1200" baseline="0">
                    <a:solidFill>
                      <a:sysClr val="windowText" lastClr="000000"/>
                    </a:solidFill>
                    <a:latin typeface="+mn-lt"/>
                    <a:ea typeface="+mn-ea"/>
                    <a:cs typeface="+mn-cs"/>
                  </a:defRPr>
                </a:pPr>
                <a:r>
                  <a:rPr lang="en-US" sz="1200" b="0" i="0" baseline="0">
                    <a:effectLst/>
                  </a:rPr>
                  <a:t>Patients (%)</a:t>
                </a:r>
                <a:endParaRPr lang="en-US" sz="1200">
                  <a:effectLst/>
                </a:endParaRP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n-US" sz="12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en-US" sz="1100" b="0" i="0" u="none" strike="noStrike" kern="1200" baseline="0">
                <a:solidFill>
                  <a:sysClr val="windowText" lastClr="000000"/>
                </a:solidFill>
                <a:latin typeface="+mn-lt"/>
                <a:ea typeface="+mn-ea"/>
                <a:cs typeface="+mn-cs"/>
              </a:defRPr>
            </a:pPr>
            <a:endParaRPr lang="en-US"/>
          </a:p>
        </c:txPr>
        <c:crossAx val="138482704"/>
        <c:crosses val="autoZero"/>
        <c:crossBetween val="between"/>
        <c:majorUnit val="20"/>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lang="en-US"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ysClr val="window" lastClr="FFFFFF"/>
    </a:solidFill>
    <a:ln w="9525" cap="flat" cmpd="sng" algn="ctr">
      <a:solidFill>
        <a:schemeClr val="tx1"/>
      </a:solidFill>
      <a:round/>
    </a:ln>
    <a:effectLst/>
  </c:spPr>
  <c:txPr>
    <a:bodyPr/>
    <a:lstStyle/>
    <a:p>
      <a:pPr algn="ctr" rtl="0">
        <a:defRPr lang="en-US" sz="1000" b="0" i="0" u="none" strike="noStrike" kern="1200" baseline="0">
          <a:solidFill>
            <a:sysClr val="windowText" lastClr="000000"/>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None/Trace</c:v>
                </c:pt>
              </c:strCache>
            </c:strRef>
          </c:tx>
          <c:spPr>
            <a:solidFill>
              <a:srgbClr val="00B05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9BF2-46F3-B83C-BE1FFAA0B3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Sheet1!$B$2:$B$9</c:f>
              <c:numCache>
                <c:formatCode>General</c:formatCode>
                <c:ptCount val="8"/>
                <c:pt idx="1">
                  <c:v>0.875</c:v>
                </c:pt>
                <c:pt idx="2">
                  <c:v>0.86799999999999999</c:v>
                </c:pt>
                <c:pt idx="3">
                  <c:v>0.875</c:v>
                </c:pt>
                <c:pt idx="4">
                  <c:v>0.85699999999999998</c:v>
                </c:pt>
                <c:pt idx="5">
                  <c:v>0.78900000000000003</c:v>
                </c:pt>
                <c:pt idx="6">
                  <c:v>1</c:v>
                </c:pt>
                <c:pt idx="7">
                  <c:v>1</c:v>
                </c:pt>
              </c:numCache>
            </c:numRef>
          </c:val>
          <c:extLst>
            <c:ext xmlns:c16="http://schemas.microsoft.com/office/drawing/2014/chart" uri="{C3380CC4-5D6E-409C-BE32-E72D297353CC}">
              <c16:uniqueId val="{00000001-9BF2-46F3-B83C-BE1FFAA0B371}"/>
            </c:ext>
          </c:extLst>
        </c:ser>
        <c:ser>
          <c:idx val="1"/>
          <c:order val="1"/>
          <c:tx>
            <c:strRef>
              <c:f>Sheet1!$C$1</c:f>
              <c:strCache>
                <c:ptCount val="1"/>
                <c:pt idx="0">
                  <c:v>Mild</c:v>
                </c:pt>
              </c:strCache>
            </c:strRef>
          </c:tx>
          <c:spPr>
            <a:solidFill>
              <a:srgbClr val="00B0F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9BF2-46F3-B83C-BE1FFAA0B3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Sheet1!$C$2:$C$9</c:f>
              <c:numCache>
                <c:formatCode>General</c:formatCode>
                <c:ptCount val="8"/>
                <c:pt idx="1">
                  <c:v>6.3E-2</c:v>
                </c:pt>
                <c:pt idx="2">
                  <c:v>0.105</c:v>
                </c:pt>
                <c:pt idx="3">
                  <c:v>9.4E-2</c:v>
                </c:pt>
                <c:pt idx="4">
                  <c:v>0.14299999999999999</c:v>
                </c:pt>
                <c:pt idx="5">
                  <c:v>0.21099999999999999</c:v>
                </c:pt>
              </c:numCache>
            </c:numRef>
          </c:val>
          <c:extLst>
            <c:ext xmlns:c16="http://schemas.microsoft.com/office/drawing/2014/chart" uri="{C3380CC4-5D6E-409C-BE32-E72D297353CC}">
              <c16:uniqueId val="{00000003-9BF2-46F3-B83C-BE1FFAA0B371}"/>
            </c:ext>
          </c:extLst>
        </c:ser>
        <c:ser>
          <c:idx val="2"/>
          <c:order val="2"/>
          <c:tx>
            <c:strRef>
              <c:f>Sheet1!$D$1</c:f>
              <c:strCache>
                <c:ptCount val="1"/>
                <c:pt idx="0">
                  <c:v>Moderate</c:v>
                </c:pt>
              </c:strCache>
            </c:strRef>
          </c:tx>
          <c:spPr>
            <a:solidFill>
              <a:srgbClr val="FFFF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Sheet1!$D$2:$D$9</c:f>
              <c:numCache>
                <c:formatCode>General</c:formatCode>
                <c:ptCount val="8"/>
                <c:pt idx="1">
                  <c:v>2.1000000000000001E-2</c:v>
                </c:pt>
                <c:pt idx="2">
                  <c:v>2.5999999999999999E-2</c:v>
                </c:pt>
                <c:pt idx="3">
                  <c:v>3.1E-2</c:v>
                </c:pt>
              </c:numCache>
            </c:numRef>
          </c:val>
          <c:extLst>
            <c:ext xmlns:c16="http://schemas.microsoft.com/office/drawing/2014/chart" uri="{C3380CC4-5D6E-409C-BE32-E72D297353CC}">
              <c16:uniqueId val="{00000004-9BF2-46F3-B83C-BE1FFAA0B371}"/>
            </c:ext>
          </c:extLst>
        </c:ser>
        <c:ser>
          <c:idx val="3"/>
          <c:order val="3"/>
          <c:tx>
            <c:strRef>
              <c:f>Sheet1!$E$1</c:f>
              <c:strCache>
                <c:ptCount val="1"/>
                <c:pt idx="0">
                  <c:v>Moderate-Severe</c:v>
                </c:pt>
              </c:strCache>
            </c:strRef>
          </c:tx>
          <c:spPr>
            <a:solidFill>
              <a:srgbClr val="FFC000"/>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5-9BF2-46F3-B83C-BE1FFAA0B371}"/>
                </c:ext>
              </c:extLst>
            </c:dLbl>
            <c:dLbl>
              <c:idx val="1"/>
              <c:delete val="1"/>
              <c:extLst>
                <c:ext xmlns:c15="http://schemas.microsoft.com/office/drawing/2012/chart" uri="{CE6537A1-D6FC-4f65-9D91-7224C49458BB}"/>
                <c:ext xmlns:c16="http://schemas.microsoft.com/office/drawing/2014/chart" uri="{C3380CC4-5D6E-409C-BE32-E72D297353CC}">
                  <c16:uniqueId val="{00000006-9BF2-46F3-B83C-BE1FFAA0B371}"/>
                </c:ext>
              </c:extLst>
            </c:dLbl>
            <c:dLbl>
              <c:idx val="2"/>
              <c:delete val="1"/>
              <c:extLst>
                <c:ext xmlns:c15="http://schemas.microsoft.com/office/drawing/2012/chart" uri="{CE6537A1-D6FC-4f65-9D91-7224C49458BB}"/>
                <c:ext xmlns:c16="http://schemas.microsoft.com/office/drawing/2014/chart" uri="{C3380CC4-5D6E-409C-BE32-E72D297353CC}">
                  <c16:uniqueId val="{00000007-9BF2-46F3-B83C-BE1FFAA0B371}"/>
                </c:ext>
              </c:extLst>
            </c:dLbl>
            <c:dLbl>
              <c:idx val="3"/>
              <c:delete val="1"/>
              <c:extLst>
                <c:ext xmlns:c15="http://schemas.microsoft.com/office/drawing/2012/chart" uri="{CE6537A1-D6FC-4f65-9D91-7224C49458BB}"/>
                <c:ext xmlns:c16="http://schemas.microsoft.com/office/drawing/2014/chart" uri="{C3380CC4-5D6E-409C-BE32-E72D297353CC}">
                  <c16:uniqueId val="{00000008-9BF2-46F3-B83C-BE1FFAA0B371}"/>
                </c:ext>
              </c:extLst>
            </c:dLbl>
            <c:dLbl>
              <c:idx val="4"/>
              <c:delete val="1"/>
              <c:extLst>
                <c:ext xmlns:c15="http://schemas.microsoft.com/office/drawing/2012/chart" uri="{CE6537A1-D6FC-4f65-9D91-7224C49458BB}"/>
                <c:ext xmlns:c16="http://schemas.microsoft.com/office/drawing/2014/chart" uri="{C3380CC4-5D6E-409C-BE32-E72D297353CC}">
                  <c16:uniqueId val="{00000009-9BF2-46F3-B83C-BE1FFAA0B3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Sheet1!$E$2:$E$9</c:f>
              <c:numCache>
                <c:formatCode>General</c:formatCode>
                <c:ptCount val="8"/>
                <c:pt idx="0">
                  <c:v>0.123</c:v>
                </c:pt>
              </c:numCache>
            </c:numRef>
          </c:val>
          <c:extLst>
            <c:ext xmlns:c16="http://schemas.microsoft.com/office/drawing/2014/chart" uri="{C3380CC4-5D6E-409C-BE32-E72D297353CC}">
              <c16:uniqueId val="{0000000A-9BF2-46F3-B83C-BE1FFAA0B371}"/>
            </c:ext>
          </c:extLst>
        </c:ser>
        <c:ser>
          <c:idx val="4"/>
          <c:order val="4"/>
          <c:tx>
            <c:strRef>
              <c:f>Sheet1!$F$1</c:f>
              <c:strCache>
                <c:ptCount val="1"/>
                <c:pt idx="0">
                  <c:v>Severe</c:v>
                </c:pt>
              </c:strCache>
            </c:strRef>
          </c:tx>
          <c:spPr>
            <a:solidFill>
              <a:srgbClr val="FF0000"/>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B-9BF2-46F3-B83C-BE1FFAA0B371}"/>
                </c:ext>
              </c:extLst>
            </c:dLbl>
            <c:dLbl>
              <c:idx val="1"/>
              <c:delete val="1"/>
              <c:extLst>
                <c:ext xmlns:c15="http://schemas.microsoft.com/office/drawing/2012/chart" uri="{CE6537A1-D6FC-4f65-9D91-7224C49458BB}"/>
                <c:ext xmlns:c16="http://schemas.microsoft.com/office/drawing/2014/chart" uri="{C3380CC4-5D6E-409C-BE32-E72D297353CC}">
                  <c16:uniqueId val="{0000000C-9BF2-46F3-B83C-BE1FFAA0B371}"/>
                </c:ext>
              </c:extLst>
            </c:dLbl>
            <c:dLbl>
              <c:idx val="2"/>
              <c:delete val="1"/>
              <c:extLst>
                <c:ext xmlns:c15="http://schemas.microsoft.com/office/drawing/2012/chart" uri="{CE6537A1-D6FC-4f65-9D91-7224C49458BB}"/>
                <c:ext xmlns:c16="http://schemas.microsoft.com/office/drawing/2014/chart" uri="{C3380CC4-5D6E-409C-BE32-E72D297353CC}">
                  <c16:uniqueId val="{0000000D-9BF2-46F3-B83C-BE1FFAA0B371}"/>
                </c:ext>
              </c:extLst>
            </c:dLbl>
            <c:dLbl>
              <c:idx val="3"/>
              <c:delete val="1"/>
              <c:extLst>
                <c:ext xmlns:c15="http://schemas.microsoft.com/office/drawing/2012/chart" uri="{CE6537A1-D6FC-4f65-9D91-7224C49458BB}"/>
                <c:ext xmlns:c16="http://schemas.microsoft.com/office/drawing/2014/chart" uri="{C3380CC4-5D6E-409C-BE32-E72D297353CC}">
                  <c16:uniqueId val="{0000000E-9BF2-46F3-B83C-BE1FFAA0B371}"/>
                </c:ext>
              </c:extLst>
            </c:dLbl>
            <c:dLbl>
              <c:idx val="4"/>
              <c:delete val="1"/>
              <c:extLst>
                <c:ext xmlns:c15="http://schemas.microsoft.com/office/drawing/2012/chart" uri="{CE6537A1-D6FC-4f65-9D91-7224C49458BB}"/>
                <c:ext xmlns:c16="http://schemas.microsoft.com/office/drawing/2014/chart" uri="{C3380CC4-5D6E-409C-BE32-E72D297353CC}">
                  <c16:uniqueId val="{0000000F-9BF2-46F3-B83C-BE1FFAA0B3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Sheet1!$F$2:$F$9</c:f>
              <c:numCache>
                <c:formatCode>General</c:formatCode>
                <c:ptCount val="8"/>
                <c:pt idx="0">
                  <c:v>0.877</c:v>
                </c:pt>
              </c:numCache>
            </c:numRef>
          </c:val>
          <c:extLst>
            <c:ext xmlns:c16="http://schemas.microsoft.com/office/drawing/2014/chart" uri="{C3380CC4-5D6E-409C-BE32-E72D297353CC}">
              <c16:uniqueId val="{00000010-9BF2-46F3-B83C-BE1FFAA0B371}"/>
            </c:ext>
          </c:extLst>
        </c:ser>
        <c:ser>
          <c:idx val="5"/>
          <c:order val="5"/>
          <c:tx>
            <c:strRef>
              <c:f>Sheet1!$G$1</c:f>
              <c:strCache>
                <c:ptCount val="1"/>
                <c:pt idx="0">
                  <c:v>Not Evaluable</c:v>
                </c:pt>
              </c:strCache>
            </c:strRef>
          </c:tx>
          <c:spPr>
            <a:solidFill>
              <a:srgbClr val="7030A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9BF2-46F3-B83C-BE1FFAA0B371}"/>
                </c:ext>
              </c:extLst>
            </c:dLbl>
            <c:dLbl>
              <c:idx val="2"/>
              <c:delete val="1"/>
              <c:extLst>
                <c:ext xmlns:c15="http://schemas.microsoft.com/office/drawing/2012/chart" uri="{CE6537A1-D6FC-4f65-9D91-7224C49458BB}"/>
                <c:ext xmlns:c16="http://schemas.microsoft.com/office/drawing/2014/chart" uri="{C3380CC4-5D6E-409C-BE32-E72D297353CC}">
                  <c16:uniqueId val="{00000012-9BF2-46F3-B83C-BE1FFAA0B371}"/>
                </c:ext>
              </c:extLst>
            </c:dLbl>
            <c:dLbl>
              <c:idx val="3"/>
              <c:delete val="1"/>
              <c:extLst>
                <c:ext xmlns:c15="http://schemas.microsoft.com/office/drawing/2012/chart" uri="{CE6537A1-D6FC-4f65-9D91-7224C49458BB}"/>
                <c:ext xmlns:c16="http://schemas.microsoft.com/office/drawing/2014/chart" uri="{C3380CC4-5D6E-409C-BE32-E72D297353CC}">
                  <c16:uniqueId val="{00000013-9BF2-46F3-B83C-BE1FFAA0B371}"/>
                </c:ext>
              </c:extLst>
            </c:dLbl>
            <c:dLbl>
              <c:idx val="4"/>
              <c:delete val="1"/>
              <c:extLst>
                <c:ext xmlns:c15="http://schemas.microsoft.com/office/drawing/2012/chart" uri="{CE6537A1-D6FC-4f65-9D91-7224C49458BB}"/>
                <c:ext xmlns:c16="http://schemas.microsoft.com/office/drawing/2014/chart" uri="{C3380CC4-5D6E-409C-BE32-E72D297353CC}">
                  <c16:uniqueId val="{00000014-9BF2-46F3-B83C-BE1FFAA0B3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Baseline*
n=57</c:v>
                </c:pt>
                <c:pt idx="1">
                  <c:v>Day 10/Discharge
n=48</c:v>
                </c:pt>
                <c:pt idx="2">
                  <c:v>30 Days
n=38</c:v>
                </c:pt>
                <c:pt idx="3">
                  <c:v>90 Days
n=32</c:v>
                </c:pt>
                <c:pt idx="4">
                  <c:v>180 Days
n=21</c:v>
                </c:pt>
                <c:pt idx="5">
                  <c:v>1 Year
n=19</c:v>
                </c:pt>
                <c:pt idx="6">
                  <c:v>2 Year
n=2</c:v>
                </c:pt>
                <c:pt idx="7">
                  <c:v>3 Year
n=1</c:v>
                </c:pt>
              </c:strCache>
            </c:strRef>
          </c:cat>
          <c:val>
            <c:numRef>
              <c:f>Sheet1!$G$2:$G$9</c:f>
              <c:numCache>
                <c:formatCode>General</c:formatCode>
                <c:ptCount val="8"/>
                <c:pt idx="1">
                  <c:v>4.2000000000000003E-2</c:v>
                </c:pt>
              </c:numCache>
            </c:numRef>
          </c:val>
          <c:extLst>
            <c:ext xmlns:c16="http://schemas.microsoft.com/office/drawing/2014/chart" uri="{C3380CC4-5D6E-409C-BE32-E72D297353CC}">
              <c16:uniqueId val="{00000015-9BF2-46F3-B83C-BE1FFAA0B371}"/>
            </c:ext>
          </c:extLst>
        </c:ser>
        <c:dLbls>
          <c:showLegendKey val="0"/>
          <c:showVal val="0"/>
          <c:showCatName val="0"/>
          <c:showSerName val="0"/>
          <c:showPercent val="0"/>
          <c:showBubbleSize val="0"/>
        </c:dLbls>
        <c:gapWidth val="150"/>
        <c:overlap val="100"/>
        <c:axId val="570935120"/>
        <c:axId val="570935512"/>
      </c:barChart>
      <c:catAx>
        <c:axId val="57093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0935512"/>
        <c:crosses val="autoZero"/>
        <c:auto val="1"/>
        <c:lblAlgn val="ctr"/>
        <c:lblOffset val="100"/>
        <c:noMultiLvlLbl val="0"/>
      </c:catAx>
      <c:valAx>
        <c:axId val="57093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09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atin typeface="Arial" panose="020B0604020202020204" pitchFamily="34" charset="0"/>
                <a:cs typeface="Arial" panose="020B0604020202020204" pitchFamily="34" charset="0"/>
              </a:rPr>
              <a:t>NYHA Class Over Time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Sheet3!$B$1</c:f>
              <c:strCache>
                <c:ptCount val="1"/>
                <c:pt idx="0">
                  <c:v>Class I</c:v>
                </c:pt>
              </c:strCache>
            </c:strRef>
          </c:tx>
          <c:spPr>
            <a:solidFill>
              <a:srgbClr val="92D050"/>
            </a:solidFill>
            <a:ln>
              <a:solidFill>
                <a:srgbClr val="92D05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Sheet3!$H$2:$H$7</c:f>
              <c:strCache>
                <c:ptCount val="6"/>
                <c:pt idx="0">
                  <c:v>Baseline 
(n=57) 
</c:v>
                </c:pt>
                <c:pt idx="1">
                  <c:v>Day
10/Discharge 
(n=24) 
</c:v>
                </c:pt>
                <c:pt idx="2">
                  <c:v>30 Days 
(n=39) 
</c:v>
                </c:pt>
                <c:pt idx="3">
                  <c:v>90 Days 
(n=35) 
</c:v>
                </c:pt>
                <c:pt idx="4">
                  <c:v>180 Days 
(n=24) 
</c:v>
                </c:pt>
                <c:pt idx="5">
                  <c:v>One Year 
(n=18) 
</c:v>
                </c:pt>
              </c:strCache>
            </c:strRef>
          </c:cat>
          <c:val>
            <c:numRef>
              <c:f>Sheet3!$B$2:$B$7</c:f>
              <c:numCache>
                <c:formatCode>General</c:formatCode>
                <c:ptCount val="6"/>
                <c:pt idx="0">
                  <c:v>0</c:v>
                </c:pt>
                <c:pt idx="1">
                  <c:v>1</c:v>
                </c:pt>
                <c:pt idx="2">
                  <c:v>5</c:v>
                </c:pt>
                <c:pt idx="3">
                  <c:v>7</c:v>
                </c:pt>
                <c:pt idx="4">
                  <c:v>5</c:v>
                </c:pt>
                <c:pt idx="5">
                  <c:v>5</c:v>
                </c:pt>
              </c:numCache>
            </c:numRef>
          </c:val>
          <c:extLst>
            <c:ext xmlns:c16="http://schemas.microsoft.com/office/drawing/2014/chart" uri="{C3380CC4-5D6E-409C-BE32-E72D297353CC}">
              <c16:uniqueId val="{00000000-7690-4463-B772-0797E4A384E2}"/>
            </c:ext>
          </c:extLst>
        </c:ser>
        <c:ser>
          <c:idx val="1"/>
          <c:order val="1"/>
          <c:tx>
            <c:strRef>
              <c:f>Sheet3!$C$1</c:f>
              <c:strCache>
                <c:ptCount val="1"/>
                <c:pt idx="0">
                  <c:v>Class II</c:v>
                </c:pt>
              </c:strCache>
            </c:strRef>
          </c:tx>
          <c:spPr>
            <a:solidFill>
              <a:srgbClr val="00B0F0"/>
            </a:solidFill>
            <a:ln>
              <a:solidFill>
                <a:srgbClr val="00B0F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Sheet3!$H$2:$H$7</c:f>
              <c:strCache>
                <c:ptCount val="6"/>
                <c:pt idx="0">
                  <c:v>Baseline 
(n=57) 
</c:v>
                </c:pt>
                <c:pt idx="1">
                  <c:v>Day
10/Discharge 
(n=24) 
</c:v>
                </c:pt>
                <c:pt idx="2">
                  <c:v>30 Days 
(n=39) 
</c:v>
                </c:pt>
                <c:pt idx="3">
                  <c:v>90 Days 
(n=35) 
</c:v>
                </c:pt>
                <c:pt idx="4">
                  <c:v>180 Days 
(n=24) 
</c:v>
                </c:pt>
                <c:pt idx="5">
                  <c:v>One Year 
(n=18) 
</c:v>
                </c:pt>
              </c:strCache>
            </c:strRef>
          </c:cat>
          <c:val>
            <c:numRef>
              <c:f>Sheet3!$C$2:$C$7</c:f>
              <c:numCache>
                <c:formatCode>General</c:formatCode>
                <c:ptCount val="6"/>
                <c:pt idx="0">
                  <c:v>8</c:v>
                </c:pt>
                <c:pt idx="1">
                  <c:v>6</c:v>
                </c:pt>
                <c:pt idx="2">
                  <c:v>15</c:v>
                </c:pt>
                <c:pt idx="3">
                  <c:v>19</c:v>
                </c:pt>
                <c:pt idx="4">
                  <c:v>16</c:v>
                </c:pt>
                <c:pt idx="5">
                  <c:v>11</c:v>
                </c:pt>
              </c:numCache>
            </c:numRef>
          </c:val>
          <c:extLst>
            <c:ext xmlns:c16="http://schemas.microsoft.com/office/drawing/2014/chart" uri="{C3380CC4-5D6E-409C-BE32-E72D297353CC}">
              <c16:uniqueId val="{00000001-7690-4463-B772-0797E4A384E2}"/>
            </c:ext>
          </c:extLst>
        </c:ser>
        <c:ser>
          <c:idx val="2"/>
          <c:order val="2"/>
          <c:tx>
            <c:strRef>
              <c:f>Sheet3!$D$1</c:f>
              <c:strCache>
                <c:ptCount val="1"/>
                <c:pt idx="0">
                  <c:v>Class III</c:v>
                </c:pt>
              </c:strCache>
            </c:strRef>
          </c:tx>
          <c:spPr>
            <a:solidFill>
              <a:srgbClr val="FFC000"/>
            </a:solidFill>
            <a:ln>
              <a:solidFill>
                <a:srgbClr val="FFC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Sheet3!$H$2:$H$7</c:f>
              <c:strCache>
                <c:ptCount val="6"/>
                <c:pt idx="0">
                  <c:v>Baseline 
(n=57) 
</c:v>
                </c:pt>
                <c:pt idx="1">
                  <c:v>Day
10/Discharge 
(n=24) 
</c:v>
                </c:pt>
                <c:pt idx="2">
                  <c:v>30 Days 
(n=39) 
</c:v>
                </c:pt>
                <c:pt idx="3">
                  <c:v>90 Days 
(n=35) 
</c:v>
                </c:pt>
                <c:pt idx="4">
                  <c:v>180 Days 
(n=24) 
</c:v>
                </c:pt>
                <c:pt idx="5">
                  <c:v>One Year 
(n=18) 
</c:v>
                </c:pt>
              </c:strCache>
            </c:strRef>
          </c:cat>
          <c:val>
            <c:numRef>
              <c:f>Sheet3!$D$2:$D$7</c:f>
              <c:numCache>
                <c:formatCode>General</c:formatCode>
                <c:ptCount val="6"/>
                <c:pt idx="0">
                  <c:v>47</c:v>
                </c:pt>
                <c:pt idx="1">
                  <c:v>16</c:v>
                </c:pt>
                <c:pt idx="2">
                  <c:v>18</c:v>
                </c:pt>
                <c:pt idx="3">
                  <c:v>9</c:v>
                </c:pt>
                <c:pt idx="4">
                  <c:v>3</c:v>
                </c:pt>
                <c:pt idx="5">
                  <c:v>2</c:v>
                </c:pt>
              </c:numCache>
            </c:numRef>
          </c:val>
          <c:extLst>
            <c:ext xmlns:c16="http://schemas.microsoft.com/office/drawing/2014/chart" uri="{C3380CC4-5D6E-409C-BE32-E72D297353CC}">
              <c16:uniqueId val="{00000002-7690-4463-B772-0797E4A384E2}"/>
            </c:ext>
          </c:extLst>
        </c:ser>
        <c:ser>
          <c:idx val="3"/>
          <c:order val="3"/>
          <c:tx>
            <c:strRef>
              <c:f>Sheet3!$E$1</c:f>
              <c:strCache>
                <c:ptCount val="1"/>
                <c:pt idx="0">
                  <c:v>Class IV</c:v>
                </c:pt>
              </c:strCache>
            </c:strRef>
          </c:tx>
          <c:spPr>
            <a:solidFill>
              <a:srgbClr val="FF0000"/>
            </a:solidFill>
            <a:ln>
              <a:solidFill>
                <a:srgbClr val="FF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Sheet3!$H$2:$H$7</c:f>
              <c:strCache>
                <c:ptCount val="6"/>
                <c:pt idx="0">
                  <c:v>Baseline 
(n=57) 
</c:v>
                </c:pt>
                <c:pt idx="1">
                  <c:v>Day
10/Discharge 
(n=24) 
</c:v>
                </c:pt>
                <c:pt idx="2">
                  <c:v>30 Days 
(n=39) 
</c:v>
                </c:pt>
                <c:pt idx="3">
                  <c:v>90 Days 
(n=35) 
</c:v>
                </c:pt>
                <c:pt idx="4">
                  <c:v>180 Days 
(n=24) 
</c:v>
                </c:pt>
                <c:pt idx="5">
                  <c:v>One Year 
(n=18) 
</c:v>
                </c:pt>
              </c:strCache>
            </c:strRef>
          </c:cat>
          <c:val>
            <c:numRef>
              <c:f>Sheet3!$E$2:$E$7</c:f>
              <c:numCache>
                <c:formatCode>General</c:formatCode>
                <c:ptCount val="6"/>
                <c:pt idx="0">
                  <c:v>2</c:v>
                </c:pt>
                <c:pt idx="1">
                  <c:v>1</c:v>
                </c:pt>
                <c:pt idx="2">
                  <c:v>1</c:v>
                </c:pt>
                <c:pt idx="3">
                  <c:v>0</c:v>
                </c:pt>
                <c:pt idx="4">
                  <c:v>0</c:v>
                </c:pt>
                <c:pt idx="5">
                  <c:v>0</c:v>
                </c:pt>
              </c:numCache>
            </c:numRef>
          </c:val>
          <c:extLst>
            <c:ext xmlns:c16="http://schemas.microsoft.com/office/drawing/2014/chart" uri="{C3380CC4-5D6E-409C-BE32-E72D297353CC}">
              <c16:uniqueId val="{00000003-7690-4463-B772-0797E4A384E2}"/>
            </c:ext>
          </c:extLst>
        </c:ser>
        <c:dLbls>
          <c:showLegendKey val="0"/>
          <c:showVal val="0"/>
          <c:showCatName val="0"/>
          <c:showSerName val="0"/>
          <c:showPercent val="0"/>
          <c:showBubbleSize val="0"/>
        </c:dLbls>
        <c:gapWidth val="219"/>
        <c:overlap val="100"/>
        <c:axId val="173998936"/>
        <c:axId val="173999328"/>
      </c:barChart>
      <c:catAx>
        <c:axId val="1739989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Visit Interval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3999328"/>
        <c:crosses val="autoZero"/>
        <c:auto val="1"/>
        <c:lblAlgn val="ctr"/>
        <c:lblOffset val="100"/>
        <c:noMultiLvlLbl val="0"/>
      </c:catAx>
      <c:valAx>
        <c:axId val="173999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 of Implanted</a:t>
                </a:r>
                <a:r>
                  <a:rPr lang="en-US" baseline="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Patients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3998936"/>
        <c:crosses val="autoZero"/>
        <c:crossBetween val="between"/>
      </c:valAx>
      <c:spPr>
        <a:noFill/>
        <a:ln>
          <a:noFill/>
        </a:ln>
        <a:effectLst/>
      </c:spPr>
    </c:plotArea>
    <c:legend>
      <c:legendPos val="b"/>
      <c:overlay val="0"/>
      <c:spPr>
        <a:solidFill>
          <a:schemeClr val="lt1"/>
        </a:solidFill>
        <a:ln w="6350" cap="flat" cmpd="sng" algn="ctr">
          <a:solidFill>
            <a:schemeClr val="dk1"/>
          </a:solidFill>
          <a:prstDash val="solid"/>
        </a:ln>
        <a:effectLst/>
      </c:spPr>
      <c:txPr>
        <a:bodyPr rot="0" spcFirstLastPara="1" vertOverflow="ellipsis" vert="horz" wrap="square" anchor="ctr" anchorCtr="1"/>
        <a:lstStyle/>
        <a:p>
          <a:pPr>
            <a:defRPr sz="1000" b="0" i="0" u="none" strike="noStrike" kern="1200" baseline="0">
              <a:solidFill>
                <a:schemeClr val="dk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c:v>
                </c:pt>
              </c:strCache>
            </c:strRef>
          </c:tx>
          <c:spPr>
            <a:solidFill>
              <a:srgbClr val="00B05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2170-47C9-9A1A-69EB799BFB3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Baseline*
n=57</c:v>
                </c:pt>
                <c:pt idx="1">
                  <c:v>30 Days
n=39</c:v>
                </c:pt>
                <c:pt idx="2">
                  <c:v>90 Days
n=35</c:v>
                </c:pt>
                <c:pt idx="3">
                  <c:v>180 Days
n=24</c:v>
                </c:pt>
                <c:pt idx="4">
                  <c:v>1 Year
n=18</c:v>
                </c:pt>
              </c:strCache>
            </c:strRef>
          </c:cat>
          <c:val>
            <c:numRef>
              <c:f>Sheet1!$B$2:$B$6</c:f>
              <c:numCache>
                <c:formatCode>0.0%</c:formatCode>
                <c:ptCount val="5"/>
                <c:pt idx="0">
                  <c:v>0</c:v>
                </c:pt>
                <c:pt idx="1">
                  <c:v>0.12820512820512819</c:v>
                </c:pt>
                <c:pt idx="2">
                  <c:v>0.2</c:v>
                </c:pt>
                <c:pt idx="3">
                  <c:v>0.20833333333333334</c:v>
                </c:pt>
                <c:pt idx="4">
                  <c:v>0.27777777777777779</c:v>
                </c:pt>
              </c:numCache>
            </c:numRef>
          </c:val>
          <c:extLst>
            <c:ext xmlns:c16="http://schemas.microsoft.com/office/drawing/2014/chart" uri="{C3380CC4-5D6E-409C-BE32-E72D297353CC}">
              <c16:uniqueId val="{00000001-2170-47C9-9A1A-69EB799BFB32}"/>
            </c:ext>
          </c:extLst>
        </c:ser>
        <c:ser>
          <c:idx val="1"/>
          <c:order val="1"/>
          <c:tx>
            <c:strRef>
              <c:f>Sheet1!$C$1</c:f>
              <c:strCache>
                <c:ptCount val="1"/>
                <c:pt idx="0">
                  <c:v>II</c:v>
                </c:pt>
              </c:strCache>
            </c:strRef>
          </c:tx>
          <c:spPr>
            <a:solidFill>
              <a:srgbClr val="00B0F0"/>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70-47C9-9A1A-69EB799BFB3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Baseline*
n=57</c:v>
                </c:pt>
                <c:pt idx="1">
                  <c:v>30 Days
n=39</c:v>
                </c:pt>
                <c:pt idx="2">
                  <c:v>90 Days
n=35</c:v>
                </c:pt>
                <c:pt idx="3">
                  <c:v>180 Days
n=24</c:v>
                </c:pt>
                <c:pt idx="4">
                  <c:v>1 Year
n=18</c:v>
                </c:pt>
              </c:strCache>
            </c:strRef>
          </c:cat>
          <c:val>
            <c:numRef>
              <c:f>Sheet1!$C$2:$C$6</c:f>
              <c:numCache>
                <c:formatCode>0.0%</c:formatCode>
                <c:ptCount val="5"/>
                <c:pt idx="0">
                  <c:v>0.14035087719298245</c:v>
                </c:pt>
                <c:pt idx="1">
                  <c:v>0.38461538461538464</c:v>
                </c:pt>
                <c:pt idx="2">
                  <c:v>0.54285714285714282</c:v>
                </c:pt>
                <c:pt idx="3">
                  <c:v>0.66666666666666663</c:v>
                </c:pt>
                <c:pt idx="4">
                  <c:v>0.61111111111111116</c:v>
                </c:pt>
              </c:numCache>
            </c:numRef>
          </c:val>
          <c:extLst>
            <c:ext xmlns:c16="http://schemas.microsoft.com/office/drawing/2014/chart" uri="{C3380CC4-5D6E-409C-BE32-E72D297353CC}">
              <c16:uniqueId val="{00000003-2170-47C9-9A1A-69EB799BFB32}"/>
            </c:ext>
          </c:extLst>
        </c:ser>
        <c:ser>
          <c:idx val="2"/>
          <c:order val="2"/>
          <c:tx>
            <c:strRef>
              <c:f>Sheet1!$D$1</c:f>
              <c:strCache>
                <c:ptCount val="1"/>
                <c:pt idx="0">
                  <c:v>III</c:v>
                </c:pt>
              </c:strCache>
            </c:strRef>
          </c:tx>
          <c:spPr>
            <a:solidFill>
              <a:srgbClr val="FFC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Baseline*
n=57</c:v>
                </c:pt>
                <c:pt idx="1">
                  <c:v>30 Days
n=39</c:v>
                </c:pt>
                <c:pt idx="2">
                  <c:v>90 Days
n=35</c:v>
                </c:pt>
                <c:pt idx="3">
                  <c:v>180 Days
n=24</c:v>
                </c:pt>
                <c:pt idx="4">
                  <c:v>1 Year
n=18</c:v>
                </c:pt>
              </c:strCache>
            </c:strRef>
          </c:cat>
          <c:val>
            <c:numRef>
              <c:f>Sheet1!$D$2:$D$6</c:f>
              <c:numCache>
                <c:formatCode>0.0%</c:formatCode>
                <c:ptCount val="5"/>
                <c:pt idx="0">
                  <c:v>0.82456140350877194</c:v>
                </c:pt>
                <c:pt idx="1">
                  <c:v>0.46153846153846156</c:v>
                </c:pt>
                <c:pt idx="2">
                  <c:v>0.25714285714285712</c:v>
                </c:pt>
                <c:pt idx="3">
                  <c:v>0.125</c:v>
                </c:pt>
                <c:pt idx="4">
                  <c:v>0.1111111111111111</c:v>
                </c:pt>
              </c:numCache>
            </c:numRef>
          </c:val>
          <c:extLst>
            <c:ext xmlns:c16="http://schemas.microsoft.com/office/drawing/2014/chart" uri="{C3380CC4-5D6E-409C-BE32-E72D297353CC}">
              <c16:uniqueId val="{00000004-2170-47C9-9A1A-69EB799BFB32}"/>
            </c:ext>
          </c:extLst>
        </c:ser>
        <c:ser>
          <c:idx val="3"/>
          <c:order val="3"/>
          <c:tx>
            <c:strRef>
              <c:f>Sheet1!$E$1</c:f>
              <c:strCache>
                <c:ptCount val="1"/>
                <c:pt idx="0">
                  <c:v>IV</c:v>
                </c:pt>
              </c:strCache>
            </c:strRef>
          </c:tx>
          <c:spPr>
            <a:solidFill>
              <a:srgbClr val="FF0000"/>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5-2170-47C9-9A1A-69EB799BFB32}"/>
                </c:ext>
              </c:extLst>
            </c:dLbl>
            <c:dLbl>
              <c:idx val="2"/>
              <c:delete val="1"/>
              <c:extLst>
                <c:ext xmlns:c15="http://schemas.microsoft.com/office/drawing/2012/chart" uri="{CE6537A1-D6FC-4f65-9D91-7224C49458BB}"/>
                <c:ext xmlns:c16="http://schemas.microsoft.com/office/drawing/2014/chart" uri="{C3380CC4-5D6E-409C-BE32-E72D297353CC}">
                  <c16:uniqueId val="{00000006-2170-47C9-9A1A-69EB799BFB32}"/>
                </c:ext>
              </c:extLst>
            </c:dLbl>
            <c:dLbl>
              <c:idx val="3"/>
              <c:delete val="1"/>
              <c:extLst>
                <c:ext xmlns:c15="http://schemas.microsoft.com/office/drawing/2012/chart" uri="{CE6537A1-D6FC-4f65-9D91-7224C49458BB}"/>
                <c:ext xmlns:c16="http://schemas.microsoft.com/office/drawing/2014/chart" uri="{C3380CC4-5D6E-409C-BE32-E72D297353CC}">
                  <c16:uniqueId val="{00000007-2170-47C9-9A1A-69EB799BFB32}"/>
                </c:ext>
              </c:extLst>
            </c:dLbl>
            <c:dLbl>
              <c:idx val="4"/>
              <c:delete val="1"/>
              <c:extLst>
                <c:ext xmlns:c15="http://schemas.microsoft.com/office/drawing/2012/chart" uri="{CE6537A1-D6FC-4f65-9D91-7224C49458BB}"/>
                <c:ext xmlns:c16="http://schemas.microsoft.com/office/drawing/2014/chart" uri="{C3380CC4-5D6E-409C-BE32-E72D297353CC}">
                  <c16:uniqueId val="{00000008-2170-47C9-9A1A-69EB799BFB3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Baseline*
n=57</c:v>
                </c:pt>
                <c:pt idx="1">
                  <c:v>30 Days
n=39</c:v>
                </c:pt>
                <c:pt idx="2">
                  <c:v>90 Days
n=35</c:v>
                </c:pt>
                <c:pt idx="3">
                  <c:v>180 Days
n=24</c:v>
                </c:pt>
                <c:pt idx="4">
                  <c:v>1 Year
n=18</c:v>
                </c:pt>
              </c:strCache>
            </c:strRef>
          </c:cat>
          <c:val>
            <c:numRef>
              <c:f>Sheet1!$E$2:$E$6</c:f>
              <c:numCache>
                <c:formatCode>0.0%</c:formatCode>
                <c:ptCount val="5"/>
                <c:pt idx="0">
                  <c:v>3.5087719298245612E-2</c:v>
                </c:pt>
                <c:pt idx="1">
                  <c:v>2.564102564102564E-2</c:v>
                </c:pt>
                <c:pt idx="2">
                  <c:v>0</c:v>
                </c:pt>
                <c:pt idx="3">
                  <c:v>0</c:v>
                </c:pt>
                <c:pt idx="4">
                  <c:v>0</c:v>
                </c:pt>
              </c:numCache>
            </c:numRef>
          </c:val>
          <c:extLst>
            <c:ext xmlns:c16="http://schemas.microsoft.com/office/drawing/2014/chart" uri="{C3380CC4-5D6E-409C-BE32-E72D297353CC}">
              <c16:uniqueId val="{00000009-2170-47C9-9A1A-69EB799BFB32}"/>
            </c:ext>
          </c:extLst>
        </c:ser>
        <c:dLbls>
          <c:showLegendKey val="0"/>
          <c:showVal val="0"/>
          <c:showCatName val="0"/>
          <c:showSerName val="0"/>
          <c:showPercent val="0"/>
          <c:showBubbleSize val="0"/>
        </c:dLbls>
        <c:gapWidth val="150"/>
        <c:overlap val="100"/>
        <c:axId val="570935120"/>
        <c:axId val="570935512"/>
      </c:barChart>
      <c:catAx>
        <c:axId val="57093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70935512"/>
        <c:crosses val="autoZero"/>
        <c:auto val="1"/>
        <c:lblAlgn val="ctr"/>
        <c:lblOffset val="100"/>
        <c:noMultiLvlLbl val="0"/>
      </c:catAx>
      <c:valAx>
        <c:axId val="57093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709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ata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24.png"/></Relationships>
</file>

<file path=ppt/diagrams/_rels/drawing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72AE73-15C8-A646-AE39-BCD17AD86E24}" type="doc">
      <dgm:prSet loTypeId="urn:microsoft.com/office/officeart/2005/8/layout/chevron1" loCatId="" qsTypeId="urn:microsoft.com/office/officeart/2005/8/quickstyle/3d2" qsCatId="3D" csTypeId="urn:microsoft.com/office/officeart/2005/8/colors/accent1_2" csCatId="accent1" phldr="1"/>
      <dgm:spPr/>
    </dgm:pt>
    <dgm:pt modelId="{AF878486-660B-A844-96DA-F2D4F814E474}">
      <dgm:prSet phldrT="[Text]"/>
      <dgm:spPr>
        <a:solidFill>
          <a:schemeClr val="bg1">
            <a:lumMod val="50000"/>
          </a:schemeClr>
        </a:solidFill>
      </dgm:spPr>
      <dgm:t>
        <a:bodyPr/>
        <a:lstStyle/>
        <a:p>
          <a:r>
            <a:rPr lang="en-US"/>
            <a:t>2H 2019</a:t>
          </a:r>
        </a:p>
      </dgm:t>
    </dgm:pt>
    <dgm:pt modelId="{2762077A-D650-8341-B49B-75318F118B39}" type="parTrans" cxnId="{E933679A-A943-084F-894A-50BB80D9FEFD}">
      <dgm:prSet/>
      <dgm:spPr/>
      <dgm:t>
        <a:bodyPr/>
        <a:lstStyle/>
        <a:p>
          <a:endParaRPr lang="en-US"/>
        </a:p>
      </dgm:t>
    </dgm:pt>
    <dgm:pt modelId="{F96F7EE0-8EFC-6A44-AAE2-06549BA97551}" type="sibTrans" cxnId="{E933679A-A943-084F-894A-50BB80D9FEFD}">
      <dgm:prSet/>
      <dgm:spPr/>
      <dgm:t>
        <a:bodyPr/>
        <a:lstStyle/>
        <a:p>
          <a:endParaRPr lang="en-US"/>
        </a:p>
      </dgm:t>
    </dgm:pt>
    <dgm:pt modelId="{1DF1225A-26FE-F948-AAD2-C8F9B86FCEE7}">
      <dgm:prSet phldrT="[Text]"/>
      <dgm:spPr>
        <a:solidFill>
          <a:schemeClr val="bg1">
            <a:lumMod val="50000"/>
          </a:schemeClr>
        </a:solidFill>
      </dgm:spPr>
      <dgm:t>
        <a:bodyPr/>
        <a:lstStyle/>
        <a:p>
          <a:r>
            <a:rPr lang="en-US"/>
            <a:t>1H 2020</a:t>
          </a:r>
        </a:p>
      </dgm:t>
    </dgm:pt>
    <dgm:pt modelId="{34AC739A-5C34-D64C-82F6-9FB620635950}" type="parTrans" cxnId="{1AC04B03-23D7-8E43-9FD1-1CDA4853D884}">
      <dgm:prSet/>
      <dgm:spPr/>
      <dgm:t>
        <a:bodyPr/>
        <a:lstStyle/>
        <a:p>
          <a:endParaRPr lang="en-US"/>
        </a:p>
      </dgm:t>
    </dgm:pt>
    <dgm:pt modelId="{16CC4474-88E9-9047-9349-0B13D36A5093}" type="sibTrans" cxnId="{1AC04B03-23D7-8E43-9FD1-1CDA4853D884}">
      <dgm:prSet/>
      <dgm:spPr/>
      <dgm:t>
        <a:bodyPr/>
        <a:lstStyle/>
        <a:p>
          <a:endParaRPr lang="en-US"/>
        </a:p>
      </dgm:t>
    </dgm:pt>
    <dgm:pt modelId="{F3726E7C-0F49-A240-907F-C91285B09C96}">
      <dgm:prSet phldrT="[Text]"/>
      <dgm:spPr>
        <a:solidFill>
          <a:schemeClr val="bg1">
            <a:lumMod val="50000"/>
          </a:schemeClr>
        </a:solidFill>
      </dgm:spPr>
      <dgm:t>
        <a:bodyPr/>
        <a:lstStyle/>
        <a:p>
          <a:r>
            <a:rPr lang="en-US"/>
            <a:t>2H 2020</a:t>
          </a:r>
        </a:p>
      </dgm:t>
    </dgm:pt>
    <dgm:pt modelId="{5E32BBD8-AAD8-A043-A971-115B79B53CE0}" type="parTrans" cxnId="{AD705EFA-6CBD-394A-B634-A67AF4A3431A}">
      <dgm:prSet/>
      <dgm:spPr/>
      <dgm:t>
        <a:bodyPr/>
        <a:lstStyle/>
        <a:p>
          <a:endParaRPr lang="en-US"/>
        </a:p>
      </dgm:t>
    </dgm:pt>
    <dgm:pt modelId="{4028A35A-A13B-8240-B320-2478C19BB8D6}" type="sibTrans" cxnId="{AD705EFA-6CBD-394A-B634-A67AF4A3431A}">
      <dgm:prSet/>
      <dgm:spPr/>
      <dgm:t>
        <a:bodyPr/>
        <a:lstStyle/>
        <a:p>
          <a:endParaRPr lang="en-US"/>
        </a:p>
      </dgm:t>
    </dgm:pt>
    <dgm:pt modelId="{B02CEF4D-F96A-8B45-96B6-7D9D2B74B127}">
      <dgm:prSet phldrT="[Text]"/>
      <dgm:spPr>
        <a:solidFill>
          <a:schemeClr val="bg1">
            <a:lumMod val="50000"/>
          </a:schemeClr>
        </a:solidFill>
      </dgm:spPr>
      <dgm:t>
        <a:bodyPr/>
        <a:lstStyle/>
        <a:p>
          <a:r>
            <a:rPr lang="en-US" dirty="0"/>
            <a:t>1H 2021</a:t>
          </a:r>
        </a:p>
      </dgm:t>
    </dgm:pt>
    <dgm:pt modelId="{C4F43314-6AF5-9644-9150-30C7238B4B19}" type="parTrans" cxnId="{675A2817-6944-1748-99B0-EE5A76AD0028}">
      <dgm:prSet/>
      <dgm:spPr/>
      <dgm:t>
        <a:bodyPr/>
        <a:lstStyle/>
        <a:p>
          <a:endParaRPr lang="en-US"/>
        </a:p>
      </dgm:t>
    </dgm:pt>
    <dgm:pt modelId="{D4153245-DD3D-E04A-8171-555CC48B02C7}" type="sibTrans" cxnId="{675A2817-6944-1748-99B0-EE5A76AD0028}">
      <dgm:prSet/>
      <dgm:spPr/>
      <dgm:t>
        <a:bodyPr/>
        <a:lstStyle/>
        <a:p>
          <a:endParaRPr lang="en-US"/>
        </a:p>
      </dgm:t>
    </dgm:pt>
    <dgm:pt modelId="{25204CC7-A7FB-C141-A2B4-32AEE229D2A9}" type="pres">
      <dgm:prSet presAssocID="{9172AE73-15C8-A646-AE39-BCD17AD86E24}" presName="Name0" presStyleCnt="0">
        <dgm:presLayoutVars>
          <dgm:dir/>
          <dgm:animLvl val="lvl"/>
          <dgm:resizeHandles val="exact"/>
        </dgm:presLayoutVars>
      </dgm:prSet>
      <dgm:spPr/>
    </dgm:pt>
    <dgm:pt modelId="{CA5FD797-CC77-DF44-8710-704351D08966}" type="pres">
      <dgm:prSet presAssocID="{AF878486-660B-A844-96DA-F2D4F814E474}" presName="parTxOnly" presStyleLbl="node1" presStyleIdx="0" presStyleCnt="4">
        <dgm:presLayoutVars>
          <dgm:chMax val="0"/>
          <dgm:chPref val="0"/>
          <dgm:bulletEnabled val="1"/>
        </dgm:presLayoutVars>
      </dgm:prSet>
      <dgm:spPr/>
    </dgm:pt>
    <dgm:pt modelId="{308973AB-F37F-9B43-BC80-CC49F353BC94}" type="pres">
      <dgm:prSet presAssocID="{F96F7EE0-8EFC-6A44-AAE2-06549BA97551}" presName="parTxOnlySpace" presStyleCnt="0"/>
      <dgm:spPr/>
    </dgm:pt>
    <dgm:pt modelId="{7BA233B9-F7F6-6F49-B196-F50B3AD9C019}" type="pres">
      <dgm:prSet presAssocID="{1DF1225A-26FE-F948-AAD2-C8F9B86FCEE7}" presName="parTxOnly" presStyleLbl="node1" presStyleIdx="1" presStyleCnt="4">
        <dgm:presLayoutVars>
          <dgm:chMax val="0"/>
          <dgm:chPref val="0"/>
          <dgm:bulletEnabled val="1"/>
        </dgm:presLayoutVars>
      </dgm:prSet>
      <dgm:spPr/>
    </dgm:pt>
    <dgm:pt modelId="{5C8BCEC4-4FC6-F549-8861-435C458A79ED}" type="pres">
      <dgm:prSet presAssocID="{16CC4474-88E9-9047-9349-0B13D36A5093}" presName="parTxOnlySpace" presStyleCnt="0"/>
      <dgm:spPr/>
    </dgm:pt>
    <dgm:pt modelId="{355EA446-599A-3049-B4F8-19E772717644}" type="pres">
      <dgm:prSet presAssocID="{F3726E7C-0F49-A240-907F-C91285B09C96}" presName="parTxOnly" presStyleLbl="node1" presStyleIdx="2" presStyleCnt="4">
        <dgm:presLayoutVars>
          <dgm:chMax val="0"/>
          <dgm:chPref val="0"/>
          <dgm:bulletEnabled val="1"/>
        </dgm:presLayoutVars>
      </dgm:prSet>
      <dgm:spPr/>
    </dgm:pt>
    <dgm:pt modelId="{558CC917-B264-DC48-A056-FADB47B0512C}" type="pres">
      <dgm:prSet presAssocID="{4028A35A-A13B-8240-B320-2478C19BB8D6}" presName="parTxOnlySpace" presStyleCnt="0"/>
      <dgm:spPr/>
    </dgm:pt>
    <dgm:pt modelId="{7955B5A5-84A1-0F48-9F92-C06AE21FA8EE}" type="pres">
      <dgm:prSet presAssocID="{B02CEF4D-F96A-8B45-96B6-7D9D2B74B127}" presName="parTxOnly" presStyleLbl="node1" presStyleIdx="3" presStyleCnt="4">
        <dgm:presLayoutVars>
          <dgm:chMax val="0"/>
          <dgm:chPref val="0"/>
          <dgm:bulletEnabled val="1"/>
        </dgm:presLayoutVars>
      </dgm:prSet>
      <dgm:spPr/>
    </dgm:pt>
  </dgm:ptLst>
  <dgm:cxnLst>
    <dgm:cxn modelId="{1AC04B03-23D7-8E43-9FD1-1CDA4853D884}" srcId="{9172AE73-15C8-A646-AE39-BCD17AD86E24}" destId="{1DF1225A-26FE-F948-AAD2-C8F9B86FCEE7}" srcOrd="1" destOrd="0" parTransId="{34AC739A-5C34-D64C-82F6-9FB620635950}" sibTransId="{16CC4474-88E9-9047-9349-0B13D36A5093}"/>
    <dgm:cxn modelId="{675A2817-6944-1748-99B0-EE5A76AD0028}" srcId="{9172AE73-15C8-A646-AE39-BCD17AD86E24}" destId="{B02CEF4D-F96A-8B45-96B6-7D9D2B74B127}" srcOrd="3" destOrd="0" parTransId="{C4F43314-6AF5-9644-9150-30C7238B4B19}" sibTransId="{D4153245-DD3D-E04A-8171-555CC48B02C7}"/>
    <dgm:cxn modelId="{B860AC8C-8031-AB45-B284-21F95468F116}" type="presOf" srcId="{AF878486-660B-A844-96DA-F2D4F814E474}" destId="{CA5FD797-CC77-DF44-8710-704351D08966}" srcOrd="0" destOrd="0" presId="urn:microsoft.com/office/officeart/2005/8/layout/chevron1"/>
    <dgm:cxn modelId="{E933679A-A943-084F-894A-50BB80D9FEFD}" srcId="{9172AE73-15C8-A646-AE39-BCD17AD86E24}" destId="{AF878486-660B-A844-96DA-F2D4F814E474}" srcOrd="0" destOrd="0" parTransId="{2762077A-D650-8341-B49B-75318F118B39}" sibTransId="{F96F7EE0-8EFC-6A44-AAE2-06549BA97551}"/>
    <dgm:cxn modelId="{2FEB34A5-E1AE-7440-A6D6-A56440BA56A5}" type="presOf" srcId="{1DF1225A-26FE-F948-AAD2-C8F9B86FCEE7}" destId="{7BA233B9-F7F6-6F49-B196-F50B3AD9C019}" srcOrd="0" destOrd="0" presId="urn:microsoft.com/office/officeart/2005/8/layout/chevron1"/>
    <dgm:cxn modelId="{43F6D8AC-34A5-5240-8F91-348CA24A9FEF}" type="presOf" srcId="{B02CEF4D-F96A-8B45-96B6-7D9D2B74B127}" destId="{7955B5A5-84A1-0F48-9F92-C06AE21FA8EE}" srcOrd="0" destOrd="0" presId="urn:microsoft.com/office/officeart/2005/8/layout/chevron1"/>
    <dgm:cxn modelId="{D2B83BCD-5CBE-FA4D-BAD9-962581DB6C2C}" type="presOf" srcId="{F3726E7C-0F49-A240-907F-C91285B09C96}" destId="{355EA446-599A-3049-B4F8-19E772717644}" srcOrd="0" destOrd="0" presId="urn:microsoft.com/office/officeart/2005/8/layout/chevron1"/>
    <dgm:cxn modelId="{892D9DE8-54FA-724F-BF7F-8963993350BF}" type="presOf" srcId="{9172AE73-15C8-A646-AE39-BCD17AD86E24}" destId="{25204CC7-A7FB-C141-A2B4-32AEE229D2A9}" srcOrd="0" destOrd="0" presId="urn:microsoft.com/office/officeart/2005/8/layout/chevron1"/>
    <dgm:cxn modelId="{AD705EFA-6CBD-394A-B634-A67AF4A3431A}" srcId="{9172AE73-15C8-A646-AE39-BCD17AD86E24}" destId="{F3726E7C-0F49-A240-907F-C91285B09C96}" srcOrd="2" destOrd="0" parTransId="{5E32BBD8-AAD8-A043-A971-115B79B53CE0}" sibTransId="{4028A35A-A13B-8240-B320-2478C19BB8D6}"/>
    <dgm:cxn modelId="{7775490E-0D24-C24D-B1F5-E4D8D557BECF}" type="presParOf" srcId="{25204CC7-A7FB-C141-A2B4-32AEE229D2A9}" destId="{CA5FD797-CC77-DF44-8710-704351D08966}" srcOrd="0" destOrd="0" presId="urn:microsoft.com/office/officeart/2005/8/layout/chevron1"/>
    <dgm:cxn modelId="{0DC7A69E-0BF6-D845-BB19-74AB660B67C6}" type="presParOf" srcId="{25204CC7-A7FB-C141-A2B4-32AEE229D2A9}" destId="{308973AB-F37F-9B43-BC80-CC49F353BC94}" srcOrd="1" destOrd="0" presId="urn:microsoft.com/office/officeart/2005/8/layout/chevron1"/>
    <dgm:cxn modelId="{599A3C70-4C32-994C-8D34-1C91549BEE4A}" type="presParOf" srcId="{25204CC7-A7FB-C141-A2B4-32AEE229D2A9}" destId="{7BA233B9-F7F6-6F49-B196-F50B3AD9C019}" srcOrd="2" destOrd="0" presId="urn:microsoft.com/office/officeart/2005/8/layout/chevron1"/>
    <dgm:cxn modelId="{8FD277E2-E634-0A45-B899-AED9893AE1B2}" type="presParOf" srcId="{25204CC7-A7FB-C141-A2B4-32AEE229D2A9}" destId="{5C8BCEC4-4FC6-F549-8861-435C458A79ED}" srcOrd="3" destOrd="0" presId="urn:microsoft.com/office/officeart/2005/8/layout/chevron1"/>
    <dgm:cxn modelId="{708E1A51-407B-6749-B2CD-C1C9B13ABB58}" type="presParOf" srcId="{25204CC7-A7FB-C141-A2B4-32AEE229D2A9}" destId="{355EA446-599A-3049-B4F8-19E772717644}" srcOrd="4" destOrd="0" presId="urn:microsoft.com/office/officeart/2005/8/layout/chevron1"/>
    <dgm:cxn modelId="{ABC80F5A-3D84-1C4E-9C4E-6C3E324ACAD4}" type="presParOf" srcId="{25204CC7-A7FB-C141-A2B4-32AEE229D2A9}" destId="{558CC917-B264-DC48-A056-FADB47B0512C}" srcOrd="5" destOrd="0" presId="urn:microsoft.com/office/officeart/2005/8/layout/chevron1"/>
    <dgm:cxn modelId="{26B4E315-F17F-5543-87C9-76CA11BC3DC7}" type="presParOf" srcId="{25204CC7-A7FB-C141-A2B4-32AEE229D2A9}" destId="{7955B5A5-84A1-0F48-9F92-C06AE21FA8EE}" srcOrd="6" destOrd="0" presId="urn:microsoft.com/office/officeart/2005/8/layout/chevron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79F9F9-CA7C-6D4B-8389-E0215408F2B7}" type="doc">
      <dgm:prSet loTypeId="urn:microsoft.com/office/officeart/2005/8/layout/hList7" loCatId="" qsTypeId="urn:microsoft.com/office/officeart/2005/8/quickstyle/simple1" qsCatId="simple" csTypeId="urn:microsoft.com/office/officeart/2005/8/colors/accent1_2" csCatId="accent1" phldr="1"/>
      <dgm:spPr/>
    </dgm:pt>
    <dgm:pt modelId="{46C8C1CE-39F0-A544-B6EC-4164360B9320}">
      <dgm:prSet phldrT="[Text]"/>
      <dgm:spPr>
        <a:solidFill>
          <a:srgbClr val="00B050"/>
        </a:solidFill>
      </dgm:spPr>
      <dgm:t>
        <a:bodyPr/>
        <a:lstStyle/>
        <a:p>
          <a:r>
            <a:rPr lang="en-US"/>
            <a:t>FDA SUBMISSION</a:t>
          </a:r>
        </a:p>
      </dgm:t>
    </dgm:pt>
    <dgm:pt modelId="{BC247809-2040-DF49-ADC0-66C901DCEEE3}" type="parTrans" cxnId="{D73823BB-72EF-D743-90FC-197539C5EB0F}">
      <dgm:prSet/>
      <dgm:spPr/>
      <dgm:t>
        <a:bodyPr/>
        <a:lstStyle/>
        <a:p>
          <a:endParaRPr lang="en-US"/>
        </a:p>
      </dgm:t>
    </dgm:pt>
    <dgm:pt modelId="{30381A02-3747-654C-9A10-005B3C8B03F0}" type="sibTrans" cxnId="{D73823BB-72EF-D743-90FC-197539C5EB0F}">
      <dgm:prSet/>
      <dgm:spPr/>
      <dgm:t>
        <a:bodyPr/>
        <a:lstStyle/>
        <a:p>
          <a:endParaRPr lang="en-US"/>
        </a:p>
      </dgm:t>
    </dgm:pt>
    <dgm:pt modelId="{171B7CDE-B3F3-8442-AA07-2CB3B8233968}">
      <dgm:prSet phldrT="[Text]"/>
      <dgm:spPr>
        <a:solidFill>
          <a:srgbClr val="00B050"/>
        </a:solidFill>
      </dgm:spPr>
      <dgm:t>
        <a:bodyPr/>
        <a:lstStyle/>
        <a:p>
          <a:r>
            <a:rPr lang="en-US"/>
            <a:t>FDA 100-DAY MEETING</a:t>
          </a:r>
        </a:p>
      </dgm:t>
    </dgm:pt>
    <dgm:pt modelId="{7C562F4D-F655-204E-B161-BA11E4BB2124}" type="parTrans" cxnId="{78430C89-6690-E24D-A30E-FF1175D49D10}">
      <dgm:prSet/>
      <dgm:spPr/>
      <dgm:t>
        <a:bodyPr/>
        <a:lstStyle/>
        <a:p>
          <a:endParaRPr lang="en-US"/>
        </a:p>
      </dgm:t>
    </dgm:pt>
    <dgm:pt modelId="{A7EC569D-A9FA-984F-B29E-F7F2776C5C74}" type="sibTrans" cxnId="{78430C89-6690-E24D-A30E-FF1175D49D10}">
      <dgm:prSet/>
      <dgm:spPr/>
      <dgm:t>
        <a:bodyPr/>
        <a:lstStyle/>
        <a:p>
          <a:endParaRPr lang="en-US"/>
        </a:p>
      </dgm:t>
    </dgm:pt>
    <dgm:pt modelId="{72FA0697-39A1-9A4E-816B-0708549599CE}">
      <dgm:prSet phldrT="[Text]"/>
      <dgm:spPr>
        <a:solidFill>
          <a:srgbClr val="009998"/>
        </a:solidFill>
      </dgm:spPr>
      <dgm:t>
        <a:bodyPr/>
        <a:lstStyle/>
        <a:p>
          <a:r>
            <a:rPr lang="en-US" dirty="0"/>
            <a:t> FDA PANEL MEETING</a:t>
          </a:r>
        </a:p>
        <a:p>
          <a:r>
            <a:rPr lang="en-US" dirty="0"/>
            <a:t>October 27, 2020</a:t>
          </a:r>
        </a:p>
      </dgm:t>
    </dgm:pt>
    <dgm:pt modelId="{D1C4F362-9014-BA44-87B3-100637793238}" type="parTrans" cxnId="{68A09CCB-073E-E94C-9027-81952A92F80F}">
      <dgm:prSet/>
      <dgm:spPr/>
      <dgm:t>
        <a:bodyPr/>
        <a:lstStyle/>
        <a:p>
          <a:endParaRPr lang="en-US"/>
        </a:p>
      </dgm:t>
    </dgm:pt>
    <dgm:pt modelId="{B6D239D5-151B-5F4A-8575-1C4D78C9191F}" type="sibTrans" cxnId="{68A09CCB-073E-E94C-9027-81952A92F80F}">
      <dgm:prSet/>
      <dgm:spPr/>
      <dgm:t>
        <a:bodyPr/>
        <a:lstStyle/>
        <a:p>
          <a:endParaRPr lang="en-US"/>
        </a:p>
      </dgm:t>
    </dgm:pt>
    <dgm:pt modelId="{A5E5D10D-EBD7-DC48-A1F4-449980B0FDCF}">
      <dgm:prSet/>
      <dgm:spPr>
        <a:solidFill>
          <a:srgbClr val="009998"/>
        </a:solidFill>
      </dgm:spPr>
      <dgm:t>
        <a:bodyPr/>
        <a:lstStyle/>
        <a:p>
          <a:r>
            <a:rPr lang="en-US"/>
            <a:t>TARGETED FDA DECISION</a:t>
          </a:r>
        </a:p>
      </dgm:t>
    </dgm:pt>
    <dgm:pt modelId="{DA092EF0-8D55-214E-A7CF-E74DE564BD44}" type="parTrans" cxnId="{D79A5005-E6B2-9749-BC80-6407FE0B6139}">
      <dgm:prSet/>
      <dgm:spPr/>
      <dgm:t>
        <a:bodyPr/>
        <a:lstStyle/>
        <a:p>
          <a:endParaRPr lang="en-US"/>
        </a:p>
      </dgm:t>
    </dgm:pt>
    <dgm:pt modelId="{8B4FC94B-CD26-7F4D-A80C-9D4FBB9CECBE}" type="sibTrans" cxnId="{D79A5005-E6B2-9749-BC80-6407FE0B6139}">
      <dgm:prSet/>
      <dgm:spPr/>
      <dgm:t>
        <a:bodyPr/>
        <a:lstStyle/>
        <a:p>
          <a:endParaRPr lang="en-US"/>
        </a:p>
      </dgm:t>
    </dgm:pt>
    <dgm:pt modelId="{E4AC4960-3231-CD45-8C1B-050C6E0E0717}" type="pres">
      <dgm:prSet presAssocID="{5F79F9F9-CA7C-6D4B-8389-E0215408F2B7}" presName="Name0" presStyleCnt="0">
        <dgm:presLayoutVars>
          <dgm:dir/>
          <dgm:resizeHandles val="exact"/>
        </dgm:presLayoutVars>
      </dgm:prSet>
      <dgm:spPr/>
    </dgm:pt>
    <dgm:pt modelId="{6C1D825F-40AC-504F-AD23-B5B47B7977D0}" type="pres">
      <dgm:prSet presAssocID="{5F79F9F9-CA7C-6D4B-8389-E0215408F2B7}" presName="fgShape" presStyleLbl="fgShp" presStyleIdx="0" presStyleCnt="1" custLinFactNeighborY="27470"/>
      <dgm:spPr>
        <a:prstGeom prst="rightArrow">
          <a:avLst/>
        </a:prstGeom>
      </dgm:spPr>
    </dgm:pt>
    <dgm:pt modelId="{179B33A3-C290-A147-96AC-C8CDCBAED0ED}" type="pres">
      <dgm:prSet presAssocID="{5F79F9F9-CA7C-6D4B-8389-E0215408F2B7}" presName="linComp" presStyleCnt="0"/>
      <dgm:spPr/>
    </dgm:pt>
    <dgm:pt modelId="{BFA703CF-2733-DE44-A72F-0B6FC12BB762}" type="pres">
      <dgm:prSet presAssocID="{46C8C1CE-39F0-A544-B6EC-4164360B9320}" presName="compNode" presStyleCnt="0"/>
      <dgm:spPr/>
    </dgm:pt>
    <dgm:pt modelId="{375ABD25-EEB5-A84D-B99F-7EC82798173B}" type="pres">
      <dgm:prSet presAssocID="{46C8C1CE-39F0-A544-B6EC-4164360B9320}" presName="bkgdShape" presStyleLbl="node1" presStyleIdx="0" presStyleCnt="4"/>
      <dgm:spPr/>
    </dgm:pt>
    <dgm:pt modelId="{7A11E5D6-D715-B34F-B73E-DF6F73E4F5C6}" type="pres">
      <dgm:prSet presAssocID="{46C8C1CE-39F0-A544-B6EC-4164360B9320}" presName="nodeTx" presStyleLbl="node1" presStyleIdx="0" presStyleCnt="4">
        <dgm:presLayoutVars>
          <dgm:bulletEnabled val="1"/>
        </dgm:presLayoutVars>
      </dgm:prSet>
      <dgm:spPr/>
    </dgm:pt>
    <dgm:pt modelId="{233D087C-6BA9-F146-996C-FB4B0849F193}" type="pres">
      <dgm:prSet presAssocID="{46C8C1CE-39F0-A544-B6EC-4164360B9320}" presName="invisiNode" presStyleLbl="node1" presStyleIdx="0" presStyleCnt="4"/>
      <dgm:spPr/>
    </dgm:pt>
    <dgm:pt modelId="{2DEF0A00-193B-B745-96E4-D94D4EF5764B}" type="pres">
      <dgm:prSet presAssocID="{46C8C1CE-39F0-A544-B6EC-4164360B9320}" presName="imagNode" presStyleLbl="fgImgPlace1" presStyleIdx="0" presStyleCnt="4"/>
      <dgm:spPr>
        <a:blipFill>
          <a:blip xmlns:r="http://schemas.openxmlformats.org/officeDocument/2006/relationships" r:embed="rId1"/>
          <a:srcRect/>
          <a:stretch>
            <a:fillRect/>
          </a:stretch>
        </a:blipFill>
      </dgm:spPr>
    </dgm:pt>
    <dgm:pt modelId="{ED6306F8-8EF4-514B-93CB-CC4946F9CBAA}" type="pres">
      <dgm:prSet presAssocID="{30381A02-3747-654C-9A10-005B3C8B03F0}" presName="sibTrans" presStyleLbl="sibTrans2D1" presStyleIdx="0" presStyleCnt="0"/>
      <dgm:spPr/>
    </dgm:pt>
    <dgm:pt modelId="{21C132C5-83D7-2542-8587-55326D7502C8}" type="pres">
      <dgm:prSet presAssocID="{171B7CDE-B3F3-8442-AA07-2CB3B8233968}" presName="compNode" presStyleCnt="0"/>
      <dgm:spPr/>
    </dgm:pt>
    <dgm:pt modelId="{71C649DA-8FC0-8847-A71F-DC838F23D78E}" type="pres">
      <dgm:prSet presAssocID="{171B7CDE-B3F3-8442-AA07-2CB3B8233968}" presName="bkgdShape" presStyleLbl="node1" presStyleIdx="1" presStyleCnt="4"/>
      <dgm:spPr/>
    </dgm:pt>
    <dgm:pt modelId="{07EF08F0-1DAE-0545-998F-B993816D568E}" type="pres">
      <dgm:prSet presAssocID="{171B7CDE-B3F3-8442-AA07-2CB3B8233968}" presName="nodeTx" presStyleLbl="node1" presStyleIdx="1" presStyleCnt="4">
        <dgm:presLayoutVars>
          <dgm:bulletEnabled val="1"/>
        </dgm:presLayoutVars>
      </dgm:prSet>
      <dgm:spPr/>
    </dgm:pt>
    <dgm:pt modelId="{647CBD15-C140-CA45-A08B-85AFE02ECF3F}" type="pres">
      <dgm:prSet presAssocID="{171B7CDE-B3F3-8442-AA07-2CB3B8233968}" presName="invisiNode" presStyleLbl="node1" presStyleIdx="1" presStyleCnt="4"/>
      <dgm:spPr/>
    </dgm:pt>
    <dgm:pt modelId="{AD1F4504-F8A9-5C4C-A6E7-66EE3258C0A0}" type="pres">
      <dgm:prSet presAssocID="{171B7CDE-B3F3-8442-AA07-2CB3B8233968}" presName="imagNode" presStyleLbl="fgImgPlace1" presStyleIdx="1" presStyleCnt="4"/>
      <dgm:spPr>
        <a:blipFill>
          <a:blip xmlns:r="http://schemas.openxmlformats.org/officeDocument/2006/relationships" r:embed="rId1"/>
          <a:srcRect/>
          <a:stretch>
            <a:fillRect/>
          </a:stretch>
        </a:blipFill>
      </dgm:spPr>
    </dgm:pt>
    <dgm:pt modelId="{FBC5EA57-19B7-1D45-9C29-F841D5A65943}" type="pres">
      <dgm:prSet presAssocID="{A7EC569D-A9FA-984F-B29E-F7F2776C5C74}" presName="sibTrans" presStyleLbl="sibTrans2D1" presStyleIdx="0" presStyleCnt="0"/>
      <dgm:spPr/>
    </dgm:pt>
    <dgm:pt modelId="{41206EC9-62F0-A94F-A39D-557E90B48936}" type="pres">
      <dgm:prSet presAssocID="{72FA0697-39A1-9A4E-816B-0708549599CE}" presName="compNode" presStyleCnt="0"/>
      <dgm:spPr/>
    </dgm:pt>
    <dgm:pt modelId="{5ECDA440-86C7-D84A-9CB4-BC313F13885A}" type="pres">
      <dgm:prSet presAssocID="{72FA0697-39A1-9A4E-816B-0708549599CE}" presName="bkgdShape" presStyleLbl="node1" presStyleIdx="2" presStyleCnt="4"/>
      <dgm:spPr/>
    </dgm:pt>
    <dgm:pt modelId="{491C5988-116B-2244-9333-B326E2EE8899}" type="pres">
      <dgm:prSet presAssocID="{72FA0697-39A1-9A4E-816B-0708549599CE}" presName="nodeTx" presStyleLbl="node1" presStyleIdx="2" presStyleCnt="4">
        <dgm:presLayoutVars>
          <dgm:bulletEnabled val="1"/>
        </dgm:presLayoutVars>
      </dgm:prSet>
      <dgm:spPr/>
    </dgm:pt>
    <dgm:pt modelId="{CCAC2F9D-98EF-394A-A16B-7970F26FF025}" type="pres">
      <dgm:prSet presAssocID="{72FA0697-39A1-9A4E-816B-0708549599CE}" presName="invisiNode" presStyleLbl="node1" presStyleIdx="2" presStyleCnt="4"/>
      <dgm:spPr/>
    </dgm:pt>
    <dgm:pt modelId="{995B7D70-07CF-FB4F-8F28-9B21DE349293}" type="pres">
      <dgm:prSet presAssocID="{72FA0697-39A1-9A4E-816B-0708549599CE}" presName="imagNode" presStyleLbl="fgImgPlace1" presStyleIdx="2" presStyleCnt="4" custScaleY="100090"/>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233CF15-3E8A-CD4C-B7DC-6D674FF2C35B}" type="pres">
      <dgm:prSet presAssocID="{B6D239D5-151B-5F4A-8575-1C4D78C9191F}" presName="sibTrans" presStyleLbl="sibTrans2D1" presStyleIdx="0" presStyleCnt="0"/>
      <dgm:spPr/>
    </dgm:pt>
    <dgm:pt modelId="{6D4D1A53-DD9C-C646-967A-E30326A9868A}" type="pres">
      <dgm:prSet presAssocID="{A5E5D10D-EBD7-DC48-A1F4-449980B0FDCF}" presName="compNode" presStyleCnt="0"/>
      <dgm:spPr/>
    </dgm:pt>
    <dgm:pt modelId="{BC1CDE05-6404-D54A-9927-BF6073783F5E}" type="pres">
      <dgm:prSet presAssocID="{A5E5D10D-EBD7-DC48-A1F4-449980B0FDCF}" presName="bkgdShape" presStyleLbl="node1" presStyleIdx="3" presStyleCnt="4"/>
      <dgm:spPr/>
    </dgm:pt>
    <dgm:pt modelId="{8EE6DEB8-C7FA-1F47-8912-2EB742D55C18}" type="pres">
      <dgm:prSet presAssocID="{A5E5D10D-EBD7-DC48-A1F4-449980B0FDCF}" presName="nodeTx" presStyleLbl="node1" presStyleIdx="3" presStyleCnt="4">
        <dgm:presLayoutVars>
          <dgm:bulletEnabled val="1"/>
        </dgm:presLayoutVars>
      </dgm:prSet>
      <dgm:spPr/>
    </dgm:pt>
    <dgm:pt modelId="{3516D821-19B1-9848-B21B-858A21F62132}" type="pres">
      <dgm:prSet presAssocID="{A5E5D10D-EBD7-DC48-A1F4-449980B0FDCF}" presName="invisiNode" presStyleLbl="node1" presStyleIdx="3" presStyleCnt="4"/>
      <dgm:spPr/>
    </dgm:pt>
    <dgm:pt modelId="{647F5EA3-D81A-5740-9F65-153813B8231B}" type="pres">
      <dgm:prSet presAssocID="{A5E5D10D-EBD7-DC48-A1F4-449980B0FDCF}" presName="imagNode" presStyleLbl="fgImgPlace1" presStyleIdx="3"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Lst>
  <dgm:cxnLst>
    <dgm:cxn modelId="{D79A5005-E6B2-9749-BC80-6407FE0B6139}" srcId="{5F79F9F9-CA7C-6D4B-8389-E0215408F2B7}" destId="{A5E5D10D-EBD7-DC48-A1F4-449980B0FDCF}" srcOrd="3" destOrd="0" parTransId="{DA092EF0-8D55-214E-A7CF-E74DE564BD44}" sibTransId="{8B4FC94B-CD26-7F4D-A80C-9D4FBB9CECBE}"/>
    <dgm:cxn modelId="{7D0F3F07-421F-AE4D-9887-3C00DD51659A}" type="presOf" srcId="{72FA0697-39A1-9A4E-816B-0708549599CE}" destId="{491C5988-116B-2244-9333-B326E2EE8899}" srcOrd="1" destOrd="0" presId="urn:microsoft.com/office/officeart/2005/8/layout/hList7"/>
    <dgm:cxn modelId="{0B236844-3795-214B-85C6-C7ECCFB70CC8}" type="presOf" srcId="{5F79F9F9-CA7C-6D4B-8389-E0215408F2B7}" destId="{E4AC4960-3231-CD45-8C1B-050C6E0E0717}" srcOrd="0" destOrd="0" presId="urn:microsoft.com/office/officeart/2005/8/layout/hList7"/>
    <dgm:cxn modelId="{59F7174A-3836-3141-A9C7-A8686DBCDBCC}" type="presOf" srcId="{30381A02-3747-654C-9A10-005B3C8B03F0}" destId="{ED6306F8-8EF4-514B-93CB-CC4946F9CBAA}" srcOrd="0" destOrd="0" presId="urn:microsoft.com/office/officeart/2005/8/layout/hList7"/>
    <dgm:cxn modelId="{C4253073-92D7-A848-91DD-D91956BC5210}" type="presOf" srcId="{A7EC569D-A9FA-984F-B29E-F7F2776C5C74}" destId="{FBC5EA57-19B7-1D45-9C29-F841D5A65943}" srcOrd="0" destOrd="0" presId="urn:microsoft.com/office/officeart/2005/8/layout/hList7"/>
    <dgm:cxn modelId="{EFA8D784-A1B4-AB4F-A388-2E9D9CDFD84E}" type="presOf" srcId="{46C8C1CE-39F0-A544-B6EC-4164360B9320}" destId="{375ABD25-EEB5-A84D-B99F-7EC82798173B}" srcOrd="0" destOrd="0" presId="urn:microsoft.com/office/officeart/2005/8/layout/hList7"/>
    <dgm:cxn modelId="{78430C89-6690-E24D-A30E-FF1175D49D10}" srcId="{5F79F9F9-CA7C-6D4B-8389-E0215408F2B7}" destId="{171B7CDE-B3F3-8442-AA07-2CB3B8233968}" srcOrd="1" destOrd="0" parTransId="{7C562F4D-F655-204E-B161-BA11E4BB2124}" sibTransId="{A7EC569D-A9FA-984F-B29E-F7F2776C5C74}"/>
    <dgm:cxn modelId="{AE9975B6-9810-E148-AF64-EC9073CB0808}" type="presOf" srcId="{46C8C1CE-39F0-A544-B6EC-4164360B9320}" destId="{7A11E5D6-D715-B34F-B73E-DF6F73E4F5C6}" srcOrd="1" destOrd="0" presId="urn:microsoft.com/office/officeart/2005/8/layout/hList7"/>
    <dgm:cxn modelId="{D73823BB-72EF-D743-90FC-197539C5EB0F}" srcId="{5F79F9F9-CA7C-6D4B-8389-E0215408F2B7}" destId="{46C8C1CE-39F0-A544-B6EC-4164360B9320}" srcOrd="0" destOrd="0" parTransId="{BC247809-2040-DF49-ADC0-66C901DCEEE3}" sibTransId="{30381A02-3747-654C-9A10-005B3C8B03F0}"/>
    <dgm:cxn modelId="{F1A699BF-F421-224B-9DFA-FCBAD54A25E9}" type="presOf" srcId="{B6D239D5-151B-5F4A-8575-1C4D78C9191F}" destId="{8233CF15-3E8A-CD4C-B7DC-6D674FF2C35B}" srcOrd="0" destOrd="0" presId="urn:microsoft.com/office/officeart/2005/8/layout/hList7"/>
    <dgm:cxn modelId="{59A04CC4-6E05-9F4A-9418-79ECA50D0DDE}" type="presOf" srcId="{A5E5D10D-EBD7-DC48-A1F4-449980B0FDCF}" destId="{8EE6DEB8-C7FA-1F47-8912-2EB742D55C18}" srcOrd="1" destOrd="0" presId="urn:microsoft.com/office/officeart/2005/8/layout/hList7"/>
    <dgm:cxn modelId="{1779DDC5-CB4D-5B48-B963-F01F2B196F4F}" type="presOf" srcId="{171B7CDE-B3F3-8442-AA07-2CB3B8233968}" destId="{07EF08F0-1DAE-0545-998F-B993816D568E}" srcOrd="1" destOrd="0" presId="urn:microsoft.com/office/officeart/2005/8/layout/hList7"/>
    <dgm:cxn modelId="{68A09CCB-073E-E94C-9027-81952A92F80F}" srcId="{5F79F9F9-CA7C-6D4B-8389-E0215408F2B7}" destId="{72FA0697-39A1-9A4E-816B-0708549599CE}" srcOrd="2" destOrd="0" parTransId="{D1C4F362-9014-BA44-87B3-100637793238}" sibTransId="{B6D239D5-151B-5F4A-8575-1C4D78C9191F}"/>
    <dgm:cxn modelId="{54B952D5-F78A-FB44-B3F0-4DA1A5926AE7}" type="presOf" srcId="{72FA0697-39A1-9A4E-816B-0708549599CE}" destId="{5ECDA440-86C7-D84A-9CB4-BC313F13885A}" srcOrd="0" destOrd="0" presId="urn:microsoft.com/office/officeart/2005/8/layout/hList7"/>
    <dgm:cxn modelId="{0584AAF8-EDFE-3846-9EAE-BC18EF95E6AB}" type="presOf" srcId="{A5E5D10D-EBD7-DC48-A1F4-449980B0FDCF}" destId="{BC1CDE05-6404-D54A-9927-BF6073783F5E}" srcOrd="0" destOrd="0" presId="urn:microsoft.com/office/officeart/2005/8/layout/hList7"/>
    <dgm:cxn modelId="{CD56CCF9-47B9-1E4C-B020-9CA35BEED86B}" type="presOf" srcId="{171B7CDE-B3F3-8442-AA07-2CB3B8233968}" destId="{71C649DA-8FC0-8847-A71F-DC838F23D78E}" srcOrd="0" destOrd="0" presId="urn:microsoft.com/office/officeart/2005/8/layout/hList7"/>
    <dgm:cxn modelId="{EB838F79-F5F1-EF41-B0B8-581F8CA42564}" type="presParOf" srcId="{E4AC4960-3231-CD45-8C1B-050C6E0E0717}" destId="{6C1D825F-40AC-504F-AD23-B5B47B7977D0}" srcOrd="0" destOrd="0" presId="urn:microsoft.com/office/officeart/2005/8/layout/hList7"/>
    <dgm:cxn modelId="{34339E88-0730-C24E-B897-BEAFC1A44908}" type="presParOf" srcId="{E4AC4960-3231-CD45-8C1B-050C6E0E0717}" destId="{179B33A3-C290-A147-96AC-C8CDCBAED0ED}" srcOrd="1" destOrd="0" presId="urn:microsoft.com/office/officeart/2005/8/layout/hList7"/>
    <dgm:cxn modelId="{E6737A09-080D-4C41-BCA5-654524212E03}" type="presParOf" srcId="{179B33A3-C290-A147-96AC-C8CDCBAED0ED}" destId="{BFA703CF-2733-DE44-A72F-0B6FC12BB762}" srcOrd="0" destOrd="0" presId="urn:microsoft.com/office/officeart/2005/8/layout/hList7"/>
    <dgm:cxn modelId="{49BFF6A4-5ECA-A247-AE45-E0BB504AC8DB}" type="presParOf" srcId="{BFA703CF-2733-DE44-A72F-0B6FC12BB762}" destId="{375ABD25-EEB5-A84D-B99F-7EC82798173B}" srcOrd="0" destOrd="0" presId="urn:microsoft.com/office/officeart/2005/8/layout/hList7"/>
    <dgm:cxn modelId="{729F076C-3C6F-744A-BB53-667B435F85EB}" type="presParOf" srcId="{BFA703CF-2733-DE44-A72F-0B6FC12BB762}" destId="{7A11E5D6-D715-B34F-B73E-DF6F73E4F5C6}" srcOrd="1" destOrd="0" presId="urn:microsoft.com/office/officeart/2005/8/layout/hList7"/>
    <dgm:cxn modelId="{3EC04F99-792F-E24F-8692-7763B22AA618}" type="presParOf" srcId="{BFA703CF-2733-DE44-A72F-0B6FC12BB762}" destId="{233D087C-6BA9-F146-996C-FB4B0849F193}" srcOrd="2" destOrd="0" presId="urn:microsoft.com/office/officeart/2005/8/layout/hList7"/>
    <dgm:cxn modelId="{2DD22B55-8F12-DB47-983B-41FD072629B6}" type="presParOf" srcId="{BFA703CF-2733-DE44-A72F-0B6FC12BB762}" destId="{2DEF0A00-193B-B745-96E4-D94D4EF5764B}" srcOrd="3" destOrd="0" presId="urn:microsoft.com/office/officeart/2005/8/layout/hList7"/>
    <dgm:cxn modelId="{78BC3C50-0BDA-E342-BF42-FD67610A17DC}" type="presParOf" srcId="{179B33A3-C290-A147-96AC-C8CDCBAED0ED}" destId="{ED6306F8-8EF4-514B-93CB-CC4946F9CBAA}" srcOrd="1" destOrd="0" presId="urn:microsoft.com/office/officeart/2005/8/layout/hList7"/>
    <dgm:cxn modelId="{439F2126-9BCF-DA45-8FEE-2A5E860398A7}" type="presParOf" srcId="{179B33A3-C290-A147-96AC-C8CDCBAED0ED}" destId="{21C132C5-83D7-2542-8587-55326D7502C8}" srcOrd="2" destOrd="0" presId="urn:microsoft.com/office/officeart/2005/8/layout/hList7"/>
    <dgm:cxn modelId="{0D514139-9666-994D-B0C9-053AC5F4471D}" type="presParOf" srcId="{21C132C5-83D7-2542-8587-55326D7502C8}" destId="{71C649DA-8FC0-8847-A71F-DC838F23D78E}" srcOrd="0" destOrd="0" presId="urn:microsoft.com/office/officeart/2005/8/layout/hList7"/>
    <dgm:cxn modelId="{ACCD7FA2-3994-F24B-B53B-866B0A6E1630}" type="presParOf" srcId="{21C132C5-83D7-2542-8587-55326D7502C8}" destId="{07EF08F0-1DAE-0545-998F-B993816D568E}" srcOrd="1" destOrd="0" presId="urn:microsoft.com/office/officeart/2005/8/layout/hList7"/>
    <dgm:cxn modelId="{47115B29-7822-4D45-ABB2-DD6C798C08E3}" type="presParOf" srcId="{21C132C5-83D7-2542-8587-55326D7502C8}" destId="{647CBD15-C140-CA45-A08B-85AFE02ECF3F}" srcOrd="2" destOrd="0" presId="urn:microsoft.com/office/officeart/2005/8/layout/hList7"/>
    <dgm:cxn modelId="{F08EDDF7-DB7D-9F42-B523-2CE99EC1F21A}" type="presParOf" srcId="{21C132C5-83D7-2542-8587-55326D7502C8}" destId="{AD1F4504-F8A9-5C4C-A6E7-66EE3258C0A0}" srcOrd="3" destOrd="0" presId="urn:microsoft.com/office/officeart/2005/8/layout/hList7"/>
    <dgm:cxn modelId="{04F9955B-D2A6-E441-95F2-78BDA07E7442}" type="presParOf" srcId="{179B33A3-C290-A147-96AC-C8CDCBAED0ED}" destId="{FBC5EA57-19B7-1D45-9C29-F841D5A65943}" srcOrd="3" destOrd="0" presId="urn:microsoft.com/office/officeart/2005/8/layout/hList7"/>
    <dgm:cxn modelId="{19A909A6-F1F1-474F-9F2B-B91A919C61F7}" type="presParOf" srcId="{179B33A3-C290-A147-96AC-C8CDCBAED0ED}" destId="{41206EC9-62F0-A94F-A39D-557E90B48936}" srcOrd="4" destOrd="0" presId="urn:microsoft.com/office/officeart/2005/8/layout/hList7"/>
    <dgm:cxn modelId="{61B71B80-40EC-A048-99EE-D55EAD5962CB}" type="presParOf" srcId="{41206EC9-62F0-A94F-A39D-557E90B48936}" destId="{5ECDA440-86C7-D84A-9CB4-BC313F13885A}" srcOrd="0" destOrd="0" presId="urn:microsoft.com/office/officeart/2005/8/layout/hList7"/>
    <dgm:cxn modelId="{C25C2398-FEEE-724C-9D56-35C4552FB24E}" type="presParOf" srcId="{41206EC9-62F0-A94F-A39D-557E90B48936}" destId="{491C5988-116B-2244-9333-B326E2EE8899}" srcOrd="1" destOrd="0" presId="urn:microsoft.com/office/officeart/2005/8/layout/hList7"/>
    <dgm:cxn modelId="{96132A3B-62F9-BB4E-A52D-6FA8B63D8979}" type="presParOf" srcId="{41206EC9-62F0-A94F-A39D-557E90B48936}" destId="{CCAC2F9D-98EF-394A-A16B-7970F26FF025}" srcOrd="2" destOrd="0" presId="urn:microsoft.com/office/officeart/2005/8/layout/hList7"/>
    <dgm:cxn modelId="{BCF83B99-556A-F240-8181-EDCEBB30B5D3}" type="presParOf" srcId="{41206EC9-62F0-A94F-A39D-557E90B48936}" destId="{995B7D70-07CF-FB4F-8F28-9B21DE349293}" srcOrd="3" destOrd="0" presId="urn:microsoft.com/office/officeart/2005/8/layout/hList7"/>
    <dgm:cxn modelId="{FCB245EA-81E9-064A-AFC3-0CD18ECEADA5}" type="presParOf" srcId="{179B33A3-C290-A147-96AC-C8CDCBAED0ED}" destId="{8233CF15-3E8A-CD4C-B7DC-6D674FF2C35B}" srcOrd="5" destOrd="0" presId="urn:microsoft.com/office/officeart/2005/8/layout/hList7"/>
    <dgm:cxn modelId="{52E10723-7DA8-9C46-9B8E-96420E559942}" type="presParOf" srcId="{179B33A3-C290-A147-96AC-C8CDCBAED0ED}" destId="{6D4D1A53-DD9C-C646-967A-E30326A9868A}" srcOrd="6" destOrd="0" presId="urn:microsoft.com/office/officeart/2005/8/layout/hList7"/>
    <dgm:cxn modelId="{401E822B-578C-ED44-A1F7-766A341C273A}" type="presParOf" srcId="{6D4D1A53-DD9C-C646-967A-E30326A9868A}" destId="{BC1CDE05-6404-D54A-9927-BF6073783F5E}" srcOrd="0" destOrd="0" presId="urn:microsoft.com/office/officeart/2005/8/layout/hList7"/>
    <dgm:cxn modelId="{6A77BFDC-79DE-DC47-8127-3FCE5E2D717C}" type="presParOf" srcId="{6D4D1A53-DD9C-C646-967A-E30326A9868A}" destId="{8EE6DEB8-C7FA-1F47-8912-2EB742D55C18}" srcOrd="1" destOrd="0" presId="urn:microsoft.com/office/officeart/2005/8/layout/hList7"/>
    <dgm:cxn modelId="{D7A72638-46B6-D54A-95BD-FF31412FBC19}" type="presParOf" srcId="{6D4D1A53-DD9C-C646-967A-E30326A9868A}" destId="{3516D821-19B1-9848-B21B-858A21F62132}" srcOrd="2" destOrd="0" presId="urn:microsoft.com/office/officeart/2005/8/layout/hList7"/>
    <dgm:cxn modelId="{E8ACAE33-F9C3-ED45-82B2-A2EBBBA6FB31}" type="presParOf" srcId="{6D4D1A53-DD9C-C646-967A-E30326A9868A}" destId="{647F5EA3-D81A-5740-9F65-153813B8231B}"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72AE73-15C8-A646-AE39-BCD17AD86E24}" type="doc">
      <dgm:prSet loTypeId="urn:microsoft.com/office/officeart/2005/8/layout/chevron1" loCatId="" qsTypeId="urn:microsoft.com/office/officeart/2005/8/quickstyle/3d2" qsCatId="3D" csTypeId="urn:microsoft.com/office/officeart/2005/8/colors/accent1_2" csCatId="accent1" phldr="1"/>
      <dgm:spPr/>
    </dgm:pt>
    <dgm:pt modelId="{AF878486-660B-A844-96DA-F2D4F814E474}">
      <dgm:prSet phldrT="[Text]"/>
      <dgm:spPr>
        <a:solidFill>
          <a:schemeClr val="bg1">
            <a:lumMod val="50000"/>
          </a:schemeClr>
        </a:solidFill>
      </dgm:spPr>
      <dgm:t>
        <a:bodyPr/>
        <a:lstStyle/>
        <a:p>
          <a:r>
            <a:rPr lang="en-US"/>
            <a:t>1H 2020</a:t>
          </a:r>
        </a:p>
      </dgm:t>
    </dgm:pt>
    <dgm:pt modelId="{2762077A-D650-8341-B49B-75318F118B39}" type="parTrans" cxnId="{E933679A-A943-084F-894A-50BB80D9FEFD}">
      <dgm:prSet/>
      <dgm:spPr/>
      <dgm:t>
        <a:bodyPr/>
        <a:lstStyle/>
        <a:p>
          <a:endParaRPr lang="en-US"/>
        </a:p>
      </dgm:t>
    </dgm:pt>
    <dgm:pt modelId="{F96F7EE0-8EFC-6A44-AAE2-06549BA97551}" type="sibTrans" cxnId="{E933679A-A943-084F-894A-50BB80D9FEFD}">
      <dgm:prSet/>
      <dgm:spPr/>
      <dgm:t>
        <a:bodyPr/>
        <a:lstStyle/>
        <a:p>
          <a:endParaRPr lang="en-US"/>
        </a:p>
      </dgm:t>
    </dgm:pt>
    <dgm:pt modelId="{1DF1225A-26FE-F948-AAD2-C8F9B86FCEE7}">
      <dgm:prSet phldrT="[Text]"/>
      <dgm:spPr>
        <a:solidFill>
          <a:schemeClr val="bg1">
            <a:lumMod val="50000"/>
          </a:schemeClr>
        </a:solidFill>
      </dgm:spPr>
      <dgm:t>
        <a:bodyPr/>
        <a:lstStyle/>
        <a:p>
          <a:r>
            <a:rPr lang="en-US"/>
            <a:t>1H 2020</a:t>
          </a:r>
        </a:p>
      </dgm:t>
    </dgm:pt>
    <dgm:pt modelId="{34AC739A-5C34-D64C-82F6-9FB620635950}" type="parTrans" cxnId="{1AC04B03-23D7-8E43-9FD1-1CDA4853D884}">
      <dgm:prSet/>
      <dgm:spPr/>
      <dgm:t>
        <a:bodyPr/>
        <a:lstStyle/>
        <a:p>
          <a:endParaRPr lang="en-US"/>
        </a:p>
      </dgm:t>
    </dgm:pt>
    <dgm:pt modelId="{16CC4474-88E9-9047-9349-0B13D36A5093}" type="sibTrans" cxnId="{1AC04B03-23D7-8E43-9FD1-1CDA4853D884}">
      <dgm:prSet/>
      <dgm:spPr/>
      <dgm:t>
        <a:bodyPr/>
        <a:lstStyle/>
        <a:p>
          <a:endParaRPr lang="en-US"/>
        </a:p>
      </dgm:t>
    </dgm:pt>
    <dgm:pt modelId="{F3726E7C-0F49-A240-907F-C91285B09C96}">
      <dgm:prSet phldrT="[Text]"/>
      <dgm:spPr>
        <a:solidFill>
          <a:schemeClr val="bg1">
            <a:lumMod val="50000"/>
          </a:schemeClr>
        </a:solidFill>
      </dgm:spPr>
      <dgm:t>
        <a:bodyPr/>
        <a:lstStyle/>
        <a:p>
          <a:r>
            <a:rPr lang="en-US" dirty="0"/>
            <a:t>1H 2021</a:t>
          </a:r>
        </a:p>
      </dgm:t>
    </dgm:pt>
    <dgm:pt modelId="{5E32BBD8-AAD8-A043-A971-115B79B53CE0}" type="parTrans" cxnId="{AD705EFA-6CBD-394A-B634-A67AF4A3431A}">
      <dgm:prSet/>
      <dgm:spPr/>
      <dgm:t>
        <a:bodyPr/>
        <a:lstStyle/>
        <a:p>
          <a:endParaRPr lang="en-US"/>
        </a:p>
      </dgm:t>
    </dgm:pt>
    <dgm:pt modelId="{4028A35A-A13B-8240-B320-2478C19BB8D6}" type="sibTrans" cxnId="{AD705EFA-6CBD-394A-B634-A67AF4A3431A}">
      <dgm:prSet/>
      <dgm:spPr/>
      <dgm:t>
        <a:bodyPr/>
        <a:lstStyle/>
        <a:p>
          <a:endParaRPr lang="en-US"/>
        </a:p>
      </dgm:t>
    </dgm:pt>
    <dgm:pt modelId="{B02CEF4D-F96A-8B45-96B6-7D9D2B74B127}">
      <dgm:prSet phldrT="[Text]"/>
      <dgm:spPr>
        <a:solidFill>
          <a:schemeClr val="bg1">
            <a:lumMod val="50000"/>
          </a:schemeClr>
        </a:solidFill>
      </dgm:spPr>
      <dgm:t>
        <a:bodyPr/>
        <a:lstStyle/>
        <a:p>
          <a:r>
            <a:rPr lang="en-US" dirty="0"/>
            <a:t>1H 2021</a:t>
          </a:r>
        </a:p>
      </dgm:t>
    </dgm:pt>
    <dgm:pt modelId="{C4F43314-6AF5-9644-9150-30C7238B4B19}" type="parTrans" cxnId="{675A2817-6944-1748-99B0-EE5A76AD0028}">
      <dgm:prSet/>
      <dgm:spPr/>
      <dgm:t>
        <a:bodyPr/>
        <a:lstStyle/>
        <a:p>
          <a:endParaRPr lang="en-US"/>
        </a:p>
      </dgm:t>
    </dgm:pt>
    <dgm:pt modelId="{D4153245-DD3D-E04A-8171-555CC48B02C7}" type="sibTrans" cxnId="{675A2817-6944-1748-99B0-EE5A76AD0028}">
      <dgm:prSet/>
      <dgm:spPr/>
      <dgm:t>
        <a:bodyPr/>
        <a:lstStyle/>
        <a:p>
          <a:endParaRPr lang="en-US"/>
        </a:p>
      </dgm:t>
    </dgm:pt>
    <dgm:pt modelId="{25204CC7-A7FB-C141-A2B4-32AEE229D2A9}" type="pres">
      <dgm:prSet presAssocID="{9172AE73-15C8-A646-AE39-BCD17AD86E24}" presName="Name0" presStyleCnt="0">
        <dgm:presLayoutVars>
          <dgm:dir/>
          <dgm:animLvl val="lvl"/>
          <dgm:resizeHandles val="exact"/>
        </dgm:presLayoutVars>
      </dgm:prSet>
      <dgm:spPr/>
    </dgm:pt>
    <dgm:pt modelId="{CA5FD797-CC77-DF44-8710-704351D08966}" type="pres">
      <dgm:prSet presAssocID="{AF878486-660B-A844-96DA-F2D4F814E474}" presName="parTxOnly" presStyleLbl="node1" presStyleIdx="0" presStyleCnt="4">
        <dgm:presLayoutVars>
          <dgm:chMax val="0"/>
          <dgm:chPref val="0"/>
          <dgm:bulletEnabled val="1"/>
        </dgm:presLayoutVars>
      </dgm:prSet>
      <dgm:spPr/>
    </dgm:pt>
    <dgm:pt modelId="{308973AB-F37F-9B43-BC80-CC49F353BC94}" type="pres">
      <dgm:prSet presAssocID="{F96F7EE0-8EFC-6A44-AAE2-06549BA97551}" presName="parTxOnlySpace" presStyleCnt="0"/>
      <dgm:spPr/>
    </dgm:pt>
    <dgm:pt modelId="{7BA233B9-F7F6-6F49-B196-F50B3AD9C019}" type="pres">
      <dgm:prSet presAssocID="{1DF1225A-26FE-F948-AAD2-C8F9B86FCEE7}" presName="parTxOnly" presStyleLbl="node1" presStyleIdx="1" presStyleCnt="4">
        <dgm:presLayoutVars>
          <dgm:chMax val="0"/>
          <dgm:chPref val="0"/>
          <dgm:bulletEnabled val="1"/>
        </dgm:presLayoutVars>
      </dgm:prSet>
      <dgm:spPr/>
    </dgm:pt>
    <dgm:pt modelId="{5C8BCEC4-4FC6-F549-8861-435C458A79ED}" type="pres">
      <dgm:prSet presAssocID="{16CC4474-88E9-9047-9349-0B13D36A5093}" presName="parTxOnlySpace" presStyleCnt="0"/>
      <dgm:spPr/>
    </dgm:pt>
    <dgm:pt modelId="{355EA446-599A-3049-B4F8-19E772717644}" type="pres">
      <dgm:prSet presAssocID="{F3726E7C-0F49-A240-907F-C91285B09C96}" presName="parTxOnly" presStyleLbl="node1" presStyleIdx="2" presStyleCnt="4">
        <dgm:presLayoutVars>
          <dgm:chMax val="0"/>
          <dgm:chPref val="0"/>
          <dgm:bulletEnabled val="1"/>
        </dgm:presLayoutVars>
      </dgm:prSet>
      <dgm:spPr/>
    </dgm:pt>
    <dgm:pt modelId="{558CC917-B264-DC48-A056-FADB47B0512C}" type="pres">
      <dgm:prSet presAssocID="{4028A35A-A13B-8240-B320-2478C19BB8D6}" presName="parTxOnlySpace" presStyleCnt="0"/>
      <dgm:spPr/>
    </dgm:pt>
    <dgm:pt modelId="{7955B5A5-84A1-0F48-9F92-C06AE21FA8EE}" type="pres">
      <dgm:prSet presAssocID="{B02CEF4D-F96A-8B45-96B6-7D9D2B74B127}" presName="parTxOnly" presStyleLbl="node1" presStyleIdx="3" presStyleCnt="4">
        <dgm:presLayoutVars>
          <dgm:chMax val="0"/>
          <dgm:chPref val="0"/>
          <dgm:bulletEnabled val="1"/>
        </dgm:presLayoutVars>
      </dgm:prSet>
      <dgm:spPr/>
    </dgm:pt>
  </dgm:ptLst>
  <dgm:cxnLst>
    <dgm:cxn modelId="{1AC04B03-23D7-8E43-9FD1-1CDA4853D884}" srcId="{9172AE73-15C8-A646-AE39-BCD17AD86E24}" destId="{1DF1225A-26FE-F948-AAD2-C8F9B86FCEE7}" srcOrd="1" destOrd="0" parTransId="{34AC739A-5C34-D64C-82F6-9FB620635950}" sibTransId="{16CC4474-88E9-9047-9349-0B13D36A5093}"/>
    <dgm:cxn modelId="{675A2817-6944-1748-99B0-EE5A76AD0028}" srcId="{9172AE73-15C8-A646-AE39-BCD17AD86E24}" destId="{B02CEF4D-F96A-8B45-96B6-7D9D2B74B127}" srcOrd="3" destOrd="0" parTransId="{C4F43314-6AF5-9644-9150-30C7238B4B19}" sibTransId="{D4153245-DD3D-E04A-8171-555CC48B02C7}"/>
    <dgm:cxn modelId="{B860AC8C-8031-AB45-B284-21F95468F116}" type="presOf" srcId="{AF878486-660B-A844-96DA-F2D4F814E474}" destId="{CA5FD797-CC77-DF44-8710-704351D08966}" srcOrd="0" destOrd="0" presId="urn:microsoft.com/office/officeart/2005/8/layout/chevron1"/>
    <dgm:cxn modelId="{E933679A-A943-084F-894A-50BB80D9FEFD}" srcId="{9172AE73-15C8-A646-AE39-BCD17AD86E24}" destId="{AF878486-660B-A844-96DA-F2D4F814E474}" srcOrd="0" destOrd="0" parTransId="{2762077A-D650-8341-B49B-75318F118B39}" sibTransId="{F96F7EE0-8EFC-6A44-AAE2-06549BA97551}"/>
    <dgm:cxn modelId="{2FEB34A5-E1AE-7440-A6D6-A56440BA56A5}" type="presOf" srcId="{1DF1225A-26FE-F948-AAD2-C8F9B86FCEE7}" destId="{7BA233B9-F7F6-6F49-B196-F50B3AD9C019}" srcOrd="0" destOrd="0" presId="urn:microsoft.com/office/officeart/2005/8/layout/chevron1"/>
    <dgm:cxn modelId="{43F6D8AC-34A5-5240-8F91-348CA24A9FEF}" type="presOf" srcId="{B02CEF4D-F96A-8B45-96B6-7D9D2B74B127}" destId="{7955B5A5-84A1-0F48-9F92-C06AE21FA8EE}" srcOrd="0" destOrd="0" presId="urn:microsoft.com/office/officeart/2005/8/layout/chevron1"/>
    <dgm:cxn modelId="{D2B83BCD-5CBE-FA4D-BAD9-962581DB6C2C}" type="presOf" srcId="{F3726E7C-0F49-A240-907F-C91285B09C96}" destId="{355EA446-599A-3049-B4F8-19E772717644}" srcOrd="0" destOrd="0" presId="urn:microsoft.com/office/officeart/2005/8/layout/chevron1"/>
    <dgm:cxn modelId="{892D9DE8-54FA-724F-BF7F-8963993350BF}" type="presOf" srcId="{9172AE73-15C8-A646-AE39-BCD17AD86E24}" destId="{25204CC7-A7FB-C141-A2B4-32AEE229D2A9}" srcOrd="0" destOrd="0" presId="urn:microsoft.com/office/officeart/2005/8/layout/chevron1"/>
    <dgm:cxn modelId="{AD705EFA-6CBD-394A-B634-A67AF4A3431A}" srcId="{9172AE73-15C8-A646-AE39-BCD17AD86E24}" destId="{F3726E7C-0F49-A240-907F-C91285B09C96}" srcOrd="2" destOrd="0" parTransId="{5E32BBD8-AAD8-A043-A971-115B79B53CE0}" sibTransId="{4028A35A-A13B-8240-B320-2478C19BB8D6}"/>
    <dgm:cxn modelId="{7775490E-0D24-C24D-B1F5-E4D8D557BECF}" type="presParOf" srcId="{25204CC7-A7FB-C141-A2B4-32AEE229D2A9}" destId="{CA5FD797-CC77-DF44-8710-704351D08966}" srcOrd="0" destOrd="0" presId="urn:microsoft.com/office/officeart/2005/8/layout/chevron1"/>
    <dgm:cxn modelId="{0DC7A69E-0BF6-D845-BB19-74AB660B67C6}" type="presParOf" srcId="{25204CC7-A7FB-C141-A2B4-32AEE229D2A9}" destId="{308973AB-F37F-9B43-BC80-CC49F353BC94}" srcOrd="1" destOrd="0" presId="urn:microsoft.com/office/officeart/2005/8/layout/chevron1"/>
    <dgm:cxn modelId="{599A3C70-4C32-994C-8D34-1C91549BEE4A}" type="presParOf" srcId="{25204CC7-A7FB-C141-A2B4-32AEE229D2A9}" destId="{7BA233B9-F7F6-6F49-B196-F50B3AD9C019}" srcOrd="2" destOrd="0" presId="urn:microsoft.com/office/officeart/2005/8/layout/chevron1"/>
    <dgm:cxn modelId="{8FD277E2-E634-0A45-B899-AED9893AE1B2}" type="presParOf" srcId="{25204CC7-A7FB-C141-A2B4-32AEE229D2A9}" destId="{5C8BCEC4-4FC6-F549-8861-435C458A79ED}" srcOrd="3" destOrd="0" presId="urn:microsoft.com/office/officeart/2005/8/layout/chevron1"/>
    <dgm:cxn modelId="{708E1A51-407B-6749-B2CD-C1C9B13ABB58}" type="presParOf" srcId="{25204CC7-A7FB-C141-A2B4-32AEE229D2A9}" destId="{355EA446-599A-3049-B4F8-19E772717644}" srcOrd="4" destOrd="0" presId="urn:microsoft.com/office/officeart/2005/8/layout/chevron1"/>
    <dgm:cxn modelId="{ABC80F5A-3D84-1C4E-9C4E-6C3E324ACAD4}" type="presParOf" srcId="{25204CC7-A7FB-C141-A2B4-32AEE229D2A9}" destId="{558CC917-B264-DC48-A056-FADB47B0512C}" srcOrd="5" destOrd="0" presId="urn:microsoft.com/office/officeart/2005/8/layout/chevron1"/>
    <dgm:cxn modelId="{26B4E315-F17F-5543-87C9-76CA11BC3DC7}" type="presParOf" srcId="{25204CC7-A7FB-C141-A2B4-32AEE229D2A9}" destId="{7955B5A5-84A1-0F48-9F92-C06AE21FA8EE}" srcOrd="6" destOrd="0" presId="urn:microsoft.com/office/officeart/2005/8/layout/chevron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79F9F9-CA7C-6D4B-8389-E0215408F2B7}" type="doc">
      <dgm:prSet loTypeId="urn:microsoft.com/office/officeart/2005/8/layout/hList7" loCatId="" qsTypeId="urn:microsoft.com/office/officeart/2005/8/quickstyle/simple1" qsCatId="simple" csTypeId="urn:microsoft.com/office/officeart/2005/8/colors/accent1_2" csCatId="accent1" phldr="1"/>
      <dgm:spPr/>
    </dgm:pt>
    <dgm:pt modelId="{46C8C1CE-39F0-A544-B6EC-4164360B9320}">
      <dgm:prSet phldrT="[Text]"/>
      <dgm:spPr>
        <a:solidFill>
          <a:srgbClr val="00B050"/>
        </a:solidFill>
      </dgm:spPr>
      <dgm:t>
        <a:bodyPr/>
        <a:lstStyle/>
        <a:p>
          <a:r>
            <a:rPr lang="en-US"/>
            <a:t>Tiara TF Design Freeze</a:t>
          </a:r>
        </a:p>
      </dgm:t>
    </dgm:pt>
    <dgm:pt modelId="{BC247809-2040-DF49-ADC0-66C901DCEEE3}" type="parTrans" cxnId="{D73823BB-72EF-D743-90FC-197539C5EB0F}">
      <dgm:prSet/>
      <dgm:spPr/>
      <dgm:t>
        <a:bodyPr/>
        <a:lstStyle/>
        <a:p>
          <a:endParaRPr lang="en-US"/>
        </a:p>
      </dgm:t>
    </dgm:pt>
    <dgm:pt modelId="{30381A02-3747-654C-9A10-005B3C8B03F0}" type="sibTrans" cxnId="{D73823BB-72EF-D743-90FC-197539C5EB0F}">
      <dgm:prSet/>
      <dgm:spPr/>
      <dgm:t>
        <a:bodyPr/>
        <a:lstStyle/>
        <a:p>
          <a:endParaRPr lang="en-US"/>
        </a:p>
      </dgm:t>
    </dgm:pt>
    <dgm:pt modelId="{171B7CDE-B3F3-8442-AA07-2CB3B8233968}">
      <dgm:prSet phldrT="[Text]"/>
      <dgm:spPr>
        <a:solidFill>
          <a:srgbClr val="00B050"/>
        </a:solidFill>
      </dgm:spPr>
      <dgm:t>
        <a:bodyPr/>
        <a:lstStyle/>
        <a:p>
          <a:r>
            <a:rPr lang="en-US"/>
            <a:t>Tiara TA CE Review Under MDD</a:t>
          </a:r>
        </a:p>
      </dgm:t>
    </dgm:pt>
    <dgm:pt modelId="{7C562F4D-F655-204E-B161-BA11E4BB2124}" type="parTrans" cxnId="{78430C89-6690-E24D-A30E-FF1175D49D10}">
      <dgm:prSet/>
      <dgm:spPr/>
      <dgm:t>
        <a:bodyPr/>
        <a:lstStyle/>
        <a:p>
          <a:endParaRPr lang="en-US"/>
        </a:p>
      </dgm:t>
    </dgm:pt>
    <dgm:pt modelId="{A7EC569D-A9FA-984F-B29E-F7F2776C5C74}" type="sibTrans" cxnId="{78430C89-6690-E24D-A30E-FF1175D49D10}">
      <dgm:prSet/>
      <dgm:spPr/>
      <dgm:t>
        <a:bodyPr/>
        <a:lstStyle/>
        <a:p>
          <a:endParaRPr lang="en-US"/>
        </a:p>
      </dgm:t>
    </dgm:pt>
    <dgm:pt modelId="{72FA0697-39A1-9A4E-816B-0708549599CE}">
      <dgm:prSet phldrT="[Text]"/>
      <dgm:spPr>
        <a:solidFill>
          <a:srgbClr val="009998"/>
        </a:solidFill>
      </dgm:spPr>
      <dgm:t>
        <a:bodyPr/>
        <a:lstStyle/>
        <a:p>
          <a:r>
            <a:rPr lang="en-US"/>
            <a:t>Targeted Tiara TA CE Mark Decision</a:t>
          </a:r>
        </a:p>
      </dgm:t>
    </dgm:pt>
    <dgm:pt modelId="{D1C4F362-9014-BA44-87B3-100637793238}" type="parTrans" cxnId="{68A09CCB-073E-E94C-9027-81952A92F80F}">
      <dgm:prSet/>
      <dgm:spPr/>
      <dgm:t>
        <a:bodyPr/>
        <a:lstStyle/>
        <a:p>
          <a:endParaRPr lang="en-US"/>
        </a:p>
      </dgm:t>
    </dgm:pt>
    <dgm:pt modelId="{B6D239D5-151B-5F4A-8575-1C4D78C9191F}" type="sibTrans" cxnId="{68A09CCB-073E-E94C-9027-81952A92F80F}">
      <dgm:prSet/>
      <dgm:spPr/>
      <dgm:t>
        <a:bodyPr/>
        <a:lstStyle/>
        <a:p>
          <a:endParaRPr lang="en-US"/>
        </a:p>
      </dgm:t>
    </dgm:pt>
    <dgm:pt modelId="{A5E5D10D-EBD7-DC48-A1F4-449980B0FDCF}">
      <dgm:prSet/>
      <dgm:spPr>
        <a:solidFill>
          <a:srgbClr val="009998"/>
        </a:solidFill>
      </dgm:spPr>
      <dgm:t>
        <a:bodyPr/>
        <a:lstStyle/>
        <a:p>
          <a:r>
            <a:rPr lang="en-US"/>
            <a:t>Targeted Tiara TF First-in-Human</a:t>
          </a:r>
        </a:p>
      </dgm:t>
    </dgm:pt>
    <dgm:pt modelId="{DA092EF0-8D55-214E-A7CF-E74DE564BD44}" type="parTrans" cxnId="{D79A5005-E6B2-9749-BC80-6407FE0B6139}">
      <dgm:prSet/>
      <dgm:spPr/>
      <dgm:t>
        <a:bodyPr/>
        <a:lstStyle/>
        <a:p>
          <a:endParaRPr lang="en-US"/>
        </a:p>
      </dgm:t>
    </dgm:pt>
    <dgm:pt modelId="{8B4FC94B-CD26-7F4D-A80C-9D4FBB9CECBE}" type="sibTrans" cxnId="{D79A5005-E6B2-9749-BC80-6407FE0B6139}">
      <dgm:prSet/>
      <dgm:spPr/>
      <dgm:t>
        <a:bodyPr/>
        <a:lstStyle/>
        <a:p>
          <a:endParaRPr lang="en-US"/>
        </a:p>
      </dgm:t>
    </dgm:pt>
    <dgm:pt modelId="{E4AC4960-3231-CD45-8C1B-050C6E0E0717}" type="pres">
      <dgm:prSet presAssocID="{5F79F9F9-CA7C-6D4B-8389-E0215408F2B7}" presName="Name0" presStyleCnt="0">
        <dgm:presLayoutVars>
          <dgm:dir/>
          <dgm:resizeHandles val="exact"/>
        </dgm:presLayoutVars>
      </dgm:prSet>
      <dgm:spPr/>
    </dgm:pt>
    <dgm:pt modelId="{6C1D825F-40AC-504F-AD23-B5B47B7977D0}" type="pres">
      <dgm:prSet presAssocID="{5F79F9F9-CA7C-6D4B-8389-E0215408F2B7}" presName="fgShape" presStyleLbl="fgShp" presStyleIdx="0" presStyleCnt="1" custLinFactNeighborY="28765"/>
      <dgm:spPr>
        <a:prstGeom prst="rightArrow">
          <a:avLst/>
        </a:prstGeom>
      </dgm:spPr>
    </dgm:pt>
    <dgm:pt modelId="{179B33A3-C290-A147-96AC-C8CDCBAED0ED}" type="pres">
      <dgm:prSet presAssocID="{5F79F9F9-CA7C-6D4B-8389-E0215408F2B7}" presName="linComp" presStyleCnt="0"/>
      <dgm:spPr/>
    </dgm:pt>
    <dgm:pt modelId="{BFA703CF-2733-DE44-A72F-0B6FC12BB762}" type="pres">
      <dgm:prSet presAssocID="{46C8C1CE-39F0-A544-B6EC-4164360B9320}" presName="compNode" presStyleCnt="0"/>
      <dgm:spPr/>
    </dgm:pt>
    <dgm:pt modelId="{375ABD25-EEB5-A84D-B99F-7EC82798173B}" type="pres">
      <dgm:prSet presAssocID="{46C8C1CE-39F0-A544-B6EC-4164360B9320}" presName="bkgdShape" presStyleLbl="node1" presStyleIdx="0" presStyleCnt="4"/>
      <dgm:spPr/>
    </dgm:pt>
    <dgm:pt modelId="{7A11E5D6-D715-B34F-B73E-DF6F73E4F5C6}" type="pres">
      <dgm:prSet presAssocID="{46C8C1CE-39F0-A544-B6EC-4164360B9320}" presName="nodeTx" presStyleLbl="node1" presStyleIdx="0" presStyleCnt="4">
        <dgm:presLayoutVars>
          <dgm:bulletEnabled val="1"/>
        </dgm:presLayoutVars>
      </dgm:prSet>
      <dgm:spPr/>
    </dgm:pt>
    <dgm:pt modelId="{233D087C-6BA9-F146-996C-FB4B0849F193}" type="pres">
      <dgm:prSet presAssocID="{46C8C1CE-39F0-A544-B6EC-4164360B9320}" presName="invisiNode" presStyleLbl="node1" presStyleIdx="0" presStyleCnt="4"/>
      <dgm:spPr/>
    </dgm:pt>
    <dgm:pt modelId="{2DEF0A00-193B-B745-96E4-D94D4EF5764B}" type="pres">
      <dgm:prSet presAssocID="{46C8C1CE-39F0-A544-B6EC-4164360B9320}" presName="imagNode" presStyleLbl="fgImgPlace1" presStyleIdx="0" presStyleCnt="4"/>
      <dgm:spPr>
        <a:blipFill>
          <a:blip xmlns:r="http://schemas.openxmlformats.org/officeDocument/2006/relationships" r:embed="rId1"/>
          <a:srcRect/>
          <a:stretch>
            <a:fillRect/>
          </a:stretch>
        </a:blipFill>
      </dgm:spPr>
    </dgm:pt>
    <dgm:pt modelId="{ED6306F8-8EF4-514B-93CB-CC4946F9CBAA}" type="pres">
      <dgm:prSet presAssocID="{30381A02-3747-654C-9A10-005B3C8B03F0}" presName="sibTrans" presStyleLbl="sibTrans2D1" presStyleIdx="0" presStyleCnt="0"/>
      <dgm:spPr/>
    </dgm:pt>
    <dgm:pt modelId="{21C132C5-83D7-2542-8587-55326D7502C8}" type="pres">
      <dgm:prSet presAssocID="{171B7CDE-B3F3-8442-AA07-2CB3B8233968}" presName="compNode" presStyleCnt="0"/>
      <dgm:spPr/>
    </dgm:pt>
    <dgm:pt modelId="{71C649DA-8FC0-8847-A71F-DC838F23D78E}" type="pres">
      <dgm:prSet presAssocID="{171B7CDE-B3F3-8442-AA07-2CB3B8233968}" presName="bkgdShape" presStyleLbl="node1" presStyleIdx="1" presStyleCnt="4"/>
      <dgm:spPr/>
    </dgm:pt>
    <dgm:pt modelId="{07EF08F0-1DAE-0545-998F-B993816D568E}" type="pres">
      <dgm:prSet presAssocID="{171B7CDE-B3F3-8442-AA07-2CB3B8233968}" presName="nodeTx" presStyleLbl="node1" presStyleIdx="1" presStyleCnt="4">
        <dgm:presLayoutVars>
          <dgm:bulletEnabled val="1"/>
        </dgm:presLayoutVars>
      </dgm:prSet>
      <dgm:spPr/>
    </dgm:pt>
    <dgm:pt modelId="{647CBD15-C140-CA45-A08B-85AFE02ECF3F}" type="pres">
      <dgm:prSet presAssocID="{171B7CDE-B3F3-8442-AA07-2CB3B8233968}" presName="invisiNode" presStyleLbl="node1" presStyleIdx="1" presStyleCnt="4"/>
      <dgm:spPr/>
    </dgm:pt>
    <dgm:pt modelId="{AD1F4504-F8A9-5C4C-A6E7-66EE3258C0A0}" type="pres">
      <dgm:prSet presAssocID="{171B7CDE-B3F3-8442-AA07-2CB3B8233968}" presName="imagNode" presStyleLbl="fgImgPlace1" presStyleIdx="1" presStyleCnt="4"/>
      <dgm:spPr>
        <a:blipFill>
          <a:blip xmlns:r="http://schemas.openxmlformats.org/officeDocument/2006/relationships" r:embed="rId1"/>
          <a:srcRect/>
          <a:stretch>
            <a:fillRect/>
          </a:stretch>
        </a:blipFill>
      </dgm:spPr>
    </dgm:pt>
    <dgm:pt modelId="{FBC5EA57-19B7-1D45-9C29-F841D5A65943}" type="pres">
      <dgm:prSet presAssocID="{A7EC569D-A9FA-984F-B29E-F7F2776C5C74}" presName="sibTrans" presStyleLbl="sibTrans2D1" presStyleIdx="0" presStyleCnt="0"/>
      <dgm:spPr/>
    </dgm:pt>
    <dgm:pt modelId="{41206EC9-62F0-A94F-A39D-557E90B48936}" type="pres">
      <dgm:prSet presAssocID="{72FA0697-39A1-9A4E-816B-0708549599CE}" presName="compNode" presStyleCnt="0"/>
      <dgm:spPr/>
    </dgm:pt>
    <dgm:pt modelId="{5ECDA440-86C7-D84A-9CB4-BC313F13885A}" type="pres">
      <dgm:prSet presAssocID="{72FA0697-39A1-9A4E-816B-0708549599CE}" presName="bkgdShape" presStyleLbl="node1" presStyleIdx="2" presStyleCnt="4"/>
      <dgm:spPr/>
    </dgm:pt>
    <dgm:pt modelId="{491C5988-116B-2244-9333-B326E2EE8899}" type="pres">
      <dgm:prSet presAssocID="{72FA0697-39A1-9A4E-816B-0708549599CE}" presName="nodeTx" presStyleLbl="node1" presStyleIdx="2" presStyleCnt="4">
        <dgm:presLayoutVars>
          <dgm:bulletEnabled val="1"/>
        </dgm:presLayoutVars>
      </dgm:prSet>
      <dgm:spPr/>
    </dgm:pt>
    <dgm:pt modelId="{CCAC2F9D-98EF-394A-A16B-7970F26FF025}" type="pres">
      <dgm:prSet presAssocID="{72FA0697-39A1-9A4E-816B-0708549599CE}" presName="invisiNode" presStyleLbl="node1" presStyleIdx="2" presStyleCnt="4"/>
      <dgm:spPr/>
    </dgm:pt>
    <dgm:pt modelId="{995B7D70-07CF-FB4F-8F28-9B21DE349293}" type="pres">
      <dgm:prSet presAssocID="{72FA0697-39A1-9A4E-816B-0708549599CE}" presName="imagNode" presStyleLbl="fgImgPlace1" presStyleIdx="2" presStyleCnt="4" custScaleY="100090"/>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233CF15-3E8A-CD4C-B7DC-6D674FF2C35B}" type="pres">
      <dgm:prSet presAssocID="{B6D239D5-151B-5F4A-8575-1C4D78C9191F}" presName="sibTrans" presStyleLbl="sibTrans2D1" presStyleIdx="0" presStyleCnt="0"/>
      <dgm:spPr/>
    </dgm:pt>
    <dgm:pt modelId="{6D4D1A53-DD9C-C646-967A-E30326A9868A}" type="pres">
      <dgm:prSet presAssocID="{A5E5D10D-EBD7-DC48-A1F4-449980B0FDCF}" presName="compNode" presStyleCnt="0"/>
      <dgm:spPr/>
    </dgm:pt>
    <dgm:pt modelId="{BC1CDE05-6404-D54A-9927-BF6073783F5E}" type="pres">
      <dgm:prSet presAssocID="{A5E5D10D-EBD7-DC48-A1F4-449980B0FDCF}" presName="bkgdShape" presStyleLbl="node1" presStyleIdx="3" presStyleCnt="4"/>
      <dgm:spPr/>
    </dgm:pt>
    <dgm:pt modelId="{8EE6DEB8-C7FA-1F47-8912-2EB742D55C18}" type="pres">
      <dgm:prSet presAssocID="{A5E5D10D-EBD7-DC48-A1F4-449980B0FDCF}" presName="nodeTx" presStyleLbl="node1" presStyleIdx="3" presStyleCnt="4">
        <dgm:presLayoutVars>
          <dgm:bulletEnabled val="1"/>
        </dgm:presLayoutVars>
      </dgm:prSet>
      <dgm:spPr/>
    </dgm:pt>
    <dgm:pt modelId="{3516D821-19B1-9848-B21B-858A21F62132}" type="pres">
      <dgm:prSet presAssocID="{A5E5D10D-EBD7-DC48-A1F4-449980B0FDCF}" presName="invisiNode" presStyleLbl="node1" presStyleIdx="3" presStyleCnt="4"/>
      <dgm:spPr/>
    </dgm:pt>
    <dgm:pt modelId="{647F5EA3-D81A-5740-9F65-153813B8231B}" type="pres">
      <dgm:prSet presAssocID="{A5E5D10D-EBD7-DC48-A1F4-449980B0FDCF}" presName="imagNode" presStyleLbl="fgImgPlace1" presStyleIdx="3" presStyleCnt="4"/>
      <dgm:spPr>
        <a:blipFill>
          <a:blip xmlns:r="http://schemas.openxmlformats.org/officeDocument/2006/relationships" r:embed="rId3"/>
          <a:srcRect/>
          <a:stretch>
            <a:fillRect/>
          </a:stretch>
        </a:blipFill>
      </dgm:spPr>
    </dgm:pt>
  </dgm:ptLst>
  <dgm:cxnLst>
    <dgm:cxn modelId="{D79A5005-E6B2-9749-BC80-6407FE0B6139}" srcId="{5F79F9F9-CA7C-6D4B-8389-E0215408F2B7}" destId="{A5E5D10D-EBD7-DC48-A1F4-449980B0FDCF}" srcOrd="3" destOrd="0" parTransId="{DA092EF0-8D55-214E-A7CF-E74DE564BD44}" sibTransId="{8B4FC94B-CD26-7F4D-A80C-9D4FBB9CECBE}"/>
    <dgm:cxn modelId="{7D0F3F07-421F-AE4D-9887-3C00DD51659A}" type="presOf" srcId="{72FA0697-39A1-9A4E-816B-0708549599CE}" destId="{491C5988-116B-2244-9333-B326E2EE8899}" srcOrd="1" destOrd="0" presId="urn:microsoft.com/office/officeart/2005/8/layout/hList7"/>
    <dgm:cxn modelId="{0B236844-3795-214B-85C6-C7ECCFB70CC8}" type="presOf" srcId="{5F79F9F9-CA7C-6D4B-8389-E0215408F2B7}" destId="{E4AC4960-3231-CD45-8C1B-050C6E0E0717}" srcOrd="0" destOrd="0" presId="urn:microsoft.com/office/officeart/2005/8/layout/hList7"/>
    <dgm:cxn modelId="{59F7174A-3836-3141-A9C7-A8686DBCDBCC}" type="presOf" srcId="{30381A02-3747-654C-9A10-005B3C8B03F0}" destId="{ED6306F8-8EF4-514B-93CB-CC4946F9CBAA}" srcOrd="0" destOrd="0" presId="urn:microsoft.com/office/officeart/2005/8/layout/hList7"/>
    <dgm:cxn modelId="{C4253073-92D7-A848-91DD-D91956BC5210}" type="presOf" srcId="{A7EC569D-A9FA-984F-B29E-F7F2776C5C74}" destId="{FBC5EA57-19B7-1D45-9C29-F841D5A65943}" srcOrd="0" destOrd="0" presId="urn:microsoft.com/office/officeart/2005/8/layout/hList7"/>
    <dgm:cxn modelId="{EFA8D784-A1B4-AB4F-A388-2E9D9CDFD84E}" type="presOf" srcId="{46C8C1CE-39F0-A544-B6EC-4164360B9320}" destId="{375ABD25-EEB5-A84D-B99F-7EC82798173B}" srcOrd="0" destOrd="0" presId="urn:microsoft.com/office/officeart/2005/8/layout/hList7"/>
    <dgm:cxn modelId="{78430C89-6690-E24D-A30E-FF1175D49D10}" srcId="{5F79F9F9-CA7C-6D4B-8389-E0215408F2B7}" destId="{171B7CDE-B3F3-8442-AA07-2CB3B8233968}" srcOrd="1" destOrd="0" parTransId="{7C562F4D-F655-204E-B161-BA11E4BB2124}" sibTransId="{A7EC569D-A9FA-984F-B29E-F7F2776C5C74}"/>
    <dgm:cxn modelId="{AE9975B6-9810-E148-AF64-EC9073CB0808}" type="presOf" srcId="{46C8C1CE-39F0-A544-B6EC-4164360B9320}" destId="{7A11E5D6-D715-B34F-B73E-DF6F73E4F5C6}" srcOrd="1" destOrd="0" presId="urn:microsoft.com/office/officeart/2005/8/layout/hList7"/>
    <dgm:cxn modelId="{D73823BB-72EF-D743-90FC-197539C5EB0F}" srcId="{5F79F9F9-CA7C-6D4B-8389-E0215408F2B7}" destId="{46C8C1CE-39F0-A544-B6EC-4164360B9320}" srcOrd="0" destOrd="0" parTransId="{BC247809-2040-DF49-ADC0-66C901DCEEE3}" sibTransId="{30381A02-3747-654C-9A10-005B3C8B03F0}"/>
    <dgm:cxn modelId="{F1A699BF-F421-224B-9DFA-FCBAD54A25E9}" type="presOf" srcId="{B6D239D5-151B-5F4A-8575-1C4D78C9191F}" destId="{8233CF15-3E8A-CD4C-B7DC-6D674FF2C35B}" srcOrd="0" destOrd="0" presId="urn:microsoft.com/office/officeart/2005/8/layout/hList7"/>
    <dgm:cxn modelId="{59A04CC4-6E05-9F4A-9418-79ECA50D0DDE}" type="presOf" srcId="{A5E5D10D-EBD7-DC48-A1F4-449980B0FDCF}" destId="{8EE6DEB8-C7FA-1F47-8912-2EB742D55C18}" srcOrd="1" destOrd="0" presId="urn:microsoft.com/office/officeart/2005/8/layout/hList7"/>
    <dgm:cxn modelId="{1779DDC5-CB4D-5B48-B963-F01F2B196F4F}" type="presOf" srcId="{171B7CDE-B3F3-8442-AA07-2CB3B8233968}" destId="{07EF08F0-1DAE-0545-998F-B993816D568E}" srcOrd="1" destOrd="0" presId="urn:microsoft.com/office/officeart/2005/8/layout/hList7"/>
    <dgm:cxn modelId="{68A09CCB-073E-E94C-9027-81952A92F80F}" srcId="{5F79F9F9-CA7C-6D4B-8389-E0215408F2B7}" destId="{72FA0697-39A1-9A4E-816B-0708549599CE}" srcOrd="2" destOrd="0" parTransId="{D1C4F362-9014-BA44-87B3-100637793238}" sibTransId="{B6D239D5-151B-5F4A-8575-1C4D78C9191F}"/>
    <dgm:cxn modelId="{54B952D5-F78A-FB44-B3F0-4DA1A5926AE7}" type="presOf" srcId="{72FA0697-39A1-9A4E-816B-0708549599CE}" destId="{5ECDA440-86C7-D84A-9CB4-BC313F13885A}" srcOrd="0" destOrd="0" presId="urn:microsoft.com/office/officeart/2005/8/layout/hList7"/>
    <dgm:cxn modelId="{0584AAF8-EDFE-3846-9EAE-BC18EF95E6AB}" type="presOf" srcId="{A5E5D10D-EBD7-DC48-A1F4-449980B0FDCF}" destId="{BC1CDE05-6404-D54A-9927-BF6073783F5E}" srcOrd="0" destOrd="0" presId="urn:microsoft.com/office/officeart/2005/8/layout/hList7"/>
    <dgm:cxn modelId="{CD56CCF9-47B9-1E4C-B020-9CA35BEED86B}" type="presOf" srcId="{171B7CDE-B3F3-8442-AA07-2CB3B8233968}" destId="{71C649DA-8FC0-8847-A71F-DC838F23D78E}" srcOrd="0" destOrd="0" presId="urn:microsoft.com/office/officeart/2005/8/layout/hList7"/>
    <dgm:cxn modelId="{EB838F79-F5F1-EF41-B0B8-581F8CA42564}" type="presParOf" srcId="{E4AC4960-3231-CD45-8C1B-050C6E0E0717}" destId="{6C1D825F-40AC-504F-AD23-B5B47B7977D0}" srcOrd="0" destOrd="0" presId="urn:microsoft.com/office/officeart/2005/8/layout/hList7"/>
    <dgm:cxn modelId="{34339E88-0730-C24E-B897-BEAFC1A44908}" type="presParOf" srcId="{E4AC4960-3231-CD45-8C1B-050C6E0E0717}" destId="{179B33A3-C290-A147-96AC-C8CDCBAED0ED}" srcOrd="1" destOrd="0" presId="urn:microsoft.com/office/officeart/2005/8/layout/hList7"/>
    <dgm:cxn modelId="{E6737A09-080D-4C41-BCA5-654524212E03}" type="presParOf" srcId="{179B33A3-C290-A147-96AC-C8CDCBAED0ED}" destId="{BFA703CF-2733-DE44-A72F-0B6FC12BB762}" srcOrd="0" destOrd="0" presId="urn:microsoft.com/office/officeart/2005/8/layout/hList7"/>
    <dgm:cxn modelId="{49BFF6A4-5ECA-A247-AE45-E0BB504AC8DB}" type="presParOf" srcId="{BFA703CF-2733-DE44-A72F-0B6FC12BB762}" destId="{375ABD25-EEB5-A84D-B99F-7EC82798173B}" srcOrd="0" destOrd="0" presId="urn:microsoft.com/office/officeart/2005/8/layout/hList7"/>
    <dgm:cxn modelId="{729F076C-3C6F-744A-BB53-667B435F85EB}" type="presParOf" srcId="{BFA703CF-2733-DE44-A72F-0B6FC12BB762}" destId="{7A11E5D6-D715-B34F-B73E-DF6F73E4F5C6}" srcOrd="1" destOrd="0" presId="urn:microsoft.com/office/officeart/2005/8/layout/hList7"/>
    <dgm:cxn modelId="{3EC04F99-792F-E24F-8692-7763B22AA618}" type="presParOf" srcId="{BFA703CF-2733-DE44-A72F-0B6FC12BB762}" destId="{233D087C-6BA9-F146-996C-FB4B0849F193}" srcOrd="2" destOrd="0" presId="urn:microsoft.com/office/officeart/2005/8/layout/hList7"/>
    <dgm:cxn modelId="{2DD22B55-8F12-DB47-983B-41FD072629B6}" type="presParOf" srcId="{BFA703CF-2733-DE44-A72F-0B6FC12BB762}" destId="{2DEF0A00-193B-B745-96E4-D94D4EF5764B}" srcOrd="3" destOrd="0" presId="urn:microsoft.com/office/officeart/2005/8/layout/hList7"/>
    <dgm:cxn modelId="{78BC3C50-0BDA-E342-BF42-FD67610A17DC}" type="presParOf" srcId="{179B33A3-C290-A147-96AC-C8CDCBAED0ED}" destId="{ED6306F8-8EF4-514B-93CB-CC4946F9CBAA}" srcOrd="1" destOrd="0" presId="urn:microsoft.com/office/officeart/2005/8/layout/hList7"/>
    <dgm:cxn modelId="{439F2126-9BCF-DA45-8FEE-2A5E860398A7}" type="presParOf" srcId="{179B33A3-C290-A147-96AC-C8CDCBAED0ED}" destId="{21C132C5-83D7-2542-8587-55326D7502C8}" srcOrd="2" destOrd="0" presId="urn:microsoft.com/office/officeart/2005/8/layout/hList7"/>
    <dgm:cxn modelId="{0D514139-9666-994D-B0C9-053AC5F4471D}" type="presParOf" srcId="{21C132C5-83D7-2542-8587-55326D7502C8}" destId="{71C649DA-8FC0-8847-A71F-DC838F23D78E}" srcOrd="0" destOrd="0" presId="urn:microsoft.com/office/officeart/2005/8/layout/hList7"/>
    <dgm:cxn modelId="{ACCD7FA2-3994-F24B-B53B-866B0A6E1630}" type="presParOf" srcId="{21C132C5-83D7-2542-8587-55326D7502C8}" destId="{07EF08F0-1DAE-0545-998F-B993816D568E}" srcOrd="1" destOrd="0" presId="urn:microsoft.com/office/officeart/2005/8/layout/hList7"/>
    <dgm:cxn modelId="{47115B29-7822-4D45-ABB2-DD6C798C08E3}" type="presParOf" srcId="{21C132C5-83D7-2542-8587-55326D7502C8}" destId="{647CBD15-C140-CA45-A08B-85AFE02ECF3F}" srcOrd="2" destOrd="0" presId="urn:microsoft.com/office/officeart/2005/8/layout/hList7"/>
    <dgm:cxn modelId="{F08EDDF7-DB7D-9F42-B523-2CE99EC1F21A}" type="presParOf" srcId="{21C132C5-83D7-2542-8587-55326D7502C8}" destId="{AD1F4504-F8A9-5C4C-A6E7-66EE3258C0A0}" srcOrd="3" destOrd="0" presId="urn:microsoft.com/office/officeart/2005/8/layout/hList7"/>
    <dgm:cxn modelId="{04F9955B-D2A6-E441-95F2-78BDA07E7442}" type="presParOf" srcId="{179B33A3-C290-A147-96AC-C8CDCBAED0ED}" destId="{FBC5EA57-19B7-1D45-9C29-F841D5A65943}" srcOrd="3" destOrd="0" presId="urn:microsoft.com/office/officeart/2005/8/layout/hList7"/>
    <dgm:cxn modelId="{19A909A6-F1F1-474F-9F2B-B91A919C61F7}" type="presParOf" srcId="{179B33A3-C290-A147-96AC-C8CDCBAED0ED}" destId="{41206EC9-62F0-A94F-A39D-557E90B48936}" srcOrd="4" destOrd="0" presId="urn:microsoft.com/office/officeart/2005/8/layout/hList7"/>
    <dgm:cxn modelId="{61B71B80-40EC-A048-99EE-D55EAD5962CB}" type="presParOf" srcId="{41206EC9-62F0-A94F-A39D-557E90B48936}" destId="{5ECDA440-86C7-D84A-9CB4-BC313F13885A}" srcOrd="0" destOrd="0" presId="urn:microsoft.com/office/officeart/2005/8/layout/hList7"/>
    <dgm:cxn modelId="{C25C2398-FEEE-724C-9D56-35C4552FB24E}" type="presParOf" srcId="{41206EC9-62F0-A94F-A39D-557E90B48936}" destId="{491C5988-116B-2244-9333-B326E2EE8899}" srcOrd="1" destOrd="0" presId="urn:microsoft.com/office/officeart/2005/8/layout/hList7"/>
    <dgm:cxn modelId="{96132A3B-62F9-BB4E-A52D-6FA8B63D8979}" type="presParOf" srcId="{41206EC9-62F0-A94F-A39D-557E90B48936}" destId="{CCAC2F9D-98EF-394A-A16B-7970F26FF025}" srcOrd="2" destOrd="0" presId="urn:microsoft.com/office/officeart/2005/8/layout/hList7"/>
    <dgm:cxn modelId="{BCF83B99-556A-F240-8181-EDCEBB30B5D3}" type="presParOf" srcId="{41206EC9-62F0-A94F-A39D-557E90B48936}" destId="{995B7D70-07CF-FB4F-8F28-9B21DE349293}" srcOrd="3" destOrd="0" presId="urn:microsoft.com/office/officeart/2005/8/layout/hList7"/>
    <dgm:cxn modelId="{FCB245EA-81E9-064A-AFC3-0CD18ECEADA5}" type="presParOf" srcId="{179B33A3-C290-A147-96AC-C8CDCBAED0ED}" destId="{8233CF15-3E8A-CD4C-B7DC-6D674FF2C35B}" srcOrd="5" destOrd="0" presId="urn:microsoft.com/office/officeart/2005/8/layout/hList7"/>
    <dgm:cxn modelId="{52E10723-7DA8-9C46-9B8E-96420E559942}" type="presParOf" srcId="{179B33A3-C290-A147-96AC-C8CDCBAED0ED}" destId="{6D4D1A53-DD9C-C646-967A-E30326A9868A}" srcOrd="6" destOrd="0" presId="urn:microsoft.com/office/officeart/2005/8/layout/hList7"/>
    <dgm:cxn modelId="{401E822B-578C-ED44-A1F7-766A341C273A}" type="presParOf" srcId="{6D4D1A53-DD9C-C646-967A-E30326A9868A}" destId="{BC1CDE05-6404-D54A-9927-BF6073783F5E}" srcOrd="0" destOrd="0" presId="urn:microsoft.com/office/officeart/2005/8/layout/hList7"/>
    <dgm:cxn modelId="{6A77BFDC-79DE-DC47-8127-3FCE5E2D717C}" type="presParOf" srcId="{6D4D1A53-DD9C-C646-967A-E30326A9868A}" destId="{8EE6DEB8-C7FA-1F47-8912-2EB742D55C18}" srcOrd="1" destOrd="0" presId="urn:microsoft.com/office/officeart/2005/8/layout/hList7"/>
    <dgm:cxn modelId="{D7A72638-46B6-D54A-95BD-FF31412FBC19}" type="presParOf" srcId="{6D4D1A53-DD9C-C646-967A-E30326A9868A}" destId="{3516D821-19B1-9848-B21B-858A21F62132}" srcOrd="2" destOrd="0" presId="urn:microsoft.com/office/officeart/2005/8/layout/hList7"/>
    <dgm:cxn modelId="{E8ACAE33-F9C3-ED45-82B2-A2EBBBA6FB31}" type="presParOf" srcId="{6D4D1A53-DD9C-C646-967A-E30326A9868A}" destId="{647F5EA3-D81A-5740-9F65-153813B8231B}"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FD797-CC77-DF44-8710-704351D08966}">
      <dsp:nvSpPr>
        <dsp:cNvPr id="0" name=""/>
        <dsp:cNvSpPr/>
      </dsp:nvSpPr>
      <dsp:spPr>
        <a:xfrm>
          <a:off x="3817"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a:t>2H 2019</a:t>
          </a:r>
        </a:p>
      </dsp:txBody>
      <dsp:txXfrm>
        <a:off x="448248" y="91596"/>
        <a:ext cx="1333291" cy="888861"/>
      </dsp:txXfrm>
    </dsp:sp>
    <dsp:sp modelId="{7BA233B9-F7F6-6F49-B196-F50B3AD9C019}">
      <dsp:nvSpPr>
        <dsp:cNvPr id="0" name=""/>
        <dsp:cNvSpPr/>
      </dsp:nvSpPr>
      <dsp:spPr>
        <a:xfrm>
          <a:off x="2003754"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a:t>1H 2020</a:t>
          </a:r>
        </a:p>
      </dsp:txBody>
      <dsp:txXfrm>
        <a:off x="2448185" y="91596"/>
        <a:ext cx="1333291" cy="888861"/>
      </dsp:txXfrm>
    </dsp:sp>
    <dsp:sp modelId="{355EA446-599A-3049-B4F8-19E772717644}">
      <dsp:nvSpPr>
        <dsp:cNvPr id="0" name=""/>
        <dsp:cNvSpPr/>
      </dsp:nvSpPr>
      <dsp:spPr>
        <a:xfrm>
          <a:off x="4003692"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a:t>2H 2020</a:t>
          </a:r>
        </a:p>
      </dsp:txBody>
      <dsp:txXfrm>
        <a:off x="4448123" y="91596"/>
        <a:ext cx="1333291" cy="888861"/>
      </dsp:txXfrm>
    </dsp:sp>
    <dsp:sp modelId="{7955B5A5-84A1-0F48-9F92-C06AE21FA8EE}">
      <dsp:nvSpPr>
        <dsp:cNvPr id="0" name=""/>
        <dsp:cNvSpPr/>
      </dsp:nvSpPr>
      <dsp:spPr>
        <a:xfrm>
          <a:off x="6003629"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dirty="0"/>
            <a:t>1H 2021</a:t>
          </a:r>
        </a:p>
      </dsp:txBody>
      <dsp:txXfrm>
        <a:off x="6448060" y="91596"/>
        <a:ext cx="1333291" cy="888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ABD25-EEB5-A84D-B99F-7EC82798173B}">
      <dsp:nvSpPr>
        <dsp:cNvPr id="0" name=""/>
        <dsp:cNvSpPr/>
      </dsp:nvSpPr>
      <dsp:spPr>
        <a:xfrm>
          <a:off x="1918" y="0"/>
          <a:ext cx="2011188" cy="375856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FDA SUBMISSION</a:t>
          </a:r>
        </a:p>
      </dsp:txBody>
      <dsp:txXfrm>
        <a:off x="1918" y="1503424"/>
        <a:ext cx="2011188" cy="1503424"/>
      </dsp:txXfrm>
    </dsp:sp>
    <dsp:sp modelId="{2DEF0A00-193B-B745-96E4-D94D4EF5764B}">
      <dsp:nvSpPr>
        <dsp:cNvPr id="0" name=""/>
        <dsp:cNvSpPr/>
      </dsp:nvSpPr>
      <dsp:spPr>
        <a:xfrm>
          <a:off x="381712" y="225513"/>
          <a:ext cx="1251600" cy="1251600"/>
        </a:xfrm>
        <a:prstGeom prst="ellipse">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C649DA-8FC0-8847-A71F-DC838F23D78E}">
      <dsp:nvSpPr>
        <dsp:cNvPr id="0" name=""/>
        <dsp:cNvSpPr/>
      </dsp:nvSpPr>
      <dsp:spPr>
        <a:xfrm>
          <a:off x="2073443" y="0"/>
          <a:ext cx="2011188" cy="375856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FDA 100-DAY MEETING</a:t>
          </a:r>
        </a:p>
      </dsp:txBody>
      <dsp:txXfrm>
        <a:off x="2073443" y="1503424"/>
        <a:ext cx="2011188" cy="1503424"/>
      </dsp:txXfrm>
    </dsp:sp>
    <dsp:sp modelId="{AD1F4504-F8A9-5C4C-A6E7-66EE3258C0A0}">
      <dsp:nvSpPr>
        <dsp:cNvPr id="0" name=""/>
        <dsp:cNvSpPr/>
      </dsp:nvSpPr>
      <dsp:spPr>
        <a:xfrm>
          <a:off x="2453237" y="225513"/>
          <a:ext cx="1251600" cy="1251600"/>
        </a:xfrm>
        <a:prstGeom prst="ellipse">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CDA440-86C7-D84A-9CB4-BC313F13885A}">
      <dsp:nvSpPr>
        <dsp:cNvPr id="0" name=""/>
        <dsp:cNvSpPr/>
      </dsp:nvSpPr>
      <dsp:spPr>
        <a:xfrm>
          <a:off x="4144967" y="0"/>
          <a:ext cx="2011188" cy="3758561"/>
        </a:xfrm>
        <a:prstGeom prst="roundRect">
          <a:avLst>
            <a:gd name="adj" fmla="val 10000"/>
          </a:avLst>
        </a:prstGeom>
        <a:solidFill>
          <a:srgbClr val="0099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 FDA PANEL MEETING</a:t>
          </a:r>
        </a:p>
        <a:p>
          <a:pPr marL="0" lvl="0" indent="0" algn="ctr" defTabSz="933450">
            <a:lnSpc>
              <a:spcPct val="90000"/>
            </a:lnSpc>
            <a:spcBef>
              <a:spcPct val="0"/>
            </a:spcBef>
            <a:spcAft>
              <a:spcPct val="35000"/>
            </a:spcAft>
            <a:buNone/>
          </a:pPr>
          <a:r>
            <a:rPr lang="en-US" sz="2100" kern="1200" dirty="0"/>
            <a:t>October 27, 2020</a:t>
          </a:r>
        </a:p>
      </dsp:txBody>
      <dsp:txXfrm>
        <a:off x="4144967" y="1503424"/>
        <a:ext cx="2011188" cy="1503424"/>
      </dsp:txXfrm>
    </dsp:sp>
    <dsp:sp modelId="{995B7D70-07CF-FB4F-8F28-9B21DE349293}">
      <dsp:nvSpPr>
        <dsp:cNvPr id="0" name=""/>
        <dsp:cNvSpPr/>
      </dsp:nvSpPr>
      <dsp:spPr>
        <a:xfrm>
          <a:off x="4524761" y="224950"/>
          <a:ext cx="1251600" cy="125272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CDE05-6404-D54A-9927-BF6073783F5E}">
      <dsp:nvSpPr>
        <dsp:cNvPr id="0" name=""/>
        <dsp:cNvSpPr/>
      </dsp:nvSpPr>
      <dsp:spPr>
        <a:xfrm>
          <a:off x="6216492" y="0"/>
          <a:ext cx="2011188" cy="3758561"/>
        </a:xfrm>
        <a:prstGeom prst="roundRect">
          <a:avLst>
            <a:gd name="adj" fmla="val 10000"/>
          </a:avLst>
        </a:prstGeom>
        <a:solidFill>
          <a:srgbClr val="0099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TARGETED FDA DECISION</a:t>
          </a:r>
        </a:p>
      </dsp:txBody>
      <dsp:txXfrm>
        <a:off x="6216492" y="1503424"/>
        <a:ext cx="2011188" cy="1503424"/>
      </dsp:txXfrm>
    </dsp:sp>
    <dsp:sp modelId="{647F5EA3-D81A-5740-9F65-153813B8231B}">
      <dsp:nvSpPr>
        <dsp:cNvPr id="0" name=""/>
        <dsp:cNvSpPr/>
      </dsp:nvSpPr>
      <dsp:spPr>
        <a:xfrm>
          <a:off x="6596286" y="225513"/>
          <a:ext cx="1251600" cy="125160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1D825F-40AC-504F-AD23-B5B47B7977D0}">
      <dsp:nvSpPr>
        <dsp:cNvPr id="0" name=""/>
        <dsp:cNvSpPr/>
      </dsp:nvSpPr>
      <dsp:spPr>
        <a:xfrm>
          <a:off x="329183" y="3161720"/>
          <a:ext cx="7571232" cy="563784"/>
        </a:xfrm>
        <a:prstGeom prs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FD797-CC77-DF44-8710-704351D08966}">
      <dsp:nvSpPr>
        <dsp:cNvPr id="0" name=""/>
        <dsp:cNvSpPr/>
      </dsp:nvSpPr>
      <dsp:spPr>
        <a:xfrm>
          <a:off x="3817"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a:t>1H 2020</a:t>
          </a:r>
        </a:p>
      </dsp:txBody>
      <dsp:txXfrm>
        <a:off x="448248" y="91596"/>
        <a:ext cx="1333291" cy="888861"/>
      </dsp:txXfrm>
    </dsp:sp>
    <dsp:sp modelId="{7BA233B9-F7F6-6F49-B196-F50B3AD9C019}">
      <dsp:nvSpPr>
        <dsp:cNvPr id="0" name=""/>
        <dsp:cNvSpPr/>
      </dsp:nvSpPr>
      <dsp:spPr>
        <a:xfrm>
          <a:off x="2003754"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a:t>1H 2020</a:t>
          </a:r>
        </a:p>
      </dsp:txBody>
      <dsp:txXfrm>
        <a:off x="2448185" y="91596"/>
        <a:ext cx="1333291" cy="888861"/>
      </dsp:txXfrm>
    </dsp:sp>
    <dsp:sp modelId="{355EA446-599A-3049-B4F8-19E772717644}">
      <dsp:nvSpPr>
        <dsp:cNvPr id="0" name=""/>
        <dsp:cNvSpPr/>
      </dsp:nvSpPr>
      <dsp:spPr>
        <a:xfrm>
          <a:off x="4003692"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dirty="0"/>
            <a:t>1H 2021</a:t>
          </a:r>
        </a:p>
      </dsp:txBody>
      <dsp:txXfrm>
        <a:off x="4448123" y="91596"/>
        <a:ext cx="1333291" cy="888861"/>
      </dsp:txXfrm>
    </dsp:sp>
    <dsp:sp modelId="{7955B5A5-84A1-0F48-9F92-C06AE21FA8EE}">
      <dsp:nvSpPr>
        <dsp:cNvPr id="0" name=""/>
        <dsp:cNvSpPr/>
      </dsp:nvSpPr>
      <dsp:spPr>
        <a:xfrm>
          <a:off x="6003629" y="91596"/>
          <a:ext cx="2222152" cy="888861"/>
        </a:xfrm>
        <a:prstGeom prst="chevron">
          <a:avLst/>
        </a:prstGeom>
        <a:solidFill>
          <a:schemeClr val="bg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4016" tIns="41339" rIns="41339" bIns="41339" numCol="1" spcCol="1270" anchor="ctr" anchorCtr="0">
          <a:noAutofit/>
        </a:bodyPr>
        <a:lstStyle/>
        <a:p>
          <a:pPr marL="0" lvl="0" indent="0" algn="ctr" defTabSz="1377950">
            <a:lnSpc>
              <a:spcPct val="90000"/>
            </a:lnSpc>
            <a:spcBef>
              <a:spcPct val="0"/>
            </a:spcBef>
            <a:spcAft>
              <a:spcPct val="35000"/>
            </a:spcAft>
            <a:buNone/>
          </a:pPr>
          <a:r>
            <a:rPr lang="en-US" sz="3100" kern="1200" dirty="0"/>
            <a:t>1H 2021</a:t>
          </a:r>
        </a:p>
      </dsp:txBody>
      <dsp:txXfrm>
        <a:off x="6448060" y="91596"/>
        <a:ext cx="1333291" cy="8888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ABD25-EEB5-A84D-B99F-7EC82798173B}">
      <dsp:nvSpPr>
        <dsp:cNvPr id="0" name=""/>
        <dsp:cNvSpPr/>
      </dsp:nvSpPr>
      <dsp:spPr>
        <a:xfrm>
          <a:off x="1918" y="0"/>
          <a:ext cx="2011188" cy="375856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Tiara TF Design Freeze</a:t>
          </a:r>
        </a:p>
      </dsp:txBody>
      <dsp:txXfrm>
        <a:off x="1918" y="1503424"/>
        <a:ext cx="2011188" cy="1503424"/>
      </dsp:txXfrm>
    </dsp:sp>
    <dsp:sp modelId="{2DEF0A00-193B-B745-96E4-D94D4EF5764B}">
      <dsp:nvSpPr>
        <dsp:cNvPr id="0" name=""/>
        <dsp:cNvSpPr/>
      </dsp:nvSpPr>
      <dsp:spPr>
        <a:xfrm>
          <a:off x="381712" y="225513"/>
          <a:ext cx="1251600" cy="1251600"/>
        </a:xfrm>
        <a:prstGeom prst="ellipse">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C649DA-8FC0-8847-A71F-DC838F23D78E}">
      <dsp:nvSpPr>
        <dsp:cNvPr id="0" name=""/>
        <dsp:cNvSpPr/>
      </dsp:nvSpPr>
      <dsp:spPr>
        <a:xfrm>
          <a:off x="2073443" y="0"/>
          <a:ext cx="2011188" cy="3758561"/>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Tiara TA CE Review Under MDD</a:t>
          </a:r>
        </a:p>
      </dsp:txBody>
      <dsp:txXfrm>
        <a:off x="2073443" y="1503424"/>
        <a:ext cx="2011188" cy="1503424"/>
      </dsp:txXfrm>
    </dsp:sp>
    <dsp:sp modelId="{AD1F4504-F8A9-5C4C-A6E7-66EE3258C0A0}">
      <dsp:nvSpPr>
        <dsp:cNvPr id="0" name=""/>
        <dsp:cNvSpPr/>
      </dsp:nvSpPr>
      <dsp:spPr>
        <a:xfrm>
          <a:off x="2453237" y="225513"/>
          <a:ext cx="1251600" cy="1251600"/>
        </a:xfrm>
        <a:prstGeom prst="ellipse">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CDA440-86C7-D84A-9CB4-BC313F13885A}">
      <dsp:nvSpPr>
        <dsp:cNvPr id="0" name=""/>
        <dsp:cNvSpPr/>
      </dsp:nvSpPr>
      <dsp:spPr>
        <a:xfrm>
          <a:off x="4144967" y="0"/>
          <a:ext cx="2011188" cy="3758561"/>
        </a:xfrm>
        <a:prstGeom prst="roundRect">
          <a:avLst>
            <a:gd name="adj" fmla="val 10000"/>
          </a:avLst>
        </a:prstGeom>
        <a:solidFill>
          <a:srgbClr val="0099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Targeted Tiara TA CE Mark Decision</a:t>
          </a:r>
        </a:p>
      </dsp:txBody>
      <dsp:txXfrm>
        <a:off x="4144967" y="1503424"/>
        <a:ext cx="2011188" cy="1503424"/>
      </dsp:txXfrm>
    </dsp:sp>
    <dsp:sp modelId="{995B7D70-07CF-FB4F-8F28-9B21DE349293}">
      <dsp:nvSpPr>
        <dsp:cNvPr id="0" name=""/>
        <dsp:cNvSpPr/>
      </dsp:nvSpPr>
      <dsp:spPr>
        <a:xfrm>
          <a:off x="4524761" y="224950"/>
          <a:ext cx="1251600" cy="125272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1CDE05-6404-D54A-9927-BF6073783F5E}">
      <dsp:nvSpPr>
        <dsp:cNvPr id="0" name=""/>
        <dsp:cNvSpPr/>
      </dsp:nvSpPr>
      <dsp:spPr>
        <a:xfrm>
          <a:off x="6216492" y="0"/>
          <a:ext cx="2011188" cy="3758561"/>
        </a:xfrm>
        <a:prstGeom prst="roundRect">
          <a:avLst>
            <a:gd name="adj" fmla="val 10000"/>
          </a:avLst>
        </a:prstGeom>
        <a:solidFill>
          <a:srgbClr val="0099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Targeted Tiara TF First-in-Human</a:t>
          </a:r>
        </a:p>
      </dsp:txBody>
      <dsp:txXfrm>
        <a:off x="6216492" y="1503424"/>
        <a:ext cx="2011188" cy="1503424"/>
      </dsp:txXfrm>
    </dsp:sp>
    <dsp:sp modelId="{647F5EA3-D81A-5740-9F65-153813B8231B}">
      <dsp:nvSpPr>
        <dsp:cNvPr id="0" name=""/>
        <dsp:cNvSpPr/>
      </dsp:nvSpPr>
      <dsp:spPr>
        <a:xfrm>
          <a:off x="6596286" y="225513"/>
          <a:ext cx="1251600" cy="1251600"/>
        </a:xfrm>
        <a:prstGeom prst="ellipse">
          <a:avLst/>
        </a:prstGeom>
        <a:blipFill>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1D825F-40AC-504F-AD23-B5B47B7977D0}">
      <dsp:nvSpPr>
        <dsp:cNvPr id="0" name=""/>
        <dsp:cNvSpPr/>
      </dsp:nvSpPr>
      <dsp:spPr>
        <a:xfrm>
          <a:off x="329183" y="3169021"/>
          <a:ext cx="7571232" cy="563784"/>
        </a:xfrm>
        <a:prstGeom prs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983B0A-DD09-1A40-A1FA-D300A41B3C41}" type="datetimeFigureOut">
              <a:rPr lang="en-US" smtClean="0"/>
              <a:t>8/12/2020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44AC322-81DF-B34D-ABCC-06CCE1DE9489}" type="slidenum">
              <a:rPr lang="en-US" smtClean="0"/>
              <a:t>‹#›</a:t>
            </a:fld>
            <a:endParaRPr lang="en-US"/>
          </a:p>
        </p:txBody>
      </p:sp>
    </p:spTree>
    <p:extLst>
      <p:ext uri="{BB962C8B-B14F-4D97-AF65-F5344CB8AC3E}">
        <p14:creationId xmlns:p14="http://schemas.microsoft.com/office/powerpoint/2010/main" val="216538470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EF8FE9B-2497-9749-9BB8-1AA5D9BFC22A}" type="datetimeFigureOut">
              <a:rPr lang="en-US" smtClean="0"/>
              <a:t>8/12/2020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D378B34-D335-4D4C-8E6B-37364092551B}" type="slidenum">
              <a:rPr lang="en-US" smtClean="0"/>
              <a:t>‹#›</a:t>
            </a:fld>
            <a:endParaRPr lang="en-US"/>
          </a:p>
        </p:txBody>
      </p:sp>
    </p:spTree>
    <p:extLst>
      <p:ext uri="{BB962C8B-B14F-4D97-AF65-F5344CB8AC3E}">
        <p14:creationId xmlns:p14="http://schemas.microsoft.com/office/powerpoint/2010/main" val="2068600896"/>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9540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85914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9045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9716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5277B5-DDA2-4267-853C-93950984EDEE}" type="slidenum">
              <a:rPr lang="en-US" smtClean="0"/>
              <a:t>8</a:t>
            </a:fld>
            <a:endParaRPr lang="en-US"/>
          </a:p>
        </p:txBody>
      </p:sp>
    </p:spTree>
    <p:extLst>
      <p:ext uri="{BB962C8B-B14F-4D97-AF65-F5344CB8AC3E}">
        <p14:creationId xmlns:p14="http://schemas.microsoft.com/office/powerpoint/2010/main" val="1120712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is to show improvement and remove text</a:t>
            </a:r>
          </a:p>
        </p:txBody>
      </p:sp>
      <p:sp>
        <p:nvSpPr>
          <p:cNvPr id="4" name="Slide Number Placeholder 3"/>
          <p:cNvSpPr>
            <a:spLocks noGrp="1"/>
          </p:cNvSpPr>
          <p:nvPr>
            <p:ph type="sldNum" sz="quarter" idx="5"/>
          </p:nvPr>
        </p:nvSpPr>
        <p:spPr/>
        <p:txBody>
          <a:bodyPr/>
          <a:lstStyle/>
          <a:p>
            <a:fld id="{3C5277B5-DDA2-4267-853C-93950984EDEE}" type="slidenum">
              <a:rPr lang="en-US" smtClean="0"/>
              <a:t>12</a:t>
            </a:fld>
            <a:endParaRPr lang="en-US"/>
          </a:p>
        </p:txBody>
      </p:sp>
    </p:spTree>
    <p:extLst>
      <p:ext uri="{BB962C8B-B14F-4D97-AF65-F5344CB8AC3E}">
        <p14:creationId xmlns:p14="http://schemas.microsoft.com/office/powerpoint/2010/main" val="2332270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1271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76467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EF0166-5145-4BB5-B825-0B7A11435F04}" type="slidenum">
              <a:rPr kumimoji="0" lang="en-US" sz="1200" b="0" i="0" u="none" strike="noStrike" kern="1200" cap="none" spc="0" normalizeH="0" baseline="0" noProof="0" smtClean="0">
                <a:ln>
                  <a:noFill/>
                </a:ln>
                <a:solidFill>
                  <a:prstClr val="black"/>
                </a:solidFill>
                <a:effectLst/>
                <a:uLnTx/>
                <a:uFillTx/>
                <a:latin typeface="Calibri"/>
                <a:ea typeface="ヒラギノ角ゴ Pro W3"/>
                <a:cs typeface="ヒラギノ角ゴ Pro W3"/>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ヒラギノ角ゴ Pro W3"/>
              <a:cs typeface="ヒラギノ角ゴ Pro W3"/>
            </a:endParaRPr>
          </a:p>
        </p:txBody>
      </p:sp>
      <p:sp>
        <p:nvSpPr>
          <p:cNvPr id="26626" name="Rectangle 2"/>
          <p:cNvSpPr>
            <a:spLocks noGrp="1" noRot="1" noChangeAspect="1" noChangeArrowheads="1" noTextEdit="1"/>
          </p:cNvSpPr>
          <p:nvPr>
            <p:ph type="sldImg"/>
          </p:nvPr>
        </p:nvSpPr>
        <p:spPr>
          <a:xfrm>
            <a:off x="1371600" y="1143000"/>
            <a:ext cx="4114800" cy="3086100"/>
          </a:xfrm>
          <a:ln/>
        </p:spPr>
      </p:sp>
      <p:sp>
        <p:nvSpPr>
          <p:cNvPr id="26627"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324260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8335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47338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629368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cove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Oval 7"/>
          <p:cNvSpPr/>
          <p:nvPr userDrawn="1"/>
        </p:nvSpPr>
        <p:spPr>
          <a:xfrm>
            <a:off x="7459162" y="2592846"/>
            <a:ext cx="242604" cy="2426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722313" y="2592846"/>
            <a:ext cx="5990703" cy="1362075"/>
          </a:xfrm>
        </p:spPr>
        <p:txBody>
          <a:bodyPr anchor="t">
            <a:noAutofit/>
          </a:bodyPr>
          <a:lstStyle>
            <a:lvl1pPr algn="l">
              <a:defRPr sz="3600" b="0" cap="none">
                <a:solidFill>
                  <a:schemeClr val="bg1"/>
                </a:solidFill>
                <a:latin typeface="+mn-lt"/>
              </a:defRPr>
            </a:lvl1pPr>
          </a:lstStyle>
          <a:p>
            <a:r>
              <a:rPr lang="en-US"/>
              <a:t>Click to edit Master title style</a:t>
            </a:r>
          </a:p>
        </p:txBody>
      </p:sp>
      <p:sp>
        <p:nvSpPr>
          <p:cNvPr id="10" name="Text Placeholder 2"/>
          <p:cNvSpPr>
            <a:spLocks noGrp="1"/>
          </p:cNvSpPr>
          <p:nvPr>
            <p:ph type="body" idx="1"/>
          </p:nvPr>
        </p:nvSpPr>
        <p:spPr>
          <a:xfrm>
            <a:off x="722313" y="1092659"/>
            <a:ext cx="5990703"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9331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descr="cover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22313" y="2592846"/>
            <a:ext cx="5990703" cy="1362075"/>
          </a:xfrm>
        </p:spPr>
        <p:txBody>
          <a:bodyPr anchor="t">
            <a:noAutofit/>
          </a:bodyPr>
          <a:lstStyle>
            <a:lvl1pPr algn="l">
              <a:defRPr sz="3600" b="0" cap="none">
                <a:solidFill>
                  <a:schemeClr val="bg1"/>
                </a:solidFill>
                <a:latin typeface="+mn-lt"/>
              </a:defRPr>
            </a:lvl1pPr>
          </a:lstStyle>
          <a:p>
            <a:r>
              <a:rPr lang="en-US"/>
              <a:t>Click to edit Master title style</a:t>
            </a:r>
          </a:p>
        </p:txBody>
      </p:sp>
      <p:sp>
        <p:nvSpPr>
          <p:cNvPr id="3" name="Text Placeholder 2"/>
          <p:cNvSpPr>
            <a:spLocks noGrp="1"/>
          </p:cNvSpPr>
          <p:nvPr>
            <p:ph type="body" idx="1"/>
          </p:nvPr>
        </p:nvSpPr>
        <p:spPr>
          <a:xfrm>
            <a:off x="722313" y="1092659"/>
            <a:ext cx="5990703"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52333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3" name="Content Placeholder 2"/>
          <p:cNvSpPr>
            <a:spLocks noGrp="1"/>
          </p:cNvSpPr>
          <p:nvPr>
            <p:ph idx="1"/>
          </p:nvPr>
        </p:nvSpPr>
        <p:spPr>
          <a:xfrm>
            <a:off x="457200" y="1179512"/>
            <a:ext cx="8229600" cy="5054601"/>
          </a:xfrm>
        </p:spPr>
        <p:txBody>
          <a:bodyPr/>
          <a:lstStyle>
            <a:lvl1pPr>
              <a:defRPr sz="1800">
                <a:solidFill>
                  <a:srgbClr val="202020"/>
                </a:solidFill>
              </a:defRPr>
            </a:lvl1pPr>
            <a:lvl2pPr>
              <a:defRPr sz="1400">
                <a:solidFill>
                  <a:srgbClr val="202020"/>
                </a:solidFill>
              </a:defRPr>
            </a:lvl2pPr>
            <a:lvl3pPr>
              <a:defRPr sz="1400">
                <a:solidFill>
                  <a:srgbClr val="202020"/>
                </a:solidFill>
              </a:defRPr>
            </a:lvl3pPr>
            <a:lvl4pPr>
              <a:defRPr sz="1400">
                <a:solidFill>
                  <a:srgbClr val="202020"/>
                </a:solidFill>
              </a:defRPr>
            </a:lvl4pPr>
            <a:lvl5pPr>
              <a:defRPr sz="1400">
                <a:solidFill>
                  <a:srgbClr val="20202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6" name="Slide Number Placeholder 5"/>
          <p:cNvSpPr>
            <a:spLocks noGrp="1"/>
          </p:cNvSpPr>
          <p:nvPr>
            <p:ph type="sldNum" sz="quarter" idx="12"/>
          </p:nvPr>
        </p:nvSpPr>
        <p:spPr>
          <a:xfrm>
            <a:off x="6553200" y="6420646"/>
            <a:ext cx="2133600" cy="365125"/>
          </a:xfrm>
        </p:spPr>
        <p:txBody>
          <a:bodyPr/>
          <a:lstStyle>
            <a:lvl1pPr>
              <a:defRPr sz="1000" baseline="0">
                <a:solidFill>
                  <a:schemeClr val="tx1">
                    <a:lumMod val="50000"/>
                  </a:schemeClr>
                </a:solidFill>
                <a:latin typeface="Arial" panose="020B0604020202020204" pitchFamily="34" charset="0"/>
              </a:defRPr>
            </a:lvl1pPr>
          </a:lstStyle>
          <a:p>
            <a:fld id="{EE53F2B4-B4D3-4D4D-890E-B11A12EC11EA}" type="slidenum">
              <a:rPr lang="en-US" smtClean="0"/>
              <a:pPr/>
              <a:t>‹#›</a:t>
            </a:fld>
            <a:endParaRPr lang="en-US"/>
          </a:p>
        </p:txBody>
      </p:sp>
      <p:pic>
        <p:nvPicPr>
          <p:cNvPr id="9" name="Picture 8"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512840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3" name="Content Placeholder 2"/>
          <p:cNvSpPr>
            <a:spLocks noGrp="1"/>
          </p:cNvSpPr>
          <p:nvPr>
            <p:ph idx="1"/>
          </p:nvPr>
        </p:nvSpPr>
        <p:spPr>
          <a:xfrm>
            <a:off x="457200" y="1179512"/>
            <a:ext cx="8229600" cy="5054601"/>
          </a:xfrm>
        </p:spPr>
        <p:txBody>
          <a:bodyPr/>
          <a:lstStyle>
            <a:lvl1pPr>
              <a:defRPr sz="1800">
                <a:solidFill>
                  <a:srgbClr val="202020"/>
                </a:solidFill>
              </a:defRPr>
            </a:lvl1pPr>
            <a:lvl2pPr>
              <a:defRPr sz="1400">
                <a:solidFill>
                  <a:srgbClr val="202020"/>
                </a:solidFill>
              </a:defRPr>
            </a:lvl2pPr>
            <a:lvl3pPr>
              <a:defRPr sz="1400">
                <a:solidFill>
                  <a:srgbClr val="202020"/>
                </a:solidFill>
              </a:defRPr>
            </a:lvl3pPr>
            <a:lvl4pPr>
              <a:defRPr sz="1400">
                <a:solidFill>
                  <a:srgbClr val="202020"/>
                </a:solidFill>
              </a:defRPr>
            </a:lvl4pPr>
            <a:lvl5pPr>
              <a:defRPr sz="1400">
                <a:solidFill>
                  <a:srgbClr val="20202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6"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8" name="Picture 7"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246238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8" name="Rectangle 7"/>
          <p:cNvSpPr/>
          <p:nvPr userDrawn="1"/>
        </p:nvSpPr>
        <p:spPr>
          <a:xfrm>
            <a:off x="-14288" y="0"/>
            <a:ext cx="9158288" cy="6426993"/>
          </a:xfrm>
          <a:prstGeom prst="rect">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accent5">
                    <a:lumMod val="50000"/>
                  </a:schemeClr>
                </a:solidFill>
              </a:ln>
            </a:endParaRPr>
          </a:p>
        </p:txBody>
      </p:sp>
      <p:sp>
        <p:nvSpPr>
          <p:cNvPr id="2" name="Title 1"/>
          <p:cNvSpPr>
            <a:spLocks noGrp="1"/>
          </p:cNvSpPr>
          <p:nvPr>
            <p:ph type="title"/>
          </p:nvPr>
        </p:nvSpPr>
        <p:spPr>
          <a:xfrm>
            <a:off x="457200" y="274638"/>
            <a:ext cx="8229600" cy="747712"/>
          </a:xfrm>
        </p:spPr>
        <p:txBody>
          <a:bodyPr anchor="t" anchorCtr="0">
            <a:normAutofit/>
          </a:bodyPr>
          <a:lstStyle>
            <a:lvl1pPr>
              <a:defRPr sz="2000">
                <a:solidFill>
                  <a:schemeClr val="bg1"/>
                </a:solidFill>
              </a:defRPr>
            </a:lvl1pPr>
          </a:lstStyle>
          <a:p>
            <a:r>
              <a:rPr lang="en-US"/>
              <a:t>Click to edit Master title style</a:t>
            </a:r>
          </a:p>
        </p:txBody>
      </p:sp>
      <p:sp>
        <p:nvSpPr>
          <p:cNvPr id="3" name="Content Placeholder 2"/>
          <p:cNvSpPr>
            <a:spLocks noGrp="1"/>
          </p:cNvSpPr>
          <p:nvPr>
            <p:ph idx="1"/>
          </p:nvPr>
        </p:nvSpPr>
        <p:spPr>
          <a:xfrm>
            <a:off x="457200" y="1179512"/>
            <a:ext cx="8229600" cy="5054601"/>
          </a:xfrm>
        </p:spPr>
        <p:txBody>
          <a:bodyPr/>
          <a:lstStyle>
            <a:lvl1pPr>
              <a:defRPr sz="18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14288" y="6327774"/>
            <a:ext cx="9158288"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6"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0" name="Picture 9"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72336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79513"/>
            <a:ext cx="4038600" cy="5054600"/>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79512"/>
            <a:ext cx="4038600" cy="5054601"/>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1" name="Rectangle 10"/>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3" name="Slide Number Placeholder 5"/>
          <p:cNvSpPr>
            <a:spLocks noGrp="1"/>
          </p:cNvSpPr>
          <p:nvPr>
            <p:ph type="sldNum" sz="quarter" idx="12"/>
          </p:nvPr>
        </p:nvSpPr>
        <p:spPr>
          <a:xfrm>
            <a:off x="6553200" y="6420646"/>
            <a:ext cx="2133600" cy="365125"/>
          </a:xfrm>
        </p:spPr>
        <p:txBody>
          <a:bodyPr/>
          <a:lstStyle>
            <a:lvl1pPr>
              <a:defRPr sz="1000" baseline="0">
                <a:solidFill>
                  <a:schemeClr val="tx1">
                    <a:lumMod val="50000"/>
                  </a:schemeClr>
                </a:solidFill>
                <a:latin typeface="Arial" panose="020B0604020202020204" pitchFamily="34" charset="0"/>
              </a:defRPr>
            </a:lvl1pPr>
          </a:lstStyle>
          <a:p>
            <a:fld id="{EE53F2B4-B4D3-4D4D-890E-B11A12EC11EA}" type="slidenum">
              <a:rPr lang="en-US" smtClean="0"/>
              <a:pPr/>
              <a:t>‹#›</a:t>
            </a:fld>
            <a:endParaRPr lang="en-US"/>
          </a:p>
        </p:txBody>
      </p:sp>
      <p:pic>
        <p:nvPicPr>
          <p:cNvPr id="15" name="Picture 14"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727035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79513"/>
            <a:ext cx="4038600" cy="5054600"/>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79512"/>
            <a:ext cx="4038600" cy="5054601"/>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2"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3"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5" name="Picture 14"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4236414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3489"/>
            <a:ext cx="4040188" cy="639762"/>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3251"/>
            <a:ext cx="4040188" cy="4410862"/>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83489"/>
            <a:ext cx="4041775" cy="639762"/>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23251"/>
            <a:ext cx="4041775" cy="4410862"/>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5" name="Rectangle 14"/>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7"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9" name="Picture 18"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123325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3489"/>
            <a:ext cx="4040188" cy="639762"/>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3251"/>
            <a:ext cx="4040188" cy="4410862"/>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83489"/>
            <a:ext cx="4041775" cy="639762"/>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23251"/>
            <a:ext cx="4041775" cy="4410862"/>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6"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7"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9" name="Picture 18"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422458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1" name="Rectangle 10"/>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3" name="Slide Number Placeholder 5"/>
          <p:cNvSpPr>
            <a:spLocks noGrp="1"/>
          </p:cNvSpPr>
          <p:nvPr>
            <p:ph type="sldNum" sz="quarter" idx="12"/>
          </p:nvPr>
        </p:nvSpPr>
        <p:spPr>
          <a:xfrm>
            <a:off x="6553200" y="6420646"/>
            <a:ext cx="2133600" cy="365125"/>
          </a:xfrm>
        </p:spPr>
        <p:txBody>
          <a:bodyPr/>
          <a:lstStyle>
            <a:lvl1pPr>
              <a:defRPr sz="1000" baseline="0">
                <a:solidFill>
                  <a:schemeClr val="tx1"/>
                </a:solidFill>
                <a:latin typeface="Arial" panose="020B0604020202020204" pitchFamily="34" charset="0"/>
              </a:defRPr>
            </a:lvl1pPr>
          </a:lstStyle>
          <a:p>
            <a:fld id="{EE53F2B4-B4D3-4D4D-890E-B11A12EC11EA}" type="slidenum">
              <a:rPr lang="en-US" smtClean="0"/>
              <a:pPr/>
              <a:t>‹#›</a:t>
            </a:fld>
            <a:endParaRPr lang="en-US"/>
          </a:p>
        </p:txBody>
      </p:sp>
      <p:pic>
        <p:nvPicPr>
          <p:cNvPr id="15" name="Picture 14"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67498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747712"/>
          </a:xfrm>
        </p:spPr>
        <p:txBody>
          <a:bodyPr anchor="t" anchorCtr="0">
            <a:normAutofit/>
          </a:bodyPr>
          <a:lstStyle>
            <a:lvl1pPr>
              <a:defRPr sz="2000">
                <a:solidFill>
                  <a:srgbClr val="202020"/>
                </a:solidFill>
              </a:defRPr>
            </a:lvl1pPr>
          </a:lstStyle>
          <a:p>
            <a:r>
              <a:rPr lang="en-US"/>
              <a:t>Click to edit Master title style</a:t>
            </a:r>
          </a:p>
        </p:txBody>
      </p:sp>
      <p:sp>
        <p:nvSpPr>
          <p:cNvPr id="12"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3"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5" name="Picture 14"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566293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1"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3" name="Picture 12"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593739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1"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3" name="Picture 12"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887386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961063"/>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313" cy="4799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Rectangle 11"/>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4"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6" name="Picture 15"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405294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67202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Rectangle 11"/>
          <p:cNvSpPr/>
          <p:nvPr userDrawn="1"/>
        </p:nvSpPr>
        <p:spPr>
          <a:xfrm>
            <a:off x="0" y="6327774"/>
            <a:ext cx="9144000" cy="530225"/>
          </a:xfrm>
          <a:prstGeom prst="rect">
            <a:avLst/>
          </a:prstGeom>
          <a:solidFill>
            <a:schemeClr val="tx1">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Footer Placeholder 4"/>
          <p:cNvSpPr>
            <a:spLocks noGrp="1"/>
          </p:cNvSpPr>
          <p:nvPr>
            <p:ph type="ftr" sz="quarter" idx="11"/>
          </p:nvPr>
        </p:nvSpPr>
        <p:spPr>
          <a:xfrm>
            <a:off x="3124200" y="6420646"/>
            <a:ext cx="2895600" cy="365125"/>
          </a:xfrm>
        </p:spPr>
        <p:txBody>
          <a:bodyPr/>
          <a:lstStyle>
            <a:lvl1pPr>
              <a:defRPr>
                <a:solidFill>
                  <a:schemeClr val="tx1">
                    <a:lumMod val="50000"/>
                  </a:schemeClr>
                </a:solidFill>
              </a:defRPr>
            </a:lvl1pPr>
          </a:lstStyle>
          <a:p>
            <a:endParaRPr lang="en-US"/>
          </a:p>
        </p:txBody>
      </p:sp>
      <p:sp>
        <p:nvSpPr>
          <p:cNvPr id="14" name="Slide Number Placeholder 5"/>
          <p:cNvSpPr>
            <a:spLocks noGrp="1"/>
          </p:cNvSpPr>
          <p:nvPr>
            <p:ph type="sldNum" sz="quarter" idx="12"/>
          </p:nvPr>
        </p:nvSpPr>
        <p:spPr>
          <a:xfrm>
            <a:off x="6553200" y="6420646"/>
            <a:ext cx="2133600" cy="365125"/>
          </a:xfrm>
        </p:spPr>
        <p:txBody>
          <a:bodyPr/>
          <a:lstStyle>
            <a:lvl1pPr>
              <a:defRPr>
                <a:solidFill>
                  <a:schemeClr val="tx1">
                    <a:lumMod val="50000"/>
                  </a:schemeClr>
                </a:solidFill>
              </a:defRPr>
            </a:lvl1pPr>
          </a:lstStyle>
          <a:p>
            <a:fld id="{EE53F2B4-B4D3-4D4D-890E-B11A12EC11EA}" type="slidenum">
              <a:rPr lang="en-US" smtClean="0"/>
              <a:pPr/>
              <a:t>‹#›</a:t>
            </a:fld>
            <a:endParaRPr lang="en-US"/>
          </a:p>
        </p:txBody>
      </p:sp>
      <p:pic>
        <p:nvPicPr>
          <p:cNvPr id="16" name="Picture 15" descr="Neovasc logo - makeshift trace.png"/>
          <p:cNvPicPr>
            <a:picLocks noChangeAspect="1"/>
          </p:cNvPicPr>
          <p:nvPr userDrawn="1"/>
        </p:nvPicPr>
        <p:blipFill>
          <a:blip r:embed="rId2"/>
          <a:stretch>
            <a:fillRect/>
          </a:stretch>
        </p:blipFill>
        <p:spPr>
          <a:xfrm>
            <a:off x="457200" y="6399118"/>
            <a:ext cx="769773" cy="386658"/>
          </a:xfrm>
          <a:prstGeom prst="rect">
            <a:avLst/>
          </a:prstGeom>
        </p:spPr>
      </p:pic>
    </p:spTree>
    <p:extLst>
      <p:ext uri="{BB962C8B-B14F-4D97-AF65-F5344CB8AC3E}">
        <p14:creationId xmlns:p14="http://schemas.microsoft.com/office/powerpoint/2010/main" val="386061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bold subtitle/table">
    <p:spTree>
      <p:nvGrpSpPr>
        <p:cNvPr id="1" name=""/>
        <p:cNvGrpSpPr/>
        <p:nvPr/>
      </p:nvGrpSpPr>
      <p:grpSpPr>
        <a:xfrm>
          <a:off x="0" y="0"/>
          <a:ext cx="0" cy="0"/>
          <a:chOff x="0" y="0"/>
          <a:chExt cx="0" cy="0"/>
        </a:xfrm>
      </p:grpSpPr>
      <p:sp>
        <p:nvSpPr>
          <p:cNvPr id="9" name="Content Placeholder 2"/>
          <p:cNvSpPr>
            <a:spLocks noGrp="1"/>
          </p:cNvSpPr>
          <p:nvPr>
            <p:ph idx="10"/>
          </p:nvPr>
        </p:nvSpPr>
        <p:spPr>
          <a:xfrm>
            <a:off x="374654" y="1397024"/>
            <a:ext cx="8443909" cy="495299"/>
          </a:xfrm>
        </p:spPr>
        <p:txBody>
          <a:bodyPr anchor="ctr" anchorCtr="0">
            <a:normAutofit/>
          </a:bodyPr>
          <a:lstStyle>
            <a:lvl1pPr marL="0" indent="0">
              <a:spcBef>
                <a:spcPts val="0"/>
              </a:spcBef>
              <a:spcAft>
                <a:spcPts val="0"/>
              </a:spcAft>
              <a:buNone/>
              <a:defRPr sz="2200" b="1" i="0">
                <a:solidFill>
                  <a:srgbClr val="202020"/>
                </a:solidFill>
                <a:latin typeface="Arial"/>
                <a:cs typeface="Arial"/>
              </a:defRPr>
            </a:lvl1pPr>
            <a:lvl2pPr marL="347663" indent="0">
              <a:buFont typeface="Arial"/>
              <a:buNone/>
              <a:defRPr sz="2000" b="1">
                <a:solidFill>
                  <a:srgbClr val="202020"/>
                </a:solidFill>
              </a:defRPr>
            </a:lvl2pPr>
            <a:lvl3pPr marL="685800" indent="0">
              <a:buFont typeface="Arial"/>
              <a:buNone/>
              <a:defRPr sz="2000" b="1">
                <a:solidFill>
                  <a:srgbClr val="202020"/>
                </a:solidFill>
              </a:defRPr>
            </a:lvl3pPr>
            <a:lvl4pPr marL="1143000" indent="0">
              <a:buFont typeface="Arial"/>
              <a:buNone/>
              <a:defRPr sz="2000" b="1">
                <a:solidFill>
                  <a:srgbClr val="202020"/>
                </a:solidFill>
              </a:defRPr>
            </a:lvl4pPr>
            <a:lvl5pPr marL="1490663" indent="0">
              <a:buFont typeface="Arial"/>
              <a:buNone/>
              <a:defRPr sz="2000" b="1">
                <a:solidFill>
                  <a:srgbClr val="202020"/>
                </a:solidFill>
              </a:defRPr>
            </a:lvl5pPr>
          </a:lstStyle>
          <a:p>
            <a:pPr lvl="0"/>
            <a:r>
              <a:rPr lang="en-US"/>
              <a:t>Click to edit Master text styles</a:t>
            </a:r>
          </a:p>
        </p:txBody>
      </p:sp>
      <p:sp>
        <p:nvSpPr>
          <p:cNvPr id="20" name="Title Placeholder 1"/>
          <p:cNvSpPr>
            <a:spLocks noGrp="1"/>
          </p:cNvSpPr>
          <p:nvPr>
            <p:ph type="title"/>
          </p:nvPr>
        </p:nvSpPr>
        <p:spPr>
          <a:xfrm>
            <a:off x="347126" y="173034"/>
            <a:ext cx="8331737" cy="766762"/>
          </a:xfrm>
          <a:prstGeom prst="rect">
            <a:avLst/>
          </a:prstGeom>
        </p:spPr>
        <p:txBody>
          <a:bodyPr vert="horz" lIns="91440" tIns="91440" rIns="91440" bIns="91440" rtlCol="0" anchor="ctr" anchorCtr="0">
            <a:noAutofit/>
          </a:bodyPr>
          <a:lstStyle>
            <a:lvl1pPr>
              <a:defRPr sz="3000" b="0">
                <a:solidFill>
                  <a:schemeClr val="accent1"/>
                </a:solidFill>
                <a:latin typeface="Arial"/>
                <a:cs typeface="Arial"/>
              </a:defRPr>
            </a:lvl1pPr>
          </a:lstStyle>
          <a:p>
            <a:r>
              <a:rPr lang="en-US"/>
              <a:t>Click to edit Master title style</a:t>
            </a:r>
          </a:p>
        </p:txBody>
      </p:sp>
      <p:sp>
        <p:nvSpPr>
          <p:cNvPr id="12" name="Rectangle 11"/>
          <p:cNvSpPr/>
          <p:nvPr userDrawn="1"/>
        </p:nvSpPr>
        <p:spPr>
          <a:xfrm flipV="1">
            <a:off x="-2" y="1092750"/>
            <a:ext cx="1828800" cy="115858"/>
          </a:xfrm>
          <a:prstGeom prst="rect">
            <a:avLst/>
          </a:prstGeom>
          <a:gradFill flip="none" rotWithShape="1">
            <a:gsLst>
              <a:gs pos="30000">
                <a:schemeClr val="bg1">
                  <a:lumMod val="50000"/>
                  <a:alpha val="30000"/>
                </a:schemeClr>
              </a:gs>
              <a:gs pos="95000">
                <a:srgbClr val="FFFFFF">
                  <a:alpha val="76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rgbClr val="7F2772"/>
                </a:solidFill>
              </a:rPr>
              <a:t>  </a:t>
            </a:r>
          </a:p>
        </p:txBody>
      </p:sp>
      <p:sp>
        <p:nvSpPr>
          <p:cNvPr id="4" name="Table Placeholder 3"/>
          <p:cNvSpPr>
            <a:spLocks noGrp="1"/>
          </p:cNvSpPr>
          <p:nvPr>
            <p:ph type="tbl" sz="quarter" idx="12"/>
          </p:nvPr>
        </p:nvSpPr>
        <p:spPr>
          <a:xfrm>
            <a:off x="381001" y="2032000"/>
            <a:ext cx="8437561" cy="3378200"/>
          </a:xfrm>
        </p:spPr>
        <p:txBody>
          <a:bodyPr>
            <a:noAutofit/>
          </a:bodyPr>
          <a:lstStyle/>
          <a:p>
            <a:endParaRPr lang="en-US"/>
          </a:p>
        </p:txBody>
      </p:sp>
      <p:sp>
        <p:nvSpPr>
          <p:cNvPr id="11" name="Slide Number Placeholder 6"/>
          <p:cNvSpPr txBox="1">
            <a:spLocks/>
          </p:cNvSpPr>
          <p:nvPr userDrawn="1"/>
        </p:nvSpPr>
        <p:spPr>
          <a:xfrm>
            <a:off x="264440" y="6225049"/>
            <a:ext cx="393973" cy="365125"/>
          </a:xfrm>
          <a:prstGeom prst="rect">
            <a:avLst/>
          </a:prstGeom>
        </p:spPr>
        <p:txBody>
          <a:bodyPr vert="horz" lIns="91440" tIns="45720" rIns="91440" bIns="45720" rtlCol="0" anchor="ctr"/>
          <a:lstStyle>
            <a:defPPr>
              <a:defRPr lang="en-US"/>
            </a:defPPr>
            <a:lvl1pPr marL="0" algn="r" defTabSz="457200" rtl="0" eaLnBrk="1" latinLnBrk="0" hangingPunct="1">
              <a:defRPr kumimoji="0" lang="en-US" sz="1100" b="0" i="0" u="none" strike="noStrike" kern="0" cap="none" spc="0" normalizeH="0" baseline="0" smtClean="0">
                <a:ln>
                  <a:noFill/>
                </a:ln>
                <a:solidFill>
                  <a:schemeClr val="tx1">
                    <a:lumMod val="50000"/>
                    <a:lumOff val="50000"/>
                  </a:schemeClr>
                </a:solidFill>
                <a:effectLst/>
                <a:uLnTx/>
                <a:uFillTx/>
                <a:latin typeface="Franklin Gothic Medium"/>
                <a:ea typeface="+mn-ea"/>
                <a:cs typeface="Franklin Gothic Medium"/>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E53F2B4-B4D3-4D4D-890E-B11A12EC11EA}" type="slidenum">
              <a:rPr lang="en-US" sz="1000" smtClean="0">
                <a:solidFill>
                  <a:schemeClr val="tx1">
                    <a:lumMod val="50000"/>
                    <a:lumOff val="50000"/>
                  </a:schemeClr>
                </a:solidFill>
              </a:rPr>
              <a:pPr/>
              <a:t>‹#›</a:t>
            </a:fld>
            <a:endParaRPr lang="en-US" sz="1000">
              <a:solidFill>
                <a:schemeClr val="tx1">
                  <a:lumMod val="50000"/>
                  <a:lumOff val="50000"/>
                </a:schemeClr>
              </a:solidFill>
            </a:endParaRPr>
          </a:p>
        </p:txBody>
      </p:sp>
      <p:sp>
        <p:nvSpPr>
          <p:cNvPr id="16" name="Text Placeholder 2"/>
          <p:cNvSpPr>
            <a:spLocks noGrp="1"/>
          </p:cNvSpPr>
          <p:nvPr>
            <p:ph type="body" sz="quarter" idx="11" hasCustomPrompt="1"/>
          </p:nvPr>
        </p:nvSpPr>
        <p:spPr>
          <a:xfrm>
            <a:off x="374651" y="5418666"/>
            <a:ext cx="6923616" cy="503245"/>
          </a:xfrm>
        </p:spPr>
        <p:txBody>
          <a:bodyPr anchor="b" anchorCtr="0">
            <a:noAutofit/>
          </a:bodyPr>
          <a:lstStyle>
            <a:lvl1pPr marL="0" indent="0">
              <a:spcBef>
                <a:spcPts val="0"/>
              </a:spcBef>
              <a:spcAft>
                <a:spcPts val="300"/>
              </a:spcAft>
              <a:buFontTx/>
              <a:buNone/>
              <a:defRPr sz="900" baseline="0">
                <a:solidFill>
                  <a:srgbClr val="000000"/>
                </a:solidFill>
              </a:defRPr>
            </a:lvl1pPr>
            <a:lvl2pPr marL="342900" indent="0">
              <a:buFontTx/>
              <a:buNone/>
              <a:defRPr sz="900">
                <a:solidFill>
                  <a:srgbClr val="000000"/>
                </a:solidFill>
              </a:defRPr>
            </a:lvl2pPr>
            <a:lvl3pPr marL="685800" indent="0">
              <a:buFontTx/>
              <a:buNone/>
              <a:defRPr sz="900">
                <a:solidFill>
                  <a:srgbClr val="000000"/>
                </a:solidFill>
              </a:defRPr>
            </a:lvl3pPr>
            <a:lvl4pPr marL="1371600" indent="0">
              <a:buFontTx/>
              <a:buNone/>
              <a:defRPr sz="900">
                <a:solidFill>
                  <a:srgbClr val="000000"/>
                </a:solidFill>
              </a:defRPr>
            </a:lvl4pPr>
            <a:lvl5pPr marL="1828800" indent="0">
              <a:buFontTx/>
              <a:buNone/>
              <a:defRPr sz="900">
                <a:solidFill>
                  <a:srgbClr val="000000"/>
                </a:solidFill>
              </a:defRPr>
            </a:lvl5pPr>
          </a:lstStyle>
          <a:p>
            <a:pPr lvl="0"/>
            <a:r>
              <a:rPr lang="en-US"/>
              <a:t>Click to enter references</a:t>
            </a:r>
          </a:p>
        </p:txBody>
      </p:sp>
    </p:spTree>
    <p:extLst>
      <p:ext uri="{BB962C8B-B14F-4D97-AF65-F5344CB8AC3E}">
        <p14:creationId xmlns:p14="http://schemas.microsoft.com/office/powerpoint/2010/main" val="639698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28688" y="2362200"/>
            <a:ext cx="7286625" cy="1238250"/>
          </a:xfrm>
        </p:spPr>
        <p:txBody>
          <a:bodyPr/>
          <a:lstStyle>
            <a:lvl1pPr algn="ctr">
              <a:defRPr sz="2400"/>
            </a:lvl1pPr>
          </a:lstStyle>
          <a:p>
            <a:pPr lvl="0"/>
            <a:r>
              <a:rPr lang="en-US" noProof="0"/>
              <a:t>Click to edit section/chapter headline</a:t>
            </a:r>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0EB114DD-6FA3-4C4B-85CE-704B592FB08F}" type="slidenum">
              <a:rPr lang="he-IL"/>
              <a:pPr/>
              <a:t>‹#›</a:t>
            </a:fld>
            <a:endParaRPr lang="en-US"/>
          </a:p>
        </p:txBody>
      </p:sp>
    </p:spTree>
    <p:extLst>
      <p:ext uri="{BB962C8B-B14F-4D97-AF65-F5344CB8AC3E}">
        <p14:creationId xmlns:p14="http://schemas.microsoft.com/office/powerpoint/2010/main" val="382003961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22 pt. bullet">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347126" y="173736"/>
            <a:ext cx="8331737" cy="766762"/>
          </a:xfrm>
          <a:prstGeom prst="rect">
            <a:avLst/>
          </a:prstGeom>
        </p:spPr>
        <p:txBody>
          <a:bodyPr vert="horz" lIns="91440" tIns="91440" rIns="91440" bIns="91440" rtlCol="0" anchor="ctr" anchorCtr="0">
            <a:noAutofit/>
          </a:bodyPr>
          <a:lstStyle>
            <a:lvl1pPr>
              <a:defRPr b="0">
                <a:solidFill>
                  <a:srgbClr val="F05A28"/>
                </a:solidFill>
                <a:latin typeface="Arial"/>
                <a:cs typeface="Arial"/>
              </a:defRPr>
            </a:lvl1pPr>
          </a:lstStyle>
          <a:p>
            <a:r>
              <a:rPr lang="en-US"/>
              <a:t>Click to edit Master title style</a:t>
            </a:r>
          </a:p>
        </p:txBody>
      </p:sp>
      <p:sp>
        <p:nvSpPr>
          <p:cNvPr id="21" name="Content Placeholder 2"/>
          <p:cNvSpPr>
            <a:spLocks noGrp="1"/>
          </p:cNvSpPr>
          <p:nvPr>
            <p:ph idx="1"/>
          </p:nvPr>
        </p:nvSpPr>
        <p:spPr>
          <a:xfrm>
            <a:off x="374654" y="1295399"/>
            <a:ext cx="8315193" cy="4619625"/>
          </a:xfrm>
        </p:spPr>
        <p:txBody>
          <a:bodyPr/>
          <a:lstStyle>
            <a:lvl1pPr marL="228600" indent="-228600">
              <a:defRPr sz="2200">
                <a:solidFill>
                  <a:srgbClr val="202020"/>
                </a:solidFill>
              </a:defRPr>
            </a:lvl1pPr>
            <a:lvl2pPr marL="576263" indent="-228600">
              <a:buFont typeface="Arial"/>
              <a:buChar char="•"/>
              <a:defRPr sz="2000">
                <a:solidFill>
                  <a:srgbClr val="202020"/>
                </a:solidFill>
              </a:defRPr>
            </a:lvl2pPr>
            <a:lvl3pPr marL="914400" indent="-228600">
              <a:buFont typeface="Arial"/>
              <a:buChar char="•"/>
              <a:defRPr sz="1800">
                <a:solidFill>
                  <a:srgbClr val="202020"/>
                </a:solidFill>
              </a:defRPr>
            </a:lvl3pPr>
            <a:lvl4pPr marL="1262063" indent="-228600">
              <a:buFont typeface="Arial"/>
              <a:buChar char="•"/>
              <a:defRPr sz="1600">
                <a:solidFill>
                  <a:srgbClr val="202020"/>
                </a:solidFill>
              </a:defRPr>
            </a:lvl4pPr>
            <a:lvl5pPr marL="1600200" indent="-228600">
              <a:buFont typeface="Arial"/>
              <a:buChar char="•"/>
              <a:defRPr sz="1400">
                <a:solidFill>
                  <a:srgbClr val="20202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Rectangle 22"/>
          <p:cNvSpPr/>
          <p:nvPr userDrawn="1"/>
        </p:nvSpPr>
        <p:spPr>
          <a:xfrm flipV="1">
            <a:off x="-2" y="1092750"/>
            <a:ext cx="1828800" cy="115858"/>
          </a:xfrm>
          <a:prstGeom prst="rect">
            <a:avLst/>
          </a:prstGeom>
          <a:gradFill flip="none" rotWithShape="1">
            <a:gsLst>
              <a:gs pos="30000">
                <a:schemeClr val="bg1">
                  <a:lumMod val="50000"/>
                  <a:alpha val="30000"/>
                </a:schemeClr>
              </a:gs>
              <a:gs pos="95000">
                <a:srgbClr val="FFFFFF">
                  <a:alpha val="76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rgbClr val="7F2772"/>
                </a:solidFill>
              </a:rPr>
              <a:t>  </a:t>
            </a:r>
          </a:p>
        </p:txBody>
      </p:sp>
      <p:sp>
        <p:nvSpPr>
          <p:cNvPr id="12" name="Slide Number Placeholder 6"/>
          <p:cNvSpPr txBox="1">
            <a:spLocks/>
          </p:cNvSpPr>
          <p:nvPr userDrawn="1"/>
        </p:nvSpPr>
        <p:spPr>
          <a:xfrm>
            <a:off x="264440" y="6229810"/>
            <a:ext cx="482009" cy="365125"/>
          </a:xfrm>
          <a:prstGeom prst="rect">
            <a:avLst/>
          </a:prstGeom>
        </p:spPr>
        <p:txBody>
          <a:bodyPr vert="horz" lIns="91440" tIns="45720" rIns="91440" bIns="45720" rtlCol="0" anchor="ctr"/>
          <a:lstStyle>
            <a:defPPr>
              <a:defRPr lang="en-US"/>
            </a:defPPr>
            <a:lvl1pPr marL="0" algn="r" defTabSz="457200" rtl="0" eaLnBrk="1" latinLnBrk="0" hangingPunct="1">
              <a:defRPr kumimoji="0" lang="en-US" sz="1100" b="0" i="0" u="none" strike="noStrike" kern="0" cap="none" spc="0" normalizeH="0" baseline="0" smtClean="0">
                <a:ln>
                  <a:noFill/>
                </a:ln>
                <a:solidFill>
                  <a:schemeClr val="tx1">
                    <a:lumMod val="50000"/>
                    <a:lumOff val="50000"/>
                  </a:schemeClr>
                </a:solidFill>
                <a:effectLst/>
                <a:uLnTx/>
                <a:uFillTx/>
                <a:latin typeface="Franklin Gothic Medium"/>
                <a:ea typeface="+mn-ea"/>
                <a:cs typeface="Franklin Gothic Medium"/>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E53F2B4-B4D3-4D4D-890E-B11A12EC11EA}" type="slidenum">
              <a:rPr lang="en-US" sz="1000" smtClean="0">
                <a:solidFill>
                  <a:schemeClr val="tx1">
                    <a:lumMod val="50000"/>
                    <a:lumOff val="50000"/>
                  </a:schemeClr>
                </a:solidFill>
              </a:rPr>
              <a:pPr/>
              <a:t>‹#›</a:t>
            </a:fld>
            <a:endParaRPr lang="en-US" sz="1000">
              <a:solidFill>
                <a:schemeClr val="tx1">
                  <a:lumMod val="50000"/>
                  <a:lumOff val="50000"/>
                </a:schemeClr>
              </a:solidFill>
            </a:endParaRPr>
          </a:p>
        </p:txBody>
      </p:sp>
    </p:spTree>
    <p:extLst>
      <p:ext uri="{BB962C8B-B14F-4D97-AF65-F5344CB8AC3E}">
        <p14:creationId xmlns:p14="http://schemas.microsoft.com/office/powerpoint/2010/main" val="10700396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22 pt. bullet">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347126" y="173736"/>
            <a:ext cx="8331737" cy="766762"/>
          </a:xfrm>
          <a:prstGeom prst="rect">
            <a:avLst/>
          </a:prstGeom>
        </p:spPr>
        <p:txBody>
          <a:bodyPr vert="horz" lIns="91440" tIns="91440" rIns="91440" bIns="91440" rtlCol="0" anchor="ctr" anchorCtr="0">
            <a:noAutofit/>
          </a:bodyPr>
          <a:lstStyle>
            <a:lvl1pPr>
              <a:defRPr sz="3000" b="0">
                <a:solidFill>
                  <a:srgbClr val="009999"/>
                </a:solidFill>
                <a:latin typeface="Arial"/>
                <a:cs typeface="Arial"/>
              </a:defRPr>
            </a:lvl1pPr>
          </a:lstStyle>
          <a:p>
            <a:r>
              <a:rPr lang="en-US"/>
              <a:t>Click to edit Master title style</a:t>
            </a:r>
          </a:p>
        </p:txBody>
      </p:sp>
      <p:sp>
        <p:nvSpPr>
          <p:cNvPr id="22" name="Content Placeholder 2"/>
          <p:cNvSpPr>
            <a:spLocks noGrp="1"/>
          </p:cNvSpPr>
          <p:nvPr>
            <p:ph idx="1"/>
          </p:nvPr>
        </p:nvSpPr>
        <p:spPr>
          <a:xfrm>
            <a:off x="374654" y="1295400"/>
            <a:ext cx="8315193" cy="4638675"/>
          </a:xfrm>
        </p:spPr>
        <p:txBody>
          <a:bodyPr/>
          <a:lstStyle>
            <a:lvl1pPr marL="228600" indent="-228600">
              <a:defRPr sz="2200">
                <a:solidFill>
                  <a:srgbClr val="202020"/>
                </a:solidFill>
              </a:defRPr>
            </a:lvl1pPr>
            <a:lvl2pPr marL="576263" indent="-228600">
              <a:buFont typeface="Arial"/>
              <a:buChar char="•"/>
              <a:defRPr sz="2000">
                <a:solidFill>
                  <a:srgbClr val="202020"/>
                </a:solidFill>
              </a:defRPr>
            </a:lvl2pPr>
            <a:lvl3pPr marL="914400" indent="-228600">
              <a:buFont typeface="Arial"/>
              <a:buChar char="•"/>
              <a:defRPr sz="1800">
                <a:solidFill>
                  <a:srgbClr val="202020"/>
                </a:solidFill>
              </a:defRPr>
            </a:lvl3pPr>
            <a:lvl4pPr marL="1262063" indent="-228600">
              <a:buFont typeface="Arial"/>
              <a:buChar char="•"/>
              <a:defRPr sz="1600">
                <a:solidFill>
                  <a:srgbClr val="202020"/>
                </a:solidFill>
              </a:defRPr>
            </a:lvl4pPr>
            <a:lvl5pPr marL="1600200" indent="-228600">
              <a:buFont typeface="Arial"/>
              <a:buChar char="•"/>
              <a:defRPr sz="1400">
                <a:solidFill>
                  <a:srgbClr val="20202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Rectangle 20"/>
          <p:cNvSpPr/>
          <p:nvPr userDrawn="1"/>
        </p:nvSpPr>
        <p:spPr>
          <a:xfrm flipV="1">
            <a:off x="-2" y="1092750"/>
            <a:ext cx="1828800" cy="115858"/>
          </a:xfrm>
          <a:prstGeom prst="rect">
            <a:avLst/>
          </a:prstGeom>
          <a:gradFill flip="none" rotWithShape="1">
            <a:gsLst>
              <a:gs pos="30000">
                <a:schemeClr val="bg1">
                  <a:lumMod val="50000"/>
                  <a:alpha val="30000"/>
                </a:schemeClr>
              </a:gs>
              <a:gs pos="95000">
                <a:srgbClr val="FFFFFF">
                  <a:alpha val="7600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rgbClr val="7F2772"/>
                </a:solidFill>
              </a:rPr>
              <a:t> </a:t>
            </a:r>
          </a:p>
        </p:txBody>
      </p:sp>
    </p:spTree>
    <p:extLst>
      <p:ext uri="{BB962C8B-B14F-4D97-AF65-F5344CB8AC3E}">
        <p14:creationId xmlns:p14="http://schemas.microsoft.com/office/powerpoint/2010/main" val="426688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53F2B4-B4D3-4D4D-890E-B11A12EC11EA}" type="slidenum">
              <a:rPr lang="en-US" smtClean="0"/>
              <a:t>‹#›</a:t>
            </a:fld>
            <a:endParaRPr lang="en-US"/>
          </a:p>
        </p:txBody>
      </p:sp>
    </p:spTree>
    <p:extLst>
      <p:ext uri="{BB962C8B-B14F-4D97-AF65-F5344CB8AC3E}">
        <p14:creationId xmlns:p14="http://schemas.microsoft.com/office/powerpoint/2010/main" val="171197138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8" r:id="rId4"/>
    <p:sldLayoutId id="2147483659" r:id="rId5"/>
    <p:sldLayoutId id="2147483652" r:id="rId6"/>
    <p:sldLayoutId id="2147483660" r:id="rId7"/>
    <p:sldLayoutId id="2147483653" r:id="rId8"/>
    <p:sldLayoutId id="2147483661" r:id="rId9"/>
    <p:sldLayoutId id="2147483654" r:id="rId10"/>
    <p:sldLayoutId id="2147483662" r:id="rId11"/>
    <p:sldLayoutId id="2147483655" r:id="rId12"/>
    <p:sldLayoutId id="2147483663" r:id="rId13"/>
    <p:sldLayoutId id="2147483656" r:id="rId14"/>
    <p:sldLayoutId id="2147483657" r:id="rId15"/>
    <p:sldLayoutId id="2147483664" r:id="rId16"/>
    <p:sldLayoutId id="2147483680" r:id="rId17"/>
    <p:sldLayoutId id="2147483681" r:id="rId18"/>
    <p:sldLayoutId id="2147483682" r:id="rId19"/>
  </p:sldLayoutIdLst>
  <p:hf hdr="0" ftr="0" dt="0"/>
  <p:txStyles>
    <p:titleStyle>
      <a:lvl1pPr algn="l"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edar.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www.sec.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tiff"/></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8.tiff"/><Relationship Id="rId4" Type="http://schemas.openxmlformats.org/officeDocument/2006/relationships/image" Target="../media/image27.tiff"/></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jpeg"/><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297" y="2592846"/>
            <a:ext cx="5990703" cy="2378297"/>
          </a:xfrm>
        </p:spPr>
        <p:txBody>
          <a:bodyPr anchor="t" anchorCtr="0">
            <a:normAutofit/>
          </a:bodyPr>
          <a:lstStyle/>
          <a:p>
            <a:pPr>
              <a:spcBef>
                <a:spcPts val="0"/>
              </a:spcBef>
            </a:pPr>
            <a:r>
              <a:rPr lang="en-US" b="0" dirty="0">
                <a:latin typeface="+mn-lt"/>
              </a:rPr>
              <a:t>Advancing </a:t>
            </a:r>
            <a:r>
              <a:rPr lang="en-US" dirty="0"/>
              <a:t>treatment </a:t>
            </a:r>
            <a:r>
              <a:rPr lang="en-US" b="0" dirty="0">
                <a:latin typeface="+mn-lt"/>
              </a:rPr>
              <a:t> </a:t>
            </a:r>
            <a:br>
              <a:rPr lang="en-US" b="0" dirty="0">
                <a:latin typeface="+mn-lt"/>
              </a:rPr>
            </a:br>
            <a:r>
              <a:rPr lang="en-US" b="0" dirty="0">
                <a:latin typeface="+mn-lt"/>
              </a:rPr>
              <a:t>of heart disease </a:t>
            </a:r>
            <a:endParaRPr lang="en-US" dirty="0">
              <a:latin typeface="+mn-lt"/>
            </a:endParaRPr>
          </a:p>
        </p:txBody>
      </p:sp>
      <p:pic>
        <p:nvPicPr>
          <p:cNvPr id="4" name="Picture 3" descr="Neovasc logo - makeshift trace.png"/>
          <p:cNvPicPr>
            <a:picLocks noChangeAspect="1"/>
          </p:cNvPicPr>
          <p:nvPr/>
        </p:nvPicPr>
        <p:blipFill>
          <a:blip r:embed="rId3"/>
          <a:stretch>
            <a:fillRect/>
          </a:stretch>
        </p:blipFill>
        <p:spPr>
          <a:xfrm>
            <a:off x="685800" y="500331"/>
            <a:ext cx="1790926" cy="899584"/>
          </a:xfrm>
          <a:prstGeom prst="rect">
            <a:avLst/>
          </a:prstGeom>
        </p:spPr>
      </p:pic>
      <p:sp>
        <p:nvSpPr>
          <p:cNvPr id="6" name="Oval 5"/>
          <p:cNvSpPr/>
          <p:nvPr/>
        </p:nvSpPr>
        <p:spPr>
          <a:xfrm>
            <a:off x="7459162" y="2592846"/>
            <a:ext cx="242604" cy="2426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 Placeholder 2"/>
          <p:cNvSpPr txBox="1">
            <a:spLocks/>
          </p:cNvSpPr>
          <p:nvPr/>
        </p:nvSpPr>
        <p:spPr>
          <a:xfrm>
            <a:off x="3153297" y="559622"/>
            <a:ext cx="5990703" cy="1500187"/>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 typeface="Arial"/>
              <a:buNone/>
              <a:defRPr sz="2000" kern="1200">
                <a:solidFill>
                  <a:srgbClr val="D9D9D9"/>
                </a:solidFill>
                <a:latin typeface="+mn-lt"/>
                <a:ea typeface="+mn-ea"/>
                <a:cs typeface="+mn-cs"/>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endParaRPr lang="en-US"/>
          </a:p>
        </p:txBody>
      </p:sp>
      <p:sp>
        <p:nvSpPr>
          <p:cNvPr id="7" name="TextBox 6"/>
          <p:cNvSpPr txBox="1"/>
          <p:nvPr/>
        </p:nvSpPr>
        <p:spPr>
          <a:xfrm>
            <a:off x="685800" y="4601811"/>
            <a:ext cx="2150782" cy="369332"/>
          </a:xfrm>
          <a:prstGeom prst="rect">
            <a:avLst/>
          </a:prstGeom>
          <a:noFill/>
        </p:spPr>
        <p:txBody>
          <a:bodyPr wrap="none" rtlCol="0">
            <a:spAutoFit/>
          </a:bodyPr>
          <a:lstStyle/>
          <a:p>
            <a:r>
              <a:rPr lang="en-US"/>
              <a:t>NASDAQ, TSX: NVCN</a:t>
            </a:r>
          </a:p>
        </p:txBody>
      </p:sp>
      <p:sp>
        <p:nvSpPr>
          <p:cNvPr id="3" name="TextBox 2">
            <a:extLst>
              <a:ext uri="{FF2B5EF4-FFF2-40B4-BE49-F238E27FC236}">
                <a16:creationId xmlns:a16="http://schemas.microsoft.com/office/drawing/2014/main" id="{158C0EC8-9B34-CF40-98D2-937EC66721A9}"/>
              </a:ext>
            </a:extLst>
          </p:cNvPr>
          <p:cNvSpPr txBox="1"/>
          <p:nvPr/>
        </p:nvSpPr>
        <p:spPr>
          <a:xfrm>
            <a:off x="7064643" y="5504870"/>
            <a:ext cx="1746119" cy="646331"/>
          </a:xfrm>
          <a:prstGeom prst="rect">
            <a:avLst/>
          </a:prstGeom>
          <a:noFill/>
        </p:spPr>
        <p:txBody>
          <a:bodyPr wrap="none" rtlCol="0" anchor="t">
            <a:spAutoFit/>
          </a:bodyPr>
          <a:lstStyle/>
          <a:p>
            <a:r>
              <a:rPr lang="en-US" b="1" dirty="0"/>
              <a:t>Fred Colen, CEO</a:t>
            </a:r>
            <a:endParaRPr lang="en-US" dirty="0"/>
          </a:p>
          <a:p>
            <a:r>
              <a:rPr lang="en-US" b="1" dirty="0"/>
              <a:t>August 2020</a:t>
            </a:r>
          </a:p>
        </p:txBody>
      </p:sp>
      <p:sp>
        <p:nvSpPr>
          <p:cNvPr id="5" name="TextBox 4">
            <a:extLst>
              <a:ext uri="{FF2B5EF4-FFF2-40B4-BE49-F238E27FC236}">
                <a16:creationId xmlns:a16="http://schemas.microsoft.com/office/drawing/2014/main" id="{B1D42741-9C1D-4C3C-80A9-33A91366914B}"/>
              </a:ext>
            </a:extLst>
          </p:cNvPr>
          <p:cNvSpPr txBox="1"/>
          <p:nvPr/>
        </p:nvSpPr>
        <p:spPr>
          <a:xfrm>
            <a:off x="6968591" y="6525087"/>
            <a:ext cx="1842171" cy="246221"/>
          </a:xfrm>
          <a:prstGeom prst="rect">
            <a:avLst/>
          </a:prstGeom>
          <a:noFill/>
        </p:spPr>
        <p:txBody>
          <a:bodyPr wrap="none" rtlCol="0">
            <a:spAutoFit/>
          </a:bodyPr>
          <a:lstStyle/>
          <a:p>
            <a:r>
              <a:rPr lang="en-US" sz="1000" dirty="0"/>
              <a:t>022006-MKT Rev A (2020-08)</a:t>
            </a:r>
          </a:p>
        </p:txBody>
      </p:sp>
    </p:spTree>
    <p:extLst>
      <p:ext uri="{BB962C8B-B14F-4D97-AF65-F5344CB8AC3E}">
        <p14:creationId xmlns:p14="http://schemas.microsoft.com/office/powerpoint/2010/main" val="1853770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760" y="189441"/>
            <a:ext cx="8870479" cy="340611"/>
          </a:xfrm>
        </p:spPr>
        <p:txBody>
          <a:bodyPr>
            <a:normAutofit fontScale="90000"/>
          </a:bodyPr>
          <a:lstStyle/>
          <a:p>
            <a:r>
              <a:rPr lang="en-US"/>
              <a:t>Forward-Looking Statements</a:t>
            </a:r>
            <a:endParaRPr lang="en-US">
              <a:solidFill>
                <a:srgbClr val="FF0000"/>
              </a:solidFill>
            </a:endParaRPr>
          </a:p>
        </p:txBody>
      </p:sp>
      <p:sp>
        <p:nvSpPr>
          <p:cNvPr id="4" name="Slide Number Placeholder 3"/>
          <p:cNvSpPr>
            <a:spLocks noGrp="1"/>
          </p:cNvSpPr>
          <p:nvPr>
            <p:ph type="sldNum" sz="quarter" idx="12"/>
          </p:nvPr>
        </p:nvSpPr>
        <p:spPr/>
        <p:txBody>
          <a:bodyPr/>
          <a:lstStyle/>
          <a:p>
            <a:fld id="{EE53F2B4-B4D3-4D4D-890E-B11A12EC11EA}" type="slidenum">
              <a:rPr lang="en-US" sz="1000" smtClean="0">
                <a:latin typeface="Arial" panose="020B0604020202020204" pitchFamily="34" charset="0"/>
                <a:cs typeface="Arial" panose="020B0604020202020204" pitchFamily="34" charset="0"/>
              </a:rPr>
              <a:pPr/>
              <a:t>2</a:t>
            </a:fld>
            <a:endParaRPr lang="en-US" sz="100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D6B82CB4-9B85-4FD2-850C-B54271C307C8}"/>
              </a:ext>
            </a:extLst>
          </p:cNvPr>
          <p:cNvSpPr>
            <a:spLocks noGrp="1"/>
          </p:cNvSpPr>
          <p:nvPr/>
        </p:nvSpPr>
        <p:spPr>
          <a:xfrm>
            <a:off x="70020" y="437689"/>
            <a:ext cx="8937219" cy="6120129"/>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1800" kern="1200">
                <a:solidFill>
                  <a:srgbClr val="202020"/>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rgbClr val="202020"/>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202020"/>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202020"/>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20202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n-US" sz="800" dirty="0">
                <a:ea typeface="+mn-lt"/>
                <a:cs typeface="+mn-lt"/>
              </a:rPr>
              <a:t>This presentation contains forward-looking statements within the meaning of the U.S. Private Securities Litigation Reform Act of 1995 and applicable Canadian securities laws regarding the Company’s plans and expectations concerning: the realization of its 4 step value creation strategy, including, pursuing Reducer reimbursement in additional countries, targets as to US commercialization of Reducer and FDA approval, and anticipated first human implant of  Tiara TF by late 2020; the size of the market opportunities for the Tiara and the Reducer; cash requirements in order to reach planned timing for value creation milestones; its intellectual property coverage for its products; and refractory angina and mitral regurgitation  representing a large, growing market. Words and phrases that may not be based on historical fact, including without limitation statements containing the words “believe”, “may”, “plan”, “will”, “estimate”, “continue”, “anticipate”, “intend”, “expect” “revolutionize”, “strategy”, “initiate”, “path” and “re-establish”, and similar words or expressions, are intended to identify these forward-looking statements. Forward-looking statements are based on estimates and assumptions made by the Company in light of its experience and its perception of historical trends, current conditions and expected future developments, as well as other factors that the Company believes are appropriate in the circumstances. Such statements reflect management of the Company’s current views with respect to future events and are subject to risks and uncertainties and are necessarily based upon a number of estimates and assumptions that, while considered reasonable by the Company, are inherently subject to significant business, economic, competitive, political and social uncertainties and contingencies. The factors and assumptions used by management of the Company to develop such forward-looking statements include, but are not limited to: the Company’s ability to continue as going concern; the Company’s ability to raise significant additional financing on favorable terms; the Company’s regulatory and clinical strategies will continue to be successful; the Company’s current positive interactions with regulatory agencies will continue; recruitment to clinical trials and studies will continue; the time required to enroll, analyze and report the results of the Company’s clinical studies will be consistent with projected timelines; current and future clinical trials and studies will generate the supporting clinical data necessary to achieve approval of marketing authorization applications; the regulatory requirements for approval of marketing authorization applications will be maintained; the Company’s current good relationships with the Company’s suppliers and service providers will be maintained; the Company’s estimates of market size and reports reviewed by us are accurate; the Company’s efforts to develop markets and generate revenue from the Reducer will be successful; and markets for the Tiara and the Reducer will develop. Investors are cautioned that many factors and assumptions could cause the Company’s actual results, performance or achievements to differ materially from those expressed or implied by the forward-looking statements, including, without limitation: risks relating to the possibility that the Company’s common shares may be delisted from the Nasdaq Capital Market or the Toronto Stock Exchange, including Nasdaq’s discretionary public interest authority to apply more stringent criteria for continued listing or suspend or delist securities, which could affect their market price and liquidity; the substantial doubt about the Company’s ability to continue as a going concern; risks related to the recent coronavirus outbreak or other health epidemics, which could significantly impact our operations, sales or ability to raise capital; risks relating to the Company’s need for significant additional future capital and the Company’s ability to raise additional funding; risks relating to the Company’s Common Share price being volatile; risks relating to the sale of a significant number of Common Shares of the Company; risks relating to the conversion or exercise of the Company’s existing securities, which may encourage short sales by third parties; risks relating to the Company’s conclusion that it did not have effective internal control over financial reporting as at December 31, 2018 and 2019; risks relating to the Company’s Common Share price being volatile; risks relating to the influence of significant shareholders of the Company over the Company’s business operations and share price; risks relating to the Company’s significant indebtedness, and its effect on the Company’s financial condition; risks relating to claims by third parties alleging infringement of their intellectual property rights; risks relating to lawsuits that the Company is subject to, which could divert the Company’s resources and result in the payment of significant damages and other remedies; the Company’s ability to establish, maintain and defend intellectual property rights in the Company’s products; risks relating to results from clinical trials of the Company’s products, which may be unfavorable or perceived as unfavorable; the Company’s history of losses and significant accumulated deficit; risks associated with product liability claims, insurance and recalls; risks relating to use of the Company’s products in unapproved circumstances, which could expose the Company to liabilities; risks relating to competition in the medical device industry, including the risk that one or more of the Company’s competitors may develop more effective or more affordable products; risks relating to the Company’s ability to achieve or maintain expected levels of market acceptance for the Company’s products, as well as the Company’s ability to successfully build its in-house sales capabilities or secure third-party marketing or distribution partners; the Company’s ability to convince public payors and hospitals to include the Company’s products on their approved products lists; risks relating to new legislation, new regulatory requirements and the efforts of governmental and third party payors to contain or reduce the costs of healthcare; risks relating to increased regulation, enforcement and inspections of participants in the medical device industry, including frequent government investigations into marketing and other business practices; risks associated with the extensive regulation of the Company’s products and trials by governmental authorities, as well as the cost and time delays associated therewith; risks associated with post-market regulation of the Company’s products; health and safety risks associated with the Company’s products and industry; risks associated with the Company’s manufacturing operations, including the regulation of the Company’s manufacturing processes by governmental authorities and the availability of two critical components of the Reducer; risk of animal disease associated with the use of the Company’s products; risks relating to the manufacturing capacity of third-party manufacturers for the Company’s products, including risks of supply interruptions impacting the Company’s ability to manufacture its own products; risks relating to the Company’s dependence on limited products for substantially all of the Company’s current revenues; risks relating to the Company’s exposure to adverse movements in foreign currency exchange rates; risks relating to the possibility that the Company could lose its foreign private issuer status under U.S. federal securities laws; risks relating to breaches of anti-bribery laws by the Company’s employees or agents; risks associated with future changes in financial accounting standards and new accounting pronouncements; risks relating to the Company’s dependence upon key personnel to achieve its business objectives; the Company’s ability to maintain strong relationships with physicians; risks relating to the sufficiency of the Company’s management systems and resources in periods of significant growth; risks associated with consolidation in the health care industry, including the downward pressure on product pricing and the growing need to be selected by larger customers in order to make sales to their members or participants; risks relating to the Company’s ability to successfully identify and complete corporate transactions on favorable terms or achieve anticipated synergies relating to any acquisitions or alliances;; anti-takeover provisions in the Company’s constating documents which could discourage a third party from making a takeover bid beneficial to the Company’s shareholders; risks relating to conflicts of interests among the Company’s officers and directors as a result of their involvement with other issuers. These risk factors and others relating to the Company are discussed in greater detail in the “Risk Factors” section of the Company’s Annual Report on Form 20-F and in the Management’s Discussion and Analysis for the three months ended March 31, 2020 (copies of which may be obtained at </a:t>
            </a:r>
            <a:r>
              <a:rPr lang="en-US" sz="800" dirty="0">
                <a:ea typeface="+mn-lt"/>
                <a:cs typeface="+mn-lt"/>
                <a:hlinkClick r:id="rId3"/>
              </a:rPr>
              <a:t>www.sedar.com</a:t>
            </a:r>
            <a:r>
              <a:rPr lang="en-US" sz="800" dirty="0">
                <a:ea typeface="+mn-lt"/>
                <a:cs typeface="+mn-lt"/>
              </a:rPr>
              <a:t> or </a:t>
            </a:r>
            <a:r>
              <a:rPr lang="en-US" sz="800" dirty="0">
                <a:ea typeface="+mn-lt"/>
                <a:cs typeface="+mn-lt"/>
                <a:hlinkClick r:id="rId4"/>
              </a:rPr>
              <a:t>www.sec.gov</a:t>
            </a:r>
            <a:r>
              <a:rPr lang="en-US" sz="800" dirty="0">
                <a:ea typeface="+mn-lt"/>
                <a:cs typeface="+mn-lt"/>
              </a:rPr>
              <a:t>). The Company has no intention and undertakes no obligation to update or revise any forward-looking statements beyond required periodic filings with securities regulators, whether as a result of new information, future events or otherwise, except as required by law. All financial data mentioned is expressed in US dollars.  </a:t>
            </a:r>
            <a:endParaRPr lang="en-US" sz="800" dirty="0"/>
          </a:p>
        </p:txBody>
      </p:sp>
    </p:spTree>
    <p:extLst>
      <p:ext uri="{BB962C8B-B14F-4D97-AF65-F5344CB8AC3E}">
        <p14:creationId xmlns:p14="http://schemas.microsoft.com/office/powerpoint/2010/main" val="1759236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2371A10-E491-49D4-A944-F58612B8984E}"/>
              </a:ext>
            </a:extLst>
          </p:cNvPr>
          <p:cNvSpPr>
            <a:spLocks noGrp="1"/>
          </p:cNvSpPr>
          <p:nvPr>
            <p:ph sz="half" idx="1"/>
          </p:nvPr>
        </p:nvSpPr>
        <p:spPr>
          <a:xfrm>
            <a:off x="457200" y="1022350"/>
            <a:ext cx="4038600" cy="5616156"/>
          </a:xfrm>
        </p:spPr>
        <p:txBody>
          <a:bodyPr vert="horz" lIns="91440" tIns="45720" rIns="91440" bIns="45720" rtlCol="0" anchor="t">
            <a:normAutofit/>
          </a:bodyPr>
          <a:lstStyle/>
          <a:p>
            <a:pPr marL="0" indent="0">
              <a:buNone/>
            </a:pPr>
            <a:r>
              <a:rPr lang="en-US" sz="2000" dirty="0">
                <a:solidFill>
                  <a:srgbClr val="DC0416"/>
                </a:solidFill>
                <a:latin typeface="Arial"/>
                <a:cs typeface="Arial"/>
              </a:rPr>
              <a:t>Tiara™ </a:t>
            </a:r>
            <a:r>
              <a:rPr lang="en-US" sz="2000" dirty="0">
                <a:latin typeface="Arial"/>
                <a:cs typeface="Arial"/>
              </a:rPr>
              <a:t>mitral valve replacement </a:t>
            </a:r>
            <a:r>
              <a:rPr lang="en-US" sz="2000" dirty="0">
                <a:solidFill>
                  <a:srgbClr val="404040"/>
                </a:solidFill>
                <a:latin typeface="Arial"/>
                <a:cs typeface="Arial"/>
              </a:rPr>
              <a:t>for minimally invasive treatment of mitral valve disease (in Clinical trial phase)</a:t>
            </a:r>
          </a:p>
          <a:p>
            <a:pPr marL="0" indent="0">
              <a:buNone/>
            </a:pPr>
            <a:endParaRPr lang="en-US" dirty="0">
              <a:solidFill>
                <a:srgbClr val="404040"/>
              </a:solidFill>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a:cs typeface="Arial"/>
              </a:rPr>
              <a:t>- Tiara TA - CE Mark application submitted under EU Medical Device Directive</a:t>
            </a:r>
          </a:p>
          <a:p>
            <a:pPr marL="0" indent="0">
              <a:buNone/>
            </a:pPr>
            <a:r>
              <a:rPr lang="en-US" dirty="0">
                <a:latin typeface="Arial"/>
                <a:cs typeface="Arial"/>
              </a:rPr>
              <a:t>- Tiara TF - Targeting First in Human first half 2021 </a:t>
            </a:r>
          </a:p>
        </p:txBody>
      </p:sp>
      <p:sp>
        <p:nvSpPr>
          <p:cNvPr id="7" name="Content Placeholder 6">
            <a:extLst>
              <a:ext uri="{FF2B5EF4-FFF2-40B4-BE49-F238E27FC236}">
                <a16:creationId xmlns:a16="http://schemas.microsoft.com/office/drawing/2014/main" id="{B43A30C2-E6CD-4B4D-9AE2-DE76B9324D6A}"/>
              </a:ext>
            </a:extLst>
          </p:cNvPr>
          <p:cNvSpPr>
            <a:spLocks noGrp="1"/>
          </p:cNvSpPr>
          <p:nvPr>
            <p:ph sz="half" idx="2"/>
          </p:nvPr>
        </p:nvSpPr>
        <p:spPr>
          <a:xfrm>
            <a:off x="4572000" y="1022350"/>
            <a:ext cx="4299294" cy="5678488"/>
          </a:xfrm>
        </p:spPr>
        <p:txBody>
          <a:bodyPr vert="horz" lIns="91440" tIns="45720" rIns="91440" bIns="45720" rtlCol="0" anchor="t">
            <a:normAutofit/>
          </a:bodyPr>
          <a:lstStyle/>
          <a:p>
            <a:pPr marL="0" indent="0">
              <a:buNone/>
            </a:pPr>
            <a:r>
              <a:rPr lang="en-US" sz="2000" dirty="0">
                <a:solidFill>
                  <a:srgbClr val="DC0416"/>
                </a:solidFill>
                <a:latin typeface="Arial"/>
                <a:cs typeface="Arial"/>
              </a:rPr>
              <a:t>Neovasc Reducer™ </a:t>
            </a:r>
            <a:r>
              <a:rPr lang="en-US" sz="2000" dirty="0">
                <a:latin typeface="Arial"/>
                <a:cs typeface="Arial"/>
              </a:rPr>
              <a:t>device for minimally invasive </a:t>
            </a:r>
            <a:r>
              <a:rPr lang="en-US" sz="2000" dirty="0">
                <a:solidFill>
                  <a:srgbClr val="404040"/>
                </a:solidFill>
                <a:latin typeface="Arial"/>
                <a:cs typeface="Arial"/>
              </a:rPr>
              <a:t>treatment of refractory angina (CE-marked and commercial in EMEA)</a:t>
            </a:r>
          </a:p>
          <a:p>
            <a:endParaRPr lang="en-US" b="1" dirty="0">
              <a:solidFill>
                <a:srgbClr val="40404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latin typeface="Arial"/>
                <a:cs typeface="Arial"/>
              </a:rPr>
              <a:t>- FDA Breakthrough Device designation</a:t>
            </a:r>
          </a:p>
          <a:p>
            <a:pPr marL="0" indent="0">
              <a:buNone/>
            </a:pPr>
            <a:r>
              <a:rPr lang="en-US" dirty="0">
                <a:latin typeface="Arial"/>
                <a:cs typeface="Arial"/>
              </a:rPr>
              <a:t>- Recently added to ESC Guidelines</a:t>
            </a:r>
            <a:r>
              <a:rPr lang="en-US" baseline="30000" dirty="0">
                <a:latin typeface="Arial"/>
                <a:cs typeface="Arial"/>
              </a:rPr>
              <a:t>1</a:t>
            </a:r>
            <a:endParaRPr lang="en-US" dirty="0">
              <a:latin typeface="Arial"/>
              <a:cs typeface="Arial"/>
            </a:endParaRPr>
          </a:p>
          <a:p>
            <a:pPr marL="0" indent="0">
              <a:buNone/>
            </a:pPr>
            <a:r>
              <a:rPr lang="en-US" dirty="0">
                <a:latin typeface="Arial"/>
                <a:cs typeface="Arial"/>
              </a:rPr>
              <a:t>- FDA Panel Meeting Oct. 27, 2020 </a:t>
            </a:r>
            <a:endParaRPr lang="en-US" dirty="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01E090AC-BAC2-41C3-8E91-25256CB9E548}"/>
              </a:ext>
            </a:extLst>
          </p:cNvPr>
          <p:cNvSpPr>
            <a:spLocks noGrp="1"/>
          </p:cNvSpPr>
          <p:nvPr>
            <p:ph type="title"/>
          </p:nvPr>
        </p:nvSpPr>
        <p:spPr/>
        <p:txBody>
          <a:bodyPr>
            <a:noAutofit/>
          </a:bodyPr>
          <a:lstStyle/>
          <a:p>
            <a:r>
              <a:rPr lang="en-US" sz="3000" dirty="0">
                <a:solidFill>
                  <a:srgbClr val="009998"/>
                </a:solidFill>
                <a:latin typeface="Arial"/>
                <a:cs typeface="Arial"/>
              </a:rPr>
              <a:t>Two Key Products</a:t>
            </a:r>
            <a:br>
              <a:rPr lang="en-US" sz="2400" dirty="0"/>
            </a:br>
            <a:endParaRPr lang="en-US" sz="2400" dirty="0">
              <a:solidFill>
                <a:schemeClr val="tx1"/>
              </a:solidFill>
            </a:endParaRPr>
          </a:p>
        </p:txBody>
      </p:sp>
      <p:sp>
        <p:nvSpPr>
          <p:cNvPr id="4" name="Slide Number Placeholder 3">
            <a:extLst>
              <a:ext uri="{FF2B5EF4-FFF2-40B4-BE49-F238E27FC236}">
                <a16:creationId xmlns:a16="http://schemas.microsoft.com/office/drawing/2014/main" id="{13E597D4-E0CF-41E8-A126-028972FAC516}"/>
              </a:ext>
            </a:extLst>
          </p:cNvPr>
          <p:cNvSpPr>
            <a:spLocks noGrp="1"/>
          </p:cNvSpPr>
          <p:nvPr>
            <p:ph type="sldNum" sz="quarter" idx="12"/>
          </p:nvPr>
        </p:nvSpPr>
        <p:spPr/>
        <p:txBody>
          <a:bodyPr/>
          <a:lstStyle/>
          <a:p>
            <a:fld id="{EE53F2B4-B4D3-4D4D-890E-B11A12EC11EA}" type="slidenum">
              <a:rPr lang="en-US" sz="1000" smtClean="0">
                <a:latin typeface="Arial" panose="020B0604020202020204" pitchFamily="34" charset="0"/>
                <a:cs typeface="Arial" panose="020B0604020202020204" pitchFamily="34" charset="0"/>
              </a:rPr>
              <a:pPr/>
              <a:t>3</a:t>
            </a:fld>
            <a:endParaRPr lang="en-US" sz="1000">
              <a:latin typeface="Arial" panose="020B0604020202020204" pitchFamily="34" charset="0"/>
              <a:cs typeface="Arial" panose="020B0604020202020204" pitchFamily="34" charset="0"/>
            </a:endParaRPr>
          </a:p>
        </p:txBody>
      </p:sp>
      <p:pic>
        <p:nvPicPr>
          <p:cNvPr id="8" name="Picture 7" descr="C:\Users\amarko\AppData\Local\Temp\Rar$DI00.194\Neovasc-024-edit.jpg">
            <a:extLst>
              <a:ext uri="{FF2B5EF4-FFF2-40B4-BE49-F238E27FC236}">
                <a16:creationId xmlns:a16="http://schemas.microsoft.com/office/drawing/2014/main" id="{CA4FEB86-BC88-46F2-A8C6-651B252EAAFB}"/>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452670" y="2628781"/>
            <a:ext cx="2047660" cy="2020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C:\Users\amarko\Desktop\NeoVasc photos\Neovasc-002.jpg">
            <a:extLst>
              <a:ext uri="{FF2B5EF4-FFF2-40B4-BE49-F238E27FC236}">
                <a16:creationId xmlns:a16="http://schemas.microsoft.com/office/drawing/2014/main" id="{C883C1CE-F342-4229-B30F-25990E5D974F}"/>
              </a:ext>
            </a:extLst>
          </p:cNvPr>
          <p:cNvPicPr>
            <a:picLocks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097687" y="2628781"/>
            <a:ext cx="2911025" cy="2020277"/>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Footer Placeholder 4">
            <a:extLst>
              <a:ext uri="{FF2B5EF4-FFF2-40B4-BE49-F238E27FC236}">
                <a16:creationId xmlns:a16="http://schemas.microsoft.com/office/drawing/2014/main" id="{413E5578-C233-1844-BD63-5C1F2FD526F2}"/>
              </a:ext>
            </a:extLst>
          </p:cNvPr>
          <p:cNvSpPr>
            <a:spLocks noGrp="1"/>
          </p:cNvSpPr>
          <p:nvPr>
            <p:ph type="ftr" sz="quarter" idx="11"/>
          </p:nvPr>
        </p:nvSpPr>
        <p:spPr>
          <a:xfrm>
            <a:off x="3124200" y="6430544"/>
            <a:ext cx="2895600" cy="365125"/>
          </a:xfrm>
        </p:spPr>
        <p:txBody>
          <a:bodyPr/>
          <a:lstStyle/>
          <a:p>
            <a:r>
              <a:rPr lang="en-US" sz="1000" baseline="30000" dirty="0">
                <a:solidFill>
                  <a:schemeClr val="bg1">
                    <a:lumMod val="50000"/>
                  </a:schemeClr>
                </a:solidFill>
                <a:latin typeface="Arial" panose="020B0604020202020204" pitchFamily="34" charset="0"/>
                <a:cs typeface="Arial" panose="020B0604020202020204" pitchFamily="34" charset="0"/>
              </a:rPr>
              <a:t>1</a:t>
            </a:r>
            <a:r>
              <a:rPr lang="en-US" sz="1000" dirty="0">
                <a:solidFill>
                  <a:schemeClr val="bg1">
                    <a:lumMod val="50000"/>
                  </a:schemeClr>
                </a:solidFill>
                <a:latin typeface="Arial" panose="020B0604020202020204" pitchFamily="34" charset="0"/>
                <a:cs typeface="Arial" panose="020B0604020202020204" pitchFamily="34" charset="0"/>
              </a:rPr>
              <a:t> European Heart Journal (2019) 00, 171</a:t>
            </a:r>
          </a:p>
        </p:txBody>
      </p:sp>
    </p:spTree>
    <p:extLst>
      <p:ext uri="{BB962C8B-B14F-4D97-AF65-F5344CB8AC3E}">
        <p14:creationId xmlns:p14="http://schemas.microsoft.com/office/powerpoint/2010/main" val="3002601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163C67-4474-834F-99C0-E4D4F8F75054}"/>
              </a:ext>
            </a:extLst>
          </p:cNvPr>
          <p:cNvSpPr>
            <a:spLocks noGrp="1"/>
          </p:cNvSpPr>
          <p:nvPr>
            <p:ph type="sldNum" sz="quarter" idx="12"/>
          </p:nvPr>
        </p:nvSpPr>
        <p:spPr/>
        <p:txBody>
          <a:bodyPr/>
          <a:lstStyle/>
          <a:p>
            <a:fld id="{EE53F2B4-B4D3-4D4D-890E-B11A12EC11EA}" type="slidenum">
              <a:rPr lang="en-US" smtClean="0"/>
              <a:pPr/>
              <a:t>4</a:t>
            </a:fld>
            <a:endParaRPr lang="en-US"/>
          </a:p>
        </p:txBody>
      </p:sp>
      <p:sp>
        <p:nvSpPr>
          <p:cNvPr id="4" name="TextBox 3">
            <a:extLst>
              <a:ext uri="{FF2B5EF4-FFF2-40B4-BE49-F238E27FC236}">
                <a16:creationId xmlns:a16="http://schemas.microsoft.com/office/drawing/2014/main" id="{6E5D6F05-BDA4-644C-A493-E5737678499B}"/>
              </a:ext>
            </a:extLst>
          </p:cNvPr>
          <p:cNvSpPr txBox="1"/>
          <p:nvPr/>
        </p:nvSpPr>
        <p:spPr>
          <a:xfrm>
            <a:off x="167054" y="1511583"/>
            <a:ext cx="8273561" cy="2462213"/>
          </a:xfrm>
          <a:prstGeom prst="rect">
            <a:avLst/>
          </a:prstGeom>
          <a:noFill/>
        </p:spPr>
        <p:txBody>
          <a:bodyPr wrap="square" rtlCol="0" anchor="t">
            <a:spAutoFit/>
          </a:bodyPr>
          <a:lstStyle/>
          <a:p>
            <a:pPr marL="457200" indent="-457200">
              <a:buFont typeface="+mj-lt"/>
              <a:buAutoNum type="arabicPeriod"/>
            </a:pPr>
            <a:r>
              <a:rPr lang="en-US" sz="2200" dirty="0">
                <a:latin typeface="Arial"/>
                <a:cs typeface="Arial"/>
              </a:rPr>
              <a:t>Reducer EU revenue &amp; therapy development</a:t>
            </a:r>
          </a:p>
          <a:p>
            <a:pPr marL="914400" lvl="1" indent="-457200">
              <a:buFont typeface="+mj-lt"/>
              <a:buAutoNum type="arabicPeriod"/>
            </a:pPr>
            <a:endParaRPr lang="en-US" sz="22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a:cs typeface="Arial"/>
              </a:rPr>
              <a:t>Reducer US FDA strategy</a:t>
            </a:r>
          </a:p>
          <a:p>
            <a:pPr marL="457200" indent="-457200">
              <a:buFont typeface="+mj-lt"/>
              <a:buAutoNum type="arabicPeriod"/>
            </a:pPr>
            <a:endParaRPr lang="en-US" sz="22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a:cs typeface="Arial"/>
              </a:rPr>
              <a:t>Transapical Tiara CE Mark in EU</a:t>
            </a:r>
          </a:p>
          <a:p>
            <a:pPr marL="914400" lvl="1" indent="-457200">
              <a:buFont typeface="+mj-lt"/>
              <a:buAutoNum type="arabicPeriod"/>
            </a:pPr>
            <a:endParaRPr lang="en-US" sz="2200" dirty="0">
              <a:latin typeface="Arial" panose="020B0604020202020204" pitchFamily="34" charset="0"/>
              <a:cs typeface="Arial" panose="020B0604020202020204" pitchFamily="34" charset="0"/>
            </a:endParaRPr>
          </a:p>
          <a:p>
            <a:pPr marL="457200" indent="-457200">
              <a:buFont typeface="+mj-lt"/>
              <a:buAutoNum type="arabicPeriod"/>
            </a:pPr>
            <a:r>
              <a:rPr lang="en-US" sz="2200" dirty="0">
                <a:latin typeface="Arial"/>
                <a:cs typeface="Arial"/>
              </a:rPr>
              <a:t>Transfemoral/Trans-septal Tiara TF First In Human</a:t>
            </a:r>
          </a:p>
        </p:txBody>
      </p:sp>
      <p:sp>
        <p:nvSpPr>
          <p:cNvPr id="5" name="Title 4">
            <a:extLst>
              <a:ext uri="{FF2B5EF4-FFF2-40B4-BE49-F238E27FC236}">
                <a16:creationId xmlns:a16="http://schemas.microsoft.com/office/drawing/2014/main" id="{3EBFBD3B-7BE3-6F4E-A35F-3A172C6403B7}"/>
              </a:ext>
            </a:extLst>
          </p:cNvPr>
          <p:cNvSpPr>
            <a:spLocks noGrp="1"/>
          </p:cNvSpPr>
          <p:nvPr>
            <p:ph type="title"/>
          </p:nvPr>
        </p:nvSpPr>
        <p:spPr>
          <a:xfrm>
            <a:off x="449290" y="274638"/>
            <a:ext cx="8245420" cy="747712"/>
          </a:xfrm>
        </p:spPr>
        <p:txBody>
          <a:bodyPr>
            <a:noAutofit/>
          </a:bodyPr>
          <a:lstStyle/>
          <a:p>
            <a:r>
              <a:rPr lang="en-US" sz="3000">
                <a:solidFill>
                  <a:srgbClr val="009998"/>
                </a:solidFill>
                <a:latin typeface="Arial"/>
                <a:cs typeface="Arial"/>
              </a:rPr>
              <a:t>4 Step Value Creation Strategy</a:t>
            </a:r>
            <a:endParaRPr lang="en-US" sz="300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653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2DC8-58EC-5548-AD45-287635260637}"/>
              </a:ext>
            </a:extLst>
          </p:cNvPr>
          <p:cNvSpPr>
            <a:spLocks noGrp="1"/>
          </p:cNvSpPr>
          <p:nvPr>
            <p:ph type="title"/>
          </p:nvPr>
        </p:nvSpPr>
        <p:spPr/>
        <p:txBody>
          <a:bodyPr/>
          <a:lstStyle/>
          <a:p>
            <a:r>
              <a:rPr lang="en-US"/>
              <a:t>Reducer Opportunity</a:t>
            </a:r>
          </a:p>
        </p:txBody>
      </p:sp>
    </p:spTree>
    <p:extLst>
      <p:ext uri="{BB962C8B-B14F-4D97-AF65-F5344CB8AC3E}">
        <p14:creationId xmlns:p14="http://schemas.microsoft.com/office/powerpoint/2010/main" val="2037038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A3A66-4817-6B48-AF2F-9697002A4663}"/>
              </a:ext>
            </a:extLst>
          </p:cNvPr>
          <p:cNvSpPr>
            <a:spLocks noGrp="1"/>
          </p:cNvSpPr>
          <p:nvPr>
            <p:ph type="title"/>
          </p:nvPr>
        </p:nvSpPr>
        <p:spPr/>
        <p:txBody>
          <a:bodyPr>
            <a:noAutofit/>
          </a:bodyPr>
          <a:lstStyle/>
          <a:p>
            <a:r>
              <a:rPr lang="en-US" sz="3000" dirty="0">
                <a:solidFill>
                  <a:srgbClr val="009998"/>
                </a:solidFill>
                <a:latin typeface="Arial"/>
                <a:cs typeface="Arial"/>
              </a:rPr>
              <a:t>Refractory Angina – an Underserved Market</a:t>
            </a:r>
            <a:endParaRPr lang="en-US" sz="3000" baseline="30000" dirty="0">
              <a:solidFill>
                <a:srgbClr val="009998"/>
              </a:solidFill>
              <a:latin typeface="Arial"/>
              <a:cs typeface="Arial"/>
            </a:endParaRPr>
          </a:p>
        </p:txBody>
      </p:sp>
      <p:sp>
        <p:nvSpPr>
          <p:cNvPr id="9" name="Content Placeholder 2">
            <a:extLst>
              <a:ext uri="{FF2B5EF4-FFF2-40B4-BE49-F238E27FC236}">
                <a16:creationId xmlns:a16="http://schemas.microsoft.com/office/drawing/2014/main" id="{07E36D3F-F644-E94E-9644-A463EC28C3A3}"/>
              </a:ext>
            </a:extLst>
          </p:cNvPr>
          <p:cNvSpPr txBox="1">
            <a:spLocks noGrp="1"/>
          </p:cNvSpPr>
          <p:nvPr>
            <p:ph idx="1"/>
          </p:nvPr>
        </p:nvSpPr>
        <p:spPr>
          <a:xfrm>
            <a:off x="457199" y="1445329"/>
            <a:ext cx="8340811" cy="3796906"/>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182880" defTabSz="182880" fontAlgn="t">
              <a:spcBef>
                <a:spcPts val="600"/>
              </a:spcBef>
              <a:spcAft>
                <a:spcPts val="600"/>
              </a:spcAft>
              <a:buSzPct val="100000"/>
            </a:pPr>
            <a:r>
              <a:rPr lang="en-US" sz="2000" dirty="0">
                <a:latin typeface="Arial"/>
                <a:cs typeface="Arial"/>
              </a:rPr>
              <a:t>Chronic, refractory angina (RA) pectoris affects millions of patients worldwide and represents a potential </a:t>
            </a:r>
            <a:r>
              <a:rPr lang="en-US" sz="2000" b="1" dirty="0">
                <a:latin typeface="Arial"/>
                <a:cs typeface="Arial"/>
              </a:rPr>
              <a:t>multi-billion-dollar opportunity</a:t>
            </a:r>
            <a:r>
              <a:rPr lang="en-US" sz="2000" baseline="30000" dirty="0">
                <a:latin typeface="Arial"/>
                <a:cs typeface="Arial"/>
              </a:rPr>
              <a:t>1</a:t>
            </a:r>
            <a:endParaRPr lang="en-CA" sz="2000" baseline="30000" dirty="0">
              <a:solidFill>
                <a:srgbClr val="FF0000"/>
              </a:solidFill>
              <a:latin typeface="Arial"/>
              <a:cs typeface="Arial"/>
            </a:endParaRPr>
          </a:p>
          <a:p>
            <a:pPr marL="0" indent="182880" defTabSz="182880" fontAlgn="t">
              <a:spcBef>
                <a:spcPts val="600"/>
              </a:spcBef>
              <a:spcAft>
                <a:spcPts val="600"/>
              </a:spcAft>
              <a:buSzPct val="100000"/>
            </a:pPr>
            <a:r>
              <a:rPr lang="en-US" sz="2000" dirty="0">
                <a:latin typeface="Arial" panose="020B0604020202020204" pitchFamily="34" charset="0"/>
                <a:cs typeface="Arial" panose="020B0604020202020204" pitchFamily="34" charset="0"/>
              </a:rPr>
              <a:t>Over </a:t>
            </a:r>
            <a:r>
              <a:rPr lang="en-US" sz="2000" b="1" dirty="0">
                <a:latin typeface="Arial" panose="020B0604020202020204" pitchFamily="34" charset="0"/>
                <a:cs typeface="Arial" panose="020B0604020202020204" pitchFamily="34" charset="0"/>
              </a:rPr>
              <a:t>2 Million </a:t>
            </a:r>
            <a:r>
              <a:rPr lang="en-US" sz="2000" dirty="0">
                <a:latin typeface="Arial" panose="020B0604020202020204" pitchFamily="34" charset="0"/>
                <a:cs typeface="Arial" panose="020B0604020202020204" pitchFamily="34" charset="0"/>
              </a:rPr>
              <a:t>angiograms per year in both the U.S. and E.U.</a:t>
            </a:r>
            <a:r>
              <a:rPr lang="en-US" sz="2000" baseline="30000" dirty="0">
                <a:latin typeface="Arial" panose="020B0604020202020204" pitchFamily="34" charset="0"/>
                <a:cs typeface="Arial" panose="020B0604020202020204" pitchFamily="34" charset="0"/>
              </a:rPr>
              <a:t>1</a:t>
            </a:r>
          </a:p>
          <a:p>
            <a:pPr marL="400050" lvl="1" indent="182880" defTabSz="182880" fontAlgn="t">
              <a:spcBef>
                <a:spcPts val="600"/>
              </a:spcBef>
              <a:spcAft>
                <a:spcPts val="600"/>
              </a:spcAft>
              <a:buSzPct val="100000"/>
            </a:pPr>
            <a:r>
              <a:rPr lang="en-US" sz="1600" dirty="0">
                <a:latin typeface="Arial" panose="020B0604020202020204" pitchFamily="34" charset="0"/>
                <a:cs typeface="Arial" panose="020B0604020202020204" pitchFamily="34" charset="0"/>
              </a:rPr>
              <a:t>Over </a:t>
            </a:r>
            <a:r>
              <a:rPr lang="en-US" sz="1600" b="1" dirty="0">
                <a:latin typeface="Arial" panose="020B0604020202020204" pitchFamily="34" charset="0"/>
                <a:cs typeface="Arial" panose="020B0604020202020204" pitchFamily="34" charset="0"/>
              </a:rPr>
              <a:t>500,000 patients </a:t>
            </a:r>
            <a:r>
              <a:rPr lang="en-US" sz="1600" dirty="0">
                <a:latin typeface="Arial" panose="020B0604020202020204" pitchFamily="34" charset="0"/>
                <a:cs typeface="Arial" panose="020B0604020202020204" pitchFamily="34" charset="0"/>
              </a:rPr>
              <a:t>per year in each market present with Angina with Non-Obstructive Coronary Artery Disease </a:t>
            </a:r>
            <a:r>
              <a:rPr lang="en-US" sz="1600" b="1" dirty="0">
                <a:latin typeface="Arial" panose="020B0604020202020204" pitchFamily="34" charset="0"/>
                <a:cs typeface="Arial" panose="020B0604020202020204" pitchFamily="34" charset="0"/>
              </a:rPr>
              <a:t>(ANOCA)</a:t>
            </a:r>
            <a:r>
              <a:rPr lang="en-US" sz="1600" baseline="30000" dirty="0">
                <a:latin typeface="Arial" panose="020B0604020202020204" pitchFamily="34" charset="0"/>
                <a:cs typeface="Arial" panose="020B0604020202020204" pitchFamily="34" charset="0"/>
              </a:rPr>
              <a:t>1,2</a:t>
            </a:r>
            <a:r>
              <a:rPr lang="en-US" sz="1600" b="1" dirty="0">
                <a:latin typeface="Arial" panose="020B0604020202020204" pitchFamily="34" charset="0"/>
                <a:cs typeface="Arial" panose="020B0604020202020204" pitchFamily="34" charset="0"/>
              </a:rPr>
              <a:t> </a:t>
            </a:r>
          </a:p>
          <a:p>
            <a:pPr marL="0" indent="182880" defTabSz="182880" fontAlgn="t">
              <a:spcBef>
                <a:spcPts val="600"/>
              </a:spcBef>
              <a:spcAft>
                <a:spcPts val="600"/>
              </a:spcAft>
              <a:buSzPct val="100000"/>
            </a:pPr>
            <a:r>
              <a:rPr lang="en-US" sz="2000" dirty="0">
                <a:latin typeface="Arial" panose="020B0604020202020204" pitchFamily="34" charset="0"/>
                <a:cs typeface="Arial" panose="020B0604020202020204" pitchFamily="34" charset="0"/>
              </a:rPr>
              <a:t>Over </a:t>
            </a:r>
            <a:r>
              <a:rPr lang="en-US" sz="2000" b="1" dirty="0">
                <a:latin typeface="Arial" panose="020B0604020202020204" pitchFamily="34" charset="0"/>
                <a:cs typeface="Arial" panose="020B0604020202020204" pitchFamily="34" charset="0"/>
              </a:rPr>
              <a:t>1.2 Million </a:t>
            </a:r>
            <a:r>
              <a:rPr lang="en-US" sz="2000" dirty="0">
                <a:latin typeface="Arial" panose="020B0604020202020204" pitchFamily="34" charset="0"/>
                <a:cs typeface="Arial" panose="020B0604020202020204" pitchFamily="34" charset="0"/>
              </a:rPr>
              <a:t>PCI/CABG procedures per year in the U.S. and E.U.</a:t>
            </a:r>
            <a:r>
              <a:rPr lang="en-US" sz="2000" baseline="30000"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a:t>
            </a:r>
          </a:p>
          <a:p>
            <a:pPr marL="400050" lvl="1" indent="182880" defTabSz="182880" fontAlgn="t">
              <a:spcBef>
                <a:spcPts val="600"/>
              </a:spcBef>
              <a:spcAft>
                <a:spcPts val="600"/>
              </a:spcAft>
              <a:buSzPct val="100000"/>
            </a:pPr>
            <a:r>
              <a:rPr lang="en-US" sz="1600" dirty="0">
                <a:latin typeface="Arial"/>
                <a:cs typeface="Arial"/>
              </a:rPr>
              <a:t>Over </a:t>
            </a:r>
            <a:r>
              <a:rPr lang="en-US" sz="1600" b="1" dirty="0">
                <a:latin typeface="Arial"/>
                <a:cs typeface="Arial"/>
              </a:rPr>
              <a:t>250,000 patients</a:t>
            </a:r>
            <a:r>
              <a:rPr lang="en-US" sz="1600" dirty="0">
                <a:latin typeface="Arial"/>
                <a:cs typeface="Arial"/>
              </a:rPr>
              <a:t>, already revascularized (PCI or CABG) continue to experience angina, even with contemporary stents or bypass surgery</a:t>
            </a:r>
            <a:r>
              <a:rPr lang="en-US" sz="1600" baseline="30000" dirty="0">
                <a:latin typeface="Arial"/>
                <a:cs typeface="Arial"/>
              </a:rPr>
              <a:t>1,3</a:t>
            </a:r>
            <a:endParaRPr lang="en-US" sz="1600" baseline="30000" dirty="0">
              <a:solidFill>
                <a:srgbClr val="FF0000"/>
              </a:solidFill>
              <a:latin typeface="Arial"/>
              <a:cs typeface="Arial"/>
            </a:endParaRPr>
          </a:p>
          <a:p>
            <a:pPr marL="0" indent="182880" defTabSz="182880" fontAlgn="t">
              <a:spcBef>
                <a:spcPts val="600"/>
              </a:spcBef>
              <a:spcAft>
                <a:spcPts val="600"/>
              </a:spcAft>
              <a:buSzPct val="100000"/>
            </a:pPr>
            <a:r>
              <a:rPr lang="en-US" sz="2000" dirty="0">
                <a:latin typeface="Arial" panose="020B0604020202020204" pitchFamily="34" charset="0"/>
                <a:cs typeface="Arial" panose="020B0604020202020204" pitchFamily="34" charset="0"/>
              </a:rPr>
              <a:t>Refractory angina is an </a:t>
            </a:r>
            <a:r>
              <a:rPr lang="en-US" sz="2000" b="1" dirty="0">
                <a:latin typeface="Arial" panose="020B0604020202020204" pitchFamily="34" charset="0"/>
                <a:cs typeface="Arial" panose="020B0604020202020204" pitchFamily="34" charset="0"/>
              </a:rPr>
              <a:t>expensive, often debilitating condition </a:t>
            </a:r>
            <a:r>
              <a:rPr lang="en-US" sz="2000" dirty="0">
                <a:latin typeface="Arial" panose="020B0604020202020204" pitchFamily="34" charset="0"/>
                <a:cs typeface="Arial" panose="020B0604020202020204" pitchFamily="34" charset="0"/>
              </a:rPr>
              <a:t>and both patients and physicians are looking for new alternatives</a:t>
            </a:r>
          </a:p>
        </p:txBody>
      </p:sp>
      <p:sp>
        <p:nvSpPr>
          <p:cNvPr id="3" name="Slide Number Placeholder 2">
            <a:extLst>
              <a:ext uri="{FF2B5EF4-FFF2-40B4-BE49-F238E27FC236}">
                <a16:creationId xmlns:a16="http://schemas.microsoft.com/office/drawing/2014/main" id="{4E676940-207B-E243-A5D6-BB0107BD907B}"/>
              </a:ext>
            </a:extLst>
          </p:cNvPr>
          <p:cNvSpPr>
            <a:spLocks noGrp="1"/>
          </p:cNvSpPr>
          <p:nvPr>
            <p:ph type="sldNum" sz="quarter" idx="12"/>
          </p:nvPr>
        </p:nvSpPr>
        <p:spPr/>
        <p:txBody>
          <a:bodyPr/>
          <a:lstStyle/>
          <a:p>
            <a:fld id="{EE53F2B4-B4D3-4D4D-890E-B11A12EC11EA}" type="slidenum">
              <a:rPr lang="en-US" sz="1000" smtClean="0">
                <a:latin typeface="Arial" panose="020B0604020202020204" pitchFamily="34" charset="0"/>
                <a:cs typeface="Arial" panose="020B0604020202020204" pitchFamily="34" charset="0"/>
              </a:rPr>
              <a:pPr/>
              <a:t>6</a:t>
            </a:fld>
            <a:endParaRPr lang="en-US" sz="1000">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F0A1CAAD-B297-F04F-9F27-1925680D1CB1}"/>
              </a:ext>
            </a:extLst>
          </p:cNvPr>
          <p:cNvGraphicFramePr>
            <a:graphicFrameLocks noGrp="1"/>
          </p:cNvGraphicFramePr>
          <p:nvPr>
            <p:extLst>
              <p:ext uri="{D42A27DB-BD31-4B8C-83A1-F6EECF244321}">
                <p14:modId xmlns:p14="http://schemas.microsoft.com/office/powerpoint/2010/main" val="126766494"/>
              </p:ext>
            </p:extLst>
          </p:nvPr>
        </p:nvGraphicFramePr>
        <p:xfrm>
          <a:off x="2633019" y="6324125"/>
          <a:ext cx="3877962" cy="558165"/>
        </p:xfrm>
        <a:graphic>
          <a:graphicData uri="http://schemas.openxmlformats.org/drawingml/2006/table">
            <a:tbl>
              <a:tblPr/>
              <a:tblGrid>
                <a:gridCol w="3877962">
                  <a:extLst>
                    <a:ext uri="{9D8B030D-6E8A-4147-A177-3AD203B41FA5}">
                      <a16:colId xmlns:a16="http://schemas.microsoft.com/office/drawing/2014/main" val="1499955243"/>
                    </a:ext>
                  </a:extLst>
                </a:gridCol>
              </a:tblGrid>
              <a:tr h="228600">
                <a:tc>
                  <a:txBody>
                    <a:bodyPr/>
                    <a:lstStyle/>
                    <a:p>
                      <a:pPr algn="l" fontAlgn="b"/>
                      <a:r>
                        <a:rPr lang="en-US" sz="1100" b="0" i="0" u="none" strike="noStrike" dirty="0">
                          <a:solidFill>
                            <a:schemeClr val="bg1">
                              <a:lumMod val="50000"/>
                            </a:schemeClr>
                          </a:solidFill>
                          <a:effectLst/>
                          <a:latin typeface="Calibri" panose="020F0502020204030204" pitchFamily="34" charset="0"/>
                        </a:rPr>
                        <a:t>1. Neovasc Market Model, Data on File</a:t>
                      </a:r>
                    </a:p>
                    <a:p>
                      <a:pPr algn="l" fontAlgn="b"/>
                      <a:r>
                        <a:rPr lang="en-US" sz="1100" b="0" i="0" u="none" strike="noStrike" dirty="0">
                          <a:solidFill>
                            <a:schemeClr val="bg1">
                              <a:lumMod val="50000"/>
                            </a:schemeClr>
                          </a:solidFill>
                          <a:effectLst/>
                          <a:latin typeface="Calibri" panose="020F0502020204030204" pitchFamily="34" charset="0"/>
                        </a:rPr>
                        <a:t>2. Patel, M. N </a:t>
                      </a:r>
                      <a:r>
                        <a:rPr lang="en-US" sz="1100" b="0" i="0" u="none" strike="noStrike" dirty="0" err="1">
                          <a:solidFill>
                            <a:schemeClr val="bg1">
                              <a:lumMod val="50000"/>
                            </a:schemeClr>
                          </a:solidFill>
                          <a:effectLst/>
                          <a:latin typeface="Calibri" panose="020F0502020204030204" pitchFamily="34" charset="0"/>
                        </a:rPr>
                        <a:t>Engl</a:t>
                      </a:r>
                      <a:r>
                        <a:rPr lang="en-US" sz="1100" b="0" i="0" u="none" strike="noStrike" dirty="0">
                          <a:solidFill>
                            <a:schemeClr val="bg1">
                              <a:lumMod val="50000"/>
                            </a:schemeClr>
                          </a:solidFill>
                          <a:effectLst/>
                          <a:latin typeface="Calibri" panose="020F0502020204030204" pitchFamily="34" charset="0"/>
                        </a:rPr>
                        <a:t> J Med 2010; 362:886-895</a:t>
                      </a:r>
                    </a:p>
                    <a:p>
                      <a:pPr algn="l" fontAlgn="b"/>
                      <a:r>
                        <a:rPr lang="en-US" sz="1100" b="0" i="0" u="none" strike="noStrike" dirty="0">
                          <a:solidFill>
                            <a:schemeClr val="bg1">
                              <a:lumMod val="50000"/>
                            </a:schemeClr>
                          </a:solidFill>
                          <a:effectLst/>
                          <a:latin typeface="Calibri" panose="020F0502020204030204" pitchFamily="34" charset="0"/>
                        </a:rPr>
                        <a:t>3. Abdallah, M. Syntax Trial, J Am Coll </a:t>
                      </a:r>
                      <a:r>
                        <a:rPr lang="en-US" sz="1100" b="0" i="0" u="none" strike="noStrike" dirty="0" err="1">
                          <a:solidFill>
                            <a:schemeClr val="bg1">
                              <a:lumMod val="50000"/>
                            </a:schemeClr>
                          </a:solidFill>
                          <a:effectLst/>
                          <a:latin typeface="Calibri" panose="020F0502020204030204" pitchFamily="34" charset="0"/>
                        </a:rPr>
                        <a:t>Cardiol</a:t>
                      </a:r>
                      <a:r>
                        <a:rPr lang="en-US" sz="1100" b="0" i="0" u="none" strike="noStrike" dirty="0">
                          <a:solidFill>
                            <a:schemeClr val="bg1">
                              <a:lumMod val="50000"/>
                            </a:schemeClr>
                          </a:solidFill>
                          <a:effectLst/>
                          <a:latin typeface="Calibri" panose="020F0502020204030204" pitchFamily="34" charset="0"/>
                        </a:rPr>
                        <a:t> 2017;69:2039-50 </a:t>
                      </a:r>
                    </a:p>
                  </a:txBody>
                  <a:tcPr marL="9525" marR="9525" marT="9525" anchor="b">
                    <a:lnL>
                      <a:noFill/>
                    </a:lnL>
                    <a:lnR>
                      <a:noFill/>
                    </a:lnR>
                    <a:lnT>
                      <a:noFill/>
                    </a:lnT>
                    <a:lnB>
                      <a:noFill/>
                    </a:lnB>
                  </a:tcPr>
                </a:tc>
                <a:extLst>
                  <a:ext uri="{0D108BD9-81ED-4DB2-BD59-A6C34878D82A}">
                    <a16:rowId xmlns:a16="http://schemas.microsoft.com/office/drawing/2014/main" val="1238351333"/>
                  </a:ext>
                </a:extLst>
              </a:tr>
            </a:tbl>
          </a:graphicData>
        </a:graphic>
      </p:graphicFrame>
    </p:spTree>
    <p:extLst>
      <p:ext uri="{BB962C8B-B14F-4D97-AF65-F5344CB8AC3E}">
        <p14:creationId xmlns:p14="http://schemas.microsoft.com/office/powerpoint/2010/main" val="4292670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7847DD3-5E43-564B-865E-A93A840F6C84}"/>
              </a:ext>
            </a:extLst>
          </p:cNvPr>
          <p:cNvSpPr>
            <a:spLocks noGrp="1"/>
          </p:cNvSpPr>
          <p:nvPr>
            <p:ph idx="1"/>
          </p:nvPr>
        </p:nvSpPr>
        <p:spPr>
          <a:xfrm>
            <a:off x="457200" y="1325462"/>
            <a:ext cx="8229600" cy="4908652"/>
          </a:xfrm>
        </p:spPr>
        <p:txBody>
          <a:bodyPr vert="horz" lIns="91440" tIns="45720" rIns="91440" bIns="45720" rtlCol="0" anchor="t">
            <a:normAutofit/>
          </a:bodyPr>
          <a:lstStyle/>
          <a:p>
            <a:pPr marL="172720" indent="-172720">
              <a:spcBef>
                <a:spcPts val="0"/>
              </a:spcBef>
              <a:buSzPct val="90000"/>
              <a:buFont typeface="Arial" panose="020B0604020202020204" pitchFamily="34" charset="0"/>
              <a:buChar char="•"/>
              <a:defRPr/>
            </a:pPr>
            <a:r>
              <a:rPr lang="en-US" sz="2200" dirty="0">
                <a:latin typeface="Arial"/>
                <a:cs typeface="Arial"/>
              </a:rPr>
              <a:t>Treats patients untreatable with CABG and PCI </a:t>
            </a:r>
            <a:endParaRPr lang="en-US" sz="2200" dirty="0">
              <a:solidFill>
                <a:srgbClr val="FF0000"/>
              </a:solidFill>
              <a:latin typeface="Arial"/>
              <a:cs typeface="Arial"/>
            </a:endParaRPr>
          </a:p>
          <a:p>
            <a:pPr marL="172720" lvl="0" indent="-172720">
              <a:spcBef>
                <a:spcPts val="0"/>
              </a:spcBef>
              <a:buFont typeface="Arial" panose="020B0604020202020204" pitchFamily="34" charset="0"/>
              <a:buChar char="•"/>
              <a:defRPr/>
            </a:pPr>
            <a:r>
              <a:rPr lang="en-US" sz="2200" dirty="0">
                <a:latin typeface="Arial"/>
                <a:cs typeface="Arial"/>
              </a:rPr>
              <a:t>Implanted in the coronary sinus (large vein in heart) in approximately 30 minutes</a:t>
            </a:r>
          </a:p>
          <a:p>
            <a:pPr marL="172720" indent="-172720">
              <a:spcBef>
                <a:spcPts val="0"/>
              </a:spcBef>
              <a:buFont typeface="Arial" panose="020B0604020202020204" pitchFamily="34" charset="0"/>
              <a:buChar char="•"/>
              <a:defRPr/>
            </a:pPr>
            <a:r>
              <a:rPr lang="en-US" sz="2200" dirty="0">
                <a:latin typeface="Arial"/>
                <a:cs typeface="Arial"/>
              </a:rPr>
              <a:t>Increases coronary sinus pressure to redistribute blood flow to ischemic areas of the heart </a:t>
            </a:r>
            <a:endParaRPr lang="en-US" sz="2200" dirty="0">
              <a:latin typeface="Arial" panose="020B0604020202020204" pitchFamily="34" charset="0"/>
              <a:cs typeface="Arial" panose="020B0604020202020204" pitchFamily="34" charset="0"/>
            </a:endParaRPr>
          </a:p>
          <a:p>
            <a:endParaRPr lang="en-US" dirty="0"/>
          </a:p>
        </p:txBody>
      </p:sp>
      <p:pic>
        <p:nvPicPr>
          <p:cNvPr id="8" name="Picture 7" descr="Image"/>
          <p:cNvPicPr>
            <a:picLocks noChangeAspect="1"/>
          </p:cNvPicPr>
          <p:nvPr/>
        </p:nvPicPr>
        <p:blipFill>
          <a:blip r:embed="rId3" cstate="print"/>
          <a:stretch>
            <a:fillRect/>
          </a:stretch>
        </p:blipFill>
        <p:spPr>
          <a:xfrm>
            <a:off x="3519150" y="3214272"/>
            <a:ext cx="5490625" cy="2656985"/>
          </a:xfrm>
          <a:prstGeom prst="rect">
            <a:avLst/>
          </a:prstGeom>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C433E5D5-1EA0-4F43-A87E-811D289F0813}"/>
              </a:ext>
            </a:extLst>
          </p:cNvPr>
          <p:cNvSpPr>
            <a:spLocks noGrp="1"/>
          </p:cNvSpPr>
          <p:nvPr>
            <p:ph type="title"/>
          </p:nvPr>
        </p:nvSpPr>
        <p:spPr/>
        <p:txBody>
          <a:bodyPr>
            <a:noAutofit/>
          </a:bodyPr>
          <a:lstStyle/>
          <a:p>
            <a:r>
              <a:rPr lang="en-US" sz="3000" dirty="0">
                <a:solidFill>
                  <a:srgbClr val="009998"/>
                </a:solidFill>
                <a:latin typeface="Arial"/>
                <a:cs typeface="Arial"/>
              </a:rPr>
              <a:t>Reducer Therapy for Refractory Angina</a:t>
            </a:r>
            <a:endParaRPr lang="en-US" sz="3000" dirty="0">
              <a:latin typeface="Arial"/>
              <a:cs typeface="Arial"/>
            </a:endParaRPr>
          </a:p>
        </p:txBody>
      </p:sp>
      <p:sp>
        <p:nvSpPr>
          <p:cNvPr id="6" name="Slide Number Placeholder 3">
            <a:extLst>
              <a:ext uri="{FF2B5EF4-FFF2-40B4-BE49-F238E27FC236}">
                <a16:creationId xmlns:a16="http://schemas.microsoft.com/office/drawing/2014/main" id="{858096B1-C0E5-4083-BED9-16CEE256416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53F2B4-B4D3-4D4D-890E-B11A12EC11EA}" type="slidenum">
              <a:rPr kumimoji="0" lang="en-US" sz="1000" b="0" i="0" u="none" strike="noStrike" kern="1200" cap="none" spc="0" normalizeH="0" baseline="0" noProof="0" smtClean="0">
                <a:ln>
                  <a:noFill/>
                </a:ln>
                <a:solidFill>
                  <a:srgbClr val="404040">
                    <a:lumMod val="50000"/>
                  </a:srgbClr>
                </a:solidFill>
                <a:effectLst/>
                <a:uLnTx/>
                <a:uFillTx/>
                <a:latin typeface="Arial" panose="020B0604020202020204" pitchFamily="34" charset="0"/>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404040">
                  <a:lumMod val="50000"/>
                </a:srgbClr>
              </a:solidFill>
              <a:effectLst/>
              <a:uLnTx/>
              <a:uFillTx/>
              <a:latin typeface="Arial" panose="020B0604020202020204" pitchFamily="34" charset="0"/>
              <a:cs typeface="Arial" panose="020B0604020202020204" pitchFamily="34" charset="0"/>
            </a:endParaRPr>
          </a:p>
        </p:txBody>
      </p:sp>
      <p:pic>
        <p:nvPicPr>
          <p:cNvPr id="7" name="תמונה 5">
            <a:extLst>
              <a:ext uri="{FF2B5EF4-FFF2-40B4-BE49-F238E27FC236}">
                <a16:creationId xmlns:a16="http://schemas.microsoft.com/office/drawing/2014/main" id="{54943442-2DE8-4C46-99E9-ECA747E0C7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3429000"/>
            <a:ext cx="3328958" cy="2096872"/>
          </a:xfrm>
          <a:prstGeom prst="rect">
            <a:avLst/>
          </a:prstGeom>
          <a:effectLst>
            <a:glow>
              <a:schemeClr val="accent1"/>
            </a:glow>
            <a:outerShdw blurRad="50800" dist="38100" dir="2700000" algn="tl" rotWithShape="0">
              <a:prstClr val="black">
                <a:alpha val="40000"/>
              </a:prstClr>
            </a:outerShdw>
          </a:effectLst>
        </p:spPr>
      </p:pic>
    </p:spTree>
    <p:extLst>
      <p:ext uri="{BB962C8B-B14F-4D97-AF65-F5344CB8AC3E}">
        <p14:creationId xmlns:p14="http://schemas.microsoft.com/office/powerpoint/2010/main" val="2630223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A17C-639A-144C-8ED5-1756C9BA8AC1}"/>
              </a:ext>
            </a:extLst>
          </p:cNvPr>
          <p:cNvSpPr>
            <a:spLocks noGrp="1"/>
          </p:cNvSpPr>
          <p:nvPr>
            <p:ph type="title"/>
          </p:nvPr>
        </p:nvSpPr>
        <p:spPr/>
        <p:txBody>
          <a:bodyPr>
            <a:noAutofit/>
          </a:bodyPr>
          <a:lstStyle/>
          <a:p>
            <a:r>
              <a:rPr lang="en-US" sz="3000">
                <a:solidFill>
                  <a:srgbClr val="009998"/>
                </a:solidFill>
                <a:latin typeface="Arial"/>
                <a:cs typeface="Arial"/>
              </a:rPr>
              <a:t>Reducer Improves Symptoms in RA Patients</a:t>
            </a:r>
          </a:p>
        </p:txBody>
      </p:sp>
      <p:sp>
        <p:nvSpPr>
          <p:cNvPr id="12" name="TextBox 11">
            <a:extLst>
              <a:ext uri="{FF2B5EF4-FFF2-40B4-BE49-F238E27FC236}">
                <a16:creationId xmlns:a16="http://schemas.microsoft.com/office/drawing/2014/main" id="{4A1C2575-40A5-4F10-84CF-D5939E7B6992}"/>
              </a:ext>
            </a:extLst>
          </p:cNvPr>
          <p:cNvSpPr txBox="1"/>
          <p:nvPr/>
        </p:nvSpPr>
        <p:spPr>
          <a:xfrm>
            <a:off x="277844" y="5899587"/>
            <a:ext cx="8529272"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04040"/>
                </a:solidFill>
                <a:effectLst/>
                <a:uLnTx/>
                <a:uFillTx/>
                <a:latin typeface="Arial" panose="020B0604020202020204" pitchFamily="34" charset="0"/>
                <a:cs typeface="Arial" panose="020B0604020202020204" pitchFamily="34" charset="0"/>
              </a:rPr>
              <a:t>CCS: 4 Classes of Angina:  I  Angina only with strenuous exertion,  II  With moderate exertion,  III  With mild exertion,  IV  With any activity or at rest</a:t>
            </a:r>
          </a:p>
        </p:txBody>
      </p:sp>
      <p:pic>
        <p:nvPicPr>
          <p:cNvPr id="6" name="Picture 5">
            <a:extLst>
              <a:ext uri="{FF2B5EF4-FFF2-40B4-BE49-F238E27FC236}">
                <a16:creationId xmlns:a16="http://schemas.microsoft.com/office/drawing/2014/main" id="{24E194D6-CB81-F54C-A068-E81684F3C22A}"/>
              </a:ext>
            </a:extLst>
          </p:cNvPr>
          <p:cNvPicPr>
            <a:picLocks noChangeAspect="1"/>
          </p:cNvPicPr>
          <p:nvPr/>
        </p:nvPicPr>
        <p:blipFill>
          <a:blip r:embed="rId3"/>
          <a:stretch>
            <a:fillRect/>
          </a:stretch>
        </p:blipFill>
        <p:spPr>
          <a:xfrm>
            <a:off x="577036" y="2202995"/>
            <a:ext cx="4147542" cy="734849"/>
          </a:xfrm>
          <a:prstGeom prst="rect">
            <a:avLst/>
          </a:prstGeom>
        </p:spPr>
      </p:pic>
      <p:pic>
        <p:nvPicPr>
          <p:cNvPr id="7" name="Picture 6">
            <a:extLst>
              <a:ext uri="{FF2B5EF4-FFF2-40B4-BE49-F238E27FC236}">
                <a16:creationId xmlns:a16="http://schemas.microsoft.com/office/drawing/2014/main" id="{500F09CB-1B04-0345-A6B2-5AEBF1072691}"/>
              </a:ext>
            </a:extLst>
          </p:cNvPr>
          <p:cNvPicPr>
            <a:picLocks noChangeAspect="1"/>
          </p:cNvPicPr>
          <p:nvPr/>
        </p:nvPicPr>
        <p:blipFill>
          <a:blip r:embed="rId4"/>
          <a:stretch>
            <a:fillRect/>
          </a:stretch>
        </p:blipFill>
        <p:spPr>
          <a:xfrm>
            <a:off x="935092" y="1424762"/>
            <a:ext cx="3431430" cy="761718"/>
          </a:xfrm>
          <a:prstGeom prst="rect">
            <a:avLst/>
          </a:prstGeom>
        </p:spPr>
      </p:pic>
      <p:sp>
        <p:nvSpPr>
          <p:cNvPr id="8" name="Rectangle 7">
            <a:extLst>
              <a:ext uri="{FF2B5EF4-FFF2-40B4-BE49-F238E27FC236}">
                <a16:creationId xmlns:a16="http://schemas.microsoft.com/office/drawing/2014/main" id="{8E4CDB05-E138-F042-8178-45EB2393DA7A}"/>
              </a:ext>
            </a:extLst>
          </p:cNvPr>
          <p:cNvSpPr/>
          <p:nvPr/>
        </p:nvSpPr>
        <p:spPr>
          <a:xfrm>
            <a:off x="3698495" y="6480097"/>
            <a:ext cx="2052165" cy="246221"/>
          </a:xfrm>
          <a:prstGeom prst="rect">
            <a:avLst/>
          </a:prstGeom>
        </p:spPr>
        <p:txBody>
          <a:bodyPr wrap="none">
            <a:spAutoFit/>
          </a:bodyPr>
          <a:lstStyle/>
          <a:p>
            <a:r>
              <a:rPr lang="en-US" sz="1000">
                <a:solidFill>
                  <a:srgbClr val="666666"/>
                </a:solidFill>
                <a:latin typeface="Arial" panose="020B0604020202020204" pitchFamily="34" charset="0"/>
                <a:cs typeface="Arial" panose="020B0604020202020204" pitchFamily="34" charset="0"/>
              </a:rPr>
              <a:t>N Engl J Med 2015; 372:519-527</a:t>
            </a:r>
            <a:endParaRPr lang="en-US" sz="1000">
              <a:solidFill>
                <a:srgbClr val="666666"/>
              </a:solidFill>
              <a:effectLst/>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977B59BF-C632-7B4D-93C2-C2CE51E60A95}"/>
              </a:ext>
            </a:extLst>
          </p:cNvPr>
          <p:cNvPicPr>
            <a:picLocks noChangeAspect="1"/>
          </p:cNvPicPr>
          <p:nvPr/>
        </p:nvPicPr>
        <p:blipFill>
          <a:blip r:embed="rId5"/>
          <a:stretch>
            <a:fillRect/>
          </a:stretch>
        </p:blipFill>
        <p:spPr>
          <a:xfrm>
            <a:off x="5416748" y="1424762"/>
            <a:ext cx="3150215" cy="4351233"/>
          </a:xfrm>
          <a:prstGeom prst="rect">
            <a:avLst/>
          </a:prstGeom>
        </p:spPr>
      </p:pic>
      <p:pic>
        <p:nvPicPr>
          <p:cNvPr id="20" name="Picture 19">
            <a:extLst>
              <a:ext uri="{FF2B5EF4-FFF2-40B4-BE49-F238E27FC236}">
                <a16:creationId xmlns:a16="http://schemas.microsoft.com/office/drawing/2014/main" id="{4BEA13EB-2F0E-F249-B679-E5010D196F99}"/>
              </a:ext>
            </a:extLst>
          </p:cNvPr>
          <p:cNvPicPr>
            <a:picLocks noChangeAspect="1"/>
          </p:cNvPicPr>
          <p:nvPr/>
        </p:nvPicPr>
        <p:blipFill>
          <a:blip r:embed="rId6"/>
          <a:stretch>
            <a:fillRect/>
          </a:stretch>
        </p:blipFill>
        <p:spPr>
          <a:xfrm>
            <a:off x="277844" y="3168015"/>
            <a:ext cx="4915614" cy="2150581"/>
          </a:xfrm>
          <a:prstGeom prst="rect">
            <a:avLst/>
          </a:prstGeom>
        </p:spPr>
      </p:pic>
      <p:sp>
        <p:nvSpPr>
          <p:cNvPr id="3" name="Slide Number Placeholder 3">
            <a:extLst>
              <a:ext uri="{FF2B5EF4-FFF2-40B4-BE49-F238E27FC236}">
                <a16:creationId xmlns:a16="http://schemas.microsoft.com/office/drawing/2014/main" id="{E9E660D4-0ACC-4A9E-BC93-48608C8CE62F}"/>
              </a:ext>
            </a:extLst>
          </p:cNvPr>
          <p:cNvSpPr>
            <a:spLocks noGrp="1"/>
          </p:cNvSpPr>
          <p:nvPr>
            <p:ph type="sldNum" sz="quarter" idx="12"/>
          </p:nvPr>
        </p:nvSpPr>
        <p:spPr>
          <a:xfrm>
            <a:off x="6553200" y="6420646"/>
            <a:ext cx="2133600" cy="365125"/>
          </a:xfrm>
        </p:spPr>
        <p:txBody>
          <a:bodyPr/>
          <a:lstStyle/>
          <a:p>
            <a:fld id="{EE53F2B4-B4D3-4D4D-890E-B11A12EC11EA}" type="slidenum">
              <a:rPr lang="en-US" smtClean="0"/>
              <a:t>8</a:t>
            </a:fld>
            <a:endParaRPr lang="en-US"/>
          </a:p>
        </p:txBody>
      </p:sp>
    </p:spTree>
    <p:extLst>
      <p:ext uri="{BB962C8B-B14F-4D97-AF65-F5344CB8AC3E}">
        <p14:creationId xmlns:p14="http://schemas.microsoft.com/office/powerpoint/2010/main" val="163329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1198-FB48-4158-80BA-EE935E0AE8E7}"/>
              </a:ext>
            </a:extLst>
          </p:cNvPr>
          <p:cNvSpPr>
            <a:spLocks noGrp="1"/>
          </p:cNvSpPr>
          <p:nvPr>
            <p:ph type="title"/>
          </p:nvPr>
        </p:nvSpPr>
        <p:spPr>
          <a:xfrm>
            <a:off x="295846" y="231051"/>
            <a:ext cx="8604586" cy="1025093"/>
          </a:xfrm>
        </p:spPr>
        <p:txBody>
          <a:bodyPr>
            <a:noAutofit/>
          </a:bodyPr>
          <a:lstStyle/>
          <a:p>
            <a:r>
              <a:rPr lang="en-US" sz="3000" dirty="0">
                <a:solidFill>
                  <a:srgbClr val="009998"/>
                </a:solidFill>
                <a:latin typeface="Arial" panose="020B0604020202020204" pitchFamily="34" charset="0"/>
                <a:cs typeface="Arial" panose="020B0604020202020204" pitchFamily="34" charset="0"/>
              </a:rPr>
              <a:t>REDUCER-I Real World Study Substantiates COSIRA Results</a:t>
            </a:r>
            <a:endParaRPr lang="en-US" sz="3000" dirty="0"/>
          </a:p>
        </p:txBody>
      </p:sp>
      <p:sp>
        <p:nvSpPr>
          <p:cNvPr id="4" name="Slide Number Placeholder 3">
            <a:extLst>
              <a:ext uri="{FF2B5EF4-FFF2-40B4-BE49-F238E27FC236}">
                <a16:creationId xmlns:a16="http://schemas.microsoft.com/office/drawing/2014/main" id="{E3C2F75C-DC15-497E-A161-4A0B2EF3451F}"/>
              </a:ext>
            </a:extLst>
          </p:cNvPr>
          <p:cNvSpPr>
            <a:spLocks noGrp="1"/>
          </p:cNvSpPr>
          <p:nvPr>
            <p:ph type="sldNum" sz="quarter" idx="12"/>
          </p:nvPr>
        </p:nvSpPr>
        <p:spPr/>
        <p:txBody>
          <a:bodyPr/>
          <a:lstStyle/>
          <a:p>
            <a:fld id="{EE53F2B4-B4D3-4D4D-890E-B11A12EC11EA}" type="slidenum">
              <a:rPr lang="en-US" smtClean="0"/>
              <a:pPr/>
              <a:t>9</a:t>
            </a:fld>
            <a:endParaRPr lang="en-US"/>
          </a:p>
        </p:txBody>
      </p:sp>
      <p:pic>
        <p:nvPicPr>
          <p:cNvPr id="15" name="Content Placeholder 14">
            <a:extLst>
              <a:ext uri="{FF2B5EF4-FFF2-40B4-BE49-F238E27FC236}">
                <a16:creationId xmlns:a16="http://schemas.microsoft.com/office/drawing/2014/main" id="{F31E41AE-207F-4508-A449-291F8DC542BA}"/>
              </a:ext>
            </a:extLst>
          </p:cNvPr>
          <p:cNvPicPr>
            <a:picLocks noGrp="1" noChangeAspect="1"/>
          </p:cNvPicPr>
          <p:nvPr>
            <p:ph idx="1"/>
          </p:nvPr>
        </p:nvPicPr>
        <p:blipFill>
          <a:blip r:embed="rId2"/>
          <a:stretch>
            <a:fillRect/>
          </a:stretch>
        </p:blipFill>
        <p:spPr>
          <a:xfrm>
            <a:off x="2415985" y="1690788"/>
            <a:ext cx="6728015" cy="4527132"/>
          </a:xfrm>
        </p:spPr>
      </p:pic>
      <p:sp>
        <p:nvSpPr>
          <p:cNvPr id="19" name="TextBox 18">
            <a:extLst>
              <a:ext uri="{FF2B5EF4-FFF2-40B4-BE49-F238E27FC236}">
                <a16:creationId xmlns:a16="http://schemas.microsoft.com/office/drawing/2014/main" id="{3E8C34D2-9A97-4460-83F2-787E041428DC}"/>
              </a:ext>
            </a:extLst>
          </p:cNvPr>
          <p:cNvSpPr txBox="1"/>
          <p:nvPr/>
        </p:nvSpPr>
        <p:spPr>
          <a:xfrm>
            <a:off x="398478" y="2154134"/>
            <a:ext cx="1747956" cy="3285515"/>
          </a:xfrm>
          <a:prstGeom prst="rect">
            <a:avLst/>
          </a:prstGeom>
          <a:noFill/>
        </p:spPr>
        <p:txBody>
          <a:bodyPr wrap="square">
            <a:spAutoFit/>
          </a:bodyPr>
          <a:lstStyle/>
          <a:p>
            <a:pPr marL="39370" marR="0" lvl="0" indent="0" algn="l" defTabSz="457200" rtl="0" eaLnBrk="1" fontAlgn="auto" latinLnBrk="0" hangingPunct="1">
              <a:lnSpc>
                <a:spcPct val="100000"/>
              </a:lnSpc>
              <a:spcBef>
                <a:spcPts val="100"/>
              </a:spcBef>
              <a:spcAft>
                <a:spcPts val="0"/>
              </a:spcAft>
              <a:buClrTx/>
              <a:buSzTx/>
              <a:buFontTx/>
              <a:buNone/>
              <a:tabLst/>
              <a:defRPr/>
            </a:pPr>
            <a:r>
              <a:rPr kumimoji="0" lang="en-US" sz="2000" b="1" i="0" u="none" strike="noStrike" kern="1200" cap="none" spc="-5" normalizeH="0" baseline="0" noProof="0" dirty="0">
                <a:ln>
                  <a:noFill/>
                </a:ln>
                <a:solidFill>
                  <a:srgbClr val="009C9A"/>
                </a:solidFill>
                <a:effectLst/>
                <a:uLnTx/>
                <a:uFillTx/>
                <a:latin typeface="Arial" panose="020B0604020202020204" pitchFamily="34" charset="0"/>
                <a:cs typeface="Arial" panose="020B0604020202020204" pitchFamily="34" charset="0"/>
              </a:rPr>
              <a:t>COSIRA</a:t>
            </a:r>
          </a:p>
          <a:p>
            <a:pPr marL="12700" marR="5080" lvl="0" indent="0" algn="l" defTabSz="457200" rtl="0" eaLnBrk="1" fontAlgn="auto" latinLnBrk="0" hangingPunct="1">
              <a:lnSpc>
                <a:spcPts val="1080"/>
              </a:lnSpc>
              <a:spcBef>
                <a:spcPts val="1075"/>
              </a:spcBef>
              <a:spcAft>
                <a:spcPts val="0"/>
              </a:spcAft>
              <a:buClrTx/>
              <a:buSzTx/>
              <a:buFontTx/>
              <a:buNone/>
              <a:tabLst/>
              <a:defRPr/>
            </a:pP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Verheye S, Jolicoeur</a:t>
            </a:r>
            <a:r>
              <a:rPr kumimoji="0" lang="en-US" sz="1000" b="0" i="1" u="none" strike="noStrike" kern="1200" cap="none" spc="-95" normalizeH="0" baseline="0" noProof="0" dirty="0">
                <a:ln>
                  <a:noFill/>
                </a:ln>
                <a:solidFill>
                  <a:prstClr val="black"/>
                </a:solidFill>
                <a:effectLst/>
                <a:uLnTx/>
                <a:uFillTx/>
                <a:latin typeface="Calibri" panose="020F0502020204030204"/>
                <a:ea typeface="+mn-ea"/>
                <a:cs typeface="Calibri"/>
              </a:rPr>
              <a:t> </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EM,  Behan MW, </a:t>
            </a: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Calibri"/>
              </a:rPr>
              <a:t>et</a:t>
            </a:r>
            <a:r>
              <a:rPr kumimoji="0" lang="en-US" sz="1000" b="0" i="1" u="none" strike="noStrike" kern="1200" cap="none" spc="-25" normalizeH="0" baseline="0" noProof="0" dirty="0">
                <a:ln>
                  <a:noFill/>
                </a:ln>
                <a:solidFill>
                  <a:prstClr val="black"/>
                </a:solidFill>
                <a:effectLst/>
                <a:uLnTx/>
                <a:uFillTx/>
                <a:latin typeface="Calibri" panose="020F0502020204030204"/>
                <a:ea typeface="+mn-ea"/>
                <a:cs typeface="Calibri"/>
              </a:rPr>
              <a:t> </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al.</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700" marR="140335" lvl="0" indent="0" algn="l" defTabSz="457200" rtl="0" eaLnBrk="1" fontAlgn="auto" latinLnBrk="0" hangingPunct="1">
              <a:lnSpc>
                <a:spcPts val="1080"/>
              </a:lnSpc>
              <a:spcBef>
                <a:spcPts val="0"/>
              </a:spcBef>
              <a:spcAft>
                <a:spcPts val="0"/>
              </a:spcAft>
              <a:buClrTx/>
              <a:buSzTx/>
              <a:buFontTx/>
              <a:buNone/>
              <a:tabLst/>
              <a:defRPr/>
            </a:pP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Efficacy of a device</a:t>
            </a:r>
            <a:r>
              <a:rPr kumimoji="0" lang="en-US" sz="1000" b="0" i="1" u="none" strike="noStrike" kern="1200" cap="none" spc="-85" normalizeH="0" baseline="0" noProof="0" dirty="0">
                <a:ln>
                  <a:noFill/>
                </a:ln>
                <a:solidFill>
                  <a:prstClr val="black"/>
                </a:solidFill>
                <a:effectLst/>
                <a:uLnTx/>
                <a:uFillTx/>
                <a:latin typeface="Calibri" panose="020F0502020204030204"/>
                <a:ea typeface="+mn-ea"/>
                <a:cs typeface="Calibri"/>
              </a:rPr>
              <a:t> </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to  </a:t>
            </a:r>
            <a:r>
              <a:rPr kumimoji="0" lang="en-US" sz="1000" b="0" i="1" u="none" strike="noStrike" kern="1200" cap="none" spc="-10" normalizeH="0" baseline="0" noProof="0" dirty="0">
                <a:ln>
                  <a:noFill/>
                </a:ln>
                <a:solidFill>
                  <a:prstClr val="black"/>
                </a:solidFill>
                <a:effectLst/>
                <a:uLnTx/>
                <a:uFillTx/>
                <a:latin typeface="Calibri" panose="020F0502020204030204"/>
                <a:ea typeface="+mn-ea"/>
                <a:cs typeface="Calibri"/>
              </a:rPr>
              <a:t>narrow </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the coronary</a:t>
            </a:r>
          </a:p>
          <a:p>
            <a:pPr marL="12700" marR="140335" lvl="0" indent="0" algn="l" defTabSz="457200" rtl="0" eaLnBrk="1" fontAlgn="auto" latinLnBrk="0" hangingPunct="1">
              <a:lnSpc>
                <a:spcPts val="1080"/>
              </a:lnSpc>
              <a:spcBef>
                <a:spcPts val="0"/>
              </a:spcBef>
              <a:spcAft>
                <a:spcPts val="0"/>
              </a:spcAft>
              <a:buClrTx/>
              <a:buSzTx/>
              <a:buFontTx/>
              <a:buNone/>
              <a:tabLst/>
              <a:defRPr/>
            </a:pP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sinus in refractory  angina. N </a:t>
            </a:r>
            <a:r>
              <a:rPr kumimoji="0" lang="en-US" sz="1000" b="0" i="1" u="none" strike="noStrike" kern="1200" cap="none" spc="-5" normalizeH="0" baseline="0" noProof="0" dirty="0" err="1">
                <a:ln>
                  <a:noFill/>
                </a:ln>
                <a:solidFill>
                  <a:prstClr val="black"/>
                </a:solidFill>
                <a:effectLst/>
                <a:uLnTx/>
                <a:uFillTx/>
                <a:latin typeface="Calibri" panose="020F0502020204030204"/>
                <a:ea typeface="+mn-ea"/>
                <a:cs typeface="Calibri"/>
              </a:rPr>
              <a:t>Engl</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 J</a:t>
            </a:r>
            <a:r>
              <a:rPr kumimoji="0" lang="en-US" sz="1000" b="0" i="1" u="none" strike="noStrike" kern="1200" cap="none" spc="-65" normalizeH="0" baseline="0" noProof="0" dirty="0">
                <a:ln>
                  <a:noFill/>
                </a:ln>
                <a:solidFill>
                  <a:prstClr val="black"/>
                </a:solidFill>
                <a:effectLst/>
                <a:uLnTx/>
                <a:uFillTx/>
                <a:latin typeface="Calibri" panose="020F0502020204030204"/>
                <a:ea typeface="+mn-ea"/>
                <a:cs typeface="Calibri"/>
              </a:rPr>
              <a:t> </a:t>
            </a: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Med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700" marR="0" lvl="0" indent="0" algn="l" defTabSz="457200" rtl="0" eaLnBrk="1" fontAlgn="auto" latinLnBrk="0" hangingPunct="1">
              <a:lnSpc>
                <a:spcPts val="1065"/>
              </a:lnSpc>
              <a:spcBef>
                <a:spcPts val="0"/>
              </a:spcBef>
              <a:spcAft>
                <a:spcPts val="0"/>
              </a:spcAft>
              <a:buClrTx/>
              <a:buSzTx/>
              <a:buFontTx/>
              <a:buNone/>
              <a:tabLst/>
              <a:defRPr/>
            </a:pPr>
            <a:r>
              <a:rPr kumimoji="0" lang="en-US" sz="1000" b="0" i="1" u="none" strike="noStrike" kern="1200" cap="none" spc="-5" normalizeH="0" baseline="0" noProof="0" dirty="0">
                <a:ln>
                  <a:noFill/>
                </a:ln>
                <a:solidFill>
                  <a:prstClr val="black"/>
                </a:solidFill>
                <a:effectLst/>
                <a:uLnTx/>
                <a:uFillTx/>
                <a:latin typeface="Calibri" panose="020F0502020204030204"/>
                <a:ea typeface="+mn-ea"/>
                <a:cs typeface="Calibri"/>
              </a:rPr>
              <a:t>2015; 372:</a:t>
            </a:r>
            <a:r>
              <a:rPr kumimoji="0" lang="en-US" sz="1000" b="0" i="1" u="none" strike="noStrike" kern="1200" cap="none" spc="30" normalizeH="0" baseline="0" noProof="0" dirty="0">
                <a:ln>
                  <a:noFill/>
                </a:ln>
                <a:solidFill>
                  <a:prstClr val="black"/>
                </a:solidFill>
                <a:effectLst/>
                <a:uLnTx/>
                <a:uFillTx/>
                <a:latin typeface="Calibri" panose="020F0502020204030204"/>
                <a:ea typeface="+mn-ea"/>
                <a:cs typeface="Calibri"/>
              </a:rPr>
              <a:t> </a:t>
            </a:r>
            <a:r>
              <a:rPr kumimoji="0" lang="en-US" sz="1000" b="0" i="1" u="none" strike="noStrike" kern="1200" cap="none" spc="-10" normalizeH="0" baseline="0" noProof="0" dirty="0">
                <a:ln>
                  <a:noFill/>
                </a:ln>
                <a:solidFill>
                  <a:prstClr val="black"/>
                </a:solidFill>
                <a:effectLst/>
                <a:uLnTx/>
                <a:uFillTx/>
                <a:latin typeface="Calibri" panose="020F0502020204030204"/>
                <a:ea typeface="+mn-ea"/>
                <a:cs typeface="Calibri"/>
              </a:rPr>
              <a:t>519-527</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39370" marR="0" lvl="0" indent="0" algn="l" defTabSz="457200" rtl="0" eaLnBrk="1" fontAlgn="auto" latinLnBrk="0" hangingPunct="1">
              <a:lnSpc>
                <a:spcPct val="100000"/>
              </a:lnSpc>
              <a:spcBef>
                <a:spcPts val="100"/>
              </a:spcBef>
              <a:spcAft>
                <a:spcPts val="0"/>
              </a:spcAft>
              <a:buClrTx/>
              <a:buSzTx/>
              <a:buFontTx/>
              <a:buNone/>
              <a:tabLst/>
              <a:defRPr/>
            </a:pPr>
            <a:endParaRPr kumimoji="0" lang="en-US" sz="2000" b="1" i="0" u="none" strike="noStrike" kern="1200" cap="none" spc="-5" normalizeH="0" baseline="0" noProof="0" dirty="0">
              <a:ln>
                <a:noFill/>
              </a:ln>
              <a:solidFill>
                <a:srgbClr val="4471C4"/>
              </a:solidFill>
              <a:effectLst/>
              <a:uLnTx/>
              <a:uFillTx/>
              <a:latin typeface="Calibri"/>
              <a:ea typeface="+mn-ea"/>
              <a:cs typeface="Calibri"/>
            </a:endParaRPr>
          </a:p>
          <a:p>
            <a:pPr marL="39370" marR="0" lvl="0" indent="0" algn="l" defTabSz="457200" rtl="0" eaLnBrk="1" fontAlgn="auto" latinLnBrk="0" hangingPunct="1">
              <a:lnSpc>
                <a:spcPct val="100000"/>
              </a:lnSpc>
              <a:spcBef>
                <a:spcPts val="100"/>
              </a:spcBef>
              <a:spcAft>
                <a:spcPts val="0"/>
              </a:spcAft>
              <a:buClrTx/>
              <a:buSzTx/>
              <a:buFontTx/>
              <a:buNone/>
              <a:tabLst/>
              <a:defRPr/>
            </a:pPr>
            <a:endParaRPr kumimoji="0" lang="en-US" sz="2000" b="1" i="0" u="none" strike="noStrike" kern="1200" cap="none" spc="-5" normalizeH="0" baseline="0" noProof="0" dirty="0">
              <a:ln>
                <a:noFill/>
              </a:ln>
              <a:solidFill>
                <a:srgbClr val="4471C4"/>
              </a:solidFill>
              <a:effectLst/>
              <a:uLnTx/>
              <a:uFillTx/>
              <a:latin typeface="Calibri"/>
              <a:ea typeface="+mn-ea"/>
              <a:cs typeface="Calibri"/>
            </a:endParaRPr>
          </a:p>
          <a:p>
            <a:pPr marL="39370" marR="0" lvl="0" indent="0" algn="l" defTabSz="457200" rtl="0" eaLnBrk="1" fontAlgn="auto" latinLnBrk="0" hangingPunct="1">
              <a:lnSpc>
                <a:spcPct val="100000"/>
              </a:lnSpc>
              <a:spcBef>
                <a:spcPts val="100"/>
              </a:spcBef>
              <a:spcAft>
                <a:spcPts val="0"/>
              </a:spcAft>
              <a:buClrTx/>
              <a:buSzTx/>
              <a:buFontTx/>
              <a:buNone/>
              <a:tabLst/>
              <a:defRPr/>
            </a:pPr>
            <a:r>
              <a:rPr kumimoji="0" lang="en-US" sz="2000" b="1" i="0" u="none" strike="noStrike" kern="1200" cap="none" spc="-5" normalizeH="0" baseline="0" noProof="0" dirty="0">
                <a:ln>
                  <a:noFill/>
                </a:ln>
                <a:solidFill>
                  <a:srgbClr val="009C9A"/>
                </a:solidFill>
                <a:effectLst/>
                <a:uLnTx/>
                <a:uFillTx/>
                <a:latin typeface="Arial" panose="020B0604020202020204" pitchFamily="34" charset="0"/>
                <a:cs typeface="Arial" panose="020B0604020202020204" pitchFamily="34" charset="0"/>
              </a:rPr>
              <a:t>REDUCER-I</a:t>
            </a:r>
          </a:p>
          <a:p>
            <a:pPr marL="12700" marR="5080" lvl="0" indent="0" algn="l" defTabSz="457200" rtl="0" eaLnBrk="1" fontAlgn="auto" latinLnBrk="0" hangingPunct="1">
              <a:lnSpc>
                <a:spcPct val="100000"/>
              </a:lnSpc>
              <a:spcBef>
                <a:spcPts val="1355"/>
              </a:spcBef>
              <a:spcAft>
                <a:spcPts val="0"/>
              </a:spcAft>
              <a:buClrTx/>
              <a:buSzTx/>
              <a:buFontTx/>
              <a:buNone/>
              <a:tabLst/>
              <a:defRPr/>
            </a:pPr>
            <a:r>
              <a:rPr kumimoji="0" lang="en-US" sz="1000" b="0" i="0" u="none" strike="noStrike" kern="1200" cap="none" spc="-5" normalizeH="0" baseline="0" noProof="0" dirty="0">
                <a:ln>
                  <a:noFill/>
                </a:ln>
                <a:solidFill>
                  <a:prstClr val="black"/>
                </a:solidFill>
                <a:effectLst/>
                <a:uLnTx/>
                <a:uFillTx/>
                <a:latin typeface="Calibri" panose="020F0502020204030204"/>
                <a:ea typeface="+mn-ea"/>
                <a:cs typeface="Calibri"/>
              </a:rPr>
              <a:t>Includes data through analysis lock on 12 March 2020 and 90% monitored; Data on  file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Calibri"/>
              </a:rPr>
              <a:t>at</a:t>
            </a:r>
            <a:r>
              <a:rPr kumimoji="0" lang="en-US" sz="1000" b="0" i="0" u="none" strike="noStrike" kern="1200" cap="none" spc="-30" normalizeH="0" baseline="0" noProof="0" dirty="0">
                <a:ln>
                  <a:noFill/>
                </a:ln>
                <a:solidFill>
                  <a:prstClr val="black"/>
                </a:solidFill>
                <a:effectLst/>
                <a:uLnTx/>
                <a:uFillTx/>
                <a:latin typeface="Calibri" panose="020F0502020204030204"/>
                <a:ea typeface="+mn-ea"/>
                <a:cs typeface="Calibri"/>
              </a:rPr>
              <a:t> </a:t>
            </a:r>
            <a:r>
              <a:rPr kumimoji="0" lang="en-US" sz="1000" b="0" i="0" u="none" strike="noStrike" kern="1200" cap="none" spc="-5" normalizeH="0" baseline="0" noProof="0" dirty="0">
                <a:ln>
                  <a:noFill/>
                </a:ln>
                <a:solidFill>
                  <a:prstClr val="black"/>
                </a:solidFill>
                <a:effectLst/>
                <a:uLnTx/>
                <a:uFillTx/>
                <a:latin typeface="Calibri" panose="020F0502020204030204"/>
                <a:ea typeface="+mn-ea"/>
                <a:cs typeface="Calibri"/>
              </a:rPr>
              <a:t>Neovasc</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187499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690500-FC8C-44E8-8749-2A3F4AA0196A}"/>
              </a:ext>
            </a:extLst>
          </p:cNvPr>
          <p:cNvSpPr txBox="1"/>
          <p:nvPr/>
        </p:nvSpPr>
        <p:spPr>
          <a:xfrm>
            <a:off x="2973087" y="5659072"/>
            <a:ext cx="5927814" cy="246221"/>
          </a:xfrm>
          <a:prstGeom prst="rect">
            <a:avLst/>
          </a:prstGeom>
          <a:noFill/>
        </p:spPr>
        <p:txBody>
          <a:bodyPr wrap="square" rtlCol="0">
            <a:spAutoFit/>
          </a:bodyPr>
          <a:lstStyle/>
          <a:p>
            <a:r>
              <a:rPr lang="en-US" sz="1000" spc="-5" dirty="0">
                <a:cs typeface="Calibri"/>
              </a:rPr>
              <a:t>Includes data through analysis lock </a:t>
            </a:r>
            <a:r>
              <a:rPr lang="en-US" sz="1000" dirty="0">
                <a:cs typeface="Calibri"/>
              </a:rPr>
              <a:t>on 12 March 2020 </a:t>
            </a:r>
            <a:r>
              <a:rPr lang="en-US" sz="1000" spc="-5" dirty="0">
                <a:cs typeface="Calibri"/>
              </a:rPr>
              <a:t>and is 90</a:t>
            </a:r>
            <a:r>
              <a:rPr lang="en-US" sz="1000" dirty="0">
                <a:cs typeface="Calibri"/>
              </a:rPr>
              <a:t>% </a:t>
            </a:r>
            <a:r>
              <a:rPr lang="en-US" sz="1000" spc="-5" dirty="0">
                <a:cs typeface="Calibri"/>
              </a:rPr>
              <a:t>monitored; </a:t>
            </a:r>
            <a:r>
              <a:rPr lang="en-US" sz="1000" dirty="0">
                <a:cs typeface="Calibri"/>
              </a:rPr>
              <a:t>on </a:t>
            </a:r>
            <a:r>
              <a:rPr lang="en-US" sz="1000" spc="-5" dirty="0">
                <a:cs typeface="Calibri"/>
              </a:rPr>
              <a:t>file </a:t>
            </a:r>
            <a:r>
              <a:rPr lang="en-US" sz="1000" dirty="0">
                <a:cs typeface="Calibri"/>
              </a:rPr>
              <a:t>at</a:t>
            </a:r>
            <a:r>
              <a:rPr lang="en-US" sz="1000" spc="25" dirty="0">
                <a:cs typeface="Calibri"/>
              </a:rPr>
              <a:t> </a:t>
            </a:r>
            <a:r>
              <a:rPr lang="en-US" sz="1000" dirty="0">
                <a:cs typeface="Calibri"/>
              </a:rPr>
              <a:t>Neovasc</a:t>
            </a:r>
          </a:p>
        </p:txBody>
      </p:sp>
      <p:graphicFrame>
        <p:nvGraphicFramePr>
          <p:cNvPr id="5" name="Chart 4">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764965666"/>
              </p:ext>
            </p:extLst>
          </p:nvPr>
        </p:nvGraphicFramePr>
        <p:xfrm>
          <a:off x="643443" y="1492668"/>
          <a:ext cx="7841293" cy="441262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FE6779A-A638-48B1-BCD6-D7208C5586BD}"/>
              </a:ext>
            </a:extLst>
          </p:cNvPr>
          <p:cNvSpPr txBox="1"/>
          <p:nvPr/>
        </p:nvSpPr>
        <p:spPr>
          <a:xfrm>
            <a:off x="2261211" y="978764"/>
            <a:ext cx="460575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Primary Endpoint: Reduction in CCS Grade</a:t>
            </a:r>
          </a:p>
        </p:txBody>
      </p:sp>
      <p:sp>
        <p:nvSpPr>
          <p:cNvPr id="9" name="Title 1">
            <a:extLst>
              <a:ext uri="{FF2B5EF4-FFF2-40B4-BE49-F238E27FC236}">
                <a16:creationId xmlns:a16="http://schemas.microsoft.com/office/drawing/2014/main" id="{4BA1782E-B0CD-E245-88BE-939162454553}"/>
              </a:ext>
            </a:extLst>
          </p:cNvPr>
          <p:cNvSpPr txBox="1">
            <a:spLocks/>
          </p:cNvSpPr>
          <p:nvPr/>
        </p:nvSpPr>
        <p:spPr>
          <a:xfrm>
            <a:off x="295846" y="231052"/>
            <a:ext cx="8536488" cy="747712"/>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000" dirty="0">
                <a:solidFill>
                  <a:srgbClr val="009998"/>
                </a:solidFill>
                <a:latin typeface="Arial" panose="020B0604020202020204" pitchFamily="34" charset="0"/>
                <a:cs typeface="Arial" panose="020B0604020202020204" pitchFamily="34" charset="0"/>
              </a:rPr>
              <a:t>REDUCER-I CCS Grade Long-Term Follow-up</a:t>
            </a:r>
            <a:endParaRPr lang="en-US" sz="3000" dirty="0"/>
          </a:p>
        </p:txBody>
      </p:sp>
      <p:sp>
        <p:nvSpPr>
          <p:cNvPr id="11" name="TextBox 10">
            <a:extLst>
              <a:ext uri="{FF2B5EF4-FFF2-40B4-BE49-F238E27FC236}">
                <a16:creationId xmlns:a16="http://schemas.microsoft.com/office/drawing/2014/main" id="{C78FACC5-7852-F341-A529-CF1A7A474946}"/>
              </a:ext>
            </a:extLst>
          </p:cNvPr>
          <p:cNvSpPr txBox="1"/>
          <p:nvPr/>
        </p:nvSpPr>
        <p:spPr>
          <a:xfrm>
            <a:off x="1441099" y="6328648"/>
            <a:ext cx="7085195" cy="553998"/>
          </a:xfrm>
          <a:prstGeom prst="rect">
            <a:avLst/>
          </a:prstGeom>
          <a:noFill/>
        </p:spPr>
        <p:txBody>
          <a:bodyPr wrap="square" rtlCol="0">
            <a:spAutoFit/>
          </a:bodyPr>
          <a:lstStyle/>
          <a:p>
            <a:r>
              <a:rPr lang="en-US" sz="1000" spc="-5" dirty="0">
                <a:cs typeface="Calibri"/>
              </a:rPr>
              <a:t>Verheye, S. PCR e-Course, </a:t>
            </a:r>
            <a:r>
              <a:rPr lang="en-US" sz="1000" dirty="0"/>
              <a:t>Narrowing of the Coronary Sinus for the Treatment of Refractory Angina Pectoris: </a:t>
            </a:r>
            <a:br>
              <a:rPr lang="en-US" sz="1000" dirty="0"/>
            </a:br>
            <a:r>
              <a:rPr lang="en-US" sz="1000" dirty="0"/>
              <a:t>A multicentre prospective observational open-label clinical study (REDUCER-I), Analysis of the first 207 patients</a:t>
            </a:r>
            <a:r>
              <a:rPr lang="en-US" sz="1000" spc="-5" dirty="0">
                <a:cs typeface="Calibri"/>
              </a:rPr>
              <a:t> June 2020</a:t>
            </a:r>
          </a:p>
          <a:p>
            <a:r>
              <a:rPr lang="en-US" sz="1000" spc="-5" dirty="0">
                <a:cs typeface="Calibri"/>
              </a:rPr>
              <a:t>Includes data through analysis lock </a:t>
            </a:r>
            <a:r>
              <a:rPr lang="en-US" sz="1000" dirty="0">
                <a:cs typeface="Calibri"/>
              </a:rPr>
              <a:t>on 12 March 2020 </a:t>
            </a:r>
            <a:r>
              <a:rPr lang="en-US" sz="1000" spc="-5" dirty="0">
                <a:cs typeface="Calibri"/>
              </a:rPr>
              <a:t>and is 90</a:t>
            </a:r>
            <a:r>
              <a:rPr lang="en-US" sz="1000" dirty="0">
                <a:cs typeface="Calibri"/>
              </a:rPr>
              <a:t>% </a:t>
            </a:r>
            <a:r>
              <a:rPr lang="en-US" sz="1000" spc="-5" dirty="0">
                <a:cs typeface="Calibri"/>
              </a:rPr>
              <a:t>monitored; </a:t>
            </a:r>
            <a:r>
              <a:rPr lang="en-US" sz="1000" dirty="0">
                <a:cs typeface="Calibri"/>
              </a:rPr>
              <a:t>on </a:t>
            </a:r>
            <a:r>
              <a:rPr lang="en-US" sz="1000" spc="-5" dirty="0">
                <a:cs typeface="Calibri"/>
              </a:rPr>
              <a:t>file </a:t>
            </a:r>
            <a:r>
              <a:rPr lang="en-US" sz="1000" dirty="0">
                <a:cs typeface="Calibri"/>
              </a:rPr>
              <a:t>at</a:t>
            </a:r>
            <a:r>
              <a:rPr lang="en-US" sz="1000" spc="25" dirty="0">
                <a:cs typeface="Calibri"/>
              </a:rPr>
              <a:t> </a:t>
            </a:r>
            <a:r>
              <a:rPr lang="en-US" sz="1000" dirty="0">
                <a:cs typeface="Calibri"/>
              </a:rPr>
              <a:t>Neovasc</a:t>
            </a:r>
          </a:p>
        </p:txBody>
      </p:sp>
    </p:spTree>
    <p:extLst>
      <p:ext uri="{BB962C8B-B14F-4D97-AF65-F5344CB8AC3E}">
        <p14:creationId xmlns:p14="http://schemas.microsoft.com/office/powerpoint/2010/main" val="988240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maayan\reducer\REDUCE1\EHJ\Figure_3 Apr2020.tif"/>
          <p:cNvPicPr>
            <a:picLocks noChangeAspect="1" noChangeArrowheads="1"/>
          </p:cNvPicPr>
          <p:nvPr/>
        </p:nvPicPr>
        <p:blipFill rotWithShape="1">
          <a:blip r:embed="rId2">
            <a:extLst>
              <a:ext uri="{28A0092B-C50C-407E-A947-70E740481C1C}">
                <a14:useLocalDpi xmlns:a14="http://schemas.microsoft.com/office/drawing/2010/main" val="0"/>
              </a:ext>
            </a:extLst>
          </a:blip>
          <a:srcRect t="11125" b="4515"/>
          <a:stretch/>
        </p:blipFill>
        <p:spPr bwMode="auto">
          <a:xfrm>
            <a:off x="799137" y="1364709"/>
            <a:ext cx="7727157" cy="434363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57825936-65CB-4616-8C30-8FC23C9681B8}"/>
              </a:ext>
            </a:extLst>
          </p:cNvPr>
          <p:cNvGrpSpPr/>
          <p:nvPr/>
        </p:nvGrpSpPr>
        <p:grpSpPr>
          <a:xfrm>
            <a:off x="1441099" y="1440700"/>
            <a:ext cx="6698537" cy="2642278"/>
            <a:chOff x="859532" y="576009"/>
            <a:chExt cx="6698537" cy="2642278"/>
          </a:xfrm>
        </p:grpSpPr>
        <p:sp>
          <p:nvSpPr>
            <p:cNvPr id="5" name="TextBox 8"/>
            <p:cNvSpPr/>
            <p:nvPr/>
          </p:nvSpPr>
          <p:spPr>
            <a:xfrm>
              <a:off x="859532" y="576009"/>
              <a:ext cx="2123509" cy="277416"/>
            </a:xfrm>
            <a:prstGeom prst="rect">
              <a:avLst/>
            </a:prstGeom>
            <a:noFill/>
            <a:ln cap="flat">
              <a:noFill/>
              <a:prstDash val="solid"/>
              <a:round/>
              <a:headEnd type="none" w="med" len="med"/>
              <a:tailEnd type="none" w="med" len="med"/>
            </a:ln>
          </p:spPr>
          <p:txBody>
            <a:bodyPr wrap="square"/>
            <a:lstStyle>
              <a:lvl1pPr marL="0" indent="0" algn="r" defTabSz="914400" rtl="1" eaLnBrk="1" hangingPunct="1">
                <a:buNone/>
                <a:defRPr lang="he-IL" altLang="en-US" sz="1800">
                  <a:solidFill>
                    <a:schemeClr val="tx1"/>
                  </a:solidFill>
                  <a:latin typeface="Calibri"/>
                  <a:ea typeface="Calibri"/>
                </a:defRPr>
              </a:lvl1pPr>
              <a:lvl2pPr marL="457200" indent="0" algn="r" defTabSz="914400" rtl="1" eaLnBrk="1" hangingPunct="1">
                <a:buNone/>
                <a:defRPr lang="he-IL" altLang="en-US" sz="1800">
                  <a:solidFill>
                    <a:schemeClr val="tx1"/>
                  </a:solidFill>
                  <a:latin typeface="Calibri"/>
                  <a:ea typeface="Calibri"/>
                </a:defRPr>
              </a:lvl2pPr>
              <a:lvl3pPr marL="914400" indent="0" algn="r" defTabSz="914400" rtl="1" eaLnBrk="1" hangingPunct="1">
                <a:buNone/>
                <a:defRPr lang="he-IL" altLang="en-US" sz="1800">
                  <a:solidFill>
                    <a:schemeClr val="tx1"/>
                  </a:solidFill>
                  <a:latin typeface="Calibri"/>
                  <a:ea typeface="Calibri"/>
                </a:defRPr>
              </a:lvl3pPr>
              <a:lvl4pPr marL="1371600" indent="0" algn="r" defTabSz="914400" rtl="1" eaLnBrk="1" hangingPunct="1">
                <a:buNone/>
                <a:defRPr lang="he-IL" altLang="en-US" sz="1800">
                  <a:solidFill>
                    <a:schemeClr val="tx1"/>
                  </a:solidFill>
                  <a:latin typeface="Calibri"/>
                  <a:ea typeface="Calibri"/>
                </a:defRPr>
              </a:lvl4pPr>
              <a:lvl5pPr marL="1828800" indent="0" algn="r" defTabSz="914400" rtl="1" eaLnBrk="1" hangingPunct="1">
                <a:buNone/>
                <a:defRPr lang="he-IL" altLang="en-US" sz="1800">
                  <a:solidFill>
                    <a:schemeClr val="tx1"/>
                  </a:solidFill>
                  <a:latin typeface="Calibri"/>
                  <a:ea typeface="Calibri"/>
                </a:defRPr>
              </a:lvl5pPr>
            </a:lstStyle>
            <a:p>
              <a:pPr algn="ctr"/>
              <a:r>
                <a:rPr lang="en-US" sz="1350" b="1" dirty="0">
                  <a:solidFill>
                    <a:srgbClr val="FF0000"/>
                  </a:solidFill>
                  <a:latin typeface="Century Gothic"/>
                </a:rPr>
                <a:t>~70% with CCS III-IV </a:t>
              </a:r>
              <a:endParaRPr sz="1350" b="1" dirty="0">
                <a:solidFill>
                  <a:srgbClr val="FF0000"/>
                </a:solidFill>
                <a:latin typeface="Century Gothic"/>
                <a:cs typeface="Arial"/>
              </a:endParaRPr>
            </a:p>
          </p:txBody>
        </p:sp>
        <p:sp>
          <p:nvSpPr>
            <p:cNvPr id="7" name="Rectangle 10"/>
            <p:cNvSpPr/>
            <p:nvPr/>
          </p:nvSpPr>
          <p:spPr>
            <a:xfrm>
              <a:off x="5922150" y="2940871"/>
              <a:ext cx="1635919" cy="277416"/>
            </a:xfrm>
            <a:prstGeom prst="rect">
              <a:avLst/>
            </a:prstGeom>
            <a:noFill/>
            <a:ln cap="flat">
              <a:noFill/>
              <a:prstDash val="solid"/>
              <a:round/>
              <a:headEnd type="none" w="med" len="med"/>
              <a:tailEnd type="none" w="med" len="med"/>
            </a:ln>
          </p:spPr>
          <p:txBody>
            <a:bodyPr wrap="none"/>
            <a:lstStyle>
              <a:lvl1pPr marL="0" indent="0" algn="r" defTabSz="914400" rtl="1" eaLnBrk="1" hangingPunct="1">
                <a:buNone/>
                <a:defRPr lang="he-IL" altLang="en-US" sz="1800">
                  <a:solidFill>
                    <a:schemeClr val="tx1"/>
                  </a:solidFill>
                  <a:latin typeface="Calibri"/>
                  <a:ea typeface="Calibri"/>
                </a:defRPr>
              </a:lvl1pPr>
              <a:lvl2pPr marL="457200" indent="0" algn="r" defTabSz="914400" rtl="1" eaLnBrk="1" hangingPunct="1">
                <a:buNone/>
                <a:defRPr lang="he-IL" altLang="en-US" sz="1800">
                  <a:solidFill>
                    <a:schemeClr val="tx1"/>
                  </a:solidFill>
                  <a:latin typeface="Calibri"/>
                  <a:ea typeface="Calibri"/>
                </a:defRPr>
              </a:lvl2pPr>
              <a:lvl3pPr marL="914400" indent="0" algn="r" defTabSz="914400" rtl="1" eaLnBrk="1" hangingPunct="1">
                <a:buNone/>
                <a:defRPr lang="he-IL" altLang="en-US" sz="1800">
                  <a:solidFill>
                    <a:schemeClr val="tx1"/>
                  </a:solidFill>
                  <a:latin typeface="Calibri"/>
                  <a:ea typeface="Calibri"/>
                </a:defRPr>
              </a:lvl3pPr>
              <a:lvl4pPr marL="1371600" indent="0" algn="r" defTabSz="914400" rtl="1" eaLnBrk="1" hangingPunct="1">
                <a:buNone/>
                <a:defRPr lang="he-IL" altLang="en-US" sz="1800">
                  <a:solidFill>
                    <a:schemeClr val="tx1"/>
                  </a:solidFill>
                  <a:latin typeface="Calibri"/>
                  <a:ea typeface="Calibri"/>
                </a:defRPr>
              </a:lvl4pPr>
              <a:lvl5pPr marL="1828800" indent="0" algn="r" defTabSz="914400" rtl="1" eaLnBrk="1" hangingPunct="1">
                <a:buNone/>
                <a:defRPr lang="he-IL" altLang="en-US" sz="1800">
                  <a:solidFill>
                    <a:schemeClr val="tx1"/>
                  </a:solidFill>
                  <a:latin typeface="Calibri"/>
                  <a:ea typeface="Calibri"/>
                </a:defRPr>
              </a:lvl5pPr>
            </a:lstStyle>
            <a:p>
              <a:pPr algn="ctr"/>
              <a:r>
                <a:rPr lang="en-US" sz="1350" b="1" dirty="0">
                  <a:solidFill>
                    <a:srgbClr val="FF0000"/>
                  </a:solidFill>
                  <a:latin typeface="Century Gothic"/>
                </a:rPr>
                <a:t>~16% with CCS III-IV </a:t>
              </a:r>
              <a:endParaRPr sz="1350" b="1" dirty="0">
                <a:solidFill>
                  <a:srgbClr val="FF0000"/>
                </a:solidFill>
                <a:latin typeface="Century Gothic"/>
                <a:cs typeface="Arial"/>
              </a:endParaRPr>
            </a:p>
          </p:txBody>
        </p:sp>
        <p:cxnSp>
          <p:nvCxnSpPr>
            <p:cNvPr id="8" name="מחבר חץ ישר 3"/>
            <p:cNvCxnSpPr>
              <a:cxnSpLocks/>
            </p:cNvCxnSpPr>
            <p:nvPr/>
          </p:nvCxnSpPr>
          <p:spPr>
            <a:xfrm>
              <a:off x="3173837" y="1184961"/>
              <a:ext cx="2344771" cy="1486873"/>
            </a:xfrm>
            <a:prstGeom prst="line">
              <a:avLst/>
            </a:prstGeom>
            <a:noFill/>
            <a:ln w="38100" cap="flat">
              <a:solidFill>
                <a:srgbClr val="FF0000"/>
              </a:solidFill>
              <a:prstDash val="solid"/>
              <a:miter lim="800000"/>
              <a:tailEnd type="triangle"/>
            </a:ln>
            <a:effectLst/>
          </p:spPr>
        </p:cxnSp>
      </p:grpSp>
      <p:sp>
        <p:nvSpPr>
          <p:cNvPr id="6" name="TextBox 5">
            <a:extLst>
              <a:ext uri="{FF2B5EF4-FFF2-40B4-BE49-F238E27FC236}">
                <a16:creationId xmlns:a16="http://schemas.microsoft.com/office/drawing/2014/main" id="{1F26B1E8-88EF-4DA7-9EC9-22A02DFCB4C5}"/>
              </a:ext>
            </a:extLst>
          </p:cNvPr>
          <p:cNvSpPr txBox="1"/>
          <p:nvPr/>
        </p:nvSpPr>
        <p:spPr>
          <a:xfrm>
            <a:off x="1441099" y="6328648"/>
            <a:ext cx="7085195" cy="553998"/>
          </a:xfrm>
          <a:prstGeom prst="rect">
            <a:avLst/>
          </a:prstGeom>
          <a:noFill/>
        </p:spPr>
        <p:txBody>
          <a:bodyPr wrap="square" rtlCol="0">
            <a:spAutoFit/>
          </a:bodyPr>
          <a:lstStyle/>
          <a:p>
            <a:r>
              <a:rPr lang="en-US" sz="1000" spc="-5" dirty="0">
                <a:cs typeface="Calibri"/>
              </a:rPr>
              <a:t>Verheye, S. PCR e-Course, </a:t>
            </a:r>
            <a:r>
              <a:rPr lang="en-US" sz="1000" dirty="0"/>
              <a:t>Narrowing of the Coronary Sinus for the Treatment of Refractory Angina Pectoris: </a:t>
            </a:r>
            <a:br>
              <a:rPr lang="en-US" sz="1000" dirty="0"/>
            </a:br>
            <a:r>
              <a:rPr lang="en-US" sz="1000" dirty="0"/>
              <a:t>A multicentre prospective observational open-label clinical study (REDUCER-I), Analysis of the first 207 patients</a:t>
            </a:r>
            <a:r>
              <a:rPr lang="en-US" sz="1000" spc="-5" dirty="0">
                <a:cs typeface="Calibri"/>
              </a:rPr>
              <a:t> June, 2020</a:t>
            </a:r>
          </a:p>
          <a:p>
            <a:r>
              <a:rPr lang="en-US" sz="1000" spc="-5" dirty="0">
                <a:cs typeface="Calibri"/>
              </a:rPr>
              <a:t>Includes data through analysis lock </a:t>
            </a:r>
            <a:r>
              <a:rPr lang="en-US" sz="1000" dirty="0">
                <a:cs typeface="Calibri"/>
              </a:rPr>
              <a:t>on 12 March 2020 </a:t>
            </a:r>
            <a:r>
              <a:rPr lang="en-US" sz="1000" spc="-5" dirty="0">
                <a:cs typeface="Calibri"/>
              </a:rPr>
              <a:t>and is 90</a:t>
            </a:r>
            <a:r>
              <a:rPr lang="en-US" sz="1000" dirty="0">
                <a:cs typeface="Calibri"/>
              </a:rPr>
              <a:t>% </a:t>
            </a:r>
            <a:r>
              <a:rPr lang="en-US" sz="1000" spc="-5" dirty="0">
                <a:cs typeface="Calibri"/>
              </a:rPr>
              <a:t>monitored; </a:t>
            </a:r>
            <a:r>
              <a:rPr lang="en-US" sz="1000" dirty="0">
                <a:cs typeface="Calibri"/>
              </a:rPr>
              <a:t>on </a:t>
            </a:r>
            <a:r>
              <a:rPr lang="en-US" sz="1000" spc="-5" dirty="0">
                <a:cs typeface="Calibri"/>
              </a:rPr>
              <a:t>file </a:t>
            </a:r>
            <a:r>
              <a:rPr lang="en-US" sz="1000" dirty="0">
                <a:cs typeface="Calibri"/>
              </a:rPr>
              <a:t>at</a:t>
            </a:r>
            <a:r>
              <a:rPr lang="en-US" sz="1000" spc="25" dirty="0">
                <a:cs typeface="Calibri"/>
              </a:rPr>
              <a:t> </a:t>
            </a:r>
            <a:r>
              <a:rPr lang="en-US" sz="1000" dirty="0">
                <a:cs typeface="Calibri"/>
              </a:rPr>
              <a:t>Neovasc</a:t>
            </a:r>
          </a:p>
        </p:txBody>
      </p:sp>
      <p:sp>
        <p:nvSpPr>
          <p:cNvPr id="12" name="Title 1">
            <a:extLst>
              <a:ext uri="{FF2B5EF4-FFF2-40B4-BE49-F238E27FC236}">
                <a16:creationId xmlns:a16="http://schemas.microsoft.com/office/drawing/2014/main" id="{D2E5DC6D-0A8A-7646-B439-21F8452DC621}"/>
              </a:ext>
            </a:extLst>
          </p:cNvPr>
          <p:cNvSpPr txBox="1">
            <a:spLocks/>
          </p:cNvSpPr>
          <p:nvPr/>
        </p:nvSpPr>
        <p:spPr>
          <a:xfrm>
            <a:off x="295846" y="231052"/>
            <a:ext cx="8536488" cy="747712"/>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000" dirty="0">
                <a:solidFill>
                  <a:srgbClr val="009998"/>
                </a:solidFill>
                <a:latin typeface="Arial" panose="020B0604020202020204" pitchFamily="34" charset="0"/>
                <a:cs typeface="Arial" panose="020B0604020202020204" pitchFamily="34" charset="0"/>
              </a:rPr>
              <a:t>REDUCER-I CCS Grade Long-Term Follow-up</a:t>
            </a:r>
            <a:endParaRPr lang="en-US" sz="3000" dirty="0"/>
          </a:p>
        </p:txBody>
      </p:sp>
    </p:spTree>
    <p:extLst>
      <p:ext uri="{BB962C8B-B14F-4D97-AF65-F5344CB8AC3E}">
        <p14:creationId xmlns:p14="http://schemas.microsoft.com/office/powerpoint/2010/main" val="748918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8255635" y="5688126"/>
            <a:ext cx="180975" cy="156068"/>
          </a:xfrm>
          <a:prstGeom prst="rect">
            <a:avLst/>
          </a:prstGeom>
        </p:spPr>
        <p:txBody>
          <a:bodyPr vert="horz" wrap="square" lIns="0" tIns="0" rIns="0" bIns="0" rtlCol="0">
            <a:spAutoFit/>
          </a:bodyPr>
          <a:lstStyle/>
          <a:p>
            <a:pPr marL="12700">
              <a:lnSpc>
                <a:spcPts val="1240"/>
              </a:lnSpc>
            </a:pPr>
            <a:r>
              <a:rPr sz="1200">
                <a:solidFill>
                  <a:srgbClr val="888888"/>
                </a:solidFill>
                <a:latin typeface="Calibri"/>
                <a:cs typeface="Calibri"/>
              </a:rPr>
              <a:t>34</a:t>
            </a:r>
            <a:endParaRPr sz="1200">
              <a:latin typeface="Calibri"/>
              <a:cs typeface="Calibri"/>
            </a:endParaRPr>
          </a:p>
        </p:txBody>
      </p:sp>
      <p:sp>
        <p:nvSpPr>
          <p:cNvPr id="4" name="object 4"/>
          <p:cNvSpPr txBox="1"/>
          <p:nvPr/>
        </p:nvSpPr>
        <p:spPr>
          <a:xfrm>
            <a:off x="465737" y="1026300"/>
            <a:ext cx="8212527" cy="349455"/>
          </a:xfrm>
          <a:prstGeom prst="rect">
            <a:avLst/>
          </a:prstGeom>
        </p:spPr>
        <p:txBody>
          <a:bodyPr vert="horz" wrap="square" lIns="0" tIns="102235" rIns="0" bIns="0" rtlCol="0">
            <a:spAutoFit/>
          </a:bodyPr>
          <a:lstStyle/>
          <a:p>
            <a:pPr marL="12700">
              <a:spcBef>
                <a:spcPts val="805"/>
              </a:spcBef>
            </a:pPr>
            <a:r>
              <a:rPr sz="1600" b="1" dirty="0">
                <a:latin typeface="Calibri"/>
                <a:cs typeface="Calibri"/>
              </a:rPr>
              <a:t>Number of </a:t>
            </a:r>
            <a:r>
              <a:rPr sz="1600" b="1" spc="-5" dirty="0">
                <a:latin typeface="Calibri"/>
                <a:cs typeface="Calibri"/>
              </a:rPr>
              <a:t>Documented Emergency Department </a:t>
            </a:r>
            <a:r>
              <a:rPr sz="1600" b="1" dirty="0">
                <a:latin typeface="Calibri"/>
                <a:cs typeface="Calibri"/>
              </a:rPr>
              <a:t>Visits Due </a:t>
            </a:r>
            <a:r>
              <a:rPr sz="1600" b="1" spc="-5" dirty="0">
                <a:latin typeface="Calibri"/>
                <a:cs typeface="Calibri"/>
              </a:rPr>
              <a:t>to </a:t>
            </a:r>
            <a:r>
              <a:rPr sz="1600" b="1" dirty="0">
                <a:latin typeface="Calibri"/>
                <a:cs typeface="Calibri"/>
              </a:rPr>
              <a:t>Angina in the </a:t>
            </a:r>
            <a:r>
              <a:rPr sz="1600" b="1" spc="-10" dirty="0">
                <a:latin typeface="Calibri"/>
                <a:cs typeface="Calibri"/>
              </a:rPr>
              <a:t>Past </a:t>
            </a:r>
            <a:r>
              <a:rPr sz="1600" b="1" dirty="0">
                <a:latin typeface="Calibri"/>
                <a:cs typeface="Calibri"/>
              </a:rPr>
              <a:t>12</a:t>
            </a:r>
            <a:r>
              <a:rPr sz="1600" b="1" spc="-200" dirty="0">
                <a:latin typeface="Calibri"/>
                <a:cs typeface="Calibri"/>
              </a:rPr>
              <a:t> </a:t>
            </a:r>
            <a:r>
              <a:rPr sz="1600" b="1" spc="-5" dirty="0">
                <a:latin typeface="Calibri"/>
                <a:cs typeface="Calibri"/>
              </a:rPr>
              <a:t>Months</a:t>
            </a:r>
            <a:endParaRPr sz="1600" b="1" dirty="0">
              <a:latin typeface="Calibri"/>
              <a:cs typeface="Calibri"/>
            </a:endParaRPr>
          </a:p>
        </p:txBody>
      </p:sp>
      <p:sp>
        <p:nvSpPr>
          <p:cNvPr id="5" name="object 5"/>
          <p:cNvSpPr txBox="1"/>
          <p:nvPr/>
        </p:nvSpPr>
        <p:spPr>
          <a:xfrm>
            <a:off x="375385" y="5203673"/>
            <a:ext cx="6215004" cy="516552"/>
          </a:xfrm>
          <a:prstGeom prst="rect">
            <a:avLst/>
          </a:prstGeom>
        </p:spPr>
        <p:txBody>
          <a:bodyPr vert="horz" wrap="square" lIns="0" tIns="81280" rIns="0" bIns="0" rtlCol="0">
            <a:spAutoFit/>
          </a:bodyPr>
          <a:lstStyle/>
          <a:p>
            <a:pPr>
              <a:lnSpc>
                <a:spcPct val="107000"/>
              </a:lnSpc>
              <a:spcBef>
                <a:spcPts val="145"/>
              </a:spcBef>
              <a:spcAft>
                <a:spcPts val="145"/>
              </a:spcAft>
            </a:pPr>
            <a:r>
              <a:rPr lang="en-US" sz="900" baseline="30000" dirty="0"/>
              <a:t>1</a:t>
            </a:r>
            <a:r>
              <a:rPr lang="en-US" sz="900" dirty="0"/>
              <a:t> Based on ARM 1 Subjects with Baseline and 12 Month Visits; Excluding subject with 15 ED days at baseline</a:t>
            </a:r>
            <a:br>
              <a:rPr lang="en-US" sz="900" dirty="0"/>
            </a:br>
            <a:r>
              <a:rPr lang="en-US" sz="900" baseline="30000" dirty="0"/>
              <a:t>2</a:t>
            </a:r>
            <a:r>
              <a:rPr lang="en-US" sz="900" dirty="0"/>
              <a:t> Data are presented as % (n/N)</a:t>
            </a:r>
            <a:br>
              <a:rPr lang="en-US" sz="900" dirty="0"/>
            </a:br>
            <a:r>
              <a:rPr lang="en-US" sz="900" baseline="30000" dirty="0"/>
              <a:t>3</a:t>
            </a:r>
            <a:r>
              <a:rPr lang="en-US" sz="900" dirty="0"/>
              <a:t> Data are presented as mean ± SD (N) [min, max]</a:t>
            </a:r>
            <a:endParaRPr lang="en-US" sz="1050" dirty="0">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39D6E32A-48F8-42D3-BD80-690C112B113F}"/>
              </a:ext>
            </a:extLst>
          </p:cNvPr>
          <p:cNvGraphicFramePr>
            <a:graphicFrameLocks noGrp="1"/>
          </p:cNvGraphicFramePr>
          <p:nvPr>
            <p:extLst>
              <p:ext uri="{D42A27DB-BD31-4B8C-83A1-F6EECF244321}">
                <p14:modId xmlns:p14="http://schemas.microsoft.com/office/powerpoint/2010/main" val="2801603798"/>
              </p:ext>
            </p:extLst>
          </p:nvPr>
        </p:nvGraphicFramePr>
        <p:xfrm>
          <a:off x="375385" y="1428509"/>
          <a:ext cx="8302879" cy="3775164"/>
        </p:xfrm>
        <a:graphic>
          <a:graphicData uri="http://schemas.openxmlformats.org/drawingml/2006/table">
            <a:tbl>
              <a:tblPr firstRow="1" bandRow="1">
                <a:tableStyleId>{BC89EF96-8CEA-46FF-86C4-4CE0E7609802}</a:tableStyleId>
              </a:tblPr>
              <a:tblGrid>
                <a:gridCol w="3419320">
                  <a:extLst>
                    <a:ext uri="{9D8B030D-6E8A-4147-A177-3AD203B41FA5}">
                      <a16:colId xmlns:a16="http://schemas.microsoft.com/office/drawing/2014/main" val="2505456702"/>
                    </a:ext>
                  </a:extLst>
                </a:gridCol>
                <a:gridCol w="2269091">
                  <a:extLst>
                    <a:ext uri="{9D8B030D-6E8A-4147-A177-3AD203B41FA5}">
                      <a16:colId xmlns:a16="http://schemas.microsoft.com/office/drawing/2014/main" val="2810405942"/>
                    </a:ext>
                  </a:extLst>
                </a:gridCol>
                <a:gridCol w="2614468">
                  <a:extLst>
                    <a:ext uri="{9D8B030D-6E8A-4147-A177-3AD203B41FA5}">
                      <a16:colId xmlns:a16="http://schemas.microsoft.com/office/drawing/2014/main" val="3543175610"/>
                    </a:ext>
                  </a:extLst>
                </a:gridCol>
              </a:tblGrid>
              <a:tr h="625344">
                <a:tc>
                  <a:txBody>
                    <a:bodyPr/>
                    <a:lstStyle/>
                    <a:p>
                      <a:pPr marL="0" marR="0" algn="ctr">
                        <a:lnSpc>
                          <a:spcPct val="107000"/>
                        </a:lnSpc>
                        <a:spcBef>
                          <a:spcPts val="145"/>
                        </a:spcBef>
                        <a:spcAft>
                          <a:spcPts val="145"/>
                        </a:spcAft>
                      </a:pPr>
                      <a:r>
                        <a:rPr lang="en-US" sz="1600" b="1" dirty="0">
                          <a:solidFill>
                            <a:schemeClr val="bg1"/>
                          </a:solidFill>
                          <a:effectLst/>
                          <a:latin typeface="Arial" panose="020B0604020202020204" pitchFamily="34" charset="0"/>
                          <a:cs typeface="Arial" panose="020B0604020202020204" pitchFamily="34" charset="0"/>
                        </a:rPr>
                        <a:t>ED Visits</a:t>
                      </a:r>
                      <a:endParaRPr lang="en-US" sz="1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marL="0" marR="0" algn="ctr">
                        <a:lnSpc>
                          <a:spcPct val="107000"/>
                        </a:lnSpc>
                        <a:spcBef>
                          <a:spcPts val="145"/>
                        </a:spcBef>
                        <a:spcAft>
                          <a:spcPts val="145"/>
                        </a:spcAft>
                      </a:pPr>
                      <a:r>
                        <a:rPr lang="en-US" sz="1600" b="1" dirty="0">
                          <a:solidFill>
                            <a:schemeClr val="bg1"/>
                          </a:solidFill>
                          <a:effectLst/>
                          <a:latin typeface="Arial" panose="020B0604020202020204" pitchFamily="34" charset="0"/>
                          <a:cs typeface="Arial" panose="020B0604020202020204" pitchFamily="34" charset="0"/>
                        </a:rPr>
                        <a:t>Baseline</a:t>
                      </a:r>
                      <a:endParaRPr lang="en-US" sz="1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marL="0" marR="0" algn="ctr">
                        <a:lnSpc>
                          <a:spcPct val="107000"/>
                        </a:lnSpc>
                        <a:spcBef>
                          <a:spcPts val="145"/>
                        </a:spcBef>
                        <a:spcAft>
                          <a:spcPts val="145"/>
                        </a:spcAft>
                      </a:pPr>
                      <a:r>
                        <a:rPr lang="en-US" sz="1600" b="1" dirty="0">
                          <a:solidFill>
                            <a:schemeClr val="bg1"/>
                          </a:solidFill>
                          <a:effectLst/>
                          <a:latin typeface="Arial" panose="020B0604020202020204" pitchFamily="34" charset="0"/>
                          <a:cs typeface="Arial" panose="020B0604020202020204" pitchFamily="34" charset="0"/>
                        </a:rPr>
                        <a:t>12 Months</a:t>
                      </a:r>
                      <a:endParaRPr lang="en-US" sz="1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extLst>
                  <a:ext uri="{0D108BD9-81ED-4DB2-BD59-A6C34878D82A}">
                    <a16:rowId xmlns:a16="http://schemas.microsoft.com/office/drawing/2014/main" val="740923039"/>
                  </a:ext>
                </a:extLst>
              </a:tr>
              <a:tr h="663482">
                <a:tc>
                  <a:txBody>
                    <a:bodyPr/>
                    <a:lstStyle/>
                    <a:p>
                      <a:pPr marL="91440" marR="0">
                        <a:lnSpc>
                          <a:spcPct val="100000"/>
                        </a:lnSpc>
                        <a:spcBef>
                          <a:spcPts val="300"/>
                        </a:spcBef>
                        <a:spcAft>
                          <a:spcPts val="300"/>
                        </a:spcAft>
                      </a:pPr>
                      <a:r>
                        <a:rPr lang="en-US" sz="1200" b="1" dirty="0">
                          <a:effectLst/>
                          <a:latin typeface="Arial" panose="020B0604020202020204" pitchFamily="34" charset="0"/>
                          <a:cs typeface="Arial" panose="020B0604020202020204" pitchFamily="34" charset="0"/>
                        </a:rPr>
                        <a:t>Subjects with at least 1 ED visit in the last 12 months</a:t>
                      </a:r>
                      <a:r>
                        <a:rPr lang="en-US" sz="1200" b="1" baseline="30000" dirty="0">
                          <a:effectLst/>
                          <a:latin typeface="Arial" panose="020B0604020202020204" pitchFamily="34" charset="0"/>
                          <a:cs typeface="Arial" panose="020B0604020202020204" pitchFamily="34" charset="0"/>
                        </a:rPr>
                        <a:t>2</a:t>
                      </a:r>
                      <a:endPar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41.6% </a:t>
                      </a:r>
                    </a:p>
                    <a:p>
                      <a:pPr marL="0" marR="0" algn="ctr">
                        <a:lnSpc>
                          <a:spcPct val="107000"/>
                        </a:lnSpc>
                        <a:spcBef>
                          <a:spcPts val="145"/>
                        </a:spcBef>
                        <a:spcAft>
                          <a:spcPts val="145"/>
                        </a:spcAft>
                      </a:pPr>
                      <a:r>
                        <a:rPr lang="en-US"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(47/113)</a:t>
                      </a:r>
                      <a:endParaRPr lang="en-US" sz="12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13.3% </a:t>
                      </a:r>
                    </a:p>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(15/113)</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25545"/>
                  </a:ext>
                </a:extLst>
              </a:tr>
              <a:tr h="491079">
                <a:tc>
                  <a:txBody>
                    <a:bodyPr/>
                    <a:lstStyle/>
                    <a:p>
                      <a:pPr marL="91440" marR="0">
                        <a:lnSpc>
                          <a:spcPct val="100000"/>
                        </a:lnSpc>
                        <a:spcBef>
                          <a:spcPts val="300"/>
                        </a:spcBef>
                        <a:spcAft>
                          <a:spcPts val="300"/>
                        </a:spcAft>
                      </a:pPr>
                      <a:r>
                        <a:rPr lang="en-US" sz="1200" b="1" dirty="0">
                          <a:effectLst/>
                          <a:latin typeface="Arial" panose="020B0604020202020204" pitchFamily="34" charset="0"/>
                          <a:cs typeface="Arial" panose="020B0604020202020204" pitchFamily="34" charset="0"/>
                        </a:rPr>
                        <a:t>Sum of ED visits across all subjects</a:t>
                      </a:r>
                      <a:endPar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78</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22</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0382201"/>
                  </a:ext>
                </a:extLst>
              </a:tr>
              <a:tr h="883896">
                <a:tc>
                  <a:txBody>
                    <a:bodyPr/>
                    <a:lstStyle/>
                    <a:p>
                      <a:pPr marL="91440" marR="0">
                        <a:lnSpc>
                          <a:spcPct val="100000"/>
                        </a:lnSpc>
                        <a:spcBef>
                          <a:spcPts val="300"/>
                        </a:spcBef>
                        <a:spcAft>
                          <a:spcPts val="300"/>
                        </a:spcAft>
                      </a:pPr>
                      <a:r>
                        <a:rPr lang="en-US" sz="1200" b="1" dirty="0">
                          <a:effectLst/>
                          <a:latin typeface="Arial" panose="020B0604020202020204" pitchFamily="34" charset="0"/>
                          <a:cs typeface="Arial" panose="020B0604020202020204" pitchFamily="34" charset="0"/>
                        </a:rPr>
                        <a:t>Average number of ED visits in the previous 12 months including subjects with 0 visits</a:t>
                      </a:r>
                      <a:r>
                        <a:rPr lang="en-US" sz="1200" b="1" baseline="30000" dirty="0">
                          <a:effectLst/>
                          <a:latin typeface="Arial" panose="020B0604020202020204" pitchFamily="34" charset="0"/>
                          <a:cs typeface="Arial" panose="020B0604020202020204" pitchFamily="34" charset="0"/>
                        </a:rPr>
                        <a:t>3</a:t>
                      </a:r>
                      <a:endPar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0.69 ± 1.06 </a:t>
                      </a:r>
                    </a:p>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(113) [0, 5]</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0.19 ± 0.60 </a:t>
                      </a:r>
                    </a:p>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(113) [0, 4]</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4464180"/>
                  </a:ext>
                </a:extLst>
              </a:tr>
              <a:tr h="447881">
                <a:tc>
                  <a:txBody>
                    <a:bodyPr/>
                    <a:lstStyle/>
                    <a:p>
                      <a:pPr marL="0" marR="0">
                        <a:lnSpc>
                          <a:spcPct val="107000"/>
                        </a:lnSpc>
                        <a:spcBef>
                          <a:spcPts val="145"/>
                        </a:spcBef>
                        <a:spcAft>
                          <a:spcPts val="145"/>
                        </a:spcAft>
                      </a:pPr>
                      <a:r>
                        <a:rPr lang="en-US" sz="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P-value for change in number of visits</a:t>
                      </a:r>
                      <a:endParaRPr lang="en-US" sz="900" b="1"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145"/>
                        </a:spcBef>
                        <a:spcAft>
                          <a:spcPts val="145"/>
                        </a:spcAft>
                      </a:pPr>
                      <a:r>
                        <a:rPr lang="en-US"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&lt;0.0001</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7408555"/>
                  </a:ext>
                </a:extLst>
              </a:tr>
              <a:tr h="663482">
                <a:tc>
                  <a:txBody>
                    <a:bodyPr/>
                    <a:lstStyle/>
                    <a:p>
                      <a:pPr marL="91440" marR="0">
                        <a:lnSpc>
                          <a:spcPct val="100000"/>
                        </a:lnSpc>
                        <a:spcBef>
                          <a:spcPts val="300"/>
                        </a:spcBef>
                        <a:spcAft>
                          <a:spcPts val="300"/>
                        </a:spcAft>
                      </a:pPr>
                      <a:r>
                        <a:rPr lang="en-US" sz="1200" b="1" dirty="0">
                          <a:effectLst/>
                          <a:latin typeface="Arial" panose="020B0604020202020204" pitchFamily="34" charset="0"/>
                          <a:cs typeface="Arial" panose="020B0604020202020204" pitchFamily="34" charset="0"/>
                        </a:rPr>
                        <a:t>Decrease in the number of ED visits or 0 visits at Baseline and 12 months</a:t>
                      </a:r>
                      <a:endPar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200"/>
                        </a:spcBef>
                        <a:spcAft>
                          <a:spcPts val="200"/>
                        </a:spcAft>
                      </a:pPr>
                      <a:r>
                        <a:rPr lang="en-US" sz="1200">
                          <a:effectLst/>
                          <a:latin typeface="Arial" panose="020B0604020202020204" pitchFamily="34" charset="0"/>
                          <a:cs typeface="Arial" panose="020B0604020202020204" pitchFamily="34" charset="0"/>
                        </a:rPr>
                        <a:t>NA</a:t>
                      </a:r>
                      <a:endParaRPr lang="en-US" sz="12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200"/>
                        </a:spcBef>
                        <a:spcAft>
                          <a:spcPts val="200"/>
                        </a:spcAft>
                      </a:pPr>
                      <a:r>
                        <a:rPr lang="en-US" sz="1200" b="1" kern="1200" dirty="0">
                          <a:solidFill>
                            <a:schemeClr val="tx1"/>
                          </a:solidFill>
                          <a:effectLst/>
                          <a:latin typeface="Arial" panose="020B0604020202020204" pitchFamily="34" charset="0"/>
                          <a:ea typeface="+mn-ea"/>
                          <a:cs typeface="Arial" panose="020B0604020202020204" pitchFamily="34" charset="0"/>
                        </a:rPr>
                        <a:t>91.2%</a:t>
                      </a:r>
                      <a:r>
                        <a:rPr lang="en-US" sz="1200" kern="1200" dirty="0">
                          <a:solidFill>
                            <a:schemeClr val="tx1"/>
                          </a:solidFill>
                          <a:effectLst/>
                          <a:latin typeface="Arial" panose="020B0604020202020204" pitchFamily="34" charset="0"/>
                          <a:ea typeface="+mn-ea"/>
                          <a:cs typeface="Arial" panose="020B0604020202020204" pitchFamily="34" charset="0"/>
                        </a:rPr>
                        <a:t> </a:t>
                      </a:r>
                    </a:p>
                    <a:p>
                      <a:pPr marL="0" marR="0" algn="ctr">
                        <a:lnSpc>
                          <a:spcPct val="100000"/>
                        </a:lnSpc>
                        <a:spcBef>
                          <a:spcPts val="200"/>
                        </a:spcBef>
                        <a:spcAft>
                          <a:spcPts val="200"/>
                        </a:spcAft>
                      </a:pPr>
                      <a:r>
                        <a:rPr lang="en-US" sz="1200" kern="1200" dirty="0">
                          <a:solidFill>
                            <a:schemeClr val="tx1"/>
                          </a:solidFill>
                          <a:effectLst/>
                          <a:latin typeface="Arial" panose="020B0604020202020204" pitchFamily="34" charset="0"/>
                          <a:ea typeface="+mn-ea"/>
                          <a:cs typeface="Arial" panose="020B0604020202020204" pitchFamily="34" charset="0"/>
                        </a:rPr>
                        <a:t>(103/113)</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944711"/>
                  </a:ext>
                </a:extLst>
              </a:tr>
            </a:tbl>
          </a:graphicData>
        </a:graphic>
      </p:graphicFrame>
      <p:sp>
        <p:nvSpPr>
          <p:cNvPr id="11" name="TextBox 10">
            <a:extLst>
              <a:ext uri="{FF2B5EF4-FFF2-40B4-BE49-F238E27FC236}">
                <a16:creationId xmlns:a16="http://schemas.microsoft.com/office/drawing/2014/main" id="{FB4267AB-91CE-2E40-A3C3-69772BDEE321}"/>
              </a:ext>
            </a:extLst>
          </p:cNvPr>
          <p:cNvSpPr txBox="1"/>
          <p:nvPr/>
        </p:nvSpPr>
        <p:spPr>
          <a:xfrm>
            <a:off x="1441099" y="6328648"/>
            <a:ext cx="7085195" cy="553998"/>
          </a:xfrm>
          <a:prstGeom prst="rect">
            <a:avLst/>
          </a:prstGeom>
          <a:noFill/>
        </p:spPr>
        <p:txBody>
          <a:bodyPr wrap="square" rtlCol="0">
            <a:spAutoFit/>
          </a:bodyPr>
          <a:lstStyle/>
          <a:p>
            <a:r>
              <a:rPr lang="en-US" sz="1000" spc="-5" dirty="0">
                <a:cs typeface="Calibri"/>
              </a:rPr>
              <a:t>Verheye, S. PCR e-Course, </a:t>
            </a:r>
            <a:r>
              <a:rPr lang="en-US" sz="1000" dirty="0"/>
              <a:t>Narrowing of the Coronary Sinus for the Treatment of Refractory Angina Pectoris: </a:t>
            </a:r>
            <a:br>
              <a:rPr lang="en-US" sz="1000" dirty="0"/>
            </a:br>
            <a:r>
              <a:rPr lang="en-US" sz="1000" dirty="0"/>
              <a:t>A multicentre prospective observational open-label clinical study (REDUCER-I), Analysis of the first 207 patients</a:t>
            </a:r>
            <a:r>
              <a:rPr lang="en-US" sz="1000" spc="-5" dirty="0">
                <a:cs typeface="Calibri"/>
              </a:rPr>
              <a:t> June 2020</a:t>
            </a:r>
          </a:p>
          <a:p>
            <a:r>
              <a:rPr lang="en-US" sz="1000" spc="-5" dirty="0">
                <a:cs typeface="Calibri"/>
              </a:rPr>
              <a:t>Includes data through analysis lock </a:t>
            </a:r>
            <a:r>
              <a:rPr lang="en-US" sz="1000" dirty="0">
                <a:cs typeface="Calibri"/>
              </a:rPr>
              <a:t>on 12 March 2020 </a:t>
            </a:r>
            <a:r>
              <a:rPr lang="en-US" sz="1000" spc="-5" dirty="0">
                <a:cs typeface="Calibri"/>
              </a:rPr>
              <a:t>and is 90</a:t>
            </a:r>
            <a:r>
              <a:rPr lang="en-US" sz="1000" dirty="0">
                <a:cs typeface="Calibri"/>
              </a:rPr>
              <a:t>% </a:t>
            </a:r>
            <a:r>
              <a:rPr lang="en-US" sz="1000" spc="-5" dirty="0">
                <a:cs typeface="Calibri"/>
              </a:rPr>
              <a:t>monitored; </a:t>
            </a:r>
            <a:r>
              <a:rPr lang="en-US" sz="1000" dirty="0">
                <a:cs typeface="Calibri"/>
              </a:rPr>
              <a:t>on </a:t>
            </a:r>
            <a:r>
              <a:rPr lang="en-US" sz="1000" spc="-5" dirty="0">
                <a:cs typeface="Calibri"/>
              </a:rPr>
              <a:t>file </a:t>
            </a:r>
            <a:r>
              <a:rPr lang="en-US" sz="1000" dirty="0">
                <a:cs typeface="Calibri"/>
              </a:rPr>
              <a:t>at</a:t>
            </a:r>
            <a:r>
              <a:rPr lang="en-US" sz="1000" spc="25" dirty="0">
                <a:cs typeface="Calibri"/>
              </a:rPr>
              <a:t> </a:t>
            </a:r>
            <a:r>
              <a:rPr lang="en-US" sz="1000" dirty="0">
                <a:cs typeface="Calibri"/>
              </a:rPr>
              <a:t>Neovasc</a:t>
            </a:r>
          </a:p>
        </p:txBody>
      </p:sp>
      <p:sp>
        <p:nvSpPr>
          <p:cNvPr id="12" name="Title 1">
            <a:extLst>
              <a:ext uri="{FF2B5EF4-FFF2-40B4-BE49-F238E27FC236}">
                <a16:creationId xmlns:a16="http://schemas.microsoft.com/office/drawing/2014/main" id="{C5267BE9-5BEE-704D-A6C1-A522886484A8}"/>
              </a:ext>
            </a:extLst>
          </p:cNvPr>
          <p:cNvSpPr txBox="1">
            <a:spLocks/>
          </p:cNvSpPr>
          <p:nvPr/>
        </p:nvSpPr>
        <p:spPr>
          <a:xfrm>
            <a:off x="295846" y="231052"/>
            <a:ext cx="8536488" cy="747712"/>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000" dirty="0">
                <a:solidFill>
                  <a:srgbClr val="009998"/>
                </a:solidFill>
                <a:latin typeface="Arial" panose="020B0604020202020204" pitchFamily="34" charset="0"/>
                <a:cs typeface="Arial" panose="020B0604020202020204" pitchFamily="34" charset="0"/>
              </a:rPr>
              <a:t>REDUCER-I Reduction in Emergency Visits</a:t>
            </a:r>
            <a:endParaRPr lang="en-US" sz="3000" dirty="0"/>
          </a:p>
        </p:txBody>
      </p:sp>
    </p:spTree>
    <p:extLst>
      <p:ext uri="{BB962C8B-B14F-4D97-AF65-F5344CB8AC3E}">
        <p14:creationId xmlns:p14="http://schemas.microsoft.com/office/powerpoint/2010/main" val="71201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C:\Users\amarko\Desktop\DISPOSABLE\NeoVasc\Neovasc-008.jpg">
            <a:extLst>
              <a:ext uri="{FF2B5EF4-FFF2-40B4-BE49-F238E27FC236}">
                <a16:creationId xmlns:a16="http://schemas.microsoft.com/office/drawing/2014/main" id="{2DCA888A-4AE9-B44F-B419-43DC400A4F59}"/>
              </a:ext>
            </a:extLst>
          </p:cNvPr>
          <p:cNvPicPr>
            <a:picLocks noChangeArrowheads="1"/>
          </p:cNvPicPr>
          <p:nvPr/>
        </p:nvPicPr>
        <p:blipFill rotWithShape="1">
          <a:blip r:embed="rId2">
            <a:extLst>
              <a:ext uri="{28A0092B-C50C-407E-A947-70E740481C1C}">
                <a14:useLocalDpi xmlns:a14="http://schemas.microsoft.com/office/drawing/2010/main" val="0"/>
              </a:ext>
            </a:extLst>
          </a:blip>
          <a:srcRect t="19787"/>
          <a:stretch/>
        </p:blipFill>
        <p:spPr bwMode="auto">
          <a:xfrm>
            <a:off x="474602" y="2055028"/>
            <a:ext cx="8360907" cy="4268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EE53F2B4-B4D3-4D4D-890E-B11A12EC11EA}" type="slidenum">
              <a:rPr lang="en-US" smtClean="0"/>
              <a:t>13</a:t>
            </a:fld>
            <a:endParaRPr lang="en-US"/>
          </a:p>
        </p:txBody>
      </p:sp>
      <p:sp>
        <p:nvSpPr>
          <p:cNvPr id="5" name="Rectangle 34"/>
          <p:cNvSpPr txBox="1">
            <a:spLocks noChangeArrowheads="1"/>
          </p:cNvSpPr>
          <p:nvPr/>
        </p:nvSpPr>
        <p:spPr>
          <a:xfrm>
            <a:off x="664971" y="887882"/>
            <a:ext cx="8131358" cy="1289534"/>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1800" kern="1200">
                <a:solidFill>
                  <a:schemeClr val="tx1">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1500"/>
              </a:lnSpc>
              <a:spcBef>
                <a:spcPts val="600"/>
              </a:spcBef>
              <a:spcAft>
                <a:spcPct val="50000"/>
              </a:spcAft>
              <a:buFont typeface="Courier New"/>
              <a:buChar char="o"/>
              <a:defRPr/>
            </a:pPr>
            <a:r>
              <a:rPr lang="en-US" kern="0">
                <a:solidFill>
                  <a:srgbClr val="000000"/>
                </a:solidFill>
                <a:latin typeface="Arial"/>
                <a:cs typeface="Arial"/>
              </a:rPr>
              <a:t>Comprehensive global patent strategy to cover Reducer</a:t>
            </a:r>
            <a:endParaRPr lang="en-US"/>
          </a:p>
          <a:p>
            <a:pPr>
              <a:lnSpc>
                <a:spcPts val="1500"/>
              </a:lnSpc>
              <a:spcBef>
                <a:spcPts val="600"/>
              </a:spcBef>
              <a:spcAft>
                <a:spcPct val="50000"/>
              </a:spcAft>
              <a:buFont typeface="Courier New"/>
              <a:buChar char="o"/>
              <a:defRPr/>
            </a:pPr>
            <a:r>
              <a:rPr lang="en-US" kern="0">
                <a:solidFill>
                  <a:srgbClr val="000000"/>
                </a:solidFill>
                <a:latin typeface="Arial"/>
                <a:cs typeface="Arial"/>
              </a:rPr>
              <a:t>Option to extend </a:t>
            </a:r>
            <a:r>
              <a:rPr lang="en-US" b="1" kern="0">
                <a:solidFill>
                  <a:srgbClr val="000000"/>
                </a:solidFill>
                <a:latin typeface="Arial"/>
                <a:cs typeface="Arial"/>
              </a:rPr>
              <a:t>key</a:t>
            </a:r>
            <a:r>
              <a:rPr lang="en-US" kern="0">
                <a:solidFill>
                  <a:srgbClr val="000000"/>
                </a:solidFill>
                <a:latin typeface="Arial"/>
                <a:cs typeface="Arial"/>
              </a:rPr>
              <a:t> Reducer patent by up to 5 years based on PMA approval</a:t>
            </a:r>
            <a:endParaRPr lang="en-US" kern="0">
              <a:solidFill>
                <a:srgbClr val="000000"/>
              </a:solidFill>
              <a:latin typeface="Arial" panose="020B0604020202020204" pitchFamily="34" charset="0"/>
              <a:cs typeface="Arial" panose="020B0604020202020204" pitchFamily="34" charset="0"/>
            </a:endParaRPr>
          </a:p>
          <a:p>
            <a:pPr>
              <a:lnSpc>
                <a:spcPts val="1500"/>
              </a:lnSpc>
              <a:spcBef>
                <a:spcPts val="600"/>
              </a:spcBef>
              <a:spcAft>
                <a:spcPct val="50000"/>
              </a:spcAft>
              <a:buFont typeface="Courier New"/>
              <a:buChar char="o"/>
              <a:defRPr/>
            </a:pPr>
            <a:r>
              <a:rPr lang="en-US" kern="0">
                <a:solidFill>
                  <a:srgbClr val="000000"/>
                </a:solidFill>
                <a:latin typeface="Arial"/>
                <a:cs typeface="Arial"/>
              </a:rPr>
              <a:t>Next generation Reducer patents pending   </a:t>
            </a:r>
            <a:r>
              <a:rPr lang="en-US" sz="1600" kern="0">
                <a:solidFill>
                  <a:srgbClr val="000000"/>
                </a:solidFill>
                <a:latin typeface="Arial"/>
                <a:cs typeface="Arial"/>
              </a:rPr>
              <a:t> </a:t>
            </a:r>
            <a:endParaRPr lang="en-US" sz="1600" kern="0">
              <a:solidFill>
                <a:srgbClr val="000000"/>
              </a:solidFill>
              <a:latin typeface="Arial" panose="020B0604020202020204" pitchFamily="34" charset="0"/>
              <a:cs typeface="Arial" panose="020B0604020202020204" pitchFamily="34" charset="0"/>
            </a:endParaRPr>
          </a:p>
          <a:p>
            <a:pPr marL="0" indent="0">
              <a:lnSpc>
                <a:spcPts val="1500"/>
              </a:lnSpc>
              <a:spcBef>
                <a:spcPts val="600"/>
              </a:spcBef>
              <a:spcAft>
                <a:spcPct val="50000"/>
              </a:spcAft>
              <a:buNone/>
              <a:defRPr/>
            </a:pPr>
            <a:endParaRPr lang="en-US" sz="2000" kern="0">
              <a:solidFill>
                <a:srgbClr val="000000"/>
              </a:solidFill>
              <a:latin typeface="Arial" panose="020B0604020202020204" pitchFamily="34" charset="0"/>
              <a:cs typeface="Arial" panose="020B0604020202020204" pitchFamily="34" charset="0"/>
            </a:endParaRPr>
          </a:p>
        </p:txBody>
      </p:sp>
      <p:sp>
        <p:nvSpPr>
          <p:cNvPr id="15" name="Title 1"/>
          <p:cNvSpPr txBox="1">
            <a:spLocks/>
          </p:cNvSpPr>
          <p:nvPr/>
        </p:nvSpPr>
        <p:spPr>
          <a:xfrm>
            <a:off x="506771" y="139267"/>
            <a:ext cx="8229600" cy="557872"/>
          </a:xfrm>
          <a:prstGeom prst="rect">
            <a:avLst/>
          </a:prstGeom>
        </p:spPr>
        <p:txBody>
          <a:bodyPr vert="horz" lIns="91440" tIns="45720" rIns="91440" bIns="45720" rtlCol="0" anchor="t" anchorCtr="0">
            <a:normAutofit lnSpcReduction="10000"/>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200" dirty="0">
                <a:solidFill>
                  <a:srgbClr val="009998"/>
                </a:solidFill>
                <a:latin typeface="Arial"/>
                <a:cs typeface="Arial"/>
              </a:rPr>
              <a:t>Reducer Intellectual Property </a:t>
            </a:r>
            <a:endParaRPr lang="en-US" sz="1200" dirty="0">
              <a:solidFill>
                <a:srgbClr val="FF0000"/>
              </a:solidFill>
              <a:latin typeface="Arial"/>
              <a:cs typeface="Arial"/>
            </a:endParaRPr>
          </a:p>
        </p:txBody>
      </p:sp>
      <p:sp>
        <p:nvSpPr>
          <p:cNvPr id="9" name="TextBox 8">
            <a:extLst>
              <a:ext uri="{FF2B5EF4-FFF2-40B4-BE49-F238E27FC236}">
                <a16:creationId xmlns:a16="http://schemas.microsoft.com/office/drawing/2014/main" id="{E9D0F72B-72EE-734E-91BE-39F009A65716}"/>
              </a:ext>
            </a:extLst>
          </p:cNvPr>
          <p:cNvSpPr txBox="1"/>
          <p:nvPr/>
        </p:nvSpPr>
        <p:spPr>
          <a:xfrm>
            <a:off x="4892466" y="2835031"/>
            <a:ext cx="3087014" cy="1569660"/>
          </a:xfrm>
          <a:prstGeom prst="rect">
            <a:avLst/>
          </a:prstGeom>
          <a:noFill/>
        </p:spPr>
        <p:txBody>
          <a:bodyPr wrap="square" rtlCol="0">
            <a:spAutoFit/>
          </a:bodyPr>
          <a:lstStyle/>
          <a:p>
            <a:r>
              <a:rPr lang="en-US" sz="3600" dirty="0">
                <a:solidFill>
                  <a:srgbClr val="DC0416"/>
                </a:solidFill>
                <a:latin typeface="Arial" panose="020B0604020202020204" pitchFamily="34" charset="0"/>
                <a:cs typeface="Arial" panose="020B0604020202020204" pitchFamily="34" charset="0"/>
              </a:rPr>
              <a:t>24</a:t>
            </a:r>
            <a:r>
              <a:rPr lang="en-US" sz="3600" dirty="0">
                <a:solidFill>
                  <a:schemeClr val="accent2"/>
                </a:solidFill>
                <a:latin typeface="Arial" panose="020B0604020202020204" pitchFamily="34" charset="0"/>
                <a:cs typeface="Arial" panose="020B0604020202020204" pitchFamily="34" charset="0"/>
              </a:rPr>
              <a:t> </a:t>
            </a:r>
            <a:r>
              <a:rPr lang="en-US" kern="0" dirty="0">
                <a:solidFill>
                  <a:srgbClr val="000000"/>
                </a:solidFill>
                <a:latin typeface="Arial" panose="020B0604020202020204" pitchFamily="34" charset="0"/>
                <a:cs typeface="Arial" panose="020B0604020202020204" pitchFamily="34" charset="0"/>
              </a:rPr>
              <a:t>Granted patents</a:t>
            </a:r>
          </a:p>
          <a:p>
            <a:r>
              <a:rPr lang="en-US" sz="1000" kern="0" dirty="0">
                <a:latin typeface="Arial" panose="020B0604020202020204" pitchFamily="34" charset="0"/>
                <a:cs typeface="Arial" panose="020B0604020202020204" pitchFamily="34" charset="0"/>
              </a:rPr>
              <a:t>U.S.		7</a:t>
            </a:r>
          </a:p>
          <a:p>
            <a:r>
              <a:rPr lang="en-US" sz="1000" kern="0" dirty="0">
                <a:latin typeface="Arial" panose="020B0604020202020204" pitchFamily="34" charset="0"/>
                <a:cs typeface="Arial" panose="020B0604020202020204" pitchFamily="34" charset="0"/>
              </a:rPr>
              <a:t>Canada	 	6</a:t>
            </a:r>
          </a:p>
          <a:p>
            <a:r>
              <a:rPr lang="en-US" sz="1000" kern="0" dirty="0">
                <a:latin typeface="Arial" panose="020B0604020202020204" pitchFamily="34" charset="0"/>
                <a:cs typeface="Arial" panose="020B0604020202020204" pitchFamily="34" charset="0"/>
              </a:rPr>
              <a:t>Europe		6</a:t>
            </a:r>
          </a:p>
          <a:p>
            <a:r>
              <a:rPr lang="en-US" sz="1000" kern="0" dirty="0">
                <a:latin typeface="Arial" panose="020B0604020202020204" pitchFamily="34" charset="0"/>
                <a:cs typeface="Arial" panose="020B0604020202020204" pitchFamily="34" charset="0"/>
              </a:rPr>
              <a:t>Israel		3</a:t>
            </a:r>
          </a:p>
          <a:p>
            <a:r>
              <a:rPr lang="en-US" sz="1000" kern="0" dirty="0">
                <a:latin typeface="Arial" panose="020B0604020202020204" pitchFamily="34" charset="0"/>
                <a:cs typeface="Arial" panose="020B0604020202020204" pitchFamily="34" charset="0"/>
              </a:rPr>
              <a:t>Australia	1</a:t>
            </a:r>
          </a:p>
          <a:p>
            <a:r>
              <a:rPr lang="en-US" sz="1000" kern="0" dirty="0">
                <a:latin typeface="Arial" panose="020B0604020202020204" pitchFamily="34" charset="0"/>
                <a:cs typeface="Arial" panose="020B0604020202020204" pitchFamily="34" charset="0"/>
              </a:rPr>
              <a:t>India		1</a:t>
            </a:r>
          </a:p>
        </p:txBody>
      </p:sp>
      <p:sp>
        <p:nvSpPr>
          <p:cNvPr id="13" name="TextBox 12">
            <a:extLst>
              <a:ext uri="{FF2B5EF4-FFF2-40B4-BE49-F238E27FC236}">
                <a16:creationId xmlns:a16="http://schemas.microsoft.com/office/drawing/2014/main" id="{356918EB-20C8-8348-85D4-B39950BF2C74}"/>
              </a:ext>
            </a:extLst>
          </p:cNvPr>
          <p:cNvSpPr txBox="1"/>
          <p:nvPr/>
        </p:nvSpPr>
        <p:spPr>
          <a:xfrm>
            <a:off x="4892466" y="4304487"/>
            <a:ext cx="3087014" cy="954107"/>
          </a:xfrm>
          <a:prstGeom prst="rect">
            <a:avLst/>
          </a:prstGeom>
          <a:noFill/>
        </p:spPr>
        <p:txBody>
          <a:bodyPr wrap="square" rtlCol="0">
            <a:spAutoFit/>
          </a:bodyPr>
          <a:lstStyle/>
          <a:p>
            <a:r>
              <a:rPr lang="en-US" sz="3600">
                <a:solidFill>
                  <a:srgbClr val="DC0416"/>
                </a:solidFill>
                <a:latin typeface="Arial" panose="020B0604020202020204" pitchFamily="34" charset="0"/>
                <a:cs typeface="Arial" panose="020B0604020202020204" pitchFamily="34" charset="0"/>
              </a:rPr>
              <a:t>9</a:t>
            </a:r>
            <a:r>
              <a:rPr lang="en-US" sz="3600">
                <a:solidFill>
                  <a:schemeClr val="accent2"/>
                </a:solidFill>
                <a:latin typeface="Arial" panose="020B0604020202020204" pitchFamily="34" charset="0"/>
                <a:cs typeface="Arial" panose="020B0604020202020204" pitchFamily="34" charset="0"/>
              </a:rPr>
              <a:t> </a:t>
            </a:r>
            <a:r>
              <a:rPr lang="en-US" kern="0">
                <a:solidFill>
                  <a:srgbClr val="000000"/>
                </a:solidFill>
                <a:latin typeface="Arial" panose="020B0604020202020204" pitchFamily="34" charset="0"/>
                <a:cs typeface="Arial" panose="020B0604020202020204" pitchFamily="34" charset="0"/>
              </a:rPr>
              <a:t>Pending patents</a:t>
            </a:r>
          </a:p>
          <a:p>
            <a:pPr lvl="0"/>
            <a:r>
              <a:rPr lang="en-US" sz="1000" kern="0">
                <a:solidFill>
                  <a:srgbClr val="000000"/>
                </a:solidFill>
                <a:latin typeface="Arial" panose="020B0604020202020204" pitchFamily="34" charset="0"/>
                <a:cs typeface="Arial" panose="020B0604020202020204" pitchFamily="34" charset="0"/>
              </a:rPr>
              <a:t> </a:t>
            </a:r>
            <a:r>
              <a:rPr lang="en-US" sz="1000" kern="0">
                <a:solidFill>
                  <a:srgbClr val="786C71"/>
                </a:solidFill>
                <a:latin typeface="Arial" panose="020B0604020202020204" pitchFamily="34" charset="0"/>
                <a:cs typeface="Arial" panose="020B0604020202020204" pitchFamily="34" charset="0"/>
              </a:rPr>
              <a:t>U.S.		6</a:t>
            </a:r>
          </a:p>
          <a:p>
            <a:pPr lvl="0"/>
            <a:r>
              <a:rPr lang="en-US" sz="1000" kern="0">
                <a:solidFill>
                  <a:srgbClr val="786C71"/>
                </a:solidFill>
                <a:latin typeface="Arial" panose="020B0604020202020204" pitchFamily="34" charset="0"/>
                <a:cs typeface="Arial" panose="020B0604020202020204" pitchFamily="34" charset="0"/>
              </a:rPr>
              <a:t> Other		3</a:t>
            </a:r>
          </a:p>
        </p:txBody>
      </p:sp>
    </p:spTree>
    <p:extLst>
      <p:ext uri="{BB962C8B-B14F-4D97-AF65-F5344CB8AC3E}">
        <p14:creationId xmlns:p14="http://schemas.microsoft.com/office/powerpoint/2010/main" val="1341419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AD93CA-3252-0743-85A3-332F9A207929}"/>
              </a:ext>
            </a:extLst>
          </p:cNvPr>
          <p:cNvSpPr>
            <a:spLocks noGrp="1"/>
          </p:cNvSpPr>
          <p:nvPr>
            <p:ph type="title"/>
          </p:nvPr>
        </p:nvSpPr>
        <p:spPr/>
        <p:txBody>
          <a:bodyPr>
            <a:noAutofit/>
          </a:bodyPr>
          <a:lstStyle/>
          <a:p>
            <a:r>
              <a:rPr lang="en-US" sz="3000" dirty="0">
                <a:solidFill>
                  <a:srgbClr val="009998"/>
                </a:solidFill>
                <a:latin typeface="Arial" panose="020B0604020202020204" pitchFamily="34" charset="0"/>
                <a:cs typeface="Arial" panose="020B0604020202020204" pitchFamily="34" charset="0"/>
              </a:rPr>
              <a:t>Reducer Commercialization Status</a:t>
            </a:r>
            <a:endParaRPr lang="en-US" sz="3000" dirty="0"/>
          </a:p>
        </p:txBody>
      </p:sp>
      <p:sp>
        <p:nvSpPr>
          <p:cNvPr id="3" name="Slide Number Placeholder 2">
            <a:extLst>
              <a:ext uri="{FF2B5EF4-FFF2-40B4-BE49-F238E27FC236}">
                <a16:creationId xmlns:a16="http://schemas.microsoft.com/office/drawing/2014/main" id="{27163C67-4474-834F-99C0-E4D4F8F75054}"/>
              </a:ext>
            </a:extLst>
          </p:cNvPr>
          <p:cNvSpPr>
            <a:spLocks noGrp="1"/>
          </p:cNvSpPr>
          <p:nvPr>
            <p:ph type="sldNum" sz="quarter" idx="12"/>
          </p:nvPr>
        </p:nvSpPr>
        <p:spPr/>
        <p:txBody>
          <a:bodyPr/>
          <a:lstStyle/>
          <a:p>
            <a:fld id="{EE53F2B4-B4D3-4D4D-890E-B11A12EC11EA}" type="slidenum">
              <a:rPr lang="en-US" smtClean="0"/>
              <a:pPr/>
              <a:t>14</a:t>
            </a:fld>
            <a:endParaRPr lang="en-US"/>
          </a:p>
        </p:txBody>
      </p:sp>
      <p:sp>
        <p:nvSpPr>
          <p:cNvPr id="4" name="TextBox 3">
            <a:extLst>
              <a:ext uri="{FF2B5EF4-FFF2-40B4-BE49-F238E27FC236}">
                <a16:creationId xmlns:a16="http://schemas.microsoft.com/office/drawing/2014/main" id="{6E5D6F05-BDA4-644C-A493-E5737678499B}"/>
              </a:ext>
            </a:extLst>
          </p:cNvPr>
          <p:cNvSpPr txBox="1"/>
          <p:nvPr/>
        </p:nvSpPr>
        <p:spPr>
          <a:xfrm>
            <a:off x="-289674" y="1313251"/>
            <a:ext cx="7504023" cy="4770537"/>
          </a:xfrm>
          <a:prstGeom prst="rect">
            <a:avLst/>
          </a:prstGeom>
          <a:noFill/>
        </p:spPr>
        <p:txBody>
          <a:bodyPr wrap="square" rtlCol="0">
            <a:spAutoFit/>
          </a:bodyPr>
          <a:lstStyle/>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October 2018 - Reducer was granted </a:t>
            </a:r>
            <a:r>
              <a:rPr lang="en-US" sz="1600" b="1" dirty="0">
                <a:latin typeface="Arial" panose="020B0604020202020204" pitchFamily="34" charset="0"/>
                <a:cs typeface="Arial" panose="020B0604020202020204" pitchFamily="34" charset="0"/>
              </a:rPr>
              <a:t>FDA Breakthrough Device</a:t>
            </a:r>
            <a:r>
              <a:rPr lang="en-US" sz="1600" dirty="0">
                <a:latin typeface="Arial" panose="020B0604020202020204" pitchFamily="34" charset="0"/>
                <a:cs typeface="Arial" panose="020B0604020202020204" pitchFamily="34" charset="0"/>
              </a:rPr>
              <a:t> Designation </a:t>
            </a:r>
          </a:p>
          <a:p>
            <a:pPr marL="742950" lvl="1"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August 2019 - CMS finalized </a:t>
            </a:r>
            <a:r>
              <a:rPr lang="en-US" sz="1600" b="1" dirty="0">
                <a:latin typeface="Arial" panose="020B0604020202020204" pitchFamily="34" charset="0"/>
                <a:cs typeface="Arial" panose="020B0604020202020204" pitchFamily="34" charset="0"/>
              </a:rPr>
              <a:t>inpatient</a:t>
            </a:r>
            <a:r>
              <a:rPr lang="en-US" sz="1600" dirty="0">
                <a:latin typeface="Arial" panose="020B0604020202020204" pitchFamily="34" charset="0"/>
                <a:cs typeface="Arial" panose="020B0604020202020204" pitchFamily="34" charset="0"/>
              </a:rPr>
              <a:t> proposal to create an alternative </a:t>
            </a:r>
            <a:r>
              <a:rPr lang="en-US" sz="1600" b="1" dirty="0">
                <a:latin typeface="Arial" panose="020B0604020202020204" pitchFamily="34" charset="0"/>
                <a:cs typeface="Arial" panose="020B0604020202020204" pitchFamily="34" charset="0"/>
              </a:rPr>
              <a:t>new technology add-on payment pathway </a:t>
            </a:r>
            <a:r>
              <a:rPr lang="en-US" sz="1600" dirty="0">
                <a:latin typeface="Arial" panose="020B0604020202020204" pitchFamily="34" charset="0"/>
                <a:cs typeface="Arial" panose="020B0604020202020204" pitchFamily="34" charset="0"/>
              </a:rPr>
              <a:t>for medical devices with breakthrough device designation when accompanied by FDA marketing authorization</a:t>
            </a:r>
          </a:p>
          <a:p>
            <a:pPr marL="742950" lvl="1"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September 2019 - </a:t>
            </a:r>
            <a:r>
              <a:rPr lang="en-US" sz="1600" b="1" dirty="0">
                <a:latin typeface="Arial" panose="020B0604020202020204" pitchFamily="34" charset="0"/>
                <a:cs typeface="Arial" panose="020B0604020202020204" pitchFamily="34" charset="0"/>
              </a:rPr>
              <a:t>European Society of Cardiology </a:t>
            </a:r>
            <a:r>
              <a:rPr lang="en-US" sz="1600" dirty="0">
                <a:latin typeface="Arial" panose="020B0604020202020204" pitchFamily="34" charset="0"/>
                <a:cs typeface="Arial" panose="020B0604020202020204" pitchFamily="34" charset="0"/>
              </a:rPr>
              <a:t>adds Reducer to </a:t>
            </a:r>
            <a:r>
              <a:rPr lang="en-US" sz="1600" b="1" dirty="0">
                <a:latin typeface="Arial" panose="020B0604020202020204" pitchFamily="34" charset="0"/>
                <a:cs typeface="Arial" panose="020B0604020202020204" pitchFamily="34" charset="0"/>
              </a:rPr>
              <a:t>Guidelines</a:t>
            </a:r>
            <a:r>
              <a:rPr lang="en-US" sz="1600" dirty="0">
                <a:latin typeface="Arial" panose="020B0604020202020204" pitchFamily="34" charset="0"/>
                <a:cs typeface="Arial" panose="020B0604020202020204" pitchFamily="34" charset="0"/>
              </a:rPr>
              <a:t> for Treatment of Chronic Coronary Syndromes</a:t>
            </a:r>
          </a:p>
          <a:p>
            <a:pPr marL="742950" lvl="1"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November 2019 – CMS finalized </a:t>
            </a:r>
            <a:r>
              <a:rPr lang="en-US" sz="1600" b="1" dirty="0">
                <a:latin typeface="Arial" panose="020B0604020202020204" pitchFamily="34" charset="0"/>
                <a:cs typeface="Arial" panose="020B0604020202020204" pitchFamily="34" charset="0"/>
              </a:rPr>
              <a:t>outpatient</a:t>
            </a:r>
            <a:r>
              <a:rPr lang="en-US" sz="1600" dirty="0">
                <a:latin typeface="Arial" panose="020B0604020202020204" pitchFamily="34" charset="0"/>
                <a:cs typeface="Arial" panose="020B0604020202020204" pitchFamily="34" charset="0"/>
              </a:rPr>
              <a:t> alternative payment pathway rule provision and grants </a:t>
            </a:r>
            <a:r>
              <a:rPr lang="en-US" sz="1600" b="1" dirty="0">
                <a:latin typeface="Arial" panose="020B0604020202020204" pitchFamily="34" charset="0"/>
                <a:cs typeface="Arial" panose="020B0604020202020204" pitchFamily="34" charset="0"/>
              </a:rPr>
              <a:t>transitional pass-through payments</a:t>
            </a:r>
            <a:r>
              <a:rPr lang="en-US" sz="1600" dirty="0">
                <a:latin typeface="Arial" panose="020B0604020202020204" pitchFamily="34" charset="0"/>
                <a:cs typeface="Arial" panose="020B0604020202020204" pitchFamily="34" charset="0"/>
              </a:rPr>
              <a:t> for breakthrough devices when accompanied by FDA marketing authorization</a:t>
            </a:r>
          </a:p>
          <a:p>
            <a:pPr marL="742950" lvl="1"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December 2019 - </a:t>
            </a:r>
            <a:r>
              <a:rPr lang="en-US" sz="1600" b="1" dirty="0">
                <a:latin typeface="Arial" panose="020B0604020202020204" pitchFamily="34" charset="0"/>
                <a:cs typeface="Arial" panose="020B0604020202020204" pitchFamily="34" charset="0"/>
              </a:rPr>
              <a:t>Submitted PMA application</a:t>
            </a:r>
          </a:p>
          <a:p>
            <a:pPr marL="742950" lvl="1" indent="-285750">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October 27, 2020 – FDA Circulatory Systems Device </a:t>
            </a:r>
            <a:r>
              <a:rPr lang="en-US" sz="1600" b="1" dirty="0">
                <a:latin typeface="Arial" panose="020B0604020202020204" pitchFamily="34" charset="0"/>
                <a:cs typeface="Arial" panose="020B0604020202020204" pitchFamily="34" charset="0"/>
              </a:rPr>
              <a:t>Panel Meeting </a:t>
            </a:r>
            <a:endParaRPr lang="en-US" sz="1600" b="1" dirty="0"/>
          </a:p>
        </p:txBody>
      </p:sp>
      <p:pic>
        <p:nvPicPr>
          <p:cNvPr id="5" name="Picture 4">
            <a:extLst>
              <a:ext uri="{FF2B5EF4-FFF2-40B4-BE49-F238E27FC236}">
                <a16:creationId xmlns:a16="http://schemas.microsoft.com/office/drawing/2014/main" id="{2358F8F0-41A7-D042-BD9D-CF258A613E75}"/>
              </a:ext>
            </a:extLst>
          </p:cNvPr>
          <p:cNvPicPr>
            <a:picLocks noChangeAspect="1"/>
          </p:cNvPicPr>
          <p:nvPr/>
        </p:nvPicPr>
        <p:blipFill rotWithShape="1">
          <a:blip r:embed="rId2"/>
          <a:srcRect t="18300" b="26735"/>
          <a:stretch/>
        </p:blipFill>
        <p:spPr>
          <a:xfrm>
            <a:off x="7214347" y="2092124"/>
            <a:ext cx="1736441" cy="835145"/>
          </a:xfrm>
          <a:prstGeom prst="rect">
            <a:avLst/>
          </a:prstGeom>
        </p:spPr>
      </p:pic>
      <p:pic>
        <p:nvPicPr>
          <p:cNvPr id="6" name="Picture 5">
            <a:extLst>
              <a:ext uri="{FF2B5EF4-FFF2-40B4-BE49-F238E27FC236}">
                <a16:creationId xmlns:a16="http://schemas.microsoft.com/office/drawing/2014/main" id="{3EF5D6BF-FDE4-5C42-BA5F-5F43F9447013}"/>
              </a:ext>
            </a:extLst>
          </p:cNvPr>
          <p:cNvPicPr>
            <a:picLocks noChangeAspect="1"/>
          </p:cNvPicPr>
          <p:nvPr/>
        </p:nvPicPr>
        <p:blipFill>
          <a:blip r:embed="rId3"/>
          <a:stretch>
            <a:fillRect/>
          </a:stretch>
        </p:blipFill>
        <p:spPr>
          <a:xfrm>
            <a:off x="7328657" y="1220498"/>
            <a:ext cx="1507822" cy="620361"/>
          </a:xfrm>
          <a:prstGeom prst="rect">
            <a:avLst/>
          </a:prstGeom>
        </p:spPr>
      </p:pic>
      <p:pic>
        <p:nvPicPr>
          <p:cNvPr id="7" name="Picture 6">
            <a:extLst>
              <a:ext uri="{FF2B5EF4-FFF2-40B4-BE49-F238E27FC236}">
                <a16:creationId xmlns:a16="http://schemas.microsoft.com/office/drawing/2014/main" id="{4DC61D20-C12B-4E43-A59C-1B802392BC15}"/>
              </a:ext>
            </a:extLst>
          </p:cNvPr>
          <p:cNvPicPr>
            <a:picLocks noChangeAspect="1"/>
          </p:cNvPicPr>
          <p:nvPr/>
        </p:nvPicPr>
        <p:blipFill>
          <a:blip r:embed="rId3"/>
          <a:stretch>
            <a:fillRect/>
          </a:stretch>
        </p:blipFill>
        <p:spPr>
          <a:xfrm>
            <a:off x="7368208" y="5275320"/>
            <a:ext cx="1507822" cy="620361"/>
          </a:xfrm>
          <a:prstGeom prst="rect">
            <a:avLst/>
          </a:prstGeom>
        </p:spPr>
      </p:pic>
      <p:pic>
        <p:nvPicPr>
          <p:cNvPr id="10" name="Picture 9">
            <a:extLst>
              <a:ext uri="{FF2B5EF4-FFF2-40B4-BE49-F238E27FC236}">
                <a16:creationId xmlns:a16="http://schemas.microsoft.com/office/drawing/2014/main" id="{F2728DA2-B06A-444F-9E7F-5B071E044548}"/>
              </a:ext>
            </a:extLst>
          </p:cNvPr>
          <p:cNvPicPr>
            <a:picLocks noChangeAspect="1"/>
          </p:cNvPicPr>
          <p:nvPr/>
        </p:nvPicPr>
        <p:blipFill rotWithShape="1">
          <a:blip r:embed="rId2"/>
          <a:srcRect t="18300" b="26735"/>
          <a:stretch/>
        </p:blipFill>
        <p:spPr>
          <a:xfrm>
            <a:off x="7214349" y="4075050"/>
            <a:ext cx="1736441" cy="835145"/>
          </a:xfrm>
          <a:prstGeom prst="rect">
            <a:avLst/>
          </a:prstGeom>
        </p:spPr>
      </p:pic>
      <p:pic>
        <p:nvPicPr>
          <p:cNvPr id="9" name="Picture 8" descr="A picture containing table&#10;&#10;Description automatically generated">
            <a:extLst>
              <a:ext uri="{FF2B5EF4-FFF2-40B4-BE49-F238E27FC236}">
                <a16:creationId xmlns:a16="http://schemas.microsoft.com/office/drawing/2014/main" id="{F8BD81CC-8AC5-3E41-8F46-265788CE5B52}"/>
              </a:ext>
            </a:extLst>
          </p:cNvPr>
          <p:cNvPicPr>
            <a:picLocks noChangeAspect="1"/>
          </p:cNvPicPr>
          <p:nvPr/>
        </p:nvPicPr>
        <p:blipFill>
          <a:blip r:embed="rId4"/>
          <a:stretch>
            <a:fillRect/>
          </a:stretch>
        </p:blipFill>
        <p:spPr>
          <a:xfrm>
            <a:off x="7160968" y="2942590"/>
            <a:ext cx="1843201" cy="1105921"/>
          </a:xfrm>
          <a:prstGeom prst="rect">
            <a:avLst/>
          </a:prstGeom>
        </p:spPr>
      </p:pic>
    </p:spTree>
    <p:extLst>
      <p:ext uri="{BB962C8B-B14F-4D97-AF65-F5344CB8AC3E}">
        <p14:creationId xmlns:p14="http://schemas.microsoft.com/office/powerpoint/2010/main" val="41915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F571-C888-2F4A-A463-7338BCC6FADA}"/>
              </a:ext>
            </a:extLst>
          </p:cNvPr>
          <p:cNvSpPr>
            <a:spLocks noGrp="1"/>
          </p:cNvSpPr>
          <p:nvPr>
            <p:ph type="title"/>
          </p:nvPr>
        </p:nvSpPr>
        <p:spPr>
          <a:xfrm>
            <a:off x="457200" y="274638"/>
            <a:ext cx="8228648" cy="747712"/>
          </a:xfrm>
        </p:spPr>
        <p:txBody>
          <a:bodyPr>
            <a:normAutofit/>
          </a:bodyPr>
          <a:lstStyle/>
          <a:p>
            <a:r>
              <a:rPr lang="en-US" sz="3000">
                <a:solidFill>
                  <a:srgbClr val="009998"/>
                </a:solidFill>
                <a:latin typeface="Arial"/>
                <a:cs typeface="Arial"/>
              </a:rPr>
              <a:t>Accelerating Reimbursement in Global Markets</a:t>
            </a:r>
          </a:p>
        </p:txBody>
      </p:sp>
      <p:sp>
        <p:nvSpPr>
          <p:cNvPr id="3" name="Content Placeholder 2">
            <a:extLst>
              <a:ext uri="{FF2B5EF4-FFF2-40B4-BE49-F238E27FC236}">
                <a16:creationId xmlns:a16="http://schemas.microsoft.com/office/drawing/2014/main" id="{4375A2D9-0624-464F-B70F-B485B7EC5364}"/>
              </a:ext>
            </a:extLst>
          </p:cNvPr>
          <p:cNvSpPr>
            <a:spLocks noGrp="1"/>
          </p:cNvSpPr>
          <p:nvPr>
            <p:ph idx="1"/>
          </p:nvPr>
        </p:nvSpPr>
        <p:spPr>
          <a:xfrm>
            <a:off x="1415440" y="1409691"/>
            <a:ext cx="7427754" cy="845884"/>
          </a:xfrm>
        </p:spPr>
        <p:txBody>
          <a:bodyPr anchor="ctr">
            <a:noAutofit/>
          </a:bodyPr>
          <a:lstStyle/>
          <a:p>
            <a:endParaRPr lang="en-US" sz="1400" dirty="0"/>
          </a:p>
          <a:p>
            <a:r>
              <a:rPr lang="en-US" sz="1400" b="1" dirty="0">
                <a:latin typeface="Arial" panose="020B0604020202020204" pitchFamily="34" charset="0"/>
                <a:cs typeface="Arial" panose="020B0604020202020204" pitchFamily="34" charset="0"/>
              </a:rPr>
              <a:t>FDA Breakthrough Medical Device </a:t>
            </a:r>
            <a:r>
              <a:rPr lang="en-US" sz="1400" dirty="0">
                <a:latin typeface="Arial" panose="020B0604020202020204" pitchFamily="34" charset="0"/>
                <a:cs typeface="Arial" panose="020B0604020202020204" pitchFamily="34" charset="0"/>
              </a:rPr>
              <a:t>designation</a:t>
            </a:r>
          </a:p>
          <a:p>
            <a:r>
              <a:rPr lang="en-US" sz="1400" dirty="0">
                <a:latin typeface="Arial" panose="020B0604020202020204" pitchFamily="34" charset="0"/>
                <a:cs typeface="Arial" panose="020B0604020202020204" pitchFamily="34" charset="0"/>
              </a:rPr>
              <a:t>CMS finalized decision to offer </a:t>
            </a:r>
            <a:r>
              <a:rPr lang="en-US" sz="1400" b="1" dirty="0">
                <a:latin typeface="Arial" panose="020B0604020202020204" pitchFamily="34" charset="0"/>
                <a:cs typeface="Arial" panose="020B0604020202020204" pitchFamily="34" charset="0"/>
              </a:rPr>
              <a:t>Incremental Reimbursement </a:t>
            </a:r>
            <a:r>
              <a:rPr lang="en-US" sz="1400" dirty="0">
                <a:latin typeface="Arial" panose="020B0604020202020204" pitchFamily="34" charset="0"/>
                <a:cs typeface="Arial" panose="020B0604020202020204" pitchFamily="34" charset="0"/>
              </a:rPr>
              <a:t>for Breakthrough Devices</a:t>
            </a:r>
          </a:p>
          <a:p>
            <a:r>
              <a:rPr lang="en-US" sz="1400" dirty="0">
                <a:latin typeface="Arial" panose="020B0604020202020204" pitchFamily="34" charset="0"/>
                <a:cs typeface="Arial" panose="020B0604020202020204" pitchFamily="34" charset="0"/>
              </a:rPr>
              <a:t>FDA Panel Meeting scheduled for October 27, 2020</a:t>
            </a:r>
            <a:endParaRPr lang="en-US" sz="1400" b="1" dirty="0">
              <a:latin typeface="Arial" panose="020B0604020202020204" pitchFamily="34" charset="0"/>
              <a:cs typeface="Arial" panose="020B0604020202020204" pitchFamily="34" charset="0"/>
            </a:endParaRPr>
          </a:p>
          <a:p>
            <a:endParaRPr lang="en-US" sz="1400" dirty="0"/>
          </a:p>
        </p:txBody>
      </p:sp>
      <p:sp>
        <p:nvSpPr>
          <p:cNvPr id="4" name="Slide Number Placeholder 3">
            <a:extLst>
              <a:ext uri="{FF2B5EF4-FFF2-40B4-BE49-F238E27FC236}">
                <a16:creationId xmlns:a16="http://schemas.microsoft.com/office/drawing/2014/main" id="{5EA2EB51-94FE-AD4E-A63F-86D5D35651FA}"/>
              </a:ext>
            </a:extLst>
          </p:cNvPr>
          <p:cNvSpPr>
            <a:spLocks noGrp="1"/>
          </p:cNvSpPr>
          <p:nvPr>
            <p:ph type="sldNum" sz="quarter" idx="12"/>
          </p:nvPr>
        </p:nvSpPr>
        <p:spPr/>
        <p:txBody>
          <a:bodyPr/>
          <a:lstStyle/>
          <a:p>
            <a:fld id="{EE53F2B4-B4D3-4D4D-890E-B11A12EC11EA}" type="slidenum">
              <a:rPr lang="en-US" smtClean="0"/>
              <a:pPr/>
              <a:t>15</a:t>
            </a:fld>
            <a:endParaRPr lang="en-US"/>
          </a:p>
        </p:txBody>
      </p:sp>
      <p:pic>
        <p:nvPicPr>
          <p:cNvPr id="6" name="Picture 5" descr="A picture containing drawing&#10;&#10;Description automatically generated">
            <a:extLst>
              <a:ext uri="{FF2B5EF4-FFF2-40B4-BE49-F238E27FC236}">
                <a16:creationId xmlns:a16="http://schemas.microsoft.com/office/drawing/2014/main" id="{E05BBD0A-C0FB-5F4D-AEA6-EAB78ED8837E}"/>
              </a:ext>
            </a:extLst>
          </p:cNvPr>
          <p:cNvPicPr>
            <a:picLocks noChangeAspect="1"/>
          </p:cNvPicPr>
          <p:nvPr/>
        </p:nvPicPr>
        <p:blipFill>
          <a:blip r:embed="rId2"/>
          <a:stretch>
            <a:fillRect/>
          </a:stretch>
        </p:blipFill>
        <p:spPr>
          <a:xfrm>
            <a:off x="457199" y="1458778"/>
            <a:ext cx="747710" cy="74771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0043F2A7-95A1-7149-A63D-548344C936DC}"/>
              </a:ext>
            </a:extLst>
          </p:cNvPr>
          <p:cNvPicPr>
            <a:picLocks noChangeAspect="1"/>
          </p:cNvPicPr>
          <p:nvPr/>
        </p:nvPicPr>
        <p:blipFill>
          <a:blip r:embed="rId3"/>
          <a:stretch>
            <a:fillRect/>
          </a:stretch>
        </p:blipFill>
        <p:spPr>
          <a:xfrm>
            <a:off x="457199" y="3852082"/>
            <a:ext cx="747710" cy="747710"/>
          </a:xfrm>
          <a:prstGeom prst="rect">
            <a:avLst/>
          </a:prstGeom>
        </p:spPr>
      </p:pic>
      <p:pic>
        <p:nvPicPr>
          <p:cNvPr id="12" name="Picture 11" descr="A picture containing drawing, food&#10;&#10;Description automatically generated">
            <a:extLst>
              <a:ext uri="{FF2B5EF4-FFF2-40B4-BE49-F238E27FC236}">
                <a16:creationId xmlns:a16="http://schemas.microsoft.com/office/drawing/2014/main" id="{5E7E2DBE-0244-0044-9140-DE3F89FBAF04}"/>
              </a:ext>
            </a:extLst>
          </p:cNvPr>
          <p:cNvPicPr>
            <a:picLocks noChangeAspect="1"/>
          </p:cNvPicPr>
          <p:nvPr/>
        </p:nvPicPr>
        <p:blipFill>
          <a:blip r:embed="rId4"/>
          <a:stretch>
            <a:fillRect/>
          </a:stretch>
        </p:blipFill>
        <p:spPr>
          <a:xfrm>
            <a:off x="457200" y="2256546"/>
            <a:ext cx="747710" cy="747710"/>
          </a:xfrm>
          <a:prstGeom prst="rect">
            <a:avLst/>
          </a:prstGeom>
        </p:spPr>
      </p:pic>
      <p:pic>
        <p:nvPicPr>
          <p:cNvPr id="14" name="Picture 13" descr="A picture containing drawing, ball&#10;&#10;Description automatically generated">
            <a:extLst>
              <a:ext uri="{FF2B5EF4-FFF2-40B4-BE49-F238E27FC236}">
                <a16:creationId xmlns:a16="http://schemas.microsoft.com/office/drawing/2014/main" id="{44551298-D021-6B41-99C5-2FE6AF8B21BB}"/>
              </a:ext>
            </a:extLst>
          </p:cNvPr>
          <p:cNvPicPr>
            <a:picLocks noChangeAspect="1"/>
          </p:cNvPicPr>
          <p:nvPr/>
        </p:nvPicPr>
        <p:blipFill>
          <a:blip r:embed="rId5"/>
          <a:stretch>
            <a:fillRect/>
          </a:stretch>
        </p:blipFill>
        <p:spPr>
          <a:xfrm>
            <a:off x="457200" y="4698689"/>
            <a:ext cx="747710" cy="747710"/>
          </a:xfrm>
          <a:prstGeom prst="rect">
            <a:avLst/>
          </a:prstGeom>
        </p:spPr>
      </p:pic>
      <p:sp>
        <p:nvSpPr>
          <p:cNvPr id="15" name="Content Placeholder 2">
            <a:extLst>
              <a:ext uri="{FF2B5EF4-FFF2-40B4-BE49-F238E27FC236}">
                <a16:creationId xmlns:a16="http://schemas.microsoft.com/office/drawing/2014/main" id="{7465D8B0-E537-A74E-A9EC-70D99061CE0A}"/>
              </a:ext>
            </a:extLst>
          </p:cNvPr>
          <p:cNvSpPr txBox="1">
            <a:spLocks/>
          </p:cNvSpPr>
          <p:nvPr/>
        </p:nvSpPr>
        <p:spPr>
          <a:xfrm>
            <a:off x="1415436" y="2242521"/>
            <a:ext cx="7427759" cy="845884"/>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1800" kern="1200">
                <a:solidFill>
                  <a:srgbClr val="202020"/>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rgbClr val="202020"/>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202020"/>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202020"/>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20202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400" dirty="0"/>
          </a:p>
          <a:p>
            <a:r>
              <a:rPr lang="en-US" sz="1400" b="1" dirty="0">
                <a:latin typeface="Arial" panose="020B0604020202020204" pitchFamily="34" charset="0"/>
                <a:cs typeface="Arial" panose="020B0604020202020204" pitchFamily="34" charset="0"/>
              </a:rPr>
              <a:t>NUB Status 1 </a:t>
            </a:r>
            <a:r>
              <a:rPr lang="en-US" sz="1400" dirty="0">
                <a:latin typeface="Arial" panose="020B0604020202020204" pitchFamily="34" charset="0"/>
                <a:cs typeface="Arial" panose="020B0604020202020204" pitchFamily="34" charset="0"/>
              </a:rPr>
              <a:t>reimbursement</a:t>
            </a:r>
          </a:p>
          <a:p>
            <a:r>
              <a:rPr lang="en-US" sz="1400" b="1" dirty="0">
                <a:latin typeface="Arial" panose="020B0604020202020204" pitchFamily="34" charset="0"/>
                <a:cs typeface="Arial" panose="020B0604020202020204" pitchFamily="34" charset="0"/>
              </a:rPr>
              <a:t>Scientific Consultation Meeting</a:t>
            </a:r>
            <a:r>
              <a:rPr lang="en-US" sz="1400" dirty="0">
                <a:latin typeface="Arial" panose="020B0604020202020204" pitchFamily="34" charset="0"/>
                <a:cs typeface="Arial" panose="020B0604020202020204" pitchFamily="34" charset="0"/>
              </a:rPr>
              <a:t> with German reimbursement authorities targeted 2H 2020</a:t>
            </a:r>
          </a:p>
          <a:p>
            <a:endParaRPr lang="en-US" sz="1400" dirty="0"/>
          </a:p>
        </p:txBody>
      </p:sp>
      <p:pic>
        <p:nvPicPr>
          <p:cNvPr id="17" name="Picture 16" descr="A picture containing drawing, room&#10;&#10;Description automatically generated">
            <a:extLst>
              <a:ext uri="{FF2B5EF4-FFF2-40B4-BE49-F238E27FC236}">
                <a16:creationId xmlns:a16="http://schemas.microsoft.com/office/drawing/2014/main" id="{8CF67352-B85C-4F45-9837-233B6A63B372}"/>
              </a:ext>
            </a:extLst>
          </p:cNvPr>
          <p:cNvPicPr>
            <a:picLocks noChangeAspect="1"/>
          </p:cNvPicPr>
          <p:nvPr/>
        </p:nvPicPr>
        <p:blipFill>
          <a:blip r:embed="rId6"/>
          <a:stretch>
            <a:fillRect/>
          </a:stretch>
        </p:blipFill>
        <p:spPr>
          <a:xfrm>
            <a:off x="457198" y="3052371"/>
            <a:ext cx="747711" cy="747711"/>
          </a:xfrm>
          <a:prstGeom prst="rect">
            <a:avLst/>
          </a:prstGeom>
        </p:spPr>
      </p:pic>
      <p:sp>
        <p:nvSpPr>
          <p:cNvPr id="18" name="Content Placeholder 2">
            <a:extLst>
              <a:ext uri="{FF2B5EF4-FFF2-40B4-BE49-F238E27FC236}">
                <a16:creationId xmlns:a16="http://schemas.microsoft.com/office/drawing/2014/main" id="{DF5A37CF-C1F8-5B42-AB17-D4D0BC98F0DF}"/>
              </a:ext>
            </a:extLst>
          </p:cNvPr>
          <p:cNvSpPr txBox="1">
            <a:spLocks/>
          </p:cNvSpPr>
          <p:nvPr/>
        </p:nvSpPr>
        <p:spPr>
          <a:xfrm>
            <a:off x="1415435" y="4699803"/>
            <a:ext cx="7427759" cy="845884"/>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1800" kern="1200">
                <a:solidFill>
                  <a:srgbClr val="202020"/>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rgbClr val="202020"/>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202020"/>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202020"/>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20202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400" dirty="0"/>
          </a:p>
          <a:p>
            <a:r>
              <a:rPr lang="en-US" sz="1400" dirty="0">
                <a:latin typeface="Arial" panose="020B0604020202020204" pitchFamily="34" charset="0"/>
                <a:cs typeface="Arial" panose="020B0604020202020204" pitchFamily="34" charset="0"/>
              </a:rPr>
              <a:t>Progressing on </a:t>
            </a:r>
            <a:r>
              <a:rPr lang="en-US" sz="1400" b="1" dirty="0">
                <a:latin typeface="Arial" panose="020B0604020202020204" pitchFamily="34" charset="0"/>
                <a:cs typeface="Arial" panose="020B0604020202020204" pitchFamily="34" charset="0"/>
              </a:rPr>
              <a:t>Lombardia Regional Reimbursement</a:t>
            </a:r>
          </a:p>
          <a:p>
            <a:r>
              <a:rPr lang="en-US" sz="1400" dirty="0">
                <a:latin typeface="Arial" panose="020B0604020202020204" pitchFamily="34" charset="0"/>
                <a:cs typeface="Arial" panose="020B0604020202020204" pitchFamily="34" charset="0"/>
              </a:rPr>
              <a:t>Additional regional reimbursement targeted following Lombardia</a:t>
            </a:r>
          </a:p>
          <a:p>
            <a:endParaRPr lang="en-US" sz="1400" dirty="0"/>
          </a:p>
        </p:txBody>
      </p:sp>
      <p:sp>
        <p:nvSpPr>
          <p:cNvPr id="19" name="Content Placeholder 2">
            <a:extLst>
              <a:ext uri="{FF2B5EF4-FFF2-40B4-BE49-F238E27FC236}">
                <a16:creationId xmlns:a16="http://schemas.microsoft.com/office/drawing/2014/main" id="{A1C3F077-370C-4943-9AB4-B6937E3D0025}"/>
              </a:ext>
            </a:extLst>
          </p:cNvPr>
          <p:cNvSpPr txBox="1">
            <a:spLocks/>
          </p:cNvSpPr>
          <p:nvPr/>
        </p:nvSpPr>
        <p:spPr>
          <a:xfrm>
            <a:off x="1415435" y="3803966"/>
            <a:ext cx="7427759" cy="845884"/>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1800" kern="1200">
                <a:solidFill>
                  <a:srgbClr val="202020"/>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rgbClr val="202020"/>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202020"/>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202020"/>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20202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Pursuing </a:t>
            </a:r>
            <a:r>
              <a:rPr lang="en-US" sz="1400" b="1" dirty="0">
                <a:latin typeface="Arial" panose="020B0604020202020204" pitchFamily="34" charset="0"/>
                <a:cs typeface="Arial" panose="020B0604020202020204" pitchFamily="34" charset="0"/>
              </a:rPr>
              <a:t>joint CCAM/LLPR Title III </a:t>
            </a:r>
            <a:r>
              <a:rPr lang="en-US" sz="1400" dirty="0">
                <a:latin typeface="Arial" panose="020B0604020202020204" pitchFamily="34" charset="0"/>
                <a:cs typeface="Arial" panose="020B0604020202020204" pitchFamily="34" charset="0"/>
              </a:rPr>
              <a:t>via French HAS reimbursement authority</a:t>
            </a:r>
          </a:p>
          <a:p>
            <a:r>
              <a:rPr lang="en-US" sz="1400" b="1" dirty="0">
                <a:latin typeface="Arial" panose="020B0604020202020204" pitchFamily="34" charset="0"/>
                <a:cs typeface="Arial" panose="020B0604020202020204" pitchFamily="34" charset="0"/>
              </a:rPr>
              <a:t>HAS Reimbursement </a:t>
            </a:r>
            <a:r>
              <a:rPr lang="en-US" sz="1400" dirty="0">
                <a:latin typeface="Arial" panose="020B0604020202020204" pitchFamily="34" charset="0"/>
                <a:cs typeface="Arial" panose="020B0604020202020204" pitchFamily="34" charset="0"/>
              </a:rPr>
              <a:t>opinion</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anticipated Q4 2020 </a:t>
            </a:r>
            <a:endParaRPr lang="en-US" sz="1400" b="1" dirty="0">
              <a:latin typeface="Arial" panose="020B0604020202020204" pitchFamily="34" charset="0"/>
              <a:cs typeface="Arial" panose="020B0604020202020204" pitchFamily="34" charset="0"/>
            </a:endParaRPr>
          </a:p>
        </p:txBody>
      </p:sp>
      <p:sp>
        <p:nvSpPr>
          <p:cNvPr id="20" name="Content Placeholder 2">
            <a:extLst>
              <a:ext uri="{FF2B5EF4-FFF2-40B4-BE49-F238E27FC236}">
                <a16:creationId xmlns:a16="http://schemas.microsoft.com/office/drawing/2014/main" id="{5772D362-2384-F147-A4A5-8A92F95A66EE}"/>
              </a:ext>
            </a:extLst>
          </p:cNvPr>
          <p:cNvSpPr txBox="1">
            <a:spLocks/>
          </p:cNvSpPr>
          <p:nvPr/>
        </p:nvSpPr>
        <p:spPr>
          <a:xfrm>
            <a:off x="1415435" y="3012273"/>
            <a:ext cx="7427759" cy="845884"/>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buFont typeface="Arial"/>
              <a:buChar char="•"/>
              <a:defRPr sz="1800" kern="1200">
                <a:solidFill>
                  <a:srgbClr val="202020"/>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rgbClr val="202020"/>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rgbClr val="202020"/>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rgbClr val="202020"/>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20202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Prestigious </a:t>
            </a:r>
            <a:r>
              <a:rPr lang="en-US" sz="1400" b="1" dirty="0">
                <a:latin typeface="Arial" panose="020B0604020202020204" pitchFamily="34" charset="0"/>
                <a:cs typeface="Arial" panose="020B0604020202020204" pitchFamily="34" charset="0"/>
              </a:rPr>
              <a:t>NICE </a:t>
            </a:r>
            <a:r>
              <a:rPr lang="en-US" sz="1400" dirty="0">
                <a:latin typeface="Arial" panose="020B0604020202020204" pitchFamily="34" charset="0"/>
                <a:cs typeface="Arial" panose="020B0604020202020204" pitchFamily="34" charset="0"/>
              </a:rPr>
              <a:t>in UK has selected Reducer for guidance development</a:t>
            </a:r>
          </a:p>
          <a:p>
            <a:r>
              <a:rPr lang="en-US" sz="1400" b="1" dirty="0">
                <a:latin typeface="Arial" panose="020B0604020202020204" pitchFamily="34" charset="0"/>
                <a:cs typeface="Arial" panose="020B0604020202020204" pitchFamily="34" charset="0"/>
              </a:rPr>
              <a:t>Interventional Procedures Programme Review </a:t>
            </a:r>
            <a:r>
              <a:rPr lang="en-US" sz="1400" dirty="0">
                <a:latin typeface="Arial" panose="020B0604020202020204" pitchFamily="34" charset="0"/>
                <a:cs typeface="Arial" panose="020B0604020202020204" pitchFamily="34" charset="0"/>
              </a:rPr>
              <a:t>scheduled March 2021</a:t>
            </a:r>
          </a:p>
        </p:txBody>
      </p:sp>
    </p:spTree>
    <p:extLst>
      <p:ext uri="{BB962C8B-B14F-4D97-AF65-F5344CB8AC3E}">
        <p14:creationId xmlns:p14="http://schemas.microsoft.com/office/powerpoint/2010/main" val="2228487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3D70205-9830-1547-8F65-A55F009E4929}"/>
              </a:ext>
            </a:extLst>
          </p:cNvPr>
          <p:cNvGraphicFramePr>
            <a:graphicFrameLocks noGrp="1"/>
          </p:cNvGraphicFramePr>
          <p:nvPr>
            <p:ph idx="1"/>
            <p:extLst>
              <p:ext uri="{D42A27DB-BD31-4B8C-83A1-F6EECF244321}">
                <p14:modId xmlns:p14="http://schemas.microsoft.com/office/powerpoint/2010/main" val="3680230246"/>
              </p:ext>
            </p:extLst>
          </p:nvPr>
        </p:nvGraphicFramePr>
        <p:xfrm>
          <a:off x="457200" y="1248428"/>
          <a:ext cx="8229600" cy="1072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C3C897D-CBC0-044C-BE49-2976CE0415A4}"/>
              </a:ext>
            </a:extLst>
          </p:cNvPr>
          <p:cNvSpPr>
            <a:spLocks noGrp="1"/>
          </p:cNvSpPr>
          <p:nvPr>
            <p:ph type="sldNum" sz="quarter" idx="12"/>
          </p:nvPr>
        </p:nvSpPr>
        <p:spPr/>
        <p:txBody>
          <a:bodyPr/>
          <a:lstStyle/>
          <a:p>
            <a:fld id="{EE53F2B4-B4D3-4D4D-890E-B11A12EC11EA}" type="slidenum">
              <a:rPr lang="en-US" smtClean="0"/>
              <a:pPr/>
              <a:t>16</a:t>
            </a:fld>
            <a:endParaRPr lang="en-US"/>
          </a:p>
        </p:txBody>
      </p:sp>
      <p:sp>
        <p:nvSpPr>
          <p:cNvPr id="6" name="Title 1">
            <a:extLst>
              <a:ext uri="{FF2B5EF4-FFF2-40B4-BE49-F238E27FC236}">
                <a16:creationId xmlns:a16="http://schemas.microsoft.com/office/drawing/2014/main" id="{221F7D19-16D3-BA43-901D-D3B8FCC6F220}"/>
              </a:ext>
            </a:extLst>
          </p:cNvPr>
          <p:cNvSpPr txBox="1">
            <a:spLocks/>
          </p:cNvSpPr>
          <p:nvPr/>
        </p:nvSpPr>
        <p:spPr>
          <a:xfrm>
            <a:off x="609600" y="427038"/>
            <a:ext cx="8229600" cy="747712"/>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000">
                <a:solidFill>
                  <a:srgbClr val="009998"/>
                </a:solidFill>
                <a:latin typeface="Arial"/>
                <a:cs typeface="Arial"/>
              </a:rPr>
              <a:t>Reducer U.S. Milestones</a:t>
            </a:r>
            <a:endParaRPr lang="en-US" sz="1000">
              <a:solidFill>
                <a:srgbClr val="009998"/>
              </a:solidFill>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A36992E4-3D5B-F846-8070-18C8177DEFCF}"/>
              </a:ext>
            </a:extLst>
          </p:cNvPr>
          <p:cNvGraphicFramePr/>
          <p:nvPr>
            <p:extLst>
              <p:ext uri="{D42A27DB-BD31-4B8C-83A1-F6EECF244321}">
                <p14:modId xmlns:p14="http://schemas.microsoft.com/office/powerpoint/2010/main" val="1569011943"/>
              </p:ext>
            </p:extLst>
          </p:nvPr>
        </p:nvGraphicFramePr>
        <p:xfrm>
          <a:off x="457200" y="2320483"/>
          <a:ext cx="8229600" cy="3758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9243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2DC8-58EC-5548-AD45-287635260637}"/>
              </a:ext>
            </a:extLst>
          </p:cNvPr>
          <p:cNvSpPr>
            <a:spLocks noGrp="1"/>
          </p:cNvSpPr>
          <p:nvPr>
            <p:ph type="title"/>
          </p:nvPr>
        </p:nvSpPr>
        <p:spPr/>
        <p:txBody>
          <a:bodyPr/>
          <a:lstStyle/>
          <a:p>
            <a:r>
              <a:rPr lang="en-US"/>
              <a:t>Tiara Opportunity</a:t>
            </a:r>
          </a:p>
        </p:txBody>
      </p:sp>
    </p:spTree>
    <p:extLst>
      <p:ext uri="{BB962C8B-B14F-4D97-AF65-F5344CB8AC3E}">
        <p14:creationId xmlns:p14="http://schemas.microsoft.com/office/powerpoint/2010/main" val="2960826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B66CF-03E9-B64B-9EFC-A4B1995351D6}"/>
              </a:ext>
            </a:extLst>
          </p:cNvPr>
          <p:cNvSpPr>
            <a:spLocks noGrp="1"/>
          </p:cNvSpPr>
          <p:nvPr>
            <p:ph idx="1"/>
          </p:nvPr>
        </p:nvSpPr>
        <p:spPr>
          <a:xfrm>
            <a:off x="457200" y="1454150"/>
            <a:ext cx="8334462" cy="5403850"/>
          </a:xfrm>
        </p:spPr>
        <p:txBody>
          <a:bodyPr vert="horz" lIns="91440" tIns="45720" rIns="91440" bIns="45720" rtlCol="0" anchor="t">
            <a:normAutofit/>
          </a:bodyPr>
          <a:lstStyle/>
          <a:p>
            <a:r>
              <a:rPr lang="en-US" sz="2400" dirty="0">
                <a:latin typeface="Arial"/>
                <a:cs typeface="Arial"/>
              </a:rPr>
              <a:t>Over </a:t>
            </a:r>
            <a:r>
              <a:rPr lang="en-US" sz="2400" b="1" dirty="0">
                <a:latin typeface="Arial"/>
                <a:cs typeface="Arial"/>
              </a:rPr>
              <a:t>5 Million </a:t>
            </a:r>
            <a:r>
              <a:rPr lang="en-US" sz="2400" dirty="0">
                <a:latin typeface="Arial"/>
                <a:cs typeface="Arial"/>
              </a:rPr>
              <a:t>patients in both the U.S. and E.U. suffer from mitral regurgitation</a:t>
            </a:r>
            <a:r>
              <a:rPr lang="en-US" sz="2400" baseline="30000" dirty="0">
                <a:latin typeface="Arial"/>
                <a:cs typeface="Arial"/>
              </a:rPr>
              <a:t>1,2</a:t>
            </a:r>
            <a:r>
              <a:rPr lang="en-US" sz="2400" dirty="0">
                <a:latin typeface="Arial"/>
                <a:cs typeface="Arial"/>
              </a:rPr>
              <a:t> </a:t>
            </a:r>
            <a:endParaRPr lang="en-US" sz="2400" dirty="0">
              <a:latin typeface="Arial" panose="020B0604020202020204" pitchFamily="34" charset="0"/>
              <a:cs typeface="Arial" panose="020B0604020202020204" pitchFamily="34" charset="0"/>
            </a:endParaRPr>
          </a:p>
          <a:p>
            <a:r>
              <a:rPr lang="en-US" sz="2400" dirty="0">
                <a:latin typeface="Arial"/>
                <a:cs typeface="Arial"/>
              </a:rPr>
              <a:t>Anticipate </a:t>
            </a:r>
            <a:r>
              <a:rPr lang="en-US" sz="2400" b="1" dirty="0">
                <a:latin typeface="Arial"/>
                <a:cs typeface="Arial"/>
              </a:rPr>
              <a:t>$2B+ </a:t>
            </a:r>
            <a:r>
              <a:rPr lang="en-US" sz="2400" dirty="0">
                <a:latin typeface="Arial"/>
                <a:cs typeface="Arial"/>
              </a:rPr>
              <a:t>market by 2023</a:t>
            </a:r>
            <a:r>
              <a:rPr lang="en-US" sz="2400" b="1" baseline="30000" dirty="0">
                <a:latin typeface="Arial"/>
                <a:cs typeface="Arial"/>
              </a:rPr>
              <a:t>1</a:t>
            </a:r>
          </a:p>
          <a:p>
            <a:r>
              <a:rPr lang="en-US" sz="2400" b="1" dirty="0">
                <a:latin typeface="Arial"/>
                <a:cs typeface="Arial"/>
              </a:rPr>
              <a:t>Prognosis is poor </a:t>
            </a:r>
            <a:r>
              <a:rPr lang="en-US" sz="2400" dirty="0">
                <a:latin typeface="Arial"/>
                <a:cs typeface="Arial"/>
              </a:rPr>
              <a:t>for patients with undertreated mitral regurgitation</a:t>
            </a:r>
          </a:p>
          <a:p>
            <a:r>
              <a:rPr lang="en-US" sz="2400" dirty="0">
                <a:latin typeface="Arial"/>
                <a:cs typeface="Arial"/>
              </a:rPr>
              <a:t>There is </a:t>
            </a:r>
            <a:r>
              <a:rPr lang="en-US" sz="2400" b="1" dirty="0">
                <a:latin typeface="Arial"/>
                <a:cs typeface="Arial"/>
              </a:rPr>
              <a:t>no single approach </a:t>
            </a:r>
            <a:r>
              <a:rPr lang="en-US" sz="2400" dirty="0">
                <a:latin typeface="Arial"/>
                <a:cs typeface="Arial"/>
              </a:rPr>
              <a:t>that can treat all patients</a:t>
            </a:r>
            <a:endParaRPr lang="en-US" sz="800" dirty="0">
              <a:latin typeface="Arial"/>
              <a:cs typeface="Arial"/>
            </a:endParaRPr>
          </a:p>
          <a:p>
            <a:r>
              <a:rPr lang="en-US" sz="2400" b="1" dirty="0">
                <a:latin typeface="Arial"/>
                <a:cs typeface="Arial"/>
              </a:rPr>
              <a:t>Tiara </a:t>
            </a:r>
            <a:r>
              <a:rPr lang="en-US" sz="2400" dirty="0">
                <a:latin typeface="Arial"/>
                <a:cs typeface="Arial"/>
              </a:rPr>
              <a:t>targets both transapical (TA) approach and transfemoral trans-septal (TF) approach</a:t>
            </a:r>
          </a:p>
          <a:p>
            <a:pPr lvl="1"/>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504192B-FD82-D941-BFBE-6C52639C82B2}"/>
              </a:ext>
            </a:extLst>
          </p:cNvPr>
          <p:cNvSpPr>
            <a:spLocks noGrp="1"/>
          </p:cNvSpPr>
          <p:nvPr>
            <p:ph type="title"/>
          </p:nvPr>
        </p:nvSpPr>
        <p:spPr/>
        <p:txBody>
          <a:bodyPr>
            <a:noAutofit/>
          </a:bodyPr>
          <a:lstStyle/>
          <a:p>
            <a:r>
              <a:rPr lang="en-US" sz="3000" dirty="0">
                <a:solidFill>
                  <a:srgbClr val="009998"/>
                </a:solidFill>
                <a:latin typeface="Arial"/>
                <a:cs typeface="Arial"/>
              </a:rPr>
              <a:t>Mitral Regurgitation – an Underserved Market</a:t>
            </a:r>
          </a:p>
        </p:txBody>
      </p:sp>
      <p:sp>
        <p:nvSpPr>
          <p:cNvPr id="6" name="Slide Number Placeholder 3">
            <a:extLst>
              <a:ext uri="{FF2B5EF4-FFF2-40B4-BE49-F238E27FC236}">
                <a16:creationId xmlns:a16="http://schemas.microsoft.com/office/drawing/2014/main" id="{EE08134D-DF4F-4C1A-8341-EDB86E074430}"/>
              </a:ext>
            </a:extLst>
          </p:cNvPr>
          <p:cNvSpPr>
            <a:spLocks noGrp="1"/>
          </p:cNvSpPr>
          <p:nvPr>
            <p:ph type="sldNum" sz="quarter" idx="12"/>
          </p:nvPr>
        </p:nvSpPr>
        <p:spPr>
          <a:xfrm>
            <a:off x="6553200" y="6420646"/>
            <a:ext cx="2133600" cy="365125"/>
          </a:xfrm>
        </p:spPr>
        <p:txBody>
          <a:bodyPr/>
          <a:lstStyle/>
          <a:p>
            <a:fld id="{EE53F2B4-B4D3-4D4D-890E-B11A12EC11EA}" type="slidenum">
              <a:rPr lang="en-US" smtClean="0"/>
              <a:pPr/>
              <a:t>18</a:t>
            </a:fld>
            <a:endParaRPr lang="en-US"/>
          </a:p>
        </p:txBody>
      </p:sp>
      <p:graphicFrame>
        <p:nvGraphicFramePr>
          <p:cNvPr id="7" name="Table 6">
            <a:extLst>
              <a:ext uri="{FF2B5EF4-FFF2-40B4-BE49-F238E27FC236}">
                <a16:creationId xmlns:a16="http://schemas.microsoft.com/office/drawing/2014/main" id="{E44A61DD-38AB-AA46-AC31-4302A751FB3C}"/>
              </a:ext>
            </a:extLst>
          </p:cNvPr>
          <p:cNvGraphicFramePr>
            <a:graphicFrameLocks noGrp="1"/>
          </p:cNvGraphicFramePr>
          <p:nvPr>
            <p:extLst>
              <p:ext uri="{D42A27DB-BD31-4B8C-83A1-F6EECF244321}">
                <p14:modId xmlns:p14="http://schemas.microsoft.com/office/powerpoint/2010/main" val="3261632975"/>
              </p:ext>
            </p:extLst>
          </p:nvPr>
        </p:nvGraphicFramePr>
        <p:xfrm>
          <a:off x="2153594" y="6467475"/>
          <a:ext cx="4941674" cy="390525"/>
        </p:xfrm>
        <a:graphic>
          <a:graphicData uri="http://schemas.openxmlformats.org/drawingml/2006/table">
            <a:tbl>
              <a:tblPr/>
              <a:tblGrid>
                <a:gridCol w="4941674">
                  <a:extLst>
                    <a:ext uri="{9D8B030D-6E8A-4147-A177-3AD203B41FA5}">
                      <a16:colId xmlns:a16="http://schemas.microsoft.com/office/drawing/2014/main" val="1499955243"/>
                    </a:ext>
                  </a:extLst>
                </a:gridCol>
              </a:tblGrid>
              <a:tr h="228600">
                <a:tc>
                  <a:txBody>
                    <a:bodyPr/>
                    <a:lstStyle/>
                    <a:p>
                      <a:pPr algn="l" fontAlgn="b"/>
                      <a:r>
                        <a:rPr lang="en-US" sz="1100" b="0" i="0" u="none" strike="noStrike" dirty="0">
                          <a:solidFill>
                            <a:schemeClr val="bg1">
                              <a:lumMod val="50000"/>
                            </a:schemeClr>
                          </a:solidFill>
                          <a:effectLst/>
                          <a:latin typeface="Calibri" panose="020F0502020204030204" pitchFamily="34" charset="0"/>
                        </a:rPr>
                        <a:t>1. Neovasc Market Model, Data on File</a:t>
                      </a:r>
                    </a:p>
                    <a:p>
                      <a:pPr algn="l" fontAlgn="b"/>
                      <a:r>
                        <a:rPr lang="en-US" sz="1100" b="0" i="0" u="none" strike="noStrike" dirty="0">
                          <a:solidFill>
                            <a:schemeClr val="bg1">
                              <a:lumMod val="50000"/>
                            </a:schemeClr>
                          </a:solidFill>
                          <a:effectLst/>
                          <a:latin typeface="Calibri" panose="020F0502020204030204" pitchFamily="34" charset="0"/>
                        </a:rPr>
                        <a:t>2. </a:t>
                      </a:r>
                      <a:r>
                        <a:rPr lang="en-US" sz="1100" b="0" i="0" u="none" strike="noStrike" dirty="0" err="1">
                          <a:solidFill>
                            <a:schemeClr val="bg1">
                              <a:lumMod val="50000"/>
                            </a:schemeClr>
                          </a:solidFill>
                          <a:effectLst/>
                          <a:latin typeface="Calibri" panose="020F0502020204030204" pitchFamily="34" charset="0"/>
                        </a:rPr>
                        <a:t>Asgar</a:t>
                      </a:r>
                      <a:r>
                        <a:rPr lang="en-US" sz="1100" b="0" i="0" u="none" strike="noStrike" dirty="0">
                          <a:solidFill>
                            <a:schemeClr val="bg1">
                              <a:lumMod val="50000"/>
                            </a:schemeClr>
                          </a:solidFill>
                          <a:effectLst/>
                          <a:latin typeface="Calibri" panose="020F0502020204030204" pitchFamily="34" charset="0"/>
                        </a:rPr>
                        <a:t> et al. Secondary Mitral Regurgitation in Heart Failure. JACC 2015;65:1231-48</a:t>
                      </a:r>
                    </a:p>
                  </a:txBody>
                  <a:tcPr marL="9525" marR="9525" marT="9525" anchor="b">
                    <a:lnL>
                      <a:noFill/>
                    </a:lnL>
                    <a:lnR>
                      <a:noFill/>
                    </a:lnR>
                    <a:lnT>
                      <a:noFill/>
                    </a:lnT>
                    <a:lnB>
                      <a:noFill/>
                    </a:lnB>
                  </a:tcPr>
                </a:tc>
                <a:extLst>
                  <a:ext uri="{0D108BD9-81ED-4DB2-BD59-A6C34878D82A}">
                    <a16:rowId xmlns:a16="http://schemas.microsoft.com/office/drawing/2014/main" val="1238351333"/>
                  </a:ext>
                </a:extLst>
              </a:tr>
            </a:tbl>
          </a:graphicData>
        </a:graphic>
      </p:graphicFrame>
    </p:spTree>
    <p:extLst>
      <p:ext uri="{BB962C8B-B14F-4D97-AF65-F5344CB8AC3E}">
        <p14:creationId xmlns:p14="http://schemas.microsoft.com/office/powerpoint/2010/main" val="3438300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33E7-2B66-9D47-8DBF-43F2D67FCD3B}"/>
              </a:ext>
            </a:extLst>
          </p:cNvPr>
          <p:cNvSpPr>
            <a:spLocks noGrp="1"/>
          </p:cNvSpPr>
          <p:nvPr>
            <p:ph type="title"/>
          </p:nvPr>
        </p:nvSpPr>
        <p:spPr>
          <a:xfrm>
            <a:off x="457200" y="99323"/>
            <a:ext cx="8235928" cy="747712"/>
          </a:xfrm>
        </p:spPr>
        <p:txBody>
          <a:bodyPr>
            <a:noAutofit/>
          </a:bodyPr>
          <a:lstStyle/>
          <a:p>
            <a:r>
              <a:rPr lang="en-US" sz="3000">
                <a:solidFill>
                  <a:srgbClr val="009998"/>
                </a:solidFill>
                <a:latin typeface="Arial"/>
                <a:cs typeface="Arial"/>
              </a:rPr>
              <a:t>Poor Prognosis for Patients with Functional MR</a:t>
            </a:r>
            <a:br>
              <a:rPr lang="en-US" sz="2400"/>
            </a:br>
            <a:endParaRPr lang="en-US" sz="1800">
              <a:solidFill>
                <a:schemeClr val="tx1"/>
              </a:solidFill>
            </a:endParaRPr>
          </a:p>
        </p:txBody>
      </p:sp>
      <p:sp>
        <p:nvSpPr>
          <p:cNvPr id="4" name="Slide Number Placeholder 3">
            <a:extLst>
              <a:ext uri="{FF2B5EF4-FFF2-40B4-BE49-F238E27FC236}">
                <a16:creationId xmlns:a16="http://schemas.microsoft.com/office/drawing/2014/main" id="{F46566BB-C8BE-9941-A7A3-3BD00AF23BC2}"/>
              </a:ext>
            </a:extLst>
          </p:cNvPr>
          <p:cNvSpPr>
            <a:spLocks noGrp="1"/>
          </p:cNvSpPr>
          <p:nvPr>
            <p:ph type="sldNum" sz="quarter" idx="12"/>
          </p:nvPr>
        </p:nvSpPr>
        <p:spPr/>
        <p:txBody>
          <a:bodyPr/>
          <a:lstStyle/>
          <a:p>
            <a:fld id="{EE53F2B4-B4D3-4D4D-890E-B11A12EC11EA}" type="slidenum">
              <a:rPr lang="en-US" smtClean="0"/>
              <a:pPr/>
              <a:t>19</a:t>
            </a:fld>
            <a:endParaRPr lang="en-US"/>
          </a:p>
        </p:txBody>
      </p:sp>
      <p:sp>
        <p:nvSpPr>
          <p:cNvPr id="11" name="Rectangle 1">
            <a:extLst>
              <a:ext uri="{FF2B5EF4-FFF2-40B4-BE49-F238E27FC236}">
                <a16:creationId xmlns:a16="http://schemas.microsoft.com/office/drawing/2014/main" id="{2B1D62E7-8C25-D140-8AC4-193B200F0A27}"/>
              </a:ext>
            </a:extLst>
          </p:cNvPr>
          <p:cNvSpPr>
            <a:spLocks noChangeArrowheads="1"/>
          </p:cNvSpPr>
          <p:nvPr/>
        </p:nvSpPr>
        <p:spPr bwMode="auto">
          <a:xfrm>
            <a:off x="457200" y="4701012"/>
            <a:ext cx="9981344"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700" b="0" i="0" u="none" strike="noStrike" cap="none" normalizeH="0" baseline="0">
                <a:ln>
                  <a:noFill/>
                </a:ln>
                <a:solidFill>
                  <a:schemeClr val="tx1"/>
                </a:solidFill>
                <a:effectLst/>
                <a:latin typeface="Times New Roman" panose="02020603050405020304" pitchFamily="18"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700" b="0" i="0" u="none" strike="noStrike" cap="none" normalizeH="0" baseline="0">
                <a:ln>
                  <a:noFill/>
                </a:ln>
                <a:solidFill>
                  <a:schemeClr val="tx1"/>
                </a:solidFill>
                <a:effectLst/>
                <a:latin typeface="Times New Roman" panose="02020603050405020304" pitchFamily="18"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700" b="0" i="0" u="none" strike="noStrike" cap="none" normalizeH="0" baseline="0">
                <a:ln>
                  <a:noFill/>
                </a:ln>
                <a:solidFill>
                  <a:schemeClr val="tx1"/>
                </a:solidFill>
                <a:effectLst/>
                <a:latin typeface="Times New Roman" panose="02020603050405020304" pitchFamily="18"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700" b="0" i="0" u="none" strike="noStrike" cap="none" normalizeH="0" baseline="0">
                <a:ln>
                  <a:noFill/>
                </a:ln>
                <a:solidFill>
                  <a:schemeClr val="tx1"/>
                </a:solidFill>
                <a:effectLst/>
                <a:latin typeface="Times New Roman" panose="02020603050405020304" pitchFamily="18"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700" b="0" i="0" u="none" strike="noStrike" cap="none" normalizeH="0" baseline="0">
                <a:ln>
                  <a:noFill/>
                </a:ln>
                <a:solidFill>
                  <a:schemeClr val="tx1"/>
                </a:solidFill>
                <a:effectLst/>
                <a:latin typeface="Times New Roman" panose="02020603050405020304" pitchFamily="18"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300" b="0" i="0" u="none" strike="noStrike" cap="none" normalizeH="0" baseline="0">
                <a:ln>
                  <a:noFill/>
                </a:ln>
                <a:solidFill>
                  <a:schemeClr val="tx1"/>
                </a:solidFill>
                <a:effectLst/>
                <a:latin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99" name="Picture 198">
            <a:extLst>
              <a:ext uri="{FF2B5EF4-FFF2-40B4-BE49-F238E27FC236}">
                <a16:creationId xmlns:a16="http://schemas.microsoft.com/office/drawing/2014/main" id="{476370CD-6C58-8A42-B0D4-51D7E870EAEF}"/>
              </a:ext>
            </a:extLst>
          </p:cNvPr>
          <p:cNvPicPr>
            <a:picLocks noChangeAspect="1"/>
          </p:cNvPicPr>
          <p:nvPr/>
        </p:nvPicPr>
        <p:blipFill>
          <a:blip r:embed="rId3"/>
          <a:stretch>
            <a:fillRect/>
          </a:stretch>
        </p:blipFill>
        <p:spPr>
          <a:xfrm>
            <a:off x="4261965" y="2168435"/>
            <a:ext cx="4882035" cy="4130005"/>
          </a:xfrm>
          <a:prstGeom prst="rect">
            <a:avLst/>
          </a:prstGeom>
        </p:spPr>
      </p:pic>
      <p:sp>
        <p:nvSpPr>
          <p:cNvPr id="204" name="TextBox 203">
            <a:extLst>
              <a:ext uri="{FF2B5EF4-FFF2-40B4-BE49-F238E27FC236}">
                <a16:creationId xmlns:a16="http://schemas.microsoft.com/office/drawing/2014/main" id="{B8D83424-A991-B34B-B062-850E46BCADE8}"/>
              </a:ext>
            </a:extLst>
          </p:cNvPr>
          <p:cNvSpPr txBox="1"/>
          <p:nvPr/>
        </p:nvSpPr>
        <p:spPr>
          <a:xfrm>
            <a:off x="277208" y="2913845"/>
            <a:ext cx="4033304" cy="224676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Survival rate declines about 20% </a:t>
            </a:r>
            <a:r>
              <a:rPr lang="en-US" sz="2000" b="1" i="1" u="sng" dirty="0">
                <a:latin typeface="Arial" panose="020B0604020202020204" pitchFamily="34" charset="0"/>
                <a:cs typeface="Arial" panose="020B0604020202020204" pitchFamily="34" charset="0"/>
              </a:rPr>
              <a:t>per year</a:t>
            </a:r>
            <a:r>
              <a:rPr lang="en-US" sz="2000" b="1"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 ischemic FMR patient population</a:t>
            </a:r>
          </a:p>
          <a:p>
            <a:r>
              <a:rPr lang="en-US" sz="2000" dirty="0">
                <a:latin typeface="Arial" panose="020B0604020202020204" pitchFamily="34" charset="0"/>
                <a:cs typeface="Arial" panose="020B0604020202020204" pitchFamily="34" charset="0"/>
              </a:rPr>
              <a:t>vs. </a:t>
            </a:r>
          </a:p>
          <a:p>
            <a:r>
              <a:rPr lang="en-US" sz="2000" dirty="0">
                <a:latin typeface="Arial" panose="020B0604020202020204" pitchFamily="34" charset="0"/>
                <a:cs typeface="Arial" panose="020B0604020202020204" pitchFamily="34" charset="0"/>
              </a:rPr>
              <a:t>Survival rate declines about </a:t>
            </a:r>
          </a:p>
          <a:p>
            <a:r>
              <a:rPr lang="en-US" sz="2000" dirty="0">
                <a:latin typeface="Arial" panose="020B0604020202020204" pitchFamily="34" charset="0"/>
                <a:cs typeface="Arial" panose="020B0604020202020204" pitchFamily="34" charset="0"/>
              </a:rPr>
              <a:t>20% </a:t>
            </a:r>
            <a:r>
              <a:rPr lang="en-US" sz="2000" b="1" i="1" u="sng" dirty="0">
                <a:latin typeface="Arial" panose="020B0604020202020204" pitchFamily="34" charset="0"/>
                <a:cs typeface="Arial" panose="020B0604020202020204" pitchFamily="34" charset="0"/>
              </a:rPr>
              <a:t>in 3 years</a:t>
            </a:r>
            <a:r>
              <a:rPr lang="en-US" sz="2000" b="1"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for no FMR </a:t>
            </a:r>
          </a:p>
          <a:p>
            <a:r>
              <a:rPr lang="en-US" sz="2000" dirty="0">
                <a:latin typeface="Arial" panose="020B0604020202020204" pitchFamily="34" charset="0"/>
                <a:cs typeface="Arial" panose="020B0604020202020204" pitchFamily="34" charset="0"/>
              </a:rPr>
              <a:t>patient population.</a:t>
            </a:r>
          </a:p>
        </p:txBody>
      </p:sp>
      <p:sp>
        <p:nvSpPr>
          <p:cNvPr id="205" name="TextBox 204">
            <a:extLst>
              <a:ext uri="{FF2B5EF4-FFF2-40B4-BE49-F238E27FC236}">
                <a16:creationId xmlns:a16="http://schemas.microsoft.com/office/drawing/2014/main" id="{31076F8A-1400-794C-8BDE-2DA1ADF3218C}"/>
              </a:ext>
            </a:extLst>
          </p:cNvPr>
          <p:cNvSpPr txBox="1"/>
          <p:nvPr/>
        </p:nvSpPr>
        <p:spPr>
          <a:xfrm>
            <a:off x="3222911" y="6480097"/>
            <a:ext cx="2861681" cy="246221"/>
          </a:xfrm>
          <a:prstGeom prst="rect">
            <a:avLst/>
          </a:prstGeom>
          <a:noFill/>
        </p:spPr>
        <p:txBody>
          <a:bodyPr wrap="none" rtlCol="0">
            <a:spAutoFit/>
          </a:bodyPr>
          <a:lstStyle/>
          <a:p>
            <a:r>
              <a:rPr lang="en-US" sz="1000">
                <a:solidFill>
                  <a:schemeClr val="bg1">
                    <a:lumMod val="50000"/>
                  </a:schemeClr>
                </a:solidFill>
                <a:latin typeface="Arial" panose="020B0604020202020204" pitchFamily="34" charset="0"/>
                <a:cs typeface="Arial" panose="020B0604020202020204" pitchFamily="34" charset="0"/>
              </a:rPr>
              <a:t>JACC Vol 65, No 12, 2015; </a:t>
            </a:r>
            <a:r>
              <a:rPr lang="en-US" sz="1000" err="1">
                <a:solidFill>
                  <a:schemeClr val="bg1">
                    <a:lumMod val="50000"/>
                  </a:schemeClr>
                </a:solidFill>
                <a:latin typeface="Arial" panose="020B0604020202020204" pitchFamily="34" charset="0"/>
                <a:cs typeface="Arial" panose="020B0604020202020204" pitchFamily="34" charset="0"/>
              </a:rPr>
              <a:t>Asgar</a:t>
            </a:r>
            <a:r>
              <a:rPr lang="en-US" sz="1000">
                <a:solidFill>
                  <a:schemeClr val="bg1">
                    <a:lumMod val="50000"/>
                  </a:schemeClr>
                </a:solidFill>
                <a:latin typeface="Arial" panose="020B0604020202020204" pitchFamily="34" charset="0"/>
                <a:cs typeface="Arial" panose="020B0604020202020204" pitchFamily="34" charset="0"/>
              </a:rPr>
              <a:t>, Mack, Stone</a:t>
            </a:r>
          </a:p>
        </p:txBody>
      </p:sp>
      <p:pic>
        <p:nvPicPr>
          <p:cNvPr id="5" name="Picture 4">
            <a:extLst>
              <a:ext uri="{FF2B5EF4-FFF2-40B4-BE49-F238E27FC236}">
                <a16:creationId xmlns:a16="http://schemas.microsoft.com/office/drawing/2014/main" id="{F355EABD-7E63-304C-B180-69163F82A97D}"/>
              </a:ext>
            </a:extLst>
          </p:cNvPr>
          <p:cNvPicPr>
            <a:picLocks noChangeAspect="1"/>
          </p:cNvPicPr>
          <p:nvPr/>
        </p:nvPicPr>
        <p:blipFill rotWithShape="1">
          <a:blip r:embed="rId4"/>
          <a:srcRect t="21114"/>
          <a:stretch/>
        </p:blipFill>
        <p:spPr>
          <a:xfrm>
            <a:off x="4310512" y="953308"/>
            <a:ext cx="4485376" cy="1164155"/>
          </a:xfrm>
          <a:prstGeom prst="rect">
            <a:avLst/>
          </a:prstGeom>
        </p:spPr>
      </p:pic>
      <p:pic>
        <p:nvPicPr>
          <p:cNvPr id="6" name="Picture 5">
            <a:extLst>
              <a:ext uri="{FF2B5EF4-FFF2-40B4-BE49-F238E27FC236}">
                <a16:creationId xmlns:a16="http://schemas.microsoft.com/office/drawing/2014/main" id="{7CE01FA3-DB51-FC4E-9F5B-C0A2D4879CE9}"/>
              </a:ext>
            </a:extLst>
          </p:cNvPr>
          <p:cNvPicPr>
            <a:picLocks noChangeAspect="1"/>
          </p:cNvPicPr>
          <p:nvPr/>
        </p:nvPicPr>
        <p:blipFill>
          <a:blip r:embed="rId5"/>
          <a:stretch>
            <a:fillRect/>
          </a:stretch>
        </p:blipFill>
        <p:spPr>
          <a:xfrm>
            <a:off x="148419" y="1390305"/>
            <a:ext cx="3984758" cy="747712"/>
          </a:xfrm>
          <a:prstGeom prst="rect">
            <a:avLst/>
          </a:prstGeom>
        </p:spPr>
      </p:pic>
    </p:spTree>
    <p:extLst>
      <p:ext uri="{BB962C8B-B14F-4D97-AF65-F5344CB8AC3E}">
        <p14:creationId xmlns:p14="http://schemas.microsoft.com/office/powerpoint/2010/main" val="855337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descr="C:\Users\amarko\AppData\Local\Temp\Rar$DI00.194\Neovasc-024-edit.jpg"/>
          <p:cNvPicPr>
            <a:picLocks noChangeArrowheads="1"/>
          </p:cNvPicPr>
          <p:nvPr/>
        </p:nvPicPr>
        <p:blipFill rotWithShape="1">
          <a:blip r:embed="rId2">
            <a:extLst>
              <a:ext uri="{28A0092B-C50C-407E-A947-70E740481C1C}">
                <a14:useLocalDpi xmlns:a14="http://schemas.microsoft.com/office/drawing/2010/main" val="0"/>
              </a:ext>
            </a:extLst>
          </a:blip>
          <a:srcRect t="16298"/>
          <a:stretch/>
        </p:blipFill>
        <p:spPr bwMode="auto">
          <a:xfrm flipH="1">
            <a:off x="0" y="1670494"/>
            <a:ext cx="9144000" cy="4335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EE53F2B4-B4D3-4D4D-890E-B11A12EC11EA}" type="slidenum">
              <a:rPr lang="en-US" smtClean="0"/>
              <a:t>20</a:t>
            </a:fld>
            <a:endParaRPr lang="en-US"/>
          </a:p>
        </p:txBody>
      </p:sp>
      <p:sp>
        <p:nvSpPr>
          <p:cNvPr id="5" name="Rectangle 34"/>
          <p:cNvSpPr txBox="1">
            <a:spLocks noChangeArrowheads="1"/>
          </p:cNvSpPr>
          <p:nvPr/>
        </p:nvSpPr>
        <p:spPr>
          <a:xfrm>
            <a:off x="809309" y="1065940"/>
            <a:ext cx="7733012" cy="1449217"/>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1800" kern="1200">
                <a:solidFill>
                  <a:schemeClr val="tx1">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1500"/>
              </a:lnSpc>
              <a:spcBef>
                <a:spcPts val="600"/>
              </a:spcBef>
              <a:spcAft>
                <a:spcPct val="50000"/>
              </a:spcAft>
              <a:buNone/>
              <a:defRPr/>
            </a:pPr>
            <a:r>
              <a:rPr lang="en-US" kern="0">
                <a:solidFill>
                  <a:srgbClr val="000000"/>
                </a:solidFill>
              </a:rPr>
              <a:t>Comprehensive global patent strategy to cover Tiara and related technologies</a:t>
            </a:r>
            <a:endParaRPr lang="en-US"/>
          </a:p>
          <a:p>
            <a:pPr>
              <a:lnSpc>
                <a:spcPts val="1500"/>
              </a:lnSpc>
              <a:spcBef>
                <a:spcPts val="600"/>
              </a:spcBef>
              <a:spcAft>
                <a:spcPct val="50000"/>
              </a:spcAft>
              <a:buFont typeface="Courier New"/>
              <a:buChar char="o"/>
              <a:defRPr/>
            </a:pPr>
            <a:endParaRPr lang="en-US"/>
          </a:p>
        </p:txBody>
      </p:sp>
      <p:sp>
        <p:nvSpPr>
          <p:cNvPr id="10" name="TextBox 9"/>
          <p:cNvSpPr txBox="1"/>
          <p:nvPr/>
        </p:nvSpPr>
        <p:spPr>
          <a:xfrm>
            <a:off x="4676389" y="1699012"/>
            <a:ext cx="3337311" cy="646331"/>
          </a:xfrm>
          <a:prstGeom prst="rect">
            <a:avLst/>
          </a:prstGeom>
          <a:noFill/>
        </p:spPr>
        <p:txBody>
          <a:bodyPr wrap="square" rtlCol="0">
            <a:spAutoFit/>
          </a:bodyPr>
          <a:lstStyle/>
          <a:p>
            <a:r>
              <a:rPr lang="en-US" sz="3600">
                <a:solidFill>
                  <a:schemeClr val="accent2"/>
                </a:solidFill>
              </a:rPr>
              <a:t>17 </a:t>
            </a:r>
            <a:r>
              <a:rPr lang="en-US" kern="0">
                <a:solidFill>
                  <a:srgbClr val="000000"/>
                </a:solidFill>
              </a:rPr>
              <a:t>Active patent families</a:t>
            </a:r>
            <a:endParaRPr lang="en-US"/>
          </a:p>
        </p:txBody>
      </p:sp>
      <p:sp>
        <p:nvSpPr>
          <p:cNvPr id="12" name="TextBox 11"/>
          <p:cNvSpPr txBox="1"/>
          <p:nvPr/>
        </p:nvSpPr>
        <p:spPr>
          <a:xfrm>
            <a:off x="4676389" y="2790395"/>
            <a:ext cx="3087014" cy="1723549"/>
          </a:xfrm>
          <a:prstGeom prst="rect">
            <a:avLst/>
          </a:prstGeom>
          <a:noFill/>
        </p:spPr>
        <p:txBody>
          <a:bodyPr wrap="square" rtlCol="0">
            <a:spAutoFit/>
          </a:bodyPr>
          <a:lstStyle/>
          <a:p>
            <a:r>
              <a:rPr lang="en-US" sz="3600" dirty="0">
                <a:solidFill>
                  <a:schemeClr val="accent2"/>
                </a:solidFill>
              </a:rPr>
              <a:t>50 </a:t>
            </a:r>
            <a:r>
              <a:rPr lang="en-US" kern="0" dirty="0">
                <a:solidFill>
                  <a:srgbClr val="000000"/>
                </a:solidFill>
              </a:rPr>
              <a:t>Granted patents</a:t>
            </a:r>
          </a:p>
          <a:p>
            <a:r>
              <a:rPr lang="en-US" sz="1000" kern="0" dirty="0">
                <a:solidFill>
                  <a:schemeClr val="accent6"/>
                </a:solidFill>
              </a:rPr>
              <a:t> U.S.		19</a:t>
            </a:r>
          </a:p>
          <a:p>
            <a:r>
              <a:rPr lang="en-US" sz="1000" kern="0" dirty="0">
                <a:solidFill>
                  <a:schemeClr val="accent6"/>
                </a:solidFill>
              </a:rPr>
              <a:t> Canada	 	3</a:t>
            </a:r>
          </a:p>
          <a:p>
            <a:r>
              <a:rPr lang="en-US" sz="1000" kern="0" dirty="0">
                <a:solidFill>
                  <a:schemeClr val="accent6"/>
                </a:solidFill>
              </a:rPr>
              <a:t> Australia	7</a:t>
            </a:r>
          </a:p>
          <a:p>
            <a:r>
              <a:rPr lang="en-US" sz="1000" kern="0" dirty="0">
                <a:solidFill>
                  <a:schemeClr val="accent6"/>
                </a:solidFill>
              </a:rPr>
              <a:t> China		7</a:t>
            </a:r>
          </a:p>
          <a:p>
            <a:r>
              <a:rPr lang="en-US" sz="1000" kern="0" dirty="0">
                <a:solidFill>
                  <a:schemeClr val="accent6"/>
                </a:solidFill>
              </a:rPr>
              <a:t> Japan		6</a:t>
            </a:r>
          </a:p>
          <a:p>
            <a:r>
              <a:rPr lang="en-US" sz="1000" kern="0" dirty="0">
                <a:solidFill>
                  <a:schemeClr val="accent6"/>
                </a:solidFill>
              </a:rPr>
              <a:t> Germany 	5 Utility models</a:t>
            </a:r>
          </a:p>
          <a:p>
            <a:r>
              <a:rPr lang="en-US" sz="1000" kern="0" dirty="0">
                <a:solidFill>
                  <a:schemeClr val="accent6"/>
                </a:solidFill>
              </a:rPr>
              <a:t> Europe		4 (for 1 to 10 EU countries)</a:t>
            </a:r>
          </a:p>
        </p:txBody>
      </p:sp>
      <p:sp>
        <p:nvSpPr>
          <p:cNvPr id="11" name="TextBox 10"/>
          <p:cNvSpPr txBox="1"/>
          <p:nvPr/>
        </p:nvSpPr>
        <p:spPr>
          <a:xfrm>
            <a:off x="4676389" y="4651219"/>
            <a:ext cx="3087014" cy="954107"/>
          </a:xfrm>
          <a:prstGeom prst="rect">
            <a:avLst/>
          </a:prstGeom>
          <a:noFill/>
        </p:spPr>
        <p:txBody>
          <a:bodyPr wrap="square" rtlCol="0">
            <a:spAutoFit/>
          </a:bodyPr>
          <a:lstStyle/>
          <a:p>
            <a:r>
              <a:rPr lang="en-US" sz="3600">
                <a:solidFill>
                  <a:schemeClr val="accent2"/>
                </a:solidFill>
              </a:rPr>
              <a:t>47 </a:t>
            </a:r>
            <a:r>
              <a:rPr lang="en-US" kern="0">
                <a:solidFill>
                  <a:srgbClr val="000000"/>
                </a:solidFill>
              </a:rPr>
              <a:t>Pending patents</a:t>
            </a:r>
          </a:p>
          <a:p>
            <a:pPr lvl="0"/>
            <a:r>
              <a:rPr lang="en-US" sz="1000" kern="0">
                <a:solidFill>
                  <a:srgbClr val="000000"/>
                </a:solidFill>
              </a:rPr>
              <a:t> </a:t>
            </a:r>
            <a:r>
              <a:rPr lang="en-US" sz="1000" kern="0">
                <a:solidFill>
                  <a:srgbClr val="786C71"/>
                </a:solidFill>
              </a:rPr>
              <a:t>U.S.		17</a:t>
            </a:r>
          </a:p>
          <a:p>
            <a:pPr lvl="0"/>
            <a:r>
              <a:rPr lang="en-US" sz="1000" kern="0">
                <a:solidFill>
                  <a:srgbClr val="786C71"/>
                </a:solidFill>
              </a:rPr>
              <a:t> Other		30</a:t>
            </a:r>
          </a:p>
        </p:txBody>
      </p:sp>
      <p:sp>
        <p:nvSpPr>
          <p:cNvPr id="15" name="Title 1"/>
          <p:cNvSpPr txBox="1">
            <a:spLocks/>
          </p:cNvSpPr>
          <p:nvPr/>
        </p:nvSpPr>
        <p:spPr>
          <a:xfrm>
            <a:off x="490950" y="178817"/>
            <a:ext cx="8229600" cy="597422"/>
          </a:xfrm>
          <a:prstGeom prst="rect">
            <a:avLst/>
          </a:prstGeom>
        </p:spPr>
        <p:txBody>
          <a:bodyPr vert="horz" lIns="91440" tIns="45720" rIns="91440" bIns="45720" rtlCol="0" anchor="t" anchorCtr="0">
            <a:normAutofit/>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200" dirty="0">
                <a:solidFill>
                  <a:srgbClr val="009998"/>
                </a:solidFill>
                <a:latin typeface="Arial"/>
                <a:cs typeface="Arial"/>
              </a:rPr>
              <a:t>Tiara Intellectual Property</a:t>
            </a:r>
            <a:r>
              <a:rPr lang="en-US" sz="1000" dirty="0">
                <a:solidFill>
                  <a:srgbClr val="009998"/>
                </a:solidFill>
                <a:latin typeface="Arial"/>
                <a:cs typeface="Arial"/>
              </a:rPr>
              <a:t> </a:t>
            </a:r>
            <a:endParaRPr lang="en-US" sz="1000" dirty="0">
              <a:solidFill>
                <a:srgbClr val="FF0000"/>
              </a:solidFill>
              <a:latin typeface="Arial"/>
              <a:cs typeface="Arial"/>
            </a:endParaRPr>
          </a:p>
        </p:txBody>
      </p:sp>
    </p:spTree>
    <p:extLst>
      <p:ext uri="{BB962C8B-B14F-4D97-AF65-F5344CB8AC3E}">
        <p14:creationId xmlns:p14="http://schemas.microsoft.com/office/powerpoint/2010/main" val="2336554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246" y="274638"/>
            <a:ext cx="8196413" cy="747712"/>
          </a:xfrm>
        </p:spPr>
        <p:txBody>
          <a:bodyPr>
            <a:noAutofit/>
          </a:bodyPr>
          <a:lstStyle/>
          <a:p>
            <a:r>
              <a:rPr lang="en-US" sz="3000">
                <a:solidFill>
                  <a:srgbClr val="009998"/>
                </a:solidFill>
                <a:latin typeface="Arial"/>
                <a:cs typeface="Arial"/>
              </a:rPr>
              <a:t>CE Mark for Tiara TA in European Union</a:t>
            </a:r>
            <a:endParaRPr lang="en-US" sz="3200" b="1"/>
          </a:p>
        </p:txBody>
      </p:sp>
      <p:sp>
        <p:nvSpPr>
          <p:cNvPr id="3" name="Content Placeholder 2"/>
          <p:cNvSpPr>
            <a:spLocks noGrp="1"/>
          </p:cNvSpPr>
          <p:nvPr>
            <p:ph idx="1"/>
          </p:nvPr>
        </p:nvSpPr>
        <p:spPr>
          <a:xfrm>
            <a:off x="3606800" y="1281738"/>
            <a:ext cx="5537200" cy="3931113"/>
          </a:xfrm>
        </p:spPr>
        <p:txBody>
          <a:bodyPr vert="horz" lIns="91440" tIns="45720" rIns="91440" bIns="45720" rtlCol="0" anchor="t">
            <a:normAutofit/>
          </a:bodyPr>
          <a:lstStyle/>
          <a:p>
            <a:pPr marL="234950" indent="-234950">
              <a:spcBef>
                <a:spcPts val="0"/>
              </a:spcBef>
              <a:spcAft>
                <a:spcPts val="1200"/>
              </a:spcAft>
              <a:defRPr/>
            </a:pPr>
            <a:r>
              <a:rPr lang="en-US" dirty="0"/>
              <a:t>Q2  2020 Confirmed CE Mark application to be evaluated under Medical Device Directive</a:t>
            </a:r>
          </a:p>
          <a:p>
            <a:pPr marL="234950" indent="-234950">
              <a:spcBef>
                <a:spcPts val="0"/>
              </a:spcBef>
              <a:spcAft>
                <a:spcPts val="1200"/>
              </a:spcAft>
              <a:defRPr/>
            </a:pPr>
            <a:r>
              <a:rPr lang="en-US" dirty="0"/>
              <a:t>Unique D Shape fits anatomical shape of native valve </a:t>
            </a:r>
          </a:p>
          <a:p>
            <a:pPr marL="234950" indent="-234950">
              <a:spcBef>
                <a:spcPts val="0"/>
              </a:spcBef>
              <a:spcAft>
                <a:spcPts val="1200"/>
              </a:spcAft>
              <a:defRPr/>
            </a:pPr>
            <a:r>
              <a:rPr lang="en-US" dirty="0"/>
              <a:t>Designed to minimize risk of LVOT obstruction </a:t>
            </a:r>
          </a:p>
          <a:p>
            <a:pPr marL="234950" indent="-234950">
              <a:spcBef>
                <a:spcPts val="0"/>
              </a:spcBef>
              <a:spcAft>
                <a:spcPts val="1200"/>
              </a:spcAft>
              <a:defRPr/>
            </a:pPr>
            <a:r>
              <a:rPr lang="en-US" dirty="0"/>
              <a:t>35 mm (32 Fr delivery system) and 40 mm (36 Fr delivery system) sizes in investigational studies</a:t>
            </a:r>
          </a:p>
        </p:txBody>
      </p:sp>
      <p:sp>
        <p:nvSpPr>
          <p:cNvPr id="4" name="Slide Number Placeholder 3"/>
          <p:cNvSpPr>
            <a:spLocks noGrp="1"/>
          </p:cNvSpPr>
          <p:nvPr>
            <p:ph type="sldNum" sz="quarter" idx="12"/>
          </p:nvPr>
        </p:nvSpPr>
        <p:spPr/>
        <p:txBody>
          <a:bodyPr/>
          <a:lstStyle/>
          <a:p>
            <a:fld id="{EE53F2B4-B4D3-4D4D-890E-B11A12EC11EA}" type="slidenum">
              <a:rPr lang="en-US" smtClean="0"/>
              <a:pPr/>
              <a:t>21</a:t>
            </a:fld>
            <a:endParaRPr lang="en-US"/>
          </a:p>
        </p:txBody>
      </p:sp>
      <p:pic>
        <p:nvPicPr>
          <p:cNvPr id="1026" name="Picture 2" descr="http://content.onlinejacc.org/data/Journals/JAC/930998/61208_gr2.jpe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82601" y="1306905"/>
            <a:ext cx="2818660" cy="424419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rotWithShape="1">
          <a:blip r:embed="rId4"/>
          <a:srcRect l="3635" r="4792"/>
          <a:stretch/>
        </p:blipFill>
        <p:spPr>
          <a:xfrm>
            <a:off x="2019122" y="5235516"/>
            <a:ext cx="5105755" cy="1096192"/>
          </a:xfrm>
          <a:prstGeom prst="rect">
            <a:avLst/>
          </a:prstGeom>
        </p:spPr>
      </p:pic>
    </p:spTree>
    <p:extLst>
      <p:ext uri="{BB962C8B-B14F-4D97-AF65-F5344CB8AC3E}">
        <p14:creationId xmlns:p14="http://schemas.microsoft.com/office/powerpoint/2010/main" val="4108491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a:xfrm>
            <a:off x="470226" y="167246"/>
            <a:ext cx="8217013" cy="755650"/>
          </a:xfrm>
        </p:spPr>
        <p:txBody>
          <a:bodyPr>
            <a:normAutofit/>
          </a:bodyPr>
          <a:lstStyle/>
          <a:p>
            <a:r>
              <a:rPr lang="en-US" sz="3000" dirty="0">
                <a:solidFill>
                  <a:srgbClr val="009998"/>
                </a:solidFill>
                <a:latin typeface="Arial" panose="020B0604020202020204" pitchFamily="34" charset="0"/>
                <a:cs typeface="Arial" panose="020B0604020202020204" pitchFamily="34" charset="0"/>
              </a:rPr>
              <a:t>Tiara TA Procedural Outcomes</a:t>
            </a:r>
          </a:p>
        </p:txBody>
      </p:sp>
      <p:graphicFrame>
        <p:nvGraphicFramePr>
          <p:cNvPr id="537604" name="Group 4"/>
          <p:cNvGraphicFramePr>
            <a:graphicFrameLocks noGrp="1"/>
          </p:cNvGraphicFramePr>
          <p:nvPr>
            <p:extLst>
              <p:ext uri="{D42A27DB-BD31-4B8C-83A1-F6EECF244321}">
                <p14:modId xmlns:p14="http://schemas.microsoft.com/office/powerpoint/2010/main" val="1519240292"/>
              </p:ext>
            </p:extLst>
          </p:nvPr>
        </p:nvGraphicFramePr>
        <p:xfrm>
          <a:off x="145915" y="922895"/>
          <a:ext cx="8807507" cy="4846840"/>
        </p:xfrm>
        <a:graphic>
          <a:graphicData uri="http://schemas.openxmlformats.org/drawingml/2006/table">
            <a:tbl>
              <a:tblPr/>
              <a:tblGrid>
                <a:gridCol w="1697999">
                  <a:extLst>
                    <a:ext uri="{9D8B030D-6E8A-4147-A177-3AD203B41FA5}">
                      <a16:colId xmlns:a16="http://schemas.microsoft.com/office/drawing/2014/main" val="20000"/>
                    </a:ext>
                  </a:extLst>
                </a:gridCol>
                <a:gridCol w="1460220">
                  <a:extLst>
                    <a:ext uri="{9D8B030D-6E8A-4147-A177-3AD203B41FA5}">
                      <a16:colId xmlns:a16="http://schemas.microsoft.com/office/drawing/2014/main" val="20001"/>
                    </a:ext>
                  </a:extLst>
                </a:gridCol>
                <a:gridCol w="1875608">
                  <a:extLst>
                    <a:ext uri="{9D8B030D-6E8A-4147-A177-3AD203B41FA5}">
                      <a16:colId xmlns:a16="http://schemas.microsoft.com/office/drawing/2014/main" val="20002"/>
                    </a:ext>
                  </a:extLst>
                </a:gridCol>
                <a:gridCol w="1729603">
                  <a:extLst>
                    <a:ext uri="{9D8B030D-6E8A-4147-A177-3AD203B41FA5}">
                      <a16:colId xmlns:a16="http://schemas.microsoft.com/office/drawing/2014/main" val="20003"/>
                    </a:ext>
                  </a:extLst>
                </a:gridCol>
                <a:gridCol w="2044077">
                  <a:extLst>
                    <a:ext uri="{9D8B030D-6E8A-4147-A177-3AD203B41FA5}">
                      <a16:colId xmlns:a16="http://schemas.microsoft.com/office/drawing/2014/main" val="1471974757"/>
                    </a:ext>
                  </a:extLst>
                </a:gridCol>
              </a:tblGrid>
              <a:tr h="1821359">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CA" sz="1400" b="1" i="0" u="none" strike="noStrike" cap="none" normalizeH="0" baseline="0">
                          <a:ln>
                            <a:noFill/>
                          </a:ln>
                          <a:solidFill>
                            <a:schemeClr val="bg1"/>
                          </a:solidFill>
                          <a:effectLst/>
                          <a:latin typeface="Arial" panose="020B0604020202020204" pitchFamily="34" charset="0"/>
                          <a:cs typeface="Arial" panose="020B0604020202020204" pitchFamily="34" charset="0"/>
                        </a:rPr>
                        <a:t>Study</a:t>
                      </a: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CA" sz="1400" b="1" i="0" u="none" strike="noStrike" cap="none" normalizeH="0" baseline="0">
                          <a:ln>
                            <a:noFill/>
                          </a:ln>
                          <a:solidFill>
                            <a:schemeClr val="bg1"/>
                          </a:solidFill>
                          <a:effectLst/>
                          <a:latin typeface="Arial" panose="020B0604020202020204" pitchFamily="34" charset="0"/>
                          <a:cs typeface="Arial" panose="020B0604020202020204" pitchFamily="34" charset="0"/>
                        </a:rPr>
                        <a:t>Procedural Mortality</a:t>
                      </a: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a:ln>
                            <a:noFill/>
                          </a:ln>
                          <a:solidFill>
                            <a:schemeClr val="bg1"/>
                          </a:solidFill>
                          <a:effectLst/>
                          <a:latin typeface="Arial" panose="020B0604020202020204" pitchFamily="34" charset="0"/>
                          <a:cs typeface="Arial" panose="020B0604020202020204" pitchFamily="34" charset="0"/>
                        </a:rPr>
                        <a:t>Successful Access, Delivery, and Retrieval of Delivery System</a:t>
                      </a: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T="45724" marB="45724" anchor="ctr" horzOverflow="overflow">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CA"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Successful Deployment and Correct Positioning of Valve</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T="45724" marB="45724" anchor="ctr"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CA" sz="1400" b="1" i="0" u="none" strike="noStrike" cap="none" normalizeH="0" baseline="0">
                          <a:ln>
                            <a:noFill/>
                          </a:ln>
                          <a:solidFill>
                            <a:schemeClr val="bg1"/>
                          </a:solidFill>
                          <a:effectLst/>
                          <a:latin typeface="Arial" panose="020B0604020202020204" pitchFamily="34" charset="0"/>
                          <a:cs typeface="Arial" panose="020B0604020202020204" pitchFamily="34" charset="0"/>
                        </a:rPr>
                        <a:t>Freedom from Emergency Surgery/</a:t>
                      </a:r>
                    </a:p>
                    <a:p>
                      <a:pPr marL="0" marR="0" lvl="0" indent="0" algn="ctr" defTabSz="914400" rtl="0" eaLnBrk="1" fontAlgn="base" latinLnBrk="0" hangingPunct="1">
                        <a:lnSpc>
                          <a:spcPct val="100000"/>
                        </a:lnSpc>
                        <a:spcBef>
                          <a:spcPts val="0"/>
                        </a:spcBef>
                        <a:spcAft>
                          <a:spcPct val="0"/>
                        </a:spcAft>
                        <a:buClr>
                          <a:schemeClr val="tx2"/>
                        </a:buClr>
                        <a:buSzPct val="110000"/>
                        <a:buFontTx/>
                        <a:buNone/>
                        <a:tabLst/>
                      </a:pPr>
                      <a:r>
                        <a:rPr kumimoji="0" lang="en-CA" sz="1400" b="1" i="0" u="none" strike="noStrike" cap="none" normalizeH="0" baseline="0">
                          <a:ln>
                            <a:noFill/>
                          </a:ln>
                          <a:solidFill>
                            <a:schemeClr val="bg1"/>
                          </a:solidFill>
                          <a:effectLst/>
                          <a:latin typeface="Arial" panose="020B0604020202020204" pitchFamily="34" charset="0"/>
                          <a:cs typeface="Arial" panose="020B0604020202020204" pitchFamily="34" charset="0"/>
                        </a:rPr>
                        <a:t>Reintervention Related to Device or Access Procedure</a:t>
                      </a: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T="45724" marB="45724"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99"/>
                    </a:solidFill>
                  </a:tcPr>
                </a:tc>
                <a:extLst>
                  <a:ext uri="{0D108BD9-81ED-4DB2-BD59-A6C34878D82A}">
                    <a16:rowId xmlns:a16="http://schemas.microsoft.com/office/drawing/2014/main" val="10000"/>
                  </a:ext>
                </a:extLst>
              </a:tr>
              <a:tr h="831587">
                <a:tc>
                  <a:txBody>
                    <a:bodyPr/>
                    <a:lstStyle/>
                    <a:p>
                      <a:pPr marL="0" marR="0" algn="ctr">
                        <a:lnSpc>
                          <a:spcPct val="107000"/>
                        </a:lnSpc>
                        <a:spcBef>
                          <a:spcPts val="145"/>
                        </a:spcBef>
                        <a:spcAft>
                          <a:spcPts val="145"/>
                        </a:spcAft>
                      </a:pPr>
                      <a:r>
                        <a:rPr lang="en-US" sz="1100">
                          <a:effectLst/>
                          <a:latin typeface="Arial" panose="020B0604020202020204" pitchFamily="34" charset="0"/>
                          <a:cs typeface="Arial" panose="020B0604020202020204" pitchFamily="34" charset="0"/>
                        </a:rPr>
                        <a:t>Overall</a:t>
                      </a:r>
                      <a:br>
                        <a:rPr lang="en-US" sz="1100">
                          <a:effectLst/>
                          <a:latin typeface="Arial" panose="020B0604020202020204" pitchFamily="34" charset="0"/>
                          <a:cs typeface="Arial" panose="020B0604020202020204" pitchFamily="34" charset="0"/>
                        </a:rPr>
                      </a:br>
                      <a:r>
                        <a:rPr lang="en-US" sz="1100">
                          <a:effectLst/>
                          <a:latin typeface="Arial" panose="020B0604020202020204" pitchFamily="34" charset="0"/>
                          <a:cs typeface="Arial" panose="020B0604020202020204" pitchFamily="34" charset="0"/>
                        </a:rPr>
                        <a:t>(N=79)</a:t>
                      </a:r>
                      <a:endParaRPr lang="en-US" sz="11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0.0% (0/79)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97.5% (77/79)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92.4% (73/79)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93.7% (74/79)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774101">
                <a:tc>
                  <a:txBody>
                    <a:bodyPr/>
                    <a:lstStyle/>
                    <a:p>
                      <a:pPr marL="0" marR="0" algn="ctr">
                        <a:lnSpc>
                          <a:spcPct val="107000"/>
                        </a:lnSpc>
                        <a:spcBef>
                          <a:spcPts val="145"/>
                        </a:spcBef>
                        <a:spcAft>
                          <a:spcPts val="145"/>
                        </a:spcAft>
                      </a:pPr>
                      <a:r>
                        <a:rPr lang="en-US" sz="1100">
                          <a:effectLst/>
                          <a:latin typeface="Arial" panose="020B0604020202020204" pitchFamily="34" charset="0"/>
                          <a:cs typeface="Arial" panose="020B0604020202020204" pitchFamily="34" charset="0"/>
                        </a:rPr>
                        <a:t>TIARA-I</a:t>
                      </a:r>
                      <a:br>
                        <a:rPr lang="en-US" sz="1100">
                          <a:effectLst/>
                          <a:latin typeface="Arial" panose="020B0604020202020204" pitchFamily="34" charset="0"/>
                          <a:cs typeface="Arial" panose="020B0604020202020204" pitchFamily="34" charset="0"/>
                        </a:rPr>
                      </a:br>
                      <a:r>
                        <a:rPr lang="en-US" sz="1100">
                          <a:effectLst/>
                          <a:latin typeface="Arial" panose="020B0604020202020204" pitchFamily="34" charset="0"/>
                          <a:cs typeface="Arial" panose="020B0604020202020204" pitchFamily="34" charset="0"/>
                        </a:rPr>
                        <a:t>(N=25)</a:t>
                      </a:r>
                      <a:endParaRPr lang="en-US" sz="11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0.0% (0/25)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100% (25/25)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a:noFill/>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92% (23/25)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92% (23/25)</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724334">
                <a:tc>
                  <a:txBody>
                    <a:bodyPr/>
                    <a:lstStyle/>
                    <a:p>
                      <a:pPr marL="0" marR="0" algn="ctr">
                        <a:lnSpc>
                          <a:spcPct val="107000"/>
                        </a:lnSpc>
                        <a:spcBef>
                          <a:spcPts val="145"/>
                        </a:spcBef>
                        <a:spcAft>
                          <a:spcPts val="145"/>
                        </a:spcAft>
                      </a:pPr>
                      <a:r>
                        <a:rPr lang="en-US" sz="1100">
                          <a:effectLst/>
                          <a:latin typeface="Arial" panose="020B0604020202020204" pitchFamily="34" charset="0"/>
                          <a:cs typeface="Arial" panose="020B0604020202020204" pitchFamily="34" charset="0"/>
                        </a:rPr>
                        <a:t>TIARA-II</a:t>
                      </a:r>
                      <a:br>
                        <a:rPr lang="en-US" sz="1100">
                          <a:effectLst/>
                          <a:latin typeface="Arial" panose="020B0604020202020204" pitchFamily="34" charset="0"/>
                          <a:cs typeface="Arial" panose="020B0604020202020204" pitchFamily="34" charset="0"/>
                        </a:rPr>
                      </a:br>
                      <a:r>
                        <a:rPr lang="en-US" sz="1100">
                          <a:effectLst/>
                          <a:latin typeface="Arial" panose="020B0604020202020204" pitchFamily="34" charset="0"/>
                          <a:cs typeface="Arial" panose="020B0604020202020204" pitchFamily="34" charset="0"/>
                        </a:rPr>
                        <a:t>(N=32)</a:t>
                      </a:r>
                      <a:endParaRPr lang="en-US" sz="11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0.0% (0/32)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93.8% (30/32)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a:noFill/>
                    </a:lnR>
                    <a:lnT>
                      <a:noFill/>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90.6% (29/32)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noFill/>
                      <a:prstDash val="solid"/>
                      <a:round/>
                      <a:headEnd type="none" w="med" len="med"/>
                      <a:tailEnd type="none" w="med" len="med"/>
                    </a:lnR>
                    <a:lnT>
                      <a:noFill/>
                    </a:lnT>
                    <a:lnB>
                      <a:noFill/>
                    </a:lnB>
                    <a:lnTlToBr>
                      <a:noFill/>
                    </a:lnTlToBr>
                    <a:lnBlToTr>
                      <a:noFill/>
                    </a:lnBlToTr>
                    <a:solidFill>
                      <a:schemeClr val="bg1">
                        <a:lumMod val="8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93.8% (30/32)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85000"/>
                      </a:schemeClr>
                    </a:solidFill>
                  </a:tcPr>
                </a:tc>
                <a:extLst>
                  <a:ext uri="{0D108BD9-81ED-4DB2-BD59-A6C34878D82A}">
                    <a16:rowId xmlns:a16="http://schemas.microsoft.com/office/drawing/2014/main" val="10003"/>
                  </a:ext>
                </a:extLst>
              </a:tr>
              <a:tr h="695459">
                <a:tc>
                  <a:txBody>
                    <a:bodyPr/>
                    <a:lstStyle/>
                    <a:p>
                      <a:pPr marL="0" marR="0" algn="ctr">
                        <a:lnSpc>
                          <a:spcPct val="107000"/>
                        </a:lnSpc>
                        <a:spcBef>
                          <a:spcPts val="145"/>
                        </a:spcBef>
                        <a:spcAft>
                          <a:spcPts val="145"/>
                        </a:spcAft>
                      </a:pPr>
                      <a:r>
                        <a:rPr lang="en-US" sz="1100">
                          <a:effectLst/>
                          <a:latin typeface="Arial" panose="020B0604020202020204" pitchFamily="34" charset="0"/>
                          <a:cs typeface="Arial" panose="020B0604020202020204" pitchFamily="34" charset="0"/>
                        </a:rPr>
                        <a:t>Compassionate Use</a:t>
                      </a:r>
                      <a:br>
                        <a:rPr lang="en-US" sz="1100">
                          <a:effectLst/>
                          <a:latin typeface="Arial" panose="020B0604020202020204" pitchFamily="34" charset="0"/>
                          <a:cs typeface="Arial" panose="020B0604020202020204" pitchFamily="34" charset="0"/>
                        </a:rPr>
                      </a:br>
                      <a:r>
                        <a:rPr lang="en-US" sz="1100">
                          <a:effectLst/>
                          <a:latin typeface="Arial" panose="020B0604020202020204" pitchFamily="34" charset="0"/>
                          <a:cs typeface="Arial" panose="020B0604020202020204" pitchFamily="34" charset="0"/>
                        </a:rPr>
                        <a:t>(N=22)</a:t>
                      </a:r>
                      <a:endParaRPr lang="en-US" sz="11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dirty="0">
                          <a:effectLst/>
                          <a:latin typeface="Arial" panose="020B0604020202020204" pitchFamily="34" charset="0"/>
                          <a:cs typeface="Arial" panose="020B0604020202020204" pitchFamily="34" charset="0"/>
                        </a:rPr>
                        <a:t>0.0% (0/22)</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100% (22/22)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w="12700" cap="flat" cmpd="sng" algn="ctr">
                      <a:noFill/>
                      <a:prstDash val="solid"/>
                      <a:round/>
                      <a:headEnd type="none" w="med" len="med"/>
                      <a:tailEnd type="none" w="med" len="med"/>
                    </a:lnL>
                    <a:lnR>
                      <a:noFill/>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a:effectLst/>
                          <a:latin typeface="Arial" panose="020B0604020202020204" pitchFamily="34" charset="0"/>
                          <a:cs typeface="Arial" panose="020B0604020202020204" pitchFamily="34" charset="0"/>
                        </a:rPr>
                        <a:t>95.5% (21/22)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no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p>
                      <a:pPr marL="0" marR="0" algn="ctr">
                        <a:lnSpc>
                          <a:spcPct val="107000"/>
                        </a:lnSpc>
                        <a:spcBef>
                          <a:spcPts val="145"/>
                        </a:spcBef>
                        <a:spcAft>
                          <a:spcPts val="145"/>
                        </a:spcAft>
                      </a:pPr>
                      <a:r>
                        <a:rPr lang="en-US" sz="1800" dirty="0">
                          <a:effectLst/>
                          <a:latin typeface="Arial" panose="020B0604020202020204" pitchFamily="34" charset="0"/>
                          <a:cs typeface="Arial" panose="020B0604020202020204" pitchFamily="34" charset="0"/>
                        </a:rPr>
                        <a:t>95.5% (21/22)</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18415" marR="18415" marT="0" marB="0" anchor="ctr">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E57F0580-9923-4968-91A5-CC1634650540}"/>
              </a:ext>
            </a:extLst>
          </p:cNvPr>
          <p:cNvSpPr txBox="1"/>
          <p:nvPr/>
        </p:nvSpPr>
        <p:spPr>
          <a:xfrm>
            <a:off x="3434276" y="5907899"/>
            <a:ext cx="2169376" cy="553998"/>
          </a:xfrm>
          <a:prstGeom prst="rect">
            <a:avLst/>
          </a:prstGeom>
          <a:noFill/>
        </p:spPr>
        <p:txBody>
          <a:bodyPr wrap="none" rtlCol="0">
            <a:spAutoFit/>
          </a:bodyPr>
          <a:lstStyle/>
          <a:p>
            <a:pPr defTabSz="457200"/>
            <a:r>
              <a:rPr lang="en-CA" sz="1400" dirty="0">
                <a:solidFill>
                  <a:srgbClr val="000000"/>
                </a:solidFill>
                <a:latin typeface="Franklin Gothic Book"/>
              </a:rPr>
              <a:t>* Data Cut-off 25Oct2019</a:t>
            </a:r>
            <a:endParaRPr lang="en-US" sz="1400" dirty="0">
              <a:solidFill>
                <a:srgbClr val="000000"/>
              </a:solidFill>
              <a:latin typeface="Franklin Gothic Book"/>
            </a:endParaRPr>
          </a:p>
          <a:p>
            <a:pPr defTabSz="457200"/>
            <a:endParaRPr lang="en-US" sz="1600" dirty="0">
              <a:solidFill>
                <a:srgbClr val="000000"/>
              </a:solidFill>
              <a:latin typeface="Franklin Gothic Book"/>
            </a:endParaRPr>
          </a:p>
        </p:txBody>
      </p:sp>
      <p:sp>
        <p:nvSpPr>
          <p:cNvPr id="5" name="TextBox 4">
            <a:extLst>
              <a:ext uri="{FF2B5EF4-FFF2-40B4-BE49-F238E27FC236}">
                <a16:creationId xmlns:a16="http://schemas.microsoft.com/office/drawing/2014/main" id="{756BF3E8-4F42-4468-A9DB-CEB15F91B96C}"/>
              </a:ext>
            </a:extLst>
          </p:cNvPr>
          <p:cNvSpPr txBox="1"/>
          <p:nvPr/>
        </p:nvSpPr>
        <p:spPr>
          <a:xfrm>
            <a:off x="2577006" y="6476274"/>
            <a:ext cx="4507375" cy="384721"/>
          </a:xfrm>
          <a:prstGeom prst="rect">
            <a:avLst/>
          </a:prstGeom>
          <a:noFill/>
        </p:spPr>
        <p:txBody>
          <a:bodyPr wrap="square" rtlCol="0">
            <a:spAutoFit/>
          </a:bodyPr>
          <a:lstStyle/>
          <a:p>
            <a:pPr defTabSz="457200"/>
            <a:r>
              <a:rPr lang="en-US" sz="900" dirty="0">
                <a:solidFill>
                  <a:srgbClr val="404040"/>
                </a:solidFill>
                <a:latin typeface="Arial" panose="020B0604020202020204" pitchFamily="34" charset="0"/>
                <a:cs typeface="Arial" panose="020B0604020202020204" pitchFamily="34" charset="0"/>
              </a:rPr>
              <a:t>Conradi, L. </a:t>
            </a:r>
            <a:r>
              <a:rPr lang="en-US" sz="1000" dirty="0">
                <a:solidFill>
                  <a:srgbClr val="404040"/>
                </a:solidFill>
                <a:latin typeface="Arial" panose="020B0604020202020204" pitchFamily="34" charset="0"/>
                <a:cs typeface="Arial" panose="020B0604020202020204" pitchFamily="34" charset="0"/>
              </a:rPr>
              <a:t>PCR</a:t>
            </a:r>
            <a:r>
              <a:rPr lang="en-US" sz="900" dirty="0">
                <a:solidFill>
                  <a:srgbClr val="404040"/>
                </a:solidFill>
                <a:latin typeface="Arial" panose="020B0604020202020204" pitchFamily="34" charset="0"/>
                <a:cs typeface="Arial" panose="020B0604020202020204" pitchFamily="34" charset="0"/>
              </a:rPr>
              <a:t> e-course Transcatheter Mitral Valve Implantation with Tiara: Transapical Results and Transseptal Design. June 2020</a:t>
            </a:r>
          </a:p>
        </p:txBody>
      </p:sp>
      <p:sp>
        <p:nvSpPr>
          <p:cNvPr id="7" name="Oval 6"/>
          <p:cNvSpPr/>
          <p:nvPr/>
        </p:nvSpPr>
        <p:spPr bwMode="auto">
          <a:xfrm>
            <a:off x="1722745" y="2771909"/>
            <a:ext cx="7275340" cy="791438"/>
          </a:xfrm>
          <a:prstGeom prst="ellipse">
            <a:avLst/>
          </a:prstGeom>
          <a:noFill/>
          <a:ln w="38100" cap="flat" cmpd="sng" algn="ctr">
            <a:solidFill>
              <a:srgbClr val="FFFF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pPr>
            <a:endParaRPr lang="en-US" b="1" i="1">
              <a:solidFill>
                <a:srgbClr val="FFCC99"/>
              </a:solidFill>
              <a:effectLst>
                <a:outerShdw blurRad="38100" dist="38100" dir="2700000" algn="tl">
                  <a:srgbClr val="000000">
                    <a:alpha val="43137"/>
                  </a:srgbClr>
                </a:outerShdw>
              </a:effectLst>
              <a:latin typeface="Arial" charset="0"/>
              <a:ea typeface="ヒラギノ角ゴ Pro W3" pitchFamily="-111" charset="-128"/>
            </a:endParaRPr>
          </a:p>
        </p:txBody>
      </p:sp>
      <p:sp>
        <p:nvSpPr>
          <p:cNvPr id="2" name="Slide Number Placeholder 1">
            <a:extLst>
              <a:ext uri="{FF2B5EF4-FFF2-40B4-BE49-F238E27FC236}">
                <a16:creationId xmlns:a16="http://schemas.microsoft.com/office/drawing/2014/main" id="{4C00C719-4242-CD48-8292-F70FA8CC5154}"/>
              </a:ext>
            </a:extLst>
          </p:cNvPr>
          <p:cNvSpPr>
            <a:spLocks noGrp="1"/>
          </p:cNvSpPr>
          <p:nvPr>
            <p:ph type="sldNum" sz="quarter" idx="12"/>
          </p:nvPr>
        </p:nvSpPr>
        <p:spPr/>
        <p:txBody>
          <a:bodyPr/>
          <a:lstStyle/>
          <a:p>
            <a:pPr defTabSz="457200"/>
            <a:fld id="{EE53F2B4-B4D3-4D4D-890E-B11A12EC11EA}" type="slidenum">
              <a:rPr lang="en-US">
                <a:solidFill>
                  <a:srgbClr val="404040">
                    <a:lumMod val="50000"/>
                  </a:srgbClr>
                </a:solidFill>
                <a:latin typeface="Franklin Gothic Book"/>
              </a:rPr>
              <a:pPr defTabSz="457200"/>
              <a:t>22</a:t>
            </a:fld>
            <a:endParaRPr lang="en-US">
              <a:solidFill>
                <a:srgbClr val="404040">
                  <a:lumMod val="50000"/>
                </a:srgbClr>
              </a:solidFill>
              <a:latin typeface="Franklin Gothic Book"/>
            </a:endParaRPr>
          </a:p>
        </p:txBody>
      </p:sp>
    </p:spTree>
    <p:extLst>
      <p:ext uri="{BB962C8B-B14F-4D97-AF65-F5344CB8AC3E}">
        <p14:creationId xmlns:p14="http://schemas.microsoft.com/office/powerpoint/2010/main" val="3993954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88C4-09EE-4084-AC6E-B4E5B7428D5B}"/>
              </a:ext>
            </a:extLst>
          </p:cNvPr>
          <p:cNvSpPr>
            <a:spLocks noGrp="1"/>
          </p:cNvSpPr>
          <p:nvPr>
            <p:ph type="title"/>
          </p:nvPr>
        </p:nvSpPr>
        <p:spPr>
          <a:xfrm>
            <a:off x="471851" y="155575"/>
            <a:ext cx="8218151" cy="763560"/>
          </a:xfrm>
        </p:spPr>
        <p:txBody>
          <a:bodyPr/>
          <a:lstStyle/>
          <a:p>
            <a:r>
              <a:rPr lang="en-CA" sz="3000" dirty="0">
                <a:solidFill>
                  <a:srgbClr val="009998"/>
                </a:solidFill>
                <a:latin typeface="Arial" panose="020B0604020202020204" pitchFamily="34" charset="0"/>
                <a:cs typeface="Arial" panose="020B0604020202020204" pitchFamily="34" charset="0"/>
              </a:rPr>
              <a:t>MR Resolution for TIARA-I and TIARA-II</a:t>
            </a:r>
            <a:endParaRPr lang="en-US" sz="3000" dirty="0">
              <a:solidFill>
                <a:srgbClr val="009998"/>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93FB61B-CFF2-46D2-81F2-BE3E6E51E564}"/>
              </a:ext>
            </a:extLst>
          </p:cNvPr>
          <p:cNvSpPr txBox="1"/>
          <p:nvPr/>
        </p:nvSpPr>
        <p:spPr>
          <a:xfrm>
            <a:off x="3491060" y="5984377"/>
            <a:ext cx="1614545" cy="400110"/>
          </a:xfrm>
          <a:prstGeom prst="rect">
            <a:avLst/>
          </a:prstGeom>
          <a:noFill/>
        </p:spPr>
        <p:txBody>
          <a:bodyPr wrap="none" rtlCol="0">
            <a:spAutoFit/>
          </a:bodyPr>
          <a:lstStyle/>
          <a:p>
            <a:pPr defTabSz="457200"/>
            <a:r>
              <a:rPr lang="en-CA" sz="1000" dirty="0">
                <a:solidFill>
                  <a:srgbClr val="404040"/>
                </a:solidFill>
                <a:latin typeface="Arial" panose="020B0604020202020204" pitchFamily="34" charset="0"/>
                <a:cs typeface="Arial" panose="020B0604020202020204" pitchFamily="34" charset="0"/>
              </a:rPr>
              <a:t>* Data Cut-off 25Oct2019</a:t>
            </a:r>
            <a:endParaRPr lang="en-US" sz="1000" dirty="0">
              <a:solidFill>
                <a:srgbClr val="404040"/>
              </a:solidFill>
              <a:latin typeface="Arial" panose="020B0604020202020204" pitchFamily="34" charset="0"/>
              <a:cs typeface="Arial" panose="020B0604020202020204" pitchFamily="34" charset="0"/>
            </a:endParaRPr>
          </a:p>
          <a:p>
            <a:pPr defTabSz="457200"/>
            <a:endParaRPr lang="en-US" sz="1000" dirty="0">
              <a:solidFill>
                <a:srgbClr val="404040"/>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B142B0F0-9301-3A4C-AFFF-8758A790F65A}"/>
              </a:ext>
            </a:extLst>
          </p:cNvPr>
          <p:cNvSpPr>
            <a:spLocks noGrp="1"/>
          </p:cNvSpPr>
          <p:nvPr>
            <p:ph type="sldNum" sz="quarter" idx="12"/>
          </p:nvPr>
        </p:nvSpPr>
        <p:spPr/>
        <p:txBody>
          <a:bodyPr/>
          <a:lstStyle/>
          <a:p>
            <a:pPr defTabSz="457200"/>
            <a:fld id="{EE53F2B4-B4D3-4D4D-890E-B11A12EC11EA}" type="slidenum">
              <a:rPr lang="en-US">
                <a:solidFill>
                  <a:srgbClr val="404040">
                    <a:lumMod val="50000"/>
                  </a:srgbClr>
                </a:solidFill>
                <a:latin typeface="Franklin Gothic Book"/>
              </a:rPr>
              <a:pPr defTabSz="457200"/>
              <a:t>23</a:t>
            </a:fld>
            <a:endParaRPr lang="en-US">
              <a:solidFill>
                <a:srgbClr val="404040">
                  <a:lumMod val="50000"/>
                </a:srgbClr>
              </a:solidFill>
              <a:latin typeface="Franklin Gothic Book"/>
            </a:endParaRPr>
          </a:p>
        </p:txBody>
      </p:sp>
      <p:graphicFrame>
        <p:nvGraphicFramePr>
          <p:cNvPr id="10" name="Chart 9">
            <a:extLst>
              <a:ext uri="{FF2B5EF4-FFF2-40B4-BE49-F238E27FC236}">
                <a16:creationId xmlns:a16="http://schemas.microsoft.com/office/drawing/2014/main" id="{8DA95F60-F51C-4D01-8086-5191548D6194}"/>
              </a:ext>
            </a:extLst>
          </p:cNvPr>
          <p:cNvGraphicFramePr/>
          <p:nvPr/>
        </p:nvGraphicFramePr>
        <p:xfrm>
          <a:off x="737420" y="911224"/>
          <a:ext cx="7573296" cy="502500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571879FD-BEB0-4027-8847-5A207F749A1E}"/>
              </a:ext>
            </a:extLst>
          </p:cNvPr>
          <p:cNvSpPr txBox="1"/>
          <p:nvPr/>
        </p:nvSpPr>
        <p:spPr>
          <a:xfrm>
            <a:off x="2590801" y="6384487"/>
            <a:ext cx="4324904" cy="384721"/>
          </a:xfrm>
          <a:prstGeom prst="rect">
            <a:avLst/>
          </a:prstGeom>
          <a:noFill/>
        </p:spPr>
        <p:txBody>
          <a:bodyPr wrap="square" rtlCol="0">
            <a:spAutoFit/>
          </a:bodyPr>
          <a:lstStyle/>
          <a:p>
            <a:pPr defTabSz="457200"/>
            <a:r>
              <a:rPr lang="en-US" sz="900" dirty="0">
                <a:solidFill>
                  <a:srgbClr val="404040"/>
                </a:solidFill>
                <a:latin typeface="Arial" panose="020B0604020202020204" pitchFamily="34" charset="0"/>
                <a:cs typeface="Arial" panose="020B0604020202020204" pitchFamily="34" charset="0"/>
              </a:rPr>
              <a:t>Conradi, L. PCR e-course Transcatheter Mitral Valve Implantation with Tiara: Transapical Results </a:t>
            </a:r>
            <a:r>
              <a:rPr lang="en-US" sz="1000" dirty="0">
                <a:solidFill>
                  <a:srgbClr val="404040"/>
                </a:solidFill>
                <a:latin typeface="Arial" panose="020B0604020202020204" pitchFamily="34" charset="0"/>
                <a:cs typeface="Arial" panose="020B0604020202020204" pitchFamily="34" charset="0"/>
              </a:rPr>
              <a:t>and</a:t>
            </a:r>
            <a:r>
              <a:rPr lang="en-US" sz="900" dirty="0">
                <a:solidFill>
                  <a:srgbClr val="404040"/>
                </a:solidFill>
                <a:latin typeface="Arial" panose="020B0604020202020204" pitchFamily="34" charset="0"/>
                <a:cs typeface="Arial" panose="020B0604020202020204" pitchFamily="34" charset="0"/>
              </a:rPr>
              <a:t> Transseptal Design. June 2020</a:t>
            </a:r>
          </a:p>
        </p:txBody>
      </p:sp>
    </p:spTree>
    <p:extLst>
      <p:ext uri="{BB962C8B-B14F-4D97-AF65-F5344CB8AC3E}">
        <p14:creationId xmlns:p14="http://schemas.microsoft.com/office/powerpoint/2010/main" val="3271529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7402C3-9B5E-4C11-80EC-99EDA32E1DD9}"/>
              </a:ext>
            </a:extLst>
          </p:cNvPr>
          <p:cNvSpPr txBox="1"/>
          <p:nvPr/>
        </p:nvSpPr>
        <p:spPr>
          <a:xfrm>
            <a:off x="3764727" y="6099570"/>
            <a:ext cx="1614545" cy="246221"/>
          </a:xfrm>
          <a:prstGeom prst="rect">
            <a:avLst/>
          </a:prstGeom>
          <a:noFill/>
        </p:spPr>
        <p:txBody>
          <a:bodyPr wrap="none" rtlCol="0">
            <a:spAutoFit/>
          </a:bodyPr>
          <a:lstStyle/>
          <a:p>
            <a:pPr defTabSz="457200"/>
            <a:r>
              <a:rPr lang="en-CA" sz="1000" dirty="0">
                <a:latin typeface="Arial" panose="020B0604020202020204" pitchFamily="34" charset="0"/>
                <a:cs typeface="Arial" panose="020B0604020202020204" pitchFamily="34" charset="0"/>
              </a:rPr>
              <a:t>* Data Cut-off 25Oct2019</a:t>
            </a:r>
            <a:endParaRPr lang="en-US" sz="1000" dirty="0">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12B3F1C4-8504-2247-AB38-2100C9718FFD}"/>
              </a:ext>
            </a:extLst>
          </p:cNvPr>
          <p:cNvSpPr>
            <a:spLocks noGrp="1"/>
          </p:cNvSpPr>
          <p:nvPr>
            <p:ph type="title"/>
          </p:nvPr>
        </p:nvSpPr>
        <p:spPr>
          <a:xfrm>
            <a:off x="453491" y="165032"/>
            <a:ext cx="8229600" cy="558647"/>
          </a:xfrm>
        </p:spPr>
        <p:txBody>
          <a:bodyPr/>
          <a:lstStyle/>
          <a:p>
            <a:r>
              <a:rPr lang="en-CA" sz="3000" dirty="0">
                <a:solidFill>
                  <a:srgbClr val="009998"/>
                </a:solidFill>
                <a:latin typeface="Arial" panose="020B0604020202020204" pitchFamily="34" charset="0"/>
                <a:cs typeface="Arial" panose="020B0604020202020204" pitchFamily="34" charset="0"/>
              </a:rPr>
              <a:t>NYHA Improvement for TIARA-I and TIARA-II</a:t>
            </a:r>
            <a:endParaRPr lang="en-US" dirty="0"/>
          </a:p>
        </p:txBody>
      </p:sp>
      <p:sp>
        <p:nvSpPr>
          <p:cNvPr id="3" name="Slide Number Placeholder 2">
            <a:extLst>
              <a:ext uri="{FF2B5EF4-FFF2-40B4-BE49-F238E27FC236}">
                <a16:creationId xmlns:a16="http://schemas.microsoft.com/office/drawing/2014/main" id="{0ECD4612-BEF8-6A42-86D9-478E1C5F03BD}"/>
              </a:ext>
            </a:extLst>
          </p:cNvPr>
          <p:cNvSpPr>
            <a:spLocks noGrp="1"/>
          </p:cNvSpPr>
          <p:nvPr>
            <p:ph type="sldNum" sz="quarter" idx="12"/>
          </p:nvPr>
        </p:nvSpPr>
        <p:spPr/>
        <p:txBody>
          <a:bodyPr/>
          <a:lstStyle/>
          <a:p>
            <a:pPr defTabSz="457200"/>
            <a:fld id="{EE53F2B4-B4D3-4D4D-890E-B11A12EC11EA}" type="slidenum">
              <a:rPr lang="en-US">
                <a:solidFill>
                  <a:srgbClr val="404040">
                    <a:lumMod val="50000"/>
                  </a:srgbClr>
                </a:solidFill>
                <a:latin typeface="Franklin Gothic Book"/>
              </a:rPr>
              <a:pPr defTabSz="457200"/>
              <a:t>24</a:t>
            </a:fld>
            <a:endParaRPr lang="en-US" dirty="0">
              <a:solidFill>
                <a:srgbClr val="404040">
                  <a:lumMod val="50000"/>
                </a:srgbClr>
              </a:solidFill>
              <a:latin typeface="Franklin Gothic Book"/>
            </a:endParaRPr>
          </a:p>
        </p:txBody>
      </p:sp>
      <p:graphicFrame>
        <p:nvGraphicFramePr>
          <p:cNvPr id="10" name="Chart 9">
            <a:extLst>
              <a:ext uri="{FF2B5EF4-FFF2-40B4-BE49-F238E27FC236}">
                <a16:creationId xmlns:a16="http://schemas.microsoft.com/office/drawing/2014/main" id="{7B8C8BC6-A2B9-4D3E-926E-D17F4BBB0FD3}"/>
              </a:ext>
            </a:extLst>
          </p:cNvPr>
          <p:cNvGraphicFramePr/>
          <p:nvPr/>
        </p:nvGraphicFramePr>
        <p:xfrm>
          <a:off x="1150373" y="1022350"/>
          <a:ext cx="7418439" cy="500236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1DEFB2BE-5A48-4556-B291-9C5CD04E9E97}"/>
              </a:ext>
            </a:extLst>
          </p:cNvPr>
          <p:cNvSpPr txBox="1"/>
          <p:nvPr/>
        </p:nvSpPr>
        <p:spPr>
          <a:xfrm>
            <a:off x="2590801" y="6384487"/>
            <a:ext cx="4626745" cy="400110"/>
          </a:xfrm>
          <a:prstGeom prst="rect">
            <a:avLst/>
          </a:prstGeom>
          <a:noFill/>
        </p:spPr>
        <p:txBody>
          <a:bodyPr wrap="square" rtlCol="0">
            <a:spAutoFit/>
          </a:bodyPr>
          <a:lstStyle/>
          <a:p>
            <a:pPr defTabSz="457200"/>
            <a:r>
              <a:rPr lang="en-US" sz="1000" dirty="0">
                <a:solidFill>
                  <a:srgbClr val="404040"/>
                </a:solidFill>
                <a:latin typeface="Arial" panose="020B0604020202020204" pitchFamily="34" charset="0"/>
                <a:cs typeface="Arial" panose="020B0604020202020204" pitchFamily="34" charset="0"/>
              </a:rPr>
              <a:t>Conradi, L. PCR e-course Transcatheter Mitral Valve Implantation with Tiara: Transapical Results and Transseptal Design. June 2020</a:t>
            </a:r>
          </a:p>
        </p:txBody>
      </p:sp>
    </p:spTree>
    <p:extLst>
      <p:ext uri="{BB962C8B-B14F-4D97-AF65-F5344CB8AC3E}">
        <p14:creationId xmlns:p14="http://schemas.microsoft.com/office/powerpoint/2010/main" val="971624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7402C3-9B5E-4C11-80EC-99EDA32E1DD9}"/>
              </a:ext>
            </a:extLst>
          </p:cNvPr>
          <p:cNvSpPr txBox="1"/>
          <p:nvPr/>
        </p:nvSpPr>
        <p:spPr>
          <a:xfrm>
            <a:off x="3593877" y="6091465"/>
            <a:ext cx="1614545" cy="246221"/>
          </a:xfrm>
          <a:prstGeom prst="rect">
            <a:avLst/>
          </a:prstGeom>
          <a:noFill/>
        </p:spPr>
        <p:txBody>
          <a:bodyPr wrap="none" rtlCol="0">
            <a:spAutoFit/>
          </a:bodyPr>
          <a:lstStyle/>
          <a:p>
            <a:pPr defTabSz="457200"/>
            <a:r>
              <a:rPr lang="en-CA" sz="1000" dirty="0">
                <a:latin typeface="Arial" panose="020B0604020202020204" pitchFamily="34" charset="0"/>
                <a:cs typeface="Arial" panose="020B0604020202020204" pitchFamily="34" charset="0"/>
              </a:rPr>
              <a:t>* Data Cut-off 25Oct2019</a:t>
            </a:r>
            <a:endParaRPr lang="en-US" sz="1000" dirty="0">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12B3F1C4-8504-2247-AB38-2100C9718FFD}"/>
              </a:ext>
            </a:extLst>
          </p:cNvPr>
          <p:cNvSpPr>
            <a:spLocks noGrp="1"/>
          </p:cNvSpPr>
          <p:nvPr>
            <p:ph type="title"/>
          </p:nvPr>
        </p:nvSpPr>
        <p:spPr>
          <a:xfrm>
            <a:off x="457200" y="178861"/>
            <a:ext cx="8229600" cy="538697"/>
          </a:xfrm>
        </p:spPr>
        <p:txBody>
          <a:bodyPr>
            <a:noAutofit/>
          </a:bodyPr>
          <a:lstStyle/>
          <a:p>
            <a:r>
              <a:rPr lang="en-CA" sz="3000" dirty="0">
                <a:solidFill>
                  <a:srgbClr val="009998"/>
                </a:solidFill>
                <a:latin typeface="Arial" panose="020B0604020202020204" pitchFamily="34" charset="0"/>
                <a:cs typeface="Arial" panose="020B0604020202020204" pitchFamily="34" charset="0"/>
              </a:rPr>
              <a:t>NYHA Improvement for TIARA-I and TIARA-II</a:t>
            </a:r>
            <a:endParaRPr lang="en-US" sz="3000" dirty="0"/>
          </a:p>
        </p:txBody>
      </p:sp>
      <p:sp>
        <p:nvSpPr>
          <p:cNvPr id="3" name="Slide Number Placeholder 2">
            <a:extLst>
              <a:ext uri="{FF2B5EF4-FFF2-40B4-BE49-F238E27FC236}">
                <a16:creationId xmlns:a16="http://schemas.microsoft.com/office/drawing/2014/main" id="{0ECD4612-BEF8-6A42-86D9-478E1C5F03BD}"/>
              </a:ext>
            </a:extLst>
          </p:cNvPr>
          <p:cNvSpPr>
            <a:spLocks noGrp="1"/>
          </p:cNvSpPr>
          <p:nvPr>
            <p:ph type="sldNum" sz="quarter" idx="12"/>
          </p:nvPr>
        </p:nvSpPr>
        <p:spPr/>
        <p:txBody>
          <a:bodyPr/>
          <a:lstStyle/>
          <a:p>
            <a:pPr defTabSz="457200"/>
            <a:fld id="{EE53F2B4-B4D3-4D4D-890E-B11A12EC11EA}" type="slidenum">
              <a:rPr lang="en-US">
                <a:solidFill>
                  <a:srgbClr val="404040">
                    <a:lumMod val="50000"/>
                  </a:srgbClr>
                </a:solidFill>
                <a:latin typeface="Franklin Gothic Book"/>
              </a:rPr>
              <a:pPr defTabSz="457200"/>
              <a:t>25</a:t>
            </a:fld>
            <a:endParaRPr lang="en-US">
              <a:solidFill>
                <a:srgbClr val="404040">
                  <a:lumMod val="50000"/>
                </a:srgbClr>
              </a:solidFill>
              <a:latin typeface="Franklin Gothic Book"/>
            </a:endParaRPr>
          </a:p>
        </p:txBody>
      </p:sp>
      <p:graphicFrame>
        <p:nvGraphicFramePr>
          <p:cNvPr id="2" name="Chart 1">
            <a:extLst>
              <a:ext uri="{FF2B5EF4-FFF2-40B4-BE49-F238E27FC236}">
                <a16:creationId xmlns:a16="http://schemas.microsoft.com/office/drawing/2014/main" id="{F0693B4D-C1C1-419B-9F5D-C252A8588D85}"/>
              </a:ext>
            </a:extLst>
          </p:cNvPr>
          <p:cNvGraphicFramePr/>
          <p:nvPr>
            <p:extLst>
              <p:ext uri="{D42A27DB-BD31-4B8C-83A1-F6EECF244321}">
                <p14:modId xmlns:p14="http://schemas.microsoft.com/office/powerpoint/2010/main" val="2458429329"/>
              </p:ext>
            </p:extLst>
          </p:nvPr>
        </p:nvGraphicFramePr>
        <p:xfrm>
          <a:off x="457199" y="1280160"/>
          <a:ext cx="7887903" cy="476450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8B3BBDC-0CB5-4FE6-A77D-11DE611A9882}"/>
              </a:ext>
            </a:extLst>
          </p:cNvPr>
          <p:cNvSpPr txBox="1"/>
          <p:nvPr/>
        </p:nvSpPr>
        <p:spPr>
          <a:xfrm>
            <a:off x="2590801" y="6384487"/>
            <a:ext cx="3892711" cy="369332"/>
          </a:xfrm>
          <a:prstGeom prst="rect">
            <a:avLst/>
          </a:prstGeom>
          <a:noFill/>
        </p:spPr>
        <p:txBody>
          <a:bodyPr wrap="square" rtlCol="0">
            <a:spAutoFit/>
          </a:bodyPr>
          <a:lstStyle/>
          <a:p>
            <a:pPr defTabSz="457200"/>
            <a:r>
              <a:rPr lang="en-US" sz="900" dirty="0">
                <a:solidFill>
                  <a:srgbClr val="404040"/>
                </a:solidFill>
                <a:latin typeface="Arial" panose="020B0604020202020204" pitchFamily="34" charset="0"/>
                <a:cs typeface="Arial" panose="020B0604020202020204" pitchFamily="34" charset="0"/>
              </a:rPr>
              <a:t>Conradi, L. PCR e-course Transcatheter Mitral Valve Implantation with Tiara: Transapical Results and Transseptal Design. June 2020</a:t>
            </a:r>
          </a:p>
        </p:txBody>
      </p:sp>
    </p:spTree>
    <p:extLst>
      <p:ext uri="{BB962C8B-B14F-4D97-AF65-F5344CB8AC3E}">
        <p14:creationId xmlns:p14="http://schemas.microsoft.com/office/powerpoint/2010/main" val="4116324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2AEF4CF-8D98-43BC-9545-EC42B9D917E7}"/>
              </a:ext>
            </a:extLst>
          </p:cNvPr>
          <p:cNvSpPr>
            <a:spLocks noGrp="1"/>
          </p:cNvSpPr>
          <p:nvPr>
            <p:ph idx="1"/>
          </p:nvPr>
        </p:nvSpPr>
        <p:spPr>
          <a:xfrm>
            <a:off x="461818" y="165407"/>
            <a:ext cx="8162065" cy="1023915"/>
          </a:xfrm>
        </p:spPr>
        <p:txBody>
          <a:bodyPr>
            <a:normAutofit/>
          </a:bodyPr>
          <a:lstStyle/>
          <a:p>
            <a:pPr marL="0" indent="0">
              <a:buNone/>
            </a:pPr>
            <a:r>
              <a:rPr lang="en-US" sz="3000" dirty="0">
                <a:solidFill>
                  <a:srgbClr val="009998"/>
                </a:solidFill>
                <a:latin typeface="Arial" panose="020B0604020202020204" pitchFamily="34" charset="0"/>
                <a:ea typeface="+mj-ea"/>
                <a:cs typeface="Arial" panose="020B0604020202020204" pitchFamily="34" charset="0"/>
              </a:rPr>
              <a:t>Tiara TF Development</a:t>
            </a:r>
          </a:p>
          <a:p>
            <a:pPr marL="0" indent="0">
              <a:buNone/>
            </a:pPr>
            <a:endParaRPr lang="en-US" sz="2800" dirty="0">
              <a:solidFill>
                <a:schemeClr val="tx1"/>
              </a:solidFill>
            </a:endParaRPr>
          </a:p>
          <a:p>
            <a:pPr marL="0" indent="0">
              <a:buNone/>
            </a:pPr>
            <a:endParaRPr lang="en-CA" dirty="0"/>
          </a:p>
        </p:txBody>
      </p:sp>
      <p:pic>
        <p:nvPicPr>
          <p:cNvPr id="1026" name="Picture 1" descr="image003">
            <a:extLst>
              <a:ext uri="{FF2B5EF4-FFF2-40B4-BE49-F238E27FC236}">
                <a16:creationId xmlns:a16="http://schemas.microsoft.com/office/drawing/2014/main" id="{AF93825A-6286-43C0-809A-E7F809E68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702" b="5013"/>
          <a:stretch/>
        </p:blipFill>
        <p:spPr bwMode="auto">
          <a:xfrm>
            <a:off x="3198731" y="1049343"/>
            <a:ext cx="2550217" cy="256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AB1ED3ED-775A-4D46-B562-D3101166AC51}"/>
              </a:ext>
            </a:extLst>
          </p:cNvPr>
          <p:cNvSpPr/>
          <p:nvPr/>
        </p:nvSpPr>
        <p:spPr>
          <a:xfrm>
            <a:off x="3125526" y="962819"/>
            <a:ext cx="2583102" cy="2676599"/>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pic>
        <p:nvPicPr>
          <p:cNvPr id="3" name="Picture 2">
            <a:extLst>
              <a:ext uri="{FF2B5EF4-FFF2-40B4-BE49-F238E27FC236}">
                <a16:creationId xmlns:a16="http://schemas.microsoft.com/office/drawing/2014/main" id="{27DC2A64-74F6-4861-A201-CBAF0E91FBA8}"/>
              </a:ext>
            </a:extLst>
          </p:cNvPr>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rot="10800000">
            <a:off x="981219" y="2102991"/>
            <a:ext cx="2145642" cy="1549866"/>
          </a:xfrm>
          <a:prstGeom prst="rect">
            <a:avLst/>
          </a:prstGeom>
        </p:spPr>
      </p:pic>
      <p:sp>
        <p:nvSpPr>
          <p:cNvPr id="10" name="Rectangle 9">
            <a:extLst>
              <a:ext uri="{FF2B5EF4-FFF2-40B4-BE49-F238E27FC236}">
                <a16:creationId xmlns:a16="http://schemas.microsoft.com/office/drawing/2014/main" id="{D4476DE1-419C-472C-966D-C91D2CD002C1}"/>
              </a:ext>
            </a:extLst>
          </p:cNvPr>
          <p:cNvSpPr/>
          <p:nvPr/>
        </p:nvSpPr>
        <p:spPr>
          <a:xfrm>
            <a:off x="971634" y="2102991"/>
            <a:ext cx="2155227" cy="1549867"/>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pic>
        <p:nvPicPr>
          <p:cNvPr id="11" name="Picture 10">
            <a:extLst>
              <a:ext uri="{FF2B5EF4-FFF2-40B4-BE49-F238E27FC236}">
                <a16:creationId xmlns:a16="http://schemas.microsoft.com/office/drawing/2014/main" id="{4A934C73-BF39-433B-9725-A2EDE6C938C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7175"/>
          <a:stretch/>
        </p:blipFill>
        <p:spPr>
          <a:xfrm rot="5400000">
            <a:off x="7020816" y="2140964"/>
            <a:ext cx="1660299" cy="1326869"/>
          </a:xfrm>
          <a:prstGeom prst="rect">
            <a:avLst/>
          </a:prstGeom>
        </p:spPr>
      </p:pic>
      <p:pic>
        <p:nvPicPr>
          <p:cNvPr id="8" name="Picture 7">
            <a:extLst>
              <a:ext uri="{FF2B5EF4-FFF2-40B4-BE49-F238E27FC236}">
                <a16:creationId xmlns:a16="http://schemas.microsoft.com/office/drawing/2014/main" id="{CDEF65BA-9A49-44E4-A470-AB326A8C648F}"/>
              </a:ext>
            </a:extLst>
          </p:cNvPr>
          <p:cNvPicPr>
            <a:picLocks noChangeAspect="1"/>
          </p:cNvPicPr>
          <p:nvPr/>
        </p:nvPicPr>
        <p:blipFill rotWithShape="1">
          <a:blip r:embed="rId6"/>
          <a:srcRect r="71582" b="12273"/>
          <a:stretch/>
        </p:blipFill>
        <p:spPr>
          <a:xfrm rot="5400000">
            <a:off x="5613373" y="1900158"/>
            <a:ext cx="1854675" cy="1623846"/>
          </a:xfrm>
          <a:prstGeom prst="rect">
            <a:avLst/>
          </a:prstGeom>
        </p:spPr>
      </p:pic>
      <p:pic>
        <p:nvPicPr>
          <p:cNvPr id="24" name="Picture 23">
            <a:extLst>
              <a:ext uri="{FF2B5EF4-FFF2-40B4-BE49-F238E27FC236}">
                <a16:creationId xmlns:a16="http://schemas.microsoft.com/office/drawing/2014/main" id="{A9D5C0A2-2668-4A32-A114-50AFA42295F5}"/>
              </a:ext>
            </a:extLst>
          </p:cNvPr>
          <p:cNvPicPr>
            <a:picLocks noChangeAspect="1"/>
          </p:cNvPicPr>
          <p:nvPr/>
        </p:nvPicPr>
        <p:blipFill>
          <a:blip r:embed="rId7"/>
          <a:stretch>
            <a:fillRect/>
          </a:stretch>
        </p:blipFill>
        <p:spPr>
          <a:xfrm>
            <a:off x="4414969" y="3664529"/>
            <a:ext cx="3943829" cy="1234328"/>
          </a:xfrm>
          <a:prstGeom prst="rect">
            <a:avLst/>
          </a:prstGeom>
        </p:spPr>
      </p:pic>
      <p:sp>
        <p:nvSpPr>
          <p:cNvPr id="26" name="Rectangle 25">
            <a:extLst>
              <a:ext uri="{FF2B5EF4-FFF2-40B4-BE49-F238E27FC236}">
                <a16:creationId xmlns:a16="http://schemas.microsoft.com/office/drawing/2014/main" id="{66506410-028A-447A-BB8E-EADF729DB5A9}"/>
              </a:ext>
            </a:extLst>
          </p:cNvPr>
          <p:cNvSpPr/>
          <p:nvPr/>
        </p:nvSpPr>
        <p:spPr>
          <a:xfrm>
            <a:off x="4414968" y="3651640"/>
            <a:ext cx="3943829" cy="1247217"/>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5B37E154-4B4C-47F5-99A7-4724D7609ED0}"/>
              </a:ext>
            </a:extLst>
          </p:cNvPr>
          <p:cNvSpPr/>
          <p:nvPr/>
        </p:nvSpPr>
        <p:spPr>
          <a:xfrm>
            <a:off x="5708628" y="1784743"/>
            <a:ext cx="2805772" cy="1854675"/>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pic>
        <p:nvPicPr>
          <p:cNvPr id="22" name="Picture 21">
            <a:extLst>
              <a:ext uri="{FF2B5EF4-FFF2-40B4-BE49-F238E27FC236}">
                <a16:creationId xmlns:a16="http://schemas.microsoft.com/office/drawing/2014/main" id="{0A22D2EF-5B5B-4EF1-89F0-5D5394DD5E08}"/>
              </a:ext>
            </a:extLst>
          </p:cNvPr>
          <p:cNvPicPr>
            <a:picLocks noChangeAspect="1"/>
          </p:cNvPicPr>
          <p:nvPr/>
        </p:nvPicPr>
        <p:blipFill rotWithShape="1">
          <a:blip r:embed="rId8"/>
          <a:srcRect l="5252" t="4562" r="5026" b="5919"/>
          <a:stretch/>
        </p:blipFill>
        <p:spPr>
          <a:xfrm>
            <a:off x="7065140" y="460526"/>
            <a:ext cx="1455012" cy="1574757"/>
          </a:xfrm>
          <a:prstGeom prst="rect">
            <a:avLst/>
          </a:prstGeom>
        </p:spPr>
      </p:pic>
      <p:sp>
        <p:nvSpPr>
          <p:cNvPr id="30" name="Rectangle 29">
            <a:extLst>
              <a:ext uri="{FF2B5EF4-FFF2-40B4-BE49-F238E27FC236}">
                <a16:creationId xmlns:a16="http://schemas.microsoft.com/office/drawing/2014/main" id="{8CFA252F-55D9-434D-8384-8DB92D49953C}"/>
              </a:ext>
            </a:extLst>
          </p:cNvPr>
          <p:cNvSpPr/>
          <p:nvPr/>
        </p:nvSpPr>
        <p:spPr>
          <a:xfrm>
            <a:off x="7071591" y="455656"/>
            <a:ext cx="1442810" cy="1574757"/>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2" name="TextBox 31">
            <a:extLst>
              <a:ext uri="{FF2B5EF4-FFF2-40B4-BE49-F238E27FC236}">
                <a16:creationId xmlns:a16="http://schemas.microsoft.com/office/drawing/2014/main" id="{95B69501-79D4-4791-B072-71F765C801D9}"/>
              </a:ext>
            </a:extLst>
          </p:cNvPr>
          <p:cNvSpPr txBox="1"/>
          <p:nvPr/>
        </p:nvSpPr>
        <p:spPr>
          <a:xfrm>
            <a:off x="386950" y="4950193"/>
            <a:ext cx="8547148" cy="1856919"/>
          </a:xfrm>
          <a:prstGeom prst="rect">
            <a:avLst/>
          </a:prstGeom>
          <a:noFill/>
        </p:spPr>
        <p:txBody>
          <a:bodyPr wrap="square" rtlCol="0">
            <a:spAutoFit/>
          </a:bodyPr>
          <a:lstStyle/>
          <a:p>
            <a:r>
              <a:rPr lang="en-US" b="1" dirty="0">
                <a:solidFill>
                  <a:srgbClr val="202020"/>
                </a:solidFill>
                <a:latin typeface="Arial"/>
                <a:cs typeface="Arial"/>
              </a:rPr>
              <a:t>Tiara TF design focus:</a:t>
            </a:r>
          </a:p>
          <a:p>
            <a:pPr marL="959485" lvl="3" indent="-285750">
              <a:spcAft>
                <a:spcPts val="200"/>
              </a:spcAft>
            </a:pPr>
            <a:r>
              <a:rPr lang="en-US" b="1" dirty="0">
                <a:solidFill>
                  <a:srgbClr val="202020"/>
                </a:solidFill>
                <a:latin typeface="Arial"/>
                <a:cs typeface="Arial"/>
              </a:rPr>
              <a:t>Retrievability </a:t>
            </a:r>
            <a:r>
              <a:rPr lang="en-US" dirty="0">
                <a:solidFill>
                  <a:srgbClr val="202020"/>
                </a:solidFill>
                <a:latin typeface="Arial"/>
                <a:cs typeface="Arial"/>
              </a:rPr>
              <a:t>– until the point for final release</a:t>
            </a:r>
          </a:p>
          <a:p>
            <a:pPr marL="959485" lvl="3" indent="-285750">
              <a:spcAft>
                <a:spcPts val="200"/>
              </a:spcAft>
            </a:pPr>
            <a:r>
              <a:rPr lang="en-US" b="1" dirty="0">
                <a:solidFill>
                  <a:srgbClr val="202020"/>
                </a:solidFill>
                <a:latin typeface="Arial"/>
                <a:cs typeface="Arial"/>
              </a:rPr>
              <a:t>D Shape </a:t>
            </a:r>
            <a:r>
              <a:rPr lang="en-US" dirty="0">
                <a:solidFill>
                  <a:srgbClr val="202020"/>
                </a:solidFill>
                <a:latin typeface="Arial"/>
                <a:cs typeface="Arial"/>
              </a:rPr>
              <a:t>– to minimize left ventricular outflow tract (LVOT) obstruction</a:t>
            </a:r>
          </a:p>
          <a:p>
            <a:pPr marL="959485" lvl="3" indent="-285750">
              <a:spcAft>
                <a:spcPts val="200"/>
              </a:spcAft>
            </a:pPr>
            <a:r>
              <a:rPr lang="en-US" b="1" dirty="0">
                <a:solidFill>
                  <a:srgbClr val="202020"/>
                </a:solidFill>
                <a:latin typeface="Arial"/>
                <a:cs typeface="Arial"/>
              </a:rPr>
              <a:t>Low Profile </a:t>
            </a:r>
            <a:r>
              <a:rPr lang="en-US" dirty="0">
                <a:solidFill>
                  <a:srgbClr val="202020"/>
                </a:solidFill>
                <a:latin typeface="Arial"/>
                <a:cs typeface="Arial"/>
              </a:rPr>
              <a:t>valve and delivery system</a:t>
            </a:r>
          </a:p>
          <a:p>
            <a:pPr marL="959485" lvl="3" indent="-285750">
              <a:spcAft>
                <a:spcPts val="200"/>
              </a:spcAft>
            </a:pPr>
            <a:r>
              <a:rPr lang="en-US" b="1" dirty="0">
                <a:solidFill>
                  <a:srgbClr val="202020"/>
                </a:solidFill>
                <a:latin typeface="Arial"/>
                <a:cs typeface="Arial"/>
              </a:rPr>
              <a:t>Expand the pool </a:t>
            </a:r>
            <a:r>
              <a:rPr lang="en-US" dirty="0">
                <a:solidFill>
                  <a:srgbClr val="202020"/>
                </a:solidFill>
                <a:latin typeface="Arial"/>
                <a:cs typeface="Arial"/>
              </a:rPr>
              <a:t>of treatable patients – delivery system and valve sizes</a:t>
            </a:r>
          </a:p>
          <a:p>
            <a:pPr marL="959485" lvl="3" indent="-285750">
              <a:spcAft>
                <a:spcPts val="200"/>
              </a:spcAft>
            </a:pPr>
            <a:r>
              <a:rPr lang="en-US" b="1" dirty="0">
                <a:solidFill>
                  <a:srgbClr val="202020"/>
                </a:solidFill>
                <a:latin typeface="Arial" panose="020B0604020202020204" pitchFamily="34" charset="0"/>
                <a:cs typeface="Arial" panose="020B0604020202020204" pitchFamily="34" charset="0"/>
              </a:rPr>
              <a:t>First human implant </a:t>
            </a:r>
            <a:r>
              <a:rPr lang="en-US" dirty="0">
                <a:solidFill>
                  <a:srgbClr val="202020"/>
                </a:solidFill>
                <a:latin typeface="Arial" panose="020B0604020202020204" pitchFamily="34" charset="0"/>
                <a:cs typeface="Arial" panose="020B0604020202020204" pitchFamily="34" charset="0"/>
              </a:rPr>
              <a:t>anticipated in 1H 2021</a:t>
            </a:r>
          </a:p>
        </p:txBody>
      </p:sp>
      <p:pic>
        <p:nvPicPr>
          <p:cNvPr id="37" name="Picture 36">
            <a:extLst>
              <a:ext uri="{FF2B5EF4-FFF2-40B4-BE49-F238E27FC236}">
                <a16:creationId xmlns:a16="http://schemas.microsoft.com/office/drawing/2014/main" id="{987547AA-DF63-47F2-804E-2B404CFBC935}"/>
              </a:ext>
            </a:extLst>
          </p:cNvPr>
          <p:cNvPicPr>
            <a:picLocks noChangeAspect="1"/>
          </p:cNvPicPr>
          <p:nvPr/>
        </p:nvPicPr>
        <p:blipFill>
          <a:blip r:embed="rId9"/>
          <a:stretch>
            <a:fillRect/>
          </a:stretch>
        </p:blipFill>
        <p:spPr>
          <a:xfrm rot="16200000">
            <a:off x="2753097" y="3224096"/>
            <a:ext cx="1234327" cy="2089412"/>
          </a:xfrm>
          <a:prstGeom prst="rect">
            <a:avLst/>
          </a:prstGeom>
        </p:spPr>
      </p:pic>
      <p:sp>
        <p:nvSpPr>
          <p:cNvPr id="39" name="Rectangle 38">
            <a:extLst>
              <a:ext uri="{FF2B5EF4-FFF2-40B4-BE49-F238E27FC236}">
                <a16:creationId xmlns:a16="http://schemas.microsoft.com/office/drawing/2014/main" id="{42DEF443-8FDC-4949-8D51-62E489FB12AD}"/>
              </a:ext>
            </a:extLst>
          </p:cNvPr>
          <p:cNvSpPr/>
          <p:nvPr/>
        </p:nvSpPr>
        <p:spPr>
          <a:xfrm>
            <a:off x="2307556" y="3651638"/>
            <a:ext cx="2107412" cy="1242624"/>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97608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3D70205-9830-1547-8F65-A55F009E4929}"/>
              </a:ext>
            </a:extLst>
          </p:cNvPr>
          <p:cNvGraphicFramePr>
            <a:graphicFrameLocks noGrp="1"/>
          </p:cNvGraphicFramePr>
          <p:nvPr>
            <p:ph idx="1"/>
            <p:extLst>
              <p:ext uri="{D42A27DB-BD31-4B8C-83A1-F6EECF244321}">
                <p14:modId xmlns:p14="http://schemas.microsoft.com/office/powerpoint/2010/main" val="4173888757"/>
              </p:ext>
            </p:extLst>
          </p:nvPr>
        </p:nvGraphicFramePr>
        <p:xfrm>
          <a:off x="457200" y="1248428"/>
          <a:ext cx="8229600" cy="1072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C3C897D-CBC0-044C-BE49-2976CE0415A4}"/>
              </a:ext>
            </a:extLst>
          </p:cNvPr>
          <p:cNvSpPr>
            <a:spLocks noGrp="1"/>
          </p:cNvSpPr>
          <p:nvPr>
            <p:ph type="sldNum" sz="quarter" idx="12"/>
          </p:nvPr>
        </p:nvSpPr>
        <p:spPr/>
        <p:txBody>
          <a:bodyPr/>
          <a:lstStyle/>
          <a:p>
            <a:fld id="{EE53F2B4-B4D3-4D4D-890E-B11A12EC11EA}" type="slidenum">
              <a:rPr lang="en-US" smtClean="0"/>
              <a:pPr/>
              <a:t>27</a:t>
            </a:fld>
            <a:endParaRPr lang="en-US"/>
          </a:p>
        </p:txBody>
      </p:sp>
      <p:sp>
        <p:nvSpPr>
          <p:cNvPr id="6" name="Title 1">
            <a:extLst>
              <a:ext uri="{FF2B5EF4-FFF2-40B4-BE49-F238E27FC236}">
                <a16:creationId xmlns:a16="http://schemas.microsoft.com/office/drawing/2014/main" id="{221F7D19-16D3-BA43-901D-D3B8FCC6F220}"/>
              </a:ext>
            </a:extLst>
          </p:cNvPr>
          <p:cNvSpPr txBox="1">
            <a:spLocks/>
          </p:cNvSpPr>
          <p:nvPr/>
        </p:nvSpPr>
        <p:spPr>
          <a:xfrm>
            <a:off x="459309" y="245107"/>
            <a:ext cx="8229600" cy="533849"/>
          </a:xfrm>
          <a:prstGeom prst="rect">
            <a:avLst/>
          </a:prstGeom>
        </p:spPr>
        <p:txBody>
          <a:bodyPr vert="horz" lIns="91440" tIns="45720" rIns="91440" bIns="45720" rtlCol="0" anchor="t" anchorCtr="0">
            <a:normAutofit lnSpcReduction="10000"/>
          </a:bodyPr>
          <a:lstStyle>
            <a:lvl1pPr algn="l" defTabSz="457200" rtl="0" eaLnBrk="1" latinLnBrk="0" hangingPunct="1">
              <a:spcBef>
                <a:spcPct val="0"/>
              </a:spcBef>
              <a:buNone/>
              <a:defRPr sz="2000" kern="1200">
                <a:solidFill>
                  <a:srgbClr val="202020"/>
                </a:solidFill>
                <a:latin typeface="+mj-lt"/>
                <a:ea typeface="+mj-ea"/>
                <a:cs typeface="+mj-cs"/>
              </a:defRPr>
            </a:lvl1pPr>
          </a:lstStyle>
          <a:p>
            <a:r>
              <a:rPr lang="en-US" sz="3000" dirty="0">
                <a:solidFill>
                  <a:srgbClr val="009998"/>
                </a:solidFill>
                <a:latin typeface="Arial"/>
                <a:cs typeface="Arial"/>
              </a:rPr>
              <a:t>Tiara Milestones</a:t>
            </a:r>
          </a:p>
        </p:txBody>
      </p:sp>
      <p:graphicFrame>
        <p:nvGraphicFramePr>
          <p:cNvPr id="8" name="Diagram 7">
            <a:extLst>
              <a:ext uri="{FF2B5EF4-FFF2-40B4-BE49-F238E27FC236}">
                <a16:creationId xmlns:a16="http://schemas.microsoft.com/office/drawing/2014/main" id="{A36992E4-3D5B-F846-8070-18C8177DEFCF}"/>
              </a:ext>
            </a:extLst>
          </p:cNvPr>
          <p:cNvGraphicFramePr/>
          <p:nvPr>
            <p:extLst>
              <p:ext uri="{D42A27DB-BD31-4B8C-83A1-F6EECF244321}">
                <p14:modId xmlns:p14="http://schemas.microsoft.com/office/powerpoint/2010/main" val="1721143139"/>
              </p:ext>
            </p:extLst>
          </p:nvPr>
        </p:nvGraphicFramePr>
        <p:xfrm>
          <a:off x="457200" y="2320483"/>
          <a:ext cx="8229600" cy="37585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96923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F510-ECA0-46EF-AC86-8D41C6161F3F}"/>
              </a:ext>
            </a:extLst>
          </p:cNvPr>
          <p:cNvSpPr>
            <a:spLocks noGrp="1"/>
          </p:cNvSpPr>
          <p:nvPr>
            <p:ph type="title"/>
          </p:nvPr>
        </p:nvSpPr>
        <p:spPr/>
        <p:txBody>
          <a:bodyPr/>
          <a:lstStyle/>
          <a:p>
            <a:r>
              <a:rPr lang="en-US"/>
              <a:t>In Summary</a:t>
            </a:r>
          </a:p>
        </p:txBody>
      </p:sp>
    </p:spTree>
    <p:extLst>
      <p:ext uri="{BB962C8B-B14F-4D97-AF65-F5344CB8AC3E}">
        <p14:creationId xmlns:p14="http://schemas.microsoft.com/office/powerpoint/2010/main" val="1584247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82E4-FB5F-224E-9957-5AE1114FC88D}"/>
              </a:ext>
            </a:extLst>
          </p:cNvPr>
          <p:cNvSpPr>
            <a:spLocks noGrp="1"/>
          </p:cNvSpPr>
          <p:nvPr>
            <p:ph type="title"/>
          </p:nvPr>
        </p:nvSpPr>
        <p:spPr>
          <a:xfrm>
            <a:off x="469374" y="257388"/>
            <a:ext cx="8213781" cy="747712"/>
          </a:xfrm>
        </p:spPr>
        <p:txBody>
          <a:bodyPr>
            <a:normAutofit/>
          </a:bodyPr>
          <a:lstStyle/>
          <a:p>
            <a:pPr marL="12700"/>
            <a:r>
              <a:rPr lang="en-US" sz="3000" dirty="0">
                <a:solidFill>
                  <a:srgbClr val="009998"/>
                </a:solidFill>
                <a:latin typeface="Arial" panose="020B0604020202020204" pitchFamily="34" charset="0"/>
                <a:cs typeface="Arial" panose="020B0604020202020204" pitchFamily="34" charset="0"/>
              </a:rPr>
              <a:t>Neovasc Financials</a:t>
            </a:r>
          </a:p>
        </p:txBody>
      </p:sp>
      <p:sp>
        <p:nvSpPr>
          <p:cNvPr id="3" name="Content Placeholder 2">
            <a:extLst>
              <a:ext uri="{FF2B5EF4-FFF2-40B4-BE49-F238E27FC236}">
                <a16:creationId xmlns:a16="http://schemas.microsoft.com/office/drawing/2014/main" id="{5D96AE9A-9BDE-EA49-8328-C579E155F536}"/>
              </a:ext>
            </a:extLst>
          </p:cNvPr>
          <p:cNvSpPr>
            <a:spLocks noGrp="1"/>
          </p:cNvSpPr>
          <p:nvPr>
            <p:ph idx="1"/>
          </p:nvPr>
        </p:nvSpPr>
        <p:spPr>
          <a:xfrm>
            <a:off x="469375" y="1001491"/>
            <a:ext cx="8215843" cy="5321681"/>
          </a:xfrm>
        </p:spPr>
        <p:txBody>
          <a:bodyPr vert="horz" lIns="91440" tIns="45720" rIns="91440" bIns="45720" rtlCol="0" anchor="t">
            <a:normAutofit/>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chemeClr val="tx1"/>
              </a:solidFill>
              <a:latin typeface="Arial" panose="020B0604020202020204" pitchFamily="34" charset="0"/>
              <a:cs typeface="Arial" panose="020B0604020202020204" pitchFamily="34" charset="0"/>
            </a:endParaRPr>
          </a:p>
          <a:p>
            <a:r>
              <a:rPr lang="en-US" dirty="0">
                <a:latin typeface="Arial"/>
                <a:ea typeface="+mn-lt"/>
                <a:cs typeface="Arial"/>
              </a:rPr>
              <a:t>Cash on hand is expected to last until at least end of Q1 2021</a:t>
            </a:r>
          </a:p>
          <a:p>
            <a:r>
              <a:rPr lang="en-US" dirty="0">
                <a:latin typeface="Arial"/>
                <a:ea typeface="+mn-lt"/>
                <a:cs typeface="Arial"/>
              </a:rPr>
              <a:t>Outstanding notes held by a single note holder</a:t>
            </a:r>
          </a:p>
          <a:p>
            <a:r>
              <a:rPr lang="en-US" dirty="0">
                <a:solidFill>
                  <a:schemeClr val="tx1"/>
                </a:solidFill>
                <a:latin typeface="Arial"/>
                <a:ea typeface="+mn-lt"/>
                <a:cs typeface="Arial"/>
              </a:rPr>
              <a:t>Improved capital structure and clean balance sheet</a:t>
            </a:r>
            <a:endParaRPr lang="en-US" dirty="0">
              <a:solidFill>
                <a:schemeClr val="tx1"/>
              </a:solidFill>
              <a:latin typeface="Arial" panose="020B0604020202020204" pitchFamily="34" charset="0"/>
              <a:cs typeface="Arial" panose="020B0604020202020204" pitchFamily="34" charset="0"/>
            </a:endParaRPr>
          </a:p>
          <a:p>
            <a:pPr marL="0" indent="0">
              <a:buNone/>
            </a:pPr>
            <a:endParaRPr lang="en-US" sz="1100" dirty="0">
              <a:latin typeface="Arial"/>
              <a:cs typeface="Arial"/>
            </a:endParaRPr>
          </a:p>
          <a:p>
            <a:pPr marL="0" indent="0">
              <a:buNone/>
            </a:pPr>
            <a:r>
              <a:rPr lang="en-US" sz="1100" dirty="0">
                <a:latin typeface="Arial"/>
                <a:cs typeface="Arial"/>
              </a:rPr>
              <a:t>(1) assuming all notes and warrants are fully converted and exercised and without giving effect to the PIK interest</a:t>
            </a:r>
          </a:p>
          <a:p>
            <a:pPr marL="0" indent="0">
              <a:buNone/>
            </a:pPr>
            <a:endParaRPr lang="en-US" dirty="0">
              <a:solidFill>
                <a:schemeClr val="tx1"/>
              </a:solidFill>
            </a:endParaRPr>
          </a:p>
        </p:txBody>
      </p:sp>
      <p:sp>
        <p:nvSpPr>
          <p:cNvPr id="4" name="Slide Number Placeholder 3">
            <a:extLst>
              <a:ext uri="{FF2B5EF4-FFF2-40B4-BE49-F238E27FC236}">
                <a16:creationId xmlns:a16="http://schemas.microsoft.com/office/drawing/2014/main" id="{5D64885A-C3AF-F14D-BE23-4DFCB7BE91BD}"/>
              </a:ext>
            </a:extLst>
          </p:cNvPr>
          <p:cNvSpPr>
            <a:spLocks noGrp="1"/>
          </p:cNvSpPr>
          <p:nvPr>
            <p:ph type="sldNum" sz="quarter" idx="12"/>
          </p:nvPr>
        </p:nvSpPr>
        <p:spPr>
          <a:xfrm>
            <a:off x="6553200" y="6412736"/>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53F2B4-B4D3-4D4D-890E-B11A12EC11EA}" type="slidenum">
              <a:rPr kumimoji="0" lang="en-US" sz="1200" b="0" i="0" u="none" strike="noStrike" kern="1200" cap="none" spc="0" normalizeH="0" baseline="0" noProof="0" smtClean="0">
                <a:ln>
                  <a:noFill/>
                </a:ln>
                <a:solidFill>
                  <a:srgbClr val="404040">
                    <a:lumMod val="50000"/>
                  </a:srgbClr>
                </a:solidFill>
                <a:effectLst/>
                <a:uLnTx/>
                <a:uFillTx/>
                <a:latin typeface="Franklin Gothic Book"/>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404040">
                  <a:lumMod val="50000"/>
                </a:srgbClr>
              </a:solidFill>
              <a:effectLst/>
              <a:uLnTx/>
              <a:uFillTx/>
              <a:latin typeface="Franklin Gothic Book"/>
              <a:ea typeface="+mn-ea"/>
              <a:cs typeface="+mn-cs"/>
            </a:endParaRPr>
          </a:p>
        </p:txBody>
      </p:sp>
      <p:graphicFrame>
        <p:nvGraphicFramePr>
          <p:cNvPr id="5" name="Table 5">
            <a:extLst>
              <a:ext uri="{FF2B5EF4-FFF2-40B4-BE49-F238E27FC236}">
                <a16:creationId xmlns:a16="http://schemas.microsoft.com/office/drawing/2014/main" id="{00123654-3AA3-4FB4-8B36-BA2FFB240E0B}"/>
              </a:ext>
            </a:extLst>
          </p:cNvPr>
          <p:cNvGraphicFramePr>
            <a:graphicFrameLocks noGrp="1"/>
          </p:cNvGraphicFramePr>
          <p:nvPr/>
        </p:nvGraphicFramePr>
        <p:xfrm>
          <a:off x="1524000" y="984683"/>
          <a:ext cx="6096000" cy="2595880"/>
        </p:xfrm>
        <a:graphic>
          <a:graphicData uri="http://schemas.openxmlformats.org/drawingml/2006/table">
            <a:tbl>
              <a:tblPr firstRow="1" bandRow="1">
                <a:tableStyleId>{5C22544A-7EE6-4342-B048-85BDC9FD1C3A}</a:tableStyleId>
              </a:tblPr>
              <a:tblGrid>
                <a:gridCol w="3764437">
                  <a:extLst>
                    <a:ext uri="{9D8B030D-6E8A-4147-A177-3AD203B41FA5}">
                      <a16:colId xmlns:a16="http://schemas.microsoft.com/office/drawing/2014/main" val="2747943093"/>
                    </a:ext>
                  </a:extLst>
                </a:gridCol>
                <a:gridCol w="2331563">
                  <a:extLst>
                    <a:ext uri="{9D8B030D-6E8A-4147-A177-3AD203B41FA5}">
                      <a16:colId xmlns:a16="http://schemas.microsoft.com/office/drawing/2014/main" val="2789959144"/>
                    </a:ext>
                  </a:extLst>
                </a:gridCol>
              </a:tblGrid>
              <a:tr h="370840">
                <a:tc>
                  <a:txBody>
                    <a:bodyPr/>
                    <a:lstStyle/>
                    <a:p>
                      <a:r>
                        <a:rPr lang="en-US" dirty="0">
                          <a:latin typeface="Arial"/>
                          <a:cs typeface="Arial"/>
                        </a:rPr>
                        <a:t>Key statistics</a:t>
                      </a: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94390684"/>
                  </a:ext>
                </a:extLst>
              </a:tr>
              <a:tr h="370840">
                <a:tc>
                  <a:txBody>
                    <a:bodyPr/>
                    <a:lstStyle/>
                    <a:p>
                      <a:pPr lvl="0">
                        <a:buNone/>
                      </a:pPr>
                      <a:r>
                        <a:rPr lang="en-US" sz="1800" b="0" i="0" u="none" strike="noStrike" noProof="0" dirty="0">
                          <a:latin typeface="Arial"/>
                        </a:rPr>
                        <a:t>May 2019 Note </a:t>
                      </a:r>
                      <a:r>
                        <a:rPr lang="en-US" sz="1000" b="0" i="0" u="none" strike="noStrike" noProof="0" dirty="0">
                          <a:latin typeface="Arial"/>
                        </a:rPr>
                        <a:t>convert at $7.50</a:t>
                      </a:r>
                      <a:endParaRPr lang="en-US" sz="1000" dirty="0">
                        <a:latin typeface="Arial"/>
                        <a:cs typeface="Arial"/>
                      </a:endParaRPr>
                    </a:p>
                  </a:txBody>
                  <a:tcPr/>
                </a:tc>
                <a:tc>
                  <a:txBody>
                    <a:bodyPr/>
                    <a:lstStyle/>
                    <a:p>
                      <a:pPr lvl="0" algn="ctr">
                        <a:buNone/>
                      </a:pPr>
                      <a:r>
                        <a:rPr lang="en-US" sz="1800" b="0" i="0" u="none" strike="noStrike" noProof="0" dirty="0">
                          <a:latin typeface="Arial"/>
                        </a:rPr>
                        <a:t>$7.9M</a:t>
                      </a:r>
                      <a:endParaRPr lang="en-US" dirty="0">
                        <a:latin typeface="Arial"/>
                        <a:cs typeface="Arial"/>
                      </a:endParaRPr>
                    </a:p>
                  </a:txBody>
                  <a:tcPr/>
                </a:tc>
                <a:extLst>
                  <a:ext uri="{0D108BD9-81ED-4DB2-BD59-A6C34878D82A}">
                    <a16:rowId xmlns:a16="http://schemas.microsoft.com/office/drawing/2014/main" val="3478517771"/>
                  </a:ext>
                </a:extLst>
              </a:tr>
              <a:tr h="370840">
                <a:tc>
                  <a:txBody>
                    <a:bodyPr/>
                    <a:lstStyle/>
                    <a:p>
                      <a:r>
                        <a:rPr lang="en-US" dirty="0">
                          <a:latin typeface="Arial"/>
                          <a:cs typeface="Arial"/>
                        </a:rPr>
                        <a:t>May 2020 Note </a:t>
                      </a:r>
                      <a:r>
                        <a:rPr lang="en-US" sz="1000" dirty="0">
                          <a:latin typeface="Arial"/>
                          <a:cs typeface="Arial"/>
                        </a:rPr>
                        <a:t>convert at $2.82</a:t>
                      </a:r>
                    </a:p>
                  </a:txBody>
                  <a:tcPr/>
                </a:tc>
                <a:tc>
                  <a:txBody>
                    <a:bodyPr/>
                    <a:lstStyle/>
                    <a:p>
                      <a:pPr algn="ctr"/>
                      <a:r>
                        <a:rPr lang="en-US" dirty="0">
                          <a:latin typeface="Arial"/>
                          <a:cs typeface="Arial"/>
                        </a:rPr>
                        <a:t>$5.0M</a:t>
                      </a:r>
                    </a:p>
                  </a:txBody>
                  <a:tcPr/>
                </a:tc>
                <a:extLst>
                  <a:ext uri="{0D108BD9-81ED-4DB2-BD59-A6C34878D82A}">
                    <a16:rowId xmlns:a16="http://schemas.microsoft.com/office/drawing/2014/main" val="768742773"/>
                  </a:ext>
                </a:extLst>
              </a:tr>
              <a:tr h="370840">
                <a:tc>
                  <a:txBody>
                    <a:bodyPr/>
                    <a:lstStyle/>
                    <a:p>
                      <a:pPr lvl="0">
                        <a:buNone/>
                      </a:pPr>
                      <a:r>
                        <a:rPr lang="en-US" sz="1800" b="0" i="0" u="none" strike="noStrike" noProof="0" dirty="0">
                          <a:latin typeface="Arial"/>
                        </a:rPr>
                        <a:t>Issued &amp; Outstanding</a:t>
                      </a:r>
                      <a:endParaRPr lang="en-US" dirty="0"/>
                    </a:p>
                  </a:txBody>
                  <a:tcPr/>
                </a:tc>
                <a:tc>
                  <a:txBody>
                    <a:bodyPr/>
                    <a:lstStyle/>
                    <a:p>
                      <a:pPr lvl="0" algn="ctr">
                        <a:buNone/>
                      </a:pPr>
                      <a:r>
                        <a:rPr lang="en-US" sz="1800" b="0" i="0" u="none" strike="noStrike" noProof="0" dirty="0">
                          <a:latin typeface="Arial"/>
                        </a:rPr>
                        <a:t>22.1M</a:t>
                      </a:r>
                      <a:endParaRPr lang="en-US" dirty="0"/>
                    </a:p>
                  </a:txBody>
                  <a:tcPr/>
                </a:tc>
                <a:extLst>
                  <a:ext uri="{0D108BD9-81ED-4DB2-BD59-A6C34878D82A}">
                    <a16:rowId xmlns:a16="http://schemas.microsoft.com/office/drawing/2014/main" val="3878043577"/>
                  </a:ext>
                </a:extLst>
              </a:tr>
              <a:tr h="370840">
                <a:tc>
                  <a:txBody>
                    <a:bodyPr/>
                    <a:lstStyle/>
                    <a:p>
                      <a:pPr lvl="0">
                        <a:buNone/>
                      </a:pPr>
                      <a:r>
                        <a:rPr lang="en-US" sz="1800" b="0" i="0" u="none" strike="noStrike" noProof="0" dirty="0">
                          <a:latin typeface="Arial"/>
                        </a:rPr>
                        <a:t> – Fully diluted</a:t>
                      </a:r>
                      <a:r>
                        <a:rPr lang="en-US" sz="1000" b="0" i="0" u="none" strike="noStrike" noProof="0" dirty="0">
                          <a:latin typeface="Arial"/>
                        </a:rPr>
                        <a:t> (1)</a:t>
                      </a:r>
                    </a:p>
                  </a:txBody>
                  <a:tcPr/>
                </a:tc>
                <a:tc>
                  <a:txBody>
                    <a:bodyPr/>
                    <a:lstStyle/>
                    <a:p>
                      <a:pPr lvl="0" algn="ctr">
                        <a:buNone/>
                      </a:pPr>
                      <a:r>
                        <a:rPr lang="en-US" sz="1800" b="0" i="0" u="none" strike="noStrike" noProof="0" dirty="0">
                          <a:latin typeface="Arial"/>
                        </a:rPr>
                        <a:t>37.3M</a:t>
                      </a:r>
                      <a:endParaRPr lang="en-US" dirty="0"/>
                    </a:p>
                  </a:txBody>
                  <a:tcPr/>
                </a:tc>
                <a:extLst>
                  <a:ext uri="{0D108BD9-81ED-4DB2-BD59-A6C34878D82A}">
                    <a16:rowId xmlns:a16="http://schemas.microsoft.com/office/drawing/2014/main" val="3781552129"/>
                  </a:ext>
                </a:extLst>
              </a:tr>
              <a:tr h="370840">
                <a:tc>
                  <a:txBody>
                    <a:bodyPr/>
                    <a:lstStyle/>
                    <a:p>
                      <a:r>
                        <a:rPr lang="en-US" sz="1400" dirty="0">
                          <a:latin typeface="Arial"/>
                          <a:cs typeface="Arial"/>
                        </a:rPr>
                        <a:t> - Warrants</a:t>
                      </a:r>
                      <a:endParaRPr lang="en-US" sz="1000" dirty="0">
                        <a:latin typeface="Arial"/>
                        <a:cs typeface="Arial"/>
                      </a:endParaRPr>
                    </a:p>
                  </a:txBody>
                  <a:tcPr/>
                </a:tc>
                <a:tc>
                  <a:txBody>
                    <a:bodyPr/>
                    <a:lstStyle/>
                    <a:p>
                      <a:pPr algn="ctr"/>
                      <a:r>
                        <a:rPr lang="en-US" sz="1400" dirty="0">
                          <a:latin typeface="Arial"/>
                          <a:cs typeface="Arial"/>
                        </a:rPr>
                        <a:t>9.5M</a:t>
                      </a:r>
                    </a:p>
                  </a:txBody>
                  <a:tcPr/>
                </a:tc>
                <a:extLst>
                  <a:ext uri="{0D108BD9-81ED-4DB2-BD59-A6C34878D82A}">
                    <a16:rowId xmlns:a16="http://schemas.microsoft.com/office/drawing/2014/main" val="1425741610"/>
                  </a:ext>
                </a:extLst>
              </a:tr>
              <a:tr h="370840">
                <a:tc>
                  <a:txBody>
                    <a:bodyPr/>
                    <a:lstStyle/>
                    <a:p>
                      <a:pPr lvl="0">
                        <a:buNone/>
                      </a:pPr>
                      <a:r>
                        <a:rPr lang="en-US" sz="1400" b="0" i="0" u="none" strike="noStrike" noProof="0" dirty="0">
                          <a:latin typeface="Arial"/>
                        </a:rPr>
                        <a:t> - Incentive SOPs and RSUs</a:t>
                      </a:r>
                      <a:endParaRPr lang="en-US" sz="1400" dirty="0">
                        <a:latin typeface="Arial"/>
                        <a:cs typeface="Arial"/>
                      </a:endParaRPr>
                    </a:p>
                  </a:txBody>
                  <a:tcPr/>
                </a:tc>
                <a:tc>
                  <a:txBody>
                    <a:bodyPr/>
                    <a:lstStyle/>
                    <a:p>
                      <a:pPr lvl="0" algn="ctr">
                        <a:buNone/>
                      </a:pPr>
                      <a:r>
                        <a:rPr lang="en-US" sz="1400" b="0" i="0" u="none" strike="noStrike" noProof="0" dirty="0">
                          <a:latin typeface="Arial"/>
                        </a:rPr>
                        <a:t>2.8M</a:t>
                      </a:r>
                      <a:endParaRPr lang="en-US" sz="1400" dirty="0">
                        <a:latin typeface="Arial"/>
                        <a:cs typeface="Arial"/>
                      </a:endParaRPr>
                    </a:p>
                  </a:txBody>
                  <a:tcPr/>
                </a:tc>
                <a:extLst>
                  <a:ext uri="{0D108BD9-81ED-4DB2-BD59-A6C34878D82A}">
                    <a16:rowId xmlns:a16="http://schemas.microsoft.com/office/drawing/2014/main" val="3104454181"/>
                  </a:ext>
                </a:extLst>
              </a:tr>
            </a:tbl>
          </a:graphicData>
        </a:graphic>
      </p:graphicFrame>
    </p:spTree>
    <p:extLst>
      <p:ext uri="{BB962C8B-B14F-4D97-AF65-F5344CB8AC3E}">
        <p14:creationId xmlns:p14="http://schemas.microsoft.com/office/powerpoint/2010/main" val="361284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163C67-4474-834F-99C0-E4D4F8F75054}"/>
              </a:ext>
            </a:extLst>
          </p:cNvPr>
          <p:cNvSpPr>
            <a:spLocks noGrp="1"/>
          </p:cNvSpPr>
          <p:nvPr>
            <p:ph type="sldNum" sz="quarter" idx="12"/>
          </p:nvPr>
        </p:nvSpPr>
        <p:spPr>
          <a:xfrm>
            <a:off x="6545290" y="6420646"/>
            <a:ext cx="2133600" cy="365125"/>
          </a:xfrm>
        </p:spPr>
        <p:txBody>
          <a:bodyPr/>
          <a:lstStyle/>
          <a:p>
            <a:fld id="{EE53F2B4-B4D3-4D4D-890E-B11A12EC11EA}" type="slidenum">
              <a:rPr lang="en-US" smtClean="0"/>
              <a:pPr/>
              <a:t>30</a:t>
            </a:fld>
            <a:endParaRPr lang="en-US"/>
          </a:p>
        </p:txBody>
      </p:sp>
      <p:sp>
        <p:nvSpPr>
          <p:cNvPr id="4" name="TextBox 3">
            <a:extLst>
              <a:ext uri="{FF2B5EF4-FFF2-40B4-BE49-F238E27FC236}">
                <a16:creationId xmlns:a16="http://schemas.microsoft.com/office/drawing/2014/main" id="{6E5D6F05-BDA4-644C-A493-E5737678499B}"/>
              </a:ext>
            </a:extLst>
          </p:cNvPr>
          <p:cNvSpPr txBox="1"/>
          <p:nvPr/>
        </p:nvSpPr>
        <p:spPr>
          <a:xfrm>
            <a:off x="167054" y="1511583"/>
            <a:ext cx="8273561" cy="4678204"/>
          </a:xfrm>
          <a:prstGeom prst="rect">
            <a:avLst/>
          </a:prstGeom>
          <a:noFill/>
        </p:spPr>
        <p:txBody>
          <a:bodyPr wrap="square" rtlCol="0" anchor="t">
            <a:spAutoFit/>
          </a:bodyPr>
          <a:lstStyle/>
          <a:p>
            <a:pPr marL="342900" indent="-342900">
              <a:buFont typeface="Arial" panose="020B0604020202020204" pitchFamily="34" charset="0"/>
              <a:buChar char="•"/>
            </a:pPr>
            <a:r>
              <a:rPr lang="en-US" sz="2400" dirty="0">
                <a:latin typeface="Arial"/>
                <a:cs typeface="Arial"/>
              </a:rPr>
              <a:t>Organizational Momentum Targeting Large Underserved Markets </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a:cs typeface="Arial"/>
              </a:rPr>
              <a:t>4 Step Value Creation Strategy:</a:t>
            </a:r>
            <a:endParaRPr lang="en-US" sz="2200" dirty="0">
              <a:latin typeface="Arial"/>
              <a:cs typeface="Arial"/>
            </a:endParaRPr>
          </a:p>
          <a:p>
            <a:pPr marL="914400" lvl="1" indent="-457200">
              <a:buFont typeface="+mj-lt"/>
              <a:buAutoNum type="arabicPeriod"/>
            </a:pPr>
            <a:r>
              <a:rPr lang="en-US" sz="2200" dirty="0">
                <a:latin typeface="Arial"/>
                <a:cs typeface="Arial"/>
              </a:rPr>
              <a:t>Reducer EU revenue &amp; therapy development</a:t>
            </a:r>
          </a:p>
          <a:p>
            <a:pPr marL="914400" lvl="1" indent="-457200">
              <a:buFont typeface="+mj-lt"/>
              <a:buAutoNum type="arabicPeriod"/>
            </a:pPr>
            <a:r>
              <a:rPr lang="en-US" sz="2200" dirty="0">
                <a:latin typeface="Arial"/>
                <a:cs typeface="Arial"/>
              </a:rPr>
              <a:t>Reducer US FDA strategy</a:t>
            </a:r>
          </a:p>
          <a:p>
            <a:pPr marL="914400" lvl="1" indent="-457200">
              <a:buFont typeface="+mj-lt"/>
              <a:buAutoNum type="arabicPeriod"/>
            </a:pPr>
            <a:r>
              <a:rPr lang="en-US" sz="2200" dirty="0">
                <a:latin typeface="Arial"/>
                <a:cs typeface="Arial"/>
              </a:rPr>
              <a:t>Tiara TA CE Mark in EU</a:t>
            </a:r>
          </a:p>
          <a:p>
            <a:pPr marL="914400" lvl="1" indent="-457200">
              <a:buFont typeface="+mj-lt"/>
              <a:buAutoNum type="arabicPeriod"/>
            </a:pPr>
            <a:r>
              <a:rPr lang="en-US" sz="2200" dirty="0">
                <a:latin typeface="Arial"/>
                <a:cs typeface="Arial"/>
              </a:rPr>
              <a:t>Tiara TF First in Human</a:t>
            </a:r>
          </a:p>
          <a:p>
            <a:pPr marL="914400" lvl="1" indent="-457200">
              <a:buFont typeface="+mj-lt"/>
              <a:buAutoNum type="arabicPeriod"/>
            </a:pPr>
            <a:endParaRPr lang="en-US" sz="2400" dirty="0">
              <a:latin typeface="Arial"/>
              <a:cs typeface="Arial"/>
            </a:endParaRPr>
          </a:p>
          <a:p>
            <a:pPr marL="457200" indent="-457200">
              <a:buFont typeface="Arial" panose="020B0604020202020204" pitchFamily="34" charset="0"/>
              <a:buChar char="•"/>
            </a:pPr>
            <a:r>
              <a:rPr lang="en-US" sz="2400" dirty="0">
                <a:latin typeface="Arial"/>
                <a:cs typeface="Arial"/>
              </a:rPr>
              <a:t>Sufficient cash on hand to reach milestones</a:t>
            </a:r>
          </a:p>
          <a:p>
            <a:pPr marL="914400" lvl="1" indent="-457200">
              <a:buFont typeface="+mj-lt"/>
              <a:buAutoNum type="arabicPeriod"/>
            </a:pPr>
            <a:endParaRPr lang="en-US" sz="2200" dirty="0">
              <a:latin typeface="Arial" panose="020B0604020202020204" pitchFamily="34" charset="0"/>
              <a:cs typeface="Arial" panose="020B0604020202020204" pitchFamily="34" charset="0"/>
            </a:endParaRPr>
          </a:p>
          <a:p>
            <a:pPr lvl="1"/>
            <a:endParaRPr lang="en-US" sz="2200" dirty="0">
              <a:latin typeface="Arial"/>
              <a:cs typeface="Arial"/>
            </a:endParaRP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3EBFBD3B-7BE3-6F4E-A35F-3A172C6403B7}"/>
              </a:ext>
            </a:extLst>
          </p:cNvPr>
          <p:cNvSpPr>
            <a:spLocks noGrp="1"/>
          </p:cNvSpPr>
          <p:nvPr>
            <p:ph type="title"/>
          </p:nvPr>
        </p:nvSpPr>
        <p:spPr>
          <a:xfrm>
            <a:off x="457200" y="274638"/>
            <a:ext cx="8229600" cy="747712"/>
          </a:xfrm>
        </p:spPr>
        <p:txBody>
          <a:bodyPr>
            <a:noAutofit/>
          </a:bodyPr>
          <a:lstStyle/>
          <a:p>
            <a:r>
              <a:rPr lang="en-US" sz="3000">
                <a:solidFill>
                  <a:srgbClr val="009998"/>
                </a:solidFill>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981062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502D517B-04F6-4713-A848-94FCD4B103E8}"/>
              </a:ext>
            </a:extLst>
          </p:cNvPr>
          <p:cNvSpPr>
            <a:spLocks noGrp="1"/>
          </p:cNvSpPr>
          <p:nvPr>
            <p:ph type="title"/>
          </p:nvPr>
        </p:nvSpPr>
        <p:spPr>
          <a:xfrm>
            <a:off x="3508625" y="2627420"/>
            <a:ext cx="2234629" cy="747712"/>
          </a:xfrm>
        </p:spPr>
        <p:txBody>
          <a:bodyPr anchor="ctr">
            <a:noAutofit/>
          </a:bodyPr>
          <a:lstStyle/>
          <a:p>
            <a:r>
              <a:rPr lang="en-US" sz="3000">
                <a:solidFill>
                  <a:srgbClr val="009998"/>
                </a:solidFill>
                <a:latin typeface="Arial" panose="020B0604020202020204" pitchFamily="34" charset="0"/>
                <a:cs typeface="Arial" panose="020B0604020202020204" pitchFamily="34" charset="0"/>
              </a:rPr>
              <a:t>Thank you!</a:t>
            </a:r>
            <a:endParaRPr lang="LID4096" sz="3000">
              <a:solidFill>
                <a:srgbClr val="009998"/>
              </a:solidFill>
              <a:latin typeface="Arial" panose="020B0604020202020204" pitchFamily="34" charset="0"/>
              <a:cs typeface="Arial" panose="020B0604020202020204" pitchFamily="34" charset="0"/>
            </a:endParaRPr>
          </a:p>
        </p:txBody>
      </p:sp>
      <p:sp>
        <p:nvSpPr>
          <p:cNvPr id="2" name="מציין מיקום של מספר שקופית 1">
            <a:extLst>
              <a:ext uri="{FF2B5EF4-FFF2-40B4-BE49-F238E27FC236}">
                <a16:creationId xmlns:a16="http://schemas.microsoft.com/office/drawing/2014/main" id="{0FB47ADA-13D9-4DCC-868A-0461190BC369}"/>
              </a:ext>
            </a:extLst>
          </p:cNvPr>
          <p:cNvSpPr>
            <a:spLocks noGrp="1"/>
          </p:cNvSpPr>
          <p:nvPr>
            <p:ph type="sldNum" sz="quarter" idx="12"/>
          </p:nvPr>
        </p:nvSpPr>
        <p:spPr>
          <a:xfrm>
            <a:off x="6553199" y="6428556"/>
            <a:ext cx="2133600" cy="365125"/>
          </a:xfrm>
        </p:spPr>
        <p:txBody>
          <a:bodyPr/>
          <a:lstStyle/>
          <a:p>
            <a:fld id="{EE53F2B4-B4D3-4D4D-890E-B11A12EC11EA}" type="slidenum">
              <a:rPr lang="en-US" smtClean="0"/>
              <a:pPr/>
              <a:t>31</a:t>
            </a:fld>
            <a:endParaRPr lang="en-US"/>
          </a:p>
        </p:txBody>
      </p:sp>
      <p:sp>
        <p:nvSpPr>
          <p:cNvPr id="6" name="TextBox 5">
            <a:extLst>
              <a:ext uri="{FF2B5EF4-FFF2-40B4-BE49-F238E27FC236}">
                <a16:creationId xmlns:a16="http://schemas.microsoft.com/office/drawing/2014/main" id="{6C285905-0963-1C47-863F-774FFA2EEB69}"/>
              </a:ext>
            </a:extLst>
          </p:cNvPr>
          <p:cNvSpPr txBox="1"/>
          <p:nvPr/>
        </p:nvSpPr>
        <p:spPr>
          <a:xfrm>
            <a:off x="457200" y="1448656"/>
            <a:ext cx="8542962" cy="646331"/>
          </a:xfrm>
          <a:prstGeom prst="rect">
            <a:avLst/>
          </a:prstGeom>
          <a:noFill/>
        </p:spPr>
        <p:txBody>
          <a:bodyPr wrap="square" rtlCol="0">
            <a:spAutoFit/>
          </a:bodyPr>
          <a:lstStyle/>
          <a:p>
            <a:pPr marL="285750" indent="-285750">
              <a:buFont typeface="Arial" panose="020B0604020202020204" pitchFamily="34" charset="0"/>
              <a:buChar char="•"/>
            </a:pPr>
            <a:endParaRPr lang="en-US">
              <a:solidFill>
                <a:srgbClr val="FF0000"/>
              </a:solidFill>
            </a:endParaRPr>
          </a:p>
          <a:p>
            <a:endParaRPr lang="en-US">
              <a:solidFill>
                <a:srgbClr val="FF0000"/>
              </a:solidFill>
            </a:endParaRPr>
          </a:p>
        </p:txBody>
      </p:sp>
      <p:sp>
        <p:nvSpPr>
          <p:cNvPr id="4" name="TextBox 3">
            <a:extLst>
              <a:ext uri="{FF2B5EF4-FFF2-40B4-BE49-F238E27FC236}">
                <a16:creationId xmlns:a16="http://schemas.microsoft.com/office/drawing/2014/main" id="{F710BBE4-6DA0-41FB-8942-061B843F41BA}"/>
              </a:ext>
            </a:extLst>
          </p:cNvPr>
          <p:cNvSpPr txBox="1"/>
          <p:nvPr/>
        </p:nvSpPr>
        <p:spPr>
          <a:xfrm>
            <a:off x="7157991" y="6063448"/>
            <a:ext cx="1842171" cy="246221"/>
          </a:xfrm>
          <a:prstGeom prst="rect">
            <a:avLst/>
          </a:prstGeom>
          <a:noFill/>
        </p:spPr>
        <p:txBody>
          <a:bodyPr wrap="none" rtlCol="0">
            <a:spAutoFit/>
          </a:bodyPr>
          <a:lstStyle/>
          <a:p>
            <a:r>
              <a:rPr lang="en-US" sz="1000" dirty="0"/>
              <a:t>022006-MKT Rev A (2020-08)</a:t>
            </a:r>
          </a:p>
        </p:txBody>
      </p:sp>
    </p:spTree>
    <p:extLst>
      <p:ext uri="{BB962C8B-B14F-4D97-AF65-F5344CB8AC3E}">
        <p14:creationId xmlns:p14="http://schemas.microsoft.com/office/powerpoint/2010/main" val="4022230253"/>
      </p:ext>
    </p:extLst>
  </p:cSld>
  <p:clrMapOvr>
    <a:masterClrMapping/>
  </p:clrMapOvr>
</p:sld>
</file>

<file path=ppt/theme/theme1.xml><?xml version="1.0" encoding="utf-8"?>
<a:theme xmlns:a="http://schemas.openxmlformats.org/drawingml/2006/main" name="Office Theme">
  <a:themeElements>
    <a:clrScheme name="Custom 1">
      <a:dk1>
        <a:srgbClr val="404040"/>
      </a:dk1>
      <a:lt1>
        <a:sysClr val="window" lastClr="FFFFFF"/>
      </a:lt1>
      <a:dk2>
        <a:srgbClr val="564B3C"/>
      </a:dk2>
      <a:lt2>
        <a:srgbClr val="ECEDD1"/>
      </a:lt2>
      <a:accent1>
        <a:srgbClr val="93A299"/>
      </a:accent1>
      <a:accent2>
        <a:srgbClr val="CF1600"/>
      </a:accent2>
      <a:accent3>
        <a:srgbClr val="B5AE53"/>
      </a:accent3>
      <a:accent4>
        <a:srgbClr val="848058"/>
      </a:accent4>
      <a:accent5>
        <a:srgbClr val="E8B54D"/>
      </a:accent5>
      <a:accent6>
        <a:srgbClr val="786C71"/>
      </a:accent6>
      <a:hlink>
        <a:srgbClr val="CCCC00"/>
      </a:hlink>
      <a:folHlink>
        <a:srgbClr val="B2B2B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C53A8B2AC44E408F026D93FE44D777" ma:contentTypeVersion="2" ma:contentTypeDescription="Create a new document." ma:contentTypeScope="" ma:versionID="8318bd379246e6c9e2bfbbc692bf20f4">
  <xsd:schema xmlns:xsd="http://www.w3.org/2001/XMLSchema" xmlns:xs="http://www.w3.org/2001/XMLSchema" xmlns:p="http://schemas.microsoft.com/office/2006/metadata/properties" xmlns:ns2="f911441f-19aa-499a-aa94-2c811d7e98da" targetNamespace="http://schemas.microsoft.com/office/2006/metadata/properties" ma:root="true" ma:fieldsID="64b1e5fdf3cdcfb3d8a9c2076d5909d1" ns2:_="">
    <xsd:import namespace="f911441f-19aa-499a-aa94-2c811d7e98d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1441f-19aa-499a-aa94-2c811d7e98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30AC53-F160-499D-A06D-30FA3ACB0D44}">
  <ds:schemaRefs>
    <ds:schemaRef ds:uri="f911441f-19aa-499a-aa94-2c811d7e98d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5512B51-ECA1-4255-889F-B12D1A7D2E09}">
  <ds:schemaRefs>
    <ds:schemaRef ds:uri="http://schemas.microsoft.com/sharepoint/v3/contenttype/forms"/>
  </ds:schemaRefs>
</ds:datastoreItem>
</file>

<file path=customXml/itemProps3.xml><?xml version="1.0" encoding="utf-8"?>
<ds:datastoreItem xmlns:ds="http://schemas.openxmlformats.org/officeDocument/2006/customXml" ds:itemID="{742172D6-929A-43B0-937E-3AA33B66F5CB}">
  <ds:schemaRefs>
    <ds:schemaRef ds:uri="f911441f-19aa-499a-aa94-2c811d7e98d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3512</Words>
  <Application>Microsoft Office PowerPoint</Application>
  <PresentationFormat>On-screen Show (4:3)</PresentationFormat>
  <Paragraphs>335</Paragraphs>
  <Slides>31</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Century Gothic</vt:lpstr>
      <vt:lpstr>Courier New</vt:lpstr>
      <vt:lpstr>Franklin Gothic Book</vt:lpstr>
      <vt:lpstr>Franklin Gothic Medium</vt:lpstr>
      <vt:lpstr>Times New Roman</vt:lpstr>
      <vt:lpstr>Office Theme</vt:lpstr>
      <vt:lpstr>Advancing treatment   of heart disease </vt:lpstr>
      <vt:lpstr>Forward-Looking Statements</vt:lpstr>
      <vt:lpstr>Two Key Products </vt:lpstr>
      <vt:lpstr>4 Step Value Creation Strategy</vt:lpstr>
      <vt:lpstr>Reducer Opportunity</vt:lpstr>
      <vt:lpstr>Refractory Angina – an Underserved Market</vt:lpstr>
      <vt:lpstr>Reducer Therapy for Refractory Angina</vt:lpstr>
      <vt:lpstr>Reducer Improves Symptoms in RA Patients</vt:lpstr>
      <vt:lpstr>REDUCER-I Real World Study Substantiates COSIRA Results</vt:lpstr>
      <vt:lpstr>PowerPoint Presentation</vt:lpstr>
      <vt:lpstr>PowerPoint Presentation</vt:lpstr>
      <vt:lpstr>PowerPoint Presentation</vt:lpstr>
      <vt:lpstr>PowerPoint Presentation</vt:lpstr>
      <vt:lpstr>Reducer Commercialization Status</vt:lpstr>
      <vt:lpstr>Accelerating Reimbursement in Global Markets</vt:lpstr>
      <vt:lpstr>PowerPoint Presentation</vt:lpstr>
      <vt:lpstr>Tiara Opportunity</vt:lpstr>
      <vt:lpstr>Mitral Regurgitation – an Underserved Market</vt:lpstr>
      <vt:lpstr>Poor Prognosis for Patients with Functional MR </vt:lpstr>
      <vt:lpstr>PowerPoint Presentation</vt:lpstr>
      <vt:lpstr>CE Mark for Tiara TA in European Union</vt:lpstr>
      <vt:lpstr>Tiara TA Procedural Outcomes</vt:lpstr>
      <vt:lpstr>MR Resolution for TIARA-I and TIARA-II</vt:lpstr>
      <vt:lpstr>NYHA Improvement for TIARA-I and TIARA-II</vt:lpstr>
      <vt:lpstr>NYHA Improvement for TIARA-I and TIARA-II</vt:lpstr>
      <vt:lpstr>PowerPoint Presentation</vt:lpstr>
      <vt:lpstr>PowerPoint Presentation</vt:lpstr>
      <vt:lpstr>In Summary</vt:lpstr>
      <vt:lpstr>Neovasc Financials</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Revolutionizing treatment   of advanced heart disease</dc:title>
  <dc:creator/>
  <cp:lastModifiedBy/>
  <cp:revision>79</cp:revision>
  <cp:lastPrinted>2017-11-27T00:07:40Z</cp:lastPrinted>
  <dcterms:created xsi:type="dcterms:W3CDTF">2017-01-05T18:30:09Z</dcterms:created>
  <dcterms:modified xsi:type="dcterms:W3CDTF">2020-08-12T21:03:15Z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0x01010026C53A8B2AC44E408F026D93FE44D777</vt:lpwstr>
  </property>
</Properties>
</file>