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6" r:id="rId3"/>
  </p:sldMasterIdLst>
  <p:notesMasterIdLst>
    <p:notesMasterId r:id="rId40"/>
  </p:notesMasterIdLst>
  <p:handoutMasterIdLst>
    <p:handoutMasterId r:id="rId41"/>
  </p:handoutMasterIdLst>
  <p:sldIdLst>
    <p:sldId id="313" r:id="rId4"/>
    <p:sldId id="310" r:id="rId5"/>
    <p:sldId id="354" r:id="rId6"/>
    <p:sldId id="324" r:id="rId7"/>
    <p:sldId id="440" r:id="rId8"/>
    <p:sldId id="323" r:id="rId9"/>
    <p:sldId id="410" r:id="rId10"/>
    <p:sldId id="381" r:id="rId11"/>
    <p:sldId id="412" r:id="rId12"/>
    <p:sldId id="442" r:id="rId13"/>
    <p:sldId id="444" r:id="rId14"/>
    <p:sldId id="428" r:id="rId15"/>
    <p:sldId id="426" r:id="rId16"/>
    <p:sldId id="427" r:id="rId17"/>
    <p:sldId id="443" r:id="rId18"/>
    <p:sldId id="438" r:id="rId19"/>
    <p:sldId id="439" r:id="rId20"/>
    <p:sldId id="432" r:id="rId21"/>
    <p:sldId id="431" r:id="rId22"/>
    <p:sldId id="441" r:id="rId23"/>
    <p:sldId id="429" r:id="rId24"/>
    <p:sldId id="430" r:id="rId25"/>
    <p:sldId id="435" r:id="rId26"/>
    <p:sldId id="445" r:id="rId27"/>
    <p:sldId id="436" r:id="rId28"/>
    <p:sldId id="433" r:id="rId29"/>
    <p:sldId id="434" r:id="rId30"/>
    <p:sldId id="446" r:id="rId31"/>
    <p:sldId id="425" r:id="rId32"/>
    <p:sldId id="447" r:id="rId33"/>
    <p:sldId id="328" r:id="rId34"/>
    <p:sldId id="371" r:id="rId35"/>
    <p:sldId id="372" r:id="rId36"/>
    <p:sldId id="382" r:id="rId37"/>
    <p:sldId id="383" r:id="rId38"/>
    <p:sldId id="448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clrMru>
    <a:srgbClr val="51B3AD"/>
    <a:srgbClr val="DEC97F"/>
    <a:srgbClr val="BEC0BF"/>
    <a:srgbClr val="E82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5" autoAdjust="0"/>
    <p:restoredTop sz="95272" autoAdjust="0"/>
  </p:normalViewPr>
  <p:slideViewPr>
    <p:cSldViewPr snapToGrid="0" snapToObjects="1">
      <p:cViewPr varScale="1">
        <p:scale>
          <a:sx n="102" d="100"/>
          <a:sy n="102" d="100"/>
        </p:scale>
        <p:origin x="88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01407-B102-5946-9554-0E43E1805E9C}" type="datetimeFigureOut">
              <a:rPr lang="en-US" smtClean="0"/>
              <a:t>1/15/19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218ED-5E12-9E4D-A5A4-607C2B168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8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AAE0C-14DF-A14E-8BF1-78A71E462BCE}" type="datetimeFigureOut">
              <a:rPr lang="en-US" smtClean="0"/>
              <a:t>1/15/19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DAA2A-E13D-8647-96D8-362D36795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1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FF"/>
                </a:solidFill>
              </a:rPr>
              <a:t>I help business owners with their money strategy, dealing with the numbers, so that</a:t>
            </a:r>
            <a:r>
              <a:rPr lang="en-US" baseline="0" dirty="0">
                <a:solidFill>
                  <a:srgbClr val="0000FF"/>
                </a:solidFill>
              </a:rPr>
              <a:t> they could have the best financial life ever. I’m talking Financial peace of mind.  Financial security.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solidFill>
                <a:srgbClr val="0000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>
                <a:solidFill>
                  <a:srgbClr val="0000FF"/>
                </a:solidFill>
              </a:rPr>
              <a:t>The ability to do what you want when you want how you want – in your financial life.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(I help x do y so that…)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A99CC-8C26-5945-8DF8-2D9C6E04BC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97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you want clarity, 10</a:t>
            </a:r>
            <a:r>
              <a:rPr lang="en-US" baseline="30000" dirty="0"/>
              <a:t>th</a:t>
            </a:r>
            <a:r>
              <a:rPr lang="en-US" dirty="0"/>
              <a:t> of every month for prior month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DAA2A-E13D-8647-96D8-362D367958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32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you want clarity, 10</a:t>
            </a:r>
            <a:r>
              <a:rPr lang="en-US" baseline="30000" dirty="0"/>
              <a:t>th</a:t>
            </a:r>
            <a:r>
              <a:rPr lang="en-US" dirty="0"/>
              <a:t> of every month for prior month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DAA2A-E13D-8647-96D8-362D367958B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24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you want clarity, 10</a:t>
            </a:r>
            <a:r>
              <a:rPr lang="en-US" baseline="30000" dirty="0"/>
              <a:t>th</a:t>
            </a:r>
            <a:r>
              <a:rPr lang="en-US" dirty="0"/>
              <a:t> of every month for prior month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DAA2A-E13D-8647-96D8-362D367958B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30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you want clarity, 10</a:t>
            </a:r>
            <a:r>
              <a:rPr lang="en-US" baseline="30000" dirty="0"/>
              <a:t>th</a:t>
            </a:r>
            <a:r>
              <a:rPr lang="en-US" dirty="0"/>
              <a:t> of every month for prior month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DAA2A-E13D-8647-96D8-362D367958B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96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FF"/>
                </a:solidFill>
              </a:rPr>
              <a:t>I help business owners with their money strategy, dealing with the numbers, so that</a:t>
            </a:r>
            <a:r>
              <a:rPr lang="en-US" baseline="0" dirty="0">
                <a:solidFill>
                  <a:srgbClr val="0000FF"/>
                </a:solidFill>
              </a:rPr>
              <a:t> they could have the best financial life ever. I’m talking Financial peace of mind.  Financial security.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solidFill>
                <a:srgbClr val="0000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>
                <a:solidFill>
                  <a:srgbClr val="0000FF"/>
                </a:solidFill>
              </a:rPr>
              <a:t>The ability to do what you want when you want how you want – in your financial life.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(I help x do y so that…)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A99CC-8C26-5945-8DF8-2D9C6E04BC4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5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01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0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32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1976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Gill Sans"/>
                <a:cs typeface="Gill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708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44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5157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786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6520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8923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050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Gill Sans"/>
                <a:cs typeface="Gill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98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2314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4018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7319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081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Gill Sans"/>
                <a:cs typeface="Gill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9450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6061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780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6394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4372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410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030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0782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2344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11466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15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3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5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3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30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6196296"/>
            <a:ext cx="9144000" cy="661703"/>
          </a:xfrm>
          <a:prstGeom prst="rect">
            <a:avLst/>
          </a:prstGeom>
          <a:solidFill>
            <a:srgbClr val="51B3A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12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7A225-ACC0-1845-BC32-DDB70BE15830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22E9D-6CD8-0745-A7A3-4DF9EA8437F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yellowwhitesimple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6" y="6188705"/>
            <a:ext cx="3333297" cy="734315"/>
          </a:xfrm>
          <a:prstGeom prst="rect">
            <a:avLst/>
          </a:prstGeom>
        </p:spPr>
      </p:pic>
      <p:pic>
        <p:nvPicPr>
          <p:cNvPr id="12" name="Picture 11" descr="whitetaglin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496" y="6392962"/>
            <a:ext cx="3576411" cy="39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E8271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E8271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6196296"/>
            <a:ext cx="9144000" cy="661703"/>
          </a:xfrm>
          <a:prstGeom prst="rect">
            <a:avLst/>
          </a:prstGeom>
          <a:solidFill>
            <a:srgbClr val="51B3A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12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1" name="Picture 10" descr="yellowwhitesimple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6" y="6188705"/>
            <a:ext cx="3333297" cy="734315"/>
          </a:xfrm>
          <a:prstGeom prst="rect">
            <a:avLst/>
          </a:prstGeom>
        </p:spPr>
      </p:pic>
      <p:pic>
        <p:nvPicPr>
          <p:cNvPr id="12" name="Picture 11" descr="whitetaglin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496" y="6392962"/>
            <a:ext cx="3576411" cy="39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3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E8271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E8271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6196296"/>
            <a:ext cx="9144000" cy="661703"/>
          </a:xfrm>
          <a:prstGeom prst="rect">
            <a:avLst/>
          </a:prstGeom>
          <a:solidFill>
            <a:srgbClr val="51B3A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12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7A225-ACC0-1845-BC32-DDB70BE1583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1/15/19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22E9D-6CD8-0745-A7A3-4DF9EA8437F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1" name="Picture 10" descr="yellowwhitesimple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6" y="6188705"/>
            <a:ext cx="3333297" cy="734315"/>
          </a:xfrm>
          <a:prstGeom prst="rect">
            <a:avLst/>
          </a:prstGeom>
        </p:spPr>
      </p:pic>
      <p:pic>
        <p:nvPicPr>
          <p:cNvPr id="12" name="Picture 11" descr="whitetaglin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496" y="6392962"/>
            <a:ext cx="3576411" cy="39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E8271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E8271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6501" y="2591224"/>
            <a:ext cx="4523362" cy="1295019"/>
          </a:xfrm>
        </p:spPr>
        <p:txBody>
          <a:bodyPr>
            <a:noAutofit/>
          </a:bodyPr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sz="8500" dirty="0">
                <a:solidFill>
                  <a:srgbClr val="51B3AD"/>
                </a:solidFill>
                <a:latin typeface="TartineScriptPro" charset="0"/>
              </a:rPr>
              <a:t>DSOA</a:t>
            </a:r>
            <a:r>
              <a:rPr lang="en-US" sz="8500" dirty="0">
                <a:solidFill>
                  <a:srgbClr val="51B3AD"/>
                </a:solidFill>
                <a:latin typeface="TartineScriptPro" charset="0"/>
                <a:ea typeface="TartineScriptPro" charset="0"/>
                <a:cs typeface="TartineScriptPro" charset="0"/>
              </a:rPr>
              <a:t> </a:t>
            </a:r>
            <a:br>
              <a:rPr lang="en-US" sz="8500" dirty="0">
                <a:solidFill>
                  <a:srgbClr val="51B3AD"/>
                </a:solidFill>
                <a:latin typeface="TartineScriptPro" charset="0"/>
                <a:ea typeface="TartineScriptPro" charset="0"/>
                <a:cs typeface="TartineScriptPro" charset="0"/>
              </a:rPr>
            </a:br>
            <a:r>
              <a:rPr lang="en-US" sz="8500" dirty="0">
                <a:solidFill>
                  <a:srgbClr val="51B3AD"/>
                </a:solidFill>
                <a:latin typeface="TartineScriptPro" charset="0"/>
                <a:ea typeface="TartineScriptPro" charset="0"/>
                <a:cs typeface="TartineScriptPro" charset="0"/>
              </a:rPr>
              <a:t>Inner Circle </a:t>
            </a:r>
            <a:br>
              <a:rPr lang="en-US" dirty="0">
                <a:solidFill>
                  <a:srgbClr val="51B3AD"/>
                </a:solidFill>
              </a:rPr>
            </a:br>
            <a:br>
              <a:rPr lang="en-US" dirty="0">
                <a:solidFill>
                  <a:srgbClr val="51B3AD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Justin Krane, CFP®</a:t>
            </a:r>
            <a:br>
              <a:rPr lang="en-US" sz="7200" dirty="0"/>
            </a:b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12770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166535"/>
            <a:ext cx="6466114" cy="33294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CC592DE-C545-490D-89CD-D6E860A70B26}"/>
              </a:ext>
            </a:extLst>
          </p:cNvPr>
          <p:cNvSpPr txBox="1">
            <a:spLocks/>
          </p:cNvSpPr>
          <p:nvPr/>
        </p:nvSpPr>
        <p:spPr>
          <a:xfrm>
            <a:off x="1662230" y="1745951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Ø"/>
            </a:pPr>
            <a:r>
              <a:rPr lang="en-US" sz="22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You and your bookkeeper need to work together – speak at least once a month</a:t>
            </a: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For example: 2nd Wednesday of every month</a:t>
            </a:r>
            <a:endParaRPr lang="en-US" sz="2000" dirty="0">
              <a:cs typeface="Calibri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7896108-44F0-EE43-A9F2-D0155DEB0A25}"/>
              </a:ext>
            </a:extLst>
          </p:cNvPr>
          <p:cNvSpPr txBox="1">
            <a:spLocks/>
          </p:cNvSpPr>
          <p:nvPr/>
        </p:nvSpPr>
        <p:spPr>
          <a:xfrm>
            <a:off x="1662230" y="3357216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Ø"/>
            </a:pPr>
            <a:r>
              <a:rPr lang="en-US" sz="22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They need to explain this $$ stuff to you – make them do the heavy lifting</a:t>
            </a:r>
          </a:p>
        </p:txBody>
      </p:sp>
    </p:spTree>
    <p:extLst>
      <p:ext uri="{BB962C8B-B14F-4D97-AF65-F5344CB8AC3E}">
        <p14:creationId xmlns:p14="http://schemas.microsoft.com/office/powerpoint/2010/main" val="66722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166535"/>
            <a:ext cx="6466114" cy="33294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CC592DE-C545-490D-89CD-D6E860A70B26}"/>
              </a:ext>
            </a:extLst>
          </p:cNvPr>
          <p:cNvSpPr txBox="1">
            <a:spLocks/>
          </p:cNvSpPr>
          <p:nvPr/>
        </p:nvSpPr>
        <p:spPr>
          <a:xfrm>
            <a:off x="1662230" y="1745951"/>
            <a:ext cx="6142827" cy="6002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10% Net Profit Including Distributions</a:t>
            </a:r>
            <a:endParaRPr lang="en-US" sz="2400" dirty="0">
              <a:cs typeface="Calibri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7896108-44F0-EE43-A9F2-D0155DEB0A25}"/>
              </a:ext>
            </a:extLst>
          </p:cNvPr>
          <p:cNvSpPr txBox="1">
            <a:spLocks/>
          </p:cNvSpPr>
          <p:nvPr/>
        </p:nvSpPr>
        <p:spPr>
          <a:xfrm>
            <a:off x="1662230" y="2496258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What’s Your Number?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0163A4A-DAFC-CB4F-8AF4-E06F0608B0D5}"/>
              </a:ext>
            </a:extLst>
          </p:cNvPr>
          <p:cNvSpPr txBox="1">
            <a:spLocks/>
          </p:cNvSpPr>
          <p:nvPr/>
        </p:nvSpPr>
        <p:spPr>
          <a:xfrm>
            <a:off x="1662230" y="3175139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Bookkeeper needs to help you towards your number – and stay on track</a:t>
            </a:r>
          </a:p>
        </p:txBody>
      </p:sp>
    </p:spTree>
    <p:extLst>
      <p:ext uri="{BB962C8B-B14F-4D97-AF65-F5344CB8AC3E}">
        <p14:creationId xmlns:p14="http://schemas.microsoft.com/office/powerpoint/2010/main" val="330728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2309" y="4789106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/>
              </a:rPr>
              <a:t>How Are We Doing???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02197" y="626349"/>
            <a:ext cx="650129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artineScriptPro"/>
              </a:rPr>
              <a:t>Baseline Average</a:t>
            </a:r>
            <a:endParaRPr lang="en-US" sz="6000" dirty="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00B8E4-72D3-46A5-A61D-B2F6BA74480A}"/>
              </a:ext>
            </a:extLst>
          </p:cNvPr>
          <p:cNvSpPr txBox="1"/>
          <p:nvPr/>
        </p:nvSpPr>
        <p:spPr>
          <a:xfrm>
            <a:off x="1340510" y="2886806"/>
            <a:ext cx="646297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artineScriptPro"/>
              </a:rPr>
              <a:t>Last Month</a:t>
            </a:r>
            <a:endParaRPr lang="en-US" sz="60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D20905-1FD6-48DC-A106-12D0A10565F6}"/>
              </a:ext>
            </a:extLst>
          </p:cNvPr>
          <p:cNvSpPr txBox="1"/>
          <p:nvPr/>
        </p:nvSpPr>
        <p:spPr>
          <a:xfrm>
            <a:off x="1335841" y="1763667"/>
            <a:ext cx="6472317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vs.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55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62C6395F-FF03-4CB6-8907-E2310ABFA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94" y="502493"/>
            <a:ext cx="5910395" cy="15619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502" y="2310803"/>
            <a:ext cx="8799186" cy="75646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360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SALES: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Book Antiqua"/>
            </a:endParaRPr>
          </a:p>
          <a:p>
            <a:r>
              <a:rPr lang="en-US" sz="360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Break Out the Top 4-5 Sales Categories:</a:t>
            </a:r>
            <a:endParaRPr lang="en-US" sz="360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281EE6-1D6D-4392-AA6A-121D6FA59968}"/>
              </a:ext>
            </a:extLst>
          </p:cNvPr>
          <p:cNvSpPr txBox="1"/>
          <p:nvPr/>
        </p:nvSpPr>
        <p:spPr>
          <a:xfrm>
            <a:off x="1297528" y="3748626"/>
            <a:ext cx="2858138" cy="15696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31859C"/>
                </a:solidFill>
                <a:latin typeface="Book Antiqua"/>
                <a:cs typeface="Arial"/>
              </a:rPr>
              <a:t>For example:</a:t>
            </a:r>
            <a:endParaRPr lang="en-US" sz="3200" dirty="0">
              <a:latin typeface="Book Antiqua"/>
            </a:endParaRPr>
          </a:p>
          <a:p>
            <a:pPr marL="457200" lvl="0" indent="-457200" rtl="0">
              <a:buFont typeface="Wingdings"/>
              <a:buChar char="ü"/>
            </a:pPr>
            <a:r>
              <a:rPr lang="en-US" sz="3200" dirty="0">
                <a:solidFill>
                  <a:srgbClr val="31859C"/>
                </a:solidFill>
                <a:latin typeface="Book Antiqua"/>
                <a:ea typeface="Arial"/>
                <a:cs typeface="Arial"/>
              </a:rPr>
              <a:t>Recreation</a:t>
            </a:r>
          </a:p>
          <a:p>
            <a:pPr marL="457200" lvl="0" indent="-457200" rtl="0">
              <a:buFont typeface="Wingdings"/>
              <a:buChar char="ü"/>
            </a:pPr>
            <a:r>
              <a:rPr lang="en-US" sz="3200" dirty="0">
                <a:solidFill>
                  <a:srgbClr val="31859C"/>
                </a:solidFill>
                <a:latin typeface="Book Antiqua"/>
                <a:cs typeface="Arial"/>
              </a:rPr>
              <a:t>Company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E66CA-DD17-455A-B76D-3B7DD8376C12}"/>
              </a:ext>
            </a:extLst>
          </p:cNvPr>
          <p:cNvSpPr txBox="1"/>
          <p:nvPr/>
        </p:nvSpPr>
        <p:spPr>
          <a:xfrm>
            <a:off x="4572000" y="3866038"/>
            <a:ext cx="2692116" cy="15696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 rtl="0">
              <a:buFont typeface="Wingdings"/>
              <a:buChar char="ü"/>
            </a:pPr>
            <a:r>
              <a:rPr lang="en-US" sz="3200" dirty="0">
                <a:solidFill>
                  <a:srgbClr val="31859C"/>
                </a:solidFill>
                <a:latin typeface="Book Antiqua"/>
                <a:ea typeface="Arial"/>
                <a:cs typeface="Arial"/>
              </a:rPr>
              <a:t>Recital</a:t>
            </a:r>
            <a:r>
              <a:rPr lang="en-US" sz="3200" dirty="0">
                <a:latin typeface="Book Antiqua"/>
                <a:ea typeface="Arial"/>
                <a:cs typeface="Arial"/>
              </a:rPr>
              <a:t>​</a:t>
            </a:r>
            <a:endParaRPr lang="en-US" sz="3200" dirty="0">
              <a:cs typeface="Calibri"/>
            </a:endParaRPr>
          </a:p>
          <a:p>
            <a:pPr marL="457200" lvl="0" indent="-457200" rtl="0">
              <a:buFont typeface="Wingdings"/>
              <a:buChar char="ü"/>
            </a:pPr>
            <a:r>
              <a:rPr lang="en-US" sz="3200" dirty="0">
                <a:solidFill>
                  <a:srgbClr val="31859C"/>
                </a:solidFill>
                <a:latin typeface="Book Antiqua"/>
                <a:ea typeface="Arial"/>
                <a:cs typeface="Arial"/>
              </a:rPr>
              <a:t>Events</a:t>
            </a:r>
            <a:r>
              <a:rPr lang="en-US" sz="3200" dirty="0">
                <a:latin typeface="Book Antiqua"/>
                <a:ea typeface="Arial"/>
                <a:cs typeface="Arial"/>
              </a:rPr>
              <a:t>​</a:t>
            </a:r>
          </a:p>
          <a:p>
            <a:pPr marL="457200" lvl="0" indent="-457200" rtl="0">
              <a:buFont typeface="Wingdings"/>
              <a:buChar char="ü"/>
            </a:pPr>
            <a:r>
              <a:rPr lang="en-US" sz="3200" dirty="0">
                <a:solidFill>
                  <a:srgbClr val="31859C"/>
                </a:solidFill>
                <a:latin typeface="Book Antiqua"/>
                <a:ea typeface="Arial"/>
                <a:cs typeface="Arial"/>
              </a:rPr>
              <a:t>Costumes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903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62C6395F-FF03-4CB6-8907-E2310ABFA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94" y="502493"/>
            <a:ext cx="5910395" cy="15619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502" y="2310803"/>
            <a:ext cx="8799186" cy="75646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EXPENSES:</a:t>
            </a:r>
          </a:p>
          <a:p>
            <a:pPr algn="l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Must Include</a:t>
            </a:r>
            <a:endParaRPr lang="en-US" sz="28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281EE6-1D6D-4392-AA6A-121D6FA59968}"/>
              </a:ext>
            </a:extLst>
          </p:cNvPr>
          <p:cNvSpPr txBox="1"/>
          <p:nvPr/>
        </p:nvSpPr>
        <p:spPr>
          <a:xfrm>
            <a:off x="3256591" y="2850375"/>
            <a:ext cx="6663881" cy="36009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rgbClr val="31859C"/>
                </a:solidFill>
                <a:latin typeface="Book Antiqua"/>
                <a:cs typeface="Arial"/>
              </a:rPr>
              <a:t>Company, Recital, Costumes</a:t>
            </a:r>
            <a:endParaRPr lang="en-US" sz="2800" dirty="0">
              <a:latin typeface="Book Antiqua"/>
            </a:endParaRP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rgbClr val="31859C"/>
                </a:solidFill>
                <a:latin typeface="Book Antiqua"/>
                <a:ea typeface="Arial"/>
                <a:cs typeface="Arial"/>
              </a:rPr>
              <a:t>Instructors/Staff</a:t>
            </a: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rgbClr val="31859C"/>
                </a:solidFill>
                <a:latin typeface="Book Antiqua"/>
                <a:ea typeface="Arial"/>
                <a:cs typeface="Arial"/>
              </a:rPr>
              <a:t>Rent</a:t>
            </a: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rgbClr val="31859C"/>
                </a:solidFill>
                <a:latin typeface="Book Antiqua"/>
                <a:cs typeface="Arial"/>
              </a:rPr>
              <a:t>Professional Fees</a:t>
            </a:r>
            <a:endParaRPr lang="en-US" sz="2800" dirty="0">
              <a:cs typeface="Calibri"/>
            </a:endParaRP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rgbClr val="31859C"/>
                </a:solidFill>
                <a:latin typeface="Book Antiqua"/>
                <a:cs typeface="Arial"/>
              </a:rPr>
              <a:t>Interest on Debt</a:t>
            </a: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Travel</a:t>
            </a: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rgbClr val="31859C"/>
                </a:solidFill>
                <a:latin typeface="Book Antiqua"/>
                <a:cs typeface="Arial"/>
              </a:rPr>
              <a:t>Marketing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  <a:p>
            <a:pPr marL="457200" indent="-457200">
              <a:buFont typeface="Wingdings"/>
              <a:buChar char="ü"/>
            </a:pPr>
            <a:endParaRPr lang="en-US" sz="28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681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2309" y="4789106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/>
              </a:rPr>
              <a:t>How Are We Doing???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02197" y="626349"/>
            <a:ext cx="650129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artineScriptPro"/>
              </a:rPr>
              <a:t>Company Sales</a:t>
            </a:r>
            <a:endParaRPr lang="en-US" sz="600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00B8E4-72D3-46A5-A61D-B2F6BA74480A}"/>
              </a:ext>
            </a:extLst>
          </p:cNvPr>
          <p:cNvSpPr txBox="1"/>
          <p:nvPr/>
        </p:nvSpPr>
        <p:spPr>
          <a:xfrm>
            <a:off x="1340510" y="2886806"/>
            <a:ext cx="646297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artineScriptPro"/>
              </a:rPr>
              <a:t>Company Expenses</a:t>
            </a:r>
            <a:endParaRPr lang="en-US" sz="60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D20905-1FD6-48DC-A106-12D0A10565F6}"/>
              </a:ext>
            </a:extLst>
          </p:cNvPr>
          <p:cNvSpPr txBox="1"/>
          <p:nvPr/>
        </p:nvSpPr>
        <p:spPr>
          <a:xfrm>
            <a:off x="1335841" y="1763667"/>
            <a:ext cx="6472317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vs.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34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89106" y="700392"/>
            <a:ext cx="8151779" cy="444554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08" y="1732625"/>
            <a:ext cx="7010862" cy="250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35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71661"/>
            <a:ext cx="9144000" cy="1752600"/>
          </a:xfrm>
        </p:spPr>
        <p:txBody>
          <a:bodyPr>
            <a:noAutofit/>
          </a:bodyPr>
          <a:lstStyle/>
          <a:p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5" name="Picture 4" descr="FotoliaHeadSa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118" y="122753"/>
            <a:ext cx="6581567" cy="57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67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318" y="2911036"/>
            <a:ext cx="4865733" cy="5776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Cash - weekly</a:t>
            </a:r>
            <a:endParaRPr lang="en-US" sz="28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281EE6-1D6D-4392-AA6A-121D6FA59968}"/>
              </a:ext>
            </a:extLst>
          </p:cNvPr>
          <p:cNvSpPr txBox="1"/>
          <p:nvPr/>
        </p:nvSpPr>
        <p:spPr>
          <a:xfrm>
            <a:off x="5269293" y="2925825"/>
            <a:ext cx="5029199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Arial"/>
              </a:rPr>
              <a:t>Inventory</a:t>
            </a:r>
            <a:endParaRPr lang="en-US" sz="28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E66CA-DD17-455A-B76D-3B7DD8376C12}"/>
              </a:ext>
            </a:extLst>
          </p:cNvPr>
          <p:cNvSpPr txBox="1"/>
          <p:nvPr/>
        </p:nvSpPr>
        <p:spPr>
          <a:xfrm>
            <a:off x="5230980" y="3653770"/>
            <a:ext cx="4709926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Arial"/>
              </a:rPr>
              <a:t>Distributions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3C5FA8-7D08-4678-8DCA-AEEFA5D0C733}"/>
              </a:ext>
            </a:extLst>
          </p:cNvPr>
          <p:cNvSpPr txBox="1"/>
          <p:nvPr/>
        </p:nvSpPr>
        <p:spPr>
          <a:xfrm>
            <a:off x="651319" y="3634613"/>
            <a:ext cx="45720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Debt -  2- 4 weeks</a:t>
            </a:r>
            <a:endParaRPr lang="en-US" sz="28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4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94FAE516-6FAB-4735-90BE-63529B18E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01" y="1037617"/>
            <a:ext cx="6880987" cy="11685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813E9DD-AEF9-4011-AB3C-C73F221E287A}"/>
              </a:ext>
            </a:extLst>
          </p:cNvPr>
          <p:cNvSpPr txBox="1"/>
          <p:nvPr/>
        </p:nvSpPr>
        <p:spPr>
          <a:xfrm>
            <a:off x="650468" y="4361705"/>
            <a:ext cx="5082837" cy="95410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Accounts Receivable -</a:t>
            </a:r>
            <a:b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</a:b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who owes you money?</a:t>
            </a:r>
            <a:endParaRPr lang="en-US" sz="2800" i="1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244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83" y="3638980"/>
            <a:ext cx="4865733" cy="5776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Starting Cash Balance</a:t>
            </a:r>
            <a:endParaRPr lang="en-US" sz="280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281EE6-1D6D-4392-AA6A-121D6FA59968}"/>
              </a:ext>
            </a:extLst>
          </p:cNvPr>
          <p:cNvSpPr txBox="1"/>
          <p:nvPr/>
        </p:nvSpPr>
        <p:spPr>
          <a:xfrm>
            <a:off x="4758455" y="3628227"/>
            <a:ext cx="5029199" cy="95410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Arial"/>
              </a:rPr>
              <a:t>Where did the </a:t>
            </a:r>
          </a:p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Arial"/>
              </a:rPr>
              <a:t>money go?</a:t>
            </a:r>
            <a:endParaRPr lang="en-US" sz="28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E66CA-DD17-455A-B76D-3B7DD8376C12}"/>
              </a:ext>
            </a:extLst>
          </p:cNvPr>
          <p:cNvSpPr txBox="1"/>
          <p:nvPr/>
        </p:nvSpPr>
        <p:spPr>
          <a:xfrm>
            <a:off x="4758455" y="4639576"/>
            <a:ext cx="4709926" cy="49244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Arial"/>
              </a:rPr>
              <a:t>Saving for slow months?</a:t>
            </a:r>
            <a:endParaRPr lang="en-US" sz="260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A64F37B-C619-4F60-9FF3-930ED306E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00" y="1422001"/>
            <a:ext cx="5910395" cy="15619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3C5FA8-7D08-4678-8DCA-AEEFA5D0C733}"/>
              </a:ext>
            </a:extLst>
          </p:cNvPr>
          <p:cNvSpPr txBox="1"/>
          <p:nvPr/>
        </p:nvSpPr>
        <p:spPr>
          <a:xfrm>
            <a:off x="51084" y="4362557"/>
            <a:ext cx="45720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ü"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Ending Cash Balance</a:t>
            </a:r>
            <a:endParaRPr lang="en-US" sz="280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144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ustin headshot 500 X 500_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3"/>
            <a:ext cx="4820689" cy="482068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407520" y="451332"/>
            <a:ext cx="4513671" cy="568895"/>
          </a:xfrm>
          <a:prstGeom prst="rect">
            <a:avLst/>
          </a:prstGeom>
          <a:solidFill>
            <a:srgbClr val="DEC9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5018" y="521528"/>
            <a:ext cx="3542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Book Antiqua" charset="0"/>
                <a:ea typeface="Book Antiqua" charset="0"/>
                <a:cs typeface="Book Antiqua" charset="0"/>
              </a:rPr>
              <a:t>CFP</a:t>
            </a:r>
            <a:r>
              <a:rPr lang="en-US" sz="2400" dirty="0">
                <a:latin typeface="Book Antiqua" panose="02040602050305030304" pitchFamily="18" charset="0"/>
                <a:sym typeface="Symbol" pitchFamily="2" charset="2"/>
              </a:rPr>
              <a:t></a:t>
            </a:r>
            <a:r>
              <a:rPr lang="en-US" sz="2400" dirty="0"/>
              <a:t> </a:t>
            </a:r>
            <a:r>
              <a:rPr lang="en-US" sz="2200" dirty="0">
                <a:latin typeface="Book Antiqua" charset="0"/>
                <a:ea typeface="Book Antiqua" charset="0"/>
                <a:cs typeface="Book Antiqua" charset="0"/>
              </a:rPr>
              <a:t> &amp; Fractional CFO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4407520" y="1722525"/>
            <a:ext cx="4513671" cy="937818"/>
            <a:chOff x="4407520" y="1580684"/>
            <a:chExt cx="4513671" cy="937818"/>
          </a:xfrm>
        </p:grpSpPr>
        <p:sp>
          <p:nvSpPr>
            <p:cNvPr id="16" name="Rectangle 15"/>
            <p:cNvSpPr/>
            <p:nvPr/>
          </p:nvSpPr>
          <p:spPr>
            <a:xfrm>
              <a:off x="4407520" y="1580684"/>
              <a:ext cx="4513671" cy="653938"/>
            </a:xfrm>
            <a:prstGeom prst="rect">
              <a:avLst/>
            </a:prstGeom>
            <a:solidFill>
              <a:srgbClr val="DEC9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12424" y="1718283"/>
              <a:ext cx="350637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Book Antiqua" charset="0"/>
                  <a:ea typeface="Book Antiqua" charset="0"/>
                  <a:cs typeface="Book Antiqua" charset="0"/>
                </a:rPr>
                <a:t>Manage</a:t>
              </a:r>
              <a:r>
                <a:rPr lang="en-US" sz="2400" dirty="0"/>
                <a:t> over $100 million </a:t>
              </a:r>
            </a:p>
            <a:p>
              <a:endParaRPr lang="en-US" sz="2200" dirty="0">
                <a:latin typeface="Bookman Old Style" charset="0"/>
                <a:ea typeface="Bookman Old Style" charset="0"/>
                <a:cs typeface="Bookman Old Style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4407520" y="3042084"/>
            <a:ext cx="4513671" cy="653938"/>
          </a:xfrm>
          <a:prstGeom prst="rect">
            <a:avLst/>
          </a:prstGeom>
          <a:solidFill>
            <a:srgbClr val="DEC9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44139" y="3107372"/>
            <a:ext cx="3981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Book Antiqua" charset="0"/>
                <a:ea typeface="Book Antiqua" charset="0"/>
                <a:cs typeface="Book Antiqua" charset="0"/>
              </a:rPr>
              <a:t>Worked with 10 DSOs 1 on 1</a:t>
            </a:r>
          </a:p>
          <a:p>
            <a:endParaRPr lang="en-US" sz="2200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93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4957" y="0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 charset="0"/>
                <a:ea typeface="Bookman Old Style" charset="0"/>
                <a:cs typeface="Bookman Old Style" charset="0"/>
              </a:rPr>
              <a:t>WHAT YOU NEED: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5137" y="2684417"/>
            <a:ext cx="6753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dirty="0">
                <a:solidFill>
                  <a:srgbClr val="DEC97F"/>
                </a:solidFill>
                <a:latin typeface="TartineScriptPro" charset="0"/>
                <a:ea typeface="TartineScriptPro" charset="0"/>
                <a:cs typeface="TartineScriptPro" charset="0"/>
              </a:rPr>
              <a:t>Prosperity Thinking</a:t>
            </a:r>
          </a:p>
        </p:txBody>
      </p:sp>
    </p:spTree>
    <p:extLst>
      <p:ext uri="{BB962C8B-B14F-4D97-AF65-F5344CB8AC3E}">
        <p14:creationId xmlns:p14="http://schemas.microsoft.com/office/powerpoint/2010/main" val="1448561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47617AC1-39F2-4ED7-876C-607CD0F5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057" y="4710157"/>
            <a:ext cx="7772400" cy="147002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8000" dirty="0">
                <a:solidFill>
                  <a:schemeClr val="accent5">
                    <a:lumMod val="75000"/>
                  </a:schemeClr>
                </a:solidFill>
                <a:latin typeface="TartineScriptPro"/>
                <a:cs typeface="Calibri"/>
              </a:rPr>
              <a:t>Accountant</a:t>
            </a:r>
            <a:endParaRPr lang="en-US" sz="80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2" name="Picture 2" descr="A person sitting at a table using a computer&#10;&#10;Description generated with very high confidence">
            <a:extLst>
              <a:ext uri="{FF2B5EF4-FFF2-40B4-BE49-F238E27FC236}">
                <a16:creationId xmlns:a16="http://schemas.microsoft.com/office/drawing/2014/main" id="{2173D47F-9377-4609-96ED-7AC6B2AA39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0" t="6600" r="-401" b="16400"/>
          <a:stretch/>
        </p:blipFill>
        <p:spPr>
          <a:xfrm>
            <a:off x="0" y="-205769"/>
            <a:ext cx="9225392" cy="491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41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1509" y="1930778"/>
            <a:ext cx="3512012" cy="22251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Does he/she identify with your vision?</a:t>
            </a:r>
            <a:endParaRPr lang="en-US"/>
          </a:p>
          <a:p>
            <a:pPr marL="457200" indent="-457200" algn="l">
              <a:buChar char="•"/>
            </a:pPr>
            <a:endParaRPr lang="en-US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pic>
        <p:nvPicPr>
          <p:cNvPr id="4" name="Picture 2" descr="A person sitting at a table using a computer&#10;&#10;Description generated with very high confidence">
            <a:extLst>
              <a:ext uri="{FF2B5EF4-FFF2-40B4-BE49-F238E27FC236}">
                <a16:creationId xmlns:a16="http://schemas.microsoft.com/office/drawing/2014/main" id="{7FC19848-7DD7-4A0E-A632-FDCEB1914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72" t="2200" r="19786" b="-800"/>
          <a:stretch/>
        </p:blipFill>
        <p:spPr>
          <a:xfrm>
            <a:off x="0" y="-65289"/>
            <a:ext cx="5101063" cy="629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166535"/>
            <a:ext cx="6466114" cy="33294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1BD04-3A72-49C2-92D4-6CC82CD5D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9853" y="3183214"/>
            <a:ext cx="6142827" cy="8586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 typeface="Wingdings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Pay taxes as you go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CC592DE-C545-490D-89CD-D6E860A70B26}"/>
              </a:ext>
            </a:extLst>
          </p:cNvPr>
          <p:cNvSpPr txBox="1">
            <a:spLocks/>
          </p:cNvSpPr>
          <p:nvPr/>
        </p:nvSpPr>
        <p:spPr>
          <a:xfrm>
            <a:off x="1799853" y="1365381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Quarterly call</a:t>
            </a:r>
            <a:endParaRPr lang="en-US" dirty="0">
              <a:cs typeface="Calibri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220F299-CFDE-944A-8F6A-FF152C30EC19}"/>
              </a:ext>
            </a:extLst>
          </p:cNvPr>
          <p:cNvSpPr txBox="1">
            <a:spLocks/>
          </p:cNvSpPr>
          <p:nvPr/>
        </p:nvSpPr>
        <p:spPr>
          <a:xfrm>
            <a:off x="1799853" y="2055602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Send them quarterly profit loss report</a:t>
            </a:r>
            <a:endParaRPr lang="en-US" dirty="0">
              <a:cs typeface="Calibri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407E864-ADB8-5F49-A823-CC0DA543BF98}"/>
              </a:ext>
            </a:extLst>
          </p:cNvPr>
          <p:cNvSpPr txBox="1">
            <a:spLocks/>
          </p:cNvSpPr>
          <p:nvPr/>
        </p:nvSpPr>
        <p:spPr>
          <a:xfrm>
            <a:off x="1799853" y="3798484"/>
            <a:ext cx="6142827" cy="85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Ask them – what should I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7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47617AC1-39F2-4ED7-876C-607CD0F5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4710157"/>
            <a:ext cx="9144000" cy="1470025"/>
          </a:xfrm>
          <a:noFill/>
        </p:spPr>
        <p:txBody>
          <a:bodyPr>
            <a:normAutofit/>
          </a:bodyPr>
          <a:lstStyle/>
          <a:p>
            <a:r>
              <a:rPr lang="en-US" sz="8000" dirty="0">
                <a:solidFill>
                  <a:schemeClr val="accent5">
                    <a:lumMod val="75000"/>
                  </a:schemeClr>
                </a:solidFill>
                <a:latin typeface="TartineScriptPro"/>
                <a:cs typeface="Calibri"/>
              </a:rPr>
              <a:t>Pay Yourself First!</a:t>
            </a:r>
            <a:endParaRPr lang="en-US" sz="80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4" name="Picture 3" descr="A person sitting at a table using a computer&#13;&#10;&#13;&#10;Description automatically generated">
            <a:extLst>
              <a:ext uri="{FF2B5EF4-FFF2-40B4-BE49-F238E27FC236}">
                <a16:creationId xmlns:a16="http://schemas.microsoft.com/office/drawing/2014/main" id="{E7CE7BE7-BAB6-8D4E-A7B8-574A084834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778"/>
          <a:stretch/>
        </p:blipFill>
        <p:spPr>
          <a:xfrm>
            <a:off x="0" y="0"/>
            <a:ext cx="9144000" cy="471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03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166535"/>
            <a:ext cx="6466114" cy="33294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1BD04-3A72-49C2-92D4-6CC82CD5D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0704" y="2748120"/>
            <a:ext cx="6142827" cy="8586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 typeface="Wingdings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Payroll!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CC592DE-C545-490D-89CD-D6E860A70B26}"/>
              </a:ext>
            </a:extLst>
          </p:cNvPr>
          <p:cNvSpPr txBox="1">
            <a:spLocks/>
          </p:cNvSpPr>
          <p:nvPr/>
        </p:nvSpPr>
        <p:spPr>
          <a:xfrm>
            <a:off x="1799853" y="2198118"/>
            <a:ext cx="6142827" cy="5521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/>
              <a:buChar char="Ø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Salary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351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picture containing building, outdoor, front, clock&#10;&#10;Description generated with very high confidence">
            <a:extLst>
              <a:ext uri="{FF2B5EF4-FFF2-40B4-BE49-F238E27FC236}">
                <a16:creationId xmlns:a16="http://schemas.microsoft.com/office/drawing/2014/main" id="{889492E5-81A9-45E4-97DB-459B7C6D65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" r="-55" b="20125"/>
          <a:stretch/>
        </p:blipFill>
        <p:spPr>
          <a:xfrm>
            <a:off x="0" y="-205720"/>
            <a:ext cx="9230851" cy="4918983"/>
          </a:xfrm>
          <a:prstGeom prst="rect">
            <a:avLst/>
          </a:prstGeom>
        </p:spPr>
      </p:pic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47617AC1-39F2-4ED7-876C-607CD0F5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057" y="4710157"/>
            <a:ext cx="7772400" cy="147002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8000" dirty="0">
                <a:solidFill>
                  <a:schemeClr val="accent5">
                    <a:lumMod val="75000"/>
                  </a:schemeClr>
                </a:solidFill>
                <a:latin typeface="TartineScriptPro"/>
                <a:cs typeface="Calibri"/>
              </a:rPr>
              <a:t>Bank Accounts</a:t>
            </a:r>
            <a:endParaRPr lang="en-US" sz="80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0919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5967" y="666454"/>
            <a:ext cx="3512012" cy="12034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Business Checking</a:t>
            </a:r>
          </a:p>
          <a:p>
            <a:pPr marL="457200" indent="-457200" algn="l">
              <a:buChar char="•"/>
            </a:pPr>
            <a:endParaRPr lang="en-US" sz="290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9A60DD6-864C-4ED7-9870-CF89A11568B4}"/>
              </a:ext>
            </a:extLst>
          </p:cNvPr>
          <p:cNvSpPr txBox="1">
            <a:spLocks/>
          </p:cNvSpPr>
          <p:nvPr/>
        </p:nvSpPr>
        <p:spPr>
          <a:xfrm>
            <a:off x="5465116" y="2019323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Business Savings – Slow Time</a:t>
            </a:r>
          </a:p>
          <a:p>
            <a:pPr marL="457200" indent="-457200" algn="l">
              <a:buFont typeface="Arial"/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7E62598-5D63-4EFB-9A8B-BC12351A828D}"/>
              </a:ext>
            </a:extLst>
          </p:cNvPr>
          <p:cNvSpPr txBox="1">
            <a:spLocks/>
          </p:cNvSpPr>
          <p:nvPr/>
        </p:nvSpPr>
        <p:spPr>
          <a:xfrm>
            <a:off x="5465116" y="3373044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Personal</a:t>
            </a:r>
            <a:b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</a:b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Checking</a:t>
            </a:r>
          </a:p>
          <a:p>
            <a:pPr marL="457200" indent="-457200" algn="l">
              <a:buFont typeface="Arial"/>
              <a:buChar char="•"/>
            </a:pPr>
            <a:endParaRPr lang="en-US" sz="290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999D6D3-363E-46D2-855D-1D7BD07D8359}"/>
              </a:ext>
            </a:extLst>
          </p:cNvPr>
          <p:cNvSpPr txBox="1">
            <a:spLocks/>
          </p:cNvSpPr>
          <p:nvPr/>
        </p:nvSpPr>
        <p:spPr>
          <a:xfrm>
            <a:off x="5540890" y="4725913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Personal</a:t>
            </a:r>
            <a:b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</a:b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Savings</a:t>
            </a:r>
          </a:p>
          <a:p>
            <a:pPr marL="457200" indent="-457200" algn="l">
              <a:buFont typeface="Arial"/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pic>
        <p:nvPicPr>
          <p:cNvPr id="12" name="Picture 5" descr="A picture containing building, outdoor, front, clock&#10;&#10;Description generated with very high confidence">
            <a:extLst>
              <a:ext uri="{FF2B5EF4-FFF2-40B4-BE49-F238E27FC236}">
                <a16:creationId xmlns:a16="http://schemas.microsoft.com/office/drawing/2014/main" id="{D92A59AD-9570-4318-85E6-FE407FD09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08" t="-1657" r="17729" b="-14286"/>
          <a:stretch/>
        </p:blipFill>
        <p:spPr>
          <a:xfrm>
            <a:off x="0" y="-90831"/>
            <a:ext cx="5101264" cy="714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5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7617AC1-39F2-4ED7-876C-607CD0F5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35752"/>
            <a:ext cx="9144000" cy="822326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8000" dirty="0">
                <a:solidFill>
                  <a:schemeClr val="accent5">
                    <a:lumMod val="75000"/>
                  </a:schemeClr>
                </a:solidFill>
                <a:latin typeface="TartineScriptPro" panose="02010504060101020103" pitchFamily="2" charset="77"/>
              </a:rPr>
              <a:t>Insurance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9D86829-75A3-8F4F-B927-F4A1363617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82" b="7747"/>
          <a:stretch/>
        </p:blipFill>
        <p:spPr>
          <a:xfrm>
            <a:off x="20" y="10"/>
            <a:ext cx="9143980" cy="513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49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4957" y="0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/>
              </a:rPr>
              <a:t>INSURANCE: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59784" y="1545857"/>
            <a:ext cx="5824431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400" dirty="0">
                <a:solidFill>
                  <a:schemeClr val="accent5">
                    <a:lumMod val="75000"/>
                  </a:schemeClr>
                </a:solidFill>
                <a:latin typeface="TartineScriptPro"/>
              </a:rPr>
              <a:t>Work with an insurance broker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865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3120" y="0"/>
            <a:ext cx="9144000" cy="1752600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TartineScriptPro" charset="0"/>
                <a:ea typeface="TartineScriptPro" charset="0"/>
                <a:cs typeface="TartineScriptPro" charset="0"/>
              </a:rPr>
              <a:t>Imagine if</a:t>
            </a:r>
            <a:r>
              <a:rPr lang="mr-IN" sz="6000" dirty="0">
                <a:solidFill>
                  <a:schemeClr val="bg1"/>
                </a:solidFill>
                <a:latin typeface="TartineScriptPro" charset="0"/>
                <a:ea typeface="TartineScriptPro" charset="0"/>
                <a:cs typeface="TartineScriptPro" charset="0"/>
              </a:rPr>
              <a:t>…</a:t>
            </a:r>
            <a:endParaRPr lang="en-US" sz="6000" dirty="0">
              <a:solidFill>
                <a:schemeClr val="bg1"/>
              </a:solidFill>
              <a:latin typeface="TartineScriptPro" charset="0"/>
              <a:ea typeface="TartineScriptPro" charset="0"/>
              <a:cs typeface="TartineScript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53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5967" y="666454"/>
            <a:ext cx="3512012" cy="12034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Liability</a:t>
            </a:r>
          </a:p>
          <a:p>
            <a:pPr marL="457200" indent="-457200" algn="l"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9A60DD6-864C-4ED7-9870-CF89A11568B4}"/>
              </a:ext>
            </a:extLst>
          </p:cNvPr>
          <p:cNvSpPr txBox="1">
            <a:spLocks/>
          </p:cNvSpPr>
          <p:nvPr/>
        </p:nvSpPr>
        <p:spPr>
          <a:xfrm>
            <a:off x="5465116" y="1542375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Accident &amp; Personal Injury</a:t>
            </a:r>
          </a:p>
          <a:p>
            <a:pPr marL="457200" indent="-457200" algn="l">
              <a:buFont typeface="Arial"/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7E62598-5D63-4EFB-9A8B-BC12351A828D}"/>
              </a:ext>
            </a:extLst>
          </p:cNvPr>
          <p:cNvSpPr txBox="1">
            <a:spLocks/>
          </p:cNvSpPr>
          <p:nvPr/>
        </p:nvSpPr>
        <p:spPr>
          <a:xfrm>
            <a:off x="5465116" y="2896096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Workers Comp</a:t>
            </a:r>
          </a:p>
          <a:p>
            <a:pPr marL="457200" indent="-457200" algn="l">
              <a:buFont typeface="Arial"/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999D6D3-363E-46D2-855D-1D7BD07D8359}"/>
              </a:ext>
            </a:extLst>
          </p:cNvPr>
          <p:cNvSpPr txBox="1">
            <a:spLocks/>
          </p:cNvSpPr>
          <p:nvPr/>
        </p:nvSpPr>
        <p:spPr>
          <a:xfrm>
            <a:off x="5540890" y="3863676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Auto</a:t>
            </a:r>
          </a:p>
          <a:p>
            <a:pPr marL="457200" indent="-457200" algn="l">
              <a:buFont typeface="Arial"/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D92A59AD-9570-4318-85E6-FE407FD09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40" t="-1" r="12603" b="-465"/>
          <a:stretch/>
        </p:blipFill>
        <p:spPr>
          <a:xfrm>
            <a:off x="0" y="0"/>
            <a:ext cx="5449792" cy="6220326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BDEDC344-6EE7-8745-B610-D58F80D4F638}"/>
              </a:ext>
            </a:extLst>
          </p:cNvPr>
          <p:cNvSpPr txBox="1">
            <a:spLocks/>
          </p:cNvSpPr>
          <p:nvPr/>
        </p:nvSpPr>
        <p:spPr>
          <a:xfrm>
            <a:off x="5540890" y="4731977"/>
            <a:ext cx="3512012" cy="120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Book Antiqua"/>
                <a:cs typeface="Calibri"/>
              </a:rPr>
              <a:t>Event</a:t>
            </a:r>
          </a:p>
          <a:p>
            <a:pPr marL="457200" indent="-457200" algn="l">
              <a:buFont typeface="Arial"/>
              <a:buChar char="•"/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012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45920"/>
            <a:ext cx="9144000" cy="3765779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rgbClr val="C00000"/>
                </a:solidFill>
                <a:latin typeface="TartineScriptPro" charset="0"/>
                <a:ea typeface="TartineScriptPro" charset="0"/>
                <a:cs typeface="TartineScriptPro" charset="0"/>
              </a:rPr>
              <a:t>You want your business to serve your life.</a:t>
            </a:r>
            <a:br>
              <a:rPr lang="en-US" sz="4000" dirty="0">
                <a:solidFill>
                  <a:srgbClr val="C00000"/>
                </a:solidFill>
                <a:latin typeface="TartineScriptPro" charset="0"/>
                <a:ea typeface="TartineScriptPro" charset="0"/>
                <a:cs typeface="TartineScriptPro" charset="0"/>
              </a:rPr>
            </a:br>
            <a:r>
              <a:rPr lang="en-US" sz="4000" dirty="0">
                <a:solidFill>
                  <a:srgbClr val="C00000"/>
                </a:solidFill>
                <a:latin typeface="Book Antiqua" charset="0"/>
                <a:ea typeface="Book Antiqua" charset="0"/>
                <a:cs typeface="Book Antiqua" charset="0"/>
              </a:rPr>
              <a:t>Not your life to serve your business</a:t>
            </a:r>
          </a:p>
          <a:p>
            <a:pPr marL="285750" indent="-285750" algn="l">
              <a:buFont typeface="Arial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09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32859"/>
            <a:ext cx="9144000" cy="2896498"/>
          </a:xfrm>
        </p:spPr>
        <p:txBody>
          <a:bodyPr>
            <a:noAutofit/>
          </a:bodyPr>
          <a:lstStyle/>
          <a:p>
            <a:br>
              <a:rPr lang="en-US" sz="5000" dirty="0">
                <a:solidFill>
                  <a:srgbClr val="C00000"/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6000" dirty="0">
                <a:solidFill>
                  <a:srgbClr val="C00000"/>
                </a:solidFill>
                <a:latin typeface="TartineScriptPro" charset="0"/>
                <a:ea typeface="TartineScriptPro" charset="0"/>
                <a:cs typeface="TartineScriptPro" charset="0"/>
              </a:rPr>
              <a:t>Will this work for me?</a:t>
            </a:r>
          </a:p>
          <a:p>
            <a:pPr marL="285750" indent="-285750" algn="l">
              <a:buFont typeface="Arial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872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69305" y="1115802"/>
            <a:ext cx="4074695" cy="696955"/>
          </a:xfrm>
          <a:prstGeom prst="rect">
            <a:avLst/>
          </a:prstGeom>
          <a:solidFill>
            <a:srgbClr val="DEC9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pattFill prst="dkUpDiag">
                <a:fgClr>
                  <a:srgbClr val="1F497D"/>
                </a:fgClr>
                <a:bgClr>
                  <a:srgbClr val="1F497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69305" y="2062287"/>
            <a:ext cx="4074695" cy="696955"/>
          </a:xfrm>
          <a:prstGeom prst="rect">
            <a:avLst/>
          </a:prstGeom>
          <a:solidFill>
            <a:srgbClr val="DEC9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pattFill prst="dkUpDiag">
                <a:fgClr>
                  <a:srgbClr val="1F497D"/>
                </a:fgClr>
                <a:bgClr>
                  <a:srgbClr val="1F497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69305" y="811005"/>
            <a:ext cx="9144000" cy="164344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4400" dirty="0">
                <a:solidFill>
                  <a:srgbClr val="C00000"/>
                </a:solidFill>
                <a:latin typeface="Book Antiqua" charset="0"/>
                <a:ea typeface="Book Antiqua" charset="0"/>
                <a:cs typeface="Book Antiqua" charset="0"/>
              </a:rPr>
              <a:t>Definition of</a:t>
            </a:r>
            <a:br>
              <a:rPr lang="en-US" sz="4400" dirty="0">
                <a:solidFill>
                  <a:srgbClr val="C00000"/>
                </a:solidFill>
                <a:latin typeface="Book Antiqua" charset="0"/>
                <a:ea typeface="Book Antiqua" charset="0"/>
                <a:cs typeface="Book Antiqua" charset="0"/>
              </a:rPr>
            </a:br>
            <a:r>
              <a:rPr lang="en-US" sz="4400" dirty="0">
                <a:solidFill>
                  <a:srgbClr val="C00000"/>
                </a:solidFill>
                <a:latin typeface="Book Antiqua" charset="0"/>
                <a:ea typeface="Book Antiqua" charset="0"/>
                <a:cs typeface="Book Antiqua" charset="0"/>
              </a:rPr>
              <a:t>Insanity</a:t>
            </a:r>
          </a:p>
          <a:p>
            <a:pPr marL="285750" indent="-285750" algn="l">
              <a:buFont typeface="Arial"/>
              <a:buChar char="•"/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20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4957" y="0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 charset="0"/>
                <a:ea typeface="Bookman Old Style" charset="0"/>
                <a:cs typeface="Bookman Old Style" charset="0"/>
              </a:rPr>
              <a:t>WHAT YOU NEED: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8943" y="2578662"/>
            <a:ext cx="675372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dirty="0">
                <a:solidFill>
                  <a:srgbClr val="C00000"/>
                </a:solidFill>
                <a:latin typeface="TartineScriptPro" charset="0"/>
                <a:ea typeface="TartineScriptPro" charset="0"/>
                <a:cs typeface="TartineScriptPro" charset="0"/>
              </a:rPr>
              <a:t>Take Action 		Small Steps</a:t>
            </a:r>
          </a:p>
        </p:txBody>
      </p:sp>
    </p:spTree>
    <p:extLst>
      <p:ext uri="{BB962C8B-B14F-4D97-AF65-F5344CB8AC3E}">
        <p14:creationId xmlns:p14="http://schemas.microsoft.com/office/powerpoint/2010/main" val="18272317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4957" y="0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 charset="0"/>
                <a:ea typeface="Bookman Old Style" charset="0"/>
                <a:cs typeface="Bookman Old Style" charset="0"/>
              </a:rPr>
              <a:t>WHAT YOU NEED: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1179" y="2207214"/>
            <a:ext cx="6753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dirty="0">
                <a:solidFill>
                  <a:srgbClr val="51B3AD"/>
                </a:solidFill>
                <a:latin typeface="TartineScriptPro" charset="0"/>
                <a:ea typeface="TartineScriptPro" charset="0"/>
                <a:cs typeface="TartineScriptPro" charset="0"/>
              </a:rPr>
              <a:t>Accountability</a:t>
            </a:r>
          </a:p>
        </p:txBody>
      </p:sp>
    </p:spTree>
    <p:extLst>
      <p:ext uri="{BB962C8B-B14F-4D97-AF65-F5344CB8AC3E}">
        <p14:creationId xmlns:p14="http://schemas.microsoft.com/office/powerpoint/2010/main" val="731146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ustin headshot 500 X 500_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695"/>
            <a:ext cx="4503417" cy="450341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407520" y="1943248"/>
            <a:ext cx="4513671" cy="987313"/>
          </a:xfrm>
          <a:prstGeom prst="rect">
            <a:avLst/>
          </a:prstGeom>
          <a:solidFill>
            <a:srgbClr val="DEC9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2424" y="2012006"/>
            <a:ext cx="3947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Book Antiqua" charset="0"/>
                <a:ea typeface="Book Antiqua" charset="0"/>
                <a:cs typeface="Book Antiqua" charset="0"/>
              </a:rPr>
              <a:t>justin@jkrane.com</a:t>
            </a:r>
            <a:endParaRPr lang="en-US" sz="3600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B6F184-0A2E-2C47-BD51-FD526E89E758}"/>
              </a:ext>
            </a:extLst>
          </p:cNvPr>
          <p:cNvSpPr txBox="1"/>
          <p:nvPr/>
        </p:nvSpPr>
        <p:spPr>
          <a:xfrm>
            <a:off x="292720" y="230615"/>
            <a:ext cx="64088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51B3AD"/>
                </a:solidFill>
                <a:latin typeface="Book Antiqua" panose="02040602050305030304" pitchFamily="18" charset="0"/>
              </a:rPr>
              <a:t>Justin Krane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29460C-716F-0749-BB7C-65729C7CA1AB}"/>
              </a:ext>
            </a:extLst>
          </p:cNvPr>
          <p:cNvSpPr/>
          <p:nvPr/>
        </p:nvSpPr>
        <p:spPr>
          <a:xfrm>
            <a:off x="4407520" y="3433523"/>
            <a:ext cx="4513671" cy="987313"/>
          </a:xfrm>
          <a:prstGeom prst="rect">
            <a:avLst/>
          </a:prstGeom>
          <a:solidFill>
            <a:srgbClr val="DEC9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53FF15-502A-8A44-9B0D-F91A15EC4AC1}"/>
              </a:ext>
            </a:extLst>
          </p:cNvPr>
          <p:cNvSpPr txBox="1"/>
          <p:nvPr/>
        </p:nvSpPr>
        <p:spPr>
          <a:xfrm>
            <a:off x="4612424" y="3502281"/>
            <a:ext cx="3947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Book Antiqua" charset="0"/>
                <a:ea typeface="Book Antiqua" charset="0"/>
                <a:cs typeface="Book Antiqua" charset="0"/>
              </a:rPr>
              <a:t>www.jkrane.com</a:t>
            </a:r>
            <a:endParaRPr lang="en-US" sz="3600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3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7104"/>
            <a:ext cx="9144000" cy="1752600"/>
          </a:xfrm>
        </p:spPr>
        <p:txBody>
          <a:bodyPr>
            <a:noAutofit/>
          </a:bodyPr>
          <a:lstStyle/>
          <a:p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7850" y="2868541"/>
            <a:ext cx="7893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TartineScriptPro" charset="0"/>
                <a:ea typeface="TartineScriptPro" charset="0"/>
                <a:cs typeface="TartineScriptPro" charset="0"/>
              </a:rPr>
              <a:t>Can I challenge you?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517" y="400692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89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4957" y="0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DEC97F"/>
                </a:solidFill>
                <a:latin typeface="Bookman Old Style" charset="0"/>
                <a:ea typeface="Bookman Old Style" charset="0"/>
                <a:cs typeface="Bookman Old Style" charset="0"/>
              </a:rPr>
              <a:t>WHAT YOU NEED: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59784" y="2523538"/>
            <a:ext cx="58244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00" dirty="0">
                <a:solidFill>
                  <a:srgbClr val="DEC97F"/>
                </a:solidFill>
                <a:latin typeface="TartineScriptPro" charset="0"/>
                <a:ea typeface="TartineScriptPro" charset="0"/>
                <a:cs typeface="TartineScriptPro" charset="0"/>
              </a:rPr>
              <a:t>Financial Clarity</a:t>
            </a:r>
          </a:p>
        </p:txBody>
      </p:sp>
    </p:spTree>
    <p:extLst>
      <p:ext uri="{BB962C8B-B14F-4D97-AF65-F5344CB8AC3E}">
        <p14:creationId xmlns:p14="http://schemas.microsoft.com/office/powerpoint/2010/main" val="2275831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erson sitting at a table using a computer&#10;&#10;Description generated with very high confidence">
            <a:extLst>
              <a:ext uri="{FF2B5EF4-FFF2-40B4-BE49-F238E27FC236}">
                <a16:creationId xmlns:a16="http://schemas.microsoft.com/office/drawing/2014/main" id="{40E6381C-1FEB-4238-BEBB-E30BB89C44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39" t="14675" r="699" b="10273"/>
          <a:stretch/>
        </p:blipFill>
        <p:spPr>
          <a:xfrm>
            <a:off x="-2987" y="10"/>
            <a:ext cx="9156791" cy="4580870"/>
          </a:xfrm>
          <a:prstGeom prst="rect">
            <a:avLst/>
          </a:prstGeom>
        </p:spPr>
      </p:pic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47617AC1-39F2-4ED7-876C-607CD0F5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057" y="4710157"/>
            <a:ext cx="7772400" cy="147002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8000">
                <a:solidFill>
                  <a:schemeClr val="accent5">
                    <a:lumMod val="75000"/>
                  </a:schemeClr>
                </a:solidFill>
                <a:latin typeface="TartineScriptPro"/>
                <a:cs typeface="Calibri"/>
              </a:rPr>
              <a:t>Bookkeeper</a:t>
            </a:r>
            <a:endParaRPr lang="en-US" sz="800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1246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5967" y="858018"/>
            <a:ext cx="3512012" cy="22251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Need a Good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Working 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</a:br>
            <a:r>
              <a:rPr lang="en-US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Relationship Together</a:t>
            </a:r>
            <a:endParaRPr lang="en-US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  <a:p>
            <a:pPr marL="457200" indent="-457200" algn="l">
              <a:buChar char="•"/>
            </a:pPr>
            <a:endParaRPr lang="en-US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  <p:pic>
        <p:nvPicPr>
          <p:cNvPr id="5" name="Picture 4" descr="A person sitting at a table using a computer&#10;&#10;Description generated with very high confidence">
            <a:extLst>
              <a:ext uri="{FF2B5EF4-FFF2-40B4-BE49-F238E27FC236}">
                <a16:creationId xmlns:a16="http://schemas.microsoft.com/office/drawing/2014/main" id="{DF88609F-BE9B-46E0-AE4F-E7A9B24A9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03" t="-7547" r="21648" b="-419"/>
          <a:stretch/>
        </p:blipFill>
        <p:spPr>
          <a:xfrm>
            <a:off x="0" y="-395889"/>
            <a:ext cx="5271420" cy="658983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5C3BCDD-03B2-4769-BCAF-B6FF9EB5BD25}"/>
              </a:ext>
            </a:extLst>
          </p:cNvPr>
          <p:cNvSpPr txBox="1">
            <a:spLocks/>
          </p:cNvSpPr>
          <p:nvPr/>
        </p:nvSpPr>
        <p:spPr>
          <a:xfrm>
            <a:off x="5567283" y="3462440"/>
            <a:ext cx="3512012" cy="2225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They need to "Get" You &amp; Your Vision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  <a:p>
            <a:pPr marL="457200" indent="-457200" algn="l">
              <a:buFont typeface="Arial"/>
              <a:buChar char="•"/>
            </a:pPr>
            <a:endParaRPr lang="en-US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71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4" name="Rectangle 3"/>
          <p:cNvSpPr/>
          <p:nvPr/>
        </p:nvSpPr>
        <p:spPr>
          <a:xfrm>
            <a:off x="1338943" y="195943"/>
            <a:ext cx="6466114" cy="4976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4957" y="0"/>
            <a:ext cx="7252980" cy="553998"/>
          </a:xfrm>
          <a:prstGeom prst="rect">
            <a:avLst/>
          </a:prstGeom>
          <a:solidFill>
            <a:srgbClr val="51B3AD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sz="3000">
                <a:solidFill>
                  <a:srgbClr val="DEC97F"/>
                </a:solidFill>
                <a:latin typeface="Bookman Old Style"/>
                <a:ea typeface="Bookman Old Style" charset="0"/>
                <a:cs typeface="Bookman Old Style" charset="0"/>
              </a:rPr>
              <a:t>BEST SOFTWARE: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0868" y="1482002"/>
            <a:ext cx="5824431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400" dirty="0" err="1">
                <a:solidFill>
                  <a:srgbClr val="DEC97F"/>
                </a:solidFill>
                <a:latin typeface="TartineScriptPro"/>
              </a:rPr>
              <a:t>quickbooks</a:t>
            </a:r>
            <a:endParaRPr lang="en-US" sz="6400" dirty="0">
              <a:solidFill>
                <a:srgbClr val="DEC97F"/>
              </a:solidFill>
              <a:latin typeface="TartineScriptPro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1BD04-3A72-49C2-92D4-6CC82CD5D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0704" y="2760890"/>
            <a:ext cx="6142827" cy="22251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Use Quickbooks online so any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advisor can see them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</a:br>
            <a:r>
              <a:rPr lang="en-US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(and you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can as well!) 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58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5823"/>
            <a:ext cx="9144000" cy="1470025"/>
          </a:xfrm>
        </p:spPr>
        <p:txBody>
          <a:bodyPr>
            <a:noAutofit/>
          </a:bodyPr>
          <a:lstStyle/>
          <a:p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9989" y="2604535"/>
            <a:ext cx="9144000" cy="175260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400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The Reporting of Your Numbers</a:t>
            </a:r>
            <a:endParaRPr lang="en-US" sz="4000" dirty="0">
              <a:solidFill>
                <a:schemeClr val="accent5">
                  <a:lumMod val="75000"/>
                </a:schemeClr>
              </a:solidFill>
              <a:latin typeface="Book Antiqua"/>
            </a:endParaRPr>
          </a:p>
          <a:p>
            <a:pPr marL="857250" indent="-857250" algn="l">
              <a:buChar char="•"/>
            </a:pPr>
            <a:r>
              <a:rPr lang="en-US" sz="480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By When?</a:t>
            </a:r>
          </a:p>
          <a:p>
            <a:pPr marL="857250" indent="-857250" algn="l">
              <a:buChar char="•"/>
            </a:pPr>
            <a:r>
              <a:rPr lang="en-US" sz="4800">
                <a:solidFill>
                  <a:schemeClr val="accent5">
                    <a:lumMod val="75000"/>
                  </a:schemeClr>
                </a:solidFill>
                <a:latin typeface="Book Antiqua"/>
              </a:rPr>
              <a:t>What date?</a:t>
            </a:r>
            <a:endParaRPr lang="en-US" sz="480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892BDFE-A523-49F9-B8A0-2C1F7BC65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95" y="499840"/>
            <a:ext cx="5335702" cy="151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503</Words>
  <Application>Microsoft Macintosh PowerPoint</Application>
  <PresentationFormat>On-screen Show (4:3)</PresentationFormat>
  <Paragraphs>147</Paragraphs>
  <Slides>36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Book Antiqua</vt:lpstr>
      <vt:lpstr>Bookman Old Style</vt:lpstr>
      <vt:lpstr>Calibri</vt:lpstr>
      <vt:lpstr>Gill Sans</vt:lpstr>
      <vt:lpstr>Symbol</vt:lpstr>
      <vt:lpstr>TartineScriptPro</vt:lpstr>
      <vt:lpstr>Wingdings</vt:lpstr>
      <vt:lpstr>Office Theme</vt:lpstr>
      <vt:lpstr>1_Office Theme</vt:lpstr>
      <vt:lpstr>4_Office Theme</vt:lpstr>
      <vt:lpstr> DSOA  Inner Circle   Justin Krane, CFP® </vt:lpstr>
      <vt:lpstr>PowerPoint Presentation</vt:lpstr>
      <vt:lpstr> </vt:lpstr>
      <vt:lpstr> </vt:lpstr>
      <vt:lpstr> </vt:lpstr>
      <vt:lpstr>Bookkeeper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 </vt:lpstr>
      <vt:lpstr>PowerPoint Presentation</vt:lpstr>
      <vt:lpstr> </vt:lpstr>
      <vt:lpstr> </vt:lpstr>
      <vt:lpstr>Accountant</vt:lpstr>
      <vt:lpstr> </vt:lpstr>
      <vt:lpstr> </vt:lpstr>
      <vt:lpstr>Pay Yourself First!</vt:lpstr>
      <vt:lpstr> </vt:lpstr>
      <vt:lpstr>Bank Accounts</vt:lpstr>
      <vt:lpstr> </vt:lpstr>
      <vt:lpstr>Insurance</vt:lpstr>
      <vt:lpstr> </vt:lpstr>
      <vt:lpstr> </vt:lpstr>
      <vt:lpstr> </vt:lpstr>
      <vt:lpstr> </vt:lpstr>
      <vt:lpstr>PowerPoint Presentation</vt:lpstr>
      <vt:lpstr> </vt:lpstr>
      <vt:lpstr>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DSOA  Inner Circle   Justin Krane, CFP® </dc:title>
  <dc:creator>Suzi Istvan</dc:creator>
  <cp:lastModifiedBy>justin krane</cp:lastModifiedBy>
  <cp:revision>8</cp:revision>
  <dcterms:created xsi:type="dcterms:W3CDTF">2019-01-11T02:15:29Z</dcterms:created>
  <dcterms:modified xsi:type="dcterms:W3CDTF">2019-01-15T23:06:43Z</dcterms:modified>
</cp:coreProperties>
</file>