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3" r:id="rId3"/>
    <p:sldId id="284" r:id="rId4"/>
    <p:sldId id="257" r:id="rId5"/>
    <p:sldId id="258" r:id="rId6"/>
    <p:sldId id="259" r:id="rId7"/>
    <p:sldId id="262" r:id="rId8"/>
    <p:sldId id="260" r:id="rId9"/>
    <p:sldId id="261" r:id="rId10"/>
    <p:sldId id="263" r:id="rId11"/>
    <p:sldId id="264" r:id="rId12"/>
    <p:sldId id="276" r:id="rId13"/>
    <p:sldId id="278" r:id="rId14"/>
    <p:sldId id="279" r:id="rId15"/>
    <p:sldId id="277" r:id="rId16"/>
    <p:sldId id="280" r:id="rId17"/>
    <p:sldId id="281" r:id="rId18"/>
    <p:sldId id="282" r:id="rId19"/>
    <p:sldId id="265" r:id="rId20"/>
    <p:sldId id="266" r:id="rId21"/>
    <p:sldId id="267" r:id="rId22"/>
    <p:sldId id="273" r:id="rId23"/>
    <p:sldId id="274" r:id="rId24"/>
    <p:sldId id="271" r:id="rId25"/>
    <p:sldId id="285" r:id="rId26"/>
    <p:sldId id="27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863B"/>
    <a:srgbClr val="E1DA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65"/>
    <p:restoredTop sz="94655"/>
  </p:normalViewPr>
  <p:slideViewPr>
    <p:cSldViewPr snapToGrid="0" snapToObjects="1">
      <p:cViewPr varScale="1">
        <p:scale>
          <a:sx n="99" d="100"/>
          <a:sy n="99" d="100"/>
        </p:scale>
        <p:origin x="3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BDDF6-98DA-314A-A155-D26BED11AC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E0FB39-191F-5747-9FF8-831D10E53F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BFF7D-BDA5-9F43-9E98-14023F4FD9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BEF72E-9FD4-6E45-BE94-9BE4F12B5BDD}" type="datetimeFigureOut">
              <a:rPr lang="en-US" smtClean="0"/>
              <a:t>1/26/19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9CF9C-F4D3-604C-B03B-34D873D82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17251-0E3B-1F4E-8C13-C450F3260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00C586-21DD-734C-8B4C-9D1AE4B57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135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E2343-8535-254D-82A8-5DF1E84D7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AF5730-E03D-7C49-8F1F-63FA9C4A5B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29608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A102F-D03B-5D4B-9166-CC13708CC2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BEF72E-9FD4-6E45-BE94-9BE4F12B5BDD}" type="datetimeFigureOut">
              <a:rPr lang="en-US" smtClean="0"/>
              <a:t>1/26/19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517F3-A58C-0A4F-9BB7-9ED752B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6176D-B187-BA4E-AFEC-A20BD19F3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00C586-21DD-734C-8B4C-9D1AE4B57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109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626304-093C-A244-B9B7-4776A6CA0B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70C217-055B-8848-8818-C343DD5E3E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248821-ABAE-AA44-B50F-365E65EFDD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BEF72E-9FD4-6E45-BE94-9BE4F12B5BDD}" type="datetimeFigureOut">
              <a:rPr lang="en-US" smtClean="0"/>
              <a:t>1/26/19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2C9DF-38F8-C948-B799-C02CE8828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37B1B-D0BE-4944-937B-172938244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00C586-21DD-734C-8B4C-9D1AE4B57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487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8834E-267E-8E4E-B900-143496FDB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EBCCB-E8F5-3D4E-A001-9FA685B38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9608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D9575B-E2D8-804C-8E9F-CB1168DB2F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BEF72E-9FD4-6E45-BE94-9BE4F12B5BDD}" type="datetimeFigureOut">
              <a:rPr lang="en-US" smtClean="0"/>
              <a:t>1/26/19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11123-4F5B-8545-B031-8FB59FCC8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C431D-F2ED-7948-A7E0-2988BD1DC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00C586-21DD-734C-8B4C-9D1AE4B57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66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447D6-3C7F-5B49-836E-8B3E47DBC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722F74-879A-AB41-986D-CB81CAB28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CA17BF-5DDD-E149-A0BA-49FA1A05C5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BEF72E-9FD4-6E45-BE94-9BE4F12B5BDD}" type="datetimeFigureOut">
              <a:rPr lang="en-US" smtClean="0"/>
              <a:t>1/26/19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A624C-3EB5-1342-A464-FA76190CE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66E6A9-02BA-CD4B-8EEB-FC58E8008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00C586-21DD-734C-8B4C-9D1AE4B57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153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A5234-E84A-244D-A555-70C588721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662F2-8664-984B-B278-4EA98E8070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EBB93-A4B0-0044-9C60-26B41D202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AE1EE-7588-7F4C-A62F-AF57AE203E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BEF72E-9FD4-6E45-BE94-9BE4F12B5BDD}" type="datetimeFigureOut">
              <a:rPr lang="en-US" smtClean="0"/>
              <a:t>1/26/19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897BB0-23AD-FF41-9124-2BB6AE5E9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D0D040-07B1-8645-8C93-F19562000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00C586-21DD-734C-8B4C-9D1AE4B57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882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046DF-0C5A-F84C-B626-B69DF1306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6A7055-6442-2645-BF29-F49FD447F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82B2E7-01AC-F846-8938-435B79279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B82D8E-AEBC-694F-BD85-612D220E67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8B0304-B472-824A-B849-5A2AFF3DA4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852042-ED46-4042-9263-CDEFF8BA93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BEF72E-9FD4-6E45-BE94-9BE4F12B5BDD}" type="datetimeFigureOut">
              <a:rPr lang="en-US" smtClean="0"/>
              <a:t>1/26/19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955E83-1869-B34B-BA29-96ECC8BE0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EACC84-ABBF-A243-B2E9-5ADA943CD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00C586-21DD-734C-8B4C-9D1AE4B57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575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5C0F7-4BCD-BE48-909A-16DBDFD42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1A088F-E021-FE49-9EC2-F9450B37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BEF72E-9FD4-6E45-BE94-9BE4F12B5BDD}" type="datetimeFigureOut">
              <a:rPr lang="en-US" smtClean="0"/>
              <a:t>1/26/19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B4C819-FFF7-6345-BE16-A5DAAB704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C386A5-4BC1-F44A-B0DC-0EBA502F5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00C586-21DD-734C-8B4C-9D1AE4B57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36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C889DF-5399-7D49-B4DF-76865C3E6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BEF72E-9FD4-6E45-BE94-9BE4F12B5BDD}" type="datetimeFigureOut">
              <a:rPr lang="en-US" smtClean="0"/>
              <a:t>1/26/19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17A997-C010-4140-AE0F-C3AFD308C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55D5CF-DD05-5B47-83FE-76548E6B6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00C586-21DD-734C-8B4C-9D1AE4B57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41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C210-3BCC-C847-85D7-C972783CB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74C8F-455F-C54A-9AB4-E8AC0731C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D4A03E-6F1F-684B-AED9-E351B504A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752FDF-1F9D-A543-AF40-49BF00DA2B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BEF72E-9FD4-6E45-BE94-9BE4F12B5BDD}" type="datetimeFigureOut">
              <a:rPr lang="en-US" smtClean="0"/>
              <a:t>1/26/19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DA2BD3-7AF2-9147-B64D-76ACEDE3E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1E1CB2-4EB5-634A-836E-534896DAE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00C586-21DD-734C-8B4C-9D1AE4B57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991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E563A-4F1F-3A45-9FFA-4AA46DCD8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05C619-25B2-A14F-8BAA-12AB1B5105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4F2274-A1F1-DC44-A0E3-455F55EF2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0043D9-E686-C74C-BBC9-3A5A15AC36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BEF72E-9FD4-6E45-BE94-9BE4F12B5BDD}" type="datetimeFigureOut">
              <a:rPr lang="en-US" smtClean="0"/>
              <a:t>1/26/19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6F12AF-DA53-CB4D-8017-15B85E02C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29A7-549A-5E48-98A0-1854F0F22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00C586-21DD-734C-8B4C-9D1AE4B57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298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CD7E0F-217B-D242-A1D2-8AD4039CC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FF8C455-C50F-1B4C-9EA4-EA0B4946726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" y="5779911"/>
            <a:ext cx="2354773" cy="107808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6C68D8C-601A-694E-BE79-C5747E6B4607}"/>
              </a:ext>
            </a:extLst>
          </p:cNvPr>
          <p:cNvSpPr/>
          <p:nvPr userDrawn="1"/>
        </p:nvSpPr>
        <p:spPr>
          <a:xfrm>
            <a:off x="0" y="5712178"/>
            <a:ext cx="12192000" cy="67733"/>
          </a:xfrm>
          <a:prstGeom prst="rect">
            <a:avLst/>
          </a:prstGeom>
          <a:solidFill>
            <a:srgbClr val="5A86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3BAC89B-C8C0-AA4B-B677-0BB18C39E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612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5A863B"/>
          </a:solidFill>
          <a:latin typeface="Proxima Nova" panose="02000506030000020004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>
              <a:lumMod val="65000"/>
              <a:lumOff val="35000"/>
            </a:schemeClr>
          </a:solidFill>
          <a:latin typeface="Lora" panose="02000503000000020004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65000"/>
              <a:lumOff val="35000"/>
            </a:schemeClr>
          </a:solidFill>
          <a:latin typeface="Lora" panose="02000503000000020004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65000"/>
              <a:lumOff val="35000"/>
            </a:schemeClr>
          </a:solidFill>
          <a:latin typeface="Lora" panose="02000503000000020004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65000"/>
              <a:lumOff val="35000"/>
            </a:schemeClr>
          </a:solidFill>
          <a:latin typeface="Lora" panose="02000503000000020004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65000"/>
              <a:lumOff val="35000"/>
            </a:schemeClr>
          </a:solidFill>
          <a:latin typeface="Lora" panose="02000503000000020004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justin@kranefinancialsolutions.co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in a black dress&#13;&#10;&#13;&#10;Description automatically generated">
            <a:extLst>
              <a:ext uri="{FF2B5EF4-FFF2-40B4-BE49-F238E27FC236}">
                <a16:creationId xmlns:a16="http://schemas.microsoft.com/office/drawing/2014/main" id="{70554326-08B7-ED4A-8A23-6FEE2D2007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41" b="17581"/>
          <a:stretch/>
        </p:blipFill>
        <p:spPr>
          <a:xfrm>
            <a:off x="0" y="-1"/>
            <a:ext cx="12192000" cy="57356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032" y="421957"/>
            <a:ext cx="5498592" cy="3550254"/>
          </a:xfrm>
        </p:spPr>
        <p:txBody>
          <a:bodyPr>
            <a:normAutofit/>
          </a:bodyPr>
          <a:lstStyle/>
          <a:p>
            <a:pPr algn="l"/>
            <a:r>
              <a:rPr lang="en-US" sz="8000" dirty="0">
                <a:latin typeface="Proxima Nova Light" panose="02000506030000020004" pitchFamily="2" charset="0"/>
              </a:rPr>
              <a:t>DSOA ​</a:t>
            </a:r>
            <a:br>
              <a:rPr lang="en-US" sz="8000" dirty="0">
                <a:latin typeface="Proxima Nova Light" panose="02000506030000020004" pitchFamily="2" charset="0"/>
              </a:rPr>
            </a:br>
            <a:r>
              <a:rPr lang="en-US" sz="8000" dirty="0">
                <a:latin typeface="Proxima Nova Light" panose="02000506030000020004" pitchFamily="2" charset="0"/>
              </a:rPr>
              <a:t>INNER </a:t>
            </a:r>
            <a:br>
              <a:rPr lang="en-US" sz="8000" dirty="0">
                <a:latin typeface="Proxima Nova Light" panose="02000506030000020004" pitchFamily="2" charset="0"/>
              </a:rPr>
            </a:br>
            <a:r>
              <a:rPr lang="en-US" sz="8000" dirty="0">
                <a:latin typeface="Proxima Nova Light" panose="02000506030000020004" pitchFamily="2" charset="0"/>
              </a:rPr>
              <a:t>CIRCLE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C48ADC-F9D3-8648-B03D-944F5A243D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6032" y="3972211"/>
            <a:ext cx="5010912" cy="609600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sv" sz="6200" dirty="0"/>
              <a:t>Justin Krane, CFP</a:t>
            </a:r>
            <a:r>
              <a:rPr lang="sv" sz="5800" baseline="30000" dirty="0"/>
              <a:t>®</a:t>
            </a:r>
            <a:r>
              <a:rPr lang="sv" sz="6200" dirty="0"/>
              <a:t>​</a:t>
            </a:r>
            <a:br>
              <a:rPr lang="sv" dirty="0"/>
            </a:br>
            <a:r>
              <a:rPr lang="sv" dirty="0"/>
              <a:t>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071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846666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5007" y="2209801"/>
            <a:ext cx="8478859" cy="1219199"/>
          </a:xfrm>
        </p:spPr>
        <p:txBody>
          <a:bodyPr>
            <a:normAutofit/>
          </a:bodyPr>
          <a:lstStyle/>
          <a:p>
            <a:pPr fontAlgn="base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Savings Account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5D7055-7938-1246-A9CE-F5DD780AABDD}"/>
              </a:ext>
            </a:extLst>
          </p:cNvPr>
          <p:cNvSpPr txBox="1"/>
          <p:nvPr/>
        </p:nvSpPr>
        <p:spPr>
          <a:xfrm>
            <a:off x="0" y="135467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pc="300" dirty="0">
                <a:solidFill>
                  <a:srgbClr val="5A863B"/>
                </a:solidFill>
                <a:latin typeface="Proxima Nova Light" panose="02000506030000020004" pitchFamily="2" charset="0"/>
              </a:rPr>
              <a:t>5 YEARS OR LESS</a:t>
            </a:r>
          </a:p>
        </p:txBody>
      </p:sp>
    </p:spTree>
    <p:extLst>
      <p:ext uri="{BB962C8B-B14F-4D97-AF65-F5344CB8AC3E}">
        <p14:creationId xmlns:p14="http://schemas.microsoft.com/office/powerpoint/2010/main" val="170991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846666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5007" y="2209801"/>
            <a:ext cx="8478859" cy="1219199"/>
          </a:xfrm>
        </p:spPr>
        <p:txBody>
          <a:bodyPr>
            <a:normAutofit/>
          </a:bodyPr>
          <a:lstStyle/>
          <a:p>
            <a:pPr fontAlgn="base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Investments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5D7055-7938-1246-A9CE-F5DD780AABDD}"/>
              </a:ext>
            </a:extLst>
          </p:cNvPr>
          <p:cNvSpPr txBox="1"/>
          <p:nvPr/>
        </p:nvSpPr>
        <p:spPr>
          <a:xfrm>
            <a:off x="0" y="135467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pc="300" dirty="0">
                <a:solidFill>
                  <a:srgbClr val="5A863B"/>
                </a:solidFill>
                <a:latin typeface="Proxima Nova Light" panose="02000506030000020004" pitchFamily="2" charset="0"/>
              </a:rPr>
              <a:t>OVER 5 YEARS</a:t>
            </a:r>
          </a:p>
        </p:txBody>
      </p:sp>
    </p:spTree>
    <p:extLst>
      <p:ext uri="{BB962C8B-B14F-4D97-AF65-F5344CB8AC3E}">
        <p14:creationId xmlns:p14="http://schemas.microsoft.com/office/powerpoint/2010/main" val="281978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846666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5007" y="2209801"/>
            <a:ext cx="8478859" cy="1219199"/>
          </a:xfrm>
        </p:spPr>
        <p:txBody>
          <a:bodyPr>
            <a:normAutofit fontScale="90000"/>
          </a:bodyPr>
          <a:lstStyle/>
          <a:p>
            <a:pPr fontAlgn="base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Compounding of Interest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63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846666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6748" y="4068483"/>
            <a:ext cx="8478859" cy="1219199"/>
          </a:xfrm>
        </p:spPr>
        <p:txBody>
          <a:bodyPr>
            <a:normAutofit fontScale="90000"/>
          </a:bodyPr>
          <a:lstStyle/>
          <a:p>
            <a:pPr fontAlgn="base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Invest $10,000 NOW 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&amp; $500 a month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</a:b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 Make 6% Per Year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</a:b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86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846666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5007" y="2209801"/>
            <a:ext cx="8478859" cy="1219199"/>
          </a:xfrm>
        </p:spPr>
        <p:txBody>
          <a:bodyPr>
            <a:normAutofit/>
          </a:bodyPr>
          <a:lstStyle/>
          <a:p>
            <a:pPr fontAlgn="base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Wait Ten Years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23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846666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5007" y="2209801"/>
            <a:ext cx="8478859" cy="1219199"/>
          </a:xfrm>
        </p:spPr>
        <p:txBody>
          <a:bodyPr>
            <a:normAutofit/>
          </a:bodyPr>
          <a:lstStyle/>
          <a:p>
            <a:pPr fontAlgn="base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E171BA-F043-194C-B39A-0785CE315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1384300"/>
            <a:ext cx="9017000" cy="408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27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846666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27FD41-6472-F04A-A848-6EC0D84B81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42E2AF-6737-7446-BE14-E1A6410DA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793" y="846666"/>
            <a:ext cx="7354339" cy="490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633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846666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5007" y="2209801"/>
            <a:ext cx="8478859" cy="1219199"/>
          </a:xfrm>
        </p:spPr>
        <p:txBody>
          <a:bodyPr>
            <a:normAutofit/>
          </a:bodyPr>
          <a:lstStyle/>
          <a:p>
            <a:pPr fontAlgn="base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B5DE9F-B97C-D44D-A041-947BFB5F6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007" y="846666"/>
            <a:ext cx="8690480" cy="489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131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846666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5007" y="2209801"/>
            <a:ext cx="8478859" cy="1219199"/>
          </a:xfrm>
        </p:spPr>
        <p:txBody>
          <a:bodyPr>
            <a:normAutofit/>
          </a:bodyPr>
          <a:lstStyle/>
          <a:p>
            <a:pPr fontAlgn="base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554A32-2FAD-4B40-8A6B-CB7FC524D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671" y="846666"/>
            <a:ext cx="4823012" cy="482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0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5715000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7408" y="2010834"/>
            <a:ext cx="5498592" cy="846666"/>
          </a:xfrm>
        </p:spPr>
        <p:txBody>
          <a:bodyPr>
            <a:noAutofit/>
          </a:bodyPr>
          <a:lstStyle/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4400" dirty="0">
                <a:latin typeface="Lora" panose="02000503000000020004" pitchFamily="2" charset="77"/>
              </a:rPr>
              <a:t>Mutual Funds</a:t>
            </a:r>
            <a:br>
              <a:rPr lang="en-US" sz="4400" dirty="0">
                <a:latin typeface="Lora" panose="02000503000000020004" pitchFamily="2" charset="77"/>
              </a:rPr>
            </a:b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CADF5D2-5B33-B347-A774-894ADFCA3747}"/>
              </a:ext>
            </a:extLst>
          </p:cNvPr>
          <p:cNvSpPr txBox="1">
            <a:spLocks/>
          </p:cNvSpPr>
          <p:nvPr/>
        </p:nvSpPr>
        <p:spPr>
          <a:xfrm>
            <a:off x="597406" y="2857500"/>
            <a:ext cx="7242725" cy="846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4400" dirty="0">
                <a:latin typeface="Lora" panose="02000503000000020004" pitchFamily="2" charset="77"/>
              </a:rPr>
              <a:t>Real Estate</a:t>
            </a:r>
          </a:p>
          <a:p>
            <a:pPr marL="857250" indent="-857250" algn="l" fontAlgn="base">
              <a:buFont typeface="Arial" panose="020B0604020202020204" pitchFamily="34" charset="0"/>
              <a:buChar char="•"/>
            </a:pPr>
            <a:endParaRPr lang="en-US" sz="4400" dirty="0">
              <a:latin typeface="Lora" panose="02000503000000020004" pitchFamily="2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CA74ED1-597F-DC4E-BE5B-44DBD8624F0E}"/>
              </a:ext>
            </a:extLst>
          </p:cNvPr>
          <p:cNvSpPr txBox="1">
            <a:spLocks/>
          </p:cNvSpPr>
          <p:nvPr/>
        </p:nvSpPr>
        <p:spPr>
          <a:xfrm>
            <a:off x="597406" y="3116652"/>
            <a:ext cx="9342461" cy="846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4400" dirty="0">
                <a:latin typeface="Lora" panose="02000503000000020004" pitchFamily="2" charset="77"/>
              </a:rPr>
              <a:t>Your Business?</a:t>
            </a:r>
          </a:p>
        </p:txBody>
      </p:sp>
    </p:spTree>
    <p:extLst>
      <p:ext uri="{BB962C8B-B14F-4D97-AF65-F5344CB8AC3E}">
        <p14:creationId xmlns:p14="http://schemas.microsoft.com/office/powerpoint/2010/main" val="145000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846666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5D7055-7938-1246-A9CE-F5DD780AABDD}"/>
              </a:ext>
            </a:extLst>
          </p:cNvPr>
          <p:cNvSpPr txBox="1"/>
          <p:nvPr/>
        </p:nvSpPr>
        <p:spPr>
          <a:xfrm>
            <a:off x="0" y="135467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pc="300" dirty="0">
                <a:solidFill>
                  <a:srgbClr val="5A863B"/>
                </a:solidFill>
                <a:latin typeface="Proxima Nova Light" panose="02000506030000020004" pitchFamily="2" charset="0"/>
              </a:rPr>
              <a:t>TODAY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57B0CE-91BF-284F-AD61-945B83098177}"/>
              </a:ext>
            </a:extLst>
          </p:cNvPr>
          <p:cNvSpPr txBox="1"/>
          <p:nvPr/>
        </p:nvSpPr>
        <p:spPr>
          <a:xfrm>
            <a:off x="485489" y="2472744"/>
            <a:ext cx="112210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presentation is for informational and educational purposes only and should not be considered as a solicitation or </a:t>
            </a:r>
          </a:p>
          <a:p>
            <a:r>
              <a:rPr lang="en-US" dirty="0"/>
              <a:t>offer to purchase or sell any securities. The financial strategies and guidelines discussed during this presentation may </a:t>
            </a:r>
          </a:p>
          <a:p>
            <a:r>
              <a:rPr lang="en-US" dirty="0"/>
              <a:t>not be appropriate for everyone, as each individual circumstance is unique.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6720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846666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5007" y="2209801"/>
            <a:ext cx="8478859" cy="1219199"/>
          </a:xfrm>
        </p:spPr>
        <p:txBody>
          <a:bodyPr>
            <a:normAutofit/>
          </a:bodyPr>
          <a:lstStyle/>
          <a:p>
            <a:pPr fontAlgn="base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IRA vs. Roth IRA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5D7055-7938-1246-A9CE-F5DD780AABDD}"/>
              </a:ext>
            </a:extLst>
          </p:cNvPr>
          <p:cNvSpPr txBox="1"/>
          <p:nvPr/>
        </p:nvSpPr>
        <p:spPr>
          <a:xfrm>
            <a:off x="0" y="135467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pc="300" dirty="0">
                <a:solidFill>
                  <a:srgbClr val="5A863B"/>
                </a:solidFill>
                <a:latin typeface="Proxima Nova Light" panose="02000506030000020004" pitchFamily="2" charset="0"/>
              </a:rPr>
              <a:t>RETIREMENT ACCOUNT</a:t>
            </a:r>
          </a:p>
        </p:txBody>
      </p:sp>
    </p:spTree>
    <p:extLst>
      <p:ext uri="{BB962C8B-B14F-4D97-AF65-F5344CB8AC3E}">
        <p14:creationId xmlns:p14="http://schemas.microsoft.com/office/powerpoint/2010/main" val="4128551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oom with a large window&#13;&#10;&#13;&#10;Description automatically generated">
            <a:extLst>
              <a:ext uri="{FF2B5EF4-FFF2-40B4-BE49-F238E27FC236}">
                <a16:creationId xmlns:a16="http://schemas.microsoft.com/office/drawing/2014/main" id="{D1F34899-BFC7-324D-A63A-9C4F022087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t="17619" b="9695"/>
          <a:stretch/>
        </p:blipFill>
        <p:spPr>
          <a:xfrm>
            <a:off x="0" y="-1"/>
            <a:ext cx="12192000" cy="572346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8FF0C74-3019-F044-BD84-46FC9BEA3030}"/>
              </a:ext>
            </a:extLst>
          </p:cNvPr>
          <p:cNvSpPr/>
          <p:nvPr/>
        </p:nvSpPr>
        <p:spPr>
          <a:xfrm>
            <a:off x="0" y="1447803"/>
            <a:ext cx="12192000" cy="2493962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80325"/>
            <a:ext cx="12191999" cy="1948675"/>
          </a:xfrm>
        </p:spPr>
        <p:txBody>
          <a:bodyPr>
            <a:normAutofit/>
          </a:bodyPr>
          <a:lstStyle/>
          <a:p>
            <a:r>
              <a:rPr lang="en-US" sz="8000" dirty="0">
                <a:latin typeface="Proxima Nova Light" panose="02000506030000020004" pitchFamily="2" charset="0"/>
              </a:rPr>
              <a:t>AUTOMATION</a:t>
            </a:r>
            <a:r>
              <a:rPr lang="en-US" dirty="0">
                <a:solidFill>
                  <a:schemeClr val="bg1"/>
                </a:solidFill>
                <a:latin typeface="Proxima Nova Light" panose="02000506030000020004" pitchFamily="2" charset="0"/>
              </a:rPr>
              <a:t>​</a:t>
            </a:r>
            <a:endParaRPr lang="en-US" sz="8000" dirty="0">
              <a:solidFill>
                <a:schemeClr val="bg1"/>
              </a:solidFill>
              <a:latin typeface="Proxima Nova Light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30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5715000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C21077-B4B2-1043-AF64-FBB09426ADE6}"/>
              </a:ext>
            </a:extLst>
          </p:cNvPr>
          <p:cNvSpPr txBox="1"/>
          <p:nvPr/>
        </p:nvSpPr>
        <p:spPr>
          <a:xfrm>
            <a:off x="2176269" y="234406"/>
            <a:ext cx="78394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5A863B"/>
                </a:solidFill>
                <a:latin typeface="Lora" panose="02000503000000020004" pitchFamily="2" charset="77"/>
              </a:rPr>
              <a:t>Automatic Transfer </a:t>
            </a:r>
            <a:br>
              <a:rPr lang="en-US" sz="4400" dirty="0">
                <a:solidFill>
                  <a:srgbClr val="5A863B"/>
                </a:solidFill>
                <a:latin typeface="Lora" panose="02000503000000020004" pitchFamily="2" charset="77"/>
              </a:rPr>
            </a:br>
            <a:r>
              <a:rPr lang="en-US" sz="4400" dirty="0">
                <a:solidFill>
                  <a:srgbClr val="5A863B"/>
                </a:solidFill>
                <a:latin typeface="Lora" panose="02000503000000020004" pitchFamily="2" charset="77"/>
              </a:rPr>
              <a:t>from Business Checking to</a:t>
            </a:r>
            <a:endParaRPr lang="en-US" sz="4400" dirty="0">
              <a:solidFill>
                <a:srgbClr val="5A863B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164E896-3450-AE45-866E-1DFA522C8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6567" y="4373272"/>
            <a:ext cx="8478859" cy="1219199"/>
          </a:xfrm>
        </p:spPr>
        <p:txBody>
          <a:bodyPr>
            <a:noAutofit/>
          </a:bodyPr>
          <a:lstStyle/>
          <a:p>
            <a:pPr fontAlgn="base"/>
            <a:r>
              <a:rPr lang="en-US" sz="4400" dirty="0">
                <a:latin typeface="Lora" panose="02000503000000020004" pitchFamily="2" charset="77"/>
              </a:rPr>
              <a:t>Personal Checking</a:t>
            </a:r>
            <a:b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</a:b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049DB4ED-2C7D-AF4F-9656-254F7C7EB88C}"/>
              </a:ext>
            </a:extLst>
          </p:cNvPr>
          <p:cNvSpPr/>
          <p:nvPr/>
        </p:nvSpPr>
        <p:spPr>
          <a:xfrm>
            <a:off x="5492493" y="1943100"/>
            <a:ext cx="1207008" cy="1828800"/>
          </a:xfrm>
          <a:prstGeom prst="downArrow">
            <a:avLst/>
          </a:prstGeom>
          <a:solidFill>
            <a:srgbClr val="5A8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5A86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81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5715000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C21077-B4B2-1043-AF64-FBB09426ADE6}"/>
              </a:ext>
            </a:extLst>
          </p:cNvPr>
          <p:cNvSpPr txBox="1"/>
          <p:nvPr/>
        </p:nvSpPr>
        <p:spPr>
          <a:xfrm>
            <a:off x="2176269" y="234406"/>
            <a:ext cx="78394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5A863B"/>
                </a:solidFill>
                <a:latin typeface="Lora" panose="02000503000000020004" pitchFamily="2" charset="77"/>
              </a:rPr>
              <a:t>Automatic Transfer </a:t>
            </a:r>
            <a:br>
              <a:rPr lang="en-US" sz="4400" dirty="0">
                <a:solidFill>
                  <a:srgbClr val="5A863B"/>
                </a:solidFill>
                <a:latin typeface="Lora" panose="02000503000000020004" pitchFamily="2" charset="77"/>
              </a:rPr>
            </a:br>
            <a:r>
              <a:rPr lang="en-US" sz="4400" dirty="0">
                <a:solidFill>
                  <a:srgbClr val="5A863B"/>
                </a:solidFill>
                <a:latin typeface="Lora" panose="02000503000000020004" pitchFamily="2" charset="77"/>
              </a:rPr>
              <a:t>from Personal Checking to</a:t>
            </a:r>
            <a:endParaRPr lang="en-US" sz="4400" dirty="0">
              <a:solidFill>
                <a:srgbClr val="5A863B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164E896-3450-AE45-866E-1DFA522C8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840" y="3921237"/>
            <a:ext cx="3387086" cy="381000"/>
          </a:xfrm>
        </p:spPr>
        <p:txBody>
          <a:bodyPr>
            <a:noAutofit/>
          </a:bodyPr>
          <a:lstStyle/>
          <a:p>
            <a:pPr algn="l" fontAlgn="base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Investment Account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DECB22-5EA8-ED4F-9B35-10EE013F5C6E}"/>
              </a:ext>
            </a:extLst>
          </p:cNvPr>
          <p:cNvSpPr txBox="1">
            <a:spLocks/>
          </p:cNvSpPr>
          <p:nvPr/>
        </p:nvSpPr>
        <p:spPr>
          <a:xfrm>
            <a:off x="2176269" y="4013816"/>
            <a:ext cx="4434840" cy="10331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fontAlgn="base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Credit Card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1D7DBD9-F7B1-F749-A8A5-DAB838763C59}"/>
              </a:ext>
            </a:extLst>
          </p:cNvPr>
          <p:cNvSpPr txBox="1">
            <a:spLocks/>
          </p:cNvSpPr>
          <p:nvPr/>
        </p:nvSpPr>
        <p:spPr>
          <a:xfrm>
            <a:off x="5563355" y="3964666"/>
            <a:ext cx="4434840" cy="10331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fontAlgn="base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Mortgage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8348A1A-B90C-4345-A537-2FD0889E521F}"/>
              </a:ext>
            </a:extLst>
          </p:cNvPr>
          <p:cNvCxnSpPr/>
          <p:nvPr/>
        </p:nvCxnSpPr>
        <p:spPr>
          <a:xfrm flipH="1">
            <a:off x="2499360" y="1534362"/>
            <a:ext cx="1386840" cy="1513638"/>
          </a:xfrm>
          <a:prstGeom prst="straightConnector1">
            <a:avLst/>
          </a:prstGeom>
          <a:ln w="98425">
            <a:solidFill>
              <a:srgbClr val="5A863B"/>
            </a:solidFill>
            <a:headEnd type="none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47DDD82-72B2-6A43-AD43-169993D5FA90}"/>
              </a:ext>
            </a:extLst>
          </p:cNvPr>
          <p:cNvCxnSpPr>
            <a:cxnSpLocks/>
          </p:cNvCxnSpPr>
          <p:nvPr/>
        </p:nvCxnSpPr>
        <p:spPr>
          <a:xfrm flipH="1">
            <a:off x="7349104" y="1680956"/>
            <a:ext cx="209173" cy="2359868"/>
          </a:xfrm>
          <a:prstGeom prst="straightConnector1">
            <a:avLst/>
          </a:prstGeom>
          <a:ln w="98425">
            <a:solidFill>
              <a:srgbClr val="5A863B"/>
            </a:solidFill>
            <a:headEnd type="none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3F0707C-46C4-2548-848C-BF571F20DE12}"/>
              </a:ext>
            </a:extLst>
          </p:cNvPr>
          <p:cNvCxnSpPr>
            <a:cxnSpLocks/>
            <a:endCxn id="6" idx="0"/>
          </p:cNvCxnSpPr>
          <p:nvPr/>
        </p:nvCxnSpPr>
        <p:spPr>
          <a:xfrm flipH="1">
            <a:off x="4393689" y="1626941"/>
            <a:ext cx="769620" cy="2386875"/>
          </a:xfrm>
          <a:prstGeom prst="straightConnector1">
            <a:avLst/>
          </a:prstGeom>
          <a:ln w="98425">
            <a:solidFill>
              <a:srgbClr val="5A863B"/>
            </a:solidFill>
            <a:headEnd type="none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1">
            <a:extLst>
              <a:ext uri="{FF2B5EF4-FFF2-40B4-BE49-F238E27FC236}">
                <a16:creationId xmlns:a16="http://schemas.microsoft.com/office/drawing/2014/main" id="{BC4A58FE-71B3-8E4C-8847-BBE677900C4D}"/>
              </a:ext>
            </a:extLst>
          </p:cNvPr>
          <p:cNvSpPr txBox="1">
            <a:spLocks/>
          </p:cNvSpPr>
          <p:nvPr/>
        </p:nvSpPr>
        <p:spPr>
          <a:xfrm>
            <a:off x="9300208" y="3429000"/>
            <a:ext cx="3387086" cy="381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algn="l" fontAlgn="base"/>
            <a:r>
              <a:rPr lang="en-US" sz="4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What else?</a:t>
            </a:r>
            <a:endParaRPr lang="en-US" sz="4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95A0B2B-AC3F-CA4B-BD91-4E98DA3F0CA3}"/>
              </a:ext>
            </a:extLst>
          </p:cNvPr>
          <p:cNvCxnSpPr>
            <a:cxnSpLocks/>
          </p:cNvCxnSpPr>
          <p:nvPr/>
        </p:nvCxnSpPr>
        <p:spPr>
          <a:xfrm>
            <a:off x="8747381" y="1680956"/>
            <a:ext cx="1134993" cy="1281730"/>
          </a:xfrm>
          <a:prstGeom prst="straightConnector1">
            <a:avLst/>
          </a:prstGeom>
          <a:ln w="98425">
            <a:solidFill>
              <a:srgbClr val="5A863B"/>
            </a:solidFill>
            <a:headEnd type="none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67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1"/>
      <p:bldP spid="6" grpId="0"/>
      <p:bldP spid="7" grpId="0"/>
      <p:bldP spid="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oom with a large window&#13;&#10;&#13;&#10;Description automatically generated">
            <a:extLst>
              <a:ext uri="{FF2B5EF4-FFF2-40B4-BE49-F238E27FC236}">
                <a16:creationId xmlns:a16="http://schemas.microsoft.com/office/drawing/2014/main" id="{D1F34899-BFC7-324D-A63A-9C4F022087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t="17619" b="9695"/>
          <a:stretch/>
        </p:blipFill>
        <p:spPr>
          <a:xfrm>
            <a:off x="0" y="-1"/>
            <a:ext cx="12192000" cy="572346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8FF0C74-3019-F044-BD84-46FC9BEA3030}"/>
              </a:ext>
            </a:extLst>
          </p:cNvPr>
          <p:cNvSpPr/>
          <p:nvPr/>
        </p:nvSpPr>
        <p:spPr>
          <a:xfrm>
            <a:off x="0" y="1614751"/>
            <a:ext cx="12192000" cy="2493962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620025"/>
            <a:ext cx="12191999" cy="1948675"/>
          </a:xfrm>
        </p:spPr>
        <p:txBody>
          <a:bodyPr>
            <a:normAutofit/>
          </a:bodyPr>
          <a:lstStyle/>
          <a:p>
            <a:r>
              <a:rPr lang="en-US" sz="8000" dirty="0">
                <a:latin typeface="Proxima Nova Light" panose="02000506030000020004" pitchFamily="2" charset="0"/>
              </a:rPr>
              <a:t>RETIREMENT PLANNING</a:t>
            </a:r>
            <a:r>
              <a:rPr lang="en-US" dirty="0">
                <a:solidFill>
                  <a:schemeClr val="bg1"/>
                </a:solidFill>
                <a:latin typeface="Proxima Nova Light" panose="02000506030000020004" pitchFamily="2" charset="0"/>
              </a:rPr>
              <a:t>​</a:t>
            </a:r>
            <a:endParaRPr lang="en-US" sz="8000" dirty="0">
              <a:solidFill>
                <a:schemeClr val="bg1"/>
              </a:solidFill>
              <a:latin typeface="Proxima Nova Light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658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846666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5D7055-7938-1246-A9CE-F5DD780AABDD}"/>
              </a:ext>
            </a:extLst>
          </p:cNvPr>
          <p:cNvSpPr txBox="1"/>
          <p:nvPr/>
        </p:nvSpPr>
        <p:spPr>
          <a:xfrm>
            <a:off x="0" y="135467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pc="300" dirty="0">
                <a:solidFill>
                  <a:srgbClr val="5A863B"/>
                </a:solidFill>
                <a:latin typeface="Proxima Nova Light" panose="02000506030000020004" pitchFamily="2" charset="0"/>
              </a:rPr>
              <a:t>TODAY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57B0CE-91BF-284F-AD61-945B83098177}"/>
              </a:ext>
            </a:extLst>
          </p:cNvPr>
          <p:cNvSpPr txBox="1"/>
          <p:nvPr/>
        </p:nvSpPr>
        <p:spPr>
          <a:xfrm>
            <a:off x="0" y="1764406"/>
            <a:ext cx="1219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tools presented during this presentation were presented for educational and informational purposes only and </a:t>
            </a:r>
          </a:p>
          <a:p>
            <a:r>
              <a:rPr lang="en-US" dirty="0"/>
              <a:t>were not intended as a solicitation to buy, sell or transact in any security. There is no guarantee of obtaining the results </a:t>
            </a:r>
          </a:p>
          <a:p>
            <a:r>
              <a:rPr lang="en-US" dirty="0"/>
              <a:t>discussed as each individual circumstance is different. Past performance is no indication of future results and individual </a:t>
            </a:r>
          </a:p>
          <a:p>
            <a:r>
              <a:rPr lang="en-US" dirty="0"/>
              <a:t>results may vary.  </a:t>
            </a:r>
          </a:p>
          <a:p>
            <a:endParaRPr lang="en-US" dirty="0"/>
          </a:p>
          <a:p>
            <a:r>
              <a:rPr lang="en-US" dirty="0"/>
              <a:t>Please consult your attorney, tax advisor or financial professional for any of your </a:t>
            </a:r>
          </a:p>
          <a:p>
            <a:r>
              <a:rPr lang="en-US" dirty="0"/>
              <a:t>individual legal, tax or financial questions.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7088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A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B6B6A7-4453-524E-9FC7-7D455348590C}"/>
              </a:ext>
            </a:extLst>
          </p:cNvPr>
          <p:cNvSpPr/>
          <p:nvPr/>
        </p:nvSpPr>
        <p:spPr>
          <a:xfrm>
            <a:off x="0" y="5815013"/>
            <a:ext cx="10287000" cy="10429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standing in front of a brick wall&#13;&#10;&#13;&#10;Description automatically generated">
            <a:extLst>
              <a:ext uri="{FF2B5EF4-FFF2-40B4-BE49-F238E27FC236}">
                <a16:creationId xmlns:a16="http://schemas.microsoft.com/office/drawing/2014/main" id="{A108A6FA-3503-0C46-98F1-AC1DFB1884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24010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3AF35F2-7895-BF4C-ACD3-3258D43E5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8388" y="5835391"/>
            <a:ext cx="2233592" cy="10226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31291E2-0198-C44F-A6CF-66296F6A1268}"/>
              </a:ext>
            </a:extLst>
          </p:cNvPr>
          <p:cNvSpPr/>
          <p:nvPr/>
        </p:nvSpPr>
        <p:spPr>
          <a:xfrm>
            <a:off x="5425440" y="1582075"/>
            <a:ext cx="6766540" cy="1200817"/>
          </a:xfrm>
          <a:prstGeom prst="rect">
            <a:avLst/>
          </a:prstGeom>
          <a:solidFill>
            <a:srgbClr val="5A8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3580" y="1947226"/>
            <a:ext cx="6568420" cy="640187"/>
          </a:xfrm>
        </p:spPr>
        <p:txBody>
          <a:bodyPr anchor="b">
            <a:noAutofit/>
          </a:bodyPr>
          <a:lstStyle/>
          <a:p>
            <a:pPr algn="l"/>
            <a:r>
              <a:rPr lang="en-US" sz="32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justin@kranefinancialsolutions.com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1F12BE-7A00-5843-9F7D-2B71E396AC3E}"/>
              </a:ext>
            </a:extLst>
          </p:cNvPr>
          <p:cNvSpPr/>
          <p:nvPr/>
        </p:nvSpPr>
        <p:spPr>
          <a:xfrm>
            <a:off x="5425420" y="3164140"/>
            <a:ext cx="6766540" cy="1200817"/>
          </a:xfrm>
          <a:prstGeom prst="rect">
            <a:avLst/>
          </a:prstGeom>
          <a:solidFill>
            <a:srgbClr val="5A8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62B56A9-24DE-B24B-ACA9-9E257D40D894}"/>
              </a:ext>
            </a:extLst>
          </p:cNvPr>
          <p:cNvSpPr txBox="1">
            <a:spLocks/>
          </p:cNvSpPr>
          <p:nvPr/>
        </p:nvSpPr>
        <p:spPr>
          <a:xfrm>
            <a:off x="5623560" y="3529291"/>
            <a:ext cx="6568420" cy="6401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www.kranefinancialsolutions.com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6948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846666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208" y="1448838"/>
            <a:ext cx="5498592" cy="846666"/>
          </a:xfrm>
        </p:spPr>
        <p:txBody>
          <a:bodyPr>
            <a:normAutofit/>
          </a:bodyPr>
          <a:lstStyle/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Cash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CADF5D2-5B33-B347-A774-894ADFCA3747}"/>
              </a:ext>
            </a:extLst>
          </p:cNvPr>
          <p:cNvSpPr txBox="1">
            <a:spLocks/>
          </p:cNvSpPr>
          <p:nvPr/>
        </p:nvSpPr>
        <p:spPr>
          <a:xfrm>
            <a:off x="1664207" y="2158888"/>
            <a:ext cx="7242725" cy="846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Investments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CA74ED1-597F-DC4E-BE5B-44DBD8624F0E}"/>
              </a:ext>
            </a:extLst>
          </p:cNvPr>
          <p:cNvSpPr txBox="1">
            <a:spLocks/>
          </p:cNvSpPr>
          <p:nvPr/>
        </p:nvSpPr>
        <p:spPr>
          <a:xfrm>
            <a:off x="1664206" y="2860248"/>
            <a:ext cx="9342461" cy="846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Other Assets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5D7055-7938-1246-A9CE-F5DD780AABDD}"/>
              </a:ext>
            </a:extLst>
          </p:cNvPr>
          <p:cNvSpPr txBox="1"/>
          <p:nvPr/>
        </p:nvSpPr>
        <p:spPr>
          <a:xfrm>
            <a:off x="0" y="135467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pc="300" dirty="0">
                <a:solidFill>
                  <a:srgbClr val="5A863B"/>
                </a:solidFill>
                <a:latin typeface="Proxima Nova Light" panose="02000506030000020004" pitchFamily="2" charset="0"/>
              </a:rPr>
              <a:t>TODAY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907B4CD-0B61-4D44-8B64-E0E4151E777D}"/>
              </a:ext>
            </a:extLst>
          </p:cNvPr>
          <p:cNvSpPr txBox="1">
            <a:spLocks/>
          </p:cNvSpPr>
          <p:nvPr/>
        </p:nvSpPr>
        <p:spPr>
          <a:xfrm>
            <a:off x="1664206" y="3503712"/>
            <a:ext cx="9342461" cy="846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Real Estate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2F08ADA-EAFB-624F-9B69-C448E818D742}"/>
              </a:ext>
            </a:extLst>
          </p:cNvPr>
          <p:cNvSpPr txBox="1">
            <a:spLocks/>
          </p:cNvSpPr>
          <p:nvPr/>
        </p:nvSpPr>
        <p:spPr>
          <a:xfrm>
            <a:off x="1664205" y="4169720"/>
            <a:ext cx="9342461" cy="846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Your Business? Sellable?</a:t>
            </a:r>
          </a:p>
        </p:txBody>
      </p:sp>
    </p:spTree>
    <p:extLst>
      <p:ext uri="{BB962C8B-B14F-4D97-AF65-F5344CB8AC3E}">
        <p14:creationId xmlns:p14="http://schemas.microsoft.com/office/powerpoint/2010/main" val="279890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A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5088" y="1457324"/>
            <a:ext cx="4976789" cy="1758423"/>
          </a:xfrm>
        </p:spPr>
        <p:txBody>
          <a:bodyPr anchor="b">
            <a:noAutofit/>
          </a:bodyPr>
          <a:lstStyle/>
          <a:p>
            <a:pPr algn="l"/>
            <a:r>
              <a:rPr lang="en-US" sz="7200" dirty="0">
                <a:latin typeface="Proxima Nova Light" panose="02000506030000020004" pitchFamily="2" charset="0"/>
              </a:rPr>
              <a:t>FINANCIAL ADVISOR</a:t>
            </a:r>
            <a:r>
              <a:rPr lang="en-US" sz="7200" dirty="0"/>
              <a:t>​</a:t>
            </a:r>
          </a:p>
        </p:txBody>
      </p:sp>
      <p:sp>
        <p:nvSpPr>
          <p:cNvPr id="14" name="Freeform: Shape 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1398388-F116-3743-A01F-3AD0C4FBA841}"/>
              </a:ext>
            </a:extLst>
          </p:cNvPr>
          <p:cNvSpPr txBox="1">
            <a:spLocks/>
          </p:cNvSpPr>
          <p:nvPr/>
        </p:nvSpPr>
        <p:spPr>
          <a:xfrm>
            <a:off x="6167848" y="3984851"/>
            <a:ext cx="4645250" cy="786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algn="l"/>
            <a:endParaRPr lang="en-US" sz="4400" dirty="0">
              <a:solidFill>
                <a:schemeClr val="bg1">
                  <a:lumMod val="65000"/>
                  <a:lumOff val="35000"/>
                </a:schemeClr>
              </a:solidFill>
              <a:latin typeface="Lora" panose="02000503000000020004" pitchFamily="2" charset="77"/>
            </a:endParaRPr>
          </a:p>
          <a:p>
            <a:pPr algn="l"/>
            <a:endParaRPr lang="en-US" sz="4400" dirty="0">
              <a:solidFill>
                <a:schemeClr val="bg1">
                  <a:lumMod val="65000"/>
                  <a:lumOff val="35000"/>
                </a:schemeClr>
              </a:solidFill>
              <a:latin typeface="Lora" panose="02000503000000020004" pitchFamily="2" charset="77"/>
            </a:endParaRPr>
          </a:p>
          <a:p>
            <a:pPr algn="l"/>
            <a:endParaRPr lang="en-US" sz="4400" dirty="0">
              <a:solidFill>
                <a:schemeClr val="bg1">
                  <a:lumMod val="65000"/>
                  <a:lumOff val="35000"/>
                </a:schemeClr>
              </a:solidFill>
              <a:latin typeface="Lora" panose="02000503000000020004" pitchFamily="2" charset="77"/>
            </a:endParaRPr>
          </a:p>
          <a:p>
            <a:pPr algn="l"/>
            <a:endParaRPr lang="en-US" sz="4400" dirty="0">
              <a:solidFill>
                <a:schemeClr val="bg1">
                  <a:lumMod val="65000"/>
                  <a:lumOff val="35000"/>
                </a:schemeClr>
              </a:solidFill>
              <a:latin typeface="Lora" panose="02000503000000020004" pitchFamily="2" charset="77"/>
            </a:endParaRPr>
          </a:p>
          <a:p>
            <a:pPr algn="l"/>
            <a:r>
              <a:rPr lang="en-US" sz="4000" spc="300" dirty="0">
                <a:solidFill>
                  <a:schemeClr val="bg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CFP</a:t>
            </a:r>
            <a:r>
              <a:rPr lang="en-US" sz="4000" spc="300" baseline="30000" dirty="0">
                <a:solidFill>
                  <a:schemeClr val="bg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®️</a:t>
            </a:r>
            <a:endParaRPr lang="en-US" sz="4400" spc="300" dirty="0"/>
          </a:p>
          <a:p>
            <a:pPr algn="l"/>
            <a:endParaRPr lang="en-US" sz="44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5563CCF-290E-884F-A951-2E4C60171FF3}"/>
              </a:ext>
            </a:extLst>
          </p:cNvPr>
          <p:cNvSpPr txBox="1">
            <a:spLocks/>
          </p:cNvSpPr>
          <p:nvPr/>
        </p:nvSpPr>
        <p:spPr>
          <a:xfrm>
            <a:off x="6167848" y="4075108"/>
            <a:ext cx="6024152" cy="7868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algn="l"/>
            <a:r>
              <a:rPr lang="en-US" sz="3800" spc="300" dirty="0">
                <a:solidFill>
                  <a:schemeClr val="bg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Manage $100 million+</a:t>
            </a:r>
            <a:endParaRPr lang="en-US" sz="3800" spc="3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B6B6A7-4453-524E-9FC7-7D455348590C}"/>
              </a:ext>
            </a:extLst>
          </p:cNvPr>
          <p:cNvSpPr/>
          <p:nvPr/>
        </p:nvSpPr>
        <p:spPr>
          <a:xfrm>
            <a:off x="0" y="5815013"/>
            <a:ext cx="10287000" cy="10429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standing in front of a brick wall&#13;&#10;&#13;&#10;Description automatically generated">
            <a:extLst>
              <a:ext uri="{FF2B5EF4-FFF2-40B4-BE49-F238E27FC236}">
                <a16:creationId xmlns:a16="http://schemas.microsoft.com/office/drawing/2014/main" id="{A108A6FA-3503-0C46-98F1-AC1DFB1884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24010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3AF35F2-7895-BF4C-ACD3-3258D43E5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8388" y="5835391"/>
            <a:ext cx="2233592" cy="102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57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5715000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7408" y="834866"/>
            <a:ext cx="6903530" cy="3550254"/>
          </a:xfrm>
        </p:spPr>
        <p:txBody>
          <a:bodyPr>
            <a:normAutofit/>
          </a:bodyPr>
          <a:lstStyle/>
          <a:p>
            <a:pPr algn="l"/>
            <a:r>
              <a:rPr lang="en-US" sz="8000" dirty="0">
                <a:latin typeface="Proxima Nova Light" panose="02000506030000020004" pitchFamily="2" charset="0"/>
              </a:rPr>
              <a:t>MY THREE QUESTIONS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9E1053-5B1E-C04F-8C28-A4A3F0CEA548}"/>
              </a:ext>
            </a:extLst>
          </p:cNvPr>
          <p:cNvCxnSpPr/>
          <p:nvPr/>
        </p:nvCxnSpPr>
        <p:spPr>
          <a:xfrm>
            <a:off x="597408" y="4385120"/>
            <a:ext cx="83581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888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oom with a large window&#13;&#10;&#13;&#10;Description automatically generated">
            <a:extLst>
              <a:ext uri="{FF2B5EF4-FFF2-40B4-BE49-F238E27FC236}">
                <a16:creationId xmlns:a16="http://schemas.microsoft.com/office/drawing/2014/main" id="{D1F34899-BFC7-324D-A63A-9C4F022087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t="17619" b="9695"/>
          <a:stretch/>
        </p:blipFill>
        <p:spPr>
          <a:xfrm>
            <a:off x="0" y="-1"/>
            <a:ext cx="12192000" cy="572346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8FF0C74-3019-F044-BD84-46FC9BEA3030}"/>
              </a:ext>
            </a:extLst>
          </p:cNvPr>
          <p:cNvSpPr/>
          <p:nvPr/>
        </p:nvSpPr>
        <p:spPr>
          <a:xfrm>
            <a:off x="0" y="1447803"/>
            <a:ext cx="12192000" cy="2493962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80325"/>
            <a:ext cx="12191999" cy="2341850"/>
          </a:xfrm>
        </p:spPr>
        <p:txBody>
          <a:bodyPr>
            <a:normAutofit/>
          </a:bodyPr>
          <a:lstStyle/>
          <a:p>
            <a:r>
              <a:rPr lang="en-US" sz="8000" dirty="0">
                <a:latin typeface="Proxima Nova Light" panose="02000506030000020004" pitchFamily="2" charset="0"/>
              </a:rPr>
              <a:t>FINANCIAL</a:t>
            </a:r>
            <a:br>
              <a:rPr lang="en-US" sz="8000" dirty="0">
                <a:latin typeface="Proxima Nova Light" panose="02000506030000020004" pitchFamily="2" charset="0"/>
              </a:rPr>
            </a:br>
            <a:r>
              <a:rPr lang="en-US" sz="8000" dirty="0">
                <a:latin typeface="Proxima Nova Light" panose="02000506030000020004" pitchFamily="2" charset="0"/>
              </a:rPr>
              <a:t>LIFE PLANNING</a:t>
            </a:r>
            <a:r>
              <a:rPr lang="en-US" dirty="0">
                <a:solidFill>
                  <a:schemeClr val="bg1"/>
                </a:solidFill>
                <a:latin typeface="Proxima Nova Light" panose="02000506030000020004" pitchFamily="2" charset="0"/>
              </a:rPr>
              <a:t>​</a:t>
            </a:r>
            <a:endParaRPr lang="en-US" sz="8000" dirty="0">
              <a:solidFill>
                <a:schemeClr val="bg1"/>
              </a:solidFill>
              <a:latin typeface="Proxima Nova Light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41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846666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5D7055-7938-1246-A9CE-F5DD780AABDD}"/>
              </a:ext>
            </a:extLst>
          </p:cNvPr>
          <p:cNvSpPr txBox="1"/>
          <p:nvPr/>
        </p:nvSpPr>
        <p:spPr>
          <a:xfrm>
            <a:off x="0" y="135467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pc="300" dirty="0">
                <a:solidFill>
                  <a:srgbClr val="5A863B"/>
                </a:solidFill>
                <a:latin typeface="Proxima Nova Light" panose="02000506030000020004" pitchFamily="2" charset="0"/>
              </a:rPr>
              <a:t>YOUR GOALS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EB7479-C45D-6841-AAF1-72B2F6C4809F}"/>
              </a:ext>
            </a:extLst>
          </p:cNvPr>
          <p:cNvSpPr/>
          <p:nvPr/>
        </p:nvSpPr>
        <p:spPr>
          <a:xfrm>
            <a:off x="2506133" y="1101931"/>
            <a:ext cx="4419599" cy="4368800"/>
          </a:xfrm>
          <a:prstGeom prst="ellipse">
            <a:avLst/>
          </a:prstGeom>
          <a:solidFill>
            <a:schemeClr val="accent6">
              <a:lumMod val="20000"/>
              <a:lumOff val="80000"/>
              <a:alpha val="58000"/>
            </a:schemeClr>
          </a:solidFill>
          <a:ln w="444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EE1B7FC-7109-ED4B-BC1D-7A6329675C7B}"/>
              </a:ext>
            </a:extLst>
          </p:cNvPr>
          <p:cNvSpPr/>
          <p:nvPr/>
        </p:nvSpPr>
        <p:spPr>
          <a:xfrm>
            <a:off x="5503333" y="1101931"/>
            <a:ext cx="4419599" cy="4368800"/>
          </a:xfrm>
          <a:prstGeom prst="ellipse">
            <a:avLst/>
          </a:prstGeom>
          <a:solidFill>
            <a:schemeClr val="accent6">
              <a:lumMod val="20000"/>
              <a:lumOff val="80000"/>
              <a:alpha val="33000"/>
            </a:schemeClr>
          </a:solidFill>
          <a:ln w="444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F8CB4F5-CD24-6942-B8F3-8B377D12CE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4971" y="2819627"/>
            <a:ext cx="1959525" cy="466704"/>
          </a:xfrm>
        </p:spPr>
        <p:txBody>
          <a:bodyPr>
            <a:normAutofit fontScale="90000"/>
          </a:bodyPr>
          <a:lstStyle/>
          <a:p>
            <a:pPr algn="l" fontAlgn="base"/>
            <a:r>
              <a:rPr lang="en-US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money</a:t>
            </a: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B3E08FA-3766-9843-B285-6E65756E0109}"/>
              </a:ext>
            </a:extLst>
          </p:cNvPr>
          <p:cNvSpPr txBox="1">
            <a:spLocks/>
          </p:cNvSpPr>
          <p:nvPr/>
        </p:nvSpPr>
        <p:spPr>
          <a:xfrm>
            <a:off x="7444569" y="2819627"/>
            <a:ext cx="1959525" cy="4667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algn="r" fontAlgn="base"/>
            <a:r>
              <a:rPr lang="en-US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life</a:t>
            </a:r>
            <a:endParaRPr lang="en-US" sz="3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82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5715000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7408" y="1626214"/>
            <a:ext cx="5498592" cy="846666"/>
          </a:xfrm>
        </p:spPr>
        <p:txBody>
          <a:bodyPr>
            <a:normAutofit fontScale="90000"/>
          </a:bodyPr>
          <a:lstStyle/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4000" dirty="0">
                <a:latin typeface="Lora" panose="02000503000000020004" pitchFamily="2" charset="77"/>
              </a:rPr>
              <a:t>Where Am I Today? </a:t>
            </a:r>
            <a:r>
              <a:rPr lang="en-US" dirty="0"/>
              <a:t>​</a:t>
            </a:r>
            <a:br>
              <a:rPr lang="en-US" dirty="0"/>
            </a:b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CADF5D2-5B33-B347-A774-894ADFCA3747}"/>
              </a:ext>
            </a:extLst>
          </p:cNvPr>
          <p:cNvSpPr txBox="1">
            <a:spLocks/>
          </p:cNvSpPr>
          <p:nvPr/>
        </p:nvSpPr>
        <p:spPr>
          <a:xfrm>
            <a:off x="597407" y="2120592"/>
            <a:ext cx="7242725" cy="846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3600" dirty="0">
                <a:latin typeface="Lora" panose="02000503000000020004" pitchFamily="2" charset="77"/>
              </a:rPr>
              <a:t>Where Do I Want to Be?​</a:t>
            </a:r>
            <a:br>
              <a:rPr lang="en-US" sz="3600" dirty="0">
                <a:latin typeface="Lora" panose="02000503000000020004" pitchFamily="2" charset="77"/>
              </a:rPr>
            </a:br>
            <a:endParaRPr lang="en-US" sz="3600" dirty="0">
              <a:latin typeface="Lora" panose="02000503000000020004" pitchFamily="2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CA74ED1-597F-DC4E-BE5B-44DBD8624F0E}"/>
              </a:ext>
            </a:extLst>
          </p:cNvPr>
          <p:cNvSpPr txBox="1">
            <a:spLocks/>
          </p:cNvSpPr>
          <p:nvPr/>
        </p:nvSpPr>
        <p:spPr>
          <a:xfrm>
            <a:off x="597406" y="2863389"/>
            <a:ext cx="9342461" cy="846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3600" dirty="0">
                <a:latin typeface="Lora" panose="02000503000000020004" pitchFamily="2" charset="77"/>
              </a:rPr>
              <a:t>What Do I Need To Do To Get There?​</a:t>
            </a:r>
            <a:br>
              <a:rPr lang="en-US" sz="3600" dirty="0">
                <a:latin typeface="Lora" panose="02000503000000020004" pitchFamily="2" charset="77"/>
              </a:rPr>
            </a:br>
            <a:endParaRPr lang="en-US" sz="3600" dirty="0">
              <a:latin typeface="Lora" panose="02000503000000020004" pitchFamily="2" charset="7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56C335F-2434-FC43-9CFC-E690EE64E0C7}"/>
              </a:ext>
            </a:extLst>
          </p:cNvPr>
          <p:cNvSpPr txBox="1">
            <a:spLocks/>
          </p:cNvSpPr>
          <p:nvPr/>
        </p:nvSpPr>
        <p:spPr>
          <a:xfrm>
            <a:off x="597406" y="3112231"/>
            <a:ext cx="9342461" cy="846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3600" dirty="0">
                <a:latin typeface="Lora" panose="02000503000000020004" pitchFamily="2" charset="77"/>
              </a:rPr>
              <a:t>Am I Willing To Do It?</a:t>
            </a:r>
          </a:p>
        </p:txBody>
      </p:sp>
    </p:spTree>
    <p:extLst>
      <p:ext uri="{BB962C8B-B14F-4D97-AF65-F5344CB8AC3E}">
        <p14:creationId xmlns:p14="http://schemas.microsoft.com/office/powerpoint/2010/main" val="337770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FE16F81-BD24-E345-A29D-580D2E7A1ECE}"/>
              </a:ext>
            </a:extLst>
          </p:cNvPr>
          <p:cNvSpPr/>
          <p:nvPr/>
        </p:nvSpPr>
        <p:spPr>
          <a:xfrm>
            <a:off x="0" y="0"/>
            <a:ext cx="12192000" cy="846666"/>
          </a:xfrm>
          <a:prstGeom prst="rect">
            <a:avLst/>
          </a:prstGeom>
          <a:solidFill>
            <a:srgbClr val="E1D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6FA33-D7D6-0647-88FC-00F09067B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208" y="1448838"/>
            <a:ext cx="5498592" cy="846666"/>
          </a:xfrm>
        </p:spPr>
        <p:txBody>
          <a:bodyPr>
            <a:normAutofit/>
          </a:bodyPr>
          <a:lstStyle/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Cash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CADF5D2-5B33-B347-A774-894ADFCA3747}"/>
              </a:ext>
            </a:extLst>
          </p:cNvPr>
          <p:cNvSpPr txBox="1">
            <a:spLocks/>
          </p:cNvSpPr>
          <p:nvPr/>
        </p:nvSpPr>
        <p:spPr>
          <a:xfrm>
            <a:off x="1664207" y="2158888"/>
            <a:ext cx="7242725" cy="846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Investments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CA74ED1-597F-DC4E-BE5B-44DBD8624F0E}"/>
              </a:ext>
            </a:extLst>
          </p:cNvPr>
          <p:cNvSpPr txBox="1">
            <a:spLocks/>
          </p:cNvSpPr>
          <p:nvPr/>
        </p:nvSpPr>
        <p:spPr>
          <a:xfrm>
            <a:off x="1664206" y="2860248"/>
            <a:ext cx="9342461" cy="846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Other Assets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5D7055-7938-1246-A9CE-F5DD780AABDD}"/>
              </a:ext>
            </a:extLst>
          </p:cNvPr>
          <p:cNvSpPr txBox="1"/>
          <p:nvPr/>
        </p:nvSpPr>
        <p:spPr>
          <a:xfrm>
            <a:off x="0" y="135467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spc="300" dirty="0">
                <a:solidFill>
                  <a:srgbClr val="5A863B"/>
                </a:solidFill>
                <a:latin typeface="Proxima Nova Light" panose="02000506030000020004" pitchFamily="2" charset="0"/>
              </a:rPr>
              <a:t>TODAY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907B4CD-0B61-4D44-8B64-E0E4151E777D}"/>
              </a:ext>
            </a:extLst>
          </p:cNvPr>
          <p:cNvSpPr txBox="1">
            <a:spLocks/>
          </p:cNvSpPr>
          <p:nvPr/>
        </p:nvSpPr>
        <p:spPr>
          <a:xfrm>
            <a:off x="1664206" y="3503712"/>
            <a:ext cx="9342461" cy="846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Real Estate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2F08ADA-EAFB-624F-9B69-C448E818D742}"/>
              </a:ext>
            </a:extLst>
          </p:cNvPr>
          <p:cNvSpPr txBox="1">
            <a:spLocks/>
          </p:cNvSpPr>
          <p:nvPr/>
        </p:nvSpPr>
        <p:spPr>
          <a:xfrm>
            <a:off x="1664205" y="4169720"/>
            <a:ext cx="9342461" cy="846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5A863B"/>
                </a:solidFill>
                <a:latin typeface="Proxima Nova" panose="02000506030000020004" pitchFamily="2" charset="0"/>
                <a:ea typeface="+mj-ea"/>
                <a:cs typeface="+mj-cs"/>
              </a:defRPr>
            </a:lvl1pPr>
          </a:lstStyle>
          <a:p>
            <a:pPr marL="857250" indent="-857250" algn="l" fontAlgn="base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Lora" panose="02000503000000020004" pitchFamily="2" charset="77"/>
              </a:rPr>
              <a:t>Your Business? Sellable?</a:t>
            </a:r>
          </a:p>
        </p:txBody>
      </p:sp>
    </p:spTree>
    <p:extLst>
      <p:ext uri="{BB962C8B-B14F-4D97-AF65-F5344CB8AC3E}">
        <p14:creationId xmlns:p14="http://schemas.microsoft.com/office/powerpoint/2010/main" val="38147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raneFinancialPowerpoint" id="{D24BF839-77A7-1B49-AE7B-800C90227399}" vid="{C301C89E-6C2D-154F-B8BC-A82EF31CFD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3873</TotalTime>
  <Words>272</Words>
  <Application>Microsoft Macintosh PowerPoint</Application>
  <PresentationFormat>Widescreen</PresentationFormat>
  <Paragraphs>65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Lora</vt:lpstr>
      <vt:lpstr>Proxima Nova</vt:lpstr>
      <vt:lpstr>Proxima Nova Light</vt:lpstr>
      <vt:lpstr>Office Theme</vt:lpstr>
      <vt:lpstr>DSOA ​ INNER  CIRCLE</vt:lpstr>
      <vt:lpstr>PowerPoint Presentation</vt:lpstr>
      <vt:lpstr>Cash</vt:lpstr>
      <vt:lpstr>FINANCIAL ADVISOR​</vt:lpstr>
      <vt:lpstr>MY THREE QUESTIONS</vt:lpstr>
      <vt:lpstr>FINANCIAL LIFE PLANNING​</vt:lpstr>
      <vt:lpstr>money</vt:lpstr>
      <vt:lpstr>Where Am I Today? ​ </vt:lpstr>
      <vt:lpstr>Cash</vt:lpstr>
      <vt:lpstr>Savings Account</vt:lpstr>
      <vt:lpstr>Investments</vt:lpstr>
      <vt:lpstr>Compounding of Interest</vt:lpstr>
      <vt:lpstr>Invest $10,000 NOW  &amp; $500 a month   Make 6% Per Year </vt:lpstr>
      <vt:lpstr>Wait Ten Years</vt:lpstr>
      <vt:lpstr>PowerPoint Presentation</vt:lpstr>
      <vt:lpstr>PowerPoint Presentation</vt:lpstr>
      <vt:lpstr>PowerPoint Presentation</vt:lpstr>
      <vt:lpstr>PowerPoint Presentation</vt:lpstr>
      <vt:lpstr>Mutual Funds </vt:lpstr>
      <vt:lpstr>IRA vs. Roth IRA</vt:lpstr>
      <vt:lpstr>AUTOMATION​</vt:lpstr>
      <vt:lpstr>Personal Checking </vt:lpstr>
      <vt:lpstr>Investment Account</vt:lpstr>
      <vt:lpstr>RETIREMENT PLANNING​</vt:lpstr>
      <vt:lpstr>PowerPoint Presentation</vt:lpstr>
      <vt:lpstr>justin@kranefinancialsolutions.com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DSOA ​ INNER  CIRCLE</dc:title>
  <dc:creator>Suzi Istvan</dc:creator>
  <cp:lastModifiedBy>Microsoft Office User</cp:lastModifiedBy>
  <cp:revision>34</cp:revision>
  <dcterms:created xsi:type="dcterms:W3CDTF">2019-01-10T03:01:47Z</dcterms:created>
  <dcterms:modified xsi:type="dcterms:W3CDTF">2019-01-26T23:06:52Z</dcterms:modified>
</cp:coreProperties>
</file>