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17" r:id="rId2"/>
    <p:sldId id="314" r:id="rId3"/>
    <p:sldId id="315" r:id="rId4"/>
    <p:sldId id="311" r:id="rId5"/>
    <p:sldId id="316" r:id="rId6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ABE00"/>
    <a:srgbClr val="005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053" autoAdjust="0"/>
    <p:restoredTop sz="94660"/>
  </p:normalViewPr>
  <p:slideViewPr>
    <p:cSldViewPr>
      <p:cViewPr varScale="1">
        <p:scale>
          <a:sx n="74" d="100"/>
          <a:sy n="74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5AD68-6D37-4632-AD4A-BAB6ECEBD4D0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819B1-E8F8-4191-AFF3-5D8558F826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58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5200" y="3886200"/>
            <a:ext cx="4267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4" name="Rectangle 3"/>
          <p:cNvSpPr>
            <a:spLocks noChangeArrowheads="1"/>
          </p:cNvSpPr>
          <p:nvPr userDrawn="1"/>
        </p:nvSpPr>
        <p:spPr bwMode="auto">
          <a:xfrm>
            <a:off x="3124200" y="6477000"/>
            <a:ext cx="6019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CareFirst BlueCross BlueShield is an  independent licensee of the Blue Cross and Blue Shield Association.</a:t>
            </a:r>
          </a:p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® Registered trademark of the Blue Cross and Blue Shield Association. ®' Registered trademark of CareFirst of Maryland, Inc.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 userDrawn="1"/>
        </p:nvSpPr>
        <p:spPr bwMode="auto">
          <a:xfrm flipH="1">
            <a:off x="0" y="2819400"/>
            <a:ext cx="91440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9" name="Group 53"/>
          <p:cNvGrpSpPr>
            <a:grpSpLocks/>
          </p:cNvGrpSpPr>
          <p:nvPr userDrawn="1"/>
        </p:nvGrpSpPr>
        <p:grpSpPr bwMode="auto">
          <a:xfrm>
            <a:off x="228600" y="2971800"/>
            <a:ext cx="2317376" cy="3581400"/>
            <a:chOff x="576" y="1104"/>
            <a:chExt cx="1815" cy="2867"/>
          </a:xfrm>
        </p:grpSpPr>
        <p:pic>
          <p:nvPicPr>
            <p:cNvPr id="20" name="Picture 50" descr="56380670"/>
            <p:cNvPicPr>
              <a:picLocks noChangeAspect="1" noChangeArrowheads="1"/>
            </p:cNvPicPr>
            <p:nvPr/>
          </p:nvPicPr>
          <p:blipFill>
            <a:blip r:embed="rId2" cstate="print"/>
            <a:srcRect t="9825" r="14143"/>
            <a:stretch>
              <a:fillRect/>
            </a:stretch>
          </p:blipFill>
          <p:spPr bwMode="auto">
            <a:xfrm>
              <a:off x="1161" y="2454"/>
              <a:ext cx="1073" cy="1517"/>
            </a:xfrm>
            <a:prstGeom prst="rect">
              <a:avLst/>
            </a:prstGeom>
            <a:noFill/>
            <a:ln w="25400">
              <a:solidFill>
                <a:srgbClr val="1B48AF"/>
              </a:solidFill>
              <a:miter lim="800000"/>
              <a:headEnd/>
              <a:tailEnd/>
            </a:ln>
          </p:spPr>
        </p:pic>
        <p:pic>
          <p:nvPicPr>
            <p:cNvPr id="21" name="Picture 45" descr="MPj0422216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1" y="1296"/>
              <a:ext cx="870" cy="1305"/>
            </a:xfrm>
            <a:prstGeom prst="rect">
              <a:avLst/>
            </a:prstGeom>
            <a:noFill/>
            <a:ln w="25400">
              <a:solidFill>
                <a:srgbClr val="1B48AF"/>
              </a:solidFill>
              <a:miter lim="800000"/>
              <a:headEnd/>
              <a:tailEnd/>
            </a:ln>
          </p:spPr>
        </p:pic>
        <p:pic>
          <p:nvPicPr>
            <p:cNvPr id="22" name="Picture 43" descr="MPj0439315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1" y="1104"/>
              <a:ext cx="930" cy="1395"/>
            </a:xfrm>
            <a:prstGeom prst="rect">
              <a:avLst/>
            </a:prstGeom>
            <a:noFill/>
            <a:ln w="25400">
              <a:solidFill>
                <a:srgbClr val="1B48AF"/>
              </a:solidFill>
              <a:miter lim="800000"/>
              <a:headEnd/>
              <a:tailEnd/>
            </a:ln>
          </p:spPr>
        </p:pic>
        <p:pic>
          <p:nvPicPr>
            <p:cNvPr id="23" name="Picture 44" descr="MPj04392850000[1]"/>
            <p:cNvPicPr>
              <a:picLocks noChangeAspect="1" noChangeArrowheads="1"/>
            </p:cNvPicPr>
            <p:nvPr/>
          </p:nvPicPr>
          <p:blipFill>
            <a:blip r:embed="rId5" cstate="print"/>
            <a:srcRect t="9624" r="23236"/>
            <a:stretch>
              <a:fillRect/>
            </a:stretch>
          </p:blipFill>
          <p:spPr bwMode="auto">
            <a:xfrm>
              <a:off x="576" y="2454"/>
              <a:ext cx="765" cy="1347"/>
            </a:xfrm>
            <a:prstGeom prst="rect">
              <a:avLst/>
            </a:prstGeom>
            <a:noFill/>
            <a:ln w="25400">
              <a:solidFill>
                <a:srgbClr val="1B48AF"/>
              </a:solidFill>
              <a:miter lim="800000"/>
              <a:headEnd/>
              <a:tailEnd/>
            </a:ln>
          </p:spPr>
        </p:pic>
      </p:grpSp>
      <p:sp>
        <p:nvSpPr>
          <p:cNvPr id="17" name="Picture Placeholder 16"/>
          <p:cNvSpPr>
            <a:spLocks noGrp="1"/>
          </p:cNvSpPr>
          <p:nvPr>
            <p:ph type="pic" sz="quarter" idx="10" hasCustomPrompt="1"/>
          </p:nvPr>
        </p:nvSpPr>
        <p:spPr>
          <a:xfrm>
            <a:off x="6629400" y="2971800"/>
            <a:ext cx="2438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Account Logo Here</a:t>
            </a:r>
            <a:endParaRPr lang="en-US" dirty="0"/>
          </a:p>
        </p:txBody>
      </p:sp>
      <p:pic>
        <p:nvPicPr>
          <p:cNvPr id="18" name="Picture 17" descr="CareFirst BCBS Black&amp;Blue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52817" y="1981200"/>
            <a:ext cx="3071383" cy="762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5200" y="3886200"/>
            <a:ext cx="4267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4" name="Rectangle 3"/>
          <p:cNvSpPr>
            <a:spLocks noChangeArrowheads="1"/>
          </p:cNvSpPr>
          <p:nvPr userDrawn="1"/>
        </p:nvSpPr>
        <p:spPr bwMode="auto">
          <a:xfrm>
            <a:off x="3124200" y="6477000"/>
            <a:ext cx="6019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CareFirst BlueCross BlueShield is an  independent licensee of the Blue Cross and Blue Shield Association.</a:t>
            </a:r>
          </a:p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® Registered trademark of the Blue Cross and Blue Shield Association. ®' Registered trademark of CareFirst of Maryland, Inc.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 userDrawn="1"/>
        </p:nvSpPr>
        <p:spPr bwMode="auto">
          <a:xfrm flipH="1">
            <a:off x="0" y="2819400"/>
            <a:ext cx="91440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8" name="Picture 17" descr="CareFirst BCBS Black&amp;Blu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817" y="1981200"/>
            <a:ext cx="3071383" cy="762000"/>
          </a:xfrm>
          <a:prstGeom prst="rect">
            <a:avLst/>
          </a:prstGeom>
        </p:spPr>
      </p:pic>
      <p:sp>
        <p:nvSpPr>
          <p:cNvPr id="24" name="Title 1"/>
          <p:cNvSpPr>
            <a:spLocks noGrp="1"/>
          </p:cNvSpPr>
          <p:nvPr>
            <p:ph type="ctrTitle"/>
          </p:nvPr>
        </p:nvSpPr>
        <p:spPr>
          <a:xfrm>
            <a:off x="4038600" y="2362200"/>
            <a:ext cx="5105400" cy="914400"/>
          </a:xfrm>
        </p:spPr>
        <p:txBody>
          <a:bodyPr anchor="t">
            <a:normAutofit/>
          </a:bodyPr>
          <a:lstStyle>
            <a:lvl1pPr algn="r">
              <a:defRPr sz="2400"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uild your ow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130425"/>
            <a:ext cx="6248400" cy="1470025"/>
          </a:xfrm>
        </p:spPr>
        <p:txBody>
          <a:bodyPr/>
          <a:lstStyle>
            <a:lvl1pPr algn="r">
              <a:defRPr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3886200"/>
            <a:ext cx="5334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7086600" cy="548640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re Solutions..Saving..Service..Secur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7086600" cy="548640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3000" y="6393179"/>
            <a:ext cx="79248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85000"/>
              <a:buFont typeface="Wingdings" pitchFamily="2" charset="2"/>
              <a:buNone/>
            </a:pPr>
            <a:r>
              <a:rPr lang="en-US" sz="13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Solutions  |  </a:t>
            </a:r>
            <a:r>
              <a:rPr lang="en-US" sz="13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Savings  |</a:t>
            </a:r>
            <a:r>
              <a:rPr lang="en-US" sz="1300" b="1" baseline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More Service  |  </a:t>
            </a:r>
            <a:r>
              <a:rPr lang="en-US" sz="13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Security</a:t>
            </a:r>
            <a:r>
              <a:rPr lang="en-US" sz="1300" b="1" baseline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1300" b="1" dirty="0" smtClean="0">
                <a:solidFill>
                  <a:srgbClr val="005EC4"/>
                </a:solidFill>
                <a:latin typeface="+mn-lt"/>
              </a:rPr>
              <a:t>  </a:t>
            </a:r>
            <a:r>
              <a:rPr lang="en-US" sz="1300" b="1" i="1" baseline="0" dirty="0" smtClean="0">
                <a:solidFill>
                  <a:srgbClr val="005EC4"/>
                </a:solidFill>
                <a:latin typeface="+mn-lt"/>
              </a:rPr>
              <a:t> </a:t>
            </a:r>
            <a:r>
              <a:rPr lang="en-US" sz="1600" b="1" i="1" baseline="0" dirty="0" smtClean="0">
                <a:solidFill>
                  <a:srgbClr val="9B7F0D"/>
                </a:solidFill>
                <a:latin typeface="Times New Roman" pitchFamily="18" charset="0"/>
              </a:rPr>
              <a:t>M</a:t>
            </a:r>
            <a:r>
              <a:rPr lang="en-US" sz="1600" b="1" i="1" dirty="0" smtClean="0">
                <a:solidFill>
                  <a:srgbClr val="9B7F0D"/>
                </a:solidFill>
                <a:latin typeface="Times New Roman" pitchFamily="18" charset="0"/>
              </a:rPr>
              <a:t>ore to feel good about.</a:t>
            </a:r>
            <a:r>
              <a:rPr lang="en-US" sz="1600" b="1" i="1" baseline="30000" dirty="0" smtClean="0">
                <a:solidFill>
                  <a:srgbClr val="9B7F0D"/>
                </a:solidFill>
                <a:latin typeface="Times New Roman" pitchFamily="18" charset="0"/>
              </a:rPr>
              <a:t>®'</a:t>
            </a:r>
            <a:endParaRPr lang="en-US" sz="1200" b="1" i="1" baseline="30000" dirty="0">
              <a:solidFill>
                <a:srgbClr val="9B7F0D"/>
              </a:solidFill>
              <a:latin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8100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86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6949440" cy="548640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0999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0999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5DBE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4040188" cy="3581400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5DBE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09800"/>
            <a:ext cx="4041775" cy="3581400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6949440" cy="5486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6949440" cy="5486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Text and More to fee good about 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6949440" cy="5486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 flipH="1">
            <a:off x="0" y="762000"/>
            <a:ext cx="91440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2672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6211269"/>
            <a:ext cx="8788082" cy="646731"/>
            <a:chOff x="0" y="6211269"/>
            <a:chExt cx="8788082" cy="646731"/>
          </a:xfrm>
        </p:grpSpPr>
        <p:sp>
          <p:nvSpPr>
            <p:cNvPr id="7" name="TextBox 6"/>
            <p:cNvSpPr txBox="1"/>
            <p:nvPr/>
          </p:nvSpPr>
          <p:spPr>
            <a:xfrm>
              <a:off x="1143000" y="6396335"/>
              <a:ext cx="76450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Bef>
                  <a:spcPct val="20000"/>
                </a:spcBef>
                <a:buSzPct val="85000"/>
                <a:buFont typeface="Wingdings" pitchFamily="2" charset="2"/>
                <a:buNone/>
              </a:pPr>
              <a:r>
                <a:rPr lang="en-US" sz="2400" b="1" i="1" baseline="0" dirty="0" smtClean="0">
                  <a:solidFill>
                    <a:srgbClr val="9B7F0D"/>
                  </a:solidFill>
                  <a:latin typeface="Times New Roman" pitchFamily="18" charset="0"/>
                </a:rPr>
                <a:t>M</a:t>
              </a:r>
              <a:r>
                <a:rPr lang="en-US" sz="2400" b="1" i="1" dirty="0" smtClean="0">
                  <a:solidFill>
                    <a:srgbClr val="9B7F0D"/>
                  </a:solidFill>
                  <a:latin typeface="Times New Roman" pitchFamily="18" charset="0"/>
                </a:rPr>
                <a:t>ore to feel good about.</a:t>
              </a:r>
              <a:r>
                <a:rPr lang="en-US" sz="2400" b="1" i="1" baseline="30000" dirty="0" smtClean="0">
                  <a:solidFill>
                    <a:srgbClr val="9B7F0D"/>
                  </a:solidFill>
                  <a:latin typeface="Times New Roman" pitchFamily="18" charset="0"/>
                </a:rPr>
                <a:t>®'</a:t>
              </a:r>
              <a:endParaRPr lang="en-US" sz="2400" b="1" i="1" baseline="30000" dirty="0">
                <a:solidFill>
                  <a:srgbClr val="9B7F0D"/>
                </a:solidFill>
                <a:latin typeface="Times New Roman" pitchFamily="18" charset="0"/>
              </a:endParaRPr>
            </a:p>
          </p:txBody>
        </p:sp>
        <p:pic>
          <p:nvPicPr>
            <p:cNvPr id="11" name="Content Placeholder 5" descr="Cross and Shield only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6211269"/>
              <a:ext cx="1190334" cy="64673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no text box and More to feel good about 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6949440" cy="548640"/>
          </a:xfrm>
        </p:spPr>
        <p:txBody>
          <a:bodyPr/>
          <a:lstStyle>
            <a:lvl1pPr>
              <a:defRPr baseline="0">
                <a:solidFill>
                  <a:srgbClr val="005DB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 flipH="1">
            <a:off x="0" y="762000"/>
            <a:ext cx="91440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6211269"/>
            <a:ext cx="8788082" cy="646731"/>
            <a:chOff x="0" y="6211269"/>
            <a:chExt cx="8788082" cy="646731"/>
          </a:xfrm>
        </p:grpSpPr>
        <p:sp>
          <p:nvSpPr>
            <p:cNvPr id="16" name="TextBox 15"/>
            <p:cNvSpPr txBox="1"/>
            <p:nvPr/>
          </p:nvSpPr>
          <p:spPr>
            <a:xfrm>
              <a:off x="1143000" y="6396335"/>
              <a:ext cx="76450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Bef>
                  <a:spcPct val="20000"/>
                </a:spcBef>
                <a:buSzPct val="85000"/>
                <a:buFont typeface="Wingdings" pitchFamily="2" charset="2"/>
                <a:buNone/>
              </a:pPr>
              <a:r>
                <a:rPr lang="en-US" sz="2400" b="1" i="1" baseline="0" dirty="0" smtClean="0">
                  <a:solidFill>
                    <a:srgbClr val="9B7F0D"/>
                  </a:solidFill>
                  <a:latin typeface="Times New Roman" pitchFamily="18" charset="0"/>
                </a:rPr>
                <a:t>M</a:t>
              </a:r>
              <a:r>
                <a:rPr lang="en-US" sz="2400" b="1" i="1" dirty="0" smtClean="0">
                  <a:solidFill>
                    <a:srgbClr val="9B7F0D"/>
                  </a:solidFill>
                  <a:latin typeface="Times New Roman" pitchFamily="18" charset="0"/>
                </a:rPr>
                <a:t>ore to feel good about.</a:t>
              </a:r>
              <a:r>
                <a:rPr lang="en-US" sz="2400" b="1" i="1" baseline="30000" dirty="0" smtClean="0">
                  <a:solidFill>
                    <a:srgbClr val="9B7F0D"/>
                  </a:solidFill>
                  <a:latin typeface="Times New Roman" pitchFamily="18" charset="0"/>
                </a:rPr>
                <a:t>®'</a:t>
              </a:r>
              <a:endParaRPr lang="en-US" sz="2400" b="1" i="1" baseline="30000" dirty="0">
                <a:solidFill>
                  <a:srgbClr val="9B7F0D"/>
                </a:solidFill>
                <a:latin typeface="Times New Roman" pitchFamily="18" charset="0"/>
              </a:endParaRPr>
            </a:p>
          </p:txBody>
        </p:sp>
        <p:pic>
          <p:nvPicPr>
            <p:cNvPr id="17" name="Content Placeholder 5" descr="Cross and Shield only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6211269"/>
              <a:ext cx="1190334" cy="64673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ine and cross and shiel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s/Titl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2514600"/>
            <a:ext cx="8229600" cy="1828800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rmAutofit/>
          </a:bodyPr>
          <a:lstStyle>
            <a:lvl1pPr algn="ctr">
              <a:buNone/>
              <a:defRPr sz="3200" b="1" baseline="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, line and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95400" y="6019800"/>
            <a:ext cx="7620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6949440" cy="548640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ore Solutions ta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95400" y="6019800"/>
            <a:ext cx="7620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6949440" cy="548640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3000" y="6393179"/>
            <a:ext cx="79248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SzPct val="85000"/>
              <a:buFont typeface="Wingdings" pitchFamily="2" charset="2"/>
              <a:buNone/>
            </a:pPr>
            <a:r>
              <a:rPr lang="en-US" sz="13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Solutions  |  </a:t>
            </a:r>
            <a:r>
              <a:rPr lang="en-US" sz="13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Savings  |</a:t>
            </a:r>
            <a:r>
              <a:rPr lang="en-US" sz="1300" b="1" baseline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More Service  |  </a:t>
            </a:r>
            <a:r>
              <a:rPr lang="en-US" sz="13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Security</a:t>
            </a:r>
            <a:r>
              <a:rPr lang="en-US" sz="1300" b="1" baseline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3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|</a:t>
            </a:r>
            <a:r>
              <a:rPr lang="en-US" sz="1300" b="1" dirty="0" smtClean="0">
                <a:solidFill>
                  <a:srgbClr val="0070C0"/>
                </a:solidFill>
                <a:latin typeface="+mn-lt"/>
              </a:rPr>
              <a:t>  </a:t>
            </a:r>
            <a:r>
              <a:rPr lang="en-US" sz="1300" b="1" i="1" baseline="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1600" b="1" i="1" baseline="0" dirty="0" smtClean="0">
                <a:solidFill>
                  <a:srgbClr val="9B7F0D"/>
                </a:solidFill>
                <a:latin typeface="Times New Roman" pitchFamily="18" charset="0"/>
              </a:rPr>
              <a:t>M</a:t>
            </a:r>
            <a:r>
              <a:rPr lang="en-US" sz="1600" b="1" i="1" dirty="0" smtClean="0">
                <a:solidFill>
                  <a:srgbClr val="9B7F0D"/>
                </a:solidFill>
                <a:latin typeface="Times New Roman" pitchFamily="18" charset="0"/>
              </a:rPr>
              <a:t>ore to feel good about.</a:t>
            </a:r>
            <a:r>
              <a:rPr lang="en-US" sz="1600" b="1" i="1" baseline="30000" dirty="0" smtClean="0">
                <a:solidFill>
                  <a:srgbClr val="9B7F0D"/>
                </a:solidFill>
                <a:latin typeface="Times New Roman" pitchFamily="18" charset="0"/>
              </a:rPr>
              <a:t>®'</a:t>
            </a:r>
            <a:endParaRPr lang="en-US" sz="1200" b="1" i="1" baseline="30000" dirty="0">
              <a:solidFill>
                <a:srgbClr val="9B7F0D"/>
              </a:solidFill>
              <a:latin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title no line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95400" y="6019800"/>
            <a:ext cx="7620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762000"/>
            <a:ext cx="914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4876800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3529037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66801"/>
            <a:ext cx="5486400" cy="3660774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00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613525"/>
            <a:ext cx="12954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line and logo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95400" y="6019800"/>
            <a:ext cx="7620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45B21605-44CB-4C42-A748-B33D484EDD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52400"/>
            <a:ext cx="685800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7772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 flipH="1">
            <a:off x="0" y="762000"/>
            <a:ext cx="91440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8" name="Content Placeholder 5" descr="Cross and Shield only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0" y="6211269"/>
            <a:ext cx="1190334" cy="6467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0" r:id="rId3"/>
    <p:sldLayoutId id="2147483650" r:id="rId4"/>
    <p:sldLayoutId id="2147483669" r:id="rId5"/>
    <p:sldLayoutId id="2147483651" r:id="rId6"/>
    <p:sldLayoutId id="2147483652" r:id="rId7"/>
    <p:sldLayoutId id="2147483653" r:id="rId8"/>
    <p:sldLayoutId id="2147483654" r:id="rId9"/>
    <p:sldLayoutId id="2147483664" r:id="rId10"/>
    <p:sldLayoutId id="2147483662" r:id="rId11"/>
    <p:sldLayoutId id="2147483663" r:id="rId12"/>
    <p:sldLayoutId id="2147483661" r:id="rId13"/>
    <p:sldLayoutId id="2147483666" r:id="rId14"/>
    <p:sldLayoutId id="2147483670" r:id="rId15"/>
    <p:sldLayoutId id="2147483665" r:id="rId16"/>
    <p:sldLayoutId id="2147483656" r:id="rId17"/>
    <p:sldLayoutId id="2147483657" r:id="rId18"/>
    <p:sldLayoutId id="2147483671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 baseline="0">
          <a:solidFill>
            <a:srgbClr val="0070C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743200" y="3429000"/>
            <a:ext cx="5943600" cy="1371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Expanding Medication Therapy Management Services beyond the Part D population</a:t>
            </a:r>
            <a:endParaRPr lang="en-US" sz="2800" dirty="0" smtClean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502920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  <a:latin typeface="Calibri" pitchFamily="34" charset="0"/>
              </a:rPr>
              <a:t>Winston Wong, </a:t>
            </a:r>
            <a:r>
              <a:rPr lang="en-US" sz="2000" dirty="0" err="1" smtClean="0">
                <a:solidFill>
                  <a:srgbClr val="0070C0"/>
                </a:solidFill>
                <a:latin typeface="Calibri" pitchFamily="34" charset="0"/>
              </a:rPr>
              <a:t>Pharm.D</a:t>
            </a:r>
            <a:r>
              <a:rPr lang="en-US" sz="2000" dirty="0" smtClean="0">
                <a:solidFill>
                  <a:srgbClr val="0070C0"/>
                </a:solidFill>
                <a:latin typeface="Calibri" pitchFamily="34" charset="0"/>
              </a:rPr>
              <a:t>.</a:t>
            </a:r>
            <a:r>
              <a:rPr lang="en-US" sz="2000" b="1" dirty="0" smtClean="0">
                <a:solidFill>
                  <a:srgbClr val="0070C0"/>
                </a:solidFill>
                <a:latin typeface="Calibri" pitchFamily="34" charset="0"/>
              </a:rPr>
              <a:t/>
            </a:r>
            <a:br>
              <a:rPr lang="en-US" sz="2000" b="1" dirty="0" smtClean="0">
                <a:solidFill>
                  <a:srgbClr val="0070C0"/>
                </a:solidFill>
                <a:latin typeface="Calibri" pitchFamily="34" charset="0"/>
              </a:rPr>
            </a:br>
            <a:r>
              <a:rPr lang="en-US" sz="2000" dirty="0" smtClean="0">
                <a:solidFill>
                  <a:srgbClr val="0070C0"/>
                </a:solidFill>
                <a:latin typeface="Calibri" pitchFamily="34" charset="0"/>
              </a:rPr>
              <a:t>Associate Vice President – Pharmacy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Verdana" pitchFamily="34" charset="0"/>
              </a:rPr>
              <a:t>Program Part D Results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3886200"/>
          </a:xfrm>
        </p:spPr>
        <p:txBody>
          <a:bodyPr/>
          <a:lstStyle/>
          <a:p>
            <a:r>
              <a:rPr lang="en-US" sz="2000" dirty="0" smtClean="0">
                <a:latin typeface="Verdana" pitchFamily="34" charset="0"/>
              </a:rPr>
              <a:t>Since 2006</a:t>
            </a:r>
          </a:p>
          <a:p>
            <a:pPr lvl="1"/>
            <a:r>
              <a:rPr lang="en-US" sz="1800" dirty="0" smtClean="0">
                <a:latin typeface="Verdana" pitchFamily="34" charset="0"/>
              </a:rPr>
              <a:t>7,492 patients were touched</a:t>
            </a:r>
          </a:p>
          <a:p>
            <a:pPr lvl="3"/>
            <a:r>
              <a:rPr lang="en-US" sz="1400" dirty="0" smtClean="0">
                <a:latin typeface="Verdana" pitchFamily="34" charset="0"/>
              </a:rPr>
              <a:t>   768 in 2006</a:t>
            </a:r>
          </a:p>
          <a:p>
            <a:pPr lvl="3"/>
            <a:r>
              <a:rPr lang="en-US" dirty="0" smtClean="0">
                <a:latin typeface="Verdana" pitchFamily="34" charset="0"/>
              </a:rPr>
              <a:t>4,027 in 2010</a:t>
            </a:r>
            <a:endParaRPr lang="en-US" sz="1400" dirty="0" smtClean="0">
              <a:latin typeface="Verdana" pitchFamily="34" charset="0"/>
            </a:endParaRPr>
          </a:p>
          <a:p>
            <a:pPr lvl="1"/>
            <a:r>
              <a:rPr lang="en-US" dirty="0" smtClean="0">
                <a:latin typeface="Verdana" pitchFamily="34" charset="0"/>
              </a:rPr>
              <a:t>Estimated cost avoidance $5,342,616</a:t>
            </a:r>
          </a:p>
          <a:p>
            <a:pPr lvl="1"/>
            <a:r>
              <a:rPr lang="en-US" sz="1800" dirty="0" smtClean="0">
                <a:latin typeface="Verdana" pitchFamily="34" charset="0"/>
              </a:rPr>
              <a:t>Average cost avoidance per patient: $   713.11 per patient overall</a:t>
            </a:r>
          </a:p>
          <a:p>
            <a:pPr lvl="1">
              <a:buNone/>
            </a:pPr>
            <a:r>
              <a:rPr lang="en-US" dirty="0" smtClean="0">
                <a:latin typeface="Verdana" pitchFamily="34" charset="0"/>
              </a:rPr>
              <a:t>						     $1,010.18 per patient in 2010</a:t>
            </a:r>
          </a:p>
          <a:p>
            <a:r>
              <a:rPr lang="en-US" sz="2000" dirty="0" smtClean="0">
                <a:latin typeface="Verdana" pitchFamily="34" charset="0"/>
              </a:rPr>
              <a:t>Participating Pharmacist: 369</a:t>
            </a:r>
          </a:p>
          <a:p>
            <a:endParaRPr lang="en-US" dirty="0" smtClean="0">
              <a:latin typeface="Verdana" pitchFamily="34" charset="0"/>
            </a:endParaRPr>
          </a:p>
          <a:p>
            <a:r>
              <a:rPr lang="en-US" sz="2000" dirty="0" smtClean="0">
                <a:latin typeface="Verdana" pitchFamily="34" charset="0"/>
              </a:rPr>
              <a:t>2010 </a:t>
            </a:r>
            <a:r>
              <a:rPr lang="en-US" sz="2000" dirty="0" err="1" smtClean="0">
                <a:latin typeface="Verdana" pitchFamily="34" charset="0"/>
              </a:rPr>
              <a:t>Pull:Push</a:t>
            </a:r>
            <a:r>
              <a:rPr lang="en-US" sz="2000" dirty="0" smtClean="0">
                <a:latin typeface="Verdana" pitchFamily="34" charset="0"/>
              </a:rPr>
              <a:t> ratio  –   43%:57%</a:t>
            </a:r>
          </a:p>
          <a:p>
            <a:pPr lvl="1"/>
            <a:r>
              <a:rPr lang="en-US" sz="1800" dirty="0" smtClean="0">
                <a:latin typeface="Verdana" pitchFamily="34" charset="0"/>
              </a:rPr>
              <a:t>TIP response rate: 9%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BE749E-67C4-45BF-B28A-AF1F15DA1F17}" type="slidenum">
              <a:rPr lang="en-US" smtClean="0">
                <a:latin typeface="Times" pitchFamily="18" charset="0"/>
              </a:rPr>
              <a:pPr/>
              <a:t>2</a:t>
            </a:fld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smtClean="0">
                <a:solidFill>
                  <a:srgbClr val="0000FF"/>
                </a:solidFill>
                <a:latin typeface="Verdana" pitchFamily="34" charset="0"/>
              </a:rPr>
              <a:t>Program Recognition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4196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 smtClean="0">
                <a:latin typeface="Verdana" pitchFamily="34" charset="0"/>
              </a:rPr>
              <a:t>National Recognition</a:t>
            </a:r>
          </a:p>
          <a:p>
            <a:pPr lvl="1"/>
            <a:r>
              <a:rPr lang="en-US" sz="2400" dirty="0" smtClean="0">
                <a:latin typeface="Verdana" pitchFamily="34" charset="0"/>
              </a:rPr>
              <a:t>American Pharmacist Association</a:t>
            </a:r>
          </a:p>
          <a:p>
            <a:pPr lvl="2"/>
            <a:r>
              <a:rPr lang="en-US" sz="2000" dirty="0" smtClean="0">
                <a:latin typeface="Verdana" pitchFamily="34" charset="0"/>
              </a:rPr>
              <a:t>2009 </a:t>
            </a:r>
            <a:r>
              <a:rPr lang="en-US" sz="2000" dirty="0" err="1" smtClean="0">
                <a:latin typeface="Verdana" pitchFamily="34" charset="0"/>
              </a:rPr>
              <a:t>APhA</a:t>
            </a:r>
            <a:r>
              <a:rPr lang="en-US" sz="2000" dirty="0" smtClean="0">
                <a:latin typeface="Verdana" pitchFamily="34" charset="0"/>
              </a:rPr>
              <a:t>-APPM Pharmacy Practice Merit Award</a:t>
            </a:r>
          </a:p>
          <a:p>
            <a:pPr lvl="1"/>
            <a:r>
              <a:rPr lang="en-US" sz="2400" dirty="0" smtClean="0">
                <a:latin typeface="Verdana" pitchFamily="34" charset="0"/>
              </a:rPr>
              <a:t>CMS</a:t>
            </a:r>
          </a:p>
          <a:p>
            <a:pPr lvl="1"/>
            <a:r>
              <a:rPr lang="en-US" sz="2400" dirty="0" smtClean="0">
                <a:latin typeface="Verdana" pitchFamily="34" charset="0"/>
              </a:rPr>
              <a:t>QIO</a:t>
            </a:r>
          </a:p>
          <a:p>
            <a:pPr lvl="2"/>
            <a:r>
              <a:rPr lang="en-US" sz="2000" dirty="0" smtClean="0">
                <a:latin typeface="Verdana" pitchFamily="34" charset="0"/>
              </a:rPr>
              <a:t>Delmarva Foundation for Medical Care</a:t>
            </a:r>
          </a:p>
          <a:p>
            <a:pPr lvl="1"/>
            <a:endParaRPr lang="en-US" sz="2400" dirty="0" smtClean="0">
              <a:latin typeface="Verdana" pitchFamily="34" charset="0"/>
            </a:endParaRPr>
          </a:p>
          <a:p>
            <a:pPr>
              <a:buFontTx/>
              <a:buNone/>
            </a:pPr>
            <a:r>
              <a:rPr lang="en-US" sz="2800" dirty="0" smtClean="0">
                <a:latin typeface="Verdana" pitchFamily="34" charset="0"/>
              </a:rPr>
              <a:t>Local Recognition</a:t>
            </a:r>
          </a:p>
          <a:p>
            <a:pPr lvl="1"/>
            <a:r>
              <a:rPr lang="en-US" sz="2400" dirty="0" smtClean="0">
                <a:latin typeface="Verdana" pitchFamily="34" charset="0"/>
              </a:rPr>
              <a:t>Maryland Pharmacist Association</a:t>
            </a:r>
          </a:p>
          <a:p>
            <a:pPr lvl="2"/>
            <a:r>
              <a:rPr lang="en-US" sz="2000" dirty="0" smtClean="0">
                <a:latin typeface="Verdana" pitchFamily="34" charset="0"/>
              </a:rPr>
              <a:t>2009 </a:t>
            </a:r>
            <a:r>
              <a:rPr lang="en-US" sz="2000" dirty="0" err="1" smtClean="0">
                <a:latin typeface="Verdana" pitchFamily="34" charset="0"/>
              </a:rPr>
              <a:t>MPhA</a:t>
            </a:r>
            <a:r>
              <a:rPr lang="en-US" sz="2000" dirty="0" smtClean="0">
                <a:latin typeface="Verdana" pitchFamily="34" charset="0"/>
              </a:rPr>
              <a:t> Honorary President’s Award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BE749E-67C4-45BF-B28A-AF1F15DA1F17}" type="slidenum">
              <a:rPr lang="en-US" smtClean="0">
                <a:latin typeface="Times" pitchFamily="18" charset="0"/>
              </a:rPr>
              <a:pPr/>
              <a:t>3</a:t>
            </a:fld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1605-44CB-4C42-A748-B33D484EDD4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228600"/>
            <a:ext cx="7398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  <a:latin typeface="Calibri" pitchFamily="34" charset="0"/>
              </a:rPr>
              <a:t>The CareFirst Approach to Medical Management</a:t>
            </a:r>
            <a:endParaRPr lang="en-US" sz="28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457200" y="1066800"/>
            <a:ext cx="4495800" cy="4800600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838200" y="1066800"/>
            <a:ext cx="3733800" cy="4038600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19200" y="1066800"/>
            <a:ext cx="2971800" cy="3200400"/>
          </a:xfrm>
          <a:prstGeom prst="triangle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1600200" y="1066800"/>
            <a:ext cx="2209800" cy="2438400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1981200" y="1066800"/>
            <a:ext cx="1447800" cy="152400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52600" y="5257800"/>
            <a:ext cx="1901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Calibri" pitchFamily="34" charset="0"/>
              </a:rPr>
              <a:t>Healthy Population</a:t>
            </a:r>
          </a:p>
          <a:p>
            <a:r>
              <a:rPr lang="en-US" sz="1200" dirty="0" smtClean="0">
                <a:latin typeface="Calibri" pitchFamily="34" charset="0"/>
              </a:rPr>
              <a:t>50% Population; 7% of Cost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9801" y="1600200"/>
            <a:ext cx="9905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itchFamily="34" charset="0"/>
              </a:rPr>
              <a:t>Advanced</a:t>
            </a:r>
          </a:p>
          <a:p>
            <a:pPr algn="ctr"/>
            <a:r>
              <a:rPr lang="en-US" sz="1200" b="1" dirty="0" smtClean="0">
                <a:latin typeface="Calibri" pitchFamily="34" charset="0"/>
              </a:rPr>
              <a:t>Illness</a:t>
            </a:r>
          </a:p>
          <a:p>
            <a:pPr algn="ctr"/>
            <a:r>
              <a:rPr lang="en-US" sz="1200" dirty="0" smtClean="0">
                <a:latin typeface="Calibri" pitchFamily="34" charset="0"/>
              </a:rPr>
              <a:t>3% Population;</a:t>
            </a:r>
          </a:p>
          <a:p>
            <a:pPr algn="ctr"/>
            <a:r>
              <a:rPr lang="en-US" sz="1200" dirty="0" smtClean="0">
                <a:latin typeface="Calibri" pitchFamily="34" charset="0"/>
              </a:rPr>
              <a:t>29% of Cost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2819400"/>
            <a:ext cx="1791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Calibri" pitchFamily="34" charset="0"/>
              </a:rPr>
              <a:t>Multiple Chronic </a:t>
            </a:r>
          </a:p>
          <a:p>
            <a:pPr algn="ctr"/>
            <a:r>
              <a:rPr lang="en-US" sz="1200" b="1" dirty="0" smtClean="0">
                <a:latin typeface="Calibri" pitchFamily="34" charset="0"/>
              </a:rPr>
              <a:t>Conditions</a:t>
            </a:r>
          </a:p>
          <a:p>
            <a:r>
              <a:rPr lang="en-US" sz="1200" dirty="0" smtClean="0">
                <a:latin typeface="Calibri" pitchFamily="34" charset="0"/>
              </a:rPr>
              <a:t>7% Population; 23 of Cost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3578" y="3657600"/>
            <a:ext cx="1980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Calibri" pitchFamily="34" charset="0"/>
              </a:rPr>
              <a:t>At-Risk Population</a:t>
            </a:r>
          </a:p>
          <a:p>
            <a:r>
              <a:rPr lang="en-US" sz="1200" dirty="0" smtClean="0">
                <a:latin typeface="Calibri" pitchFamily="34" charset="0"/>
              </a:rPr>
              <a:t>10% Population; 19% of Cost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3578" y="4419600"/>
            <a:ext cx="1980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Calibri" pitchFamily="34" charset="0"/>
              </a:rPr>
              <a:t>Stable Population</a:t>
            </a:r>
          </a:p>
          <a:p>
            <a:r>
              <a:rPr lang="en-US" sz="1200" dirty="0" smtClean="0">
                <a:latin typeface="Calibri" pitchFamily="34" charset="0"/>
              </a:rPr>
              <a:t>30% Population; 22% of Cost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572000" y="945952"/>
            <a:ext cx="42672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u="sng" dirty="0" smtClean="0">
                <a:solidFill>
                  <a:schemeClr val="tx2"/>
                </a:solidFill>
                <a:latin typeface="Calibri" pitchFamily="34" charset="0"/>
              </a:rPr>
              <a:t>Medical Management Infrastructure</a:t>
            </a:r>
          </a:p>
          <a:p>
            <a:endParaRPr lang="en-US" sz="1400" b="1" dirty="0" smtClean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400" b="1" dirty="0" smtClean="0">
                <a:solidFill>
                  <a:schemeClr val="tx2"/>
                </a:solidFill>
                <a:latin typeface="Calibri" pitchFamily="34" charset="0"/>
              </a:rPr>
              <a:t>Primary Care Physician/Providers </a:t>
            </a:r>
          </a:p>
          <a:p>
            <a:pPr marL="341313" indent="-341313">
              <a:buFont typeface="Arial" pitchFamily="34" charset="0"/>
              <a:buChar char="•"/>
            </a:pPr>
            <a:r>
              <a:rPr lang="en-US" sz="1400" dirty="0" smtClean="0">
                <a:latin typeface="Calibri" pitchFamily="34" charset="0"/>
              </a:rPr>
              <a:t>No one better positioned to be the quarterback and central point of coordination for the care of most people. </a:t>
            </a:r>
          </a:p>
          <a:p>
            <a:pPr marL="341313" indent="-341313">
              <a:buFont typeface="Arial" pitchFamily="34" charset="0"/>
              <a:buChar char="•"/>
            </a:pPr>
            <a:r>
              <a:rPr lang="en-US" sz="1400" dirty="0" smtClean="0">
                <a:latin typeface="Calibri" pitchFamily="34" charset="0"/>
              </a:rPr>
              <a:t>Engaged, longstanding relationship between member and PCP goes hand in hand with a patient centric approach that is essential to achieving the best possible outcomes. </a:t>
            </a:r>
          </a:p>
          <a:p>
            <a:endParaRPr lang="en-US" sz="1400" b="1" dirty="0" smtClean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400" b="1" dirty="0" smtClean="0">
                <a:solidFill>
                  <a:schemeClr val="tx2"/>
                </a:solidFill>
                <a:latin typeface="Calibri" pitchFamily="34" charset="0"/>
              </a:rPr>
              <a:t>Medical Management Coordination</a:t>
            </a:r>
          </a:p>
          <a:p>
            <a:pPr marL="395288" indent="-395288">
              <a:buFont typeface="Arial" pitchFamily="34" charset="0"/>
              <a:buChar char="•"/>
            </a:pPr>
            <a:r>
              <a:rPr lang="en-US" sz="1400" dirty="0" smtClean="0">
                <a:latin typeface="Calibri" pitchFamily="34" charset="0"/>
              </a:rPr>
              <a:t>Care coordinators will interface between CareFirst and the physician provide the tools and needed information to that will allow the physician to care for their patient</a:t>
            </a:r>
          </a:p>
          <a:p>
            <a:pPr marL="395288" indent="-395288">
              <a:buFont typeface="Arial" pitchFamily="34" charset="0"/>
              <a:buChar char="•"/>
            </a:pPr>
            <a:r>
              <a:rPr lang="en-US" sz="1400" dirty="0" smtClean="0">
                <a:latin typeface="Calibri" pitchFamily="34" charset="0"/>
              </a:rPr>
              <a:t>Pharmacy Management will interface into this process with the Medication Management Services program </a:t>
            </a:r>
          </a:p>
          <a:p>
            <a:pPr marL="341313" indent="-341313">
              <a:buFont typeface="Arial" pitchFamily="34" charset="0"/>
              <a:buChar char="•"/>
            </a:pPr>
            <a:endParaRPr lang="en-US" sz="1400" dirty="0" smtClean="0">
              <a:latin typeface="Calibri" pitchFamily="34" charset="0"/>
            </a:endParaRPr>
          </a:p>
          <a:p>
            <a:pPr marL="341313" indent="-341313">
              <a:buFont typeface="Arial" pitchFamily="34" charset="0"/>
              <a:buChar char="•"/>
            </a:pPr>
            <a:endParaRPr lang="en-US" sz="14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>
          <a:xfrm>
            <a:off x="1295400" y="4343400"/>
            <a:ext cx="3048000" cy="76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21605-44CB-4C42-A748-B33D484EDD4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7" name="Slide Number Placeholder 3"/>
          <p:cNvSpPr txBox="1">
            <a:spLocks/>
          </p:cNvSpPr>
          <p:nvPr/>
        </p:nvSpPr>
        <p:spPr>
          <a:xfrm>
            <a:off x="68580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66BA5B-AF17-4A63-A183-DCE0076590D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/>
              <a:ea typeface="+mn-ea"/>
              <a:cs typeface="+mn-cs"/>
            </a:endParaRPr>
          </a:p>
        </p:txBody>
      </p:sp>
      <p:sp>
        <p:nvSpPr>
          <p:cNvPr id="48" name="TextBox 4"/>
          <p:cNvSpPr txBox="1">
            <a:spLocks noChangeArrowheads="1"/>
          </p:cNvSpPr>
          <p:nvPr/>
        </p:nvSpPr>
        <p:spPr bwMode="auto">
          <a:xfrm>
            <a:off x="228600" y="5695950"/>
            <a:ext cx="8686800" cy="400050"/>
          </a:xfrm>
          <a:prstGeom prst="rect">
            <a:avLst/>
          </a:prstGeom>
          <a:solidFill>
            <a:srgbClr val="0000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CareFirst Rx Book of Business</a:t>
            </a:r>
          </a:p>
        </p:txBody>
      </p:sp>
      <p:sp>
        <p:nvSpPr>
          <p:cNvPr id="50" name="TextBox 3"/>
          <p:cNvSpPr txBox="1">
            <a:spLocks noChangeArrowheads="1"/>
          </p:cNvSpPr>
          <p:nvPr/>
        </p:nvSpPr>
        <p:spPr bwMode="auto">
          <a:xfrm>
            <a:off x="2286000" y="914400"/>
            <a:ext cx="4495800" cy="40011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 smtClean="0">
                <a:latin typeface="Calibri" pitchFamily="34" charset="0"/>
              </a:rPr>
              <a:t>MMS Personal </a:t>
            </a:r>
            <a:r>
              <a:rPr lang="en-US" sz="2000" dirty="0">
                <a:latin typeface="Calibri" pitchFamily="34" charset="0"/>
              </a:rPr>
              <a:t>Care Pharmacists</a:t>
            </a:r>
          </a:p>
        </p:txBody>
      </p:sp>
      <p:sp>
        <p:nvSpPr>
          <p:cNvPr id="52" name="TextBox 3"/>
          <p:cNvSpPr txBox="1">
            <a:spLocks noChangeArrowheads="1"/>
          </p:cNvSpPr>
          <p:nvPr/>
        </p:nvSpPr>
        <p:spPr bwMode="auto">
          <a:xfrm>
            <a:off x="2895600" y="1447800"/>
            <a:ext cx="3276600" cy="3381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Calibri" pitchFamily="34" charset="0"/>
              </a:rPr>
              <a:t>Search Light Data Mining/Screening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53" name="TextBox 4"/>
          <p:cNvSpPr txBox="1">
            <a:spLocks noChangeArrowheads="1"/>
          </p:cNvSpPr>
          <p:nvPr/>
        </p:nvSpPr>
        <p:spPr bwMode="auto">
          <a:xfrm>
            <a:off x="2286000" y="2209800"/>
            <a:ext cx="4495800" cy="646331"/>
          </a:xfrm>
          <a:prstGeom prst="rect">
            <a:avLst/>
          </a:prstGeom>
          <a:solidFill>
            <a:srgbClr val="0000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CareFirst Pharmacy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Management/MMS Clinical Pharmacist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4" name="TextBox 4"/>
          <p:cNvSpPr txBox="1">
            <a:spLocks noChangeArrowheads="1"/>
          </p:cNvSpPr>
          <p:nvPr/>
        </p:nvSpPr>
        <p:spPr bwMode="auto">
          <a:xfrm>
            <a:off x="1371600" y="3581400"/>
            <a:ext cx="2895600" cy="338554"/>
          </a:xfrm>
          <a:prstGeom prst="rect">
            <a:avLst/>
          </a:prstGeom>
          <a:solidFill>
            <a:srgbClr val="0000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Hospital Transition Coordinator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" name="TextBox 4"/>
          <p:cNvSpPr txBox="1">
            <a:spLocks noChangeArrowheads="1"/>
          </p:cNvSpPr>
          <p:nvPr/>
        </p:nvSpPr>
        <p:spPr bwMode="auto">
          <a:xfrm>
            <a:off x="4876800" y="3276600"/>
            <a:ext cx="3352800" cy="338554"/>
          </a:xfrm>
          <a:prstGeom prst="rect">
            <a:avLst/>
          </a:prstGeom>
          <a:solidFill>
            <a:srgbClr val="0000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" pitchFamily="34" charset="0"/>
              </a:rPr>
              <a:t>CareFirst Regional Care Coordinator</a:t>
            </a:r>
          </a:p>
        </p:txBody>
      </p:sp>
      <p:sp>
        <p:nvSpPr>
          <p:cNvPr id="59" name="TextBox 4"/>
          <p:cNvSpPr txBox="1">
            <a:spLocks noChangeArrowheads="1"/>
          </p:cNvSpPr>
          <p:nvPr/>
        </p:nvSpPr>
        <p:spPr bwMode="auto">
          <a:xfrm>
            <a:off x="4876800" y="3962400"/>
            <a:ext cx="3352800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Calibri" pitchFamily="34" charset="0"/>
              </a:rPr>
              <a:t>Local </a:t>
            </a:r>
            <a:r>
              <a:rPr lang="en-US" sz="1600" dirty="0">
                <a:latin typeface="Calibri" pitchFamily="34" charset="0"/>
              </a:rPr>
              <a:t>Care Coordinator</a:t>
            </a:r>
          </a:p>
        </p:txBody>
      </p:sp>
      <p:sp>
        <p:nvSpPr>
          <p:cNvPr id="60" name="TextBox 4"/>
          <p:cNvSpPr txBox="1">
            <a:spLocks noChangeArrowheads="1"/>
          </p:cNvSpPr>
          <p:nvPr/>
        </p:nvSpPr>
        <p:spPr bwMode="auto">
          <a:xfrm>
            <a:off x="4648200" y="4648200"/>
            <a:ext cx="38100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 smtClean="0">
                <a:latin typeface="Calibri" pitchFamily="34" charset="0"/>
              </a:rPr>
              <a:t>Primary </a:t>
            </a:r>
            <a:r>
              <a:rPr lang="en-US" sz="1800" dirty="0">
                <a:latin typeface="Calibri" pitchFamily="34" charset="0"/>
              </a:rPr>
              <a:t>Care Medical Home </a:t>
            </a:r>
            <a:r>
              <a:rPr lang="en-US" sz="1800" dirty="0" smtClean="0">
                <a:latin typeface="Calibri" pitchFamily="34" charset="0"/>
              </a:rPr>
              <a:t>Practice (PCMH</a:t>
            </a:r>
            <a:r>
              <a:rPr lang="en-US" sz="1800" dirty="0">
                <a:latin typeface="Calibri" pitchFamily="34" charset="0"/>
              </a:rPr>
              <a:t>)</a:t>
            </a:r>
          </a:p>
        </p:txBody>
      </p:sp>
      <p:sp>
        <p:nvSpPr>
          <p:cNvPr id="61" name="TextBox 19"/>
          <p:cNvSpPr txBox="1">
            <a:spLocks noChangeArrowheads="1"/>
          </p:cNvSpPr>
          <p:nvPr/>
        </p:nvSpPr>
        <p:spPr bwMode="auto">
          <a:xfrm>
            <a:off x="152400" y="933450"/>
            <a:ext cx="1143000" cy="1200150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u="sng" dirty="0">
                <a:latin typeface="Calibri" pitchFamily="34" charset="0"/>
              </a:rPr>
              <a:t>Delivery Source:</a:t>
            </a:r>
          </a:p>
          <a:p>
            <a:endParaRPr lang="en-US" sz="800" dirty="0">
              <a:latin typeface="Calibri" pitchFamily="34" charset="0"/>
            </a:endParaRPr>
          </a:p>
          <a:p>
            <a:r>
              <a:rPr lang="en-US" sz="800" dirty="0" smtClean="0">
                <a:latin typeface="Calibri" pitchFamily="34" charset="0"/>
              </a:rPr>
              <a:t>Searchlight</a:t>
            </a:r>
            <a:endParaRPr lang="en-US" sz="800" dirty="0">
              <a:latin typeface="Calibri" pitchFamily="34" charset="0"/>
            </a:endParaRPr>
          </a:p>
          <a:p>
            <a:endParaRPr lang="en-US" sz="800" dirty="0">
              <a:latin typeface="Calibri" pitchFamily="34" charset="0"/>
            </a:endParaRPr>
          </a:p>
          <a:p>
            <a:r>
              <a:rPr lang="en-US" sz="800" dirty="0" smtClean="0">
                <a:latin typeface="Calibri" pitchFamily="34" charset="0"/>
              </a:rPr>
              <a:t>Pharmacist</a:t>
            </a:r>
            <a:endParaRPr lang="en-US" sz="800" dirty="0">
              <a:latin typeface="Calibri" pitchFamily="34" charset="0"/>
            </a:endParaRPr>
          </a:p>
          <a:p>
            <a:endParaRPr lang="en-US" sz="800" dirty="0">
              <a:latin typeface="Calibri" pitchFamily="34" charset="0"/>
            </a:endParaRPr>
          </a:p>
          <a:p>
            <a:r>
              <a:rPr lang="en-US" sz="800" dirty="0">
                <a:latin typeface="Calibri" pitchFamily="34" charset="0"/>
              </a:rPr>
              <a:t>Practices</a:t>
            </a:r>
          </a:p>
          <a:p>
            <a:endParaRPr lang="en-US" sz="800" dirty="0">
              <a:latin typeface="Calibri" pitchFamily="34" charset="0"/>
            </a:endParaRPr>
          </a:p>
          <a:p>
            <a:endParaRPr lang="en-US" sz="800" dirty="0">
              <a:latin typeface="Calibri" pitchFamily="34" charset="0"/>
            </a:endParaRPr>
          </a:p>
        </p:txBody>
      </p:sp>
      <p:sp>
        <p:nvSpPr>
          <p:cNvPr id="62" name="Right Arrow 25"/>
          <p:cNvSpPr>
            <a:spLocks noChangeArrowheads="1"/>
          </p:cNvSpPr>
          <p:nvPr/>
        </p:nvSpPr>
        <p:spPr bwMode="auto">
          <a:xfrm>
            <a:off x="838200" y="1219200"/>
            <a:ext cx="3810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" name="Right Arrow 26"/>
          <p:cNvSpPr>
            <a:spLocks noChangeArrowheads="1"/>
          </p:cNvSpPr>
          <p:nvPr/>
        </p:nvSpPr>
        <p:spPr bwMode="auto">
          <a:xfrm>
            <a:off x="838200" y="1447800"/>
            <a:ext cx="3810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" name="Right Arrow 27"/>
          <p:cNvSpPr>
            <a:spLocks noChangeArrowheads="1"/>
          </p:cNvSpPr>
          <p:nvPr/>
        </p:nvSpPr>
        <p:spPr bwMode="auto">
          <a:xfrm>
            <a:off x="838200" y="1676400"/>
            <a:ext cx="3810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65" name="Shape 38"/>
          <p:cNvCxnSpPr>
            <a:cxnSpLocks noChangeShapeType="1"/>
            <a:stCxn id="50" idx="1"/>
          </p:cNvCxnSpPr>
          <p:nvPr/>
        </p:nvCxnSpPr>
        <p:spPr bwMode="auto">
          <a:xfrm rot="10800000" flipV="1">
            <a:off x="457200" y="1114454"/>
            <a:ext cx="1828800" cy="4371945"/>
          </a:xfrm>
          <a:prstGeom prst="curvedConnector2">
            <a:avLst/>
          </a:prstGeom>
          <a:noFill/>
          <a:ln w="38100" algn="ctr">
            <a:solidFill>
              <a:srgbClr val="FFC000"/>
            </a:solidFill>
            <a:round/>
            <a:headEnd/>
            <a:tailEnd type="arrow" w="med" len="med"/>
          </a:ln>
        </p:spPr>
      </p:cxnSp>
      <p:cxnSp>
        <p:nvCxnSpPr>
          <p:cNvPr id="66" name="Shape 45"/>
          <p:cNvCxnSpPr>
            <a:cxnSpLocks noChangeShapeType="1"/>
            <a:stCxn id="50" idx="3"/>
          </p:cNvCxnSpPr>
          <p:nvPr/>
        </p:nvCxnSpPr>
        <p:spPr bwMode="auto">
          <a:xfrm>
            <a:off x="6781800" y="1114455"/>
            <a:ext cx="1981200" cy="4448145"/>
          </a:xfrm>
          <a:prstGeom prst="curvedConnector2">
            <a:avLst/>
          </a:prstGeom>
          <a:noFill/>
          <a:ln w="38100" algn="ctr">
            <a:solidFill>
              <a:srgbClr val="FFC000"/>
            </a:solidFill>
            <a:round/>
            <a:headEnd/>
            <a:tailEnd type="arrow" w="med" len="med"/>
          </a:ln>
        </p:spPr>
      </p:cxnSp>
      <p:sp>
        <p:nvSpPr>
          <p:cNvPr id="69" name="Bent-Up Arrow 68"/>
          <p:cNvSpPr/>
          <p:nvPr/>
        </p:nvSpPr>
        <p:spPr bwMode="auto">
          <a:xfrm>
            <a:off x="6172200" y="1371600"/>
            <a:ext cx="228600" cy="304800"/>
          </a:xfrm>
          <a:prstGeom prst="bentUpArrow">
            <a:avLst>
              <a:gd name="adj1" fmla="val 25000"/>
              <a:gd name="adj2" fmla="val 25000"/>
              <a:gd name="adj3" fmla="val 2812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" pitchFamily="18" charset="0"/>
            </a:endParaRPr>
          </a:p>
        </p:txBody>
      </p:sp>
      <p:sp>
        <p:nvSpPr>
          <p:cNvPr id="70" name="Bent-Up Arrow 69"/>
          <p:cNvSpPr/>
          <p:nvPr/>
        </p:nvSpPr>
        <p:spPr bwMode="auto">
          <a:xfrm flipH="1">
            <a:off x="2667000" y="1371600"/>
            <a:ext cx="228600" cy="304800"/>
          </a:xfrm>
          <a:prstGeom prst="bentUpArrow">
            <a:avLst>
              <a:gd name="adj1" fmla="val 25000"/>
              <a:gd name="adj2" fmla="val 32813"/>
              <a:gd name="adj3" fmla="val 275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" pitchFamily="18" charset="0"/>
            </a:endParaRPr>
          </a:p>
        </p:txBody>
      </p:sp>
      <p:cxnSp>
        <p:nvCxnSpPr>
          <p:cNvPr id="74" name="Straight Arrow Connector 61"/>
          <p:cNvCxnSpPr>
            <a:cxnSpLocks noChangeShapeType="1"/>
          </p:cNvCxnSpPr>
          <p:nvPr/>
        </p:nvCxnSpPr>
        <p:spPr bwMode="auto">
          <a:xfrm rot="5400000" flipH="1" flipV="1">
            <a:off x="6287294" y="3771106"/>
            <a:ext cx="228600" cy="1588"/>
          </a:xfrm>
          <a:prstGeom prst="straightConnector1">
            <a:avLst/>
          </a:prstGeom>
          <a:noFill/>
          <a:ln w="28575" algn="ctr">
            <a:solidFill>
              <a:srgbClr val="00B050"/>
            </a:solidFill>
            <a:round/>
            <a:headEnd/>
            <a:tailEnd type="arrow" w="med" len="med"/>
          </a:ln>
        </p:spPr>
      </p:cxnSp>
      <p:cxnSp>
        <p:nvCxnSpPr>
          <p:cNvPr id="75" name="Straight Arrow Connector 63"/>
          <p:cNvCxnSpPr>
            <a:cxnSpLocks noChangeShapeType="1"/>
          </p:cNvCxnSpPr>
          <p:nvPr/>
        </p:nvCxnSpPr>
        <p:spPr bwMode="auto">
          <a:xfrm rot="5400000" flipH="1" flipV="1">
            <a:off x="6287294" y="4456906"/>
            <a:ext cx="228600" cy="1588"/>
          </a:xfrm>
          <a:prstGeom prst="straightConnector1">
            <a:avLst/>
          </a:prstGeom>
          <a:noFill/>
          <a:ln w="28575" algn="ctr">
            <a:solidFill>
              <a:srgbClr val="00B050"/>
            </a:solidFill>
            <a:round/>
            <a:headEnd/>
            <a:tailEnd type="arrow" w="med" len="med"/>
          </a:ln>
        </p:spPr>
      </p:cxnSp>
      <p:sp>
        <p:nvSpPr>
          <p:cNvPr id="91" name="TextBox 35"/>
          <p:cNvSpPr txBox="1">
            <a:spLocks noChangeArrowheads="1"/>
          </p:cNvSpPr>
          <p:nvPr/>
        </p:nvSpPr>
        <p:spPr bwMode="auto">
          <a:xfrm>
            <a:off x="304800" y="76200"/>
            <a:ext cx="85791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Your Rx Advisor </a:t>
            </a:r>
            <a:r>
              <a:rPr lang="en-US" sz="3200" b="1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Program– Process Flow</a:t>
            </a:r>
            <a:endParaRPr lang="en-US" sz="3200" b="1" dirty="0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447800" y="4495800"/>
            <a:ext cx="2667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Hospitalized Member</a:t>
            </a:r>
            <a:endParaRPr lang="en-US" dirty="0"/>
          </a:p>
        </p:txBody>
      </p:sp>
      <p:cxnSp>
        <p:nvCxnSpPr>
          <p:cNvPr id="106" name="Straight Arrow Connector 61"/>
          <p:cNvCxnSpPr>
            <a:cxnSpLocks noChangeShapeType="1"/>
          </p:cNvCxnSpPr>
          <p:nvPr/>
        </p:nvCxnSpPr>
        <p:spPr bwMode="auto">
          <a:xfrm rot="5400000" flipH="1" flipV="1">
            <a:off x="2438400" y="3200400"/>
            <a:ext cx="609600" cy="1588"/>
          </a:xfrm>
          <a:prstGeom prst="straightConnector1">
            <a:avLst/>
          </a:prstGeom>
          <a:noFill/>
          <a:ln w="28575" algn="ctr">
            <a:solidFill>
              <a:schemeClr val="accent6"/>
            </a:solidFill>
            <a:round/>
            <a:headEnd/>
            <a:tailEnd type="arrow" w="med" len="med"/>
          </a:ln>
        </p:spPr>
      </p:cxnSp>
      <p:cxnSp>
        <p:nvCxnSpPr>
          <p:cNvPr id="107" name="Straight Arrow Connector 61"/>
          <p:cNvCxnSpPr>
            <a:cxnSpLocks noChangeShapeType="1"/>
          </p:cNvCxnSpPr>
          <p:nvPr/>
        </p:nvCxnSpPr>
        <p:spPr bwMode="auto">
          <a:xfrm rot="5400000" flipH="1" flipV="1">
            <a:off x="2591594" y="4114006"/>
            <a:ext cx="304800" cy="1588"/>
          </a:xfrm>
          <a:prstGeom prst="straightConnector1">
            <a:avLst/>
          </a:prstGeom>
          <a:noFill/>
          <a:ln w="28575" algn="ctr">
            <a:solidFill>
              <a:srgbClr val="00B050"/>
            </a:solidFill>
            <a:round/>
            <a:headEnd/>
            <a:tailEnd type="arrow" w="med" len="med"/>
          </a:ln>
        </p:spPr>
      </p:cxnSp>
      <p:cxnSp>
        <p:nvCxnSpPr>
          <p:cNvPr id="110" name="Shape 45"/>
          <p:cNvCxnSpPr>
            <a:cxnSpLocks noChangeShapeType="1"/>
            <a:stCxn id="52" idx="3"/>
          </p:cNvCxnSpPr>
          <p:nvPr/>
        </p:nvCxnSpPr>
        <p:spPr bwMode="auto">
          <a:xfrm>
            <a:off x="6172200" y="1616869"/>
            <a:ext cx="1447800" cy="1583531"/>
          </a:xfrm>
          <a:prstGeom prst="curvedConnector2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16" name="Straight Arrow Connector 61"/>
          <p:cNvCxnSpPr>
            <a:cxnSpLocks noChangeShapeType="1"/>
          </p:cNvCxnSpPr>
          <p:nvPr/>
        </p:nvCxnSpPr>
        <p:spPr bwMode="auto">
          <a:xfrm rot="5400000" flipH="1" flipV="1">
            <a:off x="6211094" y="3085306"/>
            <a:ext cx="381000" cy="1588"/>
          </a:xfrm>
          <a:prstGeom prst="straightConnector1">
            <a:avLst/>
          </a:prstGeom>
          <a:noFill/>
          <a:ln w="28575" algn="ctr">
            <a:solidFill>
              <a:srgbClr val="00B050"/>
            </a:solidFill>
            <a:round/>
            <a:headEnd/>
            <a:tailEnd type="arrow" w="med" len="med"/>
          </a:ln>
        </p:spPr>
      </p:cxnSp>
      <p:cxnSp>
        <p:nvCxnSpPr>
          <p:cNvPr id="117" name="Straight Arrow Connector 61"/>
          <p:cNvCxnSpPr>
            <a:cxnSpLocks noChangeShapeType="1"/>
          </p:cNvCxnSpPr>
          <p:nvPr/>
        </p:nvCxnSpPr>
        <p:spPr bwMode="auto">
          <a:xfrm rot="5400000" flipH="1" flipV="1">
            <a:off x="6287294" y="5523706"/>
            <a:ext cx="228600" cy="1588"/>
          </a:xfrm>
          <a:prstGeom prst="straightConnector1">
            <a:avLst/>
          </a:prstGeom>
          <a:noFill/>
          <a:ln w="28575" algn="ctr">
            <a:solidFill>
              <a:srgbClr val="00B050"/>
            </a:solidFill>
            <a:round/>
            <a:headEnd/>
            <a:tailEnd type="arrow" w="med" len="med"/>
          </a:ln>
        </p:spPr>
      </p:cxnSp>
      <p:cxnSp>
        <p:nvCxnSpPr>
          <p:cNvPr id="120" name="Straight Arrow Connector 61"/>
          <p:cNvCxnSpPr>
            <a:cxnSpLocks noChangeShapeType="1"/>
          </p:cNvCxnSpPr>
          <p:nvPr/>
        </p:nvCxnSpPr>
        <p:spPr bwMode="auto">
          <a:xfrm rot="5400000" flipH="1" flipV="1">
            <a:off x="2514600" y="5410200"/>
            <a:ext cx="457200" cy="1588"/>
          </a:xfrm>
          <a:prstGeom prst="straightConnector1">
            <a:avLst/>
          </a:prstGeom>
          <a:noFill/>
          <a:ln w="28575" algn="ctr">
            <a:solidFill>
              <a:srgbClr val="00B050"/>
            </a:solidFill>
            <a:round/>
            <a:headEnd/>
            <a:tailEnd type="arrow" w="med" len="med"/>
          </a:ln>
        </p:spPr>
      </p:cxnSp>
      <p:sp>
        <p:nvSpPr>
          <p:cNvPr id="34" name="Right Arrow 27"/>
          <p:cNvSpPr>
            <a:spLocks noChangeArrowheads="1"/>
          </p:cNvSpPr>
          <p:nvPr/>
        </p:nvSpPr>
        <p:spPr bwMode="auto">
          <a:xfrm rot="16200000">
            <a:off x="3695700" y="1866900"/>
            <a:ext cx="266700" cy="19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Right Arrow 27"/>
          <p:cNvSpPr>
            <a:spLocks noChangeArrowheads="1"/>
          </p:cNvSpPr>
          <p:nvPr/>
        </p:nvSpPr>
        <p:spPr bwMode="auto">
          <a:xfrm rot="16200000">
            <a:off x="5067300" y="1866900"/>
            <a:ext cx="266700" cy="19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36" name="Straight Arrow Connector 61"/>
          <p:cNvCxnSpPr>
            <a:cxnSpLocks noChangeShapeType="1"/>
          </p:cNvCxnSpPr>
          <p:nvPr/>
        </p:nvCxnSpPr>
        <p:spPr bwMode="auto">
          <a:xfrm rot="5400000">
            <a:off x="7468394" y="3809206"/>
            <a:ext cx="304800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38" name="Straight Arrow Connector 61"/>
          <p:cNvCxnSpPr>
            <a:cxnSpLocks noChangeShapeType="1"/>
          </p:cNvCxnSpPr>
          <p:nvPr/>
        </p:nvCxnSpPr>
        <p:spPr bwMode="auto">
          <a:xfrm rot="5400000">
            <a:off x="7468394" y="4495006"/>
            <a:ext cx="304800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39" name="Straight Arrow Connector 61"/>
          <p:cNvCxnSpPr>
            <a:cxnSpLocks noChangeShapeType="1"/>
          </p:cNvCxnSpPr>
          <p:nvPr/>
        </p:nvCxnSpPr>
        <p:spPr bwMode="auto">
          <a:xfrm rot="5400000">
            <a:off x="7468394" y="5485606"/>
            <a:ext cx="304800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FSalesCol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00B050"/>
      </a:accent6>
      <a:hlink>
        <a:srgbClr val="0000FF"/>
      </a:hlink>
      <a:folHlink>
        <a:srgbClr val="548D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1272</TotalTime>
  <Words>285</Words>
  <Application>Microsoft Office PowerPoint</Application>
  <PresentationFormat>On-screen Show (4:3)</PresentationFormat>
  <Paragraphs>70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Program Part D Results</vt:lpstr>
      <vt:lpstr>Program Recognition</vt:lpstr>
      <vt:lpstr>PowerPoint Presentation</vt:lpstr>
      <vt:lpstr>PowerPoint Presentation</vt:lpstr>
    </vt:vector>
  </TitlesOfParts>
  <Company>Carefirst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Gloria D Gardner</dc:creator>
  <cp:lastModifiedBy>Rx Guest Lecturer Account</cp:lastModifiedBy>
  <cp:revision>147</cp:revision>
  <dcterms:created xsi:type="dcterms:W3CDTF">2010-07-13T16:02:17Z</dcterms:created>
  <dcterms:modified xsi:type="dcterms:W3CDTF">2011-06-08T20:10:03Z</dcterms:modified>
</cp:coreProperties>
</file>