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1"/>
  </p:notesMasterIdLst>
  <p:handoutMasterIdLst>
    <p:handoutMasterId r:id="rId12"/>
  </p:handoutMasterIdLst>
  <p:sldIdLst>
    <p:sldId id="256" r:id="rId2"/>
    <p:sldId id="315" r:id="rId3"/>
    <p:sldId id="261" r:id="rId4"/>
    <p:sldId id="333" r:id="rId5"/>
    <p:sldId id="313" r:id="rId6"/>
    <p:sldId id="338" r:id="rId7"/>
    <p:sldId id="332" r:id="rId8"/>
    <p:sldId id="328" r:id="rId9"/>
    <p:sldId id="340" r:id="rId10"/>
  </p:sldIdLst>
  <p:sldSz cx="9144000" cy="6858000" type="screen4x3"/>
  <p:notesSz cx="7010400" cy="9223375"/>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1C4F"/>
    <a:srgbClr val="FF0000"/>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737" autoAdjust="0"/>
  </p:normalViewPr>
  <p:slideViewPr>
    <p:cSldViewPr>
      <p:cViewPr>
        <p:scale>
          <a:sx n="119" d="100"/>
          <a:sy n="119" d="100"/>
        </p:scale>
        <p:origin x="-7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50" d="100"/>
          <a:sy n="150" d="100"/>
        </p:scale>
        <p:origin x="-3640" y="-112"/>
      </p:cViewPr>
      <p:guideLst>
        <p:guide orient="horz" pos="2905"/>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rxfiles.rx.umaryland.edu\Shared\PPS\P3\Marketing%20folder\P3%20Data\CRMC%20DM%20data%20extract%204-14-201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Comparison of National HEDIS Commercial Rates</a:t>
            </a:r>
            <a:r>
              <a:rPr lang="en-US" baseline="0"/>
              <a:t> (2009) vs. P</a:t>
            </a:r>
            <a:r>
              <a:rPr lang="en-US" baseline="30000"/>
              <a:t>3</a:t>
            </a:r>
            <a:r>
              <a:rPr lang="en-US" baseline="0"/>
              <a:t> Participants</a:t>
            </a:r>
            <a:endParaRPr lang="en-US"/>
          </a:p>
        </c:rich>
      </c:tx>
      <c:layout>
        <c:manualLayout>
          <c:xMode val="edge"/>
          <c:yMode val="edge"/>
          <c:x val="0.10664014893293221"/>
          <c:y val="0"/>
        </c:manualLayout>
      </c:layout>
      <c:overlay val="0"/>
    </c:title>
    <c:autoTitleDeleted val="0"/>
    <c:plotArea>
      <c:layout/>
      <c:barChart>
        <c:barDir val="col"/>
        <c:grouping val="clustered"/>
        <c:varyColors val="0"/>
        <c:ser>
          <c:idx val="0"/>
          <c:order val="0"/>
          <c:tx>
            <c:strRef>
              <c:f>'HEDIS Comparison'!$A$2</c:f>
              <c:strCache>
                <c:ptCount val="1"/>
                <c:pt idx="0">
                  <c:v>P3 Participants</c:v>
                </c:pt>
              </c:strCache>
            </c:strRef>
          </c:tx>
          <c:invertIfNegative val="0"/>
          <c:cat>
            <c:strRef>
              <c:f>'HEDIS Comparison'!$B$1:$E$1</c:f>
              <c:strCache>
                <c:ptCount val="4"/>
                <c:pt idx="0">
                  <c:v>A1c Control &lt; 8.0%</c:v>
                </c:pt>
                <c:pt idx="1">
                  <c:v>BP Control &lt; 130/80 mm Hg</c:v>
                </c:pt>
                <c:pt idx="2">
                  <c:v>BP Control &lt;140/90 mm Hg</c:v>
                </c:pt>
                <c:pt idx="3">
                  <c:v>LDL &lt; 100 mg/dL</c:v>
                </c:pt>
              </c:strCache>
            </c:strRef>
          </c:cat>
          <c:val>
            <c:numRef>
              <c:f>'HEDIS Comparison'!$B$2:$E$2</c:f>
              <c:numCache>
                <c:formatCode>0.0%</c:formatCode>
                <c:ptCount val="4"/>
                <c:pt idx="0">
                  <c:v>0.89700000000000002</c:v>
                </c:pt>
                <c:pt idx="1">
                  <c:v>0.45600000000000002</c:v>
                </c:pt>
                <c:pt idx="2">
                  <c:v>0.88239999999999996</c:v>
                </c:pt>
                <c:pt idx="3">
                  <c:v>0.65</c:v>
                </c:pt>
              </c:numCache>
            </c:numRef>
          </c:val>
        </c:ser>
        <c:ser>
          <c:idx val="1"/>
          <c:order val="1"/>
          <c:tx>
            <c:strRef>
              <c:f>'HEDIS Comparison'!$A$3</c:f>
              <c:strCache>
                <c:ptCount val="1"/>
                <c:pt idx="0">
                  <c:v>National HEDIS Commercial</c:v>
                </c:pt>
              </c:strCache>
            </c:strRef>
          </c:tx>
          <c:invertIfNegative val="0"/>
          <c:cat>
            <c:strRef>
              <c:f>'HEDIS Comparison'!$B$1:$E$1</c:f>
              <c:strCache>
                <c:ptCount val="4"/>
                <c:pt idx="0">
                  <c:v>A1c Control &lt; 8.0%</c:v>
                </c:pt>
                <c:pt idx="1">
                  <c:v>BP Control &lt; 130/80 mm Hg</c:v>
                </c:pt>
                <c:pt idx="2">
                  <c:v>BP Control &lt;140/90 mm Hg</c:v>
                </c:pt>
                <c:pt idx="3">
                  <c:v>LDL &lt; 100 mg/dL</c:v>
                </c:pt>
              </c:strCache>
            </c:strRef>
          </c:cat>
          <c:val>
            <c:numRef>
              <c:f>'HEDIS Comparison'!$B$3:$E$3</c:f>
              <c:numCache>
                <c:formatCode>0.0%</c:formatCode>
                <c:ptCount val="4"/>
                <c:pt idx="0">
                  <c:v>0.61599999999999999</c:v>
                </c:pt>
                <c:pt idx="1">
                  <c:v>0.33900000000000002</c:v>
                </c:pt>
                <c:pt idx="2">
                  <c:v>0.65100000000000002</c:v>
                </c:pt>
                <c:pt idx="3">
                  <c:v>0.47</c:v>
                </c:pt>
              </c:numCache>
            </c:numRef>
          </c:val>
        </c:ser>
        <c:dLbls>
          <c:showLegendKey val="0"/>
          <c:showVal val="0"/>
          <c:showCatName val="0"/>
          <c:showSerName val="0"/>
          <c:showPercent val="0"/>
          <c:showBubbleSize val="0"/>
        </c:dLbls>
        <c:gapWidth val="150"/>
        <c:axId val="65105920"/>
        <c:axId val="65108224"/>
      </c:barChart>
      <c:catAx>
        <c:axId val="65105920"/>
        <c:scaling>
          <c:orientation val="minMax"/>
        </c:scaling>
        <c:delete val="0"/>
        <c:axPos val="b"/>
        <c:majorTickMark val="none"/>
        <c:minorTickMark val="none"/>
        <c:tickLblPos val="nextTo"/>
        <c:crossAx val="65108224"/>
        <c:crosses val="autoZero"/>
        <c:auto val="1"/>
        <c:lblAlgn val="ctr"/>
        <c:lblOffset val="100"/>
        <c:noMultiLvlLbl val="0"/>
      </c:catAx>
      <c:valAx>
        <c:axId val="65108224"/>
        <c:scaling>
          <c:orientation val="minMax"/>
        </c:scaling>
        <c:delete val="0"/>
        <c:axPos val="l"/>
        <c:majorGridlines/>
        <c:numFmt formatCode="0.0%" sourceLinked="1"/>
        <c:majorTickMark val="none"/>
        <c:minorTickMark val="none"/>
        <c:tickLblPos val="nextTo"/>
        <c:crossAx val="65105920"/>
        <c:crosses val="autoZero"/>
        <c:crossBetween val="between"/>
      </c:valAx>
    </c:plotArea>
    <c:legend>
      <c:legendPos val="r"/>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37840" cy="46116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Times New Roman" pitchFamily="1" charset="0"/>
              </a:defRPr>
            </a:lvl1pPr>
          </a:lstStyle>
          <a:p>
            <a:pPr>
              <a:defRPr/>
            </a:pPr>
            <a:endParaRPr lang="en-US"/>
          </a:p>
        </p:txBody>
      </p:sp>
      <p:sp>
        <p:nvSpPr>
          <p:cNvPr id="41987" name="Rectangle 3"/>
          <p:cNvSpPr>
            <a:spLocks noGrp="1" noChangeArrowheads="1"/>
          </p:cNvSpPr>
          <p:nvPr>
            <p:ph type="dt" sz="quarter" idx="1"/>
          </p:nvPr>
        </p:nvSpPr>
        <p:spPr bwMode="auto">
          <a:xfrm>
            <a:off x="3972560" y="0"/>
            <a:ext cx="3037840" cy="46116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pitchFamily="1" charset="0"/>
              </a:defRPr>
            </a:lvl1pPr>
          </a:lstStyle>
          <a:p>
            <a:pPr>
              <a:defRPr/>
            </a:pPr>
            <a:endParaRPr lang="en-US"/>
          </a:p>
        </p:txBody>
      </p:sp>
      <p:sp>
        <p:nvSpPr>
          <p:cNvPr id="41988" name="Rectangle 4"/>
          <p:cNvSpPr>
            <a:spLocks noGrp="1" noChangeArrowheads="1"/>
          </p:cNvSpPr>
          <p:nvPr>
            <p:ph type="ftr" sz="quarter" idx="2"/>
          </p:nvPr>
        </p:nvSpPr>
        <p:spPr bwMode="auto">
          <a:xfrm>
            <a:off x="0" y="8762206"/>
            <a:ext cx="3037840" cy="46116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pitchFamily="1" charset="0"/>
              </a:defRPr>
            </a:lvl1pPr>
          </a:lstStyle>
          <a:p>
            <a:pPr>
              <a:defRPr/>
            </a:pPr>
            <a:endParaRPr lang="en-US"/>
          </a:p>
        </p:txBody>
      </p:sp>
      <p:sp>
        <p:nvSpPr>
          <p:cNvPr id="41989" name="Rectangle 5"/>
          <p:cNvSpPr>
            <a:spLocks noGrp="1" noChangeArrowheads="1"/>
          </p:cNvSpPr>
          <p:nvPr>
            <p:ph type="sldNum" sz="quarter" idx="3"/>
          </p:nvPr>
        </p:nvSpPr>
        <p:spPr bwMode="auto">
          <a:xfrm>
            <a:off x="3972560" y="8762206"/>
            <a:ext cx="3037840" cy="46116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 charset="0"/>
              </a:defRPr>
            </a:lvl1pPr>
          </a:lstStyle>
          <a:p>
            <a:pPr>
              <a:defRPr/>
            </a:pPr>
            <a:fld id="{C33945D2-1C9B-4136-A411-4609CD5AC2DB}" type="slidenum">
              <a:rPr lang="en-US"/>
              <a:pPr>
                <a:defRPr/>
              </a:pPr>
              <a:t>‹#›</a:t>
            </a:fld>
            <a:endParaRPr lang="en-US"/>
          </a:p>
        </p:txBody>
      </p:sp>
    </p:spTree>
    <p:extLst>
      <p:ext uri="{BB962C8B-B14F-4D97-AF65-F5344CB8AC3E}">
        <p14:creationId xmlns:p14="http://schemas.microsoft.com/office/powerpoint/2010/main" val="3637326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3037840" cy="46116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Times New Roman" pitchFamily="1" charset="0"/>
              </a:defRPr>
            </a:lvl1pPr>
          </a:lstStyle>
          <a:p>
            <a:pPr>
              <a:defRPr/>
            </a:pPr>
            <a:endParaRPr lang="en-US"/>
          </a:p>
        </p:txBody>
      </p:sp>
      <p:sp>
        <p:nvSpPr>
          <p:cNvPr id="44035" name="Rectangle 3"/>
          <p:cNvSpPr>
            <a:spLocks noGrp="1" noChangeArrowheads="1"/>
          </p:cNvSpPr>
          <p:nvPr>
            <p:ph type="dt" idx="1"/>
          </p:nvPr>
        </p:nvSpPr>
        <p:spPr bwMode="auto">
          <a:xfrm>
            <a:off x="3972560" y="0"/>
            <a:ext cx="3037840" cy="46116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pitchFamily="1"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200150" y="692150"/>
            <a:ext cx="4610100" cy="3457575"/>
          </a:xfrm>
          <a:prstGeom prst="rect">
            <a:avLst/>
          </a:prstGeom>
          <a:noFill/>
          <a:ln w="9525">
            <a:solidFill>
              <a:srgbClr val="000000"/>
            </a:solidFill>
            <a:miter lim="800000"/>
            <a:headEnd/>
            <a:tailEnd/>
          </a:ln>
        </p:spPr>
      </p:sp>
      <p:sp>
        <p:nvSpPr>
          <p:cNvPr id="44037" name="Rectangle 5"/>
          <p:cNvSpPr>
            <a:spLocks noGrp="1" noChangeArrowheads="1"/>
          </p:cNvSpPr>
          <p:nvPr>
            <p:ph type="body" sz="quarter" idx="3"/>
          </p:nvPr>
        </p:nvSpPr>
        <p:spPr bwMode="auto">
          <a:xfrm>
            <a:off x="934720" y="4381103"/>
            <a:ext cx="5140960" cy="415051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4038" name="Rectangle 6"/>
          <p:cNvSpPr>
            <a:spLocks noGrp="1" noChangeArrowheads="1"/>
          </p:cNvSpPr>
          <p:nvPr>
            <p:ph type="ftr" sz="quarter" idx="4"/>
          </p:nvPr>
        </p:nvSpPr>
        <p:spPr bwMode="auto">
          <a:xfrm>
            <a:off x="0" y="8762206"/>
            <a:ext cx="3037840" cy="46116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pitchFamily="1" charset="0"/>
              </a:defRPr>
            </a:lvl1pPr>
          </a:lstStyle>
          <a:p>
            <a:pPr>
              <a:defRPr/>
            </a:pPr>
            <a:endParaRPr lang="en-US"/>
          </a:p>
        </p:txBody>
      </p:sp>
      <p:sp>
        <p:nvSpPr>
          <p:cNvPr id="44039" name="Rectangle 7"/>
          <p:cNvSpPr>
            <a:spLocks noGrp="1" noChangeArrowheads="1"/>
          </p:cNvSpPr>
          <p:nvPr>
            <p:ph type="sldNum" sz="quarter" idx="5"/>
          </p:nvPr>
        </p:nvSpPr>
        <p:spPr bwMode="auto">
          <a:xfrm>
            <a:off x="3972560" y="8762206"/>
            <a:ext cx="3037840" cy="46116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 charset="0"/>
              </a:defRPr>
            </a:lvl1pPr>
          </a:lstStyle>
          <a:p>
            <a:pPr>
              <a:defRPr/>
            </a:pPr>
            <a:fld id="{D064484A-9CCF-4ADF-8292-EC137E5F9EDD}" type="slidenum">
              <a:rPr lang="en-US"/>
              <a:pPr>
                <a:defRPr/>
              </a:pPr>
              <a:t>‹#›</a:t>
            </a:fld>
            <a:endParaRPr lang="en-US"/>
          </a:p>
        </p:txBody>
      </p:sp>
    </p:spTree>
    <p:extLst>
      <p:ext uri="{BB962C8B-B14F-4D97-AF65-F5344CB8AC3E}">
        <p14:creationId xmlns:p14="http://schemas.microsoft.com/office/powerpoint/2010/main" val="14509306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7A1CB4-1BFF-4577-B0B4-C16F0338D0A9}" type="slidenum">
              <a:rPr lang="en-US"/>
              <a:pPr/>
              <a:t>4</a:t>
            </a:fld>
            <a:endParaRPr lang="en-US" dirty="0"/>
          </a:p>
        </p:txBody>
      </p:sp>
      <p:sp>
        <p:nvSpPr>
          <p:cNvPr id="390146" name="Rectangle 2"/>
          <p:cNvSpPr>
            <a:spLocks noGrp="1" noRot="1" noChangeAspect="1" noChangeArrowheads="1" noTextEdit="1"/>
          </p:cNvSpPr>
          <p:nvPr>
            <p:ph type="sldImg"/>
          </p:nvPr>
        </p:nvSpPr>
        <p:spPr>
          <a:ln/>
        </p:spPr>
      </p:sp>
      <p:sp>
        <p:nvSpPr>
          <p:cNvPr id="390147" name="Rectangle 3"/>
          <p:cNvSpPr>
            <a:spLocks noGrp="1" noChangeArrowheads="1"/>
          </p:cNvSpPr>
          <p:nvPr>
            <p:ph type="body" idx="1"/>
          </p:nvPr>
        </p:nvSpPr>
        <p:spPr/>
        <p:txBody>
          <a:bodyPr/>
          <a:lstStyle/>
          <a:p>
            <a:r>
              <a:rPr lang="en-US" dirty="0"/>
              <a:t>I want to elaborate on the P3 program for just a minute, because this model addresses multiple aspects of the chronic care model.  Specifically, it includes the patient self management education, which is conducted by specially trained pharmacists.  As Lydia’s data presentation mentioned, only in 2006, 58% of persons with diabetes reported they had taken a class on diabetes self-management.  Access to patient self management education is a challenges in many areas of the state, especially rural jurisdictions.</a:t>
            </a:r>
          </a:p>
          <a:p>
            <a:endParaRPr lang="en-US" dirty="0"/>
          </a:p>
          <a:p>
            <a:r>
              <a:rPr lang="en-US" dirty="0"/>
              <a:t>The delivery system design is address by providing this PSME at work sites.  As other worksite wellness programs have demonstrated, providing services in worksites overcomes access issues related to transportation and time.</a:t>
            </a:r>
          </a:p>
          <a:p>
            <a:endParaRPr lang="en-US" dirty="0"/>
          </a:p>
          <a:p>
            <a:r>
              <a:rPr lang="en-US" dirty="0"/>
              <a:t>The decision support is re-enforced by the patient-self management education and the feedback loop to the primary care providers.  Within the Asheville project model and the P3 program, there is a purposeful communication between the PCPs office and the pharmacist.</a:t>
            </a:r>
          </a:p>
          <a:p>
            <a:endParaRPr lang="en-US" dirty="0"/>
          </a:p>
          <a:p>
            <a:r>
              <a:rPr lang="en-US" dirty="0"/>
              <a:t>The information technology is enhanced through the software system utilized by the P3 pharmacists.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0" descr="UMB PPT1"/>
          <p:cNvPicPr>
            <a:picLocks noChangeAspect="1" noChangeArrowheads="1"/>
          </p:cNvPicPr>
          <p:nvPr userDrawn="1"/>
        </p:nvPicPr>
        <p:blipFill>
          <a:blip r:embed="rId2" cstate="print"/>
          <a:srcRect/>
          <a:stretch>
            <a:fillRect/>
          </a:stretch>
        </p:blipFill>
        <p:spPr bwMode="auto">
          <a:xfrm>
            <a:off x="0" y="0"/>
            <a:ext cx="9145588" cy="6859588"/>
          </a:xfrm>
          <a:prstGeom prst="rect">
            <a:avLst/>
          </a:prstGeom>
          <a:noFill/>
          <a:ln w="9525">
            <a:noFill/>
            <a:miter lim="800000"/>
            <a:headEnd/>
            <a:tailEnd/>
          </a:ln>
        </p:spPr>
      </p:pic>
      <p:sp>
        <p:nvSpPr>
          <p:cNvPr id="5" name="Line 17"/>
          <p:cNvSpPr>
            <a:spLocks noChangeShapeType="1"/>
          </p:cNvSpPr>
          <p:nvPr userDrawn="1"/>
        </p:nvSpPr>
        <p:spPr bwMode="auto">
          <a:xfrm>
            <a:off x="1371600" y="2751138"/>
            <a:ext cx="6400800" cy="0"/>
          </a:xfrm>
          <a:prstGeom prst="line">
            <a:avLst/>
          </a:prstGeom>
          <a:noFill/>
          <a:ln w="9525">
            <a:solidFill>
              <a:srgbClr val="5C1C4F"/>
            </a:solidFill>
            <a:round/>
            <a:headEnd/>
            <a:tailEnd/>
          </a:ln>
          <a:effectLst/>
        </p:spPr>
        <p:txBody>
          <a:bodyPr wrap="none" anchor="ctr"/>
          <a:lstStyle/>
          <a:p>
            <a:pPr>
              <a:defRPr/>
            </a:pPr>
            <a:endParaRPr lang="en-US">
              <a:latin typeface="Times New Roman" pitchFamily="1" charset="0"/>
            </a:endParaRPr>
          </a:p>
        </p:txBody>
      </p:sp>
      <p:sp>
        <p:nvSpPr>
          <p:cNvPr id="23564" name="Rectangle 12"/>
          <p:cNvSpPr>
            <a:spLocks noGrp="1" noChangeArrowheads="1"/>
          </p:cNvSpPr>
          <p:nvPr>
            <p:ph type="ctrTitle" sz="quarter"/>
          </p:nvPr>
        </p:nvSpPr>
        <p:spPr>
          <a:xfrm>
            <a:off x="1371600" y="2141538"/>
            <a:ext cx="6400800" cy="533400"/>
          </a:xfrm>
          <a:effectLst>
            <a:outerShdw dist="35921" dir="2700000" algn="ctr" rotWithShape="0">
              <a:schemeClr val="bg2"/>
            </a:outerShdw>
          </a:effectLst>
        </p:spPr>
        <p:txBody>
          <a:bodyPr/>
          <a:lstStyle>
            <a:lvl1pPr algn="ctr">
              <a:defRPr sz="3200"/>
            </a:lvl1pPr>
          </a:lstStyle>
          <a:p>
            <a:r>
              <a:rPr lang="en-US"/>
              <a:t>Click to edit Master title style</a:t>
            </a:r>
          </a:p>
        </p:txBody>
      </p:sp>
      <p:sp>
        <p:nvSpPr>
          <p:cNvPr id="23566" name="Rectangle 14"/>
          <p:cNvSpPr>
            <a:spLocks noGrp="1" noChangeArrowheads="1"/>
          </p:cNvSpPr>
          <p:nvPr>
            <p:ph type="subTitle" sz="quarter" idx="1"/>
          </p:nvPr>
        </p:nvSpPr>
        <p:spPr>
          <a:xfrm>
            <a:off x="1371600" y="2819400"/>
            <a:ext cx="6400800" cy="457200"/>
          </a:xfrm>
        </p:spPr>
        <p:txBody>
          <a:bodyPr/>
          <a:lstStyle>
            <a:lvl1pPr marL="0" indent="0" algn="ctr">
              <a:defRPr sz="2400"/>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027238"/>
            <a:ext cx="4038600" cy="4449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27238"/>
            <a:ext cx="4038600" cy="4449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17638"/>
            <a:ext cx="2057400" cy="5059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17638"/>
            <a:ext cx="6019800" cy="5059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4" descr="UMB PPT2"/>
          <p:cNvPicPr>
            <a:picLocks noChangeAspect="1" noChangeArrowheads="1"/>
          </p:cNvPicPr>
          <p:nvPr userDrawn="1"/>
        </p:nvPicPr>
        <p:blipFill>
          <a:blip r:embed="rId13" cstate="print"/>
          <a:srcRect/>
          <a:stretch>
            <a:fillRect/>
          </a:stretch>
        </p:blipFill>
        <p:spPr bwMode="auto">
          <a:xfrm>
            <a:off x="0" y="0"/>
            <a:ext cx="9145588" cy="2714625"/>
          </a:xfrm>
          <a:prstGeom prst="rect">
            <a:avLst/>
          </a:prstGeom>
          <a:noFill/>
          <a:ln w="9525">
            <a:noFill/>
            <a:miter lim="800000"/>
            <a:headEnd/>
            <a:tailEnd/>
          </a:ln>
        </p:spPr>
      </p:pic>
      <p:sp>
        <p:nvSpPr>
          <p:cNvPr id="11272" name="Text Box 8"/>
          <p:cNvSpPr txBox="1">
            <a:spLocks noChangeArrowheads="1"/>
          </p:cNvSpPr>
          <p:nvPr/>
        </p:nvSpPr>
        <p:spPr bwMode="auto">
          <a:xfrm>
            <a:off x="6365875" y="6597650"/>
            <a:ext cx="2755900" cy="184150"/>
          </a:xfrm>
          <a:prstGeom prst="rect">
            <a:avLst/>
          </a:prstGeom>
          <a:noFill/>
          <a:ln w="9525">
            <a:noFill/>
            <a:miter lim="800000"/>
            <a:headEnd/>
            <a:tailEnd/>
          </a:ln>
        </p:spPr>
        <p:txBody>
          <a:bodyPr wrap="none">
            <a:spAutoFit/>
          </a:bodyPr>
          <a:lstStyle/>
          <a:p>
            <a:pPr algn="r" eaLnBrk="0" hangingPunct="0">
              <a:defRPr/>
            </a:pPr>
            <a:r>
              <a:rPr lang="en-US" sz="600" b="1">
                <a:latin typeface="Arial" charset="0"/>
                <a:ea typeface="Geneva" pitchFamily="1" charset="0"/>
                <a:cs typeface="Geneva" pitchFamily="1" charset="0"/>
              </a:rPr>
              <a:t>© 2006 University of Maryland School of Pharmacy. All rights reserved.</a:t>
            </a:r>
            <a:endParaRPr lang="en-US" sz="800" b="1">
              <a:latin typeface="Arial" charset="0"/>
              <a:ea typeface="Geneva" pitchFamily="1" charset="0"/>
              <a:cs typeface="Geneva" pitchFamily="1" charset="0"/>
            </a:endParaRPr>
          </a:p>
        </p:txBody>
      </p:sp>
      <p:sp>
        <p:nvSpPr>
          <p:cNvPr id="1028" name="Rectangle 14"/>
          <p:cNvSpPr>
            <a:spLocks noGrp="1" noChangeArrowheads="1"/>
          </p:cNvSpPr>
          <p:nvPr>
            <p:ph type="body" idx="1"/>
          </p:nvPr>
        </p:nvSpPr>
        <p:spPr bwMode="auto">
          <a:xfrm>
            <a:off x="457200" y="2027238"/>
            <a:ext cx="8229600" cy="4449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280" name="Rectangle 16"/>
          <p:cNvSpPr>
            <a:spLocks noGrp="1" noChangeArrowheads="1"/>
          </p:cNvSpPr>
          <p:nvPr>
            <p:ph type="title"/>
          </p:nvPr>
        </p:nvSpPr>
        <p:spPr bwMode="auto">
          <a:xfrm>
            <a:off x="457200" y="1417638"/>
            <a:ext cx="8229600" cy="639762"/>
          </a:xfrm>
          <a:prstGeom prst="rect">
            <a:avLst/>
          </a:prstGeom>
          <a:noFill/>
          <a:ln w="9525">
            <a:noFill/>
            <a:miter lim="800000"/>
            <a:headEnd/>
            <a:tailEnd/>
          </a:ln>
          <a:effectLst>
            <a:outerShdw dist="25399"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2600" b="1">
          <a:solidFill>
            <a:srgbClr val="FF0000"/>
          </a:solidFill>
          <a:latin typeface="+mj-lt"/>
          <a:ea typeface="+mj-ea"/>
          <a:cs typeface="+mj-cs"/>
        </a:defRPr>
      </a:lvl1pPr>
      <a:lvl2pPr algn="l" rtl="0" eaLnBrk="0" fontAlgn="base" hangingPunct="0">
        <a:spcBef>
          <a:spcPct val="0"/>
        </a:spcBef>
        <a:spcAft>
          <a:spcPct val="0"/>
        </a:spcAft>
        <a:defRPr sz="2600" b="1">
          <a:solidFill>
            <a:srgbClr val="FF0000"/>
          </a:solidFill>
          <a:latin typeface="Arial" charset="0"/>
          <a:ea typeface="Geneva" pitchFamily="1" charset="0"/>
          <a:cs typeface="Geneva" pitchFamily="1" charset="0"/>
        </a:defRPr>
      </a:lvl2pPr>
      <a:lvl3pPr algn="l" rtl="0" eaLnBrk="0" fontAlgn="base" hangingPunct="0">
        <a:spcBef>
          <a:spcPct val="0"/>
        </a:spcBef>
        <a:spcAft>
          <a:spcPct val="0"/>
        </a:spcAft>
        <a:defRPr sz="2600" b="1">
          <a:solidFill>
            <a:srgbClr val="FF0000"/>
          </a:solidFill>
          <a:latin typeface="Arial" charset="0"/>
          <a:ea typeface="Geneva" pitchFamily="1" charset="0"/>
          <a:cs typeface="Geneva" pitchFamily="1" charset="0"/>
        </a:defRPr>
      </a:lvl3pPr>
      <a:lvl4pPr algn="l" rtl="0" eaLnBrk="0" fontAlgn="base" hangingPunct="0">
        <a:spcBef>
          <a:spcPct val="0"/>
        </a:spcBef>
        <a:spcAft>
          <a:spcPct val="0"/>
        </a:spcAft>
        <a:defRPr sz="2600" b="1">
          <a:solidFill>
            <a:srgbClr val="FF0000"/>
          </a:solidFill>
          <a:latin typeface="Arial" charset="0"/>
          <a:ea typeface="Geneva" pitchFamily="1" charset="0"/>
          <a:cs typeface="Geneva" pitchFamily="1" charset="0"/>
        </a:defRPr>
      </a:lvl4pPr>
      <a:lvl5pPr algn="l" rtl="0" eaLnBrk="0" fontAlgn="base" hangingPunct="0">
        <a:spcBef>
          <a:spcPct val="0"/>
        </a:spcBef>
        <a:spcAft>
          <a:spcPct val="0"/>
        </a:spcAft>
        <a:defRPr sz="2600" b="1">
          <a:solidFill>
            <a:srgbClr val="FF0000"/>
          </a:solidFill>
          <a:latin typeface="Arial" charset="0"/>
          <a:ea typeface="Geneva" pitchFamily="1" charset="0"/>
          <a:cs typeface="Geneva" pitchFamily="1" charset="0"/>
        </a:defRPr>
      </a:lvl5pPr>
      <a:lvl6pPr marL="457200" algn="l" rtl="0" fontAlgn="base">
        <a:spcBef>
          <a:spcPct val="0"/>
        </a:spcBef>
        <a:spcAft>
          <a:spcPct val="0"/>
        </a:spcAft>
        <a:defRPr sz="2600" b="1">
          <a:solidFill>
            <a:srgbClr val="FF0000"/>
          </a:solidFill>
          <a:latin typeface="Arial" charset="0"/>
          <a:ea typeface="Geneva" pitchFamily="1" charset="0"/>
          <a:cs typeface="Geneva" pitchFamily="1" charset="0"/>
        </a:defRPr>
      </a:lvl6pPr>
      <a:lvl7pPr marL="914400" algn="l" rtl="0" fontAlgn="base">
        <a:spcBef>
          <a:spcPct val="0"/>
        </a:spcBef>
        <a:spcAft>
          <a:spcPct val="0"/>
        </a:spcAft>
        <a:defRPr sz="2600" b="1">
          <a:solidFill>
            <a:srgbClr val="FF0000"/>
          </a:solidFill>
          <a:latin typeface="Arial" charset="0"/>
          <a:ea typeface="Geneva" pitchFamily="1" charset="0"/>
          <a:cs typeface="Geneva" pitchFamily="1" charset="0"/>
        </a:defRPr>
      </a:lvl7pPr>
      <a:lvl8pPr marL="1371600" algn="l" rtl="0" fontAlgn="base">
        <a:spcBef>
          <a:spcPct val="0"/>
        </a:spcBef>
        <a:spcAft>
          <a:spcPct val="0"/>
        </a:spcAft>
        <a:defRPr sz="2600" b="1">
          <a:solidFill>
            <a:srgbClr val="FF0000"/>
          </a:solidFill>
          <a:latin typeface="Arial" charset="0"/>
          <a:ea typeface="Geneva" pitchFamily="1" charset="0"/>
          <a:cs typeface="Geneva" pitchFamily="1" charset="0"/>
        </a:defRPr>
      </a:lvl8pPr>
      <a:lvl9pPr marL="1828800" algn="l" rtl="0" fontAlgn="base">
        <a:spcBef>
          <a:spcPct val="0"/>
        </a:spcBef>
        <a:spcAft>
          <a:spcPct val="0"/>
        </a:spcAft>
        <a:defRPr sz="2600" b="1">
          <a:solidFill>
            <a:srgbClr val="FF0000"/>
          </a:solidFill>
          <a:latin typeface="Arial" charset="0"/>
          <a:ea typeface="Geneva" pitchFamily="1" charset="0"/>
          <a:cs typeface="Geneva" pitchFamily="1" charset="0"/>
        </a:defRPr>
      </a:lvl9pPr>
    </p:titleStyle>
    <p:bodyStyle>
      <a:lvl1pPr marL="342900" indent="-342900" algn="l" rtl="0" eaLnBrk="0" fontAlgn="base" hangingPunct="0">
        <a:spcBef>
          <a:spcPct val="20000"/>
        </a:spcBef>
        <a:spcAft>
          <a:spcPct val="0"/>
        </a:spcAft>
        <a:defRPr sz="2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rgbClr val="FF0000"/>
          </a:solidFill>
          <a:latin typeface="+mn-lt"/>
          <a:cs typeface="Arial" charset="0"/>
        </a:defRPr>
      </a:lvl2pPr>
      <a:lvl3pPr marL="1143000" indent="-228600" algn="l" rtl="0" eaLnBrk="0" fontAlgn="base" hangingPunct="0">
        <a:spcBef>
          <a:spcPct val="20000"/>
        </a:spcBef>
        <a:spcAft>
          <a:spcPct val="0"/>
        </a:spcAft>
        <a:buChar char="•"/>
        <a:defRPr sz="2200">
          <a:solidFill>
            <a:schemeClr val="tx1"/>
          </a:solidFill>
          <a:latin typeface="+mn-lt"/>
          <a:cs typeface="Arial" charset="0"/>
        </a:defRPr>
      </a:lvl3pPr>
      <a:lvl4pPr marL="1600200" indent="-228600" algn="l" rtl="0" eaLnBrk="0" fontAlgn="base" hangingPunct="0">
        <a:spcBef>
          <a:spcPct val="20000"/>
        </a:spcBef>
        <a:spcAft>
          <a:spcPct val="0"/>
        </a:spcAft>
        <a:buChar char="–"/>
        <a:defRPr sz="2200">
          <a:solidFill>
            <a:schemeClr val="tx1"/>
          </a:solidFill>
          <a:latin typeface="+mn-lt"/>
          <a:cs typeface="Arial" charset="0"/>
        </a:defRPr>
      </a:lvl4pPr>
      <a:lvl5pPr marL="2057400" indent="-228600" algn="l" rtl="0" eaLnBrk="0" fontAlgn="base" hangingPunct="0">
        <a:spcBef>
          <a:spcPct val="20000"/>
        </a:spcBef>
        <a:spcAft>
          <a:spcPct val="0"/>
        </a:spcAft>
        <a:buChar char="»"/>
        <a:defRPr sz="2200">
          <a:solidFill>
            <a:schemeClr val="tx1"/>
          </a:solidFill>
          <a:latin typeface="+mn-lt"/>
          <a:cs typeface="Arial" charset="0"/>
        </a:defRPr>
      </a:lvl5pPr>
      <a:lvl6pPr marL="2514600" indent="-228600" algn="l" rtl="0" fontAlgn="base">
        <a:spcBef>
          <a:spcPct val="20000"/>
        </a:spcBef>
        <a:spcAft>
          <a:spcPct val="0"/>
        </a:spcAft>
        <a:buChar char="»"/>
        <a:defRPr sz="2200">
          <a:solidFill>
            <a:schemeClr val="tx1"/>
          </a:solidFill>
          <a:latin typeface="+mn-lt"/>
          <a:cs typeface="Arial" charset="0"/>
        </a:defRPr>
      </a:lvl6pPr>
      <a:lvl7pPr marL="2971800" indent="-228600" algn="l" rtl="0" fontAlgn="base">
        <a:spcBef>
          <a:spcPct val="20000"/>
        </a:spcBef>
        <a:spcAft>
          <a:spcPct val="0"/>
        </a:spcAft>
        <a:buChar char="»"/>
        <a:defRPr sz="2200">
          <a:solidFill>
            <a:schemeClr val="tx1"/>
          </a:solidFill>
          <a:latin typeface="+mn-lt"/>
          <a:cs typeface="Arial" charset="0"/>
        </a:defRPr>
      </a:lvl7pPr>
      <a:lvl8pPr marL="3429000" indent="-228600" algn="l" rtl="0" fontAlgn="base">
        <a:spcBef>
          <a:spcPct val="20000"/>
        </a:spcBef>
        <a:spcAft>
          <a:spcPct val="0"/>
        </a:spcAft>
        <a:buChar char="»"/>
        <a:defRPr sz="2200">
          <a:solidFill>
            <a:schemeClr val="tx1"/>
          </a:solidFill>
          <a:latin typeface="+mn-lt"/>
          <a:cs typeface="Arial" charset="0"/>
        </a:defRPr>
      </a:lvl8pPr>
      <a:lvl9pPr marL="3886200" indent="-228600" algn="l" rtl="0" fontAlgn="base">
        <a:spcBef>
          <a:spcPct val="20000"/>
        </a:spcBef>
        <a:spcAft>
          <a:spcPct val="0"/>
        </a:spcAft>
        <a:buChar char="»"/>
        <a:defRPr sz="2200">
          <a:solidFill>
            <a:schemeClr val="tx1"/>
          </a:solidFill>
          <a:latin typeface="+mn-lt"/>
          <a:cs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file:///C:\Documents%20and%20Settings\dperrin\Local%20Settings\Temporary%20Internet%20Files\OLK4\P3Logo.jpg"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file:///C:\Documents%20and%20Settings\dperrin\Local%20Settings\Temporary%20Internet%20Files\OLK4\P3Logo.jpg"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file:///C:\Documents%20and%20Settings\dperrin\Local%20Settings\Temporary%20Internet%20Files\OLK4\P3Logo.jpg"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1371600" y="762000"/>
            <a:ext cx="6400800" cy="1828800"/>
          </a:xfrm>
        </p:spPr>
        <p:txBody>
          <a:bodyPr/>
          <a:lstStyle/>
          <a:p>
            <a:pPr eaLnBrk="1" hangingPunct="1">
              <a:defRPr/>
            </a:pPr>
            <a:r>
              <a:rPr lang="en-US" dirty="0" smtClean="0"/>
              <a:t>The </a:t>
            </a:r>
            <a:r>
              <a:rPr lang="en-US" dirty="0" smtClean="0"/>
              <a:t>Maryland P</a:t>
            </a:r>
            <a:r>
              <a:rPr lang="en-US" baseline="30000" dirty="0" smtClean="0"/>
              <a:t>3</a:t>
            </a:r>
            <a:r>
              <a:rPr lang="en-US" dirty="0" smtClean="0"/>
              <a:t> </a:t>
            </a:r>
            <a:r>
              <a:rPr lang="en-US" dirty="0" smtClean="0"/>
              <a:t>(Patients Pharmacists Partnerships) Program</a:t>
            </a:r>
            <a:r>
              <a:rPr lang="en-US" sz="2400" baseline="30000" dirty="0" smtClean="0"/>
              <a:t>TM</a:t>
            </a:r>
          </a:p>
        </p:txBody>
      </p:sp>
      <p:sp>
        <p:nvSpPr>
          <p:cNvPr id="3075" name="Subtitle 2"/>
          <p:cNvSpPr>
            <a:spLocks noGrp="1"/>
          </p:cNvSpPr>
          <p:nvPr>
            <p:ph type="subTitle" sz="quarter" idx="1"/>
          </p:nvPr>
        </p:nvSpPr>
        <p:spPr>
          <a:xfrm>
            <a:off x="152400" y="2819400"/>
            <a:ext cx="8610600" cy="457200"/>
          </a:xfrm>
        </p:spPr>
        <p:txBody>
          <a:bodyPr/>
          <a:lstStyle/>
          <a:p>
            <a:pPr eaLnBrk="1" hangingPunct="1"/>
            <a:endParaRPr lang="en-US" sz="2800" b="1" dirty="0" smtClean="0">
              <a:latin typeface="+mj-lt"/>
            </a:endParaRPr>
          </a:p>
          <a:p>
            <a:pPr eaLnBrk="1" hangingPunct="1"/>
            <a:endParaRPr lang="en-US" sz="2800" b="1" dirty="0" smtClean="0">
              <a:latin typeface="+mj-lt"/>
            </a:endParaRPr>
          </a:p>
          <a:p>
            <a:pPr eaLnBrk="1" hangingPunct="1"/>
            <a:endParaRPr lang="en-US" dirty="0" smtClean="0"/>
          </a:p>
        </p:txBody>
      </p:sp>
      <p:sp>
        <p:nvSpPr>
          <p:cNvPr id="6" name="Rectangle 5"/>
          <p:cNvSpPr/>
          <p:nvPr/>
        </p:nvSpPr>
        <p:spPr>
          <a:xfrm>
            <a:off x="1371600" y="3429000"/>
            <a:ext cx="6629400" cy="1569660"/>
          </a:xfrm>
          <a:prstGeom prst="rect">
            <a:avLst/>
          </a:prstGeom>
        </p:spPr>
        <p:txBody>
          <a:bodyPr wrap="square">
            <a:spAutoFit/>
          </a:bodyPr>
          <a:lstStyle/>
          <a:p>
            <a:r>
              <a:rPr lang="en-US" dirty="0" smtClean="0">
                <a:latin typeface="Tahoma" pitchFamily="34" charset="0"/>
                <a:cs typeface="Tahoma" pitchFamily="34" charset="0"/>
              </a:rPr>
              <a:t>A cost effective solution to patient-centered health education, medication adherence, and chronic disease management</a:t>
            </a:r>
          </a:p>
          <a:p>
            <a:endParaRPr lang="en-US" dirty="0">
              <a:latin typeface="Tahoma" pitchFamily="34" charset="0"/>
              <a:cs typeface="Tahoma" pitchFamily="34" charset="0"/>
            </a:endParaRPr>
          </a:p>
        </p:txBody>
      </p:sp>
      <p:pic>
        <p:nvPicPr>
          <p:cNvPr id="8" name="Picture 2" descr="C:\Documents and Settings\dperrin\Local Settings\Temporary Internet Files\OLK4\P3Logo.jpg"/>
          <p:cNvPicPr>
            <a:picLocks noChangeAspect="1" noChangeArrowheads="1"/>
          </p:cNvPicPr>
          <p:nvPr/>
        </p:nvPicPr>
        <p:blipFill>
          <a:blip r:embed="rId2" r:link="rId3" cstate="print"/>
          <a:srcRect/>
          <a:stretch>
            <a:fillRect/>
          </a:stretch>
        </p:blipFill>
        <p:spPr bwMode="auto">
          <a:xfrm>
            <a:off x="7543800" y="4343400"/>
            <a:ext cx="1371600" cy="1871133"/>
          </a:xfrm>
          <a:prstGeom prst="rect">
            <a:avLst/>
          </a:prstGeom>
          <a:solidFill>
            <a:srgbClr val="FFFF99">
              <a:alpha val="51000"/>
            </a:srgbClr>
          </a:solid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1371600" y="762000"/>
            <a:ext cx="6400800" cy="1828800"/>
          </a:xfrm>
        </p:spPr>
        <p:txBody>
          <a:bodyPr/>
          <a:lstStyle/>
          <a:p>
            <a:pPr eaLnBrk="1" hangingPunct="1">
              <a:defRPr/>
            </a:pPr>
            <a:r>
              <a:rPr lang="en-US" dirty="0" smtClean="0"/>
              <a:t>The </a:t>
            </a:r>
            <a:r>
              <a:rPr lang="en-US" dirty="0" smtClean="0"/>
              <a:t>Maryland </a:t>
            </a:r>
            <a:r>
              <a:rPr lang="en-US" dirty="0"/>
              <a:t>P</a:t>
            </a:r>
            <a:r>
              <a:rPr lang="en-US" baseline="30000" dirty="0" smtClean="0"/>
              <a:t>3</a:t>
            </a:r>
            <a:r>
              <a:rPr lang="en-US" dirty="0" smtClean="0"/>
              <a:t> </a:t>
            </a:r>
            <a:r>
              <a:rPr lang="en-US" dirty="0" smtClean="0"/>
              <a:t>(Patients Pharmacists Partnerships)</a:t>
            </a:r>
            <a:r>
              <a:rPr lang="en-US" sz="2400" baseline="30000" dirty="0" smtClean="0"/>
              <a:t>TM </a:t>
            </a:r>
            <a:r>
              <a:rPr lang="en-US" dirty="0" smtClean="0"/>
              <a:t>Program</a:t>
            </a:r>
            <a:endParaRPr lang="en-US" sz="1800" baseline="30000" dirty="0" smtClean="0"/>
          </a:p>
        </p:txBody>
      </p:sp>
      <p:sp>
        <p:nvSpPr>
          <p:cNvPr id="3075" name="Subtitle 2"/>
          <p:cNvSpPr>
            <a:spLocks noGrp="1"/>
          </p:cNvSpPr>
          <p:nvPr>
            <p:ph type="subTitle" sz="quarter" idx="1"/>
          </p:nvPr>
        </p:nvSpPr>
        <p:spPr>
          <a:xfrm>
            <a:off x="152400" y="2819400"/>
            <a:ext cx="8610600" cy="457200"/>
          </a:xfrm>
        </p:spPr>
        <p:txBody>
          <a:bodyPr/>
          <a:lstStyle/>
          <a:p>
            <a:pPr eaLnBrk="1" hangingPunct="1"/>
            <a:endParaRPr lang="en-US" sz="2800" b="1" dirty="0" smtClean="0">
              <a:latin typeface="+mj-lt"/>
            </a:endParaRPr>
          </a:p>
          <a:p>
            <a:pPr eaLnBrk="1" hangingPunct="1"/>
            <a:endParaRPr lang="en-US" sz="2800" b="1" dirty="0" smtClean="0">
              <a:latin typeface="+mj-lt"/>
            </a:endParaRPr>
          </a:p>
          <a:p>
            <a:pPr eaLnBrk="1" hangingPunct="1"/>
            <a:endParaRPr lang="en-US" dirty="0" smtClean="0"/>
          </a:p>
        </p:txBody>
      </p:sp>
      <p:sp>
        <p:nvSpPr>
          <p:cNvPr id="17410" name="Rectangle 2"/>
          <p:cNvSpPr>
            <a:spLocks noChangeArrowheads="1"/>
          </p:cNvSpPr>
          <p:nvPr/>
        </p:nvSpPr>
        <p:spPr bwMode="auto">
          <a:xfrm>
            <a:off x="4114800" y="2366753"/>
            <a:ext cx="45720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0000"/>
              </a:solidFill>
              <a:effectLst/>
              <a:latin typeface="Goudy Old Style" pitchFamily="18" charset="0"/>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b="1" dirty="0" smtClean="0">
              <a:solidFill>
                <a:srgbClr val="FF0000"/>
              </a:solidFill>
              <a:latin typeface="Goudy Old Style" pitchFamily="18" charset="0"/>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0000"/>
              </a:solidFill>
              <a:effectLst/>
              <a:latin typeface="Goudy Old Style" pitchFamily="18" charset="0"/>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b="1" dirty="0" smtClean="0">
              <a:solidFill>
                <a:srgbClr val="FF0000"/>
              </a:solidFill>
              <a:latin typeface="Goudy Old Style" pitchFamily="18" charset="0"/>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0000"/>
              </a:solidFill>
              <a:effectLst/>
              <a:latin typeface="Goudy Old Style" pitchFamily="18" charset="0"/>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b="1" dirty="0" smtClean="0">
              <a:solidFill>
                <a:srgbClr val="FF0000"/>
              </a:solidFill>
              <a:latin typeface="Goudy Old Style" pitchFamily="18" charset="0"/>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0000"/>
              </a:solidFill>
              <a:effectLst/>
              <a:latin typeface="Goudy Old Style" pitchFamily="18" charset="0"/>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400" b="1" dirty="0" smtClean="0">
              <a:solidFill>
                <a:srgbClr val="FF0000"/>
              </a:solidFill>
              <a:latin typeface="Goudy Old Style" pitchFamily="18" charset="0"/>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0000"/>
              </a:solidFill>
              <a:effectLst/>
              <a:latin typeface="Goudy Old Style" pitchFamily="18" charset="0"/>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0000"/>
                </a:solidFill>
                <a:effectLst/>
                <a:latin typeface="Calibri" pitchFamily="34" charset="0"/>
                <a:ea typeface="Times New Roman" pitchFamily="18" charset="0"/>
                <a:cs typeface="Calibri" pitchFamily="34" charset="0"/>
              </a:rPr>
              <a:t>FOR MORE INFORMATION </a:t>
            </a:r>
            <a:r>
              <a:rPr kumimoji="0" lang="en-US" sz="12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sym typeface="Symbol" pitchFamily="18" charset="2"/>
              </a:rPr>
              <a:t></a:t>
            </a:r>
            <a:r>
              <a:rPr kumimoji="0" lang="en-US" sz="1200" b="0" i="0" u="none" strike="noStrike" cap="none" normalizeH="0" baseline="0" dirty="0" smtClean="0">
                <a:ln>
                  <a:noFill/>
                </a:ln>
                <a:solidFill>
                  <a:srgbClr val="ED1A22"/>
                </a:solidFill>
                <a:effectLst/>
                <a:latin typeface="Calibri" pitchFamily="34" charset="0"/>
                <a:ea typeface="Times New Roman" pitchFamily="18" charset="0"/>
                <a:cs typeface="Calibri" pitchFamily="34" charset="0"/>
              </a:rPr>
              <a:t>   </a:t>
            </a:r>
            <a:endParaRPr kumimoji="0" lang="en-US" sz="1200" b="0" i="0" u="none" strike="noStrike" cap="none" normalizeH="0" baseline="0" dirty="0" smtClean="0">
              <a:ln>
                <a:noFill/>
              </a:ln>
              <a:solidFill>
                <a:schemeClr val="tx1"/>
              </a:solidFill>
              <a:effectLst/>
              <a:latin typeface="Calibri" pitchFamily="34" charset="0"/>
              <a:cs typeface="Calibri" pitchFamily="34"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11D1E"/>
                </a:solidFill>
                <a:effectLst/>
                <a:latin typeface="Calibri" pitchFamily="34" charset="0"/>
                <a:ea typeface="Times New Roman" pitchFamily="18" charset="0"/>
                <a:cs typeface="Calibri" pitchFamily="34" charset="0"/>
                <a:sym typeface="Symbol" pitchFamily="18" charset="2"/>
              </a:rPr>
              <a:t>The P </a:t>
            </a:r>
            <a:r>
              <a:rPr lang="en-US" sz="1200" baseline="30000" dirty="0" smtClean="0">
                <a:solidFill>
                  <a:srgbClr val="211D1E"/>
                </a:solidFill>
                <a:latin typeface="Calibri" pitchFamily="34" charset="0"/>
                <a:ea typeface="Times New Roman" pitchFamily="18" charset="0"/>
                <a:cs typeface="Calibri" pitchFamily="34" charset="0"/>
                <a:sym typeface="Symbol" pitchFamily="18" charset="2"/>
              </a:rPr>
              <a:t>3</a:t>
            </a:r>
            <a:r>
              <a:rPr lang="en-US" sz="1200" dirty="0" smtClean="0">
                <a:solidFill>
                  <a:srgbClr val="211D1E"/>
                </a:solidFill>
                <a:latin typeface="Calibri" pitchFamily="34" charset="0"/>
                <a:ea typeface="Times New Roman" pitchFamily="18" charset="0"/>
                <a:cs typeface="Calibri" pitchFamily="34" charset="0"/>
                <a:sym typeface="Symbol" pitchFamily="18" charset="2"/>
              </a:rPr>
              <a:t> P</a:t>
            </a:r>
            <a:r>
              <a:rPr kumimoji="0" lang="en-US" sz="1200" b="0" i="0" u="none" strike="noStrike" cap="none" normalizeH="0" baseline="0" dirty="0" smtClean="0">
                <a:ln>
                  <a:noFill/>
                </a:ln>
                <a:solidFill>
                  <a:srgbClr val="211D1E"/>
                </a:solidFill>
                <a:effectLst/>
                <a:latin typeface="Calibri" pitchFamily="34" charset="0"/>
                <a:ea typeface="Times New Roman" pitchFamily="18" charset="0"/>
                <a:cs typeface="Calibri" pitchFamily="34" charset="0"/>
                <a:sym typeface="Symbol" pitchFamily="18" charset="2"/>
              </a:rPr>
              <a:t>rogram Office</a:t>
            </a:r>
            <a:endParaRPr kumimoji="0" lang="en-US" sz="1200" b="0" i="0" u="none" strike="noStrike" cap="none" normalizeH="0" baseline="0" dirty="0" smtClean="0">
              <a:ln>
                <a:noFill/>
              </a:ln>
              <a:solidFill>
                <a:schemeClr val="tx1"/>
              </a:solidFill>
              <a:effectLst/>
              <a:latin typeface="Calibri" pitchFamily="34" charset="0"/>
              <a:cs typeface="Calibri" pitchFamily="34"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11D1E"/>
                </a:solidFill>
                <a:effectLst/>
                <a:latin typeface="Calibri" pitchFamily="34" charset="0"/>
                <a:ea typeface="Times New Roman" pitchFamily="18" charset="0"/>
                <a:cs typeface="Calibri" pitchFamily="34" charset="0"/>
                <a:sym typeface="Symbol" pitchFamily="18" charset="2"/>
              </a:rPr>
              <a:t>Center for Innovative Pharmacy Solutions</a:t>
            </a:r>
            <a:endParaRPr kumimoji="0" lang="en-US" sz="1200" b="0" i="0" u="none" strike="noStrike" cap="none" normalizeH="0" baseline="0" dirty="0" smtClean="0">
              <a:ln>
                <a:noFill/>
              </a:ln>
              <a:solidFill>
                <a:schemeClr val="tx1"/>
              </a:solidFill>
              <a:effectLst/>
              <a:latin typeface="Calibri" pitchFamily="34" charset="0"/>
              <a:cs typeface="Calibri" pitchFamily="34"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11D1E"/>
                </a:solidFill>
                <a:effectLst/>
                <a:latin typeface="Calibri" pitchFamily="34" charset="0"/>
                <a:ea typeface="Times New Roman" pitchFamily="18" charset="0"/>
                <a:cs typeface="Calibri" pitchFamily="34" charset="0"/>
                <a:sym typeface="Symbol" pitchFamily="18" charset="2"/>
              </a:rPr>
              <a:t>Department of Pharmacy Practice and Science</a:t>
            </a:r>
            <a:endParaRPr kumimoji="0" lang="en-US" sz="1200" b="0" i="0" u="none" strike="noStrike" cap="none" normalizeH="0" baseline="0" dirty="0" smtClean="0">
              <a:ln>
                <a:noFill/>
              </a:ln>
              <a:solidFill>
                <a:schemeClr val="tx1"/>
              </a:solidFill>
              <a:effectLst/>
              <a:latin typeface="Calibri" pitchFamily="34" charset="0"/>
              <a:cs typeface="Calibri" pitchFamily="34"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11D1E"/>
                </a:solidFill>
                <a:effectLst/>
                <a:latin typeface="Calibri" pitchFamily="34" charset="0"/>
                <a:ea typeface="Times New Roman" pitchFamily="18" charset="0"/>
                <a:cs typeface="Calibri" pitchFamily="34" charset="0"/>
                <a:sym typeface="Symbol" pitchFamily="18" charset="2"/>
              </a:rPr>
              <a:t>University of Maryland School of Pharmacy</a:t>
            </a:r>
            <a:endParaRPr kumimoji="0" lang="en-US" sz="1200" b="0" i="0" u="none" strike="noStrike" cap="none" normalizeH="0" baseline="0" dirty="0" smtClean="0">
              <a:ln>
                <a:noFill/>
              </a:ln>
              <a:solidFill>
                <a:schemeClr val="tx1"/>
              </a:solidFill>
              <a:effectLst/>
              <a:latin typeface="Calibri" pitchFamily="34" charset="0"/>
              <a:cs typeface="Calibri" pitchFamily="34"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11D1E"/>
                </a:solidFill>
                <a:effectLst/>
                <a:latin typeface="Calibri" pitchFamily="34" charset="0"/>
                <a:ea typeface="Times New Roman" pitchFamily="18" charset="0"/>
                <a:cs typeface="Calibri" pitchFamily="34" charset="0"/>
                <a:sym typeface="Symbol" pitchFamily="18" charset="2"/>
              </a:rPr>
              <a:t>20 N. Pine St., Fourth Floor</a:t>
            </a:r>
            <a:endParaRPr kumimoji="0" lang="en-US" sz="1200" b="0" i="0" u="none" strike="noStrike" cap="none" normalizeH="0" baseline="0" dirty="0" smtClean="0">
              <a:ln>
                <a:noFill/>
              </a:ln>
              <a:solidFill>
                <a:schemeClr val="tx1"/>
              </a:solidFill>
              <a:effectLst/>
              <a:latin typeface="Calibri" pitchFamily="34" charset="0"/>
              <a:cs typeface="Calibri" pitchFamily="34"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11D1E"/>
                </a:solidFill>
                <a:effectLst/>
                <a:latin typeface="Calibri" pitchFamily="34" charset="0"/>
                <a:ea typeface="Times New Roman" pitchFamily="18" charset="0"/>
                <a:cs typeface="Calibri" pitchFamily="34" charset="0"/>
                <a:sym typeface="Symbol" pitchFamily="18" charset="2"/>
              </a:rPr>
              <a:t>Baltimore, MD 21201</a:t>
            </a:r>
            <a:endParaRPr kumimoji="0" lang="en-US" sz="1200" b="0" i="0" u="none" strike="noStrike" cap="none" normalizeH="0" baseline="0" dirty="0" smtClean="0">
              <a:ln>
                <a:noFill/>
              </a:ln>
              <a:solidFill>
                <a:schemeClr val="tx1"/>
              </a:solidFill>
              <a:effectLst/>
              <a:latin typeface="Calibri" pitchFamily="34" charset="0"/>
              <a:cs typeface="Calibri" pitchFamily="34"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211D1E"/>
                </a:solidFill>
                <a:effectLst/>
                <a:latin typeface="Calibri" pitchFamily="34" charset="0"/>
                <a:ea typeface="Times New Roman" pitchFamily="18" charset="0"/>
                <a:cs typeface="Calibri" pitchFamily="34" charset="0"/>
                <a:sym typeface="Symbol" pitchFamily="18" charset="2"/>
              </a:rPr>
              <a:t>Telephone: 410-706-5194/Fax: 410-706-0754</a:t>
            </a:r>
            <a:endParaRPr kumimoji="0" lang="en-US" sz="1200" b="0" i="0" u="none" strike="noStrike" cap="none" normalizeH="0" baseline="0" dirty="0" smtClean="0">
              <a:ln>
                <a:noFill/>
              </a:ln>
              <a:solidFill>
                <a:schemeClr val="tx1"/>
              </a:solidFill>
              <a:effectLst/>
              <a:latin typeface="Calibri" pitchFamily="34" charset="0"/>
              <a:cs typeface="Calibri" pitchFamily="34"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effectLst/>
              <a:latin typeface="Calibri" pitchFamily="34" charset="0"/>
              <a:ea typeface="Times New Roman" pitchFamily="18" charset="0"/>
              <a:cs typeface="Calibri" pitchFamily="34" charset="0"/>
              <a:sym typeface="Symbol" pitchFamily="18" charset="2"/>
            </a:endParaRPr>
          </a:p>
        </p:txBody>
      </p:sp>
      <p:sp>
        <p:nvSpPr>
          <p:cNvPr id="7" name="Rectangle 6"/>
          <p:cNvSpPr/>
          <p:nvPr/>
        </p:nvSpPr>
        <p:spPr>
          <a:xfrm rot="10800000" flipV="1">
            <a:off x="914400" y="3258227"/>
            <a:ext cx="7848600" cy="923330"/>
          </a:xfrm>
          <a:prstGeom prst="rect">
            <a:avLst/>
          </a:prstGeom>
        </p:spPr>
        <p:txBody>
          <a:bodyPr wrap="square">
            <a:spAutoFit/>
          </a:bodyPr>
          <a:lstStyle/>
          <a:p>
            <a:pPr eaLnBrk="1" hangingPunct="1"/>
            <a:r>
              <a:rPr lang="en-US" sz="1800" dirty="0" smtClean="0">
                <a:latin typeface="Calibri" pitchFamily="34" charset="0"/>
                <a:cs typeface="Calibri" pitchFamily="34" charset="0"/>
              </a:rPr>
              <a:t>The P</a:t>
            </a:r>
            <a:r>
              <a:rPr lang="en-US" sz="1800" baseline="30000" dirty="0" smtClean="0">
                <a:latin typeface="Calibri" pitchFamily="34" charset="0"/>
                <a:cs typeface="Calibri" pitchFamily="34" charset="0"/>
              </a:rPr>
              <a:t>3 </a:t>
            </a:r>
            <a:r>
              <a:rPr lang="en-US" sz="1800" dirty="0" smtClean="0">
                <a:latin typeface="Calibri" pitchFamily="34" charset="0"/>
                <a:cs typeface="Calibri" pitchFamily="34" charset="0"/>
              </a:rPr>
              <a:t>Program is a collaboration of the University of Maryland School of Pharmacy, the Maryland General Assembly, the Maryland Department of Health and Mental </a:t>
            </a:r>
            <a:r>
              <a:rPr lang="en-US" sz="1800" dirty="0" smtClean="0">
                <a:latin typeface="Calibri" pitchFamily="34" charset="0"/>
                <a:cs typeface="Calibri" pitchFamily="34" charset="0"/>
              </a:rPr>
              <a:t>Hygiene </a:t>
            </a:r>
            <a:r>
              <a:rPr lang="en-US" sz="1800" dirty="0" smtClean="0">
                <a:latin typeface="Calibri" pitchFamily="34" charset="0"/>
                <a:cs typeface="Calibri" pitchFamily="34" charset="0"/>
              </a:rPr>
              <a:t>and the Maryland Pharmacists Association.  </a:t>
            </a:r>
          </a:p>
        </p:txBody>
      </p:sp>
      <p:pic>
        <p:nvPicPr>
          <p:cNvPr id="10" name="Picture 2" descr="C:\Documents and Settings\dperrin\Local Settings\Temporary Internet Files\OLK4\P3Logo.jpg"/>
          <p:cNvPicPr>
            <a:picLocks noChangeAspect="1" noChangeArrowheads="1"/>
          </p:cNvPicPr>
          <p:nvPr/>
        </p:nvPicPr>
        <p:blipFill>
          <a:blip r:embed="rId2" r:link="rId3" cstate="print"/>
          <a:srcRect/>
          <a:stretch>
            <a:fillRect/>
          </a:stretch>
        </p:blipFill>
        <p:spPr bwMode="auto">
          <a:xfrm>
            <a:off x="7543800" y="4038600"/>
            <a:ext cx="1371600" cy="1905000"/>
          </a:xfrm>
          <a:prstGeom prst="rect">
            <a:avLst/>
          </a:prstGeom>
          <a:solidFill>
            <a:srgbClr val="FFFF99">
              <a:alpha val="51000"/>
            </a:srgbClr>
          </a:solid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4"/>
          <p:cNvSpPr>
            <a:spLocks noGrp="1"/>
          </p:cNvSpPr>
          <p:nvPr>
            <p:ph idx="1"/>
          </p:nvPr>
        </p:nvSpPr>
        <p:spPr>
          <a:xfrm>
            <a:off x="457200" y="1600200"/>
            <a:ext cx="8229600" cy="4876800"/>
          </a:xfrm>
        </p:spPr>
        <p:txBody>
          <a:bodyPr/>
          <a:lstStyle/>
          <a:p>
            <a:pPr eaLnBrk="1" hangingPunct="1">
              <a:buFont typeface="Arial" pitchFamily="34" charset="0"/>
              <a:buChar char="•"/>
            </a:pPr>
            <a:r>
              <a:rPr lang="en-US" sz="2400" dirty="0" smtClean="0">
                <a:latin typeface="Tahoma" pitchFamily="34" charset="0"/>
                <a:cs typeface="Tahoma" pitchFamily="34" charset="0"/>
              </a:rPr>
              <a:t>This pharmacist-delivered </a:t>
            </a:r>
            <a:r>
              <a:rPr lang="en-US" sz="2400" dirty="0" smtClean="0">
                <a:latin typeface="Tahoma" pitchFamily="34" charset="0"/>
                <a:cs typeface="Tahoma" pitchFamily="34" charset="0"/>
              </a:rPr>
              <a:t>chronic disease management </a:t>
            </a:r>
            <a:r>
              <a:rPr lang="en-US" sz="2400" dirty="0" smtClean="0">
                <a:latin typeface="Tahoma" pitchFamily="34" charset="0"/>
                <a:cs typeface="Tahoma" pitchFamily="34" charset="0"/>
              </a:rPr>
              <a:t>initiative arose out of an effort to improve patient health and reduce employer health care costs</a:t>
            </a:r>
          </a:p>
          <a:p>
            <a:pPr eaLnBrk="1" hangingPunct="1"/>
            <a:endParaRPr lang="en-US" sz="2400" dirty="0" smtClean="0">
              <a:latin typeface="Tahoma" pitchFamily="34" charset="0"/>
              <a:cs typeface="Tahoma" pitchFamily="34" charset="0"/>
            </a:endParaRPr>
          </a:p>
          <a:p>
            <a:pPr eaLnBrk="1" hangingPunct="1">
              <a:buFont typeface="Arial" pitchFamily="34" charset="0"/>
              <a:buChar char="•"/>
            </a:pPr>
            <a:r>
              <a:rPr lang="en-US" sz="2400" dirty="0" smtClean="0">
                <a:latin typeface="Tahoma" pitchFamily="34" charset="0"/>
                <a:cs typeface="Tahoma" pitchFamily="34" charset="0"/>
              </a:rPr>
              <a:t>Began in 2006 with one employer in Western Maryland</a:t>
            </a:r>
          </a:p>
          <a:p>
            <a:pPr eaLnBrk="1" hangingPunct="1"/>
            <a:endParaRPr lang="en-US" sz="2400" dirty="0" smtClean="0">
              <a:latin typeface="Tahoma" pitchFamily="34" charset="0"/>
              <a:cs typeface="Tahoma" pitchFamily="34" charset="0"/>
            </a:endParaRPr>
          </a:p>
          <a:p>
            <a:pPr eaLnBrk="1" hangingPunct="1">
              <a:buFont typeface="Arial" pitchFamily="34" charset="0"/>
              <a:buChar char="•"/>
            </a:pPr>
            <a:r>
              <a:rPr lang="en-US" sz="2400" dirty="0" smtClean="0">
                <a:latin typeface="Tahoma" pitchFamily="34" charset="0"/>
                <a:cs typeface="Tahoma" pitchFamily="34" charset="0"/>
              </a:rPr>
              <a:t>Now serving 6 employers and over 400 employees </a:t>
            </a:r>
          </a:p>
          <a:p>
            <a:pPr eaLnBrk="1" hangingPunct="1"/>
            <a:endParaRPr lang="en-US" sz="2400" dirty="0" smtClean="0">
              <a:latin typeface="Tahoma" pitchFamily="34" charset="0"/>
              <a:cs typeface="Tahoma" pitchFamily="34" charset="0"/>
            </a:endParaRPr>
          </a:p>
          <a:p>
            <a:pPr eaLnBrk="1" hangingPunct="1">
              <a:buFont typeface="Arial" pitchFamily="34" charset="0"/>
              <a:buChar char="•"/>
            </a:pPr>
            <a:r>
              <a:rPr lang="en-US" sz="2400" dirty="0" smtClean="0">
                <a:latin typeface="Tahoma" pitchFamily="34" charset="0"/>
                <a:cs typeface="Tahoma" pitchFamily="34" charset="0"/>
              </a:rPr>
              <a:t>Over 300 Pharmacists </a:t>
            </a:r>
            <a:r>
              <a:rPr lang="en-US" sz="2400" dirty="0" smtClean="0">
                <a:latin typeface="Tahoma" pitchFamily="34" charset="0"/>
                <a:cs typeface="Tahoma" pitchFamily="34" charset="0"/>
              </a:rPr>
              <a:t>trained</a:t>
            </a:r>
            <a:endParaRPr lang="en-US" dirty="0" smtClean="0"/>
          </a:p>
        </p:txBody>
      </p:sp>
      <p:sp>
        <p:nvSpPr>
          <p:cNvPr id="6" name="Title 3"/>
          <p:cNvSpPr txBox="1">
            <a:spLocks/>
          </p:cNvSpPr>
          <p:nvPr/>
        </p:nvSpPr>
        <p:spPr bwMode="auto">
          <a:xfrm>
            <a:off x="1219200" y="606829"/>
            <a:ext cx="4876800" cy="1069572"/>
          </a:xfrm>
          <a:prstGeom prst="rect">
            <a:avLst/>
          </a:prstGeom>
          <a:noFill/>
          <a:ln w="9525">
            <a:noFill/>
            <a:miter lim="800000"/>
            <a:headEnd/>
            <a:tailEnd/>
          </a:ln>
          <a:effectLst>
            <a:outerShdw dist="25399" dir="2700000" algn="ctr" rotWithShape="0">
              <a:schemeClr val="bg2"/>
            </a:outerShdw>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smtClean="0">
                <a:ln>
                  <a:noFill/>
                </a:ln>
                <a:solidFill>
                  <a:srgbClr val="FF0000"/>
                </a:solidFill>
                <a:effectLst/>
                <a:uLnTx/>
                <a:uFillTx/>
                <a:latin typeface="+mj-lt"/>
                <a:ea typeface="+mj-ea"/>
                <a:cs typeface="+mj-cs"/>
              </a:rPr>
              <a:t>The History</a:t>
            </a:r>
            <a:r>
              <a:rPr kumimoji="0" lang="en-US" sz="2800" b="1" i="0" u="none" strike="noStrike" kern="0" cap="none" spc="0" normalizeH="0" baseline="0" noProof="0" dirty="0" smtClean="0">
                <a:ln>
                  <a:noFill/>
                </a:ln>
                <a:solidFill>
                  <a:srgbClr val="FF0000"/>
                </a:solidFill>
                <a:effectLst/>
                <a:uLnTx/>
                <a:uFillTx/>
                <a:latin typeface="+mj-lt"/>
                <a:ea typeface="+mj-ea"/>
                <a:cs typeface="+mj-cs"/>
              </a:rPr>
              <a:t/>
            </a:r>
            <a:br>
              <a:rPr kumimoji="0" lang="en-US" sz="2800" b="1" i="0" u="none" strike="noStrike" kern="0" cap="none" spc="0" normalizeH="0" baseline="0" noProof="0" dirty="0" smtClean="0">
                <a:ln>
                  <a:noFill/>
                </a:ln>
                <a:solidFill>
                  <a:srgbClr val="FF0000"/>
                </a:solidFill>
                <a:effectLst/>
                <a:uLnTx/>
                <a:uFillTx/>
                <a:latin typeface="+mj-lt"/>
                <a:ea typeface="+mj-ea"/>
                <a:cs typeface="+mj-cs"/>
              </a:rPr>
            </a:br>
            <a:endParaRPr kumimoji="0" lang="en-US" sz="2600" b="1" i="0" u="none" strike="noStrike" kern="0" cap="none" spc="0" normalizeH="0" baseline="0" noProof="0" dirty="0" smtClean="0">
              <a:ln>
                <a:noFill/>
              </a:ln>
              <a:solidFill>
                <a:srgbClr val="FF0000"/>
              </a:solidFill>
              <a:effectLst/>
              <a:uLnTx/>
              <a:uFillTx/>
              <a:latin typeface="+mj-lt"/>
              <a:ea typeface="+mj-ea"/>
              <a:cs typeface="+mj-cs"/>
            </a:endParaRPr>
          </a:p>
        </p:txBody>
      </p:sp>
      <p:sp>
        <p:nvSpPr>
          <p:cNvPr id="7" name="Title 6"/>
          <p:cNvSpPr>
            <a:spLocks noGrp="1"/>
          </p:cNvSpPr>
          <p:nvPr>
            <p:ph type="title"/>
          </p:nvPr>
        </p:nvSpPr>
        <p:spPr>
          <a:xfrm>
            <a:off x="457200" y="762000"/>
            <a:ext cx="8229600" cy="533400"/>
          </a:xfrm>
        </p:spPr>
        <p:txBody>
          <a:bodyPr/>
          <a:lstStyle/>
          <a:p>
            <a:r>
              <a:rPr lang="en-US" dirty="0" smtClean="0"/>
              <a:t> </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Rot="1" noChangeArrowheads="1"/>
          </p:cNvSpPr>
          <p:nvPr>
            <p:ph type="title"/>
          </p:nvPr>
        </p:nvSpPr>
        <p:spPr>
          <a:xfrm>
            <a:off x="762000" y="685800"/>
            <a:ext cx="7848600" cy="1401762"/>
          </a:xfrm>
        </p:spPr>
        <p:txBody>
          <a:bodyPr>
            <a:normAutofit fontScale="90000"/>
          </a:bodyPr>
          <a:lstStyle/>
          <a:p>
            <a:r>
              <a:rPr lang="en-US" sz="3200" dirty="0" smtClean="0"/>
              <a:t>Maryland P</a:t>
            </a:r>
            <a:r>
              <a:rPr lang="en-US" sz="3200" baseline="30000" dirty="0" smtClean="0"/>
              <a:t>3</a:t>
            </a:r>
            <a:r>
              <a:rPr lang="en-US" sz="3200" dirty="0" smtClean="0"/>
              <a:t> </a:t>
            </a:r>
            <a:r>
              <a:rPr lang="en-US" sz="3200" dirty="0" smtClean="0"/>
              <a:t>Program</a:t>
            </a:r>
            <a:r>
              <a:rPr lang="en-US" sz="3200" dirty="0"/>
              <a:t/>
            </a:r>
            <a:br>
              <a:rPr lang="en-US" sz="3200" dirty="0"/>
            </a:br>
            <a:r>
              <a:rPr lang="en-US" sz="3200" dirty="0"/>
              <a:t>(Patients, Pharmacists, Partnerships)</a:t>
            </a:r>
            <a:r>
              <a:rPr lang="en-US" sz="2800" dirty="0"/>
              <a:t/>
            </a:r>
            <a:br>
              <a:rPr lang="en-US" sz="2800" dirty="0"/>
            </a:br>
            <a:endParaRPr lang="en-US" sz="2800" dirty="0"/>
          </a:p>
        </p:txBody>
      </p:sp>
      <p:sp>
        <p:nvSpPr>
          <p:cNvPr id="371715" name="Rectangle 3"/>
          <p:cNvSpPr>
            <a:spLocks noGrp="1" noChangeArrowheads="1"/>
          </p:cNvSpPr>
          <p:nvPr>
            <p:ph idx="1"/>
          </p:nvPr>
        </p:nvSpPr>
        <p:spPr>
          <a:xfrm>
            <a:off x="457200" y="1752600"/>
            <a:ext cx="8229600" cy="4373563"/>
          </a:xfrm>
        </p:spPr>
        <p:txBody>
          <a:bodyPr/>
          <a:lstStyle/>
          <a:p>
            <a:pPr>
              <a:lnSpc>
                <a:spcPct val="80000"/>
              </a:lnSpc>
              <a:buFont typeface="Wingdings" pitchFamily="2" charset="2"/>
              <a:buNone/>
            </a:pPr>
            <a:endParaRPr lang="en-US" sz="2800" dirty="0"/>
          </a:p>
          <a:p>
            <a:pPr>
              <a:lnSpc>
                <a:spcPct val="80000"/>
              </a:lnSpc>
            </a:pPr>
            <a:r>
              <a:rPr lang="en-US" sz="2800" dirty="0"/>
              <a:t>Maximizes the role of the pharmacist (medication expertise)</a:t>
            </a:r>
          </a:p>
          <a:p>
            <a:pPr>
              <a:lnSpc>
                <a:spcPct val="80000"/>
              </a:lnSpc>
            </a:pPr>
            <a:r>
              <a:rPr lang="en-US" sz="2800" dirty="0"/>
              <a:t>Pharmacists serving as “coaches” to stress self-management education</a:t>
            </a:r>
          </a:p>
          <a:p>
            <a:pPr>
              <a:lnSpc>
                <a:spcPct val="80000"/>
              </a:lnSpc>
            </a:pPr>
            <a:r>
              <a:rPr lang="en-US" sz="2800" dirty="0"/>
              <a:t>Delivery system design </a:t>
            </a:r>
          </a:p>
          <a:p>
            <a:pPr>
              <a:lnSpc>
                <a:spcPct val="80000"/>
              </a:lnSpc>
              <a:buFont typeface="Wingdings" pitchFamily="2" charset="2"/>
              <a:buNone/>
            </a:pPr>
            <a:r>
              <a:rPr lang="en-US" sz="2800" dirty="0"/>
              <a:t>    (aligned incentives, convenient location)</a:t>
            </a:r>
          </a:p>
          <a:p>
            <a:pPr>
              <a:lnSpc>
                <a:spcPct val="80000"/>
              </a:lnSpc>
            </a:pPr>
            <a:r>
              <a:rPr lang="en-US" sz="2800" dirty="0"/>
              <a:t>Decision support working collaborative with the patient’s physician and other health care providers</a:t>
            </a:r>
          </a:p>
          <a:p>
            <a:pPr>
              <a:lnSpc>
                <a:spcPct val="80000"/>
              </a:lnSpc>
            </a:pPr>
            <a:r>
              <a:rPr lang="en-US" sz="2800" dirty="0"/>
              <a:t>Data Collection </a:t>
            </a:r>
            <a:r>
              <a:rPr lang="en-US" sz="2800" dirty="0" smtClean="0"/>
              <a:t>System-MedPath</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a:xfrm>
            <a:off x="457200" y="1600200"/>
            <a:ext cx="8229600" cy="4876800"/>
          </a:xfrm>
        </p:spPr>
        <p:txBody>
          <a:bodyPr/>
          <a:lstStyle/>
          <a:p>
            <a:pPr>
              <a:buFont typeface="Arial" pitchFamily="34" charset="0"/>
              <a:buChar char="•"/>
            </a:pPr>
            <a:r>
              <a:rPr lang="en-US" sz="2000" dirty="0" smtClean="0">
                <a:latin typeface="Tahoma" pitchFamily="34" charset="0"/>
                <a:cs typeface="Tahoma" pitchFamily="34" charset="0"/>
              </a:rPr>
              <a:t>Meets with </a:t>
            </a:r>
            <a:r>
              <a:rPr lang="en-US" sz="2000" dirty="0" smtClean="0">
                <a:latin typeface="Tahoma" pitchFamily="34" charset="0"/>
                <a:cs typeface="Tahoma" pitchFamily="34" charset="0"/>
              </a:rPr>
              <a:t>the patient </a:t>
            </a:r>
            <a:r>
              <a:rPr lang="en-US" sz="2000" dirty="0" smtClean="0">
                <a:latin typeface="Tahoma" pitchFamily="34" charset="0"/>
                <a:cs typeface="Tahoma" pitchFamily="34" charset="0"/>
              </a:rPr>
              <a:t>4-7 times annually depending on </a:t>
            </a:r>
            <a:r>
              <a:rPr lang="en-US" sz="2000" dirty="0" smtClean="0">
                <a:latin typeface="Tahoma" pitchFamily="34" charset="0"/>
                <a:cs typeface="Tahoma" pitchFamily="34" charset="0"/>
              </a:rPr>
              <a:t>the </a:t>
            </a:r>
          </a:p>
          <a:p>
            <a:pPr marL="0" indent="0"/>
            <a:r>
              <a:rPr lang="en-US" sz="2000" dirty="0" smtClean="0">
                <a:latin typeface="Tahoma" pitchFamily="34" charset="0"/>
                <a:cs typeface="Tahoma" pitchFamily="34" charset="0"/>
              </a:rPr>
              <a:t>    patient’s needs</a:t>
            </a:r>
            <a:endParaRPr lang="en-US" sz="2000" dirty="0" smtClean="0">
              <a:latin typeface="Tahoma" pitchFamily="34" charset="0"/>
              <a:cs typeface="Tahoma" pitchFamily="34" charset="0"/>
            </a:endParaRPr>
          </a:p>
          <a:p>
            <a:pPr>
              <a:buFont typeface="Arial" pitchFamily="34" charset="0"/>
              <a:buChar char="•"/>
            </a:pPr>
            <a:r>
              <a:rPr lang="en-US" sz="2000" dirty="0" smtClean="0">
                <a:latin typeface="Tahoma" pitchFamily="34" charset="0"/>
                <a:cs typeface="Tahoma" pitchFamily="34" charset="0"/>
              </a:rPr>
              <a:t>Assesses the patient’s knowledge and understanding of his/her chronic illness and medication </a:t>
            </a:r>
            <a:r>
              <a:rPr lang="en-US" sz="2000" dirty="0" smtClean="0">
                <a:latin typeface="Tahoma" pitchFamily="34" charset="0"/>
                <a:cs typeface="Tahoma" pitchFamily="34" charset="0"/>
              </a:rPr>
              <a:t>regimen </a:t>
            </a:r>
            <a:r>
              <a:rPr lang="en-US" sz="2000" dirty="0" smtClean="0">
                <a:latin typeface="Tahoma" pitchFamily="34" charset="0"/>
                <a:cs typeface="Tahoma" pitchFamily="34" charset="0"/>
              </a:rPr>
              <a:t>including:</a:t>
            </a:r>
          </a:p>
          <a:p>
            <a:pPr lvl="1">
              <a:buFont typeface="Arial" pitchFamily="34" charset="0"/>
              <a:buChar char="•"/>
            </a:pPr>
            <a:r>
              <a:rPr lang="en-US" sz="2000" dirty="0" smtClean="0">
                <a:latin typeface="Tahoma" pitchFamily="34" charset="0"/>
                <a:cs typeface="Tahoma" pitchFamily="34" charset="0"/>
              </a:rPr>
              <a:t>Importance of medication adherence</a:t>
            </a:r>
          </a:p>
          <a:p>
            <a:pPr lvl="1">
              <a:buFont typeface="Arial" pitchFamily="34" charset="0"/>
              <a:buChar char="•"/>
            </a:pPr>
            <a:r>
              <a:rPr lang="en-US" sz="2000" dirty="0" smtClean="0">
                <a:latin typeface="Tahoma" pitchFamily="34" charset="0"/>
                <a:cs typeface="Tahoma" pitchFamily="34" charset="0"/>
              </a:rPr>
              <a:t>Possible drug interactions, as well as adverse effects </a:t>
            </a:r>
          </a:p>
          <a:p>
            <a:pPr lvl="1">
              <a:buFont typeface="Arial" pitchFamily="34" charset="0"/>
              <a:buChar char="•"/>
            </a:pPr>
            <a:r>
              <a:rPr lang="en-US" sz="2000" dirty="0" smtClean="0">
                <a:latin typeface="Tahoma" pitchFamily="34" charset="0"/>
                <a:cs typeface="Tahoma" pitchFamily="34" charset="0"/>
              </a:rPr>
              <a:t>Importance of </a:t>
            </a:r>
            <a:r>
              <a:rPr lang="en-US" sz="2000" dirty="0" smtClean="0">
                <a:latin typeface="Tahoma" pitchFamily="34" charset="0"/>
                <a:cs typeface="Tahoma" pitchFamily="34" charset="0"/>
              </a:rPr>
              <a:t>preventive care</a:t>
            </a:r>
            <a:endParaRPr lang="en-US" sz="2000" dirty="0" smtClean="0">
              <a:latin typeface="Tahoma" pitchFamily="34" charset="0"/>
              <a:cs typeface="Tahoma" pitchFamily="34" charset="0"/>
            </a:endParaRPr>
          </a:p>
          <a:p>
            <a:pPr>
              <a:buFont typeface="Arial" pitchFamily="34" charset="0"/>
              <a:buChar char="•"/>
            </a:pPr>
            <a:r>
              <a:rPr lang="en-US" sz="2000" dirty="0" smtClean="0">
                <a:latin typeface="Tahoma" pitchFamily="34" charset="0"/>
                <a:cs typeface="Tahoma" pitchFamily="34" charset="0"/>
              </a:rPr>
              <a:t>Helps </a:t>
            </a:r>
            <a:r>
              <a:rPr lang="en-US" sz="2000" dirty="0" smtClean="0">
                <a:latin typeface="Tahoma" pitchFamily="34" charset="0"/>
                <a:cs typeface="Tahoma" pitchFamily="34" charset="0"/>
              </a:rPr>
              <a:t>the patient </a:t>
            </a:r>
            <a:r>
              <a:rPr lang="en-US" sz="2000" dirty="0" smtClean="0">
                <a:latin typeface="Tahoma" pitchFamily="34" charset="0"/>
                <a:cs typeface="Tahoma" pitchFamily="34" charset="0"/>
              </a:rPr>
              <a:t>set personal goals (therapeutic indicators)</a:t>
            </a:r>
          </a:p>
          <a:p>
            <a:pPr>
              <a:buFont typeface="Arial" pitchFamily="34" charset="0"/>
              <a:buChar char="•"/>
            </a:pPr>
            <a:r>
              <a:rPr lang="en-US" sz="2000" dirty="0" smtClean="0">
                <a:latin typeface="Tahoma" pitchFamily="34" charset="0"/>
                <a:cs typeface="Tahoma" pitchFamily="34" charset="0"/>
              </a:rPr>
              <a:t>Coordinates referrals for necessary laboratory tests and specialist visits </a:t>
            </a:r>
          </a:p>
          <a:p>
            <a:pPr>
              <a:buFont typeface="Arial" pitchFamily="34" charset="0"/>
              <a:buChar char="•"/>
            </a:pPr>
            <a:r>
              <a:rPr lang="en-US" sz="2000" dirty="0" smtClean="0">
                <a:latin typeface="Tahoma" pitchFamily="34" charset="0"/>
                <a:cs typeface="Tahoma" pitchFamily="34" charset="0"/>
              </a:rPr>
              <a:t>Provides immunizations for pneumococcal and influenza</a:t>
            </a:r>
          </a:p>
          <a:p>
            <a:pPr>
              <a:buFont typeface="Arial" pitchFamily="34" charset="0"/>
              <a:buChar char="•"/>
            </a:pPr>
            <a:r>
              <a:rPr lang="en-US" sz="2000" dirty="0" smtClean="0">
                <a:latin typeface="Tahoma" pitchFamily="34" charset="0"/>
                <a:cs typeface="Tahoma" pitchFamily="34" charset="0"/>
              </a:rPr>
              <a:t>Communicates with patient’s primary care provider in order to support continuity of care</a:t>
            </a:r>
          </a:p>
          <a:p>
            <a:endParaRPr lang="en-US" dirty="0" smtClean="0">
              <a:latin typeface="Tahoma" pitchFamily="34" charset="0"/>
              <a:cs typeface="Tahoma" pitchFamily="34" charset="0"/>
            </a:endParaRPr>
          </a:p>
          <a:p>
            <a:pPr eaLnBrk="1" hangingPunct="1"/>
            <a:endParaRPr lang="en-US" dirty="0" smtClean="0">
              <a:latin typeface="Tahoma" pitchFamily="34" charset="0"/>
              <a:cs typeface="Tahoma" pitchFamily="34" charset="0"/>
            </a:endParaRPr>
          </a:p>
          <a:p>
            <a:r>
              <a:rPr lang="en-US" sz="800" dirty="0" smtClean="0">
                <a:latin typeface="Tahoma" pitchFamily="34" charset="0"/>
                <a:cs typeface="Tahoma" pitchFamily="34" charset="0"/>
              </a:rPr>
              <a:t>American Diabetes Association Clinical Care Guidelines (2007)</a:t>
            </a:r>
          </a:p>
          <a:p>
            <a:r>
              <a:rPr lang="en-US" dirty="0" smtClean="0">
                <a:latin typeface="Tahoma" pitchFamily="34" charset="0"/>
                <a:cs typeface="Tahoma" pitchFamily="34" charset="0"/>
              </a:rPr>
              <a:t> </a:t>
            </a:r>
          </a:p>
          <a:p>
            <a:pPr eaLnBrk="1" hangingPunct="1">
              <a:buFont typeface="Arial" pitchFamily="34" charset="0"/>
              <a:buChar char="•"/>
            </a:pPr>
            <a:endParaRPr lang="en-US" dirty="0" smtClean="0">
              <a:latin typeface="Tahoma" pitchFamily="34" charset="0"/>
              <a:cs typeface="Tahoma" pitchFamily="34" charset="0"/>
            </a:endParaRPr>
          </a:p>
        </p:txBody>
      </p:sp>
      <p:sp>
        <p:nvSpPr>
          <p:cNvPr id="4" name="Title 3"/>
          <p:cNvSpPr txBox="1">
            <a:spLocks/>
          </p:cNvSpPr>
          <p:nvPr/>
        </p:nvSpPr>
        <p:spPr bwMode="auto">
          <a:xfrm>
            <a:off x="1295400" y="152400"/>
            <a:ext cx="4832172" cy="1295400"/>
          </a:xfrm>
          <a:prstGeom prst="rect">
            <a:avLst/>
          </a:prstGeom>
          <a:noFill/>
          <a:ln w="9525">
            <a:noFill/>
            <a:miter lim="800000"/>
            <a:headEnd/>
            <a:tailEnd/>
          </a:ln>
          <a:effectLst>
            <a:outerShdw dist="25399" dir="2700000" algn="ctr" rotWithShape="0">
              <a:schemeClr val="bg2"/>
            </a:outerShdw>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FF0000"/>
                </a:solidFill>
                <a:effectLst/>
                <a:uLnTx/>
                <a:uFillTx/>
                <a:latin typeface="+mj-lt"/>
                <a:ea typeface="+mj-ea"/>
                <a:cs typeface="+mj-cs"/>
              </a:rPr>
              <a:t>The P</a:t>
            </a:r>
            <a:r>
              <a:rPr kumimoji="0" lang="en-US" sz="3600" b="1" i="0" u="none" strike="noStrike" kern="0" cap="none" spc="0" normalizeH="0" baseline="30000" noProof="0" dirty="0" smtClean="0">
                <a:ln>
                  <a:noFill/>
                </a:ln>
                <a:solidFill>
                  <a:srgbClr val="FF0000"/>
                </a:solidFill>
                <a:effectLst/>
                <a:uLnTx/>
                <a:uFillTx/>
                <a:latin typeface="+mj-lt"/>
                <a:ea typeface="+mj-ea"/>
                <a:cs typeface="+mj-cs"/>
              </a:rPr>
              <a:t>3</a:t>
            </a:r>
            <a:r>
              <a:rPr kumimoji="0" lang="en-US" sz="3600" b="1" i="0" u="none" strike="noStrike" kern="0" cap="none" spc="0" normalizeH="0" baseline="0" noProof="0" dirty="0" smtClean="0">
                <a:ln>
                  <a:noFill/>
                </a:ln>
                <a:solidFill>
                  <a:srgbClr val="FF0000"/>
                </a:solidFill>
                <a:effectLst/>
                <a:uLnTx/>
                <a:uFillTx/>
                <a:latin typeface="+mj-lt"/>
                <a:ea typeface="+mj-ea"/>
                <a:cs typeface="+mj-cs"/>
              </a:rPr>
              <a:t> Pharmacist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p:cNvPicPr>
            <a:picLocks noGrp="1"/>
          </p:cNvPicPr>
          <p:nvPr>
            <p:ph idx="1"/>
          </p:nvPr>
        </p:nvPicPr>
        <p:blipFill>
          <a:blip r:embed="rId2" cstate="print"/>
          <a:stretch>
            <a:fillRect/>
          </a:stretch>
        </p:blipFill>
        <p:spPr bwMode="auto">
          <a:xfrm>
            <a:off x="1321153" y="1600200"/>
            <a:ext cx="6501693"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graphicFrame>
        <p:nvGraphicFramePr>
          <p:cNvPr id="4" name="Content Placeholder 3"/>
          <p:cNvGraphicFramePr>
            <a:graphicFrameLocks noGrp="1"/>
          </p:cNvGraphicFramePr>
          <p:nvPr>
            <p:ph idx="1"/>
          </p:nvPr>
        </p:nvGraphicFramePr>
        <p:xfrm>
          <a:off x="457200" y="2027238"/>
          <a:ext cx="8229600" cy="44497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749425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sz="4000" dirty="0" smtClean="0"/>
              <a:t>Cost Savings</a:t>
            </a:r>
            <a:endParaRPr lang="en-US" sz="4000" dirty="0"/>
          </a:p>
        </p:txBody>
      </p:sp>
      <p:sp>
        <p:nvSpPr>
          <p:cNvPr id="29699" name="Content Placeholder 2"/>
          <p:cNvSpPr>
            <a:spLocks noGrp="1"/>
          </p:cNvSpPr>
          <p:nvPr>
            <p:ph idx="1"/>
          </p:nvPr>
        </p:nvSpPr>
        <p:spPr/>
        <p:txBody>
          <a:bodyPr/>
          <a:lstStyle/>
          <a:p>
            <a:endParaRPr lang="en-US" dirty="0" smtClean="0"/>
          </a:p>
          <a:p>
            <a:endParaRPr lang="en-US" dirty="0" smtClean="0"/>
          </a:p>
          <a:p>
            <a:r>
              <a:rPr lang="en-US" dirty="0" smtClean="0"/>
              <a:t>	</a:t>
            </a:r>
            <a:r>
              <a:rPr lang="en-US" sz="3200" i="1" dirty="0" smtClean="0"/>
              <a:t>On average our employers are saving approximately $900 per employee per year ($495-$3,281).</a:t>
            </a:r>
          </a:p>
          <a:p>
            <a:endParaRPr lang="en-US" dirty="0" smtClean="0"/>
          </a:p>
        </p:txBody>
      </p:sp>
      <p:pic>
        <p:nvPicPr>
          <p:cNvPr id="4" name="Picture 2" descr="C:\Documents and Settings\dperrin\Local Settings\Temporary Internet Files\OLK4\P3Logo.jpg"/>
          <p:cNvPicPr>
            <a:picLocks noChangeAspect="1" noChangeArrowheads="1"/>
          </p:cNvPicPr>
          <p:nvPr/>
        </p:nvPicPr>
        <p:blipFill>
          <a:blip r:embed="rId2" r:link="rId3" cstate="print"/>
          <a:srcRect/>
          <a:stretch>
            <a:fillRect/>
          </a:stretch>
        </p:blipFill>
        <p:spPr bwMode="auto">
          <a:xfrm>
            <a:off x="7620000" y="4724400"/>
            <a:ext cx="1295400" cy="1490133"/>
          </a:xfrm>
          <a:prstGeom prst="rect">
            <a:avLst/>
          </a:prstGeom>
          <a:solidFill>
            <a:srgbClr val="FFFF99">
              <a:alpha val="51000"/>
            </a:srgbClr>
          </a:solid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458200" cy="762000"/>
          </a:xfrm>
        </p:spPr>
        <p:txBody>
          <a:bodyPr>
            <a:noAutofit/>
          </a:bodyPr>
          <a:lstStyle/>
          <a:p>
            <a:r>
              <a:rPr lang="en-US" sz="3200" dirty="0" smtClean="0"/>
              <a:t>Recipient </a:t>
            </a:r>
            <a:r>
              <a:rPr lang="en-US" sz="3200" dirty="0" smtClean="0"/>
              <a:t>of the APhA Foundation </a:t>
            </a:r>
            <a:r>
              <a:rPr lang="en-US" sz="3200" dirty="0" smtClean="0"/>
              <a:t>    Pinnacle </a:t>
            </a:r>
            <a:r>
              <a:rPr lang="en-US" sz="3200" dirty="0" smtClean="0"/>
              <a:t>	</a:t>
            </a:r>
            <a:r>
              <a:rPr lang="en-US" sz="3200" dirty="0" smtClean="0"/>
              <a:t> Award- 2010</a:t>
            </a:r>
            <a:endParaRPr lang="en-US" sz="3200" dirty="0"/>
          </a:p>
        </p:txBody>
      </p:sp>
      <p:pic>
        <p:nvPicPr>
          <p:cNvPr id="4" name="Content Placeholder 3" descr="p3pinnacle.jpg"/>
          <p:cNvPicPr>
            <a:picLocks noGrp="1" noChangeAspect="1"/>
          </p:cNvPicPr>
          <p:nvPr>
            <p:ph idx="1"/>
          </p:nvPr>
        </p:nvPicPr>
        <p:blipFill>
          <a:blip r:embed="rId2" cstate="print"/>
          <a:stretch>
            <a:fillRect/>
          </a:stretch>
        </p:blipFill>
        <p:spPr>
          <a:xfrm>
            <a:off x="1752600" y="2362200"/>
            <a:ext cx="4533900" cy="2667000"/>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Blank Presentation">
  <a:themeElements>
    <a:clrScheme name="1_Blank 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lank Presentation">
      <a:majorFont>
        <a:latin typeface="Arial"/>
        <a:ea typeface="Geneva"/>
        <a:cs typeface="Geneva"/>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1783</TotalTime>
  <Words>506</Words>
  <Application>Microsoft Office PowerPoint</Application>
  <PresentationFormat>On-screen Show (4:3)</PresentationFormat>
  <Paragraphs>71</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1_Blank Presentation</vt:lpstr>
      <vt:lpstr>The Maryland P3 (Patients Pharmacists Partnerships) ProgramTM</vt:lpstr>
      <vt:lpstr>The Maryland P3 (Patients Pharmacists Partnerships)TM Program</vt:lpstr>
      <vt:lpstr> </vt:lpstr>
      <vt:lpstr>Maryland P3 Program (Patients, Pharmacists, Partnerships) </vt:lpstr>
      <vt:lpstr>PowerPoint Presentation</vt:lpstr>
      <vt:lpstr> </vt:lpstr>
      <vt:lpstr>Results</vt:lpstr>
      <vt:lpstr>Cost Savings</vt:lpstr>
      <vt:lpstr>Recipient of the APhA Foundation     Pinnacle   Award- 2010</vt:lpstr>
    </vt:vector>
  </TitlesOfParts>
  <Company>Data Flow Media Systems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Rick  Doss</dc:creator>
  <cp:lastModifiedBy>mrodrigu</cp:lastModifiedBy>
  <cp:revision>178</cp:revision>
  <cp:lastPrinted>2011-05-18T21:01:29Z</cp:lastPrinted>
  <dcterms:created xsi:type="dcterms:W3CDTF">2006-01-06T15:20:52Z</dcterms:created>
  <dcterms:modified xsi:type="dcterms:W3CDTF">2011-06-08T22:01:37Z</dcterms:modified>
</cp:coreProperties>
</file>