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363" r:id="rId2"/>
    <p:sldId id="297" r:id="rId3"/>
    <p:sldId id="329" r:id="rId4"/>
    <p:sldId id="333" r:id="rId5"/>
    <p:sldId id="332" r:id="rId6"/>
    <p:sldId id="331" r:id="rId7"/>
    <p:sldId id="351" r:id="rId8"/>
    <p:sldId id="352" r:id="rId9"/>
    <p:sldId id="361" r:id="rId10"/>
    <p:sldId id="357" r:id="rId11"/>
    <p:sldId id="359" r:id="rId12"/>
    <p:sldId id="360" r:id="rId13"/>
    <p:sldId id="289" r:id="rId14"/>
    <p:sldId id="36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view3D>
      <c:hPercent val="54"/>
      <c:depthPercent val="100"/>
      <c:rAngAx val="1"/>
    </c:view3D>
    <c:floor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spPr>
        <a:noFill/>
        <a:ln w="12700">
          <a:solidFill>
            <a:schemeClr val="tx1"/>
          </a:solidFill>
          <a:prstDash val="solid"/>
        </a:ln>
      </c:spPr>
    </c:sideWall>
    <c:backWall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2514619883041587E-2"/>
          <c:y val="3.4261241970021415E-2"/>
          <c:w val="0.91578947368421415"/>
          <c:h val="0.83940042826552463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CPT</c:v>
                </c:pt>
              </c:strCache>
            </c:strRef>
          </c:tx>
          <c:spPr>
            <a:solidFill>
              <a:srgbClr val="339966"/>
            </a:solidFill>
            <a:ln w="12632">
              <a:solidFill>
                <a:schemeClr val="tx1"/>
              </a:solidFill>
              <a:prstDash val="solid"/>
            </a:ln>
          </c:spPr>
          <c:cat>
            <c:strRef>
              <c:f>Sheet1!$B$1:$F$1</c:f>
              <c:strCache>
                <c:ptCount val="5"/>
                <c:pt idx="0">
                  <c:v>Level 1</c:v>
                </c:pt>
                <c:pt idx="1">
                  <c:v>Level 2</c:v>
                </c:pt>
                <c:pt idx="2">
                  <c:v>Level 3</c:v>
                </c:pt>
                <c:pt idx="3">
                  <c:v>Level 4</c:v>
                </c:pt>
                <c:pt idx="4">
                  <c:v>Level 5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1.74</c:v>
                </c:pt>
                <c:pt idx="1">
                  <c:v>5.64</c:v>
                </c:pt>
                <c:pt idx="2">
                  <c:v>37.36</c:v>
                </c:pt>
                <c:pt idx="3">
                  <c:v>26.610000000000031</c:v>
                </c:pt>
                <c:pt idx="4">
                  <c:v>28.650000000000031</c:v>
                </c:pt>
              </c:numCache>
            </c:numRef>
          </c:val>
        </c:ser>
        <c:gapDepth val="0"/>
        <c:shape val="box"/>
        <c:axId val="73031680"/>
        <c:axId val="73033216"/>
        <c:axId val="0"/>
      </c:bar3DChart>
      <c:catAx>
        <c:axId val="73031680"/>
        <c:scaling>
          <c:orientation val="minMax"/>
        </c:scaling>
        <c:axPos val="b"/>
        <c:numFmt formatCode="General" sourceLinked="1"/>
        <c:tickLblPos val="low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9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3033216"/>
        <c:crosses val="autoZero"/>
        <c:auto val="1"/>
        <c:lblAlgn val="ctr"/>
        <c:lblOffset val="100"/>
        <c:tickLblSkip val="1"/>
        <c:tickMarkSkip val="1"/>
      </c:catAx>
      <c:valAx>
        <c:axId val="73033216"/>
        <c:scaling>
          <c:orientation val="minMax"/>
          <c:max val="100"/>
        </c:scaling>
        <c:axPos val="l"/>
        <c:majorGridlines>
          <c:spPr>
            <a:ln w="3158">
              <a:solidFill>
                <a:schemeClr val="tx1"/>
              </a:solidFill>
              <a:prstDash val="solid"/>
            </a:ln>
          </c:spPr>
        </c:majorGridlines>
        <c:numFmt formatCode="General" sourceLinked="1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9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3031680"/>
        <c:crosses val="autoZero"/>
        <c:crossBetween val="between"/>
        <c:majorUnit val="10"/>
        <c:minorUnit val="10"/>
      </c:valAx>
      <c:spPr>
        <a:noFill/>
        <a:ln w="25263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79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C4303-AF7B-424F-A1A0-F3B322CC73F3}" type="datetimeFigureOut">
              <a:rPr lang="en-US" smtClean="0"/>
              <a:pPr/>
              <a:t>6/2/2011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C7D07-4DD7-473C-B0CA-878EA40A8F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89C76-C732-472D-AD69-270CF127D5B8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45105-F1D7-43CF-AB52-F22DB4AF753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5C7D07-4DD7-473C-B0CA-878EA40A8F2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20294E-7CF4-46B3-9896-2FF9D00CFB2B}" type="slidenum">
              <a:rPr lang="en-US"/>
              <a:pPr/>
              <a:t>4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problems point toward more underutilization of effective therapies than overutilization and not in the patients control!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5C7D07-4DD7-473C-B0CA-878EA40A8F2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E717F4-2266-4FB1-9030-79286B0B5ED2}" type="slidenum">
              <a:rPr lang="en-US"/>
              <a:pPr/>
              <a:t>6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800"/>
              <a:t>Patients eligible for recruitment in the intervention group (1)</a:t>
            </a:r>
          </a:p>
          <a:p>
            <a:pPr>
              <a:lnSpc>
                <a:spcPct val="80000"/>
              </a:lnSpc>
            </a:pPr>
            <a:r>
              <a:rPr lang="en-US" sz="800"/>
              <a:t>were enrolled in the Blue Plus insurance product of BCBSM, (2)</a:t>
            </a:r>
          </a:p>
          <a:p>
            <a:pPr>
              <a:lnSpc>
                <a:spcPct val="80000"/>
              </a:lnSpc>
            </a:pPr>
            <a:r>
              <a:rPr lang="en-US" sz="800"/>
              <a:t>were 18 years of age or older, (3) were receiving medical care at</a:t>
            </a:r>
          </a:p>
          <a:p>
            <a:pPr>
              <a:lnSpc>
                <a:spcPct val="80000"/>
              </a:lnSpc>
            </a:pPr>
            <a:r>
              <a:rPr lang="en-US" sz="800"/>
              <a:t>one of six Fairview Health Services clinics in which MTM services</a:t>
            </a:r>
          </a:p>
          <a:p>
            <a:pPr>
              <a:lnSpc>
                <a:spcPct val="80000"/>
              </a:lnSpc>
            </a:pPr>
            <a:r>
              <a:rPr lang="en-US" sz="800"/>
              <a:t>were provided, (4) were diagnosed as having 1 or more of 12 study</a:t>
            </a:r>
          </a:p>
          <a:p>
            <a:pPr>
              <a:lnSpc>
                <a:spcPct val="80000"/>
              </a:lnSpc>
            </a:pPr>
            <a:r>
              <a:rPr lang="en-US" sz="800"/>
              <a:t>medical conditions, and (5) had two or more health care claims</a:t>
            </a:r>
          </a:p>
          <a:p>
            <a:pPr>
              <a:lnSpc>
                <a:spcPct val="80000"/>
              </a:lnSpc>
            </a:pPr>
            <a:r>
              <a:rPr lang="en-US" sz="800"/>
              <a:t>related to the 12 study conditions during the period November 1,</a:t>
            </a:r>
          </a:p>
          <a:p>
            <a:pPr>
              <a:lnSpc>
                <a:spcPct val="80000"/>
              </a:lnSpc>
            </a:pPr>
            <a:r>
              <a:rPr lang="en-US" sz="800"/>
              <a:t>2000, to April 30, 2001. The 12 study conditions were selected</a:t>
            </a:r>
          </a:p>
          <a:p>
            <a:pPr>
              <a:lnSpc>
                <a:spcPct val="80000"/>
              </a:lnSpc>
            </a:pPr>
            <a:r>
              <a:rPr lang="en-US" sz="800"/>
              <a:t>for use as an indication of beneficiaries likely to derive the greatest</a:t>
            </a:r>
          </a:p>
          <a:p>
            <a:pPr>
              <a:lnSpc>
                <a:spcPct val="80000"/>
              </a:lnSpc>
            </a:pPr>
            <a:r>
              <a:rPr lang="en-US" sz="800"/>
              <a:t>benefit from MTM services (see Appendix 1 in the electronic</a:t>
            </a:r>
          </a:p>
          <a:p>
            <a:pPr>
              <a:lnSpc>
                <a:spcPct val="80000"/>
              </a:lnSpc>
            </a:pPr>
            <a:r>
              <a:rPr lang="en-US" sz="800"/>
              <a:t>version of this article, available online at www.japha.org). The</a:t>
            </a:r>
          </a:p>
          <a:p>
            <a:pPr>
              <a:lnSpc>
                <a:spcPct val="80000"/>
              </a:lnSpc>
            </a:pPr>
            <a:r>
              <a:rPr lang="en-US" sz="800"/>
              <a:t>12 study conditions include the highest resource-use group of</a:t>
            </a:r>
          </a:p>
          <a:p>
            <a:pPr>
              <a:lnSpc>
                <a:spcPct val="80000"/>
              </a:lnSpc>
            </a:pPr>
            <a:r>
              <a:rPr lang="en-US" sz="800"/>
              <a:t>patients identified by the health insurer and were selected based</a:t>
            </a:r>
          </a:p>
          <a:p>
            <a:pPr>
              <a:lnSpc>
                <a:spcPct val="80000"/>
              </a:lnSpc>
            </a:pPr>
            <a:r>
              <a:rPr lang="en-US" sz="800"/>
              <a:t>on an assumption that beneficiaries in this high–resource-use</a:t>
            </a:r>
          </a:p>
          <a:p>
            <a:pPr>
              <a:lnSpc>
                <a:spcPct val="80000"/>
              </a:lnSpc>
            </a:pPr>
            <a:r>
              <a:rPr lang="en-US" sz="800"/>
              <a:t>group may benefit the most from MTM services.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99A0B1-8964-442C-A8A0-3D8EC772C15A}" type="slidenum">
              <a:rPr lang="en-US" smtClean="0"/>
              <a:pPr/>
              <a:t>7</a:t>
            </a:fld>
            <a:endParaRPr lang="en-US" dirty="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Clr>
                <a:schemeClr val="hlink"/>
              </a:buClr>
            </a:pPr>
            <a:r>
              <a:rPr lang="en-US" sz="1200" dirty="0" smtClean="0"/>
              <a:t>These data are from a pharmaceutical care-based program delivered by clinical pharmacists in a community setting in collaboration with a Part D health plan sponsor and local providers</a:t>
            </a:r>
          </a:p>
          <a:p>
            <a:pPr eaLnBrk="1" hangingPunct="1">
              <a:buClr>
                <a:schemeClr val="hlink"/>
              </a:buClr>
            </a:pPr>
            <a:endParaRPr lang="en-US" sz="1200" dirty="0" smtClean="0"/>
          </a:p>
          <a:p>
            <a:pPr eaLnBrk="1" hangingPunct="1">
              <a:buClr>
                <a:schemeClr val="hlink"/>
              </a:buClr>
            </a:pPr>
            <a:r>
              <a:rPr lang="en-US" sz="1200" dirty="0" smtClean="0"/>
              <a:t> Patients met the eligibility requirements for standard Part D MTM services (or dual eligible's), but received enhanced Comprehensive Medication Management (CMM) services</a:t>
            </a:r>
            <a:r>
              <a:rPr lang="en-US" sz="1200" baseline="30000" dirty="0" smtClean="0"/>
              <a:t>1</a:t>
            </a:r>
            <a:endParaRPr lang="en-US" sz="1200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C34796-F41E-4C43-B951-10CC6F74D951}" type="slidenum">
              <a:rPr lang="en-US" smtClean="0"/>
              <a:pPr/>
              <a:t>8</a:t>
            </a:fld>
            <a:endParaRPr lang="en-US" dirty="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BDEA71-984F-4792-ACC0-E1400526826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0D288-FE1F-4932-ADCA-8C423F36C21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220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2204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4343716"/>
            <a:ext cx="5485772" cy="411543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BDEA71-984F-4792-ACC0-E1400526826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1B3A3-7BD8-40C1-B6B3-F0ACC2C99166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8D39D6-ADED-41CE-86C4-0844341193E7}" type="slidenum">
              <a:rPr lang="en-US" smtClean="0"/>
              <a:pPr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8D39D6-ADED-41CE-86C4-0844341193E7}" type="slidenum">
              <a:rPr lang="en-US" smtClean="0"/>
              <a:pPr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88CBA2A-2671-44A1-ABB1-E8CDC93616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98833-FB70-45E3-9602-C03839F474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AA105-03DD-406B-A1C9-6BBBD3F9230F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6/2/2011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78A59-2644-446E-827A-903969562F5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A9AA105-03DD-406B-A1C9-6BBBD3F9230F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6/2/2011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6178A59-2644-446E-827A-903969562F5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69" r:id="rId3"/>
    <p:sldLayoutId id="2147483673" r:id="rId4"/>
    <p:sldLayoutId id="2147483674" r:id="rId5"/>
    <p:sldLayoutId id="2147483675" r:id="rId6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amcinnis@bluethorninc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smanagement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cpcc.net/files/medmanagement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i="1" dirty="0" smtClean="0"/>
              <a:t>Acceleration Panel- Challenges of Standardization from the Patient, Payer, and Provider Perspectives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7854696" cy="2819400"/>
          </a:xfrm>
        </p:spPr>
        <p:txBody>
          <a:bodyPr>
            <a:normAutofit fontScale="70000" lnSpcReduction="20000"/>
          </a:bodyPr>
          <a:lstStyle/>
          <a:p>
            <a:r>
              <a:rPr lang="en-US" sz="3800" dirty="0" smtClean="0"/>
              <a:t>Terry McInnis, MD MPH</a:t>
            </a:r>
          </a:p>
          <a:p>
            <a:r>
              <a:rPr lang="en-US" sz="3800" dirty="0" smtClean="0"/>
              <a:t>President- Blue Thorn, Inc</a:t>
            </a:r>
          </a:p>
          <a:p>
            <a:r>
              <a:rPr lang="en-US" dirty="0" smtClean="0"/>
              <a:t>Email- </a:t>
            </a:r>
            <a:r>
              <a:rPr lang="en-US" dirty="0" smtClean="0">
                <a:hlinkClick r:id="rId3"/>
              </a:rPr>
              <a:t>tamcinnis@bluethorninc.com</a:t>
            </a:r>
            <a:endParaRPr lang="en-US" dirty="0" smtClean="0"/>
          </a:p>
          <a:p>
            <a:r>
              <a:rPr lang="en-US" dirty="0" smtClean="0"/>
              <a:t>Mobile- 864-918-9998</a:t>
            </a:r>
          </a:p>
          <a:p>
            <a:r>
              <a:rPr lang="en-US" dirty="0" smtClean="0"/>
              <a:t>Co-Chair- Center for Public Payer Implementation</a:t>
            </a:r>
          </a:p>
          <a:p>
            <a:r>
              <a:rPr lang="en-US" dirty="0" smtClean="0"/>
              <a:t>Co-Lead Medication Management Task Force</a:t>
            </a:r>
          </a:p>
          <a:p>
            <a:r>
              <a:rPr lang="en-US" dirty="0" smtClean="0"/>
              <a:t>The Patient –Centered Primary Care Collaborative</a:t>
            </a:r>
          </a:p>
          <a:p>
            <a:r>
              <a:rPr lang="en-US" dirty="0" smtClean="0"/>
              <a:t>www.pcpcc.net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44222" y="6477000"/>
            <a:ext cx="26997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prstClr val="white"/>
                </a:solidFill>
              </a:rPr>
              <a:t>© Blue Thorn, Inc. </a:t>
            </a:r>
            <a:r>
              <a:rPr lang="en-US" sz="1000" dirty="0" smtClean="0">
                <a:solidFill>
                  <a:prstClr val="white"/>
                </a:solidFill>
              </a:rPr>
              <a:t>2011, </a:t>
            </a:r>
            <a:r>
              <a:rPr lang="en-US" sz="1000" dirty="0">
                <a:solidFill>
                  <a:prstClr val="white"/>
                </a:solidFill>
              </a:rPr>
              <a:t>All Rights Reserved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406400" y="3200400"/>
            <a:ext cx="2503488" cy="1892300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3386138" y="3200400"/>
            <a:ext cx="2503487" cy="1892300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6330950" y="3206750"/>
            <a:ext cx="2541588" cy="1892300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757238" y="3200400"/>
            <a:ext cx="18891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2000" b="1" dirty="0">
                <a:solidFill>
                  <a:schemeClr val="accent2"/>
                </a:solidFill>
                <a:latin typeface="Tahoma" charset="0"/>
              </a:rPr>
              <a:t>ASSESSMENT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3725863" y="3200400"/>
            <a:ext cx="1957387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000" b="1" dirty="0">
                <a:solidFill>
                  <a:schemeClr val="accent2"/>
                </a:solidFill>
                <a:latin typeface="Tahoma" charset="0"/>
              </a:rPr>
              <a:t>CARE PLAN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6629400" y="3200400"/>
            <a:ext cx="20574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000" b="1" dirty="0">
                <a:solidFill>
                  <a:schemeClr val="accent2"/>
                </a:solidFill>
                <a:latin typeface="Tahoma" charset="0"/>
              </a:rPr>
              <a:t>EVALUATION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381000" y="3505200"/>
            <a:ext cx="2652713" cy="1463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1600" dirty="0">
                <a:solidFill>
                  <a:schemeClr val="tx2"/>
                </a:solidFill>
                <a:latin typeface="Tahoma" charset="0"/>
              </a:rPr>
              <a:t>Ensure all drug therapy is</a:t>
            </a:r>
          </a:p>
          <a:p>
            <a:pPr eaLnBrk="0" hangingPunct="0"/>
            <a:r>
              <a:rPr lang="en-US" sz="1600" dirty="0">
                <a:solidFill>
                  <a:schemeClr val="tx2"/>
                </a:solidFill>
                <a:latin typeface="Tahoma" charset="0"/>
              </a:rPr>
              <a:t>indicated, effective, safe</a:t>
            </a:r>
          </a:p>
          <a:p>
            <a:pPr eaLnBrk="0" hangingPunct="0"/>
            <a:r>
              <a:rPr lang="en-US" sz="1600" dirty="0">
                <a:solidFill>
                  <a:schemeClr val="tx2"/>
                </a:solidFill>
                <a:latin typeface="Tahoma" charset="0"/>
              </a:rPr>
              <a:t>and convenient. </a:t>
            </a:r>
          </a:p>
          <a:p>
            <a:pPr eaLnBrk="0" hangingPunct="0"/>
            <a:endParaRPr lang="en-US" sz="1000" dirty="0">
              <a:solidFill>
                <a:schemeClr val="tx2"/>
              </a:solidFill>
              <a:latin typeface="Tahoma" charset="0"/>
            </a:endParaRPr>
          </a:p>
          <a:p>
            <a:pPr eaLnBrk="0" hangingPunct="0"/>
            <a:r>
              <a:rPr lang="en-US" sz="1600" dirty="0">
                <a:solidFill>
                  <a:schemeClr val="tx2"/>
                </a:solidFill>
                <a:latin typeface="Tahoma" charset="0"/>
              </a:rPr>
              <a:t>Identify drug therapy </a:t>
            </a:r>
          </a:p>
          <a:p>
            <a:pPr eaLnBrk="0" hangingPunct="0"/>
            <a:r>
              <a:rPr lang="en-US" sz="1600" dirty="0">
                <a:solidFill>
                  <a:schemeClr val="tx2"/>
                </a:solidFill>
                <a:latin typeface="Tahoma" charset="0"/>
              </a:rPr>
              <a:t>problems</a:t>
            </a: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3454400" y="3581400"/>
            <a:ext cx="2384425" cy="1495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600" dirty="0">
                <a:solidFill>
                  <a:schemeClr val="tx2"/>
                </a:solidFill>
                <a:latin typeface="Tahoma" charset="0"/>
              </a:rPr>
              <a:t>Resolve drug  therapy </a:t>
            </a:r>
          </a:p>
          <a:p>
            <a:pPr eaLnBrk="0" hangingPunct="0"/>
            <a:r>
              <a:rPr lang="en-US" sz="1600" dirty="0">
                <a:solidFill>
                  <a:schemeClr val="tx2"/>
                </a:solidFill>
                <a:latin typeface="Tahoma" charset="0"/>
              </a:rPr>
              <a:t>  problems</a:t>
            </a:r>
          </a:p>
          <a:p>
            <a:pPr eaLnBrk="0" hangingPunct="0"/>
            <a:endParaRPr lang="en-US" sz="600" dirty="0">
              <a:solidFill>
                <a:schemeClr val="tx2"/>
              </a:solidFill>
              <a:latin typeface="Tahoma" charset="0"/>
            </a:endParaRPr>
          </a:p>
          <a:p>
            <a:pPr eaLnBrk="0" hangingPunct="0"/>
            <a:r>
              <a:rPr lang="en-US" sz="1600" dirty="0">
                <a:solidFill>
                  <a:schemeClr val="tx2"/>
                </a:solidFill>
                <a:latin typeface="Tahoma" charset="0"/>
              </a:rPr>
              <a:t>Achieve goals of therapy</a:t>
            </a:r>
          </a:p>
          <a:p>
            <a:pPr eaLnBrk="0" hangingPunct="0"/>
            <a:endParaRPr lang="en-US" sz="600" dirty="0">
              <a:solidFill>
                <a:schemeClr val="tx2"/>
              </a:solidFill>
              <a:latin typeface="Tahoma" charset="0"/>
            </a:endParaRPr>
          </a:p>
          <a:p>
            <a:pPr eaLnBrk="0" hangingPunct="0"/>
            <a:r>
              <a:rPr lang="en-US" sz="1600" dirty="0">
                <a:solidFill>
                  <a:schemeClr val="tx2"/>
                </a:solidFill>
                <a:latin typeface="Tahoma" charset="0"/>
              </a:rPr>
              <a:t>Prevent drug therapy</a:t>
            </a:r>
          </a:p>
          <a:p>
            <a:pPr eaLnBrk="0" hangingPunct="0"/>
            <a:r>
              <a:rPr lang="en-US" sz="1600" dirty="0">
                <a:solidFill>
                  <a:schemeClr val="tx2"/>
                </a:solidFill>
                <a:latin typeface="Tahoma" charset="0"/>
              </a:rPr>
              <a:t>  problems</a:t>
            </a: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6299200" y="3505200"/>
            <a:ext cx="2844800" cy="1495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1600">
                <a:solidFill>
                  <a:schemeClr val="tx2"/>
                </a:solidFill>
                <a:latin typeface="Tahoma" charset="0"/>
              </a:rPr>
              <a:t>Record actual patient </a:t>
            </a:r>
          </a:p>
          <a:p>
            <a:pPr eaLnBrk="0" hangingPunct="0"/>
            <a:r>
              <a:rPr lang="en-US" sz="1600">
                <a:solidFill>
                  <a:schemeClr val="tx2"/>
                </a:solidFill>
                <a:latin typeface="Tahoma" charset="0"/>
              </a:rPr>
              <a:t>  outcomes</a:t>
            </a:r>
          </a:p>
          <a:p>
            <a:pPr eaLnBrk="0" hangingPunct="0"/>
            <a:endParaRPr lang="en-US" sz="600">
              <a:solidFill>
                <a:schemeClr val="tx2"/>
              </a:solidFill>
              <a:latin typeface="Tahoma" charset="0"/>
            </a:endParaRPr>
          </a:p>
          <a:p>
            <a:pPr eaLnBrk="0" hangingPunct="0"/>
            <a:r>
              <a:rPr lang="en-US" sz="1600">
                <a:solidFill>
                  <a:schemeClr val="tx2"/>
                </a:solidFill>
                <a:latin typeface="Tahoma" charset="0"/>
              </a:rPr>
              <a:t>Evaluate status in</a:t>
            </a:r>
          </a:p>
          <a:p>
            <a:pPr eaLnBrk="0" hangingPunct="0"/>
            <a:r>
              <a:rPr lang="en-US" sz="1600">
                <a:solidFill>
                  <a:schemeClr val="tx2"/>
                </a:solidFill>
                <a:latin typeface="Tahoma" charset="0"/>
              </a:rPr>
              <a:t> meeting goals of therapy</a:t>
            </a:r>
          </a:p>
          <a:p>
            <a:pPr eaLnBrk="0" hangingPunct="0"/>
            <a:endParaRPr lang="en-US" sz="600">
              <a:solidFill>
                <a:schemeClr val="tx2"/>
              </a:solidFill>
              <a:latin typeface="Tahoma" charset="0"/>
            </a:endParaRPr>
          </a:p>
          <a:p>
            <a:pPr eaLnBrk="0" hangingPunct="0"/>
            <a:r>
              <a:rPr lang="en-US" sz="1600">
                <a:solidFill>
                  <a:schemeClr val="tx2"/>
                </a:solidFill>
                <a:latin typeface="Tahoma" charset="0"/>
              </a:rPr>
              <a:t>Reassess for new problems</a:t>
            </a: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>
            <a:off x="1557338" y="51816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1557338" y="5638800"/>
            <a:ext cx="6029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2438400" y="5638800"/>
            <a:ext cx="4343400" cy="485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2600" b="1" i="1" dirty="0">
                <a:latin typeface="Tahoma" charset="0"/>
              </a:rPr>
              <a:t>Continuous Follow-up</a:t>
            </a:r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561975" y="365125"/>
            <a:ext cx="13366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>
            <a:off x="2913063" y="4038600"/>
            <a:ext cx="473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5892800" y="4038600"/>
            <a:ext cx="40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>
            <a:off x="7586663" y="51816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0" y="457200"/>
            <a:ext cx="8839200" cy="158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41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Pharmaceutical Care Process</a:t>
            </a:r>
          </a:p>
          <a:p>
            <a:pPr algn="ctr" eaLnBrk="0" hangingPunct="0"/>
            <a:r>
              <a:rPr lang="en-US" sz="2000" dirty="0">
                <a:latin typeface="Tahoma" charset="0"/>
              </a:rPr>
              <a:t>Documented with Assurance Pharmaceutical Care system</a:t>
            </a:r>
            <a:r>
              <a:rPr lang="en-US" sz="2400" dirty="0">
                <a:latin typeface="Tahoma" charset="0"/>
              </a:rPr>
              <a:t> </a:t>
            </a:r>
          </a:p>
          <a:p>
            <a:pPr algn="ctr" eaLnBrk="0" hangingPunct="0"/>
            <a:r>
              <a:rPr lang="en-US" sz="1400" dirty="0">
                <a:solidFill>
                  <a:srgbClr val="FF0000"/>
                </a:solidFill>
                <a:latin typeface="Tahoma" charset="0"/>
              </a:rPr>
              <a:t>patent pending </a:t>
            </a:r>
            <a:r>
              <a:rPr lang="en-US" sz="1400" dirty="0" smtClean="0">
                <a:solidFill>
                  <a:srgbClr val="FF0000"/>
                </a:solidFill>
                <a:latin typeface="Tahoma" charset="0"/>
              </a:rPr>
              <a:t>600.645</a:t>
            </a:r>
          </a:p>
          <a:p>
            <a:pPr algn="ctr" eaLnBrk="0" hangingPunct="0"/>
            <a:endParaRPr lang="en-US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>
            <a:off x="381000" y="2209800"/>
            <a:ext cx="82629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066800" y="6211669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University of Minnesota School of Pharmacy now Medication Management Systems, Inc defined process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15900"/>
            <a:ext cx="8737600" cy="9271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Clinical and Economic Outcomes of </a:t>
            </a:r>
            <a:r>
              <a:rPr lang="en-US" sz="3200" dirty="0">
                <a:solidFill>
                  <a:srgbClr val="FFFF00"/>
                </a:solidFill>
              </a:rPr>
              <a:t>MTM Services: The Minnesota experience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8174"/>
            <a:ext cx="8424863" cy="4492625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285 MTM </a:t>
            </a:r>
            <a:r>
              <a:rPr lang="en-US" sz="2800" dirty="0"/>
              <a:t>patients and 252 comparison group – all BCBS Minnesota health plan </a:t>
            </a:r>
            <a:r>
              <a:rPr lang="en-US" sz="2800" dirty="0" smtClean="0"/>
              <a:t>members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dirty="0" smtClean="0"/>
              <a:t>Delivered by Fairview </a:t>
            </a:r>
            <a:r>
              <a:rPr lang="en-US" dirty="0" smtClean="0"/>
              <a:t>Health System clinics </a:t>
            </a:r>
            <a:r>
              <a:rPr lang="en-US" dirty="0" smtClean="0"/>
              <a:t>pharmacists using </a:t>
            </a:r>
            <a:r>
              <a:rPr lang="en-US" sz="2400" dirty="0"/>
              <a:t>a consistent and systematic care </a:t>
            </a:r>
            <a:r>
              <a:rPr lang="en-US" sz="2400" dirty="0" smtClean="0"/>
              <a:t>process</a:t>
            </a:r>
          </a:p>
          <a:p>
            <a:pPr>
              <a:lnSpc>
                <a:spcPct val="90000"/>
              </a:lnSpc>
            </a:pPr>
            <a:endParaRPr lang="en-US" sz="24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2400" dirty="0" smtClean="0"/>
              <a:t>Targeted Patients-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1 of 12 Chronic Conditions in Adults 18-64 and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2 or more health care claims (related to those conditions) in last 12 months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Findings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Had an average </a:t>
            </a:r>
            <a:r>
              <a:rPr lang="en-US" dirty="0" smtClean="0"/>
              <a:t>of </a:t>
            </a:r>
            <a:r>
              <a:rPr lang="en-US" dirty="0" smtClean="0">
                <a:solidFill>
                  <a:srgbClr val="FF0000"/>
                </a:solidFill>
              </a:rPr>
              <a:t>6.4</a:t>
            </a:r>
            <a:r>
              <a:rPr lang="en-US" dirty="0" smtClean="0"/>
              <a:t> medical conditions and </a:t>
            </a:r>
            <a:r>
              <a:rPr lang="en-US" dirty="0" smtClean="0">
                <a:solidFill>
                  <a:srgbClr val="FF0000"/>
                </a:solidFill>
              </a:rPr>
              <a:t>7.9 </a:t>
            </a:r>
            <a:r>
              <a:rPr lang="en-US" dirty="0" smtClean="0"/>
              <a:t>drug therapies per </a:t>
            </a:r>
            <a:r>
              <a:rPr lang="en-US" dirty="0" smtClean="0"/>
              <a:t>MTM </a:t>
            </a:r>
            <a:r>
              <a:rPr lang="en-US" dirty="0" smtClean="0"/>
              <a:t>patient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28600" y="6324600"/>
            <a:ext cx="624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400">
                <a:latin typeface="Arial" charset="0"/>
              </a:rPr>
              <a:t>Isetts, et al. </a:t>
            </a:r>
            <a:r>
              <a:rPr lang="en-US" sz="1400" i="1">
                <a:latin typeface="Arial" charset="0"/>
              </a:rPr>
              <a:t>J Am Pharm Assoc.</a:t>
            </a:r>
            <a:r>
              <a:rPr lang="en-US" sz="1400">
                <a:latin typeface="Arial" charset="0"/>
              </a:rPr>
              <a:t> 2008;48(2):203-211)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558800" y="-25400"/>
            <a:ext cx="8585200" cy="99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spcBef>
                <a:spcPct val="0"/>
              </a:spcBef>
            </a:pPr>
            <a:r>
              <a:rPr lang="en-US" sz="3200" b="1" dirty="0">
                <a:ln w="6350">
                  <a:noFill/>
                </a:ln>
                <a:solidFill>
                  <a:srgbClr val="FFFF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637 Drug Therapy Problems </a:t>
            </a:r>
            <a:r>
              <a:rPr lang="en-US" sz="3200" b="1" dirty="0" smtClean="0">
                <a:ln w="6350">
                  <a:noFill/>
                </a:ln>
                <a:solidFill>
                  <a:srgbClr val="FFFF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Identified</a:t>
            </a:r>
          </a:p>
          <a:p>
            <a:pPr algn="ctr">
              <a:spcBef>
                <a:spcPct val="0"/>
              </a:spcBef>
            </a:pPr>
            <a:r>
              <a:rPr lang="en-US" sz="3200" b="1" dirty="0" smtClean="0">
                <a:ln w="6350">
                  <a:noFill/>
                </a:ln>
                <a:solidFill>
                  <a:srgbClr val="FFFF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Minnesota MTM Services</a:t>
            </a:r>
            <a:endParaRPr lang="en-US" sz="3200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965200" y="6194425"/>
            <a:ext cx="2430463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014538" y="6018213"/>
            <a:ext cx="562292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286000" y="1804988"/>
            <a:ext cx="59436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>
                <a:solidFill>
                  <a:srgbClr val="C00000"/>
                </a:solidFill>
                <a:latin typeface="Arial" charset="0"/>
              </a:rPr>
              <a:t>Needs Additional Drug Therapy</a:t>
            </a:r>
            <a:r>
              <a:rPr lang="en-US" sz="2400" b="1" dirty="0">
                <a:latin typeface="Arial" charset="0"/>
              </a:rPr>
              <a:t>	   </a:t>
            </a:r>
            <a:r>
              <a:rPr lang="en-US" sz="2400" b="1" dirty="0">
                <a:solidFill>
                  <a:schemeClr val="accent2"/>
                </a:solidFill>
                <a:latin typeface="Arial" charset="0"/>
              </a:rPr>
              <a:t>33.9%</a:t>
            </a:r>
          </a:p>
          <a:p>
            <a:pPr algn="l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>
                <a:latin typeface="Arial" charset="0"/>
              </a:rPr>
              <a:t>Unnecessary Drug Therapy	     6.0%</a:t>
            </a:r>
          </a:p>
          <a:p>
            <a:pPr algn="l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>
                <a:latin typeface="Arial" charset="0"/>
              </a:rPr>
              <a:t>Ineffective Drug			   11.6%</a:t>
            </a:r>
          </a:p>
          <a:p>
            <a:pPr algn="l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>
                <a:solidFill>
                  <a:srgbClr val="C00000"/>
                </a:solidFill>
                <a:latin typeface="Arial" charset="0"/>
              </a:rPr>
              <a:t>Dosage Too Low</a:t>
            </a:r>
            <a:r>
              <a:rPr lang="en-US" sz="2400" b="1" dirty="0">
                <a:latin typeface="Arial" charset="0"/>
              </a:rPr>
              <a:t>			   </a:t>
            </a:r>
            <a:r>
              <a:rPr lang="en-US" sz="2400" b="1" dirty="0">
                <a:solidFill>
                  <a:schemeClr val="accent2"/>
                </a:solidFill>
                <a:latin typeface="Arial" charset="0"/>
              </a:rPr>
              <a:t>19.9%</a:t>
            </a:r>
          </a:p>
          <a:p>
            <a:pPr algn="l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>
                <a:latin typeface="Arial" charset="0"/>
              </a:rPr>
              <a:t>Adverse Drug Reaction		   14.1%</a:t>
            </a:r>
          </a:p>
          <a:p>
            <a:pPr algn="l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>
                <a:latin typeface="Arial" charset="0"/>
              </a:rPr>
              <a:t>Dosage Too High			   4.9%</a:t>
            </a:r>
          </a:p>
          <a:p>
            <a:pPr algn="l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>
                <a:latin typeface="Arial" charset="0"/>
              </a:rPr>
              <a:t>Noncompliance		  	</a:t>
            </a:r>
            <a:r>
              <a:rPr lang="en-US" sz="2400" b="1" u="sng" dirty="0">
                <a:latin typeface="Arial" charset="0"/>
              </a:rPr>
              <a:t>    9.6%</a:t>
            </a:r>
            <a:endParaRPr lang="en-US" sz="2400" b="1" dirty="0">
              <a:latin typeface="Arial" charset="0"/>
            </a:endParaRPr>
          </a:p>
          <a:p>
            <a:pPr lvl="4" algn="l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>
                <a:latin typeface="Arial" charset="0"/>
              </a:rPr>
              <a:t>			  100%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361950" y="2133600"/>
            <a:ext cx="16017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0070C0"/>
                </a:solidFill>
                <a:latin typeface="Arial" charset="0"/>
              </a:rPr>
              <a:t>Indication</a:t>
            </a:r>
            <a:endParaRPr lang="en-US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206375" y="3352800"/>
            <a:ext cx="19605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0070C0"/>
                </a:solidFill>
                <a:latin typeface="Arial" charset="0"/>
              </a:rPr>
              <a:t>Effectiveness</a:t>
            </a:r>
            <a:endParaRPr lang="en-US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290513" y="4343400"/>
            <a:ext cx="12334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0070C0"/>
                </a:solidFill>
                <a:latin typeface="Arial" charset="0"/>
              </a:rPr>
              <a:t>Safety</a:t>
            </a:r>
            <a:endParaRPr lang="en-US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207963" y="5181600"/>
            <a:ext cx="1816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0070C0"/>
                </a:solidFill>
                <a:latin typeface="Arial" charset="0"/>
              </a:rPr>
              <a:t>Compliance</a:t>
            </a:r>
            <a:endParaRPr lang="en-US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244475" y="2971800"/>
            <a:ext cx="1736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>
            <a:off x="244475" y="4953000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>
            <a:off x="244475" y="4114800"/>
            <a:ext cx="1736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381000" y="6248400"/>
            <a:ext cx="624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400">
                <a:latin typeface="Arial" charset="0"/>
              </a:rPr>
              <a:t>Isetts, et al. </a:t>
            </a:r>
            <a:r>
              <a:rPr lang="en-US" sz="1400" i="1">
                <a:latin typeface="Arial" charset="0"/>
              </a:rPr>
              <a:t>J Am Pharm Assoc.</a:t>
            </a:r>
            <a:r>
              <a:rPr lang="en-US" sz="1400">
                <a:latin typeface="Arial" charset="0"/>
              </a:rPr>
              <a:t> 2008;48(2):203-211)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03200"/>
            <a:ext cx="8839200" cy="10922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Clinical Outcomes of Minnesota MTM Services: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0825"/>
            <a:ext cx="8424863" cy="3813175"/>
          </a:xfrm>
        </p:spPr>
        <p:txBody>
          <a:bodyPr/>
          <a:lstStyle/>
          <a:p>
            <a:r>
              <a:rPr lang="en-US" sz="3200" dirty="0"/>
              <a:t>Clinical Results Improved!</a:t>
            </a:r>
          </a:p>
          <a:p>
            <a:pPr lvl="1"/>
            <a:r>
              <a:rPr lang="en-US" sz="2400" dirty="0"/>
              <a:t>Goals of therapy improved from baseline 76% to 90% after MTM</a:t>
            </a:r>
          </a:p>
          <a:p>
            <a:pPr lvl="1"/>
            <a:r>
              <a:rPr lang="en-US" sz="2400" dirty="0"/>
              <a:t>2.2 drug therapy problems per patient identified and resolved – </a:t>
            </a:r>
          </a:p>
          <a:p>
            <a:pPr lvl="1"/>
            <a:r>
              <a:rPr lang="en-US" sz="2400" dirty="0"/>
              <a:t>HEDIS Hypertension criteria achieved in 71% of MTM patients versus 59% comparison group</a:t>
            </a:r>
          </a:p>
          <a:p>
            <a:pPr lvl="1"/>
            <a:r>
              <a:rPr lang="en-US" sz="2400" dirty="0"/>
              <a:t>HEDIS Cholesterol criteria achieved in 52% of MTM patients versus 30% comparison group</a:t>
            </a: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381000" y="6248400"/>
            <a:ext cx="624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400">
                <a:latin typeface="Arial" charset="0"/>
              </a:rPr>
              <a:t>Isetts, et al. </a:t>
            </a:r>
            <a:r>
              <a:rPr lang="en-US" sz="1400" i="1">
                <a:latin typeface="Arial" charset="0"/>
              </a:rPr>
              <a:t>J Am Pharm Assoc.</a:t>
            </a:r>
            <a:r>
              <a:rPr lang="en-US" sz="1400">
                <a:latin typeface="Arial" charset="0"/>
              </a:rPr>
              <a:t> 2008;48(2):203-211)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1219200"/>
            <a:ext cx="6019800" cy="4114800"/>
            <a:chOff x="78" y="422"/>
            <a:chExt cx="5682" cy="2554"/>
          </a:xfrm>
        </p:grpSpPr>
        <p:graphicFrame>
          <p:nvGraphicFramePr>
            <p:cNvPr id="59395" name="Object 3"/>
            <p:cNvGraphicFramePr>
              <a:graphicFrameLocks noChangeAspect="1"/>
            </p:cNvGraphicFramePr>
            <p:nvPr/>
          </p:nvGraphicFramePr>
          <p:xfrm>
            <a:off x="78" y="432"/>
            <a:ext cx="5682" cy="2544"/>
          </p:xfrm>
          <a:graphic>
            <a:graphicData uri="http://schemas.openxmlformats.org/presentationml/2006/ole">
              <p:oleObj spid="_x0000_s145410" name="Chart" r:id="rId4" imgW="9058275" imgH="4114800" progId="MSGraph.Chart.8">
                <p:embed followColorScheme="full"/>
              </p:oleObj>
            </a:graphicData>
          </a:graphic>
        </p:graphicFrame>
        <p:sp>
          <p:nvSpPr>
            <p:cNvPr id="59396" name="Text Box 4"/>
            <p:cNvSpPr txBox="1">
              <a:spLocks noChangeArrowheads="1"/>
            </p:cNvSpPr>
            <p:nvPr/>
          </p:nvSpPr>
          <p:spPr bwMode="auto">
            <a:xfrm>
              <a:off x="1475" y="422"/>
              <a:ext cx="953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$11,965</a:t>
              </a:r>
            </a:p>
          </p:txBody>
        </p:sp>
        <p:sp>
          <p:nvSpPr>
            <p:cNvPr id="59397" name="Text Box 5"/>
            <p:cNvSpPr txBox="1">
              <a:spLocks noChangeArrowheads="1"/>
            </p:cNvSpPr>
            <p:nvPr/>
          </p:nvSpPr>
          <p:spPr bwMode="auto">
            <a:xfrm>
              <a:off x="3270" y="960"/>
              <a:ext cx="833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$8,197</a:t>
              </a:r>
            </a:p>
          </p:txBody>
        </p:sp>
      </p:grpSp>
      <p:sp>
        <p:nvSpPr>
          <p:cNvPr id="59398" name="Rectangle 6"/>
          <p:cNvSpPr>
            <a:spLocks noGrp="1" noChangeArrowheads="1"/>
          </p:cNvSpPr>
          <p:nvPr>
            <p:ph type="title"/>
          </p:nvPr>
        </p:nvSpPr>
        <p:spPr>
          <a:xfrm>
            <a:off x="304800" y="449263"/>
            <a:ext cx="8421688" cy="84613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dirty="0">
                <a:solidFill>
                  <a:srgbClr val="FFFF00"/>
                </a:solidFill>
              </a:rPr>
              <a:t>Minnesota MTM Results:</a:t>
            </a:r>
            <a:br>
              <a:rPr lang="en-US" sz="3100" dirty="0">
                <a:solidFill>
                  <a:srgbClr val="FFFF00"/>
                </a:solidFill>
              </a:rPr>
            </a:br>
            <a:r>
              <a:rPr lang="en-US" sz="3100" dirty="0">
                <a:solidFill>
                  <a:srgbClr val="FFFF00"/>
                </a:solidFill>
              </a:rPr>
              <a:t>Target the Disease, Then Optimize the Drug Therapy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304800" y="6583363"/>
            <a:ext cx="34305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200"/>
              <a:t>Isetts, et al. </a:t>
            </a:r>
            <a:r>
              <a:rPr lang="en-US" sz="1200" i="1"/>
              <a:t>J Am Pharm Assoc.</a:t>
            </a:r>
            <a:r>
              <a:rPr lang="en-US" sz="1200"/>
              <a:t> 2008;48(2):203-211)</a:t>
            </a:r>
          </a:p>
        </p:txBody>
      </p:sp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1066800" y="5257800"/>
            <a:ext cx="6238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b="1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5029200" y="3810000"/>
            <a:ext cx="3733800" cy="1231106"/>
          </a:xfrm>
          <a:prstGeom prst="rect">
            <a:avLst/>
          </a:prstGeom>
          <a:solidFill>
            <a:srgbClr val="0066FF"/>
          </a:solidFill>
          <a:ln w="1905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health care cost: </a:t>
            </a:r>
            <a:r>
              <a:rPr lang="en-US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2000" b="1" dirty="0">
                <a:solidFill>
                  <a:schemeClr val="folHlink"/>
                </a:solidFill>
              </a:rPr>
              <a:t>-</a:t>
            </a:r>
            <a:r>
              <a:rPr lang="en-US" sz="2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31.5%</a:t>
            </a:r>
            <a:r>
              <a:rPr lang="en-US" sz="2000" b="1" dirty="0">
                <a:solidFill>
                  <a:schemeClr val="folHlink"/>
                </a:solidFill>
              </a:rPr>
              <a:t> </a:t>
            </a:r>
          </a:p>
          <a:p>
            <a:pPr lvl="1" algn="l">
              <a:buFontTx/>
              <a:buChar char="•"/>
            </a:pPr>
            <a:r>
              <a:rPr lang="en-US" b="1" dirty="0">
                <a:solidFill>
                  <a:schemeClr val="folHlink"/>
                </a:solidFill>
              </a:rPr>
              <a:t> </a:t>
            </a:r>
            <a:r>
              <a:rPr lang="en-US" sz="1800" b="1" dirty="0">
                <a:solidFill>
                  <a:schemeClr val="folHlink"/>
                </a:solidFill>
              </a:rPr>
              <a:t>Facility costs 	-57.9%</a:t>
            </a:r>
          </a:p>
          <a:p>
            <a:pPr lvl="1" algn="l">
              <a:buFontTx/>
              <a:buChar char="•"/>
            </a:pPr>
            <a:r>
              <a:rPr lang="en-US" sz="1800" b="1" dirty="0">
                <a:solidFill>
                  <a:schemeClr val="folHlink"/>
                </a:solidFill>
              </a:rPr>
              <a:t> Professional costs 	-11.1%</a:t>
            </a:r>
          </a:p>
          <a:p>
            <a:pPr lvl="1" algn="l">
              <a:buFontTx/>
              <a:buChar char="•"/>
            </a:pPr>
            <a:r>
              <a:rPr lang="en-US" sz="1800" b="1" dirty="0">
                <a:solidFill>
                  <a:schemeClr val="folHlink"/>
                </a:solidFill>
              </a:rPr>
              <a:t> Drug costs 		+19.7%          </a:t>
            </a:r>
          </a:p>
        </p:txBody>
      </p:sp>
      <p:sp>
        <p:nvSpPr>
          <p:cNvPr id="59402" name="Line 10"/>
          <p:cNvSpPr>
            <a:spLocks noChangeShapeType="1"/>
          </p:cNvSpPr>
          <p:nvPr/>
        </p:nvSpPr>
        <p:spPr bwMode="auto">
          <a:xfrm>
            <a:off x="2438400" y="1524000"/>
            <a:ext cx="990600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1219200" y="5334000"/>
            <a:ext cx="6362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chemeClr val="folHlink"/>
                </a:solidFill>
              </a:rPr>
              <a:t>MTM services provided a 12:1 ROI</a:t>
            </a:r>
            <a:endParaRPr lang="en-US" sz="320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Medicare </a:t>
            </a:r>
            <a:r>
              <a:rPr lang="en-US" sz="3100" dirty="0" smtClean="0"/>
              <a:t>MTM/CMM Program Summary-2010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686800" cy="5059363"/>
          </a:xfrm>
        </p:spPr>
        <p:txBody>
          <a:bodyPr>
            <a:normAutofit/>
          </a:bodyPr>
          <a:lstStyle/>
          <a:p>
            <a:r>
              <a:rPr lang="en-US" sz="2600" dirty="0" smtClean="0"/>
              <a:t>706 patients with 1721 </a:t>
            </a:r>
            <a:r>
              <a:rPr lang="en-US" sz="2600" dirty="0" smtClean="0"/>
              <a:t>encounters</a:t>
            </a:r>
          </a:p>
          <a:p>
            <a:r>
              <a:rPr lang="en-US" sz="2600" dirty="0" smtClean="0"/>
              <a:t>Delivered by community pharmacists using the Assurance system and a standardized approach</a:t>
            </a:r>
            <a:endParaRPr lang="en-US" sz="2600" dirty="0" smtClean="0"/>
          </a:p>
          <a:p>
            <a:r>
              <a:rPr lang="en-US" sz="2600" dirty="0" smtClean="0"/>
              <a:t>Average </a:t>
            </a:r>
            <a:r>
              <a:rPr lang="en-US" sz="2600" dirty="0" smtClean="0"/>
              <a:t>age 70 with </a:t>
            </a:r>
            <a:r>
              <a:rPr lang="en-US" sz="2600" dirty="0" smtClean="0">
                <a:solidFill>
                  <a:srgbClr val="FF0000"/>
                </a:solidFill>
              </a:rPr>
              <a:t>17.8 medications </a:t>
            </a:r>
            <a:r>
              <a:rPr lang="en-US" sz="2600" dirty="0" smtClean="0"/>
              <a:t>taken for </a:t>
            </a:r>
            <a:r>
              <a:rPr lang="en-US" sz="2600" dirty="0" smtClean="0">
                <a:solidFill>
                  <a:srgbClr val="FF0000"/>
                </a:solidFill>
              </a:rPr>
              <a:t>11.4 conditions</a:t>
            </a:r>
            <a:endParaRPr lang="en-US" sz="26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sz="3000" b="1" dirty="0" smtClean="0">
              <a:solidFill>
                <a:srgbClr val="205D24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sz="3000" b="1" u="sng" dirty="0" smtClean="0">
                <a:solidFill>
                  <a:srgbClr val="205D24"/>
                </a:solidFill>
              </a:rPr>
              <a:t>5205 </a:t>
            </a:r>
            <a:r>
              <a:rPr lang="en-US" sz="3000" b="1" u="sng" dirty="0" smtClean="0">
                <a:solidFill>
                  <a:srgbClr val="205D24"/>
                </a:solidFill>
              </a:rPr>
              <a:t>drug therapy problems were identified and resolved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202 </a:t>
            </a:r>
            <a:r>
              <a:rPr lang="en-US" sz="2800" dirty="0" smtClean="0"/>
              <a:t>patients (28.6%) had </a:t>
            </a:r>
            <a:r>
              <a:rPr lang="en-US" sz="2800" u="sng" dirty="0" smtClean="0"/>
              <a:t>&gt;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10</a:t>
            </a:r>
            <a:r>
              <a:rPr lang="en-US" sz="2800" dirty="0" smtClean="0"/>
              <a:t> drug </a:t>
            </a:r>
            <a:r>
              <a:rPr lang="en-US" sz="2800" dirty="0" smtClean="0"/>
              <a:t>therapy problems</a:t>
            </a:r>
            <a:endParaRPr lang="en-US" sz="2800" dirty="0" smtClean="0"/>
          </a:p>
          <a:p>
            <a:pPr algn="ctr" eaLnBrk="1" hangingPunct="1">
              <a:buFontTx/>
              <a:buNone/>
            </a:pPr>
            <a:endParaRPr lang="en-US" sz="2800" dirty="0" smtClean="0"/>
          </a:p>
          <a:p>
            <a:pPr algn="ctr" eaLnBrk="1" hangingPunct="1">
              <a:buFontTx/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993775" y="6194425"/>
            <a:ext cx="2401888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89" name="Rectangle 4"/>
          <p:cNvSpPr>
            <a:spLocks noChangeArrowheads="1"/>
          </p:cNvSpPr>
          <p:nvPr/>
        </p:nvSpPr>
        <p:spPr bwMode="auto">
          <a:xfrm>
            <a:off x="2079625" y="6018213"/>
            <a:ext cx="5557838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90" name="Rectangle 5"/>
          <p:cNvSpPr>
            <a:spLocks noChangeArrowheads="1"/>
          </p:cNvSpPr>
          <p:nvPr/>
        </p:nvSpPr>
        <p:spPr bwMode="auto">
          <a:xfrm>
            <a:off x="677863" y="6172200"/>
            <a:ext cx="7991475" cy="427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91" name="Text Box 6"/>
          <p:cNvSpPr txBox="1">
            <a:spLocks noChangeArrowheads="1"/>
          </p:cNvSpPr>
          <p:nvPr/>
        </p:nvSpPr>
        <p:spPr bwMode="auto">
          <a:xfrm>
            <a:off x="2438400" y="1752600"/>
            <a:ext cx="64770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 smtClean="0">
                <a:latin typeface="Times New Roman" pitchFamily="18" charset="0"/>
              </a:rPr>
              <a:t>Unnecessary </a:t>
            </a:r>
            <a:r>
              <a:rPr lang="en-US" sz="2400" b="1" dirty="0">
                <a:latin typeface="Times New Roman" pitchFamily="18" charset="0"/>
              </a:rPr>
              <a:t>Drug Therapy	   	 </a:t>
            </a:r>
            <a:r>
              <a:rPr lang="en-US" b="1" dirty="0" smtClean="0">
                <a:latin typeface="Times New Roman" pitchFamily="18" charset="0"/>
              </a:rPr>
              <a:t>104</a:t>
            </a:r>
            <a:r>
              <a:rPr lang="en-US" sz="2400" b="1" dirty="0">
                <a:latin typeface="Times New Roman" pitchFamily="18" charset="0"/>
              </a:rPr>
              <a:t>	</a:t>
            </a:r>
            <a:r>
              <a:rPr lang="en-US" sz="2400" b="1" dirty="0" smtClean="0">
                <a:latin typeface="Times New Roman" pitchFamily="18" charset="0"/>
              </a:rPr>
              <a:t>   2%</a:t>
            </a:r>
            <a:endParaRPr lang="en-US" sz="2400" b="1" dirty="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u="sng" dirty="0">
                <a:latin typeface="Times New Roman" pitchFamily="18" charset="0"/>
              </a:rPr>
              <a:t>Needs Additional Drug Therapy</a:t>
            </a:r>
            <a:r>
              <a:rPr lang="en-US" sz="2400" b="1" dirty="0">
                <a:latin typeface="Times New Roman" pitchFamily="18" charset="0"/>
              </a:rPr>
              <a:t>	 </a:t>
            </a:r>
            <a:r>
              <a:rPr lang="en-US" b="1" dirty="0" smtClean="0">
                <a:latin typeface="Times New Roman" pitchFamily="18" charset="0"/>
              </a:rPr>
              <a:t>2,217</a:t>
            </a:r>
            <a:r>
              <a:rPr lang="en-US" sz="2400" b="1" dirty="0">
                <a:latin typeface="Times New Roman" pitchFamily="18" charset="0"/>
              </a:rPr>
              <a:t>	</a:t>
            </a:r>
            <a:r>
              <a:rPr lang="en-US" sz="2000" b="1" u="sng" dirty="0" smtClean="0">
                <a:solidFill>
                  <a:srgbClr val="FF0000"/>
                </a:solidFill>
                <a:latin typeface="Times New Roman" pitchFamily="18" charset="0"/>
              </a:rPr>
              <a:t>  43%</a:t>
            </a:r>
            <a:endParaRPr lang="en-US" sz="2000" b="1" u="sng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>
                <a:latin typeface="Times New Roman" pitchFamily="18" charset="0"/>
              </a:rPr>
              <a:t>More Effective Drug Available	 </a:t>
            </a:r>
            <a:r>
              <a:rPr lang="en-US" b="1" dirty="0" smtClean="0">
                <a:latin typeface="Times New Roman" pitchFamily="18" charset="0"/>
              </a:rPr>
              <a:t>128</a:t>
            </a:r>
            <a:r>
              <a:rPr lang="en-US" sz="2400" b="1" dirty="0">
                <a:latin typeface="Times New Roman" pitchFamily="18" charset="0"/>
              </a:rPr>
              <a:t>	</a:t>
            </a:r>
            <a:r>
              <a:rPr lang="en-US" b="1" dirty="0" smtClean="0">
                <a:latin typeface="Times New Roman" pitchFamily="18" charset="0"/>
              </a:rPr>
              <a:t>     2</a:t>
            </a:r>
            <a:r>
              <a:rPr lang="en-US" sz="2400" b="1" dirty="0" smtClean="0">
                <a:latin typeface="Times New Roman" pitchFamily="18" charset="0"/>
              </a:rPr>
              <a:t>%</a:t>
            </a:r>
            <a:endParaRPr lang="en-US" sz="2400" b="1" dirty="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u="sng" dirty="0">
                <a:latin typeface="Times New Roman" pitchFamily="18" charset="0"/>
              </a:rPr>
              <a:t>Dosage Too Low</a:t>
            </a:r>
            <a:r>
              <a:rPr lang="en-US" sz="2400" b="1" dirty="0">
                <a:latin typeface="Times New Roman" pitchFamily="18" charset="0"/>
              </a:rPr>
              <a:t>			 </a:t>
            </a:r>
            <a:r>
              <a:rPr lang="en-US" b="1" dirty="0" smtClean="0">
                <a:latin typeface="Times New Roman" pitchFamily="18" charset="0"/>
              </a:rPr>
              <a:t>917</a:t>
            </a:r>
            <a:r>
              <a:rPr lang="en-US" sz="2400" b="1" dirty="0">
                <a:latin typeface="Times New Roman" pitchFamily="18" charset="0"/>
              </a:rPr>
              <a:t>	</a:t>
            </a:r>
            <a:r>
              <a:rPr lang="en-US" sz="2400" b="1" dirty="0" smtClean="0">
                <a:latin typeface="Times New Roman" pitchFamily="18" charset="0"/>
              </a:rPr>
              <a:t>  </a:t>
            </a: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</a:rPr>
              <a:t>18</a:t>
            </a: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</a:rPr>
              <a:t>%</a:t>
            </a:r>
            <a:endParaRPr lang="en-US" sz="2400" b="1" u="sng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>
                <a:latin typeface="Times New Roman" pitchFamily="18" charset="0"/>
              </a:rPr>
              <a:t>Adverse Drug Reaction		 </a:t>
            </a:r>
            <a:r>
              <a:rPr lang="en-US" b="1" dirty="0" smtClean="0">
                <a:latin typeface="Times New Roman" pitchFamily="18" charset="0"/>
              </a:rPr>
              <a:t>480</a:t>
            </a:r>
            <a:r>
              <a:rPr lang="en-US" sz="2400" b="1" dirty="0">
                <a:latin typeface="Times New Roman" pitchFamily="18" charset="0"/>
              </a:rPr>
              <a:t>	</a:t>
            </a:r>
            <a:r>
              <a:rPr lang="en-US" sz="2400" b="1" dirty="0" smtClean="0">
                <a:latin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</a:rPr>
              <a:t>  9</a:t>
            </a:r>
            <a:r>
              <a:rPr lang="en-US" sz="2400" b="1" dirty="0" smtClean="0">
                <a:latin typeface="Times New Roman" pitchFamily="18" charset="0"/>
              </a:rPr>
              <a:t>%</a:t>
            </a:r>
            <a:endParaRPr lang="en-US" sz="2400" b="1" dirty="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>
                <a:latin typeface="Times New Roman" pitchFamily="18" charset="0"/>
              </a:rPr>
              <a:t>Dosage Too High			 </a:t>
            </a:r>
            <a:r>
              <a:rPr lang="en-US" sz="2400" b="1" dirty="0" smtClean="0">
                <a:latin typeface="Times New Roman" pitchFamily="18" charset="0"/>
              </a:rPr>
              <a:t>187</a:t>
            </a:r>
            <a:r>
              <a:rPr lang="en-US" sz="2400" b="1" dirty="0">
                <a:latin typeface="Times New Roman" pitchFamily="18" charset="0"/>
              </a:rPr>
              <a:t>	</a:t>
            </a:r>
            <a:r>
              <a:rPr lang="en-US" sz="2400" b="1" dirty="0" smtClean="0">
                <a:latin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</a:rPr>
              <a:t>  4</a:t>
            </a:r>
            <a:r>
              <a:rPr lang="en-US" sz="2400" b="1" dirty="0" smtClean="0">
                <a:latin typeface="Times New Roman" pitchFamily="18" charset="0"/>
              </a:rPr>
              <a:t>%</a:t>
            </a:r>
            <a:endParaRPr lang="en-US" sz="2400" b="1" dirty="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>
                <a:latin typeface="Times New Roman" pitchFamily="18" charset="0"/>
              </a:rPr>
              <a:t>Noncompliance		  	</a:t>
            </a:r>
            <a:r>
              <a:rPr lang="en-US" sz="2400" b="1" u="sng" dirty="0">
                <a:latin typeface="Times New Roman" pitchFamily="18" charset="0"/>
              </a:rPr>
              <a:t> </a:t>
            </a:r>
            <a:r>
              <a:rPr lang="en-US" b="1" u="sng" dirty="0" smtClean="0">
                <a:latin typeface="Times New Roman" pitchFamily="18" charset="0"/>
              </a:rPr>
              <a:t>1,172</a:t>
            </a:r>
            <a:r>
              <a:rPr lang="en-US" sz="2400" b="1" u="sng" dirty="0" smtClean="0">
                <a:latin typeface="Times New Roman" pitchFamily="18" charset="0"/>
              </a:rPr>
              <a:t> </a:t>
            </a:r>
            <a:r>
              <a:rPr lang="en-US" sz="2400" b="1" u="sng" dirty="0">
                <a:latin typeface="Times New Roman" pitchFamily="18" charset="0"/>
              </a:rPr>
              <a:t>	</a:t>
            </a: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</a:rPr>
              <a:t>  </a:t>
            </a: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</a:rPr>
              <a:t>23</a:t>
            </a: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</a:rPr>
              <a:t>%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lvl="4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>
                <a:latin typeface="Times New Roman" pitchFamily="18" charset="0"/>
              </a:rPr>
              <a:t>	Total	            </a:t>
            </a:r>
            <a:r>
              <a:rPr lang="en-US" b="1" dirty="0" smtClean="0">
                <a:latin typeface="Times New Roman" pitchFamily="18" charset="0"/>
              </a:rPr>
              <a:t>5,205</a:t>
            </a:r>
            <a:endParaRPr lang="en-US" sz="2400" b="1" dirty="0">
              <a:latin typeface="Times New Roman" pitchFamily="18" charset="0"/>
            </a:endParaRPr>
          </a:p>
        </p:txBody>
      </p:sp>
      <p:sp>
        <p:nvSpPr>
          <p:cNvPr id="16392" name="Text Box 7"/>
          <p:cNvSpPr txBox="1">
            <a:spLocks noChangeArrowheads="1"/>
          </p:cNvSpPr>
          <p:nvPr/>
        </p:nvSpPr>
        <p:spPr bwMode="auto">
          <a:xfrm>
            <a:off x="6553200" y="1295400"/>
            <a:ext cx="259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 u="sng" dirty="0">
                <a:latin typeface="Times New Roman" pitchFamily="18" charset="0"/>
              </a:rPr>
              <a:t>Number of DTP</a:t>
            </a:r>
          </a:p>
        </p:txBody>
      </p:sp>
      <p:sp>
        <p:nvSpPr>
          <p:cNvPr id="16394" name="Text Box 9"/>
          <p:cNvSpPr txBox="1">
            <a:spLocks noChangeArrowheads="1"/>
          </p:cNvSpPr>
          <p:nvPr/>
        </p:nvSpPr>
        <p:spPr bwMode="auto">
          <a:xfrm>
            <a:off x="304800" y="1981200"/>
            <a:ext cx="1582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</a:rPr>
              <a:t>Indication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6395" name="Text Box 10"/>
          <p:cNvSpPr txBox="1">
            <a:spLocks noChangeArrowheads="1"/>
          </p:cNvSpPr>
          <p:nvPr/>
        </p:nvSpPr>
        <p:spPr bwMode="auto">
          <a:xfrm>
            <a:off x="228600" y="3124200"/>
            <a:ext cx="1938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</a:rPr>
              <a:t>Effectiveness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6396" name="Text Box 11"/>
          <p:cNvSpPr txBox="1">
            <a:spLocks noChangeArrowheads="1"/>
          </p:cNvSpPr>
          <p:nvPr/>
        </p:nvSpPr>
        <p:spPr bwMode="auto">
          <a:xfrm>
            <a:off x="304800" y="4191000"/>
            <a:ext cx="1219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</a:rPr>
              <a:t>Safety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6397" name="Text Box 12"/>
          <p:cNvSpPr txBox="1">
            <a:spLocks noChangeArrowheads="1"/>
          </p:cNvSpPr>
          <p:nvPr/>
        </p:nvSpPr>
        <p:spPr bwMode="auto">
          <a:xfrm>
            <a:off x="228600" y="5181600"/>
            <a:ext cx="1795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</a:rPr>
              <a:t>Compliance</a:t>
            </a:r>
            <a:endParaRPr lang="en-US" sz="2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6398" name="Line 13"/>
          <p:cNvSpPr>
            <a:spLocks noChangeShapeType="1"/>
          </p:cNvSpPr>
          <p:nvPr/>
        </p:nvSpPr>
        <p:spPr bwMode="auto">
          <a:xfrm>
            <a:off x="381000" y="2819400"/>
            <a:ext cx="223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99" name="Line 14"/>
          <p:cNvSpPr>
            <a:spLocks noChangeShapeType="1"/>
          </p:cNvSpPr>
          <p:nvPr/>
        </p:nvSpPr>
        <p:spPr bwMode="auto">
          <a:xfrm>
            <a:off x="304800" y="5029200"/>
            <a:ext cx="223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400" name="Line 15"/>
          <p:cNvSpPr>
            <a:spLocks noChangeShapeType="1"/>
          </p:cNvSpPr>
          <p:nvPr/>
        </p:nvSpPr>
        <p:spPr bwMode="auto">
          <a:xfrm>
            <a:off x="304800" y="3962400"/>
            <a:ext cx="223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79239" y="228600"/>
            <a:ext cx="86837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Drug Therapy Problems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7620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b="0" cap="none" dirty="0" smtClean="0"/>
              <a:t>Improvement in Clinical Measures</a:t>
            </a:r>
            <a:endParaRPr lang="en-US" b="0" cap="non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66360"/>
          </a:xfrm>
        </p:spPr>
        <p:txBody>
          <a:bodyPr/>
          <a:lstStyle/>
          <a:p>
            <a:r>
              <a:rPr lang="en-US" dirty="0" smtClean="0"/>
              <a:t>Blood Pressure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Cholesterol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4800" y="1752600"/>
          <a:ext cx="7848599" cy="149410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71600"/>
                <a:gridCol w="2362200"/>
                <a:gridCol w="2514600"/>
                <a:gridCol w="1600199"/>
              </a:tblGrid>
              <a:tr h="5785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Percent not at goal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(Initial)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Percent not at goal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(final)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Significance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1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Systolic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64%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45%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 &lt; 0.0005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1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Diastolic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21%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14%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&lt; 0.0005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" y="4267201"/>
          <a:ext cx="8458200" cy="191678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94410"/>
                <a:gridCol w="2134690"/>
                <a:gridCol w="2282965"/>
                <a:gridCol w="1946135"/>
              </a:tblGrid>
              <a:tr h="60076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Percent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not at goal </a:t>
                      </a:r>
                    </a:p>
                    <a:p>
                      <a:pPr algn="ctr"/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(Initial)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Percent not at goal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(final)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Significance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2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Total Cholesterol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27%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13%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 &lt; 0.0005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90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LDL 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38%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34%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 &lt; 0.0005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90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Triglycerides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62%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41%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 &lt; 0.0005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9600" y="6248400"/>
            <a:ext cx="8032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Significant Improvements in Clinical Goals of Therapy!</a:t>
            </a:r>
            <a:endParaRPr lang="en-US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7772400" cy="741363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Estimated Health </a:t>
            </a:r>
            <a:r>
              <a:rPr lang="en-US" sz="4000" dirty="0"/>
              <a:t>Care Cost </a:t>
            </a:r>
            <a:r>
              <a:rPr lang="en-US" sz="4000" dirty="0" smtClean="0"/>
              <a:t>Avoidance  (90 days)</a:t>
            </a:r>
            <a:endParaRPr lang="en-US" sz="4000" dirty="0"/>
          </a:p>
        </p:txBody>
      </p:sp>
      <p:graphicFrame>
        <p:nvGraphicFramePr>
          <p:cNvPr id="2203696" name="Group 48"/>
          <p:cNvGraphicFramePr>
            <a:graphicFrameLocks noGrp="1"/>
          </p:cNvGraphicFramePr>
          <p:nvPr>
            <p:ph idx="1"/>
          </p:nvPr>
        </p:nvGraphicFramePr>
        <p:xfrm>
          <a:off x="533400" y="1066800"/>
          <a:ext cx="7772400" cy="5144709"/>
        </p:xfrm>
        <a:graphic>
          <a:graphicData uri="http://schemas.openxmlformats.org/drawingml/2006/table">
            <a:tbl>
              <a:tblPr/>
              <a:tblGrid>
                <a:gridCol w="4133850"/>
                <a:gridCol w="1533525"/>
                <a:gridCol w="2105025"/>
              </a:tblGrid>
              <a:tr h="866775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706 patients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1721 encounters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Through Dec 30th 2010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7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# of events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$ Savings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Clinic outpatient visit avoided 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1382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$95,068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Specialty office visit avoided 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517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$157,168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Hospital admissions avoided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74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$469,880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Laboratory service avoided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53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$905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Urgent care visit avoided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164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$13,448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Long term care admission avoided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</a:rPr>
                        <a:t>$224,000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Emergency department visit avoided 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1820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$235,144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4014</a:t>
                      </a:r>
                      <a:endParaRPr kumimoji="0" lang="en-US" sz="18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25000"/>
                        <a:buFont typeface="Times" pitchFamily="18" charset="0"/>
                        <a:buNone/>
                        <a:tabLst/>
                      </a:pPr>
                      <a:r>
                        <a:rPr kumimoji="0" lang="en-US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$1,195,614</a:t>
                      </a:r>
                      <a:endParaRPr kumimoji="0" lang="en-US" sz="2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 Avoidance (over next 90 days)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038600"/>
          </a:xfrm>
        </p:spPr>
        <p:txBody>
          <a:bodyPr>
            <a:normAutofit/>
          </a:bodyPr>
          <a:lstStyle/>
          <a:p>
            <a:r>
              <a:rPr lang="en-US" dirty="0" smtClean="0"/>
              <a:t>2010 Prescription Cost Savings = $41,340 </a:t>
            </a:r>
          </a:p>
          <a:p>
            <a:pPr lvl="1"/>
            <a:r>
              <a:rPr lang="en-US" dirty="0" smtClean="0"/>
              <a:t>less than 3.5% of total cost saved/avoided!</a:t>
            </a:r>
          </a:p>
          <a:p>
            <a:pPr>
              <a:buNone/>
            </a:pPr>
            <a:r>
              <a:rPr lang="en-US" dirty="0" smtClean="0"/>
              <a:t>			</a:t>
            </a:r>
          </a:p>
          <a:p>
            <a:r>
              <a:rPr lang="en-US" dirty="0" smtClean="0"/>
              <a:t>Combining medication and health care utilization cost avoidance estimates:</a:t>
            </a:r>
          </a:p>
          <a:p>
            <a:pPr lvl="1"/>
            <a:r>
              <a:rPr lang="en-US" dirty="0" smtClean="0"/>
              <a:t>$718 per patient encounter</a:t>
            </a:r>
          </a:p>
          <a:p>
            <a:pPr lvl="1"/>
            <a:r>
              <a:rPr lang="en-US" dirty="0" smtClean="0"/>
              <a:t>$1,752 per participating patient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750004"/>
            <a:ext cx="9144000" cy="1107996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400" dirty="0" smtClean="0"/>
              <a:t>Over </a:t>
            </a:r>
            <a:r>
              <a:rPr lang="en-US" sz="2400" b="1" u="sng" dirty="0" smtClean="0"/>
              <a:t>$1.23Million saved </a:t>
            </a:r>
            <a:r>
              <a:rPr lang="en-US" sz="2400" dirty="0" smtClean="0"/>
              <a:t>in avoided hospitalizations, ER, </a:t>
            </a:r>
          </a:p>
          <a:p>
            <a:pPr marL="0" lvl="1" algn="ctr"/>
            <a:r>
              <a:rPr lang="en-US" sz="2400" dirty="0" smtClean="0"/>
              <a:t>long term care, and provider care in these  706 patients!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0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2800" b="0" dirty="0"/>
              <a:t>Workload Based on Patient Complexity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dirty="0"/>
              <a:t>Resource-based Relative Value Scale</a:t>
            </a:r>
            <a:br>
              <a:rPr lang="en-US" dirty="0"/>
            </a:br>
            <a:r>
              <a:rPr lang="en-US" sz="1600" dirty="0"/>
              <a:t>(based on # of medical conditions, # of medications, # of drug therapy problems)</a:t>
            </a:r>
          </a:p>
        </p:txBody>
      </p:sp>
      <p:graphicFrame>
        <p:nvGraphicFramePr>
          <p:cNvPr id="12" name="Object 2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914400" y="1601788"/>
          <a:ext cx="8194675" cy="4519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00580" name="Text Box 4"/>
          <p:cNvSpPr txBox="1">
            <a:spLocks noChangeArrowheads="1"/>
          </p:cNvSpPr>
          <p:nvPr/>
        </p:nvSpPr>
        <p:spPr bwMode="auto">
          <a:xfrm>
            <a:off x="2438400" y="3581400"/>
            <a:ext cx="5180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 smtClean="0">
                <a:latin typeface="Arial" charset="0"/>
              </a:rPr>
              <a:t>2%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00581" name="Text Box 5"/>
          <p:cNvSpPr txBox="1">
            <a:spLocks noChangeArrowheads="1"/>
          </p:cNvSpPr>
          <p:nvPr/>
        </p:nvSpPr>
        <p:spPr bwMode="auto">
          <a:xfrm>
            <a:off x="3657600" y="3581400"/>
            <a:ext cx="5180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 smtClean="0">
                <a:latin typeface="Arial" charset="0"/>
              </a:rPr>
              <a:t>6%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00582" name="Text Box 6"/>
          <p:cNvSpPr txBox="1">
            <a:spLocks noChangeArrowheads="1"/>
          </p:cNvSpPr>
          <p:nvPr/>
        </p:nvSpPr>
        <p:spPr bwMode="auto">
          <a:xfrm>
            <a:off x="5029200" y="3200400"/>
            <a:ext cx="646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 smtClean="0">
                <a:latin typeface="Arial" charset="0"/>
              </a:rPr>
              <a:t>37%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00583" name="Text Box 7"/>
          <p:cNvSpPr txBox="1">
            <a:spLocks noChangeArrowheads="1"/>
          </p:cNvSpPr>
          <p:nvPr/>
        </p:nvSpPr>
        <p:spPr bwMode="auto">
          <a:xfrm>
            <a:off x="6400800" y="3581400"/>
            <a:ext cx="646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 smtClean="0">
                <a:latin typeface="Arial" charset="0"/>
              </a:rPr>
              <a:t>26%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00584" name="Text Box 8"/>
          <p:cNvSpPr txBox="1">
            <a:spLocks noChangeArrowheads="1"/>
          </p:cNvSpPr>
          <p:nvPr/>
        </p:nvSpPr>
        <p:spPr bwMode="auto">
          <a:xfrm>
            <a:off x="7696200" y="3581400"/>
            <a:ext cx="646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 smtClean="0">
                <a:latin typeface="Arial" charset="0"/>
              </a:rPr>
              <a:t>29%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00585" name="Text Box 9"/>
          <p:cNvSpPr txBox="1">
            <a:spLocks noChangeArrowheads="1"/>
          </p:cNvSpPr>
          <p:nvPr/>
        </p:nvSpPr>
        <p:spPr bwMode="auto">
          <a:xfrm>
            <a:off x="-38100" y="3124200"/>
            <a:ext cx="1555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800" b="1" dirty="0">
                <a:latin typeface="Arial" charset="0"/>
              </a:rPr>
              <a:t>% of Patient </a:t>
            </a:r>
          </a:p>
          <a:p>
            <a:pPr algn="ctr"/>
            <a:r>
              <a:rPr lang="en-US" sz="1800" b="1" dirty="0">
                <a:latin typeface="Arial" charset="0"/>
              </a:rPr>
              <a:t>Encounters</a:t>
            </a:r>
          </a:p>
        </p:txBody>
      </p:sp>
      <p:sp>
        <p:nvSpPr>
          <p:cNvPr id="2200586" name="Text Box 10"/>
          <p:cNvSpPr txBox="1">
            <a:spLocks noChangeArrowheads="1"/>
          </p:cNvSpPr>
          <p:nvPr/>
        </p:nvSpPr>
        <p:spPr bwMode="auto">
          <a:xfrm>
            <a:off x="381000" y="6397625"/>
            <a:ext cx="184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1200" dirty="0">
              <a:latin typeface="Arial" charset="0"/>
            </a:endParaRPr>
          </a:p>
        </p:txBody>
      </p:sp>
      <p:sp>
        <p:nvSpPr>
          <p:cNvPr id="2200587" name="Text Box 11"/>
          <p:cNvSpPr txBox="1">
            <a:spLocks noChangeArrowheads="1"/>
          </p:cNvSpPr>
          <p:nvPr/>
        </p:nvSpPr>
        <p:spPr bwMode="auto">
          <a:xfrm>
            <a:off x="3694113" y="6245225"/>
            <a:ext cx="224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800" b="1" dirty="0">
                <a:latin typeface="Arial" charset="0"/>
              </a:rPr>
              <a:t>Patient Complexity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Keys to Success!</a:t>
            </a:r>
            <a:endParaRPr lang="en-US" sz="2800" dirty="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6019800"/>
          </a:xfrm>
        </p:spPr>
        <p:txBody>
          <a:bodyPr>
            <a:normAutofit/>
          </a:bodyPr>
          <a:lstStyle/>
          <a:p>
            <a:pPr lvl="0"/>
            <a:r>
              <a:rPr lang="en-US" sz="2900" dirty="0" smtClean="0"/>
              <a:t>An evidenced-based standardized approach with robust IT support to document drug therapy problems, communicate with patients and providers, and bill for services is critical for payer and provider acceptance</a:t>
            </a:r>
            <a:r>
              <a:rPr lang="en-US" sz="2900" dirty="0" smtClean="0"/>
              <a:t>.</a:t>
            </a:r>
          </a:p>
          <a:p>
            <a:pPr lvl="0"/>
            <a:endParaRPr lang="en-US" sz="2900" dirty="0" smtClean="0"/>
          </a:p>
          <a:p>
            <a:pPr lvl="0"/>
            <a:r>
              <a:rPr lang="en-US" sz="2900" dirty="0" smtClean="0"/>
              <a:t>Adequate reimbursement for clinical pharmacist services </a:t>
            </a:r>
            <a:r>
              <a:rPr lang="en-US" sz="2900" dirty="0" smtClean="0"/>
              <a:t>including a payment shift from Part D for MTM to Part B for CMM , Medicaid payment, commercial and self-insured is critical to support the practice</a:t>
            </a:r>
            <a:endParaRPr lang="en-US" sz="2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Keys to Success!</a:t>
            </a:r>
            <a:endParaRPr lang="en-US" sz="2800" dirty="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60198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sz="2600" dirty="0" smtClean="0"/>
              <a:t>Patient, payer, and provider acceptance occurs with </a:t>
            </a:r>
            <a:r>
              <a:rPr lang="en-US" sz="2600" dirty="0" smtClean="0">
                <a:solidFill>
                  <a:schemeClr val="bg1"/>
                </a:solidFill>
              </a:rPr>
              <a:t>documented</a:t>
            </a:r>
            <a:r>
              <a:rPr lang="en-US" sz="2600" dirty="0" smtClean="0"/>
              <a:t> rapid </a:t>
            </a:r>
            <a:r>
              <a:rPr lang="en-US" sz="2600" dirty="0" smtClean="0"/>
              <a:t>improvement in clinical outcomes </a:t>
            </a:r>
            <a:r>
              <a:rPr lang="en-US" sz="2600" dirty="0" smtClean="0"/>
              <a:t>and reductions </a:t>
            </a:r>
            <a:r>
              <a:rPr lang="en-US" sz="2600" dirty="0" smtClean="0"/>
              <a:t>in total healthcare costs </a:t>
            </a:r>
            <a:r>
              <a:rPr lang="en-US" sz="2600" dirty="0" smtClean="0"/>
              <a:t>(including </a:t>
            </a:r>
            <a:r>
              <a:rPr lang="en-US" sz="2600" dirty="0" smtClean="0"/>
              <a:t>reductions in hospitalizations, ER visits, and improvement in provider/prescribers  time </a:t>
            </a:r>
            <a:r>
              <a:rPr lang="en-US" sz="2600" dirty="0" smtClean="0"/>
              <a:t>efficiency/productivity).</a:t>
            </a:r>
          </a:p>
          <a:p>
            <a:pPr lvl="0"/>
            <a:endParaRPr lang="en-US" sz="2600" dirty="0" smtClean="0"/>
          </a:p>
          <a:p>
            <a:pPr lvl="0"/>
            <a:r>
              <a:rPr lang="en-US" sz="2600" dirty="0" smtClean="0"/>
              <a:t>For </a:t>
            </a:r>
            <a:r>
              <a:rPr lang="en-US" sz="2600" dirty="0" smtClean="0"/>
              <a:t>success, we will need a large shift of pharmacists from dispensing activities to engagement as providers of direct patient care with a simultaneous financial realignment from dispensing to payment for professional </a:t>
            </a:r>
            <a:r>
              <a:rPr lang="en-US" sz="2600" dirty="0" smtClean="0"/>
              <a:t>services.</a:t>
            </a:r>
            <a:endParaRPr lang="en-US" sz="26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	</a:t>
            </a:r>
            <a:r>
              <a:rPr lang="en-US" sz="1900" dirty="0" smtClean="0"/>
              <a:t>For additional information on the training and IT platform utilized in </a:t>
            </a:r>
            <a:r>
              <a:rPr lang="en-US" sz="1900" dirty="0" smtClean="0"/>
              <a:t> </a:t>
            </a:r>
            <a:r>
              <a:rPr lang="en-US" sz="1900" dirty="0" smtClean="0"/>
              <a:t>these studies </a:t>
            </a:r>
            <a:r>
              <a:rPr lang="en-US" sz="1900" dirty="0" smtClean="0"/>
              <a:t>originally developed </a:t>
            </a:r>
            <a:r>
              <a:rPr lang="en-US" sz="1900" dirty="0" smtClean="0"/>
              <a:t>by the Univ. of Minnesota School of Pharmacy visit- </a:t>
            </a:r>
            <a:r>
              <a:rPr lang="en-US" sz="1900" dirty="0" smtClean="0"/>
              <a:t>Medication </a:t>
            </a:r>
            <a:r>
              <a:rPr lang="en-US" sz="1900" dirty="0" smtClean="0"/>
              <a:t>Management Systems, </a:t>
            </a:r>
            <a:r>
              <a:rPr lang="en-US" sz="1900" dirty="0" smtClean="0"/>
              <a:t>Inc. </a:t>
            </a:r>
            <a:r>
              <a:rPr lang="en-US" sz="1900" dirty="0" smtClean="0">
                <a:hlinkClick r:id="rId3"/>
              </a:rPr>
              <a:t>www.medsmanagement.com</a:t>
            </a:r>
            <a:endParaRPr lang="en-US" sz="19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1900" dirty="0" smtClean="0"/>
          </a:p>
          <a:p>
            <a:pPr>
              <a:buNone/>
            </a:pPr>
            <a:r>
              <a:rPr lang="en-US" sz="1900" dirty="0" smtClean="0"/>
              <a:t>	PCPCC </a:t>
            </a:r>
            <a:r>
              <a:rPr lang="en-US" sz="1900" dirty="0" smtClean="0"/>
              <a:t>Resource Guide- Integrating Comprehensive Medication Management to Optimize Patient </a:t>
            </a:r>
            <a:r>
              <a:rPr lang="en-US" sz="1900" dirty="0" smtClean="0"/>
              <a:t>Outcomes </a:t>
            </a:r>
            <a:r>
              <a:rPr lang="en-US" sz="1900" u="sng" dirty="0" smtClean="0">
                <a:hlinkClick r:id="rId4"/>
              </a:rPr>
              <a:t>http://www.pcpcc.net/files/medmanagement.pdf</a:t>
            </a:r>
            <a:endParaRPr lang="en-US" sz="19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msTemplate1_2010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mmsTemplate1_2010">
    <a:majorFont>
      <a:latin typeface="Calibri"/>
      <a:ea typeface="ＭＳ Ｐゴシック"/>
      <a:cs typeface=""/>
    </a:majorFont>
    <a:minorFont>
      <a:latin typeface="Calibri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1080</Words>
  <Application>Microsoft Office PowerPoint</Application>
  <PresentationFormat>On-screen Show (4:3)</PresentationFormat>
  <Paragraphs>232</Paragraphs>
  <Slides>14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Apex</vt:lpstr>
      <vt:lpstr>Chart</vt:lpstr>
      <vt:lpstr>Acceleration Panel- Challenges of Standardization from the Patient, Payer, and Provider Perspectives</vt:lpstr>
      <vt:lpstr>Slide 2</vt:lpstr>
      <vt:lpstr>Clinical and Economic Outcomes of MTM Services: The Minnesota experience</vt:lpstr>
      <vt:lpstr>Slide 4</vt:lpstr>
      <vt:lpstr>Clinical Outcomes of Minnesota MTM Services:</vt:lpstr>
      <vt:lpstr>Minnesota MTM Results: Target the Disease, Then Optimize the Drug Therapy </vt:lpstr>
      <vt:lpstr>Medicare MTM/CMM Program Summary-2010 </vt:lpstr>
      <vt:lpstr>Slide 8</vt:lpstr>
      <vt:lpstr>Improvement in Clinical Measures</vt:lpstr>
      <vt:lpstr>Estimated Health Care Cost Avoidance  (90 days)</vt:lpstr>
      <vt:lpstr>Cost Avoidance (over next 90 days)</vt:lpstr>
      <vt:lpstr>Workload Based on Patient Complexity Resource-based Relative Value Scale (based on # of medical conditions, # of medications, # of drug therapy problems)</vt:lpstr>
      <vt:lpstr>Keys to Success!</vt:lpstr>
      <vt:lpstr>Keys to Success!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CMM in the PCMH</dc:title>
  <dc:creator>Terry McInnis</dc:creator>
  <cp:lastModifiedBy>Terry McInnis</cp:lastModifiedBy>
  <cp:revision>116</cp:revision>
  <dcterms:created xsi:type="dcterms:W3CDTF">2010-06-24T14:48:17Z</dcterms:created>
  <dcterms:modified xsi:type="dcterms:W3CDTF">2011-06-02T17:36:37Z</dcterms:modified>
</cp:coreProperties>
</file>