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5" r:id="rId2"/>
    <p:sldId id="27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8" r:id="rId12"/>
    <p:sldId id="268" r:id="rId13"/>
    <p:sldId id="267" r:id="rId14"/>
    <p:sldId id="271" r:id="rId15"/>
    <p:sldId id="272" r:id="rId16"/>
    <p:sldId id="269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9CAA1-1D84-4A36-BA66-AA5EEB356CE8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24E28-B4E7-4B34-9F05-8F90482F8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46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6C3DAFD-4C6B-4172-9FF2-2A5A4275AEF9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A2EFFF-9B2C-4BC3-A3C7-D4B421D790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Bryan Bray, Pharm.D., CPP</a:t>
            </a:r>
          </a:p>
          <a:p>
            <a:r>
              <a:rPr lang="en-US" dirty="0" smtClean="0"/>
              <a:t>Chief Operating Officer</a:t>
            </a:r>
          </a:p>
          <a:p>
            <a:r>
              <a:rPr lang="en-US" dirty="0" smtClean="0"/>
              <a:t>Medication Management, LLC</a:t>
            </a:r>
          </a:p>
          <a:p>
            <a:r>
              <a:rPr lang="en-US" dirty="0" smtClean="0"/>
              <a:t>Vice President of Clinical Services</a:t>
            </a:r>
          </a:p>
          <a:p>
            <a:r>
              <a:rPr lang="en-US" dirty="0" smtClean="0"/>
              <a:t>Piedmont Pharmaceutical Care Network, LLC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676400"/>
            <a:ext cx="82296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Prescription for Healthcare Reform: Where are the Pharmacists?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Highlighting Innovations in Pharmacist-Delivered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/>
              <a:t>Objectives</a:t>
            </a:r>
          </a:p>
          <a:p>
            <a:r>
              <a:rPr lang="en-US" dirty="0" smtClean="0"/>
              <a:t>Describe how comprehensive medication management services can be provided by a clinical pharmacist embedded within a physician practice or physically separate.</a:t>
            </a:r>
          </a:p>
          <a:p>
            <a:r>
              <a:rPr lang="en-US" dirty="0" smtClean="0"/>
              <a:t>Discuss the involvement of collaborative drug therapy management.</a:t>
            </a:r>
          </a:p>
          <a:p>
            <a:r>
              <a:rPr lang="en-US" dirty="0" smtClean="0"/>
              <a:t>Review the coordinated, team approach to delivering patient care.</a:t>
            </a:r>
          </a:p>
          <a:p>
            <a:r>
              <a:rPr lang="en-US" dirty="0" smtClean="0"/>
              <a:t>Present the quality of care and outcomes data from the practice</a:t>
            </a:r>
          </a:p>
          <a:p>
            <a:r>
              <a:rPr lang="en-US" dirty="0" smtClean="0"/>
              <a:t>Review the challenges associated with the practice model.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the Pharmacist’s Perspective…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Comprehensive Medication Management provided by a clinical pharmacist embedded into 4 large medical home practices clinic</a:t>
            </a:r>
          </a:p>
          <a:p>
            <a:r>
              <a:rPr lang="en-US" dirty="0" smtClean="0"/>
              <a:t>Comprehensive Medication Management provided by a clinical pharmacist established outside the medical home practice clinic(the CCNC model)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 Model…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Patient-centered, integrated approach with multi-specialty physicians, nurse practitioners, physicians assistants, clinical pharmacists and nurses</a:t>
            </a:r>
          </a:p>
          <a:p>
            <a:r>
              <a:rPr lang="en-US" dirty="0" smtClean="0"/>
              <a:t>Based on the patient’s drug therapy needs, care is delivered by the pharmacist under collaborative drug therapy management</a:t>
            </a:r>
          </a:p>
          <a:p>
            <a:r>
              <a:rPr lang="en-US" dirty="0" smtClean="0"/>
              <a:t>Integrated approach whereby any member of the team may refer a patient to pharmacist</a:t>
            </a:r>
          </a:p>
          <a:p>
            <a:r>
              <a:rPr lang="en-US" dirty="0" smtClean="0"/>
              <a:t>Electronic medical records for documentation that allows for the coordination of care and clear establishment of patient’s goals of therapy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Referral Process…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for all patients. </a:t>
            </a:r>
          </a:p>
          <a:p>
            <a:r>
              <a:rPr lang="en-US" dirty="0" smtClean="0"/>
              <a:t>Identify patients not meeting therapeutic goals</a:t>
            </a:r>
          </a:p>
          <a:p>
            <a:r>
              <a:rPr lang="en-US" dirty="0" smtClean="0"/>
              <a:t>Patients experiencing drug therapy problems (ADRs)</a:t>
            </a:r>
          </a:p>
          <a:p>
            <a:r>
              <a:rPr lang="en-US" dirty="0" smtClean="0"/>
              <a:t>Patients discharged from the hospital</a:t>
            </a:r>
          </a:p>
          <a:p>
            <a:r>
              <a:rPr lang="en-US" dirty="0" smtClean="0"/>
              <a:t>Patients with complex medication regimens and have a poor understanding their regimen</a:t>
            </a:r>
          </a:p>
          <a:p>
            <a:r>
              <a:rPr lang="en-US" dirty="0" smtClean="0"/>
              <a:t>Patients with chronic diseases and chronic medication therapies that require significant self management skills and educations.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Collaborative Drug Therapy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Patient-specific, evidenced-based driven, outcomes-oriented developed plan of care for the patient to allow the patient to meet therapeutic goals</a:t>
            </a:r>
          </a:p>
          <a:p>
            <a:r>
              <a:rPr lang="en-US" dirty="0" smtClean="0"/>
              <a:t>Written agreement between the physician and the pharmacist to allow for drug therapy modifications under the supervision of the physician</a:t>
            </a:r>
          </a:p>
          <a:p>
            <a:r>
              <a:rPr lang="en-US" dirty="0" smtClean="0"/>
              <a:t>Assessment of drug therapy problems and the development of an individualized medication plan of care with collaborative goals set</a:t>
            </a:r>
          </a:p>
          <a:p>
            <a:r>
              <a:rPr lang="en-US" dirty="0" smtClean="0"/>
              <a:t>Periodic follow up to address any new medication problems, measure against goals of therapy and adjust plan of care</a:t>
            </a:r>
          </a:p>
          <a:p>
            <a:r>
              <a:rPr lang="en-US" dirty="0" smtClean="0"/>
              <a:t>Careful coordination with all team members to advise of progress of patient’s plan of care with referral process in place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Model…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Pharmacist not physically located in the medical home practice</a:t>
            </a:r>
          </a:p>
          <a:p>
            <a:r>
              <a:rPr lang="en-US" dirty="0" smtClean="0"/>
              <a:t>Broader coordination of care to include traditional team members and case managers</a:t>
            </a:r>
          </a:p>
          <a:p>
            <a:r>
              <a:rPr lang="en-US" dirty="0" smtClean="0"/>
              <a:t>Traditional referral base with enhanced focus on transition of care patients</a:t>
            </a:r>
          </a:p>
          <a:p>
            <a:r>
              <a:rPr lang="en-US" dirty="0" smtClean="0"/>
              <a:t>On average, the patient discharged from the hospital with have 5 medication discrepancies when comparing the discharge regimen with the home regimen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Coordination of Care…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Significant emphasis placed on making sure the patient with medication related problems on discharge gets to a primary care provider after discharge for follow up</a:t>
            </a:r>
          </a:p>
          <a:p>
            <a:r>
              <a:rPr lang="en-US" dirty="0" smtClean="0"/>
              <a:t>Communication of medication related problems between the hospital provider and the primary care provider to develop the patient’s plan of care</a:t>
            </a:r>
          </a:p>
          <a:p>
            <a:r>
              <a:rPr lang="en-US" dirty="0" smtClean="0"/>
              <a:t>Efficiency of the team improved, more data with which for the team to make better decisions in conjunction with the patient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Patient specific</a:t>
            </a:r>
          </a:p>
          <a:p>
            <a:r>
              <a:rPr lang="en-US" dirty="0" smtClean="0"/>
              <a:t>Traditional clinical such as A1Cs, INRs within range, BPs, etc.</a:t>
            </a:r>
          </a:p>
          <a:p>
            <a:r>
              <a:rPr lang="en-US" dirty="0" smtClean="0"/>
              <a:t>Patient satisfaction with care</a:t>
            </a:r>
          </a:p>
          <a:p>
            <a:r>
              <a:rPr lang="en-US" dirty="0" smtClean="0"/>
              <a:t>Reduction in hospital readmissions</a:t>
            </a:r>
          </a:p>
          <a:p>
            <a:r>
              <a:rPr lang="en-US" dirty="0" smtClean="0"/>
              <a:t>Overall, healthcare cost savings (mostly from reducing hospitalizations and ER visits). Avoid the “</a:t>
            </a:r>
            <a:r>
              <a:rPr lang="en-US" smtClean="0"/>
              <a:t>silo effect.”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Diabetes Management</a:t>
            </a:r>
          </a:p>
          <a:p>
            <a:pPr lvl="1"/>
            <a:r>
              <a:rPr lang="en-US" dirty="0" smtClean="0"/>
              <a:t>31 patients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2"/>
          </p:nvPr>
        </p:nvGraphicFramePr>
        <p:xfrm>
          <a:off x="4038600" y="1447800"/>
          <a:ext cx="4645026" cy="468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342"/>
                <a:gridCol w="1548342"/>
                <a:gridCol w="154834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A1C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% pts with A1C &lt; 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% pts</a:t>
                      </a:r>
                      <a:r>
                        <a:rPr lang="en-US" baseline="0" dirty="0" smtClean="0"/>
                        <a:t> with A1C &lt;7%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% pts with flu shot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% pts with eye exam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LDL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% pts with LDL &lt; 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135/83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128/80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Outcomes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343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1114599">
                <a:tc>
                  <a:txBody>
                    <a:bodyPr/>
                    <a:lstStyle/>
                    <a:p>
                      <a:r>
                        <a:rPr lang="en-US" dirty="0" smtClean="0"/>
                        <a:t>Total Annual Average Cost /Pt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457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 4</a:t>
                      </a:r>
                      <a:endParaRPr lang="en-US" dirty="0"/>
                    </a:p>
                  </a:txBody>
                  <a:tcPr/>
                </a:tc>
              </a:tr>
              <a:tr h="645760">
                <a:tc>
                  <a:txBody>
                    <a:bodyPr/>
                    <a:lstStyle/>
                    <a:p>
                      <a:r>
                        <a:rPr lang="en-US" dirty="0" smtClean="0"/>
                        <a:t>MTMS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$550</a:t>
                      </a:r>
                      <a:endParaRPr lang="en-US" dirty="0"/>
                    </a:p>
                  </a:txBody>
                  <a:tcPr/>
                </a:tc>
              </a:tr>
              <a:tr h="645760">
                <a:tc>
                  <a:txBody>
                    <a:bodyPr/>
                    <a:lstStyle/>
                    <a:p>
                      <a:r>
                        <a:rPr lang="en-US" dirty="0" smtClean="0"/>
                        <a:t>Medications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$2,611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$3,364</a:t>
                      </a:r>
                      <a:endParaRPr lang="en-US" dirty="0"/>
                    </a:p>
                  </a:txBody>
                  <a:tcPr/>
                </a:tc>
              </a:tr>
              <a:tr h="645760"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$9,316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$4,004</a:t>
                      </a:r>
                      <a:endParaRPr lang="en-US" dirty="0"/>
                    </a:p>
                  </a:txBody>
                  <a:tcPr/>
                </a:tc>
              </a:tr>
              <a:tr h="64576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$12,280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$7,918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Baseline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1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2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3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4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of Hospital Visits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Medical Claims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1,432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1,566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1,427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923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1561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Medical Claim $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$285,271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$226,775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$138,396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$71,975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$113,493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Average $ per claim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$199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$145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$97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$78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$73</a:t>
                      </a:r>
                    </a:p>
                  </a:txBody>
                  <a:tcPr marL="86360" marR="86360"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3534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Baseline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1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2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3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 4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MD office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Visits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146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194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190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156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159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Avg MD visits/year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6.5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6.3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5.2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5.3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MD office Visit $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$6,144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$7,293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$7,595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$5,727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$7,149</a:t>
                      </a:r>
                    </a:p>
                  </a:txBody>
                  <a:tcPr marL="86360" marR="8636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Avg MD office visit $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$42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$38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$40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$37</a:t>
                      </a:r>
                    </a:p>
                  </a:txBody>
                  <a:tcPr marL="86360" marR="863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$45</a:t>
                      </a:r>
                    </a:p>
                  </a:txBody>
                  <a:tcPr marL="86360" marR="86360"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Medication Therapy Management</a:t>
            </a:r>
          </a:p>
          <a:p>
            <a:pPr lvl="1"/>
            <a:r>
              <a:rPr lang="en-US" dirty="0" smtClean="0"/>
              <a:t>1,671 patients</a:t>
            </a:r>
          </a:p>
          <a:p>
            <a:pPr lvl="1"/>
            <a:r>
              <a:rPr lang="en-US" dirty="0" smtClean="0"/>
              <a:t>3,054 interventions</a:t>
            </a:r>
          </a:p>
          <a:p>
            <a:pPr lvl="1"/>
            <a:r>
              <a:rPr lang="en-US" dirty="0" smtClean="0"/>
              <a:t>$ 1,825,102.69 in healthcare savings documented</a:t>
            </a:r>
          </a:p>
          <a:p>
            <a:pPr lvl="1"/>
            <a:r>
              <a:rPr lang="en-US" dirty="0" smtClean="0"/>
              <a:t>ROI is 1:8 (net savings $1032 per patient)</a:t>
            </a:r>
          </a:p>
          <a:p>
            <a:pPr lvl="1"/>
            <a:r>
              <a:rPr lang="en-US" dirty="0" smtClean="0"/>
              <a:t>46% interventions were prescriber consults</a:t>
            </a:r>
          </a:p>
          <a:p>
            <a:pPr lvl="1"/>
            <a:r>
              <a:rPr lang="en-US" dirty="0" smtClean="0"/>
              <a:t>54% interventions were patient education/counseling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6% Initiation of More Cost Effective Medication</a:t>
            </a:r>
          </a:p>
          <a:p>
            <a:r>
              <a:rPr lang="en-US" dirty="0" smtClean="0"/>
              <a:t>15% Initiated a New Medication</a:t>
            </a:r>
          </a:p>
          <a:p>
            <a:r>
              <a:rPr lang="en-US" dirty="0" smtClean="0"/>
              <a:t>7% Discontinued Medication</a:t>
            </a:r>
          </a:p>
          <a:p>
            <a:r>
              <a:rPr lang="en-US" dirty="0" smtClean="0"/>
              <a:t>9% Changed Medications</a:t>
            </a:r>
          </a:p>
          <a:p>
            <a:r>
              <a:rPr lang="en-US" dirty="0" smtClean="0"/>
              <a:t>10% Increased Dose/Duration</a:t>
            </a:r>
          </a:p>
          <a:p>
            <a:r>
              <a:rPr lang="en-US" dirty="0" smtClean="0"/>
              <a:t>5% Decreased Dose/Duration</a:t>
            </a:r>
          </a:p>
          <a:p>
            <a:r>
              <a:rPr lang="en-US" dirty="0" smtClean="0"/>
              <a:t>12% Altered Compliance</a:t>
            </a:r>
          </a:p>
          <a:p>
            <a:r>
              <a:rPr lang="en-US" dirty="0" smtClean="0"/>
              <a:t>36% Altered Administration Technique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Anticoagulation Management</a:t>
            </a:r>
          </a:p>
          <a:p>
            <a:pPr lvl="1"/>
            <a:r>
              <a:rPr lang="en-US" dirty="0" smtClean="0"/>
              <a:t>Total of 2,444 patients</a:t>
            </a:r>
          </a:p>
          <a:p>
            <a:pPr lvl="1"/>
            <a:r>
              <a:rPr lang="en-US" dirty="0" smtClean="0"/>
              <a:t>75% INRs in therapeutic range</a:t>
            </a:r>
          </a:p>
          <a:p>
            <a:pPr lvl="1"/>
            <a:r>
              <a:rPr lang="en-US" dirty="0" smtClean="0"/>
              <a:t>Days in range 81%</a:t>
            </a:r>
          </a:p>
          <a:p>
            <a:pPr lvl="1"/>
            <a:r>
              <a:rPr lang="en-US" dirty="0" smtClean="0"/>
              <a:t>11.8% Bleeding episodes</a:t>
            </a:r>
          </a:p>
          <a:p>
            <a:pPr lvl="2"/>
            <a:r>
              <a:rPr lang="en-US" dirty="0" smtClean="0"/>
              <a:t>5.9% Minor</a:t>
            </a:r>
          </a:p>
          <a:p>
            <a:pPr lvl="2"/>
            <a:r>
              <a:rPr lang="en-US" dirty="0" smtClean="0"/>
              <a:t>1.2% Significant (handled in clinic)</a:t>
            </a:r>
          </a:p>
          <a:p>
            <a:pPr lvl="2"/>
            <a:r>
              <a:rPr lang="en-US" dirty="0" smtClean="0"/>
              <a:t>0.6% Major (ER </a:t>
            </a:r>
            <a:r>
              <a:rPr lang="en-US" smtClean="0"/>
              <a:t>or Hospital)</a:t>
            </a:r>
            <a:endParaRPr lang="en-US" dirty="0" smtClean="0"/>
          </a:p>
          <a:p>
            <a:pPr lvl="1"/>
            <a:r>
              <a:rPr lang="en-US" dirty="0" smtClean="0"/>
              <a:t>0.8% Thrombotic episodes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Can be accomplished with the pharmacist embedded in the practice or physically separate</a:t>
            </a:r>
          </a:p>
          <a:p>
            <a:r>
              <a:rPr lang="en-US" dirty="0" smtClean="0"/>
              <a:t>Collaborative drug therapy management “supercharges” the model</a:t>
            </a:r>
          </a:p>
          <a:p>
            <a:r>
              <a:rPr lang="en-US" dirty="0" smtClean="0"/>
              <a:t>Truly an integrated, coordinated approach to enhance the patient’s ability to meet their treatment goals</a:t>
            </a:r>
          </a:p>
          <a:p>
            <a:r>
              <a:rPr lang="en-US" dirty="0" smtClean="0"/>
              <a:t> Patients with the most chronic disease states dependent on the most chronic medications benefit the most</a:t>
            </a:r>
          </a:p>
          <a:p>
            <a:r>
              <a:rPr lang="en-US" dirty="0" smtClean="0"/>
              <a:t>Quality of </a:t>
            </a:r>
            <a:r>
              <a:rPr lang="en-US" smtClean="0"/>
              <a:t>care and outcomes </a:t>
            </a:r>
            <a:r>
              <a:rPr lang="en-US" dirty="0" smtClean="0"/>
              <a:t>driven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703</TotalTime>
  <Words>941</Words>
  <Application>Microsoft Office PowerPoint</Application>
  <PresentationFormat>On-screen Show (4:3)</PresentationFormat>
  <Paragraphs>185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The Prescription for Healthcare Reform: Where are the Pharmacists? </vt:lpstr>
      <vt:lpstr>Highlighting Innovations in Pharmacist-Delivered Care</vt:lpstr>
      <vt:lpstr>From the Pharmacist’s Perspective…</vt:lpstr>
      <vt:lpstr>Embedded Model…</vt:lpstr>
      <vt:lpstr>Referral Process…</vt:lpstr>
      <vt:lpstr>Collaborative Drug Therapy Management</vt:lpstr>
      <vt:lpstr>Virtual Model…</vt:lpstr>
      <vt:lpstr>Coordination of Care…</vt:lpstr>
      <vt:lpstr>Outcomes</vt:lpstr>
      <vt:lpstr>Outcomes</vt:lpstr>
      <vt:lpstr>Outcomes</vt:lpstr>
      <vt:lpstr>PowerPoint Presentation</vt:lpstr>
      <vt:lpstr>PowerPoint Presentation</vt:lpstr>
      <vt:lpstr>PowerPoint Presentation</vt:lpstr>
      <vt:lpstr>Interventions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the Pharmacist’s Perspective…</dc:title>
  <dc:creator>Zaghab, Roxanne</dc:creator>
  <cp:lastModifiedBy>rox</cp:lastModifiedBy>
  <cp:revision>58</cp:revision>
  <dcterms:created xsi:type="dcterms:W3CDTF">2010-06-29T01:19:55Z</dcterms:created>
  <dcterms:modified xsi:type="dcterms:W3CDTF">2011-06-23T17:55:25Z</dcterms:modified>
</cp:coreProperties>
</file>