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7" r:id="rId2"/>
    <p:sldId id="273" r:id="rId3"/>
    <p:sldId id="262" r:id="rId4"/>
    <p:sldId id="263" r:id="rId5"/>
    <p:sldId id="264" r:id="rId6"/>
    <p:sldId id="271" r:id="rId7"/>
    <p:sldId id="272" r:id="rId8"/>
    <p:sldId id="265" r:id="rId9"/>
    <p:sldId id="266" r:id="rId10"/>
    <p:sldId id="268" r:id="rId11"/>
  </p:sldIdLst>
  <p:sldSz cx="9144000" cy="6858000" type="screen4x3"/>
  <p:notesSz cx="6858000" cy="9525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94B6D-A729-496B-8209-7D55E7DF5894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047163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9047163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DE58A-0655-4A04-A5B4-E8E880F96D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2763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93B7BC-0D71-4FB6-9F12-ECC4D1B6C3C0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0" y="714375"/>
            <a:ext cx="4762500" cy="3571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524375"/>
            <a:ext cx="5486400" cy="42862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047097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047097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BD6691-587F-4578-BEAB-7830B60DF5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174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9552" y="320675"/>
            <a:ext cx="7886700" cy="732062"/>
          </a:xfrm>
        </p:spPr>
        <p:txBody>
          <a:bodyPr/>
          <a:lstStyle>
            <a:lvl1pPr>
              <a:defRPr b="1"/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68760"/>
            <a:ext cx="7975798" cy="490820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274981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5696" y="3111419"/>
            <a:ext cx="6858000" cy="1194650"/>
          </a:xfrm>
        </p:spPr>
        <p:txBody>
          <a:bodyPr wrap="none" anchor="t">
            <a:normAutofit/>
          </a:bodyPr>
          <a:lstStyle>
            <a:lvl1pPr algn="r">
              <a:defRPr sz="60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5696" y="2492896"/>
            <a:ext cx="6858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2267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194650"/>
          </a:xfrm>
        </p:spPr>
        <p:txBody>
          <a:bodyPr wrap="none" anchor="t">
            <a:normAutofit/>
          </a:bodyPr>
          <a:lstStyle>
            <a:lvl1pPr algn="l">
              <a:defRPr sz="60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829878"/>
            <a:ext cx="6858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938526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042413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709379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523021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887384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537816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032705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715787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639519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6000" dirty="0">
                <a:solidFill>
                  <a:prstClr val="white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6000" dirty="0">
                <a:solidFill>
                  <a:prstClr val="white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9167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000280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7580722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그림 열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789085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598320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525120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68760"/>
            <a:ext cx="79757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198550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iming>
    <p:tnLst>
      <p:par>
        <p:cTn id="1" dur="indefinite" restart="never" nodeType="tmRoot"/>
      </p:par>
    </p:tnLst>
  </p:timing>
  <p:hf hdr="0"/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4400" b="1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2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43608" y="1124744"/>
            <a:ext cx="6858000" cy="1728192"/>
          </a:xfrm>
        </p:spPr>
        <p:txBody>
          <a:bodyPr>
            <a:no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4000" b="1" dirty="0">
                <a:effectLst/>
              </a:rPr>
              <a:t>Predictors of Vocational Identity </a:t>
            </a:r>
            <a:r>
              <a:rPr lang="en-US" altLang="ko-KR" sz="4000" b="1" dirty="0" smtClean="0">
                <a:effectLst/>
              </a:rPr>
              <a:t/>
            </a:r>
            <a:br>
              <a:rPr lang="en-US" altLang="ko-KR" sz="4000" b="1" dirty="0" smtClean="0">
                <a:effectLst/>
              </a:rPr>
            </a:br>
            <a:r>
              <a:rPr lang="en-US" altLang="ko-KR" sz="4000" b="1" dirty="0" smtClean="0">
                <a:effectLst/>
              </a:rPr>
              <a:t>in </a:t>
            </a:r>
            <a:r>
              <a:rPr lang="en-US" altLang="ko-KR" sz="4000" b="1" dirty="0">
                <a:effectLst/>
              </a:rPr>
              <a:t>Nursing Students</a:t>
            </a:r>
            <a:br>
              <a:rPr lang="en-US" altLang="ko-KR" sz="4000" b="1" dirty="0">
                <a:effectLst/>
              </a:rPr>
            </a:br>
            <a:endParaRPr lang="ko-KR" altLang="en-US" sz="4000" b="1" dirty="0">
              <a:effectLst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15616" y="4077072"/>
            <a:ext cx="7362056" cy="1495592"/>
          </a:xfrm>
        </p:spPr>
        <p:txBody>
          <a:bodyPr>
            <a:noAutofit/>
          </a:bodyPr>
          <a:lstStyle/>
          <a:p>
            <a:r>
              <a:rPr lang="en-US" altLang="ko-KR" sz="3600" b="1" dirty="0" smtClean="0"/>
              <a:t>Mira Lee</a:t>
            </a:r>
          </a:p>
          <a:p>
            <a:endParaRPr lang="en-US" altLang="ko-KR" sz="2800" dirty="0"/>
          </a:p>
          <a:p>
            <a:r>
              <a:rPr lang="en-US" altLang="ko-KR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Daejeon Health Institute of Technology</a:t>
            </a:r>
            <a:endParaRPr lang="ko-KR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11-30-2017</a:t>
            </a:r>
            <a:endParaRPr lang="ko-KR" alt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92203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75656" y="332656"/>
            <a:ext cx="6858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sz="4000" b="1" dirty="0" smtClean="0"/>
              <a:t>Necessity</a:t>
            </a:r>
            <a:r>
              <a:rPr lang="en-US" altLang="ko-KR" sz="4000" dirty="0" smtClean="0"/>
              <a:t> </a:t>
            </a:r>
            <a:r>
              <a:rPr lang="en-US" altLang="ko-KR" sz="4000" b="1" dirty="0" smtClean="0"/>
              <a:t>of the study</a:t>
            </a:r>
            <a:br>
              <a:rPr lang="en-US" altLang="ko-KR" sz="4000" b="1" dirty="0" smtClean="0"/>
            </a:br>
            <a:endParaRPr lang="ko-KR" altLang="en-US" sz="40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23528" y="1124744"/>
            <a:ext cx="8820472" cy="5040560"/>
          </a:xfrm>
        </p:spPr>
        <p:txBody>
          <a:bodyPr>
            <a:no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altLang="ko-KR" sz="2800" dirty="0" smtClean="0"/>
              <a:t>Korean youth unemployment rate is 13.1%(</a:t>
            </a:r>
            <a:r>
              <a:rPr lang="en-US" altLang="ko-KR" sz="2000" dirty="0" smtClean="0"/>
              <a:t>04/2017)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altLang="ko-KR" sz="2800" dirty="0" smtClean="0"/>
              <a:t>The number of nursing college has significantly increased recently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altLang="ko-KR" sz="2800" dirty="0" smtClean="0"/>
              <a:t>However, nurse turnover is growing higher especially, the turnover rate of new nurses reached at 35.5%(</a:t>
            </a:r>
            <a:r>
              <a:rPr lang="en-US" altLang="ko-KR" sz="2000" dirty="0" smtClean="0"/>
              <a:t>04/ 2017)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altLang="ko-KR" sz="2800" dirty="0" smtClean="0"/>
              <a:t>Without careful consideration of their personal values or building vocational identity as a nurse, new nurses have experienced ‘reality shock’ when they are working in the clinical field and it would be one of the biggest reasons why nurses leave their job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11-30-2017</a:t>
            </a:r>
            <a:endParaRPr lang="ko-KR" alt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  <a:p>
            <a:endParaRPr lang="ko-KR" alt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2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47155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886700" cy="732062"/>
          </a:xfrm>
        </p:spPr>
        <p:txBody>
          <a:bodyPr/>
          <a:lstStyle/>
          <a:p>
            <a:pPr algn="ctr"/>
            <a:r>
              <a:rPr lang="en-US" altLang="ko-KR" dirty="0"/>
              <a:t>Purpose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9552" y="1484784"/>
            <a:ext cx="8352928" cy="4908203"/>
          </a:xfrm>
        </p:spPr>
        <p:txBody>
          <a:bodyPr>
            <a:normAutofit/>
          </a:bodyPr>
          <a:lstStyle/>
          <a:p>
            <a:r>
              <a:rPr lang="en-US" altLang="ko-KR" sz="2800" b="1" dirty="0" smtClean="0"/>
              <a:t>To </a:t>
            </a:r>
            <a:r>
              <a:rPr lang="en-US" altLang="ko-KR" sz="2800" b="1" dirty="0"/>
              <a:t>investigate levels of vocational identity, adaptation in a nursing school, and nursing student satisfaction of major and clinical </a:t>
            </a:r>
            <a:r>
              <a:rPr lang="en-US" altLang="ko-KR" sz="2800" b="1" dirty="0" smtClean="0"/>
              <a:t>practice</a:t>
            </a:r>
          </a:p>
          <a:p>
            <a:endParaRPr lang="en-US" altLang="ko-KR" sz="800" b="1" dirty="0" smtClean="0"/>
          </a:p>
          <a:p>
            <a:r>
              <a:rPr lang="en-US" altLang="ko-KR" sz="2800" b="1" dirty="0" smtClean="0"/>
              <a:t>To examine differences in variables according to general characteristics of participants</a:t>
            </a:r>
          </a:p>
          <a:p>
            <a:endParaRPr lang="en-US" altLang="ko-KR" sz="800" b="1" dirty="0" smtClean="0"/>
          </a:p>
          <a:p>
            <a:r>
              <a:rPr lang="en-US" altLang="ko-KR" sz="2800" b="1" dirty="0" smtClean="0"/>
              <a:t>To </a:t>
            </a:r>
            <a:r>
              <a:rPr lang="en-US" altLang="ko-KR" sz="2800" b="1" dirty="0"/>
              <a:t>examine </a:t>
            </a:r>
            <a:r>
              <a:rPr lang="en-US" altLang="ko-KR" sz="2800" b="1" dirty="0" smtClean="0"/>
              <a:t>correlations among variables</a:t>
            </a:r>
          </a:p>
          <a:p>
            <a:endParaRPr lang="en-US" altLang="ko-KR" sz="800" b="1" dirty="0" smtClean="0"/>
          </a:p>
          <a:p>
            <a:r>
              <a:rPr lang="en-US" altLang="ko-KR" sz="2800" b="1" dirty="0" smtClean="0"/>
              <a:t>To </a:t>
            </a:r>
            <a:r>
              <a:rPr lang="en-US" altLang="ko-KR" sz="2800" b="1" dirty="0"/>
              <a:t>investigate predictors affecting vocational identity of nursing students.</a:t>
            </a:r>
          </a:p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11-30-2017</a:t>
            </a:r>
            <a:endParaRPr lang="ko-KR" alt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  <a:p>
            <a:endParaRPr lang="ko-KR" alt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3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39165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/>
              <a:t>D</a:t>
            </a:r>
            <a:r>
              <a:rPr lang="en-US" altLang="ko-KR" dirty="0" smtClean="0"/>
              <a:t>esigned </a:t>
            </a:r>
            <a:r>
              <a:rPr lang="en-US" altLang="ko-KR" dirty="0"/>
              <a:t>as a cross-sectional descriptive </a:t>
            </a:r>
            <a:r>
              <a:rPr lang="en-US" altLang="ko-KR" dirty="0" smtClean="0"/>
              <a:t>research</a:t>
            </a:r>
          </a:p>
          <a:p>
            <a:r>
              <a:rPr lang="en-US" altLang="ko-KR" dirty="0" smtClean="0"/>
              <a:t>The </a:t>
            </a:r>
            <a:r>
              <a:rPr lang="en-US" altLang="ko-KR" dirty="0"/>
              <a:t>participants were 317 nursing students in D city </a:t>
            </a:r>
            <a:endParaRPr lang="en-US" altLang="ko-KR" dirty="0" smtClean="0"/>
          </a:p>
          <a:p>
            <a:r>
              <a:rPr lang="en-US" altLang="ko-KR" dirty="0" smtClean="0"/>
              <a:t>Surveyed </a:t>
            </a:r>
            <a:r>
              <a:rPr lang="en-US" altLang="ko-KR" dirty="0"/>
              <a:t>from October to December 2016 using self-report </a:t>
            </a:r>
            <a:r>
              <a:rPr lang="en-US" altLang="ko-KR" dirty="0" smtClean="0"/>
              <a:t>questionnaires</a:t>
            </a:r>
          </a:p>
          <a:p>
            <a:r>
              <a:rPr lang="en-US" altLang="ko-KR" dirty="0" smtClean="0"/>
              <a:t>Data were analyzed </a:t>
            </a:r>
            <a:r>
              <a:rPr lang="en-US" altLang="ko-KR" dirty="0"/>
              <a:t>using SPSS v. 21.0, which determined frequency, percentage, mean, standard deviation, t-test, One-way ANOVA, </a:t>
            </a:r>
            <a:r>
              <a:rPr lang="en-US" altLang="ko-KR" dirty="0" err="1"/>
              <a:t>Scheff‘s</a:t>
            </a:r>
            <a:r>
              <a:rPr lang="en-US" altLang="ko-KR" dirty="0"/>
              <a:t> test, Pearson’s correlation coefficient, and multiple regression analysis.</a:t>
            </a:r>
          </a:p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11-30-2017</a:t>
            </a:r>
            <a:endParaRPr lang="ko-KR" alt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  <a:p>
            <a:endParaRPr lang="ko-KR" alt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4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12738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</a:t>
            </a:r>
            <a:r>
              <a:rPr lang="en-US" altLang="ko-KR" dirty="0"/>
              <a:t>mean scores 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11-30-2017</a:t>
            </a:r>
            <a:endParaRPr lang="ko-KR" alt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  <a:p>
            <a:endParaRPr lang="ko-KR" alt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5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193549"/>
              </p:ext>
            </p:extLst>
          </p:nvPr>
        </p:nvGraphicFramePr>
        <p:xfrm>
          <a:off x="971600" y="2060848"/>
          <a:ext cx="7344816" cy="2808310"/>
        </p:xfrm>
        <a:graphic>
          <a:graphicData uri="http://schemas.openxmlformats.org/drawingml/2006/table">
            <a:tbl>
              <a:tblPr/>
              <a:tblGrid>
                <a:gridCol w="3024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16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Variable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M±SD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Range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662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College a</a:t>
                      </a:r>
                      <a:r>
                        <a:rPr lang="en-US" sz="1600" kern="0" spc="-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daptation</a:t>
                      </a:r>
                      <a:endParaRPr lang="en-US" sz="1600" kern="0" spc="-6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3.29±0.50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1-5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662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Satisfaction of major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3.66±0.49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1-5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662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Satisfaction of clinical practice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3.42±0.46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1-5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662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Vocational identity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2.72±0.45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1-4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01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2130" y="188640"/>
            <a:ext cx="8986374" cy="792088"/>
          </a:xfrm>
        </p:spPr>
        <p:txBody>
          <a:bodyPr>
            <a:no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altLang="ko-KR" sz="2200" dirty="0" smtClean="0"/>
              <a:t>     General </a:t>
            </a:r>
            <a:r>
              <a:rPr lang="en-US" altLang="ko-KR" sz="2200" dirty="0"/>
              <a:t>Characteristics of the </a:t>
            </a:r>
            <a:r>
              <a:rPr lang="en-US" altLang="ko-KR" sz="2200" dirty="0" smtClean="0"/>
              <a:t>Participants               </a:t>
            </a:r>
            <a:r>
              <a:rPr lang="en-US" altLang="ko-KR" sz="1100" dirty="0" smtClean="0"/>
              <a:t>Result cont’d                                                                                                                                     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1200" dirty="0" smtClean="0"/>
              <a:t>                                                                                                                                                    (N=317)</a:t>
            </a:r>
            <a:br>
              <a:rPr lang="en-US" altLang="ko-KR" sz="1200" dirty="0" smtClean="0"/>
            </a:br>
            <a:endParaRPr lang="ko-KR" altLang="en-US" sz="1200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4903671"/>
              </p:ext>
            </p:extLst>
          </p:nvPr>
        </p:nvGraphicFramePr>
        <p:xfrm>
          <a:off x="323528" y="908720"/>
          <a:ext cx="4320000" cy="5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36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Variables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Categories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3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Sex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13.6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86.4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63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Grade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Junior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47.9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Senior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52.1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63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Age(</a:t>
                      </a:r>
                      <a:r>
                        <a:rPr lang="en-US" sz="9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yr</a:t>
                      </a: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20-21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34.4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22-23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37.9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ko-KR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  <a:endParaRPr lang="ko-KR" altLang="en-US" sz="900" kern="0" spc="-6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27.8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630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Religion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Protestant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27.8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Catholic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3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Buddhist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Non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55.5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63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Health level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Good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27.1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3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Moderate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66.6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3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3630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Housing 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Living with parents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27.8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3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Housing alone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62.1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3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Dormitory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363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498856"/>
              </p:ext>
            </p:extLst>
          </p:nvPr>
        </p:nvGraphicFramePr>
        <p:xfrm>
          <a:off x="4644008" y="911720"/>
          <a:ext cx="4320000" cy="5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348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Variables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Categories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480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Economic level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Very good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Good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64.0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32.5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Very 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480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Motivation for selecting nursing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Academic score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Aptitudes or interest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30.0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Employment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47.3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Advice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13.9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900" kern="0" spc="-60"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348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Academic score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2.0~2.9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16.4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3.0~3.9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66.9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6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ko-KR" sz="900" kern="0" spc="-6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4.0</a:t>
                      </a:r>
                      <a:endParaRPr lang="ko-KR" altLang="en-US" sz="900" kern="0" spc="-6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16.7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48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Friendship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Very good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3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Good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88.0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3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Bad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3480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Clinical practice satisfaction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Very good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6.6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3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Good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82.3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3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Bad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9.8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34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Very bad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6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93415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320675"/>
            <a:ext cx="8208912" cy="732062"/>
          </a:xfrm>
        </p:spPr>
        <p:txBody>
          <a:bodyPr>
            <a:noAutofit/>
          </a:bodyPr>
          <a:lstStyle/>
          <a:p>
            <a:r>
              <a:rPr lang="en-US" altLang="ko-KR" sz="2400" dirty="0" smtClean="0"/>
              <a:t>Differences </a:t>
            </a:r>
            <a:r>
              <a:rPr lang="en-US" altLang="ko-KR" sz="2400" dirty="0"/>
              <a:t>in Variables According to Characteristics of </a:t>
            </a:r>
            <a:r>
              <a:rPr lang="en-US" altLang="ko-KR" sz="2400" dirty="0" smtClean="0"/>
              <a:t>Participants                                                 </a:t>
            </a:r>
            <a:r>
              <a:rPr lang="en-US" altLang="ko-KR" sz="1200" dirty="0"/>
              <a:t>(N=317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6856817"/>
              </p:ext>
            </p:extLst>
          </p:nvPr>
        </p:nvGraphicFramePr>
        <p:xfrm>
          <a:off x="395540" y="1196735"/>
          <a:ext cx="8496939" cy="540022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25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5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4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2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92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89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59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89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484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101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59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66338">
                <a:tc rowSpan="2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>
                          <a:effectLst/>
                        </a:rPr>
                        <a:t>Variables</a:t>
                      </a:r>
                      <a:endParaRPr lang="en-US" sz="900" b="1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>
                          <a:effectLst/>
                        </a:rPr>
                        <a:t>N</a:t>
                      </a:r>
                      <a:endParaRPr lang="en-US" sz="900" b="1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 smtClean="0">
                          <a:effectLst/>
                        </a:rPr>
                        <a:t>College </a:t>
                      </a:r>
                      <a:r>
                        <a:rPr lang="en-US" altLang="ko-KR" sz="900" b="1" kern="0" spc="-60" dirty="0" smtClean="0">
                          <a:effectLst/>
                        </a:rPr>
                        <a:t>Adaptation </a:t>
                      </a:r>
                      <a:endParaRPr lang="en-US" sz="900" b="1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>
                          <a:effectLst/>
                        </a:rPr>
                        <a:t>Satisfaction of </a:t>
                      </a:r>
                      <a:r>
                        <a:rPr lang="en-US" sz="900" b="1" kern="0" spc="-60" dirty="0" smtClean="0">
                          <a:effectLst/>
                        </a:rPr>
                        <a:t>major</a:t>
                      </a:r>
                      <a:endParaRPr lang="en-US" sz="900" b="1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 smtClean="0">
                          <a:effectLst/>
                        </a:rPr>
                        <a:t>Satisfaction of </a:t>
                      </a:r>
                      <a:r>
                        <a:rPr lang="en-US" altLang="ko-KR" sz="900" b="1" kern="0" spc="0" dirty="0" smtClean="0">
                          <a:effectLst/>
                        </a:rPr>
                        <a:t>Clinical practice</a:t>
                      </a:r>
                      <a:endParaRPr lang="en-US" sz="900" b="1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 smtClean="0">
                          <a:effectLst/>
                        </a:rPr>
                        <a:t>Vocational </a:t>
                      </a:r>
                      <a:r>
                        <a:rPr lang="en-US" sz="900" b="1" kern="0" spc="-60" dirty="0">
                          <a:effectLst/>
                        </a:rPr>
                        <a:t>identity</a:t>
                      </a:r>
                      <a:endParaRPr lang="en-US" sz="900" b="1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33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>
                          <a:effectLst/>
                        </a:rPr>
                        <a:t>M±SD</a:t>
                      </a:r>
                      <a:endParaRPr lang="en-US" sz="900" b="1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>
                          <a:effectLst/>
                        </a:rPr>
                        <a:t>t/F(p)</a:t>
                      </a:r>
                      <a:endParaRPr lang="en-US" sz="900" b="1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>
                          <a:effectLst/>
                        </a:rPr>
                        <a:t>M±SD</a:t>
                      </a:r>
                      <a:endParaRPr lang="en-US" sz="900" b="1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>
                          <a:effectLst/>
                        </a:rPr>
                        <a:t>t/F(p)</a:t>
                      </a:r>
                      <a:endParaRPr lang="en-US" sz="900" b="1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>
                          <a:effectLst/>
                        </a:rPr>
                        <a:t>M±SD</a:t>
                      </a:r>
                      <a:endParaRPr lang="en-US" sz="900" b="1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>
                          <a:effectLst/>
                        </a:rPr>
                        <a:t>t/F(p)</a:t>
                      </a:r>
                      <a:endParaRPr lang="en-US" sz="900" b="1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>
                          <a:effectLst/>
                        </a:rPr>
                        <a:t>M±SD</a:t>
                      </a:r>
                      <a:endParaRPr lang="en-US" sz="900" b="1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-60" dirty="0">
                          <a:effectLst/>
                        </a:rPr>
                        <a:t>t/F(p)</a:t>
                      </a:r>
                      <a:endParaRPr lang="en-US" sz="900" b="1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338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Grade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Junior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152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3.18±0.50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-3.849</a:t>
                      </a:r>
                      <a:r>
                        <a:rPr lang="en-US" sz="900" kern="0" spc="-70" baseline="30000" dirty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(.000)</a:t>
                      </a: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3.63±0.47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-.795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(.427)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3.34±0.46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3.057</a:t>
                      </a:r>
                      <a:r>
                        <a:rPr lang="en-US" altLang="ko-KR" sz="900" kern="0" spc="-70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** 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 smtClean="0">
                          <a:solidFill>
                            <a:srgbClr val="FF0000"/>
                          </a:solidFill>
                          <a:effectLst/>
                        </a:rPr>
                        <a:t>(.</a:t>
                      </a:r>
                      <a:r>
                        <a:rPr lang="en-US" sz="900" kern="0" spc="-60" dirty="0">
                          <a:solidFill>
                            <a:srgbClr val="FF0000"/>
                          </a:solidFill>
                          <a:effectLst/>
                        </a:rPr>
                        <a:t>002)</a:t>
                      </a: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2.64±0.42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3.187</a:t>
                      </a:r>
                      <a:r>
                        <a:rPr lang="en-US" altLang="ko-KR" sz="900" kern="0" spc="-70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** </a:t>
                      </a: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(.</a:t>
                      </a: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002)</a:t>
                      </a: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3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Senior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165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3.39±0.47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3.68±0.51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3.49±0.45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2.79±0.46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338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effectLst/>
                        </a:rPr>
                        <a:t>Health level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Good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>
                          <a:effectLst/>
                        </a:rPr>
                        <a:t>86</a:t>
                      </a:r>
                      <a:endParaRPr lang="en-US" sz="800" kern="0" spc="-6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3.50±0.49</a:t>
                      </a:r>
                      <a:r>
                        <a:rPr lang="en-US" sz="900" kern="0" spc="-70" baseline="30000" dirty="0">
                          <a:effectLst/>
                        </a:rPr>
                        <a:t>a</a:t>
                      </a:r>
                      <a:endParaRPr lang="en-US" sz="900" kern="0" spc="-70" baseline="300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23.403</a:t>
                      </a:r>
                      <a:r>
                        <a:rPr lang="en-US" altLang="ko-KR" sz="900" kern="0" spc="-70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(.</a:t>
                      </a: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000)</a:t>
                      </a: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3.71±0.49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1.173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(.311)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3.51±0.44</a:t>
                      </a:r>
                      <a:r>
                        <a:rPr lang="en-US" sz="900" kern="0" spc="-70" baseline="0" dirty="0">
                          <a:effectLst/>
                        </a:rPr>
                        <a:t>a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5.331</a:t>
                      </a:r>
                      <a:r>
                        <a:rPr lang="en-US" altLang="ko-KR" sz="900" kern="0" spc="-70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** 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(.</a:t>
                      </a: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005)</a:t>
                      </a: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2.82±0.45</a:t>
                      </a:r>
                      <a:r>
                        <a:rPr lang="en-US" sz="900" kern="0" spc="-70" baseline="0" dirty="0">
                          <a:effectLst/>
                        </a:rPr>
                        <a:t>a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5.323</a:t>
                      </a:r>
                      <a:r>
                        <a:rPr lang="en-US" altLang="ko-KR" sz="900" kern="0" spc="-70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** </a:t>
                      </a: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(.</a:t>
                      </a: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005)</a:t>
                      </a:r>
                    </a:p>
                  </a:txBody>
                  <a:tcPr marL="27723" marR="27723" marT="13861" marB="1386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3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Moderate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211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3.25±0.46</a:t>
                      </a:r>
                      <a:r>
                        <a:rPr lang="en-US" sz="900" kern="0" spc="-70" baseline="30000" dirty="0">
                          <a:effectLst/>
                        </a:rPr>
                        <a:t>b</a:t>
                      </a:r>
                      <a:endParaRPr lang="en-US" sz="900" kern="0" spc="-70" baseline="300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3.65±0.49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3.40±0.46</a:t>
                      </a:r>
                      <a:r>
                        <a:rPr lang="en-US" sz="900" kern="0" spc="-70" baseline="0" dirty="0">
                          <a:effectLst/>
                        </a:rPr>
                        <a:t>a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2.70±0.43</a:t>
                      </a:r>
                      <a:r>
                        <a:rPr lang="en-US" sz="900" kern="0" spc="-70" baseline="0" dirty="0">
                          <a:effectLst/>
                        </a:rPr>
                        <a:t>ab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3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Poor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>
                          <a:effectLst/>
                        </a:rPr>
                        <a:t>20</a:t>
                      </a:r>
                      <a:endParaRPr lang="en-US" sz="800" kern="0" spc="-6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2.75±0.38</a:t>
                      </a:r>
                      <a:r>
                        <a:rPr lang="en-US" sz="900" kern="0" spc="-70" baseline="30000" dirty="0">
                          <a:effectLst/>
                        </a:rPr>
                        <a:t>c</a:t>
                      </a:r>
                      <a:endParaRPr lang="en-US" sz="900" kern="0" spc="-70" baseline="300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effectLst/>
                        </a:rPr>
                        <a:t>3.53±0.44</a:t>
                      </a:r>
                      <a:endParaRPr lang="en-US" sz="900" kern="0" spc="-6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3.16±0.48</a:t>
                      </a:r>
                      <a:r>
                        <a:rPr lang="en-US" sz="900" kern="0" spc="-70" baseline="0" dirty="0">
                          <a:effectLst/>
                        </a:rPr>
                        <a:t>b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2.49±0.47</a:t>
                      </a:r>
                      <a:r>
                        <a:rPr lang="en-US" sz="900" kern="0" spc="-70" baseline="0" dirty="0">
                          <a:effectLst/>
                        </a:rPr>
                        <a:t>b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338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Motivation for selecting nursing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Academic score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>
                          <a:effectLst/>
                        </a:rPr>
                        <a:t>17</a:t>
                      </a:r>
                      <a:endParaRPr lang="en-US" sz="800" kern="0" spc="-6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effectLst/>
                        </a:rPr>
                        <a:t>3.14±0.55</a:t>
                      </a:r>
                      <a:r>
                        <a:rPr lang="en-US" altLang="ko-KR" sz="900" kern="0" spc="-70" baseline="30000" dirty="0" smtClean="0">
                          <a:effectLst/>
                        </a:rPr>
                        <a:t>b</a:t>
                      </a:r>
                      <a:endParaRPr lang="en-US" altLang="ko-KR" sz="900" kern="0" spc="-70" baseline="300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2.654</a:t>
                      </a:r>
                      <a:r>
                        <a:rPr lang="en-US" altLang="ko-KR" sz="900" kern="0" spc="-70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900" kern="0" spc="-70" baseline="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(.033)</a:t>
                      </a: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3.43±0.63</a:t>
                      </a:r>
                      <a:r>
                        <a:rPr lang="en-US" sz="900" kern="0" spc="-70" baseline="0" dirty="0">
                          <a:effectLst/>
                        </a:rPr>
                        <a:t>b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3.245</a:t>
                      </a:r>
                      <a:r>
                        <a:rPr lang="en-US" altLang="ko-KR" sz="900" kern="0" spc="-70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900" kern="0" spc="-70" baseline="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(.013)</a:t>
                      </a: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3.29±0.55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2.139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(.076)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2.60±0.40</a:t>
                      </a:r>
                      <a:r>
                        <a:rPr lang="en-US" sz="900" kern="0" spc="-70" baseline="0" dirty="0">
                          <a:effectLst/>
                        </a:rPr>
                        <a:t>c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4.739</a:t>
                      </a:r>
                      <a:r>
                        <a:rPr lang="en-US" altLang="ko-KR" sz="900" kern="0" spc="-70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** </a:t>
                      </a: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(.</a:t>
                      </a: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001)</a:t>
                      </a: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3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Aptitudes or interest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95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effectLst/>
                        </a:rPr>
                        <a:t>3.42±0.45</a:t>
                      </a:r>
                      <a:r>
                        <a:rPr lang="en-US" altLang="ko-KR" sz="900" kern="0" spc="-70" baseline="30000" dirty="0" smtClean="0">
                          <a:effectLst/>
                        </a:rPr>
                        <a:t>a</a:t>
                      </a:r>
                      <a:endParaRPr lang="en-US" altLang="ko-KR" sz="900" kern="0" spc="-70" baseline="300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3.78±0.51</a:t>
                      </a:r>
                      <a:r>
                        <a:rPr lang="en-US" sz="900" kern="0" spc="-70" baseline="0" dirty="0">
                          <a:effectLst/>
                        </a:rPr>
                        <a:t>a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3.51±0.42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2.86±0.45</a:t>
                      </a:r>
                      <a:r>
                        <a:rPr lang="en-US" sz="900" kern="0" spc="-70" baseline="0" dirty="0">
                          <a:effectLst/>
                        </a:rPr>
                        <a:t>ab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3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 smtClean="0">
                          <a:effectLst/>
                        </a:rPr>
                        <a:t>Employment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>
                          <a:effectLst/>
                        </a:rPr>
                        <a:t>150</a:t>
                      </a:r>
                      <a:endParaRPr lang="en-US" sz="800" kern="0" spc="-6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0" spc="-60" baseline="0" dirty="0" smtClean="0">
                          <a:effectLst/>
                        </a:rPr>
                        <a:t>3.24±0.49</a:t>
                      </a:r>
                      <a:r>
                        <a:rPr lang="en-US" altLang="ko-KR" sz="900" kern="0" spc="-70" baseline="30000" dirty="0" smtClean="0">
                          <a:effectLst/>
                        </a:rPr>
                        <a:t>ab</a:t>
                      </a:r>
                      <a:endParaRPr lang="en-US" altLang="ko-KR" sz="900" kern="0" spc="-70" baseline="3000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3.59±0.45</a:t>
                      </a:r>
                      <a:r>
                        <a:rPr lang="en-US" sz="900" kern="0" spc="-70" baseline="0" dirty="0">
                          <a:effectLst/>
                        </a:rPr>
                        <a:t>ab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3.36±0.49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2.65±0.44</a:t>
                      </a:r>
                      <a:r>
                        <a:rPr lang="en-US" sz="900" kern="0" spc="-70" baseline="0" dirty="0">
                          <a:effectLst/>
                        </a:rPr>
                        <a:t>abc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3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Advice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44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0" spc="-60" baseline="0" dirty="0" smtClean="0">
                          <a:effectLst/>
                        </a:rPr>
                        <a:t>3.23±0.54</a:t>
                      </a:r>
                      <a:r>
                        <a:rPr lang="en-US" altLang="ko-KR" sz="900" kern="0" spc="-70" baseline="30000" dirty="0" smtClean="0">
                          <a:effectLst/>
                        </a:rPr>
                        <a:t>ab</a:t>
                      </a:r>
                      <a:endParaRPr lang="en-US" altLang="ko-KR" sz="900" kern="0" spc="-70" baseline="3000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3.66±0.45</a:t>
                      </a:r>
                      <a:r>
                        <a:rPr lang="en-US" sz="900" kern="0" spc="-70" baseline="0" dirty="0">
                          <a:effectLst/>
                        </a:rPr>
                        <a:t>ab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3.41±0.40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2.62±0.42</a:t>
                      </a:r>
                      <a:r>
                        <a:rPr lang="en-US" sz="900" kern="0" spc="-70" baseline="0" dirty="0">
                          <a:effectLst/>
                        </a:rPr>
                        <a:t>bc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63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other</a:t>
                      </a:r>
                      <a:endParaRPr lang="en-US" sz="800" kern="0" spc="-60" dirty="0">
                        <a:solidFill>
                          <a:srgbClr val="0000FF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>
                          <a:effectLst/>
                        </a:rPr>
                        <a:t>11</a:t>
                      </a:r>
                      <a:endParaRPr lang="en-US" sz="800" kern="0" spc="-6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0" spc="-60" baseline="0" dirty="0" smtClean="0">
                          <a:effectLst/>
                        </a:rPr>
                        <a:t>3.27±0.57</a:t>
                      </a:r>
                      <a:r>
                        <a:rPr lang="en-US" altLang="ko-KR" sz="900" kern="0" spc="-70" baseline="30000" dirty="0" smtClean="0">
                          <a:effectLst/>
                        </a:rPr>
                        <a:t>ab</a:t>
                      </a:r>
                      <a:endParaRPr lang="en-US" altLang="ko-KR" sz="900" kern="0" spc="-70" baseline="3000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3.74±0.51</a:t>
                      </a:r>
                      <a:r>
                        <a:rPr lang="en-US" sz="900" kern="0" spc="-70" baseline="0" dirty="0">
                          <a:effectLst/>
                        </a:rPr>
                        <a:t>a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3.54±0.41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2.90±0.20</a:t>
                      </a:r>
                      <a:r>
                        <a:rPr lang="en-US" sz="900" kern="0" spc="-70" baseline="0" dirty="0">
                          <a:effectLst/>
                        </a:rPr>
                        <a:t>a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6338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>
                          <a:effectLst/>
                        </a:rPr>
                        <a:t>Academic score</a:t>
                      </a:r>
                      <a:endParaRPr lang="en-US" sz="800" kern="0" spc="-6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2.0~2.9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52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0" spc="-60" baseline="0" dirty="0" smtClean="0">
                          <a:effectLst/>
                        </a:rPr>
                        <a:t>2.98±0.48</a:t>
                      </a:r>
                      <a:r>
                        <a:rPr lang="en-US" altLang="ko-KR" sz="900" kern="0" spc="-70" baseline="30000" dirty="0" smtClean="0">
                          <a:effectLst/>
                        </a:rPr>
                        <a:t>c</a:t>
                      </a:r>
                      <a:endParaRPr lang="en-US" altLang="ko-KR" sz="900" kern="0" spc="-70" baseline="3000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22.232</a:t>
                      </a:r>
                      <a:r>
                        <a:rPr lang="en-US" altLang="ko-KR" sz="900" kern="0" spc="-70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(.</a:t>
                      </a: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000)</a:t>
                      </a: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3.48±0.46</a:t>
                      </a:r>
                      <a:r>
                        <a:rPr lang="en-US" sz="900" kern="0" spc="-70" baseline="0" dirty="0">
                          <a:effectLst/>
                        </a:rPr>
                        <a:t>c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11.344</a:t>
                      </a:r>
                      <a:r>
                        <a:rPr lang="en-US" altLang="ko-KR" sz="900" kern="0" spc="-70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(.</a:t>
                      </a: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000)</a:t>
                      </a: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3.29±0.47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effectLst/>
                        </a:rPr>
                        <a:t>2.374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>
                          <a:effectLst/>
                        </a:rPr>
                        <a:t>(.095)</a:t>
                      </a:r>
                      <a:endParaRPr lang="en-US" sz="900" kern="0" spc="-6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2.58±0.45</a:t>
                      </a:r>
                      <a:r>
                        <a:rPr lang="en-US" sz="900" kern="0" spc="-70" baseline="0" dirty="0">
                          <a:effectLst/>
                        </a:rPr>
                        <a:t>b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9.310</a:t>
                      </a:r>
                      <a:r>
                        <a:rPr lang="en-US" altLang="ko-KR" sz="900" kern="0" spc="-70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(.</a:t>
                      </a: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000)</a:t>
                      </a:r>
                    </a:p>
                  </a:txBody>
                  <a:tcPr marL="27723" marR="27723" marT="13861" marB="13861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63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3.0~3.9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>
                          <a:effectLst/>
                        </a:rPr>
                        <a:t>212</a:t>
                      </a:r>
                      <a:endParaRPr lang="en-US" sz="800" kern="0" spc="-6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0" spc="-60" baseline="0" dirty="0" smtClean="0">
                          <a:effectLst/>
                        </a:rPr>
                        <a:t>3.29±0.46</a:t>
                      </a:r>
                      <a:r>
                        <a:rPr lang="en-US" altLang="ko-KR" sz="900" kern="0" spc="-70" baseline="30000" dirty="0" smtClean="0">
                          <a:effectLst/>
                        </a:rPr>
                        <a:t>b</a:t>
                      </a:r>
                      <a:endParaRPr lang="en-US" altLang="ko-KR" sz="900" kern="0" spc="-70" baseline="3000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3.64±0.47</a:t>
                      </a:r>
                      <a:r>
                        <a:rPr lang="en-US" sz="900" kern="0" spc="-70" baseline="0" dirty="0">
                          <a:effectLst/>
                        </a:rPr>
                        <a:t>b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3.45±0.45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2.70±0.41</a:t>
                      </a:r>
                      <a:r>
                        <a:rPr lang="en-US" sz="900" kern="0" spc="-70" baseline="0" dirty="0">
                          <a:effectLst/>
                        </a:rPr>
                        <a:t>b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63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6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altLang="ko-KR" sz="800" kern="0" spc="-60" dirty="0" smtClean="0">
                          <a:effectLst/>
                        </a:rPr>
                        <a:t>4.0</a:t>
                      </a:r>
                      <a:endParaRPr lang="ko-KR" alt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53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0" spc="-60" baseline="0" dirty="0" smtClean="0">
                          <a:effectLst/>
                        </a:rPr>
                        <a:t>3.58±0.48</a:t>
                      </a:r>
                      <a:r>
                        <a:rPr lang="en-US" altLang="ko-KR" sz="900" kern="0" spc="-70" baseline="30000" dirty="0" smtClean="0">
                          <a:effectLst/>
                        </a:rPr>
                        <a:t>a</a:t>
                      </a:r>
                      <a:endParaRPr lang="en-US" altLang="ko-KR" sz="900" kern="0" spc="-70" baseline="3000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3.91±0.50</a:t>
                      </a:r>
                      <a:r>
                        <a:rPr lang="en-US" sz="900" kern="0" spc="-70" baseline="0" dirty="0">
                          <a:effectLst/>
                        </a:rPr>
                        <a:t>a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dirty="0">
                          <a:effectLst/>
                        </a:rPr>
                        <a:t>3.42±0.49</a:t>
                      </a:r>
                      <a:endParaRPr lang="en-US" sz="9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2.93±0.49</a:t>
                      </a:r>
                      <a:r>
                        <a:rPr lang="en-US" sz="900" kern="0" spc="-70" baseline="0" dirty="0">
                          <a:effectLst/>
                        </a:rPr>
                        <a:t>a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6338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effectLst/>
                        </a:rPr>
                        <a:t>Clinical practice satisfaction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Very good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21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0" spc="-60" baseline="0" dirty="0" smtClean="0">
                          <a:effectLst/>
                        </a:rPr>
                        <a:t>3.58±0.69</a:t>
                      </a:r>
                      <a:r>
                        <a:rPr lang="en-US" altLang="ko-KR" sz="900" kern="0" spc="-70" baseline="30000" dirty="0" smtClean="0">
                          <a:effectLst/>
                        </a:rPr>
                        <a:t>a</a:t>
                      </a:r>
                      <a:endParaRPr lang="en-US" altLang="ko-KR" sz="900" kern="0" spc="-70" baseline="3000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8.833</a:t>
                      </a:r>
                      <a:r>
                        <a:rPr lang="en-US" altLang="ko-KR" sz="900" kern="0" spc="-70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(.</a:t>
                      </a: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000)</a:t>
                      </a: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3.97±0.55</a:t>
                      </a:r>
                      <a:r>
                        <a:rPr lang="en-US" sz="900" kern="0" spc="-70" baseline="0" dirty="0">
                          <a:effectLst/>
                        </a:rPr>
                        <a:t>a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14.974</a:t>
                      </a:r>
                      <a:r>
                        <a:rPr lang="en-US" altLang="ko-KR" sz="900" kern="0" spc="-70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(.</a:t>
                      </a: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000)</a:t>
                      </a: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3.68±0.38</a:t>
                      </a:r>
                      <a:r>
                        <a:rPr lang="en-US" sz="900" kern="0" spc="-70" baseline="0" dirty="0">
                          <a:effectLst/>
                        </a:rPr>
                        <a:t>a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24.253</a:t>
                      </a:r>
                      <a:r>
                        <a:rPr lang="en-US" altLang="ko-KR" sz="900" kern="0" spc="-70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(.</a:t>
                      </a: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000)</a:t>
                      </a: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2.97±0.55</a:t>
                      </a:r>
                      <a:r>
                        <a:rPr lang="en-US" sz="900" kern="0" spc="-70" baseline="0" dirty="0">
                          <a:effectLst/>
                        </a:rPr>
                        <a:t>a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8.422</a:t>
                      </a:r>
                      <a:r>
                        <a:rPr lang="en-US" altLang="ko-KR" sz="900" kern="0" spc="-70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 smtClean="0">
                          <a:solidFill>
                            <a:srgbClr val="FF0000"/>
                          </a:solidFill>
                          <a:effectLst/>
                        </a:rPr>
                        <a:t>(.</a:t>
                      </a:r>
                      <a:r>
                        <a:rPr lang="en-US" sz="900" kern="0" spc="-60" baseline="0" dirty="0">
                          <a:solidFill>
                            <a:srgbClr val="FF0000"/>
                          </a:solidFill>
                          <a:effectLst/>
                        </a:rPr>
                        <a:t>000)</a:t>
                      </a: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63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Good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261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0" spc="-60" baseline="0" dirty="0" smtClean="0">
                          <a:effectLst/>
                        </a:rPr>
                        <a:t>3.31±0.45</a:t>
                      </a:r>
                      <a:r>
                        <a:rPr lang="en-US" altLang="ko-KR" sz="900" kern="0" spc="-70" baseline="30000" dirty="0" smtClean="0">
                          <a:effectLst/>
                        </a:rPr>
                        <a:t>ab</a:t>
                      </a:r>
                      <a:endParaRPr lang="en-US" altLang="ko-KR" sz="900" kern="0" spc="-70" baseline="3000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3.69±0.43</a:t>
                      </a:r>
                      <a:r>
                        <a:rPr lang="en-US" sz="900" kern="0" spc="-70" baseline="0" dirty="0">
                          <a:effectLst/>
                        </a:rPr>
                        <a:t>ab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3.47±0.42</a:t>
                      </a:r>
                      <a:r>
                        <a:rPr lang="en-US" sz="900" kern="0" spc="-70" baseline="0" dirty="0">
                          <a:effectLst/>
                        </a:rPr>
                        <a:t>a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2.74±0.40</a:t>
                      </a:r>
                      <a:r>
                        <a:rPr lang="en-US" sz="900" kern="0" spc="-70" baseline="0" dirty="0">
                          <a:effectLst/>
                        </a:rPr>
                        <a:t>ab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63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Bad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>
                          <a:effectLst/>
                        </a:rPr>
                        <a:t>31</a:t>
                      </a:r>
                      <a:endParaRPr lang="en-US" sz="800" kern="0" spc="-6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0" spc="-60" baseline="0" dirty="0" smtClean="0">
                          <a:effectLst/>
                        </a:rPr>
                        <a:t>2.94±0.56</a:t>
                      </a:r>
                      <a:r>
                        <a:rPr lang="en-US" altLang="ko-KR" sz="900" kern="0" spc="-70" baseline="30000" dirty="0" smtClean="0">
                          <a:effectLst/>
                        </a:rPr>
                        <a:t>b</a:t>
                      </a:r>
                      <a:endParaRPr lang="en-US" altLang="ko-KR" sz="900" kern="0" spc="-70" baseline="3000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3.20±0.59</a:t>
                      </a:r>
                      <a:r>
                        <a:rPr lang="en-US" sz="900" kern="0" spc="-70" baseline="0" dirty="0">
                          <a:effectLst/>
                        </a:rPr>
                        <a:t>b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2.87±0.34</a:t>
                      </a:r>
                      <a:r>
                        <a:rPr lang="en-US" sz="900" kern="0" spc="-70" baseline="0" dirty="0">
                          <a:effectLst/>
                        </a:rPr>
                        <a:t>b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2.42±0.59</a:t>
                      </a:r>
                      <a:r>
                        <a:rPr lang="en-US" sz="900" kern="0" spc="-70" baseline="0" dirty="0">
                          <a:effectLst/>
                        </a:rPr>
                        <a:t>bc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63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Very bad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-60" dirty="0">
                          <a:effectLst/>
                        </a:rPr>
                        <a:t>4</a:t>
                      </a:r>
                      <a:endParaRPr lang="en-US" sz="800" kern="0" spc="-6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0" spc="-60" baseline="0" dirty="0" smtClean="0">
                          <a:effectLst/>
                        </a:rPr>
                        <a:t>2.99±0.20</a:t>
                      </a:r>
                      <a:r>
                        <a:rPr lang="en-US" altLang="ko-KR" sz="900" kern="0" spc="-70" baseline="30000" dirty="0" smtClean="0">
                          <a:effectLst/>
                        </a:rPr>
                        <a:t>b</a:t>
                      </a:r>
                      <a:endParaRPr lang="en-US" altLang="ko-KR" sz="900" kern="0" spc="-70" baseline="3000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3.25±0.38</a:t>
                      </a:r>
                      <a:r>
                        <a:rPr lang="en-US" sz="900" kern="0" spc="-70" baseline="0" dirty="0">
                          <a:effectLst/>
                        </a:rPr>
                        <a:t>b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2.90±0.67</a:t>
                      </a:r>
                      <a:r>
                        <a:rPr lang="en-US" sz="900" kern="0" spc="-70" baseline="0" dirty="0">
                          <a:effectLst/>
                        </a:rPr>
                        <a:t>b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60" baseline="0" dirty="0">
                          <a:effectLst/>
                        </a:rPr>
                        <a:t>2.36±0.45</a:t>
                      </a:r>
                      <a:r>
                        <a:rPr lang="en-US" sz="900" kern="0" spc="-70" baseline="0" dirty="0">
                          <a:effectLst/>
                        </a:rPr>
                        <a:t>c</a:t>
                      </a:r>
                      <a:endParaRPr lang="en-US" sz="900" kern="0" spc="-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27723" marR="27723" marT="13861" marB="13861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0700">
                <a:tc gridSpan="11">
                  <a:txBody>
                    <a:bodyPr/>
                    <a:lstStyle/>
                    <a:p>
                      <a:pPr marL="0" marR="0" indent="0" algn="just" defTabSz="6858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0" spc="-70" baseline="30000" dirty="0">
                          <a:effectLst/>
                        </a:rPr>
                        <a:t>*</a:t>
                      </a:r>
                      <a:r>
                        <a:rPr lang="en-US" sz="900" kern="0" spc="-70" dirty="0">
                          <a:effectLst/>
                        </a:rPr>
                        <a:t>p&lt;.05, </a:t>
                      </a:r>
                      <a:r>
                        <a:rPr lang="en-US" sz="900" kern="0" spc="-70" baseline="30000" dirty="0">
                          <a:effectLst/>
                        </a:rPr>
                        <a:t>**</a:t>
                      </a:r>
                      <a:r>
                        <a:rPr lang="en-US" sz="900" kern="0" spc="-70" dirty="0">
                          <a:effectLst/>
                        </a:rPr>
                        <a:t>p&lt;.01, </a:t>
                      </a:r>
                      <a:r>
                        <a:rPr lang="en-US" altLang="ko-KR" sz="900" kern="0" spc="-70" baseline="30000" dirty="0" smtClean="0">
                          <a:effectLst/>
                        </a:rPr>
                        <a:t>***</a:t>
                      </a:r>
                      <a:r>
                        <a:rPr lang="en-US" sz="900" kern="0" spc="-70" dirty="0" smtClean="0">
                          <a:effectLst/>
                        </a:rPr>
                        <a:t>p</a:t>
                      </a:r>
                      <a:r>
                        <a:rPr lang="en-US" sz="900" kern="0" spc="-70" dirty="0">
                          <a:effectLst/>
                        </a:rPr>
                        <a:t>&lt;.001 </a:t>
                      </a:r>
                      <a:r>
                        <a:rPr lang="en-US" sz="900" kern="0" spc="-70" dirty="0" err="1" smtClean="0">
                          <a:effectLst/>
                        </a:rPr>
                        <a:t>Scheffe’s</a:t>
                      </a:r>
                      <a:r>
                        <a:rPr lang="en-US" sz="900" kern="0" spc="-70" dirty="0" smtClean="0">
                          <a:effectLst/>
                        </a:rPr>
                        <a:t> </a:t>
                      </a:r>
                      <a:r>
                        <a:rPr lang="en-US" sz="900" kern="0" spc="-70" dirty="0">
                          <a:effectLst/>
                        </a:rPr>
                        <a:t>test : c&lt;b&lt;a</a:t>
                      </a:r>
                      <a:endParaRPr lang="en-US" sz="900" i="1" kern="0" spc="-7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429" marR="5429" marT="5429" marB="5429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2017-11-4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7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4260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99592" y="980728"/>
            <a:ext cx="7886700" cy="732062"/>
          </a:xfrm>
        </p:spPr>
        <p:txBody>
          <a:bodyPr>
            <a:normAutofit fontScale="90000"/>
          </a:bodyPr>
          <a:lstStyle/>
          <a:p>
            <a:pPr fontAlgn="base" latinLnBrk="0"/>
            <a:r>
              <a:rPr lang="en-US" altLang="ko-KR" dirty="0"/>
              <a:t>Correlations Among Variables </a:t>
            </a:r>
            <a:br>
              <a:rPr lang="en-US" altLang="ko-KR" dirty="0"/>
            </a:br>
            <a:r>
              <a:rPr lang="en-US" altLang="ko-KR" dirty="0" smtClean="0"/>
              <a:t>                                      </a:t>
            </a:r>
            <a:r>
              <a:rPr lang="en-US" altLang="ko-KR" sz="1800" dirty="0" smtClean="0"/>
              <a:t>(</a:t>
            </a:r>
            <a:r>
              <a:rPr lang="en-US" altLang="ko-KR" sz="1800" dirty="0"/>
              <a:t>N=317)</a:t>
            </a:r>
            <a:br>
              <a:rPr lang="en-US" altLang="ko-KR" sz="1800" dirty="0"/>
            </a:br>
            <a:endParaRPr lang="ko-KR" altLang="en-US" sz="18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11-30-2017</a:t>
            </a:r>
            <a:endParaRPr lang="ko-KR" alt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  <a:p>
            <a:endParaRPr lang="ko-KR" alt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8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graphicFrame>
        <p:nvGraphicFramePr>
          <p:cNvPr id="9" name="내용 개체 틀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1758105"/>
              </p:ext>
            </p:extLst>
          </p:nvPr>
        </p:nvGraphicFramePr>
        <p:xfrm>
          <a:off x="755576" y="2132856"/>
          <a:ext cx="7848873" cy="3223297"/>
        </p:xfrm>
        <a:graphic>
          <a:graphicData uri="http://schemas.openxmlformats.org/drawingml/2006/table">
            <a:tbl>
              <a:tblPr/>
              <a:tblGrid>
                <a:gridCol w="2160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49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Variable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College a</a:t>
                      </a:r>
                      <a:r>
                        <a:rPr lang="en-US" sz="1400" kern="0" spc="-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daptation</a:t>
                      </a:r>
                      <a:endParaRPr lang="en-US" sz="1400" kern="0" spc="-6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Satisfaction of major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Satisfaction of clinical practice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Vocational identity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447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College a</a:t>
                      </a:r>
                      <a:r>
                        <a:rPr lang="en-US" sz="1400" kern="0" spc="-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daptation</a:t>
                      </a:r>
                      <a:endParaRPr lang="en-US" sz="1400" kern="0" spc="-6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-6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-6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-6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447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Satisfaction of major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.440</a:t>
                      </a:r>
                      <a:r>
                        <a:rPr lang="en-US" sz="1400" kern="0" spc="-7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***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-6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-6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306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Satisfaction of clinical practice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.436</a:t>
                      </a:r>
                      <a:r>
                        <a:rPr lang="en-US" sz="1400" kern="0" spc="-7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***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.454</a:t>
                      </a:r>
                      <a:r>
                        <a:rPr lang="en-US" sz="1400" kern="0" spc="-7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***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-6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447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Vocational identity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baseline="30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.670</a:t>
                      </a:r>
                      <a:r>
                        <a:rPr lang="en-US" sz="1400" kern="0" spc="-70" baseline="300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***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.493</a:t>
                      </a:r>
                      <a:r>
                        <a:rPr lang="en-US" sz="1400" kern="0" spc="-7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***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.451</a:t>
                      </a:r>
                      <a:r>
                        <a:rPr lang="en-US" sz="1400" kern="0" spc="-7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***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672">
                <a:tc gridSpan="5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kern="0" spc="-7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***p&lt;.001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7380312" y="188640"/>
            <a:ext cx="1607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Result cont’d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82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866329"/>
            <a:ext cx="8064896" cy="1296144"/>
          </a:xfrm>
        </p:spPr>
        <p:txBody>
          <a:bodyPr>
            <a:normAutofit fontScale="90000"/>
          </a:bodyPr>
          <a:lstStyle/>
          <a:p>
            <a:pPr algn="ctr" fontAlgn="base" latinLnBrk="0"/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Influencing </a:t>
            </a:r>
            <a:r>
              <a:rPr lang="en-US" altLang="ko-KR" dirty="0"/>
              <a:t>Factors on Vocational </a:t>
            </a:r>
            <a:r>
              <a:rPr lang="en-US" altLang="ko-KR" dirty="0" smtClean="0"/>
              <a:t>Identity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sz="1000" dirty="0" smtClean="0"/>
              <a:t>                                                                           </a:t>
            </a:r>
            <a:r>
              <a:rPr lang="en-US" altLang="ko-KR" sz="2700" dirty="0" smtClean="0"/>
              <a:t>                                                       </a:t>
            </a:r>
            <a:br>
              <a:rPr lang="en-US" altLang="ko-KR" sz="2700" dirty="0" smtClean="0"/>
            </a:br>
            <a:r>
              <a:rPr lang="en-US" altLang="ko-KR" sz="2700" dirty="0"/>
              <a:t/>
            </a:r>
            <a:br>
              <a:rPr lang="en-US" altLang="ko-KR" sz="2700" dirty="0"/>
            </a:br>
            <a:r>
              <a:rPr lang="en-US" altLang="ko-KR" sz="2700" dirty="0" smtClean="0"/>
              <a:t/>
            </a:r>
            <a:br>
              <a:rPr lang="en-US" altLang="ko-KR" sz="2700" dirty="0" smtClean="0"/>
            </a:br>
            <a:endParaRPr lang="ko-KR" altLang="en-US" sz="2700" dirty="0"/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8308580"/>
              </p:ext>
            </p:extLst>
          </p:nvPr>
        </p:nvGraphicFramePr>
        <p:xfrm>
          <a:off x="395536" y="2780928"/>
          <a:ext cx="8136905" cy="3096345"/>
        </p:xfrm>
        <a:graphic>
          <a:graphicData uri="http://schemas.openxmlformats.org/drawingml/2006/table">
            <a:tbl>
              <a:tblPr/>
              <a:tblGrid>
                <a:gridCol w="2932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9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0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50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32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6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Variables</a:t>
                      </a:r>
                      <a:endParaRPr lang="ko-KR" altLang="en-US" sz="1400" kern="0" spc="-6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203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College a</a:t>
                      </a:r>
                      <a:r>
                        <a:rPr lang="en-US" sz="1400" kern="0" spc="-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daptation</a:t>
                      </a:r>
                      <a:endParaRPr lang="en-US" sz="1400" kern="0" spc="-6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.471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.041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.524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0" spc="-60" baseline="300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11.373</a:t>
                      </a:r>
                      <a:r>
                        <a:rPr lang="en-US" sz="2000" kern="0" spc="-70" baseline="300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***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203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Satisfaction of major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.184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.042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.202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0" spc="-6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4.343</a:t>
                      </a:r>
                      <a:r>
                        <a:rPr lang="en-US" sz="2000" kern="0" spc="-7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***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416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Satisfaction of clinical practice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.127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.045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.131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0" spc="-6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2.822</a:t>
                      </a:r>
                      <a:r>
                        <a:rPr lang="en-US" sz="2000" kern="0" spc="-7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**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.005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203">
                <a:tc grid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R²=.510, </a:t>
                      </a:r>
                      <a:r>
                        <a:rPr lang="en-US" sz="1400" kern="0" spc="-6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Adj.R²=.506</a:t>
                      </a: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F=108.742</a:t>
                      </a:r>
                      <a:r>
                        <a:rPr lang="en-US" sz="1400" kern="0" spc="-7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***</a:t>
                      </a: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p=.000, </a:t>
                      </a:r>
                      <a:r>
                        <a:rPr lang="en-US" sz="1400" kern="0" spc="-6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Dubin</a:t>
                      </a:r>
                      <a:r>
                        <a:rPr lang="en-US" sz="1400" kern="0" spc="-6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-Watson=2.140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117">
                <a:tc gridSpan="6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kern="0" spc="-7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**</a:t>
                      </a:r>
                      <a:r>
                        <a:rPr lang="en-US" sz="1400" i="1" kern="0" spc="-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p&lt;.01, </a:t>
                      </a:r>
                      <a:r>
                        <a:rPr lang="en-US" sz="1400" i="1" kern="0" spc="-70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***</a:t>
                      </a:r>
                      <a:r>
                        <a:rPr lang="en-US" sz="1400" i="1" kern="0" spc="-7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p&lt;.001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11-30-2017</a:t>
            </a:r>
            <a:endParaRPr lang="ko-KR" alt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  <a:p>
            <a:endParaRPr lang="ko-KR" alt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</a:t>
            </a:fld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64288" y="2135661"/>
            <a:ext cx="1311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/>
              <a:t>(N=317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7452320" y="116632"/>
            <a:ext cx="1607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Result cont’d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20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7886700" cy="732062"/>
          </a:xfrm>
        </p:spPr>
        <p:txBody>
          <a:bodyPr/>
          <a:lstStyle/>
          <a:p>
            <a:pPr algn="ctr"/>
            <a:r>
              <a:rPr lang="en-US" altLang="ko-KR" dirty="0"/>
              <a:t>Conclusions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9552" y="2060848"/>
            <a:ext cx="7975798" cy="3960440"/>
          </a:xfrm>
        </p:spPr>
        <p:txBody>
          <a:bodyPr/>
          <a:lstStyle/>
          <a:p>
            <a:r>
              <a:rPr lang="en-US" altLang="ko-KR" dirty="0" smtClean="0"/>
              <a:t>Due </a:t>
            </a:r>
            <a:r>
              <a:rPr lang="en-US" altLang="ko-KR" dirty="0"/>
              <a:t>to the high turnover rate among new nurses, it is very critical that nursing students have a vocational identity as nurses. </a:t>
            </a:r>
            <a:r>
              <a:rPr lang="en-US" altLang="ko-KR" b="1" dirty="0"/>
              <a:t>In order to improve vocational identity, nurse educators should consider helping students to adapt to nursing college, and to satisfy on major and clinical practice.</a:t>
            </a:r>
          </a:p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11-30-2017</a:t>
            </a:r>
            <a:endParaRPr lang="ko-KR" alt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  <a:p>
            <a:endParaRPr lang="ko-KR" alt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t>Korean Studies Center-George Mason University </a:t>
            </a:r>
            <a:endParaRPr lang="ko-KR" altLang="en-US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C9BF-99BA-414F-BF05-3D9AB9AF9A94}" type="slidenum">
              <a:rPr lang="ko-KR" alt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10</a:t>
            </a:fld>
            <a:endParaRPr lang="ko-KR" alt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5382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깊이">
  <a:themeElements>
    <a:clrScheme name="깊이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깊이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929</Words>
  <Application>Microsoft Office PowerPoint</Application>
  <PresentationFormat>On-screen Show (4:3)</PresentationFormat>
  <Paragraphs>416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맑은 고딕</vt:lpstr>
      <vt:lpstr>Arial</vt:lpstr>
      <vt:lpstr>Times New Roman</vt:lpstr>
      <vt:lpstr>Wingdings</vt:lpstr>
      <vt:lpstr>깊이</vt:lpstr>
      <vt:lpstr>Predictors of Vocational Identity  in Nursing Students </vt:lpstr>
      <vt:lpstr>Necessity of the study </vt:lpstr>
      <vt:lpstr>Purpose</vt:lpstr>
      <vt:lpstr>Methods</vt:lpstr>
      <vt:lpstr>Results</vt:lpstr>
      <vt:lpstr>     General Characteristics of the Participants               Result cont’d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(N=317) </vt:lpstr>
      <vt:lpstr>Differences in Variables According to Characteristics of Participants                                                 (N=317)</vt:lpstr>
      <vt:lpstr>Correlations Among Variables                                        (N=317) </vt:lpstr>
      <vt:lpstr> Influencing Factors on Vocational Identity                                                                                                                                      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정신간호학1</dc:title>
  <dc:creator>DB405T3A</dc:creator>
  <cp:lastModifiedBy>%username%</cp:lastModifiedBy>
  <cp:revision>39</cp:revision>
  <cp:lastPrinted>2017-11-29T23:35:23Z</cp:lastPrinted>
  <dcterms:created xsi:type="dcterms:W3CDTF">2017-09-01T04:50:19Z</dcterms:created>
  <dcterms:modified xsi:type="dcterms:W3CDTF">2017-11-30T15:01:19Z</dcterms:modified>
</cp:coreProperties>
</file>