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730" r:id="rId1"/>
    <p:sldMasterId id="2147483955" r:id="rId2"/>
  </p:sldMasterIdLst>
  <p:notesMasterIdLst>
    <p:notesMasterId r:id="rId32"/>
  </p:notesMasterIdLst>
  <p:sldIdLst>
    <p:sldId id="256" r:id="rId3"/>
    <p:sldId id="257" r:id="rId4"/>
    <p:sldId id="302" r:id="rId5"/>
    <p:sldId id="336" r:id="rId6"/>
    <p:sldId id="260" r:id="rId7"/>
    <p:sldId id="313" r:id="rId8"/>
    <p:sldId id="321" r:id="rId9"/>
    <p:sldId id="335" r:id="rId10"/>
    <p:sldId id="261" r:id="rId11"/>
    <p:sldId id="314" r:id="rId12"/>
    <p:sldId id="315" r:id="rId13"/>
    <p:sldId id="318" r:id="rId14"/>
    <p:sldId id="319" r:id="rId15"/>
    <p:sldId id="316" r:id="rId16"/>
    <p:sldId id="320" r:id="rId17"/>
    <p:sldId id="322" r:id="rId18"/>
    <p:sldId id="317" r:id="rId19"/>
    <p:sldId id="323" r:id="rId20"/>
    <p:sldId id="324" r:id="rId21"/>
    <p:sldId id="325" r:id="rId22"/>
    <p:sldId id="326" r:id="rId23"/>
    <p:sldId id="327" r:id="rId24"/>
    <p:sldId id="328" r:id="rId25"/>
    <p:sldId id="329" r:id="rId26"/>
    <p:sldId id="330" r:id="rId27"/>
    <p:sldId id="331" r:id="rId28"/>
    <p:sldId id="332" r:id="rId29"/>
    <p:sldId id="333" r:id="rId30"/>
    <p:sldId id="334" r:id="rId31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0597"/>
    <a:srgbClr val="0800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ACF4677E-8BD2-47ae-8A1F-98590045965D">
      <hp:hncThemeShow xmlns="" xmlns:c="http://schemas.openxmlformats.org/drawingml/2006/chart" xmlns:dgm="http://schemas.openxmlformats.org/drawingml/2006/diagram" xmlns:dsp="http://schemas.microsoft.com/office/drawing/2008/diagram" xmlns:hp="http://schemas.haansoft.com/office/presentation/8.0" themeShowType="1" themeSkinType="1" themeTransitionType="1" useThemeTransition="1" byMouseClick="1" attrType="1" dur="200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72" autoAdjust="0"/>
    <p:restoredTop sz="44796"/>
  </p:normalViewPr>
  <p:slideViewPr>
    <p:cSldViewPr>
      <p:cViewPr varScale="1">
        <p:scale>
          <a:sx n="64" d="100"/>
          <a:sy n="64" d="100"/>
        </p:scale>
        <p:origin x="-1304" y="-68"/>
      </p:cViewPr>
      <p:guideLst>
        <p:guide orient="horz" pos="2158"/>
        <p:guide pos="287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78" d="100"/>
          <a:sy n="78" d="100"/>
        </p:scale>
        <p:origin x="-3990" y="-84"/>
      </p:cViewPr>
      <p:guideLst>
        <p:guide orient="horz" pos="3127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44EBF591-806B-4D79-891E-7517D65B5883}" type="datetime1">
              <a:rPr lang="ko-KR" altLang="en-US"/>
              <a:pPr lvl="0">
                <a:defRPr lang="ko-KR" altLang="en-US"/>
              </a:pPr>
              <a:t>2017-11-29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2DEF9CE1-8E53-45F5-939B-285A433E5A3C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008664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2DEF9CE1-8E53-45F5-939B-285A433E5A3C}" type="slidenum">
              <a:rPr lang="ko-KR" altLang="en-US" smtClean="0"/>
              <a:pPr lvl="0">
                <a:defRPr lang="ko-KR" altLang="en-US"/>
              </a:pPr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81682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2DEF9CE1-8E53-45F5-939B-285A433E5A3C}" type="slidenum">
              <a:rPr lang="ko-KR" altLang="en-US" smtClean="0"/>
              <a:pPr lvl="0">
                <a:defRPr lang="ko-KR" altLang="en-US"/>
              </a:pPr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48439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2767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직사각형 6"/>
          <p:cNvSpPr/>
          <p:nvPr userDrawn="1"/>
        </p:nvSpPr>
        <p:spPr>
          <a:xfrm>
            <a:off x="0" y="512676"/>
            <a:ext cx="752432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" name="직선 연결선 7"/>
          <p:cNvCxnSpPr/>
          <p:nvPr userDrawn="1"/>
        </p:nvCxnSpPr>
        <p:spPr>
          <a:xfrm>
            <a:off x="0" y="6381328"/>
            <a:ext cx="91440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1" name="슬라이드 번호 개체 틀 5"/>
          <p:cNvSpPr txBox="1">
            <a:spLocks/>
          </p:cNvSpPr>
          <p:nvPr userDrawn="1"/>
        </p:nvSpPr>
        <p:spPr>
          <a:xfrm>
            <a:off x="8382231" y="6453336"/>
            <a:ext cx="582257" cy="3073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345E565-D9CA-4B0D-9177-1E89966EFA6E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10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164232" y="6420238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altLang="ko-KR" smtClean="0"/>
              <a:t>2016</a:t>
            </a:r>
            <a:r>
              <a:rPr lang="ko-KR" altLang="en-US" smtClean="0"/>
              <a:t>년 </a:t>
            </a:r>
            <a:r>
              <a:rPr lang="en-US" altLang="ko-KR" smtClean="0"/>
              <a:t>12</a:t>
            </a:r>
            <a:r>
              <a:rPr lang="ko-KR" altLang="en-US" smtClean="0"/>
              <a:t>월 </a:t>
            </a:r>
            <a:r>
              <a:rPr lang="en-US" altLang="ko-KR" smtClean="0"/>
              <a:t>6</a:t>
            </a:r>
            <a:r>
              <a:rPr lang="ko-KR" altLang="en-US" smtClean="0"/>
              <a:t>알</a:t>
            </a:r>
            <a:endParaRPr lang="en-US" altLang="ko-KR" smtClean="0"/>
          </a:p>
          <a:p>
            <a:r>
              <a:rPr lang="ko-KR" altLang="en-US" smtClean="0"/>
              <a:t>발표자 </a:t>
            </a:r>
            <a:r>
              <a:rPr lang="en-US" altLang="ko-KR" smtClean="0"/>
              <a:t>: </a:t>
            </a:r>
            <a:r>
              <a:rPr lang="ko-KR" altLang="en-US" smtClean="0"/>
              <a:t>유동호</a:t>
            </a:r>
            <a:endParaRPr lang="ko-KR" altLang="en-US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6241901" y="108894"/>
            <a:ext cx="21403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smtClean="0"/>
              <a:t>미국 식품안전현대화법 연구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519528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164232" y="6420238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altLang="ko-KR" smtClean="0"/>
              <a:t>2016</a:t>
            </a:r>
            <a:r>
              <a:rPr lang="ko-KR" altLang="en-US" smtClean="0"/>
              <a:t>년 </a:t>
            </a:r>
            <a:r>
              <a:rPr lang="en-US" altLang="ko-KR" smtClean="0"/>
              <a:t>12</a:t>
            </a:r>
            <a:r>
              <a:rPr lang="ko-KR" altLang="en-US" smtClean="0"/>
              <a:t>월 </a:t>
            </a:r>
            <a:r>
              <a:rPr lang="en-US" altLang="ko-KR" smtClean="0"/>
              <a:t>6</a:t>
            </a:r>
            <a:r>
              <a:rPr lang="ko-KR" altLang="en-US" smtClean="0"/>
              <a:t>알</a:t>
            </a:r>
            <a:endParaRPr lang="en-US" altLang="ko-KR" smtClean="0"/>
          </a:p>
          <a:p>
            <a:r>
              <a:rPr lang="ko-KR" altLang="en-US" smtClean="0"/>
              <a:t>발표자 </a:t>
            </a:r>
            <a:r>
              <a:rPr lang="en-US" altLang="ko-KR" smtClean="0"/>
              <a:t>: </a:t>
            </a:r>
            <a:r>
              <a:rPr lang="ko-KR" altLang="en-US" smtClean="0"/>
              <a:t>유동호</a:t>
            </a:r>
            <a:endParaRPr lang="ko-KR" altLang="en-US" dirty="0"/>
          </a:p>
        </p:txBody>
      </p:sp>
      <p:sp>
        <p:nvSpPr>
          <p:cNvPr id="7" name="슬라이드 번호 개체 틀 5"/>
          <p:cNvSpPr txBox="1">
            <a:spLocks/>
          </p:cNvSpPr>
          <p:nvPr userDrawn="1"/>
        </p:nvSpPr>
        <p:spPr>
          <a:xfrm>
            <a:off x="8382231" y="6453336"/>
            <a:ext cx="582257" cy="3073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345E565-D9CA-4B0D-9177-1E89966EFA6E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cxnSp>
        <p:nvCxnSpPr>
          <p:cNvPr id="8" name="직선 연결선 7"/>
          <p:cNvCxnSpPr/>
          <p:nvPr userDrawn="1"/>
        </p:nvCxnSpPr>
        <p:spPr>
          <a:xfrm>
            <a:off x="0" y="6381328"/>
            <a:ext cx="91440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7970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 userDrawn="1"/>
        </p:nvSpPr>
        <p:spPr>
          <a:xfrm>
            <a:off x="0" y="512676"/>
            <a:ext cx="752432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1" name="직선 연결선 10"/>
          <p:cNvCxnSpPr/>
          <p:nvPr userDrawn="1"/>
        </p:nvCxnSpPr>
        <p:spPr>
          <a:xfrm>
            <a:off x="0" y="6381328"/>
            <a:ext cx="91440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 userDrawn="1"/>
        </p:nvSpPr>
        <p:spPr>
          <a:xfrm>
            <a:off x="6228184" y="127472"/>
            <a:ext cx="21403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smtClean="0"/>
              <a:t>미국 식품안전현대화법 연구</a:t>
            </a:r>
            <a:endParaRPr lang="ko-KR" altLang="en-US" sz="1200" dirty="0"/>
          </a:p>
        </p:txBody>
      </p:sp>
      <p:sp>
        <p:nvSpPr>
          <p:cNvPr id="13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382231" y="6453336"/>
            <a:ext cx="582257" cy="307387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fld id="{6345E565-D9CA-4B0D-9177-1E89966EFA6E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8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164232" y="6420238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altLang="ko-KR" smtClean="0"/>
              <a:t>2016</a:t>
            </a:r>
            <a:r>
              <a:rPr lang="ko-KR" altLang="en-US" smtClean="0"/>
              <a:t>년 </a:t>
            </a:r>
            <a:r>
              <a:rPr lang="en-US" altLang="ko-KR" smtClean="0"/>
              <a:t>12</a:t>
            </a:r>
            <a:r>
              <a:rPr lang="ko-KR" altLang="en-US" smtClean="0"/>
              <a:t>월 </a:t>
            </a:r>
            <a:r>
              <a:rPr lang="en-US" altLang="ko-KR" smtClean="0"/>
              <a:t>6</a:t>
            </a:r>
            <a:r>
              <a:rPr lang="ko-KR" altLang="en-US" smtClean="0"/>
              <a:t>알</a:t>
            </a:r>
            <a:endParaRPr lang="en-US" altLang="ko-KR" smtClean="0"/>
          </a:p>
          <a:p>
            <a:r>
              <a:rPr lang="ko-KR" altLang="en-US" smtClean="0"/>
              <a:t>발표자 </a:t>
            </a:r>
            <a:r>
              <a:rPr lang="en-US" altLang="ko-KR" smtClean="0"/>
              <a:t>: </a:t>
            </a:r>
            <a:r>
              <a:rPr lang="ko-KR" altLang="en-US" smtClean="0"/>
              <a:t>유동호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674577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 userDrawn="1"/>
        </p:nvSpPr>
        <p:spPr>
          <a:xfrm>
            <a:off x="0" y="512676"/>
            <a:ext cx="752432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1" name="직선 연결선 10"/>
          <p:cNvCxnSpPr/>
          <p:nvPr userDrawn="1"/>
        </p:nvCxnSpPr>
        <p:spPr>
          <a:xfrm>
            <a:off x="0" y="6381328"/>
            <a:ext cx="91440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382231" y="6453336"/>
            <a:ext cx="582257" cy="307387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fld id="{6345E565-D9CA-4B0D-9177-1E89966EFA6E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8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164232" y="6420238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altLang="ko-KR" smtClean="0"/>
              <a:t>2016</a:t>
            </a:r>
            <a:r>
              <a:rPr lang="ko-KR" altLang="en-US" smtClean="0"/>
              <a:t>년 </a:t>
            </a:r>
            <a:r>
              <a:rPr lang="en-US" altLang="ko-KR" smtClean="0"/>
              <a:t>12</a:t>
            </a:r>
            <a:r>
              <a:rPr lang="ko-KR" altLang="en-US" smtClean="0"/>
              <a:t>월 </a:t>
            </a:r>
            <a:r>
              <a:rPr lang="en-US" altLang="ko-KR" smtClean="0"/>
              <a:t>6</a:t>
            </a:r>
            <a:r>
              <a:rPr lang="ko-KR" altLang="en-US" smtClean="0"/>
              <a:t>알</a:t>
            </a:r>
            <a:endParaRPr lang="en-US" altLang="ko-KR" smtClean="0"/>
          </a:p>
          <a:p>
            <a:r>
              <a:rPr lang="ko-KR" altLang="en-US" smtClean="0"/>
              <a:t>발표자 </a:t>
            </a:r>
            <a:r>
              <a:rPr lang="en-US" altLang="ko-KR" smtClean="0"/>
              <a:t>: </a:t>
            </a:r>
            <a:r>
              <a:rPr lang="ko-KR" altLang="en-US" smtClean="0"/>
              <a:t>유동호</a:t>
            </a:r>
            <a:endParaRPr lang="ko-KR" alt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6228184" y="127472"/>
            <a:ext cx="21403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smtClean="0"/>
              <a:t>미국 식품안전현대화법 연구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6674577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 userDrawn="1"/>
        </p:nvSpPr>
        <p:spPr>
          <a:xfrm>
            <a:off x="0" y="512676"/>
            <a:ext cx="752432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1" name="직선 연결선 10"/>
          <p:cNvCxnSpPr/>
          <p:nvPr userDrawn="1"/>
        </p:nvCxnSpPr>
        <p:spPr>
          <a:xfrm>
            <a:off x="0" y="6381328"/>
            <a:ext cx="91440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382231" y="6453336"/>
            <a:ext cx="582257" cy="307387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fld id="{6345E565-D9CA-4B0D-9177-1E89966EFA6E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8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164232" y="6420238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altLang="ko-KR" smtClean="0"/>
              <a:t>2016</a:t>
            </a:r>
            <a:r>
              <a:rPr lang="ko-KR" altLang="en-US" smtClean="0"/>
              <a:t>년 </a:t>
            </a:r>
            <a:r>
              <a:rPr lang="en-US" altLang="ko-KR" smtClean="0"/>
              <a:t>12</a:t>
            </a:r>
            <a:r>
              <a:rPr lang="ko-KR" altLang="en-US" smtClean="0"/>
              <a:t>월 </a:t>
            </a:r>
            <a:r>
              <a:rPr lang="en-US" altLang="ko-KR" smtClean="0"/>
              <a:t>6</a:t>
            </a:r>
            <a:r>
              <a:rPr lang="ko-KR" altLang="en-US" smtClean="0"/>
              <a:t>알</a:t>
            </a:r>
            <a:endParaRPr lang="en-US" altLang="ko-KR" smtClean="0"/>
          </a:p>
          <a:p>
            <a:r>
              <a:rPr lang="ko-KR" altLang="en-US" smtClean="0"/>
              <a:t>발표자 </a:t>
            </a:r>
            <a:r>
              <a:rPr lang="en-US" altLang="ko-KR" smtClean="0"/>
              <a:t>: </a:t>
            </a:r>
            <a:r>
              <a:rPr lang="ko-KR" altLang="en-US" smtClean="0"/>
              <a:t>유동호</a:t>
            </a:r>
            <a:endParaRPr lang="ko-KR" alt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6228184" y="127472"/>
            <a:ext cx="21403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smtClean="0"/>
              <a:t>미국 식품안전현대화법 연구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6674577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 userDrawn="1"/>
        </p:nvSpPr>
        <p:spPr>
          <a:xfrm>
            <a:off x="0" y="512676"/>
            <a:ext cx="752432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1" name="직선 연결선 10"/>
          <p:cNvCxnSpPr/>
          <p:nvPr userDrawn="1"/>
        </p:nvCxnSpPr>
        <p:spPr>
          <a:xfrm>
            <a:off x="0" y="6381328"/>
            <a:ext cx="91440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382231" y="6453336"/>
            <a:ext cx="582257" cy="307387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fld id="{6345E565-D9CA-4B0D-9177-1E89966EFA6E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8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164232" y="6420238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altLang="ko-KR" smtClean="0"/>
              <a:t>2016</a:t>
            </a:r>
            <a:r>
              <a:rPr lang="ko-KR" altLang="en-US" smtClean="0"/>
              <a:t>년 </a:t>
            </a:r>
            <a:r>
              <a:rPr lang="en-US" altLang="ko-KR" smtClean="0"/>
              <a:t>12</a:t>
            </a:r>
            <a:r>
              <a:rPr lang="ko-KR" altLang="en-US" smtClean="0"/>
              <a:t>월 </a:t>
            </a:r>
            <a:r>
              <a:rPr lang="en-US" altLang="ko-KR" smtClean="0"/>
              <a:t>6</a:t>
            </a:r>
            <a:r>
              <a:rPr lang="ko-KR" altLang="en-US" smtClean="0"/>
              <a:t>알</a:t>
            </a:r>
            <a:endParaRPr lang="en-US" altLang="ko-KR" smtClean="0"/>
          </a:p>
          <a:p>
            <a:r>
              <a:rPr lang="ko-KR" altLang="en-US" smtClean="0"/>
              <a:t>발표자 </a:t>
            </a:r>
            <a:r>
              <a:rPr lang="en-US" altLang="ko-KR" smtClean="0"/>
              <a:t>: </a:t>
            </a:r>
            <a:r>
              <a:rPr lang="ko-KR" altLang="en-US" smtClean="0"/>
              <a:t>유동호</a:t>
            </a:r>
            <a:endParaRPr lang="ko-KR" alt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6228184" y="127472"/>
            <a:ext cx="21403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smtClean="0"/>
              <a:t>미국 식품안전현대화법 연구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6674577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345E565-D9CA-4B0D-9177-1E89966EFA6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>
          <a:xfrm>
            <a:off x="457200" y="1287268"/>
            <a:ext cx="8229600" cy="917596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7245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0B06F-D9AE-449A-97E8-790106554FE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 userDrawn="1"/>
        </p:nvSpPr>
        <p:spPr>
          <a:xfrm>
            <a:off x="0" y="512676"/>
            <a:ext cx="752432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1" name="직선 연결선 10"/>
          <p:cNvCxnSpPr/>
          <p:nvPr userDrawn="1"/>
        </p:nvCxnSpPr>
        <p:spPr>
          <a:xfrm>
            <a:off x="0" y="6381328"/>
            <a:ext cx="91440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382231" y="6453336"/>
            <a:ext cx="582257" cy="307387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fld id="{6345E565-D9CA-4B0D-9177-1E89966EFA6E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8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164232" y="6420238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altLang="ko-KR" smtClean="0"/>
              <a:t>2016</a:t>
            </a:r>
            <a:r>
              <a:rPr lang="ko-KR" altLang="en-US" smtClean="0"/>
              <a:t>년 </a:t>
            </a:r>
            <a:r>
              <a:rPr lang="en-US" altLang="ko-KR" smtClean="0"/>
              <a:t>12</a:t>
            </a:r>
            <a:r>
              <a:rPr lang="ko-KR" altLang="en-US" smtClean="0"/>
              <a:t>월 </a:t>
            </a:r>
            <a:r>
              <a:rPr lang="en-US" altLang="ko-KR" smtClean="0"/>
              <a:t>6</a:t>
            </a:r>
            <a:r>
              <a:rPr lang="ko-KR" altLang="en-US" smtClean="0"/>
              <a:t>알</a:t>
            </a:r>
            <a:endParaRPr lang="en-US" altLang="ko-KR" smtClean="0"/>
          </a:p>
          <a:p>
            <a:r>
              <a:rPr lang="ko-KR" altLang="en-US" smtClean="0"/>
              <a:t>발표자 </a:t>
            </a:r>
            <a:r>
              <a:rPr lang="en-US" altLang="ko-KR" smtClean="0"/>
              <a:t>: </a:t>
            </a:r>
            <a:r>
              <a:rPr lang="ko-KR" altLang="en-US" smtClean="0"/>
              <a:t>유동호</a:t>
            </a:r>
            <a:endParaRPr lang="ko-KR" alt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6228184" y="127472"/>
            <a:ext cx="21403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smtClean="0"/>
              <a:t>미국 식품안전현대화법 연구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6674577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 userDrawn="1"/>
        </p:nvSpPr>
        <p:spPr>
          <a:xfrm>
            <a:off x="0" y="512676"/>
            <a:ext cx="752432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1" name="직선 연결선 10"/>
          <p:cNvCxnSpPr/>
          <p:nvPr userDrawn="1"/>
        </p:nvCxnSpPr>
        <p:spPr>
          <a:xfrm>
            <a:off x="0" y="6381328"/>
            <a:ext cx="91440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 userDrawn="1"/>
        </p:nvSpPr>
        <p:spPr>
          <a:xfrm>
            <a:off x="6228184" y="127472"/>
            <a:ext cx="21403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smtClean="0"/>
              <a:t>미국 식품안전현대화법 연구</a:t>
            </a:r>
            <a:endParaRPr lang="ko-KR" altLang="en-US" sz="1200" dirty="0"/>
          </a:p>
        </p:txBody>
      </p:sp>
      <p:sp>
        <p:nvSpPr>
          <p:cNvPr id="13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382231" y="6453336"/>
            <a:ext cx="582257" cy="307387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fld id="{6345E565-D9CA-4B0D-9177-1E89966EFA6E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8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164232" y="6420238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altLang="ko-KR" smtClean="0"/>
              <a:t>2016</a:t>
            </a:r>
            <a:r>
              <a:rPr lang="ko-KR" altLang="en-US" smtClean="0"/>
              <a:t>년 </a:t>
            </a:r>
            <a:r>
              <a:rPr lang="en-US" altLang="ko-KR" smtClean="0"/>
              <a:t>12</a:t>
            </a:r>
            <a:r>
              <a:rPr lang="ko-KR" altLang="en-US" smtClean="0"/>
              <a:t>월 </a:t>
            </a:r>
            <a:r>
              <a:rPr lang="en-US" altLang="ko-KR" smtClean="0"/>
              <a:t>6</a:t>
            </a:r>
            <a:r>
              <a:rPr lang="ko-KR" altLang="en-US" smtClean="0"/>
              <a:t>알</a:t>
            </a:r>
            <a:endParaRPr lang="en-US" altLang="ko-KR" smtClean="0"/>
          </a:p>
          <a:p>
            <a:r>
              <a:rPr lang="ko-KR" altLang="en-US" smtClean="0"/>
              <a:t>발표자 </a:t>
            </a:r>
            <a:r>
              <a:rPr lang="en-US" altLang="ko-KR" smtClean="0"/>
              <a:t>: </a:t>
            </a:r>
            <a:r>
              <a:rPr lang="ko-KR" altLang="en-US" smtClean="0"/>
              <a:t>유동호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674577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 userDrawn="1"/>
        </p:nvSpPr>
        <p:spPr>
          <a:xfrm>
            <a:off x="0" y="512676"/>
            <a:ext cx="752432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1" name="직선 연결선 10"/>
          <p:cNvCxnSpPr/>
          <p:nvPr userDrawn="1"/>
        </p:nvCxnSpPr>
        <p:spPr>
          <a:xfrm>
            <a:off x="0" y="6381328"/>
            <a:ext cx="91440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382231" y="6453336"/>
            <a:ext cx="582257" cy="307387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fld id="{6345E565-D9CA-4B0D-9177-1E89966EFA6E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8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164232" y="6420238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altLang="ko-KR" smtClean="0"/>
              <a:t>2016</a:t>
            </a:r>
            <a:r>
              <a:rPr lang="ko-KR" altLang="en-US" smtClean="0"/>
              <a:t>년 </a:t>
            </a:r>
            <a:r>
              <a:rPr lang="en-US" altLang="ko-KR" smtClean="0"/>
              <a:t>12</a:t>
            </a:r>
            <a:r>
              <a:rPr lang="ko-KR" altLang="en-US" smtClean="0"/>
              <a:t>월 </a:t>
            </a:r>
            <a:r>
              <a:rPr lang="en-US" altLang="ko-KR" smtClean="0"/>
              <a:t>6</a:t>
            </a:r>
            <a:r>
              <a:rPr lang="ko-KR" altLang="en-US" smtClean="0"/>
              <a:t>알</a:t>
            </a:r>
            <a:endParaRPr lang="en-US" altLang="ko-KR" smtClean="0"/>
          </a:p>
          <a:p>
            <a:r>
              <a:rPr lang="ko-KR" altLang="en-US" smtClean="0"/>
              <a:t>발표자 </a:t>
            </a:r>
            <a:r>
              <a:rPr lang="en-US" altLang="ko-KR" smtClean="0"/>
              <a:t>: </a:t>
            </a:r>
            <a:r>
              <a:rPr lang="ko-KR" altLang="en-US" smtClean="0"/>
              <a:t>유동호</a:t>
            </a:r>
            <a:endParaRPr lang="ko-KR" alt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6228184" y="127472"/>
            <a:ext cx="21403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smtClean="0"/>
              <a:t>미국 식품안전현대화법 연구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6674577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 userDrawn="1"/>
        </p:nvSpPr>
        <p:spPr>
          <a:xfrm>
            <a:off x="0" y="512676"/>
            <a:ext cx="752432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1" name="직선 연결선 10"/>
          <p:cNvCxnSpPr/>
          <p:nvPr userDrawn="1"/>
        </p:nvCxnSpPr>
        <p:spPr>
          <a:xfrm>
            <a:off x="0" y="6381328"/>
            <a:ext cx="91440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382231" y="6453336"/>
            <a:ext cx="582257" cy="307387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fld id="{6345E565-D9CA-4B0D-9177-1E89966EFA6E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8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164232" y="6420238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altLang="ko-KR" smtClean="0"/>
              <a:t>2016</a:t>
            </a:r>
            <a:r>
              <a:rPr lang="ko-KR" altLang="en-US" smtClean="0"/>
              <a:t>년 </a:t>
            </a:r>
            <a:r>
              <a:rPr lang="en-US" altLang="ko-KR" smtClean="0"/>
              <a:t>12</a:t>
            </a:r>
            <a:r>
              <a:rPr lang="ko-KR" altLang="en-US" smtClean="0"/>
              <a:t>월 </a:t>
            </a:r>
            <a:r>
              <a:rPr lang="en-US" altLang="ko-KR" smtClean="0"/>
              <a:t>6</a:t>
            </a:r>
            <a:r>
              <a:rPr lang="ko-KR" altLang="en-US" smtClean="0"/>
              <a:t>알</a:t>
            </a:r>
            <a:endParaRPr lang="en-US" altLang="ko-KR" smtClean="0"/>
          </a:p>
          <a:p>
            <a:r>
              <a:rPr lang="ko-KR" altLang="en-US" smtClean="0"/>
              <a:t>발표자 </a:t>
            </a:r>
            <a:r>
              <a:rPr lang="en-US" altLang="ko-KR" smtClean="0"/>
              <a:t>: </a:t>
            </a:r>
            <a:r>
              <a:rPr lang="ko-KR" altLang="en-US" smtClean="0"/>
              <a:t>유동호</a:t>
            </a:r>
            <a:endParaRPr lang="ko-KR" alt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6228184" y="127472"/>
            <a:ext cx="21403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smtClean="0"/>
              <a:t>미국 식품안전현대화법 연구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6674577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 userDrawn="1"/>
        </p:nvSpPr>
        <p:spPr>
          <a:xfrm>
            <a:off x="0" y="512676"/>
            <a:ext cx="752432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1" name="직선 연결선 10"/>
          <p:cNvCxnSpPr/>
          <p:nvPr userDrawn="1"/>
        </p:nvCxnSpPr>
        <p:spPr>
          <a:xfrm>
            <a:off x="0" y="6381328"/>
            <a:ext cx="91440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382231" y="6453336"/>
            <a:ext cx="582257" cy="307387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fld id="{6345E565-D9CA-4B0D-9177-1E89966EFA6E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8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164232" y="6420238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altLang="ko-KR" smtClean="0"/>
              <a:t>2016</a:t>
            </a:r>
            <a:r>
              <a:rPr lang="ko-KR" altLang="en-US" smtClean="0"/>
              <a:t>년 </a:t>
            </a:r>
            <a:r>
              <a:rPr lang="en-US" altLang="ko-KR" smtClean="0"/>
              <a:t>12</a:t>
            </a:r>
            <a:r>
              <a:rPr lang="ko-KR" altLang="en-US" smtClean="0"/>
              <a:t>월 </a:t>
            </a:r>
            <a:r>
              <a:rPr lang="en-US" altLang="ko-KR" smtClean="0"/>
              <a:t>6</a:t>
            </a:r>
            <a:r>
              <a:rPr lang="ko-KR" altLang="en-US" smtClean="0"/>
              <a:t>알</a:t>
            </a:r>
            <a:endParaRPr lang="en-US" altLang="ko-KR" smtClean="0"/>
          </a:p>
          <a:p>
            <a:r>
              <a:rPr lang="ko-KR" altLang="en-US" smtClean="0"/>
              <a:t>발표자 </a:t>
            </a:r>
            <a:r>
              <a:rPr lang="en-US" altLang="ko-KR" smtClean="0"/>
              <a:t>: </a:t>
            </a:r>
            <a:r>
              <a:rPr lang="ko-KR" altLang="en-US" smtClean="0"/>
              <a:t>유동호</a:t>
            </a:r>
            <a:endParaRPr lang="ko-KR" alt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6228184" y="127472"/>
            <a:ext cx="21403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smtClean="0"/>
              <a:t>미국 식품안전현대화법 연구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6674577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 userDrawn="1"/>
        </p:nvSpPr>
        <p:spPr>
          <a:xfrm>
            <a:off x="0" y="512676"/>
            <a:ext cx="752432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1" name="직선 연결선 10"/>
          <p:cNvCxnSpPr/>
          <p:nvPr userDrawn="1"/>
        </p:nvCxnSpPr>
        <p:spPr>
          <a:xfrm>
            <a:off x="0" y="6381328"/>
            <a:ext cx="91440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 userDrawn="1"/>
        </p:nvSpPr>
        <p:spPr>
          <a:xfrm>
            <a:off x="6228184" y="127472"/>
            <a:ext cx="21403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smtClean="0"/>
              <a:t>미국 식품안전현대화법 연구</a:t>
            </a:r>
            <a:endParaRPr lang="ko-KR" altLang="en-US" sz="1200" dirty="0"/>
          </a:p>
        </p:txBody>
      </p:sp>
      <p:sp>
        <p:nvSpPr>
          <p:cNvPr id="13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382231" y="6453336"/>
            <a:ext cx="582257" cy="307387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fld id="{6345E565-D9CA-4B0D-9177-1E89966EFA6E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8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164232" y="6420238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altLang="ko-KR" smtClean="0"/>
              <a:t>2016</a:t>
            </a:r>
            <a:r>
              <a:rPr lang="ko-KR" altLang="en-US" smtClean="0"/>
              <a:t>년 </a:t>
            </a:r>
            <a:r>
              <a:rPr lang="en-US" altLang="ko-KR" smtClean="0"/>
              <a:t>12</a:t>
            </a:r>
            <a:r>
              <a:rPr lang="ko-KR" altLang="en-US" smtClean="0"/>
              <a:t>월 </a:t>
            </a:r>
            <a:r>
              <a:rPr lang="en-US" altLang="ko-KR" smtClean="0"/>
              <a:t>6</a:t>
            </a:r>
            <a:r>
              <a:rPr lang="ko-KR" altLang="en-US" smtClean="0"/>
              <a:t>알</a:t>
            </a:r>
            <a:endParaRPr lang="en-US" altLang="ko-KR" smtClean="0"/>
          </a:p>
          <a:p>
            <a:r>
              <a:rPr lang="ko-KR" altLang="en-US" smtClean="0"/>
              <a:t>발표자 </a:t>
            </a:r>
            <a:r>
              <a:rPr lang="en-US" altLang="ko-KR" smtClean="0"/>
              <a:t>: </a:t>
            </a:r>
            <a:r>
              <a:rPr lang="ko-KR" altLang="en-US" smtClean="0"/>
              <a:t>유동호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674577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 userDrawn="1"/>
        </p:nvSpPr>
        <p:spPr>
          <a:xfrm>
            <a:off x="0" y="512676"/>
            <a:ext cx="752432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1" name="직선 연결선 10"/>
          <p:cNvCxnSpPr/>
          <p:nvPr userDrawn="1"/>
        </p:nvCxnSpPr>
        <p:spPr>
          <a:xfrm>
            <a:off x="0" y="6381328"/>
            <a:ext cx="91440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382231" y="6453336"/>
            <a:ext cx="582257" cy="307387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fld id="{6345E565-D9CA-4B0D-9177-1E89966EFA6E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8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164232" y="6420238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altLang="ko-KR" smtClean="0"/>
              <a:t>2016</a:t>
            </a:r>
            <a:r>
              <a:rPr lang="ko-KR" altLang="en-US" smtClean="0"/>
              <a:t>년 </a:t>
            </a:r>
            <a:r>
              <a:rPr lang="en-US" altLang="ko-KR" smtClean="0"/>
              <a:t>12</a:t>
            </a:r>
            <a:r>
              <a:rPr lang="ko-KR" altLang="en-US" smtClean="0"/>
              <a:t>월 </a:t>
            </a:r>
            <a:r>
              <a:rPr lang="en-US" altLang="ko-KR" smtClean="0"/>
              <a:t>6</a:t>
            </a:r>
            <a:r>
              <a:rPr lang="ko-KR" altLang="en-US" smtClean="0"/>
              <a:t>알</a:t>
            </a:r>
            <a:endParaRPr lang="en-US" altLang="ko-KR" smtClean="0"/>
          </a:p>
          <a:p>
            <a:r>
              <a:rPr lang="ko-KR" altLang="en-US" smtClean="0"/>
              <a:t>발표자 </a:t>
            </a:r>
            <a:r>
              <a:rPr lang="en-US" altLang="ko-KR" smtClean="0"/>
              <a:t>: </a:t>
            </a:r>
            <a:r>
              <a:rPr lang="ko-KR" altLang="en-US" smtClean="0"/>
              <a:t>유동호</a:t>
            </a:r>
            <a:endParaRPr lang="ko-KR" alt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6228184" y="127472"/>
            <a:ext cx="21403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smtClean="0"/>
              <a:t>미국 식품안전현대화법 연구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6674577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 userDrawn="1"/>
        </p:nvSpPr>
        <p:spPr>
          <a:xfrm>
            <a:off x="0" y="512676"/>
            <a:ext cx="752432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1" name="직선 연결선 10"/>
          <p:cNvCxnSpPr/>
          <p:nvPr userDrawn="1"/>
        </p:nvCxnSpPr>
        <p:spPr>
          <a:xfrm>
            <a:off x="0" y="6381328"/>
            <a:ext cx="91440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382231" y="6453336"/>
            <a:ext cx="582257" cy="307387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fld id="{6345E565-D9CA-4B0D-9177-1E89966EFA6E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8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164232" y="6420238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altLang="ko-KR" smtClean="0"/>
              <a:t>2016</a:t>
            </a:r>
            <a:r>
              <a:rPr lang="ko-KR" altLang="en-US" smtClean="0"/>
              <a:t>년 </a:t>
            </a:r>
            <a:r>
              <a:rPr lang="en-US" altLang="ko-KR" smtClean="0"/>
              <a:t>12</a:t>
            </a:r>
            <a:r>
              <a:rPr lang="ko-KR" altLang="en-US" smtClean="0"/>
              <a:t>월 </a:t>
            </a:r>
            <a:r>
              <a:rPr lang="en-US" altLang="ko-KR" smtClean="0"/>
              <a:t>6</a:t>
            </a:r>
            <a:r>
              <a:rPr lang="ko-KR" altLang="en-US" smtClean="0"/>
              <a:t>알</a:t>
            </a:r>
            <a:endParaRPr lang="en-US" altLang="ko-KR" smtClean="0"/>
          </a:p>
          <a:p>
            <a:r>
              <a:rPr lang="ko-KR" altLang="en-US" smtClean="0"/>
              <a:t>발표자 </a:t>
            </a:r>
            <a:r>
              <a:rPr lang="en-US" altLang="ko-KR" smtClean="0"/>
              <a:t>: </a:t>
            </a:r>
            <a:r>
              <a:rPr lang="ko-KR" altLang="en-US" smtClean="0"/>
              <a:t>유동호</a:t>
            </a:r>
            <a:endParaRPr lang="ko-KR" alt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6228184" y="127472"/>
            <a:ext cx="21403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smtClean="0"/>
              <a:t>미국 식품안전현대화법 연구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6674577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altLang="ko-KR" smtClean="0"/>
              <a:t>2016</a:t>
            </a:r>
            <a:r>
              <a:rPr kumimoji="0" lang="ko-KR" altLang="en-US" smtClean="0"/>
              <a:t>년 </a:t>
            </a:r>
            <a:r>
              <a:rPr kumimoji="0" lang="en-US" altLang="ko-KR" smtClean="0"/>
              <a:t>12</a:t>
            </a:r>
            <a:r>
              <a:rPr kumimoji="0" lang="ko-KR" altLang="en-US" smtClean="0"/>
              <a:t>월 </a:t>
            </a:r>
            <a:r>
              <a:rPr kumimoji="0" lang="en-US" altLang="ko-KR" smtClean="0"/>
              <a:t>6</a:t>
            </a:r>
            <a:r>
              <a:rPr kumimoji="0" lang="ko-KR" altLang="en-US" smtClean="0"/>
              <a:t>알 발표자 </a:t>
            </a:r>
            <a:r>
              <a:rPr kumimoji="0" lang="en-US" altLang="ko-KR" smtClean="0"/>
              <a:t>: </a:t>
            </a:r>
            <a:r>
              <a:rPr kumimoji="0" lang="ko-KR" altLang="en-US" smtClean="0"/>
              <a:t>유동호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2016</a:t>
            </a:r>
            <a:r>
              <a:rPr lang="ko-KR" altLang="en-US" smtClean="0"/>
              <a:t>년 </a:t>
            </a:r>
            <a:r>
              <a:rPr lang="en-US" altLang="ko-KR" smtClean="0"/>
              <a:t>12</a:t>
            </a:r>
            <a:r>
              <a:rPr lang="ko-KR" altLang="en-US" smtClean="0"/>
              <a:t>월 </a:t>
            </a:r>
            <a:r>
              <a:rPr lang="en-US" altLang="ko-KR" smtClean="0"/>
              <a:t>6</a:t>
            </a:r>
            <a:r>
              <a:rPr lang="ko-KR" altLang="en-US" smtClean="0"/>
              <a:t>알</a:t>
            </a:r>
            <a:endParaRPr lang="en-US" altLang="ko-KR" smtClean="0"/>
          </a:p>
          <a:p>
            <a:r>
              <a:rPr lang="ko-KR" altLang="en-US" smtClean="0"/>
              <a:t>발표자 </a:t>
            </a:r>
            <a:r>
              <a:rPr lang="en-US" altLang="ko-KR" smtClean="0"/>
              <a:t>: </a:t>
            </a:r>
            <a:r>
              <a:rPr lang="ko-KR" altLang="en-US" smtClean="0"/>
              <a:t>유동호</a:t>
            </a:r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0" y="512676"/>
            <a:ext cx="752432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직선 연결선 8"/>
          <p:cNvCxnSpPr/>
          <p:nvPr userDrawn="1"/>
        </p:nvCxnSpPr>
        <p:spPr>
          <a:xfrm>
            <a:off x="0" y="6381328"/>
            <a:ext cx="91440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슬라이드 번호 개체 틀 5"/>
          <p:cNvSpPr txBox="1">
            <a:spLocks/>
          </p:cNvSpPr>
          <p:nvPr userDrawn="1"/>
        </p:nvSpPr>
        <p:spPr>
          <a:xfrm>
            <a:off x="8382231" y="6453336"/>
            <a:ext cx="582257" cy="3073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345E565-D9CA-4B0D-9177-1E89966EFA6E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6241901" y="108894"/>
            <a:ext cx="21403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smtClean="0"/>
              <a:t>미국 식품안전현대화법 연구</a:t>
            </a:r>
            <a:endParaRPr lang="ko-KR" altLang="en-US" sz="1200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2016</a:t>
            </a:r>
            <a:r>
              <a:rPr lang="ko-KR" altLang="en-US" smtClean="0"/>
              <a:t>년 </a:t>
            </a:r>
            <a:r>
              <a:rPr lang="en-US" altLang="ko-KR" smtClean="0"/>
              <a:t>12</a:t>
            </a:r>
            <a:r>
              <a:rPr lang="ko-KR" altLang="en-US" smtClean="0"/>
              <a:t>월 </a:t>
            </a:r>
            <a:r>
              <a:rPr lang="en-US" altLang="ko-KR" smtClean="0"/>
              <a:t>6</a:t>
            </a:r>
            <a:r>
              <a:rPr lang="ko-KR" altLang="en-US" smtClean="0"/>
              <a:t>알 발표자 </a:t>
            </a:r>
            <a:r>
              <a:rPr lang="en-US" altLang="ko-KR" smtClean="0"/>
              <a:t>: </a:t>
            </a:r>
            <a:r>
              <a:rPr lang="ko-KR" altLang="en-US" smtClean="0"/>
              <a:t>유동호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586C8-6FB4-4448-A92C-FC8F176EC0D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2016</a:t>
            </a:r>
            <a:r>
              <a:rPr lang="ko-KR" altLang="en-US" smtClean="0"/>
              <a:t>년 </a:t>
            </a:r>
            <a:r>
              <a:rPr lang="en-US" altLang="ko-KR" smtClean="0"/>
              <a:t>12</a:t>
            </a:r>
            <a:r>
              <a:rPr lang="ko-KR" altLang="en-US" smtClean="0"/>
              <a:t>월 </a:t>
            </a:r>
            <a:r>
              <a:rPr lang="en-US" altLang="ko-KR" smtClean="0"/>
              <a:t>6</a:t>
            </a:r>
            <a:r>
              <a:rPr lang="ko-KR" altLang="en-US" smtClean="0"/>
              <a:t>알 발표자 </a:t>
            </a:r>
            <a:r>
              <a:rPr lang="en-US" altLang="ko-KR" smtClean="0"/>
              <a:t>: </a:t>
            </a:r>
            <a:r>
              <a:rPr lang="ko-KR" altLang="en-US" smtClean="0"/>
              <a:t>유동호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586C8-6FB4-4448-A92C-FC8F176EC0D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2016</a:t>
            </a:r>
            <a:r>
              <a:rPr lang="ko-KR" altLang="en-US" smtClean="0"/>
              <a:t>년 </a:t>
            </a:r>
            <a:r>
              <a:rPr lang="en-US" altLang="ko-KR" smtClean="0"/>
              <a:t>12</a:t>
            </a:r>
            <a:r>
              <a:rPr lang="ko-KR" altLang="en-US" smtClean="0"/>
              <a:t>월 </a:t>
            </a:r>
            <a:r>
              <a:rPr lang="en-US" altLang="ko-KR" smtClean="0"/>
              <a:t>6</a:t>
            </a:r>
            <a:r>
              <a:rPr lang="ko-KR" altLang="en-US" smtClean="0"/>
              <a:t>알 발표자 </a:t>
            </a:r>
            <a:r>
              <a:rPr lang="en-US" altLang="ko-KR" smtClean="0"/>
              <a:t>: </a:t>
            </a:r>
            <a:r>
              <a:rPr lang="ko-KR" altLang="en-US" smtClean="0"/>
              <a:t>유동호</a:t>
            </a:r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586C8-6FB4-4448-A92C-FC8F176EC0D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2016</a:t>
            </a:r>
            <a:r>
              <a:rPr lang="ko-KR" altLang="en-US" smtClean="0"/>
              <a:t>년 </a:t>
            </a:r>
            <a:r>
              <a:rPr lang="en-US" altLang="ko-KR" smtClean="0"/>
              <a:t>12</a:t>
            </a:r>
            <a:r>
              <a:rPr lang="ko-KR" altLang="en-US" smtClean="0"/>
              <a:t>월 </a:t>
            </a:r>
            <a:r>
              <a:rPr lang="en-US" altLang="ko-KR" smtClean="0"/>
              <a:t>6</a:t>
            </a:r>
            <a:r>
              <a:rPr lang="ko-KR" altLang="en-US" smtClean="0"/>
              <a:t>알</a:t>
            </a:r>
            <a:endParaRPr lang="en-US" altLang="ko-KR" smtClean="0"/>
          </a:p>
          <a:p>
            <a:r>
              <a:rPr lang="ko-KR" altLang="en-US" smtClean="0"/>
              <a:t>발표자 </a:t>
            </a:r>
            <a:r>
              <a:rPr lang="en-US" altLang="ko-KR" smtClean="0"/>
              <a:t>: </a:t>
            </a:r>
            <a:r>
              <a:rPr lang="ko-KR" altLang="en-US" smtClean="0"/>
              <a:t>유동호</a:t>
            </a:r>
            <a:endParaRPr lang="ko-KR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6" name="슬라이드 번호 개체 틀 5"/>
          <p:cNvSpPr txBox="1">
            <a:spLocks/>
          </p:cNvSpPr>
          <p:nvPr userDrawn="1"/>
        </p:nvSpPr>
        <p:spPr>
          <a:xfrm>
            <a:off x="8382231" y="6453336"/>
            <a:ext cx="582257" cy="3073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345E565-D9CA-4B0D-9177-1E89966EFA6E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cxnSp>
        <p:nvCxnSpPr>
          <p:cNvPr id="7" name="직선 연결선 6"/>
          <p:cNvCxnSpPr/>
          <p:nvPr userDrawn="1"/>
        </p:nvCxnSpPr>
        <p:spPr>
          <a:xfrm>
            <a:off x="0" y="6381328"/>
            <a:ext cx="91440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2016</a:t>
            </a:r>
            <a:r>
              <a:rPr lang="ko-KR" altLang="en-US" smtClean="0"/>
              <a:t>년 </a:t>
            </a:r>
            <a:r>
              <a:rPr lang="en-US" altLang="ko-KR" smtClean="0"/>
              <a:t>12</a:t>
            </a:r>
            <a:r>
              <a:rPr lang="ko-KR" altLang="en-US" smtClean="0"/>
              <a:t>월 </a:t>
            </a:r>
            <a:r>
              <a:rPr lang="en-US" altLang="ko-KR" smtClean="0"/>
              <a:t>6</a:t>
            </a:r>
            <a:r>
              <a:rPr lang="ko-KR" altLang="en-US" smtClean="0"/>
              <a:t>알 발표자 </a:t>
            </a:r>
            <a:r>
              <a:rPr lang="en-US" altLang="ko-KR" smtClean="0"/>
              <a:t>: </a:t>
            </a:r>
            <a:r>
              <a:rPr lang="ko-KR" altLang="en-US" smtClean="0"/>
              <a:t>유동호</a:t>
            </a:r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586C8-6FB4-4448-A92C-FC8F176EC0D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2016</a:t>
            </a:r>
            <a:r>
              <a:rPr lang="ko-KR" altLang="en-US" smtClean="0"/>
              <a:t>년 </a:t>
            </a:r>
            <a:r>
              <a:rPr lang="en-US" altLang="ko-KR" smtClean="0"/>
              <a:t>12</a:t>
            </a:r>
            <a:r>
              <a:rPr lang="ko-KR" altLang="en-US" smtClean="0"/>
              <a:t>월 </a:t>
            </a:r>
            <a:r>
              <a:rPr lang="en-US" altLang="ko-KR" smtClean="0"/>
              <a:t>6</a:t>
            </a:r>
            <a:r>
              <a:rPr lang="ko-KR" altLang="en-US" smtClean="0"/>
              <a:t>알 발표자 </a:t>
            </a:r>
            <a:r>
              <a:rPr lang="en-US" altLang="ko-KR" smtClean="0"/>
              <a:t>: </a:t>
            </a:r>
            <a:r>
              <a:rPr lang="ko-KR" altLang="en-US" smtClean="0"/>
              <a:t>유동호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586C8-6FB4-4448-A92C-FC8F176EC0D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2016</a:t>
            </a:r>
            <a:r>
              <a:rPr lang="ko-KR" altLang="en-US" smtClean="0"/>
              <a:t>년 </a:t>
            </a:r>
            <a:r>
              <a:rPr lang="en-US" altLang="ko-KR" smtClean="0"/>
              <a:t>12</a:t>
            </a:r>
            <a:r>
              <a:rPr lang="ko-KR" altLang="en-US" smtClean="0"/>
              <a:t>월 </a:t>
            </a:r>
            <a:r>
              <a:rPr lang="en-US" altLang="ko-KR" smtClean="0"/>
              <a:t>6</a:t>
            </a:r>
            <a:r>
              <a:rPr lang="ko-KR" altLang="en-US" smtClean="0"/>
              <a:t>알 발표자 </a:t>
            </a:r>
            <a:r>
              <a:rPr lang="en-US" altLang="ko-KR" smtClean="0"/>
              <a:t>: </a:t>
            </a:r>
            <a:r>
              <a:rPr lang="ko-KR" altLang="en-US" smtClean="0"/>
              <a:t>유동호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586C8-6FB4-4448-A92C-FC8F176EC0D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2016</a:t>
            </a:r>
            <a:r>
              <a:rPr lang="ko-KR" altLang="en-US" smtClean="0"/>
              <a:t>년 </a:t>
            </a:r>
            <a:r>
              <a:rPr lang="en-US" altLang="ko-KR" smtClean="0"/>
              <a:t>12</a:t>
            </a:r>
            <a:r>
              <a:rPr lang="ko-KR" altLang="en-US" smtClean="0"/>
              <a:t>월 </a:t>
            </a:r>
            <a:r>
              <a:rPr lang="en-US" altLang="ko-KR" smtClean="0"/>
              <a:t>6</a:t>
            </a:r>
            <a:r>
              <a:rPr lang="ko-KR" altLang="en-US" smtClean="0"/>
              <a:t>알 발표자 </a:t>
            </a:r>
            <a:r>
              <a:rPr lang="en-US" altLang="ko-KR" smtClean="0"/>
              <a:t>: </a:t>
            </a:r>
            <a:r>
              <a:rPr lang="ko-KR" altLang="en-US" smtClean="0"/>
              <a:t>유동호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586C8-6FB4-4448-A92C-FC8F176EC0D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2016</a:t>
            </a:r>
            <a:r>
              <a:rPr lang="ko-KR" altLang="en-US" smtClean="0"/>
              <a:t>년 </a:t>
            </a:r>
            <a:r>
              <a:rPr lang="en-US" altLang="ko-KR" smtClean="0"/>
              <a:t>12</a:t>
            </a:r>
            <a:r>
              <a:rPr lang="ko-KR" altLang="en-US" smtClean="0"/>
              <a:t>월 </a:t>
            </a:r>
            <a:r>
              <a:rPr lang="en-US" altLang="ko-KR" smtClean="0"/>
              <a:t>6</a:t>
            </a:r>
            <a:r>
              <a:rPr lang="ko-KR" altLang="en-US" smtClean="0"/>
              <a:t>알 발표자 </a:t>
            </a:r>
            <a:r>
              <a:rPr lang="en-US" altLang="ko-KR" smtClean="0"/>
              <a:t>: </a:t>
            </a:r>
            <a:r>
              <a:rPr lang="ko-KR" altLang="en-US" smtClean="0"/>
              <a:t>유동호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586C8-6FB4-4448-A92C-FC8F176EC0D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 userDrawn="1"/>
        </p:nvSpPr>
        <p:spPr>
          <a:xfrm>
            <a:off x="0" y="512676"/>
            <a:ext cx="752432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1" name="직선 연결선 10"/>
          <p:cNvCxnSpPr/>
          <p:nvPr userDrawn="1"/>
        </p:nvCxnSpPr>
        <p:spPr>
          <a:xfrm>
            <a:off x="0" y="6381328"/>
            <a:ext cx="91440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382231" y="6453336"/>
            <a:ext cx="582257" cy="307387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fld id="{6345E565-D9CA-4B0D-9177-1E89966EFA6E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8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164232" y="6420238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altLang="ko-KR" smtClean="0"/>
              <a:t>2016</a:t>
            </a:r>
            <a:r>
              <a:rPr lang="ko-KR" altLang="en-US" smtClean="0"/>
              <a:t>년 </a:t>
            </a:r>
            <a:r>
              <a:rPr lang="en-US" altLang="ko-KR" smtClean="0"/>
              <a:t>12</a:t>
            </a:r>
            <a:r>
              <a:rPr lang="ko-KR" altLang="en-US" smtClean="0"/>
              <a:t>월 </a:t>
            </a:r>
            <a:r>
              <a:rPr lang="en-US" altLang="ko-KR" smtClean="0"/>
              <a:t>6</a:t>
            </a:r>
            <a:r>
              <a:rPr lang="ko-KR" altLang="en-US" smtClean="0"/>
              <a:t>알</a:t>
            </a:r>
            <a:endParaRPr lang="en-US" altLang="ko-KR" smtClean="0"/>
          </a:p>
          <a:p>
            <a:r>
              <a:rPr lang="ko-KR" altLang="en-US" smtClean="0"/>
              <a:t>발표자 </a:t>
            </a:r>
            <a:r>
              <a:rPr lang="en-US" altLang="ko-KR" smtClean="0"/>
              <a:t>: </a:t>
            </a:r>
            <a:r>
              <a:rPr lang="ko-KR" altLang="en-US" smtClean="0"/>
              <a:t>유동호</a:t>
            </a:r>
            <a:endParaRPr lang="ko-KR" alt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6896166" y="199673"/>
            <a:ext cx="21403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 smtClean="0"/>
              <a:t>미국 식품안전현대화법 연구</a:t>
            </a:r>
            <a:endParaRPr lang="ko-KR" alt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26674577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 userDrawn="1"/>
        </p:nvSpPr>
        <p:spPr>
          <a:xfrm>
            <a:off x="0" y="512676"/>
            <a:ext cx="752432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1" name="직선 연결선 10"/>
          <p:cNvCxnSpPr/>
          <p:nvPr userDrawn="1"/>
        </p:nvCxnSpPr>
        <p:spPr>
          <a:xfrm>
            <a:off x="0" y="6381328"/>
            <a:ext cx="91440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 userDrawn="1"/>
        </p:nvSpPr>
        <p:spPr>
          <a:xfrm>
            <a:off x="6896166" y="199673"/>
            <a:ext cx="21403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 smtClean="0"/>
              <a:t>미국 식품안전현대화법 연구</a:t>
            </a:r>
            <a:endParaRPr lang="ko-KR" altLang="en-US" sz="1200" b="1" dirty="0"/>
          </a:p>
        </p:txBody>
      </p:sp>
      <p:sp>
        <p:nvSpPr>
          <p:cNvPr id="13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382231" y="6453336"/>
            <a:ext cx="582257" cy="307387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fld id="{6345E565-D9CA-4B0D-9177-1E89966EFA6E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8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164232" y="6420238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altLang="ko-KR" smtClean="0"/>
              <a:t>2016</a:t>
            </a:r>
            <a:r>
              <a:rPr lang="ko-KR" altLang="en-US" smtClean="0"/>
              <a:t>년 </a:t>
            </a:r>
            <a:r>
              <a:rPr lang="en-US" altLang="ko-KR" smtClean="0"/>
              <a:t>12</a:t>
            </a:r>
            <a:r>
              <a:rPr lang="ko-KR" altLang="en-US" smtClean="0"/>
              <a:t>월 </a:t>
            </a:r>
            <a:r>
              <a:rPr lang="en-US" altLang="ko-KR" smtClean="0"/>
              <a:t>6</a:t>
            </a:r>
            <a:r>
              <a:rPr lang="ko-KR" altLang="en-US" smtClean="0"/>
              <a:t>알</a:t>
            </a:r>
            <a:endParaRPr lang="en-US" altLang="ko-KR" smtClean="0"/>
          </a:p>
          <a:p>
            <a:r>
              <a:rPr lang="ko-KR" altLang="en-US" smtClean="0"/>
              <a:t>발표자 </a:t>
            </a:r>
            <a:r>
              <a:rPr lang="en-US" altLang="ko-KR" smtClean="0"/>
              <a:t>: </a:t>
            </a:r>
            <a:r>
              <a:rPr lang="ko-KR" altLang="en-US" smtClean="0"/>
              <a:t>유동호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674577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 userDrawn="1"/>
        </p:nvSpPr>
        <p:spPr>
          <a:xfrm>
            <a:off x="0" y="512676"/>
            <a:ext cx="752432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1" name="직선 연결선 10"/>
          <p:cNvCxnSpPr/>
          <p:nvPr userDrawn="1"/>
        </p:nvCxnSpPr>
        <p:spPr>
          <a:xfrm>
            <a:off x="0" y="6381328"/>
            <a:ext cx="91440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382231" y="6453336"/>
            <a:ext cx="582257" cy="307387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fld id="{6345E565-D9CA-4B0D-9177-1E89966EFA6E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8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164232" y="6420238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altLang="ko-KR" smtClean="0"/>
              <a:t>2016</a:t>
            </a:r>
            <a:r>
              <a:rPr lang="ko-KR" altLang="en-US" smtClean="0"/>
              <a:t>년 </a:t>
            </a:r>
            <a:r>
              <a:rPr lang="en-US" altLang="ko-KR" smtClean="0"/>
              <a:t>12</a:t>
            </a:r>
            <a:r>
              <a:rPr lang="ko-KR" altLang="en-US" smtClean="0"/>
              <a:t>월 </a:t>
            </a:r>
            <a:r>
              <a:rPr lang="en-US" altLang="ko-KR" smtClean="0"/>
              <a:t>6</a:t>
            </a:r>
            <a:r>
              <a:rPr lang="ko-KR" altLang="en-US" smtClean="0"/>
              <a:t>알</a:t>
            </a:r>
            <a:endParaRPr lang="en-US" altLang="ko-KR" smtClean="0"/>
          </a:p>
          <a:p>
            <a:r>
              <a:rPr lang="ko-KR" altLang="en-US" smtClean="0"/>
              <a:t>발표자 </a:t>
            </a:r>
            <a:r>
              <a:rPr lang="en-US" altLang="ko-KR" smtClean="0"/>
              <a:t>: </a:t>
            </a:r>
            <a:r>
              <a:rPr lang="ko-KR" altLang="en-US" smtClean="0"/>
              <a:t>유동호</a:t>
            </a:r>
            <a:endParaRPr lang="ko-KR" alt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6896166" y="199673"/>
            <a:ext cx="21403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 smtClean="0"/>
              <a:t>미국 식품안전현대화법 연구</a:t>
            </a:r>
            <a:endParaRPr lang="ko-KR" alt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26674577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 userDrawn="1"/>
        </p:nvSpPr>
        <p:spPr>
          <a:xfrm>
            <a:off x="0" y="512676"/>
            <a:ext cx="752432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1" name="직선 연결선 10"/>
          <p:cNvCxnSpPr/>
          <p:nvPr userDrawn="1"/>
        </p:nvCxnSpPr>
        <p:spPr>
          <a:xfrm>
            <a:off x="0" y="6381328"/>
            <a:ext cx="91440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382231" y="6453336"/>
            <a:ext cx="582257" cy="307387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fld id="{6345E565-D9CA-4B0D-9177-1E89966EFA6E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8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164232" y="6420238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altLang="ko-KR" smtClean="0"/>
              <a:t>2016</a:t>
            </a:r>
            <a:r>
              <a:rPr lang="ko-KR" altLang="en-US" smtClean="0"/>
              <a:t>년 </a:t>
            </a:r>
            <a:r>
              <a:rPr lang="en-US" altLang="ko-KR" smtClean="0"/>
              <a:t>12</a:t>
            </a:r>
            <a:r>
              <a:rPr lang="ko-KR" altLang="en-US" smtClean="0"/>
              <a:t>월 </a:t>
            </a:r>
            <a:r>
              <a:rPr lang="en-US" altLang="ko-KR" smtClean="0"/>
              <a:t>6</a:t>
            </a:r>
            <a:r>
              <a:rPr lang="ko-KR" altLang="en-US" smtClean="0"/>
              <a:t>알</a:t>
            </a:r>
            <a:endParaRPr lang="en-US" altLang="ko-KR" smtClean="0"/>
          </a:p>
          <a:p>
            <a:r>
              <a:rPr lang="ko-KR" altLang="en-US" smtClean="0"/>
              <a:t>발표자 </a:t>
            </a:r>
            <a:r>
              <a:rPr lang="en-US" altLang="ko-KR" smtClean="0"/>
              <a:t>: </a:t>
            </a:r>
            <a:r>
              <a:rPr lang="ko-KR" altLang="en-US" smtClean="0"/>
              <a:t>유동호</a:t>
            </a:r>
            <a:endParaRPr lang="ko-KR" alt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6896166" y="199673"/>
            <a:ext cx="21403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 smtClean="0"/>
              <a:t>미국 식품안전현대화법 연구</a:t>
            </a:r>
            <a:endParaRPr lang="ko-KR" alt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26674577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9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ko-KR" smtClean="0"/>
              <a:t>2016</a:t>
            </a:r>
            <a:r>
              <a:rPr lang="ko-KR" altLang="en-US" smtClean="0"/>
              <a:t>년 </a:t>
            </a:r>
            <a:r>
              <a:rPr lang="en-US" altLang="ko-KR" smtClean="0"/>
              <a:t>12</a:t>
            </a:r>
            <a:r>
              <a:rPr lang="ko-KR" altLang="en-US" smtClean="0"/>
              <a:t>월 </a:t>
            </a:r>
            <a:r>
              <a:rPr lang="en-US" altLang="ko-KR" smtClean="0"/>
              <a:t>6</a:t>
            </a:r>
            <a:r>
              <a:rPr lang="ko-KR" altLang="en-US" smtClean="0"/>
              <a:t>알 발표자 </a:t>
            </a:r>
            <a:r>
              <a:rPr lang="en-US" altLang="ko-KR" smtClean="0"/>
              <a:t>: </a:t>
            </a:r>
            <a:r>
              <a:rPr lang="ko-KR" altLang="en-US" smtClean="0"/>
              <a:t>유동호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8586C8-6FB4-4448-A92C-FC8F176EC0D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3016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92" r:id="rId3"/>
    <p:sldLayoutId id="2147483698" r:id="rId4"/>
    <p:sldLayoutId id="2147483700" r:id="rId5"/>
    <p:sldLayoutId id="2147483701" r:id="rId6"/>
    <p:sldLayoutId id="2147483703" r:id="rId7"/>
    <p:sldLayoutId id="2147483649" r:id="rId8"/>
    <p:sldLayoutId id="2147483685" r:id="rId9"/>
    <p:sldLayoutId id="2147483919" r:id="rId10"/>
    <p:sldLayoutId id="2147483920" r:id="rId11"/>
    <p:sldLayoutId id="2147483921" r:id="rId12"/>
    <p:sldLayoutId id="2147483922" r:id="rId13"/>
    <p:sldLayoutId id="2147483935" r:id="rId14"/>
    <p:sldLayoutId id="2147483936" r:id="rId15"/>
    <p:sldLayoutId id="2147483937" r:id="rId16"/>
    <p:sldLayoutId id="2147483938" r:id="rId17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en-US" altLang="ko-KR" smtClean="0"/>
              <a:t>2016</a:t>
            </a:r>
            <a:r>
              <a:rPr lang="ko-KR" altLang="en-US" smtClean="0"/>
              <a:t>년 </a:t>
            </a:r>
            <a:r>
              <a:rPr lang="en-US" altLang="ko-KR" smtClean="0"/>
              <a:t>12</a:t>
            </a:r>
            <a:r>
              <a:rPr lang="ko-KR" altLang="en-US" smtClean="0"/>
              <a:t>월 </a:t>
            </a:r>
            <a:r>
              <a:rPr lang="en-US" altLang="ko-KR" smtClean="0"/>
              <a:t>6</a:t>
            </a:r>
            <a:r>
              <a:rPr lang="ko-KR" altLang="en-US" smtClean="0"/>
              <a:t>알 발표자 </a:t>
            </a:r>
            <a:r>
              <a:rPr lang="en-US" altLang="ko-KR" smtClean="0"/>
              <a:t>: </a:t>
            </a:r>
            <a:r>
              <a:rPr lang="ko-KR" altLang="en-US" smtClean="0"/>
              <a:t>유동호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328586C8-6FB4-4448-A92C-FC8F176EC0D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6" r:id="rId1"/>
    <p:sldLayoutId id="2147483957" r:id="rId2"/>
    <p:sldLayoutId id="2147483958" r:id="rId3"/>
    <p:sldLayoutId id="2147483959" r:id="rId4"/>
    <p:sldLayoutId id="2147483960" r:id="rId5"/>
    <p:sldLayoutId id="2147483961" r:id="rId6"/>
    <p:sldLayoutId id="2147483962" r:id="rId7"/>
    <p:sldLayoutId id="2147483963" r:id="rId8"/>
    <p:sldLayoutId id="2147483964" r:id="rId9"/>
    <p:sldLayoutId id="2147483965" r:id="rId10"/>
    <p:sldLayoutId id="2147483966" r:id="rId11"/>
    <p:sldLayoutId id="2147483967" r:id="rId12"/>
    <p:sldLayoutId id="2147483968" r:id="rId13"/>
    <p:sldLayoutId id="2147483969" r:id="rId14"/>
    <p:sldLayoutId id="2147483970" r:id="rId15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1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1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1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1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1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1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1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1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1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79512" y="1700808"/>
            <a:ext cx="8856984" cy="1296144"/>
          </a:xfrm>
        </p:spPr>
        <p:txBody>
          <a:bodyPr>
            <a:noAutofit/>
          </a:bodyPr>
          <a:lstStyle/>
          <a:p>
            <a:pPr lvl="0">
              <a:defRPr lang="ko-KR" altLang="en-US"/>
            </a:pPr>
            <a:r>
              <a:rPr lang="ko-KR" altLang="en-US" sz="4000" b="1" dirty="0" smtClean="0">
                <a:solidFill>
                  <a:srgbClr val="080076"/>
                </a:solidFill>
                <a:latin typeface="새굴림"/>
                <a:ea typeface="새굴림"/>
              </a:rPr>
              <a:t>미국 식품안전현대화법 연구</a:t>
            </a:r>
            <a:r>
              <a:rPr lang="en-US" altLang="ko-KR" sz="4000" b="1" dirty="0" smtClean="0">
                <a:solidFill>
                  <a:srgbClr val="080076"/>
                </a:solidFill>
                <a:latin typeface="새굴림"/>
                <a:ea typeface="새굴림"/>
              </a:rPr>
              <a:t/>
            </a:r>
            <a:br>
              <a:rPr lang="en-US" altLang="ko-KR" sz="4000" b="1" dirty="0" smtClean="0">
                <a:solidFill>
                  <a:srgbClr val="080076"/>
                </a:solidFill>
                <a:latin typeface="새굴림"/>
                <a:ea typeface="새굴림"/>
              </a:rPr>
            </a:br>
            <a:r>
              <a:rPr lang="en-US" altLang="ko-KR" sz="2800" b="1" dirty="0" smtClean="0">
                <a:solidFill>
                  <a:srgbClr val="080076"/>
                </a:solidFill>
                <a:latin typeface="새굴림"/>
                <a:ea typeface="새굴림"/>
              </a:rPr>
              <a:t>(The Research of Food Safety Modernization Act)</a:t>
            </a:r>
            <a:endParaRPr lang="ko-KR" altLang="ko-KR" sz="2400" b="1" dirty="0">
              <a:latin typeface="새굴림"/>
              <a:ea typeface="새굴림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31640" y="3429000"/>
            <a:ext cx="6400800" cy="1368152"/>
          </a:xfrm>
        </p:spPr>
        <p:txBody>
          <a:bodyPr>
            <a:normAutofit/>
          </a:bodyPr>
          <a:lstStyle/>
          <a:p>
            <a:pPr lvl="0">
              <a:defRPr lang="ko-KR" altLang="en-US"/>
            </a:pPr>
            <a:r>
              <a:rPr lang="ko-KR" altLang="en-US" sz="3600" b="1" dirty="0" smtClean="0">
                <a:solidFill>
                  <a:schemeClr val="tx1"/>
                </a:solidFill>
                <a:latin typeface="새굴림" pitchFamily="18" charset="-127"/>
                <a:ea typeface="새굴림" pitchFamily="18" charset="-127"/>
                <a:cs typeface="함초롬바탕" pitchFamily="18" charset="-127"/>
              </a:rPr>
              <a:t>유  동  호</a:t>
            </a:r>
            <a:endParaRPr lang="en-US" altLang="ko-KR" sz="3600" b="1" dirty="0" smtClean="0">
              <a:solidFill>
                <a:schemeClr val="tx1"/>
              </a:solidFill>
              <a:latin typeface="새굴림" pitchFamily="18" charset="-127"/>
              <a:ea typeface="새굴림" pitchFamily="18" charset="-127"/>
              <a:cs typeface="함초롬바탕" pitchFamily="18" charset="-127"/>
            </a:endParaRPr>
          </a:p>
          <a:p>
            <a:pPr lvl="0">
              <a:defRPr lang="ko-KR" altLang="en-US"/>
            </a:pPr>
            <a:r>
              <a:rPr lang="en-US" altLang="ko-KR" sz="3600" b="1" dirty="0" smtClean="0">
                <a:solidFill>
                  <a:schemeClr val="tx1"/>
                </a:solidFill>
                <a:latin typeface="새굴림" pitchFamily="18" charset="-127"/>
                <a:ea typeface="새굴림" pitchFamily="18" charset="-127"/>
                <a:cs typeface="함초롬바탕" pitchFamily="18" charset="-127"/>
              </a:rPr>
              <a:t>George Mason university </a:t>
            </a:r>
          </a:p>
          <a:p>
            <a:pPr lvl="0">
              <a:defRPr lang="ko-KR" altLang="en-US"/>
            </a:pPr>
            <a:endParaRPr lang="en-US" altLang="ko-KR" sz="3600" b="1" dirty="0" smtClean="0">
              <a:solidFill>
                <a:schemeClr val="tx1"/>
              </a:solidFill>
              <a:latin typeface="함초롬바탕" pitchFamily="18" charset="-127"/>
              <a:ea typeface="함초롬바탕" pitchFamily="18" charset="-127"/>
              <a:cs typeface="함초롬바탕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03848" y="5517232"/>
            <a:ext cx="2808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dirty="0" smtClean="0">
                <a:latin typeface="새굴림" pitchFamily="18" charset="-127"/>
                <a:ea typeface="새굴림" pitchFamily="18" charset="-127"/>
              </a:rPr>
              <a:t>2017.</a:t>
            </a:r>
            <a:r>
              <a:rPr lang="ko-KR" altLang="en-US" sz="3200" dirty="0" smtClean="0"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3200" dirty="0" smtClean="0">
                <a:latin typeface="새굴림" pitchFamily="18" charset="-127"/>
                <a:ea typeface="새굴림" pitchFamily="18" charset="-127"/>
              </a:rPr>
              <a:t>11.</a:t>
            </a:r>
            <a:r>
              <a:rPr lang="ko-KR" altLang="en-US" sz="3200" dirty="0" smtClean="0"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3200" dirty="0" smtClean="0">
                <a:latin typeface="새굴림" pitchFamily="18" charset="-127"/>
                <a:ea typeface="새굴림" pitchFamily="18" charset="-127"/>
              </a:rPr>
              <a:t>30.</a:t>
            </a:r>
            <a:endParaRPr lang="ko-KR" altLang="en-US" sz="3200" dirty="0">
              <a:latin typeface="새굴림" pitchFamily="18" charset="-127"/>
              <a:ea typeface="새굴림" pitchFamily="18" charset="-127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5E565-D9CA-4B0D-9177-1E89966EFA6E}" type="slidenum">
              <a:rPr lang="ko-KR" altLang="en-US" smtClean="0">
                <a:latin typeface="새굴림" pitchFamily="18" charset="-127"/>
                <a:ea typeface="새굴림" pitchFamily="18" charset="-127"/>
              </a:rPr>
              <a:pPr/>
              <a:t>1</a:t>
            </a:fld>
            <a:endParaRPr lang="ko-KR" altLang="en-US" dirty="0">
              <a:latin typeface="새굴림" pitchFamily="18" charset="-127"/>
              <a:ea typeface="새굴림" pitchFamily="18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446856" y="620713"/>
            <a:ext cx="8229600" cy="706437"/>
          </a:xfrm>
        </p:spPr>
        <p:txBody>
          <a:bodyPr>
            <a:normAutofit/>
          </a:bodyPr>
          <a:lstStyle/>
          <a:p>
            <a:r>
              <a:rPr lang="ko-KR" altLang="en-US" sz="3600" b="1" dirty="0" smtClean="0">
                <a:latin typeface="새굴림" pitchFamily="18" charset="-127"/>
                <a:ea typeface="새굴림" pitchFamily="18" charset="-127"/>
              </a:rPr>
              <a:t>목    차</a:t>
            </a:r>
            <a:endParaRPr lang="ko-KR" altLang="en-US" sz="3600" b="1" dirty="0">
              <a:latin typeface="새굴림" pitchFamily="18" charset="-127"/>
              <a:ea typeface="새굴림" pitchFamily="18" charset="-127"/>
            </a:endParaRPr>
          </a:p>
        </p:txBody>
      </p:sp>
      <p:grpSp>
        <p:nvGrpSpPr>
          <p:cNvPr id="6" name="Group 31"/>
          <p:cNvGrpSpPr>
            <a:grpSpLocks/>
          </p:cNvGrpSpPr>
          <p:nvPr/>
        </p:nvGrpSpPr>
        <p:grpSpPr bwMode="auto">
          <a:xfrm>
            <a:off x="1042775" y="1700321"/>
            <a:ext cx="719138" cy="647700"/>
            <a:chOff x="3606" y="1344"/>
            <a:chExt cx="544" cy="453"/>
          </a:xfrm>
        </p:grpSpPr>
        <p:sp>
          <p:nvSpPr>
            <p:cNvPr id="7" name="Rectangle 29"/>
            <p:cNvSpPr>
              <a:spLocks noChangeArrowheads="1"/>
            </p:cNvSpPr>
            <p:nvPr/>
          </p:nvSpPr>
          <p:spPr bwMode="auto">
            <a:xfrm>
              <a:off x="3606" y="1344"/>
              <a:ext cx="544" cy="453"/>
            </a:xfrm>
            <a:prstGeom prst="roundRect">
              <a:avLst/>
            </a:prstGeom>
            <a:gradFill rotWithShape="1">
              <a:gsLst>
                <a:gs pos="0">
                  <a:srgbClr val="FFFFFF"/>
                </a:gs>
                <a:gs pos="7001">
                  <a:srgbClr val="E6E6E6"/>
                </a:gs>
                <a:gs pos="32001">
                  <a:srgbClr val="7D8496"/>
                </a:gs>
                <a:gs pos="47000">
                  <a:srgbClr val="E6E6E6"/>
                </a:gs>
                <a:gs pos="85001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Rectangle 30"/>
            <p:cNvSpPr>
              <a:spLocks noChangeArrowheads="1"/>
            </p:cNvSpPr>
            <p:nvPr/>
          </p:nvSpPr>
          <p:spPr bwMode="auto">
            <a:xfrm>
              <a:off x="3653" y="1375"/>
              <a:ext cx="452" cy="377"/>
            </a:xfrm>
            <a:prstGeom prst="roundRect">
              <a:avLst/>
            </a:prstGeom>
            <a:solidFill>
              <a:srgbClr val="0819B8"/>
            </a:solidFill>
            <a:ln w="9525">
              <a:solidFill>
                <a:srgbClr val="0819B8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ko-KR" sz="2400" dirty="0" smtClean="0">
                  <a:solidFill>
                    <a:schemeClr val="bg1">
                      <a:lumMod val="20000"/>
                      <a:lumOff val="8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I</a:t>
              </a:r>
              <a:endParaRPr lang="en-US" altLang="ko-KR" sz="2400" dirty="0">
                <a:solidFill>
                  <a:schemeClr val="bg1">
                    <a:lumMod val="20000"/>
                    <a:lumOff val="80000"/>
                  </a:schemeClr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9" name="Group 31"/>
          <p:cNvGrpSpPr>
            <a:grpSpLocks/>
          </p:cNvGrpSpPr>
          <p:nvPr/>
        </p:nvGrpSpPr>
        <p:grpSpPr bwMode="auto">
          <a:xfrm>
            <a:off x="1042775" y="4089662"/>
            <a:ext cx="719138" cy="647700"/>
            <a:chOff x="3606" y="1344"/>
            <a:chExt cx="544" cy="453"/>
          </a:xfrm>
        </p:grpSpPr>
        <p:sp>
          <p:nvSpPr>
            <p:cNvPr id="10" name="Rectangle 29"/>
            <p:cNvSpPr>
              <a:spLocks noChangeArrowheads="1"/>
            </p:cNvSpPr>
            <p:nvPr/>
          </p:nvSpPr>
          <p:spPr bwMode="auto">
            <a:xfrm>
              <a:off x="3606" y="1344"/>
              <a:ext cx="544" cy="453"/>
            </a:xfrm>
            <a:prstGeom prst="roundRect">
              <a:avLst/>
            </a:prstGeom>
            <a:gradFill rotWithShape="1">
              <a:gsLst>
                <a:gs pos="0">
                  <a:srgbClr val="FFFFFF"/>
                </a:gs>
                <a:gs pos="7001">
                  <a:srgbClr val="E6E6E6"/>
                </a:gs>
                <a:gs pos="32001">
                  <a:srgbClr val="7D8496"/>
                </a:gs>
                <a:gs pos="47000">
                  <a:srgbClr val="E6E6E6"/>
                </a:gs>
                <a:gs pos="85001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Rectangle 30"/>
            <p:cNvSpPr>
              <a:spLocks noChangeArrowheads="1"/>
            </p:cNvSpPr>
            <p:nvPr/>
          </p:nvSpPr>
          <p:spPr bwMode="auto">
            <a:xfrm>
              <a:off x="3653" y="1375"/>
              <a:ext cx="452" cy="377"/>
            </a:xfrm>
            <a:prstGeom prst="roundRect">
              <a:avLst/>
            </a:prstGeom>
            <a:solidFill>
              <a:srgbClr val="0819B8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ko-KR" sz="2400" dirty="0" smtClean="0">
                  <a:solidFill>
                    <a:schemeClr val="bg1">
                      <a:lumMod val="20000"/>
                      <a:lumOff val="8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IV</a:t>
              </a:r>
              <a:endParaRPr lang="en-US" altLang="ko-KR" sz="2400" dirty="0">
                <a:solidFill>
                  <a:schemeClr val="bg1">
                    <a:lumMod val="20000"/>
                    <a:lumOff val="80000"/>
                  </a:schemeClr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12" name="Group 31"/>
          <p:cNvGrpSpPr>
            <a:grpSpLocks/>
          </p:cNvGrpSpPr>
          <p:nvPr/>
        </p:nvGrpSpPr>
        <p:grpSpPr bwMode="auto">
          <a:xfrm>
            <a:off x="1037138" y="2506834"/>
            <a:ext cx="719138" cy="647700"/>
            <a:chOff x="3606" y="1344"/>
            <a:chExt cx="544" cy="453"/>
          </a:xfrm>
        </p:grpSpPr>
        <p:sp>
          <p:nvSpPr>
            <p:cNvPr id="13" name="Rectangle 29"/>
            <p:cNvSpPr>
              <a:spLocks noChangeArrowheads="1"/>
            </p:cNvSpPr>
            <p:nvPr/>
          </p:nvSpPr>
          <p:spPr bwMode="auto">
            <a:xfrm>
              <a:off x="3606" y="1344"/>
              <a:ext cx="544" cy="453"/>
            </a:xfrm>
            <a:prstGeom prst="roundRect">
              <a:avLst/>
            </a:prstGeom>
            <a:gradFill rotWithShape="1">
              <a:gsLst>
                <a:gs pos="0">
                  <a:srgbClr val="FFFFFF"/>
                </a:gs>
                <a:gs pos="7001">
                  <a:srgbClr val="E6E6E6"/>
                </a:gs>
                <a:gs pos="32001">
                  <a:srgbClr val="7D8496"/>
                </a:gs>
                <a:gs pos="47000">
                  <a:srgbClr val="E6E6E6"/>
                </a:gs>
                <a:gs pos="85001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ko-KR" altLang="en-US" b="1"/>
            </a:p>
          </p:txBody>
        </p:sp>
        <p:sp>
          <p:nvSpPr>
            <p:cNvPr id="14" name="Rectangle 30"/>
            <p:cNvSpPr>
              <a:spLocks noChangeArrowheads="1"/>
            </p:cNvSpPr>
            <p:nvPr/>
          </p:nvSpPr>
          <p:spPr bwMode="auto">
            <a:xfrm>
              <a:off x="3653" y="1375"/>
              <a:ext cx="452" cy="377"/>
            </a:xfrm>
            <a:prstGeom prst="roundRect">
              <a:avLst/>
            </a:prstGeom>
            <a:solidFill>
              <a:srgbClr val="0819B8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ko-KR" sz="2400" dirty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II</a:t>
              </a:r>
              <a:endParaRPr lang="en-US" altLang="ko-KR" sz="2400" b="1" dirty="0">
                <a:solidFill>
                  <a:schemeClr val="bg1">
                    <a:lumMod val="20000"/>
                    <a:lumOff val="80000"/>
                  </a:schemeClr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15" name="Group 31"/>
          <p:cNvGrpSpPr>
            <a:grpSpLocks/>
          </p:cNvGrpSpPr>
          <p:nvPr/>
        </p:nvGrpSpPr>
        <p:grpSpPr bwMode="auto">
          <a:xfrm>
            <a:off x="1042775" y="4881772"/>
            <a:ext cx="719138" cy="647700"/>
            <a:chOff x="3606" y="1344"/>
            <a:chExt cx="544" cy="453"/>
          </a:xfrm>
        </p:grpSpPr>
        <p:sp>
          <p:nvSpPr>
            <p:cNvPr id="16" name="Rectangle 29"/>
            <p:cNvSpPr>
              <a:spLocks noChangeArrowheads="1"/>
            </p:cNvSpPr>
            <p:nvPr/>
          </p:nvSpPr>
          <p:spPr bwMode="auto">
            <a:xfrm>
              <a:off x="3606" y="1344"/>
              <a:ext cx="544" cy="453"/>
            </a:xfrm>
            <a:prstGeom prst="roundRect">
              <a:avLst/>
            </a:prstGeom>
            <a:gradFill rotWithShape="1">
              <a:gsLst>
                <a:gs pos="0">
                  <a:srgbClr val="FFFFFF"/>
                </a:gs>
                <a:gs pos="7001">
                  <a:srgbClr val="E6E6E6"/>
                </a:gs>
                <a:gs pos="32001">
                  <a:srgbClr val="7D8496"/>
                </a:gs>
                <a:gs pos="47000">
                  <a:srgbClr val="E6E6E6"/>
                </a:gs>
                <a:gs pos="85001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Rectangle 30"/>
            <p:cNvSpPr>
              <a:spLocks noChangeArrowheads="1"/>
            </p:cNvSpPr>
            <p:nvPr/>
          </p:nvSpPr>
          <p:spPr bwMode="auto">
            <a:xfrm>
              <a:off x="3653" y="1375"/>
              <a:ext cx="452" cy="377"/>
            </a:xfrm>
            <a:prstGeom prst="roundRect">
              <a:avLst/>
            </a:prstGeom>
            <a:solidFill>
              <a:srgbClr val="0819B8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ko-KR" sz="2400" dirty="0" smtClean="0">
                  <a:solidFill>
                    <a:schemeClr val="bg1">
                      <a:lumMod val="20000"/>
                      <a:lumOff val="8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V</a:t>
              </a:r>
              <a:endParaRPr lang="en-US" altLang="ko-KR" sz="2400" dirty="0">
                <a:solidFill>
                  <a:schemeClr val="bg1">
                    <a:lumMod val="20000"/>
                    <a:lumOff val="80000"/>
                  </a:schemeClr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18" name="Group 31"/>
          <p:cNvGrpSpPr>
            <a:grpSpLocks/>
          </p:cNvGrpSpPr>
          <p:nvPr/>
        </p:nvGrpSpPr>
        <p:grpSpPr bwMode="auto">
          <a:xfrm>
            <a:off x="1042775" y="3297552"/>
            <a:ext cx="719138" cy="647700"/>
            <a:chOff x="3606" y="1344"/>
            <a:chExt cx="544" cy="453"/>
          </a:xfrm>
        </p:grpSpPr>
        <p:sp>
          <p:nvSpPr>
            <p:cNvPr id="19" name="Rectangle 29"/>
            <p:cNvSpPr>
              <a:spLocks noChangeArrowheads="1"/>
            </p:cNvSpPr>
            <p:nvPr/>
          </p:nvSpPr>
          <p:spPr bwMode="auto">
            <a:xfrm>
              <a:off x="3606" y="1344"/>
              <a:ext cx="544" cy="453"/>
            </a:xfrm>
            <a:prstGeom prst="roundRect">
              <a:avLst/>
            </a:prstGeom>
            <a:gradFill rotWithShape="1">
              <a:gsLst>
                <a:gs pos="0">
                  <a:srgbClr val="FFFFFF"/>
                </a:gs>
                <a:gs pos="7001">
                  <a:srgbClr val="E6E6E6"/>
                </a:gs>
                <a:gs pos="32001">
                  <a:srgbClr val="7D8496"/>
                </a:gs>
                <a:gs pos="47000">
                  <a:srgbClr val="E6E6E6"/>
                </a:gs>
                <a:gs pos="85001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Rectangle 30"/>
            <p:cNvSpPr>
              <a:spLocks noChangeArrowheads="1"/>
            </p:cNvSpPr>
            <p:nvPr/>
          </p:nvSpPr>
          <p:spPr bwMode="auto">
            <a:xfrm>
              <a:off x="3653" y="1375"/>
              <a:ext cx="452" cy="377"/>
            </a:xfrm>
            <a:prstGeom prst="roundRect">
              <a:avLst/>
            </a:prstGeom>
            <a:solidFill>
              <a:srgbClr val="0819B8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ko-KR" sz="24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III</a:t>
              </a:r>
              <a:endParaRPr lang="en-US" altLang="ko-KR" sz="24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21" name="TextBox 3"/>
          <p:cNvSpPr txBox="1">
            <a:spLocks noChangeArrowheads="1"/>
          </p:cNvSpPr>
          <p:nvPr/>
        </p:nvSpPr>
        <p:spPr bwMode="auto">
          <a:xfrm>
            <a:off x="1924015" y="1772816"/>
            <a:ext cx="19159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24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제 </a:t>
            </a:r>
            <a:r>
              <a:rPr kumimoji="0" lang="en-US" altLang="ko-KR" sz="24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1 </a:t>
            </a:r>
            <a:r>
              <a:rPr kumimoji="0" lang="ko-KR" altLang="en-US" sz="24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장 서론</a:t>
            </a:r>
            <a:endParaRPr kumimoji="0" lang="ko-KR" altLang="en-US" sz="240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2" name="TextBox 3"/>
          <p:cNvSpPr txBox="1">
            <a:spLocks noChangeArrowheads="1"/>
          </p:cNvSpPr>
          <p:nvPr/>
        </p:nvSpPr>
        <p:spPr bwMode="auto">
          <a:xfrm>
            <a:off x="1924015" y="2564904"/>
            <a:ext cx="489108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24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제 </a:t>
            </a:r>
            <a:r>
              <a:rPr kumimoji="0" lang="en-US" altLang="ko-KR" sz="24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2 </a:t>
            </a:r>
            <a:r>
              <a:rPr kumimoji="0" lang="ko-KR" altLang="en-US" sz="24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장 미국 식품안전규제의 개관</a:t>
            </a:r>
            <a:endParaRPr kumimoji="0" lang="ko-KR" altLang="en-US" sz="240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3" name="TextBox 3"/>
          <p:cNvSpPr txBox="1">
            <a:spLocks noChangeArrowheads="1"/>
          </p:cNvSpPr>
          <p:nvPr/>
        </p:nvSpPr>
        <p:spPr bwMode="auto">
          <a:xfrm>
            <a:off x="1924015" y="4149080"/>
            <a:ext cx="66351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24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제 </a:t>
            </a:r>
            <a:r>
              <a:rPr kumimoji="0" lang="en-US" altLang="ko-KR" sz="24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4 </a:t>
            </a:r>
            <a:r>
              <a:rPr kumimoji="0" lang="ko-KR" altLang="en-US" sz="24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장 우리나라 식품안전 법제에 대한 시사점</a:t>
            </a:r>
            <a:endParaRPr kumimoji="0" lang="ko-KR" altLang="en-US" sz="240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4" name="TextBox 3"/>
          <p:cNvSpPr txBox="1">
            <a:spLocks noChangeArrowheads="1"/>
          </p:cNvSpPr>
          <p:nvPr/>
        </p:nvSpPr>
        <p:spPr bwMode="auto">
          <a:xfrm>
            <a:off x="1924015" y="4974789"/>
            <a:ext cx="19159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24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제 </a:t>
            </a:r>
            <a:r>
              <a:rPr kumimoji="0" lang="en-US" altLang="ko-KR" sz="24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5 </a:t>
            </a:r>
            <a:r>
              <a:rPr kumimoji="0" lang="ko-KR" altLang="en-US" sz="24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장 결론</a:t>
            </a:r>
            <a:endParaRPr kumimoji="0" lang="ko-KR" altLang="en-US" sz="240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5" name="TextBox 3"/>
          <p:cNvSpPr txBox="1">
            <a:spLocks noChangeArrowheads="1"/>
          </p:cNvSpPr>
          <p:nvPr/>
        </p:nvSpPr>
        <p:spPr bwMode="auto">
          <a:xfrm>
            <a:off x="1924015" y="3429000"/>
            <a:ext cx="376256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24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제 </a:t>
            </a:r>
            <a:r>
              <a:rPr kumimoji="0" lang="en-US" altLang="ko-KR" sz="24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3 </a:t>
            </a:r>
            <a:r>
              <a:rPr kumimoji="0" lang="ko-KR" altLang="en-US" sz="24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장 식품안전현대화법</a:t>
            </a:r>
            <a:endParaRPr kumimoji="0" lang="ko-KR" altLang="en-US" sz="240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88964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5E565-D9CA-4B0D-9177-1E89966EFA6E}" type="slidenum">
              <a:rPr lang="ko-KR" altLang="en-US" smtClean="0">
                <a:latin typeface="새굴림" pitchFamily="18" charset="-127"/>
                <a:ea typeface="새굴림" pitchFamily="18" charset="-127"/>
              </a:rPr>
              <a:pPr/>
              <a:t>2</a:t>
            </a:fld>
            <a:endParaRPr lang="ko-KR" altLang="en-US" dirty="0">
              <a:latin typeface="새굴림" pitchFamily="18" charset="-127"/>
              <a:ea typeface="새굴림" pitchFamily="18" charset="-127"/>
            </a:endParaRPr>
          </a:p>
        </p:txBody>
      </p:sp>
      <p:grpSp>
        <p:nvGrpSpPr>
          <p:cNvPr id="6" name="Group 31"/>
          <p:cNvGrpSpPr>
            <a:grpSpLocks/>
          </p:cNvGrpSpPr>
          <p:nvPr/>
        </p:nvGrpSpPr>
        <p:grpSpPr bwMode="auto">
          <a:xfrm>
            <a:off x="1761913" y="692696"/>
            <a:ext cx="793864" cy="722108"/>
            <a:chOff x="3606" y="1344"/>
            <a:chExt cx="544" cy="453"/>
          </a:xfrm>
        </p:grpSpPr>
        <p:sp>
          <p:nvSpPr>
            <p:cNvPr id="7" name="Rectangle 29"/>
            <p:cNvSpPr>
              <a:spLocks noChangeArrowheads="1"/>
            </p:cNvSpPr>
            <p:nvPr/>
          </p:nvSpPr>
          <p:spPr bwMode="auto">
            <a:xfrm>
              <a:off x="3606" y="1344"/>
              <a:ext cx="544" cy="453"/>
            </a:xfrm>
            <a:prstGeom prst="roundRect">
              <a:avLst/>
            </a:prstGeom>
            <a:gradFill rotWithShape="1">
              <a:gsLst>
                <a:gs pos="0">
                  <a:srgbClr val="FFFFFF"/>
                </a:gs>
                <a:gs pos="7001">
                  <a:srgbClr val="E6E6E6"/>
                </a:gs>
                <a:gs pos="32001">
                  <a:srgbClr val="7D8496"/>
                </a:gs>
                <a:gs pos="47000">
                  <a:srgbClr val="E6E6E6"/>
                </a:gs>
                <a:gs pos="85001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Rectangle 30"/>
            <p:cNvSpPr>
              <a:spLocks noChangeArrowheads="1"/>
            </p:cNvSpPr>
            <p:nvPr/>
          </p:nvSpPr>
          <p:spPr bwMode="auto">
            <a:xfrm>
              <a:off x="3653" y="1375"/>
              <a:ext cx="452" cy="377"/>
            </a:xfrm>
            <a:prstGeom prst="roundRect">
              <a:avLst/>
            </a:prstGeom>
            <a:solidFill>
              <a:srgbClr val="0819B8"/>
            </a:solidFill>
            <a:ln w="9525">
              <a:solidFill>
                <a:srgbClr val="0819B8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ko-KR" sz="2400" dirty="0" smtClean="0">
                  <a:solidFill>
                    <a:schemeClr val="bg1">
                      <a:lumMod val="20000"/>
                      <a:lumOff val="8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I</a:t>
              </a:r>
              <a:endParaRPr lang="en-US" altLang="ko-KR" sz="2400" dirty="0">
                <a:solidFill>
                  <a:schemeClr val="bg1">
                    <a:lumMod val="20000"/>
                    <a:lumOff val="80000"/>
                  </a:schemeClr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21" name="TextBox 3"/>
          <p:cNvSpPr txBox="1">
            <a:spLocks noChangeArrowheads="1"/>
          </p:cNvSpPr>
          <p:nvPr/>
        </p:nvSpPr>
        <p:spPr bwMode="auto">
          <a:xfrm>
            <a:off x="971600" y="1844824"/>
            <a:ext cx="6988484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742950" indent="-742950" eaLnBrk="1" hangingPunct="1">
              <a:buAutoNum type="arabicPeriod"/>
            </a:pPr>
            <a:r>
              <a:rPr kumimoji="0" lang="ko-KR" altLang="en-US" sz="24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연구배경 및 필요성</a:t>
            </a:r>
            <a:endParaRPr kumimoji="0" lang="en-US" altLang="ko-KR" sz="2400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marL="742950" indent="-742950" eaLnBrk="1" hangingPunct="1">
              <a:buAutoNum type="arabicPeriod"/>
            </a:pPr>
            <a:endParaRPr kumimoji="0" lang="en-US" altLang="ko-KR" sz="2400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marL="742950" indent="-742950" eaLnBrk="1" hangingPunct="1">
              <a:buAutoNum type="arabicPeriod"/>
            </a:pPr>
            <a:r>
              <a:rPr kumimoji="0" lang="ko-KR" altLang="en-US" sz="24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연구범</a:t>
            </a:r>
            <a:r>
              <a:rPr kumimoji="0" lang="ko-KR" altLang="en-US" sz="24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위</a:t>
            </a:r>
            <a:endParaRPr kumimoji="0" lang="en-US" altLang="ko-KR" sz="240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endParaRPr kumimoji="0" lang="en-US" altLang="ko-KR" sz="3600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endParaRPr kumimoji="0" lang="en-US" altLang="ko-KR" sz="360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endParaRPr kumimoji="0" lang="ko-KR" altLang="en-US" sz="360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6" name="TextBox 3"/>
          <p:cNvSpPr txBox="1">
            <a:spLocks noChangeArrowheads="1"/>
          </p:cNvSpPr>
          <p:nvPr/>
        </p:nvSpPr>
        <p:spPr bwMode="auto">
          <a:xfrm>
            <a:off x="2845718" y="730584"/>
            <a:ext cx="36004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36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제 </a:t>
            </a:r>
            <a:r>
              <a:rPr kumimoji="0" lang="en-US" altLang="ko-KR" sz="36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1 </a:t>
            </a:r>
            <a:r>
              <a:rPr kumimoji="0" lang="ko-KR" altLang="en-US" sz="36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장 서  론</a:t>
            </a:r>
            <a:endParaRPr kumimoji="0" lang="ko-KR" altLang="en-US" sz="360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026" name="Picture 2" descr="C:\Users\유동호\AppData\Local\Microsoft\Windows\INetCache\IE\UE31QGZO\좟~1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369468"/>
            <a:ext cx="3526482" cy="3395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4498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내용 개체 틀 2"/>
          <p:cNvSpPr txBox="1">
            <a:spLocks/>
          </p:cNvSpPr>
          <p:nvPr/>
        </p:nvSpPr>
        <p:spPr>
          <a:xfrm>
            <a:off x="251520" y="1600200"/>
            <a:ext cx="8605838" cy="47811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Symbol" pitchFamily="18" charset="2"/>
              <a:buNone/>
              <a:tabLst/>
              <a:defRPr lang="ko-KR" altLang="en-US"/>
            </a:pPr>
            <a:r>
              <a:rPr kumimoji="0" lang="en-US" altLang="ko-K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새굴림" pitchFamily="18" charset="-127"/>
                <a:ea typeface="새굴림" pitchFamily="18" charset="-127"/>
                <a:cs typeface="+mn-cs"/>
              </a:rPr>
              <a:t>1. </a:t>
            </a:r>
            <a:r>
              <a:rPr kumimoji="0" lang="ko-KR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새굴림" pitchFamily="18" charset="-127"/>
                <a:ea typeface="새굴림" pitchFamily="18" charset="-127"/>
                <a:cs typeface="+mn-cs"/>
              </a:rPr>
              <a:t>연구 배경 및 필요성</a:t>
            </a:r>
            <a:endParaRPr kumimoji="0" lang="en-US" altLang="ko-KR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새굴림" pitchFamily="18" charset="-127"/>
              <a:ea typeface="새굴림" pitchFamily="18" charset="-127"/>
              <a:cs typeface="+mn-cs"/>
            </a:endParaRPr>
          </a:p>
          <a:p>
            <a:pPr marL="608012" marR="0" lvl="0" indent="-342900" algn="l" defTabSz="914400" rtl="0" eaLnBrk="1" fontAlgn="auto" latinLnBrk="1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Char char="•"/>
              <a:tabLst/>
              <a:defRPr lang="ko-KR" altLang="en-US"/>
            </a:pP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819B8"/>
                </a:solidFill>
                <a:effectLst/>
                <a:uLnTx/>
                <a:uFillTx/>
                <a:latin typeface="새굴림" pitchFamily="18" charset="-127"/>
                <a:ea typeface="새굴림" pitchFamily="18" charset="-127"/>
                <a:cs typeface="+mn-cs"/>
              </a:rPr>
              <a:t>식품산업 발전</a:t>
            </a: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819B8"/>
                </a:solidFill>
                <a:effectLst/>
                <a:uLnTx/>
                <a:uFillTx/>
                <a:latin typeface="새굴림" pitchFamily="18" charset="-127"/>
                <a:ea typeface="새굴림" pitchFamily="18" charset="-127"/>
                <a:cs typeface="+mn-cs"/>
              </a:rPr>
              <a:t>, WTO 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819B8"/>
                </a:solidFill>
                <a:effectLst/>
                <a:uLnTx/>
                <a:uFillTx/>
                <a:latin typeface="새굴림" pitchFamily="18" charset="-127"/>
                <a:ea typeface="새굴림" pitchFamily="18" charset="-127"/>
                <a:cs typeface="+mn-cs"/>
              </a:rPr>
              <a:t>등 글로벌화→ 소비자의 식품안전에 대한 관심 증대</a:t>
            </a:r>
            <a:endParaRPr kumimoji="0" lang="en-US" altLang="ko-KR" sz="2400" b="1" i="0" u="none" strike="noStrike" kern="1200" cap="none" spc="0" normalizeH="0" baseline="0" noProof="0" dirty="0" smtClean="0">
              <a:ln>
                <a:noFill/>
              </a:ln>
              <a:solidFill>
                <a:srgbClr val="0819B8"/>
              </a:solidFill>
              <a:effectLst/>
              <a:uLnTx/>
              <a:uFillTx/>
              <a:latin typeface="새굴림" pitchFamily="18" charset="-127"/>
              <a:ea typeface="새굴림" pitchFamily="18" charset="-127"/>
              <a:cs typeface="+mn-cs"/>
            </a:endParaRPr>
          </a:p>
          <a:p>
            <a:pPr marL="265112" lvl="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SzPct val="100000"/>
              <a:defRPr lang="ko-KR" altLang="en-US"/>
            </a:pP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819B8"/>
                </a:solidFill>
                <a:effectLst/>
                <a:uLnTx/>
                <a:uFillTx/>
                <a:latin typeface="새굴림" pitchFamily="18" charset="-127"/>
                <a:ea typeface="새굴림" pitchFamily="18" charset="-127"/>
                <a:cs typeface="+mn-cs"/>
              </a:rPr>
              <a:t>    </a:t>
            </a:r>
            <a:r>
              <a:rPr kumimoji="0" lang="en-US" altLang="ko-K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새굴림" pitchFamily="18" charset="-127"/>
                <a:ea typeface="새굴림" pitchFamily="18" charset="-127"/>
                <a:cs typeface="+mn-cs"/>
              </a:rPr>
              <a:t>- </a:t>
            </a:r>
            <a:r>
              <a:rPr kumimoji="0" lang="ko-KR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새굴림" pitchFamily="18" charset="-127"/>
                <a:ea typeface="새굴림" pitchFamily="18" charset="-127"/>
                <a:cs typeface="+mn-cs"/>
              </a:rPr>
              <a:t>살충제 계란 파동</a:t>
            </a:r>
            <a:r>
              <a:rPr kumimoji="0" lang="en-US" altLang="ko-K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새굴림" pitchFamily="18" charset="-127"/>
                <a:ea typeface="새굴림" pitchFamily="18" charset="-127"/>
                <a:cs typeface="+mn-cs"/>
              </a:rPr>
              <a:t>, </a:t>
            </a:r>
            <a:r>
              <a:rPr kumimoji="0" lang="ko-KR" alt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새굴림" pitchFamily="18" charset="-127"/>
                <a:ea typeface="새굴림" pitchFamily="18" charset="-127"/>
                <a:cs typeface="+mn-cs"/>
              </a:rPr>
              <a:t>유럽산</a:t>
            </a:r>
            <a:r>
              <a:rPr kumimoji="0" lang="ko-KR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새굴림" pitchFamily="18" charset="-127"/>
                <a:ea typeface="새굴림" pitchFamily="18" charset="-127"/>
                <a:cs typeface="+mn-cs"/>
              </a:rPr>
              <a:t> </a:t>
            </a:r>
            <a:r>
              <a:rPr kumimoji="0" lang="ko-KR" alt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새굴림" pitchFamily="18" charset="-127"/>
                <a:ea typeface="새굴림" pitchFamily="18" charset="-127"/>
                <a:cs typeface="+mn-cs"/>
              </a:rPr>
              <a:t>햄소시지</a:t>
            </a:r>
            <a:r>
              <a:rPr kumimoji="0" lang="ko-KR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새굴림" pitchFamily="18" charset="-127"/>
                <a:ea typeface="새굴림" pitchFamily="18" charset="-127"/>
                <a:cs typeface="+mn-cs"/>
              </a:rPr>
              <a:t> </a:t>
            </a:r>
            <a:r>
              <a:rPr lang="en-US" altLang="ko-KR" sz="2000" b="1" dirty="0" smtClean="0">
                <a:solidFill>
                  <a:schemeClr val="tx2"/>
                </a:solidFill>
                <a:latin typeface="새굴림" pitchFamily="18" charset="-127"/>
                <a:ea typeface="새굴림" pitchFamily="18" charset="-127"/>
              </a:rPr>
              <a:t>(E</a:t>
            </a:r>
            <a:r>
              <a:rPr lang="ko-KR" altLang="en-US" sz="2000" b="1" dirty="0" smtClean="0">
                <a:solidFill>
                  <a:schemeClr val="tx2"/>
                </a:solidFill>
                <a:latin typeface="새굴림" pitchFamily="18" charset="-127"/>
                <a:ea typeface="새굴림" pitchFamily="18" charset="-127"/>
              </a:rPr>
              <a:t>형 바이러스</a:t>
            </a:r>
            <a:r>
              <a:rPr lang="en-US" altLang="ko-KR" sz="2000" b="1" dirty="0" smtClean="0">
                <a:solidFill>
                  <a:schemeClr val="tx2"/>
                </a:solidFill>
                <a:latin typeface="새굴림" pitchFamily="18" charset="-127"/>
                <a:ea typeface="새굴림" pitchFamily="18" charset="-127"/>
              </a:rPr>
              <a:t>)</a:t>
            </a:r>
            <a:endParaRPr kumimoji="0" lang="en-US" altLang="ko-KR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새굴림" pitchFamily="18" charset="-127"/>
              <a:ea typeface="새굴림" pitchFamily="18" charset="-127"/>
              <a:cs typeface="+mn-cs"/>
            </a:endParaRPr>
          </a:p>
          <a:p>
            <a:pPr marL="608012" marR="0" lvl="0" indent="-342900" algn="l" defTabSz="914400" rtl="0" eaLnBrk="1" fontAlgn="auto" latinLnBrk="1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Char char="•"/>
              <a:tabLst/>
              <a:defRPr lang="ko-KR" altLang="en-US"/>
            </a:pP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819B8"/>
                </a:solidFill>
                <a:effectLst/>
                <a:uLnTx/>
                <a:uFillTx/>
                <a:latin typeface="새굴림" pitchFamily="18" charset="-127"/>
                <a:ea typeface="새굴림" pitchFamily="18" charset="-127"/>
                <a:cs typeface="+mn-cs"/>
              </a:rPr>
              <a:t>미국</a:t>
            </a: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819B8"/>
                </a:solidFill>
                <a:effectLst/>
                <a:uLnTx/>
                <a:uFillTx/>
                <a:latin typeface="새굴림" pitchFamily="18" charset="-127"/>
                <a:ea typeface="새굴림" pitchFamily="18" charset="-127"/>
                <a:cs typeface="+mn-cs"/>
              </a:rPr>
              <a:t>: 2009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819B8"/>
                </a:solidFill>
                <a:effectLst/>
                <a:uLnTx/>
                <a:uFillTx/>
                <a:latin typeface="새굴림" pitchFamily="18" charset="-127"/>
                <a:ea typeface="새굴림" pitchFamily="18" charset="-127"/>
                <a:cs typeface="+mn-cs"/>
              </a:rPr>
              <a:t>년 땅콩버터사건</a:t>
            </a: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819B8"/>
                </a:solidFill>
                <a:effectLst/>
                <a:uLnTx/>
                <a:uFillTx/>
                <a:latin typeface="새굴림" pitchFamily="18" charset="-127"/>
                <a:ea typeface="새굴림" pitchFamily="18" charset="-127"/>
                <a:cs typeface="+mn-cs"/>
              </a:rPr>
              <a:t>, CDC 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819B8"/>
                </a:solidFill>
                <a:effectLst/>
                <a:uLnTx/>
                <a:uFillTx/>
                <a:latin typeface="새굴림" pitchFamily="18" charset="-127"/>
                <a:ea typeface="새굴림" pitchFamily="18" charset="-127"/>
                <a:cs typeface="+mn-cs"/>
              </a:rPr>
              <a:t>발표자료 등→식품안전현대화법 개정</a:t>
            </a: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819B8"/>
                </a:solidFill>
                <a:effectLst/>
                <a:uLnTx/>
                <a:uFillTx/>
                <a:latin typeface="새굴림" pitchFamily="18" charset="-127"/>
                <a:ea typeface="새굴림" pitchFamily="18" charset="-127"/>
                <a:cs typeface="+mn-cs"/>
              </a:rPr>
              <a:t>(70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819B8"/>
                </a:solidFill>
                <a:effectLst/>
                <a:uLnTx/>
                <a:uFillTx/>
                <a:latin typeface="새굴림" pitchFamily="18" charset="-127"/>
                <a:ea typeface="새굴림" pitchFamily="18" charset="-127"/>
                <a:cs typeface="+mn-cs"/>
              </a:rPr>
              <a:t>년 만의 획기적인 변혁</a:t>
            </a: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819B8"/>
                </a:solidFill>
                <a:effectLst/>
                <a:uLnTx/>
                <a:uFillTx/>
                <a:latin typeface="새굴림" pitchFamily="18" charset="-127"/>
                <a:ea typeface="새굴림" pitchFamily="18" charset="-127"/>
                <a:cs typeface="+mn-cs"/>
              </a:rPr>
              <a:t>)</a:t>
            </a:r>
          </a:p>
          <a:p>
            <a:pPr marL="265112" marR="0" lvl="0" indent="0" algn="l" defTabSz="914400" rtl="0" eaLnBrk="1" fontAlgn="auto" latinLnBrk="1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Symbol" pitchFamily="18" charset="2"/>
              <a:buNone/>
              <a:tabLst/>
              <a:defRPr lang="ko-KR" altLang="en-US"/>
            </a:pPr>
            <a:r>
              <a:rPr kumimoji="0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새굴림" pitchFamily="18" charset="-127"/>
                <a:ea typeface="새굴림" pitchFamily="18" charset="-127"/>
                <a:cs typeface="+mn-cs"/>
              </a:rPr>
              <a:t>    </a:t>
            </a:r>
            <a:r>
              <a:rPr kumimoji="0" lang="en-US" altLang="ko-K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새굴림" pitchFamily="18" charset="-127"/>
                <a:ea typeface="새굴림" pitchFamily="18" charset="-127"/>
                <a:cs typeface="+mn-cs"/>
              </a:rPr>
              <a:t>- ‘</a:t>
            </a:r>
            <a:r>
              <a:rPr kumimoji="0" lang="ko-KR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새굴림" pitchFamily="18" charset="-127"/>
                <a:ea typeface="새굴림" pitchFamily="18" charset="-127"/>
                <a:cs typeface="+mn-cs"/>
              </a:rPr>
              <a:t>대응에서 예방으로</a:t>
            </a:r>
            <a:r>
              <a:rPr kumimoji="0" lang="en-US" altLang="ko-K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새굴림" pitchFamily="18" charset="-127"/>
                <a:ea typeface="새굴림" pitchFamily="18" charset="-127"/>
                <a:cs typeface="+mn-cs"/>
              </a:rPr>
              <a:t>’, FDA </a:t>
            </a:r>
            <a:r>
              <a:rPr kumimoji="0" lang="ko-KR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새굴림" pitchFamily="18" charset="-127"/>
                <a:ea typeface="새굴림" pitchFamily="18" charset="-127"/>
                <a:cs typeface="+mn-cs"/>
              </a:rPr>
              <a:t>강화</a:t>
            </a:r>
            <a:r>
              <a:rPr kumimoji="0" lang="en-US" altLang="ko-K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새굴림" pitchFamily="18" charset="-127"/>
                <a:ea typeface="새굴림" pitchFamily="18" charset="-127"/>
                <a:cs typeface="+mn-cs"/>
              </a:rPr>
              <a:t>, </a:t>
            </a:r>
            <a:r>
              <a:rPr kumimoji="0" lang="ko-KR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새굴림" pitchFamily="18" charset="-127"/>
                <a:ea typeface="새굴림" pitchFamily="18" charset="-127"/>
                <a:cs typeface="+mn-cs"/>
              </a:rPr>
              <a:t>수입식품의 </a:t>
            </a:r>
            <a:r>
              <a:rPr kumimoji="0" lang="ko-KR" alt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새굴림" pitchFamily="18" charset="-127"/>
                <a:ea typeface="새굴림" pitchFamily="18" charset="-127"/>
                <a:cs typeface="+mn-cs"/>
              </a:rPr>
              <a:t>미국법</a:t>
            </a:r>
            <a:r>
              <a:rPr kumimoji="0" lang="ko-KR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새굴림" pitchFamily="18" charset="-127"/>
                <a:ea typeface="새굴림" pitchFamily="18" charset="-127"/>
                <a:cs typeface="+mn-cs"/>
              </a:rPr>
              <a:t> 준수 등</a:t>
            </a:r>
            <a:endParaRPr kumimoji="0" lang="en-US" altLang="ko-KR" sz="2000" b="1" i="0" u="none" strike="noStrike" kern="1200" cap="none" spc="0" normalizeH="0" baseline="0" noProof="0" dirty="0" smtClean="0">
              <a:ln>
                <a:noFill/>
              </a:ln>
              <a:solidFill>
                <a:srgbClr val="0819B8"/>
              </a:solidFill>
              <a:effectLst/>
              <a:uLnTx/>
              <a:uFillTx/>
              <a:latin typeface="새굴림" pitchFamily="18" charset="-127"/>
              <a:ea typeface="새굴림" pitchFamily="18" charset="-127"/>
              <a:cs typeface="+mn-cs"/>
            </a:endParaRPr>
          </a:p>
          <a:p>
            <a:pPr marL="608012" marR="0" lvl="0" indent="-342900" algn="l" defTabSz="914400" rtl="0" eaLnBrk="1" fontAlgn="auto" latinLnBrk="1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Char char="•"/>
              <a:tabLst/>
              <a:defRPr lang="ko-KR" altLang="en-US"/>
            </a:pP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819B8"/>
                </a:solidFill>
                <a:effectLst/>
                <a:uLnTx/>
                <a:uFillTx/>
                <a:latin typeface="새굴림" pitchFamily="18" charset="-127"/>
                <a:ea typeface="새굴림" pitchFamily="18" charset="-127"/>
                <a:cs typeface="+mn-cs"/>
              </a:rPr>
              <a:t>효율적이고 체계적인 식품안전을 위해 </a:t>
            </a:r>
            <a:r>
              <a:rPr kumimoji="0" lang="ko-KR" alt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819B8"/>
                </a:solidFill>
                <a:effectLst/>
                <a:uLnTx/>
                <a:uFillTx/>
                <a:latin typeface="새굴림" pitchFamily="18" charset="-127"/>
                <a:ea typeface="새굴림" pitchFamily="18" charset="-127"/>
                <a:cs typeface="+mn-cs"/>
              </a:rPr>
              <a:t>미국법</a:t>
            </a: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819B8"/>
                </a:solidFill>
                <a:effectLst/>
                <a:uLnTx/>
                <a:uFillTx/>
                <a:latin typeface="새굴림" pitchFamily="18" charset="-127"/>
                <a:ea typeface="새굴림" pitchFamily="18" charset="-127"/>
                <a:cs typeface="+mn-cs"/>
              </a:rPr>
              <a:t> 연구를 통해 우리나라 식품관련 법제 검토 필요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새굴림" pitchFamily="18" charset="-127"/>
                <a:ea typeface="새굴림" pitchFamily="18" charset="-127"/>
                <a:cs typeface="+mn-cs"/>
              </a:rPr>
              <a:t> 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새굴림" pitchFamily="18" charset="-127"/>
              <a:ea typeface="새굴림" pitchFamily="18" charset="-127"/>
              <a:cs typeface="+mn-cs"/>
            </a:endParaRPr>
          </a:p>
        </p:txBody>
      </p:sp>
      <p:sp>
        <p:nvSpPr>
          <p:cNvPr id="12" name="제목 1"/>
          <p:cNvSpPr txBox="1">
            <a:spLocks/>
          </p:cNvSpPr>
          <p:nvPr/>
        </p:nvSpPr>
        <p:spPr>
          <a:xfrm>
            <a:off x="0" y="692150"/>
            <a:ext cx="9144000" cy="5270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/>
            </a:pPr>
            <a:r>
              <a:rPr kumimoji="0" lang="ko-KR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새굴림" pitchFamily="18" charset="-127"/>
                <a:ea typeface="새굴림" pitchFamily="18" charset="-127"/>
                <a:cs typeface="+mj-cs"/>
              </a:rPr>
              <a:t>제 </a:t>
            </a:r>
            <a:r>
              <a:rPr kumimoji="0" lang="en-US" altLang="ko-KR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새굴림" pitchFamily="18" charset="-127"/>
                <a:ea typeface="새굴림" pitchFamily="18" charset="-127"/>
                <a:cs typeface="+mj-cs"/>
              </a:rPr>
              <a:t>1</a:t>
            </a:r>
            <a:r>
              <a:rPr kumimoji="0" lang="ko-KR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새굴림" pitchFamily="18" charset="-127"/>
                <a:ea typeface="새굴림" pitchFamily="18" charset="-127"/>
                <a:cs typeface="+mj-cs"/>
              </a:rPr>
              <a:t> 장 서 </a:t>
            </a:r>
            <a:r>
              <a:rPr kumimoji="0" lang="ko-KR" alt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새굴림" pitchFamily="18" charset="-127"/>
                <a:ea typeface="새굴림" pitchFamily="18" charset="-127"/>
                <a:cs typeface="+mj-cs"/>
              </a:rPr>
              <a:t>론</a:t>
            </a:r>
            <a:endParaRPr kumimoji="0" lang="ko-KR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새굴림" pitchFamily="18" charset="-127"/>
              <a:ea typeface="새굴림" pitchFamily="18" charset="-127"/>
              <a:cs typeface="+mj-cs"/>
            </a:endParaRPr>
          </a:p>
        </p:txBody>
      </p:sp>
      <p:sp>
        <p:nvSpPr>
          <p:cNvPr id="13" name="슬라이드 번호 개체 틀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5E565-D9CA-4B0D-9177-1E89966EFA6E}" type="slidenum">
              <a:rPr lang="ko-KR" altLang="en-US" smtClean="0"/>
              <a:pPr/>
              <a:t>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84498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슬라이드 번호 개체 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5E565-D9CA-4B0D-9177-1E89966EFA6E}" type="slidenum">
              <a:rPr lang="ko-KR" altLang="en-US" smtClean="0">
                <a:latin typeface="새굴림" pitchFamily="18" charset="-127"/>
                <a:ea typeface="새굴림" pitchFamily="18" charset="-127"/>
              </a:rPr>
              <a:pPr/>
              <a:t>4</a:t>
            </a:fld>
            <a:endParaRPr lang="ko-KR" altLang="en-US" dirty="0">
              <a:latin typeface="새굴림" pitchFamily="18" charset="-127"/>
              <a:ea typeface="새굴림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type="body" sz="quarter" idx="4294967295"/>
          </p:nvPr>
        </p:nvSpPr>
        <p:spPr>
          <a:xfrm>
            <a:off x="251520" y="1600200"/>
            <a:ext cx="8605838" cy="4525963"/>
          </a:xfrm>
        </p:spPr>
        <p:txBody>
          <a:bodyPr>
            <a:normAutofit/>
          </a:bodyPr>
          <a:lstStyle/>
          <a:p>
            <a:pPr marL="0" lvl="0" indent="0">
              <a:buNone/>
              <a:defRPr lang="ko-KR" altLang="en-US"/>
            </a:pPr>
            <a:r>
              <a:rPr lang="en-US" altLang="ko-KR" sz="2800" b="1" dirty="0" smtClean="0">
                <a:latin typeface="새굴림" pitchFamily="18" charset="-127"/>
                <a:ea typeface="새굴림" pitchFamily="18" charset="-127"/>
              </a:rPr>
              <a:t>2. </a:t>
            </a:r>
            <a:r>
              <a:rPr lang="ko-KR" altLang="en-US" sz="2800" b="1" dirty="0" smtClean="0">
                <a:latin typeface="새굴림" pitchFamily="18" charset="-127"/>
                <a:ea typeface="새굴림" pitchFamily="18" charset="-127"/>
              </a:rPr>
              <a:t>연구 범위</a:t>
            </a:r>
            <a:endParaRPr lang="en-US" altLang="ko-KR" sz="2800" b="1" dirty="0" smtClean="0">
              <a:latin typeface="새굴림" pitchFamily="18" charset="-127"/>
              <a:ea typeface="새굴림" pitchFamily="18" charset="-127"/>
            </a:endParaRPr>
          </a:p>
          <a:p>
            <a:pPr marL="542925" indent="-277813">
              <a:lnSpc>
                <a:spcPct val="120000"/>
              </a:lnSpc>
              <a:defRPr lang="ko-KR" altLang="en-US"/>
            </a:pPr>
            <a:endParaRPr lang="en-US" altLang="ko-KR" sz="2400" dirty="0">
              <a:latin typeface="새굴림" pitchFamily="18" charset="-127"/>
              <a:ea typeface="새굴림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719572" y="2528900"/>
            <a:ext cx="3492388" cy="32763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65113">
              <a:lnSpc>
                <a:spcPct val="120000"/>
              </a:lnSpc>
              <a:defRPr lang="ko-KR" altLang="en-US"/>
            </a:pPr>
            <a:r>
              <a:rPr lang="ko-KR" altLang="en-US" sz="2400" dirty="0" smtClean="0">
                <a:latin typeface="새굴림" pitchFamily="18" charset="-127"/>
                <a:ea typeface="새굴림" pitchFamily="18" charset="-127"/>
              </a:rPr>
              <a:t>식품안전현대화법 요약 또는 해당업계 참고내용만 언급</a:t>
            </a:r>
            <a:endParaRPr lang="en-US" altLang="ko-KR" sz="2400" dirty="0">
              <a:latin typeface="새굴림" pitchFamily="18" charset="-127"/>
              <a:ea typeface="새굴림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439652" y="2337552"/>
            <a:ext cx="1980220" cy="5040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 smtClean="0">
                <a:solidFill>
                  <a:schemeClr val="tx1"/>
                </a:solidFill>
                <a:latin typeface="새굴림" pitchFamily="18" charset="-127"/>
                <a:ea typeface="새굴림" pitchFamily="18" charset="-127"/>
              </a:rPr>
              <a:t>선행논문</a:t>
            </a:r>
            <a:endParaRPr lang="ko-KR" altLang="en-US" sz="2400" b="1" dirty="0">
              <a:solidFill>
                <a:schemeClr val="tx1"/>
              </a:solidFill>
              <a:latin typeface="새굴림" pitchFamily="18" charset="-127"/>
              <a:ea typeface="새굴림" pitchFamily="18" charset="-127"/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5040052" y="2492896"/>
            <a:ext cx="3492388" cy="32763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bIns="0" rtlCol="0" anchor="ctr"/>
          <a:lstStyle/>
          <a:p>
            <a:pPr marL="265113">
              <a:lnSpc>
                <a:spcPct val="120000"/>
              </a:lnSpc>
              <a:defRPr lang="ko-KR" altLang="en-US"/>
            </a:pPr>
            <a:r>
              <a:rPr lang="ko-KR" altLang="en-US" sz="2400" dirty="0" smtClean="0">
                <a:latin typeface="새굴림" pitchFamily="18" charset="-127"/>
                <a:ea typeface="새굴림" pitchFamily="18" charset="-127"/>
              </a:rPr>
              <a:t>미국 식품안전규제 개관을 포함한 </a:t>
            </a:r>
            <a:r>
              <a:rPr lang="ko-KR" altLang="en-US" sz="2400" spc="-150" dirty="0" smtClean="0">
                <a:latin typeface="새굴림" pitchFamily="18" charset="-127"/>
                <a:ea typeface="새굴림" pitchFamily="18" charset="-127"/>
              </a:rPr>
              <a:t>식품안전현대화법에 대한 </a:t>
            </a:r>
            <a:r>
              <a:rPr lang="ko-KR" altLang="en-US" sz="2400" spc="-300" dirty="0" smtClean="0">
                <a:latin typeface="새굴림" pitchFamily="18" charset="-127"/>
                <a:ea typeface="새굴림" pitchFamily="18" charset="-127"/>
              </a:rPr>
              <a:t>연구를 통해 우리나라 </a:t>
            </a:r>
            <a:r>
              <a:rPr lang="ko-KR" altLang="en-US" sz="2400" dirty="0" smtClean="0">
                <a:latin typeface="새굴림" pitchFamily="18" charset="-127"/>
                <a:ea typeface="새굴림" pitchFamily="18" charset="-127"/>
              </a:rPr>
              <a:t>식품법제의 문제점 및 대안제시</a:t>
            </a:r>
            <a:endParaRPr lang="en-US" altLang="ko-KR" sz="2400" dirty="0">
              <a:latin typeface="새굴림" pitchFamily="18" charset="-127"/>
              <a:ea typeface="새굴림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5760132" y="2325528"/>
            <a:ext cx="1980220" cy="5040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 err="1" smtClean="0">
                <a:solidFill>
                  <a:schemeClr val="tx1"/>
                </a:solidFill>
                <a:latin typeface="새굴림" pitchFamily="18" charset="-127"/>
                <a:ea typeface="새굴림" pitchFamily="18" charset="-127"/>
              </a:rPr>
              <a:t>본논문</a:t>
            </a:r>
            <a:endParaRPr lang="ko-KR" altLang="en-US" sz="2400" b="1" dirty="0">
              <a:solidFill>
                <a:schemeClr val="tx1"/>
              </a:solidFill>
              <a:latin typeface="새굴림" pitchFamily="18" charset="-127"/>
              <a:ea typeface="새굴림" pitchFamily="18" charset="-127"/>
            </a:endParaRPr>
          </a:p>
        </p:txBody>
      </p:sp>
      <p:sp>
        <p:nvSpPr>
          <p:cNvPr id="11" name="제목 1"/>
          <p:cNvSpPr txBox="1">
            <a:spLocks/>
          </p:cNvSpPr>
          <p:nvPr/>
        </p:nvSpPr>
        <p:spPr>
          <a:xfrm>
            <a:off x="0" y="692150"/>
            <a:ext cx="9144000" cy="5270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/>
            </a:pPr>
            <a:r>
              <a:rPr kumimoji="0" lang="ko-KR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새굴림" pitchFamily="18" charset="-127"/>
                <a:ea typeface="새굴림" pitchFamily="18" charset="-127"/>
                <a:cs typeface="+mj-cs"/>
              </a:rPr>
              <a:t>제 </a:t>
            </a:r>
            <a:r>
              <a:rPr kumimoji="0" lang="en-US" altLang="ko-KR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새굴림" pitchFamily="18" charset="-127"/>
                <a:ea typeface="새굴림" pitchFamily="18" charset="-127"/>
                <a:cs typeface="+mj-cs"/>
              </a:rPr>
              <a:t>1</a:t>
            </a:r>
            <a:r>
              <a:rPr kumimoji="0" lang="ko-KR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새굴림" pitchFamily="18" charset="-127"/>
                <a:ea typeface="새굴림" pitchFamily="18" charset="-127"/>
                <a:cs typeface="+mj-cs"/>
              </a:rPr>
              <a:t> 장 서 </a:t>
            </a:r>
            <a:r>
              <a:rPr kumimoji="0" lang="ko-KR" alt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새굴림" pitchFamily="18" charset="-127"/>
                <a:ea typeface="새굴림" pitchFamily="18" charset="-127"/>
                <a:cs typeface="+mj-cs"/>
              </a:rPr>
              <a:t>론</a:t>
            </a:r>
            <a:endParaRPr kumimoji="0" lang="ko-KR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새굴림" pitchFamily="18" charset="-127"/>
              <a:ea typeface="새굴림" pitchFamily="18" charset="-127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5E565-D9CA-4B0D-9177-1E89966EFA6E}" type="slidenum">
              <a:rPr lang="ko-KR" altLang="en-US" smtClean="0">
                <a:latin typeface="새굴림" pitchFamily="18" charset="-127"/>
                <a:ea typeface="새굴림" pitchFamily="18" charset="-127"/>
              </a:rPr>
              <a:pPr/>
              <a:t>5</a:t>
            </a:fld>
            <a:endParaRPr lang="ko-KR" altLang="en-US" dirty="0">
              <a:latin typeface="새굴림" pitchFamily="18" charset="-127"/>
              <a:ea typeface="새굴림" pitchFamily="18" charset="-127"/>
            </a:endParaRPr>
          </a:p>
        </p:txBody>
      </p:sp>
      <p:grpSp>
        <p:nvGrpSpPr>
          <p:cNvPr id="6" name="Group 31"/>
          <p:cNvGrpSpPr>
            <a:grpSpLocks/>
          </p:cNvGrpSpPr>
          <p:nvPr/>
        </p:nvGrpSpPr>
        <p:grpSpPr bwMode="auto">
          <a:xfrm>
            <a:off x="184400" y="750082"/>
            <a:ext cx="793864" cy="722108"/>
            <a:chOff x="2525" y="1380"/>
            <a:chExt cx="544" cy="453"/>
          </a:xfrm>
        </p:grpSpPr>
        <p:sp>
          <p:nvSpPr>
            <p:cNvPr id="7" name="Rectangle 29"/>
            <p:cNvSpPr>
              <a:spLocks noChangeArrowheads="1"/>
            </p:cNvSpPr>
            <p:nvPr/>
          </p:nvSpPr>
          <p:spPr bwMode="auto">
            <a:xfrm>
              <a:off x="2525" y="1380"/>
              <a:ext cx="544" cy="453"/>
            </a:xfrm>
            <a:prstGeom prst="roundRect">
              <a:avLst/>
            </a:prstGeom>
            <a:gradFill rotWithShape="1">
              <a:gsLst>
                <a:gs pos="0">
                  <a:srgbClr val="FFFFFF"/>
                </a:gs>
                <a:gs pos="7001">
                  <a:srgbClr val="E6E6E6"/>
                </a:gs>
                <a:gs pos="32001">
                  <a:srgbClr val="7D8496"/>
                </a:gs>
                <a:gs pos="47000">
                  <a:srgbClr val="E6E6E6"/>
                </a:gs>
                <a:gs pos="85001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Rectangle 30"/>
            <p:cNvSpPr>
              <a:spLocks noChangeArrowheads="1"/>
            </p:cNvSpPr>
            <p:nvPr/>
          </p:nvSpPr>
          <p:spPr bwMode="auto">
            <a:xfrm>
              <a:off x="2571" y="1420"/>
              <a:ext cx="452" cy="377"/>
            </a:xfrm>
            <a:prstGeom prst="roundRect">
              <a:avLst/>
            </a:prstGeom>
            <a:solidFill>
              <a:srgbClr val="0819B8"/>
            </a:solidFill>
            <a:ln w="9525">
              <a:solidFill>
                <a:srgbClr val="0819B8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ko-KR" sz="2400" dirty="0" smtClean="0">
                  <a:solidFill>
                    <a:schemeClr val="bg1">
                      <a:lumMod val="20000"/>
                      <a:lumOff val="8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II</a:t>
              </a:r>
              <a:endParaRPr lang="en-US" altLang="ko-KR" sz="2400" dirty="0">
                <a:solidFill>
                  <a:schemeClr val="bg1">
                    <a:lumMod val="20000"/>
                    <a:lumOff val="80000"/>
                  </a:schemeClr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21" name="TextBox 3"/>
          <p:cNvSpPr txBox="1">
            <a:spLocks noChangeArrowheads="1"/>
          </p:cNvSpPr>
          <p:nvPr/>
        </p:nvSpPr>
        <p:spPr bwMode="auto">
          <a:xfrm>
            <a:off x="1115616" y="1844824"/>
            <a:ext cx="6300127" cy="433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742950" indent="-742950" eaLnBrk="1" hangingPunct="1">
              <a:buAutoNum type="arabicPeriod"/>
            </a:pPr>
            <a:r>
              <a:rPr kumimoji="0" lang="ko-KR" altLang="en-US" sz="24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미국 </a:t>
            </a:r>
            <a:r>
              <a:rPr kumimoji="0" lang="ko-KR" altLang="en-US" sz="2400" dirty="0" err="1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식품법</a:t>
            </a:r>
            <a:r>
              <a:rPr kumimoji="0" lang="ko-KR" altLang="en-US" sz="24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 연혁</a:t>
            </a:r>
            <a:endParaRPr kumimoji="0" lang="en-US" altLang="ko-KR" sz="2400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marL="742950" indent="-742950" eaLnBrk="1" hangingPunct="1">
              <a:buAutoNum type="arabicPeriod"/>
            </a:pPr>
            <a:endParaRPr kumimoji="0" lang="en-US" altLang="ko-KR" sz="2400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marL="742950" indent="-742950" eaLnBrk="1" hangingPunct="1">
              <a:buAutoNum type="arabicPeriod"/>
            </a:pPr>
            <a:r>
              <a:rPr kumimoji="0" lang="ko-KR" altLang="en-US" sz="24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식품법의 규제 대상</a:t>
            </a:r>
            <a:endParaRPr kumimoji="0" lang="en-US" altLang="ko-KR" sz="2400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marL="742950" indent="-742950" eaLnBrk="1" hangingPunct="1">
              <a:buAutoNum type="arabicPeriod"/>
            </a:pPr>
            <a:endParaRPr kumimoji="0" lang="en-US" altLang="ko-KR" sz="240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marL="742950" indent="-742950" eaLnBrk="1" hangingPunct="1">
              <a:buAutoNum type="arabicPeriod"/>
            </a:pPr>
            <a:r>
              <a:rPr kumimoji="0" lang="ko-KR" altLang="en-US" sz="24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식품안전 관리 규제 기관</a:t>
            </a:r>
            <a:endParaRPr kumimoji="0" lang="en-US" altLang="ko-KR" sz="2400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marL="742950" indent="-742950" eaLnBrk="1" hangingPunct="1">
              <a:buAutoNum type="arabicPeriod"/>
            </a:pPr>
            <a:endParaRPr kumimoji="0" lang="en-US" altLang="ko-KR" sz="240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marL="742950" indent="-742950" eaLnBrk="1" hangingPunct="1">
              <a:buAutoNum type="arabicPeriod"/>
            </a:pPr>
            <a:r>
              <a:rPr kumimoji="0" lang="ko-KR" altLang="en-US" sz="24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형사처벌</a:t>
            </a:r>
            <a:endParaRPr kumimoji="0" lang="en-US" altLang="ko-KR" sz="240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endParaRPr kumimoji="0" lang="en-US" altLang="ko-KR" sz="3600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endParaRPr kumimoji="0" lang="en-US" altLang="ko-KR" sz="360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endParaRPr kumimoji="0" lang="ko-KR" altLang="en-US" sz="360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6" name="TextBox 3"/>
          <p:cNvSpPr txBox="1">
            <a:spLocks noChangeArrowheads="1"/>
          </p:cNvSpPr>
          <p:nvPr/>
        </p:nvSpPr>
        <p:spPr bwMode="auto">
          <a:xfrm>
            <a:off x="1115616" y="783049"/>
            <a:ext cx="756084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36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제 </a:t>
            </a:r>
            <a:r>
              <a:rPr kumimoji="0" lang="en-US" altLang="ko-KR" sz="36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2 </a:t>
            </a:r>
            <a:r>
              <a:rPr kumimoji="0" lang="ko-KR" altLang="en-US" sz="36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장 미국 식품안전 규제의 개관</a:t>
            </a:r>
            <a:endParaRPr kumimoji="0" lang="ko-KR" altLang="en-US" sz="360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63188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5E565-D9CA-4B0D-9177-1E89966EFA6E}" type="slidenum">
              <a:rPr lang="ko-KR" altLang="en-US" smtClean="0">
                <a:latin typeface="새굴림" pitchFamily="18" charset="-127"/>
                <a:ea typeface="새굴림" pitchFamily="18" charset="-127"/>
              </a:rPr>
              <a:pPr/>
              <a:t>6</a:t>
            </a:fld>
            <a:endParaRPr lang="ko-KR" altLang="en-US" dirty="0">
              <a:latin typeface="새굴림" pitchFamily="18" charset="-127"/>
              <a:ea typeface="새굴림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type="body" sz="quarter" idx="4294967295"/>
          </p:nvPr>
        </p:nvSpPr>
        <p:spPr>
          <a:xfrm>
            <a:off x="250130" y="1600200"/>
            <a:ext cx="8642350" cy="4525963"/>
          </a:xfrm>
        </p:spPr>
        <p:txBody>
          <a:bodyPr>
            <a:normAutofit/>
          </a:bodyPr>
          <a:lstStyle/>
          <a:p>
            <a:pPr marL="514350" lvl="0" indent="-514350">
              <a:lnSpc>
                <a:spcPct val="130000"/>
              </a:lnSpc>
              <a:buNone/>
              <a:defRPr lang="ko-KR" altLang="en-US"/>
            </a:pPr>
            <a:r>
              <a:rPr lang="en-US" altLang="ko-KR" sz="2800" b="1" dirty="0" smtClean="0">
                <a:latin typeface="새굴림" pitchFamily="18" charset="-127"/>
                <a:ea typeface="새굴림" pitchFamily="18" charset="-127"/>
              </a:rPr>
              <a:t>1. </a:t>
            </a:r>
            <a:r>
              <a:rPr lang="ko-KR" altLang="en-US" sz="2800" b="1" dirty="0" smtClean="0">
                <a:latin typeface="새굴림" pitchFamily="18" charset="-127"/>
                <a:ea typeface="새굴림" pitchFamily="18" charset="-127"/>
              </a:rPr>
              <a:t>미국 </a:t>
            </a:r>
            <a:r>
              <a:rPr lang="ko-KR" altLang="en-US" sz="2800" b="1" dirty="0" err="1" smtClean="0">
                <a:latin typeface="새굴림" pitchFamily="18" charset="-127"/>
                <a:ea typeface="새굴림" pitchFamily="18" charset="-127"/>
              </a:rPr>
              <a:t>식품법</a:t>
            </a:r>
            <a:r>
              <a:rPr lang="ko-KR" altLang="en-US" sz="2800" b="1" dirty="0" smtClean="0">
                <a:latin typeface="새굴림" pitchFamily="18" charset="-127"/>
                <a:ea typeface="새굴림" pitchFamily="18" charset="-127"/>
              </a:rPr>
              <a:t> 연혁</a:t>
            </a:r>
            <a:endParaRPr lang="en-US" altLang="ko-KR" sz="2800" b="1" dirty="0" smtClean="0">
              <a:latin typeface="새굴림" pitchFamily="18" charset="-127"/>
              <a:ea typeface="새굴림" pitchFamily="18" charset="-127"/>
            </a:endParaRPr>
          </a:p>
          <a:p>
            <a:pPr marL="450850" indent="-450850">
              <a:lnSpc>
                <a:spcPct val="110000"/>
              </a:lnSpc>
              <a:buNone/>
              <a:defRPr lang="ko-KR" altLang="en-US"/>
            </a:pPr>
            <a:r>
              <a:rPr lang="ko-KR" altLang="en-US" sz="2400" b="1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      미국 연방 </a:t>
            </a:r>
            <a:r>
              <a:rPr lang="ko-KR" altLang="en-US" sz="2400" b="1" dirty="0" err="1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식품법</a:t>
            </a:r>
            <a:r>
              <a:rPr lang="en-US" altLang="ko-KR" sz="2400" b="1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: 20</a:t>
            </a:r>
            <a:r>
              <a:rPr lang="ko-KR" altLang="en-US" sz="2400" b="1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세기 초까지 존재 </a:t>
            </a:r>
            <a:r>
              <a:rPr lang="en-US" altLang="ko-KR" sz="2400" b="1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x</a:t>
            </a:r>
            <a:r>
              <a:rPr lang="ko-KR" altLang="en-US" sz="2400" b="1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2400" dirty="0" smtClean="0">
                <a:latin typeface="새굴림" pitchFamily="18" charset="-127"/>
                <a:ea typeface="새굴림" pitchFamily="18" charset="-127"/>
              </a:rPr>
              <a:t/>
            </a:r>
            <a:br>
              <a:rPr lang="en-US" altLang="ko-KR" sz="2400" dirty="0" smtClean="0">
                <a:latin typeface="새굴림" pitchFamily="18" charset="-127"/>
                <a:ea typeface="새굴림" pitchFamily="18" charset="-127"/>
              </a:rPr>
            </a:br>
            <a:r>
              <a:rPr lang="en-US" altLang="ko-KR" sz="2400" dirty="0" smtClean="0">
                <a:latin typeface="새굴림" pitchFamily="18" charset="-127"/>
                <a:ea typeface="새굴림" pitchFamily="18" charset="-127"/>
              </a:rPr>
              <a:t>- </a:t>
            </a:r>
            <a:r>
              <a:rPr lang="ko-KR" altLang="en-US" sz="2400" dirty="0" smtClean="0">
                <a:latin typeface="새굴림" pitchFamily="18" charset="-127"/>
                <a:ea typeface="새굴림" pitchFamily="18" charset="-127"/>
              </a:rPr>
              <a:t>식품문제는 주</a:t>
            </a:r>
            <a:r>
              <a:rPr lang="en-US" altLang="ko-KR" sz="2400" dirty="0" smtClean="0">
                <a:latin typeface="새굴림" pitchFamily="18" charset="-127"/>
                <a:ea typeface="새굴림" pitchFamily="18" charset="-127"/>
              </a:rPr>
              <a:t>(state) </a:t>
            </a:r>
            <a:r>
              <a:rPr lang="ko-KR" altLang="en-US" sz="2400" dirty="0" smtClean="0">
                <a:latin typeface="새굴림" pitchFamily="18" charset="-127"/>
                <a:ea typeface="새굴림" pitchFamily="18" charset="-127"/>
              </a:rPr>
              <a:t>책임 </a:t>
            </a:r>
            <a:r>
              <a:rPr lang="en-US" altLang="ko-KR" sz="2400" dirty="0" smtClean="0">
                <a:latin typeface="새굴림" pitchFamily="18" charset="-127"/>
                <a:ea typeface="새굴림" pitchFamily="18" charset="-127"/>
              </a:rPr>
              <a:t/>
            </a:r>
            <a:br>
              <a:rPr lang="en-US" altLang="ko-KR" sz="2400" dirty="0" smtClean="0">
                <a:latin typeface="새굴림" pitchFamily="18" charset="-127"/>
                <a:ea typeface="새굴림" pitchFamily="18" charset="-127"/>
              </a:rPr>
            </a:br>
            <a:r>
              <a:rPr lang="en-US" altLang="ko-KR" sz="2400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- but, </a:t>
            </a:r>
            <a:r>
              <a:rPr lang="ko-KR" altLang="en-US" sz="2400" spc="-150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식품산업의 발전</a:t>
            </a:r>
            <a:r>
              <a:rPr lang="en-US" altLang="ko-KR" sz="2400" spc="-150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2400" spc="-150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과학의 발전→주</a:t>
            </a:r>
            <a:r>
              <a:rPr lang="en-US" altLang="ko-KR" sz="2400" spc="-150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ko-KR" altLang="en-US" sz="2400" spc="-150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정부간 관리방법의 </a:t>
            </a:r>
            <a:endParaRPr lang="en-US" altLang="ko-KR" sz="2400" spc="-150" dirty="0" smtClean="0">
              <a:solidFill>
                <a:srgbClr val="FF0000"/>
              </a:solidFill>
              <a:latin typeface="새굴림" pitchFamily="18" charset="-127"/>
              <a:ea typeface="새굴림" pitchFamily="18" charset="-127"/>
            </a:endParaRPr>
          </a:p>
          <a:p>
            <a:pPr marL="450850" indent="-450850">
              <a:lnSpc>
                <a:spcPct val="110000"/>
              </a:lnSpc>
              <a:buNone/>
              <a:defRPr lang="ko-KR" altLang="en-US"/>
            </a:pPr>
            <a:r>
              <a:rPr lang="en-US" altLang="ko-KR" spc="-150" dirty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pc="-150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        </a:t>
            </a:r>
            <a:r>
              <a:rPr lang="ko-KR" altLang="en-US" sz="2400" spc="-150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차이</a:t>
            </a:r>
            <a:r>
              <a:rPr lang="en-US" altLang="ko-KR" sz="2400" spc="-150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2400" spc="-150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주</a:t>
            </a:r>
            <a:r>
              <a:rPr lang="ko-KR" altLang="en-US" sz="2400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 정부간 법률 충돌 노정</a:t>
            </a:r>
            <a:endParaRPr lang="en-US" altLang="ko-KR" sz="2400" dirty="0" smtClean="0">
              <a:solidFill>
                <a:srgbClr val="FF0000"/>
              </a:solidFill>
              <a:latin typeface="새굴림" pitchFamily="18" charset="-127"/>
              <a:ea typeface="새굴림" pitchFamily="18" charset="-127"/>
            </a:endParaRPr>
          </a:p>
          <a:p>
            <a:pPr marL="268288" indent="0">
              <a:lnSpc>
                <a:spcPct val="110000"/>
              </a:lnSpc>
              <a:buNone/>
              <a:defRPr lang="ko-KR" altLang="en-US"/>
            </a:pPr>
            <a:r>
              <a:rPr lang="en-US" altLang="ko-KR" sz="2400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  - Upton Sinclair 『The Jungle』</a:t>
            </a:r>
          </a:p>
          <a:p>
            <a:pPr marL="268288" indent="0">
              <a:lnSpc>
                <a:spcPct val="110000"/>
              </a:lnSpc>
              <a:buNone/>
              <a:defRPr lang="ko-KR" altLang="en-US"/>
            </a:pPr>
            <a:r>
              <a:rPr lang="en-US" altLang="ko-KR" sz="2400" dirty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2400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 - </a:t>
            </a:r>
            <a:r>
              <a:rPr lang="ko-KR" altLang="en-US" sz="2400" dirty="0" err="1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농무부</a:t>
            </a:r>
            <a:r>
              <a:rPr lang="ko-KR" altLang="en-US" sz="2400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 수석화학자 </a:t>
            </a:r>
            <a:r>
              <a:rPr lang="en-US" altLang="ko-KR" sz="2400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Harvey Wiley: ‘Poison Squad’</a:t>
            </a:r>
          </a:p>
          <a:p>
            <a:pPr marL="449263" indent="-180975">
              <a:lnSpc>
                <a:spcPct val="130000"/>
              </a:lnSpc>
              <a:buFont typeface="Arial" pitchFamily="34" charset="0"/>
              <a:buChar char="•"/>
              <a:defRPr lang="ko-KR" altLang="en-US"/>
            </a:pPr>
            <a:r>
              <a:rPr lang="en-US" altLang="ko-KR" sz="2400" b="1" dirty="0">
                <a:solidFill>
                  <a:schemeClr val="tx2"/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ko-KR" altLang="en-US" sz="2400" b="1" dirty="0" smtClean="0">
                <a:solidFill>
                  <a:srgbClr val="280597"/>
                </a:solidFill>
                <a:latin typeface="새굴림" pitchFamily="18" charset="-127"/>
                <a:ea typeface="새굴림" pitchFamily="18" charset="-127"/>
              </a:rPr>
              <a:t>연방 차원의 </a:t>
            </a:r>
            <a:r>
              <a:rPr lang="ko-KR" altLang="en-US" sz="2400" b="1" dirty="0" err="1" smtClean="0">
                <a:solidFill>
                  <a:srgbClr val="280597"/>
                </a:solidFill>
                <a:latin typeface="새굴림" pitchFamily="18" charset="-127"/>
                <a:ea typeface="새굴림" pitchFamily="18" charset="-127"/>
              </a:rPr>
              <a:t>식품법</a:t>
            </a:r>
            <a:r>
              <a:rPr lang="ko-KR" altLang="en-US" sz="2400" b="1" dirty="0" smtClean="0">
                <a:solidFill>
                  <a:srgbClr val="280597"/>
                </a:solidFill>
                <a:latin typeface="새굴림" pitchFamily="18" charset="-127"/>
                <a:ea typeface="새굴림" pitchFamily="18" charset="-127"/>
              </a:rPr>
              <a:t> 필요성 증대</a:t>
            </a:r>
            <a:endParaRPr lang="en-US" altLang="ko-KR" sz="2400" b="1" dirty="0" smtClean="0">
              <a:solidFill>
                <a:srgbClr val="280597"/>
              </a:solidFill>
              <a:latin typeface="새굴림" pitchFamily="18" charset="-127"/>
              <a:ea typeface="새굴림" pitchFamily="18" charset="-127"/>
            </a:endParaRPr>
          </a:p>
        </p:txBody>
      </p:sp>
      <p:sp>
        <p:nvSpPr>
          <p:cNvPr id="4" name="제목 1"/>
          <p:cNvSpPr>
            <a:spLocks noGrp="1"/>
          </p:cNvSpPr>
          <p:nvPr>
            <p:ph type="title" idx="4294967295"/>
          </p:nvPr>
        </p:nvSpPr>
        <p:spPr>
          <a:xfrm>
            <a:off x="0" y="598488"/>
            <a:ext cx="9144000" cy="669925"/>
          </a:xfrm>
        </p:spPr>
        <p:txBody>
          <a:bodyPr>
            <a:normAutofit fontScale="90000"/>
          </a:bodyPr>
          <a:lstStyle/>
          <a:p>
            <a:pPr lvl="0">
              <a:defRPr lang="ko-KR" altLang="en-US"/>
            </a:pPr>
            <a:r>
              <a:rPr lang="ko-KR" altLang="en-US" sz="4000" b="1" dirty="0" smtClean="0">
                <a:latin typeface="새굴림" pitchFamily="18" charset="-127"/>
                <a:ea typeface="새굴림" pitchFamily="18" charset="-127"/>
              </a:rPr>
              <a:t>제 </a:t>
            </a:r>
            <a:r>
              <a:rPr lang="en-US" altLang="ko-KR" sz="4000" b="1" dirty="0" smtClean="0">
                <a:latin typeface="새굴림" pitchFamily="18" charset="-127"/>
                <a:ea typeface="새굴림" pitchFamily="18" charset="-127"/>
              </a:rPr>
              <a:t>2 </a:t>
            </a:r>
            <a:r>
              <a:rPr lang="ko-KR" altLang="en-US" sz="4000" b="1" dirty="0" smtClean="0">
                <a:latin typeface="새굴림" pitchFamily="18" charset="-127"/>
                <a:ea typeface="새굴림" pitchFamily="18" charset="-127"/>
              </a:rPr>
              <a:t>장 미국 식품안전규제의 개관</a:t>
            </a:r>
            <a:endParaRPr lang="ko-KR" altLang="en-US" sz="4000" b="1" dirty="0">
              <a:latin typeface="새굴림" pitchFamily="18" charset="-127"/>
              <a:ea typeface="새굴림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88578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그룹 96"/>
          <p:cNvGrpSpPr/>
          <p:nvPr/>
        </p:nvGrpSpPr>
        <p:grpSpPr>
          <a:xfrm>
            <a:off x="264332" y="4077072"/>
            <a:ext cx="2579476" cy="2082657"/>
            <a:chOff x="3257222" y="4049666"/>
            <a:chExt cx="2579476" cy="2082657"/>
          </a:xfrm>
        </p:grpSpPr>
        <p:sp>
          <p:nvSpPr>
            <p:cNvPr id="98" name="모서리가 둥근 직사각형 97"/>
            <p:cNvSpPr/>
            <p:nvPr/>
          </p:nvSpPr>
          <p:spPr>
            <a:xfrm>
              <a:off x="3257222" y="4062824"/>
              <a:ext cx="2579476" cy="2069499"/>
            </a:xfrm>
            <a:prstGeom prst="roundRect">
              <a:avLst>
                <a:gd name="adj" fmla="val 4240"/>
              </a:avLst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  <a:effectLst>
              <a:outerShdw blurRad="50800" dist="38100" dir="5400000" algn="t" rotWithShape="0">
                <a:schemeClr val="bg1">
                  <a:lumMod val="75000"/>
                  <a:alpha val="3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9" name="양쪽 모서리가 둥근 사각형 189"/>
            <p:cNvSpPr/>
            <p:nvPr/>
          </p:nvSpPr>
          <p:spPr>
            <a:xfrm rot="10800000" flipH="1" flipV="1">
              <a:off x="3329249" y="4077911"/>
              <a:ext cx="2464813" cy="378876"/>
            </a:xfrm>
            <a:prstGeom prst="round2SameRect">
              <a:avLst/>
            </a:prstGeom>
            <a:solidFill>
              <a:srgbClr val="2492A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200"/>
            </a:p>
          </p:txBody>
        </p:sp>
        <p:sp>
          <p:nvSpPr>
            <p:cNvPr id="100" name="양쪽 모서리가 둥근 사각형 189"/>
            <p:cNvSpPr/>
            <p:nvPr/>
          </p:nvSpPr>
          <p:spPr>
            <a:xfrm rot="10800000" flipH="1" flipV="1">
              <a:off x="3355635" y="4089916"/>
              <a:ext cx="2306898" cy="353994"/>
            </a:xfrm>
            <a:prstGeom prst="round2SameRect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  <a:alpha val="50000"/>
                  </a:schemeClr>
                </a:gs>
                <a:gs pos="40000">
                  <a:schemeClr val="bg1">
                    <a:alpha val="0"/>
                  </a:schemeClr>
                </a:gs>
                <a:gs pos="15000">
                  <a:schemeClr val="bg1">
                    <a:alpha val="15000"/>
                  </a:schemeClr>
                </a:gs>
              </a:gsLst>
              <a:lin ang="2700000" scaled="1"/>
              <a:tileRect/>
            </a:gra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200"/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3360802" y="4049666"/>
              <a:ext cx="2363189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  <a:scene3d>
                <a:camera prst="orthographicFront"/>
                <a:lightRig rig="threePt" dir="t"/>
              </a:scene3d>
              <a:sp3d contourW="12700">
                <a:bevelT w="1270" h="25400"/>
                <a:contourClr>
                  <a:srgbClr val="1C727E"/>
                </a:contourClr>
              </a:sp3d>
            </a:bodyPr>
            <a:lstStyle/>
            <a:p>
              <a:pPr algn="ctr"/>
              <a:r>
                <a:rPr lang="en-US" altLang="ko-KR" sz="2000" dirty="0" smtClean="0">
                  <a:solidFill>
                    <a:schemeClr val="bg1"/>
                  </a:solidFill>
                  <a:latin typeface="-웹윤고딕140" panose="02030504000101010101" pitchFamily="18" charset="-127"/>
                  <a:ea typeface="-웹윤고딕140" panose="02030504000101010101" pitchFamily="18" charset="-127"/>
                </a:rPr>
                <a:t>2011</a:t>
              </a:r>
              <a:r>
                <a:rPr lang="ko-KR" altLang="en-US" sz="2000" dirty="0" smtClean="0">
                  <a:solidFill>
                    <a:schemeClr val="bg1"/>
                  </a:solidFill>
                  <a:latin typeface="-웹윤고딕140" panose="02030504000101010101" pitchFamily="18" charset="-127"/>
                  <a:ea typeface="-웹윤고딕140" panose="02030504000101010101" pitchFamily="18" charset="-127"/>
                </a:rPr>
                <a:t>년</a:t>
              </a:r>
              <a:endParaRPr lang="en-US" altLang="ko-KR" sz="2000" dirty="0" smtClean="0">
                <a:solidFill>
                  <a:schemeClr val="bg1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endParaRPr>
            </a:p>
          </p:txBody>
        </p:sp>
      </p:grpSp>
      <p:grpSp>
        <p:nvGrpSpPr>
          <p:cNvPr id="102" name="그룹 101"/>
          <p:cNvGrpSpPr/>
          <p:nvPr/>
        </p:nvGrpSpPr>
        <p:grpSpPr>
          <a:xfrm>
            <a:off x="6181442" y="4077072"/>
            <a:ext cx="2579476" cy="2082657"/>
            <a:chOff x="3257222" y="4049666"/>
            <a:chExt cx="2579476" cy="2082657"/>
          </a:xfrm>
        </p:grpSpPr>
        <p:sp>
          <p:nvSpPr>
            <p:cNvPr id="103" name="모서리가 둥근 직사각형 102"/>
            <p:cNvSpPr/>
            <p:nvPr/>
          </p:nvSpPr>
          <p:spPr>
            <a:xfrm>
              <a:off x="3257222" y="4062824"/>
              <a:ext cx="2579476" cy="2069499"/>
            </a:xfrm>
            <a:prstGeom prst="roundRect">
              <a:avLst>
                <a:gd name="adj" fmla="val 4240"/>
              </a:avLst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  <a:effectLst>
              <a:outerShdw blurRad="50800" dist="38100" dir="5400000" algn="t" rotWithShape="0">
                <a:schemeClr val="bg1">
                  <a:lumMod val="75000"/>
                  <a:alpha val="3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4" name="양쪽 모서리가 둥근 사각형 189"/>
            <p:cNvSpPr/>
            <p:nvPr/>
          </p:nvSpPr>
          <p:spPr>
            <a:xfrm rot="10800000" flipH="1" flipV="1">
              <a:off x="3329249" y="4077911"/>
              <a:ext cx="2464813" cy="378876"/>
            </a:xfrm>
            <a:prstGeom prst="round2SameRect">
              <a:avLst/>
            </a:prstGeom>
            <a:solidFill>
              <a:srgbClr val="2492A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200"/>
            </a:p>
          </p:txBody>
        </p:sp>
        <p:sp>
          <p:nvSpPr>
            <p:cNvPr id="105" name="양쪽 모서리가 둥근 사각형 189"/>
            <p:cNvSpPr/>
            <p:nvPr/>
          </p:nvSpPr>
          <p:spPr>
            <a:xfrm rot="10800000" flipH="1" flipV="1">
              <a:off x="3355635" y="4089916"/>
              <a:ext cx="2306898" cy="353994"/>
            </a:xfrm>
            <a:prstGeom prst="round2SameRect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  <a:alpha val="50000"/>
                  </a:schemeClr>
                </a:gs>
                <a:gs pos="40000">
                  <a:schemeClr val="bg1">
                    <a:alpha val="0"/>
                  </a:schemeClr>
                </a:gs>
                <a:gs pos="15000">
                  <a:schemeClr val="bg1">
                    <a:alpha val="15000"/>
                  </a:schemeClr>
                </a:gs>
              </a:gsLst>
              <a:lin ang="2700000" scaled="1"/>
              <a:tileRect/>
            </a:gra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200"/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3360802" y="4049666"/>
              <a:ext cx="2363189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  <a:scene3d>
                <a:camera prst="orthographicFront"/>
                <a:lightRig rig="threePt" dir="t"/>
              </a:scene3d>
              <a:sp3d contourW="12700">
                <a:bevelT w="1270" h="25400"/>
                <a:contourClr>
                  <a:srgbClr val="1C727E"/>
                </a:contourClr>
              </a:sp3d>
            </a:bodyPr>
            <a:lstStyle/>
            <a:p>
              <a:pPr algn="ctr"/>
              <a:r>
                <a:rPr lang="en-US" altLang="ko-KR" sz="2000" dirty="0" smtClean="0">
                  <a:solidFill>
                    <a:schemeClr val="bg1"/>
                  </a:solidFill>
                  <a:latin typeface="-웹윤고딕140" panose="02030504000101010101" pitchFamily="18" charset="-127"/>
                  <a:ea typeface="-웹윤고딕140" panose="02030504000101010101" pitchFamily="18" charset="-127"/>
                </a:rPr>
                <a:t>1966</a:t>
              </a:r>
              <a:r>
                <a:rPr lang="ko-KR" altLang="en-US" sz="2000" dirty="0" smtClean="0">
                  <a:solidFill>
                    <a:schemeClr val="bg1"/>
                  </a:solidFill>
                  <a:latin typeface="-웹윤고딕140" panose="02030504000101010101" pitchFamily="18" charset="-127"/>
                  <a:ea typeface="-웹윤고딕140" panose="02030504000101010101" pitchFamily="18" charset="-127"/>
                </a:rPr>
                <a:t>년</a:t>
              </a:r>
              <a:endParaRPr lang="en-US" altLang="ko-KR" sz="2000" dirty="0" smtClean="0">
                <a:solidFill>
                  <a:schemeClr val="bg1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endParaRPr>
            </a:p>
          </p:txBody>
        </p:sp>
      </p:grpSp>
      <p:grpSp>
        <p:nvGrpSpPr>
          <p:cNvPr id="85" name="그룹 84"/>
          <p:cNvGrpSpPr/>
          <p:nvPr/>
        </p:nvGrpSpPr>
        <p:grpSpPr>
          <a:xfrm>
            <a:off x="6168630" y="1340768"/>
            <a:ext cx="2579476" cy="2376264"/>
            <a:chOff x="3257222" y="4049666"/>
            <a:chExt cx="2579476" cy="2082657"/>
          </a:xfrm>
        </p:grpSpPr>
        <p:sp>
          <p:nvSpPr>
            <p:cNvPr id="86" name="모서리가 둥근 직사각형 85"/>
            <p:cNvSpPr/>
            <p:nvPr/>
          </p:nvSpPr>
          <p:spPr>
            <a:xfrm>
              <a:off x="3257222" y="4062824"/>
              <a:ext cx="2579476" cy="2069499"/>
            </a:xfrm>
            <a:prstGeom prst="roundRect">
              <a:avLst>
                <a:gd name="adj" fmla="val 4240"/>
              </a:avLst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  <a:effectLst>
              <a:outerShdw blurRad="50800" dist="38100" dir="5400000" algn="t" rotWithShape="0">
                <a:schemeClr val="bg1">
                  <a:lumMod val="75000"/>
                  <a:alpha val="3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7" name="양쪽 모서리가 둥근 사각형 189"/>
            <p:cNvSpPr/>
            <p:nvPr/>
          </p:nvSpPr>
          <p:spPr>
            <a:xfrm rot="10800000" flipH="1" flipV="1">
              <a:off x="3329249" y="4077911"/>
              <a:ext cx="2464813" cy="378876"/>
            </a:xfrm>
            <a:prstGeom prst="round2SameRect">
              <a:avLst/>
            </a:prstGeom>
            <a:solidFill>
              <a:srgbClr val="2492A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200"/>
            </a:p>
          </p:txBody>
        </p:sp>
        <p:sp>
          <p:nvSpPr>
            <p:cNvPr id="88" name="양쪽 모서리가 둥근 사각형 189"/>
            <p:cNvSpPr/>
            <p:nvPr/>
          </p:nvSpPr>
          <p:spPr>
            <a:xfrm rot="10800000" flipH="1" flipV="1">
              <a:off x="3355635" y="4089916"/>
              <a:ext cx="2306898" cy="353994"/>
            </a:xfrm>
            <a:prstGeom prst="round2SameRect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  <a:alpha val="50000"/>
                  </a:schemeClr>
                </a:gs>
                <a:gs pos="40000">
                  <a:schemeClr val="bg1">
                    <a:alpha val="0"/>
                  </a:schemeClr>
                </a:gs>
                <a:gs pos="15000">
                  <a:schemeClr val="bg1">
                    <a:alpha val="15000"/>
                  </a:schemeClr>
                </a:gs>
              </a:gsLst>
              <a:lin ang="2700000" scaled="1"/>
              <a:tileRect/>
            </a:gra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200"/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3360802" y="4049666"/>
              <a:ext cx="2363189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  <a:scene3d>
                <a:camera prst="orthographicFront"/>
                <a:lightRig rig="threePt" dir="t"/>
              </a:scene3d>
              <a:sp3d contourW="12700">
                <a:bevelT w="1270" h="25400"/>
                <a:contourClr>
                  <a:srgbClr val="1C727E"/>
                </a:contourClr>
              </a:sp3d>
            </a:bodyPr>
            <a:lstStyle/>
            <a:p>
              <a:pPr algn="ctr"/>
              <a:r>
                <a:rPr lang="en-US" altLang="ko-KR" sz="2000" dirty="0" smtClean="0">
                  <a:solidFill>
                    <a:schemeClr val="bg1"/>
                  </a:solidFill>
                  <a:latin typeface="-웹윤고딕140" panose="02030504000101010101" pitchFamily="18" charset="-127"/>
                  <a:ea typeface="-웹윤고딕140" panose="02030504000101010101" pitchFamily="18" charset="-127"/>
                </a:rPr>
                <a:t>1958</a:t>
              </a:r>
              <a:r>
                <a:rPr lang="ko-KR" altLang="en-US" sz="2000" dirty="0" smtClean="0">
                  <a:solidFill>
                    <a:schemeClr val="bg1"/>
                  </a:solidFill>
                  <a:latin typeface="-웹윤고딕140" panose="02030504000101010101" pitchFamily="18" charset="-127"/>
                  <a:ea typeface="-웹윤고딕140" panose="02030504000101010101" pitchFamily="18" charset="-127"/>
                </a:rPr>
                <a:t>년</a:t>
              </a:r>
              <a:endParaRPr lang="en-US" altLang="ko-KR" sz="2000" dirty="0" smtClean="0">
                <a:solidFill>
                  <a:schemeClr val="bg1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endParaRPr>
            </a:p>
          </p:txBody>
        </p:sp>
      </p:grpSp>
      <p:grpSp>
        <p:nvGrpSpPr>
          <p:cNvPr id="70" name="그룹 69"/>
          <p:cNvGrpSpPr/>
          <p:nvPr/>
        </p:nvGrpSpPr>
        <p:grpSpPr>
          <a:xfrm>
            <a:off x="3203848" y="1340768"/>
            <a:ext cx="2579476" cy="2376264"/>
            <a:chOff x="3257222" y="4049666"/>
            <a:chExt cx="2579476" cy="2082657"/>
          </a:xfrm>
        </p:grpSpPr>
        <p:sp>
          <p:nvSpPr>
            <p:cNvPr id="71" name="모서리가 둥근 직사각형 70"/>
            <p:cNvSpPr/>
            <p:nvPr/>
          </p:nvSpPr>
          <p:spPr>
            <a:xfrm>
              <a:off x="3257222" y="4062824"/>
              <a:ext cx="2579476" cy="2069499"/>
            </a:xfrm>
            <a:prstGeom prst="roundRect">
              <a:avLst>
                <a:gd name="adj" fmla="val 4240"/>
              </a:avLst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  <a:effectLst>
              <a:outerShdw blurRad="50800" dist="38100" dir="5400000" algn="t" rotWithShape="0">
                <a:schemeClr val="bg1">
                  <a:lumMod val="75000"/>
                  <a:alpha val="3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2" name="양쪽 모서리가 둥근 사각형 189"/>
            <p:cNvSpPr/>
            <p:nvPr/>
          </p:nvSpPr>
          <p:spPr>
            <a:xfrm rot="10800000" flipH="1" flipV="1">
              <a:off x="3329249" y="4077911"/>
              <a:ext cx="2464813" cy="378876"/>
            </a:xfrm>
            <a:prstGeom prst="round2SameRect">
              <a:avLst/>
            </a:prstGeom>
            <a:solidFill>
              <a:srgbClr val="2492A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200"/>
            </a:p>
          </p:txBody>
        </p:sp>
        <p:sp>
          <p:nvSpPr>
            <p:cNvPr id="83" name="양쪽 모서리가 둥근 사각형 189"/>
            <p:cNvSpPr/>
            <p:nvPr/>
          </p:nvSpPr>
          <p:spPr>
            <a:xfrm rot="10800000" flipH="1" flipV="1">
              <a:off x="3355635" y="4089916"/>
              <a:ext cx="2306898" cy="353994"/>
            </a:xfrm>
            <a:prstGeom prst="round2SameRect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  <a:alpha val="50000"/>
                  </a:schemeClr>
                </a:gs>
                <a:gs pos="40000">
                  <a:schemeClr val="bg1">
                    <a:alpha val="0"/>
                  </a:schemeClr>
                </a:gs>
                <a:gs pos="15000">
                  <a:schemeClr val="bg1">
                    <a:alpha val="15000"/>
                  </a:schemeClr>
                </a:gs>
              </a:gsLst>
              <a:lin ang="2700000" scaled="1"/>
              <a:tileRect/>
            </a:gra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200"/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3360802" y="4049666"/>
              <a:ext cx="2363189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  <a:scene3d>
                <a:camera prst="orthographicFront"/>
                <a:lightRig rig="threePt" dir="t"/>
              </a:scene3d>
              <a:sp3d contourW="12700">
                <a:bevelT w="1270" h="25400"/>
                <a:contourClr>
                  <a:srgbClr val="1C727E"/>
                </a:contourClr>
              </a:sp3d>
            </a:bodyPr>
            <a:lstStyle/>
            <a:p>
              <a:pPr algn="ctr"/>
              <a:r>
                <a:rPr lang="en-US" altLang="ko-KR" sz="2000" dirty="0" smtClean="0">
                  <a:solidFill>
                    <a:schemeClr val="bg1"/>
                  </a:solidFill>
                  <a:latin typeface="-웹윤고딕140" panose="02030504000101010101" pitchFamily="18" charset="-127"/>
                  <a:ea typeface="-웹윤고딕140" panose="02030504000101010101" pitchFamily="18" charset="-127"/>
                </a:rPr>
                <a:t>1938</a:t>
              </a:r>
              <a:r>
                <a:rPr lang="ko-KR" altLang="en-US" sz="2000" dirty="0" smtClean="0">
                  <a:solidFill>
                    <a:schemeClr val="bg1"/>
                  </a:solidFill>
                  <a:latin typeface="-웹윤고딕140" panose="02030504000101010101" pitchFamily="18" charset="-127"/>
                  <a:ea typeface="-웹윤고딕140" panose="02030504000101010101" pitchFamily="18" charset="-127"/>
                </a:rPr>
                <a:t>년</a:t>
              </a:r>
              <a:endParaRPr lang="en-US" altLang="ko-KR" sz="2000" dirty="0" smtClean="0">
                <a:solidFill>
                  <a:schemeClr val="bg1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endParaRPr>
            </a:p>
          </p:txBody>
        </p:sp>
      </p:grpSp>
      <p:sp>
        <p:nvSpPr>
          <p:cNvPr id="31" name="아래쪽 화살표 30"/>
          <p:cNvSpPr/>
          <p:nvPr/>
        </p:nvSpPr>
        <p:spPr>
          <a:xfrm rot="16200000">
            <a:off x="2821555" y="2207248"/>
            <a:ext cx="386892" cy="377695"/>
          </a:xfrm>
          <a:prstGeom prst="downArrow">
            <a:avLst/>
          </a:prstGeom>
          <a:solidFill>
            <a:srgbClr val="3EB7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TextBox 48"/>
          <p:cNvSpPr txBox="1"/>
          <p:nvPr/>
        </p:nvSpPr>
        <p:spPr>
          <a:xfrm>
            <a:off x="3232313" y="1846374"/>
            <a:ext cx="2620169" cy="8679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25400"/>
            </a:sp3d>
          </a:bodyPr>
          <a:lstStyle>
            <a:defPPr>
              <a:defRPr lang="ko-KR"/>
            </a:defPPr>
            <a:lvl1pPr>
              <a:lnSpc>
                <a:spcPct val="120000"/>
              </a:lnSpc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defRPr>
            </a:lvl1pPr>
          </a:lstStyle>
          <a:p>
            <a:r>
              <a:rPr lang="ko-KR" altLang="en-US" sz="1400" b="1" dirty="0" smtClean="0">
                <a:solidFill>
                  <a:srgbClr val="18646E"/>
                </a:solidFill>
              </a:rPr>
              <a:t>연방 식품</a:t>
            </a:r>
            <a:r>
              <a:rPr lang="en-US" altLang="ko-KR" sz="1400" b="1" dirty="0" smtClean="0">
                <a:solidFill>
                  <a:srgbClr val="18646E"/>
                </a:solidFill>
              </a:rPr>
              <a:t>·</a:t>
            </a:r>
            <a:r>
              <a:rPr lang="ko-KR" altLang="en-US" sz="1400" b="1" dirty="0" smtClean="0">
                <a:solidFill>
                  <a:srgbClr val="18646E"/>
                </a:solidFill>
              </a:rPr>
              <a:t>의약품 및 화장품 법</a:t>
            </a:r>
            <a:r>
              <a:rPr lang="en-US" altLang="ko-KR" sz="1400" b="1" dirty="0" smtClean="0">
                <a:solidFill>
                  <a:srgbClr val="18646E"/>
                </a:solidFill>
              </a:rPr>
              <a:t>(Federal Food, Drug and Cosmetic Act)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229218" y="2604038"/>
            <a:ext cx="2607480" cy="10926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25400"/>
            </a:sp3d>
          </a:bodyPr>
          <a:lstStyle>
            <a:defPPr>
              <a:defRPr lang="ko-KR"/>
            </a:defPPr>
            <a:lvl1pPr>
              <a:lnSpc>
                <a:spcPct val="120000"/>
              </a:lnSpc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defRPr>
            </a:lvl1pPr>
          </a:lstStyle>
          <a:p>
            <a:pPr marL="108000" indent="-108000">
              <a:lnSpc>
                <a:spcPct val="100000"/>
              </a:lnSpc>
              <a:buClr>
                <a:srgbClr val="2492A1"/>
              </a:buClr>
              <a:buFont typeface="Wingdings" panose="05000000000000000000" pitchFamily="2" charset="2"/>
              <a:buChar char="§"/>
            </a:pPr>
            <a:r>
              <a:rPr lang="en-US" altLang="ko-KR" sz="1300" dirty="0" smtClean="0"/>
              <a:t>FDA</a:t>
            </a:r>
            <a:r>
              <a:rPr lang="ko-KR" altLang="en-US" sz="1300" dirty="0" smtClean="0"/>
              <a:t>의 공장 검사 권한 부여</a:t>
            </a:r>
            <a:endParaRPr lang="en-US" altLang="ko-KR" sz="1300" dirty="0" smtClean="0"/>
          </a:p>
          <a:p>
            <a:pPr marL="108000" indent="-108000">
              <a:lnSpc>
                <a:spcPct val="100000"/>
              </a:lnSpc>
              <a:buClr>
                <a:srgbClr val="2492A1"/>
              </a:buClr>
              <a:buFont typeface="Wingdings" panose="05000000000000000000" pitchFamily="2" charset="2"/>
              <a:buChar char="§"/>
            </a:pPr>
            <a:r>
              <a:rPr lang="ko-KR" altLang="en-US" sz="1300" dirty="0" smtClean="0"/>
              <a:t>식품 독성물질 첨가 금지</a:t>
            </a:r>
            <a:endParaRPr lang="en-US" altLang="ko-KR" sz="1300" dirty="0" smtClean="0"/>
          </a:p>
          <a:p>
            <a:pPr marL="108000" indent="-108000">
              <a:lnSpc>
                <a:spcPct val="100000"/>
              </a:lnSpc>
              <a:buClr>
                <a:srgbClr val="2492A1"/>
              </a:buClr>
              <a:buFont typeface="Wingdings" panose="05000000000000000000" pitchFamily="2" charset="2"/>
              <a:buChar char="§"/>
            </a:pPr>
            <a:r>
              <a:rPr lang="ko-KR" altLang="en-US" sz="1300" dirty="0" smtClean="0"/>
              <a:t>압류</a:t>
            </a:r>
            <a:r>
              <a:rPr lang="en-US" altLang="ko-KR" sz="1300" dirty="0" smtClean="0"/>
              <a:t>, </a:t>
            </a:r>
            <a:r>
              <a:rPr lang="ko-KR" altLang="en-US" sz="1300" dirty="0" smtClean="0"/>
              <a:t>형사처벌 외 연방법원의 강제명령 가능</a:t>
            </a:r>
            <a:endParaRPr lang="en-US" altLang="ko-KR" sz="1300" dirty="0" smtClean="0"/>
          </a:p>
          <a:p>
            <a:pPr marL="108000" indent="-108000">
              <a:lnSpc>
                <a:spcPct val="100000"/>
              </a:lnSpc>
              <a:buClr>
                <a:srgbClr val="2492A1"/>
              </a:buClr>
              <a:buFont typeface="Wingdings" panose="05000000000000000000" pitchFamily="2" charset="2"/>
              <a:buChar char="§"/>
            </a:pPr>
            <a:r>
              <a:rPr lang="ko-KR" altLang="en-US" sz="1300" dirty="0" smtClean="0"/>
              <a:t>식품규격 설정 요구</a:t>
            </a:r>
            <a:endParaRPr lang="en-US" altLang="ko-KR" sz="1300" dirty="0" smtClean="0"/>
          </a:p>
        </p:txBody>
      </p:sp>
      <p:sp>
        <p:nvSpPr>
          <p:cNvPr id="52" name="아래쪽 화살표 51"/>
          <p:cNvSpPr/>
          <p:nvPr/>
        </p:nvSpPr>
        <p:spPr>
          <a:xfrm rot="16200000">
            <a:off x="5786920" y="2220285"/>
            <a:ext cx="386892" cy="351621"/>
          </a:xfrm>
          <a:prstGeom prst="downArrow">
            <a:avLst/>
          </a:prstGeom>
          <a:solidFill>
            <a:srgbClr val="3EB7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TextBox 56"/>
          <p:cNvSpPr txBox="1"/>
          <p:nvPr/>
        </p:nvSpPr>
        <p:spPr>
          <a:xfrm>
            <a:off x="6184118" y="1810227"/>
            <a:ext cx="2620169" cy="3508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25400"/>
            </a:sp3d>
          </a:bodyPr>
          <a:lstStyle>
            <a:defPPr>
              <a:defRPr lang="ko-KR"/>
            </a:defPPr>
            <a:lvl1pPr>
              <a:lnSpc>
                <a:spcPct val="120000"/>
              </a:lnSpc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defRPr>
            </a:lvl1pPr>
          </a:lstStyle>
          <a:p>
            <a:r>
              <a:rPr lang="en-US" altLang="ko-KR" sz="1400" b="1" dirty="0" smtClean="0">
                <a:solidFill>
                  <a:srgbClr val="18646E"/>
                </a:solidFill>
              </a:rPr>
              <a:t>Delaney Clause</a:t>
            </a:r>
            <a:r>
              <a:rPr lang="ko-KR" altLang="en-US" sz="1400" b="1" dirty="0" smtClean="0">
                <a:solidFill>
                  <a:srgbClr val="18646E"/>
                </a:solidFill>
              </a:rPr>
              <a:t>법안</a:t>
            </a:r>
            <a:endParaRPr lang="en-US" altLang="ko-KR" sz="1400" b="1" dirty="0" smtClean="0">
              <a:solidFill>
                <a:srgbClr val="18646E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109569" y="2388422"/>
            <a:ext cx="2694718" cy="89255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25400"/>
            </a:sp3d>
          </a:bodyPr>
          <a:lstStyle>
            <a:defPPr>
              <a:defRPr lang="ko-KR"/>
            </a:defPPr>
            <a:lvl1pPr>
              <a:lnSpc>
                <a:spcPct val="120000"/>
              </a:lnSpc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defRPr>
            </a:lvl1pPr>
          </a:lstStyle>
          <a:p>
            <a:pPr marL="108000" indent="-108000">
              <a:lnSpc>
                <a:spcPct val="100000"/>
              </a:lnSpc>
              <a:buClr>
                <a:srgbClr val="2492A1"/>
              </a:buClr>
              <a:buFont typeface="Wingdings" panose="05000000000000000000" pitchFamily="2" charset="2"/>
              <a:buChar char="§"/>
            </a:pPr>
            <a:r>
              <a:rPr lang="ko-KR" altLang="en-US" sz="1300" dirty="0" smtClean="0"/>
              <a:t>과학기술의 발전</a:t>
            </a:r>
            <a:endParaRPr lang="en-US" altLang="ko-KR" sz="1300" dirty="0" smtClean="0"/>
          </a:p>
          <a:p>
            <a:pPr marL="108000" indent="-108000">
              <a:lnSpc>
                <a:spcPct val="100000"/>
              </a:lnSpc>
              <a:buClr>
                <a:srgbClr val="2492A1"/>
              </a:buClr>
              <a:buFont typeface="Wingdings" panose="05000000000000000000" pitchFamily="2" charset="2"/>
              <a:buChar char="§"/>
            </a:pPr>
            <a:endParaRPr lang="en-US" altLang="ko-KR" sz="1300" dirty="0" smtClean="0"/>
          </a:p>
          <a:p>
            <a:pPr marL="108000" indent="-108000">
              <a:lnSpc>
                <a:spcPct val="100000"/>
              </a:lnSpc>
              <a:buClr>
                <a:srgbClr val="2492A1"/>
              </a:buClr>
              <a:buFont typeface="Wingdings" panose="05000000000000000000" pitchFamily="2" charset="2"/>
              <a:buChar char="§"/>
            </a:pPr>
            <a:r>
              <a:rPr lang="ko-KR" altLang="en-US" sz="1300" dirty="0" smtClean="0"/>
              <a:t>발암성 첨가물 사용 금지</a:t>
            </a:r>
            <a:endParaRPr lang="en-US" altLang="ko-KR" sz="1300" dirty="0" smtClean="0"/>
          </a:p>
          <a:p>
            <a:pPr marL="108000" indent="-108000">
              <a:lnSpc>
                <a:spcPct val="100000"/>
              </a:lnSpc>
              <a:buClr>
                <a:srgbClr val="2492A1"/>
              </a:buClr>
              <a:buFont typeface="Wingdings" panose="05000000000000000000" pitchFamily="2" charset="2"/>
              <a:buChar char="§"/>
            </a:pPr>
            <a:endParaRPr lang="ko-KR" altLang="en-US" sz="1300" dirty="0"/>
          </a:p>
        </p:txBody>
      </p:sp>
      <p:sp>
        <p:nvSpPr>
          <p:cNvPr id="66" name="아래쪽 화살표 65"/>
          <p:cNvSpPr/>
          <p:nvPr/>
        </p:nvSpPr>
        <p:spPr>
          <a:xfrm>
            <a:off x="7109052" y="3830598"/>
            <a:ext cx="695752" cy="212606"/>
          </a:xfrm>
          <a:prstGeom prst="downArrow">
            <a:avLst/>
          </a:prstGeom>
          <a:solidFill>
            <a:srgbClr val="3EB7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4" name="그룹 43"/>
          <p:cNvGrpSpPr/>
          <p:nvPr/>
        </p:nvGrpSpPr>
        <p:grpSpPr>
          <a:xfrm>
            <a:off x="3257222" y="4077072"/>
            <a:ext cx="2579476" cy="2082657"/>
            <a:chOff x="3257222" y="4049666"/>
            <a:chExt cx="2579476" cy="2082657"/>
          </a:xfrm>
        </p:grpSpPr>
        <p:sp>
          <p:nvSpPr>
            <p:cNvPr id="73" name="모서리가 둥근 직사각형 72"/>
            <p:cNvSpPr/>
            <p:nvPr/>
          </p:nvSpPr>
          <p:spPr>
            <a:xfrm>
              <a:off x="3257222" y="4062824"/>
              <a:ext cx="2579476" cy="2069499"/>
            </a:xfrm>
            <a:prstGeom prst="roundRect">
              <a:avLst>
                <a:gd name="adj" fmla="val 4240"/>
              </a:avLst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  <a:effectLst>
              <a:outerShdw blurRad="50800" dist="38100" dir="5400000" algn="t" rotWithShape="0">
                <a:schemeClr val="bg1">
                  <a:lumMod val="75000"/>
                  <a:alpha val="3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" name="양쪽 모서리가 둥근 사각형 189"/>
            <p:cNvSpPr/>
            <p:nvPr/>
          </p:nvSpPr>
          <p:spPr>
            <a:xfrm rot="10800000" flipH="1" flipV="1">
              <a:off x="3329249" y="4077911"/>
              <a:ext cx="2464813" cy="378876"/>
            </a:xfrm>
            <a:prstGeom prst="round2SameRect">
              <a:avLst/>
            </a:prstGeom>
            <a:solidFill>
              <a:srgbClr val="2492A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200"/>
            </a:p>
          </p:txBody>
        </p:sp>
        <p:sp>
          <p:nvSpPr>
            <p:cNvPr id="75" name="양쪽 모서리가 둥근 사각형 189"/>
            <p:cNvSpPr/>
            <p:nvPr/>
          </p:nvSpPr>
          <p:spPr>
            <a:xfrm rot="10800000" flipH="1" flipV="1">
              <a:off x="3355635" y="4089916"/>
              <a:ext cx="2306898" cy="353994"/>
            </a:xfrm>
            <a:prstGeom prst="round2SameRect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  <a:alpha val="50000"/>
                  </a:schemeClr>
                </a:gs>
                <a:gs pos="40000">
                  <a:schemeClr val="bg1">
                    <a:alpha val="0"/>
                  </a:schemeClr>
                </a:gs>
                <a:gs pos="15000">
                  <a:schemeClr val="bg1">
                    <a:alpha val="15000"/>
                  </a:schemeClr>
                </a:gs>
              </a:gsLst>
              <a:lin ang="2700000" scaled="1"/>
              <a:tileRect/>
            </a:gra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200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3360802" y="4049666"/>
              <a:ext cx="2363189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  <a:scene3d>
                <a:camera prst="orthographicFront"/>
                <a:lightRig rig="threePt" dir="t"/>
              </a:scene3d>
              <a:sp3d contourW="12700">
                <a:bevelT w="1270" h="25400"/>
                <a:contourClr>
                  <a:srgbClr val="1C727E"/>
                </a:contourClr>
              </a:sp3d>
            </a:bodyPr>
            <a:lstStyle/>
            <a:p>
              <a:pPr algn="ctr"/>
              <a:r>
                <a:rPr lang="en-US" altLang="ko-KR" sz="2000" dirty="0" smtClean="0">
                  <a:solidFill>
                    <a:schemeClr val="bg1"/>
                  </a:solidFill>
                  <a:latin typeface="-웹윤고딕140" panose="02030504000101010101" pitchFamily="18" charset="-127"/>
                  <a:ea typeface="-웹윤고딕140" panose="02030504000101010101" pitchFamily="18" charset="-127"/>
                </a:rPr>
                <a:t>2002</a:t>
              </a:r>
              <a:r>
                <a:rPr lang="ko-KR" altLang="en-US" sz="2000" dirty="0" smtClean="0">
                  <a:solidFill>
                    <a:schemeClr val="bg1"/>
                  </a:solidFill>
                  <a:latin typeface="-웹윤고딕140" panose="02030504000101010101" pitchFamily="18" charset="-127"/>
                  <a:ea typeface="-웹윤고딕140" panose="02030504000101010101" pitchFamily="18" charset="-127"/>
                </a:rPr>
                <a:t>년</a:t>
              </a:r>
              <a:endParaRPr lang="en-US" altLang="ko-KR" sz="2000" dirty="0" smtClean="0">
                <a:solidFill>
                  <a:schemeClr val="bg1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endParaRPr>
            </a:p>
          </p:txBody>
        </p:sp>
      </p:grpSp>
      <p:sp>
        <p:nvSpPr>
          <p:cNvPr id="79" name="아래쪽 화살표 78"/>
          <p:cNvSpPr/>
          <p:nvPr/>
        </p:nvSpPr>
        <p:spPr>
          <a:xfrm rot="5400000">
            <a:off x="5778150" y="5031481"/>
            <a:ext cx="441638" cy="292975"/>
          </a:xfrm>
          <a:prstGeom prst="downArrow">
            <a:avLst/>
          </a:prstGeom>
          <a:solidFill>
            <a:srgbClr val="3EB7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TextBox 80"/>
          <p:cNvSpPr txBox="1"/>
          <p:nvPr/>
        </p:nvSpPr>
        <p:spPr>
          <a:xfrm>
            <a:off x="6170213" y="4533558"/>
            <a:ext cx="2620169" cy="59811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25400"/>
            </a:sp3d>
          </a:bodyPr>
          <a:lstStyle>
            <a:defPPr>
              <a:defRPr lang="ko-KR"/>
            </a:defPPr>
            <a:lvl1pPr>
              <a:lnSpc>
                <a:spcPct val="120000"/>
              </a:lnSpc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defRPr>
            </a:lvl1pPr>
          </a:lstStyle>
          <a:p>
            <a:r>
              <a:rPr lang="ko-KR" altLang="en-US" sz="1400" b="1" dirty="0" smtClean="0">
                <a:solidFill>
                  <a:srgbClr val="18646E"/>
                </a:solidFill>
              </a:rPr>
              <a:t>공정 포장 및 </a:t>
            </a:r>
            <a:r>
              <a:rPr lang="ko-KR" altLang="en-US" sz="1400" b="1" dirty="0" err="1" smtClean="0">
                <a:solidFill>
                  <a:srgbClr val="18646E"/>
                </a:solidFill>
              </a:rPr>
              <a:t>라벨링</a:t>
            </a:r>
            <a:r>
              <a:rPr lang="ko-KR" altLang="en-US" sz="1400" b="1" dirty="0" smtClean="0">
                <a:solidFill>
                  <a:srgbClr val="18646E"/>
                </a:solidFill>
              </a:rPr>
              <a:t> 법</a:t>
            </a:r>
            <a:r>
              <a:rPr lang="en-US" altLang="ko-KR" sz="1400" b="1" dirty="0" smtClean="0">
                <a:solidFill>
                  <a:srgbClr val="18646E"/>
                </a:solidFill>
              </a:rPr>
              <a:t>(The Fair Packaging and Labeling Act)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6146843" y="5350247"/>
            <a:ext cx="2694718" cy="6924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25400"/>
            </a:sp3d>
          </a:bodyPr>
          <a:lstStyle>
            <a:defPPr>
              <a:defRPr lang="ko-KR"/>
            </a:defPPr>
            <a:lvl1pPr>
              <a:lnSpc>
                <a:spcPct val="120000"/>
              </a:lnSpc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defRPr>
            </a:lvl1pPr>
          </a:lstStyle>
          <a:p>
            <a:pPr marL="108000" indent="-108000">
              <a:lnSpc>
                <a:spcPct val="100000"/>
              </a:lnSpc>
              <a:buClr>
                <a:srgbClr val="2492A1"/>
              </a:buClr>
              <a:buFont typeface="Wingdings" panose="05000000000000000000" pitchFamily="2" charset="2"/>
              <a:buChar char="§"/>
            </a:pPr>
            <a:r>
              <a:rPr lang="ko-KR" altLang="en-US" sz="1300" dirty="0" smtClean="0"/>
              <a:t>주간 상거래의 모든 소비 제품</a:t>
            </a:r>
            <a:r>
              <a:rPr lang="en-US" altLang="ko-KR" sz="1300" dirty="0" smtClean="0"/>
              <a:t/>
            </a:r>
            <a:br>
              <a:rPr lang="en-US" altLang="ko-KR" sz="1300" dirty="0" smtClean="0"/>
            </a:br>
            <a:r>
              <a:rPr lang="en-US" altLang="ko-KR" sz="1300" dirty="0" smtClean="0"/>
              <a:t>(</a:t>
            </a:r>
            <a:r>
              <a:rPr lang="ko-KR" altLang="en-US" sz="1300" dirty="0" smtClean="0"/>
              <a:t>식품</a:t>
            </a:r>
            <a:r>
              <a:rPr lang="en-US" altLang="ko-KR" sz="1300" dirty="0" smtClean="0"/>
              <a:t>, </a:t>
            </a:r>
            <a:r>
              <a:rPr lang="ko-KR" altLang="en-US" sz="1300" dirty="0" smtClean="0"/>
              <a:t>의약품</a:t>
            </a:r>
            <a:r>
              <a:rPr lang="en-US" altLang="ko-KR" sz="1300" dirty="0" smtClean="0"/>
              <a:t>, </a:t>
            </a:r>
            <a:r>
              <a:rPr lang="ko-KR" altLang="en-US" sz="1300" dirty="0" smtClean="0"/>
              <a:t>화장품 및 의료기기</a:t>
            </a:r>
            <a:r>
              <a:rPr lang="en-US" altLang="ko-KR" sz="1300" dirty="0" smtClean="0"/>
              <a:t>)</a:t>
            </a:r>
            <a:r>
              <a:rPr lang="ko-KR" altLang="en-US" sz="1300" dirty="0" smtClean="0"/>
              <a:t>에 대한 정보 표시 요구</a:t>
            </a:r>
            <a:endParaRPr lang="ko-KR" altLang="en-US" sz="1300" dirty="0"/>
          </a:p>
        </p:txBody>
      </p:sp>
      <p:sp>
        <p:nvSpPr>
          <p:cNvPr id="94" name="TextBox 93"/>
          <p:cNvSpPr txBox="1"/>
          <p:nvPr/>
        </p:nvSpPr>
        <p:spPr>
          <a:xfrm>
            <a:off x="281414" y="4502467"/>
            <a:ext cx="2558790" cy="6093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25400"/>
            </a:sp3d>
          </a:bodyPr>
          <a:lstStyle>
            <a:defPPr>
              <a:defRPr lang="ko-KR"/>
            </a:defPPr>
            <a:lvl1pPr>
              <a:lnSpc>
                <a:spcPct val="120000"/>
              </a:lnSpc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defRPr>
            </a:lvl1pPr>
          </a:lstStyle>
          <a:p>
            <a:r>
              <a:rPr lang="ko-KR" altLang="en-US" sz="1400" b="1" dirty="0" smtClean="0">
                <a:solidFill>
                  <a:srgbClr val="18646E"/>
                </a:solidFill>
              </a:rPr>
              <a:t>식품안전현대화법</a:t>
            </a:r>
            <a:r>
              <a:rPr lang="en-US" altLang="ko-KR" sz="1400" b="1" dirty="0" smtClean="0">
                <a:solidFill>
                  <a:srgbClr val="18646E"/>
                </a:solidFill>
              </a:rPr>
              <a:t>(Food Safety Modernization Act)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284242" y="5087853"/>
            <a:ext cx="2607480" cy="89255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25400"/>
            </a:sp3d>
          </a:bodyPr>
          <a:lstStyle>
            <a:defPPr>
              <a:defRPr lang="ko-KR"/>
            </a:defPPr>
            <a:lvl1pPr>
              <a:lnSpc>
                <a:spcPct val="120000"/>
              </a:lnSpc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defRPr>
            </a:lvl1pPr>
          </a:lstStyle>
          <a:p>
            <a:pPr marL="108000" indent="-108000">
              <a:lnSpc>
                <a:spcPct val="100000"/>
              </a:lnSpc>
              <a:buClr>
                <a:srgbClr val="2492A1"/>
              </a:buClr>
              <a:buFont typeface="Wingdings" panose="05000000000000000000" pitchFamily="2" charset="2"/>
              <a:buChar char="§"/>
            </a:pPr>
            <a:r>
              <a:rPr lang="ko-KR" altLang="en-US" sz="1300" dirty="0" smtClean="0"/>
              <a:t>식품안전 사고를 사전 예방관리</a:t>
            </a:r>
            <a:r>
              <a:rPr lang="en-US" altLang="ko-KR" sz="1300" dirty="0" smtClean="0"/>
              <a:t/>
            </a:r>
            <a:br>
              <a:rPr lang="en-US" altLang="ko-KR" sz="1300" dirty="0" smtClean="0"/>
            </a:br>
            <a:r>
              <a:rPr lang="ko-KR" altLang="en-US" sz="1300" dirty="0" smtClean="0"/>
              <a:t>하기 위해 총 </a:t>
            </a:r>
            <a:r>
              <a:rPr lang="en-US" altLang="ko-KR" sz="1300" dirty="0" smtClean="0"/>
              <a:t>4</a:t>
            </a:r>
            <a:r>
              <a:rPr lang="ko-KR" altLang="en-US" sz="1300" dirty="0" smtClean="0"/>
              <a:t>개 주제 및</a:t>
            </a:r>
            <a:r>
              <a:rPr lang="en-US" altLang="ko-KR" sz="1300" dirty="0" smtClean="0"/>
              <a:t/>
            </a:r>
            <a:br>
              <a:rPr lang="en-US" altLang="ko-KR" sz="1300" dirty="0" smtClean="0"/>
            </a:br>
            <a:r>
              <a:rPr lang="en-US" altLang="ko-KR" sz="1300" dirty="0" smtClean="0"/>
              <a:t>41</a:t>
            </a:r>
            <a:r>
              <a:rPr lang="ko-KR" altLang="en-US" sz="1300" dirty="0" smtClean="0"/>
              <a:t>개 절로 법 제정</a:t>
            </a:r>
            <a:r>
              <a:rPr lang="en-US" altLang="ko-KR" sz="1300" dirty="0" smtClean="0"/>
              <a:t/>
            </a:r>
            <a:br>
              <a:rPr lang="en-US" altLang="ko-KR" sz="1300" dirty="0" smtClean="0"/>
            </a:br>
            <a:r>
              <a:rPr lang="en-US" altLang="ko-KR" sz="1300" dirty="0" smtClean="0"/>
              <a:t>(</a:t>
            </a:r>
            <a:r>
              <a:rPr lang="ko-KR" altLang="en-US" sz="1300" dirty="0" smtClean="0"/>
              <a:t>자세한 사항은 다음 내용 참고</a:t>
            </a:r>
            <a:r>
              <a:rPr lang="en-US" altLang="ko-KR" sz="1300" dirty="0" smtClean="0"/>
              <a:t>)</a:t>
            </a:r>
          </a:p>
        </p:txBody>
      </p:sp>
      <p:sp>
        <p:nvSpPr>
          <p:cNvPr id="96" name="아래쪽 화살표 95"/>
          <p:cNvSpPr/>
          <p:nvPr/>
        </p:nvSpPr>
        <p:spPr>
          <a:xfrm rot="5400000">
            <a:off x="2892438" y="5044839"/>
            <a:ext cx="386892" cy="321009"/>
          </a:xfrm>
          <a:prstGeom prst="downArrow">
            <a:avLst/>
          </a:prstGeom>
          <a:solidFill>
            <a:srgbClr val="3EB7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제목 1"/>
          <p:cNvSpPr txBox="1">
            <a:spLocks/>
          </p:cNvSpPr>
          <p:nvPr/>
        </p:nvSpPr>
        <p:spPr>
          <a:xfrm>
            <a:off x="446856" y="598488"/>
            <a:ext cx="8229600" cy="669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lang="ko-KR" altLang="en-US"/>
            </a:pPr>
            <a:r>
              <a:rPr lang="ko-KR" altLang="en-US" sz="4000" b="1" dirty="0" smtClean="0">
                <a:latin typeface="새굴림" pitchFamily="18" charset="-127"/>
                <a:ea typeface="새굴림" pitchFamily="18" charset="-127"/>
              </a:rPr>
              <a:t>미국 </a:t>
            </a:r>
            <a:r>
              <a:rPr lang="ko-KR" altLang="en-US" sz="4000" b="1" dirty="0" err="1" smtClean="0">
                <a:latin typeface="새굴림" pitchFamily="18" charset="-127"/>
                <a:ea typeface="새굴림" pitchFamily="18" charset="-127"/>
              </a:rPr>
              <a:t>식품법</a:t>
            </a:r>
            <a:r>
              <a:rPr lang="ko-KR" altLang="en-US" sz="4000" b="1" dirty="0" smtClean="0">
                <a:latin typeface="새굴림" pitchFamily="18" charset="-127"/>
                <a:ea typeface="새굴림" pitchFamily="18" charset="-127"/>
              </a:rPr>
              <a:t> 연혁 요약</a:t>
            </a:r>
            <a:endParaRPr lang="ko-KR" altLang="en-US" sz="4000" b="1" dirty="0">
              <a:latin typeface="새굴림" pitchFamily="18" charset="-127"/>
              <a:ea typeface="새굴림" pitchFamily="18" charset="-127"/>
            </a:endParaRPr>
          </a:p>
        </p:txBody>
      </p:sp>
      <p:grpSp>
        <p:nvGrpSpPr>
          <p:cNvPr id="59" name="그룹 58"/>
          <p:cNvGrpSpPr/>
          <p:nvPr/>
        </p:nvGrpSpPr>
        <p:grpSpPr>
          <a:xfrm>
            <a:off x="255865" y="1340768"/>
            <a:ext cx="2579476" cy="2304256"/>
            <a:chOff x="3257222" y="4049666"/>
            <a:chExt cx="2579476" cy="2082657"/>
          </a:xfrm>
        </p:grpSpPr>
        <p:sp>
          <p:nvSpPr>
            <p:cNvPr id="63" name="모서리가 둥근 직사각형 62"/>
            <p:cNvSpPr/>
            <p:nvPr/>
          </p:nvSpPr>
          <p:spPr>
            <a:xfrm>
              <a:off x="3257222" y="4062824"/>
              <a:ext cx="2579476" cy="2069499"/>
            </a:xfrm>
            <a:prstGeom prst="roundRect">
              <a:avLst>
                <a:gd name="adj" fmla="val 4240"/>
              </a:avLst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</a:ln>
            <a:effectLst>
              <a:outerShdw blurRad="50800" dist="38100" dir="5400000" algn="t" rotWithShape="0">
                <a:schemeClr val="bg1">
                  <a:lumMod val="75000"/>
                  <a:alpha val="3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4" name="양쪽 모서리가 둥근 사각형 189"/>
            <p:cNvSpPr/>
            <p:nvPr/>
          </p:nvSpPr>
          <p:spPr>
            <a:xfrm rot="10800000" flipH="1" flipV="1">
              <a:off x="3329249" y="4077911"/>
              <a:ext cx="2464813" cy="378876"/>
            </a:xfrm>
            <a:prstGeom prst="round2SameRect">
              <a:avLst/>
            </a:prstGeom>
            <a:solidFill>
              <a:srgbClr val="2492A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200"/>
            </a:p>
          </p:txBody>
        </p:sp>
        <p:sp>
          <p:nvSpPr>
            <p:cNvPr id="65" name="양쪽 모서리가 둥근 사각형 189"/>
            <p:cNvSpPr/>
            <p:nvPr/>
          </p:nvSpPr>
          <p:spPr>
            <a:xfrm rot="10800000" flipH="1" flipV="1">
              <a:off x="3355635" y="4089916"/>
              <a:ext cx="2306898" cy="353994"/>
            </a:xfrm>
            <a:prstGeom prst="round2SameRect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  <a:alpha val="50000"/>
                  </a:schemeClr>
                </a:gs>
                <a:gs pos="40000">
                  <a:schemeClr val="bg1">
                    <a:alpha val="0"/>
                  </a:schemeClr>
                </a:gs>
                <a:gs pos="15000">
                  <a:schemeClr val="bg1">
                    <a:alpha val="15000"/>
                  </a:schemeClr>
                </a:gs>
              </a:gsLst>
              <a:lin ang="2700000" scaled="1"/>
              <a:tileRect/>
            </a:gra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200"/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3360802" y="4049666"/>
              <a:ext cx="2363189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  <a:scene3d>
                <a:camera prst="orthographicFront"/>
                <a:lightRig rig="threePt" dir="t"/>
              </a:scene3d>
              <a:sp3d contourW="12700">
                <a:bevelT w="1270" h="25400"/>
                <a:contourClr>
                  <a:srgbClr val="1C727E"/>
                </a:contourClr>
              </a:sp3d>
            </a:bodyPr>
            <a:lstStyle/>
            <a:p>
              <a:pPr algn="ctr"/>
              <a:r>
                <a:rPr lang="en-US" altLang="ko-KR" sz="2000" dirty="0" smtClean="0">
                  <a:solidFill>
                    <a:schemeClr val="bg1"/>
                  </a:solidFill>
                  <a:latin typeface="-웹윤고딕140" panose="02030504000101010101" pitchFamily="18" charset="-127"/>
                  <a:ea typeface="-웹윤고딕140" panose="02030504000101010101" pitchFamily="18" charset="-127"/>
                </a:rPr>
                <a:t>1906</a:t>
              </a:r>
              <a:r>
                <a:rPr lang="ko-KR" altLang="en-US" sz="2000" dirty="0" smtClean="0">
                  <a:solidFill>
                    <a:schemeClr val="bg1"/>
                  </a:solidFill>
                  <a:latin typeface="-웹윤고딕140" panose="02030504000101010101" pitchFamily="18" charset="-127"/>
                  <a:ea typeface="-웹윤고딕140" panose="02030504000101010101" pitchFamily="18" charset="-127"/>
                </a:rPr>
                <a:t>년</a:t>
              </a:r>
              <a:endParaRPr lang="en-US" altLang="ko-KR" sz="2000" dirty="0" smtClean="0">
                <a:solidFill>
                  <a:schemeClr val="bg1"/>
                </a:solidFill>
                <a:latin typeface="-웹윤고딕140" panose="02030504000101010101" pitchFamily="18" charset="-127"/>
                <a:ea typeface="-웹윤고딕140" panose="02030504000101010101" pitchFamily="18" charset="-127"/>
              </a:endParaRPr>
            </a:p>
          </p:txBody>
        </p:sp>
      </p:grpSp>
      <p:sp>
        <p:nvSpPr>
          <p:cNvPr id="68" name="TextBox 67"/>
          <p:cNvSpPr txBox="1"/>
          <p:nvPr/>
        </p:nvSpPr>
        <p:spPr>
          <a:xfrm>
            <a:off x="251520" y="1807743"/>
            <a:ext cx="2571842" cy="6093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25400"/>
            </a:sp3d>
          </a:bodyPr>
          <a:lstStyle>
            <a:defPPr>
              <a:defRPr lang="ko-KR"/>
            </a:defPPr>
            <a:lvl1pPr>
              <a:lnSpc>
                <a:spcPct val="120000"/>
              </a:lnSpc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defRPr>
            </a:lvl1pPr>
          </a:lstStyle>
          <a:p>
            <a:r>
              <a:rPr lang="ko-KR" altLang="en-US" sz="1400" b="1" dirty="0" smtClean="0">
                <a:solidFill>
                  <a:srgbClr val="18646E"/>
                </a:solidFill>
              </a:rPr>
              <a:t>순수 식품의약품 법</a:t>
            </a:r>
            <a:r>
              <a:rPr lang="en-US" altLang="ko-KR" sz="1400" b="1" dirty="0" smtClean="0">
                <a:solidFill>
                  <a:srgbClr val="18646E"/>
                </a:solidFill>
              </a:rPr>
              <a:t>(The Pure Food and Drug Act)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251520" y="2396096"/>
            <a:ext cx="2585888" cy="89255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25400"/>
            </a:sp3d>
          </a:bodyPr>
          <a:lstStyle>
            <a:defPPr>
              <a:defRPr lang="ko-KR"/>
            </a:defPPr>
            <a:lvl1pPr>
              <a:lnSpc>
                <a:spcPct val="120000"/>
              </a:lnSpc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defRPr>
            </a:lvl1pPr>
          </a:lstStyle>
          <a:p>
            <a:pPr marL="108000" indent="-108000">
              <a:lnSpc>
                <a:spcPct val="100000"/>
              </a:lnSpc>
              <a:buClr>
                <a:srgbClr val="2492A1"/>
              </a:buClr>
              <a:buFont typeface="Wingdings" panose="05000000000000000000" pitchFamily="2" charset="2"/>
              <a:buChar char="§"/>
            </a:pPr>
            <a:r>
              <a:rPr lang="ko-KR" altLang="en-US" sz="1300" dirty="0" smtClean="0"/>
              <a:t>불법 식품 및 의약품 이동 금지</a:t>
            </a:r>
            <a:r>
              <a:rPr lang="en-US" altLang="ko-KR" sz="1300" dirty="0" smtClean="0"/>
              <a:t>, </a:t>
            </a:r>
            <a:r>
              <a:rPr lang="ko-KR" altLang="en-US" sz="1300" dirty="0" smtClean="0"/>
              <a:t>압류 및 형사처벌 가능</a:t>
            </a:r>
            <a:endParaRPr lang="en-US" altLang="ko-KR" sz="1300" dirty="0" smtClean="0"/>
          </a:p>
          <a:p>
            <a:pPr marL="108000" indent="-108000">
              <a:lnSpc>
                <a:spcPct val="100000"/>
              </a:lnSpc>
              <a:buClr>
                <a:srgbClr val="2492A1"/>
              </a:buClr>
              <a:buFont typeface="Wingdings" panose="05000000000000000000" pitchFamily="2" charset="2"/>
              <a:buChar char="§"/>
            </a:pPr>
            <a:r>
              <a:rPr lang="ko-KR" altLang="en-US" sz="1300" dirty="0" smtClean="0"/>
              <a:t>잘못된 표시사항 및 불량식품에 대한 최초 문제 인식</a:t>
            </a:r>
            <a:endParaRPr lang="ko-KR" altLang="en-US" sz="1300" dirty="0"/>
          </a:p>
        </p:txBody>
      </p:sp>
      <p:sp>
        <p:nvSpPr>
          <p:cNvPr id="107" name="TextBox 106"/>
          <p:cNvSpPr txBox="1"/>
          <p:nvPr/>
        </p:nvSpPr>
        <p:spPr>
          <a:xfrm>
            <a:off x="3282373" y="4522272"/>
            <a:ext cx="2620169" cy="6093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25400"/>
            </a:sp3d>
          </a:bodyPr>
          <a:lstStyle>
            <a:defPPr>
              <a:defRPr lang="ko-KR"/>
            </a:defPPr>
            <a:lvl1pPr>
              <a:lnSpc>
                <a:spcPct val="120000"/>
              </a:lnSpc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defRPr>
            </a:lvl1pPr>
          </a:lstStyle>
          <a:p>
            <a:r>
              <a:rPr lang="ko-KR" altLang="en-US" sz="1400" b="1" dirty="0" smtClean="0">
                <a:solidFill>
                  <a:srgbClr val="18646E"/>
                </a:solidFill>
              </a:rPr>
              <a:t>바이오 </a:t>
            </a:r>
            <a:r>
              <a:rPr lang="ko-KR" altLang="en-US" sz="1400" b="1" dirty="0" err="1" smtClean="0">
                <a:solidFill>
                  <a:srgbClr val="18646E"/>
                </a:solidFill>
              </a:rPr>
              <a:t>테러법</a:t>
            </a:r>
            <a:r>
              <a:rPr lang="en-US" altLang="ko-KR" sz="1400" b="1" dirty="0" smtClean="0">
                <a:solidFill>
                  <a:srgbClr val="18646E"/>
                </a:solidFill>
              </a:rPr>
              <a:t/>
            </a:r>
            <a:br>
              <a:rPr lang="en-US" altLang="ko-KR" sz="1400" b="1" dirty="0" smtClean="0">
                <a:solidFill>
                  <a:srgbClr val="18646E"/>
                </a:solidFill>
              </a:rPr>
            </a:br>
            <a:r>
              <a:rPr lang="en-US" altLang="ko-KR" sz="1400" b="1" dirty="0" smtClean="0">
                <a:solidFill>
                  <a:srgbClr val="18646E"/>
                </a:solidFill>
              </a:rPr>
              <a:t>(The Bioterrorism Act)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3232313" y="5150192"/>
            <a:ext cx="2607480" cy="89255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25400"/>
            </a:sp3d>
          </a:bodyPr>
          <a:lstStyle>
            <a:defPPr>
              <a:defRPr lang="ko-KR"/>
            </a:defPPr>
            <a:lvl1pPr>
              <a:lnSpc>
                <a:spcPct val="120000"/>
              </a:lnSpc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defRPr>
            </a:lvl1pPr>
          </a:lstStyle>
          <a:p>
            <a:pPr marL="108000" indent="-108000">
              <a:lnSpc>
                <a:spcPct val="100000"/>
              </a:lnSpc>
              <a:buClr>
                <a:srgbClr val="2492A1"/>
              </a:buClr>
              <a:buFont typeface="Wingdings" panose="05000000000000000000" pitchFamily="2" charset="2"/>
              <a:buChar char="§"/>
            </a:pPr>
            <a:r>
              <a:rPr lang="ko-KR" altLang="en-US" sz="1300" dirty="0" smtClean="0"/>
              <a:t>식품 테러에 대응하기 위해</a:t>
            </a:r>
            <a:r>
              <a:rPr lang="en-US" altLang="ko-KR" sz="1300" dirty="0" smtClean="0"/>
              <a:t/>
            </a:r>
            <a:br>
              <a:rPr lang="en-US" altLang="ko-KR" sz="1300" dirty="0" smtClean="0"/>
            </a:br>
            <a:r>
              <a:rPr lang="ko-KR" altLang="en-US" sz="1300" dirty="0" smtClean="0"/>
              <a:t>수입식품 사전 통보 및</a:t>
            </a:r>
            <a:r>
              <a:rPr lang="en-US" altLang="ko-KR" sz="1300" dirty="0" smtClean="0"/>
              <a:t/>
            </a:r>
            <a:br>
              <a:rPr lang="en-US" altLang="ko-KR" sz="1300" dirty="0" smtClean="0"/>
            </a:br>
            <a:r>
              <a:rPr lang="ko-KR" altLang="en-US" sz="1300" dirty="0" smtClean="0"/>
              <a:t>행정적 억류 조치 등</a:t>
            </a:r>
            <a:r>
              <a:rPr lang="en-US" altLang="ko-KR" sz="1300" dirty="0" smtClean="0"/>
              <a:t/>
            </a:r>
            <a:br>
              <a:rPr lang="en-US" altLang="ko-KR" sz="1300" dirty="0" smtClean="0"/>
            </a:br>
            <a:r>
              <a:rPr lang="ko-KR" altLang="en-US" sz="1300" dirty="0" smtClean="0"/>
              <a:t>세부 규칙 제정</a:t>
            </a:r>
            <a:endParaRPr lang="ko-KR" altLang="en-US" sz="1300" dirty="0"/>
          </a:p>
        </p:txBody>
      </p:sp>
      <p:sp>
        <p:nvSpPr>
          <p:cNvPr id="109" name="슬라이드 번호 개체 틀 10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5E565-D9CA-4B0D-9177-1E89966EFA6E}" type="slidenum">
              <a:rPr lang="ko-KR" altLang="en-US" smtClean="0"/>
              <a:pPr/>
              <a:t>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40936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5E565-D9CA-4B0D-9177-1E89966EFA6E}" type="slidenum">
              <a:rPr lang="ko-KR" altLang="en-US" smtClean="0">
                <a:latin typeface="새굴림" pitchFamily="18" charset="-127"/>
                <a:ea typeface="새굴림" pitchFamily="18" charset="-127"/>
              </a:rPr>
              <a:pPr/>
              <a:t>8</a:t>
            </a:fld>
            <a:endParaRPr lang="ko-KR" altLang="en-US" dirty="0">
              <a:latin typeface="새굴림" pitchFamily="18" charset="-127"/>
              <a:ea typeface="새굴림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type="body" sz="quarter" idx="4294967295"/>
          </p:nvPr>
        </p:nvSpPr>
        <p:spPr>
          <a:xfrm>
            <a:off x="250130" y="1600200"/>
            <a:ext cx="8642350" cy="4525963"/>
          </a:xfrm>
        </p:spPr>
        <p:txBody>
          <a:bodyPr>
            <a:normAutofit fontScale="85000" lnSpcReduction="10000"/>
          </a:bodyPr>
          <a:lstStyle/>
          <a:p>
            <a:pPr marL="0" lvl="0" indent="0">
              <a:lnSpc>
                <a:spcPct val="130000"/>
              </a:lnSpc>
              <a:buNone/>
              <a:defRPr lang="ko-KR" altLang="en-US"/>
            </a:pPr>
            <a:r>
              <a:rPr lang="en-US" altLang="ko-KR" sz="3300" b="1" dirty="0" smtClean="0">
                <a:latin typeface="새굴림" pitchFamily="18" charset="-127"/>
                <a:ea typeface="새굴림" pitchFamily="18" charset="-127"/>
              </a:rPr>
              <a:t>2</a:t>
            </a:r>
            <a:r>
              <a:rPr lang="en-US" altLang="ko-KR" sz="3300" b="1" dirty="0">
                <a:latin typeface="새굴림" pitchFamily="18" charset="-127"/>
                <a:ea typeface="새굴림" pitchFamily="18" charset="-127"/>
              </a:rPr>
              <a:t>. </a:t>
            </a:r>
            <a:r>
              <a:rPr lang="ko-KR" altLang="en-US" sz="3300" b="1" dirty="0" smtClean="0">
                <a:latin typeface="새굴림" pitchFamily="18" charset="-127"/>
                <a:ea typeface="새굴림" pitchFamily="18" charset="-127"/>
              </a:rPr>
              <a:t>미국 식품법의 규제대상</a:t>
            </a:r>
            <a:endParaRPr lang="en-US" altLang="ko-KR" sz="3300" b="1" dirty="0">
              <a:latin typeface="새굴림" pitchFamily="18" charset="-127"/>
              <a:ea typeface="새굴림" pitchFamily="18" charset="-127"/>
            </a:endParaRPr>
          </a:p>
          <a:p>
            <a:pPr marL="449263" indent="-180975">
              <a:lnSpc>
                <a:spcPct val="130000"/>
              </a:lnSpc>
              <a:buFont typeface="Arial" pitchFamily="34" charset="0"/>
              <a:buChar char="•"/>
              <a:defRPr lang="ko-KR" altLang="en-US"/>
            </a:pPr>
            <a:r>
              <a:rPr lang="ko-KR" altLang="en-US" sz="2400" b="1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부정불량</a:t>
            </a:r>
            <a:r>
              <a:rPr lang="en-US" altLang="ko-KR" sz="2400" b="1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(Adulteration)</a:t>
            </a:r>
            <a:r>
              <a:rPr lang="ko-KR" altLang="en-US" sz="2400" b="1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 </a:t>
            </a:r>
            <a:endParaRPr lang="en-US" altLang="ko-KR" sz="2400" b="1" dirty="0" smtClean="0">
              <a:solidFill>
                <a:srgbClr val="0819B8"/>
              </a:solidFill>
              <a:latin typeface="새굴림" pitchFamily="18" charset="-127"/>
              <a:ea typeface="새굴림" pitchFamily="18" charset="-127"/>
            </a:endParaRPr>
          </a:p>
          <a:p>
            <a:pPr marL="268288" indent="0">
              <a:lnSpc>
                <a:spcPct val="130000"/>
              </a:lnSpc>
              <a:buNone/>
              <a:defRPr lang="ko-KR" altLang="en-US"/>
            </a:pPr>
            <a:r>
              <a:rPr lang="en-US" altLang="ko-KR" sz="2400" b="1" dirty="0">
                <a:solidFill>
                  <a:srgbClr val="280597"/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⒜ </a:t>
            </a:r>
            <a:r>
              <a:rPr lang="ko-KR" altLang="en-US" sz="2400" dirty="0" smtClean="0">
                <a:latin typeface="새굴림" pitchFamily="18" charset="-127"/>
                <a:ea typeface="새굴림" pitchFamily="18" charset="-127"/>
              </a:rPr>
              <a:t>건강에 해를 줄 수 있는 유독</a:t>
            </a:r>
            <a:r>
              <a:rPr lang="en-US" altLang="ko-KR" sz="2400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2400" dirty="0" smtClean="0">
                <a:latin typeface="새굴림" pitchFamily="18" charset="-127"/>
                <a:ea typeface="새굴림" pitchFamily="18" charset="-127"/>
              </a:rPr>
              <a:t>유해물질 함유</a:t>
            </a:r>
            <a:r>
              <a:rPr lang="en-US" altLang="ko-KR" sz="2400" dirty="0" smtClean="0">
                <a:latin typeface="새굴림" pitchFamily="18" charset="-127"/>
                <a:ea typeface="새굴림" pitchFamily="18" charset="-127"/>
              </a:rPr>
              <a:t>: </a:t>
            </a:r>
            <a:r>
              <a:rPr lang="ko-KR" altLang="en-US" sz="2400" dirty="0" smtClean="0">
                <a:latin typeface="새굴림" pitchFamily="18" charset="-127"/>
                <a:ea typeface="새굴림" pitchFamily="18" charset="-127"/>
              </a:rPr>
              <a:t>부정불량식품 </a:t>
            </a:r>
            <a:endParaRPr lang="en-US" altLang="ko-KR" sz="2400" dirty="0" smtClean="0">
              <a:latin typeface="새굴림" pitchFamily="18" charset="-127"/>
              <a:ea typeface="새굴림" pitchFamily="18" charset="-127"/>
            </a:endParaRPr>
          </a:p>
          <a:p>
            <a:pPr marL="628650" indent="-360363">
              <a:lnSpc>
                <a:spcPct val="130000"/>
              </a:lnSpc>
              <a:buNone/>
              <a:defRPr lang="ko-KR" altLang="en-US"/>
            </a:pPr>
            <a:r>
              <a:rPr lang="en-US" altLang="ko-KR" sz="2400" dirty="0" smtClean="0">
                <a:latin typeface="새굴림" pitchFamily="18" charset="-127"/>
                <a:ea typeface="새굴림" pitchFamily="18" charset="-127"/>
              </a:rPr>
              <a:t>  </a:t>
            </a:r>
            <a:r>
              <a:rPr lang="en-US" altLang="ko-KR" sz="2400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- but, ①</a:t>
            </a:r>
            <a:r>
              <a:rPr lang="ko-KR" altLang="en-US" sz="2400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유독물질이 </a:t>
            </a:r>
            <a:r>
              <a:rPr lang="ko-KR" altLang="en-US" sz="2400" dirty="0" err="1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자연내</a:t>
            </a:r>
            <a:r>
              <a:rPr lang="ko-KR" altLang="en-US" sz="2400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 존재</a:t>
            </a:r>
            <a:r>
              <a:rPr lang="en-US" altLang="ko-KR" sz="2400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2400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그 양이 건강을 해하지 않는 경우</a:t>
            </a:r>
            <a:r>
              <a:rPr lang="en-US" altLang="ko-KR" sz="2400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, ②</a:t>
            </a:r>
            <a:r>
              <a:rPr lang="ko-KR" altLang="en-US" sz="2400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허용치 </a:t>
            </a:r>
            <a:r>
              <a:rPr lang="ko-KR" altLang="en-US" sz="2400" dirty="0" err="1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범위내</a:t>
            </a:r>
            <a:r>
              <a:rPr lang="ko-KR" altLang="en-US" sz="2400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2400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: </a:t>
            </a:r>
            <a:r>
              <a:rPr lang="ko-KR" altLang="en-US" sz="2400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부정불량 식품 </a:t>
            </a:r>
            <a:r>
              <a:rPr lang="en-US" altLang="ko-KR" sz="2400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x</a:t>
            </a:r>
          </a:p>
          <a:p>
            <a:pPr marL="717550" indent="-449263">
              <a:lnSpc>
                <a:spcPct val="130000"/>
              </a:lnSpc>
              <a:buNone/>
              <a:defRPr lang="ko-KR" altLang="en-US"/>
            </a:pPr>
            <a:r>
              <a:rPr lang="en-US" altLang="ko-KR" sz="2400" dirty="0"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2400" dirty="0" smtClean="0">
                <a:latin typeface="새굴림" pitchFamily="18" charset="-127"/>
                <a:ea typeface="새굴림" pitchFamily="18" charset="-127"/>
              </a:rPr>
              <a:t>⒝ </a:t>
            </a:r>
            <a:r>
              <a:rPr lang="ko-KR" altLang="en-US" sz="2400" spc="-150" dirty="0" smtClean="0">
                <a:latin typeface="새굴림" pitchFamily="18" charset="-127"/>
                <a:ea typeface="새굴림" pitchFamily="18" charset="-127"/>
              </a:rPr>
              <a:t>조리하지 않은 생 육류</a:t>
            </a:r>
            <a:r>
              <a:rPr lang="en-US" altLang="ko-KR" sz="2400" spc="-150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2400" spc="-150" dirty="0" smtClean="0">
                <a:latin typeface="새굴림" pitchFamily="18" charset="-127"/>
                <a:ea typeface="새굴림" pitchFamily="18" charset="-127"/>
              </a:rPr>
              <a:t>생 가금류에 병원균 존재하더라고 부정불량식품 </a:t>
            </a:r>
            <a:r>
              <a:rPr lang="en-US" altLang="ko-KR" sz="2400" spc="-150" dirty="0" smtClean="0">
                <a:latin typeface="새굴림" pitchFamily="18" charset="-127"/>
                <a:ea typeface="새굴림" pitchFamily="18" charset="-127"/>
              </a:rPr>
              <a:t>x</a:t>
            </a:r>
          </a:p>
          <a:p>
            <a:pPr marL="628650" indent="-449263">
              <a:lnSpc>
                <a:spcPct val="130000"/>
              </a:lnSpc>
              <a:buNone/>
              <a:defRPr lang="ko-KR" altLang="en-US"/>
            </a:pPr>
            <a:r>
              <a:rPr lang="en-US" altLang="ko-KR" sz="2400" dirty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2400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  - but, ①Salmonella</a:t>
            </a:r>
            <a:r>
              <a:rPr lang="ko-KR" altLang="en-US" sz="2400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나 </a:t>
            </a:r>
            <a:r>
              <a:rPr lang="en-US" altLang="ko-KR" sz="2400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Listeria </a:t>
            </a:r>
            <a:r>
              <a:rPr lang="en-US" altLang="ko-KR" sz="2400" dirty="0" err="1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monocytogenes</a:t>
            </a:r>
            <a:r>
              <a:rPr lang="ko-KR" altLang="en-US" sz="2400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같은 병원균에 오염된 육류</a:t>
            </a:r>
            <a:r>
              <a:rPr lang="en-US" altLang="ko-KR" sz="2400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2400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가금류</a:t>
            </a:r>
            <a:r>
              <a:rPr lang="en-US" altLang="ko-KR" sz="2400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2400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즉석식품</a:t>
            </a:r>
            <a:r>
              <a:rPr lang="en-US" altLang="ko-KR" sz="2400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(Ready to </a:t>
            </a:r>
            <a:r>
              <a:rPr lang="en-US" altLang="ko-KR" sz="2400" dirty="0" err="1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eat:RTE</a:t>
            </a:r>
            <a:r>
              <a:rPr lang="en-US" altLang="ko-KR" sz="2400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), ②</a:t>
            </a:r>
            <a:r>
              <a:rPr lang="ko-KR" altLang="en-US" sz="2400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조리하지 않은 생 육류</a:t>
            </a:r>
            <a:r>
              <a:rPr lang="en-US" altLang="ko-KR" sz="2400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2400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생 가금류가 </a:t>
            </a:r>
            <a:r>
              <a:rPr lang="en-US" altLang="ko-KR" sz="2400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E. coli O157:H7</a:t>
            </a:r>
            <a:r>
              <a:rPr lang="ko-KR" altLang="en-US" sz="2400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에 오염된 경우</a:t>
            </a:r>
            <a:r>
              <a:rPr lang="en-US" altLang="ko-KR" sz="2400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: </a:t>
            </a:r>
            <a:r>
              <a:rPr lang="ko-KR" altLang="en-US" sz="2400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부정불량 식품</a:t>
            </a:r>
            <a:endParaRPr lang="en-US" altLang="ko-KR" sz="2400" dirty="0" smtClean="0">
              <a:solidFill>
                <a:srgbClr val="FF0000"/>
              </a:solidFill>
              <a:latin typeface="새굴림" pitchFamily="18" charset="-127"/>
              <a:ea typeface="새굴림" pitchFamily="18" charset="-127"/>
            </a:endParaRP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0" y="598488"/>
            <a:ext cx="9144000" cy="669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/>
            </a:pPr>
            <a:r>
              <a:rPr kumimoji="0" lang="ko-KR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새굴림" pitchFamily="18" charset="-127"/>
                <a:ea typeface="새굴림" pitchFamily="18" charset="-127"/>
                <a:cs typeface="+mj-cs"/>
              </a:rPr>
              <a:t>제 </a:t>
            </a:r>
            <a:r>
              <a:rPr kumimoji="0" lang="en-US" altLang="ko-KR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새굴림" pitchFamily="18" charset="-127"/>
                <a:ea typeface="새굴림" pitchFamily="18" charset="-127"/>
                <a:cs typeface="+mj-cs"/>
              </a:rPr>
              <a:t>2 </a:t>
            </a:r>
            <a:r>
              <a:rPr kumimoji="0" lang="ko-KR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새굴림" pitchFamily="18" charset="-127"/>
                <a:ea typeface="새굴림" pitchFamily="18" charset="-127"/>
                <a:cs typeface="+mj-cs"/>
              </a:rPr>
              <a:t>장 미국 식품안전규제의 개관</a:t>
            </a:r>
            <a:endParaRPr kumimoji="0" lang="ko-KR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새굴림" pitchFamily="18" charset="-127"/>
              <a:ea typeface="새굴림" pitchFamily="18" charset="-127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819348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5E565-D9CA-4B0D-9177-1E89966EFA6E}" type="slidenum">
              <a:rPr lang="ko-KR" altLang="en-US" smtClean="0">
                <a:latin typeface="새굴림" pitchFamily="18" charset="-127"/>
                <a:ea typeface="새굴림" pitchFamily="18" charset="-127"/>
              </a:rPr>
              <a:pPr/>
              <a:t>9</a:t>
            </a:fld>
            <a:endParaRPr lang="ko-KR" altLang="en-US" dirty="0">
              <a:latin typeface="새굴림" pitchFamily="18" charset="-127"/>
              <a:ea typeface="새굴림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type="body" sz="quarter" idx="4294967295"/>
          </p:nvPr>
        </p:nvSpPr>
        <p:spPr>
          <a:xfrm>
            <a:off x="250130" y="1600200"/>
            <a:ext cx="8642350" cy="4525963"/>
          </a:xfrm>
        </p:spPr>
        <p:txBody>
          <a:bodyPr>
            <a:normAutofit fontScale="85000" lnSpcReduction="10000"/>
          </a:bodyPr>
          <a:lstStyle/>
          <a:p>
            <a:pPr marL="0" lvl="0" indent="0">
              <a:lnSpc>
                <a:spcPct val="130000"/>
              </a:lnSpc>
              <a:buNone/>
              <a:defRPr lang="ko-KR" altLang="en-US"/>
            </a:pPr>
            <a:r>
              <a:rPr lang="en-US" altLang="ko-KR" sz="3300" b="1" dirty="0" smtClean="0">
                <a:latin typeface="새굴림" pitchFamily="18" charset="-127"/>
                <a:ea typeface="새굴림" pitchFamily="18" charset="-127"/>
              </a:rPr>
              <a:t>2</a:t>
            </a:r>
            <a:r>
              <a:rPr lang="en-US" altLang="ko-KR" sz="3300" b="1" dirty="0">
                <a:latin typeface="새굴림" pitchFamily="18" charset="-127"/>
                <a:ea typeface="새굴림" pitchFamily="18" charset="-127"/>
              </a:rPr>
              <a:t>. </a:t>
            </a:r>
            <a:r>
              <a:rPr lang="ko-KR" altLang="en-US" sz="3300" b="1" dirty="0" smtClean="0">
                <a:latin typeface="새굴림" pitchFamily="18" charset="-127"/>
                <a:ea typeface="새굴림" pitchFamily="18" charset="-127"/>
              </a:rPr>
              <a:t>미국 식품법의 규제대상</a:t>
            </a:r>
            <a:endParaRPr lang="en-US" altLang="ko-KR" sz="3300" b="1" dirty="0">
              <a:latin typeface="새굴림" pitchFamily="18" charset="-127"/>
              <a:ea typeface="새굴림" pitchFamily="18" charset="-127"/>
            </a:endParaRPr>
          </a:p>
          <a:p>
            <a:pPr marL="449263" indent="-180975">
              <a:lnSpc>
                <a:spcPct val="130000"/>
              </a:lnSpc>
              <a:buFont typeface="Arial" pitchFamily="34" charset="0"/>
              <a:buChar char="•"/>
              <a:defRPr lang="ko-KR" altLang="en-US"/>
            </a:pPr>
            <a:r>
              <a:rPr lang="ko-KR" altLang="en-US" sz="2400" b="1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허위표시</a:t>
            </a:r>
            <a:r>
              <a:rPr lang="en-US" altLang="ko-KR" sz="2400" b="1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(Misbranding)</a:t>
            </a:r>
            <a:r>
              <a:rPr lang="ko-KR" altLang="en-US" sz="2400" b="1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2400" b="1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: Label, Labeling </a:t>
            </a:r>
            <a:r>
              <a:rPr lang="ko-KR" altLang="en-US" sz="2400" b="1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구분</a:t>
            </a:r>
            <a:endParaRPr lang="en-US" altLang="ko-KR" sz="2400" b="1" dirty="0" smtClean="0">
              <a:solidFill>
                <a:srgbClr val="0819B8"/>
              </a:solidFill>
              <a:latin typeface="새굴림" pitchFamily="18" charset="-127"/>
              <a:ea typeface="새굴림" pitchFamily="18" charset="-127"/>
            </a:endParaRPr>
          </a:p>
          <a:p>
            <a:pPr marL="1346200" indent="-1077913">
              <a:lnSpc>
                <a:spcPct val="130000"/>
              </a:lnSpc>
              <a:buNone/>
              <a:defRPr lang="ko-KR" altLang="en-US"/>
            </a:pPr>
            <a:r>
              <a:rPr lang="en-US" altLang="ko-KR" sz="2400" b="1" dirty="0">
                <a:solidFill>
                  <a:srgbClr val="280597"/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⒜ 라벨</a:t>
            </a:r>
            <a:r>
              <a:rPr lang="en-US" altLang="ko-KR" sz="2400" b="1" dirty="0" smtClean="0">
                <a:latin typeface="새굴림" pitchFamily="18" charset="-127"/>
                <a:ea typeface="새굴림" pitchFamily="18" charset="-127"/>
              </a:rPr>
              <a:t>: </a:t>
            </a:r>
            <a:r>
              <a:rPr lang="ko-KR" altLang="en-US" sz="2400" b="1" spc="-150" dirty="0" smtClean="0">
                <a:latin typeface="새굴림" pitchFamily="18" charset="-127"/>
                <a:ea typeface="새굴림" pitchFamily="18" charset="-127"/>
              </a:rPr>
              <a:t>내용물의 정보가 용기</a:t>
            </a: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 표면에 쓰여지거나</a:t>
            </a:r>
            <a:r>
              <a:rPr lang="en-US" altLang="ko-KR" sz="2400" b="1" dirty="0">
                <a:latin typeface="새굴림" pitchFamily="18" charset="-127"/>
                <a:ea typeface="새굴림" pitchFamily="18" charset="-127"/>
              </a:rPr>
              <a:t> </a:t>
            </a: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인쇄되거나 그래픽으로 나타내어진 것</a:t>
            </a:r>
            <a:r>
              <a:rPr lang="ko-KR" altLang="en-US" sz="2400" dirty="0" smtClean="0">
                <a:latin typeface="새굴림" pitchFamily="18" charset="-127"/>
                <a:ea typeface="새굴림" pitchFamily="18" charset="-127"/>
              </a:rPr>
              <a:t> </a:t>
            </a:r>
            <a:endParaRPr lang="en-US" altLang="ko-KR" sz="2400" dirty="0" smtClean="0">
              <a:latin typeface="새굴림" pitchFamily="18" charset="-127"/>
              <a:ea typeface="새굴림" pitchFamily="18" charset="-127"/>
            </a:endParaRPr>
          </a:p>
          <a:p>
            <a:pPr marL="268288" indent="0">
              <a:lnSpc>
                <a:spcPct val="130000"/>
              </a:lnSpc>
              <a:buNone/>
              <a:defRPr lang="ko-KR" altLang="en-US"/>
            </a:pPr>
            <a:r>
              <a:rPr lang="en-US" altLang="ko-KR" sz="2400" dirty="0" smtClean="0">
                <a:latin typeface="새굴림" pitchFamily="18" charset="-127"/>
                <a:ea typeface="새굴림" pitchFamily="18" charset="-127"/>
              </a:rPr>
              <a:t>  </a:t>
            </a:r>
            <a:r>
              <a:rPr lang="en-US" altLang="ko-KR" sz="2400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- </a:t>
            </a:r>
            <a:r>
              <a:rPr lang="ko-KR" altLang="en-US" sz="2400" dirty="0" err="1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구성성분명</a:t>
            </a:r>
            <a:r>
              <a:rPr lang="en-US" altLang="ko-KR" sz="2400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2400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함량</a:t>
            </a:r>
            <a:r>
              <a:rPr lang="en-US" altLang="ko-KR" sz="2400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2400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용량</a:t>
            </a:r>
            <a:r>
              <a:rPr lang="en-US" altLang="ko-KR" sz="2400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2400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제조사 혹은 </a:t>
            </a:r>
            <a:r>
              <a:rPr lang="ko-KR" altLang="en-US" sz="2400" dirty="0" err="1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판매자에</a:t>
            </a:r>
            <a:r>
              <a:rPr lang="ko-KR" altLang="en-US" sz="2400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 관한 정보 함유</a:t>
            </a:r>
            <a:endParaRPr lang="en-US" altLang="ko-KR" sz="2400" dirty="0" smtClean="0">
              <a:solidFill>
                <a:srgbClr val="FF0000"/>
              </a:solidFill>
              <a:latin typeface="새굴림" pitchFamily="18" charset="-127"/>
              <a:ea typeface="새굴림" pitchFamily="18" charset="-127"/>
            </a:endParaRPr>
          </a:p>
          <a:p>
            <a:pPr marL="268288" indent="0">
              <a:lnSpc>
                <a:spcPct val="130000"/>
              </a:lnSpc>
              <a:buNone/>
              <a:defRPr lang="ko-KR" altLang="en-US"/>
            </a:pPr>
            <a:endParaRPr lang="en-US" altLang="ko-KR" sz="2400" dirty="0" smtClean="0">
              <a:latin typeface="새굴림" pitchFamily="18" charset="-127"/>
              <a:ea typeface="새굴림" pitchFamily="18" charset="-127"/>
            </a:endParaRPr>
          </a:p>
          <a:p>
            <a:pPr marL="1612900" indent="-1344613">
              <a:lnSpc>
                <a:spcPct val="130000"/>
              </a:lnSpc>
              <a:buNone/>
              <a:defRPr lang="ko-KR" altLang="en-US"/>
            </a:pPr>
            <a:r>
              <a:rPr lang="en-US" altLang="ko-KR" sz="2400" dirty="0"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2400" dirty="0" smtClean="0">
                <a:latin typeface="새굴림" pitchFamily="18" charset="-127"/>
                <a:ea typeface="새굴림" pitchFamily="18" charset="-127"/>
              </a:rPr>
              <a:t>⒝ </a:t>
            </a:r>
            <a:r>
              <a:rPr lang="ko-KR" altLang="en-US" sz="2400" dirty="0" err="1" smtClean="0">
                <a:latin typeface="새굴림" pitchFamily="18" charset="-127"/>
                <a:ea typeface="새굴림" pitchFamily="18" charset="-127"/>
              </a:rPr>
              <a:t>라벨링</a:t>
            </a:r>
            <a:r>
              <a:rPr lang="en-US" altLang="ko-KR" sz="2400" dirty="0" smtClean="0">
                <a:latin typeface="새굴림" pitchFamily="18" charset="-127"/>
                <a:ea typeface="새굴림" pitchFamily="18" charset="-127"/>
              </a:rPr>
              <a:t>: </a:t>
            </a:r>
            <a:r>
              <a:rPr lang="ko-KR" altLang="en-US" sz="2400" spc="-150" dirty="0" smtClean="0">
                <a:latin typeface="새굴림" pitchFamily="18" charset="-127"/>
                <a:ea typeface="새굴림" pitchFamily="18" charset="-127"/>
              </a:rPr>
              <a:t>모든 라벨과 식품의 </a:t>
            </a:r>
            <a:r>
              <a:rPr lang="ko-KR" altLang="en-US" sz="2400" dirty="0" smtClean="0">
                <a:latin typeface="새굴림" pitchFamily="18" charset="-127"/>
                <a:ea typeface="새굴림" pitchFamily="18" charset="-127"/>
              </a:rPr>
              <a:t>용기</a:t>
            </a:r>
            <a:r>
              <a:rPr lang="en-US" altLang="ko-KR" sz="2400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2400" dirty="0" smtClean="0">
                <a:latin typeface="새굴림" pitchFamily="18" charset="-127"/>
                <a:ea typeface="새굴림" pitchFamily="18" charset="-127"/>
              </a:rPr>
              <a:t>포장재 또는 식품에 수반하여 표시되는 모든 표지</a:t>
            </a:r>
            <a:endParaRPr lang="en-US" altLang="ko-KR" sz="2400" dirty="0" smtClean="0">
              <a:latin typeface="새굴림" pitchFamily="18" charset="-127"/>
              <a:ea typeface="새굴림" pitchFamily="18" charset="-127"/>
            </a:endParaRPr>
          </a:p>
          <a:p>
            <a:pPr marL="717550" indent="-449263">
              <a:lnSpc>
                <a:spcPct val="130000"/>
              </a:lnSpc>
              <a:buNone/>
              <a:defRPr lang="ko-KR" altLang="en-US"/>
            </a:pPr>
            <a:r>
              <a:rPr lang="en-US" altLang="ko-KR" sz="2400" dirty="0"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2400" dirty="0" smtClean="0"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2400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- </a:t>
            </a:r>
            <a:r>
              <a:rPr lang="ko-KR" altLang="en-US" sz="2400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제품 자체 혹은 동봉된 </a:t>
            </a:r>
            <a:r>
              <a:rPr lang="ko-KR" altLang="en-US" sz="2400" dirty="0" err="1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삽입물</a:t>
            </a:r>
            <a:r>
              <a:rPr lang="ko-KR" altLang="en-US" sz="2400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 등에 표기된 모든 라벨 및 기타 인쇄 및 그래픽 표기를 의미</a:t>
            </a:r>
            <a:endParaRPr lang="en-US" altLang="ko-KR" sz="2400" dirty="0" smtClean="0">
              <a:solidFill>
                <a:srgbClr val="FF0000"/>
              </a:solidFill>
              <a:latin typeface="새굴림" pitchFamily="18" charset="-127"/>
              <a:ea typeface="새굴림" pitchFamily="18" charset="-127"/>
            </a:endParaRP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0" y="598488"/>
            <a:ext cx="9144000" cy="669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/>
            </a:pPr>
            <a:r>
              <a:rPr kumimoji="0" lang="ko-KR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새굴림" pitchFamily="18" charset="-127"/>
                <a:ea typeface="새굴림" pitchFamily="18" charset="-127"/>
                <a:cs typeface="+mj-cs"/>
              </a:rPr>
              <a:t>제 </a:t>
            </a:r>
            <a:r>
              <a:rPr kumimoji="0" lang="en-US" altLang="ko-KR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새굴림" pitchFamily="18" charset="-127"/>
                <a:ea typeface="새굴림" pitchFamily="18" charset="-127"/>
                <a:cs typeface="+mj-cs"/>
              </a:rPr>
              <a:t>2 </a:t>
            </a:r>
            <a:r>
              <a:rPr kumimoji="0" lang="ko-KR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새굴림" pitchFamily="18" charset="-127"/>
                <a:ea typeface="새굴림" pitchFamily="18" charset="-127"/>
                <a:cs typeface="+mj-cs"/>
              </a:rPr>
              <a:t>장 미국 식품안전규제의 개관</a:t>
            </a:r>
            <a:endParaRPr kumimoji="0" lang="ko-KR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새굴림" pitchFamily="18" charset="-127"/>
              <a:ea typeface="새굴림" pitchFamily="18" charset="-127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7900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5E565-D9CA-4B0D-9177-1E89966EFA6E}" type="slidenum">
              <a:rPr lang="ko-KR" altLang="en-US" smtClean="0">
                <a:latin typeface="새굴림" pitchFamily="18" charset="-127"/>
                <a:ea typeface="새굴림" pitchFamily="18" charset="-127"/>
              </a:rPr>
              <a:pPr/>
              <a:t>10</a:t>
            </a:fld>
            <a:endParaRPr lang="ko-KR" altLang="en-US" dirty="0">
              <a:latin typeface="새굴림" pitchFamily="18" charset="-127"/>
              <a:ea typeface="새굴림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type="body" sz="quarter" idx="4294967295"/>
          </p:nvPr>
        </p:nvSpPr>
        <p:spPr>
          <a:xfrm>
            <a:off x="250130" y="1600200"/>
            <a:ext cx="8642350" cy="4525963"/>
          </a:xfrm>
        </p:spPr>
        <p:txBody>
          <a:bodyPr>
            <a:normAutofit fontScale="85000" lnSpcReduction="10000"/>
          </a:bodyPr>
          <a:lstStyle/>
          <a:p>
            <a:pPr marL="0" lvl="0" indent="0">
              <a:lnSpc>
                <a:spcPct val="130000"/>
              </a:lnSpc>
              <a:buNone/>
              <a:defRPr lang="ko-KR" altLang="en-US"/>
            </a:pPr>
            <a:r>
              <a:rPr lang="en-US" altLang="ko-KR" sz="3300" b="1" dirty="0">
                <a:latin typeface="새굴림" pitchFamily="18" charset="-127"/>
                <a:ea typeface="새굴림" pitchFamily="18" charset="-127"/>
              </a:rPr>
              <a:t>3</a:t>
            </a:r>
            <a:r>
              <a:rPr lang="en-US" altLang="ko-KR" sz="3300" b="1" dirty="0" smtClean="0">
                <a:latin typeface="새굴림" pitchFamily="18" charset="-127"/>
                <a:ea typeface="새굴림" pitchFamily="18" charset="-127"/>
              </a:rPr>
              <a:t>. </a:t>
            </a:r>
            <a:r>
              <a:rPr lang="ko-KR" altLang="en-US" sz="3300" b="1" dirty="0" smtClean="0">
                <a:latin typeface="새굴림" pitchFamily="18" charset="-127"/>
                <a:ea typeface="새굴림" pitchFamily="18" charset="-127"/>
              </a:rPr>
              <a:t>식품안전관리 규제기관</a:t>
            </a:r>
            <a:endParaRPr lang="en-US" altLang="ko-KR" sz="3300" b="1" dirty="0">
              <a:latin typeface="새굴림" pitchFamily="18" charset="-127"/>
              <a:ea typeface="새굴림" pitchFamily="18" charset="-127"/>
            </a:endParaRPr>
          </a:p>
          <a:p>
            <a:pPr marL="0" lvl="0" indent="0">
              <a:lnSpc>
                <a:spcPct val="130000"/>
              </a:lnSpc>
              <a:buNone/>
              <a:defRPr lang="ko-KR" altLang="en-US"/>
            </a:pPr>
            <a:r>
              <a:rPr lang="ko-KR" altLang="en-US" sz="3000" b="1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ko-KR" altLang="en-US" sz="2800" b="1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가</a:t>
            </a:r>
            <a:r>
              <a:rPr lang="en-US" altLang="ko-KR" sz="2800" b="1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. FDA(Food and Drug Administration)</a:t>
            </a:r>
          </a:p>
          <a:p>
            <a:pPr marL="611188">
              <a:lnSpc>
                <a:spcPct val="130000"/>
              </a:lnSpc>
              <a:buFontTx/>
              <a:buChar char="-"/>
              <a:defRPr lang="ko-KR" altLang="en-US"/>
            </a:pPr>
            <a:r>
              <a:rPr lang="en-US" altLang="ko-KR" sz="2400" b="1" dirty="0" smtClean="0">
                <a:latin typeface="새굴림" pitchFamily="18" charset="-127"/>
                <a:ea typeface="새굴림" pitchFamily="18" charset="-127"/>
              </a:rPr>
              <a:t>1862</a:t>
            </a: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년 </a:t>
            </a:r>
            <a:r>
              <a:rPr lang="ko-KR" altLang="en-US" sz="2400" b="1" dirty="0" err="1" smtClean="0">
                <a:latin typeface="새굴림" pitchFamily="18" charset="-127"/>
                <a:ea typeface="새굴림" pitchFamily="18" charset="-127"/>
              </a:rPr>
              <a:t>농무부</a:t>
            </a: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 </a:t>
            </a:r>
            <a:r>
              <a:rPr lang="ko-KR" altLang="en-US" sz="2400" b="1" dirty="0" err="1" smtClean="0">
                <a:latin typeface="새굴림" pitchFamily="18" charset="-127"/>
                <a:ea typeface="새굴림" pitchFamily="18" charset="-127"/>
              </a:rPr>
              <a:t>화학국</a:t>
            </a: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→</a:t>
            </a:r>
            <a:r>
              <a:rPr lang="en-US" altLang="ko-KR" sz="2400" b="1" dirty="0" smtClean="0">
                <a:latin typeface="새굴림" pitchFamily="18" charset="-127"/>
                <a:ea typeface="새굴림" pitchFamily="18" charset="-127"/>
              </a:rPr>
              <a:t>1930</a:t>
            </a: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년 </a:t>
            </a:r>
            <a:r>
              <a:rPr lang="en-US" altLang="ko-KR" sz="2400" b="1" dirty="0" smtClean="0">
                <a:latin typeface="새굴림" pitchFamily="18" charset="-127"/>
                <a:ea typeface="새굴림" pitchFamily="18" charset="-127"/>
              </a:rPr>
              <a:t>FDA</a:t>
            </a: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개칭</a:t>
            </a:r>
            <a:r>
              <a:rPr lang="en-US" altLang="ko-KR" sz="2400" b="1" dirty="0" smtClean="0">
                <a:latin typeface="새굴림" pitchFamily="18" charset="-127"/>
                <a:ea typeface="새굴림" pitchFamily="18" charset="-127"/>
              </a:rPr>
              <a:t>(1980</a:t>
            </a: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년 보건부로 이관</a:t>
            </a:r>
            <a:r>
              <a:rPr lang="en-US" altLang="ko-KR" sz="2400" b="1" dirty="0" smtClean="0">
                <a:latin typeface="새굴림" pitchFamily="18" charset="-127"/>
                <a:ea typeface="새굴림" pitchFamily="18" charset="-127"/>
              </a:rPr>
              <a:t>)</a:t>
            </a:r>
          </a:p>
          <a:p>
            <a:pPr marL="611188">
              <a:lnSpc>
                <a:spcPct val="130000"/>
              </a:lnSpc>
              <a:buFontTx/>
              <a:buChar char="-"/>
              <a:defRPr lang="ko-KR" altLang="en-US"/>
            </a:pP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본청</a:t>
            </a:r>
            <a:r>
              <a:rPr lang="en-US" altLang="ko-KR" sz="2400" b="1" dirty="0" smtClean="0">
                <a:latin typeface="새굴림" pitchFamily="18" charset="-127"/>
                <a:ea typeface="새굴림" pitchFamily="18" charset="-127"/>
              </a:rPr>
              <a:t>(</a:t>
            </a:r>
            <a:r>
              <a:rPr lang="ko-KR" altLang="en-US" sz="2400" b="1" dirty="0" err="1" smtClean="0">
                <a:latin typeface="새굴림" pitchFamily="18" charset="-127"/>
                <a:ea typeface="새굴림" pitchFamily="18" charset="-127"/>
              </a:rPr>
              <a:t>매릴랜드</a:t>
            </a:r>
            <a:r>
              <a:rPr lang="en-US" altLang="ko-KR" sz="2400" b="1" dirty="0" smtClean="0">
                <a:latin typeface="새굴림" pitchFamily="18" charset="-127"/>
                <a:ea typeface="새굴림" pitchFamily="18" charset="-127"/>
              </a:rPr>
              <a:t>), 5</a:t>
            </a: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개 지방청</a:t>
            </a:r>
            <a:r>
              <a:rPr lang="en-US" altLang="ko-KR" sz="2400" b="1" dirty="0" smtClean="0">
                <a:latin typeface="새굴림" pitchFamily="18" charset="-127"/>
                <a:ea typeface="새굴림" pitchFamily="18" charset="-127"/>
              </a:rPr>
              <a:t>, 9</a:t>
            </a: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개 지역사무소 등 구성</a:t>
            </a:r>
            <a:endParaRPr lang="en-US" altLang="ko-KR" sz="2400" b="1" dirty="0" smtClean="0">
              <a:latin typeface="새굴림" pitchFamily="18" charset="-127"/>
              <a:ea typeface="새굴림" pitchFamily="18" charset="-127"/>
            </a:endParaRPr>
          </a:p>
          <a:p>
            <a:pPr marL="611188">
              <a:lnSpc>
                <a:spcPct val="130000"/>
              </a:lnSpc>
              <a:buFontTx/>
              <a:buChar char="-"/>
              <a:defRPr lang="ko-KR" altLang="en-US"/>
            </a:pP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식품</a:t>
            </a:r>
            <a:r>
              <a:rPr lang="en-US" altLang="ko-KR" sz="2400" b="1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식품첨가물</a:t>
            </a:r>
            <a:r>
              <a:rPr lang="en-US" altLang="ko-KR" sz="2400" b="1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의약품</a:t>
            </a:r>
            <a:r>
              <a:rPr lang="en-US" altLang="ko-KR" sz="2400" b="1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화장품</a:t>
            </a:r>
            <a:r>
              <a:rPr lang="en-US" altLang="ko-KR" sz="2400" b="1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의료기기에 대한 </a:t>
            </a: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검사</a:t>
            </a:r>
            <a:r>
              <a:rPr lang="en-US" altLang="ko-KR" sz="2400" b="1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승인 등</a:t>
            </a:r>
            <a:endParaRPr lang="en-US" altLang="ko-KR" sz="2400" b="1" dirty="0" smtClean="0">
              <a:latin typeface="새굴림" pitchFamily="18" charset="-127"/>
              <a:ea typeface="새굴림" pitchFamily="18" charset="-127"/>
            </a:endParaRPr>
          </a:p>
          <a:p>
            <a:pPr marL="611188">
              <a:lnSpc>
                <a:spcPct val="130000"/>
              </a:lnSpc>
              <a:buFontTx/>
              <a:buChar char="-"/>
              <a:defRPr lang="ko-KR" altLang="en-US"/>
            </a:pP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美 식품 </a:t>
            </a:r>
            <a:r>
              <a:rPr lang="en-US" altLang="ko-KR" sz="2400" b="1" dirty="0" smtClean="0">
                <a:latin typeface="새굴림" pitchFamily="18" charset="-127"/>
                <a:ea typeface="새굴림" pitchFamily="18" charset="-127"/>
              </a:rPr>
              <a:t>80~90% </a:t>
            </a: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신선식품</a:t>
            </a:r>
            <a:r>
              <a:rPr lang="en-US" altLang="ko-KR" sz="2400" b="1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유제품</a:t>
            </a:r>
            <a:r>
              <a:rPr lang="en-US" altLang="ko-KR" sz="2400" b="1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해산물과 가공식품 관리 담당</a:t>
            </a:r>
            <a:endParaRPr lang="en-US" altLang="ko-KR" sz="2400" b="1" dirty="0" smtClean="0">
              <a:latin typeface="새굴림" pitchFamily="18" charset="-127"/>
              <a:ea typeface="새굴림" pitchFamily="18" charset="-127"/>
            </a:endParaRPr>
          </a:p>
          <a:p>
            <a:pPr marL="611188">
              <a:lnSpc>
                <a:spcPct val="130000"/>
              </a:lnSpc>
              <a:buFontTx/>
              <a:buChar char="-"/>
              <a:defRPr lang="ko-KR" altLang="en-US"/>
            </a:pPr>
            <a:r>
              <a:rPr lang="en-US" altLang="ko-KR" sz="2400" b="1" dirty="0" smtClean="0">
                <a:latin typeface="새굴림" pitchFamily="18" charset="-127"/>
                <a:ea typeface="새굴림" pitchFamily="18" charset="-127"/>
              </a:rPr>
              <a:t>FSIS</a:t>
            </a: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와 계란의 안전 책임 담당</a:t>
            </a:r>
            <a:r>
              <a:rPr lang="en-US" altLang="ko-KR" sz="2400" b="1" dirty="0" smtClean="0">
                <a:latin typeface="새굴림" pitchFamily="18" charset="-127"/>
                <a:ea typeface="새굴림" pitchFamily="18" charset="-127"/>
              </a:rPr>
              <a:t>(</a:t>
            </a: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계란 파는 업체</a:t>
            </a:r>
            <a:r>
              <a:rPr lang="en-US" altLang="ko-KR" sz="2400" b="1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계란을 식품 원재료로 사용하는 업체</a:t>
            </a:r>
            <a:r>
              <a:rPr lang="en-US" altLang="ko-KR" sz="2400" b="1" dirty="0" smtClean="0">
                <a:latin typeface="새굴림" pitchFamily="18" charset="-127"/>
                <a:ea typeface="새굴림" pitchFamily="18" charset="-127"/>
              </a:rPr>
              <a:t>)</a:t>
            </a:r>
          </a:p>
          <a:p>
            <a:pPr marL="611188">
              <a:lnSpc>
                <a:spcPct val="130000"/>
              </a:lnSpc>
              <a:buFontTx/>
              <a:buChar char="-"/>
              <a:defRPr lang="ko-KR" altLang="en-US"/>
            </a:pP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식품규제 </a:t>
            </a:r>
            <a:r>
              <a:rPr lang="ko-KR" altLang="en-US" sz="2400" b="1" dirty="0" err="1" smtClean="0">
                <a:latin typeface="새굴림" pitchFamily="18" charset="-127"/>
                <a:ea typeface="새굴림" pitchFamily="18" charset="-127"/>
              </a:rPr>
              <a:t>법집행</a:t>
            </a: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 외에도 식품 기준 마련 </a:t>
            </a:r>
            <a:endParaRPr lang="en-US" altLang="ko-KR" sz="2400" dirty="0" smtClean="0">
              <a:latin typeface="새굴림" pitchFamily="18" charset="-127"/>
              <a:ea typeface="새굴림" pitchFamily="18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>
          <a:xfrm>
            <a:off x="0" y="598488"/>
            <a:ext cx="9144000" cy="669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/>
            </a:pPr>
            <a:r>
              <a:rPr kumimoji="0" lang="ko-KR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새굴림" pitchFamily="18" charset="-127"/>
                <a:ea typeface="새굴림" pitchFamily="18" charset="-127"/>
                <a:cs typeface="+mj-cs"/>
              </a:rPr>
              <a:t>제 </a:t>
            </a:r>
            <a:r>
              <a:rPr kumimoji="0" lang="en-US" altLang="ko-KR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새굴림" pitchFamily="18" charset="-127"/>
                <a:ea typeface="새굴림" pitchFamily="18" charset="-127"/>
                <a:cs typeface="+mj-cs"/>
              </a:rPr>
              <a:t>2 </a:t>
            </a:r>
            <a:r>
              <a:rPr kumimoji="0" lang="ko-KR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새굴림" pitchFamily="18" charset="-127"/>
                <a:ea typeface="새굴림" pitchFamily="18" charset="-127"/>
                <a:cs typeface="+mj-cs"/>
              </a:rPr>
              <a:t>장 미국 식품안전규제의 개관</a:t>
            </a:r>
            <a:endParaRPr kumimoji="0" lang="ko-KR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새굴림" pitchFamily="18" charset="-127"/>
              <a:ea typeface="새굴림" pitchFamily="18" charset="-127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183558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5E565-D9CA-4B0D-9177-1E89966EFA6E}" type="slidenum">
              <a:rPr lang="ko-KR" altLang="en-US" smtClean="0">
                <a:latin typeface="새굴림" pitchFamily="18" charset="-127"/>
                <a:ea typeface="새굴림" pitchFamily="18" charset="-127"/>
              </a:rPr>
              <a:pPr/>
              <a:t>11</a:t>
            </a:fld>
            <a:endParaRPr lang="ko-KR" altLang="en-US" dirty="0">
              <a:latin typeface="새굴림" pitchFamily="18" charset="-127"/>
              <a:ea typeface="새굴림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type="body" sz="quarter" idx="4294967295"/>
          </p:nvPr>
        </p:nvSpPr>
        <p:spPr>
          <a:xfrm>
            <a:off x="250130" y="1600200"/>
            <a:ext cx="8642350" cy="4525963"/>
          </a:xfrm>
        </p:spPr>
        <p:txBody>
          <a:bodyPr>
            <a:normAutofit fontScale="92500" lnSpcReduction="10000"/>
          </a:bodyPr>
          <a:lstStyle/>
          <a:p>
            <a:pPr marL="0" lvl="0" indent="0">
              <a:lnSpc>
                <a:spcPct val="130000"/>
              </a:lnSpc>
              <a:buNone/>
              <a:defRPr lang="ko-KR" altLang="en-US"/>
            </a:pPr>
            <a:r>
              <a:rPr lang="en-US" altLang="ko-KR" sz="3000" b="1" dirty="0">
                <a:latin typeface="새굴림" pitchFamily="18" charset="-127"/>
                <a:ea typeface="새굴림" pitchFamily="18" charset="-127"/>
              </a:rPr>
              <a:t>3</a:t>
            </a:r>
            <a:r>
              <a:rPr lang="en-US" altLang="ko-KR" sz="3000" b="1" dirty="0" smtClean="0">
                <a:latin typeface="새굴림" pitchFamily="18" charset="-127"/>
                <a:ea typeface="새굴림" pitchFamily="18" charset="-127"/>
              </a:rPr>
              <a:t>. </a:t>
            </a:r>
            <a:r>
              <a:rPr lang="ko-KR" altLang="en-US" sz="3000" b="1" dirty="0" smtClean="0">
                <a:latin typeface="새굴림" pitchFamily="18" charset="-127"/>
                <a:ea typeface="새굴림" pitchFamily="18" charset="-127"/>
              </a:rPr>
              <a:t>식품안전관리 규제기관</a:t>
            </a:r>
            <a:endParaRPr lang="en-US" altLang="ko-KR" sz="3000" b="1" dirty="0">
              <a:latin typeface="새굴림" pitchFamily="18" charset="-127"/>
              <a:ea typeface="새굴림" pitchFamily="18" charset="-127"/>
            </a:endParaRPr>
          </a:p>
          <a:p>
            <a:pPr marL="0" lvl="0" indent="0">
              <a:lnSpc>
                <a:spcPct val="130000"/>
              </a:lnSpc>
              <a:buNone/>
              <a:defRPr lang="ko-KR" altLang="en-US"/>
            </a:pPr>
            <a:r>
              <a:rPr lang="ko-KR" altLang="en-US" sz="3000" b="1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ko-KR" altLang="en-US" sz="2600" b="1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나</a:t>
            </a:r>
            <a:r>
              <a:rPr lang="en-US" altLang="ko-KR" sz="2600" b="1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. FSIS(Food Safety and Inspection Service)</a:t>
            </a:r>
          </a:p>
          <a:p>
            <a:pPr marL="611188">
              <a:lnSpc>
                <a:spcPct val="130000"/>
              </a:lnSpc>
              <a:buFontTx/>
              <a:buChar char="-"/>
              <a:defRPr lang="ko-KR" altLang="en-US"/>
            </a:pP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미 </a:t>
            </a:r>
            <a:r>
              <a:rPr lang="ko-KR" altLang="en-US" sz="2400" b="1" dirty="0" err="1" smtClean="0">
                <a:latin typeface="새굴림" pitchFamily="18" charset="-127"/>
                <a:ea typeface="새굴림" pitchFamily="18" charset="-127"/>
              </a:rPr>
              <a:t>농부무</a:t>
            </a: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 소속</a:t>
            </a:r>
            <a:endParaRPr lang="en-US" altLang="ko-KR" sz="2400" b="1" dirty="0" smtClean="0">
              <a:latin typeface="새굴림" pitchFamily="18" charset="-127"/>
              <a:ea typeface="새굴림" pitchFamily="18" charset="-127"/>
            </a:endParaRPr>
          </a:p>
          <a:p>
            <a:pPr marL="611188">
              <a:lnSpc>
                <a:spcPct val="130000"/>
              </a:lnSpc>
              <a:buFontTx/>
              <a:buChar char="-"/>
              <a:defRPr lang="ko-KR" altLang="en-US"/>
            </a:pPr>
            <a:r>
              <a:rPr lang="en-US" altLang="ko-KR" sz="2400" b="1" dirty="0" smtClean="0">
                <a:latin typeface="새굴림" pitchFamily="18" charset="-127"/>
                <a:ea typeface="새굴림" pitchFamily="18" charset="-127"/>
              </a:rPr>
              <a:t>1</a:t>
            </a:r>
            <a:r>
              <a:rPr lang="ko-KR" altLang="en-US" sz="2400" b="1" dirty="0" err="1" smtClean="0">
                <a:latin typeface="새굴림" pitchFamily="18" charset="-127"/>
                <a:ea typeface="새굴림" pitchFamily="18" charset="-127"/>
              </a:rPr>
              <a:t>만명</a:t>
            </a: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 상당 직원</a:t>
            </a:r>
            <a:r>
              <a:rPr lang="en-US" altLang="ko-KR" sz="2400" b="1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수의사 </a:t>
            </a:r>
            <a:r>
              <a:rPr lang="en-US" altLang="ko-KR" sz="2400" b="1" dirty="0" smtClean="0">
                <a:latin typeface="새굴림" pitchFamily="18" charset="-127"/>
                <a:ea typeface="새굴림" pitchFamily="18" charset="-127"/>
              </a:rPr>
              <a:t>1,000</a:t>
            </a: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명을 포함한 </a:t>
            </a:r>
            <a:r>
              <a:rPr lang="en-US" altLang="ko-KR" sz="2400" b="1" dirty="0" smtClean="0">
                <a:latin typeface="새굴림" pitchFamily="18" charset="-127"/>
                <a:ea typeface="새굴림" pitchFamily="18" charset="-127"/>
              </a:rPr>
              <a:t>8,000</a:t>
            </a: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여명이 전국에 산재한 </a:t>
            </a:r>
            <a:r>
              <a:rPr lang="en-US" altLang="ko-KR" sz="2400" b="1" dirty="0" smtClean="0">
                <a:latin typeface="새굴림" pitchFamily="18" charset="-127"/>
                <a:ea typeface="새굴림" pitchFamily="18" charset="-127"/>
              </a:rPr>
              <a:t>6,300</a:t>
            </a:r>
            <a:r>
              <a:rPr lang="ko-KR" altLang="en-US" sz="2400" b="1" dirty="0" err="1" smtClean="0">
                <a:latin typeface="새굴림" pitchFamily="18" charset="-127"/>
                <a:ea typeface="새굴림" pitchFamily="18" charset="-127"/>
              </a:rPr>
              <a:t>여개의</a:t>
            </a: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 도축장과 가공공장에 배치</a:t>
            </a:r>
            <a:endParaRPr lang="en-US" altLang="ko-KR" sz="2400" b="1" dirty="0" smtClean="0">
              <a:latin typeface="새굴림" pitchFamily="18" charset="-127"/>
              <a:ea typeface="새굴림" pitchFamily="18" charset="-127"/>
            </a:endParaRPr>
          </a:p>
          <a:p>
            <a:pPr marL="611188">
              <a:lnSpc>
                <a:spcPct val="130000"/>
              </a:lnSpc>
              <a:buFontTx/>
              <a:buChar char="-"/>
              <a:defRPr lang="ko-KR" altLang="en-US"/>
            </a:pP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美 식품 </a:t>
            </a:r>
            <a:r>
              <a:rPr lang="en-US" altLang="ko-KR" sz="2400" b="1" dirty="0" smtClean="0">
                <a:latin typeface="새굴림" pitchFamily="18" charset="-127"/>
                <a:ea typeface="새굴림" pitchFamily="18" charset="-127"/>
              </a:rPr>
              <a:t>10~20% </a:t>
            </a: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육류</a:t>
            </a:r>
            <a:r>
              <a:rPr lang="en-US" altLang="ko-KR" sz="2400" b="1" dirty="0">
                <a:latin typeface="새굴림" pitchFamily="18" charset="-127"/>
                <a:ea typeface="새굴림" pitchFamily="18" charset="-127"/>
              </a:rPr>
              <a:t> </a:t>
            </a: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및 가금류</a:t>
            </a:r>
            <a:r>
              <a:rPr lang="en-US" altLang="ko-KR" sz="2400" b="1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그 가공품의 안전성 등 담당</a:t>
            </a:r>
            <a:r>
              <a:rPr lang="en-US" altLang="ko-KR" sz="2400" b="1" dirty="0" smtClean="0">
                <a:latin typeface="새굴림" pitchFamily="18" charset="-127"/>
                <a:ea typeface="새굴림" pitchFamily="18" charset="-127"/>
              </a:rPr>
              <a:t>(</a:t>
            </a: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국내 생산 및 수입</a:t>
            </a:r>
            <a:r>
              <a:rPr lang="en-US" altLang="ko-KR" sz="2400" b="1" dirty="0" smtClean="0">
                <a:latin typeface="새굴림" pitchFamily="18" charset="-127"/>
                <a:ea typeface="새굴림" pitchFamily="18" charset="-127"/>
              </a:rPr>
              <a:t>)</a:t>
            </a:r>
          </a:p>
          <a:p>
            <a:pPr marL="268288" indent="0">
              <a:lnSpc>
                <a:spcPct val="130000"/>
              </a:lnSpc>
              <a:buNone/>
              <a:defRPr lang="ko-KR" altLang="en-US"/>
            </a:pPr>
            <a:r>
              <a:rPr lang="en-US" altLang="ko-KR" sz="2400" b="1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※ FDA</a:t>
            </a:r>
            <a:r>
              <a:rPr lang="ko-KR" altLang="en-US" sz="2400" b="1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와의 차이</a:t>
            </a:r>
            <a:endParaRPr lang="en-US" altLang="ko-KR" sz="2400" b="1" dirty="0" smtClean="0">
              <a:solidFill>
                <a:srgbClr val="FF0000"/>
              </a:solidFill>
              <a:latin typeface="새굴림" pitchFamily="18" charset="-127"/>
              <a:ea typeface="새굴림" pitchFamily="18" charset="-127"/>
            </a:endParaRPr>
          </a:p>
          <a:p>
            <a:pPr marL="611188">
              <a:lnSpc>
                <a:spcPct val="130000"/>
              </a:lnSpc>
              <a:buFontTx/>
              <a:buChar char="-"/>
              <a:defRPr lang="ko-KR" altLang="en-US"/>
            </a:pP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검사체계의 능동성 </a:t>
            </a:r>
            <a:endParaRPr lang="en-US" altLang="ko-KR" sz="2400" dirty="0" smtClean="0">
              <a:latin typeface="새굴림" pitchFamily="18" charset="-127"/>
              <a:ea typeface="새굴림" pitchFamily="18" charset="-127"/>
            </a:endParaRPr>
          </a:p>
        </p:txBody>
      </p:sp>
      <p:sp>
        <p:nvSpPr>
          <p:cNvPr id="4" name="제목 1"/>
          <p:cNvSpPr>
            <a:spLocks noGrp="1"/>
          </p:cNvSpPr>
          <p:nvPr>
            <p:ph type="title" idx="4294967295"/>
          </p:nvPr>
        </p:nvSpPr>
        <p:spPr>
          <a:xfrm>
            <a:off x="0" y="598488"/>
            <a:ext cx="9144000" cy="669925"/>
          </a:xfrm>
        </p:spPr>
        <p:txBody>
          <a:bodyPr>
            <a:normAutofit fontScale="90000"/>
          </a:bodyPr>
          <a:lstStyle/>
          <a:p>
            <a:pPr lvl="0">
              <a:defRPr lang="ko-KR" altLang="en-US"/>
            </a:pPr>
            <a:r>
              <a:rPr lang="ko-KR" altLang="en-US" sz="4000" b="1" dirty="0" smtClean="0">
                <a:latin typeface="새굴림" pitchFamily="18" charset="-127"/>
                <a:ea typeface="새굴림" pitchFamily="18" charset="-127"/>
              </a:rPr>
              <a:t>제 </a:t>
            </a:r>
            <a:r>
              <a:rPr lang="en-US" altLang="ko-KR" sz="4000" b="1" dirty="0" smtClean="0">
                <a:latin typeface="새굴림" pitchFamily="18" charset="-127"/>
                <a:ea typeface="새굴림" pitchFamily="18" charset="-127"/>
              </a:rPr>
              <a:t>2 </a:t>
            </a:r>
            <a:r>
              <a:rPr lang="ko-KR" altLang="en-US" sz="4000" b="1" dirty="0" smtClean="0">
                <a:latin typeface="새굴림" pitchFamily="18" charset="-127"/>
                <a:ea typeface="새굴림" pitchFamily="18" charset="-127"/>
              </a:rPr>
              <a:t>장 미국 식품안전 규제의 개관</a:t>
            </a:r>
            <a:endParaRPr lang="ko-KR" altLang="en-US" sz="4000" b="1" dirty="0">
              <a:latin typeface="새굴림" pitchFamily="18" charset="-127"/>
              <a:ea typeface="새굴림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69496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5E565-D9CA-4B0D-9177-1E89966EFA6E}" type="slidenum">
              <a:rPr lang="ko-KR" altLang="en-US" smtClean="0">
                <a:latin typeface="새굴림" pitchFamily="18" charset="-127"/>
                <a:ea typeface="새굴림" pitchFamily="18" charset="-127"/>
              </a:rPr>
              <a:pPr/>
              <a:t>12</a:t>
            </a:fld>
            <a:endParaRPr lang="ko-KR" altLang="en-US" dirty="0">
              <a:latin typeface="새굴림" pitchFamily="18" charset="-127"/>
              <a:ea typeface="새굴림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type="body" sz="quarter" idx="4294967295"/>
          </p:nvPr>
        </p:nvSpPr>
        <p:spPr>
          <a:xfrm>
            <a:off x="250130" y="1600200"/>
            <a:ext cx="8642350" cy="4525963"/>
          </a:xfrm>
        </p:spPr>
        <p:txBody>
          <a:bodyPr>
            <a:normAutofit/>
          </a:bodyPr>
          <a:lstStyle/>
          <a:p>
            <a:pPr marL="0" lvl="0" indent="0">
              <a:lnSpc>
                <a:spcPct val="130000"/>
              </a:lnSpc>
              <a:buNone/>
              <a:defRPr lang="ko-KR" altLang="en-US"/>
            </a:pPr>
            <a:r>
              <a:rPr lang="en-US" altLang="ko-KR" sz="2800" b="1" dirty="0">
                <a:latin typeface="새굴림" pitchFamily="18" charset="-127"/>
                <a:ea typeface="새굴림" pitchFamily="18" charset="-127"/>
              </a:rPr>
              <a:t>3</a:t>
            </a:r>
            <a:r>
              <a:rPr lang="en-US" altLang="ko-KR" sz="2800" b="1" dirty="0" smtClean="0">
                <a:latin typeface="새굴림" pitchFamily="18" charset="-127"/>
                <a:ea typeface="새굴림" pitchFamily="18" charset="-127"/>
              </a:rPr>
              <a:t>. </a:t>
            </a:r>
            <a:r>
              <a:rPr lang="ko-KR" altLang="en-US" sz="2800" b="1" dirty="0" smtClean="0">
                <a:latin typeface="새굴림" pitchFamily="18" charset="-127"/>
                <a:ea typeface="새굴림" pitchFamily="18" charset="-127"/>
              </a:rPr>
              <a:t>식품안전관리 규제기관</a:t>
            </a:r>
            <a:endParaRPr lang="en-US" altLang="ko-KR" sz="2800" b="1" dirty="0">
              <a:latin typeface="새굴림" pitchFamily="18" charset="-127"/>
              <a:ea typeface="새굴림" pitchFamily="18" charset="-127"/>
            </a:endParaRPr>
          </a:p>
          <a:p>
            <a:pPr marL="717550" lvl="0" indent="-717550">
              <a:lnSpc>
                <a:spcPct val="130000"/>
              </a:lnSpc>
              <a:buNone/>
              <a:defRPr lang="ko-KR" altLang="en-US"/>
            </a:pPr>
            <a:r>
              <a:rPr lang="ko-KR" altLang="en-US" b="1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 다</a:t>
            </a:r>
            <a:r>
              <a:rPr lang="en-US" altLang="ko-KR" b="1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. CDC(Centers for Disease Control and Prevention)</a:t>
            </a:r>
          </a:p>
          <a:p>
            <a:pPr marL="611188">
              <a:lnSpc>
                <a:spcPct val="130000"/>
              </a:lnSpc>
              <a:buFontTx/>
              <a:buChar char="-"/>
              <a:defRPr lang="ko-KR" altLang="en-US"/>
            </a:pPr>
            <a:r>
              <a:rPr lang="ko-KR" altLang="en-US" sz="2200" b="1" dirty="0" smtClean="0">
                <a:latin typeface="새굴림" pitchFamily="18" charset="-127"/>
                <a:ea typeface="새굴림" pitchFamily="18" charset="-127"/>
              </a:rPr>
              <a:t>미 보건부 소속</a:t>
            </a:r>
            <a:endParaRPr lang="en-US" altLang="ko-KR" sz="2200" b="1" dirty="0" smtClean="0">
              <a:latin typeface="새굴림" pitchFamily="18" charset="-127"/>
              <a:ea typeface="새굴림" pitchFamily="18" charset="-127"/>
            </a:endParaRPr>
          </a:p>
          <a:p>
            <a:pPr marL="611188">
              <a:lnSpc>
                <a:spcPct val="130000"/>
              </a:lnSpc>
              <a:buFontTx/>
              <a:buChar char="-"/>
              <a:defRPr lang="ko-KR" altLang="en-US"/>
            </a:pPr>
            <a:r>
              <a:rPr lang="ko-KR" altLang="en-US" sz="2200" b="1" dirty="0" smtClean="0">
                <a:latin typeface="새굴림" pitchFamily="18" charset="-127"/>
                <a:ea typeface="새굴림" pitchFamily="18" charset="-127"/>
              </a:rPr>
              <a:t>식중독 문제점 모니터링</a:t>
            </a:r>
            <a:r>
              <a:rPr lang="en-US" altLang="ko-KR" sz="2200" b="1" dirty="0">
                <a:latin typeface="새굴림" pitchFamily="18" charset="-127"/>
                <a:ea typeface="새굴림" pitchFamily="18" charset="-127"/>
              </a:rPr>
              <a:t> </a:t>
            </a:r>
            <a:r>
              <a:rPr lang="ko-KR" altLang="en-US" sz="2200" b="1" dirty="0" smtClean="0">
                <a:latin typeface="새굴림" pitchFamily="18" charset="-127"/>
                <a:ea typeface="새굴림" pitchFamily="18" charset="-127"/>
              </a:rPr>
              <a:t>등 문제원인 규명</a:t>
            </a:r>
            <a:r>
              <a:rPr lang="en-US" altLang="ko-KR" sz="2200" b="1" dirty="0" smtClean="0">
                <a:latin typeface="새굴림" pitchFamily="18" charset="-127"/>
                <a:ea typeface="새굴림" pitchFamily="18" charset="-127"/>
              </a:rPr>
              <a:t>, FDA </a:t>
            </a:r>
            <a:r>
              <a:rPr lang="ko-KR" altLang="en-US" sz="2200" b="1" dirty="0" smtClean="0">
                <a:latin typeface="새굴림" pitchFamily="18" charset="-127"/>
                <a:ea typeface="새굴림" pitchFamily="18" charset="-127"/>
              </a:rPr>
              <a:t>등과 식중독 </a:t>
            </a:r>
            <a:endParaRPr lang="en-US" altLang="ko-KR" sz="2200" b="1" dirty="0" smtClean="0">
              <a:latin typeface="새굴림" pitchFamily="18" charset="-127"/>
              <a:ea typeface="새굴림" pitchFamily="18" charset="-127"/>
            </a:endParaRPr>
          </a:p>
          <a:p>
            <a:pPr marL="611188">
              <a:lnSpc>
                <a:spcPct val="130000"/>
              </a:lnSpc>
              <a:buFontTx/>
              <a:buChar char="-"/>
              <a:defRPr lang="ko-KR" altLang="en-US"/>
            </a:pPr>
            <a:endParaRPr lang="en-US" altLang="ko-KR" sz="800" b="1" dirty="0" smtClean="0">
              <a:latin typeface="새굴림" pitchFamily="18" charset="-127"/>
              <a:ea typeface="새굴림" pitchFamily="18" charset="-127"/>
            </a:endParaRPr>
          </a:p>
          <a:p>
            <a:pPr marL="0" lvl="0" indent="0">
              <a:lnSpc>
                <a:spcPct val="130000"/>
              </a:lnSpc>
              <a:buNone/>
              <a:defRPr lang="ko-KR" altLang="en-US"/>
            </a:pPr>
            <a:r>
              <a:rPr lang="ko-KR" altLang="en-US" sz="3000" b="1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ko-KR" altLang="en-US" b="1" dirty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라</a:t>
            </a:r>
            <a:r>
              <a:rPr lang="en-US" altLang="ko-KR" b="1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. EPA(Environment Protection Agency)</a:t>
            </a:r>
            <a:endParaRPr lang="en-US" altLang="ko-KR" b="1" dirty="0">
              <a:solidFill>
                <a:srgbClr val="0819B8"/>
              </a:solidFill>
              <a:latin typeface="새굴림" pitchFamily="18" charset="-127"/>
              <a:ea typeface="새굴림" pitchFamily="18" charset="-127"/>
            </a:endParaRPr>
          </a:p>
          <a:p>
            <a:pPr marL="611188">
              <a:lnSpc>
                <a:spcPct val="130000"/>
              </a:lnSpc>
              <a:buFontTx/>
              <a:buChar char="-"/>
              <a:defRPr lang="ko-KR" altLang="en-US"/>
            </a:pPr>
            <a:r>
              <a:rPr lang="ko-KR" altLang="en-US" sz="2200" b="1" dirty="0" smtClean="0">
                <a:latin typeface="새굴림" pitchFamily="18" charset="-127"/>
                <a:ea typeface="새굴림" pitchFamily="18" charset="-127"/>
              </a:rPr>
              <a:t>농약 등 등록</a:t>
            </a:r>
            <a:r>
              <a:rPr lang="en-US" altLang="ko-KR" sz="2200" b="1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2200" b="1" dirty="0" smtClean="0">
                <a:latin typeface="새굴림" pitchFamily="18" charset="-127"/>
                <a:ea typeface="새굴림" pitchFamily="18" charset="-127"/>
              </a:rPr>
              <a:t>규제</a:t>
            </a:r>
            <a:endParaRPr lang="en-US" altLang="ko-KR" sz="2200" b="1" dirty="0" smtClean="0">
              <a:latin typeface="새굴림" pitchFamily="18" charset="-127"/>
              <a:ea typeface="새굴림" pitchFamily="18" charset="-127"/>
            </a:endParaRPr>
          </a:p>
          <a:p>
            <a:pPr marL="611188">
              <a:lnSpc>
                <a:spcPct val="130000"/>
              </a:lnSpc>
              <a:buFontTx/>
              <a:buChar char="-"/>
              <a:defRPr lang="ko-KR" altLang="en-US"/>
            </a:pPr>
            <a:r>
              <a:rPr lang="ko-KR" altLang="en-US" sz="2200" b="1" dirty="0" smtClean="0">
                <a:latin typeface="새굴림" pitchFamily="18" charset="-127"/>
                <a:ea typeface="새굴림" pitchFamily="18" charset="-127"/>
              </a:rPr>
              <a:t>농약에 대한 건강데이터 분석 보고 및 평가</a:t>
            </a:r>
            <a:endParaRPr lang="en-US" altLang="ko-KR" sz="2200" b="1" dirty="0" smtClean="0">
              <a:latin typeface="새굴림" pitchFamily="18" charset="-127"/>
              <a:ea typeface="새굴림" pitchFamily="18" charset="-127"/>
            </a:endParaRPr>
          </a:p>
          <a:p>
            <a:pPr marL="268288" indent="0">
              <a:lnSpc>
                <a:spcPct val="130000"/>
              </a:lnSpc>
              <a:buNone/>
              <a:defRPr lang="ko-KR" altLang="en-US"/>
            </a:pPr>
            <a:endParaRPr lang="en-US" altLang="ko-KR" sz="2400" dirty="0" smtClean="0">
              <a:latin typeface="새굴림" pitchFamily="18" charset="-127"/>
              <a:ea typeface="새굴림" pitchFamily="18" charset="-127"/>
            </a:endParaRP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0" y="598488"/>
            <a:ext cx="9144000" cy="669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/>
            </a:pPr>
            <a:r>
              <a:rPr kumimoji="0" lang="ko-KR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새굴림" pitchFamily="18" charset="-127"/>
                <a:ea typeface="새굴림" pitchFamily="18" charset="-127"/>
                <a:cs typeface="+mj-cs"/>
              </a:rPr>
              <a:t>제 </a:t>
            </a:r>
            <a:r>
              <a:rPr kumimoji="0" lang="en-US" altLang="ko-KR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새굴림" pitchFamily="18" charset="-127"/>
                <a:ea typeface="새굴림" pitchFamily="18" charset="-127"/>
                <a:cs typeface="+mj-cs"/>
              </a:rPr>
              <a:t>2 </a:t>
            </a:r>
            <a:r>
              <a:rPr kumimoji="0" lang="ko-KR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새굴림" pitchFamily="18" charset="-127"/>
                <a:ea typeface="새굴림" pitchFamily="18" charset="-127"/>
                <a:cs typeface="+mj-cs"/>
              </a:rPr>
              <a:t>장 미국 식품안전규제의 개관</a:t>
            </a:r>
            <a:endParaRPr kumimoji="0" lang="ko-KR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새굴림" pitchFamily="18" charset="-127"/>
              <a:ea typeface="새굴림" pitchFamily="18" charset="-127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193188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5E565-D9CA-4B0D-9177-1E89966EFA6E}" type="slidenum">
              <a:rPr lang="ko-KR" altLang="en-US" smtClean="0">
                <a:latin typeface="새굴림" pitchFamily="18" charset="-127"/>
                <a:ea typeface="새굴림" pitchFamily="18" charset="-127"/>
              </a:rPr>
              <a:pPr/>
              <a:t>13</a:t>
            </a:fld>
            <a:endParaRPr lang="ko-KR" altLang="en-US" dirty="0">
              <a:latin typeface="새굴림" pitchFamily="18" charset="-127"/>
              <a:ea typeface="새굴림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type="body" sz="quarter" idx="4294967295"/>
          </p:nvPr>
        </p:nvSpPr>
        <p:spPr>
          <a:xfrm>
            <a:off x="250130" y="1340768"/>
            <a:ext cx="8642350" cy="5001320"/>
          </a:xfrm>
        </p:spPr>
        <p:txBody>
          <a:bodyPr>
            <a:noAutofit/>
          </a:bodyPr>
          <a:lstStyle/>
          <a:p>
            <a:pPr marL="0" lvl="0" indent="0">
              <a:buNone/>
              <a:defRPr lang="ko-KR" altLang="en-US"/>
            </a:pPr>
            <a:r>
              <a:rPr lang="en-US" altLang="ko-KR" sz="2800" b="1" dirty="0" smtClean="0">
                <a:latin typeface="새굴림" pitchFamily="18" charset="-127"/>
                <a:ea typeface="새굴림" pitchFamily="18" charset="-127"/>
              </a:rPr>
              <a:t>4. </a:t>
            </a:r>
            <a:r>
              <a:rPr lang="ko-KR" altLang="en-US" sz="2800" b="1" dirty="0" smtClean="0">
                <a:latin typeface="새굴림" pitchFamily="18" charset="-127"/>
                <a:ea typeface="새굴림" pitchFamily="18" charset="-127"/>
              </a:rPr>
              <a:t>형사처벌</a:t>
            </a:r>
            <a:endParaRPr lang="en-US" altLang="ko-KR" sz="2800" b="1" dirty="0">
              <a:latin typeface="새굴림" pitchFamily="18" charset="-127"/>
              <a:ea typeface="새굴림" pitchFamily="18" charset="-127"/>
            </a:endParaRPr>
          </a:p>
          <a:p>
            <a:pPr marL="0" lvl="0" indent="0">
              <a:buNone/>
              <a:defRPr lang="ko-KR" altLang="en-US"/>
            </a:pPr>
            <a:r>
              <a:rPr lang="ko-KR" altLang="en-US" sz="2200" b="1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ko-KR" altLang="en-US" sz="2200" b="1" dirty="0" smtClean="0">
                <a:solidFill>
                  <a:srgbClr val="280597"/>
                </a:solidFill>
                <a:latin typeface="새굴림" pitchFamily="18" charset="-127"/>
                <a:ea typeface="새굴림" pitchFamily="18" charset="-127"/>
              </a:rPr>
              <a:t>가</a:t>
            </a:r>
            <a:r>
              <a:rPr lang="en-US" altLang="ko-KR" sz="2200" b="1" dirty="0" smtClean="0">
                <a:solidFill>
                  <a:srgbClr val="280597"/>
                </a:solidFill>
                <a:latin typeface="새굴림" pitchFamily="18" charset="-127"/>
                <a:ea typeface="새굴림" pitchFamily="18" charset="-127"/>
              </a:rPr>
              <a:t>. </a:t>
            </a:r>
            <a:r>
              <a:rPr lang="ko-KR" altLang="en-US" sz="2200" b="1" dirty="0" smtClean="0">
                <a:solidFill>
                  <a:srgbClr val="280597"/>
                </a:solidFill>
                <a:latin typeface="새굴림" pitchFamily="18" charset="-127"/>
                <a:ea typeface="새굴림" pitchFamily="18" charset="-127"/>
              </a:rPr>
              <a:t>형사관련 법규</a:t>
            </a:r>
            <a:endParaRPr lang="en-US" altLang="ko-KR" sz="2200" b="1" dirty="0" smtClean="0">
              <a:solidFill>
                <a:srgbClr val="280597"/>
              </a:solidFill>
              <a:latin typeface="새굴림" pitchFamily="18" charset="-127"/>
              <a:ea typeface="새굴림" pitchFamily="18" charset="-127"/>
            </a:endParaRPr>
          </a:p>
          <a:p>
            <a:pPr marL="361950" lvl="0" indent="-361950">
              <a:buNone/>
              <a:defRPr lang="ko-KR" altLang="en-US"/>
            </a:pPr>
            <a:r>
              <a:rPr lang="en-US" altLang="ko-KR" sz="2000" b="1" dirty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2000" b="1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 - </a:t>
            </a:r>
            <a:r>
              <a:rPr lang="ko-KR" altLang="en-US" sz="2000" b="1" dirty="0" smtClean="0">
                <a:latin typeface="새굴림" pitchFamily="18" charset="-127"/>
                <a:ea typeface="새굴림" pitchFamily="18" charset="-127"/>
              </a:rPr>
              <a:t>부정불량 등 식품 제조</a:t>
            </a:r>
            <a:r>
              <a:rPr lang="en-US" altLang="ko-KR" sz="2000" b="1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2000" b="1" dirty="0" smtClean="0">
                <a:latin typeface="새굴림" pitchFamily="18" charset="-127"/>
                <a:ea typeface="새굴림" pitchFamily="18" charset="-127"/>
              </a:rPr>
              <a:t>유통 등 금지 위반행위</a:t>
            </a:r>
            <a:r>
              <a:rPr lang="en-US" altLang="ko-KR" sz="2000" b="1" spc="-100" dirty="0" smtClean="0">
                <a:latin typeface="새굴림" pitchFamily="18" charset="-127"/>
                <a:ea typeface="새굴림" pitchFamily="18" charset="-127"/>
              </a:rPr>
              <a:t>: 1</a:t>
            </a:r>
            <a:r>
              <a:rPr lang="ko-KR" altLang="en-US" sz="2000" b="1" spc="-100" dirty="0" smtClean="0">
                <a:latin typeface="새굴림" pitchFamily="18" charset="-127"/>
                <a:ea typeface="새굴림" pitchFamily="18" charset="-127"/>
              </a:rPr>
              <a:t>년↓징역</a:t>
            </a:r>
            <a:r>
              <a:rPr lang="en-US" altLang="ko-KR" sz="2000" b="1" spc="-100" dirty="0" smtClean="0">
                <a:latin typeface="새굴림" pitchFamily="18" charset="-127"/>
                <a:ea typeface="새굴림" pitchFamily="18" charset="-127"/>
              </a:rPr>
              <a:t> </a:t>
            </a:r>
            <a:r>
              <a:rPr lang="ko-KR" altLang="en-US" sz="2000" b="1" spc="-100" dirty="0" smtClean="0">
                <a:latin typeface="새굴림" pitchFamily="18" charset="-127"/>
                <a:ea typeface="새굴림" pitchFamily="18" charset="-127"/>
              </a:rPr>
              <a:t>또는 ＄</a:t>
            </a:r>
            <a:r>
              <a:rPr lang="en-US" altLang="ko-KR" sz="2000" b="1" spc="-100" dirty="0" smtClean="0">
                <a:latin typeface="새굴림" pitchFamily="18" charset="-127"/>
                <a:ea typeface="새굴림" pitchFamily="18" charset="-127"/>
              </a:rPr>
              <a:t>1,000</a:t>
            </a:r>
            <a:r>
              <a:rPr lang="ko-KR" altLang="en-US" sz="2000" b="1" spc="-100" dirty="0" smtClean="0">
                <a:latin typeface="새굴림" pitchFamily="18" charset="-127"/>
                <a:ea typeface="새굴림" pitchFamily="18" charset="-127"/>
              </a:rPr>
              <a:t>↓</a:t>
            </a:r>
            <a:r>
              <a:rPr lang="ko-KR" altLang="en-US" sz="2000" b="1" dirty="0" smtClean="0">
                <a:latin typeface="새굴림" pitchFamily="18" charset="-127"/>
                <a:ea typeface="새굴림" pitchFamily="18" charset="-127"/>
              </a:rPr>
              <a:t>벌금</a:t>
            </a:r>
            <a:r>
              <a:rPr lang="en-US" altLang="ko-KR" sz="2000" b="1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2000" b="1" dirty="0" smtClean="0">
                <a:latin typeface="새굴림" pitchFamily="18" charset="-127"/>
                <a:ea typeface="새굴림" pitchFamily="18" charset="-127"/>
              </a:rPr>
              <a:t>병과 가능</a:t>
            </a:r>
            <a:endParaRPr lang="en-US" altLang="ko-KR" sz="2000" b="1" dirty="0" smtClean="0">
              <a:latin typeface="새굴림" pitchFamily="18" charset="-127"/>
              <a:ea typeface="새굴림" pitchFamily="18" charset="-127"/>
            </a:endParaRPr>
          </a:p>
          <a:p>
            <a:pPr marL="361950" lvl="0" indent="-361950">
              <a:buNone/>
              <a:defRPr lang="ko-KR" altLang="en-US"/>
            </a:pPr>
            <a:r>
              <a:rPr lang="en-US" altLang="ko-KR" sz="2000" b="1" dirty="0" smtClean="0">
                <a:latin typeface="새굴림" pitchFamily="18" charset="-127"/>
                <a:ea typeface="새굴림" pitchFamily="18" charset="-127"/>
              </a:rPr>
              <a:t>  - </a:t>
            </a:r>
            <a:r>
              <a:rPr lang="ko-KR" altLang="en-US" sz="2000" b="1" dirty="0" smtClean="0">
                <a:latin typeface="새굴림" pitchFamily="18" charset="-127"/>
                <a:ea typeface="새굴림" pitchFamily="18" charset="-127"/>
              </a:rPr>
              <a:t>사기의 의도 有</a:t>
            </a:r>
            <a:r>
              <a:rPr lang="en-US" altLang="ko-KR" sz="2000" b="1" dirty="0" smtClean="0">
                <a:latin typeface="새굴림" pitchFamily="18" charset="-127"/>
                <a:ea typeface="새굴림" pitchFamily="18" charset="-127"/>
              </a:rPr>
              <a:t>,</a:t>
            </a:r>
            <a:r>
              <a:rPr lang="ko-KR" altLang="en-US" sz="2000" b="1" dirty="0" smtClean="0">
                <a:latin typeface="새굴림" pitchFamily="18" charset="-127"/>
                <a:ea typeface="새굴림" pitchFamily="18" charset="-127"/>
              </a:rPr>
              <a:t> 금지행위 위반 등 재범</a:t>
            </a:r>
            <a:r>
              <a:rPr lang="en-US" altLang="ko-KR" sz="2000" b="1" dirty="0" smtClean="0">
                <a:latin typeface="새굴림" pitchFamily="18" charset="-127"/>
                <a:ea typeface="새굴림" pitchFamily="18" charset="-127"/>
              </a:rPr>
              <a:t>: 3</a:t>
            </a:r>
            <a:r>
              <a:rPr lang="ko-KR" altLang="en-US" sz="2000" b="1" dirty="0" smtClean="0">
                <a:latin typeface="새굴림" pitchFamily="18" charset="-127"/>
                <a:ea typeface="새굴림" pitchFamily="18" charset="-127"/>
              </a:rPr>
              <a:t>년↓징역</a:t>
            </a:r>
            <a:r>
              <a:rPr lang="en-US" altLang="ko-KR" sz="2000" b="1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2000" b="1" dirty="0" smtClean="0">
                <a:latin typeface="새굴림" pitchFamily="18" charset="-127"/>
                <a:ea typeface="새굴림" pitchFamily="18" charset="-127"/>
              </a:rPr>
              <a:t>＄</a:t>
            </a:r>
            <a:r>
              <a:rPr lang="en-US" altLang="ko-KR" sz="2000" b="1" dirty="0" smtClean="0">
                <a:latin typeface="새굴림" pitchFamily="18" charset="-127"/>
                <a:ea typeface="새굴림" pitchFamily="18" charset="-127"/>
              </a:rPr>
              <a:t>10,000↓</a:t>
            </a:r>
            <a:r>
              <a:rPr lang="ko-KR" altLang="en-US" sz="2000" b="1" dirty="0" smtClean="0">
                <a:latin typeface="새굴림" pitchFamily="18" charset="-127"/>
                <a:ea typeface="새굴림" pitchFamily="18" charset="-127"/>
              </a:rPr>
              <a:t>의 벌금</a:t>
            </a:r>
            <a:r>
              <a:rPr lang="en-US" altLang="ko-KR" sz="2000" b="1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2000" b="1" dirty="0" smtClean="0">
                <a:latin typeface="새굴림" pitchFamily="18" charset="-127"/>
                <a:ea typeface="새굴림" pitchFamily="18" charset="-127"/>
              </a:rPr>
              <a:t>병과 가능</a:t>
            </a:r>
            <a:r>
              <a:rPr lang="en-US" altLang="ko-KR" sz="2000" b="1" dirty="0" smtClean="0">
                <a:latin typeface="새굴림" pitchFamily="18" charset="-127"/>
                <a:ea typeface="새굴림" pitchFamily="18" charset="-127"/>
              </a:rPr>
              <a:t>(</a:t>
            </a:r>
            <a:r>
              <a:rPr lang="ko-KR" altLang="en-US" sz="2000" b="1" dirty="0" smtClean="0">
                <a:latin typeface="새굴림" pitchFamily="18" charset="-127"/>
                <a:ea typeface="새굴림" pitchFamily="18" charset="-127"/>
              </a:rPr>
              <a:t>별도 </a:t>
            </a:r>
            <a:r>
              <a:rPr lang="en-US" altLang="ko-KR" sz="2000" b="1" dirty="0" smtClean="0">
                <a:latin typeface="새굴림" pitchFamily="18" charset="-127"/>
                <a:ea typeface="새굴림" pitchFamily="18" charset="-127"/>
              </a:rPr>
              <a:t>Civil Penalty</a:t>
            </a:r>
            <a:r>
              <a:rPr lang="ko-KR" altLang="en-US" sz="2000" b="1" dirty="0" smtClean="0">
                <a:latin typeface="새굴림" pitchFamily="18" charset="-127"/>
                <a:ea typeface="새굴림" pitchFamily="18" charset="-127"/>
              </a:rPr>
              <a:t> 부과</a:t>
            </a:r>
            <a:r>
              <a:rPr lang="en-US" altLang="ko-KR" sz="2000" b="1" dirty="0" smtClean="0">
                <a:latin typeface="새굴림" pitchFamily="18" charset="-127"/>
                <a:ea typeface="새굴림" pitchFamily="18" charset="-127"/>
              </a:rPr>
              <a:t>)</a:t>
            </a:r>
            <a:endParaRPr lang="en-US" altLang="ko-KR" sz="1600" b="1" dirty="0" smtClean="0">
              <a:latin typeface="새굴림" pitchFamily="18" charset="-127"/>
              <a:ea typeface="새굴림" pitchFamily="18" charset="-127"/>
            </a:endParaRPr>
          </a:p>
          <a:p>
            <a:pPr marL="0" lvl="0" indent="0">
              <a:buNone/>
              <a:defRPr lang="ko-KR" altLang="en-US"/>
            </a:pPr>
            <a:r>
              <a:rPr lang="en-US" altLang="ko-KR" b="1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ko-KR" altLang="en-US" sz="2200" b="1" dirty="0">
                <a:solidFill>
                  <a:srgbClr val="280597"/>
                </a:solidFill>
                <a:latin typeface="새굴림" pitchFamily="18" charset="-127"/>
                <a:ea typeface="새굴림" pitchFamily="18" charset="-127"/>
              </a:rPr>
              <a:t>나</a:t>
            </a:r>
            <a:r>
              <a:rPr lang="en-US" altLang="ko-KR" sz="2200" b="1" dirty="0" smtClean="0">
                <a:solidFill>
                  <a:srgbClr val="280597"/>
                </a:solidFill>
                <a:latin typeface="새굴림" pitchFamily="18" charset="-127"/>
                <a:ea typeface="새굴림" pitchFamily="18" charset="-127"/>
              </a:rPr>
              <a:t>.</a:t>
            </a:r>
            <a:r>
              <a:rPr lang="ko-KR" altLang="en-US" sz="2200" b="1" dirty="0" smtClean="0">
                <a:solidFill>
                  <a:srgbClr val="280597"/>
                </a:solidFill>
                <a:latin typeface="새굴림" pitchFamily="18" charset="-127"/>
                <a:ea typeface="새굴림" pitchFamily="18" charset="-127"/>
              </a:rPr>
              <a:t>수사 및 형사처벌 절차</a:t>
            </a:r>
            <a:endParaRPr lang="en-US" altLang="ko-KR" sz="2200" b="1" dirty="0">
              <a:solidFill>
                <a:srgbClr val="280597"/>
              </a:solidFill>
              <a:latin typeface="새굴림" pitchFamily="18" charset="-127"/>
              <a:ea typeface="새굴림" pitchFamily="18" charset="-127"/>
            </a:endParaRPr>
          </a:p>
          <a:p>
            <a:pPr marL="0" lvl="0" indent="0">
              <a:buNone/>
              <a:defRPr lang="ko-KR" altLang="en-US"/>
            </a:pPr>
            <a:r>
              <a:rPr lang="en-US" altLang="ko-KR" sz="2000" b="1" dirty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  </a:t>
            </a:r>
            <a:r>
              <a:rPr lang="en-US" altLang="ko-KR" sz="2000" b="1" dirty="0">
                <a:latin typeface="새굴림" pitchFamily="18" charset="-127"/>
                <a:ea typeface="새굴림" pitchFamily="18" charset="-127"/>
              </a:rPr>
              <a:t>- </a:t>
            </a:r>
            <a:r>
              <a:rPr lang="en-US" altLang="ko-KR" sz="2000" b="1" dirty="0" smtClean="0">
                <a:latin typeface="새굴림" pitchFamily="18" charset="-127"/>
                <a:ea typeface="새굴림" pitchFamily="18" charset="-127"/>
              </a:rPr>
              <a:t>1</a:t>
            </a:r>
            <a:r>
              <a:rPr lang="ko-KR" altLang="en-US" sz="2000" b="1" dirty="0" smtClean="0">
                <a:latin typeface="새굴림" pitchFamily="18" charset="-127"/>
                <a:ea typeface="새굴림" pitchFamily="18" charset="-127"/>
              </a:rPr>
              <a:t>차 단속 </a:t>
            </a:r>
            <a:r>
              <a:rPr lang="en-US" altLang="ko-KR" sz="2000" b="1" dirty="0" smtClean="0">
                <a:latin typeface="새굴림" pitchFamily="18" charset="-127"/>
                <a:ea typeface="새굴림" pitchFamily="18" charset="-127"/>
              </a:rPr>
              <a:t>: </a:t>
            </a:r>
            <a:r>
              <a:rPr lang="ko-KR" altLang="en-US" sz="2000" b="1" dirty="0" err="1" smtClean="0">
                <a:latin typeface="새굴림" pitchFamily="18" charset="-127"/>
                <a:ea typeface="새굴림" pitchFamily="18" charset="-127"/>
              </a:rPr>
              <a:t>식품의약청</a:t>
            </a:r>
            <a:r>
              <a:rPr lang="en-US" altLang="ko-KR" sz="2000" b="1" dirty="0" smtClean="0">
                <a:latin typeface="새굴림" pitchFamily="18" charset="-127"/>
                <a:ea typeface="새굴림" pitchFamily="18" charset="-127"/>
              </a:rPr>
              <a:t>(OCI), </a:t>
            </a:r>
            <a:r>
              <a:rPr lang="ko-KR" altLang="en-US" sz="2000" b="1" dirty="0" err="1" smtClean="0">
                <a:latin typeface="새굴림" pitchFamily="18" charset="-127"/>
                <a:ea typeface="새굴림" pitchFamily="18" charset="-127"/>
              </a:rPr>
              <a:t>식품안전조사국</a:t>
            </a:r>
            <a:r>
              <a:rPr lang="en-US" altLang="ko-KR" sz="2000" b="1" dirty="0" smtClean="0">
                <a:latin typeface="새굴림" pitchFamily="18" charset="-127"/>
                <a:ea typeface="새굴림" pitchFamily="18" charset="-127"/>
              </a:rPr>
              <a:t>(CID)</a:t>
            </a:r>
          </a:p>
          <a:p>
            <a:pPr marL="0" lvl="0" indent="0">
              <a:buNone/>
              <a:defRPr lang="ko-KR" altLang="en-US"/>
            </a:pPr>
            <a:r>
              <a:rPr lang="en-US" altLang="ko-KR" sz="2000" b="1" dirty="0"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2000" b="1" dirty="0" smtClean="0">
                <a:latin typeface="새굴림" pitchFamily="18" charset="-127"/>
                <a:ea typeface="새굴림" pitchFamily="18" charset="-127"/>
              </a:rPr>
              <a:t> - OCI: </a:t>
            </a:r>
            <a:r>
              <a:rPr lang="ko-KR" altLang="en-US" sz="2000" b="1" dirty="0" smtClean="0">
                <a:latin typeface="새굴림" pitchFamily="18" charset="-127"/>
                <a:ea typeface="새굴림" pitchFamily="18" charset="-127"/>
              </a:rPr>
              <a:t>매년 </a:t>
            </a:r>
            <a:r>
              <a:rPr lang="en-US" altLang="ko-KR" sz="2000" b="1" dirty="0" smtClean="0">
                <a:latin typeface="새굴림" pitchFamily="18" charset="-127"/>
                <a:ea typeface="새굴림" pitchFamily="18" charset="-127"/>
              </a:rPr>
              <a:t>1,200</a:t>
            </a:r>
            <a:r>
              <a:rPr lang="ko-KR" altLang="en-US" sz="2000" b="1" dirty="0" smtClean="0">
                <a:latin typeface="새굴림" pitchFamily="18" charset="-127"/>
                <a:ea typeface="새굴림" pitchFamily="18" charset="-127"/>
              </a:rPr>
              <a:t>여건 상당 조사</a:t>
            </a:r>
            <a:r>
              <a:rPr lang="en-US" altLang="ko-KR" sz="2000" b="1" dirty="0" smtClean="0">
                <a:latin typeface="새굴림" pitchFamily="18" charset="-127"/>
                <a:ea typeface="새굴림" pitchFamily="18" charset="-127"/>
              </a:rPr>
              <a:t>, FBI</a:t>
            </a:r>
            <a:r>
              <a:rPr lang="ko-KR" altLang="en-US" sz="2000" b="1" dirty="0" smtClean="0">
                <a:latin typeface="새굴림" pitchFamily="18" charset="-127"/>
                <a:ea typeface="새굴림" pitchFamily="18" charset="-127"/>
              </a:rPr>
              <a:t>나 세관</a:t>
            </a:r>
            <a:r>
              <a:rPr lang="en-US" altLang="ko-KR" sz="2000" b="1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2000" b="1" dirty="0" smtClean="0">
                <a:latin typeface="새굴림" pitchFamily="18" charset="-127"/>
                <a:ea typeface="새굴림" pitchFamily="18" charset="-127"/>
              </a:rPr>
              <a:t>연방검찰 등 다른 수사기관</a:t>
            </a:r>
            <a:r>
              <a:rPr lang="en-US" altLang="ko-KR" sz="2000" b="1" dirty="0" smtClean="0">
                <a:latin typeface="새굴림" pitchFamily="18" charset="-127"/>
                <a:ea typeface="새굴림" pitchFamily="18" charset="-127"/>
              </a:rPr>
              <a:t/>
            </a:r>
            <a:br>
              <a:rPr lang="en-US" altLang="ko-KR" sz="2000" b="1" dirty="0" smtClean="0">
                <a:latin typeface="새굴림" pitchFamily="18" charset="-127"/>
                <a:ea typeface="새굴림" pitchFamily="18" charset="-127"/>
              </a:rPr>
            </a:br>
            <a:r>
              <a:rPr lang="en-US" altLang="ko-KR" sz="2000" b="1" dirty="0" smtClean="0">
                <a:latin typeface="새굴림" pitchFamily="18" charset="-127"/>
                <a:ea typeface="새굴림" pitchFamily="18" charset="-127"/>
              </a:rPr>
              <a:t>     </a:t>
            </a:r>
            <a:r>
              <a:rPr lang="ko-KR" altLang="en-US" sz="2000" b="1" dirty="0" smtClean="0">
                <a:latin typeface="새굴림" pitchFamily="18" charset="-127"/>
                <a:ea typeface="새굴림" pitchFamily="18" charset="-127"/>
              </a:rPr>
              <a:t>과 공조수사 진행</a:t>
            </a:r>
            <a:r>
              <a:rPr lang="en-US" altLang="ko-KR" sz="2000" b="1" dirty="0" smtClean="0">
                <a:latin typeface="새굴림" pitchFamily="18" charset="-127"/>
                <a:ea typeface="새굴림" pitchFamily="18" charset="-127"/>
              </a:rPr>
              <a:t/>
            </a:r>
            <a:br>
              <a:rPr lang="en-US" altLang="ko-KR" sz="2000" b="1" dirty="0" smtClean="0">
                <a:latin typeface="새굴림" pitchFamily="18" charset="-127"/>
                <a:ea typeface="새굴림" pitchFamily="18" charset="-127"/>
              </a:rPr>
            </a:br>
            <a:r>
              <a:rPr lang="en-US" altLang="ko-KR" sz="2000" b="1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     ※ 2009</a:t>
            </a:r>
            <a:r>
              <a:rPr lang="ko-KR" altLang="en-US" sz="2000" b="1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년 </a:t>
            </a:r>
            <a:r>
              <a:rPr lang="ko-KR" altLang="en-US" sz="2000" b="1" dirty="0" err="1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조지아주</a:t>
            </a:r>
            <a:r>
              <a:rPr lang="ko-KR" altLang="en-US" sz="2000" b="1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 땅콩버터 사건 </a:t>
            </a:r>
            <a:r>
              <a:rPr lang="en-US" altLang="ko-KR" sz="2000" b="1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/ ※ Park Doctrine </a:t>
            </a:r>
          </a:p>
          <a:p>
            <a:pPr marL="0" indent="0">
              <a:buNone/>
              <a:defRPr lang="ko-KR" altLang="en-US"/>
            </a:pPr>
            <a:r>
              <a:rPr lang="en-US" altLang="ko-KR" sz="2000" b="1" dirty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2000" b="1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 - </a:t>
            </a:r>
            <a:r>
              <a:rPr lang="ko-KR" altLang="en-US" sz="2000" b="1" dirty="0" smtClean="0">
                <a:latin typeface="새굴림" pitchFamily="18" charset="-127"/>
                <a:ea typeface="새굴림" pitchFamily="18" charset="-127"/>
              </a:rPr>
              <a:t>중요도</a:t>
            </a:r>
            <a:r>
              <a:rPr lang="en-US" altLang="ko-KR" sz="2000" b="1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2000" b="1" dirty="0" smtClean="0">
                <a:latin typeface="새굴림" pitchFamily="18" charset="-127"/>
                <a:ea typeface="새굴림" pitchFamily="18" charset="-127"/>
              </a:rPr>
              <a:t>고의성 등 죄질 고려하여 연방검찰에서 기소 여부 결정</a:t>
            </a:r>
            <a:endParaRPr lang="en-US" altLang="ko-KR" sz="2000" b="1" dirty="0" smtClean="0">
              <a:latin typeface="새굴림" pitchFamily="18" charset="-127"/>
              <a:ea typeface="새굴림" pitchFamily="18" charset="-127"/>
            </a:endParaRPr>
          </a:p>
          <a:p>
            <a:pPr marL="0" indent="0">
              <a:buNone/>
              <a:defRPr lang="ko-KR" altLang="en-US"/>
            </a:pPr>
            <a:r>
              <a:rPr lang="en-US" altLang="ko-KR" sz="2000" b="1" dirty="0"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2000" b="1" dirty="0" smtClean="0">
                <a:latin typeface="새굴림" pitchFamily="18" charset="-127"/>
                <a:ea typeface="새굴림" pitchFamily="18" charset="-127"/>
              </a:rPr>
              <a:t> - </a:t>
            </a:r>
            <a:r>
              <a:rPr lang="ko-KR" altLang="en-US" sz="2000" b="1" spc="-150" dirty="0" smtClean="0">
                <a:latin typeface="새굴림" pitchFamily="18" charset="-127"/>
                <a:ea typeface="새굴림" pitchFamily="18" charset="-127"/>
              </a:rPr>
              <a:t>연방검찰에 의해 기소된 식품사범에 대한 형사절차는 일반 형사절차와</a:t>
            </a:r>
            <a:r>
              <a:rPr lang="en-US" altLang="ko-KR" sz="2000" b="1" spc="-150" dirty="0" smtClean="0">
                <a:latin typeface="새굴림" pitchFamily="18" charset="-127"/>
                <a:ea typeface="새굴림" pitchFamily="18" charset="-127"/>
              </a:rPr>
              <a:t> </a:t>
            </a:r>
            <a:r>
              <a:rPr lang="ko-KR" altLang="en-US" sz="2000" b="1" spc="-150" dirty="0" smtClean="0">
                <a:latin typeface="새굴림" pitchFamily="18" charset="-127"/>
                <a:ea typeface="새굴림" pitchFamily="18" charset="-127"/>
              </a:rPr>
              <a:t>동일</a:t>
            </a:r>
            <a:endParaRPr lang="en-US" altLang="ko-KR" sz="2000" spc="-150" dirty="0" smtClean="0">
              <a:latin typeface="새굴림" pitchFamily="18" charset="-127"/>
              <a:ea typeface="새굴림" pitchFamily="18" charset="-127"/>
            </a:endParaRPr>
          </a:p>
        </p:txBody>
      </p:sp>
      <p:sp>
        <p:nvSpPr>
          <p:cNvPr id="4" name="제목 1"/>
          <p:cNvSpPr>
            <a:spLocks noGrp="1"/>
          </p:cNvSpPr>
          <p:nvPr>
            <p:ph type="title" idx="4294967295"/>
          </p:nvPr>
        </p:nvSpPr>
        <p:spPr>
          <a:xfrm>
            <a:off x="0" y="598488"/>
            <a:ext cx="9144000" cy="669925"/>
          </a:xfrm>
        </p:spPr>
        <p:txBody>
          <a:bodyPr>
            <a:normAutofit fontScale="90000"/>
          </a:bodyPr>
          <a:lstStyle/>
          <a:p>
            <a:pPr lvl="0">
              <a:defRPr lang="ko-KR" altLang="en-US"/>
            </a:pPr>
            <a:r>
              <a:rPr lang="ko-KR" altLang="en-US" sz="4000" b="1" dirty="0" smtClean="0">
                <a:latin typeface="새굴림" pitchFamily="18" charset="-127"/>
                <a:ea typeface="새굴림" pitchFamily="18" charset="-127"/>
              </a:rPr>
              <a:t>제 </a:t>
            </a:r>
            <a:r>
              <a:rPr lang="en-US" altLang="ko-KR" sz="4000" b="1" dirty="0" smtClean="0">
                <a:latin typeface="새굴림" pitchFamily="18" charset="-127"/>
                <a:ea typeface="새굴림" pitchFamily="18" charset="-127"/>
              </a:rPr>
              <a:t>2 </a:t>
            </a:r>
            <a:r>
              <a:rPr lang="ko-KR" altLang="en-US" sz="4000" b="1" dirty="0" smtClean="0">
                <a:latin typeface="새굴림" pitchFamily="18" charset="-127"/>
                <a:ea typeface="새굴림" pitchFamily="18" charset="-127"/>
              </a:rPr>
              <a:t>장 미국 식품안전 규제의 개관</a:t>
            </a:r>
            <a:endParaRPr lang="ko-KR" altLang="en-US" sz="4000" b="1" dirty="0">
              <a:latin typeface="새굴림" pitchFamily="18" charset="-127"/>
              <a:ea typeface="새굴림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83558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5E565-D9CA-4B0D-9177-1E89966EFA6E}" type="slidenum">
              <a:rPr lang="ko-KR" altLang="en-US" smtClean="0">
                <a:latin typeface="새굴림" pitchFamily="18" charset="-127"/>
                <a:ea typeface="새굴림" pitchFamily="18" charset="-127"/>
              </a:rPr>
              <a:pPr/>
              <a:t>14</a:t>
            </a:fld>
            <a:endParaRPr lang="ko-KR" altLang="en-US" dirty="0">
              <a:latin typeface="새굴림" pitchFamily="18" charset="-127"/>
              <a:ea typeface="새굴림" pitchFamily="18" charset="-127"/>
            </a:endParaRPr>
          </a:p>
        </p:txBody>
      </p:sp>
      <p:grpSp>
        <p:nvGrpSpPr>
          <p:cNvPr id="6" name="Group 31"/>
          <p:cNvGrpSpPr>
            <a:grpSpLocks/>
          </p:cNvGrpSpPr>
          <p:nvPr/>
        </p:nvGrpSpPr>
        <p:grpSpPr bwMode="auto">
          <a:xfrm>
            <a:off x="184400" y="750082"/>
            <a:ext cx="793864" cy="722108"/>
            <a:chOff x="2525" y="1380"/>
            <a:chExt cx="544" cy="453"/>
          </a:xfrm>
        </p:grpSpPr>
        <p:sp>
          <p:nvSpPr>
            <p:cNvPr id="7" name="Rectangle 29"/>
            <p:cNvSpPr>
              <a:spLocks noChangeArrowheads="1"/>
            </p:cNvSpPr>
            <p:nvPr/>
          </p:nvSpPr>
          <p:spPr bwMode="auto">
            <a:xfrm>
              <a:off x="2525" y="1380"/>
              <a:ext cx="544" cy="453"/>
            </a:xfrm>
            <a:prstGeom prst="roundRect">
              <a:avLst/>
            </a:prstGeom>
            <a:gradFill rotWithShape="1">
              <a:gsLst>
                <a:gs pos="0">
                  <a:srgbClr val="FFFFFF"/>
                </a:gs>
                <a:gs pos="7001">
                  <a:srgbClr val="E6E6E6"/>
                </a:gs>
                <a:gs pos="32001">
                  <a:srgbClr val="7D8496"/>
                </a:gs>
                <a:gs pos="47000">
                  <a:srgbClr val="E6E6E6"/>
                </a:gs>
                <a:gs pos="85001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Rectangle 30"/>
            <p:cNvSpPr>
              <a:spLocks noChangeArrowheads="1"/>
            </p:cNvSpPr>
            <p:nvPr/>
          </p:nvSpPr>
          <p:spPr bwMode="auto">
            <a:xfrm>
              <a:off x="2571" y="1420"/>
              <a:ext cx="452" cy="377"/>
            </a:xfrm>
            <a:prstGeom prst="roundRect">
              <a:avLst/>
            </a:prstGeom>
            <a:solidFill>
              <a:srgbClr val="0819B8"/>
            </a:solidFill>
            <a:ln w="9525">
              <a:solidFill>
                <a:srgbClr val="0819B8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ko-KR" sz="2400" dirty="0" smtClean="0">
                  <a:solidFill>
                    <a:schemeClr val="bg1">
                      <a:lumMod val="20000"/>
                      <a:lumOff val="8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III</a:t>
              </a:r>
              <a:endParaRPr lang="en-US" altLang="ko-KR" sz="2400" dirty="0">
                <a:solidFill>
                  <a:schemeClr val="bg1">
                    <a:lumMod val="20000"/>
                    <a:lumOff val="80000"/>
                  </a:schemeClr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21" name="TextBox 3"/>
          <p:cNvSpPr txBox="1">
            <a:spLocks noChangeArrowheads="1"/>
          </p:cNvSpPr>
          <p:nvPr/>
        </p:nvSpPr>
        <p:spPr bwMode="auto">
          <a:xfrm>
            <a:off x="971600" y="1700808"/>
            <a:ext cx="6300127" cy="433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742950" indent="-742950" eaLnBrk="1" hangingPunct="1">
              <a:buAutoNum type="arabicPeriod"/>
            </a:pPr>
            <a:r>
              <a:rPr kumimoji="0" lang="ko-KR" altLang="en-US" sz="24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제정 배경</a:t>
            </a:r>
            <a:endParaRPr kumimoji="0" lang="en-US" altLang="ko-KR" sz="2400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marL="742950" indent="-742950" eaLnBrk="1" hangingPunct="1">
              <a:buAutoNum type="arabicPeriod"/>
            </a:pPr>
            <a:endParaRPr kumimoji="0" lang="en-US" altLang="ko-KR" sz="2400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marL="742950" indent="-742950" eaLnBrk="1" hangingPunct="1">
              <a:buAutoNum type="arabicPeriod"/>
            </a:pPr>
            <a:r>
              <a:rPr kumimoji="0" lang="ko-KR" altLang="en-US" sz="24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식품안전현대화법 조문 체계와 구성</a:t>
            </a:r>
            <a:endParaRPr kumimoji="0" lang="en-US" altLang="ko-KR" sz="2400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marL="742950" indent="-742950" eaLnBrk="1" hangingPunct="1">
              <a:buAutoNum type="arabicPeriod"/>
            </a:pPr>
            <a:endParaRPr kumimoji="0" lang="en-US" altLang="ko-KR" sz="240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marL="742950" indent="-742950" eaLnBrk="1" hangingPunct="1">
              <a:buAutoNum type="arabicPeriod"/>
            </a:pPr>
            <a:r>
              <a:rPr kumimoji="0" lang="ko-KR" altLang="en-US" sz="24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주요 내용</a:t>
            </a:r>
            <a:endParaRPr kumimoji="0" lang="en-US" altLang="ko-KR" sz="2400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marL="449263" eaLnBrk="1" hangingPunct="1">
              <a:lnSpc>
                <a:spcPct val="200000"/>
              </a:lnSpc>
            </a:pPr>
            <a:r>
              <a:rPr kumimoji="0" lang="en-US" altLang="ko-KR" sz="24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  </a:t>
            </a:r>
            <a:r>
              <a:rPr kumimoji="0" lang="ko-KR" altLang="en-US" dirty="0" smtClean="0">
                <a:solidFill>
                  <a:srgbClr val="002060"/>
                </a:solidFill>
                <a:latin typeface="+mn-lt"/>
                <a:ea typeface="HY견고딕" pitchFamily="18" charset="-127"/>
              </a:rPr>
              <a:t>가</a:t>
            </a:r>
            <a:r>
              <a:rPr kumimoji="0" lang="en-US" altLang="ko-KR" dirty="0" smtClean="0">
                <a:solidFill>
                  <a:srgbClr val="002060"/>
                </a:solidFill>
                <a:latin typeface="+mn-lt"/>
                <a:ea typeface="HY견고딕" pitchFamily="18" charset="-127"/>
              </a:rPr>
              <a:t>. </a:t>
            </a:r>
            <a:r>
              <a:rPr kumimoji="0" lang="ko-KR" altLang="en-US" dirty="0" smtClean="0">
                <a:solidFill>
                  <a:srgbClr val="002060"/>
                </a:solidFill>
                <a:latin typeface="+mn-lt"/>
                <a:ea typeface="HY견고딕" pitchFamily="18" charset="-127"/>
              </a:rPr>
              <a:t>식품안전 문제의 예방관리 강화</a:t>
            </a:r>
            <a:endParaRPr kumimoji="0" lang="en-US" altLang="ko-KR" dirty="0" smtClean="0">
              <a:solidFill>
                <a:srgbClr val="002060"/>
              </a:solidFill>
              <a:latin typeface="+mn-lt"/>
              <a:ea typeface="HY견고딕" pitchFamily="18" charset="-127"/>
            </a:endParaRPr>
          </a:p>
          <a:p>
            <a:pPr marL="449263" eaLnBrk="1" hangingPunct="1">
              <a:lnSpc>
                <a:spcPct val="200000"/>
              </a:lnSpc>
            </a:pPr>
            <a:r>
              <a:rPr kumimoji="0" lang="en-US" altLang="ko-KR" dirty="0" smtClean="0">
                <a:solidFill>
                  <a:srgbClr val="002060"/>
                </a:solidFill>
                <a:latin typeface="+mn-lt"/>
                <a:ea typeface="HY견고딕" pitchFamily="18" charset="-127"/>
              </a:rPr>
              <a:t>    </a:t>
            </a:r>
            <a:r>
              <a:rPr kumimoji="0" lang="ko-KR" altLang="en-US" dirty="0" smtClean="0">
                <a:solidFill>
                  <a:srgbClr val="002060"/>
                </a:solidFill>
                <a:latin typeface="+mn-lt"/>
                <a:ea typeface="HY견고딕" pitchFamily="18" charset="-127"/>
              </a:rPr>
              <a:t>나</a:t>
            </a:r>
            <a:r>
              <a:rPr kumimoji="0" lang="en-US" altLang="ko-KR" dirty="0" smtClean="0">
                <a:solidFill>
                  <a:srgbClr val="002060"/>
                </a:solidFill>
                <a:latin typeface="+mn-lt"/>
                <a:ea typeface="HY견고딕" pitchFamily="18" charset="-127"/>
              </a:rPr>
              <a:t>. </a:t>
            </a:r>
            <a:r>
              <a:rPr kumimoji="0" lang="ko-KR" altLang="en-US" dirty="0" smtClean="0">
                <a:solidFill>
                  <a:srgbClr val="002060"/>
                </a:solidFill>
                <a:latin typeface="+mn-lt"/>
                <a:ea typeface="HY견고딕" pitchFamily="18" charset="-127"/>
              </a:rPr>
              <a:t>식품안전 문제 적발 및 대응능력 향상</a:t>
            </a:r>
            <a:endParaRPr kumimoji="0" lang="en-US" altLang="ko-KR" dirty="0" smtClean="0">
              <a:solidFill>
                <a:srgbClr val="002060"/>
              </a:solidFill>
              <a:latin typeface="+mn-lt"/>
              <a:ea typeface="HY견고딕" pitchFamily="18" charset="-127"/>
            </a:endParaRPr>
          </a:p>
          <a:p>
            <a:pPr marL="449263" eaLnBrk="1" hangingPunct="1">
              <a:lnSpc>
                <a:spcPct val="200000"/>
              </a:lnSpc>
            </a:pPr>
            <a:r>
              <a:rPr kumimoji="0" lang="en-US" altLang="ko-KR" dirty="0" smtClean="0">
                <a:solidFill>
                  <a:srgbClr val="002060"/>
                </a:solidFill>
                <a:latin typeface="+mn-lt"/>
                <a:ea typeface="HY견고딕" pitchFamily="18" charset="-127"/>
              </a:rPr>
              <a:t>    </a:t>
            </a:r>
            <a:r>
              <a:rPr kumimoji="0" lang="ko-KR" altLang="en-US" dirty="0" smtClean="0">
                <a:solidFill>
                  <a:srgbClr val="002060"/>
                </a:solidFill>
                <a:latin typeface="+mn-lt"/>
                <a:ea typeface="HY견고딕" pitchFamily="18" charset="-127"/>
              </a:rPr>
              <a:t>다</a:t>
            </a:r>
            <a:r>
              <a:rPr kumimoji="0" lang="en-US" altLang="ko-KR" dirty="0" smtClean="0">
                <a:solidFill>
                  <a:srgbClr val="002060"/>
                </a:solidFill>
                <a:latin typeface="+mn-lt"/>
                <a:ea typeface="HY견고딕" pitchFamily="18" charset="-127"/>
              </a:rPr>
              <a:t>. </a:t>
            </a:r>
            <a:r>
              <a:rPr kumimoji="0" lang="ko-KR" altLang="en-US" dirty="0" smtClean="0">
                <a:solidFill>
                  <a:srgbClr val="002060"/>
                </a:solidFill>
                <a:latin typeface="+mn-lt"/>
                <a:ea typeface="HY견고딕" pitchFamily="18" charset="-127"/>
              </a:rPr>
              <a:t>수입식품의 안전성 향상</a:t>
            </a:r>
            <a:endParaRPr kumimoji="0" lang="en-US" altLang="ko-KR" dirty="0" smtClean="0">
              <a:solidFill>
                <a:srgbClr val="002060"/>
              </a:solidFill>
              <a:latin typeface="+mn-lt"/>
              <a:ea typeface="HY견고딕" pitchFamily="18" charset="-127"/>
            </a:endParaRPr>
          </a:p>
          <a:p>
            <a:pPr marL="449263" eaLnBrk="1" hangingPunct="1">
              <a:lnSpc>
                <a:spcPct val="200000"/>
              </a:lnSpc>
            </a:pPr>
            <a:r>
              <a:rPr kumimoji="0" lang="en-US" altLang="ko-KR" dirty="0" smtClean="0">
                <a:solidFill>
                  <a:srgbClr val="002060"/>
                </a:solidFill>
                <a:latin typeface="+mn-lt"/>
                <a:ea typeface="HY견고딕" pitchFamily="18" charset="-127"/>
              </a:rPr>
              <a:t>    </a:t>
            </a:r>
            <a:r>
              <a:rPr kumimoji="0" lang="ko-KR" altLang="en-US" dirty="0" smtClean="0">
                <a:solidFill>
                  <a:srgbClr val="002060"/>
                </a:solidFill>
                <a:latin typeface="+mn-lt"/>
                <a:ea typeface="HY견고딕" pitchFamily="18" charset="-127"/>
              </a:rPr>
              <a:t>라</a:t>
            </a:r>
            <a:r>
              <a:rPr kumimoji="0" lang="en-US" altLang="ko-KR" dirty="0" smtClean="0">
                <a:solidFill>
                  <a:srgbClr val="002060"/>
                </a:solidFill>
                <a:latin typeface="+mn-lt"/>
                <a:ea typeface="HY견고딕" pitchFamily="18" charset="-127"/>
              </a:rPr>
              <a:t>. </a:t>
            </a:r>
            <a:r>
              <a:rPr kumimoji="0" lang="ko-KR" altLang="en-US" dirty="0" smtClean="0">
                <a:solidFill>
                  <a:srgbClr val="002060"/>
                </a:solidFill>
                <a:latin typeface="+mn-lt"/>
                <a:ea typeface="HY견고딕" pitchFamily="18" charset="-127"/>
              </a:rPr>
              <a:t>기타 협력관계 강화</a:t>
            </a:r>
            <a:endParaRPr kumimoji="0" lang="ko-KR" altLang="en-US" dirty="0">
              <a:solidFill>
                <a:srgbClr val="002060"/>
              </a:solidFill>
              <a:latin typeface="+mn-lt"/>
              <a:ea typeface="HY견고딕" pitchFamily="18" charset="-127"/>
            </a:endParaRPr>
          </a:p>
        </p:txBody>
      </p:sp>
      <p:sp>
        <p:nvSpPr>
          <p:cNvPr id="26" name="TextBox 3"/>
          <p:cNvSpPr txBox="1">
            <a:spLocks noChangeArrowheads="1"/>
          </p:cNvSpPr>
          <p:nvPr/>
        </p:nvSpPr>
        <p:spPr bwMode="auto">
          <a:xfrm>
            <a:off x="1115616" y="783049"/>
            <a:ext cx="756084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36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제 </a:t>
            </a:r>
            <a:r>
              <a:rPr kumimoji="0" lang="en-US" altLang="ko-KR" sz="3600" dirty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3</a:t>
            </a:r>
            <a:r>
              <a:rPr kumimoji="0" lang="en-US" altLang="ko-KR" sz="36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36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장 식품안전현대화법</a:t>
            </a:r>
            <a:endParaRPr kumimoji="0" lang="ko-KR" altLang="en-US" sz="360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86583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>
                <a:latin typeface="새굴림" pitchFamily="18" charset="-127"/>
                <a:ea typeface="새굴림" pitchFamily="18" charset="-127"/>
              </a:rPr>
              <a:t>16</a:t>
            </a:r>
            <a:endParaRPr lang="ko-KR" altLang="en-US" dirty="0">
              <a:latin typeface="새굴림" pitchFamily="18" charset="-127"/>
              <a:ea typeface="새굴림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type="body" sz="quarter" idx="4294967295"/>
          </p:nvPr>
        </p:nvSpPr>
        <p:spPr>
          <a:xfrm>
            <a:off x="233156" y="1341438"/>
            <a:ext cx="8604250" cy="4895850"/>
          </a:xfrm>
        </p:spPr>
        <p:txBody>
          <a:bodyPr>
            <a:noAutofit/>
          </a:bodyPr>
          <a:lstStyle/>
          <a:p>
            <a:pPr marL="0" lvl="0" indent="0">
              <a:buNone/>
              <a:defRPr lang="ko-KR" altLang="en-US"/>
            </a:pPr>
            <a:r>
              <a:rPr lang="en-US" altLang="ko-KR" sz="2800" b="1" dirty="0" smtClean="0">
                <a:latin typeface="새굴림" pitchFamily="18" charset="-127"/>
                <a:ea typeface="새굴림" pitchFamily="18" charset="-127"/>
              </a:rPr>
              <a:t>1. </a:t>
            </a:r>
            <a:r>
              <a:rPr lang="ko-KR" altLang="en-US" sz="2800" b="1" dirty="0" smtClean="0">
                <a:latin typeface="새굴림" pitchFamily="18" charset="-127"/>
                <a:ea typeface="새굴림" pitchFamily="18" charset="-127"/>
              </a:rPr>
              <a:t>제정 배경</a:t>
            </a:r>
            <a:endParaRPr lang="en-US" altLang="ko-KR" sz="2800" b="1" dirty="0" smtClean="0">
              <a:latin typeface="새굴림" pitchFamily="18" charset="-127"/>
              <a:ea typeface="새굴림" pitchFamily="18" charset="-127"/>
            </a:endParaRPr>
          </a:p>
          <a:p>
            <a:pPr marL="608012" lvl="0" indent="-342900">
              <a:lnSpc>
                <a:spcPct val="120000"/>
              </a:lnSpc>
              <a:buFont typeface="Arial" pitchFamily="34" charset="0"/>
              <a:buChar char="•"/>
              <a:defRPr lang="ko-KR" altLang="en-US"/>
            </a:pPr>
            <a:r>
              <a:rPr lang="ko-KR" altLang="en-US" sz="2400" b="1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미국 </a:t>
            </a:r>
            <a:r>
              <a:rPr lang="en-US" altLang="ko-KR" sz="2400" b="1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CDC </a:t>
            </a:r>
            <a:r>
              <a:rPr lang="ko-KR" altLang="en-US" sz="2400" b="1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발표</a:t>
            </a:r>
            <a:endParaRPr lang="en-US" altLang="ko-KR" sz="2400" b="1" dirty="0" smtClean="0">
              <a:solidFill>
                <a:srgbClr val="0819B8"/>
              </a:solidFill>
              <a:latin typeface="새굴림" pitchFamily="18" charset="-127"/>
              <a:ea typeface="새굴림" pitchFamily="18" charset="-127"/>
            </a:endParaRPr>
          </a:p>
          <a:p>
            <a:pPr marL="628650" lvl="0" indent="-365125">
              <a:lnSpc>
                <a:spcPct val="120000"/>
              </a:lnSpc>
              <a:buNone/>
              <a:defRPr lang="ko-KR" altLang="en-US"/>
            </a:pPr>
            <a:r>
              <a:rPr lang="en-US" altLang="ko-KR" sz="1800" b="1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  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-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매년 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4,800</a:t>
            </a:r>
            <a:r>
              <a:rPr lang="ko-KR" altLang="en-US" sz="1800" b="1" dirty="0" err="1" smtClean="0">
                <a:latin typeface="새굴림" pitchFamily="18" charset="-127"/>
                <a:ea typeface="새굴림" pitchFamily="18" charset="-127"/>
              </a:rPr>
              <a:t>만명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(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미국인 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6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명 중 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1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명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)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식중독 환자 발생</a:t>
            </a:r>
            <a:r>
              <a:rPr lang="en-US" altLang="ko-KR" sz="1800" b="1" spc="-150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1800" b="1" spc="-150" dirty="0" smtClean="0">
                <a:latin typeface="새굴림" pitchFamily="18" charset="-127"/>
                <a:ea typeface="새굴림" pitchFamily="18" charset="-127"/>
              </a:rPr>
              <a:t>그 중 </a:t>
            </a:r>
            <a:r>
              <a:rPr lang="en-US" altLang="ko-KR" sz="1800" b="1" spc="-150" dirty="0" smtClean="0">
                <a:latin typeface="새굴림" pitchFamily="18" charset="-127"/>
                <a:ea typeface="새굴림" pitchFamily="18" charset="-127"/>
              </a:rPr>
              <a:t>12</a:t>
            </a:r>
            <a:r>
              <a:rPr lang="ko-KR" altLang="en-US" sz="1800" b="1" spc="-150" dirty="0" smtClean="0">
                <a:latin typeface="새굴림" pitchFamily="18" charset="-127"/>
                <a:ea typeface="새굴림" pitchFamily="18" charset="-127"/>
              </a:rPr>
              <a:t>만 </a:t>
            </a:r>
            <a:r>
              <a:rPr lang="en-US" altLang="ko-KR" sz="1800" b="1" spc="-150" dirty="0" smtClean="0">
                <a:latin typeface="새굴림" pitchFamily="18" charset="-127"/>
                <a:ea typeface="새굴림" pitchFamily="18" charset="-127"/>
              </a:rPr>
              <a:t>8,000</a:t>
            </a:r>
            <a:r>
              <a:rPr lang="ko-KR" altLang="en-US" sz="1800" b="1" spc="-150" dirty="0" smtClean="0">
                <a:latin typeface="새굴림" pitchFamily="18" charset="-127"/>
                <a:ea typeface="새굴림" pitchFamily="18" charset="-127"/>
              </a:rPr>
              <a:t>명 입원</a:t>
            </a:r>
            <a:r>
              <a:rPr lang="en-US" altLang="ko-KR" sz="1800" b="1" spc="-150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3,000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명 사망</a:t>
            </a:r>
            <a:endParaRPr lang="en-US" altLang="ko-KR" sz="1800" b="1" dirty="0" smtClean="0">
              <a:latin typeface="새굴림" pitchFamily="18" charset="-127"/>
              <a:ea typeface="새굴림" pitchFamily="18" charset="-127"/>
            </a:endParaRPr>
          </a:p>
          <a:p>
            <a:pPr marL="628650" lvl="0" indent="-365125">
              <a:lnSpc>
                <a:spcPct val="120000"/>
              </a:lnSpc>
              <a:buNone/>
              <a:defRPr lang="ko-KR" altLang="en-US"/>
            </a:pPr>
            <a:r>
              <a:rPr lang="en-US" altLang="ko-KR" sz="1800" b="1" dirty="0"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 - but, 2000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년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~2008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년 자료 분석 결과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식품매개 감염의 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31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개 </a:t>
            </a:r>
            <a:r>
              <a:rPr lang="ko-KR" altLang="en-US" sz="1800" b="1" dirty="0" err="1" smtClean="0">
                <a:latin typeface="새굴림" pitchFamily="18" charset="-127"/>
                <a:ea typeface="새굴림" pitchFamily="18" charset="-127"/>
              </a:rPr>
              <a:t>균주가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 대부분 사전 예방 가능 </a:t>
            </a:r>
            <a:endParaRPr lang="en-US" altLang="ko-KR" sz="1800" dirty="0" smtClean="0">
              <a:latin typeface="새굴림" pitchFamily="18" charset="-127"/>
              <a:ea typeface="새굴림" pitchFamily="18" charset="-127"/>
            </a:endParaRPr>
          </a:p>
          <a:p>
            <a:pPr marL="608012" lvl="0" indent="-342900">
              <a:buFont typeface="Arial" pitchFamily="34" charset="0"/>
              <a:buChar char="•"/>
              <a:defRPr lang="ko-KR" altLang="en-US"/>
            </a:pPr>
            <a:r>
              <a:rPr lang="en-US" altLang="ko-KR" sz="2400" b="1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9∙11</a:t>
            </a:r>
            <a:r>
              <a:rPr lang="ko-KR" altLang="en-US" sz="2400" b="1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테러 사건</a:t>
            </a:r>
            <a:endParaRPr lang="en-US" altLang="ko-KR" sz="2400" b="1" dirty="0" smtClean="0">
              <a:solidFill>
                <a:srgbClr val="0819B8"/>
              </a:solidFill>
              <a:latin typeface="새굴림" pitchFamily="18" charset="-127"/>
              <a:ea typeface="새굴림" pitchFamily="18" charset="-127"/>
            </a:endParaRPr>
          </a:p>
          <a:p>
            <a:pPr marL="265112" lvl="0" indent="0">
              <a:lnSpc>
                <a:spcPct val="150000"/>
              </a:lnSpc>
              <a:buNone/>
              <a:defRPr lang="ko-KR" altLang="en-US"/>
            </a:pPr>
            <a:r>
              <a:rPr lang="en-US" altLang="ko-KR" sz="2400" b="1" dirty="0" smtClean="0">
                <a:latin typeface="새굴림" pitchFamily="18" charset="-127"/>
                <a:ea typeface="새굴림" pitchFamily="18" charset="-127"/>
              </a:rPr>
              <a:t>  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-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생물학적 테러 방지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대응 장치 마련 필요</a:t>
            </a:r>
            <a:endParaRPr lang="en-US" altLang="ko-KR" sz="1800" b="1" dirty="0" smtClean="0">
              <a:solidFill>
                <a:srgbClr val="0819B8"/>
              </a:solidFill>
              <a:latin typeface="새굴림" pitchFamily="18" charset="-127"/>
              <a:ea typeface="새굴림" pitchFamily="18" charset="-127"/>
            </a:endParaRPr>
          </a:p>
          <a:p>
            <a:pPr marL="608012" lvl="0" indent="-342900">
              <a:lnSpc>
                <a:spcPct val="120000"/>
              </a:lnSpc>
              <a:buFont typeface="Arial" pitchFamily="34" charset="0"/>
              <a:buChar char="•"/>
              <a:defRPr lang="ko-KR" altLang="en-US"/>
            </a:pPr>
            <a:r>
              <a:rPr lang="ko-KR" altLang="en-US" sz="2400" b="1" spc="-150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수입식품 범람</a:t>
            </a:r>
            <a:r>
              <a:rPr lang="en-US" altLang="ko-KR" sz="2400" b="1" spc="-150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2400" b="1" spc="-150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식품안전 사고 발생 등 </a:t>
            </a:r>
            <a:r>
              <a:rPr lang="ko-KR" altLang="en-US" sz="2400" b="1" spc="-150" dirty="0" err="1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식품법</a:t>
            </a:r>
            <a:r>
              <a:rPr lang="ko-KR" altLang="en-US" sz="2400" b="1" spc="-150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 개정 필요성 증대</a:t>
            </a:r>
            <a:endParaRPr lang="en-US" altLang="ko-KR" sz="2400" b="1" spc="-150" dirty="0" smtClean="0">
              <a:solidFill>
                <a:srgbClr val="0819B8"/>
              </a:solidFill>
              <a:latin typeface="새굴림" pitchFamily="18" charset="-127"/>
              <a:ea typeface="새굴림" pitchFamily="18" charset="-127"/>
            </a:endParaRPr>
          </a:p>
          <a:p>
            <a:pPr marL="628650" lvl="0" indent="-365125">
              <a:lnSpc>
                <a:spcPct val="120000"/>
              </a:lnSpc>
              <a:buNone/>
              <a:defRPr lang="ko-KR" altLang="en-US"/>
            </a:pP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  - </a:t>
            </a:r>
            <a:r>
              <a:rPr lang="ko-KR" altLang="en-US" sz="1800" b="1" spc="-150" dirty="0" smtClean="0">
                <a:latin typeface="새굴림" pitchFamily="18" charset="-127"/>
                <a:ea typeface="새굴림" pitchFamily="18" charset="-127"/>
              </a:rPr>
              <a:t>미국  식품의 </a:t>
            </a:r>
            <a:r>
              <a:rPr lang="en-US" altLang="ko-KR" sz="1800" b="1" spc="-150" dirty="0" smtClean="0">
                <a:latin typeface="새굴림" pitchFamily="18" charset="-127"/>
                <a:ea typeface="새굴림" pitchFamily="18" charset="-127"/>
              </a:rPr>
              <a:t>15%</a:t>
            </a:r>
            <a:r>
              <a:rPr lang="ko-KR" altLang="en-US" sz="1800" b="1" spc="-150" dirty="0" smtClean="0">
                <a:latin typeface="새굴림" pitchFamily="18" charset="-127"/>
                <a:ea typeface="새굴림" pitchFamily="18" charset="-127"/>
              </a:rPr>
              <a:t>가 수입식품</a:t>
            </a:r>
            <a:r>
              <a:rPr lang="en-US" altLang="ko-KR" sz="1800" b="1" spc="-150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특히 과일과 채소 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60%,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수산식품 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80%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가 수입식품</a:t>
            </a:r>
            <a:endParaRPr lang="en-US" altLang="ko-KR" sz="1800" b="1" dirty="0" smtClean="0">
              <a:latin typeface="새굴림" pitchFamily="18" charset="-127"/>
              <a:ea typeface="새굴림" pitchFamily="18" charset="-127"/>
            </a:endParaRPr>
          </a:p>
          <a:p>
            <a:pPr marL="717550" lvl="0" indent="-454025">
              <a:lnSpc>
                <a:spcPct val="120000"/>
              </a:lnSpc>
              <a:buNone/>
              <a:defRPr lang="ko-KR" altLang="en-US"/>
            </a:pPr>
            <a:r>
              <a:rPr lang="en-US" altLang="ko-KR" sz="1800" b="1" dirty="0"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 - 2009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년 땅콩버터 사건 등</a:t>
            </a:r>
            <a:endParaRPr lang="en-US" altLang="ko-KR" sz="1800" b="1" dirty="0" smtClean="0">
              <a:latin typeface="새굴림" pitchFamily="18" charset="-127"/>
              <a:ea typeface="새굴림" pitchFamily="18" charset="-127"/>
            </a:endParaRPr>
          </a:p>
          <a:p>
            <a:pPr marL="265112" lvl="0" indent="0">
              <a:lnSpc>
                <a:spcPct val="120000"/>
              </a:lnSpc>
              <a:buNone/>
              <a:defRPr lang="ko-KR" altLang="en-US"/>
            </a:pPr>
            <a:r>
              <a:rPr lang="en-US" altLang="ko-KR" sz="1800" b="1" dirty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1800" b="1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  </a:t>
            </a:r>
            <a:r>
              <a:rPr lang="ko-KR" altLang="en-US" sz="1800" dirty="0" smtClean="0">
                <a:latin typeface="새굴림" pitchFamily="18" charset="-127"/>
                <a:ea typeface="새굴림" pitchFamily="18" charset="-127"/>
              </a:rPr>
              <a:t> </a:t>
            </a:r>
            <a:endParaRPr lang="ko-KR" altLang="en-US" sz="1800" dirty="0">
              <a:latin typeface="새굴림" pitchFamily="18" charset="-127"/>
              <a:ea typeface="새굴림" pitchFamily="18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0" y="692150"/>
            <a:ext cx="9144000" cy="527050"/>
          </a:xfrm>
        </p:spPr>
        <p:txBody>
          <a:bodyPr>
            <a:normAutofit fontScale="90000"/>
          </a:bodyPr>
          <a:lstStyle/>
          <a:p>
            <a:pPr lvl="0">
              <a:defRPr lang="ko-KR" altLang="en-US"/>
            </a:pPr>
            <a:r>
              <a:rPr lang="ko-KR" altLang="en-US" sz="4000" b="1" dirty="0" smtClean="0">
                <a:latin typeface="새굴림" pitchFamily="18" charset="-127"/>
                <a:ea typeface="새굴림" pitchFamily="18" charset="-127"/>
              </a:rPr>
              <a:t>제 </a:t>
            </a:r>
            <a:r>
              <a:rPr lang="en-US" altLang="ko-KR" sz="4000" b="1" dirty="0" smtClean="0">
                <a:latin typeface="새굴림" pitchFamily="18" charset="-127"/>
                <a:ea typeface="새굴림" pitchFamily="18" charset="-127"/>
              </a:rPr>
              <a:t>3</a:t>
            </a:r>
            <a:r>
              <a:rPr lang="ko-KR" altLang="en-US" sz="4000" b="1" dirty="0" smtClean="0">
                <a:latin typeface="새굴림" pitchFamily="18" charset="-127"/>
                <a:ea typeface="새굴림" pitchFamily="18" charset="-127"/>
              </a:rPr>
              <a:t> 장 식품안전현대화법</a:t>
            </a:r>
            <a:endParaRPr lang="ko-KR" altLang="en-US" sz="4000" b="1" dirty="0">
              <a:latin typeface="새굴림" pitchFamily="18" charset="-127"/>
              <a:ea typeface="새굴림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175050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5E565-D9CA-4B0D-9177-1E89966EFA6E}" type="slidenum">
              <a:rPr lang="ko-KR" altLang="en-US" smtClean="0">
                <a:latin typeface="새굴림" pitchFamily="18" charset="-127"/>
                <a:ea typeface="새굴림" pitchFamily="18" charset="-127"/>
              </a:rPr>
              <a:pPr/>
              <a:t>16</a:t>
            </a:fld>
            <a:endParaRPr lang="ko-KR" altLang="en-US" dirty="0">
              <a:latin typeface="새굴림" pitchFamily="18" charset="-127"/>
              <a:ea typeface="새굴림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type="body" sz="quarter" idx="4294967295"/>
          </p:nvPr>
        </p:nvSpPr>
        <p:spPr>
          <a:xfrm>
            <a:off x="250130" y="1600200"/>
            <a:ext cx="8642350" cy="4525963"/>
          </a:xfrm>
        </p:spPr>
        <p:txBody>
          <a:bodyPr>
            <a:normAutofit fontScale="77500" lnSpcReduction="20000"/>
          </a:bodyPr>
          <a:lstStyle/>
          <a:p>
            <a:pPr marL="0" lvl="0" indent="0">
              <a:lnSpc>
                <a:spcPct val="130000"/>
              </a:lnSpc>
              <a:buNone/>
              <a:defRPr lang="ko-KR" altLang="en-US"/>
            </a:pPr>
            <a:r>
              <a:rPr lang="en-US" altLang="ko-KR" sz="3300" b="1" dirty="0" smtClean="0">
                <a:latin typeface="새굴림" pitchFamily="18" charset="-127"/>
                <a:ea typeface="새굴림" pitchFamily="18" charset="-127"/>
              </a:rPr>
              <a:t>2. </a:t>
            </a:r>
            <a:r>
              <a:rPr lang="ko-KR" altLang="en-US" sz="3300" b="1" dirty="0" smtClean="0">
                <a:latin typeface="새굴림" pitchFamily="18" charset="-127"/>
                <a:ea typeface="새굴림" pitchFamily="18" charset="-127"/>
              </a:rPr>
              <a:t>식품안전현대화법 조문 체계와 구성</a:t>
            </a:r>
            <a:endParaRPr lang="en-US" altLang="ko-KR" sz="3300" b="1" dirty="0">
              <a:latin typeface="새굴림" pitchFamily="18" charset="-127"/>
              <a:ea typeface="새굴림" pitchFamily="18" charset="-127"/>
            </a:endParaRPr>
          </a:p>
          <a:p>
            <a:pPr marL="449263" indent="-180975">
              <a:lnSpc>
                <a:spcPct val="130000"/>
              </a:lnSpc>
              <a:buFont typeface="Arial" pitchFamily="34" charset="0"/>
              <a:buChar char="•"/>
              <a:defRPr lang="ko-KR" altLang="en-US"/>
            </a:pPr>
            <a:r>
              <a:rPr lang="en-US" altLang="ko-KR" sz="2800" b="1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FD&amp;C Act </a:t>
            </a:r>
            <a:r>
              <a:rPr lang="ko-KR" altLang="en-US" sz="2800" b="1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수정 및 보완</a:t>
            </a:r>
            <a:endParaRPr lang="en-US" altLang="ko-KR" sz="2800" b="1" dirty="0" smtClean="0">
              <a:solidFill>
                <a:srgbClr val="0819B8"/>
              </a:solidFill>
              <a:latin typeface="새굴림" pitchFamily="18" charset="-127"/>
              <a:ea typeface="새굴림" pitchFamily="18" charset="-127"/>
            </a:endParaRPr>
          </a:p>
          <a:p>
            <a:pPr marL="449263" indent="-180975">
              <a:lnSpc>
                <a:spcPct val="130000"/>
              </a:lnSpc>
              <a:buFont typeface="Arial" pitchFamily="34" charset="0"/>
              <a:buChar char="•"/>
              <a:defRPr lang="ko-KR" altLang="en-US"/>
            </a:pPr>
            <a:r>
              <a:rPr lang="en-US" altLang="ko-KR" sz="2800" b="1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4</a:t>
            </a:r>
            <a:r>
              <a:rPr lang="ko-KR" altLang="en-US" sz="2800" b="1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개의 편으로 구성</a:t>
            </a:r>
            <a:endParaRPr lang="en-US" altLang="ko-KR" sz="2800" b="1" dirty="0" smtClean="0">
              <a:solidFill>
                <a:srgbClr val="0819B8"/>
              </a:solidFill>
              <a:latin typeface="새굴림" pitchFamily="18" charset="-127"/>
              <a:ea typeface="새굴림" pitchFamily="18" charset="-127"/>
            </a:endParaRPr>
          </a:p>
          <a:p>
            <a:pPr marL="268288" indent="0">
              <a:lnSpc>
                <a:spcPct val="130000"/>
              </a:lnSpc>
              <a:buNone/>
              <a:defRPr lang="ko-KR" altLang="en-US"/>
            </a:pPr>
            <a:r>
              <a:rPr lang="en-US" altLang="ko-KR" sz="2400" b="1" dirty="0">
                <a:latin typeface="새굴림" pitchFamily="18" charset="-127"/>
                <a:ea typeface="새굴림" pitchFamily="18" charset="-127"/>
              </a:rPr>
              <a:t>  </a:t>
            </a:r>
            <a:r>
              <a:rPr lang="en-US" altLang="ko-KR" sz="2400" b="1" dirty="0" smtClean="0">
                <a:latin typeface="새굴림" pitchFamily="18" charset="-127"/>
                <a:ea typeface="새굴림" pitchFamily="18" charset="-127"/>
              </a:rPr>
              <a:t>- </a:t>
            </a: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제</a:t>
            </a:r>
            <a:r>
              <a:rPr lang="en-US" altLang="ko-KR" sz="2400" b="1" dirty="0" smtClean="0">
                <a:latin typeface="새굴림" pitchFamily="18" charset="-127"/>
                <a:ea typeface="새굴림" pitchFamily="18" charset="-127"/>
              </a:rPr>
              <a:t>1</a:t>
            </a: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편</a:t>
            </a:r>
            <a:r>
              <a:rPr lang="en-US" altLang="ko-KR" sz="2400" b="1" dirty="0" smtClean="0">
                <a:latin typeface="새굴림" pitchFamily="18" charset="-127"/>
                <a:ea typeface="새굴림" pitchFamily="18" charset="-127"/>
              </a:rPr>
              <a:t>: </a:t>
            </a: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식품안전 문제의 예방능력 개선</a:t>
            </a:r>
            <a:r>
              <a:rPr lang="en-US" altLang="ko-KR" sz="2400" b="1" dirty="0" smtClean="0">
                <a:latin typeface="새굴림" pitchFamily="18" charset="-127"/>
                <a:ea typeface="새굴림" pitchFamily="18" charset="-127"/>
              </a:rPr>
              <a:t>, 16</a:t>
            </a: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개 조문</a:t>
            </a:r>
            <a:endParaRPr lang="en-US" altLang="ko-KR" sz="2400" b="1" dirty="0" smtClean="0">
              <a:latin typeface="새굴림" pitchFamily="18" charset="-127"/>
              <a:ea typeface="새굴림" pitchFamily="18" charset="-127"/>
            </a:endParaRPr>
          </a:p>
          <a:p>
            <a:pPr marL="268288" indent="0">
              <a:lnSpc>
                <a:spcPct val="130000"/>
              </a:lnSpc>
              <a:buNone/>
              <a:defRPr lang="ko-KR" altLang="en-US"/>
            </a:pPr>
            <a:r>
              <a:rPr lang="en-US" altLang="ko-KR" sz="2400" b="1" dirty="0"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2400" b="1" dirty="0" smtClean="0">
                <a:latin typeface="새굴림" pitchFamily="18" charset="-127"/>
                <a:ea typeface="새굴림" pitchFamily="18" charset="-127"/>
              </a:rPr>
              <a:t>   </a:t>
            </a:r>
            <a:r>
              <a:rPr lang="en-US" altLang="ko-KR" sz="2400" b="1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☞ </a:t>
            </a:r>
            <a:r>
              <a:rPr lang="ko-KR" altLang="en-US" sz="2400" b="1" dirty="0" err="1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위해요소</a:t>
            </a:r>
            <a:r>
              <a:rPr lang="ko-KR" altLang="en-US" sz="2400" b="1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 분석 및 위험성 기반 예방관리 수립 의무 등 규정</a:t>
            </a:r>
            <a:endParaRPr lang="en-US" altLang="ko-KR" sz="2400" b="1" dirty="0" smtClean="0">
              <a:solidFill>
                <a:srgbClr val="FF0000"/>
              </a:solidFill>
              <a:latin typeface="새굴림" pitchFamily="18" charset="-127"/>
              <a:ea typeface="새굴림" pitchFamily="18" charset="-127"/>
            </a:endParaRPr>
          </a:p>
          <a:p>
            <a:pPr marL="268288" indent="0">
              <a:lnSpc>
                <a:spcPct val="130000"/>
              </a:lnSpc>
              <a:buNone/>
              <a:defRPr lang="ko-KR" altLang="en-US"/>
            </a:pPr>
            <a:r>
              <a:rPr lang="en-US" altLang="ko-KR" sz="2400" b="1" dirty="0"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2400" b="1" dirty="0" smtClean="0">
                <a:latin typeface="새굴림" pitchFamily="18" charset="-127"/>
                <a:ea typeface="새굴림" pitchFamily="18" charset="-127"/>
              </a:rPr>
              <a:t> - </a:t>
            </a: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제</a:t>
            </a:r>
            <a:r>
              <a:rPr lang="en-US" altLang="ko-KR" sz="2400" b="1" dirty="0" smtClean="0">
                <a:latin typeface="새굴림" pitchFamily="18" charset="-127"/>
                <a:ea typeface="새굴림" pitchFamily="18" charset="-127"/>
              </a:rPr>
              <a:t>2</a:t>
            </a: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편</a:t>
            </a:r>
            <a:r>
              <a:rPr lang="en-US" altLang="ko-KR" sz="2400" b="1" dirty="0" smtClean="0">
                <a:latin typeface="새굴림" pitchFamily="18" charset="-127"/>
                <a:ea typeface="새굴림" pitchFamily="18" charset="-127"/>
              </a:rPr>
              <a:t>: </a:t>
            </a: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식품안전 문제의 적발 및 대응능력 향상</a:t>
            </a:r>
            <a:r>
              <a:rPr lang="en-US" altLang="ko-KR" sz="2400" b="1" dirty="0" smtClean="0">
                <a:latin typeface="새굴림" pitchFamily="18" charset="-127"/>
                <a:ea typeface="새굴림" pitchFamily="18" charset="-127"/>
              </a:rPr>
              <a:t>, 11</a:t>
            </a: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개 조문</a:t>
            </a:r>
            <a:endParaRPr lang="en-US" altLang="ko-KR" sz="2400" b="1" dirty="0" smtClean="0">
              <a:latin typeface="새굴림" pitchFamily="18" charset="-127"/>
              <a:ea typeface="새굴림" pitchFamily="18" charset="-127"/>
            </a:endParaRPr>
          </a:p>
          <a:p>
            <a:pPr marL="268288" indent="0">
              <a:lnSpc>
                <a:spcPct val="130000"/>
              </a:lnSpc>
              <a:buNone/>
              <a:defRPr lang="ko-KR" altLang="en-US"/>
            </a:pPr>
            <a:r>
              <a:rPr lang="en-US" altLang="ko-KR" sz="2400" b="1" dirty="0"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2400" b="1" dirty="0" smtClean="0">
                <a:latin typeface="새굴림" pitchFamily="18" charset="-127"/>
                <a:ea typeface="새굴림" pitchFamily="18" charset="-127"/>
              </a:rPr>
              <a:t>   </a:t>
            </a:r>
            <a:r>
              <a:rPr lang="en-US" altLang="ko-KR" sz="2400" b="1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☞ </a:t>
            </a:r>
            <a:r>
              <a:rPr lang="ko-KR" altLang="en-US" sz="2400" b="1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식품안전문제시 행정에 의한 대응</a:t>
            </a:r>
            <a:r>
              <a:rPr lang="en-US" altLang="ko-KR" sz="2400" b="1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2400" b="1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집행권한 부여</a:t>
            </a:r>
            <a:endParaRPr lang="en-US" altLang="ko-KR" sz="2400" b="1" dirty="0" smtClean="0">
              <a:solidFill>
                <a:srgbClr val="FF0000"/>
              </a:solidFill>
              <a:latin typeface="새굴림" pitchFamily="18" charset="-127"/>
              <a:ea typeface="새굴림" pitchFamily="18" charset="-127"/>
            </a:endParaRPr>
          </a:p>
          <a:p>
            <a:pPr marL="268288" indent="0">
              <a:lnSpc>
                <a:spcPct val="130000"/>
              </a:lnSpc>
              <a:buNone/>
              <a:defRPr lang="ko-KR" altLang="en-US"/>
            </a:pPr>
            <a:r>
              <a:rPr lang="en-US" altLang="ko-KR" sz="2400" b="1" dirty="0"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2400" b="1" dirty="0" smtClean="0">
                <a:latin typeface="새굴림" pitchFamily="18" charset="-127"/>
                <a:ea typeface="새굴림" pitchFamily="18" charset="-127"/>
              </a:rPr>
              <a:t> - </a:t>
            </a: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제</a:t>
            </a:r>
            <a:r>
              <a:rPr lang="en-US" altLang="ko-KR" sz="2400" b="1" dirty="0" smtClean="0">
                <a:latin typeface="새굴림" pitchFamily="18" charset="-127"/>
                <a:ea typeface="새굴림" pitchFamily="18" charset="-127"/>
              </a:rPr>
              <a:t>3</a:t>
            </a: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편</a:t>
            </a:r>
            <a:r>
              <a:rPr lang="en-US" altLang="ko-KR" sz="2400" b="1" dirty="0" smtClean="0">
                <a:latin typeface="새굴림" pitchFamily="18" charset="-127"/>
                <a:ea typeface="새굴림" pitchFamily="18" charset="-127"/>
              </a:rPr>
              <a:t>: </a:t>
            </a: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수입식품의 안전성 강화</a:t>
            </a:r>
            <a:r>
              <a:rPr lang="en-US" altLang="ko-KR" sz="2400" b="1" dirty="0" smtClean="0">
                <a:latin typeface="새굴림" pitchFamily="18" charset="-127"/>
                <a:ea typeface="새굴림" pitchFamily="18" charset="-127"/>
              </a:rPr>
              <a:t>, 9</a:t>
            </a: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개 조문</a:t>
            </a:r>
            <a:endParaRPr lang="en-US" altLang="ko-KR" sz="2400" b="1" dirty="0" smtClean="0">
              <a:latin typeface="새굴림" pitchFamily="18" charset="-127"/>
              <a:ea typeface="새굴림" pitchFamily="18" charset="-127"/>
            </a:endParaRPr>
          </a:p>
          <a:p>
            <a:pPr marL="268288" indent="0">
              <a:lnSpc>
                <a:spcPct val="130000"/>
              </a:lnSpc>
              <a:buNone/>
              <a:defRPr lang="ko-KR" altLang="en-US"/>
            </a:pPr>
            <a:r>
              <a:rPr lang="en-US" altLang="ko-KR" sz="2400" b="1" dirty="0"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2400" b="1" dirty="0" smtClean="0">
                <a:latin typeface="새굴림" pitchFamily="18" charset="-127"/>
                <a:ea typeface="새굴림" pitchFamily="18" charset="-127"/>
              </a:rPr>
              <a:t>   </a:t>
            </a:r>
            <a:r>
              <a:rPr lang="en-US" altLang="ko-KR" sz="2400" b="1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☞ </a:t>
            </a:r>
            <a:r>
              <a:rPr lang="ko-KR" altLang="en-US" sz="2400" b="1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수입식품 검사 강화</a:t>
            </a:r>
            <a:endParaRPr lang="en-US" altLang="ko-KR" sz="2400" b="1" dirty="0" smtClean="0">
              <a:solidFill>
                <a:srgbClr val="FF0000"/>
              </a:solidFill>
              <a:latin typeface="새굴림" pitchFamily="18" charset="-127"/>
              <a:ea typeface="새굴림" pitchFamily="18" charset="-127"/>
            </a:endParaRPr>
          </a:p>
          <a:p>
            <a:pPr marL="268288" indent="0">
              <a:lnSpc>
                <a:spcPct val="130000"/>
              </a:lnSpc>
              <a:buNone/>
              <a:defRPr lang="ko-KR" altLang="en-US"/>
            </a:pPr>
            <a:r>
              <a:rPr lang="en-US" altLang="ko-KR" sz="2400" b="1" dirty="0"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2400" b="1" dirty="0" smtClean="0">
                <a:latin typeface="새굴림" pitchFamily="18" charset="-127"/>
                <a:ea typeface="새굴림" pitchFamily="18" charset="-127"/>
              </a:rPr>
              <a:t> - </a:t>
            </a: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제</a:t>
            </a:r>
            <a:r>
              <a:rPr lang="en-US" altLang="ko-KR" sz="2400" b="1" dirty="0" smtClean="0">
                <a:latin typeface="새굴림" pitchFamily="18" charset="-127"/>
                <a:ea typeface="새굴림" pitchFamily="18" charset="-127"/>
              </a:rPr>
              <a:t>4</a:t>
            </a: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편</a:t>
            </a:r>
            <a:r>
              <a:rPr lang="en-US" altLang="ko-KR" sz="2400" b="1" dirty="0" smtClean="0">
                <a:latin typeface="새굴림" pitchFamily="18" charset="-127"/>
                <a:ea typeface="새굴림" pitchFamily="18" charset="-127"/>
              </a:rPr>
              <a:t>: </a:t>
            </a: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기타 사항</a:t>
            </a:r>
            <a:r>
              <a:rPr lang="en-US" altLang="ko-KR" sz="2400" b="1" dirty="0" smtClean="0">
                <a:latin typeface="새굴림" pitchFamily="18" charset="-127"/>
                <a:ea typeface="새굴림" pitchFamily="18" charset="-127"/>
              </a:rPr>
              <a:t>, 5</a:t>
            </a:r>
            <a:r>
              <a:rPr lang="ko-KR" altLang="en-US" sz="2400" b="1" dirty="0" smtClean="0">
                <a:latin typeface="새굴림" pitchFamily="18" charset="-127"/>
                <a:ea typeface="새굴림" pitchFamily="18" charset="-127"/>
              </a:rPr>
              <a:t>개 조문</a:t>
            </a:r>
            <a:endParaRPr lang="en-US" altLang="ko-KR" sz="2400" b="1" dirty="0" smtClean="0">
              <a:latin typeface="새굴림" pitchFamily="18" charset="-127"/>
              <a:ea typeface="새굴림" pitchFamily="18" charset="-127"/>
            </a:endParaRPr>
          </a:p>
          <a:p>
            <a:pPr marL="268288" indent="0">
              <a:lnSpc>
                <a:spcPct val="130000"/>
              </a:lnSpc>
              <a:buNone/>
              <a:defRPr lang="ko-KR" altLang="en-US"/>
            </a:pPr>
            <a:r>
              <a:rPr lang="en-US" altLang="ko-KR" sz="2400" b="1" dirty="0"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2400" b="1" dirty="0" smtClean="0">
                <a:latin typeface="새굴림" pitchFamily="18" charset="-127"/>
                <a:ea typeface="새굴림" pitchFamily="18" charset="-127"/>
              </a:rPr>
              <a:t>   </a:t>
            </a:r>
            <a:r>
              <a:rPr lang="en-US" altLang="ko-KR" sz="2400" b="1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☞ </a:t>
            </a:r>
            <a:r>
              <a:rPr lang="ko-KR" altLang="en-US" sz="2400" b="1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보조금 지원</a:t>
            </a:r>
            <a:r>
              <a:rPr lang="en-US" altLang="ko-KR" sz="2400" b="1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2400" b="1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사무분배 및 관할조정 등 </a:t>
            </a:r>
            <a:endParaRPr lang="en-US" altLang="ko-KR" sz="2400" dirty="0" smtClean="0">
              <a:solidFill>
                <a:srgbClr val="FF0000"/>
              </a:solidFill>
              <a:latin typeface="새굴림" pitchFamily="18" charset="-127"/>
              <a:ea typeface="새굴림" pitchFamily="18" charset="-127"/>
            </a:endParaRPr>
          </a:p>
        </p:txBody>
      </p:sp>
      <p:sp>
        <p:nvSpPr>
          <p:cNvPr id="4" name="제목 1"/>
          <p:cNvSpPr>
            <a:spLocks noGrp="1"/>
          </p:cNvSpPr>
          <p:nvPr>
            <p:ph type="title" idx="4294967295"/>
          </p:nvPr>
        </p:nvSpPr>
        <p:spPr>
          <a:xfrm>
            <a:off x="0" y="598488"/>
            <a:ext cx="9144000" cy="669925"/>
          </a:xfrm>
        </p:spPr>
        <p:txBody>
          <a:bodyPr>
            <a:normAutofit fontScale="90000"/>
          </a:bodyPr>
          <a:lstStyle/>
          <a:p>
            <a:pPr lvl="0">
              <a:defRPr lang="ko-KR" altLang="en-US"/>
            </a:pPr>
            <a:r>
              <a:rPr lang="ko-KR" altLang="en-US" sz="4000" b="1" dirty="0" smtClean="0">
                <a:latin typeface="새굴림" pitchFamily="18" charset="-127"/>
                <a:ea typeface="새굴림" pitchFamily="18" charset="-127"/>
              </a:rPr>
              <a:t>제 </a:t>
            </a:r>
            <a:r>
              <a:rPr lang="en-US" altLang="ko-KR" sz="4000" b="1" dirty="0" smtClean="0">
                <a:latin typeface="새굴림" pitchFamily="18" charset="-127"/>
                <a:ea typeface="새굴림" pitchFamily="18" charset="-127"/>
              </a:rPr>
              <a:t>3 </a:t>
            </a:r>
            <a:r>
              <a:rPr lang="ko-KR" altLang="en-US" sz="4000" b="1" dirty="0" smtClean="0">
                <a:latin typeface="새굴림" pitchFamily="18" charset="-127"/>
                <a:ea typeface="새굴림" pitchFamily="18" charset="-127"/>
              </a:rPr>
              <a:t>장 식품안전현대화법</a:t>
            </a:r>
            <a:endParaRPr lang="ko-KR" altLang="en-US" sz="4000" b="1" dirty="0">
              <a:latin typeface="새굴림" pitchFamily="18" charset="-127"/>
              <a:ea typeface="새굴림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83558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>
                <a:latin typeface="새굴림" pitchFamily="18" charset="-127"/>
                <a:ea typeface="새굴림" pitchFamily="18" charset="-127"/>
              </a:rPr>
              <a:t>18</a:t>
            </a:r>
            <a:endParaRPr lang="ko-KR" altLang="en-US" dirty="0">
              <a:latin typeface="새굴림" pitchFamily="18" charset="-127"/>
              <a:ea typeface="새굴림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type="body" sz="quarter" idx="4294967295"/>
          </p:nvPr>
        </p:nvSpPr>
        <p:spPr>
          <a:xfrm>
            <a:off x="251520" y="1341438"/>
            <a:ext cx="8604250" cy="4895850"/>
          </a:xfrm>
        </p:spPr>
        <p:txBody>
          <a:bodyPr>
            <a:noAutofit/>
          </a:bodyPr>
          <a:lstStyle/>
          <a:p>
            <a:pPr marL="0" lvl="0" indent="0">
              <a:buNone/>
              <a:defRPr lang="ko-KR" altLang="en-US"/>
            </a:pPr>
            <a:r>
              <a:rPr lang="en-US" altLang="ko-KR" sz="2800" b="1" dirty="0" smtClean="0">
                <a:latin typeface="새굴림" pitchFamily="18" charset="-127"/>
                <a:ea typeface="새굴림" pitchFamily="18" charset="-127"/>
              </a:rPr>
              <a:t>3. </a:t>
            </a:r>
            <a:r>
              <a:rPr lang="ko-KR" altLang="en-US" sz="2800" b="1" dirty="0" smtClean="0">
                <a:latin typeface="새굴림" pitchFamily="18" charset="-127"/>
                <a:ea typeface="새굴림" pitchFamily="18" charset="-127"/>
              </a:rPr>
              <a:t>주요 내용</a:t>
            </a:r>
            <a:r>
              <a:rPr lang="en-US" altLang="ko-KR" sz="2800" b="1" dirty="0" smtClean="0">
                <a:latin typeface="새굴림" pitchFamily="18" charset="-127"/>
                <a:ea typeface="새굴림" pitchFamily="18" charset="-127"/>
              </a:rPr>
              <a:t>(</a:t>
            </a:r>
            <a:r>
              <a:rPr lang="ko-KR" altLang="en-US" sz="2800" b="1" dirty="0" smtClean="0">
                <a:latin typeface="새굴림" pitchFamily="18" charset="-127"/>
                <a:ea typeface="새굴림" pitchFamily="18" charset="-127"/>
              </a:rPr>
              <a:t>식품안전 문제의 예방관리 강화</a:t>
            </a:r>
            <a:r>
              <a:rPr lang="en-US" altLang="ko-KR" sz="2800" b="1" dirty="0" smtClean="0">
                <a:latin typeface="새굴림" pitchFamily="18" charset="-127"/>
                <a:ea typeface="새굴림" pitchFamily="18" charset="-127"/>
              </a:rPr>
              <a:t>)</a:t>
            </a:r>
          </a:p>
          <a:p>
            <a:pPr marL="608012" lvl="0" indent="-342900">
              <a:lnSpc>
                <a:spcPct val="120000"/>
              </a:lnSpc>
              <a:buFont typeface="Arial" pitchFamily="34" charset="0"/>
              <a:buChar char="•"/>
              <a:defRPr lang="ko-KR" altLang="en-US"/>
            </a:pPr>
            <a:r>
              <a:rPr lang="ko-KR" altLang="en-US" sz="2400" b="1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식품관련 시설 등록 </a:t>
            </a:r>
            <a:r>
              <a:rPr lang="ko-KR" altLang="en-US" sz="2400" b="1" dirty="0" err="1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갱신제</a:t>
            </a:r>
            <a:r>
              <a:rPr lang="ko-KR" altLang="en-US" sz="2400" b="1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 도입</a:t>
            </a:r>
            <a:endParaRPr lang="en-US" altLang="ko-KR" sz="2400" b="1" dirty="0" smtClean="0">
              <a:solidFill>
                <a:srgbClr val="0819B8"/>
              </a:solidFill>
              <a:latin typeface="새굴림" pitchFamily="18" charset="-127"/>
              <a:ea typeface="새굴림" pitchFamily="18" charset="-127"/>
            </a:endParaRPr>
          </a:p>
          <a:p>
            <a:pPr marL="628650" lvl="0" indent="-365125">
              <a:lnSpc>
                <a:spcPct val="120000"/>
              </a:lnSpc>
              <a:buNone/>
              <a:defRPr lang="ko-KR" altLang="en-US"/>
            </a:pP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  - 2012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년부터 </a:t>
            </a:r>
            <a:r>
              <a:rPr lang="ko-KR" altLang="en-US" sz="1800" b="1" dirty="0" err="1" smtClean="0">
                <a:latin typeface="새굴림" pitchFamily="18" charset="-127"/>
                <a:ea typeface="새굴림" pitchFamily="18" charset="-127"/>
              </a:rPr>
              <a:t>짝수년도마다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 격년으로 등록 갱신 요구</a:t>
            </a:r>
            <a:endParaRPr lang="en-US" altLang="ko-KR" sz="1800" b="1" dirty="0" smtClean="0">
              <a:latin typeface="새굴림" pitchFamily="18" charset="-127"/>
              <a:ea typeface="새굴림" pitchFamily="18" charset="-127"/>
            </a:endParaRPr>
          </a:p>
          <a:p>
            <a:pPr marL="628650" lvl="0" indent="-365125">
              <a:lnSpc>
                <a:spcPct val="120000"/>
              </a:lnSpc>
              <a:buNone/>
              <a:defRPr lang="ko-KR" altLang="en-US"/>
            </a:pP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  -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등록시설 식품의 건강상 문제나 사망 가능성→등록유예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수출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x,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주간 거래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x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 </a:t>
            </a:r>
            <a:endParaRPr lang="en-US" altLang="ko-KR" sz="1800" dirty="0" smtClean="0">
              <a:latin typeface="새굴림" pitchFamily="18" charset="-127"/>
              <a:ea typeface="새굴림" pitchFamily="18" charset="-127"/>
            </a:endParaRPr>
          </a:p>
          <a:p>
            <a:pPr marL="608012" lvl="0" indent="-342900">
              <a:lnSpc>
                <a:spcPct val="120000"/>
              </a:lnSpc>
              <a:buFont typeface="Arial" pitchFamily="34" charset="0"/>
              <a:buChar char="•"/>
              <a:defRPr lang="ko-KR" altLang="en-US"/>
            </a:pPr>
            <a:r>
              <a:rPr lang="ko-KR" altLang="en-US" sz="2400" b="1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등록시설에 대한 </a:t>
            </a:r>
            <a:r>
              <a:rPr lang="ko-KR" altLang="en-US" sz="2400" b="1" dirty="0" err="1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위해요소</a:t>
            </a:r>
            <a:r>
              <a:rPr lang="ko-KR" altLang="en-US" sz="2400" b="1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 분석 및 예방관리 수립 의무화</a:t>
            </a:r>
            <a:endParaRPr lang="en-US" altLang="ko-KR" sz="2400" b="1" dirty="0" smtClean="0">
              <a:solidFill>
                <a:srgbClr val="0819B8"/>
              </a:solidFill>
              <a:latin typeface="새굴림" pitchFamily="18" charset="-127"/>
              <a:ea typeface="새굴림" pitchFamily="18" charset="-127"/>
            </a:endParaRPr>
          </a:p>
          <a:p>
            <a:pPr marL="265112" lvl="0" indent="0">
              <a:lnSpc>
                <a:spcPct val="120000"/>
              </a:lnSpc>
              <a:buNone/>
              <a:defRPr lang="ko-KR" altLang="en-US"/>
            </a:pPr>
            <a:r>
              <a:rPr lang="en-US" altLang="ko-KR" sz="2400" b="1" dirty="0" smtClean="0">
                <a:latin typeface="새굴림" pitchFamily="18" charset="-127"/>
                <a:ea typeface="새굴림" pitchFamily="18" charset="-127"/>
              </a:rPr>
              <a:t>  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-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해당시설 </a:t>
            </a:r>
            <a:r>
              <a:rPr lang="ko-KR" altLang="en-US" sz="1800" b="1" dirty="0" err="1" smtClean="0">
                <a:latin typeface="새굴림" pitchFamily="18" charset="-127"/>
                <a:ea typeface="새굴림" pitchFamily="18" charset="-127"/>
              </a:rPr>
              <a:t>위해요소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 평가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모니터링 등 예방적 관리 이행</a:t>
            </a:r>
            <a:endParaRPr lang="en-US" altLang="ko-KR" sz="1800" b="1" dirty="0" smtClean="0">
              <a:latin typeface="새굴림" pitchFamily="18" charset="-127"/>
              <a:ea typeface="새굴림" pitchFamily="18" charset="-127"/>
            </a:endParaRPr>
          </a:p>
          <a:p>
            <a:pPr marL="717550" lvl="0" indent="-454025">
              <a:lnSpc>
                <a:spcPct val="120000"/>
              </a:lnSpc>
              <a:buNone/>
              <a:defRPr lang="ko-KR" altLang="en-US"/>
            </a:pPr>
            <a:r>
              <a:rPr lang="en-US" altLang="ko-KR" sz="1800" b="1" dirty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1800" b="1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  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- </a:t>
            </a:r>
            <a:r>
              <a:rPr lang="ko-KR" altLang="en-US" sz="1800" b="1" spc="-150" dirty="0" smtClean="0">
                <a:latin typeface="새굴림" pitchFamily="18" charset="-127"/>
                <a:ea typeface="새굴림" pitchFamily="18" charset="-127"/>
              </a:rPr>
              <a:t>시설과 관련한 </a:t>
            </a:r>
            <a:r>
              <a:rPr lang="en-US" altLang="ko-KR" sz="1800" b="1" spc="-150" dirty="0" smtClean="0">
                <a:latin typeface="새굴림" pitchFamily="18" charset="-127"/>
                <a:ea typeface="새굴림" pitchFamily="18" charset="-127"/>
              </a:rPr>
              <a:t>(</a:t>
            </a:r>
            <a:r>
              <a:rPr lang="ko-KR" altLang="en-US" sz="1800" b="1" spc="-150" dirty="0" smtClean="0">
                <a:latin typeface="새굴림" pitchFamily="18" charset="-127"/>
                <a:ea typeface="새굴림" pitchFamily="18" charset="-127"/>
              </a:rPr>
              <a:t>생물학적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화학적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물리학적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)</a:t>
            </a:r>
            <a:r>
              <a:rPr lang="ko-KR" altLang="en-US" sz="1800" b="1" dirty="0" err="1" smtClean="0">
                <a:latin typeface="새굴림" pitchFamily="18" charset="-127"/>
                <a:ea typeface="새굴림" pitchFamily="18" charset="-127"/>
              </a:rPr>
              <a:t>위해요소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 평가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테러행위 등 고의적 유입 가능한 </a:t>
            </a:r>
            <a:r>
              <a:rPr lang="ko-KR" altLang="en-US" sz="1800" b="1" dirty="0" err="1" smtClean="0">
                <a:latin typeface="새굴림" pitchFamily="18" charset="-127"/>
                <a:ea typeface="새굴림" pitchFamily="18" charset="-127"/>
              </a:rPr>
              <a:t>위해요소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 확인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분석한 </a:t>
            </a:r>
            <a:r>
              <a:rPr lang="ko-KR" altLang="en-US" sz="1800" b="1" dirty="0" err="1" smtClean="0">
                <a:latin typeface="새굴림" pitchFamily="18" charset="-127"/>
                <a:ea typeface="새굴림" pitchFamily="18" charset="-127"/>
              </a:rPr>
              <a:t>위해요소의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 서면 작성 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 </a:t>
            </a:r>
          </a:p>
          <a:p>
            <a:pPr marL="608012" lvl="0" indent="-342900">
              <a:lnSpc>
                <a:spcPct val="120000"/>
              </a:lnSpc>
              <a:buFont typeface="Arial" pitchFamily="34" charset="0"/>
              <a:buChar char="•"/>
              <a:defRPr lang="ko-KR" altLang="en-US"/>
            </a:pPr>
            <a:r>
              <a:rPr lang="ko-KR" altLang="en-US" sz="2400" b="1" spc="-150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농산물 안전 기준 의무화</a:t>
            </a:r>
            <a:endParaRPr lang="en-US" altLang="ko-KR" sz="2400" b="1" spc="-150" dirty="0" smtClean="0">
              <a:solidFill>
                <a:srgbClr val="0819B8"/>
              </a:solidFill>
              <a:latin typeface="새굴림" pitchFamily="18" charset="-127"/>
              <a:ea typeface="새굴림" pitchFamily="18" charset="-127"/>
            </a:endParaRPr>
          </a:p>
          <a:p>
            <a:pPr marL="628650" lvl="0" indent="-365125">
              <a:lnSpc>
                <a:spcPct val="120000"/>
              </a:lnSpc>
              <a:buNone/>
              <a:defRPr lang="ko-KR" altLang="en-US"/>
            </a:pP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  -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과학적 근거 토대로 안전한 과일과 채소 등 생산</a:t>
            </a:r>
            <a:r>
              <a:rPr lang="en-US" altLang="ko-KR" sz="1800" b="1" dirty="0">
                <a:latin typeface="새굴림" pitchFamily="18" charset="-127"/>
                <a:ea typeface="새굴림" pitchFamily="18" charset="-127"/>
              </a:rPr>
              <a:t>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및 수확 최소기준 수립</a:t>
            </a:r>
            <a:endParaRPr lang="en-US" altLang="ko-KR" sz="1800" b="1" dirty="0" smtClean="0">
              <a:latin typeface="새굴림" pitchFamily="18" charset="-127"/>
              <a:ea typeface="새굴림" pitchFamily="18" charset="-127"/>
            </a:endParaRPr>
          </a:p>
          <a:p>
            <a:pPr marL="717550" lvl="0" indent="-454025">
              <a:lnSpc>
                <a:spcPct val="120000"/>
              </a:lnSpc>
              <a:buNone/>
              <a:defRPr lang="ko-KR" altLang="en-US"/>
            </a:pPr>
            <a:r>
              <a:rPr lang="en-US" altLang="ko-KR" sz="1800" b="1" dirty="0"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 -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식중독 발생빈도가 높은 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‘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새싹채소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(sprout)’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에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대해서는 별도 규정</a:t>
            </a:r>
            <a:endParaRPr lang="en-US" altLang="ko-KR" sz="1800" b="1" dirty="0" smtClean="0">
              <a:latin typeface="새굴림" pitchFamily="18" charset="-127"/>
              <a:ea typeface="새굴림" pitchFamily="18" charset="-127"/>
            </a:endParaRPr>
          </a:p>
          <a:p>
            <a:pPr marL="265112" lvl="0" indent="0">
              <a:lnSpc>
                <a:spcPct val="120000"/>
              </a:lnSpc>
              <a:buNone/>
              <a:defRPr lang="ko-KR" altLang="en-US"/>
            </a:pPr>
            <a:r>
              <a:rPr lang="en-US" altLang="ko-KR" sz="1800" b="1" dirty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1800" b="1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  </a:t>
            </a:r>
            <a:r>
              <a:rPr lang="ko-KR" altLang="en-US" sz="1800" dirty="0" smtClean="0">
                <a:latin typeface="새굴림" pitchFamily="18" charset="-127"/>
                <a:ea typeface="새굴림" pitchFamily="18" charset="-127"/>
              </a:rPr>
              <a:t> </a:t>
            </a:r>
            <a:endParaRPr lang="ko-KR" altLang="en-US" sz="1800" dirty="0">
              <a:latin typeface="새굴림" pitchFamily="18" charset="-127"/>
              <a:ea typeface="새굴림" pitchFamily="18" charset="-127"/>
            </a:endParaRP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0" y="598488"/>
            <a:ext cx="9144000" cy="669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/>
            </a:pPr>
            <a:r>
              <a:rPr kumimoji="0" lang="ko-KR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새굴림" pitchFamily="18" charset="-127"/>
                <a:ea typeface="새굴림" pitchFamily="18" charset="-127"/>
                <a:cs typeface="+mj-cs"/>
              </a:rPr>
              <a:t>제 </a:t>
            </a:r>
            <a:r>
              <a:rPr kumimoji="0" lang="en-US" altLang="ko-KR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새굴림" pitchFamily="18" charset="-127"/>
                <a:ea typeface="새굴림" pitchFamily="18" charset="-127"/>
                <a:cs typeface="+mj-cs"/>
              </a:rPr>
              <a:t>3 </a:t>
            </a:r>
            <a:r>
              <a:rPr kumimoji="0" lang="ko-KR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새굴림" pitchFamily="18" charset="-127"/>
                <a:ea typeface="새굴림" pitchFamily="18" charset="-127"/>
                <a:cs typeface="+mj-cs"/>
              </a:rPr>
              <a:t>장 식품안전현대화법</a:t>
            </a:r>
            <a:endParaRPr kumimoji="0" lang="ko-KR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새굴림" pitchFamily="18" charset="-127"/>
              <a:ea typeface="새굴림" pitchFamily="18" charset="-127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242367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>
                <a:latin typeface="새굴림" pitchFamily="18" charset="-127"/>
                <a:ea typeface="새굴림" pitchFamily="18" charset="-127"/>
              </a:rPr>
              <a:t>19</a:t>
            </a:r>
            <a:endParaRPr lang="ko-KR" altLang="en-US" dirty="0">
              <a:latin typeface="새굴림" pitchFamily="18" charset="-127"/>
              <a:ea typeface="새굴림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type="body" sz="quarter" idx="4294967295"/>
          </p:nvPr>
        </p:nvSpPr>
        <p:spPr>
          <a:xfrm>
            <a:off x="251520" y="1341438"/>
            <a:ext cx="8604250" cy="4895850"/>
          </a:xfrm>
        </p:spPr>
        <p:txBody>
          <a:bodyPr>
            <a:noAutofit/>
          </a:bodyPr>
          <a:lstStyle/>
          <a:p>
            <a:pPr marL="0" lvl="0" indent="0">
              <a:buNone/>
              <a:defRPr lang="ko-KR" altLang="en-US"/>
            </a:pPr>
            <a:r>
              <a:rPr lang="en-US" altLang="ko-KR" sz="2800" b="1" dirty="0" smtClean="0">
                <a:latin typeface="새굴림" pitchFamily="18" charset="-127"/>
                <a:ea typeface="새굴림" pitchFamily="18" charset="-127"/>
              </a:rPr>
              <a:t>3. </a:t>
            </a:r>
            <a:r>
              <a:rPr lang="ko-KR" altLang="en-US" sz="2800" b="1" dirty="0" smtClean="0">
                <a:latin typeface="새굴림" pitchFamily="18" charset="-127"/>
                <a:ea typeface="새굴림" pitchFamily="18" charset="-127"/>
              </a:rPr>
              <a:t>주요 내용</a:t>
            </a:r>
            <a:r>
              <a:rPr lang="en-US" altLang="ko-KR" sz="2800" b="1" dirty="0" smtClean="0">
                <a:latin typeface="새굴림" pitchFamily="18" charset="-127"/>
                <a:ea typeface="새굴림" pitchFamily="18" charset="-127"/>
              </a:rPr>
              <a:t>(</a:t>
            </a:r>
            <a:r>
              <a:rPr lang="ko-KR" altLang="en-US" sz="2800" b="1" dirty="0" smtClean="0">
                <a:latin typeface="새굴림" pitchFamily="18" charset="-127"/>
                <a:ea typeface="새굴림" pitchFamily="18" charset="-127"/>
              </a:rPr>
              <a:t>식품안전 문제 적발 및 대응능력 향상</a:t>
            </a:r>
            <a:r>
              <a:rPr lang="en-US" altLang="ko-KR" sz="2800" b="1" dirty="0" smtClean="0">
                <a:latin typeface="새굴림" pitchFamily="18" charset="-127"/>
                <a:ea typeface="새굴림" pitchFamily="18" charset="-127"/>
              </a:rPr>
              <a:t>)</a:t>
            </a:r>
          </a:p>
          <a:p>
            <a:pPr marL="608012" lvl="0" indent="-342900">
              <a:lnSpc>
                <a:spcPct val="120000"/>
              </a:lnSpc>
              <a:buFont typeface="Arial" pitchFamily="34" charset="0"/>
              <a:buChar char="•"/>
              <a:defRPr lang="ko-KR" altLang="en-US"/>
            </a:pPr>
            <a:r>
              <a:rPr lang="ko-KR" altLang="en-US" sz="2400" b="1" spc="-150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검사빈도 확대 및 </a:t>
            </a:r>
            <a:r>
              <a:rPr lang="en-US" altLang="ko-KR" sz="2400" b="1" spc="-150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FDA</a:t>
            </a:r>
            <a:r>
              <a:rPr lang="ko-KR" altLang="en-US" sz="2400" b="1" spc="-150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에 의한 시험검사기관 인증제도 도입</a:t>
            </a:r>
            <a:endParaRPr lang="en-US" altLang="ko-KR" sz="2400" b="1" spc="-150" dirty="0" smtClean="0">
              <a:solidFill>
                <a:srgbClr val="0819B8"/>
              </a:solidFill>
              <a:latin typeface="새굴림" pitchFamily="18" charset="-127"/>
              <a:ea typeface="새굴림" pitchFamily="18" charset="-127"/>
            </a:endParaRPr>
          </a:p>
          <a:p>
            <a:pPr marL="628650" lvl="0" indent="-365125">
              <a:lnSpc>
                <a:spcPct val="120000"/>
              </a:lnSpc>
              <a:buNone/>
              <a:defRPr lang="ko-KR" altLang="en-US"/>
            </a:pP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  -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식품업체 </a:t>
            </a:r>
            <a:r>
              <a:rPr lang="ko-KR" altLang="en-US" sz="1800" b="1" dirty="0" err="1" smtClean="0">
                <a:latin typeface="새굴림" pitchFamily="18" charset="-127"/>
                <a:ea typeface="새굴림" pitchFamily="18" charset="-127"/>
              </a:rPr>
              <a:t>리스크를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 바탕으로 점검 의무실시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검사빈도는 확대</a:t>
            </a:r>
            <a:endParaRPr lang="en-US" altLang="ko-KR" sz="1800" b="1" dirty="0">
              <a:latin typeface="새굴림" pitchFamily="18" charset="-127"/>
              <a:ea typeface="새굴림" pitchFamily="18" charset="-127"/>
            </a:endParaRPr>
          </a:p>
          <a:p>
            <a:pPr marL="628650" lvl="0" indent="-365125">
              <a:lnSpc>
                <a:spcPct val="120000"/>
              </a:lnSpc>
              <a:buNone/>
              <a:defRPr lang="ko-KR" altLang="en-US"/>
            </a:pP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  -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식품의 시험검사는 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FDA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에 의해 인증된 검사기관에서 실시 </a:t>
            </a:r>
            <a:endParaRPr lang="en-US" altLang="ko-KR" sz="1800" dirty="0" smtClean="0">
              <a:latin typeface="새굴림" pitchFamily="18" charset="-127"/>
              <a:ea typeface="새굴림" pitchFamily="18" charset="-127"/>
            </a:endParaRPr>
          </a:p>
          <a:p>
            <a:pPr marL="608012" lvl="0" indent="-342900">
              <a:lnSpc>
                <a:spcPct val="120000"/>
              </a:lnSpc>
              <a:buFont typeface="Arial" pitchFamily="34" charset="0"/>
              <a:buChar char="•"/>
              <a:defRPr lang="ko-KR" altLang="en-US"/>
            </a:pPr>
            <a:r>
              <a:rPr lang="ko-KR" altLang="en-US" sz="2400" b="1" dirty="0" err="1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리스크가</a:t>
            </a:r>
            <a:r>
              <a:rPr lang="ko-KR" altLang="en-US" sz="2400" b="1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 높은 식품의 이력추적 강화</a:t>
            </a:r>
            <a:endParaRPr lang="en-US" altLang="ko-KR" sz="2400" b="1" dirty="0" smtClean="0">
              <a:solidFill>
                <a:srgbClr val="0819B8"/>
              </a:solidFill>
              <a:latin typeface="새굴림" pitchFamily="18" charset="-127"/>
              <a:ea typeface="새굴림" pitchFamily="18" charset="-127"/>
            </a:endParaRPr>
          </a:p>
          <a:p>
            <a:pPr marL="265112" lvl="0" indent="0">
              <a:lnSpc>
                <a:spcPct val="120000"/>
              </a:lnSpc>
              <a:buNone/>
              <a:defRPr lang="ko-KR" altLang="en-US"/>
            </a:pPr>
            <a:r>
              <a:rPr lang="en-US" altLang="ko-KR" sz="2400" b="1" dirty="0" smtClean="0">
                <a:latin typeface="새굴림" pitchFamily="18" charset="-127"/>
                <a:ea typeface="새굴림" pitchFamily="18" charset="-127"/>
              </a:rPr>
              <a:t>  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-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사람 등 사망이나 건강상 위해 발생 에 대응→ 식품 유통 파악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시범사업 구축</a:t>
            </a:r>
            <a:endParaRPr lang="en-US" altLang="ko-KR" sz="1800" b="1" dirty="0" smtClean="0">
              <a:latin typeface="새굴림" pitchFamily="18" charset="-127"/>
              <a:ea typeface="새굴림" pitchFamily="18" charset="-127"/>
            </a:endParaRPr>
          </a:p>
          <a:p>
            <a:pPr marL="717550" lvl="0" indent="-454025">
              <a:lnSpc>
                <a:spcPct val="120000"/>
              </a:lnSpc>
              <a:buNone/>
              <a:defRPr lang="ko-KR" altLang="en-US"/>
            </a:pPr>
            <a:r>
              <a:rPr lang="en-US" altLang="ko-KR" sz="1800" b="1" dirty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1800" b="1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  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-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시범사업 결과 및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 5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년간 질병 발생 분석→</a:t>
            </a:r>
            <a:r>
              <a:rPr lang="ko-KR" altLang="en-US" sz="1800" b="1" dirty="0" err="1" smtClean="0">
                <a:latin typeface="새굴림" pitchFamily="18" charset="-127"/>
                <a:ea typeface="새굴림" pitchFamily="18" charset="-127"/>
              </a:rPr>
              <a:t>고위험식품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 선정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, 2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년간 기록보존 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 </a:t>
            </a:r>
          </a:p>
          <a:p>
            <a:pPr marL="608012" lvl="0" indent="-342900">
              <a:lnSpc>
                <a:spcPct val="120000"/>
              </a:lnSpc>
              <a:buFont typeface="Arial" pitchFamily="34" charset="0"/>
              <a:buChar char="•"/>
              <a:defRPr lang="ko-KR" altLang="en-US"/>
            </a:pPr>
            <a:r>
              <a:rPr lang="ko-KR" altLang="en-US" sz="2400" b="1" spc="-150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강제회수 도입 및 압류제도 완화</a:t>
            </a:r>
            <a:endParaRPr lang="en-US" altLang="ko-KR" sz="2400" b="1" spc="-150" dirty="0" smtClean="0">
              <a:solidFill>
                <a:srgbClr val="0819B8"/>
              </a:solidFill>
              <a:latin typeface="새굴림" pitchFamily="18" charset="-127"/>
              <a:ea typeface="새굴림" pitchFamily="18" charset="-127"/>
            </a:endParaRPr>
          </a:p>
          <a:p>
            <a:pPr marL="628650" lvl="0" indent="-365125">
              <a:lnSpc>
                <a:spcPct val="120000"/>
              </a:lnSpc>
              <a:buNone/>
              <a:defRPr lang="ko-KR" altLang="en-US"/>
            </a:pP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  -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식품업체의 자진회수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x →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강제회수 제도 도입</a:t>
            </a:r>
            <a:endParaRPr lang="en-US" altLang="ko-KR" sz="1800" b="1" dirty="0" smtClean="0">
              <a:latin typeface="새굴림" pitchFamily="18" charset="-127"/>
              <a:ea typeface="새굴림" pitchFamily="18" charset="-127"/>
            </a:endParaRPr>
          </a:p>
          <a:p>
            <a:pPr marL="717550" lvl="0" indent="-454025">
              <a:lnSpc>
                <a:spcPct val="120000"/>
              </a:lnSpc>
              <a:buNone/>
              <a:defRPr lang="ko-KR" altLang="en-US"/>
            </a:pPr>
            <a:r>
              <a:rPr lang="en-US" altLang="ko-KR" sz="1800" b="1" dirty="0"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 -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종전규정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(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문제식품이 건강위협 등 신뢰할만한 증거 요구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)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완화</a:t>
            </a:r>
            <a:endParaRPr lang="en-US" altLang="ko-KR" sz="1800" b="1" dirty="0" smtClean="0">
              <a:latin typeface="새굴림" pitchFamily="18" charset="-127"/>
              <a:ea typeface="새굴림" pitchFamily="18" charset="-127"/>
            </a:endParaRPr>
          </a:p>
          <a:p>
            <a:pPr marL="717550" lvl="0" indent="-454025">
              <a:lnSpc>
                <a:spcPct val="120000"/>
              </a:lnSpc>
              <a:buNone/>
              <a:defRPr lang="ko-KR" altLang="en-US"/>
            </a:pPr>
            <a:r>
              <a:rPr lang="en-US" altLang="ko-KR" sz="1800" b="1" dirty="0"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   </a:t>
            </a:r>
            <a:r>
              <a:rPr lang="ko-KR" altLang="en-US" sz="1800" b="1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☞ </a:t>
            </a:r>
            <a:r>
              <a:rPr lang="en-US" altLang="ko-KR" sz="1800" b="1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‘</a:t>
            </a:r>
            <a:r>
              <a:rPr lang="ko-KR" altLang="en-US" sz="1800" b="1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부정불량 등 위반이 존재한다고 믿을만한 합리적인 이유</a:t>
            </a:r>
            <a:r>
              <a:rPr lang="en-US" altLang="ko-KR" sz="1800" b="1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’</a:t>
            </a:r>
            <a:r>
              <a:rPr lang="ko-KR" altLang="en-US" sz="1800" b="1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로 변경</a:t>
            </a:r>
            <a:r>
              <a:rPr lang="en-US" altLang="ko-KR" sz="1800" b="1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   </a:t>
            </a:r>
            <a:r>
              <a:rPr lang="ko-KR" altLang="en-US" sz="1800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 </a:t>
            </a:r>
            <a:endParaRPr lang="ko-KR" altLang="en-US" sz="1800" dirty="0">
              <a:solidFill>
                <a:srgbClr val="FF0000"/>
              </a:solidFill>
              <a:latin typeface="새굴림" pitchFamily="18" charset="-127"/>
              <a:ea typeface="새굴림" pitchFamily="18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0" y="620688"/>
            <a:ext cx="9144000" cy="648072"/>
          </a:xfrm>
        </p:spPr>
        <p:txBody>
          <a:bodyPr>
            <a:normAutofit fontScale="90000"/>
          </a:bodyPr>
          <a:lstStyle/>
          <a:p>
            <a:pPr lvl="0">
              <a:defRPr lang="ko-KR" altLang="en-US"/>
            </a:pPr>
            <a:r>
              <a:rPr lang="ko-KR" altLang="en-US" sz="4000" b="1" dirty="0" smtClean="0">
                <a:latin typeface="새굴림" pitchFamily="18" charset="-127"/>
                <a:ea typeface="새굴림" pitchFamily="18" charset="-127"/>
              </a:rPr>
              <a:t>제 </a:t>
            </a:r>
            <a:r>
              <a:rPr lang="en-US" altLang="ko-KR" sz="4000" b="1" dirty="0" smtClean="0">
                <a:latin typeface="새굴림" pitchFamily="18" charset="-127"/>
                <a:ea typeface="새굴림" pitchFamily="18" charset="-127"/>
              </a:rPr>
              <a:t>3</a:t>
            </a:r>
            <a:r>
              <a:rPr lang="ko-KR" altLang="en-US" sz="4000" b="1" dirty="0" smtClean="0">
                <a:latin typeface="새굴림" pitchFamily="18" charset="-127"/>
                <a:ea typeface="새굴림" pitchFamily="18" charset="-127"/>
              </a:rPr>
              <a:t> 장 식품안전현대화법</a:t>
            </a:r>
            <a:endParaRPr lang="ko-KR" altLang="en-US" sz="4000" b="1" dirty="0">
              <a:latin typeface="새굴림" pitchFamily="18" charset="-127"/>
              <a:ea typeface="새굴림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679381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>
                <a:latin typeface="새굴림" pitchFamily="18" charset="-127"/>
                <a:ea typeface="새굴림" pitchFamily="18" charset="-127"/>
              </a:rPr>
              <a:t>20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type="body" sz="quarter" idx="4294967295"/>
          </p:nvPr>
        </p:nvSpPr>
        <p:spPr>
          <a:xfrm>
            <a:off x="251520" y="1341438"/>
            <a:ext cx="8604250" cy="4895850"/>
          </a:xfrm>
        </p:spPr>
        <p:txBody>
          <a:bodyPr>
            <a:noAutofit/>
          </a:bodyPr>
          <a:lstStyle/>
          <a:p>
            <a:pPr marL="0" lvl="0" indent="0">
              <a:buNone/>
              <a:defRPr lang="ko-KR" altLang="en-US"/>
            </a:pPr>
            <a:r>
              <a:rPr lang="en-US" altLang="ko-KR" sz="2800" b="1" dirty="0" smtClean="0">
                <a:latin typeface="새굴림" pitchFamily="18" charset="-127"/>
                <a:ea typeface="새굴림" pitchFamily="18" charset="-127"/>
              </a:rPr>
              <a:t>3. </a:t>
            </a:r>
            <a:r>
              <a:rPr lang="ko-KR" altLang="en-US" sz="2800" b="1" dirty="0" smtClean="0">
                <a:latin typeface="새굴림" pitchFamily="18" charset="-127"/>
                <a:ea typeface="새굴림" pitchFamily="18" charset="-127"/>
              </a:rPr>
              <a:t>주요 내용</a:t>
            </a:r>
            <a:r>
              <a:rPr lang="en-US" altLang="ko-KR" sz="2800" b="1" dirty="0" smtClean="0">
                <a:latin typeface="새굴림" pitchFamily="18" charset="-127"/>
                <a:ea typeface="새굴림" pitchFamily="18" charset="-127"/>
              </a:rPr>
              <a:t>(</a:t>
            </a:r>
            <a:r>
              <a:rPr lang="ko-KR" altLang="en-US" sz="2800" b="1" dirty="0" smtClean="0">
                <a:latin typeface="새굴림" pitchFamily="18" charset="-127"/>
                <a:ea typeface="새굴림" pitchFamily="18" charset="-127"/>
              </a:rPr>
              <a:t>수입식품의 안전성 향상</a:t>
            </a:r>
            <a:r>
              <a:rPr lang="en-US" altLang="ko-KR" sz="2800" b="1" dirty="0" smtClean="0">
                <a:latin typeface="새굴림" pitchFamily="18" charset="-127"/>
                <a:ea typeface="새굴림" pitchFamily="18" charset="-127"/>
              </a:rPr>
              <a:t>)</a:t>
            </a:r>
          </a:p>
          <a:p>
            <a:pPr marL="608012" lvl="0" indent="-342900">
              <a:lnSpc>
                <a:spcPct val="120000"/>
              </a:lnSpc>
              <a:buFont typeface="Arial" pitchFamily="34" charset="0"/>
              <a:buChar char="•"/>
              <a:defRPr lang="ko-KR" altLang="en-US"/>
            </a:pPr>
            <a:r>
              <a:rPr lang="ko-KR" altLang="en-US" sz="2400" b="1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해외공급업자 검증프로그램 도입</a:t>
            </a:r>
            <a:endParaRPr lang="en-US" altLang="ko-KR" sz="2400" b="1" dirty="0" smtClean="0">
              <a:solidFill>
                <a:srgbClr val="0819B8"/>
              </a:solidFill>
              <a:latin typeface="새굴림" pitchFamily="18" charset="-127"/>
              <a:ea typeface="새굴림" pitchFamily="18" charset="-127"/>
            </a:endParaRPr>
          </a:p>
          <a:p>
            <a:pPr marL="628650" lvl="0" indent="-365125">
              <a:lnSpc>
                <a:spcPct val="120000"/>
              </a:lnSpc>
              <a:buNone/>
              <a:defRPr lang="ko-KR" altLang="en-US"/>
            </a:pP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  -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수입업자 책임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(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해외공급업체가 식품안전을 보장하기 위해 적절한 예방관리를 시행하고 있는지 검증할 책임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)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도입</a:t>
            </a:r>
            <a:endParaRPr lang="en-US" altLang="ko-KR" sz="1800" b="1" dirty="0" smtClean="0">
              <a:latin typeface="새굴림" pitchFamily="18" charset="-127"/>
              <a:ea typeface="새굴림" pitchFamily="18" charset="-127"/>
            </a:endParaRPr>
          </a:p>
          <a:p>
            <a:pPr marL="265112" lvl="0" indent="0">
              <a:lnSpc>
                <a:spcPct val="120000"/>
              </a:lnSpc>
              <a:buNone/>
              <a:defRPr lang="ko-KR" altLang="en-US"/>
            </a:pPr>
            <a:r>
              <a:rPr lang="en-US" altLang="ko-KR" sz="1800" b="1" dirty="0"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 -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해외공급업자가 예방관리 </a:t>
            </a:r>
            <a:r>
              <a:rPr lang="ko-KR" altLang="en-US" sz="1800" b="1" dirty="0" err="1" smtClean="0">
                <a:latin typeface="새굴림" pitchFamily="18" charset="-127"/>
                <a:ea typeface="새굴림" pitchFamily="18" charset="-127"/>
              </a:rPr>
              <a:t>미준수시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→개선조치 요구 </a:t>
            </a:r>
            <a:endParaRPr lang="en-US" altLang="ko-KR" sz="1800" dirty="0" smtClean="0">
              <a:latin typeface="새굴림" pitchFamily="18" charset="-127"/>
              <a:ea typeface="새굴림" pitchFamily="18" charset="-127"/>
            </a:endParaRPr>
          </a:p>
          <a:p>
            <a:pPr marL="608012" lvl="0" indent="-342900">
              <a:lnSpc>
                <a:spcPct val="120000"/>
              </a:lnSpc>
              <a:buFont typeface="Arial" pitchFamily="34" charset="0"/>
              <a:buChar char="•"/>
              <a:defRPr lang="ko-KR" altLang="en-US"/>
            </a:pPr>
            <a:r>
              <a:rPr lang="ko-KR" altLang="en-US" sz="2400" b="1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제</a:t>
            </a:r>
            <a:r>
              <a:rPr lang="en-US" altLang="ko-KR" sz="2400" b="1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3</a:t>
            </a:r>
            <a:r>
              <a:rPr lang="ko-KR" altLang="en-US" sz="2400" b="1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자 인증제도 도입</a:t>
            </a:r>
            <a:endParaRPr lang="en-US" altLang="ko-KR" sz="2400" b="1" dirty="0" smtClean="0">
              <a:solidFill>
                <a:srgbClr val="0819B8"/>
              </a:solidFill>
              <a:latin typeface="새굴림" pitchFamily="18" charset="-127"/>
              <a:ea typeface="새굴림" pitchFamily="18" charset="-127"/>
            </a:endParaRPr>
          </a:p>
          <a:p>
            <a:pPr marL="265112" lvl="0" indent="0">
              <a:lnSpc>
                <a:spcPct val="120000"/>
              </a:lnSpc>
              <a:buNone/>
              <a:defRPr lang="ko-KR" altLang="en-US"/>
            </a:pPr>
            <a:r>
              <a:rPr lang="en-US" altLang="ko-KR" sz="2400" b="1" dirty="0" smtClean="0">
                <a:latin typeface="새굴림" pitchFamily="18" charset="-127"/>
                <a:ea typeface="새굴림" pitchFamily="18" charset="-127"/>
              </a:rPr>
              <a:t>  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- FDA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가 감독역량 분담을 위해 새로 도입한 제도</a:t>
            </a:r>
            <a:endParaRPr lang="en-US" altLang="ko-KR" sz="1800" b="1" dirty="0" smtClean="0">
              <a:latin typeface="새굴림" pitchFamily="18" charset="-127"/>
              <a:ea typeface="새굴림" pitchFamily="18" charset="-127"/>
            </a:endParaRPr>
          </a:p>
          <a:p>
            <a:pPr marL="717550" lvl="0" indent="-454025">
              <a:lnSpc>
                <a:spcPct val="120000"/>
              </a:lnSpc>
              <a:buNone/>
              <a:defRPr lang="ko-KR" altLang="en-US"/>
            </a:pPr>
            <a:r>
              <a:rPr lang="en-US" altLang="ko-KR" sz="1800" b="1" dirty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1800" b="1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  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- </a:t>
            </a:r>
            <a:r>
              <a:rPr lang="ko-KR" altLang="en-US" sz="1800" b="1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제</a:t>
            </a:r>
            <a:r>
              <a:rPr lang="en-US" altLang="ko-KR" sz="1800" b="1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3</a:t>
            </a:r>
            <a:r>
              <a:rPr lang="ko-KR" altLang="en-US" sz="1800" b="1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자 인증기관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(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해외 식품업체 식품과 그 시설에 대해 감사 실시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인증 발급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), </a:t>
            </a:r>
            <a:r>
              <a:rPr lang="ko-KR" altLang="en-US" sz="1800" b="1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승인기관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(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제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3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자 인증기관을 인정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)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마련</a:t>
            </a:r>
            <a:endParaRPr lang="en-US" altLang="ko-KR" sz="1800" b="1" dirty="0" smtClean="0">
              <a:latin typeface="새굴림" pitchFamily="18" charset="-127"/>
              <a:ea typeface="새굴림" pitchFamily="18" charset="-127"/>
            </a:endParaRPr>
          </a:p>
          <a:p>
            <a:pPr marL="717550" lvl="0" indent="-454025">
              <a:lnSpc>
                <a:spcPct val="120000"/>
              </a:lnSpc>
              <a:buNone/>
              <a:defRPr lang="ko-KR" altLang="en-US"/>
            </a:pPr>
            <a:r>
              <a:rPr lang="en-US" altLang="ko-KR" sz="1800" b="1" dirty="0"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  -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제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3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자 인증기관은 식품감사 실시 前 감사 범위와 목적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감사유형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(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의무감사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자문감사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)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에 대한 결정을 업체에 요구 可</a:t>
            </a:r>
            <a:endParaRPr lang="en-US" altLang="ko-KR" sz="1800" b="1" dirty="0" smtClean="0">
              <a:latin typeface="새굴림" pitchFamily="18" charset="-127"/>
              <a:ea typeface="새굴림" pitchFamily="18" charset="-127"/>
            </a:endParaRPr>
          </a:p>
          <a:p>
            <a:pPr marL="717550" lvl="0" indent="-454025">
              <a:lnSpc>
                <a:spcPct val="120000"/>
              </a:lnSpc>
              <a:buNone/>
              <a:defRPr lang="ko-KR" altLang="en-US"/>
            </a:pPr>
            <a:r>
              <a:rPr lang="en-US" altLang="ko-KR" sz="1800" b="1" dirty="0"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   ☞ </a:t>
            </a:r>
            <a:r>
              <a:rPr lang="ko-KR" altLang="en-US" sz="1800" b="1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식품 또는 시설 인증서 발급</a:t>
            </a:r>
            <a:r>
              <a:rPr lang="en-US" altLang="ko-KR" sz="1800" b="1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: </a:t>
            </a:r>
            <a:r>
              <a:rPr lang="ko-KR" altLang="en-US" sz="1800" b="1" dirty="0" smtClean="0">
                <a:solidFill>
                  <a:srgbClr val="FF0000"/>
                </a:solidFill>
                <a:latin typeface="새굴림" pitchFamily="18" charset="-127"/>
                <a:ea typeface="새굴림" pitchFamily="18" charset="-127"/>
              </a:rPr>
              <a:t>의무검사 결과에 한함</a:t>
            </a:r>
            <a:endParaRPr lang="en-US" altLang="ko-KR" sz="1800" b="1" dirty="0" smtClean="0">
              <a:solidFill>
                <a:srgbClr val="FF0000"/>
              </a:solidFill>
              <a:latin typeface="새굴림" pitchFamily="18" charset="-127"/>
              <a:ea typeface="새굴림" pitchFamily="18" charset="-127"/>
            </a:endParaRPr>
          </a:p>
          <a:p>
            <a:pPr marL="265112" lvl="0" indent="0">
              <a:lnSpc>
                <a:spcPct val="120000"/>
              </a:lnSpc>
              <a:buNone/>
              <a:defRPr lang="ko-KR" altLang="en-US"/>
            </a:pPr>
            <a:r>
              <a:rPr lang="en-US" altLang="ko-KR" sz="1800" b="1" dirty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1800" b="1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  </a:t>
            </a:r>
            <a:r>
              <a:rPr lang="ko-KR" altLang="en-US" sz="1800" dirty="0" smtClean="0">
                <a:latin typeface="새굴림" pitchFamily="18" charset="-127"/>
                <a:ea typeface="새굴림" pitchFamily="18" charset="-127"/>
              </a:rPr>
              <a:t> </a:t>
            </a:r>
            <a:endParaRPr lang="ko-KR" altLang="en-US" sz="1800" dirty="0">
              <a:latin typeface="새굴림" pitchFamily="18" charset="-127"/>
              <a:ea typeface="새굴림" pitchFamily="18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0" y="620688"/>
            <a:ext cx="9144000" cy="598512"/>
          </a:xfrm>
        </p:spPr>
        <p:txBody>
          <a:bodyPr>
            <a:normAutofit fontScale="90000"/>
          </a:bodyPr>
          <a:lstStyle/>
          <a:p>
            <a:pPr lvl="0">
              <a:defRPr lang="ko-KR" altLang="en-US"/>
            </a:pPr>
            <a:r>
              <a:rPr lang="ko-KR" altLang="en-US" sz="4000" b="1" dirty="0" smtClean="0">
                <a:latin typeface="새굴림" pitchFamily="18" charset="-127"/>
                <a:ea typeface="새굴림" pitchFamily="18" charset="-127"/>
              </a:rPr>
              <a:t>제 </a:t>
            </a:r>
            <a:r>
              <a:rPr lang="en-US" altLang="ko-KR" sz="4000" b="1" dirty="0" smtClean="0">
                <a:latin typeface="새굴림" pitchFamily="18" charset="-127"/>
                <a:ea typeface="새굴림" pitchFamily="18" charset="-127"/>
              </a:rPr>
              <a:t>3</a:t>
            </a:r>
            <a:r>
              <a:rPr lang="ko-KR" altLang="en-US" sz="4000" b="1" dirty="0" smtClean="0">
                <a:latin typeface="새굴림" pitchFamily="18" charset="-127"/>
                <a:ea typeface="새굴림" pitchFamily="18" charset="-127"/>
              </a:rPr>
              <a:t> 장 식품안전현대화법</a:t>
            </a:r>
            <a:endParaRPr lang="ko-KR" altLang="en-US" sz="4000" b="1" dirty="0">
              <a:latin typeface="새굴림" pitchFamily="18" charset="-127"/>
              <a:ea typeface="새굴림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809958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>
                <a:latin typeface="새굴림" pitchFamily="18" charset="-127"/>
                <a:ea typeface="새굴림" pitchFamily="18" charset="-127"/>
              </a:rPr>
              <a:t>21</a:t>
            </a:r>
            <a:endParaRPr lang="ko-KR" altLang="en-US" dirty="0">
              <a:latin typeface="새굴림" pitchFamily="18" charset="-127"/>
              <a:ea typeface="새굴림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type="body" sz="quarter" idx="4294967295"/>
          </p:nvPr>
        </p:nvSpPr>
        <p:spPr>
          <a:xfrm>
            <a:off x="251520" y="1341438"/>
            <a:ext cx="8604250" cy="4895850"/>
          </a:xfrm>
        </p:spPr>
        <p:txBody>
          <a:bodyPr>
            <a:noAutofit/>
          </a:bodyPr>
          <a:lstStyle/>
          <a:p>
            <a:pPr marL="0" lvl="0" indent="0">
              <a:buNone/>
              <a:defRPr lang="ko-KR" altLang="en-US"/>
            </a:pPr>
            <a:r>
              <a:rPr lang="en-US" altLang="ko-KR" sz="2800" b="1" dirty="0" smtClean="0">
                <a:latin typeface="새굴림" pitchFamily="18" charset="-127"/>
                <a:ea typeface="새굴림" pitchFamily="18" charset="-127"/>
              </a:rPr>
              <a:t>3. </a:t>
            </a:r>
            <a:r>
              <a:rPr lang="ko-KR" altLang="en-US" sz="2800" b="1" dirty="0" smtClean="0">
                <a:latin typeface="새굴림" pitchFamily="18" charset="-127"/>
                <a:ea typeface="새굴림" pitchFamily="18" charset="-127"/>
              </a:rPr>
              <a:t>주요 내용</a:t>
            </a:r>
            <a:r>
              <a:rPr lang="en-US" altLang="ko-KR" sz="2800" b="1" dirty="0" smtClean="0">
                <a:latin typeface="새굴림" pitchFamily="18" charset="-127"/>
                <a:ea typeface="새굴림" pitchFamily="18" charset="-127"/>
              </a:rPr>
              <a:t>(</a:t>
            </a:r>
            <a:r>
              <a:rPr lang="ko-KR" altLang="en-US" sz="2800" b="1" dirty="0" smtClean="0">
                <a:latin typeface="새굴림" pitchFamily="18" charset="-127"/>
                <a:ea typeface="새굴림" pitchFamily="18" charset="-127"/>
              </a:rPr>
              <a:t>수입식품의 안전성 향상</a:t>
            </a:r>
            <a:r>
              <a:rPr lang="en-US" altLang="ko-KR" sz="2800" b="1" dirty="0" smtClean="0">
                <a:latin typeface="새굴림" pitchFamily="18" charset="-127"/>
                <a:ea typeface="새굴림" pitchFamily="18" charset="-127"/>
              </a:rPr>
              <a:t>)</a:t>
            </a:r>
          </a:p>
          <a:p>
            <a:pPr marL="0" lvl="0" indent="0">
              <a:buNone/>
              <a:defRPr lang="ko-KR" altLang="en-US"/>
            </a:pPr>
            <a:endParaRPr lang="en-US" altLang="ko-KR" sz="1000" b="1" dirty="0" smtClean="0">
              <a:latin typeface="새굴림" pitchFamily="18" charset="-127"/>
              <a:ea typeface="새굴림" pitchFamily="18" charset="-127"/>
            </a:endParaRPr>
          </a:p>
          <a:p>
            <a:pPr marL="608012" lvl="0" indent="-342900">
              <a:lnSpc>
                <a:spcPct val="120000"/>
              </a:lnSpc>
              <a:buFont typeface="Arial" pitchFamily="34" charset="0"/>
              <a:buChar char="•"/>
              <a:defRPr lang="ko-KR" altLang="en-US"/>
            </a:pPr>
            <a:r>
              <a:rPr lang="en-US" altLang="ko-KR" sz="2400" b="1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FDA</a:t>
            </a:r>
            <a:r>
              <a:rPr lang="ko-KR" altLang="en-US" sz="2400" b="1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에 의한 해외 식품시설에 대한 실사</a:t>
            </a:r>
            <a:endParaRPr lang="en-US" altLang="ko-KR" sz="2400" b="1" dirty="0" smtClean="0">
              <a:solidFill>
                <a:srgbClr val="0819B8"/>
              </a:solidFill>
              <a:latin typeface="새굴림" pitchFamily="18" charset="-127"/>
              <a:ea typeface="새굴림" pitchFamily="18" charset="-127"/>
            </a:endParaRPr>
          </a:p>
          <a:p>
            <a:pPr marL="628650" lvl="0" indent="-365125">
              <a:lnSpc>
                <a:spcPct val="120000"/>
              </a:lnSpc>
              <a:buNone/>
              <a:defRPr lang="ko-KR" altLang="en-US"/>
            </a:pP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  - FDA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는 미국에 식품 수출하는 해외 식품시설에 대한 점검을 통해 </a:t>
            </a:r>
            <a:r>
              <a:rPr lang="ko-KR" altLang="en-US" sz="1800" b="1" dirty="0" err="1" smtClean="0">
                <a:latin typeface="새굴림" pitchFamily="18" charset="-127"/>
                <a:ea typeface="새굴림" pitchFamily="18" charset="-127"/>
              </a:rPr>
              <a:t>미국법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 준수 여부 확인</a:t>
            </a:r>
            <a:endParaRPr lang="en-US" altLang="ko-KR" sz="1800" b="1" dirty="0" smtClean="0">
              <a:latin typeface="새굴림" pitchFamily="18" charset="-127"/>
              <a:ea typeface="새굴림" pitchFamily="18" charset="-127"/>
            </a:endParaRPr>
          </a:p>
          <a:p>
            <a:pPr marL="265112" lvl="0" indent="0">
              <a:lnSpc>
                <a:spcPct val="120000"/>
              </a:lnSpc>
              <a:buNone/>
              <a:defRPr lang="ko-KR" altLang="en-US"/>
            </a:pPr>
            <a:r>
              <a:rPr lang="en-US" altLang="ko-KR" sz="1800" b="1" dirty="0"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 -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철저한 현장위주 심사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전문적이고 수준 높은 심사 진행 </a:t>
            </a:r>
            <a:endParaRPr lang="en-US" altLang="ko-KR" sz="1800" b="1" dirty="0" smtClean="0">
              <a:latin typeface="새굴림" pitchFamily="18" charset="-127"/>
              <a:ea typeface="새굴림" pitchFamily="18" charset="-127"/>
            </a:endParaRPr>
          </a:p>
          <a:p>
            <a:pPr marL="265112" lvl="0" indent="0">
              <a:lnSpc>
                <a:spcPct val="120000"/>
              </a:lnSpc>
              <a:buNone/>
              <a:defRPr lang="ko-KR" altLang="en-US"/>
            </a:pPr>
            <a:endParaRPr lang="en-US" altLang="ko-KR" sz="1000" dirty="0" smtClean="0">
              <a:latin typeface="새굴림" pitchFamily="18" charset="-127"/>
              <a:ea typeface="새굴림" pitchFamily="18" charset="-127"/>
            </a:endParaRPr>
          </a:p>
          <a:p>
            <a:pPr marL="608012" lvl="0" indent="-342900">
              <a:lnSpc>
                <a:spcPct val="120000"/>
              </a:lnSpc>
              <a:buFont typeface="Arial" pitchFamily="34" charset="0"/>
              <a:buChar char="•"/>
              <a:defRPr lang="ko-KR" altLang="en-US"/>
            </a:pPr>
            <a:r>
              <a:rPr lang="en-US" altLang="ko-KR" sz="2400" b="1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FDA</a:t>
            </a:r>
            <a:r>
              <a:rPr lang="ko-KR" altLang="en-US" sz="2400" b="1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의 수입식품에 대한 증명서 요구 권한 부여</a:t>
            </a:r>
            <a:endParaRPr lang="en-US" altLang="ko-KR" sz="2400" b="1" dirty="0" smtClean="0">
              <a:solidFill>
                <a:srgbClr val="0819B8"/>
              </a:solidFill>
              <a:latin typeface="새굴림" pitchFamily="18" charset="-127"/>
              <a:ea typeface="새굴림" pitchFamily="18" charset="-127"/>
            </a:endParaRPr>
          </a:p>
          <a:p>
            <a:pPr marL="265112" lvl="0" indent="0">
              <a:lnSpc>
                <a:spcPct val="120000"/>
              </a:lnSpc>
              <a:buNone/>
              <a:defRPr lang="ko-KR" altLang="en-US"/>
            </a:pPr>
            <a:r>
              <a:rPr lang="en-US" altLang="ko-KR" sz="2400" b="1" dirty="0" smtClean="0">
                <a:latin typeface="새굴림" pitchFamily="18" charset="-127"/>
                <a:ea typeface="새굴림" pitchFamily="18" charset="-127"/>
              </a:rPr>
              <a:t>  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- </a:t>
            </a:r>
            <a:r>
              <a:rPr lang="ko-KR" altLang="en-US" sz="1800" b="1" dirty="0" err="1" smtClean="0">
                <a:latin typeface="새굴림" pitchFamily="18" charset="-127"/>
                <a:ea typeface="새굴림" pitchFamily="18" charset="-127"/>
              </a:rPr>
              <a:t>식품수입시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, FDA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가 필요하다고 인정할 때 증명서 요구 可</a:t>
            </a:r>
            <a:endParaRPr lang="en-US" altLang="ko-KR" sz="1800" b="1" dirty="0" smtClean="0">
              <a:latin typeface="새굴림" pitchFamily="18" charset="-127"/>
              <a:ea typeface="새굴림" pitchFamily="18" charset="-127"/>
            </a:endParaRPr>
          </a:p>
          <a:p>
            <a:pPr marL="265112" lvl="0" indent="0">
              <a:lnSpc>
                <a:spcPct val="120000"/>
              </a:lnSpc>
              <a:buNone/>
              <a:defRPr lang="ko-KR" altLang="en-US"/>
            </a:pP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   - FDA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는 식품 </a:t>
            </a:r>
            <a:r>
              <a:rPr lang="ko-KR" altLang="en-US" sz="1800" b="1" dirty="0" err="1" smtClean="0">
                <a:latin typeface="새굴림" pitchFamily="18" charset="-127"/>
                <a:ea typeface="새굴림" pitchFamily="18" charset="-127"/>
              </a:rPr>
              <a:t>리스크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생산지 </a:t>
            </a:r>
            <a:r>
              <a:rPr lang="ko-KR" altLang="en-US" sz="1800" b="1" dirty="0" err="1" smtClean="0">
                <a:latin typeface="새굴림" pitchFamily="18" charset="-127"/>
                <a:ea typeface="새굴림" pitchFamily="18" charset="-127"/>
              </a:rPr>
              <a:t>리스크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 등을 고려하여 증명서 요구 결정</a:t>
            </a:r>
            <a:r>
              <a:rPr lang="en-US" altLang="ko-KR" sz="1800" b="1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    </a:t>
            </a:r>
            <a:r>
              <a:rPr lang="ko-KR" altLang="en-US" sz="1800" dirty="0" smtClean="0">
                <a:latin typeface="새굴림" pitchFamily="18" charset="-127"/>
                <a:ea typeface="새굴림" pitchFamily="18" charset="-127"/>
              </a:rPr>
              <a:t> </a:t>
            </a:r>
            <a:endParaRPr lang="ko-KR" altLang="en-US" sz="1800" dirty="0">
              <a:latin typeface="새굴림" pitchFamily="18" charset="-127"/>
              <a:ea typeface="새굴림" pitchFamily="18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0" y="692150"/>
            <a:ext cx="9144000" cy="527050"/>
          </a:xfrm>
        </p:spPr>
        <p:txBody>
          <a:bodyPr>
            <a:normAutofit fontScale="90000"/>
          </a:bodyPr>
          <a:lstStyle/>
          <a:p>
            <a:pPr lvl="0">
              <a:defRPr lang="ko-KR" altLang="en-US"/>
            </a:pPr>
            <a:r>
              <a:rPr lang="ko-KR" altLang="en-US" sz="4000" b="1" dirty="0" smtClean="0">
                <a:latin typeface="새굴림" pitchFamily="18" charset="-127"/>
                <a:ea typeface="새굴림" pitchFamily="18" charset="-127"/>
              </a:rPr>
              <a:t>제 </a:t>
            </a:r>
            <a:r>
              <a:rPr lang="en-US" altLang="ko-KR" sz="4000" b="1" dirty="0" smtClean="0">
                <a:latin typeface="새굴림" pitchFamily="18" charset="-127"/>
                <a:ea typeface="새굴림" pitchFamily="18" charset="-127"/>
              </a:rPr>
              <a:t>3</a:t>
            </a:r>
            <a:r>
              <a:rPr lang="ko-KR" altLang="en-US" sz="4000" b="1" dirty="0" smtClean="0">
                <a:latin typeface="새굴림" pitchFamily="18" charset="-127"/>
                <a:ea typeface="새굴림" pitchFamily="18" charset="-127"/>
              </a:rPr>
              <a:t> 장 식품안전현대화법</a:t>
            </a:r>
            <a:endParaRPr lang="ko-KR" altLang="en-US" sz="4000" b="1" dirty="0">
              <a:latin typeface="새굴림" pitchFamily="18" charset="-127"/>
              <a:ea typeface="새굴림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44986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>
                <a:latin typeface="새굴림" pitchFamily="18" charset="-127"/>
                <a:ea typeface="새굴림" pitchFamily="18" charset="-127"/>
              </a:rPr>
              <a:t>22</a:t>
            </a:r>
            <a:endParaRPr lang="ko-KR" altLang="en-US" dirty="0">
              <a:latin typeface="새굴림" pitchFamily="18" charset="-127"/>
              <a:ea typeface="새굴림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type="body" sz="quarter" idx="4294967295"/>
          </p:nvPr>
        </p:nvSpPr>
        <p:spPr>
          <a:xfrm>
            <a:off x="251520" y="1341462"/>
            <a:ext cx="8604250" cy="4895850"/>
          </a:xfrm>
        </p:spPr>
        <p:txBody>
          <a:bodyPr>
            <a:noAutofit/>
          </a:bodyPr>
          <a:lstStyle/>
          <a:p>
            <a:pPr marL="0" lvl="0" indent="0">
              <a:buNone/>
              <a:defRPr lang="ko-KR" altLang="en-US"/>
            </a:pPr>
            <a:r>
              <a:rPr lang="en-US" altLang="ko-KR" sz="2800" b="1" dirty="0" smtClean="0">
                <a:latin typeface="새굴림" pitchFamily="18" charset="-127"/>
                <a:ea typeface="새굴림" pitchFamily="18" charset="-127"/>
              </a:rPr>
              <a:t>3. </a:t>
            </a:r>
            <a:r>
              <a:rPr lang="ko-KR" altLang="en-US" sz="2800" b="1" dirty="0" smtClean="0">
                <a:latin typeface="새굴림" pitchFamily="18" charset="-127"/>
                <a:ea typeface="새굴림" pitchFamily="18" charset="-127"/>
              </a:rPr>
              <a:t>주요 내용</a:t>
            </a:r>
            <a:r>
              <a:rPr lang="en-US" altLang="ko-KR" sz="2800" b="1" dirty="0" smtClean="0">
                <a:latin typeface="새굴림" pitchFamily="18" charset="-127"/>
                <a:ea typeface="새굴림" pitchFamily="18" charset="-127"/>
              </a:rPr>
              <a:t>(</a:t>
            </a:r>
            <a:r>
              <a:rPr lang="ko-KR" altLang="en-US" sz="2800" b="1" dirty="0" smtClean="0">
                <a:latin typeface="새굴림" pitchFamily="18" charset="-127"/>
                <a:ea typeface="새굴림" pitchFamily="18" charset="-127"/>
              </a:rPr>
              <a:t>기타 협력관계 강화</a:t>
            </a:r>
            <a:r>
              <a:rPr lang="en-US" altLang="ko-KR" sz="2800" b="1" dirty="0" smtClean="0">
                <a:latin typeface="새굴림" pitchFamily="18" charset="-127"/>
                <a:ea typeface="새굴림" pitchFamily="18" charset="-127"/>
              </a:rPr>
              <a:t>)</a:t>
            </a:r>
          </a:p>
          <a:p>
            <a:pPr marL="608012" lvl="0" indent="-342900">
              <a:lnSpc>
                <a:spcPct val="120000"/>
              </a:lnSpc>
              <a:buFont typeface="Arial" pitchFamily="34" charset="0"/>
              <a:buChar char="•"/>
              <a:defRPr lang="ko-KR" altLang="en-US"/>
            </a:pPr>
            <a:r>
              <a:rPr lang="ko-KR" altLang="en-US" sz="2400" b="1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주 및 지방기관의 역량 구축</a:t>
            </a:r>
            <a:endParaRPr lang="en-US" altLang="ko-KR" sz="2400" b="1" dirty="0" smtClean="0">
              <a:solidFill>
                <a:srgbClr val="0819B8"/>
              </a:solidFill>
              <a:latin typeface="새굴림" pitchFamily="18" charset="-127"/>
              <a:ea typeface="새굴림" pitchFamily="18" charset="-127"/>
            </a:endParaRPr>
          </a:p>
          <a:p>
            <a:pPr marL="628650" lvl="0" indent="-365125">
              <a:lnSpc>
                <a:spcPct val="120000"/>
              </a:lnSpc>
              <a:buNone/>
              <a:defRPr lang="ko-KR" altLang="en-US"/>
            </a:pP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  -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식품안전과 식품방어 능력 강화∙향상시킬 전략 구축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시행 </a:t>
            </a:r>
            <a:endParaRPr lang="en-US" altLang="ko-KR" sz="1800" dirty="0" smtClean="0">
              <a:latin typeface="새굴림" pitchFamily="18" charset="-127"/>
              <a:ea typeface="새굴림" pitchFamily="18" charset="-127"/>
            </a:endParaRPr>
          </a:p>
          <a:p>
            <a:pPr marL="608012" lvl="0" indent="-342900">
              <a:lnSpc>
                <a:spcPct val="120000"/>
              </a:lnSpc>
              <a:buFont typeface="Arial" pitchFamily="34" charset="0"/>
              <a:buChar char="•"/>
              <a:defRPr lang="ko-KR" altLang="en-US"/>
            </a:pPr>
            <a:r>
              <a:rPr lang="ko-KR" altLang="en-US" sz="2400" b="1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해외정부와 업체의 역량 강화</a:t>
            </a:r>
            <a:endParaRPr lang="en-US" altLang="ko-KR" sz="2400" b="1" dirty="0" smtClean="0">
              <a:solidFill>
                <a:srgbClr val="0819B8"/>
              </a:solidFill>
              <a:latin typeface="새굴림" pitchFamily="18" charset="-127"/>
              <a:ea typeface="새굴림" pitchFamily="18" charset="-127"/>
            </a:endParaRPr>
          </a:p>
          <a:p>
            <a:pPr marL="265112" lvl="0" indent="0">
              <a:lnSpc>
                <a:spcPct val="120000"/>
              </a:lnSpc>
              <a:buNone/>
              <a:defRPr lang="ko-KR" altLang="en-US"/>
            </a:pPr>
            <a:r>
              <a:rPr lang="en-US" altLang="ko-KR" sz="2400" b="1" dirty="0" smtClean="0">
                <a:latin typeface="새굴림" pitchFamily="18" charset="-127"/>
                <a:ea typeface="새굴림" pitchFamily="18" charset="-127"/>
              </a:rPr>
              <a:t>  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-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해외정부와 산업체 역량 강화를 위해 포괄적인 계획 수립</a:t>
            </a:r>
            <a:endParaRPr lang="en-US" altLang="ko-KR" sz="1800" b="1" dirty="0" smtClean="0">
              <a:latin typeface="새굴림" pitchFamily="18" charset="-127"/>
              <a:ea typeface="새굴림" pitchFamily="18" charset="-127"/>
            </a:endParaRPr>
          </a:p>
          <a:p>
            <a:pPr marL="717550" lvl="0" indent="-454025">
              <a:lnSpc>
                <a:spcPct val="120000"/>
              </a:lnSpc>
              <a:buNone/>
              <a:defRPr lang="ko-KR" altLang="en-US"/>
            </a:pPr>
            <a:r>
              <a:rPr lang="en-US" altLang="ko-KR" sz="1800" b="1" dirty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1800" b="1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  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-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미국의 식품안전 요건에 대해 해외정부와 식품생산업체에 대한 교육</a:t>
            </a:r>
            <a:endParaRPr lang="en-US" altLang="ko-KR" sz="1800" b="1" dirty="0" smtClean="0">
              <a:latin typeface="새굴림" pitchFamily="18" charset="-127"/>
              <a:ea typeface="새굴림" pitchFamily="18" charset="-127"/>
            </a:endParaRPr>
          </a:p>
          <a:p>
            <a:pPr marL="608012" lvl="0">
              <a:lnSpc>
                <a:spcPct val="120000"/>
              </a:lnSpc>
              <a:defRPr lang="ko-KR" altLang="en-US"/>
            </a:pPr>
            <a:r>
              <a:rPr lang="ko-KR" altLang="en-US" sz="2400" b="1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타 기관의 검사 신뢰</a:t>
            </a:r>
            <a:endParaRPr lang="en-US" altLang="ko-KR" sz="2400" b="1" dirty="0">
              <a:solidFill>
                <a:srgbClr val="0819B8"/>
              </a:solidFill>
              <a:latin typeface="새굴림" pitchFamily="18" charset="-127"/>
              <a:ea typeface="새굴림" pitchFamily="18" charset="-127"/>
            </a:endParaRPr>
          </a:p>
          <a:p>
            <a:pPr marL="628650" lvl="0" indent="-365125">
              <a:lnSpc>
                <a:spcPct val="120000"/>
              </a:lnSpc>
              <a:buNone/>
              <a:defRPr lang="ko-KR" altLang="en-US"/>
            </a:pPr>
            <a:r>
              <a:rPr lang="en-US" altLang="ko-KR" sz="1800" b="1" dirty="0">
                <a:latin typeface="새굴림" pitchFamily="18" charset="-127"/>
                <a:ea typeface="새굴림" pitchFamily="18" charset="-127"/>
              </a:rPr>
              <a:t>  -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국내업체에 대한 검사의무가 가중→다른 연방기관과 주 및 </a:t>
            </a:r>
            <a:r>
              <a:rPr lang="ko-KR" altLang="en-US" sz="1800" b="1" spc="-150" dirty="0" smtClean="0">
                <a:latin typeface="새굴림" pitchFamily="18" charset="-127"/>
                <a:ea typeface="새굴림" pitchFamily="18" charset="-127"/>
              </a:rPr>
              <a:t>지방기관 검사관에게 검사위탁 가능</a:t>
            </a:r>
            <a:endParaRPr lang="en-US" altLang="ko-KR" sz="1800" b="1" spc="-150" dirty="0" smtClean="0">
              <a:latin typeface="새굴림" pitchFamily="18" charset="-127"/>
              <a:ea typeface="새굴림" pitchFamily="18" charset="-127"/>
            </a:endParaRPr>
          </a:p>
          <a:p>
            <a:pPr marL="628650" lvl="0" indent="-365125">
              <a:lnSpc>
                <a:spcPct val="120000"/>
              </a:lnSpc>
              <a:buNone/>
              <a:defRPr lang="ko-KR" altLang="en-US"/>
            </a:pPr>
            <a:r>
              <a:rPr lang="en-US" altLang="ko-KR" sz="1800" b="1" dirty="0"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 -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수산식품 수입은 물론 국내외 수산물 업체의 검사에 관련된 </a:t>
            </a:r>
            <a:r>
              <a:rPr lang="ko-KR" altLang="en-US" sz="1800" b="1" spc="-150" dirty="0" smtClean="0">
                <a:latin typeface="새굴림" pitchFamily="18" charset="-127"/>
                <a:ea typeface="새굴림" pitchFamily="18" charset="-127"/>
              </a:rPr>
              <a:t>자원활용 목적으로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상호협약 체결 가능 </a:t>
            </a:r>
            <a:r>
              <a:rPr lang="en-US" altLang="ko-KR" sz="1800" b="1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   </a:t>
            </a:r>
            <a:r>
              <a:rPr lang="ko-KR" altLang="en-US" sz="1800" dirty="0" smtClean="0">
                <a:latin typeface="새굴림" pitchFamily="18" charset="-127"/>
                <a:ea typeface="새굴림" pitchFamily="18" charset="-127"/>
              </a:rPr>
              <a:t> </a:t>
            </a:r>
            <a:endParaRPr lang="ko-KR" altLang="en-US" sz="1800" dirty="0">
              <a:latin typeface="새굴림" pitchFamily="18" charset="-127"/>
              <a:ea typeface="새굴림" pitchFamily="18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0" y="692150"/>
            <a:ext cx="9144000" cy="527050"/>
          </a:xfrm>
        </p:spPr>
        <p:txBody>
          <a:bodyPr>
            <a:normAutofit fontScale="90000"/>
          </a:bodyPr>
          <a:lstStyle/>
          <a:p>
            <a:pPr lvl="0">
              <a:defRPr lang="ko-KR" altLang="en-US"/>
            </a:pPr>
            <a:r>
              <a:rPr lang="ko-KR" altLang="en-US" sz="4000" b="1" dirty="0" smtClean="0">
                <a:latin typeface="새굴림" pitchFamily="18" charset="-127"/>
                <a:ea typeface="새굴림" pitchFamily="18" charset="-127"/>
              </a:rPr>
              <a:t>제 </a:t>
            </a:r>
            <a:r>
              <a:rPr lang="en-US" altLang="ko-KR" sz="4000" b="1" dirty="0" smtClean="0">
                <a:latin typeface="새굴림" pitchFamily="18" charset="-127"/>
                <a:ea typeface="새굴림" pitchFamily="18" charset="-127"/>
              </a:rPr>
              <a:t>3</a:t>
            </a:r>
            <a:r>
              <a:rPr lang="ko-KR" altLang="en-US" sz="4000" b="1" dirty="0" smtClean="0">
                <a:latin typeface="새굴림" pitchFamily="18" charset="-127"/>
                <a:ea typeface="새굴림" pitchFamily="18" charset="-127"/>
              </a:rPr>
              <a:t> 장 식품안전현대화법</a:t>
            </a:r>
            <a:endParaRPr lang="ko-KR" altLang="en-US" sz="4000" b="1" dirty="0">
              <a:latin typeface="새굴림" pitchFamily="18" charset="-127"/>
              <a:ea typeface="새굴림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327631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5E565-D9CA-4B0D-9177-1E89966EFA6E}" type="slidenum">
              <a:rPr lang="ko-KR" altLang="en-US" smtClean="0">
                <a:latin typeface="새굴림" pitchFamily="18" charset="-127"/>
                <a:ea typeface="새굴림" pitchFamily="18" charset="-127"/>
              </a:rPr>
              <a:pPr/>
              <a:t>22</a:t>
            </a:fld>
            <a:endParaRPr lang="ko-KR" altLang="en-US" dirty="0">
              <a:latin typeface="새굴림" pitchFamily="18" charset="-127"/>
              <a:ea typeface="새굴림" pitchFamily="18" charset="-127"/>
            </a:endParaRPr>
          </a:p>
        </p:txBody>
      </p:sp>
      <p:grpSp>
        <p:nvGrpSpPr>
          <p:cNvPr id="6" name="Group 31"/>
          <p:cNvGrpSpPr>
            <a:grpSpLocks/>
          </p:cNvGrpSpPr>
          <p:nvPr/>
        </p:nvGrpSpPr>
        <p:grpSpPr bwMode="auto">
          <a:xfrm>
            <a:off x="184400" y="750082"/>
            <a:ext cx="793864" cy="722108"/>
            <a:chOff x="2525" y="1380"/>
            <a:chExt cx="544" cy="453"/>
          </a:xfrm>
        </p:grpSpPr>
        <p:sp>
          <p:nvSpPr>
            <p:cNvPr id="7" name="Rectangle 29"/>
            <p:cNvSpPr>
              <a:spLocks noChangeArrowheads="1"/>
            </p:cNvSpPr>
            <p:nvPr/>
          </p:nvSpPr>
          <p:spPr bwMode="auto">
            <a:xfrm>
              <a:off x="2525" y="1380"/>
              <a:ext cx="544" cy="453"/>
            </a:xfrm>
            <a:prstGeom prst="roundRect">
              <a:avLst/>
            </a:prstGeom>
            <a:gradFill rotWithShape="1">
              <a:gsLst>
                <a:gs pos="0">
                  <a:srgbClr val="FFFFFF"/>
                </a:gs>
                <a:gs pos="7001">
                  <a:srgbClr val="E6E6E6"/>
                </a:gs>
                <a:gs pos="32001">
                  <a:srgbClr val="7D8496"/>
                </a:gs>
                <a:gs pos="47000">
                  <a:srgbClr val="E6E6E6"/>
                </a:gs>
                <a:gs pos="85001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Rectangle 30"/>
            <p:cNvSpPr>
              <a:spLocks noChangeArrowheads="1"/>
            </p:cNvSpPr>
            <p:nvPr/>
          </p:nvSpPr>
          <p:spPr bwMode="auto">
            <a:xfrm>
              <a:off x="2571" y="1420"/>
              <a:ext cx="452" cy="377"/>
            </a:xfrm>
            <a:prstGeom prst="roundRect">
              <a:avLst/>
            </a:prstGeom>
            <a:solidFill>
              <a:srgbClr val="0819B8"/>
            </a:solidFill>
            <a:ln w="9525">
              <a:solidFill>
                <a:srgbClr val="0819B8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ko-KR" sz="2400" dirty="0" smtClean="0">
                  <a:solidFill>
                    <a:schemeClr val="bg1">
                      <a:lumMod val="20000"/>
                      <a:lumOff val="8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IV</a:t>
              </a:r>
              <a:endParaRPr lang="en-US" altLang="ko-KR" sz="2400" dirty="0">
                <a:solidFill>
                  <a:schemeClr val="bg1">
                    <a:lumMod val="20000"/>
                    <a:lumOff val="80000"/>
                  </a:schemeClr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21" name="TextBox 3"/>
          <p:cNvSpPr txBox="1">
            <a:spLocks noChangeArrowheads="1"/>
          </p:cNvSpPr>
          <p:nvPr/>
        </p:nvSpPr>
        <p:spPr bwMode="auto">
          <a:xfrm>
            <a:off x="1259632" y="1844824"/>
            <a:ext cx="6300127" cy="3600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742950" indent="-742950" eaLnBrk="1" hangingPunct="1">
              <a:buAutoNum type="arabicPeriod"/>
            </a:pPr>
            <a:r>
              <a:rPr kumimoji="0" lang="ko-KR" altLang="en-US" sz="24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식품위생 예방관리 측면</a:t>
            </a:r>
            <a:endParaRPr kumimoji="0" lang="en-US" altLang="ko-KR" sz="2400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marL="742950" indent="-742950" eaLnBrk="1" hangingPunct="1">
              <a:buAutoNum type="arabicPeriod"/>
            </a:pPr>
            <a:endParaRPr kumimoji="0" lang="en-US" altLang="ko-KR" sz="2400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marL="742950" indent="-742950" eaLnBrk="1" hangingPunct="1">
              <a:buAutoNum type="arabicPeriod"/>
            </a:pPr>
            <a:r>
              <a:rPr kumimoji="0" lang="ko-KR" altLang="en-US" sz="24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식품위생 행정권한 측면</a:t>
            </a:r>
            <a:endParaRPr kumimoji="0" lang="en-US" altLang="ko-KR" sz="2400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marL="742950" indent="-742950" eaLnBrk="1" hangingPunct="1">
              <a:buAutoNum type="arabicPeriod"/>
            </a:pPr>
            <a:endParaRPr kumimoji="0" lang="en-US" altLang="ko-KR" sz="240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marL="742950" indent="-742950" eaLnBrk="1" hangingPunct="1">
              <a:buAutoNum type="arabicPeriod"/>
            </a:pPr>
            <a:r>
              <a:rPr kumimoji="0" lang="ko-KR" altLang="en-US" sz="240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수입식품 안전대책 측면</a:t>
            </a:r>
            <a:endParaRPr kumimoji="0" lang="en-US" altLang="ko-KR" sz="240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endParaRPr kumimoji="0" lang="en-US" altLang="ko-KR" sz="3600" dirty="0" smtClean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endParaRPr kumimoji="0" lang="en-US" altLang="ko-KR" sz="360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hangingPunct="1"/>
            <a:endParaRPr kumimoji="0" lang="ko-KR" altLang="en-US" sz="360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6" name="TextBox 3"/>
          <p:cNvSpPr txBox="1">
            <a:spLocks noChangeArrowheads="1"/>
          </p:cNvSpPr>
          <p:nvPr/>
        </p:nvSpPr>
        <p:spPr bwMode="auto">
          <a:xfrm>
            <a:off x="1115616" y="783049"/>
            <a:ext cx="770485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3200" spc="-15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제</a:t>
            </a:r>
            <a:r>
              <a:rPr kumimoji="0" lang="en-US" altLang="ko-KR" sz="3200" spc="-15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4</a:t>
            </a:r>
            <a:r>
              <a:rPr kumimoji="0" lang="ko-KR" altLang="en-US" sz="3200" spc="-15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장 우리나라 식품위생 법규 시사점 검토</a:t>
            </a:r>
            <a:endParaRPr kumimoji="0" lang="ko-KR" altLang="en-US" sz="3200" spc="-15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04700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>
                <a:latin typeface="새굴림" pitchFamily="18" charset="-127"/>
                <a:ea typeface="새굴림" pitchFamily="18" charset="-127"/>
              </a:rPr>
              <a:t>24</a:t>
            </a:r>
            <a:endParaRPr lang="ko-KR" altLang="en-US" dirty="0">
              <a:latin typeface="새굴림" pitchFamily="18" charset="-127"/>
              <a:ea typeface="새굴림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type="body" sz="quarter" idx="4294967295"/>
          </p:nvPr>
        </p:nvSpPr>
        <p:spPr>
          <a:xfrm>
            <a:off x="251520" y="1341438"/>
            <a:ext cx="8604250" cy="4895850"/>
          </a:xfrm>
        </p:spPr>
        <p:txBody>
          <a:bodyPr>
            <a:noAutofit/>
          </a:bodyPr>
          <a:lstStyle/>
          <a:p>
            <a:pPr marL="0" lvl="0" indent="0">
              <a:buNone/>
              <a:defRPr lang="ko-KR" altLang="en-US"/>
            </a:pPr>
            <a:r>
              <a:rPr lang="en-US" altLang="ko-KR" sz="2800" b="1" dirty="0" smtClean="0">
                <a:latin typeface="새굴림" pitchFamily="18" charset="-127"/>
                <a:ea typeface="새굴림" pitchFamily="18" charset="-127"/>
              </a:rPr>
              <a:t>1. </a:t>
            </a:r>
            <a:r>
              <a:rPr lang="ko-KR" altLang="en-US" sz="2800" b="1" dirty="0" smtClean="0">
                <a:latin typeface="새굴림" pitchFamily="18" charset="-127"/>
                <a:ea typeface="새굴림" pitchFamily="18" charset="-127"/>
              </a:rPr>
              <a:t>식품위생 예방관리 측면</a:t>
            </a:r>
            <a:endParaRPr lang="en-US" altLang="ko-KR" sz="2800" b="1" dirty="0" smtClean="0">
              <a:latin typeface="새굴림" pitchFamily="18" charset="-127"/>
              <a:ea typeface="새굴림" pitchFamily="18" charset="-127"/>
            </a:endParaRPr>
          </a:p>
          <a:p>
            <a:pPr marL="608012" lvl="0" indent="-342900">
              <a:lnSpc>
                <a:spcPct val="120000"/>
              </a:lnSpc>
              <a:buFont typeface="Arial" pitchFamily="34" charset="0"/>
              <a:buChar char="•"/>
              <a:defRPr lang="ko-KR" altLang="en-US"/>
            </a:pPr>
            <a:r>
              <a:rPr lang="ko-KR" altLang="en-US" b="1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현 제도</a:t>
            </a:r>
            <a:endParaRPr lang="en-US" altLang="ko-KR" sz="2400" b="1" dirty="0" smtClean="0">
              <a:solidFill>
                <a:srgbClr val="0819B8"/>
              </a:solidFill>
              <a:latin typeface="새굴림" pitchFamily="18" charset="-127"/>
              <a:ea typeface="새굴림" pitchFamily="18" charset="-127"/>
            </a:endParaRPr>
          </a:p>
          <a:p>
            <a:pPr marL="628650" lvl="0" indent="-365125">
              <a:lnSpc>
                <a:spcPct val="120000"/>
              </a:lnSpc>
              <a:buNone/>
              <a:defRPr lang="ko-KR" altLang="en-US"/>
            </a:pPr>
            <a:r>
              <a:rPr lang="en-US" altLang="ko-KR" sz="1800" b="1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  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- </a:t>
            </a:r>
            <a:r>
              <a:rPr lang="ko-KR" altLang="en-US" sz="1800" b="1" spc="300" dirty="0" smtClean="0">
                <a:latin typeface="새굴림" pitchFamily="18" charset="-127"/>
                <a:ea typeface="새굴림" pitchFamily="18" charset="-127"/>
              </a:rPr>
              <a:t>자가품질검사 제도</a:t>
            </a:r>
            <a:r>
              <a:rPr lang="en-US" altLang="ko-KR" sz="1800" b="1" spc="300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1800" b="1" spc="300" dirty="0" smtClean="0">
                <a:latin typeface="새굴림" pitchFamily="18" charset="-127"/>
                <a:ea typeface="새굴림" pitchFamily="18" charset="-127"/>
              </a:rPr>
              <a:t>행정공무원의 사업장 내 출입</a:t>
            </a:r>
            <a:r>
              <a:rPr lang="en-US" altLang="ko-KR" sz="1800" b="1" spc="300" dirty="0" smtClean="0">
                <a:latin typeface="새굴림" pitchFamily="18" charset="-127"/>
                <a:ea typeface="새굴림" pitchFamily="18" charset="-127"/>
              </a:rPr>
              <a:t>∙</a:t>
            </a:r>
            <a:r>
              <a:rPr lang="ko-KR" altLang="en-US" sz="1800" b="1" spc="300" dirty="0" smtClean="0">
                <a:latin typeface="새굴림" pitchFamily="18" charset="-127"/>
                <a:ea typeface="새굴림" pitchFamily="18" charset="-127"/>
              </a:rPr>
              <a:t>수거 등 점검</a:t>
            </a:r>
            <a:r>
              <a:rPr lang="en-US" altLang="ko-KR" sz="1800" b="1" spc="300" dirty="0" smtClean="0">
                <a:latin typeface="새굴림" pitchFamily="18" charset="-127"/>
                <a:ea typeface="새굴림" pitchFamily="18" charset="-127"/>
              </a:rPr>
              <a:t>, HACCP</a:t>
            </a:r>
            <a:r>
              <a:rPr lang="ko-KR" altLang="en-US" sz="1800" b="1" spc="300" dirty="0">
                <a:latin typeface="새굴림" pitchFamily="18" charset="-127"/>
                <a:ea typeface="새굴림" pitchFamily="18" charset="-127"/>
              </a:rPr>
              <a:t> </a:t>
            </a:r>
            <a:r>
              <a:rPr lang="ko-KR" altLang="en-US" sz="1800" b="1" spc="300" dirty="0" smtClean="0">
                <a:latin typeface="새굴림" pitchFamily="18" charset="-127"/>
                <a:ea typeface="새굴림" pitchFamily="18" charset="-127"/>
              </a:rPr>
              <a:t>및 식품이력추적제도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도입</a:t>
            </a:r>
            <a:endParaRPr lang="en-US" altLang="ko-KR" sz="1800" b="1" dirty="0" smtClean="0">
              <a:latin typeface="새굴림" pitchFamily="18" charset="-127"/>
              <a:ea typeface="새굴림" pitchFamily="18" charset="-127"/>
            </a:endParaRPr>
          </a:p>
          <a:p>
            <a:pPr marL="628650" lvl="0" indent="-365125">
              <a:lnSpc>
                <a:spcPct val="120000"/>
              </a:lnSpc>
              <a:buNone/>
              <a:defRPr lang="ko-KR" altLang="en-US"/>
            </a:pP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  -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최근 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HACCP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인증제품 생산비율 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68.7%(2016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년 기준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)</a:t>
            </a:r>
          </a:p>
          <a:p>
            <a:pPr marL="628650" lvl="0" indent="-365125">
              <a:lnSpc>
                <a:spcPct val="120000"/>
              </a:lnSpc>
              <a:buNone/>
              <a:defRPr lang="ko-KR" altLang="en-US"/>
            </a:pPr>
            <a:r>
              <a:rPr lang="en-US" altLang="ko-KR" sz="1800" b="1" dirty="0"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 ☞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식품안전현대화법에 비해 예방규정이 부족하지 않음 </a:t>
            </a:r>
            <a:endParaRPr lang="en-US" altLang="ko-KR" sz="1800" dirty="0" smtClean="0">
              <a:latin typeface="새굴림" pitchFamily="18" charset="-127"/>
              <a:ea typeface="새굴림" pitchFamily="18" charset="-127"/>
            </a:endParaRPr>
          </a:p>
          <a:p>
            <a:pPr marL="608012" lvl="0" indent="-342900">
              <a:lnSpc>
                <a:spcPct val="120000"/>
              </a:lnSpc>
              <a:buFont typeface="Arial" pitchFamily="34" charset="0"/>
              <a:buChar char="•"/>
              <a:defRPr lang="ko-KR" altLang="en-US"/>
            </a:pPr>
            <a:r>
              <a:rPr lang="ko-KR" altLang="en-US" b="1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정부</a:t>
            </a:r>
            <a:r>
              <a:rPr lang="ko-KR" altLang="en-US" sz="2400" b="1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 주도의 식품행정 문제</a:t>
            </a:r>
            <a:endParaRPr lang="en-US" altLang="ko-KR" sz="2400" b="1" dirty="0" smtClean="0">
              <a:solidFill>
                <a:srgbClr val="0819B8"/>
              </a:solidFill>
              <a:latin typeface="새굴림" pitchFamily="18" charset="-127"/>
              <a:ea typeface="새굴림" pitchFamily="18" charset="-127"/>
            </a:endParaRPr>
          </a:p>
          <a:p>
            <a:pPr marL="265112" lvl="0" indent="0">
              <a:lnSpc>
                <a:spcPct val="120000"/>
              </a:lnSpc>
              <a:buNone/>
              <a:defRPr lang="ko-KR" altLang="en-US"/>
            </a:pPr>
            <a:r>
              <a:rPr lang="en-US" altLang="ko-KR" sz="2400" b="1" dirty="0" smtClean="0">
                <a:latin typeface="새굴림" pitchFamily="18" charset="-127"/>
                <a:ea typeface="새굴림" pitchFamily="18" charset="-127"/>
              </a:rPr>
              <a:t>  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-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식품업체는 인증 취득에 급급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, HACCP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기준 </a:t>
            </a:r>
            <a:r>
              <a:rPr lang="ko-KR" altLang="en-US" sz="1800" b="1" dirty="0" err="1" smtClean="0">
                <a:latin typeface="새굴림" pitchFamily="18" charset="-127"/>
                <a:ea typeface="새굴림" pitchFamily="18" charset="-127"/>
              </a:rPr>
              <a:t>미준수</a:t>
            </a:r>
            <a:endParaRPr lang="en-US" altLang="ko-KR" sz="1800" b="1" dirty="0" smtClean="0">
              <a:latin typeface="새굴림" pitchFamily="18" charset="-127"/>
              <a:ea typeface="새굴림" pitchFamily="18" charset="-127"/>
            </a:endParaRPr>
          </a:p>
          <a:p>
            <a:pPr marL="628650" lvl="0" indent="-365125">
              <a:lnSpc>
                <a:spcPct val="120000"/>
              </a:lnSpc>
              <a:buNone/>
              <a:defRPr lang="ko-KR" altLang="en-US"/>
            </a:pP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   -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관련 공무원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: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인력부족에도 인증 확대에 주력→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감독 소홀</a:t>
            </a:r>
            <a:endParaRPr lang="en-US" altLang="ko-KR" sz="1800" b="1" dirty="0" smtClean="0">
              <a:latin typeface="새굴림" pitchFamily="18" charset="-127"/>
              <a:ea typeface="새굴림" pitchFamily="18" charset="-127"/>
            </a:endParaRPr>
          </a:p>
          <a:p>
            <a:pPr marL="628650" lvl="0" indent="-365125">
              <a:lnSpc>
                <a:spcPct val="120000"/>
              </a:lnSpc>
              <a:buNone/>
              <a:defRPr lang="ko-KR" altLang="en-US"/>
            </a:pPr>
            <a:r>
              <a:rPr lang="en-US" altLang="ko-KR" sz="1800" b="1" dirty="0"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☞ HACCP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등 원래 취지에 맞게 </a:t>
            </a:r>
            <a:r>
              <a:rPr lang="ko-KR" altLang="en-US" sz="1800" b="1" spc="300" dirty="0" smtClean="0">
                <a:latin typeface="새굴림" pitchFamily="18" charset="-127"/>
                <a:ea typeface="새굴림" pitchFamily="18" charset="-127"/>
              </a:rPr>
              <a:t>사업자 주도로 운영되도록 하고</a:t>
            </a:r>
            <a:r>
              <a:rPr lang="en-US" altLang="ko-KR" sz="1800" b="1" spc="300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1800" b="1" spc="300" dirty="0" smtClean="0">
                <a:latin typeface="새굴림" pitchFamily="18" charset="-127"/>
                <a:ea typeface="새굴림" pitchFamily="18" charset="-127"/>
              </a:rPr>
              <a:t>정부는 사후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감독하는 체계로 대폭 개선 필요</a:t>
            </a:r>
            <a:endParaRPr lang="en-US" altLang="ko-KR" sz="1800" b="1" dirty="0" smtClean="0">
              <a:latin typeface="새굴림" pitchFamily="18" charset="-127"/>
              <a:ea typeface="새굴림" pitchFamily="18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0" y="692150"/>
            <a:ext cx="9144000" cy="527050"/>
          </a:xfrm>
        </p:spPr>
        <p:txBody>
          <a:bodyPr>
            <a:normAutofit fontScale="90000"/>
          </a:bodyPr>
          <a:lstStyle/>
          <a:p>
            <a:pPr lvl="0">
              <a:defRPr lang="ko-KR" altLang="en-US"/>
            </a:pPr>
            <a:r>
              <a:rPr lang="ko-KR" altLang="en-US" sz="4000" b="1" dirty="0" smtClean="0">
                <a:latin typeface="새굴림" pitchFamily="18" charset="-127"/>
                <a:ea typeface="새굴림" pitchFamily="18" charset="-127"/>
              </a:rPr>
              <a:t>제</a:t>
            </a:r>
            <a:r>
              <a:rPr lang="en-US" altLang="ko-KR" sz="4000" b="1" dirty="0" smtClean="0">
                <a:latin typeface="새굴림" pitchFamily="18" charset="-127"/>
                <a:ea typeface="새굴림" pitchFamily="18" charset="-127"/>
              </a:rPr>
              <a:t>4</a:t>
            </a:r>
            <a:r>
              <a:rPr lang="ko-KR" altLang="en-US" sz="4000" b="1" dirty="0" smtClean="0">
                <a:latin typeface="새굴림" pitchFamily="18" charset="-127"/>
                <a:ea typeface="새굴림" pitchFamily="18" charset="-127"/>
              </a:rPr>
              <a:t>장 우리나라 식품위생법규 시사점 검토</a:t>
            </a:r>
            <a:endParaRPr lang="ko-KR" altLang="en-US" sz="4000" b="1" dirty="0">
              <a:latin typeface="새굴림" pitchFamily="18" charset="-127"/>
              <a:ea typeface="새굴림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865690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>
                <a:latin typeface="새굴림" pitchFamily="18" charset="-127"/>
                <a:ea typeface="새굴림" pitchFamily="18" charset="-127"/>
              </a:rPr>
              <a:t>25</a:t>
            </a:r>
            <a:endParaRPr lang="ko-KR" altLang="en-US" dirty="0">
              <a:latin typeface="새굴림" pitchFamily="18" charset="-127"/>
              <a:ea typeface="새굴림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type="body" sz="quarter" idx="4294967295"/>
          </p:nvPr>
        </p:nvSpPr>
        <p:spPr>
          <a:xfrm>
            <a:off x="251520" y="1341438"/>
            <a:ext cx="8604250" cy="4895850"/>
          </a:xfrm>
        </p:spPr>
        <p:txBody>
          <a:bodyPr>
            <a:noAutofit/>
          </a:bodyPr>
          <a:lstStyle/>
          <a:p>
            <a:pPr marL="0" lvl="0" indent="0">
              <a:buNone/>
              <a:defRPr lang="ko-KR" altLang="en-US"/>
            </a:pPr>
            <a:r>
              <a:rPr lang="en-US" altLang="ko-KR" sz="2800" b="1" dirty="0">
                <a:latin typeface="새굴림" pitchFamily="18" charset="-127"/>
                <a:ea typeface="새굴림" pitchFamily="18" charset="-127"/>
              </a:rPr>
              <a:t>2</a:t>
            </a:r>
            <a:r>
              <a:rPr lang="en-US" altLang="ko-KR" sz="2800" b="1" dirty="0" smtClean="0">
                <a:latin typeface="새굴림" pitchFamily="18" charset="-127"/>
                <a:ea typeface="새굴림" pitchFamily="18" charset="-127"/>
              </a:rPr>
              <a:t>. </a:t>
            </a:r>
            <a:r>
              <a:rPr lang="ko-KR" altLang="en-US" sz="2800" b="1" dirty="0" smtClean="0">
                <a:latin typeface="새굴림" pitchFamily="18" charset="-127"/>
                <a:ea typeface="새굴림" pitchFamily="18" charset="-127"/>
              </a:rPr>
              <a:t>식품위생 행정권한 측면</a:t>
            </a:r>
            <a:endParaRPr lang="en-US" altLang="ko-KR" sz="2800" b="1" dirty="0" smtClean="0">
              <a:latin typeface="새굴림" pitchFamily="18" charset="-127"/>
              <a:ea typeface="새굴림" pitchFamily="18" charset="-127"/>
            </a:endParaRPr>
          </a:p>
          <a:p>
            <a:pPr marL="608012" lvl="0" indent="-342900">
              <a:lnSpc>
                <a:spcPct val="120000"/>
              </a:lnSpc>
              <a:buFont typeface="Arial" pitchFamily="34" charset="0"/>
              <a:buChar char="•"/>
              <a:defRPr lang="ko-KR" altLang="en-US"/>
            </a:pPr>
            <a:r>
              <a:rPr lang="ko-KR" altLang="en-US" b="1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현 실태</a:t>
            </a:r>
            <a:endParaRPr lang="en-US" altLang="ko-KR" sz="2400" b="1" dirty="0" smtClean="0">
              <a:solidFill>
                <a:srgbClr val="0819B8"/>
              </a:solidFill>
              <a:latin typeface="새굴림" pitchFamily="18" charset="-127"/>
              <a:ea typeface="새굴림" pitchFamily="18" charset="-127"/>
            </a:endParaRPr>
          </a:p>
          <a:p>
            <a:pPr marL="628650" lvl="0" indent="-365125">
              <a:lnSpc>
                <a:spcPct val="120000"/>
              </a:lnSpc>
              <a:buNone/>
              <a:defRPr lang="ko-KR" altLang="en-US"/>
            </a:pPr>
            <a:r>
              <a:rPr lang="en-US" altLang="ko-KR" sz="1800" b="1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  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-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농산물의 경우</a:t>
            </a:r>
            <a:r>
              <a:rPr lang="en-US" altLang="ko-KR" sz="1800" b="1" spc="-150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1800" b="1" spc="-150" dirty="0" smtClean="0">
                <a:latin typeface="새굴림" pitchFamily="18" charset="-127"/>
                <a:ea typeface="새굴림" pitchFamily="18" charset="-127"/>
              </a:rPr>
              <a:t>생산단계에서 </a:t>
            </a:r>
            <a:r>
              <a:rPr lang="en-US" altLang="ko-KR" sz="1800" b="1" spc="-150" dirty="0" smtClean="0">
                <a:latin typeface="새굴림" pitchFamily="18" charset="-127"/>
                <a:ea typeface="새굴림" pitchFamily="18" charset="-127"/>
              </a:rPr>
              <a:t>1</a:t>
            </a:r>
            <a:r>
              <a:rPr lang="ko-KR" altLang="en-US" sz="1800" b="1" spc="-150" dirty="0" smtClean="0">
                <a:latin typeface="새굴림" pitchFamily="18" charset="-127"/>
                <a:ea typeface="새굴림" pitchFamily="18" charset="-127"/>
              </a:rPr>
              <a:t>차 생산물인지</a:t>
            </a:r>
            <a:r>
              <a:rPr lang="en-US" altLang="ko-KR" sz="1800" b="1" spc="-150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가공생산물인지에 따라 농림부와 </a:t>
            </a:r>
            <a:r>
              <a:rPr lang="ko-KR" altLang="en-US" sz="1800" b="1" dirty="0" err="1" smtClean="0">
                <a:latin typeface="새굴림" pitchFamily="18" charset="-127"/>
                <a:ea typeface="새굴림" pitchFamily="18" charset="-127"/>
              </a:rPr>
              <a:t>식약처의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 관리가 달라지는 등 복잡한 구조→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’08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식품안전기본법 제정을 통해 국무총리실에 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‘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식품안전정책위원회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’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설립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(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컨트롤 타워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)</a:t>
            </a:r>
          </a:p>
          <a:p>
            <a:pPr marL="628650" lvl="0" indent="-365125">
              <a:lnSpc>
                <a:spcPct val="120000"/>
              </a:lnSpc>
              <a:buNone/>
              <a:defRPr lang="ko-KR" altLang="en-US"/>
            </a:pPr>
            <a:r>
              <a:rPr lang="en-US" altLang="ko-KR" sz="1800" b="1" dirty="0"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 - (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살충제 계란 사건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)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각 관련 부처 상이한 자료 발표→소비자 불안 가중</a:t>
            </a:r>
            <a:endParaRPr lang="en-US" altLang="ko-KR" sz="1800" b="1" dirty="0" smtClean="0">
              <a:latin typeface="새굴림" pitchFamily="18" charset="-127"/>
              <a:ea typeface="새굴림" pitchFamily="18" charset="-127"/>
            </a:endParaRPr>
          </a:p>
          <a:p>
            <a:pPr marL="628650" lvl="0" indent="-365125">
              <a:lnSpc>
                <a:spcPct val="120000"/>
              </a:lnSpc>
              <a:buNone/>
              <a:defRPr lang="ko-KR" altLang="en-US"/>
            </a:pPr>
            <a:endParaRPr lang="en-US" altLang="ko-KR" sz="1000" b="1" dirty="0" smtClean="0">
              <a:latin typeface="새굴림" pitchFamily="18" charset="-127"/>
              <a:ea typeface="새굴림" pitchFamily="18" charset="-127"/>
            </a:endParaRPr>
          </a:p>
          <a:p>
            <a:pPr marL="608012" lvl="0" indent="-342900">
              <a:lnSpc>
                <a:spcPct val="120000"/>
              </a:lnSpc>
              <a:buFont typeface="Arial" pitchFamily="34" charset="0"/>
              <a:buChar char="•"/>
              <a:defRPr lang="ko-KR" altLang="en-US"/>
            </a:pPr>
            <a:r>
              <a:rPr lang="ko-KR" altLang="en-US" b="1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식품안전체계 구축 필요</a:t>
            </a:r>
            <a:endParaRPr lang="en-US" altLang="ko-KR" sz="2400" b="1" dirty="0" smtClean="0">
              <a:solidFill>
                <a:srgbClr val="0819B8"/>
              </a:solidFill>
              <a:latin typeface="새굴림" pitchFamily="18" charset="-127"/>
              <a:ea typeface="새굴림" pitchFamily="18" charset="-127"/>
            </a:endParaRPr>
          </a:p>
          <a:p>
            <a:pPr marL="265112" lvl="0" indent="0">
              <a:lnSpc>
                <a:spcPct val="120000"/>
              </a:lnSpc>
              <a:buNone/>
              <a:defRPr lang="ko-KR" altLang="en-US"/>
            </a:pPr>
            <a:r>
              <a:rPr lang="en-US" altLang="ko-KR" sz="2400" b="1" dirty="0" smtClean="0">
                <a:latin typeface="새굴림" pitchFamily="18" charset="-127"/>
                <a:ea typeface="새굴림" pitchFamily="18" charset="-127"/>
              </a:rPr>
              <a:t>  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-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생산자 중심의 담당부처 구분은 식품안전에 대한 통일적 규정마련에 미흡</a:t>
            </a:r>
            <a:endParaRPr lang="en-US" altLang="ko-KR" sz="1800" b="1" dirty="0" smtClean="0">
              <a:latin typeface="새굴림" pitchFamily="18" charset="-127"/>
              <a:ea typeface="새굴림" pitchFamily="18" charset="-127"/>
            </a:endParaRPr>
          </a:p>
          <a:p>
            <a:pPr marL="628650" lvl="0" indent="-365125">
              <a:lnSpc>
                <a:spcPct val="120000"/>
              </a:lnSpc>
              <a:buNone/>
              <a:defRPr lang="ko-KR" altLang="en-US"/>
            </a:pPr>
            <a:r>
              <a:rPr lang="en-US" altLang="ko-KR" sz="1800" b="1" dirty="0"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 - </a:t>
            </a:r>
            <a:r>
              <a:rPr lang="ko-KR" altLang="en-US" sz="1800" b="1" spc="-150" dirty="0" err="1" smtClean="0">
                <a:latin typeface="새굴림" pitchFamily="18" charset="-127"/>
                <a:ea typeface="새굴림" pitchFamily="18" charset="-127"/>
              </a:rPr>
              <a:t>식약처</a:t>
            </a:r>
            <a:r>
              <a:rPr lang="ko-KR" altLang="en-US" sz="1800" b="1" spc="-150" dirty="0" smtClean="0">
                <a:latin typeface="새굴림" pitchFamily="18" charset="-127"/>
                <a:ea typeface="새굴림" pitchFamily="18" charset="-127"/>
              </a:rPr>
              <a:t> 중심의 안전체계 구축하되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식품안전기본법 취지에 따라 국무총리실에서 수시로 관계 </a:t>
            </a:r>
            <a:r>
              <a:rPr lang="ko-KR" altLang="en-US" sz="1800" b="1" spc="-150" dirty="0" smtClean="0">
                <a:latin typeface="새굴림" pitchFamily="18" charset="-127"/>
                <a:ea typeface="새굴림" pitchFamily="18" charset="-127"/>
              </a:rPr>
              <a:t>중앙행정기관의 장과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종합대책 마련하는 방법으로 체계 변화 검토</a:t>
            </a:r>
            <a:endParaRPr lang="en-US" altLang="ko-KR" sz="1800" b="1" dirty="0" smtClean="0">
              <a:latin typeface="새굴림" pitchFamily="18" charset="-127"/>
              <a:ea typeface="새굴림" pitchFamily="18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0" y="692150"/>
            <a:ext cx="9144000" cy="527050"/>
          </a:xfrm>
        </p:spPr>
        <p:txBody>
          <a:bodyPr>
            <a:normAutofit fontScale="90000"/>
          </a:bodyPr>
          <a:lstStyle/>
          <a:p>
            <a:pPr lvl="0">
              <a:defRPr lang="ko-KR" altLang="en-US"/>
            </a:pPr>
            <a:r>
              <a:rPr lang="ko-KR" altLang="en-US" sz="4000" b="1" dirty="0" smtClean="0">
                <a:latin typeface="새굴림" pitchFamily="18" charset="-127"/>
                <a:ea typeface="새굴림" pitchFamily="18" charset="-127"/>
              </a:rPr>
              <a:t>제</a:t>
            </a:r>
            <a:r>
              <a:rPr lang="en-US" altLang="ko-KR" sz="4000" b="1" dirty="0" smtClean="0">
                <a:latin typeface="새굴림" pitchFamily="18" charset="-127"/>
                <a:ea typeface="새굴림" pitchFamily="18" charset="-127"/>
              </a:rPr>
              <a:t>4</a:t>
            </a:r>
            <a:r>
              <a:rPr lang="ko-KR" altLang="en-US" sz="4000" b="1" dirty="0" smtClean="0">
                <a:latin typeface="새굴림" pitchFamily="18" charset="-127"/>
                <a:ea typeface="새굴림" pitchFamily="18" charset="-127"/>
              </a:rPr>
              <a:t>장 우리나라 식품위생법규 시사점 검토</a:t>
            </a:r>
            <a:endParaRPr lang="ko-KR" altLang="en-US" sz="4000" b="1" dirty="0">
              <a:latin typeface="새굴림" pitchFamily="18" charset="-127"/>
              <a:ea typeface="새굴림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397537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>
                <a:latin typeface="새굴림" pitchFamily="18" charset="-127"/>
                <a:ea typeface="새굴림" pitchFamily="18" charset="-127"/>
              </a:rPr>
              <a:t>26</a:t>
            </a:r>
            <a:endParaRPr lang="ko-KR" altLang="en-US" dirty="0">
              <a:latin typeface="새굴림" pitchFamily="18" charset="-127"/>
              <a:ea typeface="새굴림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type="body" sz="quarter" idx="4294967295"/>
          </p:nvPr>
        </p:nvSpPr>
        <p:spPr>
          <a:xfrm>
            <a:off x="251520" y="1341438"/>
            <a:ext cx="8604250" cy="4895850"/>
          </a:xfrm>
        </p:spPr>
        <p:txBody>
          <a:bodyPr>
            <a:noAutofit/>
          </a:bodyPr>
          <a:lstStyle/>
          <a:p>
            <a:pPr marL="0" lvl="0" indent="0">
              <a:buNone/>
              <a:defRPr lang="ko-KR" altLang="en-US"/>
            </a:pPr>
            <a:r>
              <a:rPr lang="en-US" altLang="ko-KR" sz="2800" b="1" dirty="0">
                <a:latin typeface="새굴림" pitchFamily="18" charset="-127"/>
                <a:ea typeface="새굴림" pitchFamily="18" charset="-127"/>
              </a:rPr>
              <a:t>3</a:t>
            </a:r>
            <a:r>
              <a:rPr lang="en-US" altLang="ko-KR" sz="2800" b="1" dirty="0" smtClean="0">
                <a:latin typeface="새굴림" pitchFamily="18" charset="-127"/>
                <a:ea typeface="새굴림" pitchFamily="18" charset="-127"/>
              </a:rPr>
              <a:t>. </a:t>
            </a:r>
            <a:r>
              <a:rPr lang="ko-KR" altLang="en-US" sz="2800" b="1" dirty="0" smtClean="0">
                <a:latin typeface="새굴림" pitchFamily="18" charset="-127"/>
                <a:ea typeface="새굴림" pitchFamily="18" charset="-127"/>
              </a:rPr>
              <a:t>수입식품 안전대책 </a:t>
            </a:r>
            <a:r>
              <a:rPr lang="ko-KR" altLang="en-US" sz="2800" b="1" dirty="0" smtClean="0">
                <a:latin typeface="새굴림" pitchFamily="18" charset="-127"/>
                <a:ea typeface="새굴림" pitchFamily="18" charset="-127"/>
              </a:rPr>
              <a:t>측면</a:t>
            </a:r>
            <a:endParaRPr lang="en-US" altLang="ko-KR" sz="2800" b="1" dirty="0" smtClean="0">
              <a:latin typeface="새굴림" pitchFamily="18" charset="-127"/>
              <a:ea typeface="새굴림" pitchFamily="18" charset="-127"/>
            </a:endParaRPr>
          </a:p>
          <a:p>
            <a:pPr marL="608012" lvl="0" indent="-342900">
              <a:lnSpc>
                <a:spcPct val="120000"/>
              </a:lnSpc>
              <a:buFont typeface="Arial" pitchFamily="34" charset="0"/>
              <a:buChar char="•"/>
              <a:defRPr lang="ko-KR" altLang="en-US"/>
            </a:pPr>
            <a:r>
              <a:rPr lang="ko-KR" altLang="en-US" b="1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현 제도</a:t>
            </a:r>
            <a:endParaRPr lang="en-US" altLang="ko-KR" sz="2400" b="1" dirty="0" smtClean="0">
              <a:solidFill>
                <a:srgbClr val="0819B8"/>
              </a:solidFill>
              <a:latin typeface="새굴림" pitchFamily="18" charset="-127"/>
              <a:ea typeface="새굴림" pitchFamily="18" charset="-127"/>
            </a:endParaRPr>
          </a:p>
          <a:p>
            <a:pPr marL="628650" lvl="0" indent="-365125">
              <a:lnSpc>
                <a:spcPct val="120000"/>
              </a:lnSpc>
              <a:buNone/>
              <a:defRPr lang="ko-KR" altLang="en-US"/>
            </a:pPr>
            <a:r>
              <a:rPr lang="en-US" altLang="ko-KR" sz="1800" b="1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  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-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수입식품 범람에 따라 미국 </a:t>
            </a:r>
            <a:r>
              <a:rPr lang="ko-KR" altLang="en-US" sz="1800" b="1" spc="-150" dirty="0" smtClean="0">
                <a:latin typeface="새굴림" pitchFamily="18" charset="-127"/>
                <a:ea typeface="새굴림" pitchFamily="18" charset="-127"/>
              </a:rPr>
              <a:t>식품안전현대화법의 취지를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반영하여 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‘16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수입식품안전관리특별법 제정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, ’17. 3.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시행</a:t>
            </a:r>
            <a:endParaRPr lang="en-US" altLang="ko-KR" sz="1800" b="1" dirty="0" smtClean="0">
              <a:latin typeface="새굴림" pitchFamily="18" charset="-127"/>
              <a:ea typeface="새굴림" pitchFamily="18" charset="-127"/>
            </a:endParaRPr>
          </a:p>
          <a:p>
            <a:pPr marL="628650" lvl="0" indent="-365125">
              <a:lnSpc>
                <a:spcPct val="120000"/>
              </a:lnSpc>
              <a:buNone/>
              <a:defRPr lang="ko-KR" altLang="en-US"/>
            </a:pPr>
            <a:endParaRPr lang="en-US" altLang="ko-KR" sz="1000" b="1" dirty="0" smtClean="0">
              <a:latin typeface="새굴림" pitchFamily="18" charset="-127"/>
              <a:ea typeface="새굴림" pitchFamily="18" charset="-127"/>
            </a:endParaRPr>
          </a:p>
          <a:p>
            <a:pPr marL="608012" lvl="0" indent="-342900">
              <a:lnSpc>
                <a:spcPct val="120000"/>
              </a:lnSpc>
              <a:buFont typeface="Arial" pitchFamily="34" charset="0"/>
              <a:buChar char="•"/>
              <a:defRPr lang="ko-KR" altLang="en-US"/>
            </a:pPr>
            <a:r>
              <a:rPr lang="ko-KR" altLang="en-US" b="1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수입 유통 전 단계까지의 적극적 식품안전 관리 필요 등</a:t>
            </a:r>
            <a:endParaRPr lang="en-US" altLang="ko-KR" sz="2400" b="1" dirty="0" smtClean="0">
              <a:solidFill>
                <a:srgbClr val="0819B8"/>
              </a:solidFill>
              <a:latin typeface="새굴림" pitchFamily="18" charset="-127"/>
              <a:ea typeface="새굴림" pitchFamily="18" charset="-127"/>
            </a:endParaRPr>
          </a:p>
          <a:p>
            <a:pPr marL="265112" lvl="0" indent="0">
              <a:lnSpc>
                <a:spcPct val="120000"/>
              </a:lnSpc>
              <a:buNone/>
              <a:defRPr lang="ko-KR" altLang="en-US"/>
            </a:pPr>
            <a:r>
              <a:rPr lang="en-US" altLang="ko-KR" sz="2400" b="1" dirty="0" smtClean="0">
                <a:latin typeface="새굴림" pitchFamily="18" charset="-127"/>
                <a:ea typeface="새굴림" pitchFamily="18" charset="-127"/>
              </a:rPr>
              <a:t>  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-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수입식품 제조단계</a:t>
            </a:r>
            <a:r>
              <a:rPr lang="en-US" altLang="ko-KR" sz="1800" b="1" dirty="0">
                <a:latin typeface="새굴림" pitchFamily="18" charset="-127"/>
                <a:ea typeface="새굴림" pitchFamily="18" charset="-127"/>
              </a:rPr>
              <a:t>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및 국내 항만 도착 후 검역 전 단계까지 안전관리 미흡</a:t>
            </a:r>
            <a:endParaRPr lang="en-US" altLang="ko-KR" sz="1800" b="1" dirty="0" smtClean="0">
              <a:latin typeface="새굴림" pitchFamily="18" charset="-127"/>
              <a:ea typeface="새굴림" pitchFamily="18" charset="-127"/>
            </a:endParaRPr>
          </a:p>
          <a:p>
            <a:pPr marL="628650" lvl="0" indent="-365125">
              <a:lnSpc>
                <a:spcPct val="120000"/>
              </a:lnSpc>
              <a:buNone/>
              <a:defRPr lang="ko-KR" altLang="en-US"/>
            </a:pP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     ☞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식품안전현대화법에는 수입업자에게 해외공급업자 검증의무 부과</a:t>
            </a:r>
            <a:endParaRPr lang="en-US" altLang="ko-KR" sz="1800" b="1" dirty="0" smtClean="0">
              <a:latin typeface="새굴림" pitchFamily="18" charset="-127"/>
              <a:ea typeface="새굴림" pitchFamily="18" charset="-127"/>
            </a:endParaRPr>
          </a:p>
          <a:p>
            <a:pPr marL="628650" lvl="0" indent="-365125">
              <a:lnSpc>
                <a:spcPct val="120000"/>
              </a:lnSpc>
              <a:buNone/>
              <a:defRPr lang="ko-KR" altLang="en-US"/>
            </a:pPr>
            <a:r>
              <a:rPr lang="en-US" altLang="ko-KR" sz="1800" b="1" dirty="0"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  -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위해 수입식품 발생시 긴급대응 조항 규정 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x</a:t>
            </a:r>
          </a:p>
          <a:p>
            <a:pPr marL="984250" lvl="0" indent="-720725">
              <a:lnSpc>
                <a:spcPct val="120000"/>
              </a:lnSpc>
              <a:buNone/>
              <a:defRPr lang="ko-KR" altLang="en-US"/>
            </a:pP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     ☞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신속하고 강력한 수입식품 안전의지</a:t>
            </a:r>
            <a:r>
              <a:rPr lang="ko-KR" altLang="en-US" sz="1800" b="1" spc="300" dirty="0" smtClean="0">
                <a:latin typeface="새굴림" pitchFamily="18" charset="-127"/>
                <a:ea typeface="새굴림" pitchFamily="18" charset="-127"/>
              </a:rPr>
              <a:t> 표명을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위해서도 수입식품안전관리특별법에 규정함이 상당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 </a:t>
            </a:r>
          </a:p>
        </p:txBody>
      </p:sp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0" y="692150"/>
            <a:ext cx="9144000" cy="527050"/>
          </a:xfrm>
        </p:spPr>
        <p:txBody>
          <a:bodyPr>
            <a:normAutofit fontScale="90000"/>
          </a:bodyPr>
          <a:lstStyle/>
          <a:p>
            <a:pPr lvl="0">
              <a:defRPr lang="ko-KR" altLang="en-US"/>
            </a:pPr>
            <a:r>
              <a:rPr lang="ko-KR" altLang="en-US" sz="4000" b="1" dirty="0" smtClean="0">
                <a:latin typeface="새굴림" pitchFamily="18" charset="-127"/>
                <a:ea typeface="새굴림" pitchFamily="18" charset="-127"/>
              </a:rPr>
              <a:t>제</a:t>
            </a:r>
            <a:r>
              <a:rPr lang="en-US" altLang="ko-KR" sz="4000" b="1" dirty="0" smtClean="0">
                <a:latin typeface="새굴림" pitchFamily="18" charset="-127"/>
                <a:ea typeface="새굴림" pitchFamily="18" charset="-127"/>
              </a:rPr>
              <a:t>4</a:t>
            </a:r>
            <a:r>
              <a:rPr lang="ko-KR" altLang="en-US" sz="4000" b="1" dirty="0" smtClean="0">
                <a:latin typeface="새굴림" pitchFamily="18" charset="-127"/>
                <a:ea typeface="새굴림" pitchFamily="18" charset="-127"/>
              </a:rPr>
              <a:t>장 우리나라 식품위생법규 시사점 검토</a:t>
            </a:r>
            <a:endParaRPr lang="ko-KR" altLang="en-US" sz="4000" b="1" dirty="0">
              <a:latin typeface="새굴림" pitchFamily="18" charset="-127"/>
              <a:ea typeface="새굴림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401099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5E565-D9CA-4B0D-9177-1E89966EFA6E}" type="slidenum">
              <a:rPr lang="ko-KR" altLang="en-US" smtClean="0">
                <a:latin typeface="새굴림" pitchFamily="18" charset="-127"/>
                <a:ea typeface="새굴림" pitchFamily="18" charset="-127"/>
              </a:rPr>
              <a:pPr/>
              <a:t>26</a:t>
            </a:fld>
            <a:endParaRPr lang="ko-KR" altLang="en-US" dirty="0">
              <a:latin typeface="새굴림" pitchFamily="18" charset="-127"/>
              <a:ea typeface="새굴림" pitchFamily="18" charset="-127"/>
            </a:endParaRPr>
          </a:p>
        </p:txBody>
      </p:sp>
      <p:grpSp>
        <p:nvGrpSpPr>
          <p:cNvPr id="6" name="Group 31"/>
          <p:cNvGrpSpPr>
            <a:grpSpLocks/>
          </p:cNvGrpSpPr>
          <p:nvPr/>
        </p:nvGrpSpPr>
        <p:grpSpPr bwMode="auto">
          <a:xfrm>
            <a:off x="184400" y="750082"/>
            <a:ext cx="793864" cy="722108"/>
            <a:chOff x="2525" y="1380"/>
            <a:chExt cx="544" cy="453"/>
          </a:xfrm>
        </p:grpSpPr>
        <p:sp>
          <p:nvSpPr>
            <p:cNvPr id="7" name="Rectangle 29"/>
            <p:cNvSpPr>
              <a:spLocks noChangeArrowheads="1"/>
            </p:cNvSpPr>
            <p:nvPr/>
          </p:nvSpPr>
          <p:spPr bwMode="auto">
            <a:xfrm>
              <a:off x="2525" y="1380"/>
              <a:ext cx="544" cy="453"/>
            </a:xfrm>
            <a:prstGeom prst="roundRect">
              <a:avLst/>
            </a:prstGeom>
            <a:gradFill rotWithShape="1">
              <a:gsLst>
                <a:gs pos="0">
                  <a:srgbClr val="FFFFFF"/>
                </a:gs>
                <a:gs pos="7001">
                  <a:srgbClr val="E6E6E6"/>
                </a:gs>
                <a:gs pos="32001">
                  <a:srgbClr val="7D8496"/>
                </a:gs>
                <a:gs pos="47000">
                  <a:srgbClr val="E6E6E6"/>
                </a:gs>
                <a:gs pos="85001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Rectangle 30"/>
            <p:cNvSpPr>
              <a:spLocks noChangeArrowheads="1"/>
            </p:cNvSpPr>
            <p:nvPr/>
          </p:nvSpPr>
          <p:spPr bwMode="auto">
            <a:xfrm>
              <a:off x="2571" y="1420"/>
              <a:ext cx="452" cy="377"/>
            </a:xfrm>
            <a:prstGeom prst="roundRect">
              <a:avLst/>
            </a:prstGeom>
            <a:solidFill>
              <a:srgbClr val="0819B8"/>
            </a:solidFill>
            <a:ln w="9525">
              <a:solidFill>
                <a:srgbClr val="0819B8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ko-KR" sz="2400" dirty="0" smtClean="0">
                  <a:solidFill>
                    <a:schemeClr val="bg1">
                      <a:lumMod val="20000"/>
                      <a:lumOff val="80000"/>
                    </a:schemeClr>
                  </a:solidFill>
                  <a:latin typeface="HY견고딕" pitchFamily="18" charset="-127"/>
                  <a:ea typeface="HY견고딕" pitchFamily="18" charset="-127"/>
                </a:rPr>
                <a:t>V</a:t>
              </a:r>
              <a:endParaRPr lang="en-US" altLang="ko-KR" sz="2400" dirty="0">
                <a:solidFill>
                  <a:schemeClr val="bg1">
                    <a:lumMod val="20000"/>
                    <a:lumOff val="80000"/>
                  </a:schemeClr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26" name="TextBox 3"/>
          <p:cNvSpPr txBox="1">
            <a:spLocks noChangeArrowheads="1"/>
          </p:cNvSpPr>
          <p:nvPr/>
        </p:nvSpPr>
        <p:spPr bwMode="auto">
          <a:xfrm>
            <a:off x="1115616" y="783049"/>
            <a:ext cx="770485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ko-KR" altLang="en-US" sz="3200" spc="-15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제 </a:t>
            </a:r>
            <a:r>
              <a:rPr kumimoji="0" lang="en-US" altLang="ko-KR" sz="3200" spc="-15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5 </a:t>
            </a:r>
            <a:r>
              <a:rPr kumimoji="0" lang="ko-KR" altLang="en-US" sz="3200" spc="-150" dirty="0" smtClean="0">
                <a:solidFill>
                  <a:srgbClr val="002060"/>
                </a:solidFill>
                <a:latin typeface="HY견고딕" pitchFamily="18" charset="-127"/>
                <a:ea typeface="HY견고딕" pitchFamily="18" charset="-127"/>
              </a:rPr>
              <a:t>장   결  론</a:t>
            </a:r>
            <a:endParaRPr kumimoji="0" lang="ko-KR" altLang="en-US" sz="3200" spc="-150" dirty="0">
              <a:solidFill>
                <a:srgbClr val="00206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026" name="Picture 2" descr="C:\Users\유동호\AppData\Local\Microsoft\Windows\INetCache\IE\UE31QGZO\insuranceimage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132856"/>
            <a:ext cx="3026664" cy="302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455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ko-KR" dirty="0" smtClean="0">
                <a:latin typeface="새굴림" pitchFamily="18" charset="-127"/>
                <a:ea typeface="새굴림" pitchFamily="18" charset="-127"/>
              </a:rPr>
              <a:t>28</a:t>
            </a:r>
            <a:endParaRPr lang="ko-KR" altLang="en-US" dirty="0">
              <a:latin typeface="새굴림" pitchFamily="18" charset="-127"/>
              <a:ea typeface="새굴림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type="body" sz="quarter" idx="4294967295"/>
          </p:nvPr>
        </p:nvSpPr>
        <p:spPr>
          <a:xfrm>
            <a:off x="251520" y="1341438"/>
            <a:ext cx="8604250" cy="4895850"/>
          </a:xfrm>
        </p:spPr>
        <p:txBody>
          <a:bodyPr>
            <a:noAutofit/>
          </a:bodyPr>
          <a:lstStyle/>
          <a:p>
            <a:pPr marL="608012" indent="-342900">
              <a:lnSpc>
                <a:spcPct val="120000"/>
              </a:lnSpc>
              <a:buFont typeface="Wingdings" pitchFamily="2" charset="2"/>
              <a:buChar char="l"/>
              <a:defRPr lang="ko-KR" altLang="en-US"/>
            </a:pPr>
            <a:endParaRPr lang="en-US" altLang="ko-KR" b="1" dirty="0" smtClean="0">
              <a:solidFill>
                <a:srgbClr val="0819B8"/>
              </a:solidFill>
              <a:latin typeface="새굴림" pitchFamily="18" charset="-127"/>
              <a:ea typeface="새굴림" pitchFamily="18" charset="-127"/>
            </a:endParaRPr>
          </a:p>
          <a:p>
            <a:pPr marL="608012" indent="-342900">
              <a:lnSpc>
                <a:spcPct val="120000"/>
              </a:lnSpc>
              <a:buFont typeface="Arial" pitchFamily="34" charset="0"/>
              <a:buChar char="•"/>
              <a:defRPr lang="ko-KR" altLang="en-US"/>
            </a:pPr>
            <a:r>
              <a:rPr lang="ko-KR" altLang="en-US" b="1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식품선진국인 미국에서도 식품안전을 위해 안전관리 체계 전면 개편 등 변화</a:t>
            </a:r>
            <a:endParaRPr lang="en-US" altLang="ko-KR" b="1" dirty="0" smtClean="0">
              <a:solidFill>
                <a:srgbClr val="0819B8"/>
              </a:solidFill>
              <a:latin typeface="새굴림" pitchFamily="18" charset="-127"/>
              <a:ea typeface="새굴림" pitchFamily="18" charset="-127"/>
            </a:endParaRPr>
          </a:p>
          <a:p>
            <a:pPr marL="608012" indent="-342900">
              <a:lnSpc>
                <a:spcPct val="120000"/>
              </a:lnSpc>
              <a:buFont typeface="Arial" pitchFamily="34" charset="0"/>
              <a:buChar char="•"/>
              <a:defRPr lang="ko-KR" altLang="en-US"/>
            </a:pPr>
            <a:r>
              <a:rPr lang="ko-KR" altLang="en-US" b="1" dirty="0" smtClean="0">
                <a:solidFill>
                  <a:srgbClr val="0819B8"/>
                </a:solidFill>
                <a:latin typeface="새굴림" pitchFamily="18" charset="-127"/>
                <a:ea typeface="새굴림" pitchFamily="18" charset="-127"/>
              </a:rPr>
              <a:t>우리나라도 선진화된 제도 도입→효율적인 식품안전관리 노력</a:t>
            </a:r>
            <a:endParaRPr lang="en-US" altLang="ko-KR" sz="2400" b="1" dirty="0" smtClean="0">
              <a:solidFill>
                <a:srgbClr val="0819B8"/>
              </a:solidFill>
              <a:latin typeface="새굴림" pitchFamily="18" charset="-127"/>
              <a:ea typeface="새굴림" pitchFamily="18" charset="-127"/>
            </a:endParaRPr>
          </a:p>
          <a:p>
            <a:pPr marL="717550" lvl="0" indent="-454025">
              <a:lnSpc>
                <a:spcPct val="120000"/>
              </a:lnSpc>
              <a:buNone/>
              <a:defRPr lang="ko-KR" altLang="en-US"/>
            </a:pPr>
            <a:r>
              <a:rPr lang="en-US" altLang="ko-KR" sz="2400" b="1" dirty="0" smtClean="0">
                <a:latin typeface="새굴림" pitchFamily="18" charset="-127"/>
                <a:ea typeface="새굴림" pitchFamily="18" charset="-127"/>
              </a:rPr>
              <a:t>  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-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정부 주도의 </a:t>
            </a:r>
            <a:r>
              <a:rPr lang="ko-KR" altLang="en-US" sz="1800" b="1" spc="-150" dirty="0" smtClean="0">
                <a:latin typeface="새굴림" pitchFamily="18" charset="-127"/>
                <a:ea typeface="새굴림" pitchFamily="18" charset="-127"/>
              </a:rPr>
              <a:t>식품안전 관리 체계를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사업자 중심으로 변경하고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,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정부는 </a:t>
            </a:r>
            <a:r>
              <a:rPr lang="ko-KR" altLang="en-US" sz="1800" b="1" spc="-150" dirty="0" smtClean="0">
                <a:latin typeface="새굴림" pitchFamily="18" charset="-127"/>
                <a:ea typeface="새굴림" pitchFamily="18" charset="-127"/>
              </a:rPr>
              <a:t>사후관리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감독 철저</a:t>
            </a:r>
            <a:endParaRPr lang="en-US" altLang="ko-KR" sz="1800" b="1" dirty="0" smtClean="0">
              <a:latin typeface="새굴림" pitchFamily="18" charset="-127"/>
              <a:ea typeface="새굴림" pitchFamily="18" charset="-127"/>
            </a:endParaRPr>
          </a:p>
          <a:p>
            <a:pPr marL="628650" lvl="0" indent="-365125">
              <a:lnSpc>
                <a:spcPct val="120000"/>
              </a:lnSpc>
              <a:buNone/>
              <a:defRPr lang="ko-KR" altLang="en-US"/>
            </a:pP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   -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식품안전 컨트롤타워 재정립 →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소비자 불안 불식</a:t>
            </a:r>
            <a:endParaRPr lang="en-US" altLang="ko-KR" sz="1800" b="1" dirty="0" smtClean="0">
              <a:latin typeface="새굴림" pitchFamily="18" charset="-127"/>
              <a:ea typeface="새굴림" pitchFamily="18" charset="-127"/>
            </a:endParaRPr>
          </a:p>
          <a:p>
            <a:pPr marL="628650" lvl="0" indent="-365125">
              <a:lnSpc>
                <a:spcPct val="120000"/>
              </a:lnSpc>
              <a:buNone/>
              <a:defRPr lang="ko-KR" altLang="en-US"/>
            </a:pPr>
            <a:r>
              <a:rPr lang="en-US" altLang="ko-KR" sz="1800" b="1" dirty="0">
                <a:latin typeface="새굴림" pitchFamily="18" charset="-127"/>
                <a:ea typeface="새굴림" pitchFamily="18" charset="-127"/>
              </a:rPr>
              <a:t> </a:t>
            </a:r>
            <a:r>
              <a:rPr lang="en-US" altLang="ko-KR" sz="1800" b="1" dirty="0" smtClean="0">
                <a:latin typeface="새굴림" pitchFamily="18" charset="-127"/>
                <a:ea typeface="새굴림" pitchFamily="18" charset="-127"/>
              </a:rPr>
              <a:t>  - </a:t>
            </a:r>
            <a:r>
              <a:rPr lang="ko-KR" altLang="en-US" sz="1800" b="1" dirty="0" smtClean="0">
                <a:latin typeface="새굴림" pitchFamily="18" charset="-127"/>
                <a:ea typeface="새굴림" pitchFamily="18" charset="-127"/>
              </a:rPr>
              <a:t>식품 수입 각 단계별 안전관리 철저 및 법률 규정 정비 필요</a:t>
            </a:r>
            <a:endParaRPr lang="en-US" altLang="ko-KR" sz="1800" b="1" dirty="0" smtClean="0">
              <a:latin typeface="새굴림" pitchFamily="18" charset="-127"/>
              <a:ea typeface="새굴림" pitchFamily="18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 idx="4294967295"/>
          </p:nvPr>
        </p:nvSpPr>
        <p:spPr>
          <a:xfrm>
            <a:off x="3324" y="620688"/>
            <a:ext cx="9140676" cy="527050"/>
          </a:xfrm>
        </p:spPr>
        <p:txBody>
          <a:bodyPr>
            <a:normAutofit fontScale="90000"/>
          </a:bodyPr>
          <a:lstStyle/>
          <a:p>
            <a:pPr lvl="0">
              <a:defRPr lang="ko-KR" altLang="en-US"/>
            </a:pPr>
            <a:r>
              <a:rPr lang="ko-KR" altLang="en-US" sz="4000" b="1" dirty="0" smtClean="0">
                <a:latin typeface="새굴림" pitchFamily="18" charset="-127"/>
                <a:ea typeface="새굴림" pitchFamily="18" charset="-127"/>
              </a:rPr>
              <a:t>  제 </a:t>
            </a:r>
            <a:r>
              <a:rPr lang="en-US" altLang="ko-KR" sz="4000" b="1" dirty="0" smtClean="0">
                <a:latin typeface="새굴림" pitchFamily="18" charset="-127"/>
                <a:ea typeface="새굴림" pitchFamily="18" charset="-127"/>
              </a:rPr>
              <a:t>5 </a:t>
            </a:r>
            <a:r>
              <a:rPr lang="ko-KR" altLang="en-US" sz="4000" b="1" dirty="0" smtClean="0">
                <a:latin typeface="새굴림" pitchFamily="18" charset="-127"/>
                <a:ea typeface="새굴림" pitchFamily="18" charset="-127"/>
              </a:rPr>
              <a:t>장   결   론</a:t>
            </a:r>
            <a:endParaRPr lang="ko-KR" altLang="en-US" sz="4000" b="1" dirty="0">
              <a:latin typeface="새굴림" pitchFamily="18" charset="-127"/>
              <a:ea typeface="새굴림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066567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5E565-D9CA-4B0D-9177-1E89966EFA6E}" type="slidenum">
              <a:rPr lang="ko-KR" altLang="en-US" smtClean="0">
                <a:latin typeface="새굴림" pitchFamily="18" charset="-127"/>
                <a:ea typeface="새굴림" pitchFamily="18" charset="-127"/>
              </a:rPr>
              <a:pPr/>
              <a:t>28</a:t>
            </a:fld>
            <a:endParaRPr lang="ko-KR" altLang="en-US" dirty="0">
              <a:latin typeface="새굴림" pitchFamily="18" charset="-127"/>
              <a:ea typeface="새굴림" pitchFamily="18" charset="-127"/>
            </a:endParaRPr>
          </a:p>
        </p:txBody>
      </p:sp>
      <p:pic>
        <p:nvPicPr>
          <p:cNvPr id="2050" name="Picture 2" descr="C:\Users\유동호\AppData\Local\Microsoft\Windows\INetCache\IE\CZF2UC2I\Thank-you-pinned-note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916832"/>
            <a:ext cx="2376264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63888" y="3356992"/>
            <a:ext cx="40324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400" dirty="0" smtClean="0"/>
              <a:t>감사합니다</a:t>
            </a:r>
            <a:endParaRPr lang="ko-KR" altLang="en-US" sz="4400" dirty="0"/>
          </a:p>
        </p:txBody>
      </p:sp>
    </p:spTree>
    <p:extLst>
      <p:ext uri="{BB962C8B-B14F-4D97-AF65-F5344CB8AC3E}">
        <p14:creationId xmlns:p14="http://schemas.microsoft.com/office/powerpoint/2010/main" val="1370719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파형">
  <a:themeElements>
    <a:clrScheme name="메트로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파형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고려청자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3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100000"/>
                <a:shade val="6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3780000" scaled="1"/>
        </a:gradFill>
      </a:fillStyleLst>
      <a:lnStyleLst>
        <a:ln w="31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8100" dir="2700000" algn="tl">
              <a:srgbClr val="000000">
                <a:alpha val="43137"/>
              </a:srgbClr>
            </a:outerShdw>
          </a:effectLst>
        </a:effectStyle>
        <a:effectStyle>
          <a:effectLst>
            <a:outerShdw blurRad="38100" dist="38100" dir="3000000" algn="tl">
              <a:srgbClr val="000000">
                <a:alpha val="45490"/>
              </a:srgbClr>
            </a:outerShdw>
          </a:effectLst>
          <a:scene3d>
            <a:camera prst="orthographicFront" fov="0">
              <a:rot lat="0" lon="0" rev="0"/>
            </a:camera>
            <a:lightRig rig="twoPt" dir="t">
              <a:rot lat="0" lon="0" rev="5100000"/>
            </a:lightRig>
          </a:scene3d>
          <a:sp3d contourW="12700" prstMaterial="plastic">
            <a:bevelT w="50800" h="63500"/>
            <a:contourClr>
              <a:srgbClr val="000000">
                <a:alpha val="35294"/>
              </a:srgbClr>
            </a:contourClr>
          </a:sp3d>
        </a:effectStyle>
        <a:effectStyle>
          <a:effectLst>
            <a:outerShdw blurRad="63500" dist="63500" dir="3000000" algn="tl">
              <a:srgbClr val="000000">
                <a:alpha val="50196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8600000"/>
            </a:lightRig>
          </a:scene3d>
          <a:sp3d prstMaterial="plastic">
            <a:bevelT w="101600" h="63500"/>
            <a:contourClr>
              <a:srgbClr val="000000">
                <a:alpha val="40784"/>
              </a:srgb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965</TotalTime>
  <Words>2034</Words>
  <Application>Microsoft Office PowerPoint</Application>
  <PresentationFormat>화면 슬라이드 쇼(4:3)</PresentationFormat>
  <Paragraphs>293</Paragraphs>
  <Slides>29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29</vt:i4>
      </vt:variant>
    </vt:vector>
  </HeadingPairs>
  <TitlesOfParts>
    <vt:vector size="31" baseType="lpstr">
      <vt:lpstr>디자인 사용자 지정</vt:lpstr>
      <vt:lpstr>파형</vt:lpstr>
      <vt:lpstr>미국 식품안전현대화법 연구 (The Research of Food Safety Modernization Act)</vt:lpstr>
      <vt:lpstr>목    차</vt:lpstr>
      <vt:lpstr>PowerPoint 프레젠테이션</vt:lpstr>
      <vt:lpstr>PowerPoint 프레젠테이션</vt:lpstr>
      <vt:lpstr>PowerPoint 프레젠테이션</vt:lpstr>
      <vt:lpstr>PowerPoint 프레젠테이션</vt:lpstr>
      <vt:lpstr>제 2 장 미국 식품안전규제의 개관</vt:lpstr>
      <vt:lpstr>PowerPoint 프레젠테이션</vt:lpstr>
      <vt:lpstr>PowerPoint 프레젠테이션</vt:lpstr>
      <vt:lpstr>PowerPoint 프레젠테이션</vt:lpstr>
      <vt:lpstr>PowerPoint 프레젠테이션</vt:lpstr>
      <vt:lpstr>제 2 장 미국 식품안전 규제의 개관</vt:lpstr>
      <vt:lpstr>PowerPoint 프레젠테이션</vt:lpstr>
      <vt:lpstr>제 2 장 미국 식품안전 규제의 개관</vt:lpstr>
      <vt:lpstr>PowerPoint 프레젠테이션</vt:lpstr>
      <vt:lpstr>제 3 장 식품안전현대화법</vt:lpstr>
      <vt:lpstr>제 3 장 식품안전현대화법</vt:lpstr>
      <vt:lpstr>PowerPoint 프레젠테이션</vt:lpstr>
      <vt:lpstr>제 3 장 식품안전현대화법</vt:lpstr>
      <vt:lpstr>제 3 장 식품안전현대화법</vt:lpstr>
      <vt:lpstr>제 3 장 식품안전현대화법</vt:lpstr>
      <vt:lpstr>제 3 장 식품안전현대화법</vt:lpstr>
      <vt:lpstr>PowerPoint 프레젠테이션</vt:lpstr>
      <vt:lpstr>제4장 우리나라 식품위생법규 시사점 검토</vt:lpstr>
      <vt:lpstr>제4장 우리나라 식품위생법규 시사점 검토</vt:lpstr>
      <vt:lpstr>제4장 우리나라 식품위생법규 시사점 검토</vt:lpstr>
      <vt:lpstr>PowerPoint 프레젠테이션</vt:lpstr>
      <vt:lpstr>  제 5 장   결   론</vt:lpstr>
      <vt:lpstr>PowerPoint 프레젠테이션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유동호</cp:lastModifiedBy>
  <cp:revision>241</cp:revision>
  <dcterms:created xsi:type="dcterms:W3CDTF">2012-09-27T09:16:51Z</dcterms:created>
  <dcterms:modified xsi:type="dcterms:W3CDTF">2017-11-29T22:14:14Z</dcterms:modified>
</cp:coreProperties>
</file>