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672" r:id="rId2"/>
    <p:sldMasterId id="2147483685" r:id="rId3"/>
    <p:sldMasterId id="2147483697" r:id="rId4"/>
    <p:sldMasterId id="2147483709" r:id="rId5"/>
    <p:sldMasterId id="2147483758" r:id="rId6"/>
    <p:sldMasterId id="2147483745" r:id="rId7"/>
    <p:sldMasterId id="2147484946" r:id="rId8"/>
  </p:sldMasterIdLst>
  <p:notesMasterIdLst>
    <p:notesMasterId r:id="rId27"/>
  </p:notesMasterIdLst>
  <p:handoutMasterIdLst>
    <p:handoutMasterId r:id="rId28"/>
  </p:handoutMasterIdLst>
  <p:sldIdLst>
    <p:sldId id="326" r:id="rId9"/>
    <p:sldId id="335" r:id="rId10"/>
    <p:sldId id="467" r:id="rId11"/>
    <p:sldId id="468" r:id="rId12"/>
    <p:sldId id="469" r:id="rId13"/>
    <p:sldId id="478" r:id="rId14"/>
    <p:sldId id="471" r:id="rId15"/>
    <p:sldId id="470" r:id="rId16"/>
    <p:sldId id="479" r:id="rId17"/>
    <p:sldId id="480" r:id="rId18"/>
    <p:sldId id="481" r:id="rId19"/>
    <p:sldId id="476" r:id="rId20"/>
    <p:sldId id="475" r:id="rId21"/>
    <p:sldId id="477" r:id="rId22"/>
    <p:sldId id="463" r:id="rId23"/>
    <p:sldId id="464" r:id="rId24"/>
    <p:sldId id="482" r:id="rId25"/>
    <p:sldId id="466"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60" y="2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charset="0"/>
                <a:cs typeface="ＭＳ Ｐゴシック" charset="0"/>
              </a:defRPr>
            </a:lvl1pPr>
          </a:lstStyle>
          <a:p>
            <a:pPr>
              <a:defRPr/>
            </a:pPr>
            <a:fld id="{563A8C70-A707-5245-986F-4D1750DFDF1F}" type="datetimeFigureOut">
              <a:rPr lang="en-US"/>
              <a:pPr>
                <a:defRPr/>
              </a:pPr>
              <a:t>1/21/14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charset="0"/>
                <a:cs typeface="ＭＳ Ｐゴシック" charset="0"/>
              </a:defRPr>
            </a:lvl1pPr>
          </a:lstStyle>
          <a:p>
            <a:pPr>
              <a:defRPr/>
            </a:pPr>
            <a:fld id="{4E2E7E4C-820F-854B-9A63-315BF40B224C}" type="slidenum">
              <a:rPr lang="en-US"/>
              <a:pPr>
                <a:defRPr/>
              </a:pPr>
              <a:t>‹#›</a:t>
            </a:fld>
            <a:endParaRPr lang="en-US"/>
          </a:p>
        </p:txBody>
      </p:sp>
    </p:spTree>
    <p:extLst>
      <p:ext uri="{BB962C8B-B14F-4D97-AF65-F5344CB8AC3E}">
        <p14:creationId xmlns:p14="http://schemas.microsoft.com/office/powerpoint/2010/main" val="1917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charset="0"/>
                <a:cs typeface="ＭＳ Ｐゴシック" charset="0"/>
              </a:defRPr>
            </a:lvl1pPr>
          </a:lstStyle>
          <a:p>
            <a:pPr>
              <a:defRPr/>
            </a:pPr>
            <a:fld id="{A8D0E10C-2A4A-874D-A786-A7BFEDAE4EA6}" type="datetimeFigureOut">
              <a:rPr lang="en-US"/>
              <a:pPr>
                <a:defRPr/>
              </a:pPr>
              <a:t>1/21/14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charset="0"/>
                <a:cs typeface="ＭＳ Ｐゴシック" charset="0"/>
              </a:defRPr>
            </a:lvl1pPr>
          </a:lstStyle>
          <a:p>
            <a:pPr>
              <a:defRPr/>
            </a:pPr>
            <a:fld id="{7F868ECB-E239-9444-94E9-7ECE5707908E}" type="slidenum">
              <a:rPr lang="en-US"/>
              <a:pPr>
                <a:defRPr/>
              </a:pPr>
              <a:t>‹#›</a:t>
            </a:fld>
            <a:endParaRPr lang="en-US"/>
          </a:p>
        </p:txBody>
      </p:sp>
    </p:spTree>
    <p:extLst>
      <p:ext uri="{BB962C8B-B14F-4D97-AF65-F5344CB8AC3E}">
        <p14:creationId xmlns:p14="http://schemas.microsoft.com/office/powerpoint/2010/main" val="1096427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B8DCE9-5147-6141-9421-071E3A28D31B}"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D4E75B-ADF2-DE49-95BD-FD1FF40C4E6D}"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940F2-DA2B-0B43-BBE3-545CE7D871E9}"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DC3E9B-E756-884B-9B51-04DB6216EAB3}" type="slidenum">
              <a:rPr lang="en-US" sz="1200"/>
              <a:pPr eaLnBrk="1" hangingPunct="1"/>
              <a:t>15</a:t>
            </a:fld>
            <a:endParaRPr lang="en-US" sz="1200"/>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717747-02EE-A84B-8993-BC096778420E}" type="slidenum">
              <a:rPr lang="en-US" sz="1200"/>
              <a:pPr eaLnBrk="1" hangingPunct="1"/>
              <a:t>16</a:t>
            </a:fld>
            <a:endParaRPr lang="en-US" sz="1200"/>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3926C-7433-B244-A901-5F009F08FDAF}" type="slidenum">
              <a:rPr lang="en-US" sz="1200"/>
              <a:pPr eaLnBrk="1" hangingPunct="1"/>
              <a:t>17</a:t>
            </a:fld>
            <a:endParaRPr lang="en-US" sz="12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4A3396-BA86-8E4F-8EF7-E55E4D910F31}" type="slidenum">
              <a:rPr lang="en-US" sz="1200"/>
              <a:pPr eaLnBrk="1" hangingPunct="1"/>
              <a:t>18</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Brian in particular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more you interrupt, the better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2BF195-6C26-494E-B607-F02BDB95640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0D5E63-5805-904F-B992-B8E0F2A64854}"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C18BCF-65CC-E945-8C73-CFF59E7EC305}"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F97C02-500B-EC41-AFA3-E33B3BDBF6D9}"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B7DD13-7894-7742-929B-DECBD4C81592}"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20D62-2C38-9846-9AF7-855CE882515B}"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732EA9-82C7-5C44-951C-30FAAB890E3C}" type="slidenum">
              <a:rPr lang="en-US" sz="1200">
                <a:latin typeface="Calibri" charset="0"/>
              </a:rPr>
              <a:pPr eaLnBrk="1" hangingPunct="1"/>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CAADA-1F0B-B74D-9C54-768C6681FD87}"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1AE653AB-D6A7-4F4F-925D-B28D418FC142}" type="slidenum">
              <a:rPr lang="en-US"/>
              <a:pPr>
                <a:defRPr/>
              </a:pPr>
              <a:t>‹#›</a:t>
            </a:fld>
            <a:endParaRPr lang="en-US"/>
          </a:p>
        </p:txBody>
      </p:sp>
    </p:spTree>
    <p:extLst>
      <p:ext uri="{BB962C8B-B14F-4D97-AF65-F5344CB8AC3E}">
        <p14:creationId xmlns:p14="http://schemas.microsoft.com/office/powerpoint/2010/main" val="308233266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994126-72FE-B441-AC69-6F8764D75C5A}"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1208056-BF6C-1043-9FA4-9213665B1750}" type="slidenum">
              <a:rPr lang="en-US"/>
              <a:pPr>
                <a:defRPr/>
              </a:pPr>
              <a:t>‹#›</a:t>
            </a:fld>
            <a:endParaRPr lang="en-US"/>
          </a:p>
        </p:txBody>
      </p:sp>
    </p:spTree>
    <p:extLst>
      <p:ext uri="{BB962C8B-B14F-4D97-AF65-F5344CB8AC3E}">
        <p14:creationId xmlns:p14="http://schemas.microsoft.com/office/powerpoint/2010/main" val="394479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Rectangle 2"/>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13" descr="SMFM LOGO CENTERED.png"/>
          <p:cNvPicPr>
            <a:picLocks noChangeAspect="1"/>
          </p:cNvPicPr>
          <p:nvPr/>
        </p:nvPicPr>
        <p:blipFill>
          <a:blip r:embed="rId2">
            <a:extLst>
              <a:ext uri="{28A0092B-C50C-407E-A947-70E740481C1C}">
                <a14:useLocalDpi xmlns:a14="http://schemas.microsoft.com/office/drawing/2010/main" val="0"/>
              </a:ext>
            </a:extLst>
          </a:blip>
          <a:srcRect l="34509" r="37444" b="21426"/>
          <a:stretch>
            <a:fillRect/>
          </a:stretch>
        </p:blipFill>
        <p:spPr bwMode="auto">
          <a:xfrm>
            <a:off x="1182688" y="390525"/>
            <a:ext cx="651033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2491154" y="2355454"/>
            <a:ext cx="3995615" cy="1470025"/>
          </a:xfrm>
        </p:spPr>
        <p:txBody>
          <a:bodyPr>
            <a:normAutofit/>
          </a:bodyPr>
          <a:lstStyle>
            <a:lvl1pPr algn="ctr">
              <a:defRPr sz="2800">
                <a:solidFill>
                  <a:schemeClr val="bg2">
                    <a:lumMod val="50000"/>
                  </a:schemeClr>
                </a:solidFill>
              </a:defRPr>
            </a:lvl1pPr>
          </a:lstStyle>
          <a:p>
            <a:r>
              <a:rPr lang="en-US" smtClean="0"/>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457F0E7E-31AB-614C-9EAF-C9C4ADFEBD0C}" type="datetime1">
              <a:rPr lang="en-US"/>
              <a:pPr>
                <a:defRPr/>
              </a:pPr>
              <a:t>1/21/14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Society for Maternal-Fetal Medicine</a:t>
            </a:r>
          </a:p>
        </p:txBody>
      </p:sp>
      <p:sp>
        <p:nvSpPr>
          <p:cNvPr id="7" name="Slide Number Placeholder 4"/>
          <p:cNvSpPr>
            <a:spLocks noGrp="1"/>
          </p:cNvSpPr>
          <p:nvPr>
            <p:ph type="sldNum" sz="quarter" idx="12"/>
          </p:nvPr>
        </p:nvSpPr>
        <p:spPr/>
        <p:txBody>
          <a:bodyPr/>
          <a:lstStyle>
            <a:lvl1pPr>
              <a:defRPr/>
            </a:lvl1pPr>
          </a:lstStyle>
          <a:p>
            <a:pPr>
              <a:defRPr/>
            </a:pPr>
            <a:fld id="{11FE9FBB-C751-7C4B-9F5C-A127FF16D485}" type="slidenum">
              <a:rPr lang="en-US"/>
              <a:pPr>
                <a:defRPr/>
              </a:pPr>
              <a:t>‹#›</a:t>
            </a:fld>
            <a:endParaRPr lang="en-US"/>
          </a:p>
        </p:txBody>
      </p:sp>
    </p:spTree>
    <p:extLst>
      <p:ext uri="{BB962C8B-B14F-4D97-AF65-F5344CB8AC3E}">
        <p14:creationId xmlns:p14="http://schemas.microsoft.com/office/powerpoint/2010/main" val="182228968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F36F18-6CBA-DF42-A5EC-0A584E0AFB82}" type="datetime1">
              <a:rPr lang="en-US"/>
              <a:pPr>
                <a:defRPr/>
              </a:pPr>
              <a:t>1/21/14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978DB48-EC07-764B-BA1D-CD8403B4D097}" type="slidenum">
              <a:rPr lang="en-US"/>
              <a:pPr>
                <a:defRPr/>
              </a:pPr>
              <a:t>‹#›</a:t>
            </a:fld>
            <a:endParaRPr lang="en-US"/>
          </a:p>
        </p:txBody>
      </p:sp>
    </p:spTree>
    <p:extLst>
      <p:ext uri="{BB962C8B-B14F-4D97-AF65-F5344CB8AC3E}">
        <p14:creationId xmlns:p14="http://schemas.microsoft.com/office/powerpoint/2010/main" val="157530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E147EC-1774-B844-A4BC-56BD6D0B34C7}" type="datetime1">
              <a:rPr lang="en-US"/>
              <a:pPr>
                <a:defRPr/>
              </a:pPr>
              <a:t>1/21/14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BAA85FBB-29A6-0343-97BF-C31B5523140E}" type="slidenum">
              <a:rPr lang="en-US"/>
              <a:pPr>
                <a:defRPr/>
              </a:pPr>
              <a:t>‹#›</a:t>
            </a:fld>
            <a:endParaRPr lang="en-US"/>
          </a:p>
        </p:txBody>
      </p:sp>
    </p:spTree>
    <p:extLst>
      <p:ext uri="{BB962C8B-B14F-4D97-AF65-F5344CB8AC3E}">
        <p14:creationId xmlns:p14="http://schemas.microsoft.com/office/powerpoint/2010/main" val="465187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DAD330-BE0E-864E-B281-C994C37E26E0}" type="datetime1">
              <a:rPr lang="en-US"/>
              <a:pPr>
                <a:defRPr/>
              </a:pPr>
              <a:t>1/21/14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48A7AFB2-1C9D-F041-8083-5661BAF44D76}" type="slidenum">
              <a:rPr lang="en-US"/>
              <a:pPr>
                <a:defRPr/>
              </a:pPr>
              <a:t>‹#›</a:t>
            </a:fld>
            <a:endParaRPr lang="en-US"/>
          </a:p>
        </p:txBody>
      </p:sp>
    </p:spTree>
    <p:extLst>
      <p:ext uri="{BB962C8B-B14F-4D97-AF65-F5344CB8AC3E}">
        <p14:creationId xmlns:p14="http://schemas.microsoft.com/office/powerpoint/2010/main" val="271738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E1A03-C83B-5441-9D98-CF254963E211}" type="datetime1">
              <a:rPr lang="en-US"/>
              <a:pPr>
                <a:defRPr/>
              </a:pPr>
              <a:t>1/21/14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17DE7D18-9D39-0B42-88E7-93FF815166F2}" type="slidenum">
              <a:rPr lang="en-US"/>
              <a:pPr>
                <a:defRPr/>
              </a:pPr>
              <a:t>‹#›</a:t>
            </a:fld>
            <a:endParaRPr lang="en-US"/>
          </a:p>
        </p:txBody>
      </p:sp>
    </p:spTree>
    <p:extLst>
      <p:ext uri="{BB962C8B-B14F-4D97-AF65-F5344CB8AC3E}">
        <p14:creationId xmlns:p14="http://schemas.microsoft.com/office/powerpoint/2010/main" val="3090786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45308"/>
            <a:ext cx="5111750" cy="508085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045308"/>
            <a:ext cx="3008313" cy="50808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523434" y="77231"/>
            <a:ext cx="8171947" cy="685800"/>
          </a:xfrm>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9BA01FFF-F817-4244-9983-0521B28FCDCE}" type="datetime1">
              <a:rPr lang="en-US"/>
              <a:pPr>
                <a:defRPr/>
              </a:pPr>
              <a:t>1/21/14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46607453-AEF3-AC4E-B663-D337A3EDA058}" type="slidenum">
              <a:rPr lang="en-US"/>
              <a:pPr>
                <a:defRPr/>
              </a:pPr>
              <a:t>‹#›</a:t>
            </a:fld>
            <a:endParaRPr lang="en-US"/>
          </a:p>
        </p:txBody>
      </p:sp>
    </p:spTree>
    <p:extLst>
      <p:ext uri="{BB962C8B-B14F-4D97-AF65-F5344CB8AC3E}">
        <p14:creationId xmlns:p14="http://schemas.microsoft.com/office/powerpoint/2010/main" val="108146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txBox="1">
            <a:spLocks/>
          </p:cNvSpPr>
          <p:nvPr/>
        </p:nvSpPr>
        <p:spPr>
          <a:xfrm>
            <a:off x="523875" y="77788"/>
            <a:ext cx="8170863" cy="685800"/>
          </a:xfrm>
          <a:prstGeom prst="rect">
            <a:avLst/>
          </a:prstGeom>
        </p:spPr>
        <p:txBody>
          <a:bodyPr anchor="ctr">
            <a:normAutofit/>
          </a:bodyPr>
          <a:lstStyle>
            <a:lvl1pPr algn="l" defTabSz="457200" rtl="0" eaLnBrk="1" latinLnBrk="0" hangingPunct="1">
              <a:spcBef>
                <a:spcPct val="0"/>
              </a:spcBef>
              <a:buNone/>
              <a:defRPr sz="2400" b="0" i="0" kern="1200">
                <a:solidFill>
                  <a:schemeClr val="bg1"/>
                </a:solidFill>
                <a:latin typeface="Century Gothic"/>
                <a:ea typeface="+mj-ea"/>
                <a:cs typeface="Century Gothic"/>
              </a:defRPr>
            </a:lvl1pPr>
          </a:lstStyle>
          <a:p>
            <a:pPr>
              <a:defRPr/>
            </a:pPr>
            <a:r>
              <a:rPr lang="en-US" smtClean="0"/>
              <a:t>Click to edit Master title style</a:t>
            </a:r>
            <a:endParaRPr lang="en-US"/>
          </a:p>
        </p:txBody>
      </p:sp>
      <p:sp>
        <p:nvSpPr>
          <p:cNvPr id="3" name="Picture Placeholder 2"/>
          <p:cNvSpPr>
            <a:spLocks noGrp="1"/>
          </p:cNvSpPr>
          <p:nvPr>
            <p:ph type="pic" idx="1"/>
          </p:nvPr>
        </p:nvSpPr>
        <p:spPr>
          <a:xfrm>
            <a:off x="457201" y="820614"/>
            <a:ext cx="7944338" cy="44059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FD17F4C-4649-C840-B76F-CEBD94B1B569}" type="datetime1">
              <a:rPr lang="en-US"/>
              <a:pPr>
                <a:defRPr/>
              </a:pPr>
              <a:t>1/21/14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Society for Maternal-Fetal Medicine</a:t>
            </a:r>
          </a:p>
        </p:txBody>
      </p:sp>
      <p:sp>
        <p:nvSpPr>
          <p:cNvPr id="8" name="Slide Number Placeholder 6"/>
          <p:cNvSpPr>
            <a:spLocks noGrp="1"/>
          </p:cNvSpPr>
          <p:nvPr>
            <p:ph type="sldNum" sz="quarter" idx="12"/>
          </p:nvPr>
        </p:nvSpPr>
        <p:spPr/>
        <p:txBody>
          <a:bodyPr/>
          <a:lstStyle>
            <a:lvl1pPr>
              <a:defRPr/>
            </a:lvl1pPr>
          </a:lstStyle>
          <a:p>
            <a:pPr>
              <a:defRPr/>
            </a:pPr>
            <a:fld id="{218AAEF1-0EBB-D44A-842E-6F947166FA64}" type="slidenum">
              <a:rPr lang="en-US"/>
              <a:pPr>
                <a:defRPr/>
              </a:pPr>
              <a:t>‹#›</a:t>
            </a:fld>
            <a:endParaRPr lang="en-US"/>
          </a:p>
        </p:txBody>
      </p:sp>
    </p:spTree>
    <p:extLst>
      <p:ext uri="{BB962C8B-B14F-4D97-AF65-F5344CB8AC3E}">
        <p14:creationId xmlns:p14="http://schemas.microsoft.com/office/powerpoint/2010/main" val="98745624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69922"/>
            <a:ext cx="7680569" cy="48562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42F7AB-612A-E243-AE2A-608BF90A5632}"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1D4EE90-9AA7-4B44-BCE7-1DC1BD6A08FF}" type="slidenum">
              <a:rPr lang="en-US"/>
              <a:pPr>
                <a:defRPr/>
              </a:pPr>
              <a:t>‹#›</a:t>
            </a:fld>
            <a:endParaRPr lang="en-US"/>
          </a:p>
        </p:txBody>
      </p:sp>
    </p:spTree>
    <p:extLst>
      <p:ext uri="{BB962C8B-B14F-4D97-AF65-F5344CB8AC3E}">
        <p14:creationId xmlns:p14="http://schemas.microsoft.com/office/powerpoint/2010/main" val="1919055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2230" y="1017584"/>
            <a:ext cx="859691"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93816" y="1017584"/>
            <a:ext cx="5863492" cy="50417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7A8F59B-9EE8-2B4C-8973-66DB493420D2}"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CD11418-33D6-CE4D-9C09-9525684B76F7}" type="slidenum">
              <a:rPr lang="en-US"/>
              <a:pPr>
                <a:defRPr/>
              </a:pPr>
              <a:t>‹#›</a:t>
            </a:fld>
            <a:endParaRPr lang="en-US"/>
          </a:p>
        </p:txBody>
      </p:sp>
    </p:spTree>
    <p:extLst>
      <p:ext uri="{BB962C8B-B14F-4D97-AF65-F5344CB8AC3E}">
        <p14:creationId xmlns:p14="http://schemas.microsoft.com/office/powerpoint/2010/main" val="104077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C21EAE-ABC2-D145-9396-17093E6FCE33}" type="datetime1">
              <a:rPr lang="en-US"/>
              <a:pPr>
                <a:defRPr/>
              </a:pPr>
              <a:t>1/21/14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D3C6F0AA-A69E-D04D-BDC9-565A69A3542C}" type="slidenum">
              <a:rPr lang="en-US"/>
              <a:pPr>
                <a:defRPr/>
              </a:pPr>
              <a:t>‹#›</a:t>
            </a:fld>
            <a:endParaRPr lang="en-US"/>
          </a:p>
        </p:txBody>
      </p:sp>
    </p:spTree>
    <p:extLst>
      <p:ext uri="{BB962C8B-B14F-4D97-AF65-F5344CB8AC3E}">
        <p14:creationId xmlns:p14="http://schemas.microsoft.com/office/powerpoint/2010/main" val="280228309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4" name="Picture 9" descr="SMFM logo1.tif"/>
          <p:cNvPicPr>
            <a:picLocks noChangeAspect="1"/>
          </p:cNvPicPr>
          <p:nvPr userDrawn="1"/>
        </p:nvPicPr>
        <p:blipFill>
          <a:blip r:embed="rId2"/>
          <a:srcRect/>
          <a:stretch>
            <a:fillRect/>
          </a:stretch>
        </p:blipFill>
        <p:spPr bwMode="auto">
          <a:xfrm>
            <a:off x="8240713" y="5461000"/>
            <a:ext cx="750887" cy="1244600"/>
          </a:xfrm>
          <a:prstGeom prst="rect">
            <a:avLst/>
          </a:prstGeom>
          <a:noFill/>
          <a:ln>
            <a:noFill/>
          </a:ln>
          <a:effectLst>
            <a:outerShdw blurRad="292100" dist="139700" dir="2700000" algn="tl" rotWithShape="0">
              <a:srgbClr val="333333">
                <a:alpha val="64999"/>
              </a:srgbClr>
            </a:outerShdw>
          </a:effectLs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5" name="Date Placeholder 11"/>
          <p:cNvSpPr>
            <a:spLocks noGrp="1"/>
          </p:cNvSpPr>
          <p:nvPr>
            <p:ph type="dt" sz="half" idx="10"/>
          </p:nvPr>
        </p:nvSpPr>
        <p:spPr/>
        <p:txBody>
          <a:bodyPr/>
          <a:lstStyle>
            <a:lvl1pPr>
              <a:defRPr/>
            </a:lvl1pPr>
          </a:lstStyle>
          <a:p>
            <a:pPr>
              <a:defRPr/>
            </a:pPr>
            <a:fld id="{44D7130F-E5A7-4547-BEB4-401727B8A9E7}" type="datetime1">
              <a:rPr lang="en-US"/>
              <a:pPr>
                <a:defRPr/>
              </a:pPr>
              <a:t>1/21/14</a:t>
            </a:fld>
            <a:endParaRPr lang="en-US"/>
          </a:p>
        </p:txBody>
      </p:sp>
      <p:sp>
        <p:nvSpPr>
          <p:cNvPr id="6"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6D9C8AAE-B132-5940-871B-6F5165B956E6}" type="slidenum">
              <a:rPr lang="en-US"/>
              <a:pPr>
                <a:defRPr/>
              </a:pPr>
              <a:t>‹#›</a:t>
            </a:fld>
            <a:endParaRPr lang="en-US"/>
          </a:p>
        </p:txBody>
      </p:sp>
      <p:sp>
        <p:nvSpPr>
          <p:cNvPr id="7" name="Footer Placeholder 13"/>
          <p:cNvSpPr>
            <a:spLocks noGrp="1"/>
          </p:cNvSpPr>
          <p:nvPr>
            <p:ph type="ftr" sz="quarter" idx="12"/>
          </p:nvPr>
        </p:nvSpPr>
        <p:spPr/>
        <p:txBody>
          <a:bodyPr/>
          <a:lstStyle>
            <a:lvl1pPr>
              <a:defRPr/>
            </a:lvl1pPr>
          </a:lstStyle>
          <a:p>
            <a:pPr>
              <a:defRPr/>
            </a:pPr>
            <a:r>
              <a:rPr lang="en-US"/>
              <a:t>Society for Maternal-Fetal Medicine</a:t>
            </a:r>
          </a:p>
        </p:txBody>
      </p:sp>
    </p:spTree>
    <p:extLst>
      <p:ext uri="{BB962C8B-B14F-4D97-AF65-F5344CB8AC3E}">
        <p14:creationId xmlns:p14="http://schemas.microsoft.com/office/powerpoint/2010/main" val="40095908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11A2D48-A31E-1B46-ABD2-ED60FCEC417E}" type="datetime1">
              <a:rPr lang="en-US"/>
              <a:pPr>
                <a:defRPr/>
              </a:pPr>
              <a:t>1/21/14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Society for Maternal-Fetal Medicine</a:t>
            </a:r>
          </a:p>
        </p:txBody>
      </p:sp>
      <p:sp>
        <p:nvSpPr>
          <p:cNvPr id="5" name="Slide Number Placeholder 4"/>
          <p:cNvSpPr>
            <a:spLocks noGrp="1"/>
          </p:cNvSpPr>
          <p:nvPr>
            <p:ph type="sldNum" sz="quarter" idx="12"/>
          </p:nvPr>
        </p:nvSpPr>
        <p:spPr>
          <a:xfrm>
            <a:off x="7924800" y="6356350"/>
            <a:ext cx="762000" cy="365125"/>
          </a:xfrm>
        </p:spPr>
        <p:txBody>
          <a:bodyPr/>
          <a:lstStyle>
            <a:lvl1pPr>
              <a:defRPr/>
            </a:lvl1pPr>
          </a:lstStyle>
          <a:p>
            <a:pPr>
              <a:defRPr/>
            </a:pPr>
            <a:fld id="{EF5A716B-2467-0148-A697-C36CD293FEE8}" type="slidenum">
              <a:rPr lang="en-US"/>
              <a:pPr>
                <a:defRPr/>
              </a:pPr>
              <a:t>‹#›</a:t>
            </a:fld>
            <a:endParaRPr lang="en-US"/>
          </a:p>
        </p:txBody>
      </p:sp>
    </p:spTree>
    <p:extLst>
      <p:ext uri="{BB962C8B-B14F-4D97-AF65-F5344CB8AC3E}">
        <p14:creationId xmlns:p14="http://schemas.microsoft.com/office/powerpoint/2010/main" val="1888403704"/>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24C120-D458-7C42-A1DC-F7446F7D59E8}"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A3B544E7-5C28-E744-8519-1428DF719EDE}" type="slidenum">
              <a:rPr lang="en-US"/>
              <a:pPr>
                <a:defRPr/>
              </a:pPr>
              <a:t>‹#›</a:t>
            </a:fld>
            <a:endParaRPr lang="en-US"/>
          </a:p>
        </p:txBody>
      </p:sp>
    </p:spTree>
    <p:extLst>
      <p:ext uri="{BB962C8B-B14F-4D97-AF65-F5344CB8AC3E}">
        <p14:creationId xmlns:p14="http://schemas.microsoft.com/office/powerpoint/2010/main" val="36085596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E7F3F8-513B-F147-BD76-61CE303F926C}"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A7C7545-6A86-FA48-8509-D43792B0D7B1}" type="slidenum">
              <a:rPr lang="en-US"/>
              <a:pPr>
                <a:defRPr/>
              </a:pPr>
              <a:t>‹#›</a:t>
            </a:fld>
            <a:endParaRPr lang="en-US"/>
          </a:p>
        </p:txBody>
      </p:sp>
    </p:spTree>
    <p:extLst>
      <p:ext uri="{BB962C8B-B14F-4D97-AF65-F5344CB8AC3E}">
        <p14:creationId xmlns:p14="http://schemas.microsoft.com/office/powerpoint/2010/main" val="16994194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10C568-EA94-AA42-BC7E-8057DEA95A6E}" type="datetime1">
              <a:rPr lang="en-US"/>
              <a:pPr>
                <a:defRPr/>
              </a:pPr>
              <a:t>1/21/14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E95DD57-2D2A-6D42-AE2F-BB10CE6C070F}" type="slidenum">
              <a:rPr lang="en-US"/>
              <a:pPr>
                <a:defRPr/>
              </a:pPr>
              <a:t>‹#›</a:t>
            </a:fld>
            <a:endParaRPr lang="en-US"/>
          </a:p>
        </p:txBody>
      </p:sp>
    </p:spTree>
    <p:extLst>
      <p:ext uri="{BB962C8B-B14F-4D97-AF65-F5344CB8AC3E}">
        <p14:creationId xmlns:p14="http://schemas.microsoft.com/office/powerpoint/2010/main" val="277181360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62F20A-2A97-5E42-B929-94607D0A3FC2}" type="datetime1">
              <a:rPr lang="en-US"/>
              <a:pPr>
                <a:defRPr/>
              </a:pPr>
              <a:t>1/21/14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C6E2A28-CDC8-4543-AD1C-6F9D50A8C494}" type="slidenum">
              <a:rPr lang="en-US"/>
              <a:pPr>
                <a:defRPr/>
              </a:pPr>
              <a:t>‹#›</a:t>
            </a:fld>
            <a:endParaRPr lang="en-US"/>
          </a:p>
        </p:txBody>
      </p:sp>
    </p:spTree>
    <p:extLst>
      <p:ext uri="{BB962C8B-B14F-4D97-AF65-F5344CB8AC3E}">
        <p14:creationId xmlns:p14="http://schemas.microsoft.com/office/powerpoint/2010/main" val="56577300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8B72BA-E240-8F47-9E6D-83A07F94FED4}" type="datetime1">
              <a:rPr lang="en-US"/>
              <a:pPr>
                <a:defRPr/>
              </a:pPr>
              <a:t>1/21/14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E78770B-5D31-0B48-882E-F9DDAD3B500E}" type="slidenum">
              <a:rPr lang="en-US"/>
              <a:pPr>
                <a:defRPr/>
              </a:pPr>
              <a:t>‹#›</a:t>
            </a:fld>
            <a:endParaRPr lang="en-US"/>
          </a:p>
        </p:txBody>
      </p:sp>
    </p:spTree>
    <p:extLst>
      <p:ext uri="{BB962C8B-B14F-4D97-AF65-F5344CB8AC3E}">
        <p14:creationId xmlns:p14="http://schemas.microsoft.com/office/powerpoint/2010/main" val="314513477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3" descr="SMFM LOGO CENTER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4567238"/>
            <a:ext cx="45291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02686"/>
            <a:ext cx="9161162" cy="1470025"/>
          </a:xfrm>
        </p:spPr>
        <p:txBody>
          <a:bodyPr>
            <a:normAutofit/>
          </a:bodyPr>
          <a:lstStyle>
            <a:lvl1pPr algn="ctr">
              <a:defRPr sz="32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55617" y="2867972"/>
            <a:ext cx="6228861" cy="10138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4200525" y="6296025"/>
            <a:ext cx="752475" cy="365125"/>
          </a:xfrm>
        </p:spPr>
        <p:txBody>
          <a:bodyPr/>
          <a:lstStyle>
            <a:lvl1pPr algn="ctr">
              <a:defRPr>
                <a:solidFill>
                  <a:schemeClr val="bg2">
                    <a:lumMod val="50000"/>
                  </a:schemeClr>
                </a:solidFill>
              </a:defRPr>
            </a:lvl1pPr>
          </a:lstStyle>
          <a:p>
            <a:pPr>
              <a:defRPr/>
            </a:pPr>
            <a:fld id="{26937A26-7B98-2941-863C-A49552D1351F}" type="datetime1">
              <a:rPr lang="en-US"/>
              <a:pPr>
                <a:defRPr/>
              </a:pPr>
              <a:t>1/21/14</a:t>
            </a:fld>
            <a:endParaRPr lang="en-US"/>
          </a:p>
        </p:txBody>
      </p:sp>
    </p:spTree>
    <p:extLst>
      <p:ext uri="{BB962C8B-B14F-4D97-AF65-F5344CB8AC3E}">
        <p14:creationId xmlns:p14="http://schemas.microsoft.com/office/powerpoint/2010/main" val="7051860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4" name="Rectangle 3"/>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3" descr="SMFM LOGO CENTERED.png"/>
          <p:cNvPicPr>
            <a:picLocks noChangeAspect="1"/>
          </p:cNvPicPr>
          <p:nvPr/>
        </p:nvPicPr>
        <p:blipFill>
          <a:blip r:embed="rId2">
            <a:extLst>
              <a:ext uri="{28A0092B-C50C-407E-A947-70E740481C1C}">
                <a14:useLocalDpi xmlns:a14="http://schemas.microsoft.com/office/drawing/2010/main" val="0"/>
              </a:ext>
            </a:extLst>
          </a:blip>
          <a:srcRect l="34509" r="37444" b="21426"/>
          <a:stretch>
            <a:fillRect/>
          </a:stretch>
        </p:blipFill>
        <p:spPr bwMode="auto">
          <a:xfrm>
            <a:off x="1182688" y="390525"/>
            <a:ext cx="651033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p:nvSpPr>
        <p:spPr>
          <a:xfrm>
            <a:off x="4200525" y="6296025"/>
            <a:ext cx="752475" cy="365125"/>
          </a:xfrm>
          <a:prstGeom prst="rect">
            <a:avLst/>
          </a:prstGeom>
        </p:spPr>
        <p:txBody>
          <a:bodyPr anchor="ctr"/>
          <a:lstStyle>
            <a:defPPr>
              <a:defRPr lang="en-US"/>
            </a:defPPr>
            <a:lvl1pPr marL="0" algn="ctr" defTabSz="457200" rtl="0" eaLnBrk="1" latinLnBrk="0" hangingPunct="1">
              <a:defRPr sz="1100" kern="1200">
                <a:solidFill>
                  <a:schemeClr val="bg2">
                    <a:lumMod val="50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C5A02CC-CD79-9E4D-8C98-996E30B64A54}" type="datetimeFigureOut">
              <a:rPr lang="en-US" smtClean="0"/>
              <a:pPr>
                <a:defRPr/>
              </a:pPr>
              <a:t>1/21/14</a:t>
            </a:fld>
            <a:endParaRPr lang="en-US" dirty="0"/>
          </a:p>
        </p:txBody>
      </p:sp>
      <p:pic>
        <p:nvPicPr>
          <p:cNvPr id="7" name="Picture 15" descr="SMFM LOGO.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5737225"/>
            <a:ext cx="23177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3018693" y="3832789"/>
            <a:ext cx="3018692" cy="1013887"/>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1"/>
          <p:cNvSpPr>
            <a:spLocks noGrp="1"/>
          </p:cNvSpPr>
          <p:nvPr>
            <p:ph type="ctrTitle"/>
          </p:nvPr>
        </p:nvSpPr>
        <p:spPr>
          <a:xfrm>
            <a:off x="2491154" y="1935377"/>
            <a:ext cx="3995615" cy="1470025"/>
          </a:xfrm>
        </p:spPr>
        <p:txBody>
          <a:bodyPr>
            <a:normAutofit/>
          </a:bodyPr>
          <a:lstStyle>
            <a:lvl1pPr algn="ctr">
              <a:defRPr sz="2800">
                <a:solidFill>
                  <a:schemeClr val="bg2">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33440074"/>
      </p:ext>
    </p:extLst>
  </p:cSld>
  <p:clrMapOvr>
    <a:masterClrMapping/>
  </p:clrMapOvr>
  <p:hf sldNum="0" hdr="0" dt="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theme" Target="../theme/theme8.xml"/><Relationship Id="rId16" Type="http://schemas.openxmlformats.org/officeDocument/2006/relationships/image" Target="../media/image1.emf"/><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392508E3-823B-7E4A-A71B-F8E237CC944C}"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DAF09717-781F-0A45-8B3C-7598DC02D3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0"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6FEF8ACA-23D1-1949-9387-3D7F55B3E1BB}"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8586EB24-042D-7D43-A0CF-22625B3DAB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1"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8808DFE4-4494-4842-B80D-7E637669182F}"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FA0BC336-D294-7542-B7DF-B7DB8338D8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2"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B3E5310A-15E5-4E4F-A0EB-A9B8FB61E76B}"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FB0FBDF9-42A6-B246-A547-B6CE43B1A7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3"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92C643E8-8D92-8941-8805-E329614A8F90}"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43941EE1-7619-C74C-9BEF-842B18628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4"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FF2819C7-8BB5-FE4E-BA77-27ADAD77589D}"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7B014033-E0B4-5F4A-98BF-0A643F6F48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5"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ＭＳ Ｐゴシック" charset="0"/>
              </a:defRPr>
            </a:lvl1pPr>
          </a:lstStyle>
          <a:p>
            <a:pPr>
              <a:defRPr/>
            </a:pPr>
            <a:fld id="{A3501017-AA89-3140-87A9-A68AD19F153F}"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ＭＳ Ｐゴシック" charset="0"/>
              </a:defRPr>
            </a:lvl1pPr>
          </a:lstStyle>
          <a:p>
            <a:pPr>
              <a:defRPr/>
            </a:pPr>
            <a:fld id="{5C8E8953-15B4-5E44-9E0D-0D1D3350CA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6" r:id="rId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9D9D6"/>
            </a:gs>
            <a:gs pos="33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p:nvSpPr>
        <p:spPr>
          <a:xfrm>
            <a:off x="0" y="0"/>
            <a:ext cx="8408988" cy="823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entury Gothic"/>
            </a:endParaRPr>
          </a:p>
        </p:txBody>
      </p:sp>
      <p:sp>
        <p:nvSpPr>
          <p:cNvPr id="10" name="Rectangle 9"/>
          <p:cNvSpPr/>
          <p:nvPr/>
        </p:nvSpPr>
        <p:spPr>
          <a:xfrm>
            <a:off x="8408988" y="823913"/>
            <a:ext cx="752475" cy="60340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entury Gothic"/>
            </a:endParaRPr>
          </a:p>
        </p:txBody>
      </p:sp>
      <p:sp>
        <p:nvSpPr>
          <p:cNvPr id="15364" name="Title Placeholder 1"/>
          <p:cNvSpPr>
            <a:spLocks noGrp="1"/>
          </p:cNvSpPr>
          <p:nvPr>
            <p:ph type="title"/>
          </p:nvPr>
        </p:nvSpPr>
        <p:spPr bwMode="auto">
          <a:xfrm>
            <a:off x="523875" y="77788"/>
            <a:ext cx="8170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5" name="Text Placeholder 2"/>
          <p:cNvSpPr>
            <a:spLocks noGrp="1"/>
          </p:cNvSpPr>
          <p:nvPr>
            <p:ph type="body" idx="1"/>
          </p:nvPr>
        </p:nvSpPr>
        <p:spPr bwMode="auto">
          <a:xfrm>
            <a:off x="457200" y="1270000"/>
            <a:ext cx="7951788"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Century Gothic"/>
                <a:cs typeface="Century Gothic"/>
              </a:defRPr>
            </a:lvl1pPr>
          </a:lstStyle>
          <a:p>
            <a:pPr>
              <a:defRPr/>
            </a:pPr>
            <a:fld id="{068FF184-BB9D-944E-8EB2-6781AB3ECDBF}" type="datetime1">
              <a:rPr lang="en-US"/>
              <a:pPr>
                <a:defRPr/>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Century Gothic"/>
                <a:cs typeface="Century Gothic"/>
              </a:defRPr>
            </a:lvl1pPr>
          </a:lstStyle>
          <a:p>
            <a:pPr>
              <a:defRPr/>
            </a:pPr>
            <a:r>
              <a:rPr lang="en-US"/>
              <a:t>Society for Maternal-Fetal Medicine</a:t>
            </a:r>
          </a:p>
        </p:txBody>
      </p:sp>
      <p:sp>
        <p:nvSpPr>
          <p:cNvPr id="6" name="Slide Number Placeholder 5"/>
          <p:cNvSpPr>
            <a:spLocks noGrp="1"/>
          </p:cNvSpPr>
          <p:nvPr>
            <p:ph type="sldNum" sz="quarter" idx="4"/>
          </p:nvPr>
        </p:nvSpPr>
        <p:spPr>
          <a:xfrm>
            <a:off x="6853238" y="6356350"/>
            <a:ext cx="2133600" cy="365125"/>
          </a:xfrm>
          <a:prstGeom prst="rect">
            <a:avLst/>
          </a:prstGeom>
        </p:spPr>
        <p:txBody>
          <a:bodyPr vert="horz" lIns="91440" tIns="45720" rIns="91440" bIns="45720" rtlCol="0" anchor="ctr"/>
          <a:lstStyle>
            <a:lvl1pPr algn="r">
              <a:defRPr sz="1100">
                <a:solidFill>
                  <a:schemeClr val="bg1"/>
                </a:solidFill>
                <a:latin typeface="Century Gothic"/>
                <a:cs typeface="Arial" charset="0"/>
              </a:defRPr>
            </a:lvl1pPr>
          </a:lstStyle>
          <a:p>
            <a:pPr>
              <a:defRPr/>
            </a:pPr>
            <a:fld id="{8DBF1D8E-00FA-FB4E-9FFD-68AA7C1ADADE}" type="slidenum">
              <a:rPr lang="en-US"/>
              <a:pPr>
                <a:defRPr/>
              </a:pPr>
              <a:t>‹#›</a:t>
            </a:fld>
            <a:endParaRPr lang="en-US"/>
          </a:p>
        </p:txBody>
      </p:sp>
      <p:pic>
        <p:nvPicPr>
          <p:cNvPr id="15369" name="Picture 12" descr="SMFM LOGO.pdf"/>
          <p:cNvPicPr>
            <a:picLocks noChangeAspect="1"/>
          </p:cNvPicPr>
          <p:nvPr/>
        </p:nvPicPr>
        <p:blipFill>
          <a:blip r:embed="rId16">
            <a:extLst>
              <a:ext uri="{28A0092B-C50C-407E-A947-70E740481C1C}">
                <a14:useLocalDpi xmlns:a14="http://schemas.microsoft.com/office/drawing/2010/main" val="0"/>
              </a:ext>
            </a:extLst>
          </a:blip>
          <a:srcRect l="7056" t="14479" r="62209" b="19031"/>
          <a:stretch>
            <a:fillRect/>
          </a:stretch>
        </p:blipFill>
        <p:spPr bwMode="auto">
          <a:xfrm>
            <a:off x="8448675" y="77788"/>
            <a:ext cx="63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5" r:id="rId1"/>
    <p:sldLayoutId id="2147485036" r:id="rId2"/>
    <p:sldLayoutId id="2147485027" r:id="rId3"/>
    <p:sldLayoutId id="2147485037" r:id="rId4"/>
    <p:sldLayoutId id="2147485028" r:id="rId5"/>
    <p:sldLayoutId id="2147485029" r:id="rId6"/>
    <p:sldLayoutId id="2147485030" r:id="rId7"/>
    <p:sldLayoutId id="2147485031" r:id="rId8"/>
    <p:sldLayoutId id="2147485032" r:id="rId9"/>
    <p:sldLayoutId id="2147485038" r:id="rId10"/>
    <p:sldLayoutId id="2147485033" r:id="rId11"/>
    <p:sldLayoutId id="2147485034" r:id="rId12"/>
    <p:sldLayoutId id="2147485039" r:id="rId13"/>
    <p:sldLayoutId id="2147485040" r:id="rId14"/>
  </p:sldLayoutIdLst>
  <p:hf sldNum="0" hdr="0" dt="0"/>
  <p:txStyles>
    <p:titleStyle>
      <a:lvl1pPr algn="l" defTabSz="457200" rtl="0" eaLnBrk="0" fontAlgn="base" hangingPunct="0">
        <a:spcBef>
          <a:spcPct val="0"/>
        </a:spcBef>
        <a:spcAft>
          <a:spcPct val="0"/>
        </a:spcAft>
        <a:defRPr sz="2400" kern="1200">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2400">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2400">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2400">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2400">
          <a:solidFill>
            <a:schemeClr val="bg1"/>
          </a:solidFill>
          <a:latin typeface="Century Gothic" charset="0"/>
          <a:ea typeface="ＭＳ Ｐゴシック" charset="0"/>
        </a:defRPr>
      </a:lvl5pPr>
      <a:lvl6pPr marL="457200" algn="l" defTabSz="457200" rtl="0" fontAlgn="base">
        <a:spcBef>
          <a:spcPct val="0"/>
        </a:spcBef>
        <a:spcAft>
          <a:spcPct val="0"/>
        </a:spcAft>
        <a:defRPr sz="2400">
          <a:solidFill>
            <a:schemeClr val="bg1"/>
          </a:solidFill>
          <a:latin typeface="Century Gothic" charset="0"/>
          <a:ea typeface="ＭＳ Ｐゴシック" charset="0"/>
        </a:defRPr>
      </a:lvl6pPr>
      <a:lvl7pPr marL="914400" algn="l" defTabSz="457200" rtl="0" fontAlgn="base">
        <a:spcBef>
          <a:spcPct val="0"/>
        </a:spcBef>
        <a:spcAft>
          <a:spcPct val="0"/>
        </a:spcAft>
        <a:defRPr sz="2400">
          <a:solidFill>
            <a:schemeClr val="bg1"/>
          </a:solidFill>
          <a:latin typeface="Century Gothic" charset="0"/>
          <a:ea typeface="ＭＳ Ｐゴシック" charset="0"/>
        </a:defRPr>
      </a:lvl7pPr>
      <a:lvl8pPr marL="1371600" algn="l" defTabSz="457200" rtl="0" fontAlgn="base">
        <a:spcBef>
          <a:spcPct val="0"/>
        </a:spcBef>
        <a:spcAft>
          <a:spcPct val="0"/>
        </a:spcAft>
        <a:defRPr sz="2400">
          <a:solidFill>
            <a:schemeClr val="bg1"/>
          </a:solidFill>
          <a:latin typeface="Century Gothic" charset="0"/>
          <a:ea typeface="ＭＳ Ｐゴシック" charset="0"/>
        </a:defRPr>
      </a:lvl8pPr>
      <a:lvl9pPr marL="1828800" algn="l" defTabSz="457200" rtl="0" fontAlgn="base">
        <a:spcBef>
          <a:spcPct val="0"/>
        </a:spcBef>
        <a:spcAft>
          <a:spcPct val="0"/>
        </a:spcAft>
        <a:defRPr sz="2400">
          <a:solidFill>
            <a:schemeClr val="bg1"/>
          </a:solidFill>
          <a:latin typeface="Century Gothic" charset="0"/>
          <a:ea typeface="ＭＳ Ｐゴシック" charset="0"/>
        </a:defRPr>
      </a:lvl9pPr>
    </p:titleStyle>
    <p:bodyStyle>
      <a:lvl1pPr marL="342900" indent="-342900" algn="l" defTabSz="457200" rtl="0" eaLnBrk="0" fontAlgn="base" hangingPunct="0">
        <a:spcBef>
          <a:spcPct val="20000"/>
        </a:spcBef>
        <a:spcAft>
          <a:spcPct val="0"/>
        </a:spcAft>
        <a:buClr>
          <a:srgbClr val="817BBC"/>
        </a:buClr>
        <a:buFont typeface="Wingdings" charset="0"/>
        <a:buChar char="§"/>
        <a:defRPr sz="2400" kern="1200">
          <a:solidFill>
            <a:srgbClr val="828282"/>
          </a:solidFill>
          <a:latin typeface="Century Gothic"/>
          <a:ea typeface="ＭＳ Ｐゴシック" charset="0"/>
          <a:cs typeface="Century Gothic"/>
        </a:defRPr>
      </a:lvl1pPr>
      <a:lvl2pPr marL="742950" indent="-285750" algn="l" defTabSz="457200" rtl="0" eaLnBrk="0" fontAlgn="base" hangingPunct="0">
        <a:spcBef>
          <a:spcPct val="20000"/>
        </a:spcBef>
        <a:spcAft>
          <a:spcPct val="0"/>
        </a:spcAft>
        <a:buClr>
          <a:srgbClr val="4EAAA3"/>
        </a:buClr>
        <a:buFont typeface="Wingdings" charset="0"/>
        <a:buChar char="§"/>
        <a:defRPr sz="2400" kern="1200">
          <a:solidFill>
            <a:srgbClr val="828282"/>
          </a:solidFill>
          <a:latin typeface="Century Gothic"/>
          <a:ea typeface="ＭＳ Ｐゴシック" charset="0"/>
          <a:cs typeface="Century Gothic"/>
        </a:defRPr>
      </a:lvl2pPr>
      <a:lvl3pPr marL="1143000" indent="-228600" algn="l" defTabSz="457200" rtl="0" eaLnBrk="0" fontAlgn="base" hangingPunct="0">
        <a:spcBef>
          <a:spcPct val="20000"/>
        </a:spcBef>
        <a:spcAft>
          <a:spcPct val="0"/>
        </a:spcAft>
        <a:buClr>
          <a:srgbClr val="74AA50"/>
        </a:buClr>
        <a:buFont typeface="Wingdings" charset="0"/>
        <a:buChar char="§"/>
        <a:defRPr sz="2000" kern="1200">
          <a:solidFill>
            <a:srgbClr val="828282"/>
          </a:solidFill>
          <a:latin typeface="Century Gothic"/>
          <a:ea typeface="ＭＳ Ｐゴシック" charset="0"/>
          <a:cs typeface="Century Gothic"/>
        </a:defRPr>
      </a:lvl3pPr>
      <a:lvl4pPr marL="1600200" indent="-228600" algn="l" defTabSz="457200" rtl="0" eaLnBrk="0" fontAlgn="base" hangingPunct="0">
        <a:spcBef>
          <a:spcPct val="20000"/>
        </a:spcBef>
        <a:spcAft>
          <a:spcPct val="0"/>
        </a:spcAft>
        <a:buClr>
          <a:srgbClr val="7DA1C4"/>
        </a:buClr>
        <a:buFont typeface="Wingdings" charset="0"/>
        <a:buChar char="§"/>
        <a:defRPr sz="2000" kern="1200">
          <a:solidFill>
            <a:srgbClr val="828282"/>
          </a:solidFill>
          <a:latin typeface="Century Gothic"/>
          <a:ea typeface="ＭＳ Ｐゴシック" charset="0"/>
          <a:cs typeface="Century Gothic"/>
        </a:defRPr>
      </a:lvl4pPr>
      <a:lvl5pPr marL="2057400" indent="-228600" algn="l" defTabSz="457200" rtl="0" eaLnBrk="0" fontAlgn="base" hangingPunct="0">
        <a:spcBef>
          <a:spcPct val="20000"/>
        </a:spcBef>
        <a:spcAft>
          <a:spcPct val="0"/>
        </a:spcAft>
        <a:buClr>
          <a:srgbClr val="F1EB9C"/>
        </a:buClr>
        <a:buFont typeface="Wingdings" charset="0"/>
        <a:buChar char="§"/>
        <a:defRPr sz="2000" kern="1200">
          <a:solidFill>
            <a:srgbClr val="828282"/>
          </a:solidFill>
          <a:latin typeface="Century Gothic"/>
          <a:ea typeface="ＭＳ Ｐゴシック"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731" y="838200"/>
            <a:ext cx="9161463" cy="1470025"/>
          </a:xfrm>
        </p:spPr>
        <p:txBody>
          <a:bodyPr rtlCol="0"/>
          <a:lstStyle/>
          <a:p>
            <a:pPr eaLnBrk="1" fontAlgn="auto" hangingPunct="1">
              <a:spcAft>
                <a:spcPts val="0"/>
              </a:spcAft>
              <a:defRPr/>
            </a:pPr>
            <a:r>
              <a:rPr lang="en-US" dirty="0" smtClean="0">
                <a:solidFill>
                  <a:schemeClr val="tx1"/>
                </a:solidFill>
                <a:ea typeface="ＭＳ Ｐゴシック" pitchFamily="34" charset="-128"/>
                <a:cs typeface="+mj-cs"/>
              </a:rPr>
              <a:t>SMFM Clinical Practice Guidelines </a:t>
            </a:r>
            <a:endParaRPr lang="en-US" dirty="0">
              <a:solidFill>
                <a:schemeClr val="tx1"/>
              </a:solidFill>
              <a:ea typeface="+mj-ea"/>
              <a:cs typeface="+mj-cs"/>
            </a:endParaRPr>
          </a:p>
        </p:txBody>
      </p:sp>
      <p:sp>
        <p:nvSpPr>
          <p:cNvPr id="17410" name="Text Placeholder 1"/>
          <p:cNvSpPr>
            <a:spLocks noGrp="1"/>
          </p:cNvSpPr>
          <p:nvPr>
            <p:ph type="subTitle" idx="1"/>
          </p:nvPr>
        </p:nvSpPr>
        <p:spPr>
          <a:xfrm>
            <a:off x="1457325" y="2286000"/>
            <a:ext cx="6229350" cy="1014413"/>
          </a:xfrm>
        </p:spPr>
        <p:txBody>
          <a:bodyPr rtlCol="0">
            <a:noAutofit/>
          </a:bodyPr>
          <a:lstStyle/>
          <a:p>
            <a:pPr eaLnBrk="1" fontAlgn="auto" hangingPunct="1">
              <a:spcAft>
                <a:spcPts val="0"/>
              </a:spcAft>
              <a:buFont typeface="Wingdings" charset="2"/>
              <a:buNone/>
              <a:defRPr/>
            </a:pPr>
            <a:r>
              <a:rPr lang="en-US" sz="3200" b="1" dirty="0">
                <a:ea typeface="+mn-ea"/>
              </a:rPr>
              <a:t>Twin-twin transfusion syndrome</a:t>
            </a:r>
            <a:endParaRPr lang="en-US" sz="3200" dirty="0">
              <a:ea typeface="+mn-ea"/>
            </a:endParaRPr>
          </a:p>
        </p:txBody>
      </p:sp>
      <p:sp>
        <p:nvSpPr>
          <p:cNvPr id="17413" name="Text Placeholder 1"/>
          <p:cNvSpPr txBox="1">
            <a:spLocks/>
          </p:cNvSpPr>
          <p:nvPr/>
        </p:nvSpPr>
        <p:spPr bwMode="auto">
          <a:xfrm>
            <a:off x="457200" y="3581400"/>
            <a:ext cx="8229600" cy="1673225"/>
          </a:xfrm>
          <a:prstGeom prst="rect">
            <a:avLst/>
          </a:prstGeom>
          <a:noFill/>
          <a:ln w="9525">
            <a:noFill/>
            <a:miter lim="800000"/>
            <a:headEnd/>
            <a:tailEnd/>
          </a:ln>
        </p:spPr>
        <p:txBody>
          <a:bodyPr/>
          <a:lstStyle/>
          <a:p>
            <a:pPr algn="ctr" eaLnBrk="0" hangingPunct="0">
              <a:spcBef>
                <a:spcPts val="700"/>
              </a:spcBef>
              <a:buClr>
                <a:schemeClr val="accent2"/>
              </a:buClr>
              <a:buSzPct val="60000"/>
              <a:buFont typeface="Wingdings" pitchFamily="2" charset="2"/>
              <a:buNone/>
              <a:defRPr/>
            </a:pPr>
            <a:r>
              <a:rPr lang="en-US" sz="2400" dirty="0">
                <a:solidFill>
                  <a:schemeClr val="tx2"/>
                </a:solidFill>
                <a:latin typeface="Century Gothic"/>
                <a:ea typeface="ＭＳ Ｐゴシック" pitchFamily="34" charset="-128"/>
                <a:cs typeface="+mn-cs"/>
              </a:rPr>
              <a:t>Society of Maternal Fetal Medicine with the assistance Lynn L. Simpson, BSc, MSc, MD</a:t>
            </a:r>
            <a:endParaRPr lang="en-US" sz="2400" dirty="0">
              <a:solidFill>
                <a:schemeClr val="tx2"/>
              </a:solidFill>
              <a:latin typeface="+mn-lt"/>
              <a:ea typeface="ＭＳ Ｐゴシック" pitchFamily="34" charset="-128"/>
              <a:cs typeface="+mn-cs"/>
            </a:endParaRPr>
          </a:p>
        </p:txBody>
      </p:sp>
      <p:sp>
        <p:nvSpPr>
          <p:cNvPr id="32772" name="Text Placeholder 1"/>
          <p:cNvSpPr txBox="1">
            <a:spLocks/>
          </p:cNvSpPr>
          <p:nvPr/>
        </p:nvSpPr>
        <p:spPr bwMode="auto">
          <a:xfrm>
            <a:off x="2012950" y="6477000"/>
            <a:ext cx="71231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ts val="700"/>
              </a:spcBef>
              <a:buClr>
                <a:schemeClr val="accent2"/>
              </a:buClr>
              <a:buSzPct val="60000"/>
              <a:buFont typeface="Wingdings" charset="0"/>
              <a:buNone/>
            </a:pPr>
            <a:r>
              <a:rPr lang="en-US" sz="1200">
                <a:solidFill>
                  <a:schemeClr val="tx2"/>
                </a:solidFill>
                <a:latin typeface="Century Gothic" charset="0"/>
              </a:rPr>
              <a:t>Published in Am J Obstet Gynecol / January 2013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atin typeface="Century Gothic" charset="0"/>
              </a:rPr>
              <a:t>Recommendation #8</a:t>
            </a:r>
          </a:p>
        </p:txBody>
      </p:sp>
      <p:sp>
        <p:nvSpPr>
          <p:cNvPr id="51202" name="Content Placeholder 1"/>
          <p:cNvSpPr>
            <a:spLocks noGrp="1"/>
          </p:cNvSpPr>
          <p:nvPr>
            <p:ph idx="1"/>
          </p:nvPr>
        </p:nvSpPr>
        <p:spPr/>
        <p:txBody>
          <a:bodyPr/>
          <a:lstStyle/>
          <a:p>
            <a:pPr eaLnBrk="1" hangingPunct="1"/>
            <a:r>
              <a:rPr lang="en-US">
                <a:latin typeface="Century Gothic" charset="0"/>
              </a:rPr>
              <a:t>Steroids for fetal maturation should be considered at 24 to 33</a:t>
            </a:r>
            <a:r>
              <a:rPr lang="en-US" baseline="30000">
                <a:latin typeface="Century Gothic" charset="0"/>
              </a:rPr>
              <a:t>6/7</a:t>
            </a:r>
            <a:r>
              <a:rPr lang="en-US">
                <a:latin typeface="Century Gothic" charset="0"/>
              </a:rPr>
              <a:t> weeks, particularly in pregnancies complicated by stage III TTTS, and those undergoing invasive interventions.</a:t>
            </a:r>
          </a:p>
        </p:txBody>
      </p:sp>
      <p:sp>
        <p:nvSpPr>
          <p:cNvPr id="5" name="Rectangle 4"/>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6" name="Rectangle 5"/>
          <p:cNvSpPr/>
          <p:nvPr/>
        </p:nvSpPr>
        <p:spPr>
          <a:xfrm>
            <a:off x="381000" y="6096000"/>
            <a:ext cx="30829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 and 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Century Gothic" charset="0"/>
              </a:rPr>
              <a:t>Recommendation #9</a:t>
            </a:r>
          </a:p>
        </p:txBody>
      </p:sp>
      <p:sp>
        <p:nvSpPr>
          <p:cNvPr id="53250" name="Content Placeholder 2"/>
          <p:cNvSpPr>
            <a:spLocks noGrp="1"/>
          </p:cNvSpPr>
          <p:nvPr>
            <p:ph idx="1"/>
          </p:nvPr>
        </p:nvSpPr>
        <p:spPr/>
        <p:txBody>
          <a:bodyPr/>
          <a:lstStyle/>
          <a:p>
            <a:pPr eaLnBrk="1" hangingPunct="1"/>
            <a:r>
              <a:rPr lang="en-US" sz="3200">
                <a:latin typeface="Century Gothic" charset="0"/>
              </a:rPr>
              <a:t>Optimal timing of delivery for TTTS pregnancies depends on several factors, including disease stage and severity, progression, effect of interventions (if any), and results of antenatal testing. Timing delivery at around 34-36 weeks may be reasonable in selected cases.</a:t>
            </a:r>
          </a:p>
        </p:txBody>
      </p:sp>
      <p:sp>
        <p:nvSpPr>
          <p:cNvPr id="5" name="Rectangle 4"/>
          <p:cNvSpPr/>
          <p:nvPr/>
        </p:nvSpPr>
        <p:spPr>
          <a:xfrm>
            <a:off x="381000" y="6488113"/>
            <a:ext cx="3825875"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C</a:t>
            </a:r>
          </a:p>
        </p:txBody>
      </p:sp>
      <p:sp>
        <p:nvSpPr>
          <p:cNvPr id="6" name="Rectangle 5"/>
          <p:cNvSpPr/>
          <p:nvPr/>
        </p:nvSpPr>
        <p:spPr>
          <a:xfrm>
            <a:off x="381000" y="6096000"/>
            <a:ext cx="26130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noChangeArrowheads="1"/>
          </p:cNvPicPr>
          <p:nvPr/>
        </p:nvPicPr>
        <p:blipFill>
          <a:blip r:embed="rId2">
            <a:extLst>
              <a:ext uri="{28A0092B-C50C-407E-A947-70E740481C1C}">
                <a14:useLocalDpi xmlns:a14="http://schemas.microsoft.com/office/drawing/2010/main" val="0"/>
              </a:ext>
            </a:extLst>
          </a:blip>
          <a:srcRect l="2142" t="18288" r="2167" b="6836"/>
          <a:stretch>
            <a:fillRect/>
          </a:stretch>
        </p:blipFill>
        <p:spPr bwMode="auto">
          <a:xfrm>
            <a:off x="228600" y="1828800"/>
            <a:ext cx="80391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itle 1"/>
          <p:cNvSpPr>
            <a:spLocks noGrp="1"/>
          </p:cNvSpPr>
          <p:nvPr>
            <p:ph type="title"/>
          </p:nvPr>
        </p:nvSpPr>
        <p:spPr/>
        <p:txBody>
          <a:bodyPr/>
          <a:lstStyle/>
          <a:p>
            <a:r>
              <a:rPr lang="en-US">
                <a:latin typeface="Century Gothic" charset="0"/>
              </a:rPr>
              <a:t>Staging of twin-twin transfusion syndrome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Century Gothic" charset="0"/>
              </a:rPr>
              <a:t>First- and second-trimester sonographic findings associated with twin-twin transfusion syndrome</a:t>
            </a:r>
          </a:p>
        </p:txBody>
      </p:sp>
      <p:pic>
        <p:nvPicPr>
          <p:cNvPr id="56322" name="Picture 2" descr="Screen Shot 2014-01-17 at 5.25.2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8" y="2057400"/>
            <a:ext cx="81645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45966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1"/>
          <p:cNvSpPr>
            <a:spLocks noGrp="1"/>
          </p:cNvSpPr>
          <p:nvPr>
            <p:ph type="title"/>
          </p:nvPr>
        </p:nvSpPr>
        <p:spPr/>
        <p:txBody>
          <a:bodyPr/>
          <a:lstStyle/>
          <a:p>
            <a:pPr eaLnBrk="1" hangingPunct="1"/>
            <a:r>
              <a:rPr lang="en-US">
                <a:latin typeface="Century Gothic" charset="0"/>
              </a:rPr>
              <a:t>Algorithm for management of TTTS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atin typeface="Century Gothic" charset="0"/>
              </a:rPr>
              <a:t>Quality of evidence</a:t>
            </a:r>
          </a:p>
        </p:txBody>
      </p:sp>
      <p:sp>
        <p:nvSpPr>
          <p:cNvPr id="2" name="Content Placeholder 1"/>
          <p:cNvSpPr>
            <a:spLocks noGrp="1"/>
          </p:cNvSpPr>
          <p:nvPr>
            <p:ph idx="1"/>
          </p:nvPr>
        </p:nvSpPr>
        <p:spPr/>
        <p:txBody>
          <a:bodyPr rtlCol="0">
            <a:normAutofit fontScale="85000" lnSpcReduction="20000"/>
          </a:bodyPr>
          <a:lstStyle/>
          <a:p>
            <a:pPr marL="0" indent="0" eaLnBrk="1" fontAlgn="auto" hangingPunct="1">
              <a:spcAft>
                <a:spcPts val="0"/>
              </a:spcAft>
              <a:buFont typeface="Wingdings" pitchFamily="2" charset="2"/>
              <a:buNone/>
              <a:defRPr/>
            </a:pPr>
            <a:r>
              <a:rPr lang="en-US" sz="3200" dirty="0">
                <a:solidFill>
                  <a:schemeClr val="tx1">
                    <a:lumMod val="65000"/>
                    <a:lumOff val="35000"/>
                  </a:schemeClr>
                </a:solidFill>
                <a:ea typeface="ＭＳ Ｐゴシック" pitchFamily="34" charset="-128"/>
              </a:rPr>
              <a:t>The quality of evidence for each article was evaluated according to the method outlined by the US Preventative Services Task Force</a:t>
            </a:r>
            <a:r>
              <a:rPr lang="en-US" sz="3200" dirty="0" smtClean="0">
                <a:solidFill>
                  <a:schemeClr val="tx1">
                    <a:lumMod val="65000"/>
                    <a:lumOff val="35000"/>
                  </a:schemeClr>
                </a:solidFill>
                <a:ea typeface="ＭＳ Ｐゴシック" pitchFamily="34" charset="-128"/>
              </a:rPr>
              <a:t>:</a:t>
            </a:r>
            <a:br>
              <a:rPr lang="en-US" sz="3200" dirty="0" smtClean="0">
                <a:solidFill>
                  <a:schemeClr val="tx1">
                    <a:lumMod val="65000"/>
                    <a:lumOff val="35000"/>
                  </a:schemeClr>
                </a:solidFill>
                <a:ea typeface="ＭＳ Ｐゴシック" pitchFamily="34" charset="-128"/>
              </a:rPr>
            </a:br>
            <a:endParaRPr lang="en-US" sz="2800" dirty="0">
              <a:solidFill>
                <a:schemeClr val="tx1">
                  <a:lumMod val="65000"/>
                  <a:lumOff val="35000"/>
                </a:schemeClr>
              </a:solidFill>
              <a:ea typeface="ＭＳ Ｐゴシック" pitchFamily="34" charset="-128"/>
            </a:endParaRPr>
          </a:p>
          <a:p>
            <a:pPr marL="463550" indent="-463550" eaLnBrk="1" fontAlgn="auto" hangingPunct="1">
              <a:spcAft>
                <a:spcPts val="0"/>
              </a:spcAft>
              <a:buFont typeface="Wingdings" pitchFamily="2" charset="2"/>
              <a:buNone/>
              <a:defRPr/>
            </a:pPr>
            <a:r>
              <a:rPr lang="en-US" b="1" dirty="0">
                <a:solidFill>
                  <a:schemeClr val="tx1">
                    <a:lumMod val="65000"/>
                    <a:lumOff val="35000"/>
                  </a:schemeClr>
                </a:solidFill>
                <a:ea typeface="ＭＳ Ｐゴシック" pitchFamily="34" charset="-128"/>
              </a:rPr>
              <a:t>I  </a:t>
            </a:r>
            <a:r>
              <a:rPr lang="en-US" dirty="0">
                <a:solidFill>
                  <a:schemeClr val="tx1">
                    <a:lumMod val="65000"/>
                    <a:lumOff val="35000"/>
                  </a:schemeClr>
                </a:solidFill>
                <a:ea typeface="ＭＳ Ｐゴシック" pitchFamily="34" charset="-128"/>
              </a:rPr>
              <a:t>Properly powered and conducted randomized controlled trial (RCT); well    conducted systematic review or meta-analysis of homogeneous RCTs.</a:t>
            </a:r>
          </a:p>
          <a:p>
            <a:pPr marL="463550" indent="-463550" eaLnBrk="1" fontAlgn="auto" hangingPunct="1">
              <a:spcAft>
                <a:spcPts val="0"/>
              </a:spcAft>
              <a:buFont typeface="Wingdings" pitchFamily="2" charset="2"/>
              <a:buNone/>
              <a:defRPr/>
            </a:pPr>
            <a:endParaRPr lang="en-US" dirty="0">
              <a:solidFill>
                <a:schemeClr val="tx1">
                  <a:lumMod val="65000"/>
                  <a:lumOff val="35000"/>
                </a:schemeClr>
              </a:solidFill>
              <a:ea typeface="ＭＳ Ｐゴシック" pitchFamily="34" charset="-128"/>
            </a:endParaRPr>
          </a:p>
          <a:p>
            <a:pPr marL="463550" indent="-463550" eaLnBrk="1" fontAlgn="auto" hangingPunct="1">
              <a:spcAft>
                <a:spcPts val="0"/>
              </a:spcAft>
              <a:buFont typeface="Wingdings" pitchFamily="2" charset="2"/>
              <a:buNone/>
              <a:defRPr/>
            </a:pPr>
            <a:r>
              <a:rPr lang="en-US" b="1" dirty="0">
                <a:solidFill>
                  <a:schemeClr val="tx1">
                    <a:lumMod val="65000"/>
                    <a:lumOff val="35000"/>
                  </a:schemeClr>
                </a:solidFill>
                <a:ea typeface="ＭＳ Ｐゴシック" pitchFamily="34" charset="-128"/>
              </a:rPr>
              <a:t>II-1 </a:t>
            </a:r>
            <a:r>
              <a:rPr lang="en-US" dirty="0">
                <a:solidFill>
                  <a:schemeClr val="tx1">
                    <a:lumMod val="65000"/>
                    <a:lumOff val="35000"/>
                  </a:schemeClr>
                </a:solidFill>
                <a:ea typeface="ＭＳ Ｐゴシック" pitchFamily="34" charset="-128"/>
              </a:rPr>
              <a:t>Well-designed controlled trial without randomization.</a:t>
            </a:r>
          </a:p>
          <a:p>
            <a:pPr marL="463550" indent="-463550" eaLnBrk="1" fontAlgn="auto" hangingPunct="1">
              <a:spcAft>
                <a:spcPts val="0"/>
              </a:spcAft>
              <a:buFont typeface="Wingdings" pitchFamily="2" charset="2"/>
              <a:buNone/>
              <a:defRPr/>
            </a:pPr>
            <a:r>
              <a:rPr lang="en-US" b="1" dirty="0">
                <a:solidFill>
                  <a:schemeClr val="tx1">
                    <a:lumMod val="65000"/>
                    <a:lumOff val="35000"/>
                  </a:schemeClr>
                </a:solidFill>
                <a:ea typeface="ＭＳ Ｐゴシック" pitchFamily="34" charset="-128"/>
              </a:rPr>
              <a:t>II-2 </a:t>
            </a:r>
            <a:r>
              <a:rPr lang="en-US" dirty="0">
                <a:solidFill>
                  <a:schemeClr val="tx1">
                    <a:lumMod val="65000"/>
                    <a:lumOff val="35000"/>
                  </a:schemeClr>
                </a:solidFill>
                <a:ea typeface="ＭＳ Ｐゴシック" pitchFamily="34" charset="-128"/>
              </a:rPr>
              <a:t>Well-designed cohort or case-control analytic study.</a:t>
            </a:r>
          </a:p>
          <a:p>
            <a:pPr marL="463550" indent="-463550" eaLnBrk="1" fontAlgn="auto" hangingPunct="1">
              <a:spcAft>
                <a:spcPts val="0"/>
              </a:spcAft>
              <a:buFont typeface="Wingdings" pitchFamily="2" charset="2"/>
              <a:buNone/>
              <a:defRPr/>
            </a:pPr>
            <a:r>
              <a:rPr lang="en-US" b="1" dirty="0">
                <a:solidFill>
                  <a:schemeClr val="tx1">
                    <a:lumMod val="65000"/>
                    <a:lumOff val="35000"/>
                  </a:schemeClr>
                </a:solidFill>
                <a:ea typeface="ＭＳ Ｐゴシック" pitchFamily="34" charset="-128"/>
              </a:rPr>
              <a:t>II-3 </a:t>
            </a:r>
            <a:r>
              <a:rPr lang="en-US" dirty="0">
                <a:solidFill>
                  <a:schemeClr val="tx1">
                    <a:lumMod val="65000"/>
                    <a:lumOff val="35000"/>
                  </a:schemeClr>
                </a:solidFill>
                <a:ea typeface="ＭＳ Ｐゴシック" pitchFamily="34" charset="-128"/>
              </a:rPr>
              <a:t>Multiple time series with or without the intervention; dramatic results from  uncontrolled experiment.</a:t>
            </a:r>
          </a:p>
          <a:p>
            <a:pPr marL="463550" indent="-463550" eaLnBrk="1" fontAlgn="auto" hangingPunct="1">
              <a:spcAft>
                <a:spcPts val="0"/>
              </a:spcAft>
              <a:buFont typeface="Wingdings" pitchFamily="2" charset="2"/>
              <a:buNone/>
              <a:defRPr/>
            </a:pPr>
            <a:endParaRPr lang="en-US" dirty="0">
              <a:solidFill>
                <a:schemeClr val="tx1">
                  <a:lumMod val="65000"/>
                  <a:lumOff val="35000"/>
                </a:schemeClr>
              </a:solidFill>
              <a:ea typeface="ＭＳ Ｐゴシック" pitchFamily="34" charset="-128"/>
            </a:endParaRPr>
          </a:p>
          <a:p>
            <a:pPr marL="463550" indent="-463550" eaLnBrk="1" fontAlgn="auto" hangingPunct="1">
              <a:spcAft>
                <a:spcPts val="0"/>
              </a:spcAft>
              <a:buFont typeface="Wingdings" pitchFamily="2" charset="2"/>
              <a:buNone/>
              <a:defRPr/>
            </a:pPr>
            <a:r>
              <a:rPr lang="en-US" b="1" dirty="0">
                <a:solidFill>
                  <a:schemeClr val="tx1">
                    <a:lumMod val="65000"/>
                    <a:lumOff val="35000"/>
                  </a:schemeClr>
                </a:solidFill>
                <a:ea typeface="ＭＳ Ｐゴシック" pitchFamily="34" charset="-128"/>
              </a:rPr>
              <a:t>III </a:t>
            </a:r>
            <a:r>
              <a:rPr lang="en-US" dirty="0">
                <a:solidFill>
                  <a:schemeClr val="tx1">
                    <a:lumMod val="65000"/>
                    <a:lumOff val="35000"/>
                  </a:schemeClr>
                </a:solidFill>
                <a:ea typeface="ＭＳ Ｐゴシック" pitchFamily="34" charset="-128"/>
              </a:rPr>
              <a:t>Opinions of respected authorities, based on clinical experience; descriptive studies or case reports; reports of expert committees</a:t>
            </a:r>
            <a:r>
              <a:rPr lang="en-US" dirty="0" smtClean="0">
                <a:solidFill>
                  <a:schemeClr val="tx1">
                    <a:lumMod val="65000"/>
                    <a:lumOff val="35000"/>
                  </a:schemeClr>
                </a:solidFill>
                <a:ea typeface="ＭＳ Ｐゴシック" pitchFamily="34" charset="-128"/>
              </a:rPr>
              <a:t>.</a:t>
            </a:r>
            <a:endParaRPr lang="en-US" dirty="0">
              <a:solidFill>
                <a:schemeClr val="tx1">
                  <a:lumMod val="65000"/>
                  <a:lumOff val="35000"/>
                </a:schemeClr>
              </a:solidFill>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atin typeface="Century Gothic" charset="0"/>
              </a:rPr>
              <a:t>Strength of Recommendations </a:t>
            </a:r>
          </a:p>
        </p:txBody>
      </p:sp>
      <p:sp>
        <p:nvSpPr>
          <p:cNvPr id="60418" name="Content Placeholder 1"/>
          <p:cNvSpPr>
            <a:spLocks noGrp="1"/>
          </p:cNvSpPr>
          <p:nvPr>
            <p:ph idx="1"/>
          </p:nvPr>
        </p:nvSpPr>
        <p:spPr/>
        <p:txBody>
          <a:bodyPr/>
          <a:lstStyle/>
          <a:p>
            <a:pPr marL="0" indent="0" eaLnBrk="1" hangingPunct="1">
              <a:buFont typeface="Wingdings" charset="0"/>
              <a:buNone/>
            </a:pPr>
            <a:r>
              <a:rPr lang="en-US" sz="2800">
                <a:latin typeface="Century Gothic" charset="0"/>
              </a:rPr>
              <a:t>Recommendations were graded in the following categories:</a:t>
            </a:r>
          </a:p>
          <a:p>
            <a:pPr marL="0" indent="0" eaLnBrk="1" hangingPunct="1">
              <a:buFont typeface="Wingdings" charset="0"/>
              <a:buNone/>
            </a:pPr>
            <a:endParaRPr lang="en-US" b="1">
              <a:latin typeface="Century Gothic" charset="0"/>
            </a:endParaRPr>
          </a:p>
          <a:p>
            <a:pPr marL="0" indent="0" eaLnBrk="1" hangingPunct="1">
              <a:buFont typeface="Wingdings" charset="0"/>
              <a:buNone/>
            </a:pPr>
            <a:r>
              <a:rPr lang="en-US" b="1">
                <a:latin typeface="Century Gothic" charset="0"/>
              </a:rPr>
              <a:t>Level A</a:t>
            </a:r>
          </a:p>
          <a:p>
            <a:pPr lvl="1" eaLnBrk="1" hangingPunct="1"/>
            <a:r>
              <a:rPr lang="en-US" sz="2100">
                <a:latin typeface="Century Gothic" charset="0"/>
              </a:rPr>
              <a:t>The recommendation is based on good and consistent scientific evidence.</a:t>
            </a:r>
          </a:p>
          <a:p>
            <a:pPr marL="0" indent="0" eaLnBrk="1" hangingPunct="1">
              <a:buFont typeface="Wingdings" charset="0"/>
              <a:buNone/>
            </a:pPr>
            <a:r>
              <a:rPr lang="en-US" b="1">
                <a:latin typeface="Century Gothic" charset="0"/>
              </a:rPr>
              <a:t>Level B</a:t>
            </a:r>
          </a:p>
          <a:p>
            <a:pPr lvl="1" eaLnBrk="1" hangingPunct="1"/>
            <a:r>
              <a:rPr lang="en-US" sz="2100">
                <a:latin typeface="Century Gothic" charset="0"/>
              </a:rPr>
              <a:t>The recommendation is based on limited or inconsistent scientific evidence.</a:t>
            </a:r>
          </a:p>
          <a:p>
            <a:pPr marL="0" indent="0" eaLnBrk="1" hangingPunct="1">
              <a:buFont typeface="Wingdings" charset="0"/>
              <a:buNone/>
            </a:pPr>
            <a:r>
              <a:rPr lang="en-US" b="1">
                <a:latin typeface="Century Gothic" charset="0"/>
              </a:rPr>
              <a:t>Level C</a:t>
            </a:r>
          </a:p>
          <a:p>
            <a:pPr lvl="1" eaLnBrk="1" hangingPunct="1"/>
            <a:r>
              <a:rPr lang="en-US" sz="2100">
                <a:latin typeface="Century Gothic" charset="0"/>
              </a:rPr>
              <a:t>The recommendation is based on expert opinion or consensus.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idx="1"/>
          </p:nvPr>
        </p:nvSpPr>
        <p:spPr/>
        <p:txBody>
          <a:bodyPr>
            <a:normAutofit lnSpcReduction="10000"/>
          </a:bodyPr>
          <a:lstStyle/>
          <a:p>
            <a:r>
              <a:rPr lang="en-US" sz="2800" dirty="0">
                <a:latin typeface="Century Gothic" charset="0"/>
              </a:rPr>
              <a:t>The practice of medicine continues to evolve, and individual circumstances will vary. This opinion reflects information available at the time of its submission for publication and is neither designed nor intended to establish an exclusive standard of perinatal care. This </a:t>
            </a:r>
            <a:r>
              <a:rPr lang="en-US" sz="2800" dirty="0" smtClean="0">
                <a:latin typeface="Century Gothic" charset="0"/>
              </a:rPr>
              <a:t>presentation is </a:t>
            </a:r>
            <a:r>
              <a:rPr lang="en-US" sz="2800" dirty="0">
                <a:latin typeface="Century Gothic" charset="0"/>
              </a:rPr>
              <a:t>not expected to reflect the opinions of all members of the Society for Maternal</a:t>
            </a:r>
            <a:r>
              <a:rPr lang="en-US" sz="2800" dirty="0" smtClean="0">
                <a:latin typeface="Century Gothic" charset="0"/>
              </a:rPr>
              <a:t>-Fetal </a:t>
            </a:r>
            <a:r>
              <a:rPr lang="en-US" sz="2800" dirty="0">
                <a:latin typeface="Century Gothic" charset="0"/>
              </a:rPr>
              <a:t>Medicine</a:t>
            </a:r>
            <a:r>
              <a:rPr lang="en-US" sz="2800" dirty="0" smtClean="0">
                <a:latin typeface="Century Gothic" charset="0"/>
              </a:rPr>
              <a:t>.</a:t>
            </a:r>
          </a:p>
          <a:p>
            <a:r>
              <a:rPr lang="en-US" sz="2800" dirty="0" smtClean="0"/>
              <a:t>These </a:t>
            </a:r>
            <a:r>
              <a:rPr lang="en-US" sz="2800" dirty="0"/>
              <a:t>slides are for personal, non-commercial and educational </a:t>
            </a:r>
            <a:r>
              <a:rPr lang="en-US" sz="2800" dirty="0" smtClean="0"/>
              <a:t>use only</a:t>
            </a:r>
            <a:endParaRPr lang="en-US" sz="2800" dirty="0"/>
          </a:p>
          <a:p>
            <a:pPr marL="0" indent="0">
              <a:buNone/>
            </a:pPr>
            <a:endParaRPr lang="en-US" sz="2800" dirty="0">
              <a:latin typeface="Century Gothic" charset="0"/>
            </a:endParaRPr>
          </a:p>
        </p:txBody>
      </p:sp>
      <p:sp>
        <p:nvSpPr>
          <p:cNvPr id="119810" name="Rectangle 2"/>
          <p:cNvSpPr>
            <a:spLocks noGrp="1" noChangeArrowheads="1"/>
          </p:cNvSpPr>
          <p:nvPr>
            <p:ph type="title"/>
          </p:nvPr>
        </p:nvSpPr>
        <p:spPr/>
        <p:txBody>
          <a:bodyPr/>
          <a:lstStyle/>
          <a:p>
            <a:r>
              <a:rPr lang="en-US">
                <a:latin typeface="Century Gothic" charset="0"/>
              </a:rPr>
              <a:t>Disclaimer</a:t>
            </a:r>
          </a:p>
        </p:txBody>
      </p:sp>
    </p:spTree>
    <p:extLst>
      <p:ext uri="{BB962C8B-B14F-4D97-AF65-F5344CB8AC3E}">
        <p14:creationId xmlns:p14="http://schemas.microsoft.com/office/powerpoint/2010/main" val="17171054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Century Gothic" charset="0"/>
              </a:rPr>
              <a:t>Disclosures</a:t>
            </a:r>
          </a:p>
        </p:txBody>
      </p:sp>
      <p:sp>
        <p:nvSpPr>
          <p:cNvPr id="34819" name="Rectangle 3"/>
          <p:cNvSpPr>
            <a:spLocks noGrp="1" noChangeArrowheads="1"/>
          </p:cNvSpPr>
          <p:nvPr>
            <p:ph idx="1"/>
          </p:nvPr>
        </p:nvSpPr>
        <p:spPr/>
        <p:txBody>
          <a:bodyPr rtlCol="0">
            <a:normAutofit lnSpcReduction="10000"/>
          </a:bodyPr>
          <a:lstStyle/>
          <a:p>
            <a:pPr eaLnBrk="1" fontAlgn="auto" hangingPunct="1">
              <a:spcAft>
                <a:spcPts val="0"/>
              </a:spcAft>
              <a:buFont typeface="Wingdings" charset="2"/>
              <a:buChar char="§"/>
              <a:defRPr/>
            </a:pPr>
            <a:r>
              <a:rPr lang="en-US" sz="2000" dirty="0">
                <a:solidFill>
                  <a:schemeClr val="tx1">
                    <a:lumMod val="65000"/>
                    <a:lumOff val="35000"/>
                  </a:schemeClr>
                </a:solidFill>
                <a:ea typeface="+mn-ea"/>
              </a:rPr>
              <a:t>This opinion was developed by the Publications Committee of the Society for Maternal-Fetal Medicine with the assistance of Lynn L. Simpson, BSc, MSc,. MD, and was approved by the Executive Committee of the Society on September 20, 2012. </a:t>
            </a:r>
            <a:r>
              <a:rPr lang="en-US" sz="2000" dirty="0" err="1">
                <a:solidFill>
                  <a:schemeClr val="tx1">
                    <a:lumMod val="65000"/>
                    <a:lumOff val="35000"/>
                  </a:schemeClr>
                </a:solidFill>
                <a:ea typeface="+mn-ea"/>
              </a:rPr>
              <a:t>Dr</a:t>
            </a:r>
            <a:r>
              <a:rPr lang="en-US" sz="2000" dirty="0">
                <a:solidFill>
                  <a:schemeClr val="tx1">
                    <a:lumMod val="65000"/>
                    <a:lumOff val="35000"/>
                  </a:schemeClr>
                </a:solidFill>
                <a:ea typeface="+mn-ea"/>
              </a:rPr>
              <a:t> Simpson, and each member of the Publications Committee (Vincenzo </a:t>
            </a:r>
            <a:r>
              <a:rPr lang="en-US" sz="2000" dirty="0" err="1">
                <a:solidFill>
                  <a:schemeClr val="tx1">
                    <a:lumMod val="65000"/>
                    <a:lumOff val="35000"/>
                  </a:schemeClr>
                </a:solidFill>
                <a:ea typeface="+mn-ea"/>
              </a:rPr>
              <a:t>Berghella</a:t>
            </a:r>
            <a:r>
              <a:rPr lang="en-US" sz="2000" dirty="0">
                <a:solidFill>
                  <a:schemeClr val="tx1">
                    <a:lumMod val="65000"/>
                    <a:lumOff val="35000"/>
                  </a:schemeClr>
                </a:solidFill>
                <a:ea typeface="+mn-ea"/>
              </a:rPr>
              <a:t>, MD [Chair], Sean Blackwell, MD [Vice-Chair], Brenna Anderson, MD, </a:t>
            </a:r>
            <a:r>
              <a:rPr lang="en-US" sz="2000" dirty="0" err="1">
                <a:solidFill>
                  <a:schemeClr val="tx1">
                    <a:lumMod val="65000"/>
                    <a:lumOff val="35000"/>
                  </a:schemeClr>
                </a:solidFill>
                <a:ea typeface="+mn-ea"/>
              </a:rPr>
              <a:t>Suneet</a:t>
            </a:r>
            <a:r>
              <a:rPr lang="en-US" sz="2000" dirty="0">
                <a:solidFill>
                  <a:schemeClr val="tx1">
                    <a:lumMod val="65000"/>
                    <a:lumOff val="35000"/>
                  </a:schemeClr>
                </a:solidFill>
                <a:ea typeface="+mn-ea"/>
              </a:rPr>
              <a:t> P. </a:t>
            </a:r>
            <a:r>
              <a:rPr lang="en-US" sz="2000" dirty="0" err="1">
                <a:solidFill>
                  <a:schemeClr val="tx1">
                    <a:lumMod val="65000"/>
                    <a:lumOff val="35000"/>
                  </a:schemeClr>
                </a:solidFill>
                <a:ea typeface="+mn-ea"/>
              </a:rPr>
              <a:t>Chauhan</a:t>
            </a:r>
            <a:r>
              <a:rPr lang="en-US" sz="2000" dirty="0">
                <a:solidFill>
                  <a:schemeClr val="tx1">
                    <a:lumMod val="65000"/>
                    <a:lumOff val="35000"/>
                  </a:schemeClr>
                </a:solidFill>
                <a:ea typeface="+mn-ea"/>
              </a:rPr>
              <a:t>, </a:t>
            </a:r>
            <a:r>
              <a:rPr lang="it-IT" sz="2000" dirty="0">
                <a:solidFill>
                  <a:schemeClr val="tx1">
                    <a:lumMod val="65000"/>
                    <a:lumOff val="35000"/>
                  </a:schemeClr>
                </a:solidFill>
                <a:ea typeface="+mn-ea"/>
              </a:rPr>
              <a:t>MD, </a:t>
            </a:r>
            <a:r>
              <a:rPr lang="it-IT" sz="2000" dirty="0" err="1">
                <a:solidFill>
                  <a:schemeClr val="tx1">
                    <a:lumMod val="65000"/>
                    <a:lumOff val="35000"/>
                  </a:schemeClr>
                </a:solidFill>
                <a:ea typeface="+mn-ea"/>
              </a:rPr>
              <a:t>Joshua</a:t>
            </a:r>
            <a:r>
              <a:rPr lang="it-IT" sz="2000" dirty="0">
                <a:solidFill>
                  <a:schemeClr val="tx1">
                    <a:lumMod val="65000"/>
                    <a:lumOff val="35000"/>
                  </a:schemeClr>
                </a:solidFill>
                <a:ea typeface="+mn-ea"/>
              </a:rPr>
              <a:t> </a:t>
            </a:r>
            <a:r>
              <a:rPr lang="it-IT" sz="2000" dirty="0" err="1">
                <a:solidFill>
                  <a:schemeClr val="tx1">
                    <a:lumMod val="65000"/>
                    <a:lumOff val="35000"/>
                  </a:schemeClr>
                </a:solidFill>
                <a:ea typeface="+mn-ea"/>
              </a:rPr>
              <a:t>Copel</a:t>
            </a:r>
            <a:r>
              <a:rPr lang="it-IT" sz="2000" dirty="0">
                <a:solidFill>
                  <a:schemeClr val="tx1">
                    <a:lumMod val="65000"/>
                    <a:lumOff val="35000"/>
                  </a:schemeClr>
                </a:solidFill>
                <a:ea typeface="+mn-ea"/>
              </a:rPr>
              <a:t>, MD, </a:t>
            </a:r>
            <a:r>
              <a:rPr lang="it-IT" sz="2000" dirty="0" err="1">
                <a:solidFill>
                  <a:schemeClr val="tx1">
                    <a:lumMod val="65000"/>
                    <a:lumOff val="35000"/>
                  </a:schemeClr>
                </a:solidFill>
                <a:ea typeface="+mn-ea"/>
              </a:rPr>
              <a:t>Jodi</a:t>
            </a:r>
            <a:r>
              <a:rPr lang="it-IT" sz="2000" dirty="0">
                <a:solidFill>
                  <a:schemeClr val="tx1">
                    <a:lumMod val="65000"/>
                    <a:lumOff val="35000"/>
                  </a:schemeClr>
                </a:solidFill>
                <a:ea typeface="+mn-ea"/>
              </a:rPr>
              <a:t> </a:t>
            </a:r>
            <a:r>
              <a:rPr lang="it-IT" sz="2000" dirty="0" err="1">
                <a:solidFill>
                  <a:schemeClr val="tx1">
                    <a:lumMod val="65000"/>
                    <a:lumOff val="35000"/>
                  </a:schemeClr>
                </a:solidFill>
                <a:ea typeface="+mn-ea"/>
              </a:rPr>
              <a:t>Dashe</a:t>
            </a:r>
            <a:r>
              <a:rPr lang="it-IT" sz="2000" dirty="0">
                <a:solidFill>
                  <a:schemeClr val="tx1">
                    <a:lumMod val="65000"/>
                    <a:lumOff val="35000"/>
                  </a:schemeClr>
                </a:solidFill>
                <a:ea typeface="+mn-ea"/>
              </a:rPr>
              <a:t>, </a:t>
            </a:r>
            <a:r>
              <a:rPr lang="en-US" sz="2000" dirty="0">
                <a:solidFill>
                  <a:schemeClr val="tx1">
                    <a:lumMod val="65000"/>
                    <a:lumOff val="35000"/>
                  </a:schemeClr>
                </a:solidFill>
                <a:ea typeface="+mn-ea"/>
              </a:rPr>
              <a:t>MD, Cynthia </a:t>
            </a:r>
            <a:r>
              <a:rPr lang="en-US" sz="2000" dirty="0" err="1">
                <a:solidFill>
                  <a:schemeClr val="tx1">
                    <a:lumMod val="65000"/>
                    <a:lumOff val="35000"/>
                  </a:schemeClr>
                </a:solidFill>
                <a:ea typeface="+mn-ea"/>
              </a:rPr>
              <a:t>Gyamfi</a:t>
            </a:r>
            <a:r>
              <a:rPr lang="en-US" sz="2000" dirty="0">
                <a:solidFill>
                  <a:schemeClr val="tx1">
                    <a:lumMod val="65000"/>
                    <a:lumOff val="35000"/>
                  </a:schemeClr>
                </a:solidFill>
                <a:ea typeface="+mn-ea"/>
              </a:rPr>
              <a:t>, MD, Donna Johnson, MD, Sara Little, MD, Kate Menard, MD, Mary Norton, MD, George </a:t>
            </a:r>
            <a:r>
              <a:rPr lang="en-US" sz="2000" dirty="0" err="1">
                <a:solidFill>
                  <a:schemeClr val="tx1">
                    <a:lumMod val="65000"/>
                    <a:lumOff val="35000"/>
                  </a:schemeClr>
                </a:solidFill>
                <a:ea typeface="+mn-ea"/>
              </a:rPr>
              <a:t>Saade</a:t>
            </a:r>
            <a:r>
              <a:rPr lang="en-US" sz="2000" dirty="0">
                <a:solidFill>
                  <a:schemeClr val="tx1">
                    <a:lumMod val="65000"/>
                    <a:lumOff val="35000"/>
                  </a:schemeClr>
                </a:solidFill>
                <a:ea typeface="+mn-ea"/>
              </a:rPr>
              <a:t>, MD, Neil Silverman, MD, </a:t>
            </a:r>
            <a:r>
              <a:rPr lang="en-US" sz="2000" dirty="0" err="1">
                <a:solidFill>
                  <a:schemeClr val="tx1">
                    <a:lumMod val="65000"/>
                    <a:lumOff val="35000"/>
                  </a:schemeClr>
                </a:solidFill>
                <a:ea typeface="+mn-ea"/>
              </a:rPr>
              <a:t>Hyagriv</a:t>
            </a:r>
            <a:r>
              <a:rPr lang="en-US" sz="2000" dirty="0">
                <a:solidFill>
                  <a:schemeClr val="tx1">
                    <a:lumMod val="65000"/>
                    <a:lumOff val="35000"/>
                  </a:schemeClr>
                </a:solidFill>
                <a:ea typeface="+mn-ea"/>
              </a:rPr>
              <a:t> </a:t>
            </a:r>
            <a:r>
              <a:rPr lang="fi-FI" sz="2000" dirty="0" err="1">
                <a:solidFill>
                  <a:schemeClr val="tx1">
                    <a:lumMod val="65000"/>
                    <a:lumOff val="35000"/>
                  </a:schemeClr>
                </a:solidFill>
                <a:ea typeface="+mn-ea"/>
              </a:rPr>
              <a:t>Simhan</a:t>
            </a:r>
            <a:r>
              <a:rPr lang="fi-FI" sz="2000" dirty="0">
                <a:solidFill>
                  <a:schemeClr val="tx1">
                    <a:lumMod val="65000"/>
                    <a:lumOff val="35000"/>
                  </a:schemeClr>
                </a:solidFill>
                <a:ea typeface="+mn-ea"/>
              </a:rPr>
              <a:t>, MD, </a:t>
            </a:r>
            <a:r>
              <a:rPr lang="fi-FI" sz="2000" dirty="0" err="1">
                <a:solidFill>
                  <a:schemeClr val="tx1">
                    <a:lumMod val="65000"/>
                    <a:lumOff val="35000"/>
                  </a:schemeClr>
                </a:solidFill>
                <a:ea typeface="+mn-ea"/>
              </a:rPr>
              <a:t>Joanne</a:t>
            </a:r>
            <a:r>
              <a:rPr lang="fi-FI" sz="2000" dirty="0">
                <a:solidFill>
                  <a:schemeClr val="tx1">
                    <a:lumMod val="65000"/>
                    <a:lumOff val="35000"/>
                  </a:schemeClr>
                </a:solidFill>
                <a:ea typeface="+mn-ea"/>
              </a:rPr>
              <a:t> Stone, MD, Alan </a:t>
            </a:r>
            <a:r>
              <a:rPr lang="en-US" sz="2000" dirty="0" err="1">
                <a:solidFill>
                  <a:schemeClr val="tx1">
                    <a:lumMod val="65000"/>
                    <a:lumOff val="35000"/>
                  </a:schemeClr>
                </a:solidFill>
                <a:ea typeface="+mn-ea"/>
              </a:rPr>
              <a:t>Tita</a:t>
            </a:r>
            <a:r>
              <a:rPr lang="en-US" sz="2000" dirty="0">
                <a:solidFill>
                  <a:schemeClr val="tx1">
                    <a:lumMod val="65000"/>
                    <a:lumOff val="35000"/>
                  </a:schemeClr>
                </a:solidFill>
                <a:ea typeface="+mn-ea"/>
              </a:rPr>
              <a:t>, MD, PhD, Michael Varner, MD, </a:t>
            </a:r>
            <a:r>
              <a:rPr lang="en-US" sz="2000" dirty="0" err="1">
                <a:solidFill>
                  <a:schemeClr val="tx1">
                    <a:lumMod val="65000"/>
                    <a:lumOff val="35000"/>
                  </a:schemeClr>
                </a:solidFill>
                <a:ea typeface="+mn-ea"/>
              </a:rPr>
              <a:t>Ms</a:t>
            </a:r>
            <a:r>
              <a:rPr lang="en-US" sz="2000" dirty="0">
                <a:solidFill>
                  <a:schemeClr val="tx1">
                    <a:lumMod val="65000"/>
                    <a:lumOff val="35000"/>
                  </a:schemeClr>
                </a:solidFill>
                <a:ea typeface="+mn-ea"/>
              </a:rPr>
              <a:t> Deborah Gardner) have submitted a conflict of interest disclosure delineating personal, professional, and/or business interests that might be perceived as a real or potential conflict of interest in relation to this publication.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atin typeface="Century Gothic" charset="0"/>
              </a:rPr>
              <a:t>Objective</a:t>
            </a:r>
          </a:p>
        </p:txBody>
      </p:sp>
      <p:sp>
        <p:nvSpPr>
          <p:cNvPr id="34818" name="Content Placeholder 1"/>
          <p:cNvSpPr>
            <a:spLocks noGrp="1"/>
          </p:cNvSpPr>
          <p:nvPr>
            <p:ph idx="1"/>
          </p:nvPr>
        </p:nvSpPr>
        <p:spPr/>
        <p:txBody>
          <a:bodyPr/>
          <a:lstStyle/>
          <a:p>
            <a:pPr eaLnBrk="1" hangingPunct="1"/>
            <a:r>
              <a:rPr lang="en-US" sz="2800">
                <a:latin typeface="Century Gothic" charset="0"/>
              </a:rPr>
              <a:t>We sought to review the natural history, pathophysiology, diagnosis, and treatment options for twin-twin transfusion syndrome (TTTS).</a:t>
            </a:r>
          </a:p>
          <a:p>
            <a:pPr eaLnBrk="1" hangingPunct="1"/>
            <a:endParaRPr lang="en-US" sz="2800">
              <a:latin typeface="Century Gothic"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Century Gothic" charset="0"/>
              </a:rPr>
              <a:t>Recommendation #1  </a:t>
            </a:r>
          </a:p>
        </p:txBody>
      </p:sp>
      <p:sp>
        <p:nvSpPr>
          <p:cNvPr id="36866" name="Content Placeholder 2"/>
          <p:cNvSpPr>
            <a:spLocks noGrp="1"/>
          </p:cNvSpPr>
          <p:nvPr>
            <p:ph idx="1"/>
          </p:nvPr>
        </p:nvSpPr>
        <p:spPr/>
        <p:txBody>
          <a:bodyPr/>
          <a:lstStyle/>
          <a:p>
            <a:pPr eaLnBrk="1" hangingPunct="1"/>
            <a:r>
              <a:rPr lang="en-US" sz="2800">
                <a:latin typeface="Century Gothic" charset="0"/>
              </a:rPr>
              <a:t>The diagnosis of TTTS requires 2 criteria: (1) the presence of a MCDA pregnancy; and (2) the presence of oligohydramnios (defined as a MVP of 2 cm) in one sac, and of polyhydramnios (a MVP of 8 cm) in the other sac.</a:t>
            </a:r>
          </a:p>
        </p:txBody>
      </p:sp>
      <p:sp>
        <p:nvSpPr>
          <p:cNvPr id="2" name="Rectangle 1"/>
          <p:cNvSpPr/>
          <p:nvPr/>
        </p:nvSpPr>
        <p:spPr>
          <a:xfrm>
            <a:off x="381000" y="6488113"/>
            <a:ext cx="3889375"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5" name="Rectangle 4"/>
          <p:cNvSpPr/>
          <p:nvPr/>
        </p:nvSpPr>
        <p:spPr>
          <a:xfrm>
            <a:off x="381000" y="6096000"/>
            <a:ext cx="3148013"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 and III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entury Gothic" charset="0"/>
              </a:rPr>
              <a:t>Recommendation #2</a:t>
            </a:r>
          </a:p>
        </p:txBody>
      </p:sp>
      <p:sp>
        <p:nvSpPr>
          <p:cNvPr id="38914" name="Content Placeholder 1"/>
          <p:cNvSpPr>
            <a:spLocks noGrp="1"/>
          </p:cNvSpPr>
          <p:nvPr>
            <p:ph idx="1"/>
          </p:nvPr>
        </p:nvSpPr>
        <p:spPr/>
        <p:txBody>
          <a:bodyPr/>
          <a:lstStyle/>
          <a:p>
            <a:pPr eaLnBrk="1" hangingPunct="1"/>
            <a:r>
              <a:rPr lang="en-US" sz="3200">
                <a:latin typeface="Century Gothic" charset="0"/>
              </a:rPr>
              <a:t>The Quintero staging system appears to be a useful tool for describing the severity of TTTS in a standardized fashion.</a:t>
            </a:r>
          </a:p>
          <a:p>
            <a:pPr eaLnBrk="1" hangingPunct="1"/>
            <a:endParaRPr lang="en-US" sz="3200">
              <a:latin typeface="Century Gothic" charset="0"/>
            </a:endParaRPr>
          </a:p>
        </p:txBody>
      </p:sp>
      <p:sp>
        <p:nvSpPr>
          <p:cNvPr id="5" name="Rectangle 4"/>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6" name="Rectangle 5"/>
          <p:cNvSpPr/>
          <p:nvPr/>
        </p:nvSpPr>
        <p:spPr>
          <a:xfrm>
            <a:off x="381000" y="6096000"/>
            <a:ext cx="30829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 and III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Century Gothic" charset="0"/>
              </a:rPr>
              <a:t>Recommendation #3</a:t>
            </a:r>
          </a:p>
        </p:txBody>
      </p:sp>
      <p:sp>
        <p:nvSpPr>
          <p:cNvPr id="40962" name="Content Placeholder 1"/>
          <p:cNvSpPr>
            <a:spLocks noGrp="1"/>
          </p:cNvSpPr>
          <p:nvPr>
            <p:ph idx="1"/>
          </p:nvPr>
        </p:nvSpPr>
        <p:spPr/>
        <p:txBody>
          <a:bodyPr/>
          <a:lstStyle/>
          <a:p>
            <a:pPr eaLnBrk="1" hangingPunct="1"/>
            <a:r>
              <a:rPr lang="en-US" sz="2800">
                <a:latin typeface="Century Gothic" charset="0"/>
              </a:rPr>
              <a:t>Serial sonographic evaluations about every 2 weeks, beginning usually around 16 weeks of gestation, until delivery, should be considered for all twins with MCDA placentation.</a:t>
            </a:r>
          </a:p>
          <a:p>
            <a:pPr eaLnBrk="1" hangingPunct="1"/>
            <a:endParaRPr lang="en-US" sz="2800">
              <a:latin typeface="Century Gothic" charset="0"/>
            </a:endParaRPr>
          </a:p>
        </p:txBody>
      </p:sp>
      <p:sp>
        <p:nvSpPr>
          <p:cNvPr id="6" name="Rectangle 5"/>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5" name="Rectangle 4"/>
          <p:cNvSpPr/>
          <p:nvPr/>
        </p:nvSpPr>
        <p:spPr>
          <a:xfrm>
            <a:off x="381000" y="6096000"/>
            <a:ext cx="30829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 and III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Century Gothic" charset="0"/>
              </a:rPr>
              <a:t>Recommendation #4</a:t>
            </a:r>
          </a:p>
        </p:txBody>
      </p:sp>
      <p:sp>
        <p:nvSpPr>
          <p:cNvPr id="43010" name="Content Placeholder 2"/>
          <p:cNvSpPr>
            <a:spLocks noGrp="1"/>
          </p:cNvSpPr>
          <p:nvPr>
            <p:ph idx="1"/>
          </p:nvPr>
        </p:nvSpPr>
        <p:spPr/>
        <p:txBody>
          <a:bodyPr/>
          <a:lstStyle/>
          <a:p>
            <a:pPr eaLnBrk="1" hangingPunct="1"/>
            <a:r>
              <a:rPr lang="en-US" sz="3200">
                <a:latin typeface="Century Gothic" charset="0"/>
              </a:rPr>
              <a:t>Screening for congenital heart disease is warranted in all monochorionic twins, in particular those complicated by TTTS.</a:t>
            </a:r>
          </a:p>
        </p:txBody>
      </p:sp>
      <p:sp>
        <p:nvSpPr>
          <p:cNvPr id="5" name="Rectangle 4"/>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6" name="Rectangle 5"/>
          <p:cNvSpPr/>
          <p:nvPr/>
        </p:nvSpPr>
        <p:spPr>
          <a:xfrm>
            <a:off x="381000" y="6096000"/>
            <a:ext cx="30829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 and III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atin typeface="Century Gothic" charset="0"/>
              </a:rPr>
              <a:t>Recommendation #5</a:t>
            </a:r>
          </a:p>
        </p:txBody>
      </p:sp>
      <p:sp>
        <p:nvSpPr>
          <p:cNvPr id="23555" name="Content Placeholder 2"/>
          <p:cNvSpPr>
            <a:spLocks noGrp="1"/>
          </p:cNvSpPr>
          <p:nvPr>
            <p:ph idx="1"/>
          </p:nvPr>
        </p:nvSpPr>
        <p:spPr/>
        <p:txBody>
          <a:bodyPr rtlCol="0">
            <a:normAutofit fontScale="92500"/>
          </a:bodyPr>
          <a:lstStyle/>
          <a:p>
            <a:pPr eaLnBrk="1" fontAlgn="auto" hangingPunct="1">
              <a:spcAft>
                <a:spcPts val="0"/>
              </a:spcAft>
              <a:buFont typeface="Wingdings" charset="2"/>
              <a:buChar char="§"/>
              <a:defRPr/>
            </a:pPr>
            <a:r>
              <a:rPr lang="en-US" dirty="0">
                <a:solidFill>
                  <a:schemeClr val="tx1">
                    <a:lumMod val="65000"/>
                    <a:lumOff val="35000"/>
                  </a:schemeClr>
                </a:solidFill>
                <a:ea typeface="+mn-ea"/>
              </a:rPr>
              <a:t>Extensive counseling should be provided to patients with pregnancies complicated by TTTS including natural history of the disease, as well as management options and their risks and benefits. Over three fourths of stage I TTTS cases remain stable or regress without invasive interventions. The natural history of advanced (e.g., stage III) TTTS is bleak, with a reported perinatal loss rate of 70- 100%, particularly when it presents 26 weeks. The management options available for TTTS include expectant management, </a:t>
            </a:r>
            <a:r>
              <a:rPr lang="en-US" dirty="0" err="1">
                <a:solidFill>
                  <a:schemeClr val="tx1">
                    <a:lumMod val="65000"/>
                    <a:lumOff val="35000"/>
                  </a:schemeClr>
                </a:solidFill>
                <a:ea typeface="+mn-ea"/>
              </a:rPr>
              <a:t>amnioreduction</a:t>
            </a:r>
            <a:r>
              <a:rPr lang="en-US" dirty="0">
                <a:solidFill>
                  <a:schemeClr val="tx1">
                    <a:lumMod val="65000"/>
                    <a:lumOff val="35000"/>
                  </a:schemeClr>
                </a:solidFill>
                <a:ea typeface="+mn-ea"/>
              </a:rPr>
              <a:t>, intentional </a:t>
            </a:r>
            <a:r>
              <a:rPr lang="en-US" dirty="0" err="1">
                <a:solidFill>
                  <a:schemeClr val="tx1">
                    <a:lumMod val="65000"/>
                    <a:lumOff val="35000"/>
                  </a:schemeClr>
                </a:solidFill>
                <a:ea typeface="+mn-ea"/>
              </a:rPr>
              <a:t>septostomy</a:t>
            </a:r>
            <a:r>
              <a:rPr lang="en-US" dirty="0">
                <a:solidFill>
                  <a:schemeClr val="tx1">
                    <a:lumMod val="65000"/>
                    <a:lumOff val="35000"/>
                  </a:schemeClr>
                </a:solidFill>
                <a:ea typeface="+mn-ea"/>
              </a:rPr>
              <a:t> of the intervening membrane, </a:t>
            </a:r>
            <a:r>
              <a:rPr lang="en-US" dirty="0" err="1">
                <a:solidFill>
                  <a:schemeClr val="tx1">
                    <a:lumMod val="65000"/>
                    <a:lumOff val="35000"/>
                  </a:schemeClr>
                </a:solidFill>
                <a:ea typeface="+mn-ea"/>
              </a:rPr>
              <a:t>fetoscopic</a:t>
            </a:r>
            <a:r>
              <a:rPr lang="en-US" dirty="0">
                <a:solidFill>
                  <a:schemeClr val="tx1">
                    <a:lumMod val="65000"/>
                    <a:lumOff val="35000"/>
                  </a:schemeClr>
                </a:solidFill>
                <a:ea typeface="+mn-ea"/>
              </a:rPr>
              <a:t> laser photocoagulation of placental anastomoses, selective reduction, and pregnancy termination.</a:t>
            </a:r>
          </a:p>
        </p:txBody>
      </p:sp>
      <p:sp>
        <p:nvSpPr>
          <p:cNvPr id="6" name="Rectangle 5"/>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7" name="Rectangle 6"/>
          <p:cNvSpPr/>
          <p:nvPr/>
        </p:nvSpPr>
        <p:spPr>
          <a:xfrm>
            <a:off x="381000" y="6096000"/>
            <a:ext cx="3148013"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 and III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atin typeface="Century Gothic" charset="0"/>
              </a:rPr>
              <a:t>Recommendation #6</a:t>
            </a:r>
          </a:p>
        </p:txBody>
      </p:sp>
      <p:sp>
        <p:nvSpPr>
          <p:cNvPr id="47106" name="Content Placeholder 2"/>
          <p:cNvSpPr>
            <a:spLocks noGrp="1"/>
          </p:cNvSpPr>
          <p:nvPr>
            <p:ph idx="1"/>
          </p:nvPr>
        </p:nvSpPr>
        <p:spPr/>
        <p:txBody>
          <a:bodyPr/>
          <a:lstStyle/>
          <a:p>
            <a:pPr eaLnBrk="1" hangingPunct="1"/>
            <a:r>
              <a:rPr lang="en-US" sz="3200">
                <a:latin typeface="Century Gothic" charset="0"/>
              </a:rPr>
              <a:t>Patients with stage I TTTS may often be managed expectantly, as the natural history perinatal survival rate is about 86%.</a:t>
            </a:r>
          </a:p>
        </p:txBody>
      </p:sp>
      <p:sp>
        <p:nvSpPr>
          <p:cNvPr id="5" name="Rectangle 4"/>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6" name="Rectangle 5"/>
          <p:cNvSpPr/>
          <p:nvPr/>
        </p:nvSpPr>
        <p:spPr>
          <a:xfrm>
            <a:off x="381000" y="6096000"/>
            <a:ext cx="30829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II and III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Century Gothic" charset="0"/>
              </a:rPr>
              <a:t>Recommendation #7</a:t>
            </a:r>
          </a:p>
        </p:txBody>
      </p:sp>
      <p:sp>
        <p:nvSpPr>
          <p:cNvPr id="49154" name="Content Placeholder 2"/>
          <p:cNvSpPr>
            <a:spLocks noGrp="1"/>
          </p:cNvSpPr>
          <p:nvPr>
            <p:ph idx="1"/>
          </p:nvPr>
        </p:nvSpPr>
        <p:spPr/>
        <p:txBody>
          <a:bodyPr/>
          <a:lstStyle/>
          <a:p>
            <a:pPr eaLnBrk="1" hangingPunct="1"/>
            <a:r>
              <a:rPr lang="en-US">
                <a:latin typeface="Century Gothic" charset="0"/>
              </a:rPr>
              <a:t>Fetoscopic laser photocoagulation of placental anastomoses is considered by most experts to be the best available approach for stages II, III, and IV TTTS in continuing pregnancies at26 weeks, but the meta analysis data show no significant survival benefit, and the long-term neurologic outcomes in the Eurofetus trial were not different than in non laser-treated controls. Laser treated TTTS is still associated with a 30-50% chance of overall perinatal death and a 5-20% chance of long-term neurologic handicap.</a:t>
            </a:r>
          </a:p>
        </p:txBody>
      </p:sp>
      <p:sp>
        <p:nvSpPr>
          <p:cNvPr id="5" name="Rectangle 4"/>
          <p:cNvSpPr/>
          <p:nvPr/>
        </p:nvSpPr>
        <p:spPr>
          <a:xfrm>
            <a:off x="381000" y="6488113"/>
            <a:ext cx="3865563" cy="369887"/>
          </a:xfrm>
          <a:prstGeom prst="rect">
            <a:avLst/>
          </a:prstGeom>
        </p:spPr>
        <p:txBody>
          <a:bodyPr wrap="none">
            <a:spAutoFit/>
          </a:bodyPr>
          <a:lstStyle/>
          <a:p>
            <a:pPr>
              <a:defRPr/>
            </a:pPr>
            <a:r>
              <a:rPr lang="en-US" dirty="0">
                <a:latin typeface="+mn-lt"/>
                <a:ea typeface="ＭＳ Ｐゴシック" pitchFamily="34" charset="-128"/>
                <a:cs typeface="+mn-cs"/>
              </a:rPr>
              <a:t>Strength of Recommendation =  Level B </a:t>
            </a:r>
          </a:p>
        </p:txBody>
      </p:sp>
      <p:sp>
        <p:nvSpPr>
          <p:cNvPr id="6" name="Rectangle 5"/>
          <p:cNvSpPr/>
          <p:nvPr/>
        </p:nvSpPr>
        <p:spPr>
          <a:xfrm>
            <a:off x="381000" y="6096000"/>
            <a:ext cx="3082925" cy="369888"/>
          </a:xfrm>
          <a:prstGeom prst="rect">
            <a:avLst/>
          </a:prstGeom>
        </p:spPr>
        <p:txBody>
          <a:bodyPr wrap="none">
            <a:spAutoFit/>
          </a:bodyPr>
          <a:lstStyle/>
          <a:p>
            <a:pPr>
              <a:defRPr/>
            </a:pPr>
            <a:r>
              <a:rPr lang="en-US" dirty="0">
                <a:latin typeface="+mn-lt"/>
                <a:ea typeface="ＭＳ Ｐゴシック" pitchFamily="34" charset="-128"/>
                <a:cs typeface="+mn-cs"/>
              </a:rPr>
              <a:t>Quality of Evidence =  I and II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MFM">
  <a:themeElements>
    <a:clrScheme name="Custom 4">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2565</TotalTime>
  <Words>1046</Words>
  <Application>Microsoft Macintosh PowerPoint</Application>
  <PresentationFormat>On-screen Show (4:3)</PresentationFormat>
  <Paragraphs>87</Paragraphs>
  <Slides>18</Slides>
  <Notes>15</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4_Custom Design</vt:lpstr>
      <vt:lpstr>Custom Design</vt:lpstr>
      <vt:lpstr>1_Custom Design</vt:lpstr>
      <vt:lpstr>2_Custom Design</vt:lpstr>
      <vt:lpstr>3_Custom Design</vt:lpstr>
      <vt:lpstr>6_Custom Design</vt:lpstr>
      <vt:lpstr>5_Custom Design</vt:lpstr>
      <vt:lpstr>SMFM</vt:lpstr>
      <vt:lpstr>SMFM Clinical Practice Guidelines </vt:lpstr>
      <vt:lpstr>Objective</vt:lpstr>
      <vt:lpstr>Recommendation #1  </vt:lpstr>
      <vt:lpstr>Recommendation #2</vt:lpstr>
      <vt:lpstr>Recommendation #3</vt:lpstr>
      <vt:lpstr>Recommendation #4</vt:lpstr>
      <vt:lpstr>Recommendation #5</vt:lpstr>
      <vt:lpstr>Recommendation #6</vt:lpstr>
      <vt:lpstr>Recommendation #7</vt:lpstr>
      <vt:lpstr>Recommendation #8</vt:lpstr>
      <vt:lpstr>Recommendation #9</vt:lpstr>
      <vt:lpstr>Staging of twin-twin transfusion syndrome</vt:lpstr>
      <vt:lpstr>First- and second-trimester sonographic findings associated with twin-twin transfusion syndrome</vt:lpstr>
      <vt:lpstr>Algorithm for management of TTTS</vt:lpstr>
      <vt:lpstr>Quality of evidence</vt:lpstr>
      <vt:lpstr>Strength of Recommendations </vt:lpstr>
      <vt:lpstr>Disclaimer</vt:lpstr>
      <vt:lpstr>Disclosures</vt:lpstr>
    </vt:vector>
  </TitlesOfParts>
  <Company>ACOG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JMiller</dc:creator>
  <cp:lastModifiedBy>Alison Stuebe</cp:lastModifiedBy>
  <cp:revision>522</cp:revision>
  <dcterms:created xsi:type="dcterms:W3CDTF">2009-01-09T14:06:06Z</dcterms:created>
  <dcterms:modified xsi:type="dcterms:W3CDTF">2014-01-21T12:34:07Z</dcterms:modified>
</cp:coreProperties>
</file>