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672" r:id="rId2"/>
    <p:sldMasterId id="2147483685" r:id="rId3"/>
    <p:sldMasterId id="2147483697" r:id="rId4"/>
    <p:sldMasterId id="2147483709" r:id="rId5"/>
    <p:sldMasterId id="2147483758" r:id="rId6"/>
    <p:sldMasterId id="2147483745" r:id="rId7"/>
    <p:sldMasterId id="2147484846" r:id="rId8"/>
  </p:sldMasterIdLst>
  <p:notesMasterIdLst>
    <p:notesMasterId r:id="rId28"/>
  </p:notesMasterIdLst>
  <p:handoutMasterIdLst>
    <p:handoutMasterId r:id="rId29"/>
  </p:handoutMasterIdLst>
  <p:sldIdLst>
    <p:sldId id="326" r:id="rId9"/>
    <p:sldId id="533" r:id="rId10"/>
    <p:sldId id="600" r:id="rId11"/>
    <p:sldId id="601" r:id="rId12"/>
    <p:sldId id="602" r:id="rId13"/>
    <p:sldId id="603" r:id="rId14"/>
    <p:sldId id="604" r:id="rId15"/>
    <p:sldId id="607" r:id="rId16"/>
    <p:sldId id="621" r:id="rId17"/>
    <p:sldId id="585" r:id="rId18"/>
    <p:sldId id="622" r:id="rId19"/>
    <p:sldId id="623" r:id="rId20"/>
    <p:sldId id="624" r:id="rId21"/>
    <p:sldId id="625" r:id="rId22"/>
    <p:sldId id="626" r:id="rId23"/>
    <p:sldId id="569" r:id="rId24"/>
    <p:sldId id="627" r:id="rId25"/>
    <p:sldId id="484" r:id="rId26"/>
    <p:sldId id="46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8"/>
    <p:restoredTop sz="94630"/>
  </p:normalViewPr>
  <p:slideViewPr>
    <p:cSldViewPr>
      <p:cViewPr varScale="1">
        <p:scale>
          <a:sx n="62" d="100"/>
          <a:sy n="62" d="100"/>
        </p:scale>
        <p:origin x="9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60"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4AE9BA07-E252-4264-9B0E-A29F2FA63518}" type="datetimeFigureOut">
              <a:rPr lang="en-US"/>
              <a:pPr>
                <a:defRPr/>
              </a:pPr>
              <a:t>7/31/2023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A1B7AA1E-66C5-43D2-8B7C-454A0D804041}" type="slidenum">
              <a:rPr lang="en-US"/>
              <a:pPr>
                <a:defRPr/>
              </a:pPr>
              <a:t>‹#›</a:t>
            </a:fld>
            <a:endParaRPr lang="en-US" dirty="0"/>
          </a:p>
        </p:txBody>
      </p:sp>
    </p:spTree>
    <p:extLst>
      <p:ext uri="{BB962C8B-B14F-4D97-AF65-F5344CB8AC3E}">
        <p14:creationId xmlns:p14="http://schemas.microsoft.com/office/powerpoint/2010/main" val="184815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05385C7A-341D-493B-8743-B299BC3DF9A9}" type="datetimeFigureOut">
              <a:rPr lang="en-US"/>
              <a:pPr>
                <a:defRPr/>
              </a:pPr>
              <a:t>7/31/2023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6D62A769-F29B-4E59-83AE-B3C8F4DC5C33}" type="slidenum">
              <a:rPr lang="en-US"/>
              <a:pPr>
                <a:defRPr/>
              </a:pPr>
              <a:t>‹#›</a:t>
            </a:fld>
            <a:endParaRPr lang="en-US" dirty="0"/>
          </a:p>
        </p:txBody>
      </p:sp>
    </p:spTree>
    <p:extLst>
      <p:ext uri="{BB962C8B-B14F-4D97-AF65-F5344CB8AC3E}">
        <p14:creationId xmlns:p14="http://schemas.microsoft.com/office/powerpoint/2010/main" val="366299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412ADDA3-8E3D-461A-AB32-B4845292D575}" type="slidenum">
              <a:rPr lang="en-US" smtClean="0"/>
              <a:pPr/>
              <a:t>1</a:t>
            </a:fld>
            <a:endParaRPr lang="en-US" dirty="0"/>
          </a:p>
        </p:txBody>
      </p:sp>
    </p:spTree>
    <p:extLst>
      <p:ext uri="{BB962C8B-B14F-4D97-AF65-F5344CB8AC3E}">
        <p14:creationId xmlns:p14="http://schemas.microsoft.com/office/powerpoint/2010/main" val="860516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64222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214362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120873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98419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180090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205420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3926C-7433-B244-A901-5F009F08FDAF}" type="slidenum">
              <a:rPr lang="en-US" sz="1200"/>
              <a:pPr eaLnBrk="1" hangingPunct="1"/>
              <a:t>18</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7063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591995-785C-44B4-AB75-7DFEB1E73EB8}" type="slidenum">
              <a:rPr lang="en-US" smtClean="0">
                <a:latin typeface="Century Gothic"/>
              </a:rPr>
              <a:pPr eaLnBrk="1" hangingPunct="1"/>
              <a:t>19</a:t>
            </a:fld>
            <a:endParaRPr lang="en-US" dirty="0">
              <a:latin typeface="Century Gothic"/>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13649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66770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165385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7344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87370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82710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85563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202886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61216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D5A1EB-403D-4A57-87C9-CDCC95FB89BC}"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7C30CCD-F0C3-4B3A-8498-0DBA2CA3B7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1C0CD4-49F2-43B9-AFFC-AE8CB664D4DD}"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58B4234-F30F-4DB9-A4B1-3FF471FD450C}"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B670B7-C214-4D3B-8186-2060F07B467C}"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265824-D14A-4C1A-BDEA-D15B8BCEBAD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2A646E0-17DB-4305-BFD0-0BBAB0C78729}"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BC2FA50-318E-4D82-B185-A96A326F7B1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61DE04-0B48-4F89-B76F-A635A134687E}"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642649B-348D-4173-9AF2-2FAAEDD0C427}"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C840AC-9BC1-424A-A550-3CB77A442D04}"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B32540-D579-4D3C-ABEC-FC16B3CCF4E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AAA07C-DF6B-4D4D-99FD-8E10DD93740A}"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402B4E-E1CF-4FE0-AAA3-F25E6FCE3904}"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6903F8-661D-42AC-BE9A-B6FBF1B18512}"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C628C303-1693-4D49-AAAD-B10312BD4156}"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748694-E21E-443E-A07F-ADA05FF51741}"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74626F5-B282-4DE6-B4CF-6566472BDFBD}"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FA1862-8678-4BE6-A41F-66F9996785C4}"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9A07D040-8462-4577-A0D9-385D1C01BB67}"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990409-C89C-4102-8798-0C990F191608}"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0714BFD-D8CC-409B-BAC9-0F905EEF8A6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F55080-6230-4FA0-8BC0-F1B801137A38}"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01F78E3-894F-4AAD-9E76-0B5753E9F2E1}"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801D-E6F7-4F7F-B9A2-F2127A613005}"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4371C17-08BF-4007-9B28-A4E3D3B3F63E}"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FF2969-D0EA-4509-BB76-4B008FA0C12D}"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2FD8E0E2-55F0-42E5-9DA5-5C45D842F303}"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C4E902-845F-4F4F-AD28-DAE73E77B691}"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9FEC59F-6BC2-4A77-B693-9B5DC2218E8A}"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450DF2-8679-4C8F-9E0A-631676E3903C}"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E9A0D0C6-AD24-4907-B112-7E12C13A2348}"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3DF3FA-B21C-4DAB-A6AF-B473394DF612}"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321C1BB-D2E3-40EF-AFA8-D12D3A0F34A0}"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6A8FDC-79D1-4173-B537-46CB60B92737}"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6288B55-5C97-4A87-A1BC-52653238897F}"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55F7DB-2FB4-41A8-BCC8-F6811FE85167}"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0DDEA7D-3521-4FD1-9A53-C74EB13556BF}"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96C6D4-E9E8-4808-9B8B-04C19BB4E601}"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7187FD6-18B4-4C5F-94B3-7A443E1FDBC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18D3A3-EA47-48CF-BA1F-F0B634BAE08F}"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6B6DF797-9059-48F3-86CB-A2EB4E61751E}"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0AAE37-6606-4FE8-BB98-343B85E8807E}"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26502D50-3256-4F45-A1B4-B3CEECDF54E5}"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E5ECE9-D899-4468-B161-CD0742AA1B08}"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1B4805-2EC2-4C83-B126-3ECB046FC413}"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796BF4-CAEA-43F2-ACF9-E4B46587EC52}"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6C0CBEB7-14BD-4884-B4E1-27F2A9E1AD7C}"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DE6BB0-2C4E-4198-9675-9C5CE36CC674}"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C39E9DD2-5CD0-48AB-B8C3-FED7DA4DA3BE}"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4A35EA-4E77-4A8A-A3A8-6B5471147E64}"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A2C7D68-61E0-4D8A-85C2-99BAE3D969B2}"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3EB5D-72BA-44CA-BF81-D20DA5ADD315}"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9F05AEC-1776-4320-9610-585ACC859D52}"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984166-0889-46BB-B01C-4BD0FE923C48}"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A7CCBE5-37B2-48A4-9056-6C237D13055C}"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0DDB91-FF01-42C9-B38A-F3CAAD59304B}"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711F6A7-26C7-4276-B84E-16E8F4E26D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B79D82-B564-4F7E-A0FD-8F7DE72E4FBD}"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0F65C87-5942-491A-B7FF-6D0558FC97F8}"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1F2899-6CAA-4113-832E-9EC4EBE539D0}"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567478-FFF4-4734-B9B4-C04549BB2BDE}"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371D6B-AEF1-4004-98D8-68E6520D2137}"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ED2DF246-5151-403C-ADB1-04C8B91ADF4D}"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110CEC-3604-46B0-B201-9317580BDE17}"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EEDD33D-2CDB-42E2-BCEF-563EB80404CF}"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57CF6B-5AD4-47C2-BBA0-2314EB515661}"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7388D18-2D03-416F-9683-3C5B09B91730}"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6F1A1F-BBA5-4FE8-9E2C-AD788D05486A}"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C3696DAC-38B6-4E0C-A58F-835AC6D64517}"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A8CC6D-BD32-4581-878C-1216E3F597ED}"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C2AF01D-713C-443F-9879-E069FE46B61B}"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79E725-0C79-4979-B36D-1F5058350A1C}"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B844EBA-9B6F-4F93-9D3D-AB0B1BE68D37}"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0A4552-ABBD-418E-8887-246F4EB1F582}"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3BA76508-DF16-4B26-BBCD-5E7F4BD3AE4A}"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F4426B-6C51-4052-BD08-2DA1D1A46D8C}"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F462EF5-328A-4EE7-BD0F-AE917A9A9446}"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4AEC63-98B3-474C-ACDD-17FEF5A998AE}"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299D85A-93BB-4041-B466-DBA5FCCABDA3}"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405C00-222E-46D1-A923-CD4C91480D6E}"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EB30B8A-26F6-45A0-9D8A-7F07A98213B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6C7D22-482E-48C1-AE52-B55D3CF851B1}"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D750F53-FF42-4943-A534-27D18F1EC86B}"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7C7004-7EC1-4159-9388-4F00E49CD752}"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1B32FDC-13B1-4874-8D51-68F6A11AA7EC}"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E09C96-BA89-4C43-9628-CE8D4DF802A7}"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E68CCE9-F849-43BA-B1D0-C04831CB0094}"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19485D-4603-476C-97E1-25E34CB65BAC}"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4D395AFE-BC61-412A-A302-406E69F660C2}"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4E9CFE-21FC-4377-B222-7EA9DFAF2E0B}"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80E5B0B-32ED-4C11-9540-0DF5BE3445F0}"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6EE006-F044-4C2A-BAE8-FF6DB2B5A9A4}"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3CED713-3B82-40A1-854F-AE81458C9A3F}"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564F0-2814-4803-933C-B8DB8DB82EA7}"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0FEA9B0B-D35F-4FD9-8488-6DE9A6A516D4}"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413E89-2277-474C-9CA2-451AD056E0C6}"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7D6EF0DC-063F-45D8-86C6-EEB09423D28F}"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17CDD5-975C-4AF1-A0D2-7FDB01418A81}"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41373BD8-A803-48D7-84E0-B7FA5A18C42C}"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A6A46C-5438-482F-85C7-8A3AE6A13E78}"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929A3D8-C636-4472-AE48-0EA1BF13779F}"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10F74D-6095-4D6E-B12C-6E957DBFE930}"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5546A75-E0E8-45B8-B55C-966498690B6B}"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8D67D6-B2B1-4460-9DC2-26145E5E16C3}"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DB1DA5E-3A99-4B4E-A9AD-D22911F7FA52}"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FC454D-64DB-4544-94CD-8FB04EB20E9E}"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6A0A076B-4E9B-4163-B356-5AFC444D14F8}"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9CD128-3A7B-4662-92DE-12DFCCA57DB0}"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744B784-B24C-40A6-99F0-C59DE163635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E21FDB-1648-4E5B-AE17-804F067A577F}"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4F1B7329-3A31-4CB6-9C96-421FE6E4FD9F}"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4A6D74-9501-4A63-A405-29B296CD6C25}"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1042966-7C18-4DE7-8899-5926A6084D6C}"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0342D2-610E-4FCD-850A-2B7487201CC5}"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079BD754-CEE1-4F57-B79F-2FB4C9C53E85}"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977A062-1F1B-441F-A626-7C71BCDBDD84}"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3B482F89-11AD-474A-92A9-B9A18AC675A5}"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F9E57F-81D1-4E31-B2CA-15A8E6A7EF24}"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4F24415-9F6A-43FB-ACC3-CE9BC6D15A1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B073A6-A3BD-4F9F-AE0F-D8116CB6759C}"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189F978-8475-4F12-A19A-8B84728CBCDA}"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770C95-7A98-4458-BAE2-9D571716FC40}"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4B82539-DF49-4A24-B013-F5FF57919B4C}"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52C4C3-13EC-4C38-AE6A-6DC3D61B9F43}"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9B3E542-E9E2-4EC9-AC5E-3BB2427058C5}"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04DBD3-0D41-4EF9-A56A-1B780770C4A0}"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F304981-4A6B-482A-AE50-4288D5D3A3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D528DF-C440-4135-800C-CAC54E7BDEE7}"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012C18-FB6B-4B38-968A-C14F1B28B158}"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D6BFBF-FE9E-4766-AA26-0062223C2BDD}"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1317009-3F60-48BB-99CC-B19155F6F12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DCE14-E035-49CB-BBDB-A6F02B9AB224}"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7A271F29-24F5-4A4C-8B5D-E50EAAA218C6}"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62AB13-1C9C-4CA6-A4C0-29DD55221876}"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ADFED07-7D49-4015-B7E9-9296257F185E}"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1588500-1ABD-4195-8C1F-68350015E062}"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8532766-9411-41AA-A913-44A35113DB44}"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602505-2CA9-44A7-A42B-05D2D35FC04B}"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443B56D-FFCE-4F07-8F1C-79CAE08F6DFF}"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D74853-D92F-40AA-A442-5CE0C5D84EB0}" type="datetime1">
              <a:rPr lang="en-US"/>
              <a:pPr>
                <a:defRPr/>
              </a:pPr>
              <a:t>7/31/2023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7FA52C26-97ED-4946-A804-DD0CF28ED9E7}"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4384D2-BDFE-4446-B829-6CA1492F6E00}"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0FB7F4D0-AE2C-48E3-9947-9F6CB21B047D}"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3961B-EC6E-4538-988D-28A9FB41A204}" type="datetime1">
              <a:rPr lang="en-US"/>
              <a:pPr>
                <a:defRPr/>
              </a:pPr>
              <a:t>7/31/2023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13B47D8-F7FD-44EE-AD2C-512CBF9842F2}"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003DAB-613D-4F84-938B-3D4AEF847723}"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DF2DBBB0-8D8F-47AB-9208-82B40930DDBD}"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8A0981-B137-456E-8DA8-11FA759E2094}"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833B11-FD15-42DC-BD3E-90DB1E9414F5}"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1B4955-2ED5-4669-94EA-A8126AEB894C}"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109D3483-3685-47B8-A047-2A7BDD04107A}"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39C924-503B-4980-89D5-73C9D14F8ACE}" type="datetime1">
              <a:rPr lang="en-US"/>
              <a:pPr>
                <a:defRPr/>
              </a:pPr>
              <a:t>7/31/2023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8E5C7AB-403B-41E6-9147-1B898308942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81321E-8B57-4794-B300-993ACFC9AE7A}"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24F32EF-A2AD-4693-8DB6-5DCD7934B9AB}"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AD4184C-1C44-4D17-BBBD-2B2E94CFB0DA}" type="datetime1">
              <a:rPr lang="en-US"/>
              <a:pPr>
                <a:defRPr/>
              </a:pPr>
              <a:t>7/31/2023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9A801F-516B-47BA-861C-6730C8C49721}"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9" name="Rectangle 8"/>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202686"/>
            <a:ext cx="9161162" cy="1470025"/>
          </a:xfrm>
        </p:spPr>
        <p:txBody>
          <a:bodyPr>
            <a:normAutofit/>
          </a:bodyPr>
          <a:lstStyle>
            <a:lvl1pPr algn="ctr">
              <a:defRPr sz="32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455617" y="2867972"/>
            <a:ext cx="6228861" cy="10138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201101" y="6295781"/>
            <a:ext cx="751900" cy="365125"/>
          </a:xfrm>
        </p:spPr>
        <p:txBody>
          <a:bodyPr/>
          <a:lstStyle>
            <a:lvl1pPr algn="ctr">
              <a:defRPr>
                <a:solidFill>
                  <a:schemeClr val="bg2">
                    <a:lumMod val="50000"/>
                  </a:schemeClr>
                </a:solidFill>
              </a:defRPr>
            </a:lvl1pPr>
          </a:lstStyle>
          <a:p>
            <a:pPr>
              <a:defRPr/>
            </a:pPr>
            <a:fld id="{DB919294-8CAD-4351-8459-A0CACECC3ABD}" type="datetime1">
              <a:rPr lang="en-US" smtClean="0"/>
              <a:pPr>
                <a:defRPr/>
              </a:pPr>
              <a:t>7/31/2023</a:t>
            </a:fld>
            <a:endParaRPr lang="en-US" dirty="0"/>
          </a:p>
        </p:txBody>
      </p:sp>
      <p:pic>
        <p:nvPicPr>
          <p:cNvPr id="13" name="Picture 12" descr="SMFM LOGO CENTER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538" y="4566633"/>
            <a:ext cx="4529366" cy="1466362"/>
          </a:xfrm>
          <a:prstGeom prst="rect">
            <a:avLst/>
          </a:prstGeom>
        </p:spPr>
      </p:pic>
    </p:spTree>
    <p:extLst>
      <p:ext uri="{BB962C8B-B14F-4D97-AF65-F5344CB8AC3E}">
        <p14:creationId xmlns:p14="http://schemas.microsoft.com/office/powerpoint/2010/main" val="6778846"/>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Subtitle 2"/>
          <p:cNvSpPr>
            <a:spLocks noGrp="1"/>
          </p:cNvSpPr>
          <p:nvPr>
            <p:ph type="subTitle" idx="1"/>
          </p:nvPr>
        </p:nvSpPr>
        <p:spPr>
          <a:xfrm>
            <a:off x="3018693" y="3832789"/>
            <a:ext cx="3018692" cy="1013887"/>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txBox="1">
            <a:spLocks/>
          </p:cNvSpPr>
          <p:nvPr/>
        </p:nvSpPr>
        <p:spPr>
          <a:xfrm>
            <a:off x="4201101" y="6295781"/>
            <a:ext cx="751900"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2">
                    <a:lumMod val="50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5A02CC-CD79-9E4D-8C98-996E30B64A54}" type="datetimeFigureOut">
              <a:rPr lang="en-US" smtClean="0"/>
              <a:pPr/>
              <a:t>7/31/2023</a:t>
            </a:fld>
            <a:endParaRPr lang="en-US" dirty="0"/>
          </a:p>
        </p:txBody>
      </p:sp>
      <p:sp>
        <p:nvSpPr>
          <p:cNvPr id="11" name="Title 1"/>
          <p:cNvSpPr>
            <a:spLocks noGrp="1"/>
          </p:cNvSpPr>
          <p:nvPr>
            <p:ph type="ctrTitle"/>
          </p:nvPr>
        </p:nvSpPr>
        <p:spPr>
          <a:xfrm>
            <a:off x="2491154" y="1935377"/>
            <a:ext cx="3995615" cy="1470025"/>
          </a:xfrm>
        </p:spPr>
        <p:txBody>
          <a:bodyPr>
            <a:normAutofit/>
          </a:bodyPr>
          <a:lstStyle>
            <a:lvl1pPr algn="ctr">
              <a:defRPr sz="2800">
                <a:solidFill>
                  <a:schemeClr val="bg2">
                    <a:lumMod val="50000"/>
                  </a:schemeClr>
                </a:solidFill>
              </a:defRPr>
            </a:lvl1pPr>
          </a:lstStyle>
          <a:p>
            <a:r>
              <a:rPr lang="en-US"/>
              <a:t>Click to edit Master title style</a:t>
            </a:r>
            <a:endParaRPr lang="en-US" dirty="0"/>
          </a:p>
        </p:txBody>
      </p:sp>
      <p:pic>
        <p:nvPicPr>
          <p:cNvPr id="12" name="Picture 11" descr="SMFM LOGO.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169" y="5736886"/>
            <a:ext cx="2316993" cy="1154818"/>
          </a:xfrm>
          <a:prstGeom prst="rect">
            <a:avLst/>
          </a:prstGeom>
        </p:spPr>
      </p:pic>
    </p:spTree>
    <p:extLst>
      <p:ext uri="{BB962C8B-B14F-4D97-AF65-F5344CB8AC3E}">
        <p14:creationId xmlns:p14="http://schemas.microsoft.com/office/powerpoint/2010/main" val="3084109552"/>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7033C77-EC65-4112-B587-7318371F28D2}" type="datetime1">
              <a:rPr lang="en-US" smtClean="0"/>
              <a:pPr>
                <a:defRPr/>
              </a:pPr>
              <a:t>7/31/2023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F65ED59D-A896-4BDC-94BC-FF73C1FEFFC1}" type="slidenum">
              <a:rPr lang="en-US" smtClean="0"/>
              <a:pPr>
                <a:defRPr/>
              </a:pPr>
              <a:t>‹#›</a:t>
            </a:fld>
            <a:endParaRPr lang="en-US" dirty="0"/>
          </a:p>
        </p:txBody>
      </p:sp>
    </p:spTree>
    <p:extLst>
      <p:ext uri="{BB962C8B-B14F-4D97-AF65-F5344CB8AC3E}">
        <p14:creationId xmlns:p14="http://schemas.microsoft.com/office/powerpoint/2010/main" val="3139828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B919294-8CAD-4351-8459-A0CACECC3ABD}" type="datetime1">
              <a:rPr lang="en-US" smtClean="0"/>
              <a:pPr>
                <a:defRPr/>
              </a:pPr>
              <a:t>7/31/2023</a:t>
            </a:fld>
            <a:endParaRPr lang="en-US" dirty="0"/>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Title 1"/>
          <p:cNvSpPr>
            <a:spLocks noGrp="1"/>
          </p:cNvSpPr>
          <p:nvPr>
            <p:ph type="ctrTitle"/>
          </p:nvPr>
        </p:nvSpPr>
        <p:spPr>
          <a:xfrm>
            <a:off x="2491154" y="2355454"/>
            <a:ext cx="3995615" cy="1470025"/>
          </a:xfrm>
        </p:spPr>
        <p:txBody>
          <a:bodyPr>
            <a:normAutofit/>
          </a:bodyPr>
          <a:lstStyle>
            <a:lvl1pPr algn="ctr">
              <a:defRPr sz="2800">
                <a:solidFill>
                  <a:schemeClr val="bg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300268192"/>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8BC15CC0-B643-4E58-B378-7D055838A71C}" type="datetime1">
              <a:rPr lang="en-US" smtClean="0"/>
              <a:pPr>
                <a:defRPr/>
              </a:pPr>
              <a:t>7/31/2023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7F0BEBB9-6A57-458F-A8FF-F8C1A3595301}" type="slidenum">
              <a:rPr lang="en-US" smtClean="0"/>
              <a:pPr>
                <a:defRPr/>
              </a:pPr>
              <a:t>‹#›</a:t>
            </a:fld>
            <a:endParaRPr lang="en-US" dirty="0"/>
          </a:p>
        </p:txBody>
      </p:sp>
    </p:spTree>
    <p:extLst>
      <p:ext uri="{BB962C8B-B14F-4D97-AF65-F5344CB8AC3E}">
        <p14:creationId xmlns:p14="http://schemas.microsoft.com/office/powerpoint/2010/main" val="3570960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F31ED87D-81EA-4EE7-83A6-EE8DD8D41DB8}" type="datetime1">
              <a:rPr lang="en-US" smtClean="0"/>
              <a:pPr>
                <a:defRPr/>
              </a:pPr>
              <a:t>7/31/2023</a:t>
            </a:fld>
            <a:endParaRPr lang="en-US" dirty="0"/>
          </a:p>
        </p:txBody>
      </p:sp>
      <p:sp>
        <p:nvSpPr>
          <p:cNvPr id="8" name="Footer Placeholder 7"/>
          <p:cNvSpPr>
            <a:spLocks noGrp="1"/>
          </p:cNvSpPr>
          <p:nvPr>
            <p:ph type="ftr" sz="quarter" idx="11"/>
          </p:nvPr>
        </p:nvSpPr>
        <p:spPr/>
        <p:txBody>
          <a:bodyPr/>
          <a:lstStyle/>
          <a:p>
            <a:pPr>
              <a:defRPr/>
            </a:pPr>
            <a:r>
              <a:rPr lang="en-US"/>
              <a:t>Society for Maternal-Fetal Medicine</a:t>
            </a:r>
            <a:endParaRPr lang="en-US" dirty="0"/>
          </a:p>
        </p:txBody>
      </p:sp>
      <p:sp>
        <p:nvSpPr>
          <p:cNvPr id="9" name="Slide Number Placeholder 8"/>
          <p:cNvSpPr>
            <a:spLocks noGrp="1"/>
          </p:cNvSpPr>
          <p:nvPr>
            <p:ph type="sldNum" sz="quarter" idx="12"/>
          </p:nvPr>
        </p:nvSpPr>
        <p:spPr/>
        <p:txBody>
          <a:bodyPr/>
          <a:lstStyle/>
          <a:p>
            <a:pPr>
              <a:defRPr/>
            </a:pPr>
            <a:fld id="{92A9A01E-2E82-46DE-9E30-FE9EC072A01F}" type="slidenum">
              <a:rPr lang="en-US" smtClean="0"/>
              <a:pPr>
                <a:defRPr/>
              </a:pPr>
              <a:t>‹#›</a:t>
            </a:fld>
            <a:endParaRPr lang="en-US" dirty="0"/>
          </a:p>
        </p:txBody>
      </p:sp>
    </p:spTree>
    <p:extLst>
      <p:ext uri="{BB962C8B-B14F-4D97-AF65-F5344CB8AC3E}">
        <p14:creationId xmlns:p14="http://schemas.microsoft.com/office/powerpoint/2010/main" val="26796434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8C3C453-BE94-4C57-BA5D-3A35E37A2E28}" type="datetime1">
              <a:rPr lang="en-US" smtClean="0"/>
              <a:pPr>
                <a:defRPr/>
              </a:pPr>
              <a:t>7/31/2023</a:t>
            </a:fld>
            <a:endParaRPr lang="en-US" dirty="0"/>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42759B90-3A09-440D-8DFD-0029503F6292}" type="slidenum">
              <a:rPr lang="en-US" smtClean="0"/>
              <a:pPr>
                <a:defRPr/>
              </a:pPr>
              <a:t>‹#›</a:t>
            </a:fld>
            <a:endParaRPr lang="en-US" dirty="0"/>
          </a:p>
        </p:txBody>
      </p:sp>
    </p:spTree>
    <p:extLst>
      <p:ext uri="{BB962C8B-B14F-4D97-AF65-F5344CB8AC3E}">
        <p14:creationId xmlns:p14="http://schemas.microsoft.com/office/powerpoint/2010/main" val="14976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ABBADC-1F4C-4BA9-A821-14E33070CCEB}" type="datetime1">
              <a:rPr lang="en-US" smtClean="0"/>
              <a:pPr>
                <a:defRPr/>
              </a:pPr>
              <a:t>7/31/2023</a:t>
            </a:fld>
            <a:endParaRPr lang="en-US" dirty="0"/>
          </a:p>
        </p:txBody>
      </p:sp>
      <p:sp>
        <p:nvSpPr>
          <p:cNvPr id="3" name="Footer Placeholder 2"/>
          <p:cNvSpPr>
            <a:spLocks noGrp="1"/>
          </p:cNvSpPr>
          <p:nvPr>
            <p:ph type="ftr" sz="quarter" idx="11"/>
          </p:nvPr>
        </p:nvSpPr>
        <p:spPr/>
        <p:txBody>
          <a:bodyPr/>
          <a:lstStyle/>
          <a:p>
            <a:pPr>
              <a:defRPr/>
            </a:pPr>
            <a:r>
              <a:rPr lang="en-US"/>
              <a:t>Society for Maternal-Fetal Medicine</a:t>
            </a:r>
            <a:endParaRPr lang="en-US" dirty="0"/>
          </a:p>
        </p:txBody>
      </p:sp>
      <p:sp>
        <p:nvSpPr>
          <p:cNvPr id="4" name="Slide Number Placeholder 3"/>
          <p:cNvSpPr>
            <a:spLocks noGrp="1"/>
          </p:cNvSpPr>
          <p:nvPr>
            <p:ph type="sldNum" sz="quarter" idx="12"/>
          </p:nvPr>
        </p:nvSpPr>
        <p:spPr/>
        <p:txBody>
          <a:bodyPr/>
          <a:lstStyle/>
          <a:p>
            <a:pPr>
              <a:defRPr/>
            </a:pPr>
            <a:fld id="{B1299742-17D7-4C30-A597-63444C42785F}" type="slidenum">
              <a:rPr lang="en-US" smtClean="0"/>
              <a:pPr>
                <a:defRPr/>
              </a:pPr>
              <a:t>‹#›</a:t>
            </a:fld>
            <a:endParaRPr lang="en-US" dirty="0"/>
          </a:p>
        </p:txBody>
      </p:sp>
    </p:spTree>
    <p:extLst>
      <p:ext uri="{BB962C8B-B14F-4D97-AF65-F5344CB8AC3E}">
        <p14:creationId xmlns:p14="http://schemas.microsoft.com/office/powerpoint/2010/main" val="2742292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5308"/>
            <a:ext cx="5111750" cy="508085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45308"/>
            <a:ext cx="3008313" cy="50808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358EB7-A620-4A28-81A2-3061E4E2FF85}" type="datetime1">
              <a:rPr lang="en-US" smtClean="0"/>
              <a:pPr>
                <a:defRPr/>
              </a:pPr>
              <a:t>7/31/2023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6EEB940F-9567-4596-BEC8-4F7B0FEC1BF7}" type="slidenum">
              <a:rPr lang="en-US" smtClean="0"/>
              <a:pPr>
                <a:defRPr/>
              </a:pPr>
              <a:t>‹#›</a:t>
            </a:fld>
            <a:endParaRPr lang="en-US" dirty="0"/>
          </a:p>
        </p:txBody>
      </p:sp>
      <p:sp>
        <p:nvSpPr>
          <p:cNvPr id="8" name="Title 1"/>
          <p:cNvSpPr>
            <a:spLocks noGrp="1"/>
          </p:cNvSpPr>
          <p:nvPr>
            <p:ph type="title"/>
          </p:nvPr>
        </p:nvSpPr>
        <p:spPr>
          <a:xfrm>
            <a:off x="523434" y="77231"/>
            <a:ext cx="8171947" cy="685800"/>
          </a:xfrm>
        </p:spPr>
        <p:txBody>
          <a:bodyPr/>
          <a:lstStyle/>
          <a:p>
            <a:r>
              <a:rPr lang="en-US"/>
              <a:t>Click to edit Master title style</a:t>
            </a:r>
          </a:p>
        </p:txBody>
      </p:sp>
    </p:spTree>
    <p:extLst>
      <p:ext uri="{BB962C8B-B14F-4D97-AF65-F5344CB8AC3E}">
        <p14:creationId xmlns:p14="http://schemas.microsoft.com/office/powerpoint/2010/main" val="58630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1C3BC4-3C77-4C40-AAA9-AE847A169B09}" type="datetime1">
              <a:rPr lang="en-US"/>
              <a:pPr>
                <a:defRPr/>
              </a:pPr>
              <a:t>7/31/2023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CD95C61-FF00-42D7-9C55-309B715EB0FE}"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1" y="820614"/>
            <a:ext cx="7944338" cy="4405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B919294-8CAD-4351-8459-A0CACECC3ABD}" type="datetime1">
              <a:rPr lang="en-US" smtClean="0"/>
              <a:pPr>
                <a:defRPr/>
              </a:pPr>
              <a:t>7/31/2023</a:t>
            </a:fld>
            <a:endParaRPr lang="en-US" dirty="0"/>
          </a:p>
        </p:txBody>
      </p:sp>
      <p:sp>
        <p:nvSpPr>
          <p:cNvPr id="6" name="Footer Placeholder 5"/>
          <p:cNvSpPr>
            <a:spLocks noGrp="1"/>
          </p:cNvSpPr>
          <p:nvPr>
            <p:ph type="ftr" sz="quarter" idx="11"/>
          </p:nvPr>
        </p:nvSpPr>
        <p:spPr/>
        <p:txBody>
          <a:bodyPr/>
          <a:lstStyle/>
          <a:p>
            <a:pPr>
              <a:defRPr/>
            </a:pPr>
            <a:r>
              <a:rPr lang="en-US"/>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8" name="Title 1"/>
          <p:cNvSpPr txBox="1">
            <a:spLocks/>
          </p:cNvSpPr>
          <p:nvPr/>
        </p:nvSpPr>
        <p:spPr>
          <a:xfrm>
            <a:off x="523434" y="77231"/>
            <a:ext cx="8171947"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a:solidFill>
                  <a:schemeClr val="bg1"/>
                </a:solidFill>
                <a:latin typeface="Century Gothic"/>
                <a:ea typeface="+mj-ea"/>
                <a:cs typeface="Century Gothic"/>
              </a:defRPr>
            </a:lvl1pPr>
          </a:lstStyle>
          <a:p>
            <a:r>
              <a:rPr lang="en-US"/>
              <a:t>Click to edit Master title style</a:t>
            </a:r>
          </a:p>
        </p:txBody>
      </p:sp>
    </p:spTree>
    <p:extLst>
      <p:ext uri="{BB962C8B-B14F-4D97-AF65-F5344CB8AC3E}">
        <p14:creationId xmlns:p14="http://schemas.microsoft.com/office/powerpoint/2010/main" val="2869851459"/>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69922"/>
            <a:ext cx="7680569" cy="48562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BC787BF-FFB5-4ABD-A274-B9CAF198BFF9}" type="datetime1">
              <a:rPr lang="en-US" smtClean="0"/>
              <a:pPr>
                <a:defRPr/>
              </a:pPr>
              <a:t>7/31/2023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176C3A94-7362-4EE1-B4FC-390A706CFEBC}" type="slidenum">
              <a:rPr lang="en-US" smtClean="0"/>
              <a:pPr>
                <a:defRPr/>
              </a:pPr>
              <a:t>‹#›</a:t>
            </a:fld>
            <a:endParaRPr lang="en-US" dirty="0"/>
          </a:p>
        </p:txBody>
      </p:sp>
    </p:spTree>
    <p:extLst>
      <p:ext uri="{BB962C8B-B14F-4D97-AF65-F5344CB8AC3E}">
        <p14:creationId xmlns:p14="http://schemas.microsoft.com/office/powerpoint/2010/main" val="852654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2230" y="1017584"/>
            <a:ext cx="859691"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93816" y="1017584"/>
            <a:ext cx="5863492" cy="50417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0EDEC9-D5E0-4F9E-9B5B-575D2E173CC2}" type="datetime1">
              <a:rPr lang="en-US" smtClean="0"/>
              <a:pPr>
                <a:defRPr/>
              </a:pPr>
              <a:t>7/31/2023</a:t>
            </a:fld>
            <a:endParaRPr lang="en-US" dirty="0"/>
          </a:p>
        </p:txBody>
      </p:sp>
      <p:sp>
        <p:nvSpPr>
          <p:cNvPr id="5" name="Footer Placeholder 4"/>
          <p:cNvSpPr>
            <a:spLocks noGrp="1"/>
          </p:cNvSpPr>
          <p:nvPr>
            <p:ph type="ftr" sz="quarter" idx="11"/>
          </p:nvPr>
        </p:nvSpPr>
        <p:spPr/>
        <p:txBody>
          <a:bodyPr/>
          <a:lstStyle/>
          <a:p>
            <a:pPr>
              <a:defRPr/>
            </a:pPr>
            <a:r>
              <a:rPr lang="en-US"/>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BB08D680-04BB-478B-A7C1-9FC898764506}" type="slidenum">
              <a:rPr lang="en-US" smtClean="0"/>
              <a:pPr>
                <a:defRPr/>
              </a:pPr>
              <a:t>‹#›</a:t>
            </a:fld>
            <a:endParaRPr lang="en-US" dirty="0"/>
          </a:p>
        </p:txBody>
      </p:sp>
    </p:spTree>
    <p:extLst>
      <p:ext uri="{BB962C8B-B14F-4D97-AF65-F5344CB8AC3E}">
        <p14:creationId xmlns:p14="http://schemas.microsoft.com/office/powerpoint/2010/main" val="3719343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7" name="Picture 9" descr="SMFM logo1.tif"/>
          <p:cNvPicPr>
            <a:picLocks noChangeAspect="1"/>
          </p:cNvPicPr>
          <p:nvPr userDrawn="1"/>
        </p:nvPicPr>
        <p:blipFill>
          <a:blip r:embed="rId2" cstate="print"/>
          <a:srcRect/>
          <a:stretch>
            <a:fillRect/>
          </a:stretch>
        </p:blipFill>
        <p:spPr bwMode="auto">
          <a:xfrm>
            <a:off x="8240713" y="5461000"/>
            <a:ext cx="750887" cy="12446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8" name="Date Placeholder 11"/>
          <p:cNvSpPr>
            <a:spLocks noGrp="1"/>
          </p:cNvSpPr>
          <p:nvPr>
            <p:ph type="dt" sz="half" idx="10"/>
          </p:nvPr>
        </p:nvSpPr>
        <p:spPr/>
        <p:txBody>
          <a:bodyPr/>
          <a:lstStyle>
            <a:lvl1pPr>
              <a:defRPr/>
            </a:lvl1pPr>
          </a:lstStyle>
          <a:p>
            <a:pPr>
              <a:defRPr/>
            </a:pPr>
            <a:fld id="{01574746-534E-40CC-BEB7-1643E94BA2E3}" type="datetime1">
              <a:rPr lang="en-US"/>
              <a:pPr>
                <a:defRPr/>
              </a:pPr>
              <a:t>7/31/2023</a:t>
            </a:fld>
            <a:endParaRPr lang="en-US" dirty="0"/>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52346BF0-A285-4EA9-8B05-671A036E6C5E}" type="slidenum">
              <a:rPr lang="en-US"/>
              <a:pPr>
                <a:defRPr/>
              </a:pPr>
              <a:t>‹#›</a:t>
            </a:fld>
            <a:endParaRPr lang="en-US" dirty="0"/>
          </a:p>
        </p:txBody>
      </p:sp>
      <p:sp>
        <p:nvSpPr>
          <p:cNvPr id="10" name="Footer Placeholder 13"/>
          <p:cNvSpPr>
            <a:spLocks noGrp="1"/>
          </p:cNvSpPr>
          <p:nvPr>
            <p:ph type="ftr" sz="quarter" idx="12"/>
          </p:nvPr>
        </p:nvSpPr>
        <p:spPr/>
        <p:txBody>
          <a:bodyPr/>
          <a:lstStyle>
            <a:lvl1pPr>
              <a:defRPr/>
            </a:lvl1pPr>
          </a:lstStyle>
          <a:p>
            <a:pPr>
              <a:defRPr/>
            </a:pPr>
            <a:r>
              <a:rPr lang="en-US" dirty="0"/>
              <a:t>Society for Maternal-Fetal Medicine</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5524EFB-ED75-4540-AA81-8B680F2E9443}" type="datetime1">
              <a:rPr lang="en-US"/>
              <a:pPr>
                <a:defRPr/>
              </a:pPr>
              <a:t>7/31/2023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pPr>
              <a:defRPr/>
            </a:pPr>
            <a:fld id="{7075FCDC-521D-4042-A114-5E068B12C5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emf"/><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BA7D675-D3E6-4EFB-9B99-B19481F0FAD8}"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3A6B960-A638-43BD-9F88-44E473A81C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F8BF2E9-0850-4117-8277-3C727AB498CF}"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C720A45-D295-493C-89FC-E6C65D5890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8661269-A120-4B7D-B707-145EBC5559CD}"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4E54E95-62BE-475D-95E5-9571006D6E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79D4438-7E5A-4FC4-A0F0-404B91FB8ED7}"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8EEFD75-4F17-46D8-ACCF-89BD88347E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3684BDC-BA83-44D0-ADD0-736456009DC3}"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D104B97-DB35-4E51-A5FE-BB84400737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01FA99-63BB-4C6C-97B3-F0E0EAB0D121}"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E037E07-0FFA-469B-97D1-0AE7F93E7C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1D5374-F371-4C1F-914D-C94C28D5FFC2}" type="datetime1">
              <a:rPr lang="en-US"/>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909419D-86A4-432D-8D2F-9FC554B8A5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9D9D6"/>
            </a:gs>
            <a:gs pos="33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1"/>
            <a:ext cx="8409262" cy="823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10" name="Rectangle 9"/>
          <p:cNvSpPr/>
          <p:nvPr/>
        </p:nvSpPr>
        <p:spPr>
          <a:xfrm>
            <a:off x="8409262" y="823732"/>
            <a:ext cx="751900" cy="60342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a:endParaRPr>
          </a:p>
        </p:txBody>
      </p:sp>
      <p:sp>
        <p:nvSpPr>
          <p:cNvPr id="2" name="Title Placeholder 1"/>
          <p:cNvSpPr>
            <a:spLocks noGrp="1"/>
          </p:cNvSpPr>
          <p:nvPr>
            <p:ph type="title"/>
          </p:nvPr>
        </p:nvSpPr>
        <p:spPr>
          <a:xfrm>
            <a:off x="523434" y="77231"/>
            <a:ext cx="8171947"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69922"/>
            <a:ext cx="7952062" cy="4856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Century Gothic"/>
                <a:cs typeface="Century Gothic"/>
              </a:defRPr>
            </a:lvl1pPr>
          </a:lstStyle>
          <a:p>
            <a:pPr>
              <a:defRPr/>
            </a:pPr>
            <a:fld id="{0BA7D675-D3E6-4EFB-9B99-B19481F0FAD8}" type="datetime1">
              <a:rPr lang="en-US" smtClean="0"/>
              <a:pPr>
                <a:defRPr/>
              </a:pPr>
              <a:t>7/31/2023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Century Gothic"/>
                <a:cs typeface="Century Gothic"/>
              </a:defRPr>
            </a:lvl1pPr>
          </a:lstStyle>
          <a:p>
            <a:pPr>
              <a:defRPr/>
            </a:pPr>
            <a:r>
              <a:rPr lang="en-US"/>
              <a:t>Society for Maternal-Fetal Medicine</a:t>
            </a:r>
            <a:endParaRPr lang="en-US" dirty="0"/>
          </a:p>
        </p:txBody>
      </p:sp>
      <p:sp>
        <p:nvSpPr>
          <p:cNvPr id="6" name="Slide Number Placeholder 5"/>
          <p:cNvSpPr>
            <a:spLocks noGrp="1"/>
          </p:cNvSpPr>
          <p:nvPr>
            <p:ph type="sldNum" sz="quarter" idx="4"/>
          </p:nvPr>
        </p:nvSpPr>
        <p:spPr>
          <a:xfrm>
            <a:off x="6853535" y="6356350"/>
            <a:ext cx="2133600" cy="365125"/>
          </a:xfrm>
          <a:prstGeom prst="rect">
            <a:avLst/>
          </a:prstGeom>
        </p:spPr>
        <p:txBody>
          <a:bodyPr vert="horz" lIns="91440" tIns="45720" rIns="91440" bIns="45720" rtlCol="0" anchor="ctr"/>
          <a:lstStyle>
            <a:lvl1pPr algn="r">
              <a:defRPr sz="1100">
                <a:solidFill>
                  <a:schemeClr val="bg1"/>
                </a:solidFill>
                <a:latin typeface="Century Gothic"/>
              </a:defRPr>
            </a:lvl1pPr>
          </a:lstStyle>
          <a:p>
            <a:pPr>
              <a:defRPr/>
            </a:pPr>
            <a:fld id="{C3A6B960-A638-43BD-9F88-44E473A81CBD}" type="slidenum">
              <a:rPr lang="en-US" smtClean="0"/>
              <a:pPr>
                <a:defRPr/>
              </a:pPr>
              <a:t>‹#›</a:t>
            </a:fld>
            <a:endParaRPr lang="en-US" dirty="0"/>
          </a:p>
        </p:txBody>
      </p:sp>
      <p:pic>
        <p:nvPicPr>
          <p:cNvPr id="13" name="Picture 12" descr="SMFM LOGO.pdf"/>
          <p:cNvPicPr>
            <a:picLocks noChangeAspect="1"/>
          </p:cNvPicPr>
          <p:nvPr/>
        </p:nvPicPr>
        <p:blipFill rotWithShape="1">
          <a:blip r:embed="rId16" cstate="print">
            <a:extLst>
              <a:ext uri="{28A0092B-C50C-407E-A947-70E740481C1C}">
                <a14:useLocalDpi xmlns:a14="http://schemas.microsoft.com/office/drawing/2010/main" val="0"/>
              </a:ext>
            </a:extLst>
          </a:blip>
          <a:srcRect l="7055" t="14479" r="62209" b="19031"/>
          <a:stretch/>
        </p:blipFill>
        <p:spPr>
          <a:xfrm>
            <a:off x="8448338" y="77231"/>
            <a:ext cx="636049" cy="685800"/>
          </a:xfrm>
          <a:prstGeom prst="rect">
            <a:avLst/>
          </a:prstGeom>
        </p:spPr>
      </p:pic>
    </p:spTree>
    <p:extLst>
      <p:ext uri="{BB962C8B-B14F-4D97-AF65-F5344CB8AC3E}">
        <p14:creationId xmlns:p14="http://schemas.microsoft.com/office/powerpoint/2010/main" val="340152484"/>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45" r:id="rId14"/>
  </p:sldLayoutIdLst>
  <p:hf sldNum="0" hdr="0" dt="0"/>
  <p:txStyles>
    <p:titleStyle>
      <a:lvl1pPr algn="l" defTabSz="457200" rtl="0" eaLnBrk="1" latinLnBrk="0" hangingPunct="1">
        <a:spcBef>
          <a:spcPct val="0"/>
        </a:spcBef>
        <a:buNone/>
        <a:defRPr sz="2400" b="0" i="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Clr>
          <a:srgbClr val="817BBC"/>
        </a:buClr>
        <a:buFont typeface="Wingdings" charset="2"/>
        <a:buChar char="§"/>
        <a:defRPr sz="2400" kern="1200">
          <a:solidFill>
            <a:schemeClr val="tx1">
              <a:lumMod val="65000"/>
              <a:lumOff val="35000"/>
            </a:schemeClr>
          </a:solidFill>
          <a:latin typeface="Century Gothic"/>
          <a:ea typeface="+mn-ea"/>
          <a:cs typeface="Century Gothic"/>
        </a:defRPr>
      </a:lvl1pPr>
      <a:lvl2pPr marL="742950" indent="-285750" algn="l" defTabSz="457200" rtl="0" eaLnBrk="1" latinLnBrk="0" hangingPunct="1">
        <a:spcBef>
          <a:spcPct val="20000"/>
        </a:spcBef>
        <a:buClr>
          <a:srgbClr val="4EAAA3"/>
        </a:buClr>
        <a:buFont typeface="Wingdings" charset="2"/>
        <a:buChar char="§"/>
        <a:defRPr sz="2400" kern="1200">
          <a:solidFill>
            <a:schemeClr val="tx1">
              <a:lumMod val="65000"/>
              <a:lumOff val="35000"/>
            </a:schemeClr>
          </a:solidFill>
          <a:latin typeface="Century Gothic"/>
          <a:ea typeface="+mn-ea"/>
          <a:cs typeface="Century Gothic"/>
        </a:defRPr>
      </a:lvl2pPr>
      <a:lvl3pPr marL="1143000" indent="-228600" algn="l" defTabSz="457200" rtl="0" eaLnBrk="1" latinLnBrk="0" hangingPunct="1">
        <a:spcBef>
          <a:spcPct val="20000"/>
        </a:spcBef>
        <a:buClr>
          <a:srgbClr val="74AA50"/>
        </a:buClr>
        <a:buFont typeface="Wingdings" charset="2"/>
        <a:buChar char="§"/>
        <a:defRPr sz="2000" kern="1200">
          <a:solidFill>
            <a:schemeClr val="tx1">
              <a:lumMod val="65000"/>
              <a:lumOff val="35000"/>
            </a:schemeClr>
          </a:solidFill>
          <a:latin typeface="Century Gothic"/>
          <a:ea typeface="+mn-ea"/>
          <a:cs typeface="Century Gothic"/>
        </a:defRPr>
      </a:lvl3pPr>
      <a:lvl4pPr marL="1600200" indent="-228600" algn="l" defTabSz="457200" rtl="0" eaLnBrk="1" latinLnBrk="0" hangingPunct="1">
        <a:spcBef>
          <a:spcPct val="20000"/>
        </a:spcBef>
        <a:buClr>
          <a:srgbClr val="7DA1C4"/>
        </a:buClr>
        <a:buFont typeface="Wingdings" charset="2"/>
        <a:buChar char="§"/>
        <a:defRPr sz="2000" kern="1200">
          <a:solidFill>
            <a:schemeClr val="tx1">
              <a:lumMod val="65000"/>
              <a:lumOff val="35000"/>
            </a:schemeClr>
          </a:solidFill>
          <a:latin typeface="Century Gothic"/>
          <a:ea typeface="+mn-ea"/>
          <a:cs typeface="Century Gothic"/>
        </a:defRPr>
      </a:lvl4pPr>
      <a:lvl5pPr marL="2057400" indent="-228600" algn="l" defTabSz="457200" rtl="0" eaLnBrk="1" latinLnBrk="0" hangingPunct="1">
        <a:spcBef>
          <a:spcPct val="20000"/>
        </a:spcBef>
        <a:buClr>
          <a:srgbClr val="F1EB9C"/>
        </a:buClr>
        <a:buFont typeface="Wingdings" charset="2"/>
        <a:buChar char="§"/>
        <a:defRPr sz="2000" kern="1200">
          <a:solidFill>
            <a:schemeClr val="tx1">
              <a:lumMod val="65000"/>
              <a:lumOff val="3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81" y="1202686"/>
            <a:ext cx="9161162" cy="1470025"/>
          </a:xfrm>
        </p:spPr>
        <p:txBody>
          <a:bodyPr>
            <a:normAutofit/>
          </a:bodyPr>
          <a:lstStyle/>
          <a:p>
            <a:pPr eaLnBrk="1" fontAlgn="auto" hangingPunct="1">
              <a:spcAft>
                <a:spcPts val="0"/>
              </a:spcAft>
              <a:defRPr/>
            </a:pPr>
            <a:r>
              <a:rPr lang="en-US" dirty="0">
                <a:solidFill>
                  <a:schemeClr val="tx1"/>
                </a:solidFill>
                <a:ea typeface="ＭＳ Ｐゴシック" pitchFamily="34" charset="-128"/>
              </a:rPr>
              <a:t>SMFM Consult Series #40 </a:t>
            </a:r>
            <a:endParaRPr lang="en-US" dirty="0">
              <a:solidFill>
                <a:schemeClr val="tx1"/>
              </a:solidFill>
              <a:ea typeface="+mj-ea"/>
            </a:endParaRPr>
          </a:p>
        </p:txBody>
      </p:sp>
      <p:sp>
        <p:nvSpPr>
          <p:cNvPr id="17410" name="Text Placeholder 1"/>
          <p:cNvSpPr>
            <a:spLocks noGrp="1"/>
          </p:cNvSpPr>
          <p:nvPr>
            <p:ph type="subTitle" idx="1"/>
          </p:nvPr>
        </p:nvSpPr>
        <p:spPr>
          <a:xfrm>
            <a:off x="1457570" y="2415113"/>
            <a:ext cx="6228861" cy="1013887"/>
          </a:xfrm>
        </p:spPr>
        <p:txBody>
          <a:bodyPr>
            <a:noAutofit/>
          </a:bodyPr>
          <a:lstStyle/>
          <a:p>
            <a:r>
              <a:rPr lang="en-US" sz="2000" dirty="0"/>
              <a:t>The role of routine cervical length screening in selected high- and low-risk women for preterm birth prevention</a:t>
            </a:r>
            <a:br>
              <a:rPr lang="en-US" sz="2000" dirty="0"/>
            </a:br>
            <a:endParaRPr lang="en-US" sz="2000" dirty="0"/>
          </a:p>
        </p:txBody>
      </p:sp>
      <p:sp>
        <p:nvSpPr>
          <p:cNvPr id="17413" name="Text Placeholder 1"/>
          <p:cNvSpPr txBox="1">
            <a:spLocks/>
          </p:cNvSpPr>
          <p:nvPr/>
        </p:nvSpPr>
        <p:spPr bwMode="auto">
          <a:xfrm>
            <a:off x="457200" y="3276600"/>
            <a:ext cx="8229600" cy="2286000"/>
          </a:xfrm>
          <a:prstGeom prst="rect">
            <a:avLst/>
          </a:prstGeom>
          <a:noFill/>
          <a:ln w="9525">
            <a:noFill/>
            <a:miter lim="800000"/>
            <a:headEnd/>
            <a:tailEnd/>
          </a:ln>
        </p:spPr>
        <p:txBody>
          <a:bodyPr/>
          <a:lstStyle/>
          <a:p>
            <a:pPr algn="ctr" eaLnBrk="0" hangingPunct="0">
              <a:spcBef>
                <a:spcPts val="700"/>
              </a:spcBef>
              <a:buClr>
                <a:schemeClr val="accent2"/>
              </a:buClr>
              <a:buSzPct val="60000"/>
            </a:pPr>
            <a:r>
              <a:rPr lang="en-US" sz="2200" dirty="0">
                <a:solidFill>
                  <a:schemeClr val="tx2"/>
                </a:solidFill>
                <a:latin typeface="Century Gothic"/>
              </a:rPr>
              <a:t>Society of Maternal Fetal Medicine with the assistance of Jennifer McIntosh, MD; Helen </a:t>
            </a:r>
            <a:r>
              <a:rPr lang="en-US" sz="2200" dirty="0" err="1">
                <a:solidFill>
                  <a:schemeClr val="tx2"/>
                </a:solidFill>
                <a:latin typeface="Century Gothic"/>
              </a:rPr>
              <a:t>Feltovich</a:t>
            </a:r>
            <a:r>
              <a:rPr lang="en-US" sz="2200" dirty="0">
                <a:solidFill>
                  <a:schemeClr val="tx2"/>
                </a:solidFill>
                <a:latin typeface="Century Gothic"/>
              </a:rPr>
              <a:t>, MD; </a:t>
            </a:r>
          </a:p>
          <a:p>
            <a:pPr algn="ctr" eaLnBrk="0" hangingPunct="0">
              <a:spcBef>
                <a:spcPts val="700"/>
              </a:spcBef>
              <a:buClr>
                <a:schemeClr val="accent2"/>
              </a:buClr>
              <a:buSzPct val="60000"/>
            </a:pPr>
            <a:r>
              <a:rPr lang="en-US" sz="2200" dirty="0">
                <a:solidFill>
                  <a:schemeClr val="tx2"/>
                </a:solidFill>
                <a:latin typeface="Century Gothic"/>
              </a:rPr>
              <a:t>Vincenzo </a:t>
            </a:r>
            <a:r>
              <a:rPr lang="en-US" sz="2200" dirty="0" err="1">
                <a:solidFill>
                  <a:schemeClr val="tx2"/>
                </a:solidFill>
                <a:latin typeface="Century Gothic"/>
              </a:rPr>
              <a:t>Berghella</a:t>
            </a:r>
            <a:r>
              <a:rPr lang="en-US" sz="2200" dirty="0">
                <a:solidFill>
                  <a:schemeClr val="tx2"/>
                </a:solidFill>
                <a:latin typeface="Century Gothic"/>
              </a:rPr>
              <a:t>, MD; Tracy </a:t>
            </a:r>
            <a:r>
              <a:rPr lang="en-US" sz="2200" dirty="0" err="1">
                <a:solidFill>
                  <a:schemeClr val="tx2"/>
                </a:solidFill>
                <a:latin typeface="Century Gothic"/>
              </a:rPr>
              <a:t>Manuck</a:t>
            </a:r>
            <a:r>
              <a:rPr lang="en-US" sz="2200" dirty="0">
                <a:solidFill>
                  <a:schemeClr val="tx2"/>
                </a:solidFill>
                <a:latin typeface="Century Gothic"/>
              </a:rPr>
              <a:t>, MD </a:t>
            </a:r>
          </a:p>
        </p:txBody>
      </p:sp>
      <p:sp>
        <p:nvSpPr>
          <p:cNvPr id="6" name="Text Placeholder 1"/>
          <p:cNvSpPr txBox="1">
            <a:spLocks/>
          </p:cNvSpPr>
          <p:nvPr/>
        </p:nvSpPr>
        <p:spPr bwMode="auto">
          <a:xfrm>
            <a:off x="2020888" y="6448425"/>
            <a:ext cx="7123112"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ts val="700"/>
              </a:spcBef>
              <a:buClr>
                <a:schemeClr val="accent2"/>
              </a:buClr>
              <a:buSzPct val="60000"/>
              <a:buFont typeface="Wingdings" pitchFamily="2" charset="2"/>
              <a:buNone/>
            </a:pPr>
            <a:r>
              <a:rPr lang="en-US" sz="1200" dirty="0">
                <a:solidFill>
                  <a:schemeClr val="tx2"/>
                </a:solidFill>
                <a:latin typeface="Century Gothic"/>
              </a:rPr>
              <a:t>Published in AJOG/ 09/2016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sz="1800" dirty="0"/>
              <a:t>Other Special Situations: Should women with a history of treatment for cervical dysplasia (in the absence of a prior preterm birth) undergo routine serial cervical length screening? </a:t>
            </a:r>
            <a:endParaRPr lang="en-US" sz="1800" dirty="0">
              <a:ea typeface="ＭＳ Ｐゴシック" pitchFamily="34" charset="-128"/>
            </a:endParaRPr>
          </a:p>
        </p:txBody>
      </p:sp>
      <p:sp>
        <p:nvSpPr>
          <p:cNvPr id="3" name="Content Placeholder 2"/>
          <p:cNvSpPr>
            <a:spLocks noGrp="1"/>
          </p:cNvSpPr>
          <p:nvPr>
            <p:ph idx="1"/>
          </p:nvPr>
        </p:nvSpPr>
        <p:spPr>
          <a:xfrm>
            <a:off x="0" y="772970"/>
            <a:ext cx="7848600" cy="6085030"/>
          </a:xfrm>
        </p:spPr>
        <p:txBody>
          <a:bodyPr>
            <a:normAutofit lnSpcReduction="10000"/>
          </a:bodyPr>
          <a:lstStyle/>
          <a:p>
            <a:endParaRPr lang="en-US" dirty="0"/>
          </a:p>
          <a:p>
            <a:r>
              <a:rPr lang="en-US" i="1" u="sng" dirty="0"/>
              <a:t>Insufficient evidence </a:t>
            </a:r>
            <a:r>
              <a:rPr lang="en-US" dirty="0"/>
              <a:t>to support additional screening for women with a previous electrosurgical procedure (loop electrical excision procedure, LEEP) or cold knife cone for cervical dysplasia. </a:t>
            </a:r>
          </a:p>
          <a:p>
            <a:endParaRPr lang="en-US" b="1" u="sng" dirty="0"/>
          </a:p>
          <a:p>
            <a:r>
              <a:rPr lang="en-US" dirty="0"/>
              <a:t>The increased risk of spontaneous PTB in this population appears related to the history of cervical dysplasia, not the procedure itself </a:t>
            </a:r>
          </a:p>
          <a:p>
            <a:endParaRPr lang="en-US" dirty="0"/>
          </a:p>
          <a:p>
            <a:r>
              <a:rPr lang="en-US" dirty="0"/>
              <a:t>Low-risk women who have undergone treatment for cervical dysplasia or have a history of dysplasia do not require additional evaluation beyond that which would routinely be offered to women without a history of a prior PTB </a:t>
            </a:r>
          </a:p>
        </p:txBody>
      </p:sp>
    </p:spTree>
    <p:extLst>
      <p:ext uri="{BB962C8B-B14F-4D97-AF65-F5344CB8AC3E}">
        <p14:creationId xmlns:p14="http://schemas.microsoft.com/office/powerpoint/2010/main" val="71058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7231"/>
            <a:ext cx="8171947" cy="685800"/>
          </a:xfrm>
        </p:spPr>
        <p:txBody>
          <a:bodyPr>
            <a:noAutofit/>
          </a:bodyPr>
          <a:lstStyle/>
          <a:p>
            <a:r>
              <a:rPr lang="en-US" sz="1800" dirty="0"/>
              <a:t>Other Special Situations: Should women undergo routine cervical length screening after cerclage placement?</a:t>
            </a:r>
            <a:endParaRPr lang="en-US" sz="1800" dirty="0">
              <a:ea typeface="ＭＳ Ｐゴシック" pitchFamily="34" charset="-128"/>
            </a:endParaRP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Progressive cervical shortening after cerclage increases the risk of PTB, particularly if CL is &lt;10mm; but neither overall CL nor length below the stitch correlate well with outcomes </a:t>
            </a:r>
          </a:p>
          <a:p>
            <a:endParaRPr lang="en-US" b="1" u="sng" dirty="0"/>
          </a:p>
          <a:p>
            <a:r>
              <a:rPr lang="en-US" dirty="0"/>
              <a:t>Importantly, there are currently no additional treatment options for a short cervix after cerclage (e.g. reinforcement suture does not improve outcomes) </a:t>
            </a:r>
          </a:p>
          <a:p>
            <a:endParaRPr lang="en-US" dirty="0"/>
          </a:p>
          <a:p>
            <a:r>
              <a:rPr lang="en-US" dirty="0"/>
              <a:t>Hence, insufficient data to suggest a clinical benefit of routine </a:t>
            </a:r>
            <a:r>
              <a:rPr lang="en-US" dirty="0" err="1"/>
              <a:t>postcerclage</a:t>
            </a:r>
            <a:r>
              <a:rPr lang="en-US" dirty="0"/>
              <a:t> CL measurement or surveillance </a:t>
            </a:r>
          </a:p>
          <a:p>
            <a:endParaRPr lang="en-US" dirty="0"/>
          </a:p>
        </p:txBody>
      </p:sp>
    </p:spTree>
    <p:extLst>
      <p:ext uri="{BB962C8B-B14F-4D97-AF65-F5344CB8AC3E}">
        <p14:creationId xmlns:p14="http://schemas.microsoft.com/office/powerpoint/2010/main" val="16638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7231"/>
            <a:ext cx="8171947" cy="685800"/>
          </a:xfrm>
        </p:spPr>
        <p:txBody>
          <a:bodyPr>
            <a:noAutofit/>
          </a:bodyPr>
          <a:lstStyle/>
          <a:p>
            <a:r>
              <a:rPr lang="en-US" sz="1800" dirty="0"/>
              <a:t>Other Special Situations: Should women with multiple gestations undergo routine cervical length screening?</a:t>
            </a: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In women with multiple pregnancies, the cervix is shorter and associated with an increased risk of PTB </a:t>
            </a:r>
          </a:p>
          <a:p>
            <a:endParaRPr lang="en-US" b="1" u="sng" dirty="0"/>
          </a:p>
          <a:p>
            <a:r>
              <a:rPr lang="en-US" dirty="0"/>
              <a:t>Various interventions (e.g. progesterone, pessary) are currently being tested in RCT’s for women with multiple gestation and shortened cervix</a:t>
            </a:r>
          </a:p>
          <a:p>
            <a:endParaRPr lang="en-US" dirty="0"/>
          </a:p>
          <a:p>
            <a:endParaRPr lang="en-US" dirty="0"/>
          </a:p>
          <a:p>
            <a:r>
              <a:rPr lang="en-US" b="1" u="sng" dirty="0"/>
              <a:t>Routine CL screening in multiple pregnancies is not currently recommended by SMFM </a:t>
            </a:r>
          </a:p>
          <a:p>
            <a:endParaRPr lang="en-US" dirty="0"/>
          </a:p>
        </p:txBody>
      </p:sp>
    </p:spTree>
    <p:extLst>
      <p:ext uri="{BB962C8B-B14F-4D97-AF65-F5344CB8AC3E}">
        <p14:creationId xmlns:p14="http://schemas.microsoft.com/office/powerpoint/2010/main" val="97038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7231"/>
            <a:ext cx="8171947" cy="685800"/>
          </a:xfrm>
        </p:spPr>
        <p:txBody>
          <a:bodyPr>
            <a:noAutofit/>
          </a:bodyPr>
          <a:lstStyle/>
          <a:p>
            <a:r>
              <a:rPr lang="en-US" sz="1800" dirty="0"/>
              <a:t>What is the role of cervical length screening to predict preterm birth for women in other clinical scenarios? </a:t>
            </a:r>
            <a:r>
              <a:rPr lang="en-US" sz="1800" b="1" u="sng" dirty="0"/>
              <a:t>Threatened preterm labor </a:t>
            </a: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FFN does not add to PTB prediction in women with a very short (&lt;20 mm) or long (&gt;30 mm) CL. In these situations FFN may be discarded</a:t>
            </a:r>
          </a:p>
          <a:p>
            <a:r>
              <a:rPr lang="en-US" dirty="0"/>
              <a:t>In combination with CL screening, FFN may be most useful in women with CL is 20-29 mm (e.g. the “grey zone”); in this situation a “negative test” (~80% of cases) may allow for no treatment while a positive test would suggest the need for intervention (antenatal corticosteroids, transfer to tertiary center, </a:t>
            </a:r>
            <a:r>
              <a:rPr lang="en-US" dirty="0" err="1"/>
              <a:t>etc</a:t>
            </a:r>
            <a:r>
              <a:rPr lang="en-US" dirty="0"/>
              <a:t>) </a:t>
            </a:r>
          </a:p>
          <a:p>
            <a:r>
              <a:rPr lang="en-US" dirty="0"/>
              <a:t>The routine use of FFN with or without CL screening to detect true PTL in symptomatic women  remains controversial (two Level 1 studies showing opposite results)</a:t>
            </a:r>
          </a:p>
          <a:p>
            <a:endParaRPr lang="en-US" dirty="0"/>
          </a:p>
        </p:txBody>
      </p:sp>
    </p:spTree>
    <p:extLst>
      <p:ext uri="{BB962C8B-B14F-4D97-AF65-F5344CB8AC3E}">
        <p14:creationId xmlns:p14="http://schemas.microsoft.com/office/powerpoint/2010/main" val="97241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7231"/>
            <a:ext cx="8171947" cy="685800"/>
          </a:xfrm>
        </p:spPr>
        <p:txBody>
          <a:bodyPr>
            <a:noAutofit/>
          </a:bodyPr>
          <a:lstStyle/>
          <a:p>
            <a:r>
              <a:rPr lang="en-US" sz="1800" dirty="0"/>
              <a:t>What is the role of cervical length screening to predict preterm birth for women in other clinical scenarios? Preterm premature rupture of membranes </a:t>
            </a:r>
            <a:endParaRPr lang="en-US" sz="1800" b="1" u="sng" dirty="0"/>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Conflicting:</a:t>
            </a:r>
          </a:p>
          <a:p>
            <a:pPr lvl="1"/>
            <a:r>
              <a:rPr lang="en-US" dirty="0"/>
              <a:t>4 studies found shorter CLs to be associated with shorter latencies </a:t>
            </a:r>
          </a:p>
          <a:p>
            <a:pPr lvl="1"/>
            <a:r>
              <a:rPr lang="en-US" dirty="0"/>
              <a:t>fifth study did not but was powered to assess safety (risk of </a:t>
            </a:r>
            <a:r>
              <a:rPr lang="en-US" dirty="0" err="1"/>
              <a:t>chorioamnionitis</a:t>
            </a:r>
            <a:r>
              <a:rPr lang="en-US" dirty="0"/>
              <a:t>/endometritis, neonatal infection)</a:t>
            </a:r>
          </a:p>
          <a:p>
            <a:pPr lvl="1"/>
            <a:endParaRPr lang="en-US" dirty="0"/>
          </a:p>
          <a:p>
            <a:r>
              <a:rPr lang="en-US" dirty="0"/>
              <a:t>CL measurement does not appear to cause harm with PPROM and a shortened cervix is associated with shorter latency, there are </a:t>
            </a:r>
            <a:r>
              <a:rPr lang="en-US" b="1" i="1" u="sng" dirty="0"/>
              <a:t>insufficient data to suggest a clinical benefit to CL measurement or surveillance </a:t>
            </a:r>
          </a:p>
          <a:p>
            <a:r>
              <a:rPr lang="en-US" dirty="0"/>
              <a:t> </a:t>
            </a:r>
          </a:p>
          <a:p>
            <a:endParaRPr lang="en-US" dirty="0"/>
          </a:p>
        </p:txBody>
      </p:sp>
    </p:spTree>
    <p:extLst>
      <p:ext uri="{BB962C8B-B14F-4D97-AF65-F5344CB8AC3E}">
        <p14:creationId xmlns:p14="http://schemas.microsoft.com/office/powerpoint/2010/main" val="24990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7231"/>
            <a:ext cx="8171947" cy="685800"/>
          </a:xfrm>
        </p:spPr>
        <p:txBody>
          <a:bodyPr>
            <a:noAutofit/>
          </a:bodyPr>
          <a:lstStyle/>
          <a:p>
            <a:r>
              <a:rPr lang="en-US" sz="1800" dirty="0"/>
              <a:t>What is the role of cervical length screening to predict preterm birth for women in other clinical scenarios? Placenta Previa</a:t>
            </a:r>
            <a:endParaRPr lang="en-US" sz="1800" b="1" u="sng" dirty="0"/>
          </a:p>
        </p:txBody>
      </p:sp>
      <p:sp>
        <p:nvSpPr>
          <p:cNvPr id="3" name="Content Placeholder 2"/>
          <p:cNvSpPr>
            <a:spLocks noGrp="1"/>
          </p:cNvSpPr>
          <p:nvPr>
            <p:ph idx="1"/>
          </p:nvPr>
        </p:nvSpPr>
        <p:spPr>
          <a:xfrm>
            <a:off x="0" y="772970"/>
            <a:ext cx="7848600" cy="6085030"/>
          </a:xfrm>
        </p:spPr>
        <p:txBody>
          <a:bodyPr>
            <a:normAutofit lnSpcReduction="10000"/>
          </a:bodyPr>
          <a:lstStyle/>
          <a:p>
            <a:endParaRPr lang="en-US" dirty="0"/>
          </a:p>
          <a:p>
            <a:r>
              <a:rPr lang="en-US" dirty="0"/>
              <a:t>Three studies</a:t>
            </a:r>
          </a:p>
          <a:p>
            <a:pPr lvl="1"/>
            <a:endParaRPr lang="en-US" dirty="0"/>
          </a:p>
          <a:p>
            <a:r>
              <a:rPr lang="en-US" dirty="0"/>
              <a:t>All studies used a CL cutoff of 30mm to define the cervix as ‘short,’ and reported that those with a short CL were more likely to have hemorrhage and emergent delivery</a:t>
            </a:r>
          </a:p>
          <a:p>
            <a:r>
              <a:rPr lang="en-US" dirty="0"/>
              <a:t> Despite the available data, there are no prospective studies testing a management strategy based on CL, and there are insufficient data to suggest a proven clinical benefit of routine CL measurement or surveillance. </a:t>
            </a:r>
          </a:p>
          <a:p>
            <a:r>
              <a:rPr lang="en-US" b="1" i="1" u="sng" dirty="0"/>
              <a:t>We recommend routine transvaginal CL screening not be performed for women with cervical cerclage, multiple gestation, PPROM, or placenta </a:t>
            </a:r>
            <a:r>
              <a:rPr lang="en-US" b="1" i="1" u="sng" dirty="0" err="1"/>
              <a:t>previa</a:t>
            </a:r>
            <a:r>
              <a:rPr lang="en-US" b="1" i="1" u="sng" dirty="0"/>
              <a:t>. (GRADE 2B) </a:t>
            </a:r>
          </a:p>
          <a:p>
            <a:endParaRPr lang="en-US" dirty="0"/>
          </a:p>
          <a:p>
            <a:endParaRPr lang="en-US" dirty="0"/>
          </a:p>
        </p:txBody>
      </p:sp>
    </p:spTree>
    <p:extLst>
      <p:ext uri="{BB962C8B-B14F-4D97-AF65-F5344CB8AC3E}">
        <p14:creationId xmlns:p14="http://schemas.microsoft.com/office/powerpoint/2010/main" val="120476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Recommendations</a:t>
            </a:r>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89" r="23398" b="25556"/>
          <a:stretch/>
        </p:blipFill>
        <p:spPr>
          <a:xfrm>
            <a:off x="1524000" y="879763"/>
            <a:ext cx="5334000" cy="4849091"/>
          </a:xfrm>
          <a:prstGeom prst="rect">
            <a:avLst/>
          </a:prstGeom>
        </p:spPr>
      </p:pic>
    </p:spTree>
    <p:extLst>
      <p:ext uri="{BB962C8B-B14F-4D97-AF65-F5344CB8AC3E}">
        <p14:creationId xmlns:p14="http://schemas.microsoft.com/office/powerpoint/2010/main" val="4684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Society for Maternal-Fetal Medicine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175" t="21111"/>
          <a:stretch/>
        </p:blipFill>
        <p:spPr>
          <a:xfrm>
            <a:off x="2894906" y="77230"/>
            <a:ext cx="3658293" cy="6366147"/>
          </a:xfrm>
          <a:prstGeom prst="rect">
            <a:avLst/>
          </a:prstGeom>
        </p:spPr>
      </p:pic>
    </p:spTree>
    <p:extLst>
      <p:ext uri="{BB962C8B-B14F-4D97-AF65-F5344CB8AC3E}">
        <p14:creationId xmlns:p14="http://schemas.microsoft.com/office/powerpoint/2010/main" val="8482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idx="1"/>
          </p:nvPr>
        </p:nvSpPr>
        <p:spPr/>
        <p:txBody>
          <a:bodyPr>
            <a:normAutofit lnSpcReduction="10000"/>
          </a:bodyPr>
          <a:lstStyle/>
          <a:p>
            <a:r>
              <a:rPr lang="en-US" sz="2800" dirty="0">
                <a:latin typeface="Century Gothic" charset="0"/>
              </a:rPr>
              <a:t>The practice of medicine continues to evolve, and individual circumstances will vary. This opinion reflects information available at the time of its submission for publication and is neither designed nor intended to establish an exclusive standard of perinatal care. This presentation is not expected to reflect the opinions of all members of the Society for Maternal-Fetal Medicine.</a:t>
            </a:r>
          </a:p>
          <a:p>
            <a:r>
              <a:rPr lang="en-US" sz="2800" dirty="0"/>
              <a:t>These slides are for personal, non-commercial and educational use only</a:t>
            </a:r>
          </a:p>
          <a:p>
            <a:pPr marL="0" indent="0">
              <a:buNone/>
            </a:pPr>
            <a:endParaRPr lang="en-US" sz="2800" dirty="0">
              <a:latin typeface="Century Gothic" charset="0"/>
            </a:endParaRPr>
          </a:p>
        </p:txBody>
      </p:sp>
      <p:sp>
        <p:nvSpPr>
          <p:cNvPr id="119810" name="Rectangle 2"/>
          <p:cNvSpPr>
            <a:spLocks noGrp="1" noChangeArrowheads="1"/>
          </p:cNvSpPr>
          <p:nvPr>
            <p:ph type="title"/>
          </p:nvPr>
        </p:nvSpPr>
        <p:spPr/>
        <p:txBody>
          <a:bodyPr/>
          <a:lstStyle/>
          <a:p>
            <a:r>
              <a:rPr lang="en-US">
                <a:latin typeface="Century Gothic" charset="0"/>
              </a:rPr>
              <a:t>Disclaimer</a:t>
            </a:r>
          </a:p>
        </p:txBody>
      </p:sp>
    </p:spTree>
    <p:extLst>
      <p:ext uri="{BB962C8B-B14F-4D97-AF65-F5344CB8AC3E}">
        <p14:creationId xmlns:p14="http://schemas.microsoft.com/office/powerpoint/2010/main" val="171710544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ea typeface="ＭＳ Ｐゴシック" pitchFamily="34" charset="-128"/>
              </a:rPr>
              <a:t>Disclosures</a:t>
            </a:r>
          </a:p>
        </p:txBody>
      </p:sp>
      <p:sp>
        <p:nvSpPr>
          <p:cNvPr id="30723" name="Rectangle 3"/>
          <p:cNvSpPr>
            <a:spLocks noGrp="1" noChangeArrowheads="1"/>
          </p:cNvSpPr>
          <p:nvPr>
            <p:ph idx="1"/>
          </p:nvPr>
        </p:nvSpPr>
        <p:spPr/>
        <p:txBody>
          <a:bodyPr>
            <a:normAutofit/>
          </a:bodyPr>
          <a:lstStyle/>
          <a:p>
            <a:r>
              <a:rPr lang="en-US" sz="2000" dirty="0"/>
              <a:t>All authors and Committee members have filed a conflict of interest disclosure delineating personal, professional, and/or business interests that might be perceived as a real or potential conflict of interest in relation to this publication. Any conflicts have been resolved through a process approved by the Executive Board. The Society for Maternal-Fetal Medicine has neither solicited nor accepted any commercial involvement in the development of the content of this publication.</a:t>
            </a:r>
          </a:p>
          <a:p>
            <a:endParaRPr lang="en-US" sz="2000" dirty="0">
              <a:ea typeface="ＭＳ Ｐゴシック" pitchFamily="34" charset="-128"/>
            </a:endParaRPr>
          </a:p>
        </p:txBody>
      </p:sp>
    </p:spTree>
    <p:extLst>
      <p:ext uri="{BB962C8B-B14F-4D97-AF65-F5344CB8AC3E}">
        <p14:creationId xmlns:p14="http://schemas.microsoft.com/office/powerpoint/2010/main" val="3419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a:t>Introduction</a:t>
            </a:r>
            <a:endParaRPr lang="en-US" dirty="0">
              <a:ea typeface="ＭＳ Ｐゴシック" pitchFamily="34" charset="-128"/>
            </a:endParaRP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Worldwide 15 million babies are born too early causing 1.1 million deaths.</a:t>
            </a:r>
          </a:p>
          <a:p>
            <a:r>
              <a:rPr lang="en-US" dirty="0"/>
              <a:t>The majority (two thirds) of preterm births (PTB) are spontaneous, and recurrence risks are high </a:t>
            </a:r>
          </a:p>
          <a:p>
            <a:r>
              <a:rPr lang="en-US" dirty="0"/>
              <a:t>History of a prior spontaneous PTB is historically the strongest risk factor for spontaneous PTB </a:t>
            </a:r>
          </a:p>
          <a:p>
            <a:r>
              <a:rPr lang="en-US" dirty="0"/>
              <a:t>Transvaginal cervical length (CL) measurement is an important clinical tool to identify women at high risk for preterm birth in order to allow for interventions to prevent, delay, or prepare for PTB </a:t>
            </a:r>
          </a:p>
        </p:txBody>
      </p:sp>
    </p:spTree>
    <p:extLst>
      <p:ext uri="{BB962C8B-B14F-4D97-AF65-F5344CB8AC3E}">
        <p14:creationId xmlns:p14="http://schemas.microsoft.com/office/powerpoint/2010/main" val="21984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What is the clinical significance of a </a:t>
            </a:r>
            <a:r>
              <a:rPr lang="en-US" dirty="0" err="1"/>
              <a:t>sonographically</a:t>
            </a:r>
            <a:r>
              <a:rPr lang="en-US" dirty="0"/>
              <a:t> short cervix?</a:t>
            </a:r>
          </a:p>
        </p:txBody>
      </p:sp>
      <p:sp>
        <p:nvSpPr>
          <p:cNvPr id="3" name="Content Placeholder 2"/>
          <p:cNvSpPr>
            <a:spLocks noGrp="1"/>
          </p:cNvSpPr>
          <p:nvPr>
            <p:ph idx="1"/>
          </p:nvPr>
        </p:nvSpPr>
        <p:spPr>
          <a:xfrm>
            <a:off x="0" y="772970"/>
            <a:ext cx="7848600" cy="6085030"/>
          </a:xfrm>
        </p:spPr>
        <p:txBody>
          <a:bodyPr>
            <a:normAutofit fontScale="92500" lnSpcReduction="10000"/>
          </a:bodyPr>
          <a:lstStyle/>
          <a:p>
            <a:endParaRPr lang="en-US" dirty="0"/>
          </a:p>
          <a:p>
            <a:r>
              <a:rPr lang="en-US" dirty="0"/>
              <a:t>History of preterm birth accounts for only 10% of all birth before 34 weeks of gestation</a:t>
            </a:r>
          </a:p>
          <a:p>
            <a:r>
              <a:rPr lang="en-US" dirty="0"/>
              <a:t>Mid-trimester CL assessment by transvaginal ultrasound is the best clinical predictor of spontaneous  PTB</a:t>
            </a:r>
          </a:p>
          <a:p>
            <a:r>
              <a:rPr lang="en-US" dirty="0"/>
              <a:t>The threshold chosen in clinical practice as “short” ranges from 20 to 30mm </a:t>
            </a:r>
          </a:p>
          <a:p>
            <a:r>
              <a:rPr lang="en-US" dirty="0"/>
              <a:t>Women with the shortest CL have the highest risk of prematurity </a:t>
            </a:r>
          </a:p>
          <a:p>
            <a:r>
              <a:rPr lang="en-US" dirty="0"/>
              <a:t>The finding of a short CL, irrespective of prior pregnancy history, has been consistently and reproducibly associated with an elevated risk of spontaneous PTB across different gestational age cutoffs and multiple patient populations. </a:t>
            </a:r>
          </a:p>
          <a:p>
            <a:r>
              <a:rPr lang="en-US" dirty="0"/>
              <a:t>Women with a history of a prior spontaneous PTB and a short CL are at the highest risk </a:t>
            </a:r>
          </a:p>
        </p:txBody>
      </p:sp>
    </p:spTree>
    <p:extLst>
      <p:ext uri="{BB962C8B-B14F-4D97-AF65-F5344CB8AC3E}">
        <p14:creationId xmlns:p14="http://schemas.microsoft.com/office/powerpoint/2010/main" val="57418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Should the cervical length be evaluated by transabdominal or transvaginal ultrasound? </a:t>
            </a: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Transvaginal ultrasound is considered the ‘gold standard’ </a:t>
            </a:r>
          </a:p>
          <a:p>
            <a:r>
              <a:rPr lang="en-US" dirty="0"/>
              <a:t>Transvaginal ultrasound measurements are highly reproducible, and measurements are unaffected by maternal obesity, cervical position, and shadowing from fetal parts </a:t>
            </a:r>
          </a:p>
          <a:p>
            <a:r>
              <a:rPr lang="en-US" dirty="0"/>
              <a:t>Transvaginal ultrasound is also more sensitive </a:t>
            </a:r>
          </a:p>
          <a:p>
            <a:r>
              <a:rPr lang="en-US" dirty="0"/>
              <a:t>Transvaginal ultrasound is safe, and when performed by trained operators results are   reproducible with a relatively low inter-observer variation rate of 5-10% </a:t>
            </a:r>
          </a:p>
          <a:p>
            <a:endParaRPr lang="en-US" dirty="0"/>
          </a:p>
        </p:txBody>
      </p:sp>
    </p:spTree>
    <p:extLst>
      <p:ext uri="{BB962C8B-B14F-4D97-AF65-F5344CB8AC3E}">
        <p14:creationId xmlns:p14="http://schemas.microsoft.com/office/powerpoint/2010/main" val="185518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171947" cy="685800"/>
          </a:xfrm>
        </p:spPr>
        <p:txBody>
          <a:bodyPr>
            <a:normAutofit fontScale="90000"/>
          </a:bodyPr>
          <a:lstStyle/>
          <a:p>
            <a:r>
              <a:rPr lang="en-US" dirty="0"/>
              <a:t>What steps should be performed to accurately evaluate the cervical length?</a:t>
            </a:r>
            <a:br>
              <a:rPr lang="en-US" dirty="0"/>
            </a:br>
            <a:endParaRPr lang="en-US" dirty="0"/>
          </a:p>
        </p:txBody>
      </p:sp>
      <p:sp>
        <p:nvSpPr>
          <p:cNvPr id="3" name="Content Placeholder 2"/>
          <p:cNvSpPr>
            <a:spLocks noGrp="1"/>
          </p:cNvSpPr>
          <p:nvPr>
            <p:ph idx="1"/>
          </p:nvPr>
        </p:nvSpPr>
        <p:spPr>
          <a:xfrm>
            <a:off x="152400" y="772970"/>
            <a:ext cx="7848600" cy="6085030"/>
          </a:xfrm>
        </p:spPr>
        <p:txBody>
          <a:bodyPr>
            <a:normAutofit/>
          </a:bodyPr>
          <a:lstStyle/>
          <a:p>
            <a:endParaRPr lang="en-US" dirty="0"/>
          </a:p>
          <a:p>
            <a:endParaRPr lang="en-US" b="1" u="sng"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20" t="21271" r="12257" b="20000"/>
          <a:stretch/>
        </p:blipFill>
        <p:spPr>
          <a:xfrm>
            <a:off x="1524000" y="761680"/>
            <a:ext cx="5791200" cy="5886536"/>
          </a:xfrm>
          <a:prstGeom prst="rect">
            <a:avLst/>
          </a:prstGeom>
        </p:spPr>
      </p:pic>
    </p:spTree>
    <p:extLst>
      <p:ext uri="{BB962C8B-B14F-4D97-AF65-F5344CB8AC3E}">
        <p14:creationId xmlns:p14="http://schemas.microsoft.com/office/powerpoint/2010/main" val="189428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What steps should be performed to accurately evaluate the cervical length?</a:t>
            </a:r>
            <a:endParaRPr lang="en-US" dirty="0">
              <a:ea typeface="ＭＳ Ｐゴシック" pitchFamily="34" charset="-128"/>
            </a:endParaRPr>
          </a:p>
        </p:txBody>
      </p:sp>
      <p:sp>
        <p:nvSpPr>
          <p:cNvPr id="3" name="Content Placeholder 2"/>
          <p:cNvSpPr>
            <a:spLocks noGrp="1"/>
          </p:cNvSpPr>
          <p:nvPr>
            <p:ph idx="1"/>
          </p:nvPr>
        </p:nvSpPr>
        <p:spPr>
          <a:xfrm>
            <a:off x="0" y="772970"/>
            <a:ext cx="7848600" cy="6085030"/>
          </a:xfrm>
        </p:spPr>
        <p:txBody>
          <a:bodyPr>
            <a:normAutofit/>
          </a:bodyPr>
          <a:lstStyle/>
          <a:p>
            <a:r>
              <a:rPr lang="en-US" b="1" u="sng" dirty="0"/>
              <a:t>SMFM </a:t>
            </a:r>
            <a:r>
              <a:rPr lang="en-US" b="1" u="sng" dirty="0" err="1"/>
              <a:t>recomends</a:t>
            </a:r>
            <a:r>
              <a:rPr lang="en-US" b="1" u="sng" dirty="0"/>
              <a:t> that sonographers and/or </a:t>
            </a:r>
            <a:r>
              <a:rPr lang="en-US" b="1" u="sng" dirty="0" err="1"/>
              <a:t>prac</a:t>
            </a:r>
            <a:r>
              <a:rPr lang="en-US" b="1" u="sng" dirty="0"/>
              <a:t> </a:t>
            </a:r>
            <a:r>
              <a:rPr lang="en-US" b="1" u="sng" dirty="0" err="1"/>
              <a:t>titioners</a:t>
            </a:r>
            <a:r>
              <a:rPr lang="en-US" b="1" u="sng" dirty="0"/>
              <a:t> receive specific training in the acquisition and interpretation of cervical imaging during pregnancy.  GRADE 2B</a:t>
            </a:r>
            <a:endParaRPr lang="en-US" dirty="0"/>
          </a:p>
          <a:p>
            <a:r>
              <a:rPr lang="en-US" dirty="0"/>
              <a:t>Several training programs are available online, including the Cervical Length Education and Review (CLEAR) program (sponsored by SMFM and its Perinatal Quality Foundation, available at https://</a:t>
            </a:r>
            <a:r>
              <a:rPr lang="en-US" dirty="0" err="1"/>
              <a:t>clear.perinatalquality.org</a:t>
            </a:r>
            <a:r>
              <a:rPr lang="en-US" dirty="0"/>
              <a:t>), and the Fetal Medicine Foundation’s Certificate of Competence in cervical assessment (available at https:// </a:t>
            </a:r>
            <a:r>
              <a:rPr lang="en-US" dirty="0" err="1"/>
              <a:t>fetalmedicine.org</a:t>
            </a:r>
            <a:r>
              <a:rPr lang="en-US" dirty="0"/>
              <a:t>). </a:t>
            </a:r>
          </a:p>
        </p:txBody>
      </p:sp>
    </p:spTree>
    <p:extLst>
      <p:ext uri="{BB962C8B-B14F-4D97-AF65-F5344CB8AC3E}">
        <p14:creationId xmlns:p14="http://schemas.microsoft.com/office/powerpoint/2010/main" val="207955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If the cervical length is assessed by ultrasound, when during pregnancy should it be evaluated?</a:t>
            </a:r>
          </a:p>
        </p:txBody>
      </p:sp>
      <p:sp>
        <p:nvSpPr>
          <p:cNvPr id="3" name="Content Placeholder 2"/>
          <p:cNvSpPr>
            <a:spLocks noGrp="1"/>
          </p:cNvSpPr>
          <p:nvPr>
            <p:ph idx="1"/>
          </p:nvPr>
        </p:nvSpPr>
        <p:spPr>
          <a:xfrm>
            <a:off x="0" y="772970"/>
            <a:ext cx="7848600" cy="6085030"/>
          </a:xfrm>
        </p:spPr>
        <p:txBody>
          <a:bodyPr>
            <a:normAutofit/>
          </a:bodyPr>
          <a:lstStyle/>
          <a:p>
            <a:endParaRPr lang="en-US" dirty="0"/>
          </a:p>
          <a:p>
            <a:r>
              <a:rPr lang="en-US" dirty="0"/>
              <a:t>The cervix should be assessed between 16 and 24 weeks of gestation </a:t>
            </a:r>
          </a:p>
          <a:p>
            <a:r>
              <a:rPr lang="en-US" dirty="0"/>
              <a:t>Before 16 weeks of gestation: the lower uterine segment is underdeveloped, making it challenging to distinguish this area from the </a:t>
            </a:r>
            <a:r>
              <a:rPr lang="en-US" dirty="0" err="1"/>
              <a:t>endocervical</a:t>
            </a:r>
            <a:r>
              <a:rPr lang="en-US" dirty="0"/>
              <a:t> canal. </a:t>
            </a:r>
          </a:p>
          <a:p>
            <a:pPr lvl="1"/>
            <a:r>
              <a:rPr lang="en-US" dirty="0"/>
              <a:t>Not predictive of preterm birth</a:t>
            </a:r>
          </a:p>
          <a:p>
            <a:r>
              <a:rPr lang="en-US" dirty="0"/>
              <a:t>Routine CL screening is also not advised beyond 24 weeks of gestation, because studies of interventions (e.g., cerclage, vaginal progesterone) have most often used 24 weeks of gestation as the upper gestational age limit for screening and initiation of therapies or interventions </a:t>
            </a:r>
          </a:p>
        </p:txBody>
      </p:sp>
    </p:spTree>
    <p:extLst>
      <p:ext uri="{BB962C8B-B14F-4D97-AF65-F5344CB8AC3E}">
        <p14:creationId xmlns:p14="http://schemas.microsoft.com/office/powerpoint/2010/main" val="141053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How should the approach to cervical length screening differ for women with and without a prior preterm birth?</a:t>
            </a:r>
          </a:p>
        </p:txBody>
      </p:sp>
      <p:sp>
        <p:nvSpPr>
          <p:cNvPr id="3" name="Content Placeholder 2"/>
          <p:cNvSpPr>
            <a:spLocks noGrp="1"/>
          </p:cNvSpPr>
          <p:nvPr>
            <p:ph idx="1"/>
          </p:nvPr>
        </p:nvSpPr>
        <p:spPr>
          <a:xfrm>
            <a:off x="0" y="772970"/>
            <a:ext cx="7848600" cy="6085030"/>
          </a:xfrm>
        </p:spPr>
        <p:txBody>
          <a:bodyPr>
            <a:normAutofit/>
          </a:bodyPr>
          <a:lstStyle/>
          <a:p>
            <a:r>
              <a:rPr lang="en-US" dirty="0"/>
              <a:t>Current SMFM and ACOG guidelines recommend women with a prior spontaneous PTB undergo CL screening with transvaginal ultrasound</a:t>
            </a:r>
          </a:p>
          <a:p>
            <a:r>
              <a:rPr lang="en-US" dirty="0"/>
              <a:t>Serial assessment of CL (every 1-2 weeks as determined by the clinical situation) from 16 until 24 weeks of gestation </a:t>
            </a:r>
          </a:p>
          <a:p>
            <a:endParaRPr lang="en-US" dirty="0"/>
          </a:p>
          <a:p>
            <a:endParaRPr lang="en-US" dirty="0"/>
          </a:p>
          <a:p>
            <a:r>
              <a:rPr lang="en-US" b="1" u="sng" dirty="0"/>
              <a:t>SMFM recommends routine transvaginal CL screening for women with singleton pregnancy and history of prior spontaneous PTB. (GRADE 1A) </a:t>
            </a:r>
          </a:p>
          <a:p>
            <a:endParaRPr lang="en-US" dirty="0"/>
          </a:p>
        </p:txBody>
      </p:sp>
    </p:spTree>
    <p:extLst>
      <p:ext uri="{BB962C8B-B14F-4D97-AF65-F5344CB8AC3E}">
        <p14:creationId xmlns:p14="http://schemas.microsoft.com/office/powerpoint/2010/main" val="207311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How should the approach to cervical length screening differ for women with and without a prior preterm birth?</a:t>
            </a:r>
          </a:p>
        </p:txBody>
      </p:sp>
      <p:sp>
        <p:nvSpPr>
          <p:cNvPr id="3" name="Content Placeholder 2"/>
          <p:cNvSpPr>
            <a:spLocks noGrp="1"/>
          </p:cNvSpPr>
          <p:nvPr>
            <p:ph idx="1"/>
          </p:nvPr>
        </p:nvSpPr>
        <p:spPr>
          <a:xfrm>
            <a:off x="0" y="772970"/>
            <a:ext cx="7848600" cy="6085030"/>
          </a:xfrm>
        </p:spPr>
        <p:txBody>
          <a:bodyPr>
            <a:normAutofit/>
          </a:bodyPr>
          <a:lstStyle/>
          <a:p>
            <a:r>
              <a:rPr lang="en-US" dirty="0"/>
              <a:t>Universal transvaginal ultrasound CL screening of singleton gestations without prior PTB for the prevention of PTB remains an object of debate </a:t>
            </a:r>
          </a:p>
          <a:p>
            <a:r>
              <a:rPr lang="en-US" dirty="0"/>
              <a:t>CL screening in singleton gestations without prior PTB cannot yet be universally mandated </a:t>
            </a:r>
          </a:p>
          <a:p>
            <a:r>
              <a:rPr lang="en-US" dirty="0"/>
              <a:t>It can be viewed as reasonable, and can be considered by individual practitioners. </a:t>
            </a:r>
          </a:p>
          <a:p>
            <a:r>
              <a:rPr lang="en-US" dirty="0"/>
              <a:t>Stretching the criteria and management beyond those tested in RCTs should be prevented </a:t>
            </a:r>
          </a:p>
          <a:p>
            <a:endParaRPr lang="en-US" dirty="0"/>
          </a:p>
          <a:p>
            <a:r>
              <a:rPr lang="en-US" b="1" u="sng" dirty="0"/>
              <a:t>Practitioners who decide to implement universal CL screening should follow strict guidelines (GRADE 2B) </a:t>
            </a:r>
          </a:p>
        </p:txBody>
      </p:sp>
    </p:spTree>
    <p:extLst>
      <p:ext uri="{BB962C8B-B14F-4D97-AF65-F5344CB8AC3E}">
        <p14:creationId xmlns:p14="http://schemas.microsoft.com/office/powerpoint/2010/main" val="1355837517"/>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MFM">
  <a:themeElements>
    <a:clrScheme name="Custom 4">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18461</TotalTime>
  <Words>1536</Words>
  <Application>Microsoft Office PowerPoint</Application>
  <PresentationFormat>On-screen Show (4:3)</PresentationFormat>
  <Paragraphs>101</Paragraphs>
  <Slides>19</Slides>
  <Notes>17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19</vt:i4>
      </vt:variant>
    </vt:vector>
  </HeadingPairs>
  <TitlesOfParts>
    <vt:vector size="31" baseType="lpstr">
      <vt:lpstr>Arial</vt:lpstr>
      <vt:lpstr>Calibri</vt:lpstr>
      <vt:lpstr>Century Gothic</vt:lpstr>
      <vt:lpstr>Wingdings</vt:lpstr>
      <vt:lpstr>4_Custom Design</vt:lpstr>
      <vt:lpstr>Custom Design</vt:lpstr>
      <vt:lpstr>1_Custom Design</vt:lpstr>
      <vt:lpstr>2_Custom Design</vt:lpstr>
      <vt:lpstr>3_Custom Design</vt:lpstr>
      <vt:lpstr>6_Custom Design</vt:lpstr>
      <vt:lpstr>5_Custom Design</vt:lpstr>
      <vt:lpstr>SMFM</vt:lpstr>
      <vt:lpstr>SMFM Consult Series #40 </vt:lpstr>
      <vt:lpstr>Introduction</vt:lpstr>
      <vt:lpstr>What is the clinical significance of a sonographically short cervix?</vt:lpstr>
      <vt:lpstr>Should the cervical length be evaluated by transabdominal or transvaginal ultrasound? </vt:lpstr>
      <vt:lpstr>What steps should be performed to accurately evaluate the cervical length? </vt:lpstr>
      <vt:lpstr>What steps should be performed to accurately evaluate the cervical length?</vt:lpstr>
      <vt:lpstr>If the cervical length is assessed by ultrasound, when during pregnancy should it be evaluated?</vt:lpstr>
      <vt:lpstr>How should the approach to cervical length screening differ for women with and without a prior preterm birth?</vt:lpstr>
      <vt:lpstr>How should the approach to cervical length screening differ for women with and without a prior preterm birth?</vt:lpstr>
      <vt:lpstr>Other Special Situations: Should women with a history of treatment for cervical dysplasia (in the absence of a prior preterm birth) undergo routine serial cervical length screening? </vt:lpstr>
      <vt:lpstr>Other Special Situations: Should women undergo routine cervical length screening after cerclage placement?</vt:lpstr>
      <vt:lpstr>Other Special Situations: Should women with multiple gestations undergo routine cervical length screening?</vt:lpstr>
      <vt:lpstr>What is the role of cervical length screening to predict preterm birth for women in other clinical scenarios? Threatened preterm labor </vt:lpstr>
      <vt:lpstr>What is the role of cervical length screening to predict preterm birth for women in other clinical scenarios? Preterm premature rupture of membranes </vt:lpstr>
      <vt:lpstr>What is the role of cervical length screening to predict preterm birth for women in other clinical scenarios? Placenta Previa</vt:lpstr>
      <vt:lpstr>Summary of Recommendations</vt:lpstr>
      <vt:lpstr>PowerPoint Presentation</vt:lpstr>
      <vt:lpstr>Disclaimer</vt:lpstr>
      <vt:lpstr>Disclosures</vt:lpstr>
    </vt:vector>
  </TitlesOfParts>
  <Manager/>
  <Company>ACOG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JMiller</dc:creator>
  <cp:keywords/>
  <dc:description/>
  <cp:lastModifiedBy>Divya Pandian</cp:lastModifiedBy>
  <cp:revision>1073</cp:revision>
  <dcterms:created xsi:type="dcterms:W3CDTF">2009-01-09T14:06:06Z</dcterms:created>
  <dcterms:modified xsi:type="dcterms:W3CDTF">2023-07-31T15:42:38Z</dcterms:modified>
  <cp:category/>
</cp:coreProperties>
</file>