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7" r:id="rId4"/>
    <p:sldId id="266" r:id="rId5"/>
    <p:sldId id="257" r:id="rId6"/>
    <p:sldId id="262" r:id="rId7"/>
    <p:sldId id="265" r:id="rId8"/>
    <p:sldId id="258" r:id="rId9"/>
    <p:sldId id="260" r:id="rId10"/>
    <p:sldId id="259" r:id="rId11"/>
    <p:sldId id="281" r:id="rId12"/>
    <p:sldId id="261" r:id="rId13"/>
    <p:sldId id="263" r:id="rId14"/>
    <p:sldId id="276" r:id="rId15"/>
    <p:sldId id="275" r:id="rId16"/>
    <p:sldId id="277" r:id="rId17"/>
    <p:sldId id="269" r:id="rId18"/>
    <p:sldId id="270" r:id="rId19"/>
    <p:sldId id="279" r:id="rId20"/>
    <p:sldId id="272" r:id="rId21"/>
    <p:sldId id="271" r:id="rId22"/>
    <p:sldId id="268" r:id="rId23"/>
    <p:sldId id="273" r:id="rId24"/>
    <p:sldId id="282" r:id="rId25"/>
    <p:sldId id="280" r:id="rId26"/>
    <p:sldId id="278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08D0-E9F2-448C-9114-CF9BD1C81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7DE82-9CC6-45E7-A2C1-0B7B195B5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BF233-C6BD-4B81-86C7-4053FB0F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BA0-2FA0-441F-9827-1862FC08735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2908E-283A-40B7-82C8-C9EC22CC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CC7F7-A8B5-4FAA-B000-247C8ECE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F811-CF74-4EBB-B503-2EE2F82D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1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441D-6B16-4DF9-8348-51FE0627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9A29B-C4A6-49E9-87A2-CC8F74523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24AA3-2E5D-43F8-89A1-ECE14E89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BA0-2FA0-441F-9827-1862FC08735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BE871-4B30-49A3-BC6B-2329D4CE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816F2-2A95-4ABF-ABC5-BF89C3A2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F811-CF74-4EBB-B503-2EE2F82D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E08E57-EEFA-4287-92D6-4748DD8F2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9992C-87A8-4DEA-9CAC-DDB94FE30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AC64A-1D52-444A-A7A8-5035027A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BA0-2FA0-441F-9827-1862FC08735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4398E-3387-4D18-843A-07DA9E28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5E0D9-6CD9-4A19-BA12-4BDA4C08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F811-CF74-4EBB-B503-2EE2F82D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CEEE-0DF2-4EA0-BD97-E0ED854F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B0B9F-B1B8-4B2A-BC07-CD78A8B8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EB922-5B96-40B8-88A6-5EC6ABE6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BA0-2FA0-441F-9827-1862FC08735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D86E5-4AE3-4D35-A72D-72ACDB88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535F-0B65-41A6-B623-C6D33635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F811-CF74-4EBB-B503-2EE2F82D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0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C0C0-DA3E-4883-BEDD-FE42F787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FE0F6-3F85-48E9-B4AD-996C71256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859BC-D4D5-472F-B343-497E628A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BA0-2FA0-441F-9827-1862FC08735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407EB-8EFA-4DB6-B46E-9ED875FB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E9E2B-1458-4DD2-8116-BB0681B2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F811-CF74-4EBB-B503-2EE2F82D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E0E2-17EC-42F7-A991-802425B9E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1E1C-9472-4305-9103-D2E73935E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CF840-9734-4606-97E7-0EE6DFF82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96B53-6E29-4153-8A65-E29FC1D0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BA0-2FA0-441F-9827-1862FC08735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6EC68-D2FC-40E8-BA9E-B7C12E87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3286A-E645-49E2-84BA-3D454800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F811-CF74-4EBB-B503-2EE2F82D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0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72B4-7969-4B32-8B23-E7BD96F2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CB828-32F0-47E8-AFB8-3A02CDB7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5D7F2-ECE5-449D-A0A5-46E330385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9B0A00-23A6-437B-8C84-EA816A79D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FF65C6-C13D-4BDF-93FE-E726E5630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E5DB2-B302-46C0-8F98-910B137C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BA0-2FA0-441F-9827-1862FC08735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9945F-30CD-400E-A88F-28E764EF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0D4CDB-2F88-4128-9BA7-E0B408A2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F811-CF74-4EBB-B503-2EE2F82D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2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E6A2-5F32-46FB-BD82-27311B0D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43E71-FE62-4B0E-9E1D-A2A10BC6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BA0-2FA0-441F-9827-1862FC08735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00851-BAD0-44BA-9AFA-61A37A4E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25B46-5FA6-41CF-8234-B833E16F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F811-CF74-4EBB-B503-2EE2F82D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FB03D-1E15-43CC-BD97-7F9D140C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BA0-2FA0-441F-9827-1862FC08735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1F869-A563-4BAF-9B8B-BD1DF64C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478E7-55AE-49A1-B28F-AFA7099A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F811-CF74-4EBB-B503-2EE2F82D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490C-1B23-4DB5-891B-61D9AFBD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ECAAD-62B3-40A4-B7AB-2C2A95A3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66F4A-8C29-486C-9A03-462AC6434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0C261-6049-4DA2-BE61-2A45BDAF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BA0-2FA0-441F-9827-1862FC08735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12ABA-5DCA-4527-B8A6-E209C766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7D204-A5AA-461D-BBBF-F2D6EDC6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F811-CF74-4EBB-B503-2EE2F82D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2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6D58-D331-48AA-9DAE-4561EBE7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CE617-63EA-4AF7-B658-B09A66805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E2131-6E9B-41EE-98EE-654C6A959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C8AF0-EC4C-4FAD-BDCC-BB46C98E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BA0-2FA0-441F-9827-1862FC08735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00B5-6D7C-4763-9545-11D4F369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E184A-6E92-4055-8548-F3B23160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F811-CF74-4EBB-B503-2EE2F82D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6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36B051-111A-471C-A425-0E3204A2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67044-B476-47B7-A3AD-B88011850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571EB-56E4-469B-BABE-BCB1E3016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75BA0-2FA0-441F-9827-1862FC08735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554AC-0769-45BD-8657-D93C3A644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4D939-1805-4D38-971E-08A446CE3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1F811-CF74-4EBB-B503-2EE2F82D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65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folang.com/internacional/articulos/lenguas-habladas-en-espana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ocs.google.com/presentation/d/1bCMA_F3VhojYU1oNdcOvCZ_IBq5HbfsB9CmSwngiMSc/edit#slide=id.p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Mk8Wwh0CArpOwC25JaDuAt1NyENGpRcuHuJoYeg7Qz8/edit" TargetMode="External"/><Relationship Id="rId2" Type="http://schemas.openxmlformats.org/officeDocument/2006/relationships/hyperlink" Target="https://poly.google.com/view/71lJzre-4b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ly.google.com/view/eDI6DjUgqo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E4556D3F-F9E0-4DD4-A96F-6A8297B9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86D4FF5D-6473-4BE3-A6EC-40CE2502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993888FB-861F-4B4A-819C-BEB6D558A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952F90A-A506-4619-B590-8CE4B1875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r="20985" b="2"/>
          <a:stretch/>
        </p:blipFill>
        <p:spPr>
          <a:xfrm>
            <a:off x="6803647" y="1065276"/>
            <a:ext cx="4730214" cy="472744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EABBED-2B80-4B13-A7A8-1D34C4A0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A7A746-A7C1-443C-9B24-406D22245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71425D-6031-4121-BA40-815DACCD0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A43343-A25B-49D5-9967-D5647ADF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66E434-22B6-48A1-BC19-A80163E81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470CE2-E5F8-489C-84E9-775AE8D3E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2435DD6-F0FB-492A-9267-CE09EC2C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B17117C-64EA-4B8B-9DDC-D10E947C4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05145E-848B-439A-8D07-B5B2930DA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5633531" cy="2226769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Explorando la cultura hispana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190AB-1D8E-45CB-AA86-552664011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640633"/>
            <a:ext cx="5631417" cy="2487212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Expectativas, ejercicios y estrategias</a:t>
            </a:r>
          </a:p>
          <a:p>
            <a:pPr algn="l"/>
            <a:r>
              <a:rPr lang="en-US">
                <a:solidFill>
                  <a:schemeClr val="tx2"/>
                </a:solidFill>
              </a:rPr>
              <a:t>Kit Decker</a:t>
            </a:r>
          </a:p>
          <a:p>
            <a:pPr algn="l"/>
            <a:r>
              <a:rPr lang="en-US">
                <a:solidFill>
                  <a:schemeClr val="tx2"/>
                </a:solidFill>
              </a:rPr>
              <a:t>Profesor de español, PVCC</a:t>
            </a:r>
          </a:p>
          <a:p>
            <a:pPr algn="l"/>
            <a:r>
              <a:rPr lang="en-US">
                <a:solidFill>
                  <a:schemeClr val="tx2"/>
                </a:solidFill>
              </a:rPr>
              <a:t>CLA, Taller de docentes</a:t>
            </a:r>
          </a:p>
          <a:p>
            <a:pPr algn="l"/>
            <a:r>
              <a:rPr lang="en-US">
                <a:solidFill>
                  <a:schemeClr val="tx2"/>
                </a:solidFill>
              </a:rPr>
              <a:t>el 24 de abril, 2020, digo 2021</a:t>
            </a:r>
          </a:p>
        </p:txBody>
      </p:sp>
    </p:spTree>
    <p:extLst>
      <p:ext uri="{BB962C8B-B14F-4D97-AF65-F5344CB8AC3E}">
        <p14:creationId xmlns:p14="http://schemas.microsoft.com/office/powerpoint/2010/main" val="329091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26EB-DD4F-46D6-A42E-601920E6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arriba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</a:t>
            </a:r>
            <a:r>
              <a:rPr lang="en-US" dirty="0" err="1"/>
              <a:t>abajo</a:t>
            </a:r>
            <a:r>
              <a:rPr lang="en-US" dirty="0"/>
              <a:t>; de </a:t>
            </a:r>
            <a:r>
              <a:rPr lang="en-US" dirty="0" err="1"/>
              <a:t>abajo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</a:t>
            </a:r>
            <a:r>
              <a:rPr lang="en-US" dirty="0" err="1"/>
              <a:t>arriba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E61CF-89FB-4B1B-ACCE-0C65ABD56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lvl="2" indent="0">
              <a:buNone/>
            </a:pPr>
            <a:r>
              <a:rPr lang="en-US" sz="1800" dirty="0" err="1"/>
              <a:t>Él</a:t>
            </a:r>
            <a:r>
              <a:rPr lang="en-US" sz="1800" dirty="0"/>
              <a:t>: 	¡</a:t>
            </a:r>
            <a:r>
              <a:rPr lang="en-US" sz="1800" dirty="0" err="1"/>
              <a:t>Sí</a:t>
            </a:r>
            <a:r>
              <a:rPr lang="en-US" sz="1800" dirty="0"/>
              <a:t>! Por fin. </a:t>
            </a:r>
            <a:r>
              <a:rPr lang="en-US" sz="1800" dirty="0" err="1"/>
              <a:t>Qué</a:t>
            </a:r>
            <a:r>
              <a:rPr lang="en-US" sz="1800" dirty="0"/>
              <a:t> </a:t>
            </a:r>
            <a:r>
              <a:rPr lang="en-US" sz="1800" dirty="0" err="1"/>
              <a:t>duro</a:t>
            </a:r>
            <a:r>
              <a:rPr lang="en-US" sz="1800" dirty="0"/>
              <a:t> </a:t>
            </a:r>
            <a:r>
              <a:rPr lang="en-US" sz="1800" dirty="0" err="1"/>
              <a:t>fue</a:t>
            </a:r>
            <a:r>
              <a:rPr lang="en-US" sz="1800" dirty="0"/>
              <a:t> </a:t>
            </a:r>
            <a:r>
              <a:rPr lang="en-US" sz="1800" dirty="0" err="1"/>
              <a:t>esperar</a:t>
            </a:r>
            <a:r>
              <a:rPr lang="en-US" sz="1800" dirty="0"/>
              <a:t>.</a:t>
            </a:r>
          </a:p>
          <a:p>
            <a:pPr marL="914400" lvl="2" indent="0">
              <a:buNone/>
            </a:pPr>
            <a:r>
              <a:rPr lang="en-US" sz="1800" dirty="0"/>
              <a:t>Ella:	¿</a:t>
            </a:r>
            <a:r>
              <a:rPr lang="en-US" sz="1800" dirty="0" err="1"/>
              <a:t>Quieres</a:t>
            </a:r>
            <a:r>
              <a:rPr lang="en-US" sz="1800" dirty="0"/>
              <a:t> </a:t>
            </a:r>
            <a:r>
              <a:rPr lang="en-US" sz="1800" dirty="0" err="1"/>
              <a:t>dejarme</a:t>
            </a:r>
            <a:r>
              <a:rPr lang="en-US" sz="1800" dirty="0"/>
              <a:t>?</a:t>
            </a:r>
          </a:p>
          <a:p>
            <a:pPr marL="914400" lvl="2" indent="0">
              <a:buNone/>
            </a:pPr>
            <a:r>
              <a:rPr lang="en-US" sz="1800" dirty="0" err="1"/>
              <a:t>Él</a:t>
            </a:r>
            <a:r>
              <a:rPr lang="en-US" sz="1800" dirty="0"/>
              <a:t>:	 ­¡No! Ni </a:t>
            </a:r>
            <a:r>
              <a:rPr lang="en-US" sz="1800" dirty="0" err="1"/>
              <a:t>siquiera</a:t>
            </a:r>
            <a:r>
              <a:rPr lang="en-US" sz="1800" dirty="0"/>
              <a:t> lo </a:t>
            </a:r>
            <a:r>
              <a:rPr lang="en-US" sz="1800" dirty="0" err="1"/>
              <a:t>pienses</a:t>
            </a:r>
            <a:r>
              <a:rPr lang="en-US" sz="1800" dirty="0"/>
              <a:t>.</a:t>
            </a:r>
          </a:p>
          <a:p>
            <a:pPr marL="914400" lvl="2" indent="0">
              <a:buNone/>
            </a:pPr>
            <a:r>
              <a:rPr lang="en-US" sz="1800" dirty="0"/>
              <a:t>Ella: 	¿Tú me amas?</a:t>
            </a:r>
          </a:p>
          <a:p>
            <a:pPr marL="914400" lvl="2" indent="0">
              <a:buNone/>
            </a:pPr>
            <a:r>
              <a:rPr lang="en-US" sz="1800" dirty="0" err="1"/>
              <a:t>Él</a:t>
            </a:r>
            <a:r>
              <a:rPr lang="en-US" sz="1800" dirty="0"/>
              <a:t>: 	 Por </a:t>
            </a:r>
            <a:r>
              <a:rPr lang="en-US" sz="1800" dirty="0" err="1"/>
              <a:t>supuesto</a:t>
            </a:r>
            <a:r>
              <a:rPr lang="en-US" sz="1800" dirty="0"/>
              <a:t>, una y </a:t>
            </a:r>
            <a:r>
              <a:rPr lang="en-US" sz="1800" dirty="0" err="1"/>
              <a:t>otra</a:t>
            </a:r>
            <a:r>
              <a:rPr lang="en-US" sz="1800" dirty="0"/>
              <a:t> </a:t>
            </a:r>
            <a:r>
              <a:rPr lang="en-US" sz="1800" dirty="0" err="1"/>
              <a:t>vez</a:t>
            </a:r>
            <a:r>
              <a:rPr lang="en-US" sz="1800" dirty="0"/>
              <a:t>.</a:t>
            </a:r>
          </a:p>
          <a:p>
            <a:pPr marL="914400" lvl="2" indent="0">
              <a:buNone/>
            </a:pPr>
            <a:r>
              <a:rPr lang="en-US" sz="1800" dirty="0"/>
              <a:t>Ella: 	¿</a:t>
            </a:r>
            <a:r>
              <a:rPr lang="en-US" sz="1800" dirty="0" err="1"/>
              <a:t>Alguna</a:t>
            </a:r>
            <a:r>
              <a:rPr lang="en-US" sz="1800" dirty="0"/>
              <a:t> </a:t>
            </a:r>
            <a:r>
              <a:rPr lang="en-US" sz="1800" dirty="0" err="1"/>
              <a:t>vez</a:t>
            </a:r>
            <a:r>
              <a:rPr lang="en-US" sz="1800" dirty="0"/>
              <a:t> me has </a:t>
            </a:r>
            <a:r>
              <a:rPr lang="en-US" sz="1800" dirty="0" err="1"/>
              <a:t>sido</a:t>
            </a:r>
            <a:r>
              <a:rPr lang="en-US" sz="1800" dirty="0"/>
              <a:t> infidel?</a:t>
            </a:r>
          </a:p>
          <a:p>
            <a:pPr marL="914400" lvl="2" indent="0">
              <a:buNone/>
            </a:pPr>
            <a:r>
              <a:rPr lang="en-US" sz="1800" dirty="0" err="1"/>
              <a:t>Él</a:t>
            </a:r>
            <a:r>
              <a:rPr lang="en-US" sz="1800" dirty="0"/>
              <a:t>: 	¡No! ¿</a:t>
            </a:r>
            <a:r>
              <a:rPr lang="en-US" sz="1800" dirty="0" err="1"/>
              <a:t>Cómo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atreves</a:t>
            </a:r>
            <a:r>
              <a:rPr lang="en-US" sz="1800" dirty="0"/>
              <a:t> </a:t>
            </a:r>
            <a:r>
              <a:rPr lang="en-US" sz="1800" dirty="0" err="1"/>
              <a:t>siquiera</a:t>
            </a:r>
            <a:r>
              <a:rPr lang="en-US" sz="1800" dirty="0"/>
              <a:t> a </a:t>
            </a:r>
            <a:r>
              <a:rPr lang="en-US" sz="1800" dirty="0" err="1"/>
              <a:t>preguntar</a:t>
            </a:r>
            <a:r>
              <a:rPr lang="en-US" sz="1800" dirty="0"/>
              <a:t> </a:t>
            </a:r>
            <a:r>
              <a:rPr lang="en-US" sz="1800" dirty="0" err="1"/>
              <a:t>eso</a:t>
            </a:r>
            <a:r>
              <a:rPr lang="en-US" sz="1800" dirty="0"/>
              <a:t>?</a:t>
            </a:r>
          </a:p>
          <a:p>
            <a:pPr marL="914400" lvl="2" indent="0">
              <a:buNone/>
            </a:pPr>
            <a:r>
              <a:rPr lang="en-US" sz="1800" dirty="0"/>
              <a:t>Ella: 	¿Me </a:t>
            </a:r>
            <a:r>
              <a:rPr lang="en-US" sz="1800" dirty="0" err="1"/>
              <a:t>besarías</a:t>
            </a:r>
            <a:r>
              <a:rPr lang="en-US" sz="1800" dirty="0"/>
              <a:t>?</a:t>
            </a:r>
          </a:p>
          <a:p>
            <a:pPr marL="914400" lvl="2" indent="0">
              <a:buNone/>
            </a:pPr>
            <a:r>
              <a:rPr lang="en-US" sz="1800" dirty="0" err="1"/>
              <a:t>Él</a:t>
            </a:r>
            <a:r>
              <a:rPr lang="en-US" sz="1800" dirty="0"/>
              <a:t>: 	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oportunidad</a:t>
            </a:r>
            <a:r>
              <a:rPr lang="en-US" sz="1800" dirty="0"/>
              <a:t> que </a:t>
            </a:r>
            <a:r>
              <a:rPr lang="en-US" sz="1800" dirty="0" err="1"/>
              <a:t>tenga</a:t>
            </a:r>
            <a:r>
              <a:rPr lang="en-US" sz="1800" dirty="0"/>
              <a:t>.</a:t>
            </a:r>
          </a:p>
          <a:p>
            <a:pPr marL="914400" lvl="2" indent="0">
              <a:buNone/>
            </a:pPr>
            <a:r>
              <a:rPr lang="en-US" sz="1800" dirty="0"/>
              <a:t>Ella: 	¿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atreverías</a:t>
            </a:r>
            <a:r>
              <a:rPr lang="en-US" sz="1800" dirty="0"/>
              <a:t> a </a:t>
            </a:r>
            <a:r>
              <a:rPr lang="en-US" sz="1800" dirty="0" err="1"/>
              <a:t>abandonarme</a:t>
            </a:r>
            <a:r>
              <a:rPr lang="en-US" sz="1800" dirty="0"/>
              <a:t>?</a:t>
            </a:r>
          </a:p>
          <a:p>
            <a:pPr marL="914400" lvl="2" indent="0">
              <a:buNone/>
            </a:pPr>
            <a:r>
              <a:rPr lang="en-US" sz="1800" dirty="0" err="1"/>
              <a:t>Él</a:t>
            </a:r>
            <a:r>
              <a:rPr lang="en-US" sz="1800" dirty="0"/>
              <a:t>: 	¿</a:t>
            </a:r>
            <a:r>
              <a:rPr lang="en-US" sz="1800" dirty="0" err="1"/>
              <a:t>Estás</a:t>
            </a:r>
            <a:r>
              <a:rPr lang="en-US" sz="1800" dirty="0"/>
              <a:t> </a:t>
            </a:r>
            <a:r>
              <a:rPr lang="en-US" sz="1800" dirty="0" err="1"/>
              <a:t>loca</a:t>
            </a:r>
            <a:r>
              <a:rPr lang="en-US" sz="1800" dirty="0"/>
              <a:t>? No soy ese </a:t>
            </a:r>
            <a:r>
              <a:rPr lang="en-US" sz="1800" dirty="0" err="1"/>
              <a:t>tipo</a:t>
            </a:r>
            <a:r>
              <a:rPr lang="en-US" sz="1800" dirty="0"/>
              <a:t> de persona.</a:t>
            </a:r>
          </a:p>
          <a:p>
            <a:pPr marL="914400" lvl="2" indent="0">
              <a:buNone/>
            </a:pPr>
            <a:r>
              <a:rPr lang="en-US" sz="1800" dirty="0"/>
              <a:t>Ella: 	¿</a:t>
            </a:r>
            <a:r>
              <a:rPr lang="en-US" sz="1800" dirty="0" err="1"/>
              <a:t>Puedo</a:t>
            </a:r>
            <a:r>
              <a:rPr lang="en-US" sz="1800" dirty="0"/>
              <a:t> </a:t>
            </a:r>
            <a:r>
              <a:rPr lang="en-US" sz="1800" dirty="0" err="1"/>
              <a:t>confiar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tí</a:t>
            </a:r>
            <a:r>
              <a:rPr lang="en-US" sz="1800" dirty="0"/>
              <a:t>?</a:t>
            </a:r>
          </a:p>
          <a:p>
            <a:pPr marL="914400" lvl="2" indent="0">
              <a:buNone/>
            </a:pPr>
            <a:r>
              <a:rPr lang="en-US" sz="1800" dirty="0" err="1"/>
              <a:t>Él</a:t>
            </a:r>
            <a:r>
              <a:rPr lang="en-US" sz="1800" dirty="0"/>
              <a:t>:	 </a:t>
            </a:r>
            <a:r>
              <a:rPr lang="en-US" sz="1800" dirty="0" err="1"/>
              <a:t>Sí</a:t>
            </a:r>
            <a:r>
              <a:rPr lang="en-US" sz="1800" dirty="0"/>
              <a:t>.</a:t>
            </a:r>
          </a:p>
          <a:p>
            <a:pPr marL="914400" lvl="2" indent="0">
              <a:buNone/>
            </a:pPr>
            <a:r>
              <a:rPr lang="en-US" sz="1800" dirty="0"/>
              <a:t>Ella:	 ­¡Mi </a:t>
            </a:r>
            <a:r>
              <a:rPr lang="en-US" sz="1600" dirty="0"/>
              <a:t>amor!</a:t>
            </a:r>
          </a:p>
        </p:txBody>
      </p:sp>
    </p:spTree>
    <p:extLst>
      <p:ext uri="{BB962C8B-B14F-4D97-AF65-F5344CB8AC3E}">
        <p14:creationId xmlns:p14="http://schemas.microsoft.com/office/powerpoint/2010/main" val="226375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F91C-C799-4651-86D9-5B107ECE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soy?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883A0-2448-4496-8F99-377BC05FE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30148" cy="4351338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 soy un hombre </a:t>
            </a: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sincero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donde crece </a:t>
            </a: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palma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antes de morirme quiero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Echar mis versos del alma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A6795F-7F1C-480D-98F0-01B4F2BBB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8348" y="1825625"/>
            <a:ext cx="6185452" cy="4351338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 soy un individuo/hombre/una mujer ? (</a:t>
            </a:r>
            <a:r>
              <a:rPr lang="es-E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adjetivo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donde crece ? </a:t>
            </a:r>
            <a:b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nombre de una planta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antes de morirme quiero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b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infinitivo expresando tus ambiciones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E5AA-A503-452A-A4D7-51365939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Los </a:t>
            </a:r>
            <a:r>
              <a:rPr lang="en-US" dirty="0" err="1"/>
              <a:t>colores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4B52F-5362-47C0-83AE-BFEFF481C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42868"/>
            <a:ext cx="5481898" cy="4459458"/>
          </a:xfrm>
        </p:spPr>
        <p:txBody>
          <a:bodyPr anchor="t">
            <a:normAutofit fontScale="92500" lnSpcReduction="20000"/>
          </a:bodyPr>
          <a:lstStyle/>
          <a:p>
            <a:r>
              <a:rPr lang="es-CO" sz="1600" dirty="0"/>
              <a:t>el Barón __________ (piloto alemán)</a:t>
            </a:r>
          </a:p>
          <a:p>
            <a:r>
              <a:rPr lang="es-CO" sz="1600" dirty="0"/>
              <a:t>la Casa __________ (residencia presidencial)</a:t>
            </a:r>
            <a:endParaRPr lang="en-US" sz="1600" dirty="0"/>
          </a:p>
          <a:p>
            <a:r>
              <a:rPr lang="es-CO" sz="1600" dirty="0"/>
              <a:t>la Cruz __________ (organización humanitaria)</a:t>
            </a:r>
            <a:endParaRPr lang="en-US" sz="1600" dirty="0"/>
          </a:p>
          <a:p>
            <a:r>
              <a:rPr lang="es-CO" sz="1600" dirty="0"/>
              <a:t>el gran tiburón __________ (pez muy grande)</a:t>
            </a:r>
            <a:endParaRPr lang="en-US" sz="1600" dirty="0"/>
          </a:p>
          <a:p>
            <a:r>
              <a:rPr lang="es-CO" sz="1600" dirty="0"/>
              <a:t>la muerte __________ (la plaga bubónica)</a:t>
            </a:r>
            <a:endParaRPr lang="en-US" sz="1600" dirty="0"/>
          </a:p>
          <a:p>
            <a:r>
              <a:rPr lang="es-CO" sz="1600" dirty="0"/>
              <a:t>la __________ mecánica (novela de Burgess, película de Kubrick)</a:t>
            </a:r>
            <a:endParaRPr lang="en-US" sz="1600" dirty="0"/>
          </a:p>
          <a:p>
            <a:r>
              <a:rPr lang="es-CO" sz="1600" dirty="0"/>
              <a:t>la Pantera __________ (dibujo animado, detective cómico)</a:t>
            </a:r>
            <a:endParaRPr lang="en-US" sz="1600" dirty="0"/>
          </a:p>
          <a:p>
            <a:r>
              <a:rPr lang="es-CO" sz="1600" dirty="0"/>
              <a:t>la fiebre __________ (una enfermedad)</a:t>
            </a:r>
            <a:endParaRPr lang="en-US" sz="1600" dirty="0"/>
          </a:p>
          <a:p>
            <a:r>
              <a:rPr lang="es-CO" sz="1600" dirty="0"/>
              <a:t>el mercado __________ (compras ilícitas)</a:t>
            </a:r>
            <a:endParaRPr lang="en-US" sz="1600" dirty="0"/>
          </a:p>
          <a:p>
            <a:r>
              <a:rPr lang="es-CO" sz="1600" dirty="0"/>
              <a:t>el movimiento __________ (la ecología, el ambientalismo)</a:t>
            </a:r>
            <a:endParaRPr lang="en-US" sz="1600" dirty="0"/>
          </a:p>
          <a:p>
            <a:r>
              <a:rPr lang="es-CO" sz="1600" dirty="0"/>
              <a:t>de sangre _________ (noble, de la aristocracia)</a:t>
            </a:r>
            <a:endParaRPr lang="en-US" sz="1600" dirty="0"/>
          </a:p>
          <a:p>
            <a:r>
              <a:rPr lang="es-CO" sz="1600" dirty="0"/>
              <a:t>una zona __________ (indefinido, incierto)</a:t>
            </a:r>
            <a:endParaRPr lang="en-US" sz="1600" dirty="0"/>
          </a:p>
          <a:p>
            <a:r>
              <a:rPr lang="es-CO" sz="1600" dirty="0"/>
              <a:t>la oveja __________ (apartado del grupo)</a:t>
            </a:r>
            <a:endParaRPr lang="en-US" sz="1600" dirty="0"/>
          </a:p>
          <a:p>
            <a:r>
              <a:rPr lang="es-CO" sz="1600" dirty="0"/>
              <a:t>ultra__________ (rayos dañinos)</a:t>
            </a:r>
            <a:endParaRPr lang="en-US" sz="1600" dirty="0"/>
          </a:p>
          <a:p>
            <a:r>
              <a:rPr lang="es-CO" sz="1600" dirty="0"/>
              <a:t>infra__________ (visión nocturna)</a:t>
            </a:r>
            <a:endParaRPr lang="en-US" sz="1600" dirty="0"/>
          </a:p>
          <a:p>
            <a:endParaRPr lang="en-US" sz="700" dirty="0"/>
          </a:p>
        </p:txBody>
      </p:sp>
      <p:sp>
        <p:nvSpPr>
          <p:cNvPr id="3076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 result for miro paintings">
            <a:extLst>
              <a:ext uri="{FF2B5EF4-FFF2-40B4-BE49-F238E27FC236}">
                <a16:creationId xmlns:a16="http://schemas.microsoft.com/office/drawing/2014/main" id="{711BCC8E-640D-42F1-A9EF-ECF1D8867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9" r="-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3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F4C64F-5E64-484C-AF71-BDB9D2474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85286"/>
              </p:ext>
            </p:extLst>
          </p:nvPr>
        </p:nvGraphicFramePr>
        <p:xfrm>
          <a:off x="1343872" y="1431985"/>
          <a:ext cx="9504258" cy="366038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36650">
                  <a:extLst>
                    <a:ext uri="{9D8B030D-6E8A-4147-A177-3AD203B41FA5}">
                      <a16:colId xmlns:a16="http://schemas.microsoft.com/office/drawing/2014/main" val="911086841"/>
                    </a:ext>
                  </a:extLst>
                </a:gridCol>
                <a:gridCol w="1548747">
                  <a:extLst>
                    <a:ext uri="{9D8B030D-6E8A-4147-A177-3AD203B41FA5}">
                      <a16:colId xmlns:a16="http://schemas.microsoft.com/office/drawing/2014/main" val="443702376"/>
                    </a:ext>
                  </a:extLst>
                </a:gridCol>
                <a:gridCol w="1460516">
                  <a:extLst>
                    <a:ext uri="{9D8B030D-6E8A-4147-A177-3AD203B41FA5}">
                      <a16:colId xmlns:a16="http://schemas.microsoft.com/office/drawing/2014/main" val="1764352846"/>
                    </a:ext>
                  </a:extLst>
                </a:gridCol>
                <a:gridCol w="1496476">
                  <a:extLst>
                    <a:ext uri="{9D8B030D-6E8A-4147-A177-3AD203B41FA5}">
                      <a16:colId xmlns:a16="http://schemas.microsoft.com/office/drawing/2014/main" val="4193153280"/>
                    </a:ext>
                  </a:extLst>
                </a:gridCol>
                <a:gridCol w="1616765">
                  <a:extLst>
                    <a:ext uri="{9D8B030D-6E8A-4147-A177-3AD203B41FA5}">
                      <a16:colId xmlns:a16="http://schemas.microsoft.com/office/drawing/2014/main" val="2889975775"/>
                    </a:ext>
                  </a:extLst>
                </a:gridCol>
                <a:gridCol w="1545104">
                  <a:extLst>
                    <a:ext uri="{9D8B030D-6E8A-4147-A177-3AD203B41FA5}">
                      <a16:colId xmlns:a16="http://schemas.microsoft.com/office/drawing/2014/main" val="1572541706"/>
                    </a:ext>
                  </a:extLst>
                </a:gridCol>
              </a:tblGrid>
              <a:tr h="527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solidFill>
                            <a:srgbClr val="FF0000"/>
                          </a:solidFill>
                          <a:effectLst/>
                        </a:rPr>
                        <a:t>Yo fui a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solidFill>
                            <a:srgbClr val="FF0000"/>
                          </a:solidFill>
                          <a:effectLst/>
                        </a:rPr>
                        <a:t>comí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solidFill>
                            <a:srgbClr val="FF0000"/>
                          </a:solidFill>
                          <a:effectLst/>
                        </a:rPr>
                        <a:t>bebí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solidFill>
                            <a:srgbClr val="FF0000"/>
                          </a:solidFill>
                          <a:effectLst/>
                        </a:rPr>
                        <a:t>hablé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solidFill>
                            <a:srgbClr val="FF0000"/>
                          </a:solidFill>
                          <a:effectLst/>
                        </a:rPr>
                        <a:t>compré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solidFill>
                            <a:srgbClr val="FF0000"/>
                          </a:solidFill>
                          <a:effectLst/>
                        </a:rPr>
                        <a:t>visité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extLst>
                  <a:ext uri="{0D108BD9-81ED-4DB2-BD59-A6C34878D82A}">
                    <a16:rowId xmlns:a16="http://schemas.microsoft.com/office/drawing/2014/main" val="461646428"/>
                  </a:ext>
                </a:extLst>
              </a:tr>
              <a:tr h="525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solidFill>
                            <a:srgbClr val="FF0000"/>
                          </a:solidFill>
                          <a:effectLst/>
                        </a:rPr>
                        <a:t>Roma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extLst>
                  <a:ext uri="{0D108BD9-81ED-4DB2-BD59-A6C34878D82A}">
                    <a16:rowId xmlns:a16="http://schemas.microsoft.com/office/drawing/2014/main" val="70190393"/>
                  </a:ext>
                </a:extLst>
              </a:tr>
              <a:tr h="525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solidFill>
                            <a:srgbClr val="FF0000"/>
                          </a:solidFill>
                          <a:effectLst/>
                        </a:rPr>
                        <a:t>Tokio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extLst>
                  <a:ext uri="{0D108BD9-81ED-4DB2-BD59-A6C34878D82A}">
                    <a16:rowId xmlns:a16="http://schemas.microsoft.com/office/drawing/2014/main" val="3173467738"/>
                  </a:ext>
                </a:extLst>
              </a:tr>
              <a:tr h="525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solidFill>
                            <a:srgbClr val="FF0000"/>
                          </a:solidFill>
                          <a:effectLst/>
                        </a:rPr>
                        <a:t>Londres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extLst>
                  <a:ext uri="{0D108BD9-81ED-4DB2-BD59-A6C34878D82A}">
                    <a16:rowId xmlns:a16="http://schemas.microsoft.com/office/drawing/2014/main" val="3574313477"/>
                  </a:ext>
                </a:extLst>
              </a:tr>
              <a:tr h="525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solidFill>
                            <a:srgbClr val="FF0000"/>
                          </a:solidFill>
                          <a:effectLst/>
                        </a:rPr>
                        <a:t>París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extLst>
                  <a:ext uri="{0D108BD9-81ED-4DB2-BD59-A6C34878D82A}">
                    <a16:rowId xmlns:a16="http://schemas.microsoft.com/office/drawing/2014/main" val="2367610712"/>
                  </a:ext>
                </a:extLst>
              </a:tr>
              <a:tr h="525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solidFill>
                            <a:srgbClr val="FF0000"/>
                          </a:solidFill>
                          <a:effectLst/>
                        </a:rPr>
                        <a:t>Moscú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extLst>
                  <a:ext uri="{0D108BD9-81ED-4DB2-BD59-A6C34878D82A}">
                    <a16:rowId xmlns:a16="http://schemas.microsoft.com/office/drawing/2014/main" val="866091616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3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  <a:extLst>
                  <a:ext uri="{0D108BD9-81ED-4DB2-BD59-A6C34878D82A}">
                    <a16:rowId xmlns:a16="http://schemas.microsoft.com/office/drawing/2014/main" val="294553783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39BEA70-220A-4CDC-B144-2534B526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081" y="3584276"/>
            <a:ext cx="759124" cy="521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807F8D-1BD8-43FA-989E-107A36287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257" y="4106174"/>
            <a:ext cx="1144439" cy="521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0EC54-C1C5-40D6-AF6C-1CAE07CFE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026" y="2484408"/>
            <a:ext cx="1431985" cy="5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1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5620-E197-4C2B-AC19-4A424492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billetes</a:t>
            </a:r>
            <a:r>
              <a:rPr lang="en-US" dirty="0"/>
              <a:t> </a:t>
            </a:r>
            <a:r>
              <a:rPr lang="en-US" dirty="0" err="1"/>
              <a:t>mexicanos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870EE-8787-4F93-87B4-ABF2441C1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05446"/>
          </a:xfrm>
        </p:spPr>
        <p:txBody>
          <a:bodyPr/>
          <a:lstStyle/>
          <a:p>
            <a:pPr algn="ctr"/>
            <a:r>
              <a:rPr lang="en-US" dirty="0" err="1"/>
              <a:t>Billetes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circulación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BC45E-1550-4713-AFD4-8AE64AE95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05446"/>
          </a:xfrm>
        </p:spPr>
        <p:txBody>
          <a:bodyPr/>
          <a:lstStyle/>
          <a:p>
            <a:pPr algn="ctr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símbolo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7FC9D-28B0-49FC-B3F5-2920F2B786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Benito Juárez – la </a:t>
            </a:r>
            <a:r>
              <a:rPr lang="en-US" dirty="0" err="1"/>
              <a:t>balanza</a:t>
            </a:r>
            <a:endParaRPr lang="en-US" dirty="0"/>
          </a:p>
          <a:p>
            <a:r>
              <a:rPr lang="en-US" dirty="0"/>
              <a:t>Sor Juana – </a:t>
            </a:r>
            <a:r>
              <a:rPr lang="en-US" dirty="0" err="1"/>
              <a:t>plumas</a:t>
            </a:r>
            <a:r>
              <a:rPr lang="en-US" dirty="0"/>
              <a:t>, </a:t>
            </a:r>
            <a:r>
              <a:rPr lang="en-US" dirty="0" err="1"/>
              <a:t>poemario</a:t>
            </a:r>
            <a:endParaRPr lang="en-US" dirty="0"/>
          </a:p>
          <a:p>
            <a:r>
              <a:rPr lang="en-US" dirty="0" err="1"/>
              <a:t>Nezahualcoyotl</a:t>
            </a:r>
            <a:r>
              <a:rPr lang="en-US" dirty="0"/>
              <a:t> – </a:t>
            </a:r>
            <a:r>
              <a:rPr lang="en-US" dirty="0" err="1"/>
              <a:t>arte</a:t>
            </a:r>
            <a:r>
              <a:rPr lang="en-US" dirty="0"/>
              <a:t> </a:t>
            </a:r>
            <a:r>
              <a:rPr lang="en-US" dirty="0" err="1"/>
              <a:t>indígena</a:t>
            </a:r>
            <a:endParaRPr lang="en-US" dirty="0"/>
          </a:p>
          <a:p>
            <a:r>
              <a:rPr lang="en-US" dirty="0"/>
              <a:t>Miguel Hidalgo – una campana</a:t>
            </a:r>
          </a:p>
          <a:p>
            <a:r>
              <a:rPr lang="en-US" dirty="0"/>
              <a:t>José María Morelos – </a:t>
            </a:r>
            <a:r>
              <a:rPr lang="en-US" dirty="0" err="1"/>
              <a:t>artillería</a:t>
            </a:r>
            <a:r>
              <a:rPr lang="en-US" dirty="0"/>
              <a:t> </a:t>
            </a:r>
          </a:p>
          <a:p>
            <a:r>
              <a:rPr lang="en-US" dirty="0"/>
              <a:t>Diego Rivera – paleta, </a:t>
            </a:r>
            <a:r>
              <a:rPr lang="en-US" dirty="0" err="1"/>
              <a:t>flores</a:t>
            </a:r>
            <a:endParaRPr lang="en-US" dirty="0"/>
          </a:p>
        </p:txBody>
      </p:sp>
      <p:pic>
        <p:nvPicPr>
          <p:cNvPr id="9" name="Content Placeholder 9" descr="A close up of a newspaper&#10;&#10;Description automatically generated">
            <a:extLst>
              <a:ext uri="{FF2B5EF4-FFF2-40B4-BE49-F238E27FC236}">
                <a16:creationId xmlns:a16="http://schemas.microsoft.com/office/drawing/2014/main" id="{F0571DBA-9228-4415-86EE-85971B727A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689" y="2505075"/>
            <a:ext cx="4449985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7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FB15C-6EED-416C-959A-52D147BD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 </a:t>
            </a:r>
            <a:r>
              <a:rPr lang="en-US" dirty="0" err="1"/>
              <a:t>lenguas</a:t>
            </a:r>
            <a:r>
              <a:rPr lang="en-US" dirty="0"/>
              <a:t> de </a:t>
            </a:r>
            <a:r>
              <a:rPr lang="en-US" dirty="0" err="1"/>
              <a:t>España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91407-0585-41C6-9919-A2DA6B613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3"/>
            <a:ext cx="10515600" cy="4692720"/>
          </a:xfrm>
        </p:spPr>
        <p:txBody>
          <a:bodyPr>
            <a:normAutofit fontScale="2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8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Direcciones</a:t>
            </a:r>
            <a:r>
              <a:rPr lang="en-US" sz="8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 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considering studying in Spain and want to know more about Castilian Spanish and Spain’s linguistic heritage. Check the website below to find out more.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[URL] </a:t>
            </a:r>
            <a:r>
              <a:rPr lang="en-US" sz="8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www.enfolang.com/internacional/articulos/lenguas-habladas-en-espana.html</a:t>
            </a:r>
            <a:endParaRPr lang="en-US" sz="80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Indique si las oraciones a continuación son ciertas (c) o falsas (f).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s-CO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Se habla sólo un idioma en España: el español.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‘El castellano’ es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sinómino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‘el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español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El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español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idioma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oficial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El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catalán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gallego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vasco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el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aranés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las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otras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lenguas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oficiales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España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El gallego se habla en la región central del país.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El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catalán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habla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Cataluña, las Islas Baleares y la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Comunidad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Valenciana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El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euskera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habla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País Vasco al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norte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España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Millones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personas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hablan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aranés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7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644A-DBEF-4447-857C-8FB3C00D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 </a:t>
            </a:r>
            <a:r>
              <a:rPr lang="en-US" dirty="0" err="1"/>
              <a:t>cuento</a:t>
            </a:r>
            <a:r>
              <a:rPr lang="en-US" dirty="0"/>
              <a:t> de amor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B167B-8E60-4DA8-B933-98DB50691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El </a:t>
            </a:r>
            <a:r>
              <a:rPr lang="en-US" dirty="0" err="1"/>
              <a:t>domingo</a:t>
            </a:r>
            <a:r>
              <a:rPr lang="en-US" dirty="0"/>
              <a:t> la </a:t>
            </a:r>
            <a:r>
              <a:rPr lang="en-US" b="1" dirty="0"/>
              <a:t>vi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misa</a:t>
            </a:r>
            <a:r>
              <a:rPr lang="en-US" dirty="0"/>
              <a:t>,</a:t>
            </a:r>
          </a:p>
          <a:p>
            <a:pPr marL="0" indent="0" algn="ctr">
              <a:buNone/>
            </a:pPr>
            <a:r>
              <a:rPr lang="en-US" dirty="0"/>
              <a:t>el lunes le </a:t>
            </a:r>
            <a:r>
              <a:rPr lang="en-US" b="1" dirty="0" err="1"/>
              <a:t>sonreí</a:t>
            </a:r>
            <a:r>
              <a:rPr lang="en-US" dirty="0"/>
              <a:t>,</a:t>
            </a:r>
          </a:p>
          <a:p>
            <a:pPr marL="0" indent="0" algn="ctr">
              <a:buNone/>
            </a:pPr>
            <a:r>
              <a:rPr lang="en-US" dirty="0"/>
              <a:t>el martes me </a:t>
            </a:r>
            <a:r>
              <a:rPr lang="en-US" b="1" dirty="0" err="1"/>
              <a:t>invitaron</a:t>
            </a:r>
            <a:r>
              <a:rPr lang="en-US" dirty="0"/>
              <a:t>,</a:t>
            </a:r>
          </a:p>
          <a:p>
            <a:pPr marL="0" indent="0" algn="ctr">
              <a:buNone/>
            </a:pPr>
            <a:r>
              <a:rPr lang="en-US" dirty="0"/>
              <a:t>el </a:t>
            </a:r>
            <a:r>
              <a:rPr lang="en-US" dirty="0" err="1"/>
              <a:t>miércoles</a:t>
            </a:r>
            <a:r>
              <a:rPr lang="en-US" dirty="0"/>
              <a:t> </a:t>
            </a:r>
            <a:r>
              <a:rPr lang="en-US" b="1" dirty="0" err="1"/>
              <a:t>fui</a:t>
            </a:r>
            <a:r>
              <a:rPr lang="en-US" dirty="0"/>
              <a:t> a casa,</a:t>
            </a:r>
          </a:p>
          <a:p>
            <a:pPr marL="0" indent="0" algn="ctr">
              <a:buNone/>
            </a:pPr>
            <a:r>
              <a:rPr lang="en-US" dirty="0"/>
              <a:t>el </a:t>
            </a:r>
            <a:r>
              <a:rPr lang="en-US" dirty="0" err="1"/>
              <a:t>jueves</a:t>
            </a:r>
            <a:r>
              <a:rPr lang="en-US" dirty="0"/>
              <a:t> </a:t>
            </a:r>
            <a:r>
              <a:rPr lang="en-US" b="1" dirty="0"/>
              <a:t>me </a:t>
            </a:r>
            <a:r>
              <a:rPr lang="en-US" b="1" dirty="0" err="1"/>
              <a:t>declaré</a:t>
            </a:r>
            <a:r>
              <a:rPr lang="en-US" dirty="0"/>
              <a:t>,</a:t>
            </a:r>
          </a:p>
          <a:p>
            <a:pPr marL="0" indent="0" algn="ctr">
              <a:buNone/>
            </a:pPr>
            <a:r>
              <a:rPr lang="en-US" dirty="0"/>
              <a:t>el </a:t>
            </a:r>
            <a:r>
              <a:rPr lang="en-US" dirty="0" err="1"/>
              <a:t>viernes</a:t>
            </a:r>
            <a:r>
              <a:rPr lang="en-US" dirty="0"/>
              <a:t> le </a:t>
            </a:r>
            <a:r>
              <a:rPr lang="en-US" b="1" dirty="0"/>
              <a:t>di</a:t>
            </a:r>
            <a:r>
              <a:rPr lang="en-US" dirty="0"/>
              <a:t> el </a:t>
            </a:r>
            <a:r>
              <a:rPr lang="en-US" dirty="0" err="1"/>
              <a:t>anillo</a:t>
            </a:r>
            <a:r>
              <a:rPr lang="en-US" dirty="0"/>
              <a:t>,</a:t>
            </a:r>
          </a:p>
          <a:p>
            <a:pPr marL="0" indent="0" algn="ctr">
              <a:buNone/>
            </a:pPr>
            <a:r>
              <a:rPr lang="en-US" dirty="0"/>
              <a:t>y el </a:t>
            </a:r>
            <a:r>
              <a:rPr lang="en-US" dirty="0" err="1"/>
              <a:t>sábado</a:t>
            </a:r>
            <a:r>
              <a:rPr lang="en-US" dirty="0"/>
              <a:t> </a:t>
            </a:r>
            <a:r>
              <a:rPr lang="en-US" b="1" dirty="0"/>
              <a:t>me </a:t>
            </a:r>
            <a:r>
              <a:rPr lang="en-US" b="1" dirty="0" err="1"/>
              <a:t>casé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62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2D9F2-45CC-4FE8-9094-154BF2F2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dirty="0"/>
              <a:t>Micro-</a:t>
            </a:r>
            <a:r>
              <a:rPr lang="en-US" sz="3600"/>
              <a:t>relatos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ass dinosaur death site in Utah may prove tyrannosaurs lived in packs |  KTLA">
            <a:extLst>
              <a:ext uri="{FF2B5EF4-FFF2-40B4-BE49-F238E27FC236}">
                <a16:creationId xmlns:a16="http://schemas.microsoft.com/office/drawing/2014/main" id="{03D8427A-FD68-4031-854E-A0D5242D7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r="8987"/>
          <a:stretch/>
        </p:blipFill>
        <p:spPr bwMode="auto">
          <a:xfrm>
            <a:off x="429768" y="1721922"/>
            <a:ext cx="6704891" cy="4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AB24-D30B-45E7-9AF5-40D28E50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despertó</a:t>
            </a:r>
            <a:r>
              <a:rPr lang="en-US" dirty="0"/>
              <a:t>, el </a:t>
            </a:r>
            <a:r>
              <a:rPr lang="en-US" dirty="0" err="1"/>
              <a:t>dinosaurio</a:t>
            </a:r>
            <a:r>
              <a:rPr lang="en-US" dirty="0"/>
              <a:t> </a:t>
            </a:r>
            <a:r>
              <a:rPr lang="en-US" dirty="0" err="1"/>
              <a:t>todavía</a:t>
            </a:r>
            <a:r>
              <a:rPr lang="en-US" dirty="0"/>
              <a:t> </a:t>
            </a:r>
            <a:r>
              <a:rPr lang="en-US" dirty="0" err="1"/>
              <a:t>estaba</a:t>
            </a:r>
            <a:r>
              <a:rPr lang="en-US" dirty="0"/>
              <a:t> </a:t>
            </a:r>
            <a:r>
              <a:rPr lang="en-US" dirty="0" err="1"/>
              <a:t>allí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¿</a:t>
            </a:r>
            <a:r>
              <a:rPr lang="en-US" dirty="0" err="1"/>
              <a:t>Olvida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algo? –</a:t>
            </a:r>
            <a:r>
              <a:rPr lang="en-US" dirty="0" err="1"/>
              <a:t>Ojalá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-El </a:t>
            </a:r>
            <a:r>
              <a:rPr lang="en-US" dirty="0" err="1"/>
              <a:t>inmigrante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03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CAD2-D3A6-4C0D-9F29-A0DE40AB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5555"/>
            <a:ext cx="10515600" cy="1325563"/>
          </a:xfrm>
        </p:spPr>
        <p:txBody>
          <a:bodyPr/>
          <a:lstStyle/>
          <a:p>
            <a:r>
              <a:rPr lang="en-US" dirty="0" err="1"/>
              <a:t>Proverbios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E47DC-952A-4771-8C05-0EED1697E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1331119"/>
            <a:ext cx="5157787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B3D19-9C07-47AF-96FC-8C074AF78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55030"/>
            <a:ext cx="5157787" cy="489833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 la </a:t>
            </a:r>
            <a:r>
              <a:rPr lang="en-US" dirty="0" err="1"/>
              <a:t>cuchara</a:t>
            </a:r>
            <a:r>
              <a:rPr lang="en-US" dirty="0"/>
              <a:t> que </a:t>
            </a:r>
            <a:r>
              <a:rPr lang="en-US" dirty="0" err="1"/>
              <a:t>elijas</a:t>
            </a:r>
            <a:r>
              <a:rPr lang="en-US" dirty="0"/>
              <a:t>, con </a:t>
            </a:r>
            <a:r>
              <a:rPr lang="en-US" dirty="0" err="1"/>
              <a:t>ésa</a:t>
            </a:r>
            <a:r>
              <a:rPr lang="en-US" dirty="0"/>
              <a:t> </a:t>
            </a:r>
            <a:r>
              <a:rPr lang="en-US" dirty="0" err="1"/>
              <a:t>comerás</a:t>
            </a:r>
            <a:r>
              <a:rPr lang="en-US" dirty="0"/>
              <a:t>.</a:t>
            </a:r>
          </a:p>
          <a:p>
            <a:r>
              <a:rPr lang="en-US" dirty="0"/>
              <a:t>Dar al </a:t>
            </a:r>
            <a:r>
              <a:rPr lang="en-US" dirty="0" err="1"/>
              <a:t>borracho</a:t>
            </a:r>
            <a:r>
              <a:rPr lang="en-US" dirty="0"/>
              <a:t> las </a:t>
            </a:r>
            <a:r>
              <a:rPr lang="en-US" dirty="0" err="1"/>
              <a:t>llaves</a:t>
            </a:r>
            <a:r>
              <a:rPr lang="en-US" dirty="0"/>
              <a:t> de la bodega.</a:t>
            </a:r>
          </a:p>
          <a:p>
            <a:r>
              <a:rPr lang="en-US" dirty="0"/>
              <a:t>De </a:t>
            </a:r>
            <a:r>
              <a:rPr lang="en-US" dirty="0" err="1"/>
              <a:t>tal</a:t>
            </a:r>
            <a:r>
              <a:rPr lang="en-US" dirty="0"/>
              <a:t> palo, </a:t>
            </a:r>
            <a:r>
              <a:rPr lang="en-US" dirty="0" err="1"/>
              <a:t>tal</a:t>
            </a:r>
            <a:r>
              <a:rPr lang="en-US" dirty="0"/>
              <a:t> </a:t>
            </a:r>
            <a:r>
              <a:rPr lang="en-US" dirty="0" err="1"/>
              <a:t>astilla</a:t>
            </a:r>
            <a:r>
              <a:rPr lang="en-US" dirty="0"/>
              <a:t>.</a:t>
            </a:r>
          </a:p>
          <a:p>
            <a:r>
              <a:rPr lang="en-US" dirty="0"/>
              <a:t>Del </a:t>
            </a:r>
            <a:r>
              <a:rPr lang="en-US" dirty="0" err="1"/>
              <a:t>dicho</a:t>
            </a:r>
            <a:r>
              <a:rPr lang="en-US" dirty="0"/>
              <a:t> al </a:t>
            </a:r>
            <a:r>
              <a:rPr lang="en-US" dirty="0" err="1"/>
              <a:t>hecho</a:t>
            </a:r>
            <a:r>
              <a:rPr lang="en-US" dirty="0"/>
              <a:t> hay gran </a:t>
            </a:r>
            <a:r>
              <a:rPr lang="en-US" dirty="0" err="1"/>
              <a:t>trecho</a:t>
            </a:r>
            <a:r>
              <a:rPr lang="en-US" dirty="0"/>
              <a:t>.</a:t>
            </a:r>
          </a:p>
          <a:p>
            <a:r>
              <a:rPr lang="en-US" dirty="0"/>
              <a:t>Dime con </a:t>
            </a:r>
            <a:r>
              <a:rPr lang="en-US" dirty="0" err="1"/>
              <a:t>quien</a:t>
            </a:r>
            <a:r>
              <a:rPr lang="en-US" dirty="0"/>
              <a:t> </a:t>
            </a:r>
            <a:r>
              <a:rPr lang="en-US" dirty="0" err="1"/>
              <a:t>andas</a:t>
            </a:r>
            <a:r>
              <a:rPr lang="en-US" dirty="0"/>
              <a:t> y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diré</a:t>
            </a:r>
            <a:r>
              <a:rPr lang="en-US" dirty="0"/>
              <a:t> </a:t>
            </a:r>
            <a:r>
              <a:rPr lang="en-US" dirty="0" err="1"/>
              <a:t>quién</a:t>
            </a:r>
            <a:r>
              <a:rPr lang="en-US" dirty="0"/>
              <a:t> </a:t>
            </a:r>
            <a:r>
              <a:rPr lang="en-US" dirty="0" err="1"/>
              <a:t>eres</a:t>
            </a:r>
            <a:r>
              <a:rPr lang="en-US" dirty="0"/>
              <a:t>.</a:t>
            </a:r>
          </a:p>
          <a:p>
            <a:r>
              <a:rPr lang="en-US" dirty="0"/>
              <a:t>El que no se </a:t>
            </a:r>
            <a:r>
              <a:rPr lang="en-US" dirty="0" err="1"/>
              <a:t>arriesga</a:t>
            </a:r>
            <a:r>
              <a:rPr lang="en-US" dirty="0"/>
              <a:t> no </a:t>
            </a:r>
            <a:r>
              <a:rPr lang="en-US" dirty="0" err="1"/>
              <a:t>pasa</a:t>
            </a:r>
            <a:r>
              <a:rPr lang="en-US" dirty="0"/>
              <a:t> la mar.</a:t>
            </a:r>
          </a:p>
          <a:p>
            <a:r>
              <a:rPr lang="en-US" dirty="0"/>
              <a:t>Hablar del </a:t>
            </a:r>
            <a:r>
              <a:rPr lang="en-US" dirty="0" err="1"/>
              <a:t>rey</a:t>
            </a:r>
            <a:r>
              <a:rPr lang="en-US" dirty="0"/>
              <a:t> de Roma y </a:t>
            </a:r>
            <a:r>
              <a:rPr lang="en-US" dirty="0" err="1"/>
              <a:t>seguramente</a:t>
            </a:r>
            <a:r>
              <a:rPr lang="en-US" dirty="0"/>
              <a:t> se </a:t>
            </a:r>
            <a:r>
              <a:rPr lang="en-US" dirty="0" err="1"/>
              <a:t>asoma</a:t>
            </a:r>
            <a:r>
              <a:rPr lang="en-US" dirty="0"/>
              <a:t>.</a:t>
            </a:r>
          </a:p>
          <a:p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peligro</a:t>
            </a:r>
            <a:r>
              <a:rPr lang="en-US" dirty="0"/>
              <a:t> se </a:t>
            </a:r>
            <a:r>
              <a:rPr lang="en-US" dirty="0" err="1"/>
              <a:t>conoce</a:t>
            </a:r>
            <a:r>
              <a:rPr lang="en-US" dirty="0"/>
              <a:t> al amigo.</a:t>
            </a:r>
          </a:p>
          <a:p>
            <a:r>
              <a:rPr lang="en-US" dirty="0"/>
              <a:t>A boca de </a:t>
            </a:r>
            <a:r>
              <a:rPr lang="en-US" dirty="0" err="1"/>
              <a:t>borracho</a:t>
            </a:r>
            <a:r>
              <a:rPr lang="en-US" dirty="0"/>
              <a:t>, </a:t>
            </a:r>
            <a:r>
              <a:rPr lang="en-US" dirty="0" err="1"/>
              <a:t>oídos</a:t>
            </a:r>
            <a:r>
              <a:rPr lang="en-US" dirty="0"/>
              <a:t> de </a:t>
            </a:r>
            <a:r>
              <a:rPr lang="en-US" dirty="0" err="1"/>
              <a:t>cantinero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84DE6-3E3A-4DF6-8AD9-977DA95A4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331118"/>
            <a:ext cx="5183188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ED1A8-2DB1-4AFC-AA16-1958240CA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155030"/>
            <a:ext cx="5183188" cy="484901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Estar</a:t>
            </a:r>
            <a:r>
              <a:rPr lang="en-US" dirty="0"/>
              <a:t> entre la espada y la pared.</a:t>
            </a:r>
          </a:p>
          <a:p>
            <a:r>
              <a:rPr lang="en-US" dirty="0"/>
              <a:t>La </a:t>
            </a:r>
            <a:r>
              <a:rPr lang="en-US" dirty="0" err="1"/>
              <a:t>piedra</a:t>
            </a:r>
            <a:r>
              <a:rPr lang="en-US" dirty="0"/>
              <a:t> </a:t>
            </a:r>
            <a:r>
              <a:rPr lang="en-US" dirty="0" err="1"/>
              <a:t>quieta</a:t>
            </a:r>
            <a:r>
              <a:rPr lang="en-US" dirty="0"/>
              <a:t> </a:t>
            </a:r>
            <a:r>
              <a:rPr lang="en-US" dirty="0" err="1"/>
              <a:t>cría</a:t>
            </a:r>
            <a:r>
              <a:rPr lang="en-US" dirty="0"/>
              <a:t> malva.</a:t>
            </a:r>
          </a:p>
          <a:p>
            <a:r>
              <a:rPr lang="en-US" dirty="0"/>
              <a:t>Más vale </a:t>
            </a:r>
            <a:r>
              <a:rPr lang="en-US" dirty="0" err="1"/>
              <a:t>pájaro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mano que </a:t>
            </a:r>
            <a:r>
              <a:rPr lang="en-US" dirty="0" err="1"/>
              <a:t>buitre</a:t>
            </a:r>
            <a:r>
              <a:rPr lang="en-US" dirty="0"/>
              <a:t> </a:t>
            </a:r>
            <a:r>
              <a:rPr lang="en-US" dirty="0" err="1"/>
              <a:t>volando</a:t>
            </a:r>
            <a:r>
              <a:rPr lang="en-US" dirty="0"/>
              <a:t>.</a:t>
            </a:r>
          </a:p>
          <a:p>
            <a:r>
              <a:rPr lang="en-US" dirty="0"/>
              <a:t>No se </a:t>
            </a:r>
            <a:r>
              <a:rPr lang="en-US" dirty="0" err="1"/>
              <a:t>ganó</a:t>
            </a:r>
            <a:r>
              <a:rPr lang="en-US" dirty="0"/>
              <a:t> Zamora </a:t>
            </a:r>
            <a:r>
              <a:rPr lang="en-US" dirty="0" err="1"/>
              <a:t>en</a:t>
            </a:r>
            <a:r>
              <a:rPr lang="en-US" dirty="0"/>
              <a:t> una hora.</a:t>
            </a:r>
          </a:p>
          <a:p>
            <a:r>
              <a:rPr lang="en-US" dirty="0" err="1"/>
              <a:t>Obras</a:t>
            </a:r>
            <a:r>
              <a:rPr lang="en-US" dirty="0"/>
              <a:t> son </a:t>
            </a:r>
            <a:r>
              <a:rPr lang="en-US" dirty="0" err="1"/>
              <a:t>amores</a:t>
            </a:r>
            <a:r>
              <a:rPr lang="en-US" dirty="0"/>
              <a:t>, que no </a:t>
            </a:r>
            <a:r>
              <a:rPr lang="en-US" dirty="0" err="1"/>
              <a:t>buenas</a:t>
            </a:r>
            <a:r>
              <a:rPr lang="en-US" dirty="0"/>
              <a:t> </a:t>
            </a:r>
            <a:r>
              <a:rPr lang="en-US" dirty="0" err="1"/>
              <a:t>razones</a:t>
            </a:r>
            <a:r>
              <a:rPr lang="en-US" dirty="0"/>
              <a:t>.</a:t>
            </a:r>
          </a:p>
          <a:p>
            <a:r>
              <a:rPr lang="en-US" dirty="0" err="1"/>
              <a:t>Quien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a Sevilla </a:t>
            </a:r>
            <a:r>
              <a:rPr lang="en-US" dirty="0" err="1"/>
              <a:t>perdió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silla</a:t>
            </a:r>
            <a:r>
              <a:rPr lang="en-US" dirty="0"/>
              <a:t>.</a:t>
            </a:r>
          </a:p>
          <a:p>
            <a:r>
              <a:rPr lang="en-US" dirty="0" err="1"/>
              <a:t>Quien</a:t>
            </a:r>
            <a:r>
              <a:rPr lang="en-US" dirty="0"/>
              <a:t> </a:t>
            </a:r>
            <a:r>
              <a:rPr lang="en-US" dirty="0" err="1"/>
              <a:t>porfía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venado</a:t>
            </a:r>
            <a:r>
              <a:rPr lang="en-US" dirty="0"/>
              <a:t>.</a:t>
            </a:r>
          </a:p>
          <a:p>
            <a:r>
              <a:rPr lang="en-US" dirty="0" err="1"/>
              <a:t>Salir</a:t>
            </a:r>
            <a:r>
              <a:rPr lang="en-US" dirty="0"/>
              <a:t> de Guatemala y </a:t>
            </a:r>
            <a:r>
              <a:rPr lang="en-US" dirty="0" err="1"/>
              <a:t>entrar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Guatepeor</a:t>
            </a:r>
            <a:r>
              <a:rPr lang="en-US" dirty="0"/>
              <a:t>.</a:t>
            </a:r>
          </a:p>
          <a:p>
            <a:r>
              <a:rPr lang="en-US" dirty="0" err="1"/>
              <a:t>Vísteme</a:t>
            </a:r>
            <a:r>
              <a:rPr lang="en-US" dirty="0"/>
              <a:t> </a:t>
            </a:r>
            <a:r>
              <a:rPr lang="en-US" dirty="0" err="1"/>
              <a:t>despacio</a:t>
            </a:r>
            <a:r>
              <a:rPr lang="en-US" dirty="0"/>
              <a:t> que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prisa</a:t>
            </a:r>
            <a:r>
              <a:rPr lang="en-US" dirty="0"/>
              <a:t>.</a:t>
            </a:r>
          </a:p>
          <a:p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llorar</a:t>
            </a:r>
            <a:r>
              <a:rPr lang="en-US" dirty="0"/>
              <a:t> es </a:t>
            </a:r>
            <a:r>
              <a:rPr lang="en-US" dirty="0" err="1"/>
              <a:t>bueno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1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A1BF-DD58-4F03-8041-C7EDD8A3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Dichos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salud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70A1-32AF-4597-9B7A-49015D54A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salud no tiene precio, y el que la arriesga es un ____.</a:t>
            </a:r>
            <a:br>
              <a:rPr lang="es-CO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CO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salud no es conocida hasta que es ____.</a:t>
            </a:r>
            <a:br>
              <a:rPr lang="es-CO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CO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salud es un tesoro que vale más que el ____.</a:t>
            </a:r>
            <a:br>
              <a:rPr lang="es-CO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CO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salud no está en el plato sino en el ____.</a:t>
            </a:r>
            <a:br>
              <a:rPr lang="es-CO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CO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Mano lavada, salud bien ____.</a:t>
            </a:r>
            <a:br>
              <a:rPr lang="es-CO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CO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Más vale prevenir que ____.</a:t>
            </a:r>
            <a:br>
              <a:rPr lang="es-CO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CO" sz="3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felicidad es: buena salud y mala ____.</a:t>
            </a:r>
            <a:endParaRPr lang="en-US" sz="3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6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6" name="Content Placeholder 5" descr="A picture containing text, building, stone&#10;&#10;Description automatically generated">
            <a:extLst>
              <a:ext uri="{FF2B5EF4-FFF2-40B4-BE49-F238E27FC236}">
                <a16:creationId xmlns:a16="http://schemas.microsoft.com/office/drawing/2014/main" id="{3585D06E-67E4-448E-AB6C-BB6879485D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r="-1" b="-1"/>
          <a:stretch/>
        </p:blipFill>
        <p:spPr>
          <a:xfrm>
            <a:off x="20" y="655"/>
            <a:ext cx="8115280" cy="4468659"/>
          </a:xfrm>
          <a:prstGeom prst="rect">
            <a:avLst/>
          </a:prstGeom>
        </p:spPr>
      </p:pic>
      <p:pic>
        <p:nvPicPr>
          <p:cNvPr id="8" name="Content Placeholder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B3186E52-7290-456B-85DD-A1A869254F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8" r="2" b="2"/>
          <a:stretch/>
        </p:blipFill>
        <p:spPr>
          <a:xfrm>
            <a:off x="8477250" y="-6"/>
            <a:ext cx="3714750" cy="446887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6372"/>
            <a:ext cx="12191998" cy="2390128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464543"/>
            <a:ext cx="8115300" cy="23919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69" y="4466372"/>
            <a:ext cx="12201266" cy="2390128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8" y="4466372"/>
            <a:ext cx="4081336" cy="2390128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635" y="4486258"/>
            <a:ext cx="12194550" cy="196815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748954" y="2254165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1">
                  <a:alpha val="0"/>
                </a:schemeClr>
              </a:gs>
              <a:gs pos="85000">
                <a:schemeClr val="accent1">
                  <a:alpha val="1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0765E-006A-4375-BA52-4461AEC3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73" y="4905953"/>
            <a:ext cx="9932691" cy="8587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arte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cajellero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actualizado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4800" dirty="0">
                <a:solidFill>
                  <a:srgbClr val="FFFFFF"/>
                </a:solidFill>
              </a:rPr>
              <a:t>la </a:t>
            </a:r>
            <a:r>
              <a:rPr lang="en-US" sz="4800" dirty="0" err="1">
                <a:solidFill>
                  <a:srgbClr val="FFFFFF"/>
                </a:solidFill>
              </a:rPr>
              <a:t>pandemia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5027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4C4F35-493D-4B78-9EDC-03F4C68F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Camilo José </a:t>
            </a:r>
            <a:r>
              <a:rPr lang="en-US" dirty="0" err="1"/>
              <a:t>Cela</a:t>
            </a:r>
            <a:r>
              <a:rPr lang="en-US" dirty="0"/>
              <a:t>. </a:t>
            </a:r>
            <a:r>
              <a:rPr lang="en-US" u="sng" dirty="0"/>
              <a:t>La </a:t>
            </a:r>
            <a:r>
              <a:rPr lang="en-US" u="sng" dirty="0" err="1"/>
              <a:t>familia</a:t>
            </a:r>
            <a:r>
              <a:rPr lang="en-US" u="sng" dirty="0"/>
              <a:t> de Pascual Duarte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8CC0E-9BBE-490D-8DF0-4EBD9FAA0B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sz="3600" dirty="0"/>
              <a:t>"</a:t>
            </a:r>
            <a:r>
              <a:rPr lang="es-CO" sz="3600" b="1" dirty="0"/>
              <a:t>El pez muere por la boca</a:t>
            </a:r>
            <a:r>
              <a:rPr lang="es-CO" sz="3600" dirty="0"/>
              <a:t>, dicen, y dicen también que </a:t>
            </a:r>
            <a:r>
              <a:rPr lang="es-CO" sz="3600" b="1" dirty="0"/>
              <a:t>quien mucho habla mucho yerra</a:t>
            </a:r>
            <a:r>
              <a:rPr lang="es-CO" sz="3600" dirty="0"/>
              <a:t>, y que </a:t>
            </a:r>
            <a:r>
              <a:rPr lang="es-CO" sz="3600" b="1" dirty="0"/>
              <a:t>en boca cerrada no entran moscas</a:t>
            </a:r>
            <a:r>
              <a:rPr lang="es-CO" sz="3600" dirty="0"/>
              <a:t>, y a fe que algo de cierto para mí tengo que debe de haber en todo ello, porque si Zacarías se hubiera estado callado como Dios manda y no se hubiese </a:t>
            </a:r>
            <a:r>
              <a:rPr lang="es-CO" sz="3600" b="1" dirty="0"/>
              <a:t>metido en camisa de once varas</a:t>
            </a:r>
            <a:r>
              <a:rPr lang="es-CO" sz="3600" dirty="0"/>
              <a:t>, entones se hubiera ahorrado un disgustillo y ahora el servir para anunciar la lluvia a los vecinos con sus tres cicatrices. </a:t>
            </a:r>
            <a:r>
              <a:rPr lang="es-CO" sz="3600" b="1" dirty="0"/>
              <a:t>El vino no es buen consejero</a:t>
            </a:r>
            <a:r>
              <a:rPr lang="es-CO" sz="3600" dirty="0"/>
              <a:t>." </a:t>
            </a:r>
            <a:endParaRPr lang="en-US" sz="3600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BEDAEC-E051-4B80-9569-B402686D8C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O" sz="1600" dirty="0"/>
              <a:t>• Por la boca muere el pez.</a:t>
            </a:r>
            <a:br>
              <a:rPr lang="es-CO" sz="1600" dirty="0"/>
            </a:br>
            <a:r>
              <a:rPr lang="es-CO" sz="1600" dirty="0"/>
              <a:t>Refrán que aconseja ser cauto en hablar.</a:t>
            </a:r>
            <a:br>
              <a:rPr lang="es-CO" sz="1600" dirty="0"/>
            </a:br>
            <a:br>
              <a:rPr lang="es-CO" sz="1600" dirty="0"/>
            </a:br>
            <a:r>
              <a:rPr lang="es-CO" sz="1600" dirty="0"/>
              <a:t>• Quien mucho habla, mucho yerra.</a:t>
            </a:r>
            <a:br>
              <a:rPr lang="es-CO" sz="1600" dirty="0"/>
            </a:br>
            <a:r>
              <a:rPr lang="es-CO" sz="1600" dirty="0"/>
              <a:t>Refrán con que se expresa el inconveniente de hablar en exceso.</a:t>
            </a:r>
            <a:br>
              <a:rPr lang="es-CO" sz="1600" dirty="0"/>
            </a:br>
            <a:br>
              <a:rPr lang="es-CO" sz="1600" dirty="0"/>
            </a:br>
            <a:r>
              <a:rPr lang="es-CO" sz="1600" dirty="0"/>
              <a:t>• En boca cerrada no entran moscas.</a:t>
            </a:r>
            <a:br>
              <a:rPr lang="es-CO" sz="1600" dirty="0"/>
            </a:br>
            <a:r>
              <a:rPr lang="es-CO" sz="1600" dirty="0"/>
              <a:t>Refrán que indica que lo que menos complicaciones trae es no hablar.</a:t>
            </a:r>
            <a:br>
              <a:rPr lang="es-CO" sz="1600" dirty="0"/>
            </a:br>
            <a:br>
              <a:rPr lang="es-CO" sz="1600" dirty="0"/>
            </a:br>
            <a:r>
              <a:rPr lang="es-CO" sz="1600" dirty="0"/>
              <a:t>• Como Dios manda.</a:t>
            </a:r>
            <a:br>
              <a:rPr lang="es-CO" sz="1600" dirty="0"/>
            </a:br>
            <a:r>
              <a:rPr lang="es-CO" sz="1600" dirty="0"/>
              <a:t>Frase proverbial referida a cosas que se hacen, y que significa “debidamente”.</a:t>
            </a:r>
            <a:br>
              <a:rPr lang="es-CO" sz="1600" dirty="0"/>
            </a:br>
            <a:br>
              <a:rPr lang="es-CO" sz="1600" dirty="0"/>
            </a:br>
            <a:r>
              <a:rPr lang="es-CO" sz="1600" dirty="0"/>
              <a:t>• Meterse en camisa de once varas.</a:t>
            </a:r>
            <a:br>
              <a:rPr lang="es-CO" sz="1600" dirty="0"/>
            </a:br>
            <a:r>
              <a:rPr lang="es-CO" sz="1600" dirty="0"/>
              <a:t>Frase coloquial con que se expresa que “alguien se inmiscuye en lo que no le incumbe o no le importa” (DRAE).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771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753D-EBFD-4D73-80D4-28397215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futuro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0A5BF-9274-4EF7-8775-E55C914C7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Usa los siguientes verbos para completar las frases a continuación.</a:t>
            </a:r>
            <a:endParaRPr lang="en-US" dirty="0"/>
          </a:p>
          <a:p>
            <a:pPr marL="0" indent="0">
              <a:buNone/>
            </a:pPr>
            <a:r>
              <a:rPr lang="es-ES" b="1" dirty="0"/>
              <a:t>absolver - amar - odiar - decir - volver (x2) - ser (x3) - pagar</a:t>
            </a:r>
            <a:endParaRPr lang="en-US" dirty="0"/>
          </a:p>
          <a:p>
            <a:r>
              <a:rPr lang="es-ES" dirty="0"/>
              <a:t>No ____________ te lo juro por Dios que me mira,</a:t>
            </a:r>
            <a:br>
              <a:rPr lang="es-ES" dirty="0"/>
            </a:br>
            <a:r>
              <a:rPr lang="es-ES" dirty="0"/>
              <a:t>Te lo digo llorando de rabia, no ____________ - canción clásica</a:t>
            </a:r>
            <a:endParaRPr lang="en-US" dirty="0"/>
          </a:p>
          <a:p>
            <a:r>
              <a:rPr lang="es-ES" dirty="0"/>
              <a:t>La historia me ____________ - autobiografía de Fidel Castro</a:t>
            </a:r>
            <a:endParaRPr lang="en-US" dirty="0"/>
          </a:p>
          <a:p>
            <a:r>
              <a:rPr lang="es-ES" dirty="0"/>
              <a:t>El qué ____________ - chismear, comadrear, hablar de otros</a:t>
            </a:r>
            <a:endParaRPr lang="en-US" dirty="0"/>
          </a:p>
          <a:p>
            <a:r>
              <a:rPr lang="es-ES" dirty="0"/>
              <a:t>El pueblo unido jamás ____________ vencido - grito popular de solidaridad</a:t>
            </a:r>
            <a:endParaRPr lang="en-US" dirty="0"/>
          </a:p>
          <a:p>
            <a:r>
              <a:rPr lang="es-ES" dirty="0"/>
              <a:t>Lo que ha de ser, ____________ - dicho fatalista</a:t>
            </a:r>
            <a:endParaRPr lang="en-US" dirty="0"/>
          </a:p>
          <a:p>
            <a:r>
              <a:rPr lang="es-ES" dirty="0"/>
              <a:t>Corrige al sabio y te ____________;</a:t>
            </a:r>
            <a:br>
              <a:rPr lang="es-ES" dirty="0"/>
            </a:br>
            <a:r>
              <a:rPr lang="es-ES" dirty="0"/>
              <a:t>corrige al necio y te ____________ - proverbio español</a:t>
            </a:r>
            <a:endParaRPr lang="en-US" dirty="0"/>
          </a:p>
          <a:p>
            <a:r>
              <a:rPr lang="es-ES" dirty="0"/>
              <a:t>La primera vez que me engañes la culpa es tuya; </a:t>
            </a:r>
            <a:br>
              <a:rPr lang="es-ES" dirty="0"/>
            </a:br>
            <a:r>
              <a:rPr lang="es-ES" dirty="0"/>
              <a:t>la segunda vez, la culpa ____________ mía - proverbio árabe</a:t>
            </a:r>
            <a:endParaRPr lang="en-US" dirty="0"/>
          </a:p>
          <a:p>
            <a:r>
              <a:rPr lang="es-ES" dirty="0"/>
              <a:t>Un ____________ - una promesa de devolverle dinero a uno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1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EAEE-B8D2-4F69-B45F-DA7D8C15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Piropos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B31E7-86EE-4BCA-AF83-DD88FB4E5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/>
              <a:t>Si Colón te </a:t>
            </a:r>
            <a:r>
              <a:rPr lang="es-CO" u="sng" dirty="0"/>
              <a:t>viera</a:t>
            </a:r>
            <a:r>
              <a:rPr lang="es-CO" dirty="0"/>
              <a:t>, </a:t>
            </a:r>
            <a:r>
              <a:rPr lang="es-CO" u="sng" dirty="0"/>
              <a:t>diría</a:t>
            </a:r>
            <a:r>
              <a:rPr lang="es-CO" dirty="0"/>
              <a:t>: ¡Santa María, qué preciosa pinta tiene esa niña!</a:t>
            </a:r>
            <a:endParaRPr lang="en-US" dirty="0"/>
          </a:p>
          <a:p>
            <a:r>
              <a:rPr lang="es-CO" dirty="0"/>
              <a:t>Si la belleza </a:t>
            </a:r>
            <a:r>
              <a:rPr lang="es-CO" u="sng" dirty="0"/>
              <a:t>fuera</a:t>
            </a:r>
            <a:r>
              <a:rPr lang="es-CO" dirty="0"/>
              <a:t> un instante, tú </a:t>
            </a:r>
            <a:r>
              <a:rPr lang="es-CO" u="sng" dirty="0"/>
              <a:t>serías</a:t>
            </a:r>
            <a:r>
              <a:rPr lang="es-CO" dirty="0"/>
              <a:t> la eternidad.</a:t>
            </a:r>
            <a:endParaRPr lang="en-US" dirty="0"/>
          </a:p>
          <a:p>
            <a:r>
              <a:rPr lang="es-CO" dirty="0"/>
              <a:t>Si </a:t>
            </a:r>
            <a:r>
              <a:rPr lang="es-CO" u="sng" dirty="0"/>
              <a:t>quieres</a:t>
            </a:r>
            <a:r>
              <a:rPr lang="es-CO" dirty="0"/>
              <a:t> lastimarme, no lo hagas con un puñal: sólo dime que no me quieres y la herida </a:t>
            </a:r>
            <a:r>
              <a:rPr lang="es-CO" u="sng" dirty="0"/>
              <a:t>será</a:t>
            </a:r>
            <a:r>
              <a:rPr lang="es-CO" dirty="0"/>
              <a:t> mortal.</a:t>
            </a:r>
            <a:endParaRPr lang="en-US" dirty="0"/>
          </a:p>
          <a:p>
            <a:r>
              <a:rPr lang="es-CO" dirty="0"/>
              <a:t>Si </a:t>
            </a:r>
            <a:r>
              <a:rPr lang="es-CO" u="sng" dirty="0"/>
              <a:t>vivieras</a:t>
            </a:r>
            <a:r>
              <a:rPr lang="es-CO" dirty="0"/>
              <a:t> en el cielo, </a:t>
            </a:r>
            <a:r>
              <a:rPr lang="es-CO" u="sng" dirty="0"/>
              <a:t>moriría</a:t>
            </a:r>
            <a:r>
              <a:rPr lang="es-CO" dirty="0"/>
              <a:t> para verte.</a:t>
            </a:r>
            <a:endParaRPr lang="en-US" dirty="0"/>
          </a:p>
          <a:p>
            <a:r>
              <a:rPr lang="es-CO" dirty="0"/>
              <a:t>Me </a:t>
            </a:r>
            <a:r>
              <a:rPr lang="es-CO" u="sng" dirty="0"/>
              <a:t>gustaría</a:t>
            </a:r>
            <a:r>
              <a:rPr lang="es-CO" dirty="0"/>
              <a:t> ser colibrí para posarme en esa flor.</a:t>
            </a:r>
            <a:endParaRPr lang="en-US" dirty="0"/>
          </a:p>
          <a:p>
            <a:r>
              <a:rPr lang="es-CO" dirty="0"/>
              <a:t>Siendo tu sombra </a:t>
            </a:r>
            <a:r>
              <a:rPr lang="es-CO" u="sng" dirty="0"/>
              <a:t>estaría</a:t>
            </a:r>
            <a:r>
              <a:rPr lang="es-CO" dirty="0"/>
              <a:t> todo el día a tu lado.</a:t>
            </a:r>
            <a:endParaRPr lang="en-US" dirty="0"/>
          </a:p>
          <a:p>
            <a:r>
              <a:rPr lang="es-CO" u="sng" dirty="0"/>
              <a:t>Quisiera</a:t>
            </a:r>
            <a:r>
              <a:rPr lang="es-CO" dirty="0"/>
              <a:t> ser lágrima para nacer en tus ojos, vivir en tu mejilla y morir en tus labios.</a:t>
            </a:r>
            <a:endParaRPr lang="en-US" dirty="0"/>
          </a:p>
          <a:p>
            <a:r>
              <a:rPr lang="es-CO" dirty="0"/>
              <a:t>Si el cielo </a:t>
            </a:r>
            <a:r>
              <a:rPr lang="es-CO" u="sng" dirty="0"/>
              <a:t>fuera</a:t>
            </a:r>
            <a:r>
              <a:rPr lang="es-CO" dirty="0"/>
              <a:t> papel y el océano un tintero, no </a:t>
            </a:r>
            <a:r>
              <a:rPr lang="es-CO" u="sng" dirty="0"/>
              <a:t>alcanzaría</a:t>
            </a:r>
            <a:r>
              <a:rPr lang="es-CO" dirty="0"/>
              <a:t> a escribir lo mucho que te quiero.</a:t>
            </a:r>
            <a:endParaRPr lang="en-US" dirty="0"/>
          </a:p>
          <a:p>
            <a:r>
              <a:rPr lang="es-CO" dirty="0"/>
              <a:t>¿Qué </a:t>
            </a:r>
            <a:r>
              <a:rPr lang="es-CO" u="sng" dirty="0"/>
              <a:t>pasará</a:t>
            </a:r>
            <a:r>
              <a:rPr lang="es-CO" dirty="0"/>
              <a:t> en el cielo, que los ángeles se están cayendo?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89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EB127-7CBA-479E-B4CC-5D353294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52" y="410865"/>
            <a:ext cx="2381250" cy="2101850"/>
          </a:xfrm>
        </p:spPr>
        <p:txBody>
          <a:bodyPr>
            <a:normAutofit/>
          </a:bodyPr>
          <a:lstStyle/>
          <a:p>
            <a:r>
              <a:rPr lang="en-US" sz="3200" b="1" dirty="0"/>
              <a:t>Una </a:t>
            </a:r>
            <a:r>
              <a:rPr lang="en-US" sz="3200" b="1" dirty="0" err="1"/>
              <a:t>visión</a:t>
            </a:r>
            <a:r>
              <a:rPr lang="en-US" sz="3200" b="1" dirty="0"/>
              <a:t> </a:t>
            </a:r>
            <a:r>
              <a:rPr lang="en-US" sz="3200" b="1" dirty="0" err="1"/>
              <a:t>más</a:t>
            </a:r>
            <a:r>
              <a:rPr lang="en-US" sz="3200" b="1" dirty="0"/>
              <a:t> </a:t>
            </a:r>
            <a:r>
              <a:rPr lang="en-US" sz="3200" b="1" dirty="0" err="1"/>
              <a:t>amplia</a:t>
            </a:r>
            <a:endParaRPr lang="en-US" sz="3200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Diarios de Motocicleta: Notas de Viaje (Film Tie-in Edition) (Che Guevara  Publishing Project / Ocean Sur) (Spanish Edition): Guevara, Ernesto Che:  9781920888114: Amazon.com: Books">
            <a:extLst>
              <a:ext uri="{FF2B5EF4-FFF2-40B4-BE49-F238E27FC236}">
                <a16:creationId xmlns:a16="http://schemas.microsoft.com/office/drawing/2014/main" id="{501122D4-8206-4787-AD9F-99DCC8126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552" y="211856"/>
            <a:ext cx="4150729" cy="643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P* Spanish Language and Culture: El Camino de Santiago | Camino de santiago,  The camino, Spanish culture">
            <a:extLst>
              <a:ext uri="{FF2B5EF4-FFF2-40B4-BE49-F238E27FC236}">
                <a16:creationId xmlns:a16="http://schemas.microsoft.com/office/drawing/2014/main" id="{BBD115E4-ED8F-4CBA-BF2B-6CA7C7241A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1" y="2306931"/>
            <a:ext cx="6102053" cy="41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95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7FD6-8990-4597-A79B-16636F49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159"/>
          </a:xfrm>
        </p:spPr>
        <p:txBody>
          <a:bodyPr/>
          <a:lstStyle/>
          <a:p>
            <a:r>
              <a:rPr lang="en-US" dirty="0"/>
              <a:t>El cine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E80517A-0CC6-4161-A91C-C374FEBDA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13127" y="0"/>
            <a:ext cx="2218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8A6030E-D655-4CD6-87EB-5C7262A19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74021" y="0"/>
            <a:ext cx="21949156" cy="53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5231D83-779E-4126-8722-6E0A6E17A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678240"/>
              </p:ext>
            </p:extLst>
          </p:nvPr>
        </p:nvGraphicFramePr>
        <p:xfrm>
          <a:off x="995590" y="558572"/>
          <a:ext cx="9970827" cy="580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8016">
                  <a:extLst>
                    <a:ext uri="{9D8B030D-6E8A-4147-A177-3AD203B41FA5}">
                      <a16:colId xmlns:a16="http://schemas.microsoft.com/office/drawing/2014/main" val="3919226341"/>
                    </a:ext>
                  </a:extLst>
                </a:gridCol>
                <a:gridCol w="1248328">
                  <a:extLst>
                    <a:ext uri="{9D8B030D-6E8A-4147-A177-3AD203B41FA5}">
                      <a16:colId xmlns:a16="http://schemas.microsoft.com/office/drawing/2014/main" val="3206690387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1352513775"/>
                    </a:ext>
                  </a:extLst>
                </a:gridCol>
                <a:gridCol w="1510176">
                  <a:extLst>
                    <a:ext uri="{9D8B030D-6E8A-4147-A177-3AD203B41FA5}">
                      <a16:colId xmlns:a16="http://schemas.microsoft.com/office/drawing/2014/main" val="351050836"/>
                    </a:ext>
                  </a:extLst>
                </a:gridCol>
                <a:gridCol w="1406049">
                  <a:extLst>
                    <a:ext uri="{9D8B030D-6E8A-4147-A177-3AD203B41FA5}">
                      <a16:colId xmlns:a16="http://schemas.microsoft.com/office/drawing/2014/main" val="288465201"/>
                    </a:ext>
                  </a:extLst>
                </a:gridCol>
                <a:gridCol w="1144425">
                  <a:extLst>
                    <a:ext uri="{9D8B030D-6E8A-4147-A177-3AD203B41FA5}">
                      <a16:colId xmlns:a16="http://schemas.microsoft.com/office/drawing/2014/main" val="475557406"/>
                    </a:ext>
                  </a:extLst>
                </a:gridCol>
              </a:tblGrid>
              <a:tr h="3513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Título en español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Tipo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Director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Protagonista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Ambiente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Escena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857051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El laberinto del fauno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7589197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Mar adentro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8374710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La lengua de las mariposas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8798867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Toro salvaje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605728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2001: Odisea del espacio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3130197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Danza con lobos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265714"/>
                  </a:ext>
                </a:extLst>
              </a:tr>
              <a:tr h="306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Rescatando al soldado Ryan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745135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Buscando a Nemo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272818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El jorobado de </a:t>
                      </a:r>
                      <a:r>
                        <a:rPr lang="es-ES" sz="1600" b="0" dirty="0" err="1">
                          <a:effectLst/>
                        </a:rPr>
                        <a:t>Notre</a:t>
                      </a:r>
                      <a:r>
                        <a:rPr lang="es-ES" sz="1600" b="0" dirty="0">
                          <a:effectLst/>
                        </a:rPr>
                        <a:t> Dame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574103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El gladiador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050050"/>
                  </a:ext>
                </a:extLst>
              </a:tr>
              <a:tr h="505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No es país para viejos/ </a:t>
                      </a:r>
                      <a:br>
                        <a:rPr lang="es-ES" sz="1600" b="0">
                          <a:effectLst/>
                        </a:rPr>
                      </a:br>
                      <a:r>
                        <a:rPr lang="es-ES" sz="1600" b="0">
                          <a:effectLst/>
                        </a:rPr>
                        <a:t>Sin lugar para débiles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171392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La tormenta perfecta 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43436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El mago de Oz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267218"/>
                  </a:ext>
                </a:extLst>
              </a:tr>
              <a:tr h="505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Eterno resplandor de una mente sin recuerdos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47351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El rey león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94942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>
                          <a:effectLst/>
                        </a:rPr>
                        <a:t>La dama y el vagabundo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347606"/>
                  </a:ext>
                </a:extLst>
              </a:tr>
              <a:tr h="505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Alguien voló sobre el nido del cucú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146565"/>
                  </a:ext>
                </a:extLst>
              </a:tr>
            </a:tbl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B92522B2-529C-42EE-9543-09DE8C575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3787" y="-207134"/>
            <a:ext cx="16892766" cy="55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55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0728-1616-49AD-A337-50DE06FC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proyecto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colaborativo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 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el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mundo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hispano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ué sabes del mundo hispano? | Spanish - Quizizz">
            <a:extLst>
              <a:ext uri="{FF2B5EF4-FFF2-40B4-BE49-F238E27FC236}">
                <a16:creationId xmlns:a16="http://schemas.microsoft.com/office/drawing/2014/main" id="{1BCEC001-DF9C-4ECD-A848-D1103DA023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9468" y="640080"/>
            <a:ext cx="6824272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87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A581-1D8F-4A5A-BE8F-503581D9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 </a:t>
            </a:r>
            <a:r>
              <a:rPr lang="en-US" dirty="0" err="1"/>
              <a:t>lecciones</a:t>
            </a:r>
            <a:r>
              <a:rPr lang="en-US" dirty="0"/>
              <a:t> para el </a:t>
            </a:r>
            <a:r>
              <a:rPr lang="en-US" dirty="0" err="1"/>
              <a:t>siglo</a:t>
            </a:r>
            <a:r>
              <a:rPr lang="en-US" dirty="0"/>
              <a:t> XXI. Yuval Noah Harari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23860-E7B1-4F50-B86D-5A1C79ADB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se nos acabó el tiempo. Las decisiones que tomemos en las próximas décadas darán forma al futuro de la vida misma, y podemos tomar estas decisiones basándonos únicamente en nuestra cosmovisión actual. Si esta generación carece de una visión integral del cosmos, el futuro de la vida se decidirá al azar.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7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34CC-34F1-4A58-92F1-BD2E0077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cuarto</a:t>
            </a:r>
            <a:r>
              <a:rPr lang="en-US" dirty="0"/>
              <a:t> de escape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493E-4761-4B9D-A353-935F649CC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incluiría</a:t>
            </a:r>
            <a:r>
              <a:rPr lang="en-US" dirty="0"/>
              <a:t> el </a:t>
            </a:r>
            <a:r>
              <a:rPr lang="en-US" dirty="0" err="1"/>
              <a:t>viaje</a:t>
            </a:r>
            <a:r>
              <a:rPr lang="en-US" dirty="0"/>
              <a:t> </a:t>
            </a:r>
            <a:r>
              <a:rPr lang="en-US" dirty="0" err="1"/>
              <a:t>educativo</a:t>
            </a:r>
            <a:r>
              <a:rPr lang="en-US" dirty="0"/>
              <a:t> de sus </a:t>
            </a:r>
            <a:r>
              <a:rPr lang="en-US" dirty="0" err="1"/>
              <a:t>sueños</a:t>
            </a:r>
            <a:r>
              <a:rPr lang="en-US" dirty="0"/>
              <a:t>?</a:t>
            </a:r>
          </a:p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aspectos</a:t>
            </a:r>
            <a:r>
              <a:rPr lang="en-US" dirty="0"/>
              <a:t> </a:t>
            </a:r>
            <a:r>
              <a:rPr lang="en-US" dirty="0" err="1"/>
              <a:t>culturales</a:t>
            </a:r>
            <a:r>
              <a:rPr lang="en-US" dirty="0"/>
              <a:t> </a:t>
            </a:r>
            <a:r>
              <a:rPr lang="en-US" dirty="0" err="1"/>
              <a:t>estimulan</a:t>
            </a:r>
            <a:r>
              <a:rPr lang="en-US" dirty="0"/>
              <a:t> el mayor </a:t>
            </a:r>
            <a:r>
              <a:rPr lang="en-US" dirty="0" err="1"/>
              <a:t>interés</a:t>
            </a:r>
            <a:r>
              <a:rPr lang="en-US" dirty="0"/>
              <a:t> por </a:t>
            </a:r>
            <a:r>
              <a:rPr lang="en-US" dirty="0" err="1"/>
              <a:t>parte</a:t>
            </a:r>
            <a:r>
              <a:rPr lang="en-US" dirty="0"/>
              <a:t> de los </a:t>
            </a:r>
            <a:r>
              <a:rPr lang="en-US" dirty="0" err="1"/>
              <a:t>alumnos</a:t>
            </a:r>
            <a:r>
              <a:rPr lang="en-US" dirty="0"/>
              <a:t>?</a:t>
            </a:r>
          </a:p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fomentar</a:t>
            </a:r>
            <a:r>
              <a:rPr lang="en-US" dirty="0"/>
              <a:t> la </a:t>
            </a:r>
            <a:r>
              <a:rPr lang="en-US" dirty="0" err="1"/>
              <a:t>curiosidad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el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hispanohablante</a:t>
            </a:r>
            <a:r>
              <a:rPr lang="en-US" dirty="0"/>
              <a:t>?</a:t>
            </a:r>
          </a:p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incorporar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literarios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clases</a:t>
            </a:r>
            <a:r>
              <a:rPr lang="en-US" dirty="0"/>
              <a:t> para </a:t>
            </a:r>
            <a:r>
              <a:rPr lang="en-US" dirty="0" err="1"/>
              <a:t>principiantes</a:t>
            </a:r>
            <a:r>
              <a:rPr lang="en-US" dirty="0"/>
              <a:t>?</a:t>
            </a:r>
          </a:p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motivan</a:t>
            </a:r>
            <a:r>
              <a:rPr lang="en-US" dirty="0"/>
              <a:t> a sus </a:t>
            </a:r>
            <a:r>
              <a:rPr lang="en-US" dirty="0" err="1"/>
              <a:t>estudiantes</a:t>
            </a:r>
            <a:r>
              <a:rPr lang="en-US" dirty="0"/>
              <a:t> a ‘</a:t>
            </a:r>
            <a:r>
              <a:rPr lang="en-US" dirty="0" err="1"/>
              <a:t>pensar</a:t>
            </a:r>
            <a:r>
              <a:rPr lang="en-US" dirty="0"/>
              <a:t> </a:t>
            </a:r>
            <a:r>
              <a:rPr lang="en-US" dirty="0" err="1"/>
              <a:t>globalmente</a:t>
            </a:r>
            <a:r>
              <a:rPr lang="en-US" dirty="0"/>
              <a:t>, </a:t>
            </a:r>
            <a:r>
              <a:rPr lang="en-US" dirty="0" err="1"/>
              <a:t>actuar</a:t>
            </a:r>
            <a:r>
              <a:rPr lang="en-US" dirty="0"/>
              <a:t> </a:t>
            </a:r>
            <a:r>
              <a:rPr lang="en-US" dirty="0" err="1"/>
              <a:t>localmente</a:t>
            </a:r>
            <a:r>
              <a:rPr lang="en-US"/>
              <a:t>’?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3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73930-DC5A-44F5-977A-2C00DA21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¿El </a:t>
            </a:r>
            <a:r>
              <a:rPr lang="en-US" sz="3600" dirty="0" err="1">
                <a:solidFill>
                  <a:srgbClr val="FFFFFF"/>
                </a:solidFill>
              </a:rPr>
              <a:t>mundo</a:t>
            </a:r>
            <a:r>
              <a:rPr lang="en-US" sz="3600" dirty="0">
                <a:solidFill>
                  <a:srgbClr val="FFFFFF"/>
                </a:solidFill>
              </a:rPr>
              <a:t> es…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…ancho y </a:t>
            </a:r>
            <a:r>
              <a:rPr lang="en-US" sz="3600" dirty="0" err="1">
                <a:solidFill>
                  <a:srgbClr val="FFFFFF"/>
                </a:solidFill>
              </a:rPr>
              <a:t>ajeno</a:t>
            </a:r>
            <a:r>
              <a:rPr lang="en-US" sz="3600" dirty="0">
                <a:solidFill>
                  <a:srgbClr val="FFFFFF"/>
                </a:solidFill>
              </a:rPr>
              <a:t>?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…un </a:t>
            </a:r>
            <a:r>
              <a:rPr lang="en-US" sz="3600" dirty="0" err="1">
                <a:solidFill>
                  <a:srgbClr val="FFFFFF"/>
                </a:solidFill>
              </a:rPr>
              <a:t>pañuelo</a:t>
            </a:r>
            <a:r>
              <a:rPr lang="en-US" sz="3600" dirty="0">
                <a:solidFill>
                  <a:srgbClr val="FFFFFF"/>
                </a:solidFill>
              </a:rPr>
              <a:t>?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…un punto </a:t>
            </a:r>
            <a:r>
              <a:rPr lang="en-US" sz="3600" dirty="0" err="1">
                <a:solidFill>
                  <a:srgbClr val="FFFFFF"/>
                </a:solidFill>
              </a:rPr>
              <a:t>azul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pálido</a:t>
            </a:r>
            <a:r>
              <a:rPr lang="en-US" sz="36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el mundo">
            <a:extLst>
              <a:ext uri="{FF2B5EF4-FFF2-40B4-BE49-F238E27FC236}">
                <a16:creationId xmlns:a16="http://schemas.microsoft.com/office/drawing/2014/main" id="{471C4BAF-A93E-4004-98B0-B4C27260D5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b="14718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4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D69B-753D-4ECB-AC5B-F539B449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..o una </a:t>
            </a:r>
            <a:r>
              <a:rPr lang="en-US" dirty="0" err="1"/>
              <a:t>aventura</a:t>
            </a:r>
            <a:r>
              <a:rPr lang="en-US" dirty="0"/>
              <a:t> </a:t>
            </a:r>
            <a:r>
              <a:rPr lang="en-US" dirty="0" err="1"/>
              <a:t>insospechada</a:t>
            </a:r>
            <a:r>
              <a:rPr lang="en-US" dirty="0"/>
              <a:t>, una </a:t>
            </a:r>
            <a:r>
              <a:rPr lang="en-US" dirty="0" err="1"/>
              <a:t>oportunidad</a:t>
            </a:r>
            <a:r>
              <a:rPr lang="en-US" dirty="0"/>
              <a:t> sin </a:t>
            </a:r>
            <a:r>
              <a:rPr lang="en-US" dirty="0" err="1"/>
              <a:t>límites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64D8A-27AC-4BF0-B84C-99A020C8A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water, green, yellow, small&#10;&#10;Description automatically generated">
            <a:extLst>
              <a:ext uri="{FF2B5EF4-FFF2-40B4-BE49-F238E27FC236}">
                <a16:creationId xmlns:a16="http://schemas.microsoft.com/office/drawing/2014/main" id="{2BC4CCF8-525D-4577-9550-82E5E7FAAE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09" y="2505075"/>
            <a:ext cx="2384145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30F64-421D-4F6F-B1C1-7BE3AF7BF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A close up of a mountain&#10;&#10;Description automatically generated">
            <a:extLst>
              <a:ext uri="{FF2B5EF4-FFF2-40B4-BE49-F238E27FC236}">
                <a16:creationId xmlns:a16="http://schemas.microsoft.com/office/drawing/2014/main" id="{91EC40C5-A5E6-4F8A-A33C-D37BCF1654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21" y="2505075"/>
            <a:ext cx="2384145" cy="3684588"/>
          </a:xfrm>
        </p:spPr>
      </p:pic>
    </p:spTree>
    <p:extLst>
      <p:ext uri="{BB962C8B-B14F-4D97-AF65-F5344CB8AC3E}">
        <p14:creationId xmlns:p14="http://schemas.microsoft.com/office/powerpoint/2010/main" val="310661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0610D-0F2B-46C0-AFDC-118D4A93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03" y="566928"/>
            <a:ext cx="4578337" cy="1161288"/>
          </a:xfrm>
        </p:spPr>
        <p:txBody>
          <a:bodyPr anchor="b">
            <a:normAutofit/>
          </a:bodyPr>
          <a:lstStyle/>
          <a:p>
            <a:pPr algn="ctr"/>
            <a:r>
              <a:rPr lang="en-US" sz="3600"/>
              <a:t>ACTFL</a:t>
            </a:r>
          </a:p>
        </p:txBody>
      </p:sp>
      <p:pic>
        <p:nvPicPr>
          <p:cNvPr id="2052" name="Picture 4" descr="Normas de ACTFL Quiz - Quizizz">
            <a:extLst>
              <a:ext uri="{FF2B5EF4-FFF2-40B4-BE49-F238E27FC236}">
                <a16:creationId xmlns:a16="http://schemas.microsoft.com/office/drawing/2014/main" id="{EBFC2676-61E8-4C43-8644-F79B77B6C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r="1" b="1"/>
          <a:stretch/>
        </p:blipFill>
        <p:spPr bwMode="auto">
          <a:xfrm>
            <a:off x="838199" y="1192940"/>
            <a:ext cx="5157216" cy="46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CFB12-E989-4109-A717-FF7E47C66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704" y="2105891"/>
            <a:ext cx="4572000" cy="3727981"/>
          </a:xfrm>
        </p:spPr>
        <p:txBody>
          <a:bodyPr>
            <a:normAutofit/>
          </a:bodyPr>
          <a:lstStyle/>
          <a:p>
            <a:pPr algn="ctr"/>
            <a:endParaRPr lang="en-US" sz="1800" dirty="0"/>
          </a:p>
          <a:p>
            <a:pPr algn="ctr"/>
            <a:r>
              <a:rPr lang="en-US" sz="2400" dirty="0" err="1"/>
              <a:t>Comunicación</a:t>
            </a:r>
            <a:endParaRPr lang="en-US" sz="2400" dirty="0"/>
          </a:p>
          <a:p>
            <a:pPr algn="ctr"/>
            <a:r>
              <a:rPr lang="en-US" sz="2400" dirty="0" err="1"/>
              <a:t>Comparaciones</a:t>
            </a:r>
            <a:endParaRPr lang="en-US" sz="2400" dirty="0"/>
          </a:p>
          <a:p>
            <a:pPr algn="ctr"/>
            <a:r>
              <a:rPr lang="en-US" sz="2400" dirty="0" err="1"/>
              <a:t>Comunidades</a:t>
            </a:r>
            <a:endParaRPr lang="en-US" sz="2400" dirty="0"/>
          </a:p>
          <a:p>
            <a:pPr algn="ctr"/>
            <a:r>
              <a:rPr lang="en-US" sz="2400" dirty="0" err="1"/>
              <a:t>Conexiones</a:t>
            </a:r>
            <a:endParaRPr lang="en-US" sz="2400" dirty="0"/>
          </a:p>
          <a:p>
            <a:pPr algn="ctr"/>
            <a:r>
              <a:rPr lang="en-US" sz="2400" dirty="0" err="1"/>
              <a:t>Culturas</a:t>
            </a:r>
            <a:endParaRPr lang="en-US" sz="24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57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CCD3-D6A7-4347-9353-E1B0013D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Microcosmos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3104-D158-45EA-A706-B71EE4F5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effectLst/>
              </a:rPr>
              <a:t>To see a World in a Grain of Sand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And a Heaven in a Wild Flower,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Hold Infinity in the palm of your hand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And Eternity in an hour. </a:t>
            </a:r>
          </a:p>
          <a:p>
            <a:pPr algn="ctr"/>
            <a:r>
              <a:rPr lang="en-US" dirty="0">
                <a:effectLst/>
              </a:rPr>
              <a:t>– William Blake</a:t>
            </a:r>
          </a:p>
          <a:p>
            <a:pPr algn="ctr"/>
            <a:r>
              <a:rPr lang="en-US" b="0" i="1" dirty="0">
                <a:effectLst/>
              </a:rPr>
              <a:t>Para </a:t>
            </a:r>
            <a:r>
              <a:rPr lang="en-US" b="0" i="1" dirty="0" err="1">
                <a:effectLst/>
              </a:rPr>
              <a:t>ver</a:t>
            </a:r>
            <a:r>
              <a:rPr lang="en-US" b="0" i="1" dirty="0">
                <a:effectLst/>
              </a:rPr>
              <a:t> el </a:t>
            </a:r>
            <a:r>
              <a:rPr lang="en-US" b="0" i="1" dirty="0" err="1">
                <a:effectLst/>
              </a:rPr>
              <a:t>mundo</a:t>
            </a:r>
            <a:r>
              <a:rPr lang="en-US" b="0" i="1" dirty="0">
                <a:effectLst/>
              </a:rPr>
              <a:t> </a:t>
            </a:r>
            <a:r>
              <a:rPr lang="en-US" b="0" i="1" dirty="0" err="1">
                <a:effectLst/>
              </a:rPr>
              <a:t>en</a:t>
            </a:r>
            <a:r>
              <a:rPr lang="en-US" b="0" i="1" dirty="0">
                <a:effectLst/>
              </a:rPr>
              <a:t> un </a:t>
            </a:r>
            <a:r>
              <a:rPr lang="en-US" b="0" i="1" dirty="0" err="1">
                <a:effectLst/>
              </a:rPr>
              <a:t>grano</a:t>
            </a:r>
            <a:r>
              <a:rPr lang="en-US" b="0" i="1" dirty="0">
                <a:effectLst/>
              </a:rPr>
              <a:t> de arena</a:t>
            </a:r>
            <a:br>
              <a:rPr lang="en-US" b="0" i="1" dirty="0">
                <a:effectLst/>
              </a:rPr>
            </a:br>
            <a:r>
              <a:rPr lang="en-US" b="0" i="1" dirty="0">
                <a:effectLst/>
              </a:rPr>
              <a:t>y el </a:t>
            </a:r>
            <a:r>
              <a:rPr lang="en-US" b="0" i="1" dirty="0" err="1">
                <a:effectLst/>
              </a:rPr>
              <a:t>cielo</a:t>
            </a:r>
            <a:r>
              <a:rPr lang="en-US" b="0" i="1" dirty="0">
                <a:effectLst/>
              </a:rPr>
              <a:t> </a:t>
            </a:r>
            <a:r>
              <a:rPr lang="en-US" b="0" i="1" dirty="0" err="1">
                <a:effectLst/>
              </a:rPr>
              <a:t>en</a:t>
            </a:r>
            <a:r>
              <a:rPr lang="en-US" b="0" i="1" dirty="0">
                <a:effectLst/>
              </a:rPr>
              <a:t> una </a:t>
            </a:r>
            <a:r>
              <a:rPr lang="en-US" b="0" i="1" dirty="0" err="1">
                <a:effectLst/>
              </a:rPr>
              <a:t>flor</a:t>
            </a:r>
            <a:r>
              <a:rPr lang="en-US" b="0" i="1" dirty="0">
                <a:effectLst/>
              </a:rPr>
              <a:t> </a:t>
            </a:r>
            <a:r>
              <a:rPr lang="en-US" b="0" i="1" dirty="0" err="1">
                <a:effectLst/>
              </a:rPr>
              <a:t>silvestre</a:t>
            </a:r>
            <a:br>
              <a:rPr lang="en-US" b="0" i="1" dirty="0">
                <a:effectLst/>
              </a:rPr>
            </a:br>
            <a:r>
              <a:rPr lang="en-US" b="0" i="1" dirty="0" err="1">
                <a:effectLst/>
              </a:rPr>
              <a:t>abarca</a:t>
            </a:r>
            <a:r>
              <a:rPr lang="en-US" b="0" i="1" dirty="0">
                <a:effectLst/>
              </a:rPr>
              <a:t> el </a:t>
            </a:r>
            <a:r>
              <a:rPr lang="en-US" b="0" i="1" dirty="0" err="1">
                <a:effectLst/>
              </a:rPr>
              <a:t>infinito</a:t>
            </a:r>
            <a:r>
              <a:rPr lang="en-US" b="0" i="1" dirty="0">
                <a:effectLst/>
              </a:rPr>
              <a:t> </a:t>
            </a:r>
            <a:r>
              <a:rPr lang="en-US" b="0" i="1" dirty="0" err="1">
                <a:effectLst/>
              </a:rPr>
              <a:t>en</a:t>
            </a:r>
            <a:r>
              <a:rPr lang="en-US" b="0" i="1" dirty="0">
                <a:effectLst/>
              </a:rPr>
              <a:t> la </a:t>
            </a:r>
            <a:r>
              <a:rPr lang="en-US" b="0" i="1" dirty="0" err="1">
                <a:effectLst/>
              </a:rPr>
              <a:t>palma</a:t>
            </a:r>
            <a:r>
              <a:rPr lang="en-US" b="0" i="1" dirty="0">
                <a:effectLst/>
              </a:rPr>
              <a:t> de </a:t>
            </a:r>
            <a:r>
              <a:rPr lang="en-US" b="0" i="1" dirty="0" err="1">
                <a:effectLst/>
              </a:rPr>
              <a:t>tu</a:t>
            </a:r>
            <a:r>
              <a:rPr lang="en-US" b="0" i="1" dirty="0">
                <a:effectLst/>
              </a:rPr>
              <a:t> mano</a:t>
            </a:r>
            <a:br>
              <a:rPr lang="en-US" b="0" i="1" dirty="0">
                <a:effectLst/>
              </a:rPr>
            </a:br>
            <a:r>
              <a:rPr lang="en-US" b="0" i="1" dirty="0">
                <a:effectLst/>
              </a:rPr>
              <a:t>y la </a:t>
            </a:r>
            <a:r>
              <a:rPr lang="en-US" b="0" i="1" dirty="0" err="1">
                <a:effectLst/>
              </a:rPr>
              <a:t>eternidad</a:t>
            </a:r>
            <a:r>
              <a:rPr lang="en-US" b="0" i="1" dirty="0">
                <a:effectLst/>
              </a:rPr>
              <a:t> </a:t>
            </a:r>
            <a:r>
              <a:rPr lang="en-US" b="0" i="1" dirty="0" err="1">
                <a:effectLst/>
              </a:rPr>
              <a:t>en</a:t>
            </a:r>
            <a:r>
              <a:rPr lang="en-US" b="0" i="1" dirty="0">
                <a:effectLst/>
              </a:rPr>
              <a:t> una hora</a:t>
            </a:r>
            <a:r>
              <a:rPr lang="en-US" b="0" i="0" dirty="0">
                <a:effectLst/>
              </a:rPr>
              <a:t>.</a:t>
            </a:r>
          </a:p>
          <a:p>
            <a:pPr marL="0" indent="0" algn="ctr">
              <a:buNone/>
            </a:pPr>
            <a:endParaRPr lang="en-US" b="0" i="0" dirty="0">
              <a:effectLst/>
            </a:endParaRPr>
          </a:p>
          <a:p>
            <a:pPr algn="ctr"/>
            <a:r>
              <a:rPr lang="en-US" dirty="0">
                <a:hlinkClick r:id="rId2"/>
              </a:rPr>
              <a:t>Plazas</a:t>
            </a:r>
            <a:r>
              <a:rPr lang="en-US" dirty="0"/>
              <a:t> – </a:t>
            </a:r>
            <a:r>
              <a:rPr lang="en-US" dirty="0" err="1">
                <a:hlinkClick r:id="rId3"/>
              </a:rPr>
              <a:t>cuarto</a:t>
            </a:r>
            <a:r>
              <a:rPr lang="en-US" dirty="0">
                <a:hlinkClick r:id="rId3"/>
              </a:rPr>
              <a:t> de escape </a:t>
            </a:r>
            <a:r>
              <a:rPr lang="en-US" dirty="0"/>
              <a:t>– </a:t>
            </a:r>
            <a:r>
              <a:rPr lang="en-US" dirty="0">
                <a:hlinkClick r:id="rId4"/>
              </a:rPr>
              <a:t>el </a:t>
            </a:r>
            <a:r>
              <a:rPr lang="en-US" dirty="0" err="1">
                <a:hlinkClick r:id="rId4"/>
              </a:rPr>
              <a:t>mundo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en</a:t>
            </a:r>
            <a:r>
              <a:rPr lang="en-US" dirty="0">
                <a:hlinkClick r:id="rId4"/>
              </a:rPr>
              <a:t> un </a:t>
            </a:r>
            <a:r>
              <a:rPr lang="en-US" dirty="0" err="1">
                <a:hlinkClick r:id="rId4"/>
              </a:rPr>
              <a:t>cuarto</a:t>
            </a:r>
            <a:endParaRPr lang="en-US" dirty="0"/>
          </a:p>
          <a:p>
            <a:pPr algn="ctr"/>
            <a:endParaRPr lang="en-US" b="0" i="0" dirty="0">
              <a:solidFill>
                <a:srgbClr val="3D3D3D"/>
              </a:solidFill>
              <a:effectLst/>
              <a:latin typeface="Merriweath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5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9E11-4CFC-48E6-B04A-330178F7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 </a:t>
            </a:r>
            <a:r>
              <a:rPr lang="en-US" dirty="0" err="1"/>
              <a:t>detalle</a:t>
            </a:r>
            <a:r>
              <a:rPr lang="en-US" dirty="0"/>
              <a:t> – y un </a:t>
            </a:r>
            <a:r>
              <a:rPr lang="en-US" dirty="0" err="1"/>
              <a:t>mundo</a:t>
            </a:r>
            <a:r>
              <a:rPr lang="en-US" dirty="0"/>
              <a:t> de </a:t>
            </a:r>
            <a:r>
              <a:rPr lang="en-US" dirty="0" err="1"/>
              <a:t>diferencia</a:t>
            </a:r>
            <a:endParaRPr lang="en-US" dirty="0"/>
          </a:p>
        </p:txBody>
      </p:sp>
      <p:pic>
        <p:nvPicPr>
          <p:cNvPr id="6146" name="Picture 2" descr="Image result for el cambio martinelli caricatura">
            <a:extLst>
              <a:ext uri="{FF2B5EF4-FFF2-40B4-BE49-F238E27FC236}">
                <a16:creationId xmlns:a16="http://schemas.microsoft.com/office/drawing/2014/main" id="{492D3327-C601-49AC-B92F-8F35964180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77" y="1825625"/>
            <a:ext cx="37164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5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C1ED8-D981-4414-8616-2B028B3C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Perspectivas</a:t>
            </a:r>
            <a:endParaRPr lang="en-US" dirty="0"/>
          </a:p>
        </p:txBody>
      </p:sp>
      <p:pic>
        <p:nvPicPr>
          <p:cNvPr id="1026" name="Picture 2" descr="Image result for old woman young woman illusion">
            <a:extLst>
              <a:ext uri="{FF2B5EF4-FFF2-40B4-BE49-F238E27FC236}">
                <a16:creationId xmlns:a16="http://schemas.microsoft.com/office/drawing/2014/main" id="{D4487E28-0026-4BC4-A5CE-40F2034BEA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85" y="1861422"/>
            <a:ext cx="30535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uestion de perspectiva">
            <a:extLst>
              <a:ext uri="{FF2B5EF4-FFF2-40B4-BE49-F238E27FC236}">
                <a16:creationId xmlns:a16="http://schemas.microsoft.com/office/drawing/2014/main" id="{6466357A-748F-4CFA-9A33-CD1FBBB0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853760"/>
            <a:ext cx="48768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7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EEE5-A281-4C84-B7A9-D362A4B8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Pasado</a:t>
            </a:r>
            <a:r>
              <a:rPr lang="en-US" dirty="0"/>
              <a:t>, </a:t>
            </a:r>
            <a:r>
              <a:rPr lang="en-US" dirty="0" err="1"/>
              <a:t>presente</a:t>
            </a:r>
            <a:r>
              <a:rPr lang="en-US" dirty="0"/>
              <a:t> o </a:t>
            </a:r>
            <a:r>
              <a:rPr lang="en-US" dirty="0" err="1"/>
              <a:t>futuro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5FD5A8-7BF6-4841-AD4D-FFFE77DE08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65" y="2436730"/>
            <a:ext cx="3996181" cy="28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yavin base">
            <a:extLst>
              <a:ext uri="{FF2B5EF4-FFF2-40B4-BE49-F238E27FC236}">
                <a16:creationId xmlns:a16="http://schemas.microsoft.com/office/drawing/2014/main" id="{5D4A0257-C4F1-40CB-B4A9-223897CD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24" y="2436730"/>
            <a:ext cx="3841376" cy="28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529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1907</Words>
  <Application>Microsoft Office PowerPoint</Application>
  <PresentationFormat>Widescreen</PresentationFormat>
  <Paragraphs>315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Merriweather</vt:lpstr>
      <vt:lpstr>Times New Roman</vt:lpstr>
      <vt:lpstr>Office Theme</vt:lpstr>
      <vt:lpstr>Explorando la cultura hispana</vt:lpstr>
      <vt:lpstr>El arte cajellero – actualizado para la pandemia</vt:lpstr>
      <vt:lpstr>¿El mundo es…  …ancho y ajeno? …un pañuelo? …un punto azul pálido?</vt:lpstr>
      <vt:lpstr>..o una aventura insospechada, una oportunidad sin límites</vt:lpstr>
      <vt:lpstr>ACTFL</vt:lpstr>
      <vt:lpstr>Microcosmos</vt:lpstr>
      <vt:lpstr>El detalle – y un mundo de diferencia</vt:lpstr>
      <vt:lpstr>Perspectivas</vt:lpstr>
      <vt:lpstr>Pasado, presente o futuro</vt:lpstr>
      <vt:lpstr>De arriba hacia abajo; de abajo hacia arriba</vt:lpstr>
      <vt:lpstr>¿Quién soy?</vt:lpstr>
      <vt:lpstr>Los colores</vt:lpstr>
      <vt:lpstr>PowerPoint Presentation</vt:lpstr>
      <vt:lpstr>Los billetes mexicanos</vt:lpstr>
      <vt:lpstr>Las lenguas de España</vt:lpstr>
      <vt:lpstr>El cuento de amor </vt:lpstr>
      <vt:lpstr>Micro-relatos</vt:lpstr>
      <vt:lpstr>Proverbios</vt:lpstr>
      <vt:lpstr>Dichos sobre la salud</vt:lpstr>
      <vt:lpstr>Camilo José Cela. La familia de Pascual Duarte.</vt:lpstr>
      <vt:lpstr>El futuro</vt:lpstr>
      <vt:lpstr>Piropos</vt:lpstr>
      <vt:lpstr>Una visión más amplia</vt:lpstr>
      <vt:lpstr>El cine</vt:lpstr>
      <vt:lpstr>Un proyecto colaborativo; el mundo hispano</vt:lpstr>
      <vt:lpstr>21 lecciones para el siglo XXI. Yuval Noah Harari</vt:lpstr>
      <vt:lpstr>Y otro cuarto de escape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Enseñando la cultura hispana</dc:title>
  <dc:creator>Kit Decker</dc:creator>
  <cp:lastModifiedBy>Rohde, Natsuko (nr6u)</cp:lastModifiedBy>
  <cp:revision>55</cp:revision>
  <dcterms:created xsi:type="dcterms:W3CDTF">2020-02-28T21:12:30Z</dcterms:created>
  <dcterms:modified xsi:type="dcterms:W3CDTF">2021-09-24T16:08:23Z</dcterms:modified>
</cp:coreProperties>
</file>