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Franklin Gothic" panose="020B0604020202020204" charset="0"/>
      <p:bold r:id="rId31"/>
    </p:embeddedFont>
    <p:embeddedFont>
      <p:font typeface="Libre Franklin" pitchFamily="2" charset="0"/>
      <p:regular r:id="rId32"/>
      <p:bold r:id="rId33"/>
      <p:italic r:id="rId34"/>
      <p:boldItalic r:id="rId35"/>
    </p:embeddedFont>
    <p:embeddedFont>
      <p:font typeface="Libre Franklin Thin"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cVSqkIQfDSwSZiIWX80YzPsVK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DA1A14-E83F-496F-95EB-3C24E83887DC}">
  <a:tblStyle styleId="{59DA1A14-E83F-496F-95EB-3C24E83887D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 name="Google Shape;6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26"/>
          <p:cNvSpPr txBox="1">
            <a:spLocks noGrp="1"/>
          </p:cNvSpPr>
          <p:nvPr>
            <p:ph type="title"/>
          </p:nvPr>
        </p:nvSpPr>
        <p:spPr>
          <a:xfrm>
            <a:off x="309283" y="1709740"/>
            <a:ext cx="7301753" cy="2613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568"/>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6"/>
          <p:cNvSpPr txBox="1">
            <a:spLocks noGrp="1"/>
          </p:cNvSpPr>
          <p:nvPr>
            <p:ph type="body" idx="1"/>
          </p:nvPr>
        </p:nvSpPr>
        <p:spPr>
          <a:xfrm>
            <a:off x="309284" y="4589465"/>
            <a:ext cx="7301753"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3568"/>
              </a:buClr>
              <a:buSzPts val="2400"/>
              <a:buNone/>
              <a:defRPr sz="2400" b="0" i="0">
                <a:solidFill>
                  <a:srgbClr val="003568"/>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17" name="Google Shape;17;p26"/>
          <p:cNvCxnSpPr/>
          <p:nvPr/>
        </p:nvCxnSpPr>
        <p:spPr>
          <a:xfrm>
            <a:off x="309283" y="4465592"/>
            <a:ext cx="1440609" cy="0"/>
          </a:xfrm>
          <a:prstGeom prst="straightConnector1">
            <a:avLst/>
          </a:prstGeom>
          <a:noFill/>
          <a:ln w="25400" cap="flat" cmpd="sng">
            <a:solidFill>
              <a:schemeClr val="accent2"/>
            </a:solidFill>
            <a:prstDash val="solid"/>
            <a:miter lim="800000"/>
            <a:headEnd type="none" w="sm" len="sm"/>
            <a:tailEnd type="none" w="sm" len="sm"/>
          </a:ln>
        </p:spPr>
      </p:cxnSp>
      <p:sp>
        <p:nvSpPr>
          <p:cNvPr id="18" name="Google Shape;18;p26"/>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7"/>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5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7"/>
          <p:cNvSpPr txBox="1">
            <a:spLocks noGrp="1"/>
          </p:cNvSpPr>
          <p:nvPr>
            <p:ph type="body" idx="1"/>
          </p:nvPr>
        </p:nvSpPr>
        <p:spPr>
          <a:xfrm>
            <a:off x="373156" y="2741946"/>
            <a:ext cx="8461562" cy="326337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568"/>
              </a:buClr>
              <a:buSzPts val="1800"/>
              <a:buChar char="•"/>
              <a:defRPr/>
            </a:lvl1pPr>
            <a:lvl2pPr marL="914400" lvl="1" indent="-342900" algn="l">
              <a:lnSpc>
                <a:spcPct val="90000"/>
              </a:lnSpc>
              <a:spcBef>
                <a:spcPts val="500"/>
              </a:spcBef>
              <a:spcAft>
                <a:spcPts val="0"/>
              </a:spcAft>
              <a:buClr>
                <a:srgbClr val="003568"/>
              </a:buClr>
              <a:buSzPts val="1800"/>
              <a:buChar char="•"/>
              <a:defRPr/>
            </a:lvl2pPr>
            <a:lvl3pPr marL="1371600" lvl="2" indent="-342900" algn="l">
              <a:lnSpc>
                <a:spcPct val="90000"/>
              </a:lnSpc>
              <a:spcBef>
                <a:spcPts val="500"/>
              </a:spcBef>
              <a:spcAft>
                <a:spcPts val="0"/>
              </a:spcAft>
              <a:buClr>
                <a:srgbClr val="003568"/>
              </a:buClr>
              <a:buSzPts val="1800"/>
              <a:buChar char="•"/>
              <a:defRPr/>
            </a:lvl3pPr>
            <a:lvl4pPr marL="1828800" lvl="3" indent="-342900" algn="l">
              <a:lnSpc>
                <a:spcPct val="90000"/>
              </a:lnSpc>
              <a:spcBef>
                <a:spcPts val="500"/>
              </a:spcBef>
              <a:spcAft>
                <a:spcPts val="0"/>
              </a:spcAft>
              <a:buClr>
                <a:srgbClr val="003568"/>
              </a:buClr>
              <a:buSzPts val="1800"/>
              <a:buChar char="•"/>
              <a:defRPr/>
            </a:lvl4pPr>
            <a:lvl5pPr marL="2286000" lvl="4" indent="-342900" algn="l">
              <a:lnSpc>
                <a:spcPct val="90000"/>
              </a:lnSpc>
              <a:spcBef>
                <a:spcPts val="500"/>
              </a:spcBef>
              <a:spcAft>
                <a:spcPts val="0"/>
              </a:spcAft>
              <a:buClr>
                <a:srgbClr val="00356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7"/>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cxnSp>
        <p:nvCxnSpPr>
          <p:cNvPr id="25" name="Google Shape;25;p27"/>
          <p:cNvCxnSpPr/>
          <p:nvPr/>
        </p:nvCxnSpPr>
        <p:spPr>
          <a:xfrm>
            <a:off x="361298" y="2300616"/>
            <a:ext cx="1440609" cy="0"/>
          </a:xfrm>
          <a:prstGeom prst="straightConnector1">
            <a:avLst/>
          </a:prstGeom>
          <a:noFill/>
          <a:ln w="25400" cap="flat" cmpd="sng">
            <a:solidFill>
              <a:schemeClr val="accent2"/>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1: long text">
  <p:cSld name="O1: long text">
    <p:spTree>
      <p:nvGrpSpPr>
        <p:cNvPr id="1" name="Shape 26"/>
        <p:cNvGrpSpPr/>
        <p:nvPr/>
      </p:nvGrpSpPr>
      <p:grpSpPr>
        <a:xfrm>
          <a:off x="0" y="0"/>
          <a:ext cx="0" cy="0"/>
          <a:chOff x="0" y="0"/>
          <a:chExt cx="0" cy="0"/>
        </a:xfrm>
      </p:grpSpPr>
      <p:sp>
        <p:nvSpPr>
          <p:cNvPr id="27" name="Google Shape;27;p28"/>
          <p:cNvSpPr txBox="1">
            <a:spLocks noGrp="1"/>
          </p:cNvSpPr>
          <p:nvPr>
            <p:ph type="body" idx="1"/>
          </p:nvPr>
        </p:nvSpPr>
        <p:spPr>
          <a:xfrm>
            <a:off x="850901" y="1244600"/>
            <a:ext cx="7442200" cy="34290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640"/>
              </a:spcBef>
              <a:spcAft>
                <a:spcPts val="0"/>
              </a:spcAft>
              <a:buClr>
                <a:srgbClr val="17365D"/>
              </a:buClr>
              <a:buSzPts val="3200"/>
              <a:buFont typeface="Arial"/>
              <a:buNone/>
              <a:defRPr sz="3200" b="0" i="0" u="none" strike="noStrike" cap="none">
                <a:solidFill>
                  <a:srgbClr val="17365D"/>
                </a:solidFill>
                <a:latin typeface="Franklin Gothic"/>
                <a:ea typeface="Franklin Gothic"/>
                <a:cs typeface="Franklin Gothic"/>
                <a:sym typeface="Franklin Gothic"/>
              </a:defRPr>
            </a:lvl1pPr>
            <a:lvl2pPr marL="914400" marR="0" lvl="1" indent="-406400" algn="l">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Title" type="title">
  <p:cSld name="TITLE">
    <p:spTree>
      <p:nvGrpSpPr>
        <p:cNvPr id="1" name="Shape 28"/>
        <p:cNvGrpSpPr/>
        <p:nvPr/>
      </p:nvGrpSpPr>
      <p:grpSpPr>
        <a:xfrm>
          <a:off x="0" y="0"/>
          <a:ext cx="0" cy="0"/>
          <a:chOff x="0" y="0"/>
          <a:chExt cx="0" cy="0"/>
        </a:xfrm>
      </p:grpSpPr>
      <p:sp>
        <p:nvSpPr>
          <p:cNvPr id="29" name="Google Shape;29;p29"/>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568"/>
              </a:buClr>
              <a:buSzPts val="6000"/>
              <a:buFont typeface="Arial"/>
              <a:buNone/>
              <a:defRPr sz="6000"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
          <p:cNvSpPr txBox="1">
            <a:spLocks noGrp="1"/>
          </p:cNvSpPr>
          <p:nvPr>
            <p:ph type="subTitle" idx="1"/>
          </p:nvPr>
        </p:nvSpPr>
        <p:spPr>
          <a:xfrm>
            <a:off x="1143000" y="3884773"/>
            <a:ext cx="6858000" cy="124399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3568"/>
              </a:buClr>
              <a:buSzPts val="2400"/>
              <a:buNone/>
              <a:defRPr sz="2400" b="0" i="0">
                <a:latin typeface="Arial"/>
                <a:ea typeface="Arial"/>
                <a:cs typeface="Arial"/>
                <a:sym typeface="Arial"/>
              </a:defRPr>
            </a:lvl1pPr>
            <a:lvl2pPr lvl="1" algn="ctr">
              <a:lnSpc>
                <a:spcPct val="90000"/>
              </a:lnSpc>
              <a:spcBef>
                <a:spcPts val="500"/>
              </a:spcBef>
              <a:spcAft>
                <a:spcPts val="0"/>
              </a:spcAft>
              <a:buClr>
                <a:srgbClr val="003568"/>
              </a:buClr>
              <a:buSzPts val="2000"/>
              <a:buNone/>
              <a:defRPr sz="2000"/>
            </a:lvl2pPr>
            <a:lvl3pPr lvl="2" algn="ctr">
              <a:lnSpc>
                <a:spcPct val="90000"/>
              </a:lnSpc>
              <a:spcBef>
                <a:spcPts val="500"/>
              </a:spcBef>
              <a:spcAft>
                <a:spcPts val="0"/>
              </a:spcAft>
              <a:buClr>
                <a:srgbClr val="003568"/>
              </a:buClr>
              <a:buSzPts val="1800"/>
              <a:buNone/>
              <a:defRPr sz="1800"/>
            </a:lvl3pPr>
            <a:lvl4pPr lvl="3" algn="ctr">
              <a:lnSpc>
                <a:spcPct val="90000"/>
              </a:lnSpc>
              <a:spcBef>
                <a:spcPts val="500"/>
              </a:spcBef>
              <a:spcAft>
                <a:spcPts val="0"/>
              </a:spcAft>
              <a:buClr>
                <a:srgbClr val="003568"/>
              </a:buClr>
              <a:buSzPts val="1600"/>
              <a:buNone/>
              <a:defRPr sz="1600"/>
            </a:lvl4pPr>
            <a:lvl5pPr lvl="4" algn="ctr">
              <a:lnSpc>
                <a:spcPct val="90000"/>
              </a:lnSpc>
              <a:spcBef>
                <a:spcPts val="500"/>
              </a:spcBef>
              <a:spcAft>
                <a:spcPts val="0"/>
              </a:spcAft>
              <a:buClr>
                <a:srgbClr val="00356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31" name="Google Shape;31;p29"/>
          <p:cNvCxnSpPr/>
          <p:nvPr/>
        </p:nvCxnSpPr>
        <p:spPr>
          <a:xfrm>
            <a:off x="3851696" y="3697357"/>
            <a:ext cx="1440609" cy="0"/>
          </a:xfrm>
          <a:prstGeom prst="straightConnector1">
            <a:avLst/>
          </a:prstGeom>
          <a:noFill/>
          <a:ln w="25400" cap="flat" cmpd="sng">
            <a:solidFill>
              <a:schemeClr val="accent2"/>
            </a:solidFill>
            <a:prstDash val="solid"/>
            <a:miter lim="800000"/>
            <a:headEnd type="none" w="sm" len="sm"/>
            <a:tailEnd type="none" w="sm" len="sm"/>
          </a:ln>
        </p:spPr>
      </p:cxnSp>
      <p:sp>
        <p:nvSpPr>
          <p:cNvPr id="32" name="Google Shape;32;p29"/>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361298" y="987425"/>
            <a:ext cx="3672821"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568"/>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a:spLocks noGrp="1"/>
          </p:cNvSpPr>
          <p:nvPr>
            <p:ph type="pic" idx="2"/>
          </p:nvPr>
        </p:nvSpPr>
        <p:spPr>
          <a:xfrm>
            <a:off x="4572000" y="658906"/>
            <a:ext cx="4572000" cy="61990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03568"/>
              </a:buClr>
              <a:buSzPts val="3200"/>
              <a:buFont typeface="Arial"/>
              <a:buNone/>
              <a:defRPr sz="3200" b="1" i="0" u="none" strike="noStrike" cap="none">
                <a:solidFill>
                  <a:srgbClr val="003568"/>
                </a:solidFill>
                <a:latin typeface="Arial"/>
                <a:ea typeface="Arial"/>
                <a:cs typeface="Arial"/>
                <a:sym typeface="Arial"/>
              </a:defRPr>
            </a:lvl1pPr>
            <a:lvl2pPr marR="0" lvl="1" algn="l" rtl="0">
              <a:lnSpc>
                <a:spcPct val="90000"/>
              </a:lnSpc>
              <a:spcBef>
                <a:spcPts val="500"/>
              </a:spcBef>
              <a:spcAft>
                <a:spcPts val="0"/>
              </a:spcAft>
              <a:buClr>
                <a:srgbClr val="003568"/>
              </a:buClr>
              <a:buSzPts val="2800"/>
              <a:buFont typeface="Arial"/>
              <a:buNone/>
              <a:defRPr sz="2800" b="0" i="0" u="none" strike="noStrike" cap="none">
                <a:solidFill>
                  <a:srgbClr val="003568"/>
                </a:solidFill>
                <a:latin typeface="Arial"/>
                <a:ea typeface="Arial"/>
                <a:cs typeface="Arial"/>
                <a:sym typeface="Arial"/>
              </a:defRPr>
            </a:lvl2pPr>
            <a:lvl3pPr marR="0" lvl="2" algn="l" rtl="0">
              <a:lnSpc>
                <a:spcPct val="90000"/>
              </a:lnSpc>
              <a:spcBef>
                <a:spcPts val="500"/>
              </a:spcBef>
              <a:spcAft>
                <a:spcPts val="0"/>
              </a:spcAft>
              <a:buClr>
                <a:srgbClr val="003568"/>
              </a:buClr>
              <a:buSzPts val="2400"/>
              <a:buFont typeface="Arial"/>
              <a:buNone/>
              <a:defRPr sz="2400" b="0" i="0" u="none" strike="noStrike" cap="none">
                <a:solidFill>
                  <a:srgbClr val="003568"/>
                </a:solidFill>
                <a:latin typeface="Arial"/>
                <a:ea typeface="Arial"/>
                <a:cs typeface="Arial"/>
                <a:sym typeface="Arial"/>
              </a:defRPr>
            </a:lvl3pPr>
            <a:lvl4pPr marR="0" lvl="3" algn="l" rtl="0">
              <a:lnSpc>
                <a:spcPct val="90000"/>
              </a:lnSpc>
              <a:spcBef>
                <a:spcPts val="500"/>
              </a:spcBef>
              <a:spcAft>
                <a:spcPts val="0"/>
              </a:spcAft>
              <a:buClr>
                <a:srgbClr val="003568"/>
              </a:buClr>
              <a:buSzPts val="2000"/>
              <a:buFont typeface="Arial"/>
              <a:buNone/>
              <a:defRPr sz="2000" b="0" i="0" u="none" strike="noStrike" cap="none">
                <a:solidFill>
                  <a:srgbClr val="003568"/>
                </a:solidFill>
                <a:latin typeface="Arial"/>
                <a:ea typeface="Arial"/>
                <a:cs typeface="Arial"/>
                <a:sym typeface="Arial"/>
              </a:defRPr>
            </a:lvl4pPr>
            <a:lvl5pPr marR="0" lvl="4" algn="l" rtl="0">
              <a:lnSpc>
                <a:spcPct val="90000"/>
              </a:lnSpc>
              <a:spcBef>
                <a:spcPts val="500"/>
              </a:spcBef>
              <a:spcAft>
                <a:spcPts val="0"/>
              </a:spcAft>
              <a:buClr>
                <a:srgbClr val="003568"/>
              </a:buClr>
              <a:buSzPts val="2000"/>
              <a:buFont typeface="Arial"/>
              <a:buNone/>
              <a:defRPr sz="2000" b="0" i="0" u="none" strike="noStrike" cap="none">
                <a:solidFill>
                  <a:srgbClr val="003568"/>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
          </p:nvPr>
        </p:nvSpPr>
        <p:spPr>
          <a:xfrm>
            <a:off x="361298" y="2918014"/>
            <a:ext cx="3672821" cy="29525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rgbClr val="003568"/>
              </a:buClr>
              <a:buSzPts val="1800"/>
              <a:buNone/>
              <a:defRPr sz="1800" b="0" i="0">
                <a:latin typeface="Arial"/>
                <a:ea typeface="Arial"/>
                <a:cs typeface="Arial"/>
                <a:sym typeface="Arial"/>
              </a:defRPr>
            </a:lvl1pPr>
            <a:lvl2pPr marL="914400" lvl="1" indent="-228600" algn="l">
              <a:lnSpc>
                <a:spcPct val="90000"/>
              </a:lnSpc>
              <a:spcBef>
                <a:spcPts val="500"/>
              </a:spcBef>
              <a:spcAft>
                <a:spcPts val="0"/>
              </a:spcAft>
              <a:buClr>
                <a:srgbClr val="003568"/>
              </a:buClr>
              <a:buSzPts val="1400"/>
              <a:buNone/>
              <a:defRPr sz="1400"/>
            </a:lvl2pPr>
            <a:lvl3pPr marL="1371600" lvl="2" indent="-228600" algn="l">
              <a:lnSpc>
                <a:spcPct val="90000"/>
              </a:lnSpc>
              <a:spcBef>
                <a:spcPts val="500"/>
              </a:spcBef>
              <a:spcAft>
                <a:spcPts val="0"/>
              </a:spcAft>
              <a:buClr>
                <a:srgbClr val="003568"/>
              </a:buClr>
              <a:buSzPts val="1200"/>
              <a:buNone/>
              <a:defRPr sz="1200"/>
            </a:lvl3pPr>
            <a:lvl4pPr marL="1828800" lvl="3" indent="-228600" algn="l">
              <a:lnSpc>
                <a:spcPct val="90000"/>
              </a:lnSpc>
              <a:spcBef>
                <a:spcPts val="500"/>
              </a:spcBef>
              <a:spcAft>
                <a:spcPts val="0"/>
              </a:spcAft>
              <a:buClr>
                <a:srgbClr val="003568"/>
              </a:buClr>
              <a:buSzPts val="1000"/>
              <a:buNone/>
              <a:defRPr sz="1000"/>
            </a:lvl4pPr>
            <a:lvl5pPr marL="2286000" lvl="4" indent="-228600" algn="l">
              <a:lnSpc>
                <a:spcPct val="90000"/>
              </a:lnSpc>
              <a:spcBef>
                <a:spcPts val="500"/>
              </a:spcBef>
              <a:spcAft>
                <a:spcPts val="0"/>
              </a:spcAft>
              <a:buClr>
                <a:srgbClr val="003568"/>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38" name="Google Shape;38;p30"/>
          <p:cNvCxnSpPr/>
          <p:nvPr/>
        </p:nvCxnSpPr>
        <p:spPr>
          <a:xfrm>
            <a:off x="361298" y="2757816"/>
            <a:ext cx="1440609" cy="0"/>
          </a:xfrm>
          <a:prstGeom prst="straightConnector1">
            <a:avLst/>
          </a:prstGeom>
          <a:noFill/>
          <a:ln w="25400" cap="flat" cmpd="sng">
            <a:solidFill>
              <a:schemeClr val="accent2"/>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9"/>
        <p:cNvGrpSpPr/>
        <p:nvPr/>
      </p:nvGrpSpPr>
      <p:grpSpPr>
        <a:xfrm>
          <a:off x="0" y="0"/>
          <a:ext cx="0" cy="0"/>
          <a:chOff x="0" y="0"/>
          <a:chExt cx="0" cy="0"/>
        </a:xfrm>
      </p:grpSpPr>
      <p:sp>
        <p:nvSpPr>
          <p:cNvPr id="40" name="Google Shape;40;p31"/>
          <p:cNvSpPr txBox="1">
            <a:spLocks noGrp="1"/>
          </p:cNvSpPr>
          <p:nvPr>
            <p:ph type="body" idx="1"/>
          </p:nvPr>
        </p:nvSpPr>
        <p:spPr>
          <a:xfrm>
            <a:off x="4572000" y="987427"/>
            <a:ext cx="3944938"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03568"/>
              </a:buClr>
              <a:buSzPts val="3200"/>
              <a:buChar char="•"/>
              <a:defRPr sz="3200"/>
            </a:lvl1pPr>
            <a:lvl2pPr marL="914400" lvl="1" indent="-406400" algn="l">
              <a:lnSpc>
                <a:spcPct val="90000"/>
              </a:lnSpc>
              <a:spcBef>
                <a:spcPts val="500"/>
              </a:spcBef>
              <a:spcAft>
                <a:spcPts val="0"/>
              </a:spcAft>
              <a:buClr>
                <a:srgbClr val="003568"/>
              </a:buClr>
              <a:buSzPts val="2800"/>
              <a:buChar char="•"/>
              <a:defRPr sz="2800"/>
            </a:lvl2pPr>
            <a:lvl3pPr marL="1371600" lvl="2" indent="-381000" algn="l">
              <a:lnSpc>
                <a:spcPct val="90000"/>
              </a:lnSpc>
              <a:spcBef>
                <a:spcPts val="500"/>
              </a:spcBef>
              <a:spcAft>
                <a:spcPts val="0"/>
              </a:spcAft>
              <a:buClr>
                <a:srgbClr val="003568"/>
              </a:buClr>
              <a:buSzPts val="2400"/>
              <a:buChar char="•"/>
              <a:defRPr sz="2400"/>
            </a:lvl3pPr>
            <a:lvl4pPr marL="1828800" lvl="3" indent="-355600" algn="l">
              <a:lnSpc>
                <a:spcPct val="90000"/>
              </a:lnSpc>
              <a:spcBef>
                <a:spcPts val="500"/>
              </a:spcBef>
              <a:spcAft>
                <a:spcPts val="0"/>
              </a:spcAft>
              <a:buClr>
                <a:srgbClr val="003568"/>
              </a:buClr>
              <a:buSzPts val="2000"/>
              <a:buChar char="•"/>
              <a:defRPr sz="2000"/>
            </a:lvl4pPr>
            <a:lvl5pPr marL="2286000" lvl="4" indent="-355600" algn="l">
              <a:lnSpc>
                <a:spcPct val="90000"/>
              </a:lnSpc>
              <a:spcBef>
                <a:spcPts val="500"/>
              </a:spcBef>
              <a:spcAft>
                <a:spcPts val="0"/>
              </a:spcAft>
              <a:buClr>
                <a:srgbClr val="003568"/>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31"/>
          <p:cNvSpPr txBox="1">
            <a:spLocks noGrp="1"/>
          </p:cNvSpPr>
          <p:nvPr>
            <p:ph type="title"/>
          </p:nvPr>
        </p:nvSpPr>
        <p:spPr>
          <a:xfrm>
            <a:off x="361298" y="987425"/>
            <a:ext cx="3672821"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568"/>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body" idx="2"/>
          </p:nvPr>
        </p:nvSpPr>
        <p:spPr>
          <a:xfrm>
            <a:off x="361298" y="2918014"/>
            <a:ext cx="3672821" cy="29525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rgbClr val="003568"/>
              </a:buClr>
              <a:buSzPts val="1800"/>
              <a:buNone/>
              <a:defRPr sz="1800" b="0" i="0">
                <a:latin typeface="Arial"/>
                <a:ea typeface="Arial"/>
                <a:cs typeface="Arial"/>
                <a:sym typeface="Arial"/>
              </a:defRPr>
            </a:lvl1pPr>
            <a:lvl2pPr marL="914400" lvl="1" indent="-228600" algn="l">
              <a:lnSpc>
                <a:spcPct val="90000"/>
              </a:lnSpc>
              <a:spcBef>
                <a:spcPts val="500"/>
              </a:spcBef>
              <a:spcAft>
                <a:spcPts val="0"/>
              </a:spcAft>
              <a:buClr>
                <a:srgbClr val="003568"/>
              </a:buClr>
              <a:buSzPts val="1400"/>
              <a:buNone/>
              <a:defRPr sz="1400"/>
            </a:lvl2pPr>
            <a:lvl3pPr marL="1371600" lvl="2" indent="-228600" algn="l">
              <a:lnSpc>
                <a:spcPct val="90000"/>
              </a:lnSpc>
              <a:spcBef>
                <a:spcPts val="500"/>
              </a:spcBef>
              <a:spcAft>
                <a:spcPts val="0"/>
              </a:spcAft>
              <a:buClr>
                <a:srgbClr val="003568"/>
              </a:buClr>
              <a:buSzPts val="1200"/>
              <a:buNone/>
              <a:defRPr sz="1200"/>
            </a:lvl3pPr>
            <a:lvl4pPr marL="1828800" lvl="3" indent="-228600" algn="l">
              <a:lnSpc>
                <a:spcPct val="90000"/>
              </a:lnSpc>
              <a:spcBef>
                <a:spcPts val="500"/>
              </a:spcBef>
              <a:spcAft>
                <a:spcPts val="0"/>
              </a:spcAft>
              <a:buClr>
                <a:srgbClr val="003568"/>
              </a:buClr>
              <a:buSzPts val="1000"/>
              <a:buNone/>
              <a:defRPr sz="1000"/>
            </a:lvl4pPr>
            <a:lvl5pPr marL="2286000" lvl="4" indent="-228600" algn="l">
              <a:lnSpc>
                <a:spcPct val="90000"/>
              </a:lnSpc>
              <a:spcBef>
                <a:spcPts val="500"/>
              </a:spcBef>
              <a:spcAft>
                <a:spcPts val="0"/>
              </a:spcAft>
              <a:buClr>
                <a:srgbClr val="003568"/>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43" name="Google Shape;43;p31"/>
          <p:cNvCxnSpPr/>
          <p:nvPr/>
        </p:nvCxnSpPr>
        <p:spPr>
          <a:xfrm>
            <a:off x="361298" y="2757816"/>
            <a:ext cx="1440609" cy="0"/>
          </a:xfrm>
          <a:prstGeom prst="straightConnector1">
            <a:avLst/>
          </a:prstGeom>
          <a:noFill/>
          <a:ln w="25400" cap="flat" cmpd="sng">
            <a:solidFill>
              <a:schemeClr val="accent2"/>
            </a:solidFill>
            <a:prstDash val="solid"/>
            <a:miter lim="800000"/>
            <a:headEnd type="none" w="sm" len="sm"/>
            <a:tailEnd type="none" w="sm" len="sm"/>
          </a:ln>
        </p:spPr>
      </p:cxnSp>
      <p:sp>
        <p:nvSpPr>
          <p:cNvPr id="44" name="Google Shape;44;p31"/>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32"/>
          <p:cNvSpPr txBox="1">
            <a:spLocks noGrp="1"/>
          </p:cNvSpPr>
          <p:nvPr>
            <p:ph type="body" idx="1"/>
          </p:nvPr>
        </p:nvSpPr>
        <p:spPr>
          <a:xfrm>
            <a:off x="4711606" y="2714894"/>
            <a:ext cx="4123110" cy="31392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568"/>
              </a:buClr>
              <a:buSzPts val="1800"/>
              <a:buChar char="•"/>
              <a:defRPr/>
            </a:lvl1pPr>
            <a:lvl2pPr marL="914400" lvl="1" indent="-342900" algn="l">
              <a:lnSpc>
                <a:spcPct val="90000"/>
              </a:lnSpc>
              <a:spcBef>
                <a:spcPts val="500"/>
              </a:spcBef>
              <a:spcAft>
                <a:spcPts val="0"/>
              </a:spcAft>
              <a:buClr>
                <a:srgbClr val="003568"/>
              </a:buClr>
              <a:buSzPts val="1800"/>
              <a:buChar char="•"/>
              <a:defRPr/>
            </a:lvl2pPr>
            <a:lvl3pPr marL="1371600" lvl="2" indent="-342900" algn="l">
              <a:lnSpc>
                <a:spcPct val="90000"/>
              </a:lnSpc>
              <a:spcBef>
                <a:spcPts val="500"/>
              </a:spcBef>
              <a:spcAft>
                <a:spcPts val="0"/>
              </a:spcAft>
              <a:buClr>
                <a:srgbClr val="003568"/>
              </a:buClr>
              <a:buSzPts val="1800"/>
              <a:buChar char="•"/>
              <a:defRPr/>
            </a:lvl3pPr>
            <a:lvl4pPr marL="1828800" lvl="3" indent="-342900" algn="l">
              <a:lnSpc>
                <a:spcPct val="90000"/>
              </a:lnSpc>
              <a:spcBef>
                <a:spcPts val="500"/>
              </a:spcBef>
              <a:spcAft>
                <a:spcPts val="0"/>
              </a:spcAft>
              <a:buClr>
                <a:srgbClr val="003568"/>
              </a:buClr>
              <a:buSzPts val="1800"/>
              <a:buChar char="•"/>
              <a:defRPr/>
            </a:lvl4pPr>
            <a:lvl5pPr marL="2286000" lvl="4" indent="-342900" algn="l">
              <a:lnSpc>
                <a:spcPct val="90000"/>
              </a:lnSpc>
              <a:spcBef>
                <a:spcPts val="500"/>
              </a:spcBef>
              <a:spcAft>
                <a:spcPts val="0"/>
              </a:spcAft>
              <a:buClr>
                <a:srgbClr val="00356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2"/>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32"/>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56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1" name="Google Shape;51;p32"/>
          <p:cNvCxnSpPr/>
          <p:nvPr/>
        </p:nvCxnSpPr>
        <p:spPr>
          <a:xfrm>
            <a:off x="361298" y="2300616"/>
            <a:ext cx="1440609" cy="0"/>
          </a:xfrm>
          <a:prstGeom prst="straightConnector1">
            <a:avLst/>
          </a:prstGeom>
          <a:noFill/>
          <a:ln w="25400" cap="flat" cmpd="sng">
            <a:solidFill>
              <a:schemeClr val="accent2"/>
            </a:solidFill>
            <a:prstDash val="solid"/>
            <a:miter lim="800000"/>
            <a:headEnd type="none" w="sm" len="sm"/>
            <a:tailEnd type="none" w="sm" len="sm"/>
          </a:ln>
        </p:spPr>
      </p:cxnSp>
      <p:sp>
        <p:nvSpPr>
          <p:cNvPr id="52" name="Google Shape;52;p32"/>
          <p:cNvSpPr txBox="1">
            <a:spLocks noGrp="1"/>
          </p:cNvSpPr>
          <p:nvPr>
            <p:ph type="body" idx="2"/>
          </p:nvPr>
        </p:nvSpPr>
        <p:spPr>
          <a:xfrm>
            <a:off x="361298" y="2714898"/>
            <a:ext cx="4071098" cy="31392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3568"/>
              </a:buClr>
              <a:buSzPts val="1800"/>
              <a:buChar char="•"/>
              <a:defRPr/>
            </a:lvl1pPr>
            <a:lvl2pPr marL="914400" lvl="1" indent="-342900" algn="l">
              <a:lnSpc>
                <a:spcPct val="90000"/>
              </a:lnSpc>
              <a:spcBef>
                <a:spcPts val="500"/>
              </a:spcBef>
              <a:spcAft>
                <a:spcPts val="0"/>
              </a:spcAft>
              <a:buClr>
                <a:srgbClr val="003568"/>
              </a:buClr>
              <a:buSzPts val="1800"/>
              <a:buChar char="•"/>
              <a:defRPr/>
            </a:lvl2pPr>
            <a:lvl3pPr marL="1371600" lvl="2" indent="-342900" algn="l">
              <a:lnSpc>
                <a:spcPct val="90000"/>
              </a:lnSpc>
              <a:spcBef>
                <a:spcPts val="500"/>
              </a:spcBef>
              <a:spcAft>
                <a:spcPts val="0"/>
              </a:spcAft>
              <a:buClr>
                <a:srgbClr val="003568"/>
              </a:buClr>
              <a:buSzPts val="1800"/>
              <a:buChar char="•"/>
              <a:defRPr/>
            </a:lvl3pPr>
            <a:lvl4pPr marL="1828800" lvl="3" indent="-342900" algn="l">
              <a:lnSpc>
                <a:spcPct val="90000"/>
              </a:lnSpc>
              <a:spcBef>
                <a:spcPts val="500"/>
              </a:spcBef>
              <a:spcAft>
                <a:spcPts val="0"/>
              </a:spcAft>
              <a:buClr>
                <a:srgbClr val="003568"/>
              </a:buClr>
              <a:buSzPts val="1800"/>
              <a:buChar char="•"/>
              <a:defRPr/>
            </a:lvl4pPr>
            <a:lvl5pPr marL="2286000" lvl="4" indent="-342900" algn="l">
              <a:lnSpc>
                <a:spcPct val="90000"/>
              </a:lnSpc>
              <a:spcBef>
                <a:spcPts val="500"/>
              </a:spcBef>
              <a:spcAft>
                <a:spcPts val="0"/>
              </a:spcAft>
              <a:buClr>
                <a:srgbClr val="00356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373155" y="852677"/>
            <a:ext cx="8421221" cy="130787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568"/>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body" idx="1"/>
          </p:nvPr>
        </p:nvSpPr>
        <p:spPr>
          <a:xfrm>
            <a:off x="373155" y="2741948"/>
            <a:ext cx="8421220" cy="3263377"/>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Clr>
                <a:srgbClr val="003568"/>
              </a:buClr>
              <a:buSzPts val="2800"/>
              <a:buChar char="•"/>
              <a:defRPr/>
            </a:lvl1pPr>
            <a:lvl2pPr marL="914400" lvl="1" indent="-381000" algn="ctr">
              <a:lnSpc>
                <a:spcPct val="90000"/>
              </a:lnSpc>
              <a:spcBef>
                <a:spcPts val="500"/>
              </a:spcBef>
              <a:spcAft>
                <a:spcPts val="0"/>
              </a:spcAft>
              <a:buClr>
                <a:srgbClr val="003568"/>
              </a:buClr>
              <a:buSzPts val="2400"/>
              <a:buChar char="•"/>
              <a:defRPr/>
            </a:lvl2pPr>
            <a:lvl3pPr marL="1371600" lvl="2" indent="-355600" algn="ctr">
              <a:lnSpc>
                <a:spcPct val="90000"/>
              </a:lnSpc>
              <a:spcBef>
                <a:spcPts val="500"/>
              </a:spcBef>
              <a:spcAft>
                <a:spcPts val="0"/>
              </a:spcAft>
              <a:buClr>
                <a:srgbClr val="003568"/>
              </a:buClr>
              <a:buSzPts val="2000"/>
              <a:buChar char="•"/>
              <a:defRPr/>
            </a:lvl3pPr>
            <a:lvl4pPr marL="1828800" lvl="3" indent="-342900" algn="ctr">
              <a:lnSpc>
                <a:spcPct val="90000"/>
              </a:lnSpc>
              <a:spcBef>
                <a:spcPts val="500"/>
              </a:spcBef>
              <a:spcAft>
                <a:spcPts val="0"/>
              </a:spcAft>
              <a:buClr>
                <a:srgbClr val="003568"/>
              </a:buClr>
              <a:buSzPts val="1800"/>
              <a:buChar char="•"/>
              <a:defRPr/>
            </a:lvl4pPr>
            <a:lvl5pPr marL="2286000" lvl="4" indent="-342900" algn="ctr">
              <a:lnSpc>
                <a:spcPct val="90000"/>
              </a:lnSpc>
              <a:spcBef>
                <a:spcPts val="500"/>
              </a:spcBef>
              <a:spcAft>
                <a:spcPts val="0"/>
              </a:spcAft>
              <a:buClr>
                <a:srgbClr val="00356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 name="Google Shape;56;p33"/>
          <p:cNvCxnSpPr/>
          <p:nvPr/>
        </p:nvCxnSpPr>
        <p:spPr>
          <a:xfrm>
            <a:off x="3851696" y="2300616"/>
            <a:ext cx="1440609" cy="0"/>
          </a:xfrm>
          <a:prstGeom prst="straightConnector1">
            <a:avLst/>
          </a:prstGeom>
          <a:noFill/>
          <a:ln w="25400" cap="flat" cmpd="sng">
            <a:solidFill>
              <a:schemeClr val="accent2"/>
            </a:solidFill>
            <a:prstDash val="solid"/>
            <a:miter lim="800000"/>
            <a:headEnd type="none" w="sm" len="sm"/>
            <a:tailEnd type="none" w="sm" len="sm"/>
          </a:ln>
        </p:spPr>
      </p:cxnSp>
      <p:sp>
        <p:nvSpPr>
          <p:cNvPr id="57" name="Google Shape;57;p33"/>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logo">
  <p:cSld name="Blank with logo">
    <p:spTree>
      <p:nvGrpSpPr>
        <p:cNvPr id="1" name="Shape 59"/>
        <p:cNvGrpSpPr/>
        <p:nvPr/>
      </p:nvGrpSpPr>
      <p:grpSpPr>
        <a:xfrm>
          <a:off x="0" y="0"/>
          <a:ext cx="0" cy="0"/>
          <a:chOff x="0" y="0"/>
          <a:chExt cx="0" cy="0"/>
        </a:xfrm>
      </p:grpSpPr>
      <p:sp>
        <p:nvSpPr>
          <p:cNvPr id="60" name="Google Shape;60;p34"/>
          <p:cNvSpPr txBox="1">
            <a:spLocks noGrp="1"/>
          </p:cNvSpPr>
          <p:nvPr>
            <p:ph type="ftr" idx="11"/>
          </p:nvPr>
        </p:nvSpPr>
        <p:spPr>
          <a:xfrm>
            <a:off x="3734921" y="6356352"/>
            <a:ext cx="4071097" cy="3651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216153" y="6356352"/>
            <a:ext cx="618564"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ftr" idx="11"/>
          </p:nvPr>
        </p:nvSpPr>
        <p:spPr>
          <a:xfrm>
            <a:off x="2196354" y="6220546"/>
            <a:ext cx="4071097" cy="33193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000" b="1" i="0" u="none" strike="noStrike" cap="none">
                <a:solidFill>
                  <a:srgbClr val="003568"/>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5"/>
          <p:cNvSpPr txBox="1">
            <a:spLocks noGrp="1"/>
          </p:cNvSpPr>
          <p:nvPr>
            <p:ph type="sldNum" idx="12"/>
          </p:nvPr>
        </p:nvSpPr>
        <p:spPr>
          <a:xfrm>
            <a:off x="6610350" y="6220546"/>
            <a:ext cx="2057400" cy="331932"/>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rgbClr val="003568"/>
                </a:solidFill>
                <a:latin typeface="Franklin Gothic"/>
                <a:ea typeface="Franklin Gothic"/>
                <a:cs typeface="Franklin Gothic"/>
                <a:sym typeface="Franklin Gothic"/>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25"/>
          <p:cNvSpPr txBox="1">
            <a:spLocks noGrp="1"/>
          </p:cNvSpPr>
          <p:nvPr>
            <p:ph type="title"/>
          </p:nvPr>
        </p:nvSpPr>
        <p:spPr>
          <a:xfrm>
            <a:off x="628650" y="909640"/>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568"/>
              </a:buClr>
              <a:buSzPts val="4400"/>
              <a:buFont typeface="Arial"/>
              <a:buNone/>
              <a:defRPr sz="4400" b="1" i="0" u="none" strike="noStrike" cap="none">
                <a:solidFill>
                  <a:srgbClr val="00356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628650" y="2370139"/>
            <a:ext cx="7886700" cy="36810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3568"/>
              </a:buClr>
              <a:buSzPts val="2800"/>
              <a:buFont typeface="Arial"/>
              <a:buChar char="•"/>
              <a:defRPr sz="2800" b="1" i="0" u="none" strike="noStrike" cap="none">
                <a:solidFill>
                  <a:srgbClr val="003568"/>
                </a:solidFill>
                <a:latin typeface="Arial"/>
                <a:ea typeface="Arial"/>
                <a:cs typeface="Arial"/>
                <a:sym typeface="Arial"/>
              </a:defRPr>
            </a:lvl1pPr>
            <a:lvl2pPr marL="914400" marR="0" lvl="1" indent="-381000" algn="l" rtl="0">
              <a:lnSpc>
                <a:spcPct val="90000"/>
              </a:lnSpc>
              <a:spcBef>
                <a:spcPts val="500"/>
              </a:spcBef>
              <a:spcAft>
                <a:spcPts val="0"/>
              </a:spcAft>
              <a:buClr>
                <a:srgbClr val="003568"/>
              </a:buClr>
              <a:buSzPts val="2400"/>
              <a:buFont typeface="Arial"/>
              <a:buChar char="•"/>
              <a:defRPr sz="2400" b="0" i="0" u="none" strike="noStrike" cap="none">
                <a:solidFill>
                  <a:srgbClr val="003568"/>
                </a:solidFill>
                <a:latin typeface="Arial"/>
                <a:ea typeface="Arial"/>
                <a:cs typeface="Arial"/>
                <a:sym typeface="Arial"/>
              </a:defRPr>
            </a:lvl2pPr>
            <a:lvl3pPr marL="1371600" marR="0" lvl="2" indent="-355600" algn="l" rtl="0">
              <a:lnSpc>
                <a:spcPct val="90000"/>
              </a:lnSpc>
              <a:spcBef>
                <a:spcPts val="500"/>
              </a:spcBef>
              <a:spcAft>
                <a:spcPts val="0"/>
              </a:spcAft>
              <a:buClr>
                <a:srgbClr val="003568"/>
              </a:buClr>
              <a:buSzPts val="2000"/>
              <a:buFont typeface="Arial"/>
              <a:buChar char="•"/>
              <a:defRPr sz="2000" b="0" i="0" u="none" strike="noStrike" cap="none">
                <a:solidFill>
                  <a:srgbClr val="003568"/>
                </a:solidFill>
                <a:latin typeface="Arial"/>
                <a:ea typeface="Arial"/>
                <a:cs typeface="Arial"/>
                <a:sym typeface="Arial"/>
              </a:defRPr>
            </a:lvl3pPr>
            <a:lvl4pPr marL="1828800" marR="0" lvl="3" indent="-342900" algn="l" rtl="0">
              <a:lnSpc>
                <a:spcPct val="90000"/>
              </a:lnSpc>
              <a:spcBef>
                <a:spcPts val="500"/>
              </a:spcBef>
              <a:spcAft>
                <a:spcPts val="0"/>
              </a:spcAft>
              <a:buClr>
                <a:srgbClr val="003568"/>
              </a:buClr>
              <a:buSzPts val="1800"/>
              <a:buFont typeface="Arial"/>
              <a:buChar char="•"/>
              <a:defRPr sz="1800" b="0" i="0" u="none" strike="noStrike" cap="none">
                <a:solidFill>
                  <a:srgbClr val="003568"/>
                </a:solidFill>
                <a:latin typeface="Arial"/>
                <a:ea typeface="Arial"/>
                <a:cs typeface="Arial"/>
                <a:sym typeface="Arial"/>
              </a:defRPr>
            </a:lvl4pPr>
            <a:lvl5pPr marL="2286000" marR="0" lvl="4" indent="-342900" algn="l" rtl="0">
              <a:lnSpc>
                <a:spcPct val="90000"/>
              </a:lnSpc>
              <a:spcBef>
                <a:spcPts val="500"/>
              </a:spcBef>
              <a:spcAft>
                <a:spcPts val="0"/>
              </a:spcAft>
              <a:buClr>
                <a:srgbClr val="003568"/>
              </a:buClr>
              <a:buSzPts val="1800"/>
              <a:buFont typeface="Arial"/>
              <a:buChar char="•"/>
              <a:defRPr sz="1800" b="0" i="0" u="none" strike="noStrike" cap="none">
                <a:solidFill>
                  <a:srgbClr val="003568"/>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ngfordemocracy.education.virginia.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p:nvPr/>
        </p:nvSpPr>
        <p:spPr>
          <a:xfrm>
            <a:off x="309282" y="4583374"/>
            <a:ext cx="6858000" cy="932524"/>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20000"/>
              </a:lnSpc>
              <a:spcBef>
                <a:spcPts val="0"/>
              </a:spcBef>
              <a:spcAft>
                <a:spcPts val="0"/>
              </a:spcAft>
              <a:buClr>
                <a:srgbClr val="003568"/>
              </a:buClr>
              <a:buSzPct val="100000"/>
              <a:buFont typeface="Arial"/>
              <a:buNone/>
            </a:pPr>
            <a:r>
              <a:rPr lang="en-US" sz="2400" b="1" i="0" u="none" strike="noStrike" cap="none">
                <a:solidFill>
                  <a:srgbClr val="003568"/>
                </a:solidFill>
                <a:latin typeface="Libre Franklin"/>
                <a:ea typeface="Libre Franklin"/>
                <a:cs typeface="Libre Franklin"/>
                <a:sym typeface="Libre Franklin"/>
              </a:rPr>
              <a:t>Johari Harris, Ph.D.</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3568"/>
              </a:buClr>
              <a:buSzPct val="100000"/>
              <a:buFont typeface="Arial"/>
              <a:buNone/>
            </a:pPr>
            <a:r>
              <a:rPr lang="en-US" sz="2400" b="1" i="0" u="none" strike="noStrike" cap="none">
                <a:solidFill>
                  <a:srgbClr val="003568"/>
                </a:solidFill>
                <a:latin typeface="Libre Franklin"/>
                <a:ea typeface="Libre Franklin"/>
                <a:cs typeface="Libre Franklin"/>
                <a:sym typeface="Libre Franklin"/>
              </a:rPr>
              <a:t>jh9zn@Virginia.edu</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3568"/>
              </a:buClr>
              <a:buSzPct val="100000"/>
              <a:buFont typeface="Arial"/>
              <a:buNone/>
            </a:pPr>
            <a:r>
              <a:rPr lang="en-US" sz="2400" b="1" i="0" u="none" strike="noStrike" cap="none">
                <a:solidFill>
                  <a:srgbClr val="003568"/>
                </a:solidFill>
                <a:latin typeface="Libre Franklin"/>
                <a:ea typeface="Libre Franklin"/>
                <a:cs typeface="Libre Franklin"/>
                <a:sym typeface="Libre Franklin"/>
              </a:rPr>
              <a:t>UVA School of Education and Human Development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0"/>
          <p:cNvSpPr txBox="1"/>
          <p:nvPr/>
        </p:nvSpPr>
        <p:spPr>
          <a:xfrm>
            <a:off x="88490" y="933945"/>
            <a:ext cx="5132438" cy="6432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6C09"/>
              </a:buClr>
              <a:buSzPts val="4400"/>
              <a:buFont typeface="Arial"/>
              <a:buNone/>
            </a:pPr>
            <a:r>
              <a:rPr lang="en-US" sz="4400" b="0" i="0" u="none" strike="noStrike" cap="none">
                <a:solidFill>
                  <a:srgbClr val="003568"/>
                </a:solidFill>
                <a:latin typeface="Libre Franklin Thin"/>
                <a:ea typeface="Libre Franklin Thin"/>
                <a:cs typeface="Libre Franklin Thin"/>
                <a:sym typeface="Libre Franklin Thin"/>
              </a:rPr>
              <a:t>Moral Reasoning: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E36C09"/>
              </a:buClr>
              <a:buSzPts val="4400"/>
              <a:buFont typeface="Arial"/>
              <a:buNone/>
            </a:pPr>
            <a:r>
              <a:rPr lang="en-US" sz="4400" b="0" i="0" u="none" strike="noStrike" cap="none">
                <a:solidFill>
                  <a:srgbClr val="003568"/>
                </a:solidFill>
                <a:latin typeface="Libre Franklin Thin"/>
                <a:ea typeface="Libre Franklin Thin"/>
                <a:cs typeface="Libre Franklin Thin"/>
                <a:sym typeface="Libre Franklin Thin"/>
              </a:rPr>
              <a:t>Elementary School</a:t>
            </a:r>
            <a:endParaRPr sz="4400" b="0" i="0" u="none" strike="noStrike" cap="none">
              <a:solidFill>
                <a:srgbClr val="003568"/>
              </a:solidFill>
              <a:latin typeface="Libre Franklin Thin"/>
              <a:ea typeface="Libre Franklin Thin"/>
              <a:cs typeface="Libre Franklin Thin"/>
              <a:sym typeface="Libre Franklin Thin"/>
            </a:endParaRPr>
          </a:p>
        </p:txBody>
      </p:sp>
      <p:graphicFrame>
        <p:nvGraphicFramePr>
          <p:cNvPr id="129" name="Google Shape;129;p10"/>
          <p:cNvGraphicFramePr/>
          <p:nvPr/>
        </p:nvGraphicFramePr>
        <p:xfrm>
          <a:off x="511278" y="2920180"/>
          <a:ext cx="3000000" cy="3000000"/>
        </p:xfrm>
        <a:graphic>
          <a:graphicData uri="http://schemas.openxmlformats.org/drawingml/2006/table">
            <a:tbl>
              <a:tblPr firstRow="1" bandRow="1">
                <a:noFill/>
                <a:tableStyleId>{59DA1A14-E83F-496F-95EB-3C24E83887DC}</a:tableStyleId>
              </a:tblPr>
              <a:tblGrid>
                <a:gridCol w="8249275">
                  <a:extLst>
                    <a:ext uri="{9D8B030D-6E8A-4147-A177-3AD203B41FA5}">
                      <a16:colId xmlns:a16="http://schemas.microsoft.com/office/drawing/2014/main" val="20000"/>
                    </a:ext>
                  </a:extLst>
                </a:gridCol>
              </a:tblGrid>
              <a:tr h="341400">
                <a:tc>
                  <a:txBody>
                    <a:bodyPr/>
                    <a:lstStyle/>
                    <a:p>
                      <a:pPr marL="0" marR="0" lvl="0" indent="0" algn="ctr" rtl="0">
                        <a:lnSpc>
                          <a:spcPct val="107000"/>
                        </a:lnSpc>
                        <a:spcBef>
                          <a:spcPts val="0"/>
                        </a:spcBef>
                        <a:spcAft>
                          <a:spcPts val="0"/>
                        </a:spcAft>
                        <a:buClr>
                          <a:schemeClr val="dk1"/>
                        </a:buClr>
                        <a:buSzPts val="2400"/>
                        <a:buFont typeface="Franklin Gothic"/>
                        <a:buNone/>
                      </a:pPr>
                      <a:r>
                        <a:rPr lang="en-US" sz="2400" u="none" strike="noStrike" cap="none">
                          <a:latin typeface="Franklin Gothic"/>
                          <a:ea typeface="Franklin Gothic"/>
                          <a:cs typeface="Franklin Gothic"/>
                          <a:sym typeface="Franklin Gothic"/>
                        </a:rPr>
                        <a:t>Harm and Welfare</a:t>
                      </a:r>
                      <a:endParaRPr sz="2000" b="1" u="none" strike="noStrike" cap="none">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0"/>
                  </a:ext>
                </a:extLst>
              </a:tr>
              <a:tr h="341400">
                <a:tc>
                  <a:txBody>
                    <a:bodyPr/>
                    <a:lstStyle/>
                    <a:p>
                      <a:pPr marL="0" marR="0" lvl="0" indent="0" algn="ctr" rtl="0">
                        <a:lnSpc>
                          <a:spcPct val="107000"/>
                        </a:lnSpc>
                        <a:spcBef>
                          <a:spcPts val="0"/>
                        </a:spcBef>
                        <a:spcAft>
                          <a:spcPts val="0"/>
                        </a:spcAft>
                        <a:buClr>
                          <a:schemeClr val="dk1"/>
                        </a:buClr>
                        <a:buSzPts val="2400"/>
                        <a:buFont typeface="Franklin Gothic"/>
                        <a:buNone/>
                      </a:pPr>
                      <a:r>
                        <a:rPr lang="en-US" sz="2400" u="none" strike="noStrike" cap="none">
                          <a:latin typeface="Franklin Gothic"/>
                          <a:ea typeface="Franklin Gothic"/>
                          <a:cs typeface="Franklin Gothic"/>
                          <a:sym typeface="Franklin Gothic"/>
                        </a:rPr>
                        <a:t>K-5</a:t>
                      </a:r>
                      <a:endParaRPr sz="2000" b="1" u="none" strike="noStrike" cap="none">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1"/>
                  </a:ext>
                </a:extLst>
              </a:tr>
              <a:tr h="2217700">
                <a:tc>
                  <a:txBody>
                    <a:bodyPr/>
                    <a:lstStyle/>
                    <a:p>
                      <a:pPr marL="0" marR="0" lvl="0" indent="0" algn="l" rtl="0">
                        <a:lnSpc>
                          <a:spcPct val="107000"/>
                        </a:lnSpc>
                        <a:spcBef>
                          <a:spcPts val="0"/>
                        </a:spcBef>
                        <a:spcAft>
                          <a:spcPts val="0"/>
                        </a:spcAft>
                        <a:buClr>
                          <a:schemeClr val="dk1"/>
                        </a:buClr>
                        <a:buSzPts val="1800"/>
                        <a:buFont typeface="Times New Roman"/>
                        <a:buNone/>
                      </a:pPr>
                      <a:r>
                        <a:rPr lang="en-US" sz="2400" u="none" strike="noStrike" cap="none">
                          <a:latin typeface="Libre Franklin"/>
                          <a:ea typeface="Libre Franklin"/>
                          <a:cs typeface="Libre Franklin"/>
                          <a:sym typeface="Libre Franklin"/>
                        </a:rPr>
                        <a:t>Students view events as harmful as the harm inflicted. Context matters little in how they make sense of harm and welfare.  </a:t>
                      </a:r>
                      <a:endParaRPr sz="20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1800"/>
                        <a:buFont typeface="Calibri"/>
                        <a:buNone/>
                      </a:pPr>
                      <a:endParaRPr sz="24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e.g. </a:t>
                      </a:r>
                      <a:r>
                        <a:rPr lang="en-US" sz="2400" i="1" u="none" strike="noStrike" cap="none">
                          <a:latin typeface="Libre Franklin"/>
                          <a:ea typeface="Libre Franklin"/>
                          <a:cs typeface="Libre Franklin"/>
                          <a:sym typeface="Libre Franklin"/>
                        </a:rPr>
                        <a:t>Hitting is wrong because hitting hurts. Someone should help only if the other person asks for help. -Moral ledger-</a:t>
                      </a:r>
                      <a:endParaRPr sz="2000" i="1"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2"/>
                  </a:ext>
                </a:extLst>
              </a:tr>
            </a:tbl>
          </a:graphicData>
        </a:graphic>
      </p:graphicFrame>
      <p:pic>
        <p:nvPicPr>
          <p:cNvPr id="130" name="Google Shape;130;p10" descr="mage result for rules against hitting in school"/>
          <p:cNvPicPr preferRelativeResize="0"/>
          <p:nvPr/>
        </p:nvPicPr>
        <p:blipFill rotWithShape="1">
          <a:blip r:embed="rId3">
            <a:alphaModFix/>
          </a:blip>
          <a:srcRect/>
          <a:stretch/>
        </p:blipFill>
        <p:spPr>
          <a:xfrm>
            <a:off x="5329084" y="717636"/>
            <a:ext cx="3663114" cy="20550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373156" y="852677"/>
            <a:ext cx="4434818" cy="130787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3568"/>
              </a:buClr>
              <a:buSzPct val="100000"/>
              <a:buFont typeface="Libre Franklin Thin"/>
              <a:buNone/>
            </a:pPr>
            <a:r>
              <a:rPr lang="en-US">
                <a:latin typeface="Libre Franklin Thin"/>
                <a:ea typeface="Libre Franklin Thin"/>
                <a:cs typeface="Libre Franklin Thin"/>
                <a:sym typeface="Libre Franklin Thin"/>
              </a:rPr>
              <a:t>Moral Reasoning:</a:t>
            </a:r>
            <a:br>
              <a:rPr lang="en-US">
                <a:latin typeface="Libre Franklin Thin"/>
                <a:ea typeface="Libre Franklin Thin"/>
                <a:cs typeface="Libre Franklin Thin"/>
                <a:sym typeface="Libre Franklin Thin"/>
              </a:rPr>
            </a:br>
            <a:r>
              <a:rPr lang="en-US">
                <a:latin typeface="Libre Franklin Thin"/>
                <a:ea typeface="Libre Franklin Thin"/>
                <a:cs typeface="Libre Franklin Thin"/>
                <a:sym typeface="Libre Franklin Thin"/>
              </a:rPr>
              <a:t>Middle School </a:t>
            </a:r>
            <a:endParaRPr>
              <a:latin typeface="Libre Franklin Thin"/>
              <a:ea typeface="Libre Franklin Thin"/>
              <a:cs typeface="Libre Franklin Thin"/>
              <a:sym typeface="Libre Franklin Thin"/>
            </a:endParaRPr>
          </a:p>
        </p:txBody>
      </p:sp>
      <p:graphicFrame>
        <p:nvGraphicFramePr>
          <p:cNvPr id="136" name="Google Shape;136;p11"/>
          <p:cNvGraphicFramePr/>
          <p:nvPr/>
        </p:nvGraphicFramePr>
        <p:xfrm>
          <a:off x="255639" y="2428571"/>
          <a:ext cx="3000000" cy="3000000"/>
        </p:xfrm>
        <a:graphic>
          <a:graphicData uri="http://schemas.openxmlformats.org/drawingml/2006/table">
            <a:tbl>
              <a:tblPr firstRow="1" bandRow="1">
                <a:noFill/>
                <a:tableStyleId>{59DA1A14-E83F-496F-95EB-3C24E83887DC}</a:tableStyleId>
              </a:tblPr>
              <a:tblGrid>
                <a:gridCol w="4140450">
                  <a:extLst>
                    <a:ext uri="{9D8B030D-6E8A-4147-A177-3AD203B41FA5}">
                      <a16:colId xmlns:a16="http://schemas.microsoft.com/office/drawing/2014/main" val="20000"/>
                    </a:ext>
                  </a:extLst>
                </a:gridCol>
                <a:gridCol w="4629925">
                  <a:extLst>
                    <a:ext uri="{9D8B030D-6E8A-4147-A177-3AD203B41FA5}">
                      <a16:colId xmlns:a16="http://schemas.microsoft.com/office/drawing/2014/main" val="20001"/>
                    </a:ext>
                  </a:extLst>
                </a:gridCol>
              </a:tblGrid>
              <a:tr h="315175">
                <a:tc gridSpan="2">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b="1" u="none" strike="noStrike" cap="none">
                          <a:latin typeface="Franklin Gothic"/>
                          <a:ea typeface="Franklin Gothic"/>
                          <a:cs typeface="Franklin Gothic"/>
                          <a:sym typeface="Franklin Gothic"/>
                        </a:rPr>
                        <a:t>Middle School </a:t>
                      </a:r>
                      <a:endParaRPr sz="2800" b="1" u="none" strike="noStrike" cap="none">
                        <a:latin typeface="Franklin Gothic"/>
                        <a:ea typeface="Franklin Gothic"/>
                        <a:cs typeface="Franklin Gothic"/>
                        <a:sym typeface="Franklin Gothic"/>
                      </a:endParaRPr>
                    </a:p>
                  </a:txBody>
                  <a:tcPr marL="68575" marR="68575" marT="0" marB="0"/>
                </a:tc>
                <a:tc hMerge="1">
                  <a:txBody>
                    <a:bodyPr/>
                    <a:lstStyle/>
                    <a:p>
                      <a:endParaRPr lang="en-US"/>
                    </a:p>
                  </a:txBody>
                  <a:tcPr/>
                </a:tc>
                <a:extLst>
                  <a:ext uri="{0D108BD9-81ED-4DB2-BD59-A6C34878D82A}">
                    <a16:rowId xmlns:a16="http://schemas.microsoft.com/office/drawing/2014/main" val="10000"/>
                  </a:ext>
                </a:extLst>
              </a:tr>
              <a:tr h="314600">
                <a:tc>
                  <a:txBody>
                    <a:bodyPr/>
                    <a:lstStyle/>
                    <a:p>
                      <a:pPr marL="0" marR="0" lvl="0" indent="0" algn="ctr" rtl="0">
                        <a:lnSpc>
                          <a:spcPct val="107000"/>
                        </a:lnSpc>
                        <a:spcBef>
                          <a:spcPts val="0"/>
                        </a:spcBef>
                        <a:spcAft>
                          <a:spcPts val="0"/>
                        </a:spcAft>
                        <a:buClr>
                          <a:schemeClr val="dk1"/>
                        </a:buClr>
                        <a:buSzPts val="2000"/>
                        <a:buFont typeface="Franklin Gothic"/>
                        <a:buNone/>
                      </a:pPr>
                      <a:r>
                        <a:rPr lang="en-US" sz="2000" u="none" strike="noStrike" cap="none">
                          <a:latin typeface="Franklin Gothic"/>
                          <a:ea typeface="Franklin Gothic"/>
                          <a:cs typeface="Franklin Gothic"/>
                          <a:sym typeface="Franklin Gothic"/>
                        </a:rPr>
                        <a:t>Distributive Justice </a:t>
                      </a:r>
                      <a:endParaRPr sz="2000" b="1" u="none" strike="noStrike" cap="none">
                        <a:latin typeface="Franklin Gothic"/>
                        <a:ea typeface="Franklin Gothic"/>
                        <a:cs typeface="Franklin Gothic"/>
                        <a:sym typeface="Franklin Gothic"/>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Franklin Gothic"/>
                        <a:buNone/>
                      </a:pPr>
                      <a:r>
                        <a:rPr lang="en-US" sz="2000" u="none" strike="noStrike" cap="none">
                          <a:latin typeface="Franklin Gothic"/>
                          <a:ea typeface="Franklin Gothic"/>
                          <a:cs typeface="Franklin Gothic"/>
                          <a:sym typeface="Franklin Gothic"/>
                        </a:rPr>
                        <a:t>Harm and Welfare</a:t>
                      </a:r>
                      <a:endParaRPr sz="2000" b="1" u="none" strike="noStrike" cap="none">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1"/>
                  </a:ext>
                </a:extLst>
              </a:tr>
              <a:tr h="2909825">
                <a:tc>
                  <a:txBody>
                    <a:bodyPr/>
                    <a:lstStyle/>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Fairness is more nuanced: Equity matters more</a:t>
                      </a:r>
                      <a:endParaRPr sz="24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e.g</a:t>
                      </a:r>
                      <a:r>
                        <a:rPr lang="en-US" sz="2400" b="0" i="1" u="none" strike="noStrike" cap="none">
                          <a:latin typeface="Libre Franklin"/>
                          <a:ea typeface="Libre Franklin"/>
                          <a:cs typeface="Libre Franklin"/>
                          <a:sym typeface="Libre Franklin"/>
                        </a:rPr>
                        <a:t>. Special accommodations for those with special needs. </a:t>
                      </a:r>
                      <a:endParaRPr sz="2400" b="0" i="1" u="none" strike="noStrike" cap="none">
                        <a:latin typeface="Libre Franklin"/>
                        <a:ea typeface="Libre Franklin"/>
                        <a:cs typeface="Libre Franklin"/>
                        <a:sym typeface="Libre Franklin"/>
                      </a:endParaRPr>
                    </a:p>
                  </a:txBody>
                  <a:tcPr marL="68575" marR="68575" marT="0" marB="0"/>
                </a:tc>
                <a:tc>
                  <a:txBody>
                    <a:bodyPr/>
                    <a:lstStyle/>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Students recognize grey areas in moral harm such as indirect harm. May conflate personal rights with moral rights. i.e. One may have a right to act in ways that are morally wrong. </a:t>
                      </a:r>
                      <a:endParaRPr sz="1400" u="none" strike="noStrike" cap="none"/>
                    </a:p>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e.g. </a:t>
                      </a:r>
                      <a:r>
                        <a:rPr lang="en-US" sz="2400" i="1" u="none" strike="noStrike" cap="none">
                          <a:latin typeface="Libre Franklin"/>
                          <a:ea typeface="Libre Franklin"/>
                          <a:cs typeface="Libre Franklin"/>
                          <a:sym typeface="Libre Franklin"/>
                        </a:rPr>
                        <a:t>Bystander Effect</a:t>
                      </a:r>
                      <a:endParaRPr sz="2400" i="1"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2"/>
                  </a:ext>
                </a:extLst>
              </a:tr>
            </a:tbl>
          </a:graphicData>
        </a:graphic>
      </p:graphicFrame>
      <p:pic>
        <p:nvPicPr>
          <p:cNvPr id="137" name="Google Shape;137;p11" descr="mage result for bystander effect"/>
          <p:cNvPicPr preferRelativeResize="0"/>
          <p:nvPr/>
        </p:nvPicPr>
        <p:blipFill rotWithShape="1">
          <a:blip r:embed="rId3">
            <a:alphaModFix/>
          </a:blip>
          <a:srcRect/>
          <a:stretch/>
        </p:blipFill>
        <p:spPr>
          <a:xfrm>
            <a:off x="4896466" y="766917"/>
            <a:ext cx="3841654" cy="15141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aphicFrame>
        <p:nvGraphicFramePr>
          <p:cNvPr id="142" name="Google Shape;142;p12"/>
          <p:cNvGraphicFramePr/>
          <p:nvPr/>
        </p:nvGraphicFramePr>
        <p:xfrm>
          <a:off x="373154" y="2526891"/>
          <a:ext cx="3000000" cy="3000000"/>
        </p:xfrm>
        <a:graphic>
          <a:graphicData uri="http://schemas.openxmlformats.org/drawingml/2006/table">
            <a:tbl>
              <a:tblPr firstRow="1" bandRow="1">
                <a:noFill/>
                <a:tableStyleId>{59DA1A14-E83F-496F-95EB-3C24E83887DC}</a:tableStyleId>
              </a:tblPr>
              <a:tblGrid>
                <a:gridCol w="3996775">
                  <a:extLst>
                    <a:ext uri="{9D8B030D-6E8A-4147-A177-3AD203B41FA5}">
                      <a16:colId xmlns:a16="http://schemas.microsoft.com/office/drawing/2014/main" val="20000"/>
                    </a:ext>
                  </a:extLst>
                </a:gridCol>
                <a:gridCol w="4469275">
                  <a:extLst>
                    <a:ext uri="{9D8B030D-6E8A-4147-A177-3AD203B41FA5}">
                      <a16:colId xmlns:a16="http://schemas.microsoft.com/office/drawing/2014/main" val="20001"/>
                    </a:ext>
                  </a:extLst>
                </a:gridCol>
              </a:tblGrid>
              <a:tr h="260100">
                <a:tc gridSpan="2">
                  <a:txBody>
                    <a:bodyPr/>
                    <a:lstStyle/>
                    <a:p>
                      <a:pPr marL="0" marR="0" lvl="0" indent="0" algn="ctr" rtl="0">
                        <a:lnSpc>
                          <a:spcPct val="107000"/>
                        </a:lnSpc>
                        <a:spcBef>
                          <a:spcPts val="0"/>
                        </a:spcBef>
                        <a:spcAft>
                          <a:spcPts val="0"/>
                        </a:spcAft>
                        <a:buClr>
                          <a:schemeClr val="dk1"/>
                        </a:buClr>
                        <a:buSzPts val="2000"/>
                        <a:buFont typeface="Franklin Gothic"/>
                        <a:buNone/>
                      </a:pPr>
                      <a:r>
                        <a:rPr lang="en-US" sz="2000" b="1" u="none" strike="noStrike" cap="none">
                          <a:latin typeface="Franklin Gothic"/>
                          <a:ea typeface="Franklin Gothic"/>
                          <a:cs typeface="Franklin Gothic"/>
                          <a:sym typeface="Franklin Gothic"/>
                        </a:rPr>
                        <a:t>High School</a:t>
                      </a:r>
                      <a:endParaRPr sz="2000" b="1" u="none" strike="noStrike" cap="none">
                        <a:latin typeface="Franklin Gothic"/>
                        <a:ea typeface="Franklin Gothic"/>
                        <a:cs typeface="Franklin Gothic"/>
                        <a:sym typeface="Franklin Gothic"/>
                      </a:endParaRPr>
                    </a:p>
                  </a:txBody>
                  <a:tcPr marL="68575" marR="68575" marT="0" marB="0"/>
                </a:tc>
                <a:tc hMerge="1">
                  <a:txBody>
                    <a:bodyPr/>
                    <a:lstStyle/>
                    <a:p>
                      <a:endParaRPr lang="en-US"/>
                    </a:p>
                  </a:txBody>
                  <a:tcPr/>
                </a:tc>
                <a:extLst>
                  <a:ext uri="{0D108BD9-81ED-4DB2-BD59-A6C34878D82A}">
                    <a16:rowId xmlns:a16="http://schemas.microsoft.com/office/drawing/2014/main" val="10000"/>
                  </a:ext>
                </a:extLst>
              </a:tr>
              <a:tr h="260100">
                <a:tc>
                  <a:txBody>
                    <a:bodyPr/>
                    <a:lstStyle/>
                    <a:p>
                      <a:pPr marL="0" marR="0" lvl="0" indent="0" algn="ctr" rtl="0">
                        <a:lnSpc>
                          <a:spcPct val="107000"/>
                        </a:lnSpc>
                        <a:spcBef>
                          <a:spcPts val="0"/>
                        </a:spcBef>
                        <a:spcAft>
                          <a:spcPts val="0"/>
                        </a:spcAft>
                        <a:buClr>
                          <a:schemeClr val="dk1"/>
                        </a:buClr>
                        <a:buSzPts val="2000"/>
                        <a:buFont typeface="Franklin Gothic"/>
                        <a:buNone/>
                      </a:pPr>
                      <a:r>
                        <a:rPr lang="en-US" sz="2000" u="none" strike="noStrike" cap="none">
                          <a:latin typeface="Franklin Gothic"/>
                          <a:ea typeface="Franklin Gothic"/>
                          <a:cs typeface="Franklin Gothic"/>
                          <a:sym typeface="Franklin Gothic"/>
                        </a:rPr>
                        <a:t>Distributive Justice </a:t>
                      </a:r>
                      <a:endParaRPr sz="2000" b="1" u="none" strike="noStrike" cap="none">
                        <a:latin typeface="Franklin Gothic"/>
                        <a:ea typeface="Franklin Gothic"/>
                        <a:cs typeface="Franklin Gothic"/>
                        <a:sym typeface="Franklin Gothic"/>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Franklin Gothic"/>
                        <a:buNone/>
                      </a:pPr>
                      <a:r>
                        <a:rPr lang="en-US" sz="2000" u="none" strike="noStrike" cap="none">
                          <a:latin typeface="Franklin Gothic"/>
                          <a:ea typeface="Franklin Gothic"/>
                          <a:cs typeface="Franklin Gothic"/>
                          <a:sym typeface="Franklin Gothic"/>
                        </a:rPr>
                        <a:t>Harm and Welfare</a:t>
                      </a:r>
                      <a:endParaRPr sz="2000" b="1" u="none" strike="noStrike" cap="none">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1"/>
                  </a:ext>
                </a:extLst>
              </a:tr>
              <a:tr h="2891575">
                <a:tc>
                  <a:txBody>
                    <a:bodyPr/>
                    <a:lstStyle/>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Students are able to coordinate contradictions in equity and equality. They can also begin to apply this to social systems.  </a:t>
                      </a:r>
                      <a:endParaRPr sz="1400" u="none" strike="noStrike" cap="none"/>
                    </a:p>
                    <a:p>
                      <a:pPr marL="0" marR="0" lvl="0" indent="0" algn="l" rtl="0">
                        <a:lnSpc>
                          <a:spcPct val="107000"/>
                        </a:lnSpc>
                        <a:spcBef>
                          <a:spcPts val="0"/>
                        </a:spcBef>
                        <a:spcAft>
                          <a:spcPts val="0"/>
                        </a:spcAft>
                        <a:buClr>
                          <a:schemeClr val="dk1"/>
                        </a:buClr>
                        <a:buSzPts val="1800"/>
                        <a:buFont typeface="Times New Roman"/>
                        <a:buNone/>
                      </a:pPr>
                      <a:r>
                        <a:rPr lang="en-US" sz="2000" u="none" strike="noStrike" cap="none">
                          <a:latin typeface="Libre Franklin"/>
                          <a:ea typeface="Libre Franklin"/>
                          <a:cs typeface="Libre Franklin"/>
                          <a:sym typeface="Libre Franklin"/>
                        </a:rPr>
                        <a:t>e.g. </a:t>
                      </a:r>
                      <a:r>
                        <a:rPr lang="en-US" sz="2000" i="1" u="none" strike="noStrike" cap="none">
                          <a:latin typeface="Libre Franklin"/>
                          <a:ea typeface="Libre Franklin"/>
                          <a:cs typeface="Libre Franklin"/>
                          <a:sym typeface="Libre Franklin"/>
                        </a:rPr>
                        <a:t>Student Nonviolent Coordinating Committee</a:t>
                      </a:r>
                      <a:endParaRPr sz="2000" i="1" u="none" strike="noStrike" cap="none">
                        <a:latin typeface="Libre Franklin"/>
                        <a:ea typeface="Libre Franklin"/>
                        <a:cs typeface="Libre Franklin"/>
                        <a:sym typeface="Libre Franklin"/>
                      </a:endParaRPr>
                    </a:p>
                  </a:txBody>
                  <a:tcPr marL="68575" marR="68575" marT="0" marB="0"/>
                </a:tc>
                <a:tc>
                  <a:txBody>
                    <a:bodyPr/>
                    <a:lstStyle/>
                    <a:p>
                      <a:pPr marL="0" marR="0" lvl="0" indent="0" algn="l" rtl="0">
                        <a:lnSpc>
                          <a:spcPct val="107000"/>
                        </a:lnSpc>
                        <a:spcBef>
                          <a:spcPts val="0"/>
                        </a:spcBef>
                        <a:spcAft>
                          <a:spcPts val="0"/>
                        </a:spcAft>
                        <a:buClr>
                          <a:schemeClr val="dk1"/>
                        </a:buClr>
                        <a:buSzPts val="2400"/>
                        <a:buFont typeface="Libre Franklin"/>
                        <a:buNone/>
                      </a:pPr>
                      <a:r>
                        <a:rPr lang="en-US" sz="2400" u="none" strike="noStrike" cap="none">
                          <a:latin typeface="Libre Franklin"/>
                          <a:ea typeface="Libre Franklin"/>
                          <a:cs typeface="Libre Franklin"/>
                          <a:sym typeface="Libre Franklin"/>
                        </a:rPr>
                        <a:t>Students continue to recognize grey areas but give priority to moral issues. Issues of choice are separated from rights</a:t>
                      </a:r>
                      <a:endParaRPr sz="1400" u="none" strike="noStrike" cap="none"/>
                    </a:p>
                    <a:p>
                      <a:pPr marL="0" marR="0" lvl="0" indent="0" algn="l" rtl="0">
                        <a:lnSpc>
                          <a:spcPct val="107000"/>
                        </a:lnSpc>
                        <a:spcBef>
                          <a:spcPts val="0"/>
                        </a:spcBef>
                        <a:spcAft>
                          <a:spcPts val="0"/>
                        </a:spcAft>
                        <a:buClr>
                          <a:schemeClr val="dk1"/>
                        </a:buClr>
                        <a:buSzPts val="2400"/>
                        <a:buFont typeface="Calibri"/>
                        <a:buNone/>
                      </a:pPr>
                      <a:endParaRPr sz="2400" u="none" strike="noStrike" cap="none">
                        <a:latin typeface="Libre Franklin"/>
                        <a:ea typeface="Libre Franklin"/>
                        <a:cs typeface="Libre Franklin"/>
                        <a:sym typeface="Libre Franklin"/>
                      </a:endParaRPr>
                    </a:p>
                    <a:p>
                      <a:pPr marL="0" marR="0" lvl="0" indent="0" algn="ctr"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“Having choice does not relieve someone of moral obligations in helping situations</a:t>
                      </a:r>
                      <a:r>
                        <a:rPr lang="en-US" sz="2400" u="none" strike="noStrike" cap="none">
                          <a:latin typeface="Libre Franklin"/>
                          <a:ea typeface="Libre Franklin"/>
                          <a:cs typeface="Libre Franklin"/>
                          <a:sym typeface="Libre Franklin"/>
                        </a:rPr>
                        <a:t>”  </a:t>
                      </a:r>
                      <a:endParaRPr sz="2400"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2"/>
                  </a:ext>
                </a:extLst>
              </a:tr>
            </a:tbl>
          </a:graphicData>
        </a:graphic>
      </p:graphicFrame>
      <p:pic>
        <p:nvPicPr>
          <p:cNvPr id="143" name="Google Shape;143;p12" descr="mage result for equity"/>
          <p:cNvPicPr preferRelativeResize="0"/>
          <p:nvPr/>
        </p:nvPicPr>
        <p:blipFill rotWithShape="1">
          <a:blip r:embed="rId3">
            <a:alphaModFix/>
          </a:blip>
          <a:srcRect/>
          <a:stretch/>
        </p:blipFill>
        <p:spPr>
          <a:xfrm>
            <a:off x="5299587" y="695362"/>
            <a:ext cx="3618272" cy="1710811"/>
          </a:xfrm>
          <a:prstGeom prst="rect">
            <a:avLst/>
          </a:prstGeom>
          <a:noFill/>
          <a:ln>
            <a:noFill/>
          </a:ln>
        </p:spPr>
      </p:pic>
      <p:sp>
        <p:nvSpPr>
          <p:cNvPr id="144" name="Google Shape;144;p12"/>
          <p:cNvSpPr/>
          <p:nvPr/>
        </p:nvSpPr>
        <p:spPr>
          <a:xfrm>
            <a:off x="181895" y="827492"/>
            <a:ext cx="5216013"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3568"/>
                </a:solidFill>
                <a:latin typeface="Libre Franklin Thin"/>
                <a:ea typeface="Libre Franklin Thin"/>
                <a:cs typeface="Libre Franklin Thin"/>
                <a:sym typeface="Libre Franklin Thin"/>
              </a:rPr>
              <a:t>Moral Reasoning: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3568"/>
                </a:solidFill>
                <a:latin typeface="Libre Franklin Thin"/>
                <a:ea typeface="Libre Franklin Thin"/>
                <a:cs typeface="Libre Franklin Thin"/>
                <a:sym typeface="Libre Franklin Thin"/>
              </a:rPr>
              <a:t>High School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3"/>
          <p:cNvSpPr txBox="1">
            <a:spLocks noGrp="1"/>
          </p:cNvSpPr>
          <p:nvPr>
            <p:ph type="title"/>
          </p:nvPr>
        </p:nvSpPr>
        <p:spPr>
          <a:xfrm>
            <a:off x="373156" y="852677"/>
            <a:ext cx="349092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Transactive Discussions</a:t>
            </a:r>
            <a:endParaRPr>
              <a:latin typeface="Libre Franklin Thin"/>
              <a:ea typeface="Libre Franklin Thin"/>
              <a:cs typeface="Libre Franklin Thin"/>
              <a:sym typeface="Libre Franklin Thin"/>
            </a:endParaRPr>
          </a:p>
        </p:txBody>
      </p:sp>
      <p:sp>
        <p:nvSpPr>
          <p:cNvPr id="150" name="Google Shape;150;p13"/>
          <p:cNvSpPr txBox="1">
            <a:spLocks noGrp="1"/>
          </p:cNvSpPr>
          <p:nvPr>
            <p:ph type="body" idx="1"/>
          </p:nvPr>
        </p:nvSpPr>
        <p:spPr>
          <a:xfrm>
            <a:off x="373154" y="2594461"/>
            <a:ext cx="8461562" cy="326337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0F243E"/>
              </a:buClr>
              <a:buSzPct val="108108"/>
              <a:buNone/>
            </a:pPr>
            <a:r>
              <a:rPr lang="en-US" b="0">
                <a:solidFill>
                  <a:srgbClr val="000000"/>
                </a:solidFill>
                <a:latin typeface="Libre Franklin"/>
                <a:ea typeface="Libre Franklin"/>
                <a:cs typeface="Libre Franklin"/>
                <a:sym typeface="Libre Franklin"/>
              </a:rPr>
              <a:t>Research has shown the most effective discussions are ones where students are actively working to transform the arguments they hear others making. These statements are referred to as transacts and do one of three things:</a:t>
            </a:r>
            <a:endParaRPr b="0">
              <a:solidFill>
                <a:srgbClr val="000000"/>
              </a:solidFill>
              <a:latin typeface="Libre Franklin"/>
              <a:ea typeface="Libre Franklin"/>
              <a:cs typeface="Libre Franklin"/>
              <a:sym typeface="Libre Franklin"/>
            </a:endParaRPr>
          </a:p>
          <a:p>
            <a:pPr marL="457200" lvl="0" indent="-457200" algn="l" rtl="0">
              <a:lnSpc>
                <a:spcPct val="100000"/>
              </a:lnSpc>
              <a:spcBef>
                <a:spcPts val="560"/>
              </a:spcBef>
              <a:spcAft>
                <a:spcPts val="0"/>
              </a:spcAft>
              <a:buClr>
                <a:srgbClr val="0F243E"/>
              </a:buClr>
              <a:buSzPct val="108108"/>
              <a:buFont typeface="Arial"/>
              <a:buChar char="•"/>
            </a:pPr>
            <a:r>
              <a:rPr lang="en-US" i="1">
                <a:solidFill>
                  <a:srgbClr val="000000"/>
                </a:solidFill>
                <a:latin typeface="Libre Franklin"/>
                <a:ea typeface="Libre Franklin"/>
                <a:cs typeface="Libre Franklin"/>
                <a:sym typeface="Libre Franklin"/>
              </a:rPr>
              <a:t>Extend the logic of the argument</a:t>
            </a:r>
            <a:endParaRPr/>
          </a:p>
          <a:p>
            <a:pPr marL="457200" lvl="0" indent="-457200" algn="l" rtl="0">
              <a:lnSpc>
                <a:spcPct val="100000"/>
              </a:lnSpc>
              <a:spcBef>
                <a:spcPts val="560"/>
              </a:spcBef>
              <a:spcAft>
                <a:spcPts val="0"/>
              </a:spcAft>
              <a:buClr>
                <a:srgbClr val="0F243E"/>
              </a:buClr>
              <a:buSzPct val="108108"/>
              <a:buFont typeface="Arial"/>
              <a:buChar char="•"/>
            </a:pPr>
            <a:r>
              <a:rPr lang="en-US" i="1">
                <a:solidFill>
                  <a:srgbClr val="000000"/>
                </a:solidFill>
                <a:latin typeface="Libre Franklin"/>
                <a:ea typeface="Libre Franklin"/>
                <a:cs typeface="Libre Franklin"/>
                <a:sym typeface="Libre Franklin"/>
              </a:rPr>
              <a:t>Refute the assumptions in the argument</a:t>
            </a:r>
            <a:endParaRPr>
              <a:solidFill>
                <a:srgbClr val="000000"/>
              </a:solidFill>
              <a:latin typeface="Libre Franklin"/>
              <a:ea typeface="Libre Franklin"/>
              <a:cs typeface="Libre Franklin"/>
              <a:sym typeface="Libre Franklin"/>
            </a:endParaRPr>
          </a:p>
          <a:p>
            <a:pPr marL="457200" lvl="0" indent="-457200" algn="l" rtl="0">
              <a:lnSpc>
                <a:spcPct val="100000"/>
              </a:lnSpc>
              <a:spcBef>
                <a:spcPts val="560"/>
              </a:spcBef>
              <a:spcAft>
                <a:spcPts val="0"/>
              </a:spcAft>
              <a:buClr>
                <a:srgbClr val="0F243E"/>
              </a:buClr>
              <a:buSzPct val="108108"/>
              <a:buFont typeface="Arial"/>
              <a:buChar char="•"/>
            </a:pPr>
            <a:r>
              <a:rPr lang="en-US" i="1">
                <a:solidFill>
                  <a:srgbClr val="000000"/>
                </a:solidFill>
                <a:latin typeface="Libre Franklin"/>
                <a:ea typeface="Libre Franklin"/>
                <a:cs typeface="Libre Franklin"/>
                <a:sym typeface="Libre Franklin"/>
              </a:rPr>
              <a:t>Find a place of commonality between two conflicting positions</a:t>
            </a:r>
            <a:endParaRPr>
              <a:solidFill>
                <a:srgbClr val="000000"/>
              </a:solidFill>
              <a:latin typeface="Libre Franklin"/>
              <a:ea typeface="Libre Franklin"/>
              <a:cs typeface="Libre Franklin"/>
              <a:sym typeface="Libre Franklin"/>
            </a:endParaRPr>
          </a:p>
          <a:p>
            <a:pPr marL="228600" lvl="0" indent="-64135" algn="l" rtl="0">
              <a:lnSpc>
                <a:spcPct val="90000"/>
              </a:lnSpc>
              <a:spcBef>
                <a:spcPts val="1000"/>
              </a:spcBef>
              <a:spcAft>
                <a:spcPts val="0"/>
              </a:spcAft>
              <a:buClr>
                <a:srgbClr val="003568"/>
              </a:buClr>
              <a:buSzPct val="100000"/>
              <a:buNone/>
            </a:pPr>
            <a:endParaRPr/>
          </a:p>
        </p:txBody>
      </p:sp>
      <p:pic>
        <p:nvPicPr>
          <p:cNvPr id="151" name="Google Shape;151;p13"/>
          <p:cNvPicPr preferRelativeResize="0"/>
          <p:nvPr/>
        </p:nvPicPr>
        <p:blipFill rotWithShape="1">
          <a:blip r:embed="rId3">
            <a:alphaModFix/>
          </a:blip>
          <a:srcRect/>
          <a:stretch/>
        </p:blipFill>
        <p:spPr>
          <a:xfrm>
            <a:off x="5010993" y="753098"/>
            <a:ext cx="3690556" cy="17135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4"/>
          <p:cNvSpPr txBox="1">
            <a:spLocks noGrp="1"/>
          </p:cNvSpPr>
          <p:nvPr>
            <p:ph type="title"/>
          </p:nvPr>
        </p:nvSpPr>
        <p:spPr>
          <a:xfrm>
            <a:off x="97852" y="2231488"/>
            <a:ext cx="8461563" cy="56317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3568"/>
              </a:buClr>
              <a:buSzPct val="100000"/>
              <a:buFont typeface="Libre Franklin Thin"/>
              <a:buNone/>
            </a:pPr>
            <a:r>
              <a:rPr lang="en-US">
                <a:latin typeface="Libre Franklin Thin"/>
                <a:ea typeface="Libre Franklin Thin"/>
                <a:cs typeface="Libre Franklin Thin"/>
                <a:sym typeface="Libre Franklin Thin"/>
              </a:rPr>
              <a:t>Domain-Concordant</a:t>
            </a:r>
            <a:br>
              <a:rPr lang="en-US">
                <a:latin typeface="Libre Franklin Thin"/>
                <a:ea typeface="Libre Franklin Thin"/>
                <a:cs typeface="Libre Franklin Thin"/>
                <a:sym typeface="Libre Franklin Thin"/>
              </a:rPr>
            </a:br>
            <a:r>
              <a:rPr lang="en-US">
                <a:latin typeface="Libre Franklin Thin"/>
                <a:ea typeface="Libre Franklin Thin"/>
                <a:cs typeface="Libre Franklin Thin"/>
                <a:sym typeface="Libre Franklin Thin"/>
              </a:rPr>
              <a:t>Instruction</a:t>
            </a:r>
            <a:br>
              <a:rPr lang="en-US"/>
            </a:br>
            <a:endParaRPr/>
          </a:p>
        </p:txBody>
      </p:sp>
      <p:sp>
        <p:nvSpPr>
          <p:cNvPr id="157" name="Google Shape;157;p14"/>
          <p:cNvSpPr/>
          <p:nvPr/>
        </p:nvSpPr>
        <p:spPr>
          <a:xfrm>
            <a:off x="235975" y="2513073"/>
            <a:ext cx="8431596" cy="35445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Libre Franklin"/>
                <a:ea typeface="Libre Franklin"/>
                <a:cs typeface="Libre Franklin"/>
                <a:sym typeface="Libre Franklin"/>
              </a:rPr>
              <a:t>Dilemmas are central to this process. Children and adolescents’ moral and conventional reasoning develops when discussions and assignments around dilemmas reflect the domain being discussed.</a:t>
            </a:r>
            <a:endParaRPr sz="2400" b="0" i="0" u="none" strike="noStrike" cap="none">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2400"/>
              <a:buFont typeface="Arial"/>
              <a:buNone/>
            </a:pPr>
            <a:endParaRPr sz="2400" b="0" i="1"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a:solidFill>
                  <a:schemeClr val="dk1"/>
                </a:solidFill>
                <a:latin typeface="Libre Franklin"/>
                <a:ea typeface="Libre Franklin"/>
                <a:cs typeface="Libre Franklin"/>
                <a:sym typeface="Libre Franklin"/>
              </a:rPr>
              <a:t>Hitting vs. Chewing gum in school</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1" u="none" strike="noStrike" cap="none">
                <a:solidFill>
                  <a:schemeClr val="dk1"/>
                </a:solidFill>
                <a:latin typeface="Libre Franklin"/>
                <a:ea typeface="Libre Franklin"/>
                <a:cs typeface="Libre Franklin"/>
                <a:sym typeface="Libre Franklin"/>
              </a:rPr>
              <a:t>You should not hit someone because its against the rules.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1" u="none" strike="noStrike" cap="none">
                <a:solidFill>
                  <a:schemeClr val="dk1"/>
                </a:solidFill>
                <a:latin typeface="Libre Franklin"/>
                <a:ea typeface="Libre Franklin"/>
                <a:cs typeface="Libre Franklin"/>
                <a:sym typeface="Libre Franklin"/>
              </a:rPr>
              <a:t>You should not chew gum because it will make Anthony feel bad.</a:t>
            </a:r>
            <a:endParaRPr sz="1400" b="0" i="0" u="none" strike="noStrike" cap="none">
              <a:solidFill>
                <a:srgbClr val="000000"/>
              </a:solidFill>
              <a:latin typeface="Arial"/>
              <a:ea typeface="Arial"/>
              <a:cs typeface="Arial"/>
              <a:sym typeface="Arial"/>
            </a:endParaRPr>
          </a:p>
        </p:txBody>
      </p:sp>
      <p:pic>
        <p:nvPicPr>
          <p:cNvPr id="158" name="Google Shape;158;p14"/>
          <p:cNvPicPr preferRelativeResize="0"/>
          <p:nvPr/>
        </p:nvPicPr>
        <p:blipFill rotWithShape="1">
          <a:blip r:embed="rId3">
            <a:alphaModFix/>
          </a:blip>
          <a:srcRect/>
          <a:stretch/>
        </p:blipFill>
        <p:spPr>
          <a:xfrm>
            <a:off x="5976476" y="819707"/>
            <a:ext cx="2952750" cy="1552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5"/>
          <p:cNvSpPr txBox="1">
            <a:spLocks noGrp="1"/>
          </p:cNvSpPr>
          <p:nvPr>
            <p:ph type="title"/>
          </p:nvPr>
        </p:nvSpPr>
        <p:spPr>
          <a:xfrm>
            <a:off x="186578" y="2179932"/>
            <a:ext cx="8461563" cy="4550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3568"/>
              </a:buClr>
              <a:buSzPct val="100000"/>
              <a:buFont typeface="Libre Franklin Thin"/>
              <a:buNone/>
            </a:pPr>
            <a:r>
              <a:rPr lang="en-US">
                <a:latin typeface="Libre Franklin Thin"/>
                <a:ea typeface="Libre Franklin Thin"/>
                <a:cs typeface="Libre Franklin Thin"/>
                <a:sym typeface="Libre Franklin Thin"/>
              </a:rPr>
              <a:t>Concerns of each Domain</a:t>
            </a:r>
            <a:br>
              <a:rPr lang="en-US">
                <a:latin typeface="Libre Franklin Thin"/>
                <a:ea typeface="Libre Franklin Thin"/>
                <a:cs typeface="Libre Franklin Thin"/>
                <a:sym typeface="Libre Franklin Thin"/>
              </a:rPr>
            </a:br>
            <a:endParaRPr>
              <a:latin typeface="Libre Franklin Thin"/>
              <a:ea typeface="Libre Franklin Thin"/>
              <a:cs typeface="Libre Franklin Thin"/>
              <a:sym typeface="Libre Franklin Thin"/>
            </a:endParaRPr>
          </a:p>
        </p:txBody>
      </p:sp>
      <p:sp>
        <p:nvSpPr>
          <p:cNvPr id="164" name="Google Shape;164;p15"/>
          <p:cNvSpPr/>
          <p:nvPr/>
        </p:nvSpPr>
        <p:spPr>
          <a:xfrm>
            <a:off x="186578" y="2407438"/>
            <a:ext cx="8834717" cy="3111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Franklin Gothic"/>
                <a:ea typeface="Franklin Gothic"/>
                <a:cs typeface="Franklin Gothic"/>
                <a:sym typeface="Franklin Gothic"/>
              </a:rPr>
              <a:t>Moral Reasoning </a:t>
            </a:r>
            <a:r>
              <a:rPr lang="en-US" sz="2400" b="0" i="0" u="none" strike="noStrike" cap="none">
                <a:solidFill>
                  <a:srgbClr val="000000"/>
                </a:solidFill>
                <a:latin typeface="Franklin Gothic"/>
                <a:ea typeface="Franklin Gothic"/>
                <a:cs typeface="Franklin Gothic"/>
                <a:sym typeface="Franklin Gothic"/>
              </a:rPr>
              <a:t>: </a:t>
            </a:r>
            <a:r>
              <a:rPr lang="en-US" sz="2400" b="0" i="0" u="none" strike="noStrike" cap="none">
                <a:solidFill>
                  <a:srgbClr val="000000"/>
                </a:solidFill>
                <a:latin typeface="Libre Franklin"/>
                <a:ea typeface="Libre Franklin"/>
                <a:cs typeface="Libre Franklin"/>
                <a:sym typeface="Libre Franklin"/>
              </a:rPr>
              <a:t>Does it affect the welfare of others? Would the transgression still be wrong if there was no rule about it?</a:t>
            </a:r>
            <a:endParaRPr sz="24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480"/>
              </a:spcBef>
              <a:spcAft>
                <a:spcPts val="0"/>
              </a:spcAft>
              <a:buClr>
                <a:srgbClr val="000000"/>
              </a:buClr>
              <a:buSzPts val="2400"/>
              <a:buFont typeface="Arial"/>
              <a:buNone/>
            </a:pPr>
            <a:r>
              <a:rPr lang="en-US" sz="2400" b="1" i="0" u="none" strike="noStrike" cap="none">
                <a:solidFill>
                  <a:srgbClr val="000000"/>
                </a:solidFill>
                <a:latin typeface="Franklin Gothic"/>
                <a:ea typeface="Franklin Gothic"/>
                <a:cs typeface="Franklin Gothic"/>
                <a:sym typeface="Franklin Gothic"/>
              </a:rPr>
              <a:t>Social Convention</a:t>
            </a:r>
            <a:r>
              <a:rPr lang="en-US" sz="2400" b="1" i="0" u="none" strike="noStrike" cap="none">
                <a:solidFill>
                  <a:srgbClr val="000000"/>
                </a:solidFill>
                <a:latin typeface="Libre Franklin"/>
                <a:ea typeface="Libre Franklin"/>
                <a:cs typeface="Libre Franklin"/>
                <a:sym typeface="Libre Franklin"/>
              </a:rPr>
              <a:t>: </a:t>
            </a:r>
            <a:r>
              <a:rPr lang="en-US" sz="2400" b="0" i="0" u="none" strike="noStrike" cap="none">
                <a:solidFill>
                  <a:srgbClr val="000000"/>
                </a:solidFill>
                <a:latin typeface="Libre Franklin"/>
                <a:ea typeface="Libre Franklin"/>
                <a:cs typeface="Libre Franklin"/>
                <a:sym typeface="Libre Franklin"/>
              </a:rPr>
              <a:t>If there was no rule would the action still be wrong? Is its primary purpose to organize system/ interactions between people? </a:t>
            </a:r>
            <a:endParaRPr sz="2400" b="0"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Franklin Gothic"/>
                <a:ea typeface="Franklin Gothic"/>
                <a:cs typeface="Franklin Gothic"/>
                <a:sym typeface="Franklin Gothic"/>
              </a:rPr>
              <a:t>Overlapping Domains</a:t>
            </a:r>
            <a:r>
              <a:rPr lang="en-US" sz="2400" b="0" i="0" u="none" strike="noStrike" cap="none">
                <a:solidFill>
                  <a:srgbClr val="000000"/>
                </a:solidFill>
                <a:latin typeface="Franklin Gothic"/>
                <a:ea typeface="Franklin Gothic"/>
                <a:cs typeface="Franklin Gothic"/>
                <a:sym typeface="Franklin Gothic"/>
              </a:rPr>
              <a:t>: </a:t>
            </a:r>
            <a:endParaRPr sz="2400" b="0" i="0" u="none" strike="noStrike" cap="none">
              <a:solidFill>
                <a:srgbClr val="000000"/>
              </a:solidFill>
              <a:latin typeface="Franklin Gothic"/>
              <a:ea typeface="Franklin Gothic"/>
              <a:cs typeface="Franklin Gothic"/>
              <a:sym typeface="Franklin Gothic"/>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Libre Franklin"/>
                <a:ea typeface="Libre Franklin"/>
                <a:cs typeface="Libre Franklin"/>
                <a:sym typeface="Libre Franklin"/>
              </a:rPr>
              <a:t>Many issues overlap between </a:t>
            </a:r>
            <a:endParaRPr sz="2400" b="0" i="0" u="none" strike="noStrike" cap="none">
              <a:solidFill>
                <a:srgbClr val="00000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Libre Franklin"/>
                <a:ea typeface="Libre Franklin"/>
                <a:cs typeface="Libre Franklin"/>
                <a:sym typeface="Libre Franklin"/>
              </a:rPr>
              <a:t>Moral and Social Convention domains</a:t>
            </a:r>
            <a:endParaRPr sz="2400" b="0" i="0" u="none" strike="noStrike" cap="none">
              <a:solidFill>
                <a:srgbClr val="000000"/>
              </a:solidFill>
              <a:latin typeface="Libre Franklin"/>
              <a:ea typeface="Libre Franklin"/>
              <a:cs typeface="Libre Franklin"/>
              <a:sym typeface="Libre Frankl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6"/>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Educating for Democracy</a:t>
            </a:r>
            <a:endParaRPr>
              <a:latin typeface="Libre Franklin Thin"/>
              <a:ea typeface="Libre Franklin Thin"/>
              <a:cs typeface="Libre Franklin Thin"/>
              <a:sym typeface="Libre Franklin Thin"/>
            </a:endParaRPr>
          </a:p>
        </p:txBody>
      </p:sp>
      <p:sp>
        <p:nvSpPr>
          <p:cNvPr id="170" name="Google Shape;170;p16"/>
          <p:cNvSpPr/>
          <p:nvPr/>
        </p:nvSpPr>
        <p:spPr>
          <a:xfrm>
            <a:off x="2028611" y="5557060"/>
            <a:ext cx="45951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Home | Educating for Democracy (virginia.edu)</a:t>
            </a:r>
            <a:endParaRPr sz="1800" b="0" i="0" u="none" strike="noStrike" cap="none">
              <a:solidFill>
                <a:schemeClr val="dk1"/>
              </a:solidFill>
              <a:latin typeface="Calibri"/>
              <a:ea typeface="Calibri"/>
              <a:cs typeface="Calibri"/>
              <a:sym typeface="Calibri"/>
            </a:endParaRPr>
          </a:p>
        </p:txBody>
      </p:sp>
      <p:pic>
        <p:nvPicPr>
          <p:cNvPr id="171" name="Google Shape;171;p16" descr="Sit in"/>
          <p:cNvPicPr preferRelativeResize="0"/>
          <p:nvPr/>
        </p:nvPicPr>
        <p:blipFill rotWithShape="1">
          <a:blip r:embed="rId4">
            <a:alphaModFix/>
          </a:blip>
          <a:srcRect/>
          <a:stretch/>
        </p:blipFill>
        <p:spPr>
          <a:xfrm>
            <a:off x="224235" y="2556387"/>
            <a:ext cx="4033135" cy="1942354"/>
          </a:xfrm>
          <a:prstGeom prst="rect">
            <a:avLst/>
          </a:prstGeom>
          <a:noFill/>
          <a:ln>
            <a:noFill/>
          </a:ln>
        </p:spPr>
      </p:pic>
      <p:pic>
        <p:nvPicPr>
          <p:cNvPr id="172" name="Google Shape;172;p16" descr="march for our lives"/>
          <p:cNvPicPr preferRelativeResize="0"/>
          <p:nvPr/>
        </p:nvPicPr>
        <p:blipFill rotWithShape="1">
          <a:blip r:embed="rId5">
            <a:alphaModFix/>
          </a:blip>
          <a:srcRect/>
          <a:stretch/>
        </p:blipFill>
        <p:spPr>
          <a:xfrm>
            <a:off x="4778478" y="2556387"/>
            <a:ext cx="3977582" cy="1942354"/>
          </a:xfrm>
          <a:prstGeom prst="rect">
            <a:avLst/>
          </a:prstGeom>
          <a:noFill/>
          <a:ln>
            <a:noFill/>
          </a:ln>
        </p:spPr>
      </p:pic>
      <p:sp>
        <p:nvSpPr>
          <p:cNvPr id="173" name="Google Shape;173;p16"/>
          <p:cNvSpPr/>
          <p:nvPr/>
        </p:nvSpPr>
        <p:spPr>
          <a:xfrm>
            <a:off x="5309999" y="4807974"/>
            <a:ext cx="3248838" cy="523220"/>
          </a:xfrm>
          <a:prstGeom prst="rect">
            <a:avLst/>
          </a:prstGeom>
          <a:solidFill>
            <a:srgbClr val="E6742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Curriculum Materials</a:t>
            </a:r>
            <a:endParaRPr sz="1400" b="0" i="0" u="none" strike="noStrike" cap="none">
              <a:solidFill>
                <a:srgbClr val="000000"/>
              </a:solidFill>
              <a:latin typeface="Arial"/>
              <a:ea typeface="Arial"/>
              <a:cs typeface="Arial"/>
              <a:sym typeface="Arial"/>
            </a:endParaRPr>
          </a:p>
        </p:txBody>
      </p:sp>
      <p:sp>
        <p:nvSpPr>
          <p:cNvPr id="174" name="Google Shape;174;p16"/>
          <p:cNvSpPr/>
          <p:nvPr/>
        </p:nvSpPr>
        <p:spPr>
          <a:xfrm>
            <a:off x="1160208" y="4807974"/>
            <a:ext cx="2559665" cy="523220"/>
          </a:xfrm>
          <a:prstGeom prst="rect">
            <a:avLst/>
          </a:prstGeom>
          <a:solidFill>
            <a:srgbClr val="E6742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Teacher Training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7"/>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Elementary School Questions</a:t>
            </a:r>
            <a:br>
              <a:rPr lang="en-US">
                <a:latin typeface="Libre Franklin Thin"/>
                <a:ea typeface="Libre Franklin Thin"/>
                <a:cs typeface="Libre Franklin Thin"/>
                <a:sym typeface="Libre Franklin Thin"/>
              </a:rPr>
            </a:br>
            <a:r>
              <a:rPr lang="en-US">
                <a:latin typeface="Libre Franklin Thin"/>
                <a:ea typeface="Libre Franklin Thin"/>
                <a:cs typeface="Libre Franklin Thin"/>
                <a:sym typeface="Libre Franklin Thin"/>
              </a:rPr>
              <a:t>We March (K-2)</a:t>
            </a:r>
            <a:endParaRPr>
              <a:latin typeface="Libre Franklin Thin"/>
              <a:ea typeface="Libre Franklin Thin"/>
              <a:cs typeface="Libre Franklin Thin"/>
              <a:sym typeface="Libre Franklin Thin"/>
            </a:endParaRPr>
          </a:p>
        </p:txBody>
      </p:sp>
      <p:sp>
        <p:nvSpPr>
          <p:cNvPr id="180" name="Google Shape;180;p17"/>
          <p:cNvSpPr/>
          <p:nvPr/>
        </p:nvSpPr>
        <p:spPr>
          <a:xfrm>
            <a:off x="4345858" y="2393969"/>
            <a:ext cx="4572000" cy="344709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Do you think it was fair that Black people were treated unkindly because they were Black? (</a:t>
            </a:r>
            <a:r>
              <a:rPr lang="en-US" sz="2000" b="0" i="1" u="none" strike="noStrike" cap="none">
                <a:solidFill>
                  <a:schemeClr val="dk1"/>
                </a:solidFill>
                <a:latin typeface="Libre Franklin"/>
                <a:ea typeface="Libre Franklin"/>
                <a:cs typeface="Libre Franklin"/>
                <a:sym typeface="Libre Franklin"/>
              </a:rPr>
              <a:t>The answer will likely be no</a:t>
            </a:r>
            <a:r>
              <a:rPr lang="en-US" sz="2000" b="0" i="0" u="none" strike="noStrike" cap="none">
                <a:solidFill>
                  <a:schemeClr val="dk1"/>
                </a:solidFill>
                <a:latin typeface="Libre Franklin"/>
                <a:ea typeface="Libre Franklin"/>
                <a:cs typeface="Libre Franklin"/>
                <a:sym typeface="Libre Franklin"/>
              </a:rPr>
              <a:t>) </a:t>
            </a:r>
            <a:endParaRPr sz="2000" b="0" i="0" u="none" strike="noStrike" cap="none">
              <a:solidFill>
                <a:schemeClr val="dk1"/>
              </a:solidFill>
              <a:latin typeface="Libre Franklin"/>
              <a:ea typeface="Libre Franklin"/>
              <a:cs typeface="Libre Franklin"/>
              <a:sym typeface="Libre Franklin"/>
            </a:endParaRPr>
          </a:p>
          <a:p>
            <a:pPr marL="800100" marR="0" lvl="1"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How do you think the little boy and girl in the story feel about being treated unfairly because they are Black?</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 Have you ever been treated unfairly? </a:t>
            </a:r>
            <a:endParaRPr sz="1400" b="0" i="0" u="none" strike="noStrike" cap="none">
              <a:solidFill>
                <a:srgbClr val="000000"/>
              </a:solidFill>
              <a:latin typeface="Arial"/>
              <a:ea typeface="Arial"/>
              <a:cs typeface="Arial"/>
              <a:sym typeface="Arial"/>
            </a:endParaRPr>
          </a:p>
          <a:p>
            <a:pPr marL="1257300" marR="0" lvl="2"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 How did that make you feel? </a:t>
            </a:r>
            <a:endParaRPr sz="1800" b="0" i="0" u="none" strike="noStrike" cap="none">
              <a:solidFill>
                <a:schemeClr val="dk1"/>
              </a:solidFill>
              <a:latin typeface="Libre Franklin"/>
              <a:ea typeface="Libre Franklin"/>
              <a:cs typeface="Libre Franklin"/>
              <a:sym typeface="Libre Franklin"/>
            </a:endParaRPr>
          </a:p>
        </p:txBody>
      </p:sp>
      <p:pic>
        <p:nvPicPr>
          <p:cNvPr id="181" name="Google Shape;181;p17"/>
          <p:cNvPicPr preferRelativeResize="0"/>
          <p:nvPr/>
        </p:nvPicPr>
        <p:blipFill rotWithShape="1">
          <a:blip r:embed="rId3">
            <a:alphaModFix/>
          </a:blip>
          <a:srcRect/>
          <a:stretch/>
        </p:blipFill>
        <p:spPr>
          <a:xfrm>
            <a:off x="442451" y="2393969"/>
            <a:ext cx="3421625" cy="35643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8"/>
          <p:cNvSpPr txBox="1">
            <a:spLocks noGrp="1"/>
          </p:cNvSpPr>
          <p:nvPr>
            <p:ph type="title"/>
          </p:nvPr>
        </p:nvSpPr>
        <p:spPr>
          <a:xfrm>
            <a:off x="115076"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Elementary School Questions</a:t>
            </a:r>
            <a:br>
              <a:rPr lang="en-US">
                <a:latin typeface="Libre Franklin Thin"/>
                <a:ea typeface="Libre Franklin Thin"/>
                <a:cs typeface="Libre Franklin Thin"/>
                <a:sym typeface="Libre Franklin Thin"/>
              </a:rPr>
            </a:br>
            <a:r>
              <a:rPr lang="en-US">
                <a:latin typeface="Libre Franklin Thin"/>
                <a:ea typeface="Libre Franklin Thin"/>
                <a:cs typeface="Libre Franklin Thin"/>
                <a:sym typeface="Libre Franklin Thin"/>
              </a:rPr>
              <a:t>The Case Against Loving (3-5)</a:t>
            </a:r>
            <a:endParaRPr>
              <a:latin typeface="Libre Franklin Thin"/>
              <a:ea typeface="Libre Franklin Thin"/>
              <a:cs typeface="Libre Franklin Thin"/>
              <a:sym typeface="Libre Franklin Thin"/>
            </a:endParaRPr>
          </a:p>
        </p:txBody>
      </p:sp>
      <p:sp>
        <p:nvSpPr>
          <p:cNvPr id="187" name="Google Shape;187;p18"/>
          <p:cNvSpPr/>
          <p:nvPr/>
        </p:nvSpPr>
        <p:spPr>
          <a:xfrm>
            <a:off x="4345858" y="2495036"/>
            <a:ext cx="4572000" cy="34778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Were the Virginia police officers right to arrest them? The Lovings were breaking the rules/laws in Virginia at the time. a. Why or Why not?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Do you think that Richard and Mildred should have stayed in Virginia because that is where they wanted to live? Or should they move to Washington, D.C., where they would not be breaking the law?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Why or why not? </a:t>
            </a:r>
            <a:endParaRPr sz="1800" b="0" i="0" u="none" strike="noStrike" cap="none">
              <a:solidFill>
                <a:schemeClr val="dk1"/>
              </a:solidFill>
              <a:latin typeface="Libre Franklin"/>
              <a:ea typeface="Libre Franklin"/>
              <a:cs typeface="Libre Franklin"/>
              <a:sym typeface="Libre Franklin"/>
            </a:endParaRPr>
          </a:p>
        </p:txBody>
      </p:sp>
      <p:pic>
        <p:nvPicPr>
          <p:cNvPr id="188" name="Google Shape;188;p18"/>
          <p:cNvPicPr preferRelativeResize="0"/>
          <p:nvPr/>
        </p:nvPicPr>
        <p:blipFill rotWithShape="1">
          <a:blip r:embed="rId3">
            <a:alphaModFix/>
          </a:blip>
          <a:srcRect/>
          <a:stretch/>
        </p:blipFill>
        <p:spPr>
          <a:xfrm>
            <a:off x="632798" y="2495036"/>
            <a:ext cx="3034634" cy="34563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9"/>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Middle School Questions</a:t>
            </a:r>
            <a:br>
              <a:rPr lang="en-US">
                <a:latin typeface="Libre Franklin Thin"/>
                <a:ea typeface="Libre Franklin Thin"/>
                <a:cs typeface="Libre Franklin Thin"/>
                <a:sym typeface="Libre Franklin Thin"/>
              </a:rPr>
            </a:br>
            <a:r>
              <a:rPr lang="en-US">
                <a:latin typeface="Libre Franklin Thin"/>
                <a:ea typeface="Libre Franklin Thin"/>
                <a:cs typeface="Libre Franklin Thin"/>
                <a:sym typeface="Libre Franklin Thin"/>
              </a:rPr>
              <a:t>Confederate Monuments</a:t>
            </a:r>
            <a:endParaRPr>
              <a:latin typeface="Libre Franklin Thin"/>
              <a:ea typeface="Libre Franklin Thin"/>
              <a:cs typeface="Libre Franklin Thin"/>
              <a:sym typeface="Libre Franklin Thin"/>
            </a:endParaRPr>
          </a:p>
        </p:txBody>
      </p:sp>
      <p:sp>
        <p:nvSpPr>
          <p:cNvPr id="194" name="Google Shape;194;p19"/>
          <p:cNvSpPr/>
          <p:nvPr/>
        </p:nvSpPr>
        <p:spPr>
          <a:xfrm>
            <a:off x="4345858" y="2393969"/>
            <a:ext cx="4572000" cy="39703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800"/>
              <a:buFont typeface="Libre Franklin"/>
              <a:buAutoNum type="arabicPeriod"/>
            </a:pPr>
            <a:r>
              <a:rPr lang="en-US" sz="1800" b="0" i="0" u="none" strike="noStrike" cap="none">
                <a:solidFill>
                  <a:schemeClr val="dk1"/>
                </a:solidFill>
                <a:latin typeface="Libre Franklin"/>
                <a:ea typeface="Libre Franklin"/>
                <a:cs typeface="Libre Franklin"/>
                <a:sym typeface="Libre Franklin"/>
              </a:rPr>
              <a:t>Before the Civil War, the federal government passed laws (The Fugitive Slave Acts) that required Northerners to return enslaved people who had tried to escape to freedom. </a:t>
            </a:r>
            <a:endParaRPr sz="14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1800"/>
              <a:buFont typeface="Libre Franklin"/>
              <a:buAutoNum type="alphaLcPeriod"/>
            </a:pPr>
            <a:r>
              <a:rPr lang="en-US" sz="1800" b="0" i="0" u="none" strike="noStrike" cap="none">
                <a:solidFill>
                  <a:schemeClr val="dk1"/>
                </a:solidFill>
                <a:latin typeface="Libre Franklin"/>
                <a:ea typeface="Libre Franklin"/>
                <a:cs typeface="Libre Franklin"/>
                <a:sym typeface="Libre Franklin"/>
              </a:rPr>
              <a:t>What do you think a Northerner should have done if that person was against slavery? (M,C)</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Libre Franklin"/>
              <a:buAutoNum type="arabicPeriod"/>
            </a:pPr>
            <a:r>
              <a:rPr lang="en-US" sz="1800" b="0" i="0" u="none" strike="noStrike" cap="none">
                <a:solidFill>
                  <a:schemeClr val="dk1"/>
                </a:solidFill>
                <a:latin typeface="Libre Franklin"/>
                <a:ea typeface="Libre Franklin"/>
                <a:cs typeface="Libre Franklin"/>
                <a:sym typeface="Libre Franklin"/>
              </a:rPr>
              <a:t>Some White Northerners did not seem to care much that many Black people were treated unjustly in the South.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	a. Does that matter if they were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	fighting on the side of the North? (M)</a:t>
            </a:r>
            <a:endParaRPr sz="1800" b="0" i="0" u="none" strike="noStrike" cap="none">
              <a:solidFill>
                <a:schemeClr val="dk1"/>
              </a:solidFill>
              <a:latin typeface="Libre Franklin"/>
              <a:ea typeface="Libre Franklin"/>
              <a:cs typeface="Libre Franklin"/>
              <a:sym typeface="Libre Franklin"/>
            </a:endParaRPr>
          </a:p>
          <a:p>
            <a:pPr marL="4572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ibre Franklin"/>
                <a:ea typeface="Libre Franklin"/>
                <a:cs typeface="Libre Franklin"/>
                <a:sym typeface="Libre Franklin"/>
              </a:rPr>
              <a:t>	a. Why or why not?</a:t>
            </a:r>
            <a:endParaRPr sz="1400" b="0" i="0" u="none" strike="noStrike" cap="none">
              <a:solidFill>
                <a:srgbClr val="000000"/>
              </a:solidFill>
              <a:latin typeface="Arial"/>
              <a:ea typeface="Arial"/>
              <a:cs typeface="Arial"/>
              <a:sym typeface="Arial"/>
            </a:endParaRPr>
          </a:p>
        </p:txBody>
      </p:sp>
      <p:pic>
        <p:nvPicPr>
          <p:cNvPr id="195" name="Google Shape;195;p19"/>
          <p:cNvPicPr preferRelativeResize="0"/>
          <p:nvPr/>
        </p:nvPicPr>
        <p:blipFill rotWithShape="1">
          <a:blip r:embed="rId3">
            <a:alphaModFix/>
          </a:blip>
          <a:srcRect/>
          <a:stretch/>
        </p:blipFill>
        <p:spPr>
          <a:xfrm>
            <a:off x="373156" y="2566219"/>
            <a:ext cx="3737171" cy="30971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2"/>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Race and America </a:t>
            </a:r>
            <a:endParaRPr>
              <a:latin typeface="Libre Franklin Thin"/>
              <a:ea typeface="Libre Franklin Thin"/>
              <a:cs typeface="Libre Franklin Thin"/>
              <a:sym typeface="Libre Franklin Thin"/>
            </a:endParaRPr>
          </a:p>
        </p:txBody>
      </p:sp>
      <p:pic>
        <p:nvPicPr>
          <p:cNvPr id="72" name="Google Shape;72;p2"/>
          <p:cNvPicPr preferRelativeResize="0"/>
          <p:nvPr/>
        </p:nvPicPr>
        <p:blipFill rotWithShape="1">
          <a:blip r:embed="rId3">
            <a:alphaModFix/>
          </a:blip>
          <a:srcRect/>
          <a:stretch/>
        </p:blipFill>
        <p:spPr>
          <a:xfrm>
            <a:off x="5240595" y="2448234"/>
            <a:ext cx="3372465" cy="3814917"/>
          </a:xfrm>
          <a:prstGeom prst="rect">
            <a:avLst/>
          </a:prstGeom>
          <a:noFill/>
          <a:ln>
            <a:noFill/>
          </a:ln>
        </p:spPr>
      </p:pic>
      <p:pic>
        <p:nvPicPr>
          <p:cNvPr id="73" name="Google Shape;73;p2"/>
          <p:cNvPicPr preferRelativeResize="0"/>
          <p:nvPr/>
        </p:nvPicPr>
        <p:blipFill rotWithShape="1">
          <a:blip r:embed="rId4">
            <a:alphaModFix/>
          </a:blip>
          <a:srcRect/>
          <a:stretch/>
        </p:blipFill>
        <p:spPr>
          <a:xfrm>
            <a:off x="595483" y="2443349"/>
            <a:ext cx="3730711" cy="38198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0"/>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High School Questions: Reparations </a:t>
            </a:r>
            <a:endParaRPr>
              <a:latin typeface="Libre Franklin Thin"/>
              <a:ea typeface="Libre Franklin Thin"/>
              <a:cs typeface="Libre Franklin Thin"/>
              <a:sym typeface="Libre Franklin Thin"/>
            </a:endParaRPr>
          </a:p>
        </p:txBody>
      </p:sp>
      <p:sp>
        <p:nvSpPr>
          <p:cNvPr id="201" name="Google Shape;201;p20"/>
          <p:cNvSpPr/>
          <p:nvPr/>
        </p:nvSpPr>
        <p:spPr>
          <a:xfrm>
            <a:off x="4841956" y="2493038"/>
            <a:ext cx="4105401"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Libre Franklin"/>
                <a:ea typeface="Libre Franklin"/>
                <a:cs typeface="Libre Franklin"/>
                <a:sym typeface="Libre Franklin"/>
              </a:rPr>
              <a:t> Mainly White legislatures at the local and state level created racist housing policies that forced African Americans to live in poorer, unequal communities than White peers. </a:t>
            </a:r>
            <a:endParaRPr sz="2000" b="0" i="0" u="none" strike="noStrike" cap="none">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Libre Franklin"/>
                <a:ea typeface="Libre Franklin"/>
                <a:cs typeface="Libre Franklin"/>
                <a:sym typeface="Libre Franklin"/>
              </a:rPr>
              <a:t>	Consider the possibility that the neighborhoods African Americans lived in were equal to White peers. Would it be ok for local and state policies to maintain segregated neighborhoods?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Libre Franklin"/>
                <a:ea typeface="Libre Franklin"/>
                <a:cs typeface="Libre Franklin"/>
                <a:sym typeface="Libre Franklin"/>
              </a:rPr>
              <a:t>a. Why or Why not? (M) (C)</a:t>
            </a:r>
            <a:endParaRPr sz="1800" b="0" i="0" u="none" strike="noStrike" cap="none">
              <a:solidFill>
                <a:schemeClr val="dk1"/>
              </a:solidFill>
              <a:latin typeface="Libre Franklin"/>
              <a:ea typeface="Libre Franklin"/>
              <a:cs typeface="Libre Franklin"/>
              <a:sym typeface="Libre Franklin"/>
            </a:endParaRPr>
          </a:p>
        </p:txBody>
      </p:sp>
      <p:pic>
        <p:nvPicPr>
          <p:cNvPr id="202" name="Google Shape;202;p20"/>
          <p:cNvPicPr preferRelativeResize="0"/>
          <p:nvPr/>
        </p:nvPicPr>
        <p:blipFill rotWithShape="1">
          <a:blip r:embed="rId3">
            <a:alphaModFix/>
          </a:blip>
          <a:srcRect/>
          <a:stretch/>
        </p:blipFill>
        <p:spPr>
          <a:xfrm>
            <a:off x="139316" y="2701973"/>
            <a:ext cx="4393356" cy="29712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High School Questions: Tuskegee Experiment</a:t>
            </a:r>
            <a:endParaRPr>
              <a:latin typeface="Libre Franklin Thin"/>
              <a:ea typeface="Libre Franklin Thin"/>
              <a:cs typeface="Libre Franklin Thin"/>
              <a:sym typeface="Libre Franklin Thin"/>
            </a:endParaRPr>
          </a:p>
        </p:txBody>
      </p:sp>
      <p:sp>
        <p:nvSpPr>
          <p:cNvPr id="208" name="Google Shape;208;p21"/>
          <p:cNvSpPr txBox="1"/>
          <p:nvPr/>
        </p:nvSpPr>
        <p:spPr>
          <a:xfrm>
            <a:off x="4739149" y="2211359"/>
            <a:ext cx="4191856" cy="44012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Should Informed Consent always be required? Why or Why not?( C) (M)</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How about if a study does not involve an experiment, such as observing how people act or giving a survey. Should researchers have to get informed consent? (C ) (M)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Libre Franklin"/>
              <a:buAutoNum type="arabicPeriod"/>
            </a:pPr>
            <a:r>
              <a:rPr lang="en-US" sz="2000" b="0" i="0" u="none" strike="noStrike" cap="none">
                <a:solidFill>
                  <a:schemeClr val="dk1"/>
                </a:solidFill>
                <a:latin typeface="Libre Franklin"/>
                <a:ea typeface="Libre Franklin"/>
                <a:cs typeface="Libre Franklin"/>
                <a:sym typeface="Libre Franklin"/>
              </a:rPr>
              <a:t>Should researchers be allowed to study people (e.g. children) who can’t give consent on their own? Why? How would you handle that? (M) (C)</a:t>
            </a:r>
            <a:endParaRPr sz="1400" b="0" i="0" u="none" strike="noStrike" cap="none">
              <a:solidFill>
                <a:srgbClr val="000000"/>
              </a:solidFill>
              <a:latin typeface="Arial"/>
              <a:ea typeface="Arial"/>
              <a:cs typeface="Arial"/>
              <a:sym typeface="Arial"/>
            </a:endParaRPr>
          </a:p>
        </p:txBody>
      </p:sp>
      <p:pic>
        <p:nvPicPr>
          <p:cNvPr id="209" name="Google Shape;209;p21"/>
          <p:cNvPicPr preferRelativeResize="0"/>
          <p:nvPr/>
        </p:nvPicPr>
        <p:blipFill rotWithShape="1">
          <a:blip r:embed="rId3">
            <a:alphaModFix/>
          </a:blip>
          <a:srcRect/>
          <a:stretch/>
        </p:blipFill>
        <p:spPr>
          <a:xfrm>
            <a:off x="245806" y="2536723"/>
            <a:ext cx="4326194" cy="30919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2"/>
          <p:cNvSpPr txBox="1">
            <a:spLocks noGrp="1"/>
          </p:cNvSpPr>
          <p:nvPr>
            <p:ph type="title"/>
          </p:nvPr>
        </p:nvSpPr>
        <p:spPr>
          <a:xfrm>
            <a:off x="107683" y="718646"/>
            <a:ext cx="5988317"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3600"/>
              <a:buFont typeface="Libre Franklin Thin"/>
              <a:buNone/>
            </a:pPr>
            <a:r>
              <a:rPr lang="en-US" sz="3600">
                <a:latin typeface="Libre Franklin Thin"/>
                <a:ea typeface="Libre Franklin Thin"/>
                <a:cs typeface="Libre Franklin Thin"/>
                <a:sym typeface="Libre Franklin Thin"/>
              </a:rPr>
              <a:t>Transactive Discussions Techniques</a:t>
            </a:r>
            <a:endParaRPr sz="3600">
              <a:latin typeface="Libre Franklin Thin"/>
              <a:ea typeface="Libre Franklin Thin"/>
              <a:cs typeface="Libre Franklin Thin"/>
              <a:sym typeface="Libre Franklin Thin"/>
            </a:endParaRPr>
          </a:p>
        </p:txBody>
      </p:sp>
      <p:sp>
        <p:nvSpPr>
          <p:cNvPr id="215" name="Google Shape;215;p22"/>
          <p:cNvSpPr txBox="1">
            <a:spLocks noGrp="1"/>
          </p:cNvSpPr>
          <p:nvPr>
            <p:ph type="body" idx="1"/>
          </p:nvPr>
        </p:nvSpPr>
        <p:spPr>
          <a:xfrm>
            <a:off x="314161" y="2337029"/>
            <a:ext cx="8682355" cy="217418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Telephone (ES)</a:t>
            </a:r>
            <a:endParaRPr/>
          </a:p>
          <a:p>
            <a:pPr marL="228600" lvl="0" indent="-228600" algn="l" rtl="0">
              <a:lnSpc>
                <a:spcPct val="90000"/>
              </a:lnSpc>
              <a:spcBef>
                <a:spcPts val="10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Elaboration game </a:t>
            </a:r>
            <a:endParaRPr/>
          </a:p>
          <a:p>
            <a:pPr marL="685800" lvl="1" indent="-228600" algn="l" rtl="0">
              <a:lnSpc>
                <a:spcPct val="90000"/>
              </a:lnSpc>
              <a:spcBef>
                <a:spcPts val="5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Student must paraphrase elaborates on what previous student says</a:t>
            </a:r>
            <a:endParaRPr/>
          </a:p>
          <a:p>
            <a:pPr marL="228600" lvl="0" indent="-228600" algn="l" rtl="0">
              <a:lnSpc>
                <a:spcPct val="90000"/>
              </a:lnSpc>
              <a:spcBef>
                <a:spcPts val="10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 Rebuttal Game </a:t>
            </a:r>
            <a:endParaRPr/>
          </a:p>
          <a:p>
            <a:pPr marL="685800" lvl="1" indent="-228600" algn="l" rtl="0">
              <a:lnSpc>
                <a:spcPct val="90000"/>
              </a:lnSpc>
              <a:spcBef>
                <a:spcPts val="5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Student must paraphrase and offer rebuttal</a:t>
            </a:r>
            <a:endParaRPr/>
          </a:p>
          <a:p>
            <a:pPr marL="228600" lvl="0" indent="-228600" algn="l" rtl="0">
              <a:lnSpc>
                <a:spcPct val="90000"/>
              </a:lnSpc>
              <a:spcBef>
                <a:spcPts val="10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Integrative Resolution (HS)</a:t>
            </a:r>
            <a:endParaRPr sz="2200">
              <a:solidFill>
                <a:schemeClr val="dk1"/>
              </a:solidFill>
              <a:latin typeface="Libre Franklin"/>
              <a:ea typeface="Libre Franklin"/>
              <a:cs typeface="Libre Franklin"/>
              <a:sym typeface="Libre Franklin"/>
            </a:endParaRPr>
          </a:p>
          <a:p>
            <a:pPr marL="685800" lvl="1" indent="-228600" algn="l" rtl="0">
              <a:lnSpc>
                <a:spcPct val="90000"/>
              </a:lnSpc>
              <a:spcBef>
                <a:spcPts val="5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Player 1 states position</a:t>
            </a:r>
            <a:endParaRPr/>
          </a:p>
          <a:p>
            <a:pPr marL="685800" lvl="1" indent="-228600" algn="l" rtl="0">
              <a:lnSpc>
                <a:spcPct val="90000"/>
              </a:lnSpc>
              <a:spcBef>
                <a:spcPts val="5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Player 2 paraphrases and refutes </a:t>
            </a:r>
            <a:endParaRPr/>
          </a:p>
          <a:p>
            <a:pPr marL="685800" lvl="1" indent="-228600" algn="l" rtl="0">
              <a:lnSpc>
                <a:spcPct val="90000"/>
              </a:lnSpc>
              <a:spcBef>
                <a:spcPts val="500"/>
              </a:spcBef>
              <a:spcAft>
                <a:spcPts val="0"/>
              </a:spcAft>
              <a:buClr>
                <a:schemeClr val="dk1"/>
              </a:buClr>
              <a:buSzPts val="2200"/>
              <a:buChar char="•"/>
            </a:pPr>
            <a:r>
              <a:rPr lang="en-US" sz="2200">
                <a:solidFill>
                  <a:schemeClr val="dk1"/>
                </a:solidFill>
                <a:latin typeface="Libre Franklin"/>
                <a:ea typeface="Libre Franklin"/>
                <a:cs typeface="Libre Franklin"/>
                <a:sym typeface="Libre Franklin"/>
              </a:rPr>
              <a:t>Player 3 paraphrases and integrates both positions</a:t>
            </a:r>
            <a:endParaRPr/>
          </a:p>
        </p:txBody>
      </p:sp>
      <p:pic>
        <p:nvPicPr>
          <p:cNvPr id="216" name="Google Shape;216;p22"/>
          <p:cNvPicPr preferRelativeResize="0"/>
          <p:nvPr/>
        </p:nvPicPr>
        <p:blipFill rotWithShape="1">
          <a:blip r:embed="rId3">
            <a:alphaModFix/>
          </a:blip>
          <a:srcRect/>
          <a:stretch/>
        </p:blipFill>
        <p:spPr>
          <a:xfrm>
            <a:off x="5589178" y="811314"/>
            <a:ext cx="3407338" cy="19491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3"/>
          <p:cNvSpPr txBox="1">
            <a:spLocks noGrp="1"/>
          </p:cNvSpPr>
          <p:nvPr>
            <p:ph type="ctrTitle"/>
          </p:nvPr>
        </p:nvSpPr>
        <p:spPr>
          <a:xfrm>
            <a:off x="768147" y="4897648"/>
            <a:ext cx="7804355" cy="90441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3568"/>
              </a:buClr>
              <a:buSzPts val="2800"/>
              <a:buFont typeface="Libre Franklin Thin"/>
              <a:buNone/>
            </a:pPr>
            <a:r>
              <a:rPr lang="en-US" sz="2800" b="0">
                <a:latin typeface="Libre Franklin Thin"/>
                <a:ea typeface="Libre Franklin Thin"/>
                <a:cs typeface="Libre Franklin Thin"/>
                <a:sym typeface="Libre Franklin Thin"/>
              </a:rPr>
              <a:t>"Knowledge emerges only through invention and re-invention, through the restless, impatient, continuing, hopeful inquiry human beings pursue in the world, with the world, and with each other."</a:t>
            </a:r>
            <a:endParaRPr sz="2800">
              <a:latin typeface="Libre Franklin Thin"/>
              <a:ea typeface="Libre Franklin Thin"/>
              <a:cs typeface="Libre Franklin Thin"/>
              <a:sym typeface="Libre Franklin Thin"/>
            </a:endParaRPr>
          </a:p>
        </p:txBody>
      </p:sp>
      <p:sp>
        <p:nvSpPr>
          <p:cNvPr id="222" name="Google Shape;222;p23"/>
          <p:cNvSpPr txBox="1">
            <a:spLocks noGrp="1"/>
          </p:cNvSpPr>
          <p:nvPr>
            <p:ph type="subTitle" idx="1"/>
          </p:nvPr>
        </p:nvSpPr>
        <p:spPr>
          <a:xfrm>
            <a:off x="3688327" y="5802063"/>
            <a:ext cx="1963994" cy="49058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568"/>
              </a:buClr>
              <a:buSzPts val="2400"/>
              <a:buNone/>
            </a:pPr>
            <a:r>
              <a:rPr lang="en-US" b="1">
                <a:latin typeface="Libre Franklin"/>
                <a:ea typeface="Libre Franklin"/>
                <a:cs typeface="Libre Franklin"/>
                <a:sym typeface="Libre Franklin"/>
              </a:rPr>
              <a:t>Paulo Freire</a:t>
            </a:r>
            <a:endParaRPr b="1">
              <a:latin typeface="Libre Franklin"/>
              <a:ea typeface="Libre Franklin"/>
              <a:cs typeface="Libre Franklin"/>
              <a:sym typeface="Libre Franklin"/>
            </a:endParaRPr>
          </a:p>
        </p:txBody>
      </p:sp>
      <p:pic>
        <p:nvPicPr>
          <p:cNvPr id="223" name="Google Shape;223;p23"/>
          <p:cNvPicPr preferRelativeResize="0"/>
          <p:nvPr/>
        </p:nvPicPr>
        <p:blipFill rotWithShape="1">
          <a:blip r:embed="rId3">
            <a:alphaModFix/>
          </a:blip>
          <a:srcRect/>
          <a:stretch/>
        </p:blipFill>
        <p:spPr>
          <a:xfrm>
            <a:off x="353961" y="1227717"/>
            <a:ext cx="8465574" cy="21451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4"/>
          <p:cNvSpPr txBox="1">
            <a:spLocks noGrp="1"/>
          </p:cNvSpPr>
          <p:nvPr>
            <p:ph type="ctrTitle"/>
          </p:nvPr>
        </p:nvSpPr>
        <p:spPr>
          <a:xfrm>
            <a:off x="768147" y="2477729"/>
            <a:ext cx="7804355" cy="90441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3568"/>
              </a:buClr>
              <a:buSzPts val="7200"/>
              <a:buFont typeface="Libre Franklin Thin"/>
              <a:buNone/>
            </a:pPr>
            <a:r>
              <a:rPr lang="en-US" sz="7200">
                <a:latin typeface="Libre Franklin Thin"/>
                <a:ea typeface="Libre Franklin Thin"/>
                <a:cs typeface="Libre Franklin Thin"/>
                <a:sym typeface="Libre Franklin Thin"/>
              </a:rPr>
              <a:t>Thank You! </a:t>
            </a:r>
            <a:endParaRPr/>
          </a:p>
        </p:txBody>
      </p:sp>
      <p:sp>
        <p:nvSpPr>
          <p:cNvPr id="229" name="Google Shape;229;p24"/>
          <p:cNvSpPr txBox="1">
            <a:spLocks noGrp="1"/>
          </p:cNvSpPr>
          <p:nvPr>
            <p:ph type="subTitle" idx="1"/>
          </p:nvPr>
        </p:nvSpPr>
        <p:spPr>
          <a:xfrm>
            <a:off x="1143000" y="3884773"/>
            <a:ext cx="6858000" cy="49058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568"/>
              </a:buClr>
              <a:buSzPts val="4400"/>
              <a:buNone/>
            </a:pPr>
            <a:r>
              <a:rPr lang="en-US" sz="4400" b="1">
                <a:latin typeface="Libre Franklin Thin"/>
                <a:ea typeface="Libre Franklin Thin"/>
                <a:cs typeface="Libre Franklin Thin"/>
                <a:sym typeface="Libre Franklin Thin"/>
              </a:rPr>
              <a:t>Questions &amp; Comments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73154" y="852677"/>
            <a:ext cx="846156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a:latin typeface="Libre Franklin Thin"/>
                <a:ea typeface="Libre Franklin Thin"/>
                <a:cs typeface="Libre Franklin Thin"/>
                <a:sym typeface="Libre Franklin Thin"/>
              </a:rPr>
              <a:t>Conversations about Race and Justice Schools</a:t>
            </a:r>
            <a:endParaRPr>
              <a:latin typeface="Libre Franklin Thin"/>
              <a:ea typeface="Libre Franklin Thin"/>
              <a:cs typeface="Libre Franklin Thin"/>
              <a:sym typeface="Libre Franklin Thin"/>
            </a:endParaRPr>
          </a:p>
        </p:txBody>
      </p:sp>
      <p:pic>
        <p:nvPicPr>
          <p:cNvPr id="79" name="Google Shape;79;p3"/>
          <p:cNvPicPr preferRelativeResize="0"/>
          <p:nvPr/>
        </p:nvPicPr>
        <p:blipFill rotWithShape="1">
          <a:blip r:embed="rId3">
            <a:alphaModFix/>
          </a:blip>
          <a:srcRect/>
          <a:stretch/>
        </p:blipFill>
        <p:spPr>
          <a:xfrm>
            <a:off x="4751419" y="2487562"/>
            <a:ext cx="4182218" cy="3865266"/>
          </a:xfrm>
          <a:prstGeom prst="rect">
            <a:avLst/>
          </a:prstGeom>
          <a:noFill/>
          <a:ln>
            <a:noFill/>
          </a:ln>
        </p:spPr>
      </p:pic>
      <p:pic>
        <p:nvPicPr>
          <p:cNvPr id="80" name="Google Shape;80;p3"/>
          <p:cNvPicPr preferRelativeResize="0"/>
          <p:nvPr/>
        </p:nvPicPr>
        <p:blipFill rotWithShape="1">
          <a:blip r:embed="rId4">
            <a:alphaModFix/>
          </a:blip>
          <a:srcRect/>
          <a:stretch/>
        </p:blipFill>
        <p:spPr>
          <a:xfrm>
            <a:off x="373156" y="3398255"/>
            <a:ext cx="4204009" cy="20438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a:spLocks noGrp="1"/>
          </p:cNvSpPr>
          <p:nvPr>
            <p:ph type="title"/>
          </p:nvPr>
        </p:nvSpPr>
        <p:spPr>
          <a:xfrm>
            <a:off x="304330" y="1675854"/>
            <a:ext cx="8461563" cy="41841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3568"/>
              </a:buClr>
              <a:buSzPct val="100000"/>
              <a:buFont typeface="Libre Franklin Thin"/>
              <a:buNone/>
            </a:pPr>
            <a:r>
              <a:rPr lang="en-US">
                <a:latin typeface="Libre Franklin Thin"/>
                <a:ea typeface="Libre Franklin Thin"/>
                <a:cs typeface="Libre Franklin Thin"/>
                <a:sym typeface="Libre Franklin Thin"/>
              </a:rPr>
              <a:t>Social-Cognitive Domain Theory</a:t>
            </a:r>
            <a:endParaRPr>
              <a:latin typeface="Libre Franklin Thin"/>
              <a:ea typeface="Libre Franklin Thin"/>
              <a:cs typeface="Libre Franklin Thin"/>
              <a:sym typeface="Libre Franklin Thin"/>
            </a:endParaRPr>
          </a:p>
        </p:txBody>
      </p:sp>
      <p:sp>
        <p:nvSpPr>
          <p:cNvPr id="86" name="Google Shape;86;p4"/>
          <p:cNvSpPr txBox="1"/>
          <p:nvPr/>
        </p:nvSpPr>
        <p:spPr>
          <a:xfrm>
            <a:off x="103876" y="2477729"/>
            <a:ext cx="4910576" cy="29324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Arial"/>
              <a:buNone/>
            </a:pPr>
            <a:r>
              <a:rPr lang="en-US" sz="2800" b="0" i="0" u="none" strike="noStrike" cap="none">
                <a:solidFill>
                  <a:schemeClr val="dk1"/>
                </a:solidFill>
                <a:latin typeface="Libre Franklin"/>
                <a:ea typeface="Libre Franklin"/>
                <a:cs typeface="Libre Franklin"/>
                <a:sym typeface="Libre Franklin"/>
              </a:rPr>
              <a:t>All children and adolescents actively construct meaning from the world.</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3568"/>
              </a:buClr>
              <a:buSzPts val="3600"/>
              <a:buFont typeface="Arial"/>
              <a:buNone/>
            </a:pPr>
            <a:endParaRPr sz="2800" b="0" i="0" u="none" strike="noStrike" cap="none">
              <a:solidFill>
                <a:schemeClr val="dk1"/>
              </a:solidFill>
              <a:latin typeface="Libre Franklin"/>
              <a:ea typeface="Libre Franklin"/>
              <a:cs typeface="Libre Franklin"/>
              <a:sym typeface="Libre Franklin"/>
            </a:endParaRPr>
          </a:p>
          <a:p>
            <a:pPr marL="0" marR="0" lvl="0" indent="0" algn="l" rtl="0">
              <a:lnSpc>
                <a:spcPct val="90000"/>
              </a:lnSpc>
              <a:spcBef>
                <a:spcPts val="0"/>
              </a:spcBef>
              <a:spcAft>
                <a:spcPts val="0"/>
              </a:spcAft>
              <a:buClr>
                <a:schemeClr val="dk1"/>
              </a:buClr>
              <a:buSzPts val="3600"/>
              <a:buFont typeface="Arial"/>
              <a:buNone/>
            </a:pPr>
            <a:r>
              <a:rPr lang="en-US" sz="2800" b="0" i="0" u="none" strike="noStrike" cap="none">
                <a:solidFill>
                  <a:schemeClr val="dk1"/>
                </a:solidFill>
                <a:latin typeface="Libre Franklin"/>
                <a:ea typeface="Libre Franklin"/>
                <a:cs typeface="Libre Franklin"/>
                <a:sym typeface="Libre Franklin"/>
              </a:rPr>
              <a:t>According to Social-Cognitive Domain Theory, this meaning is informed by cognitive growths and developed through peer-to peer interaction. </a:t>
            </a:r>
            <a:endParaRPr sz="2000" b="0" i="0" u="none" strike="noStrike" cap="none">
              <a:solidFill>
                <a:schemeClr val="dk1"/>
              </a:solidFill>
              <a:latin typeface="Libre Franklin"/>
              <a:ea typeface="Libre Franklin"/>
              <a:cs typeface="Libre Franklin"/>
              <a:sym typeface="Libre Franklin"/>
            </a:endParaRPr>
          </a:p>
        </p:txBody>
      </p:sp>
      <p:pic>
        <p:nvPicPr>
          <p:cNvPr id="87" name="Google Shape;87;p4" descr="mage result for dialogue"/>
          <p:cNvPicPr preferRelativeResize="0"/>
          <p:nvPr/>
        </p:nvPicPr>
        <p:blipFill rotWithShape="1">
          <a:blip r:embed="rId3">
            <a:alphaModFix/>
          </a:blip>
          <a:srcRect/>
          <a:stretch/>
        </p:blipFill>
        <p:spPr>
          <a:xfrm>
            <a:off x="5214906" y="2477731"/>
            <a:ext cx="3751439" cy="35221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p:nvPr/>
        </p:nvSpPr>
        <p:spPr>
          <a:xfrm>
            <a:off x="-1" y="671815"/>
            <a:ext cx="9144000" cy="6432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E36C09"/>
              </a:buClr>
              <a:buSzPts val="4400"/>
              <a:buFont typeface="Arial"/>
              <a:buNone/>
            </a:pPr>
            <a:r>
              <a:rPr lang="en-US" sz="4400" b="1" i="0" u="none" strike="noStrike" cap="none">
                <a:solidFill>
                  <a:srgbClr val="003568"/>
                </a:solidFill>
                <a:latin typeface="Libre Franklin Thin"/>
                <a:ea typeface="Libre Franklin Thin"/>
                <a:cs typeface="Libre Franklin Thin"/>
                <a:sym typeface="Libre Franklin Thin"/>
              </a:rPr>
              <a:t>Social-Cognitive Domains</a:t>
            </a:r>
            <a:endParaRPr sz="1400" b="0" i="0" u="none" strike="noStrike" cap="none">
              <a:solidFill>
                <a:srgbClr val="000000"/>
              </a:solidFill>
              <a:latin typeface="Arial"/>
              <a:ea typeface="Arial"/>
              <a:cs typeface="Arial"/>
              <a:sym typeface="Arial"/>
            </a:endParaRPr>
          </a:p>
        </p:txBody>
      </p:sp>
      <p:graphicFrame>
        <p:nvGraphicFramePr>
          <p:cNvPr id="93" name="Google Shape;93;p5"/>
          <p:cNvGraphicFramePr/>
          <p:nvPr/>
        </p:nvGraphicFramePr>
        <p:xfrm>
          <a:off x="155736" y="1818383"/>
          <a:ext cx="3000000" cy="3000000"/>
        </p:xfrm>
        <a:graphic>
          <a:graphicData uri="http://schemas.openxmlformats.org/drawingml/2006/table">
            <a:tbl>
              <a:tblPr firstRow="1" bandRow="1">
                <a:noFill/>
                <a:tableStyleId>{59DA1A14-E83F-496F-95EB-3C24E83887DC}</a:tableStyleId>
              </a:tblPr>
              <a:tblGrid>
                <a:gridCol w="2943550">
                  <a:extLst>
                    <a:ext uri="{9D8B030D-6E8A-4147-A177-3AD203B41FA5}">
                      <a16:colId xmlns:a16="http://schemas.microsoft.com/office/drawing/2014/main" val="20000"/>
                    </a:ext>
                  </a:extLst>
                </a:gridCol>
                <a:gridCol w="3227750">
                  <a:extLst>
                    <a:ext uri="{9D8B030D-6E8A-4147-A177-3AD203B41FA5}">
                      <a16:colId xmlns:a16="http://schemas.microsoft.com/office/drawing/2014/main" val="20001"/>
                    </a:ext>
                  </a:extLst>
                </a:gridCol>
                <a:gridCol w="2661225">
                  <a:extLst>
                    <a:ext uri="{9D8B030D-6E8A-4147-A177-3AD203B41FA5}">
                      <a16:colId xmlns:a16="http://schemas.microsoft.com/office/drawing/2014/main" val="20002"/>
                    </a:ext>
                  </a:extLst>
                </a:gridCol>
              </a:tblGrid>
              <a:tr h="409375">
                <a:tc>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Moral </a:t>
                      </a:r>
                      <a:endParaRPr sz="2800" u="none" strike="noStrike" cap="none">
                        <a:latin typeface="Franklin Gothic"/>
                        <a:ea typeface="Franklin Gothic"/>
                        <a:cs typeface="Franklin Gothic"/>
                        <a:sym typeface="Franklin Gothic"/>
                      </a:endParaRPr>
                    </a:p>
                  </a:txBody>
                  <a:tcPr marL="68575" marR="68575" marT="0" marB="0" anchor="ctr"/>
                </a:tc>
                <a:tc>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Social Conventional </a:t>
                      </a:r>
                      <a:endParaRPr sz="2800" u="none" strike="noStrike" cap="none">
                        <a:latin typeface="Franklin Gothic"/>
                        <a:ea typeface="Franklin Gothic"/>
                        <a:cs typeface="Franklin Gothic"/>
                        <a:sym typeface="Franklin Gothic"/>
                      </a:endParaRPr>
                    </a:p>
                  </a:txBody>
                  <a:tcPr marL="68575" marR="68575" marT="0" marB="0" anchor="ctr"/>
                </a:tc>
                <a:tc>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Personal</a:t>
                      </a:r>
                      <a:endParaRPr sz="2800" u="none" strike="noStrike" cap="none">
                        <a:latin typeface="Franklin Gothic"/>
                        <a:ea typeface="Franklin Gothic"/>
                        <a:cs typeface="Franklin Gothic"/>
                        <a:sym typeface="Franklin Gothic"/>
                      </a:endParaRPr>
                    </a:p>
                  </a:txBody>
                  <a:tcPr marL="68575" marR="68575" marT="0" marB="0" anchor="ctr"/>
                </a:tc>
                <a:extLst>
                  <a:ext uri="{0D108BD9-81ED-4DB2-BD59-A6C34878D82A}">
                    <a16:rowId xmlns:a16="http://schemas.microsoft.com/office/drawing/2014/main" val="10000"/>
                  </a:ext>
                </a:extLst>
              </a:tr>
              <a:tr h="3248225">
                <a:tc>
                  <a:txBody>
                    <a:bodyPr/>
                    <a:lstStyle/>
                    <a:p>
                      <a:pPr marL="457200" marR="0" lvl="0"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Issues of human welfare, rights, and justice</a:t>
                      </a:r>
                      <a:endParaRPr sz="1800" u="none" strike="noStrike" cap="none">
                        <a:latin typeface="Libre Franklin"/>
                        <a:ea typeface="Libre Franklin"/>
                        <a:cs typeface="Libre Franklin"/>
                        <a:sym typeface="Libre Franklin"/>
                      </a:endParaRPr>
                    </a:p>
                    <a:p>
                      <a:pPr marL="457200" marR="0" lvl="0"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Inherent features of interpersonal relationship.</a:t>
                      </a:r>
                      <a:endParaRPr sz="1800" u="none" strike="noStrike" cap="none">
                        <a:latin typeface="Libre Franklin"/>
                        <a:ea typeface="Libre Franklin"/>
                        <a:cs typeface="Libre Franklin"/>
                        <a:sym typeface="Libre Franklin"/>
                      </a:endParaRPr>
                    </a:p>
                    <a:p>
                      <a:pPr marL="914400" marR="0" lvl="1"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e.g. </a:t>
                      </a:r>
                      <a:r>
                        <a:rPr lang="en-US" sz="2400" i="1" u="none" strike="noStrike" cap="none">
                          <a:latin typeface="Libre Franklin"/>
                          <a:ea typeface="Libre Franklin"/>
                          <a:cs typeface="Libre Franklin"/>
                          <a:sym typeface="Libre Franklin"/>
                        </a:rPr>
                        <a:t>hitting, stealing </a:t>
                      </a:r>
                      <a:endParaRPr sz="2400" i="1" u="none" strike="noStrike" cap="none">
                        <a:latin typeface="Libre Franklin"/>
                        <a:ea typeface="Libre Franklin"/>
                        <a:cs typeface="Libre Franklin"/>
                        <a:sym typeface="Libre Franklin"/>
                      </a:endParaRPr>
                    </a:p>
                  </a:txBody>
                  <a:tcPr marL="68575" marR="68575" marT="0" marB="0"/>
                </a:tc>
                <a:tc>
                  <a:txBody>
                    <a:bodyPr/>
                    <a:lstStyle/>
                    <a:p>
                      <a:pPr marL="457200" marR="0" lvl="0"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Social norms and expectations</a:t>
                      </a:r>
                      <a:endParaRPr sz="1800" u="none" strike="noStrike" cap="none">
                        <a:latin typeface="Libre Franklin"/>
                        <a:ea typeface="Libre Franklin"/>
                        <a:cs typeface="Libre Franklin"/>
                        <a:sym typeface="Libre Franklin"/>
                      </a:endParaRPr>
                    </a:p>
                    <a:p>
                      <a:pPr marL="457200" marR="0" lvl="0"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Arbitrary in nature</a:t>
                      </a:r>
                      <a:endParaRPr sz="1800" u="none" strike="noStrike" cap="none">
                        <a:latin typeface="Libre Franklin"/>
                        <a:ea typeface="Libre Franklin"/>
                        <a:cs typeface="Libre Franklin"/>
                        <a:sym typeface="Libre Franklin"/>
                      </a:endParaRPr>
                    </a:p>
                    <a:p>
                      <a:pPr marL="457200" marR="0" lvl="0"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Determined by social consensus and authority. </a:t>
                      </a:r>
                      <a:endParaRPr sz="1800" u="none" strike="noStrike" cap="none">
                        <a:latin typeface="Libre Franklin"/>
                        <a:ea typeface="Libre Franklin"/>
                        <a:cs typeface="Libre Franklin"/>
                        <a:sym typeface="Libre Franklin"/>
                      </a:endParaRPr>
                    </a:p>
                    <a:p>
                      <a:pPr marL="914400" marR="0" lvl="1"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e.g. </a:t>
                      </a:r>
                      <a:r>
                        <a:rPr lang="en-US" sz="2400" i="1" u="none" strike="noStrike" cap="none">
                          <a:latin typeface="Libre Franklin"/>
                          <a:ea typeface="Libre Franklin"/>
                          <a:cs typeface="Libre Franklin"/>
                          <a:sym typeface="Libre Franklin"/>
                        </a:rPr>
                        <a:t>Mr./Ms. </a:t>
                      </a:r>
                      <a:endParaRPr sz="1800" i="1" u="none" strike="noStrike" cap="none">
                        <a:latin typeface="Libre Franklin"/>
                        <a:ea typeface="Libre Franklin"/>
                        <a:cs typeface="Libre Franklin"/>
                        <a:sym typeface="Libre Franklin"/>
                      </a:endParaRPr>
                    </a:p>
                  </a:txBody>
                  <a:tcPr marL="68575" marR="68575" marT="0" marB="0"/>
                </a:tc>
                <a:tc>
                  <a:txBody>
                    <a:bodyPr/>
                    <a:lstStyle/>
                    <a:p>
                      <a:pPr marL="457200" marR="0" lvl="0"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Matters of preference or choice </a:t>
                      </a:r>
                      <a:endParaRPr sz="1800" u="none" strike="noStrike" cap="none">
                        <a:latin typeface="Libre Franklin"/>
                        <a:ea typeface="Libre Franklin"/>
                        <a:cs typeface="Libre Franklin"/>
                        <a:sym typeface="Libre Franklin"/>
                      </a:endParaRPr>
                    </a:p>
                    <a:p>
                      <a:pPr marL="914400" marR="0" lvl="1" indent="-457200" algn="l" rtl="0">
                        <a:lnSpc>
                          <a:spcPct val="107000"/>
                        </a:lnSpc>
                        <a:spcBef>
                          <a:spcPts val="0"/>
                        </a:spcBef>
                        <a:spcAft>
                          <a:spcPts val="0"/>
                        </a:spcAft>
                        <a:buClr>
                          <a:schemeClr val="dk1"/>
                        </a:buClr>
                        <a:buSzPts val="2400"/>
                        <a:buFont typeface="Arial"/>
                        <a:buChar char="•"/>
                      </a:pPr>
                      <a:r>
                        <a:rPr lang="en-US" sz="2400" u="none" strike="noStrike" cap="none">
                          <a:latin typeface="Libre Franklin"/>
                          <a:ea typeface="Libre Franklin"/>
                          <a:cs typeface="Libre Franklin"/>
                          <a:sym typeface="Libre Franklin"/>
                        </a:rPr>
                        <a:t>e.g. </a:t>
                      </a:r>
                      <a:r>
                        <a:rPr lang="en-US" sz="2400" i="1" u="none" strike="noStrike" cap="none">
                          <a:latin typeface="Libre Franklin"/>
                          <a:ea typeface="Libre Franklin"/>
                          <a:cs typeface="Libre Franklin"/>
                          <a:sym typeface="Libre Franklin"/>
                        </a:rPr>
                        <a:t>hairstyle, music, friends</a:t>
                      </a:r>
                      <a:endParaRPr sz="2400" i="1"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1"/>
                  </a:ext>
                </a:extLst>
              </a:tr>
            </a:tbl>
          </a:graphicData>
        </a:graphic>
      </p:graphicFrame>
      <p:sp>
        <p:nvSpPr>
          <p:cNvPr id="94" name="Google Shape;94;p5"/>
          <p:cNvSpPr/>
          <p:nvPr/>
        </p:nvSpPr>
        <p:spPr>
          <a:xfrm>
            <a:off x="2" y="1636660"/>
            <a:ext cx="3352801" cy="4524802"/>
          </a:xfrm>
          <a:prstGeom prst="ellipse">
            <a:avLst/>
          </a:prstGeom>
          <a:noFill/>
          <a:ln w="12700" cap="flat" cmpd="sng">
            <a:solidFill>
              <a:srgbClr val="0035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5"/>
          <p:cNvSpPr/>
          <p:nvPr/>
        </p:nvSpPr>
        <p:spPr>
          <a:xfrm>
            <a:off x="3043086" y="1636660"/>
            <a:ext cx="3352801" cy="4524802"/>
          </a:xfrm>
          <a:prstGeom prst="ellipse">
            <a:avLst/>
          </a:prstGeom>
          <a:noFill/>
          <a:ln w="12700" cap="flat" cmpd="sng">
            <a:solidFill>
              <a:srgbClr val="0035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6"/>
          <p:cNvSpPr txBox="1">
            <a:spLocks noGrp="1"/>
          </p:cNvSpPr>
          <p:nvPr>
            <p:ph type="body" idx="1"/>
          </p:nvPr>
        </p:nvSpPr>
        <p:spPr>
          <a:xfrm>
            <a:off x="147485" y="933088"/>
            <a:ext cx="5122605" cy="69124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36C09"/>
              </a:buClr>
              <a:buSzPts val="4000"/>
              <a:buNone/>
            </a:pPr>
            <a:r>
              <a:rPr lang="en-US" sz="4400">
                <a:solidFill>
                  <a:srgbClr val="003568"/>
                </a:solidFill>
                <a:latin typeface="Libre Franklin Thin"/>
                <a:ea typeface="Libre Franklin Thin"/>
                <a:cs typeface="Libre Franklin Thin"/>
                <a:sym typeface="Libre Franklin Thin"/>
              </a:rPr>
              <a:t>Social Convention: Elementary School </a:t>
            </a:r>
            <a:endParaRPr sz="4400">
              <a:solidFill>
                <a:srgbClr val="003568"/>
              </a:solidFill>
              <a:latin typeface="Libre Franklin Thin"/>
              <a:ea typeface="Libre Franklin Thin"/>
              <a:cs typeface="Libre Franklin Thin"/>
              <a:sym typeface="Libre Franklin Thin"/>
            </a:endParaRPr>
          </a:p>
        </p:txBody>
      </p:sp>
      <p:graphicFrame>
        <p:nvGraphicFramePr>
          <p:cNvPr id="101" name="Google Shape;101;p6"/>
          <p:cNvGraphicFramePr/>
          <p:nvPr/>
        </p:nvGraphicFramePr>
        <p:xfrm>
          <a:off x="244356" y="2871021"/>
          <a:ext cx="3000000" cy="3000000"/>
        </p:xfrm>
        <a:graphic>
          <a:graphicData uri="http://schemas.openxmlformats.org/drawingml/2006/table">
            <a:tbl>
              <a:tblPr firstRow="1" bandRow="1">
                <a:noFill/>
                <a:tableStyleId>{59DA1A14-E83F-496F-95EB-3C24E83887DC}</a:tableStyleId>
              </a:tblPr>
              <a:tblGrid>
                <a:gridCol w="2912000">
                  <a:extLst>
                    <a:ext uri="{9D8B030D-6E8A-4147-A177-3AD203B41FA5}">
                      <a16:colId xmlns:a16="http://schemas.microsoft.com/office/drawing/2014/main" val="20000"/>
                    </a:ext>
                  </a:extLst>
                </a:gridCol>
                <a:gridCol w="2774075">
                  <a:extLst>
                    <a:ext uri="{9D8B030D-6E8A-4147-A177-3AD203B41FA5}">
                      <a16:colId xmlns:a16="http://schemas.microsoft.com/office/drawing/2014/main" val="20001"/>
                    </a:ext>
                  </a:extLst>
                </a:gridCol>
                <a:gridCol w="3066100">
                  <a:extLst>
                    <a:ext uri="{9D8B030D-6E8A-4147-A177-3AD203B41FA5}">
                      <a16:colId xmlns:a16="http://schemas.microsoft.com/office/drawing/2014/main" val="20002"/>
                    </a:ext>
                  </a:extLst>
                </a:gridCol>
              </a:tblGrid>
              <a:tr h="362500">
                <a:tc>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K-2 </a:t>
                      </a:r>
                      <a:endParaRPr sz="2800" b="1" u="none" strike="noStrike" cap="none">
                        <a:latin typeface="Franklin Gothic"/>
                        <a:ea typeface="Franklin Gothic"/>
                        <a:cs typeface="Franklin Gothic"/>
                        <a:sym typeface="Franklin Gothic"/>
                      </a:endParaRPr>
                    </a:p>
                  </a:txBody>
                  <a:tcPr marL="68575" marR="68575" marT="0" marB="0"/>
                </a:tc>
                <a:tc>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3-4 </a:t>
                      </a:r>
                      <a:endParaRPr sz="2800" b="1" u="none" strike="noStrike" cap="none">
                        <a:latin typeface="Franklin Gothic"/>
                        <a:ea typeface="Franklin Gothic"/>
                        <a:cs typeface="Franklin Gothic"/>
                        <a:sym typeface="Franklin Gothic"/>
                      </a:endParaRPr>
                    </a:p>
                  </a:txBody>
                  <a:tcPr marL="68575" marR="68575" marT="0" marB="0"/>
                </a:tc>
                <a:tc>
                  <a:txBody>
                    <a:bodyPr/>
                    <a:lstStyle/>
                    <a:p>
                      <a:pPr marL="0" marR="0" lvl="0" indent="0" algn="ctr" rtl="0">
                        <a:lnSpc>
                          <a:spcPct val="107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5-6</a:t>
                      </a:r>
                      <a:endParaRPr sz="2800" b="1" u="none" strike="noStrike" cap="none">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0"/>
                  </a:ext>
                </a:extLst>
              </a:tr>
              <a:tr h="2459375">
                <a:tc>
                  <a:txBody>
                    <a:bodyPr/>
                    <a:lstStyle/>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Students view the world in Black and White terms.</a:t>
                      </a:r>
                      <a:endParaRPr sz="16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Conventions are tied to the daily interactions they experience.  </a:t>
                      </a:r>
                      <a:endParaRPr sz="16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e.g.  Strict gender roles </a:t>
                      </a:r>
                      <a:endParaRPr sz="2000" i="1" u="none" strike="noStrike" cap="none">
                        <a:latin typeface="Libre Franklin"/>
                        <a:ea typeface="Libre Franklin"/>
                        <a:cs typeface="Libre Franklin"/>
                        <a:sym typeface="Libre Franklin"/>
                      </a:endParaRPr>
                    </a:p>
                  </a:txBody>
                  <a:tcPr marL="68575" marR="68575" marT="0" marB="0"/>
                </a:tc>
                <a:tc>
                  <a:txBody>
                    <a:bodyPr/>
                    <a:lstStyle/>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Students see the inconsistency in norms/</a:t>
                      </a:r>
                      <a:endParaRPr sz="16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interactions and less inclined to follow them.. </a:t>
                      </a:r>
                      <a:endParaRPr sz="16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Calibri"/>
                        <a:buNone/>
                      </a:pPr>
                      <a:endParaRPr sz="20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e.g. Flexible gender expectations.  </a:t>
                      </a:r>
                      <a:endParaRPr sz="2000" i="1" u="none" strike="noStrike" cap="none">
                        <a:latin typeface="Libre Franklin"/>
                        <a:ea typeface="Libre Franklin"/>
                        <a:cs typeface="Libre Franklin"/>
                        <a:sym typeface="Libre Franklin"/>
                      </a:endParaRPr>
                    </a:p>
                  </a:txBody>
                  <a:tcPr marL="68575" marR="68575" marT="0" marB="0"/>
                </a:tc>
                <a:tc>
                  <a:txBody>
                    <a:bodyPr/>
                    <a:lstStyle/>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Students realize conventions maintain order and people in charge make rules.</a:t>
                      </a:r>
                      <a:endParaRPr sz="16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Calibri"/>
                        <a:buNone/>
                      </a:pPr>
                      <a:endParaRPr sz="20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Calibri"/>
                        <a:buNone/>
                      </a:pPr>
                      <a:endParaRPr sz="20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000"/>
                        <a:buFont typeface="Libre Franklin"/>
                        <a:buNone/>
                      </a:pPr>
                      <a:r>
                        <a:rPr lang="en-US" sz="2000" u="none" strike="noStrike" cap="none">
                          <a:latin typeface="Libre Franklin"/>
                          <a:ea typeface="Libre Franklin"/>
                          <a:cs typeface="Libre Franklin"/>
                          <a:sym typeface="Libre Franklin"/>
                        </a:rPr>
                        <a:t>e.g. Mr./Ms. </a:t>
                      </a:r>
                      <a:endParaRPr sz="2000" i="1"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1"/>
                  </a:ext>
                </a:extLst>
              </a:tr>
            </a:tbl>
          </a:graphicData>
        </a:graphic>
      </p:graphicFrame>
      <p:pic>
        <p:nvPicPr>
          <p:cNvPr id="102" name="Google Shape;102;p6" descr="mage result for elementary school students"/>
          <p:cNvPicPr preferRelativeResize="0"/>
          <p:nvPr/>
        </p:nvPicPr>
        <p:blipFill rotWithShape="1">
          <a:blip r:embed="rId3">
            <a:alphaModFix/>
          </a:blip>
          <a:srcRect/>
          <a:stretch/>
        </p:blipFill>
        <p:spPr>
          <a:xfrm>
            <a:off x="5417384" y="785983"/>
            <a:ext cx="3510306" cy="17160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7"/>
          <p:cNvSpPr txBox="1">
            <a:spLocks noGrp="1"/>
          </p:cNvSpPr>
          <p:nvPr>
            <p:ph type="title"/>
          </p:nvPr>
        </p:nvSpPr>
        <p:spPr>
          <a:xfrm>
            <a:off x="196176" y="2090286"/>
            <a:ext cx="8461563" cy="6516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3568"/>
              </a:buClr>
              <a:buSzPct val="100000"/>
              <a:buFont typeface="Libre Franklin Thin"/>
              <a:buNone/>
            </a:pPr>
            <a:r>
              <a:rPr lang="en-US" sz="4900" b="0">
                <a:latin typeface="Libre Franklin Thin"/>
                <a:ea typeface="Libre Franklin Thin"/>
                <a:cs typeface="Libre Franklin Thin"/>
                <a:sym typeface="Libre Franklin Thin"/>
              </a:rPr>
              <a:t>Social Convention: </a:t>
            </a:r>
            <a:br>
              <a:rPr lang="en-US" sz="4900" b="0">
                <a:latin typeface="Libre Franklin Thin"/>
                <a:ea typeface="Libre Franklin Thin"/>
                <a:cs typeface="Libre Franklin Thin"/>
                <a:sym typeface="Libre Franklin Thin"/>
              </a:rPr>
            </a:br>
            <a:r>
              <a:rPr lang="en-US" sz="4900" b="0">
                <a:latin typeface="Libre Franklin Thin"/>
                <a:ea typeface="Libre Franklin Thin"/>
                <a:cs typeface="Libre Franklin Thin"/>
                <a:sym typeface="Libre Franklin Thin"/>
              </a:rPr>
              <a:t>Middle School </a:t>
            </a:r>
            <a:br>
              <a:rPr lang="en-US">
                <a:latin typeface="Libre Franklin"/>
                <a:ea typeface="Libre Franklin"/>
                <a:cs typeface="Libre Franklin"/>
                <a:sym typeface="Libre Franklin"/>
              </a:rPr>
            </a:br>
            <a:endParaRPr>
              <a:latin typeface="Libre Franklin"/>
              <a:ea typeface="Libre Franklin"/>
              <a:cs typeface="Libre Franklin"/>
              <a:sym typeface="Libre Franklin"/>
            </a:endParaRPr>
          </a:p>
        </p:txBody>
      </p:sp>
      <p:graphicFrame>
        <p:nvGraphicFramePr>
          <p:cNvPr id="108" name="Google Shape;108;p7"/>
          <p:cNvGraphicFramePr/>
          <p:nvPr/>
        </p:nvGraphicFramePr>
        <p:xfrm>
          <a:off x="422787" y="2844273"/>
          <a:ext cx="3000000" cy="3000000"/>
        </p:xfrm>
        <a:graphic>
          <a:graphicData uri="http://schemas.openxmlformats.org/drawingml/2006/table">
            <a:tbl>
              <a:tblPr firstRow="1" bandRow="1">
                <a:noFill/>
                <a:tableStyleId>{59DA1A14-E83F-496F-95EB-3C24E83887DC}</a:tableStyleId>
              </a:tblPr>
              <a:tblGrid>
                <a:gridCol w="8573675">
                  <a:extLst>
                    <a:ext uri="{9D8B030D-6E8A-4147-A177-3AD203B41FA5}">
                      <a16:colId xmlns:a16="http://schemas.microsoft.com/office/drawing/2014/main" val="20000"/>
                    </a:ext>
                  </a:extLst>
                </a:gridCol>
              </a:tblGrid>
              <a:tr h="275425">
                <a:tc>
                  <a:txBody>
                    <a:bodyPr/>
                    <a:lstStyle/>
                    <a:p>
                      <a:pPr marL="0" marR="0" lvl="0" indent="0" algn="ctr" rtl="0">
                        <a:lnSpc>
                          <a:spcPct val="107000"/>
                        </a:lnSpc>
                        <a:spcBef>
                          <a:spcPts val="0"/>
                        </a:spcBef>
                        <a:spcAft>
                          <a:spcPts val="0"/>
                        </a:spcAft>
                        <a:buClr>
                          <a:schemeClr val="dk1"/>
                        </a:buClr>
                        <a:buSzPts val="3200"/>
                        <a:buFont typeface="Franklin Gothic"/>
                        <a:buNone/>
                      </a:pPr>
                      <a:r>
                        <a:rPr lang="en-US" sz="3200" u="none" strike="noStrike" cap="none">
                          <a:latin typeface="Franklin Gothic"/>
                          <a:ea typeface="Franklin Gothic"/>
                          <a:cs typeface="Franklin Gothic"/>
                          <a:sym typeface="Franklin Gothic"/>
                        </a:rPr>
                        <a:t>6-8</a:t>
                      </a:r>
                      <a:endParaRPr sz="3200" b="1" u="none" strike="noStrike" cap="none">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0"/>
                  </a:ext>
                </a:extLst>
              </a:tr>
              <a:tr h="1825950">
                <a:tc>
                  <a:txBody>
                    <a:bodyPr/>
                    <a:lstStyle/>
                    <a:p>
                      <a:pPr marL="0" marR="0" lvl="0" indent="0" algn="ctr" rtl="0">
                        <a:lnSpc>
                          <a:spcPct val="107000"/>
                        </a:lnSpc>
                        <a:spcBef>
                          <a:spcPts val="0"/>
                        </a:spcBef>
                        <a:spcAft>
                          <a:spcPts val="0"/>
                        </a:spcAft>
                        <a:buClr>
                          <a:schemeClr val="dk1"/>
                        </a:buClr>
                        <a:buSzPts val="2800"/>
                        <a:buFont typeface="Libre Franklin"/>
                        <a:buNone/>
                      </a:pPr>
                      <a:r>
                        <a:rPr lang="en-US" sz="2800" u="none" strike="noStrike" cap="none">
                          <a:latin typeface="Libre Franklin"/>
                          <a:ea typeface="Libre Franklin"/>
                          <a:cs typeface="Libre Franklin"/>
                          <a:sym typeface="Libre Franklin"/>
                        </a:rPr>
                        <a:t>“Nothing but” social expectations. </a:t>
                      </a:r>
                      <a:endParaRPr sz="1400" u="none" strike="noStrike" cap="none"/>
                    </a:p>
                    <a:p>
                      <a:pPr marL="0" marR="0" lvl="0" indent="0" algn="l" rtl="0">
                        <a:lnSpc>
                          <a:spcPct val="107000"/>
                        </a:lnSpc>
                        <a:spcBef>
                          <a:spcPts val="0"/>
                        </a:spcBef>
                        <a:spcAft>
                          <a:spcPts val="0"/>
                        </a:spcAft>
                        <a:buClr>
                          <a:schemeClr val="dk1"/>
                        </a:buClr>
                        <a:buSzPts val="2800"/>
                        <a:buFont typeface="Libre Franklin"/>
                        <a:buNone/>
                      </a:pPr>
                      <a:r>
                        <a:rPr lang="en-US" sz="2800" u="none" strike="noStrike" cap="none">
                          <a:latin typeface="Libre Franklin"/>
                          <a:ea typeface="Libre Franklin"/>
                          <a:cs typeface="Libre Franklin"/>
                          <a:sym typeface="Libre Franklin"/>
                        </a:rPr>
                        <a:t>Students are unable to view society as systems therefore rules are norms are arbitrary and acts are evaluated independently of expectations. </a:t>
                      </a:r>
                      <a:endParaRPr sz="1400" u="none" strike="noStrike" cap="none"/>
                    </a:p>
                    <a:p>
                      <a:pPr marL="0" marR="0" lvl="0" indent="0" algn="l" rtl="0">
                        <a:lnSpc>
                          <a:spcPct val="107000"/>
                        </a:lnSpc>
                        <a:spcBef>
                          <a:spcPts val="0"/>
                        </a:spcBef>
                        <a:spcAft>
                          <a:spcPts val="0"/>
                        </a:spcAft>
                        <a:buClr>
                          <a:schemeClr val="dk1"/>
                        </a:buClr>
                        <a:buSzPts val="2000"/>
                        <a:buFont typeface="Calibri"/>
                        <a:buNone/>
                      </a:pPr>
                      <a:endParaRPr sz="20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800"/>
                        <a:buFont typeface="Libre Franklin"/>
                        <a:buNone/>
                      </a:pPr>
                      <a:r>
                        <a:rPr lang="en-US" sz="2800" u="none" strike="noStrike" cap="none">
                          <a:latin typeface="Libre Franklin"/>
                          <a:ea typeface="Libre Franklin"/>
                          <a:cs typeface="Libre Franklin"/>
                          <a:sym typeface="Libre Franklin"/>
                        </a:rPr>
                        <a:t>e.g. Avoidance of trouble</a:t>
                      </a:r>
                      <a:endParaRPr sz="2000"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1"/>
                  </a:ext>
                </a:extLst>
              </a:tr>
            </a:tbl>
          </a:graphicData>
        </a:graphic>
      </p:graphicFrame>
      <p:pic>
        <p:nvPicPr>
          <p:cNvPr id="109" name="Google Shape;109;p7"/>
          <p:cNvPicPr preferRelativeResize="0"/>
          <p:nvPr/>
        </p:nvPicPr>
        <p:blipFill rotWithShape="1">
          <a:blip r:embed="rId3">
            <a:alphaModFix/>
          </a:blip>
          <a:srcRect/>
          <a:stretch/>
        </p:blipFill>
        <p:spPr>
          <a:xfrm>
            <a:off x="5683045" y="751845"/>
            <a:ext cx="3313420" cy="16642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8"/>
          <p:cNvSpPr txBox="1">
            <a:spLocks noGrp="1"/>
          </p:cNvSpPr>
          <p:nvPr>
            <p:ph type="title"/>
          </p:nvPr>
        </p:nvSpPr>
        <p:spPr>
          <a:xfrm>
            <a:off x="137652" y="852677"/>
            <a:ext cx="5928853" cy="13078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568"/>
              </a:buClr>
              <a:buSzPts val="4400"/>
              <a:buFont typeface="Libre Franklin Thin"/>
              <a:buNone/>
            </a:pPr>
            <a:r>
              <a:rPr lang="en-US" b="0">
                <a:latin typeface="Libre Franklin Thin"/>
                <a:ea typeface="Libre Franklin Thin"/>
                <a:cs typeface="Libre Franklin Thin"/>
                <a:sym typeface="Libre Franklin Thin"/>
              </a:rPr>
              <a:t>Social Conventional:</a:t>
            </a:r>
            <a:br>
              <a:rPr lang="en-US" b="0">
                <a:latin typeface="Libre Franklin Thin"/>
                <a:ea typeface="Libre Franklin Thin"/>
                <a:cs typeface="Libre Franklin Thin"/>
                <a:sym typeface="Libre Franklin Thin"/>
              </a:rPr>
            </a:br>
            <a:r>
              <a:rPr lang="en-US" b="0">
                <a:latin typeface="Libre Franklin Thin"/>
                <a:ea typeface="Libre Franklin Thin"/>
                <a:cs typeface="Libre Franklin Thin"/>
                <a:sym typeface="Libre Franklin Thin"/>
              </a:rPr>
              <a:t>High School</a:t>
            </a:r>
            <a:endParaRPr b="0">
              <a:latin typeface="Libre Franklin Thin"/>
              <a:ea typeface="Libre Franklin Thin"/>
              <a:cs typeface="Libre Franklin Thin"/>
              <a:sym typeface="Libre Franklin Thin"/>
            </a:endParaRPr>
          </a:p>
        </p:txBody>
      </p:sp>
      <p:graphicFrame>
        <p:nvGraphicFramePr>
          <p:cNvPr id="115" name="Google Shape;115;p8"/>
          <p:cNvGraphicFramePr/>
          <p:nvPr/>
        </p:nvGraphicFramePr>
        <p:xfrm>
          <a:off x="294968" y="2547824"/>
          <a:ext cx="3000000" cy="3000000"/>
        </p:xfrm>
        <a:graphic>
          <a:graphicData uri="http://schemas.openxmlformats.org/drawingml/2006/table">
            <a:tbl>
              <a:tblPr firstRow="1" bandRow="1">
                <a:noFill/>
                <a:tableStyleId>{59DA1A14-E83F-496F-95EB-3C24E83887DC}</a:tableStyleId>
              </a:tblPr>
              <a:tblGrid>
                <a:gridCol w="8632725">
                  <a:extLst>
                    <a:ext uri="{9D8B030D-6E8A-4147-A177-3AD203B41FA5}">
                      <a16:colId xmlns:a16="http://schemas.microsoft.com/office/drawing/2014/main" val="20000"/>
                    </a:ext>
                  </a:extLst>
                </a:gridCol>
              </a:tblGrid>
              <a:tr h="392225">
                <a:tc>
                  <a:txBody>
                    <a:bodyPr/>
                    <a:lstStyle/>
                    <a:p>
                      <a:pPr marL="0" marR="0" lvl="0" indent="0" algn="ctr" rtl="0">
                        <a:lnSpc>
                          <a:spcPct val="106000"/>
                        </a:lnSpc>
                        <a:spcBef>
                          <a:spcPts val="0"/>
                        </a:spcBef>
                        <a:spcAft>
                          <a:spcPts val="0"/>
                        </a:spcAft>
                        <a:buClr>
                          <a:schemeClr val="dk1"/>
                        </a:buClr>
                        <a:buSzPts val="2800"/>
                        <a:buFont typeface="Franklin Gothic"/>
                        <a:buNone/>
                      </a:pPr>
                      <a:r>
                        <a:rPr lang="en-US" sz="2800" u="none" strike="noStrike" cap="none">
                          <a:latin typeface="Franklin Gothic"/>
                          <a:ea typeface="Franklin Gothic"/>
                          <a:cs typeface="Franklin Gothic"/>
                          <a:sym typeface="Franklin Gothic"/>
                        </a:rPr>
                        <a:t>9-12</a:t>
                      </a:r>
                      <a:endParaRPr sz="1400" b="1" u="none" strike="noStrike" cap="none">
                        <a:solidFill>
                          <a:schemeClr val="lt1"/>
                        </a:solidFill>
                        <a:latin typeface="Franklin Gothic"/>
                        <a:ea typeface="Franklin Gothic"/>
                        <a:cs typeface="Franklin Gothic"/>
                        <a:sym typeface="Franklin Gothic"/>
                      </a:endParaRPr>
                    </a:p>
                  </a:txBody>
                  <a:tcPr marL="68575" marR="68575" marT="9525" marB="0"/>
                </a:tc>
                <a:extLst>
                  <a:ext uri="{0D108BD9-81ED-4DB2-BD59-A6C34878D82A}">
                    <a16:rowId xmlns:a16="http://schemas.microsoft.com/office/drawing/2014/main" val="10000"/>
                  </a:ext>
                </a:extLst>
              </a:tr>
              <a:tr h="2546350">
                <a:tc>
                  <a:txBody>
                    <a:bodyPr/>
                    <a:lstStyle/>
                    <a:p>
                      <a:pPr marL="0" marR="0" lvl="0" indent="0" algn="l" rtl="0">
                        <a:lnSpc>
                          <a:spcPct val="106000"/>
                        </a:lnSpc>
                        <a:spcBef>
                          <a:spcPts val="0"/>
                        </a:spcBef>
                        <a:spcAft>
                          <a:spcPts val="0"/>
                        </a:spcAft>
                        <a:buClr>
                          <a:schemeClr val="dk1"/>
                        </a:buClr>
                        <a:buSzPts val="2800"/>
                        <a:buFont typeface="Libre Franklin"/>
                        <a:buNone/>
                      </a:pPr>
                      <a:r>
                        <a:rPr lang="en-US" sz="2800" u="none" strike="noStrike" cap="none">
                          <a:latin typeface="Libre Franklin"/>
                          <a:ea typeface="Libre Franklin"/>
                          <a:cs typeface="Libre Franklin"/>
                          <a:sym typeface="Libre Franklin"/>
                        </a:rPr>
                        <a:t>Students realize social norms maintaining social structures. They also realize norms are fluid and reflective of social positioning.</a:t>
                      </a:r>
                      <a:endParaRPr sz="1400" u="none" strike="noStrike" cap="none"/>
                    </a:p>
                    <a:p>
                      <a:pPr marL="0" marR="0" lvl="0" indent="0" algn="l" rtl="0">
                        <a:lnSpc>
                          <a:spcPct val="106000"/>
                        </a:lnSpc>
                        <a:spcBef>
                          <a:spcPts val="0"/>
                        </a:spcBef>
                        <a:spcAft>
                          <a:spcPts val="0"/>
                        </a:spcAft>
                        <a:buClr>
                          <a:schemeClr val="dk1"/>
                        </a:buClr>
                        <a:buSzPts val="2800"/>
                        <a:buFont typeface="Calibri"/>
                        <a:buNone/>
                      </a:pPr>
                      <a:endParaRPr sz="2800" u="none" strike="noStrike" cap="none">
                        <a:latin typeface="Libre Franklin"/>
                        <a:ea typeface="Libre Franklin"/>
                        <a:cs typeface="Libre Franklin"/>
                        <a:sym typeface="Libre Franklin"/>
                      </a:endParaRPr>
                    </a:p>
                    <a:p>
                      <a:pPr marL="0" marR="0" lvl="0" indent="0" algn="l" rtl="0">
                        <a:lnSpc>
                          <a:spcPct val="106000"/>
                        </a:lnSpc>
                        <a:spcBef>
                          <a:spcPts val="0"/>
                        </a:spcBef>
                        <a:spcAft>
                          <a:spcPts val="0"/>
                        </a:spcAft>
                        <a:buClr>
                          <a:schemeClr val="dk1"/>
                        </a:buClr>
                        <a:buSzPts val="2800"/>
                        <a:buFont typeface="Libre Franklin"/>
                        <a:buNone/>
                      </a:pPr>
                      <a:r>
                        <a:rPr lang="en-US" sz="2800" u="none" strike="noStrike" cap="none">
                          <a:latin typeface="Libre Franklin"/>
                          <a:ea typeface="Libre Franklin"/>
                          <a:cs typeface="Libre Franklin"/>
                          <a:sym typeface="Libre Franklin"/>
                        </a:rPr>
                        <a:t> </a:t>
                      </a:r>
                      <a:r>
                        <a:rPr lang="en-US" sz="2800" i="1" u="none" strike="noStrike" cap="none">
                          <a:latin typeface="Libre Franklin"/>
                          <a:ea typeface="Libre Franklin"/>
                          <a:cs typeface="Libre Franklin"/>
                          <a:sym typeface="Libre Franklin"/>
                        </a:rPr>
                        <a:t>e.g. Titles denote respect to marinating relationship status</a:t>
                      </a:r>
                      <a:r>
                        <a:rPr lang="en-US" sz="2800" u="none" strike="noStrike" cap="none">
                          <a:latin typeface="Libre Franklin"/>
                          <a:ea typeface="Libre Franklin"/>
                          <a:cs typeface="Libre Franklin"/>
                          <a:sym typeface="Libre Franklin"/>
                        </a:rPr>
                        <a:t>. </a:t>
                      </a:r>
                      <a:endParaRPr sz="2800" i="1" u="none" strike="noStrike" cap="none">
                        <a:latin typeface="Libre Franklin"/>
                        <a:ea typeface="Libre Franklin"/>
                        <a:cs typeface="Libre Franklin"/>
                        <a:sym typeface="Libre Franklin"/>
                      </a:endParaRPr>
                    </a:p>
                  </a:txBody>
                  <a:tcPr marL="68575" marR="68575" marT="9525" marB="0"/>
                </a:tc>
                <a:extLst>
                  <a:ext uri="{0D108BD9-81ED-4DB2-BD59-A6C34878D82A}">
                    <a16:rowId xmlns:a16="http://schemas.microsoft.com/office/drawing/2014/main" val="10001"/>
                  </a:ext>
                </a:extLst>
              </a:tr>
            </a:tbl>
          </a:graphicData>
        </a:graphic>
      </p:graphicFrame>
      <p:pic>
        <p:nvPicPr>
          <p:cNvPr id="116" name="Google Shape;116;p8" descr="mage result for high school students"/>
          <p:cNvPicPr preferRelativeResize="0"/>
          <p:nvPr/>
        </p:nvPicPr>
        <p:blipFill rotWithShape="1">
          <a:blip r:embed="rId3">
            <a:alphaModFix/>
          </a:blip>
          <a:srcRect/>
          <a:stretch/>
        </p:blipFill>
        <p:spPr>
          <a:xfrm>
            <a:off x="5771535" y="852677"/>
            <a:ext cx="3156154" cy="13890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9"/>
          <p:cNvSpPr txBox="1"/>
          <p:nvPr/>
        </p:nvSpPr>
        <p:spPr>
          <a:xfrm>
            <a:off x="80095" y="846265"/>
            <a:ext cx="5179061" cy="6432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6C09"/>
              </a:buClr>
              <a:buSzPts val="4400"/>
              <a:buFont typeface="Franklin Gothic"/>
              <a:buNone/>
            </a:pPr>
            <a:r>
              <a:rPr lang="en-US" sz="4400" b="0" i="0" u="none" strike="noStrike" cap="none">
                <a:solidFill>
                  <a:srgbClr val="003568"/>
                </a:solidFill>
                <a:latin typeface="Libre Franklin Thin"/>
                <a:ea typeface="Libre Franklin Thin"/>
                <a:cs typeface="Libre Franklin Thin"/>
                <a:sym typeface="Libre Franklin Thin"/>
              </a:rPr>
              <a:t>Moral Reasoning: Elementary School</a:t>
            </a:r>
            <a:endParaRPr sz="4400" b="0" i="0" u="none" strike="noStrike" cap="none">
              <a:solidFill>
                <a:srgbClr val="003568"/>
              </a:solidFill>
              <a:latin typeface="Libre Franklin Thin"/>
              <a:ea typeface="Libre Franklin Thin"/>
              <a:cs typeface="Libre Franklin Thin"/>
              <a:sym typeface="Libre Franklin Thin"/>
            </a:endParaRPr>
          </a:p>
        </p:txBody>
      </p:sp>
      <p:graphicFrame>
        <p:nvGraphicFramePr>
          <p:cNvPr id="122" name="Google Shape;122;p9"/>
          <p:cNvGraphicFramePr/>
          <p:nvPr/>
        </p:nvGraphicFramePr>
        <p:xfrm>
          <a:off x="109857" y="2659209"/>
          <a:ext cx="3000000" cy="3000000"/>
        </p:xfrm>
        <a:graphic>
          <a:graphicData uri="http://schemas.openxmlformats.org/drawingml/2006/table">
            <a:tbl>
              <a:tblPr firstRow="1" bandRow="1">
                <a:noFill/>
                <a:tableStyleId>{59DA1A14-E83F-496F-95EB-3C24E83887DC}</a:tableStyleId>
              </a:tblPr>
              <a:tblGrid>
                <a:gridCol w="4627850">
                  <a:extLst>
                    <a:ext uri="{9D8B030D-6E8A-4147-A177-3AD203B41FA5}">
                      <a16:colId xmlns:a16="http://schemas.microsoft.com/office/drawing/2014/main" val="20000"/>
                    </a:ext>
                  </a:extLst>
                </a:gridCol>
                <a:gridCol w="4258800">
                  <a:extLst>
                    <a:ext uri="{9D8B030D-6E8A-4147-A177-3AD203B41FA5}">
                      <a16:colId xmlns:a16="http://schemas.microsoft.com/office/drawing/2014/main" val="20001"/>
                    </a:ext>
                  </a:extLst>
                </a:gridCol>
              </a:tblGrid>
              <a:tr h="341950">
                <a:tc gridSpan="2">
                  <a:txBody>
                    <a:bodyPr/>
                    <a:lstStyle/>
                    <a:p>
                      <a:pPr marL="0" marR="0" lvl="0" indent="0" algn="ctr" rtl="0">
                        <a:lnSpc>
                          <a:spcPct val="107000"/>
                        </a:lnSpc>
                        <a:spcBef>
                          <a:spcPts val="0"/>
                        </a:spcBef>
                        <a:spcAft>
                          <a:spcPts val="0"/>
                        </a:spcAft>
                        <a:buClr>
                          <a:schemeClr val="dk1"/>
                        </a:buClr>
                        <a:buSzPts val="2000"/>
                        <a:buFont typeface="Franklin Gothic"/>
                        <a:buNone/>
                      </a:pPr>
                      <a:r>
                        <a:rPr lang="en-US" sz="2000" u="none" strike="noStrike" cap="none">
                          <a:latin typeface="Franklin Gothic"/>
                          <a:ea typeface="Franklin Gothic"/>
                          <a:cs typeface="Franklin Gothic"/>
                          <a:sym typeface="Franklin Gothic"/>
                        </a:rPr>
                        <a:t>Distributive Justice </a:t>
                      </a:r>
                      <a:endParaRPr sz="2000" b="1" u="none" strike="noStrike" cap="none">
                        <a:latin typeface="Franklin Gothic"/>
                        <a:ea typeface="Franklin Gothic"/>
                        <a:cs typeface="Franklin Gothic"/>
                        <a:sym typeface="Franklin Gothic"/>
                      </a:endParaRPr>
                    </a:p>
                  </a:txBody>
                  <a:tcPr marL="68575" marR="68575" marT="0" marB="0"/>
                </a:tc>
                <a:tc hMerge="1">
                  <a:txBody>
                    <a:bodyPr/>
                    <a:lstStyle/>
                    <a:p>
                      <a:endParaRPr lang="en-US"/>
                    </a:p>
                  </a:txBody>
                  <a:tcPr/>
                </a:tc>
                <a:extLst>
                  <a:ext uri="{0D108BD9-81ED-4DB2-BD59-A6C34878D82A}">
                    <a16:rowId xmlns:a16="http://schemas.microsoft.com/office/drawing/2014/main" val="10000"/>
                  </a:ext>
                </a:extLst>
              </a:tr>
              <a:tr h="341950">
                <a:tc>
                  <a:txBody>
                    <a:bodyPr/>
                    <a:lstStyle/>
                    <a:p>
                      <a:pPr marL="0" marR="0" lvl="0" indent="0" algn="ctr" rtl="0">
                        <a:lnSpc>
                          <a:spcPct val="107000"/>
                        </a:lnSpc>
                        <a:spcBef>
                          <a:spcPts val="0"/>
                        </a:spcBef>
                        <a:spcAft>
                          <a:spcPts val="0"/>
                        </a:spcAft>
                        <a:buClr>
                          <a:schemeClr val="lt1"/>
                        </a:buClr>
                        <a:buSzPts val="2000"/>
                        <a:buFont typeface="Franklin Gothic"/>
                        <a:buNone/>
                      </a:pPr>
                      <a:r>
                        <a:rPr lang="en-US" sz="2000" u="none" strike="noStrike" cap="none">
                          <a:solidFill>
                            <a:schemeClr val="lt1"/>
                          </a:solidFill>
                          <a:latin typeface="Franklin Gothic"/>
                          <a:ea typeface="Franklin Gothic"/>
                          <a:cs typeface="Franklin Gothic"/>
                          <a:sym typeface="Franklin Gothic"/>
                        </a:rPr>
                        <a:t>K-2 </a:t>
                      </a:r>
                      <a:endParaRPr sz="2000" b="1" u="none" strike="noStrike" cap="none">
                        <a:solidFill>
                          <a:schemeClr val="lt1"/>
                        </a:solidFill>
                        <a:latin typeface="Franklin Gothic"/>
                        <a:ea typeface="Franklin Gothic"/>
                        <a:cs typeface="Franklin Gothic"/>
                        <a:sym typeface="Franklin Gothic"/>
                      </a:endParaRPr>
                    </a:p>
                  </a:txBody>
                  <a:tcPr marL="68575" marR="68575" marT="0" marB="0"/>
                </a:tc>
                <a:tc>
                  <a:txBody>
                    <a:bodyPr/>
                    <a:lstStyle/>
                    <a:p>
                      <a:pPr marL="0" marR="0" lvl="0" indent="0" algn="ctr" rtl="0">
                        <a:lnSpc>
                          <a:spcPct val="107000"/>
                        </a:lnSpc>
                        <a:spcBef>
                          <a:spcPts val="0"/>
                        </a:spcBef>
                        <a:spcAft>
                          <a:spcPts val="0"/>
                        </a:spcAft>
                        <a:buClr>
                          <a:schemeClr val="lt1"/>
                        </a:buClr>
                        <a:buSzPts val="2000"/>
                        <a:buFont typeface="Franklin Gothic"/>
                        <a:buNone/>
                      </a:pPr>
                      <a:r>
                        <a:rPr lang="en-US" sz="2000" u="none" strike="noStrike" cap="none">
                          <a:solidFill>
                            <a:schemeClr val="lt1"/>
                          </a:solidFill>
                          <a:latin typeface="Franklin Gothic"/>
                          <a:ea typeface="Franklin Gothic"/>
                          <a:cs typeface="Franklin Gothic"/>
                          <a:sym typeface="Franklin Gothic"/>
                        </a:rPr>
                        <a:t>2-5</a:t>
                      </a:r>
                      <a:endParaRPr sz="2000" b="1" u="none" strike="noStrike" cap="none">
                        <a:solidFill>
                          <a:schemeClr val="lt1"/>
                        </a:solidFill>
                        <a:latin typeface="Franklin Gothic"/>
                        <a:ea typeface="Franklin Gothic"/>
                        <a:cs typeface="Franklin Gothic"/>
                        <a:sym typeface="Franklin Gothic"/>
                      </a:endParaRPr>
                    </a:p>
                  </a:txBody>
                  <a:tcPr marL="68575" marR="68575" marT="0" marB="0"/>
                </a:tc>
                <a:extLst>
                  <a:ext uri="{0D108BD9-81ED-4DB2-BD59-A6C34878D82A}">
                    <a16:rowId xmlns:a16="http://schemas.microsoft.com/office/drawing/2014/main" val="10001"/>
                  </a:ext>
                </a:extLst>
              </a:tr>
              <a:tr h="3295900">
                <a:tc>
                  <a:txBody>
                    <a:bodyPr/>
                    <a:lstStyle/>
                    <a:p>
                      <a:pPr marL="0" marR="0" lvl="0" indent="0" algn="l" rtl="0">
                        <a:lnSpc>
                          <a:spcPct val="107000"/>
                        </a:lnSpc>
                        <a:spcBef>
                          <a:spcPts val="0"/>
                        </a:spcBef>
                        <a:spcAft>
                          <a:spcPts val="0"/>
                        </a:spcAft>
                        <a:buClr>
                          <a:schemeClr val="dk1"/>
                        </a:buClr>
                        <a:buSzPts val="2200"/>
                        <a:buFont typeface="Libre Franklin"/>
                        <a:buNone/>
                      </a:pPr>
                      <a:r>
                        <a:rPr lang="en-US" sz="2200" u="none" strike="noStrike" cap="none">
                          <a:latin typeface="Libre Franklin"/>
                          <a:ea typeface="Libre Franklin"/>
                          <a:cs typeface="Libre Franklin"/>
                          <a:sym typeface="Libre Franklin"/>
                        </a:rPr>
                        <a:t>Students understand certain behaviors are wrong but can only consider one person’s need at a time. Students  will often prioritize their own self-interest as it relates to fairness and justice. </a:t>
                      </a:r>
                      <a:endParaRPr sz="22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200"/>
                        <a:buFont typeface="Calibri"/>
                        <a:buNone/>
                      </a:pPr>
                      <a:endParaRPr sz="22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200"/>
                        <a:buFont typeface="Libre Franklin"/>
                        <a:buNone/>
                      </a:pPr>
                      <a:r>
                        <a:rPr lang="en-US" sz="2200" u="none" strike="noStrike" cap="none">
                          <a:latin typeface="Libre Franklin"/>
                          <a:ea typeface="Libre Franklin"/>
                          <a:cs typeface="Libre Franklin"/>
                          <a:sym typeface="Libre Franklin"/>
                        </a:rPr>
                        <a:t>e.g. </a:t>
                      </a:r>
                      <a:r>
                        <a:rPr lang="en-US" sz="2200" i="1" u="none" strike="noStrike" cap="none">
                          <a:latin typeface="Libre Franklin"/>
                          <a:ea typeface="Libre Franklin"/>
                          <a:cs typeface="Libre Franklin"/>
                          <a:sym typeface="Libre Franklin"/>
                        </a:rPr>
                        <a:t>Sharing does not have to mean 50/50 to the benefit of the child. </a:t>
                      </a:r>
                      <a:endParaRPr sz="2200" i="1" u="none" strike="noStrike" cap="none">
                        <a:latin typeface="Libre Franklin"/>
                        <a:ea typeface="Libre Franklin"/>
                        <a:cs typeface="Libre Franklin"/>
                        <a:sym typeface="Libre Franklin"/>
                      </a:endParaRPr>
                    </a:p>
                  </a:txBody>
                  <a:tcPr marL="68575" marR="68575" marT="0" marB="0"/>
                </a:tc>
                <a:tc>
                  <a:txBody>
                    <a:bodyPr/>
                    <a:lstStyle/>
                    <a:p>
                      <a:pPr marL="0" marR="0" lvl="0" indent="0" algn="l" rtl="0">
                        <a:lnSpc>
                          <a:spcPct val="107000"/>
                        </a:lnSpc>
                        <a:spcBef>
                          <a:spcPts val="0"/>
                        </a:spcBef>
                        <a:spcAft>
                          <a:spcPts val="0"/>
                        </a:spcAft>
                        <a:buClr>
                          <a:schemeClr val="dk1"/>
                        </a:buClr>
                        <a:buSzPts val="2200"/>
                        <a:buFont typeface="Libre Franklin"/>
                        <a:buNone/>
                      </a:pPr>
                      <a:r>
                        <a:rPr lang="en-US" sz="2200" u="none" strike="noStrike" cap="none">
                          <a:latin typeface="Libre Franklin"/>
                          <a:ea typeface="Libre Franklin"/>
                          <a:cs typeface="Libre Franklin"/>
                          <a:sym typeface="Libre Franklin"/>
                        </a:rPr>
                        <a:t>Students take fellow students feelings into consideration but though the lens of strict equality. </a:t>
                      </a:r>
                      <a:endParaRPr sz="22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200"/>
                        <a:buFont typeface="Calibri"/>
                        <a:buNone/>
                      </a:pPr>
                      <a:endParaRPr sz="2200" u="none" strike="noStrike" cap="none">
                        <a:latin typeface="Libre Franklin"/>
                        <a:ea typeface="Libre Franklin"/>
                        <a:cs typeface="Libre Franklin"/>
                        <a:sym typeface="Libre Franklin"/>
                      </a:endParaRPr>
                    </a:p>
                    <a:p>
                      <a:pPr marL="0" marR="0" lvl="0" indent="0" algn="l" rtl="0">
                        <a:lnSpc>
                          <a:spcPct val="107000"/>
                        </a:lnSpc>
                        <a:spcBef>
                          <a:spcPts val="0"/>
                        </a:spcBef>
                        <a:spcAft>
                          <a:spcPts val="0"/>
                        </a:spcAft>
                        <a:buClr>
                          <a:schemeClr val="dk1"/>
                        </a:buClr>
                        <a:buSzPts val="2200"/>
                        <a:buFont typeface="Libre Franklin"/>
                        <a:buNone/>
                      </a:pPr>
                      <a:r>
                        <a:rPr lang="en-US" sz="2200" u="none" strike="noStrike" cap="none">
                          <a:latin typeface="Libre Franklin"/>
                          <a:ea typeface="Libre Franklin"/>
                          <a:cs typeface="Libre Franklin"/>
                          <a:sym typeface="Libre Franklin"/>
                        </a:rPr>
                        <a:t>E.g. </a:t>
                      </a:r>
                      <a:r>
                        <a:rPr lang="en-US" sz="2200" i="1" u="none" strike="noStrike" cap="none">
                          <a:latin typeface="Libre Franklin"/>
                          <a:ea typeface="Libre Franklin"/>
                          <a:cs typeface="Libre Franklin"/>
                          <a:sym typeface="Libre Franklin"/>
                        </a:rPr>
                        <a:t>Sharing must be 50/50. </a:t>
                      </a:r>
                      <a:endParaRPr sz="2200" i="1" u="none" strike="noStrike" cap="none">
                        <a:latin typeface="Libre Franklin"/>
                        <a:ea typeface="Libre Franklin"/>
                        <a:cs typeface="Libre Franklin"/>
                        <a:sym typeface="Libre Franklin"/>
                      </a:endParaRPr>
                    </a:p>
                  </a:txBody>
                  <a:tcPr marL="68575" marR="68575" marT="0" marB="0"/>
                </a:tc>
                <a:extLst>
                  <a:ext uri="{0D108BD9-81ED-4DB2-BD59-A6C34878D82A}">
                    <a16:rowId xmlns:a16="http://schemas.microsoft.com/office/drawing/2014/main" val="10002"/>
                  </a:ext>
                </a:extLst>
              </a:tr>
            </a:tbl>
          </a:graphicData>
        </a:graphic>
      </p:graphicFrame>
      <p:pic>
        <p:nvPicPr>
          <p:cNvPr id="123" name="Google Shape;123;p9" descr="mage result for preschoolers sharing icecream"/>
          <p:cNvPicPr preferRelativeResize="0"/>
          <p:nvPr/>
        </p:nvPicPr>
        <p:blipFill rotWithShape="1">
          <a:blip r:embed="rId3">
            <a:alphaModFix/>
          </a:blip>
          <a:srcRect/>
          <a:stretch/>
        </p:blipFill>
        <p:spPr>
          <a:xfrm>
            <a:off x="5367312" y="729357"/>
            <a:ext cx="3629204" cy="1748372"/>
          </a:xfrm>
          <a:prstGeom prst="rect">
            <a:avLst/>
          </a:prstGeom>
          <a:noFill/>
          <a:ln>
            <a:noFill/>
          </a:ln>
        </p:spPr>
      </p:pic>
    </p:spTree>
  </p:cSld>
  <p:clrMapOvr>
    <a:masterClrMapping/>
  </p:clrMapOvr>
</p:sld>
</file>

<file path=ppt/theme/theme1.xml><?xml version="1.0" encoding="utf-8"?>
<a:theme xmlns:a="http://schemas.openxmlformats.org/drawingml/2006/main" name="UVA Curry School of Education and Human Development Body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1322</Words>
  <Application>Microsoft Office PowerPoint</Application>
  <PresentationFormat>On-screen Show (4:3)</PresentationFormat>
  <Paragraphs>142</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Libre Franklin</vt:lpstr>
      <vt:lpstr>Franklin Gothic</vt:lpstr>
      <vt:lpstr>Libre Franklin Thin</vt:lpstr>
      <vt:lpstr>Times New Roman</vt:lpstr>
      <vt:lpstr>Calibri</vt:lpstr>
      <vt:lpstr>Arial</vt:lpstr>
      <vt:lpstr>UVA Curry School of Education and Human Development Body Slide</vt:lpstr>
      <vt:lpstr>PowerPoint Presentation</vt:lpstr>
      <vt:lpstr>Race and America </vt:lpstr>
      <vt:lpstr>Conversations about Race and Justice Schools</vt:lpstr>
      <vt:lpstr>Social-Cognitive Domain Theory</vt:lpstr>
      <vt:lpstr>PowerPoint Presentation</vt:lpstr>
      <vt:lpstr>PowerPoint Presentation</vt:lpstr>
      <vt:lpstr>Social Convention:  Middle School  </vt:lpstr>
      <vt:lpstr>Social Conventional: High School</vt:lpstr>
      <vt:lpstr>PowerPoint Presentation</vt:lpstr>
      <vt:lpstr>PowerPoint Presentation</vt:lpstr>
      <vt:lpstr>Moral Reasoning: Middle School </vt:lpstr>
      <vt:lpstr>PowerPoint Presentation</vt:lpstr>
      <vt:lpstr>Transactive Discussions</vt:lpstr>
      <vt:lpstr>Domain-Concordant Instruction </vt:lpstr>
      <vt:lpstr>Concerns of each Domain </vt:lpstr>
      <vt:lpstr>Educating for Democracy</vt:lpstr>
      <vt:lpstr>Elementary School Questions We March (K-2)</vt:lpstr>
      <vt:lpstr>Elementary School Questions The Case Against Loving (3-5)</vt:lpstr>
      <vt:lpstr>Middle School Questions Confederate Monuments</vt:lpstr>
      <vt:lpstr>High School Questions: Reparations </vt:lpstr>
      <vt:lpstr>High School Questions: Tuskegee Experiment</vt:lpstr>
      <vt:lpstr>Transactive Discussions Techniques</vt:lpstr>
      <vt:lpstr>"Knowledge emerges only through invention and re-invention, through the restless, impatient, continuing, hopeful inquiry human beings pursue in the world, with the world, and with each other."</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Melton</dc:creator>
  <cp:lastModifiedBy>Rohde, Natsuko (nr6u)</cp:lastModifiedBy>
  <cp:revision>1</cp:revision>
  <dcterms:created xsi:type="dcterms:W3CDTF">2019-11-15T18:52:13Z</dcterms:created>
  <dcterms:modified xsi:type="dcterms:W3CDTF">2021-09-23T15:14:26Z</dcterms:modified>
</cp:coreProperties>
</file>