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62.jpg" ContentType="image/jpg"/>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modernComment_2B7_AAA1ABA6.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78" r:id="rId4"/>
    <p:sldMasterId id="2147483700" r:id="rId5"/>
  </p:sldMasterIdLst>
  <p:notesMasterIdLst>
    <p:notesMasterId r:id="rId82"/>
  </p:notesMasterIdLst>
  <p:sldIdLst>
    <p:sldId id="466" r:id="rId6"/>
    <p:sldId id="501" r:id="rId7"/>
    <p:sldId id="512" r:id="rId8"/>
    <p:sldId id="505" r:id="rId9"/>
    <p:sldId id="508" r:id="rId10"/>
    <p:sldId id="396" r:id="rId11"/>
    <p:sldId id="506" r:id="rId12"/>
    <p:sldId id="386" r:id="rId13"/>
    <p:sldId id="350" r:id="rId14"/>
    <p:sldId id="368" r:id="rId15"/>
    <p:sldId id="378" r:id="rId16"/>
    <p:sldId id="387" r:id="rId17"/>
    <p:sldId id="509" r:id="rId18"/>
    <p:sldId id="388" r:id="rId19"/>
    <p:sldId id="510" r:id="rId20"/>
    <p:sldId id="511" r:id="rId21"/>
    <p:sldId id="513" r:id="rId22"/>
    <p:sldId id="514" r:id="rId23"/>
    <p:sldId id="677" r:id="rId24"/>
    <p:sldId id="678" r:id="rId25"/>
    <p:sldId id="679" r:id="rId26"/>
    <p:sldId id="681" r:id="rId27"/>
    <p:sldId id="682" r:id="rId28"/>
    <p:sldId id="683" r:id="rId29"/>
    <p:sldId id="684" r:id="rId30"/>
    <p:sldId id="693" r:id="rId31"/>
    <p:sldId id="685" r:id="rId32"/>
    <p:sldId id="686" r:id="rId33"/>
    <p:sldId id="687" r:id="rId34"/>
    <p:sldId id="688" r:id="rId35"/>
    <p:sldId id="689" r:id="rId36"/>
    <p:sldId id="690" r:id="rId37"/>
    <p:sldId id="691" r:id="rId38"/>
    <p:sldId id="692" r:id="rId39"/>
    <p:sldId id="315" r:id="rId40"/>
    <p:sldId id="648" r:id="rId41"/>
    <p:sldId id="651" r:id="rId42"/>
    <p:sldId id="652" r:id="rId43"/>
    <p:sldId id="654" r:id="rId44"/>
    <p:sldId id="655" r:id="rId45"/>
    <p:sldId id="659" r:id="rId46"/>
    <p:sldId id="627" r:id="rId47"/>
    <p:sldId id="653" r:id="rId48"/>
    <p:sldId id="318" r:id="rId49"/>
    <p:sldId id="656" r:id="rId50"/>
    <p:sldId id="640" r:id="rId51"/>
    <p:sldId id="647" r:id="rId52"/>
    <p:sldId id="641" r:id="rId53"/>
    <p:sldId id="642" r:id="rId54"/>
    <p:sldId id="643" r:id="rId55"/>
    <p:sldId id="658" r:id="rId56"/>
    <p:sldId id="645" r:id="rId57"/>
    <p:sldId id="660" r:id="rId58"/>
    <p:sldId id="592" r:id="rId59"/>
    <p:sldId id="256" r:id="rId60"/>
    <p:sldId id="257" r:id="rId61"/>
    <p:sldId id="268" r:id="rId62"/>
    <p:sldId id="274" r:id="rId63"/>
    <p:sldId id="273" r:id="rId64"/>
    <p:sldId id="258" r:id="rId65"/>
    <p:sldId id="270" r:id="rId66"/>
    <p:sldId id="259" r:id="rId67"/>
    <p:sldId id="271" r:id="rId68"/>
    <p:sldId id="272" r:id="rId69"/>
    <p:sldId id="263" r:id="rId70"/>
    <p:sldId id="266" r:id="rId71"/>
    <p:sldId id="694" r:id="rId72"/>
    <p:sldId id="294" r:id="rId73"/>
    <p:sldId id="304" r:id="rId74"/>
    <p:sldId id="305" r:id="rId75"/>
    <p:sldId id="264" r:id="rId76"/>
    <p:sldId id="267" r:id="rId77"/>
    <p:sldId id="303" r:id="rId78"/>
    <p:sldId id="695" r:id="rId79"/>
    <p:sldId id="696" r:id="rId80"/>
    <p:sldId id="306" r:id="rId8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3" roundtripDataSignature="AMtx7mg3wEmvU1r3JNx+0SLqS74CwQLL1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184152-717D-893D-B391-BFBE09A06C35}" name="Spencer Christian" initials="SC" userId="298fda3db44c7430" providerId="Windows Live"/>
  <p188:author id="{FD5FE6C2-E1D0-1B51-578E-1606CAE6E717}" name="Leigh Oden" initials="LO" userId="S::odenl@dhec.sc.gov::68f8c4ad-c16c-4fc5-b4f7-257dee93cc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B8B"/>
    <a:srgbClr val="A3D337"/>
    <a:srgbClr val="59955C"/>
    <a:srgbClr val="DEF7FF"/>
    <a:srgbClr val="DEEBF7"/>
    <a:srgbClr val="004B8B"/>
    <a:srgbClr val="2B6F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A1411E-E6DE-49E6-9647-9B4C15B43CA8}" v="60" dt="2026-01-26T17:59:25.240"/>
    <p1510:client id="{DB35A598-E56A-AB2A-0326-E2C02DA46993}" v="9" dt="2026-01-27T18:17:13.351"/>
  </p1510:revLst>
</p1510:revInfo>
</file>

<file path=ppt/tableStyles.xml><?xml version="1.0" encoding="utf-8"?>
<a:tblStyleLst xmlns:a="http://schemas.openxmlformats.org/drawingml/2006/main" def="{81B8AC2A-7CCF-4B02-AB42-1F8513227EA3}">
  <a:tblStyle styleId="{81B8AC2A-7CCF-4B02-AB42-1F8513227EA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EF3"/>
          </a:solidFill>
        </a:fill>
      </a:tcStyle>
    </a:wholeTbl>
    <a:band1H>
      <a:tcTxStyle/>
      <a:tcStyle>
        <a:tcBdr/>
        <a:fill>
          <a:solidFill>
            <a:srgbClr val="CCDCE6"/>
          </a:solidFill>
        </a:fill>
      </a:tcStyle>
    </a:band1H>
    <a:band2H>
      <a:tcTxStyle/>
      <a:tcStyle>
        <a:tcBdr/>
      </a:tcStyle>
    </a:band2H>
    <a:band1V>
      <a:tcTxStyle/>
      <a:tcStyle>
        <a:tcBdr/>
        <a:fill>
          <a:solidFill>
            <a:srgbClr val="CCDCE6"/>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79" autoAdjust="0"/>
    <p:restoredTop sz="89989" autoAdjust="0"/>
  </p:normalViewPr>
  <p:slideViewPr>
    <p:cSldViewPr snapToGrid="0">
      <p:cViewPr varScale="1">
        <p:scale>
          <a:sx n="99" d="100"/>
          <a:sy n="99" d="100"/>
        </p:scale>
        <p:origin x="56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customschemas.google.com/relationships/presentationmetadata" Target="metadata"/><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notesMaster" Target="notesMasters/notesMaster1.xml"/><Relationship Id="rId19" Type="http://schemas.openxmlformats.org/officeDocument/2006/relationships/slide" Target="slides/slide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Segoe UI" panose="020B0502040204020203" pitchFamily="34" charset="0"/>
                <a:ea typeface="+mn-ea"/>
                <a:cs typeface="Segoe UI" panose="020B0502040204020203" pitchFamily="34" charset="0"/>
              </a:defRPr>
            </a:pPr>
            <a:r>
              <a:rPr lang="en-US">
                <a:latin typeface="Segoe UI" panose="020B0502040204020203" pitchFamily="34" charset="0"/>
                <a:cs typeface="Segoe UI" panose="020B0502040204020203" pitchFamily="34" charset="0"/>
              </a:rPr>
              <a:t>Age of Housing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Segoe UI" panose="020B0502040204020203" pitchFamily="34" charset="0"/>
              <a:ea typeface="+mn-ea"/>
              <a:cs typeface="Segoe UI" panose="020B0502040204020203" pitchFamily="34" charset="0"/>
            </a:defRPr>
          </a:pPr>
          <a:endParaRPr lang="en-US"/>
        </a:p>
      </c:txPr>
    </c:title>
    <c:autoTitleDeleted val="0"/>
    <c:plotArea>
      <c:layout/>
      <c:barChart>
        <c:barDir val="col"/>
        <c:grouping val="clustered"/>
        <c:varyColors val="0"/>
        <c:ser>
          <c:idx val="0"/>
          <c:order val="0"/>
          <c:tx>
            <c:strRef>
              <c:f>Sheet1!$B$1</c:f>
              <c:strCache>
                <c:ptCount val="1"/>
                <c:pt idx="0">
                  <c:v>Owner-Occupied </c:v>
                </c:pt>
              </c:strCache>
            </c:strRef>
          </c:tx>
          <c:spPr>
            <a:solidFill>
              <a:schemeClr val="accent1">
                <a:shade val="76000"/>
              </a:schemeClr>
            </a:solidFill>
            <a:ln>
              <a:noFill/>
            </a:ln>
            <a:effectLst/>
          </c:spPr>
          <c:invertIfNegative val="0"/>
          <c:cat>
            <c:strRef>
              <c:f>Sheet1!$A$2:$A$5</c:f>
              <c:strCache>
                <c:ptCount val="4"/>
                <c:pt idx="0">
                  <c:v>2000 or later</c:v>
                </c:pt>
                <c:pt idx="1">
                  <c:v>1980-1999</c:v>
                </c:pt>
                <c:pt idx="2">
                  <c:v>1950-1979</c:v>
                </c:pt>
                <c:pt idx="3">
                  <c:v>Before 1950</c:v>
                </c:pt>
              </c:strCache>
            </c:strRef>
          </c:cat>
          <c:val>
            <c:numRef>
              <c:f>Sheet1!$B$2:$B$5</c:f>
              <c:numCache>
                <c:formatCode>General</c:formatCode>
                <c:ptCount val="4"/>
                <c:pt idx="0">
                  <c:v>563882</c:v>
                </c:pt>
                <c:pt idx="1">
                  <c:v>449979</c:v>
                </c:pt>
                <c:pt idx="2">
                  <c:v>383009</c:v>
                </c:pt>
                <c:pt idx="3">
                  <c:v>81988</c:v>
                </c:pt>
              </c:numCache>
            </c:numRef>
          </c:val>
          <c:extLst>
            <c:ext xmlns:c16="http://schemas.microsoft.com/office/drawing/2014/chart" uri="{C3380CC4-5D6E-409C-BE32-E72D297353CC}">
              <c16:uniqueId val="{00000000-4BEE-BA45-B7C6-0B3725AB800E}"/>
            </c:ext>
          </c:extLst>
        </c:ser>
        <c:ser>
          <c:idx val="1"/>
          <c:order val="1"/>
          <c:tx>
            <c:strRef>
              <c:f>Sheet1!$C$1</c:f>
              <c:strCache>
                <c:ptCount val="1"/>
                <c:pt idx="0">
                  <c:v>Renter-Occupied</c:v>
                </c:pt>
              </c:strCache>
            </c:strRef>
          </c:tx>
          <c:spPr>
            <a:solidFill>
              <a:schemeClr val="accent1">
                <a:tint val="77000"/>
              </a:schemeClr>
            </a:solidFill>
            <a:ln>
              <a:noFill/>
            </a:ln>
            <a:effectLst/>
          </c:spPr>
          <c:invertIfNegative val="0"/>
          <c:cat>
            <c:strRef>
              <c:f>Sheet1!$A$2:$A$5</c:f>
              <c:strCache>
                <c:ptCount val="4"/>
                <c:pt idx="0">
                  <c:v>2000 or later</c:v>
                </c:pt>
                <c:pt idx="1">
                  <c:v>1980-1999</c:v>
                </c:pt>
                <c:pt idx="2">
                  <c:v>1950-1979</c:v>
                </c:pt>
                <c:pt idx="3">
                  <c:v>Before 1950</c:v>
                </c:pt>
              </c:strCache>
            </c:strRef>
          </c:cat>
          <c:val>
            <c:numRef>
              <c:f>Sheet1!$C$2:$C$5</c:f>
              <c:numCache>
                <c:formatCode>General</c:formatCode>
                <c:ptCount val="4"/>
                <c:pt idx="0">
                  <c:v>178338</c:v>
                </c:pt>
                <c:pt idx="1">
                  <c:v>193234</c:v>
                </c:pt>
                <c:pt idx="2">
                  <c:v>176157</c:v>
                </c:pt>
                <c:pt idx="3">
                  <c:v>43803</c:v>
                </c:pt>
              </c:numCache>
            </c:numRef>
          </c:val>
          <c:extLst>
            <c:ext xmlns:c16="http://schemas.microsoft.com/office/drawing/2014/chart" uri="{C3380CC4-5D6E-409C-BE32-E72D297353CC}">
              <c16:uniqueId val="{00000000-EEDC-3E4F-9A50-E3B3A155E0CC}"/>
            </c:ext>
          </c:extLst>
        </c:ser>
        <c:dLbls>
          <c:showLegendKey val="0"/>
          <c:showVal val="0"/>
          <c:showCatName val="0"/>
          <c:showSerName val="0"/>
          <c:showPercent val="0"/>
          <c:showBubbleSize val="0"/>
        </c:dLbls>
        <c:gapWidth val="219"/>
        <c:overlap val="-27"/>
        <c:axId val="525779200"/>
        <c:axId val="525832240"/>
      </c:barChart>
      <c:catAx>
        <c:axId val="52577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525832240"/>
        <c:crosses val="autoZero"/>
        <c:auto val="1"/>
        <c:lblAlgn val="ctr"/>
        <c:lblOffset val="100"/>
        <c:noMultiLvlLbl val="0"/>
      </c:catAx>
      <c:valAx>
        <c:axId val="52583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52577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Century Gothic" panose="020B0502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2B7_AAA1ABA6.xml><?xml version="1.0" encoding="utf-8"?>
<p188:cmLst xmlns:a="http://schemas.openxmlformats.org/drawingml/2006/main" xmlns:r="http://schemas.openxmlformats.org/officeDocument/2006/relationships" xmlns:p188="http://schemas.microsoft.com/office/powerpoint/2018/8/main">
  <p188:cm id="{6CB9CC1B-BA18-4B13-9CA6-FDD9FC228D09}" authorId="{FD5FE6C2-E1D0-1B51-578E-1606CAE6E717}" created="2025-12-02T21:20:02.605">
    <pc:sldMkLst xmlns:pc="http://schemas.microsoft.com/office/powerpoint/2013/main/command">
      <pc:docMk/>
      <pc:sldMk cId="240673703" sldId="273"/>
    </pc:sldMkLst>
    <p188:replyLst>
      <p188:reply id="{897EB281-785E-4520-9CC5-ED8D7F1EE111}" authorId="{FD5FE6C2-E1D0-1B51-578E-1606CAE6E717}" created="2025-12-02T21:20:31.360">
        <p188:txBody>
          <a:bodyPr/>
          <a:lstStyle/>
          <a:p>
            <a:r>
              <a:rPr lang="en-US"/>
              <a:t>And – clearly show that the chart is SC data where the sentence above is national.  </a:t>
            </a:r>
          </a:p>
        </p188:txBody>
      </p188:reply>
    </p188:replyLst>
    <p188:txBody>
      <a:bodyPr/>
      <a:lstStyle/>
      <a:p>
        <a:r>
          <a:rPr lang="en-US"/>
          <a:t>I would try to make these bigger.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image" Target="../media/image55.jpg"/><Relationship Id="rId5" Type="http://schemas.openxmlformats.org/officeDocument/2006/relationships/image" Target="../media/image59.jpg"/><Relationship Id="rId4" Type="http://schemas.openxmlformats.org/officeDocument/2006/relationships/image" Target="../media/image58.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image" Target="../media/image55.jpg"/><Relationship Id="rId5" Type="http://schemas.openxmlformats.org/officeDocument/2006/relationships/image" Target="../media/image59.jpg"/><Relationship Id="rId4" Type="http://schemas.openxmlformats.org/officeDocument/2006/relationships/image" Target="../media/image58.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a:lstStyle/>
        <a:p>
          <a:endParaRPr lang="en-US"/>
        </a:p>
      </dgm:t>
    </dgm:pt>
    <dgm:pt modelId="{23CA95F9-8BCF-40C1-B842-BCFFD43632F6}">
      <dgm:prSet custT="1"/>
      <dgm:spPr/>
      <dgm:t>
        <a:bodyPr/>
        <a:lstStyle/>
        <a:p>
          <a:pPr algn="ctr">
            <a:lnSpc>
              <a:spcPct val="100000"/>
            </a:lnSpc>
            <a:defRPr b="1" spc="20">
              <a:latin typeface="+mj-lt"/>
            </a:defRPr>
          </a:pPr>
          <a:r>
            <a:rPr lang="en-US" sz="1800" b="1" cap="all" baseline="0" dirty="0">
              <a:solidFill>
                <a:schemeClr val="accent3">
                  <a:lumMod val="75000"/>
                </a:schemeClr>
              </a:solidFill>
            </a:rPr>
            <a:t>Street Outreach</a:t>
          </a:r>
          <a:br>
            <a:rPr lang="en-US" sz="1600" dirty="0">
              <a:solidFill>
                <a:sysClr val="windowText" lastClr="000000"/>
              </a:solidFill>
            </a:rPr>
          </a:br>
          <a:r>
            <a:rPr lang="en-US" sz="1600" b="0" dirty="0">
              <a:solidFill>
                <a:schemeClr val="accent3">
                  <a:lumMod val="75000"/>
                </a:schemeClr>
              </a:solidFill>
              <a:effectLst/>
              <a:latin typeface="+mj-lt"/>
            </a:rPr>
            <a:t>Engage and share resources with homeless persons in their environment.</a:t>
          </a:r>
        </a:p>
      </dgm:t>
    </dgm:pt>
    <dgm:pt modelId="{FC4F4986-5DCD-4DC2-B7FD-2C5FABEF9979}" type="parTrans" cxnId="{E6EDE7CF-5B3F-4E2C-99EE-D5462F0EC9CE}">
      <dgm:prSet/>
      <dgm:spPr/>
      <dgm:t>
        <a:bodyPr/>
        <a:lstStyle/>
        <a:p>
          <a:endParaRPr lang="en-US"/>
        </a:p>
      </dgm:t>
    </dgm:pt>
    <dgm:pt modelId="{D868EA7F-D868-4231-86D5-66D9B2DF2F62}" type="sibTrans" cxnId="{E6EDE7CF-5B3F-4E2C-99EE-D5462F0EC9CE}">
      <dgm:prSet/>
      <dgm:spPr/>
      <dgm:t>
        <a:bodyPr/>
        <a:lstStyle/>
        <a:p>
          <a:endParaRPr lang="en-US"/>
        </a:p>
      </dgm:t>
    </dgm:pt>
    <dgm:pt modelId="{1E293C9C-50F7-4DF0-A45F-EF6AA41E15B2}">
      <dgm:prSet custT="1"/>
      <dgm:spPr/>
      <dgm:t>
        <a:bodyPr/>
        <a:lstStyle/>
        <a:p>
          <a:pPr algn="ctr">
            <a:lnSpc>
              <a:spcPct val="100000"/>
            </a:lnSpc>
            <a:defRPr b="1" spc="20">
              <a:latin typeface="+mj-lt"/>
            </a:defRPr>
          </a:pPr>
          <a:r>
            <a:rPr lang="en-US" sz="1800" b="1" dirty="0">
              <a:solidFill>
                <a:schemeClr val="accent3">
                  <a:lumMod val="75000"/>
                </a:schemeClr>
              </a:solidFill>
            </a:rPr>
            <a:t>EMERGENCY SHELTER</a:t>
          </a:r>
          <a:br>
            <a:rPr lang="en-US" sz="1600" dirty="0">
              <a:solidFill>
                <a:schemeClr val="tx1"/>
              </a:solidFill>
            </a:rPr>
          </a:br>
          <a:r>
            <a:rPr lang="en-US" sz="1600" b="0" dirty="0">
              <a:solidFill>
                <a:schemeClr val="accent3">
                  <a:lumMod val="75000"/>
                </a:schemeClr>
              </a:solidFill>
              <a:effectLst/>
            </a:rPr>
            <a:t>The costs to provide shelter, case management, operation of facilities, and essential services to transition homeless persons back into the community.</a:t>
          </a:r>
          <a:endParaRPr lang="en-US" sz="1600" b="0" dirty="0">
            <a:solidFill>
              <a:schemeClr val="accent3">
                <a:lumMod val="75000"/>
              </a:schemeClr>
            </a:solidFill>
            <a:effectLst/>
            <a:latin typeface="+mn-lt"/>
          </a:endParaRPr>
        </a:p>
      </dgm:t>
    </dgm:pt>
    <dgm:pt modelId="{04936CC5-1B2F-4620-ABDF-F195956C3F4A}" type="parTrans" cxnId="{A7E7000F-0D10-4D88-844F-C9CB2A6A39DA}">
      <dgm:prSet/>
      <dgm:spPr/>
      <dgm:t>
        <a:bodyPr/>
        <a:lstStyle/>
        <a:p>
          <a:endParaRPr lang="en-US"/>
        </a:p>
      </dgm:t>
    </dgm:pt>
    <dgm:pt modelId="{E019F05B-61F4-4915-9D10-5D6F328EA591}" type="sibTrans" cxnId="{A7E7000F-0D10-4D88-844F-C9CB2A6A39DA}">
      <dgm:prSet/>
      <dgm:spPr/>
      <dgm:t>
        <a:bodyPr/>
        <a:lstStyle/>
        <a:p>
          <a:endParaRPr lang="en-US"/>
        </a:p>
      </dgm:t>
    </dgm:pt>
    <dgm:pt modelId="{DA3F2F2F-B5A8-4CFD-ABCE-1BC48CD913AF}">
      <dgm:prSet custT="1"/>
      <dgm:spPr/>
      <dgm:t>
        <a:bodyPr/>
        <a:lstStyle/>
        <a:p>
          <a:pPr algn="ctr">
            <a:lnSpc>
              <a:spcPct val="100000"/>
            </a:lnSpc>
            <a:defRPr b="1" spc="20">
              <a:latin typeface="+mj-lt"/>
            </a:defRPr>
          </a:pPr>
          <a:r>
            <a:rPr lang="en-US" sz="1800" b="1" cap="all" baseline="0" dirty="0">
              <a:solidFill>
                <a:schemeClr val="accent3">
                  <a:lumMod val="75000"/>
                </a:schemeClr>
              </a:solidFill>
            </a:rPr>
            <a:t>Homeless Prevention</a:t>
          </a:r>
          <a:br>
            <a:rPr lang="en-US" sz="1600" dirty="0">
              <a:solidFill>
                <a:schemeClr val="tx1"/>
              </a:solidFill>
            </a:rPr>
          </a:br>
          <a:r>
            <a:rPr lang="en-US" sz="1600" b="0" dirty="0">
              <a:solidFill>
                <a:schemeClr val="accent3">
                  <a:lumMod val="75000"/>
                </a:schemeClr>
              </a:solidFill>
              <a:effectLst/>
              <a:latin typeface="+mn-lt"/>
            </a:rPr>
            <a:t>The cost to provide case management and/or financial services to prevent participants “at risk” of losing their rental property to remain in their home or move into safe and more sustainable housing.</a:t>
          </a:r>
        </a:p>
      </dgm:t>
    </dgm:pt>
    <dgm:pt modelId="{D4AFA5E0-6624-49A6-B10B-4FFA7483C001}" type="parTrans" cxnId="{307321D6-32A9-4F29-A35B-8328C6417311}">
      <dgm:prSet/>
      <dgm:spPr/>
      <dgm:t>
        <a:bodyPr/>
        <a:lstStyle/>
        <a:p>
          <a:endParaRPr lang="en-US"/>
        </a:p>
      </dgm:t>
    </dgm:pt>
    <dgm:pt modelId="{038FE749-6004-418E-86C7-7C1B1D7930F4}" type="sibTrans" cxnId="{307321D6-32A9-4F29-A35B-8328C6417311}">
      <dgm:prSet/>
      <dgm:spPr/>
      <dgm:t>
        <a:bodyPr/>
        <a:lstStyle/>
        <a:p>
          <a:endParaRPr lang="en-US"/>
        </a:p>
      </dgm:t>
    </dgm:pt>
    <dgm:pt modelId="{B2F9B3BC-1849-4A4A-BBE4-752B9B492C76}">
      <dgm:prSet custT="1"/>
      <dgm:spPr/>
      <dgm:t>
        <a:bodyPr/>
        <a:lstStyle/>
        <a:p>
          <a:pPr algn="ctr">
            <a:lnSpc>
              <a:spcPct val="100000"/>
            </a:lnSpc>
            <a:defRPr b="1" spc="20">
              <a:latin typeface="+mj-lt"/>
            </a:defRPr>
          </a:pPr>
          <a:r>
            <a:rPr lang="en-US" sz="1800" b="1" cap="all" baseline="0" dirty="0">
              <a:solidFill>
                <a:schemeClr val="accent3">
                  <a:lumMod val="75000"/>
                </a:schemeClr>
              </a:solidFill>
            </a:rPr>
            <a:t>Rapid Re-Housing</a:t>
          </a:r>
          <a:br>
            <a:rPr lang="en-US" sz="1600" dirty="0">
              <a:solidFill>
                <a:schemeClr val="tx1"/>
              </a:solidFill>
            </a:rPr>
          </a:br>
          <a:r>
            <a:rPr lang="en-US" sz="1600" b="0" dirty="0">
              <a:solidFill>
                <a:schemeClr val="accent3">
                  <a:lumMod val="75000"/>
                </a:schemeClr>
              </a:solidFill>
              <a:effectLst/>
              <a:latin typeface="+mn-lt"/>
            </a:rPr>
            <a:t>The cost to provide case management and/or financial services to transition homeless persons into affordable and sustainable housing.</a:t>
          </a:r>
        </a:p>
      </dgm:t>
    </dgm:pt>
    <dgm:pt modelId="{48FD486C-824F-4590-8CFC-BC1053E533DD}" type="parTrans" cxnId="{BB48F2B9-3F80-43D5-9223-76526A774C2D}">
      <dgm:prSet/>
      <dgm:spPr/>
      <dgm:t>
        <a:bodyPr/>
        <a:lstStyle/>
        <a:p>
          <a:endParaRPr lang="en-US"/>
        </a:p>
      </dgm:t>
    </dgm:pt>
    <dgm:pt modelId="{2946CE56-B018-4C0E-918D-0B36D170024F}" type="sibTrans" cxnId="{BB48F2B9-3F80-43D5-9223-76526A774C2D}">
      <dgm:prSet/>
      <dgm:spPr/>
      <dgm:t>
        <a:bodyPr/>
        <a:lstStyle/>
        <a:p>
          <a:endParaRPr lang="en-US"/>
        </a:p>
      </dgm:t>
    </dgm:pt>
    <dgm:pt modelId="{981C698A-31D0-484D-A4A7-F65627656CF7}">
      <dgm:prSet custT="1"/>
      <dgm:spPr/>
      <dgm:t>
        <a:bodyPr/>
        <a:lstStyle/>
        <a:p>
          <a:pPr algn="ctr">
            <a:lnSpc>
              <a:spcPct val="100000"/>
            </a:lnSpc>
            <a:defRPr b="1" spc="20">
              <a:latin typeface="+mj-lt"/>
            </a:defRPr>
          </a:pPr>
          <a:r>
            <a:rPr lang="en-US" sz="1800" b="1" cap="all" baseline="0" dirty="0">
              <a:solidFill>
                <a:schemeClr val="accent3">
                  <a:lumMod val="75000"/>
                </a:schemeClr>
              </a:solidFill>
            </a:rPr>
            <a:t>HMIS</a:t>
          </a:r>
          <a:br>
            <a:rPr lang="en-US" sz="1400" dirty="0">
              <a:solidFill>
                <a:schemeClr val="tx1"/>
              </a:solidFill>
            </a:rPr>
          </a:br>
          <a:r>
            <a:rPr lang="en-US" sz="1400" b="0" dirty="0">
              <a:solidFill>
                <a:schemeClr val="accent3">
                  <a:lumMod val="75000"/>
                </a:schemeClr>
              </a:solidFill>
              <a:effectLst/>
            </a:rPr>
            <a:t>The costs to ensure that data and all activities assisted under ESG are entered into the applicable community-wide HMIS or a comparable database, in accordance with HUD standards on participation, data collection, and reporting under local HMIS.</a:t>
          </a:r>
        </a:p>
      </dgm:t>
    </dgm:pt>
    <dgm:pt modelId="{00231315-7C62-4A55-81CD-19B8D419A56D}" type="parTrans" cxnId="{7CF9EF39-F62B-4F2B-9E1D-AB9DEB7316B0}">
      <dgm:prSet/>
      <dgm:spPr/>
      <dgm:t>
        <a:bodyPr/>
        <a:lstStyle/>
        <a:p>
          <a:endParaRPr lang="en-US"/>
        </a:p>
      </dgm:t>
    </dgm:pt>
    <dgm:pt modelId="{B630F25B-A0AB-42A1-A4F7-DB335B583FAB}" type="sibTrans" cxnId="{7CF9EF39-F62B-4F2B-9E1D-AB9DEB7316B0}">
      <dgm:prSet/>
      <dgm:spPr/>
      <dgm:t>
        <a:bodyPr/>
        <a:lstStyle/>
        <a:p>
          <a:endParaRPr lang="en-US"/>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5" custScaleX="123193" custScaleY="123193" custLinFactNeighborX="7553" custLinFactNeighborY="-76249"/>
      <dgm:spPr>
        <a:prstGeom prst="rect">
          <a:avLst/>
        </a:prstGeom>
        <a:blipFill dpi="0" rotWithShape="1">
          <a:blip xmlns:r="http://schemas.openxmlformats.org/officeDocument/2006/relationships" r:embed="rId1"/>
          <a:srcRect/>
          <a:stretch>
            <a:fillRect/>
          </a:stretch>
        </a:blipFill>
        <a:ln>
          <a:noFill/>
        </a:ln>
      </dgm:spPr>
      <dgm:extLst>
        <a:ext uri="{E40237B7-FDA0-4F09-8148-C483321AD2D9}">
          <dgm14:cNvPr xmlns:dgm14="http://schemas.microsoft.com/office/drawing/2010/diagram" id="0" name="" descr="Headshot"/>
        </a:ext>
      </dgm:extLst>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10" custLinFactY="-100000" custLinFactNeighborX="2995" custLinFactNeighborY="-109091">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10">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5" custScaleX="123193" custScaleY="123193" custLinFactNeighborX="2888" custLinFactNeighborY="-76249"/>
      <dgm:spPr>
        <a:prstGeom prst="rect">
          <a:avLst/>
        </a:prstGeom>
        <a:blipFill dpi="0" rotWithShape="1">
          <a:blip xmlns:r="http://schemas.openxmlformats.org/officeDocument/2006/relationships" r:embed="rId2"/>
          <a:srcRect/>
          <a:stretch>
            <a:fillRect/>
          </a:stretch>
        </a:blipFill>
        <a:ln>
          <a:noFill/>
        </a:ln>
      </dgm:spPr>
      <dgm:extLst>
        <a:ext uri="{E40237B7-FDA0-4F09-8148-C483321AD2D9}">
          <dgm14:cNvPr xmlns:dgm14="http://schemas.microsoft.com/office/drawing/2010/diagram" id="0" name="" descr="Headshot"/>
        </a:ext>
      </dgm:extLst>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10" custLinFactY="-100000" custLinFactNeighborX="3517" custLinFactNeighborY="-109091">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10">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5" custScaleX="123193" custScaleY="123193" custLinFactNeighborX="-2311" custLinFactNeighborY="-76249"/>
      <dgm:spPr>
        <a:prstGeom prst="rect">
          <a:avLst/>
        </a:prstGeom>
        <a:blipFill dpi="0" rotWithShape="1">
          <a:blip xmlns:r="http://schemas.openxmlformats.org/officeDocument/2006/relationships" r:embed="rId3"/>
          <a:srcRect/>
          <a:stretch>
            <a:fillRect/>
          </a:stretch>
        </a:blipFill>
        <a:ln>
          <a:noFill/>
        </a:ln>
      </dgm:spPr>
      <dgm:extLst>
        <a:ext uri="{E40237B7-FDA0-4F09-8148-C483321AD2D9}">
          <dgm14:cNvPr xmlns:dgm14="http://schemas.microsoft.com/office/drawing/2010/diagram" id="0" name="" descr="Headshot"/>
        </a:ext>
      </dgm:extLst>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10" custLinFactY="-100000" custLinFactNeighborX="-1507" custLinFactNeighborY="-109091">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10" custLinFactY="-45265" custLinFactNeighborX="14101" custLinFactNeighborY="-100000">
        <dgm:presLayoutVars/>
      </dgm:prSet>
      <dgm:spPr/>
    </dgm:pt>
    <dgm:pt modelId="{DB61A93F-5AE0-4A97-AFE4-E1EA7F61D044}" type="pres">
      <dgm:prSet presAssocID="{DA3F2F2F-B5A8-4CFD-ABCE-1BC48CD913AF}" presName="bottSpace" presStyleCnt="0"/>
      <dgm:spPr/>
    </dgm:pt>
    <dgm:pt modelId="{75D7FAE6-857D-40F6-B564-3F282FD27B77}" type="pres">
      <dgm:prSet presAssocID="{038FE749-6004-418E-86C7-7C1B1D7930F4}" presName="sibTrans" presStyleCnt="0"/>
      <dgm:spPr/>
    </dgm:pt>
    <dgm:pt modelId="{F836F72C-94C1-41ED-BA62-813057647F9C}" type="pres">
      <dgm:prSet presAssocID="{B2F9B3BC-1849-4A4A-BBE4-752B9B492C76}" presName="compNode" presStyleCnt="0"/>
      <dgm:spPr/>
    </dgm:pt>
    <dgm:pt modelId="{8D7BA638-A338-4090-BADA-C1ECE7868394}" type="pres">
      <dgm:prSet presAssocID="{B2F9B3BC-1849-4A4A-BBE4-752B9B492C76}" presName="topSpace" presStyleCnt="0"/>
      <dgm:spPr/>
    </dgm:pt>
    <dgm:pt modelId="{04A8E640-7EB5-4EF2-8C83-19A3E5328324}" type="pres">
      <dgm:prSet presAssocID="{B2F9B3BC-1849-4A4A-BBE4-752B9B492C76}" presName="photoElip" presStyleLbl="node1" presStyleIdx="3" presStyleCnt="5" custScaleX="123193" custScaleY="123193" custLinFactNeighborX="578" custLinFactNeighborY="-76249"/>
      <dgm:spPr>
        <a:prstGeom prst="rect">
          <a:avLst/>
        </a:prstGeom>
        <a:blipFill dpi="0" rotWithShape="1">
          <a:blip xmlns:r="http://schemas.openxmlformats.org/officeDocument/2006/relationships" r:embed="rId4"/>
          <a:srcRect/>
          <a:stretch>
            <a:fillRect/>
          </a:stretch>
        </a:blipFill>
        <a:ln>
          <a:noFill/>
        </a:ln>
      </dgm:spPr>
      <dgm:extLst>
        <a:ext uri="{E40237B7-FDA0-4F09-8148-C483321AD2D9}">
          <dgm14:cNvPr xmlns:dgm14="http://schemas.microsoft.com/office/drawing/2010/diagram" id="0" name="" descr="Headshot"/>
        </a:ext>
      </dgm:extLst>
    </dgm:pt>
    <dgm:pt modelId="{278B038A-7223-4C22-98FA-84D16AB2359F}" type="pres">
      <dgm:prSet presAssocID="{B2F9B3BC-1849-4A4A-BBE4-752B9B492C76}" presName="iconSpace" presStyleCnt="0"/>
      <dgm:spPr/>
    </dgm:pt>
    <dgm:pt modelId="{79C5F495-3DD9-41C8-99AE-150A333447D0}" type="pres">
      <dgm:prSet presAssocID="{B2F9B3BC-1849-4A4A-BBE4-752B9B492C76}" presName="nameTx" presStyleLbl="revTx" presStyleIdx="6" presStyleCnt="10" custLinFactY="-100000" custLinFactNeighborX="-502" custLinFactNeighborY="-109091">
        <dgm:presLayoutVars>
          <dgm:chMax val="0"/>
          <dgm:chPref val="0"/>
        </dgm:presLayoutVars>
      </dgm:prSet>
      <dgm:spPr/>
    </dgm:pt>
    <dgm:pt modelId="{0D329E5F-B8D6-4027-B396-6AF7DD7D0537}" type="pres">
      <dgm:prSet presAssocID="{B2F9B3BC-1849-4A4A-BBE4-752B9B492C76}" presName="txSpace" presStyleCnt="0"/>
      <dgm:spPr/>
    </dgm:pt>
    <dgm:pt modelId="{5A7600AF-A34B-4D03-B3D6-B3C760AE8E06}" type="pres">
      <dgm:prSet presAssocID="{B2F9B3BC-1849-4A4A-BBE4-752B9B492C76}" presName="desTx" presStyleLbl="revTx" presStyleIdx="7" presStyleCnt="10" custLinFactNeighborX="1819" custLinFactNeighborY="-7212">
        <dgm:presLayoutVars/>
      </dgm:prSet>
      <dgm:spPr/>
    </dgm:pt>
    <dgm:pt modelId="{F9799C58-A628-4E75-9DAC-6616D2E34649}" type="pres">
      <dgm:prSet presAssocID="{B2F9B3BC-1849-4A4A-BBE4-752B9B492C76}" presName="bottSpace" presStyleCnt="0"/>
      <dgm:spPr/>
    </dgm:pt>
    <dgm:pt modelId="{0EFC6572-51BC-44D5-B2A4-D4BD69F85FAB}" type="pres">
      <dgm:prSet presAssocID="{2946CE56-B018-4C0E-918D-0B36D170024F}" presName="sibTrans" presStyleCnt="0"/>
      <dgm:spPr/>
    </dgm:pt>
    <dgm:pt modelId="{5F795C5D-99AF-4BA1-AF56-B5BDDC8E8E84}" type="pres">
      <dgm:prSet presAssocID="{981C698A-31D0-484D-A4A7-F65627656CF7}" presName="compNode" presStyleCnt="0"/>
      <dgm:spPr/>
    </dgm:pt>
    <dgm:pt modelId="{46E23E49-EDDE-4452-AD95-E7821B235D4B}" type="pres">
      <dgm:prSet presAssocID="{981C698A-31D0-484D-A4A7-F65627656CF7}" presName="topSpace" presStyleCnt="0"/>
      <dgm:spPr/>
    </dgm:pt>
    <dgm:pt modelId="{B00F06A2-7A1D-4CEA-B3B8-BA07CBAC907C}" type="pres">
      <dgm:prSet presAssocID="{981C698A-31D0-484D-A4A7-F65627656CF7}" presName="photoElip" presStyleLbl="node1" presStyleIdx="4" presStyleCnt="5" custScaleX="119198" custScaleY="122888" custLinFactNeighborX="-8665" custLinFactNeighborY="-82948"/>
      <dgm:spPr>
        <a:prstGeom prst="rect">
          <a:avLst/>
        </a:prstGeom>
        <a:blipFill dpi="0" rotWithShape="1">
          <a:blip xmlns:r="http://schemas.openxmlformats.org/officeDocument/2006/relationships" r:embed="rId5"/>
          <a:srcRect/>
          <a:stretch>
            <a:fillRect/>
          </a:stretch>
        </a:blipFill>
        <a:ln>
          <a:noFill/>
        </a:ln>
      </dgm:spPr>
      <dgm:extLst>
        <a:ext uri="{E40237B7-FDA0-4F09-8148-C483321AD2D9}">
          <dgm14:cNvPr xmlns:dgm14="http://schemas.microsoft.com/office/drawing/2010/diagram" id="0" name="" descr="Headshot"/>
        </a:ext>
      </dgm:extLst>
    </dgm:pt>
    <dgm:pt modelId="{20B277A9-2991-45AC-82DC-F1308700C233}" type="pres">
      <dgm:prSet presAssocID="{981C698A-31D0-484D-A4A7-F65627656CF7}" presName="iconSpace" presStyleCnt="0"/>
      <dgm:spPr/>
    </dgm:pt>
    <dgm:pt modelId="{826EFBEB-31F0-4F16-92DA-A9490F57E899}" type="pres">
      <dgm:prSet presAssocID="{981C698A-31D0-484D-A4A7-F65627656CF7}" presName="nameTx" presStyleLbl="revTx" presStyleIdx="8" presStyleCnt="10" custScaleY="68287" custLinFactY="-149050" custLinFactNeighborX="-5025" custLinFactNeighborY="-200000">
        <dgm:presLayoutVars>
          <dgm:chMax val="0"/>
          <dgm:chPref val="0"/>
        </dgm:presLayoutVars>
      </dgm:prSet>
      <dgm:spPr/>
    </dgm:pt>
    <dgm:pt modelId="{07463B36-A8A9-4E97-B8B9-A874951AACBD}" type="pres">
      <dgm:prSet presAssocID="{981C698A-31D0-484D-A4A7-F65627656CF7}" presName="txSpace" presStyleCnt="0"/>
      <dgm:spPr/>
    </dgm:pt>
    <dgm:pt modelId="{7E9D018B-0787-4527-A244-BB0137FDBA87}" type="pres">
      <dgm:prSet presAssocID="{981C698A-31D0-484D-A4A7-F65627656CF7}" presName="desTx" presStyleLbl="revTx" presStyleIdx="9" presStyleCnt="10" custLinFactNeighborY="-5144">
        <dgm:presLayoutVars/>
      </dgm:prSet>
      <dgm:spPr/>
    </dgm:pt>
    <dgm:pt modelId="{C557B545-936B-4B0E-99AC-7F5728014840}" type="pres">
      <dgm:prSet presAssocID="{981C698A-31D0-484D-A4A7-F65627656CF7}"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0CD28921-5A4C-4CB8-97A7-9E4BFC2721E0}" type="presOf" srcId="{981C698A-31D0-484D-A4A7-F65627656CF7}" destId="{826EFBEB-31F0-4F16-92DA-A9490F57E899}" srcOrd="0" destOrd="0" presId="urn:microsoft.com/office/officeart/2019/1/layout/PeoplePortraitsList"/>
    <dgm:cxn modelId="{7CF9EF39-F62B-4F2B-9E1D-AB9DEB7316B0}" srcId="{5C72703F-EB58-4B0C-8B2A-EDF2A51B2C6C}" destId="{981C698A-31D0-484D-A4A7-F65627656CF7}" srcOrd="4" destOrd="0" parTransId="{00231315-7C62-4A55-81CD-19B8D419A56D}" sibTransId="{B630F25B-A0AB-42A1-A4F7-DB335B583FAB}"/>
    <dgm:cxn modelId="{540FED75-CB4E-4EAD-804F-81226869B095}" type="presOf" srcId="{1E293C9C-50F7-4DF0-A45F-EF6AA41E15B2}" destId="{866F95BB-E9D9-40E2-AB9F-99D5F69BA82A}" srcOrd="0" destOrd="0" presId="urn:microsoft.com/office/officeart/2019/1/layout/PeoplePortraitsList"/>
    <dgm:cxn modelId="{4C525577-8965-4DD8-A876-005F65E1D723}" type="presOf" srcId="{B2F9B3BC-1849-4A4A-BBE4-752B9B492C76}" destId="{79C5F495-3DD9-41C8-99AE-150A333447D0}"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BB48F2B9-3F80-43D5-9223-76526A774C2D}" srcId="{5C72703F-EB58-4B0C-8B2A-EDF2A51B2C6C}" destId="{B2F9B3BC-1849-4A4A-BBE4-752B9B492C76}" srcOrd="3" destOrd="0" parTransId="{48FD486C-824F-4590-8CFC-BC1053E533DD}" sibTransId="{2946CE56-B018-4C0E-918D-0B36D170024F}"/>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 modelId="{B37D38BA-04F9-4FDE-90E3-13C84B9D3351}" type="presParOf" srcId="{BF30E86D-EAFC-44CE-B56C-D7C5EC7742F3}" destId="{75D7FAE6-857D-40F6-B564-3F282FD27B77}" srcOrd="5" destOrd="0" presId="urn:microsoft.com/office/officeart/2019/1/layout/PeoplePortraitsList"/>
    <dgm:cxn modelId="{C9461069-5B02-4E7D-89BF-60D89C5520D1}" type="presParOf" srcId="{BF30E86D-EAFC-44CE-B56C-D7C5EC7742F3}" destId="{F836F72C-94C1-41ED-BA62-813057647F9C}" srcOrd="6" destOrd="0" presId="urn:microsoft.com/office/officeart/2019/1/layout/PeoplePortraitsList"/>
    <dgm:cxn modelId="{074A72EB-DB29-40AB-9670-D77CF64F72EE}" type="presParOf" srcId="{F836F72C-94C1-41ED-BA62-813057647F9C}" destId="{8D7BA638-A338-4090-BADA-C1ECE7868394}" srcOrd="0" destOrd="0" presId="urn:microsoft.com/office/officeart/2019/1/layout/PeoplePortraitsList"/>
    <dgm:cxn modelId="{ACF70A6D-0F45-437B-9C70-8A65D4111C5E}" type="presParOf" srcId="{F836F72C-94C1-41ED-BA62-813057647F9C}" destId="{04A8E640-7EB5-4EF2-8C83-19A3E5328324}" srcOrd="1" destOrd="0" presId="urn:microsoft.com/office/officeart/2019/1/layout/PeoplePortraitsList"/>
    <dgm:cxn modelId="{207CB733-8608-4FD4-8942-AEF56B8AD050}" type="presParOf" srcId="{F836F72C-94C1-41ED-BA62-813057647F9C}" destId="{278B038A-7223-4C22-98FA-84D16AB2359F}" srcOrd="2" destOrd="0" presId="urn:microsoft.com/office/officeart/2019/1/layout/PeoplePortraitsList"/>
    <dgm:cxn modelId="{ABBDB8AD-1D60-4A5E-A05E-58E73FB4EE6D}" type="presParOf" srcId="{F836F72C-94C1-41ED-BA62-813057647F9C}" destId="{79C5F495-3DD9-41C8-99AE-150A333447D0}" srcOrd="3" destOrd="0" presId="urn:microsoft.com/office/officeart/2019/1/layout/PeoplePortraitsList"/>
    <dgm:cxn modelId="{4C2F2B28-9C3F-433B-AB15-CE2605DCD325}" type="presParOf" srcId="{F836F72C-94C1-41ED-BA62-813057647F9C}" destId="{0D329E5F-B8D6-4027-B396-6AF7DD7D0537}" srcOrd="4" destOrd="0" presId="urn:microsoft.com/office/officeart/2019/1/layout/PeoplePortraitsList"/>
    <dgm:cxn modelId="{A3CD0915-11F1-4C29-91BA-EF724E1525A8}" type="presParOf" srcId="{F836F72C-94C1-41ED-BA62-813057647F9C}" destId="{5A7600AF-A34B-4D03-B3D6-B3C760AE8E06}" srcOrd="5" destOrd="0" presId="urn:microsoft.com/office/officeart/2019/1/layout/PeoplePortraitsList"/>
    <dgm:cxn modelId="{82E4B52A-F0D2-438B-8CA3-5A6EB2771E78}" type="presParOf" srcId="{F836F72C-94C1-41ED-BA62-813057647F9C}" destId="{F9799C58-A628-4E75-9DAC-6616D2E34649}" srcOrd="6" destOrd="0" presId="urn:microsoft.com/office/officeart/2019/1/layout/PeoplePortraitsList"/>
    <dgm:cxn modelId="{35D70131-454E-4D2C-9C6E-B3250894A50A}" type="presParOf" srcId="{BF30E86D-EAFC-44CE-B56C-D7C5EC7742F3}" destId="{0EFC6572-51BC-44D5-B2A4-D4BD69F85FAB}" srcOrd="7" destOrd="0" presId="urn:microsoft.com/office/officeart/2019/1/layout/PeoplePortraitsList"/>
    <dgm:cxn modelId="{89B69CC5-116A-4356-A94F-587DF27E2C02}" type="presParOf" srcId="{BF30E86D-EAFC-44CE-B56C-D7C5EC7742F3}" destId="{5F795C5D-99AF-4BA1-AF56-B5BDDC8E8E84}" srcOrd="8" destOrd="0" presId="urn:microsoft.com/office/officeart/2019/1/layout/PeoplePortraitsList"/>
    <dgm:cxn modelId="{E589FA4A-2B9D-45EB-9813-F84EF7461C1D}" type="presParOf" srcId="{5F795C5D-99AF-4BA1-AF56-B5BDDC8E8E84}" destId="{46E23E49-EDDE-4452-AD95-E7821B235D4B}" srcOrd="0" destOrd="0" presId="urn:microsoft.com/office/officeart/2019/1/layout/PeoplePortraitsList"/>
    <dgm:cxn modelId="{40A72C9E-9C7D-4EFA-83F1-59FC94D85D01}" type="presParOf" srcId="{5F795C5D-99AF-4BA1-AF56-B5BDDC8E8E84}" destId="{B00F06A2-7A1D-4CEA-B3B8-BA07CBAC907C}" srcOrd="1" destOrd="0" presId="urn:microsoft.com/office/officeart/2019/1/layout/PeoplePortraitsList"/>
    <dgm:cxn modelId="{D432CED8-E557-44D7-9CE4-533BF1004B97}" type="presParOf" srcId="{5F795C5D-99AF-4BA1-AF56-B5BDDC8E8E84}" destId="{20B277A9-2991-45AC-82DC-F1308700C233}" srcOrd="2" destOrd="0" presId="urn:microsoft.com/office/officeart/2019/1/layout/PeoplePortraitsList"/>
    <dgm:cxn modelId="{F60CD417-B911-4D70-A670-DD10C4309AAC}" type="presParOf" srcId="{5F795C5D-99AF-4BA1-AF56-B5BDDC8E8E84}" destId="{826EFBEB-31F0-4F16-92DA-A9490F57E899}" srcOrd="3" destOrd="0" presId="urn:microsoft.com/office/officeart/2019/1/layout/PeoplePortraitsList"/>
    <dgm:cxn modelId="{3D90563D-37E4-4FB5-93A4-F3520046874C}" type="presParOf" srcId="{5F795C5D-99AF-4BA1-AF56-B5BDDC8E8E84}" destId="{07463B36-A8A9-4E97-B8B9-A874951AACBD}" srcOrd="4" destOrd="0" presId="urn:microsoft.com/office/officeart/2019/1/layout/PeoplePortraitsList"/>
    <dgm:cxn modelId="{F6DBCA1C-10FC-491F-B8DD-228BB98B1261}" type="presParOf" srcId="{5F795C5D-99AF-4BA1-AF56-B5BDDC8E8E84}" destId="{7E9D018B-0787-4527-A244-BB0137FDBA87}" srcOrd="5" destOrd="0" presId="urn:microsoft.com/office/officeart/2019/1/layout/PeoplePortraitsList"/>
    <dgm:cxn modelId="{79F8DBA9-65DA-4BC5-8A1D-95BD5E8B28E1}" type="presParOf" srcId="{5F795C5D-99AF-4BA1-AF56-B5BDDC8E8E84}" destId="{C557B545-936B-4B0E-99AC-7F5728014840}" srcOrd="6" destOrd="0" presId="urn:microsoft.com/office/officeart/2019/1/layout/PeoplePortraitsList"/>
  </dgm:cxnLst>
  <dgm:bg>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125672" y="131039"/>
          <a:ext cx="2074446" cy="2074446"/>
        </a:xfrm>
        <a:prstGeom prst="rect">
          <a:avLst/>
        </a:prstGeom>
        <a:blipFill dpi="0" rotWithShape="1">
          <a:blip xmlns:r="http://schemas.openxmlformats.org/officeDocument/2006/relationships" r:embed="rId1"/>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68630" y="2292311"/>
          <a:ext cx="2057400" cy="704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cap="all" baseline="0" dirty="0">
              <a:solidFill>
                <a:schemeClr val="accent3">
                  <a:lumMod val="75000"/>
                </a:schemeClr>
              </a:solidFill>
            </a:rPr>
            <a:t>Street Outreach</a:t>
          </a:r>
          <a:br>
            <a:rPr lang="en-US" sz="1600" kern="1200" dirty="0">
              <a:solidFill>
                <a:sysClr val="windowText" lastClr="000000"/>
              </a:solidFill>
            </a:rPr>
          </a:br>
          <a:r>
            <a:rPr lang="en-US" sz="1600" b="0" kern="1200" dirty="0">
              <a:solidFill>
                <a:schemeClr val="accent3">
                  <a:lumMod val="75000"/>
                </a:schemeClr>
              </a:solidFill>
              <a:effectLst/>
              <a:latin typeface="+mj-lt"/>
            </a:rPr>
            <a:t>Engage and share resources with homeless persons in their environment.</a:t>
          </a:r>
        </a:p>
      </dsp:txBody>
      <dsp:txXfrm>
        <a:off x="68630" y="2292311"/>
        <a:ext cx="2057400" cy="704905"/>
      </dsp:txXfrm>
    </dsp:sp>
    <dsp:sp modelId="{7D166BBB-55AF-452C-B9A0-94A1EE55FF4F}">
      <dsp:nvSpPr>
        <dsp:cNvPr id="0" name=""/>
        <dsp:cNvSpPr/>
      </dsp:nvSpPr>
      <dsp:spPr>
        <a:xfrm>
          <a:off x="7011" y="4565516"/>
          <a:ext cx="2057400" cy="873264"/>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2481610" y="131039"/>
          <a:ext cx="2074446" cy="2074446"/>
        </a:xfrm>
        <a:prstGeom prst="rect">
          <a:avLst/>
        </a:prstGeom>
        <a:blipFill dpi="0" rotWithShape="1">
          <a:blip xmlns:r="http://schemas.openxmlformats.org/officeDocument/2006/relationships" r:embed="rId2"/>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513861" y="2292311"/>
          <a:ext cx="2057400" cy="704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dirty="0">
              <a:solidFill>
                <a:schemeClr val="accent3">
                  <a:lumMod val="75000"/>
                </a:schemeClr>
              </a:solidFill>
            </a:rPr>
            <a:t>EMERGENCY SHELTER</a:t>
          </a:r>
          <a:br>
            <a:rPr lang="en-US" sz="1600" kern="1200" dirty="0">
              <a:solidFill>
                <a:schemeClr val="tx1"/>
              </a:solidFill>
            </a:rPr>
          </a:br>
          <a:r>
            <a:rPr lang="en-US" sz="1600" b="0" kern="1200" dirty="0">
              <a:solidFill>
                <a:schemeClr val="accent3">
                  <a:lumMod val="75000"/>
                </a:schemeClr>
              </a:solidFill>
              <a:effectLst/>
            </a:rPr>
            <a:t>The costs to provide shelter, case management, operation of facilities, and essential services to transition homeless persons back into the community.</a:t>
          </a:r>
          <a:endParaRPr lang="en-US" sz="1600" b="0" kern="1200" dirty="0">
            <a:solidFill>
              <a:schemeClr val="accent3">
                <a:lumMod val="75000"/>
              </a:schemeClr>
            </a:solidFill>
            <a:effectLst/>
            <a:latin typeface="+mn-lt"/>
          </a:endParaRPr>
        </a:p>
      </dsp:txBody>
      <dsp:txXfrm>
        <a:off x="2513861" y="2292311"/>
        <a:ext cx="2057400" cy="704905"/>
      </dsp:txXfrm>
    </dsp:sp>
    <dsp:sp modelId="{1223E777-77CB-4A9A-BF21-12B513842696}">
      <dsp:nvSpPr>
        <dsp:cNvPr id="0" name=""/>
        <dsp:cNvSpPr/>
      </dsp:nvSpPr>
      <dsp:spPr>
        <a:xfrm>
          <a:off x="2441503" y="4565516"/>
          <a:ext cx="2057400" cy="873264"/>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4828556" y="131039"/>
          <a:ext cx="2074446" cy="2074446"/>
        </a:xfrm>
        <a:prstGeom prst="rect">
          <a:avLst/>
        </a:prstGeom>
        <a:blipFill dpi="0" rotWithShape="1">
          <a:blip xmlns:r="http://schemas.openxmlformats.org/officeDocument/2006/relationships" r:embed="rId3"/>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4844989" y="2292311"/>
          <a:ext cx="2057400" cy="704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cap="all" baseline="0" dirty="0">
              <a:solidFill>
                <a:schemeClr val="accent3">
                  <a:lumMod val="75000"/>
                </a:schemeClr>
              </a:solidFill>
            </a:rPr>
            <a:t>Homeless Prevention</a:t>
          </a:r>
          <a:br>
            <a:rPr lang="en-US" sz="1600" kern="1200" dirty="0">
              <a:solidFill>
                <a:schemeClr val="tx1"/>
              </a:solidFill>
            </a:rPr>
          </a:br>
          <a:r>
            <a:rPr lang="en-US" sz="1600" b="0" kern="1200" dirty="0">
              <a:solidFill>
                <a:schemeClr val="accent3">
                  <a:lumMod val="75000"/>
                </a:schemeClr>
              </a:solidFill>
              <a:effectLst/>
              <a:latin typeface="+mn-lt"/>
            </a:rPr>
            <a:t>The cost to provide case management and/or financial services to prevent participants “at risk” of losing their rental property to remain in their home or move into safe and more sustainable housing.</a:t>
          </a:r>
        </a:p>
      </dsp:txBody>
      <dsp:txXfrm>
        <a:off x="4844989" y="2292311"/>
        <a:ext cx="2057400" cy="704905"/>
      </dsp:txXfrm>
    </dsp:sp>
    <dsp:sp modelId="{EE420F84-477D-4635-BEF8-66426E9A259D}">
      <dsp:nvSpPr>
        <dsp:cNvPr id="0" name=""/>
        <dsp:cNvSpPr/>
      </dsp:nvSpPr>
      <dsp:spPr>
        <a:xfrm>
          <a:off x="5166109" y="3296969"/>
          <a:ext cx="2057400" cy="873264"/>
        </a:xfrm>
        <a:prstGeom prst="rect">
          <a:avLst/>
        </a:prstGeom>
        <a:noFill/>
        <a:ln>
          <a:noFill/>
        </a:ln>
        <a:effectLst/>
      </dsp:spPr>
      <dsp:style>
        <a:lnRef idx="0">
          <a:scrgbClr r="0" g="0" b="0"/>
        </a:lnRef>
        <a:fillRef idx="0">
          <a:scrgbClr r="0" g="0" b="0"/>
        </a:fillRef>
        <a:effectRef idx="0">
          <a:scrgbClr r="0" g="0" b="0"/>
        </a:effectRef>
        <a:fontRef idx="minor"/>
      </dsp:style>
    </dsp:sp>
    <dsp:sp modelId="{04A8E640-7EB5-4EF2-8C83-19A3E5328324}">
      <dsp:nvSpPr>
        <dsp:cNvPr id="0" name=""/>
        <dsp:cNvSpPr/>
      </dsp:nvSpPr>
      <dsp:spPr>
        <a:xfrm>
          <a:off x="7311696" y="131039"/>
          <a:ext cx="2074446" cy="2074446"/>
        </a:xfrm>
        <a:prstGeom prst="rect">
          <a:avLst/>
        </a:prstGeom>
        <a:blipFill dpi="0" rotWithShape="1">
          <a:blip xmlns:r="http://schemas.openxmlformats.org/officeDocument/2006/relationships" r:embed="rId4"/>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C5F495-3DD9-41C8-99AE-150A333447D0}">
      <dsp:nvSpPr>
        <dsp:cNvPr id="0" name=""/>
        <dsp:cNvSpPr/>
      </dsp:nvSpPr>
      <dsp:spPr>
        <a:xfrm>
          <a:off x="7300158" y="2292311"/>
          <a:ext cx="2057400" cy="704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cap="all" baseline="0" dirty="0">
              <a:solidFill>
                <a:schemeClr val="accent3">
                  <a:lumMod val="75000"/>
                </a:schemeClr>
              </a:solidFill>
            </a:rPr>
            <a:t>Rapid Re-Housing</a:t>
          </a:r>
          <a:br>
            <a:rPr lang="en-US" sz="1600" kern="1200" dirty="0">
              <a:solidFill>
                <a:schemeClr val="tx1"/>
              </a:solidFill>
            </a:rPr>
          </a:br>
          <a:r>
            <a:rPr lang="en-US" sz="1600" b="0" kern="1200" dirty="0">
              <a:solidFill>
                <a:schemeClr val="accent3">
                  <a:lumMod val="75000"/>
                </a:schemeClr>
              </a:solidFill>
              <a:effectLst/>
              <a:latin typeface="+mn-lt"/>
            </a:rPr>
            <a:t>The cost to provide case management and/or financial services to transition homeless persons into affordable and sustainable housing.</a:t>
          </a:r>
        </a:p>
      </dsp:txBody>
      <dsp:txXfrm>
        <a:off x="7300158" y="2292311"/>
        <a:ext cx="2057400" cy="704905"/>
      </dsp:txXfrm>
    </dsp:sp>
    <dsp:sp modelId="{5A7600AF-A34B-4D03-B3D6-B3C760AE8E06}">
      <dsp:nvSpPr>
        <dsp:cNvPr id="0" name=""/>
        <dsp:cNvSpPr/>
      </dsp:nvSpPr>
      <dsp:spPr>
        <a:xfrm>
          <a:off x="7347911" y="4502536"/>
          <a:ext cx="2057400" cy="873264"/>
        </a:xfrm>
        <a:prstGeom prst="rect">
          <a:avLst/>
        </a:prstGeom>
        <a:noFill/>
        <a:ln>
          <a:noFill/>
        </a:ln>
        <a:effectLst/>
      </dsp:spPr>
      <dsp:style>
        <a:lnRef idx="0">
          <a:scrgbClr r="0" g="0" b="0"/>
        </a:lnRef>
        <a:fillRef idx="0">
          <a:scrgbClr r="0" g="0" b="0"/>
        </a:fillRef>
        <a:effectRef idx="0">
          <a:scrgbClr r="0" g="0" b="0"/>
        </a:effectRef>
        <a:fontRef idx="minor"/>
      </dsp:style>
    </dsp:sp>
    <dsp:sp modelId="{B00F06A2-7A1D-4CEA-B3B8-BA07CBAC907C}">
      <dsp:nvSpPr>
        <dsp:cNvPr id="0" name=""/>
        <dsp:cNvSpPr/>
      </dsp:nvSpPr>
      <dsp:spPr>
        <a:xfrm>
          <a:off x="9615658" y="132576"/>
          <a:ext cx="2007175" cy="2069311"/>
        </a:xfrm>
        <a:prstGeom prst="rect">
          <a:avLst/>
        </a:prstGeom>
        <a:blipFill dpi="0" rotWithShape="1">
          <a:blip xmlns:r="http://schemas.openxmlformats.org/officeDocument/2006/relationships" r:embed="rId5"/>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6EFBEB-31F0-4F16-92DA-A9490F57E899}">
      <dsp:nvSpPr>
        <dsp:cNvPr id="0" name=""/>
        <dsp:cNvSpPr/>
      </dsp:nvSpPr>
      <dsp:spPr>
        <a:xfrm>
          <a:off x="9633071" y="2274122"/>
          <a:ext cx="2057400" cy="32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spc="20">
              <a:latin typeface="+mj-lt"/>
            </a:defRPr>
          </a:pPr>
          <a:r>
            <a:rPr lang="en-US" sz="1800" b="1" kern="1200" cap="all" baseline="0" dirty="0">
              <a:solidFill>
                <a:schemeClr val="accent3">
                  <a:lumMod val="75000"/>
                </a:schemeClr>
              </a:solidFill>
            </a:rPr>
            <a:t>HMIS</a:t>
          </a:r>
          <a:br>
            <a:rPr lang="en-US" sz="1400" kern="1200" dirty="0">
              <a:solidFill>
                <a:schemeClr val="tx1"/>
              </a:solidFill>
            </a:rPr>
          </a:br>
          <a:r>
            <a:rPr lang="en-US" sz="1400" b="0" kern="1200" dirty="0">
              <a:solidFill>
                <a:schemeClr val="accent3">
                  <a:lumMod val="75000"/>
                </a:schemeClr>
              </a:solidFill>
              <a:effectLst/>
            </a:rPr>
            <a:t>The costs to ensure that data and all activities assisted under ESG are entered into the applicable community-wide HMIS or a comparable database, in accordance with HUD standards on participation, data collection, and reporting under local HMIS.</a:t>
          </a:r>
        </a:p>
      </dsp:txBody>
      <dsp:txXfrm>
        <a:off x="9633071" y="2274122"/>
        <a:ext cx="2057400" cy="328705"/>
      </dsp:txXfrm>
    </dsp:sp>
    <dsp:sp modelId="{7E9D018B-0787-4527-A244-BB0137FDBA87}">
      <dsp:nvSpPr>
        <dsp:cNvPr id="0" name=""/>
        <dsp:cNvSpPr/>
      </dsp:nvSpPr>
      <dsp:spPr>
        <a:xfrm>
          <a:off x="9736455" y="4408822"/>
          <a:ext cx="2057400" cy="87326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9/1/layout/PeoplePortraitsList">
  <dgm:title val="People Portrait List"/>
  <dgm:desc val="People Portrait List"/>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Segoe UI" panose="020B0502040204020203" pitchFamily="34" charset="0"/>
                <a:ea typeface="Segoe UI" panose="020B0502040204020203" pitchFamily="34" charset="0"/>
                <a:cs typeface="Segoe UI" panose="020B0502040204020203"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Segoe UI" panose="020B0502040204020203" pitchFamily="34" charset="0"/>
                <a:ea typeface="Segoe UI" panose="020B0502040204020203" pitchFamily="34" charset="0"/>
                <a:cs typeface="Segoe UI" panose="020B0502040204020203"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Segoe UI" panose="020B0502040204020203" pitchFamily="34" charset="0"/>
                <a:ea typeface="Segoe UI" panose="020B0502040204020203" pitchFamily="34" charset="0"/>
                <a:cs typeface="Segoe UI" panose="020B0502040204020203" pitchFamily="34" charset="0"/>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b="0" i="0">
                <a:latin typeface="Segoe UI" panose="020B0502040204020203" pitchFamily="34" charset="0"/>
                <a:cs typeface="Segoe UI" panose="020B0502040204020203" pitchFamily="34" charset="0"/>
              </a:defRPr>
            </a:lvl1pPr>
          </a:lstStyle>
          <a:p>
            <a:pPr algn="r"/>
            <a:fld id="{00000000-1234-1234-1234-123412341234}" type="slidenum">
              <a:rPr lang="en-US" sz="1200" smtClean="0">
                <a:solidFill>
                  <a:schemeClr val="dk1"/>
                </a:solidFill>
                <a:ea typeface="Calibri"/>
                <a:sym typeface="Calibri"/>
              </a:rPr>
              <a:pPr algn="r"/>
              <a:t>‹#›</a:t>
            </a:fld>
            <a:endParaRPr lang="en-US" sz="1200" dirty="0">
              <a:solidFill>
                <a:schemeClr val="dk1"/>
              </a:solidFill>
              <a:ea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egoe UI" panose="020B0502040204020203" pitchFamily="34" charset="0"/>
        <a:ea typeface="Segoe UI" panose="020B0502040204020203" pitchFamily="34" charset="0"/>
        <a:cs typeface="Segoe UI" panose="020B05020402040202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a:extLst>
            <a:ext uri="{FF2B5EF4-FFF2-40B4-BE49-F238E27FC236}">
              <a16:creationId xmlns:a16="http://schemas.microsoft.com/office/drawing/2014/main" id="{EFF7BB57-0506-A68A-DF1A-B49252FEEEF6}"/>
            </a:ext>
          </a:extLst>
        </p:cNvPr>
        <p:cNvGrpSpPr/>
        <p:nvPr/>
      </p:nvGrpSpPr>
      <p:grpSpPr>
        <a:xfrm>
          <a:off x="0" y="0"/>
          <a:ext cx="0" cy="0"/>
          <a:chOff x="0" y="0"/>
          <a:chExt cx="0" cy="0"/>
        </a:xfrm>
      </p:grpSpPr>
      <p:sp>
        <p:nvSpPr>
          <p:cNvPr id="404" name="Google Shape;404;p21:notes">
            <a:extLst>
              <a:ext uri="{FF2B5EF4-FFF2-40B4-BE49-F238E27FC236}">
                <a16:creationId xmlns:a16="http://schemas.microsoft.com/office/drawing/2014/main" id="{17BD1832-DEFF-CBD9-E8A2-A29E092BB86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1:notes">
            <a:extLst>
              <a:ext uri="{FF2B5EF4-FFF2-40B4-BE49-F238E27FC236}">
                <a16:creationId xmlns:a16="http://schemas.microsoft.com/office/drawing/2014/main" id="{94F33180-1290-0544-E948-F0E1ACBE76F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dirty="0">
              <a:latin typeface="Segoe UI" panose="020B0502040204020203" pitchFamily="34" charset="0"/>
              <a:cs typeface="Segoe UI" panose="020B0502040204020203" pitchFamily="34" charset="0"/>
            </a:endParaRPr>
          </a:p>
        </p:txBody>
      </p:sp>
      <p:sp>
        <p:nvSpPr>
          <p:cNvPr id="406" name="Google Shape;406;p21:notes">
            <a:extLst>
              <a:ext uri="{FF2B5EF4-FFF2-40B4-BE49-F238E27FC236}">
                <a16:creationId xmlns:a16="http://schemas.microsoft.com/office/drawing/2014/main" id="{67DEE096-08B0-9D04-B5F0-1AC603B3E35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u="none" strike="noStrike" cap="none">
                <a:solidFill>
                  <a:srgbClr val="000000"/>
                </a:solidFill>
                <a:ea typeface="Calibri"/>
                <a:sym typeface="Calibri"/>
              </a:rPr>
              <a:t>2</a:t>
            </a:fld>
            <a:endParaRPr sz="1200" u="none" strike="noStrike" cap="none" dirty="0">
              <a:solidFill>
                <a:srgbClr val="000000"/>
              </a:solidFill>
              <a:ea typeface="Calibri"/>
              <a:sym typeface="Calibri"/>
            </a:endParaRPr>
          </a:p>
        </p:txBody>
      </p:sp>
    </p:spTree>
    <p:extLst>
      <p:ext uri="{BB962C8B-B14F-4D97-AF65-F5344CB8AC3E}">
        <p14:creationId xmlns:p14="http://schemas.microsoft.com/office/powerpoint/2010/main" val="3062611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sng" strike="noStrike" cap="none" dirty="0">
                <a:solidFill>
                  <a:schemeClr val="dk1"/>
                </a:solidFill>
                <a:effectLst/>
                <a:latin typeface="Calibri"/>
                <a:ea typeface="Calibri"/>
                <a:cs typeface="Calibri"/>
                <a:sym typeface="Calibri"/>
              </a:rPr>
              <a:t>Recovery Housing Program (RHP)</a:t>
            </a:r>
          </a:p>
          <a:p>
            <a:r>
              <a:rPr lang="en-US" sz="1200" b="0" i="0" u="none" strike="noStrike" cap="none" dirty="0">
                <a:solidFill>
                  <a:schemeClr val="dk1"/>
                </a:solidFill>
                <a:effectLst/>
                <a:latin typeface="Calibri"/>
                <a:ea typeface="Calibri"/>
                <a:cs typeface="Calibri"/>
                <a:sym typeface="Calibri"/>
              </a:rPr>
              <a:t>Temporary housing for people recovering from substance use disorder</a:t>
            </a:r>
          </a:p>
          <a:p>
            <a:r>
              <a:rPr lang="en-US" sz="1200" b="0" i="0" u="none" strike="noStrike" cap="none" dirty="0">
                <a:solidFill>
                  <a:schemeClr val="dk1"/>
                </a:solidFill>
                <a:effectLst/>
                <a:latin typeface="Calibri"/>
                <a:ea typeface="Calibri"/>
                <a:cs typeface="Calibri"/>
                <a:sym typeface="Calibri"/>
              </a:rPr>
              <a:t>Public facility improvements and rehabilitation</a:t>
            </a:r>
          </a:p>
          <a:p>
            <a:r>
              <a:rPr lang="en-US" sz="1200" b="0" i="0" u="none" strike="noStrike" cap="none" dirty="0">
                <a:solidFill>
                  <a:schemeClr val="dk1"/>
                </a:solidFill>
                <a:effectLst/>
                <a:latin typeface="Calibri"/>
                <a:ea typeface="Calibri"/>
                <a:cs typeface="Calibri"/>
                <a:sym typeface="Calibri"/>
              </a:rPr>
              <a:t>Acquisition or lease of housing</a:t>
            </a:r>
          </a:p>
          <a:p>
            <a:r>
              <a:rPr lang="en-US" sz="1200" b="0" i="0" u="none" strike="noStrike" cap="none" dirty="0">
                <a:solidFill>
                  <a:schemeClr val="dk1"/>
                </a:solidFill>
                <a:effectLst/>
                <a:latin typeface="Calibri"/>
                <a:ea typeface="Calibri"/>
                <a:cs typeface="Calibri"/>
                <a:sym typeface="Calibri"/>
              </a:rPr>
              <a:t>Payment of rent and utilities</a:t>
            </a:r>
          </a:p>
          <a:p>
            <a:r>
              <a:rPr lang="en-US" sz="1200" b="0" i="0" u="none" strike="noStrike" cap="none" dirty="0">
                <a:solidFill>
                  <a:schemeClr val="dk1"/>
                </a:solidFill>
                <a:effectLst/>
                <a:latin typeface="Calibri"/>
                <a:ea typeface="Calibri"/>
                <a:cs typeface="Calibri"/>
                <a:sym typeface="Calibri"/>
              </a:rPr>
              <a:t>Relocation and supportive services</a:t>
            </a:r>
          </a:p>
          <a:p>
            <a:r>
              <a:rPr lang="en-US" sz="1200" b="0" i="0" u="none" strike="noStrike" cap="none" dirty="0">
                <a:solidFill>
                  <a:schemeClr val="dk1"/>
                </a:solidFill>
                <a:effectLst/>
                <a:latin typeface="Calibri"/>
                <a:ea typeface="Calibri"/>
                <a:cs typeface="Calibri"/>
                <a:sym typeface="Calibri"/>
              </a:rPr>
              <a:t>Administration and technical assistance.</a:t>
            </a:r>
          </a:p>
          <a:p>
            <a:endParaRPr lang="en-US" sz="1200" b="0" i="0" u="none" strike="noStrike" cap="none" dirty="0">
              <a:solidFill>
                <a:schemeClr val="dk1"/>
              </a:solidFill>
              <a:effectLst/>
              <a:latin typeface="Calibri"/>
              <a:ea typeface="Calibri"/>
              <a:cs typeface="Calibri"/>
              <a:sym typeface="Calibri"/>
            </a:endParaRPr>
          </a:p>
          <a:p>
            <a:endParaRPr lang="en-US" sz="1200" b="0" i="0" u="none" strike="noStrike" cap="none" dirty="0">
              <a:solidFill>
                <a:schemeClr val="dk1"/>
              </a:solidFill>
              <a:effectLst/>
              <a:latin typeface="Calibri"/>
              <a:ea typeface="Calibri"/>
              <a:cs typeface="Calibri"/>
              <a:sym typeface="Calibri"/>
            </a:endParaRPr>
          </a:p>
          <a:p>
            <a:r>
              <a:rPr lang="en-US" sz="1200" b="1" i="0" u="sng" strike="noStrike" cap="none" dirty="0">
                <a:solidFill>
                  <a:schemeClr val="dk1"/>
                </a:solidFill>
                <a:effectLst/>
                <a:latin typeface="Calibri"/>
                <a:ea typeface="Calibri"/>
                <a:cs typeface="Calibri"/>
                <a:sym typeface="Calibri"/>
              </a:rPr>
              <a:t>Housing Trust Fund (HTF)</a:t>
            </a:r>
          </a:p>
          <a:p>
            <a:r>
              <a:rPr lang="en-US" sz="1200" b="0" i="0" u="none" strike="noStrike" cap="none" dirty="0">
                <a:solidFill>
                  <a:schemeClr val="dk1"/>
                </a:solidFill>
                <a:effectLst/>
                <a:latin typeface="Calibri"/>
                <a:ea typeface="Calibri"/>
                <a:cs typeface="Calibri"/>
                <a:sym typeface="Calibri"/>
              </a:rPr>
              <a:t>Production and preservation of affordable housing</a:t>
            </a:r>
          </a:p>
          <a:p>
            <a:r>
              <a:rPr lang="en-US" sz="1200" b="0" i="0" u="none" strike="noStrike" cap="none" dirty="0">
                <a:solidFill>
                  <a:schemeClr val="dk1"/>
                </a:solidFill>
                <a:effectLst/>
                <a:latin typeface="Calibri"/>
                <a:ea typeface="Calibri"/>
                <a:cs typeface="Calibri"/>
                <a:sym typeface="Calibri"/>
              </a:rPr>
              <a:t>New construction and rehabilitation of non-luxury housing</a:t>
            </a:r>
          </a:p>
          <a:p>
            <a:r>
              <a:rPr lang="en-US" sz="1200" b="0" i="0" u="none" strike="noStrike" cap="none" dirty="0">
                <a:solidFill>
                  <a:schemeClr val="dk1"/>
                </a:solidFill>
                <a:effectLst/>
                <a:latin typeface="Calibri"/>
                <a:ea typeface="Calibri"/>
                <a:cs typeface="Calibri"/>
                <a:sym typeface="Calibri"/>
              </a:rPr>
              <a:t>Rental housing for extremely low- and very low-income households</a:t>
            </a:r>
          </a:p>
          <a:p>
            <a:r>
              <a:rPr lang="en-US" sz="1200" b="0" i="0" u="none" strike="noStrike" cap="none" dirty="0">
                <a:solidFill>
                  <a:schemeClr val="dk1"/>
                </a:solidFill>
                <a:effectLst/>
                <a:latin typeface="Calibri"/>
                <a:ea typeface="Calibri"/>
                <a:cs typeface="Calibri"/>
                <a:sym typeface="Calibri"/>
              </a:rPr>
              <a:t>Real property acquisition and site improvements</a:t>
            </a:r>
          </a:p>
          <a:p>
            <a:r>
              <a:rPr lang="en-US" sz="1200" b="0" i="0" u="none" strike="noStrike" cap="none" dirty="0">
                <a:solidFill>
                  <a:schemeClr val="dk1"/>
                </a:solidFill>
                <a:effectLst/>
                <a:latin typeface="Calibri"/>
                <a:ea typeface="Calibri"/>
                <a:cs typeface="Calibri"/>
                <a:sym typeface="Calibri"/>
              </a:rPr>
              <a:t>Operating cost assistance for rental housing</a:t>
            </a:r>
          </a:p>
          <a:p>
            <a:r>
              <a:rPr lang="en-US" sz="1200" b="0" i="0" u="none" strike="noStrike" cap="none" dirty="0">
                <a:solidFill>
                  <a:schemeClr val="dk1"/>
                </a:solidFill>
                <a:effectLst/>
                <a:latin typeface="Calibri"/>
                <a:ea typeface="Calibri"/>
                <a:cs typeface="Calibri"/>
                <a:sym typeface="Calibri"/>
              </a:rPr>
              <a:t>Reasonable administrative and planning costs.</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Segoe UI" panose="020B0502040204020203" pitchFamily="34" charset="0"/>
                <a:ea typeface="Calibri"/>
                <a:cs typeface="Segoe UI" panose="020B0502040204020203" pitchFamily="34" charset="0"/>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US" sz="1200" b="0" i="0" u="none" strike="noStrike" kern="0" cap="none" spc="0" normalizeH="0" baseline="0" noProof="0" dirty="0">
              <a:ln>
                <a:noFill/>
              </a:ln>
              <a:solidFill>
                <a:srgbClr val="000000"/>
              </a:solidFill>
              <a:effectLst/>
              <a:uLnTx/>
              <a:uFillTx/>
              <a:latin typeface="Segoe UI" panose="020B0502040204020203" pitchFamily="34" charset="0"/>
              <a:ea typeface="Calibri"/>
              <a:cs typeface="Segoe UI" panose="020B0502040204020203" pitchFamily="34" charset="0"/>
              <a:sym typeface="Calibri"/>
            </a:endParaRPr>
          </a:p>
        </p:txBody>
      </p:sp>
    </p:spTree>
    <p:extLst>
      <p:ext uri="{BB962C8B-B14F-4D97-AF65-F5344CB8AC3E}">
        <p14:creationId xmlns:p14="http://schemas.microsoft.com/office/powerpoint/2010/main" val="865321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a:extLst>
            <a:ext uri="{FF2B5EF4-FFF2-40B4-BE49-F238E27FC236}">
              <a16:creationId xmlns:a16="http://schemas.microsoft.com/office/drawing/2014/main" id="{DDB2C473-F1C3-6064-AD32-87ACB65AB00A}"/>
            </a:ext>
          </a:extLst>
        </p:cNvPr>
        <p:cNvGrpSpPr/>
        <p:nvPr/>
      </p:nvGrpSpPr>
      <p:grpSpPr>
        <a:xfrm>
          <a:off x="0" y="0"/>
          <a:ext cx="0" cy="0"/>
          <a:chOff x="0" y="0"/>
          <a:chExt cx="0" cy="0"/>
        </a:xfrm>
      </p:grpSpPr>
      <p:sp>
        <p:nvSpPr>
          <p:cNvPr id="393" name="Google Shape;393;p20:notes">
            <a:extLst>
              <a:ext uri="{FF2B5EF4-FFF2-40B4-BE49-F238E27FC236}">
                <a16:creationId xmlns:a16="http://schemas.microsoft.com/office/drawing/2014/main" id="{1AE6CA7D-FF33-1861-9AE3-AD6B6F9300D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20:notes">
            <a:extLst>
              <a:ext uri="{FF2B5EF4-FFF2-40B4-BE49-F238E27FC236}">
                <a16:creationId xmlns:a16="http://schemas.microsoft.com/office/drawing/2014/main" id="{86E3FCD7-1C81-9A44-A061-DA890B37008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dirty="0">
              <a:latin typeface="Segoe UI" panose="020B0502040204020203" pitchFamily="34" charset="0"/>
              <a:cs typeface="Segoe UI" panose="020B0502040204020203" pitchFamily="34" charset="0"/>
            </a:endParaRPr>
          </a:p>
        </p:txBody>
      </p:sp>
      <p:sp>
        <p:nvSpPr>
          <p:cNvPr id="395" name="Google Shape;395;p20:notes">
            <a:extLst>
              <a:ext uri="{FF2B5EF4-FFF2-40B4-BE49-F238E27FC236}">
                <a16:creationId xmlns:a16="http://schemas.microsoft.com/office/drawing/2014/main" id="{D57E5A3E-909A-EFD0-1523-A6A256477D3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u="none" strike="noStrike" cap="none">
                <a:solidFill>
                  <a:srgbClr val="000000"/>
                </a:solidFill>
                <a:ea typeface="Calibri"/>
                <a:sym typeface="Calibri"/>
              </a:rPr>
              <a:t>4</a:t>
            </a:fld>
            <a:endParaRPr sz="1200" u="none" strike="noStrike" cap="none" dirty="0">
              <a:solidFill>
                <a:srgbClr val="000000"/>
              </a:solidFill>
              <a:ea typeface="Calibri"/>
              <a:sym typeface="Calibri"/>
            </a:endParaRPr>
          </a:p>
        </p:txBody>
      </p:sp>
    </p:spTree>
    <p:extLst>
      <p:ext uri="{BB962C8B-B14F-4D97-AF65-F5344CB8AC3E}">
        <p14:creationId xmlns:p14="http://schemas.microsoft.com/office/powerpoint/2010/main" val="885062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a:extLst>
            <a:ext uri="{FF2B5EF4-FFF2-40B4-BE49-F238E27FC236}">
              <a16:creationId xmlns:a16="http://schemas.microsoft.com/office/drawing/2014/main" id="{39533D94-B4F4-518A-A02F-A56341DD0C42}"/>
            </a:ext>
          </a:extLst>
        </p:cNvPr>
        <p:cNvGrpSpPr/>
        <p:nvPr/>
      </p:nvGrpSpPr>
      <p:grpSpPr>
        <a:xfrm>
          <a:off x="0" y="0"/>
          <a:ext cx="0" cy="0"/>
          <a:chOff x="0" y="0"/>
          <a:chExt cx="0" cy="0"/>
        </a:xfrm>
      </p:grpSpPr>
      <p:sp>
        <p:nvSpPr>
          <p:cNvPr id="454" name="Google Shape;454;p25:notes">
            <a:extLst>
              <a:ext uri="{FF2B5EF4-FFF2-40B4-BE49-F238E27FC236}">
                <a16:creationId xmlns:a16="http://schemas.microsoft.com/office/drawing/2014/main" id="{52C46C40-E3E0-CA94-A3FA-7DC3746311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25:notes">
            <a:extLst>
              <a:ext uri="{FF2B5EF4-FFF2-40B4-BE49-F238E27FC236}">
                <a16:creationId xmlns:a16="http://schemas.microsoft.com/office/drawing/2014/main" id="{9F59FCF8-B92D-1175-8A37-869975E8398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egoe UI" panose="020B0502040204020203" pitchFamily="34" charset="0"/>
              <a:cs typeface="Segoe UI" panose="020B0502040204020203" pitchFamily="34" charset="0"/>
            </a:endParaRPr>
          </a:p>
        </p:txBody>
      </p:sp>
      <p:sp>
        <p:nvSpPr>
          <p:cNvPr id="456" name="Google Shape;456;p25:notes">
            <a:extLst>
              <a:ext uri="{FF2B5EF4-FFF2-40B4-BE49-F238E27FC236}">
                <a16:creationId xmlns:a16="http://schemas.microsoft.com/office/drawing/2014/main" id="{FF495F5F-A958-EE10-72D3-D4CD5280965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dirty="0"/>
          </a:p>
        </p:txBody>
      </p:sp>
    </p:spTree>
    <p:extLst>
      <p:ext uri="{BB962C8B-B14F-4D97-AF65-F5344CB8AC3E}">
        <p14:creationId xmlns:p14="http://schemas.microsoft.com/office/powerpoint/2010/main" val="1956277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965EF-65C5-EEB7-BF69-A22BCD60E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08EC1-38F9-21CD-5F10-840169D1E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86201-3752-CB87-7ECD-3F12402280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431497-E7B9-CA94-1460-3A5F2248C6BE}"/>
              </a:ext>
            </a:extLst>
          </p:cNvPr>
          <p:cNvSpPr>
            <a:spLocks noGrp="1"/>
          </p:cNvSpPr>
          <p:nvPr>
            <p:ph type="sldNum" sz="quarter" idx="5"/>
          </p:nvPr>
        </p:nvSpPr>
        <p:spPr/>
        <p:txBody>
          <a:bodyPr/>
          <a:lstStyle/>
          <a:p>
            <a:fld id="{634A17E8-88F5-834C-A300-6D98CB8FF913}" type="slidenum">
              <a:rPr lang="en-US" smtClean="0"/>
              <a:t>6</a:t>
            </a:fld>
            <a:endParaRPr lang="en-US"/>
          </a:p>
        </p:txBody>
      </p:sp>
    </p:spTree>
    <p:extLst>
      <p:ext uri="{BB962C8B-B14F-4D97-AF65-F5344CB8AC3E}">
        <p14:creationId xmlns:p14="http://schemas.microsoft.com/office/powerpoint/2010/main" val="3145795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a:extLst>
            <a:ext uri="{FF2B5EF4-FFF2-40B4-BE49-F238E27FC236}">
              <a16:creationId xmlns:a16="http://schemas.microsoft.com/office/drawing/2014/main" id="{07AABA78-43E0-1D49-F885-0BD8B3259E0F}"/>
            </a:ext>
          </a:extLst>
        </p:cNvPr>
        <p:cNvGrpSpPr/>
        <p:nvPr/>
      </p:nvGrpSpPr>
      <p:grpSpPr>
        <a:xfrm>
          <a:off x="0" y="0"/>
          <a:ext cx="0" cy="0"/>
          <a:chOff x="0" y="0"/>
          <a:chExt cx="0" cy="0"/>
        </a:xfrm>
      </p:grpSpPr>
      <p:sp>
        <p:nvSpPr>
          <p:cNvPr id="404" name="Google Shape;404;p21:notes">
            <a:extLst>
              <a:ext uri="{FF2B5EF4-FFF2-40B4-BE49-F238E27FC236}">
                <a16:creationId xmlns:a16="http://schemas.microsoft.com/office/drawing/2014/main" id="{1608A97C-83E1-A80A-0BAB-E9C462CD2F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1:notes">
            <a:extLst>
              <a:ext uri="{FF2B5EF4-FFF2-40B4-BE49-F238E27FC236}">
                <a16:creationId xmlns:a16="http://schemas.microsoft.com/office/drawing/2014/main" id="{CBA6E48C-A9EC-8C97-51E2-C789213B5C7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dirty="0">
              <a:latin typeface="Segoe UI" panose="020B0502040204020203" pitchFamily="34" charset="0"/>
              <a:cs typeface="Segoe UI" panose="020B0502040204020203" pitchFamily="34" charset="0"/>
            </a:endParaRPr>
          </a:p>
        </p:txBody>
      </p:sp>
      <p:sp>
        <p:nvSpPr>
          <p:cNvPr id="406" name="Google Shape;406;p21:notes">
            <a:extLst>
              <a:ext uri="{FF2B5EF4-FFF2-40B4-BE49-F238E27FC236}">
                <a16:creationId xmlns:a16="http://schemas.microsoft.com/office/drawing/2014/main" id="{F585C501-6B35-2CF7-B3CC-3FBE5B17E85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u="none" strike="noStrike" cap="none">
                <a:solidFill>
                  <a:srgbClr val="000000"/>
                </a:solidFill>
                <a:ea typeface="Calibri"/>
                <a:sym typeface="Calibri"/>
              </a:rPr>
              <a:t>7</a:t>
            </a:fld>
            <a:endParaRPr sz="1200" u="none" strike="noStrike" cap="none" dirty="0">
              <a:solidFill>
                <a:srgbClr val="000000"/>
              </a:solidFill>
              <a:ea typeface="Calibri"/>
              <a:sym typeface="Calibri"/>
            </a:endParaRPr>
          </a:p>
        </p:txBody>
      </p:sp>
    </p:spTree>
    <p:extLst>
      <p:ext uri="{BB962C8B-B14F-4D97-AF65-F5344CB8AC3E}">
        <p14:creationId xmlns:p14="http://schemas.microsoft.com/office/powerpoint/2010/main" val="3333716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4A17E8-88F5-834C-A300-6D98CB8FF913}" type="slidenum">
              <a:rPr lang="en-US" smtClean="0"/>
              <a:t>8</a:t>
            </a:fld>
            <a:endParaRPr lang="en-US"/>
          </a:p>
        </p:txBody>
      </p:sp>
    </p:spTree>
    <p:extLst>
      <p:ext uri="{BB962C8B-B14F-4D97-AF65-F5344CB8AC3E}">
        <p14:creationId xmlns:p14="http://schemas.microsoft.com/office/powerpoint/2010/main" val="606758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Overlap and Common Impacts</a:t>
            </a:r>
          </a:p>
          <a:p>
            <a:pPr>
              <a:buFont typeface="+mj-lt"/>
              <a:buAutoNum type="arabicPeriod"/>
            </a:pPr>
            <a:r>
              <a:rPr lang="en-US" b="1" dirty="0"/>
              <a:t>Limited Mobility and Economic Opportunities</a:t>
            </a:r>
            <a:r>
              <a:rPr lang="en-US" dirty="0"/>
              <a:t>: Both homeowners and renters may find it difficult to relocate for better job opportunities, schools, or amenities due to high housing costs, limiting economic advancement.</a:t>
            </a:r>
          </a:p>
          <a:p>
            <a:pPr>
              <a:buFont typeface="+mj-lt"/>
              <a:buAutoNum type="arabicPeriod"/>
            </a:pPr>
            <a:r>
              <a:rPr lang="en-US" b="1" dirty="0"/>
              <a:t>Reduced Quality of Life</a:t>
            </a:r>
            <a:r>
              <a:rPr lang="en-US" dirty="0"/>
              <a:t>: Financial strain from high housing costs can reduce the quality of life for both groups, affecting their ability to afford recreational and social activities.</a:t>
            </a:r>
          </a:p>
          <a:p>
            <a:pPr>
              <a:buFont typeface="+mj-lt"/>
              <a:buAutoNum type="arabicPeriod"/>
            </a:pPr>
            <a:r>
              <a:rPr lang="en-US" b="1" dirty="0"/>
              <a:t>Health Implications</a:t>
            </a:r>
            <a:r>
              <a:rPr lang="en-US" dirty="0"/>
              <a:t>: The stress associated with housing cost burden can negatively impact the physical and mental health of both homeowners and renters, leading to stress-related illnesses and delayed or foregone medical care.</a:t>
            </a:r>
          </a:p>
          <a:p>
            <a:pPr>
              <a:buFont typeface="+mj-lt"/>
              <a:buAutoNum type="arabicPeriod"/>
            </a:pPr>
            <a:r>
              <a:rPr lang="en-US" b="1" dirty="0"/>
              <a:t>Community Impacts</a:t>
            </a:r>
            <a:r>
              <a:rPr lang="en-US" dirty="0"/>
              <a:t>: Housing cost burden can contribute to neighborhood decline, as both homeowners and renters may cut back on property maintenance and investments, leading to broader social and economic impacts on communities, including reduced property values and increased crime rates.</a:t>
            </a:r>
          </a:p>
          <a:p>
            <a:endParaRPr lang="en-US" dirty="0"/>
          </a:p>
        </p:txBody>
      </p:sp>
      <p:sp>
        <p:nvSpPr>
          <p:cNvPr id="4" name="Slide Number Placeholder 3"/>
          <p:cNvSpPr>
            <a:spLocks noGrp="1"/>
          </p:cNvSpPr>
          <p:nvPr>
            <p:ph type="sldNum" sz="quarter" idx="5"/>
          </p:nvPr>
        </p:nvSpPr>
        <p:spPr/>
        <p:txBody>
          <a:bodyPr/>
          <a:lstStyle/>
          <a:p>
            <a:fld id="{634A17E8-88F5-834C-A300-6D98CB8FF913}" type="slidenum">
              <a:rPr lang="en-US" smtClean="0"/>
              <a:t>12</a:t>
            </a:fld>
            <a:endParaRPr lang="en-US"/>
          </a:p>
        </p:txBody>
      </p:sp>
    </p:spTree>
    <p:extLst>
      <p:ext uri="{BB962C8B-B14F-4D97-AF65-F5344CB8AC3E}">
        <p14:creationId xmlns:p14="http://schemas.microsoft.com/office/powerpoint/2010/main" val="83281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5F292-B3CC-F843-90D2-8E2CA466DFD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9267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A1804-F2AB-4139-BBF2-4F8E77A0C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03BFF-1594-3ACF-3358-ED52090B4B34}"/>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A8393575-AC6A-3CD8-585F-4BA042713D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8408F2-CDD7-F23E-F34B-1007549FF0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5F292-B3CC-F843-90D2-8E2CA466DFD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7196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ADE75-A352-818C-A80F-F12D50D28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1B435-017A-9D3A-BF26-B712670F3FE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F1F156C8-EC04-1D42-DC90-F2D589E6AD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FBC0EF-107E-C3DA-92E5-E177C0C19A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5F292-B3CC-F843-90D2-8E2CA466DFD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276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F0B7B-6B53-8329-2B7B-FC0D1F158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9FA19-4ED1-75FC-BC05-C76844FE704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903DF7B-A74D-D373-71F2-AA86776676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7D8BBB-851D-E7ED-9E9E-10C9312AC4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5F292-B3CC-F843-90D2-8E2CA466DFD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6500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083B2-BCE1-4339-AAEF-BFE8074B1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68F2C-27A2-AEA2-6259-94101BE9EDB5}"/>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BEF2E9A9-B23C-5F2D-E375-978DC49777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247E01-8DCA-2CD9-FC4A-898884A117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5F292-B3CC-F843-90D2-8E2CA466DFD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3169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4107582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5B03F-720D-759A-EB10-44E8E6227891}"/>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440D9A71-1E66-EAB2-FA8D-7CE4808269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4472A251-8638-5331-6ED2-4DEF39DA67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3603A65E-7C70-8CB7-7EF2-F61153CD41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2321564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4AB04-09EE-FD44-BBA8-BBF92AB2C0CC}"/>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32725D7A-8E6D-3688-C015-3FBCC0413DD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98F06BE7-BDAF-82A1-F58A-987529113D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9F409AC6-0F1D-960A-D777-EB8629E606D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60844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F625E-CDF5-BA46-B933-DABF6C94C96F}"/>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4D569167-1AF8-9A52-32F4-9F7F8FE18D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2403A653-A400-1DE8-9136-610BB995184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A2DA7F73-A223-34AA-976C-F2488AF5B7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2369960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5E2F4-5ADB-0068-EF1D-0AFC45F3D71A}"/>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E2056EDA-59FD-B176-98BA-82437C3BFD3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24</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291E0A38-4F7C-9A16-8807-19746B369C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8072F152-E44E-B4BD-7E14-B55845EE67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696308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41747-6CA2-9C91-2BEE-4CB3AFB8DD24}"/>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593ED16A-E1AF-1FAB-1EA2-35C375FB52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25</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03EE03CA-AD62-B90E-3669-8252E93293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58A87A77-D3D4-CDC9-7025-90C025CA0E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4026897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FDDB5-22F8-EB85-D05C-55B8F243D089}"/>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D1877C46-9916-48AC-1C08-8843EB9712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AC352A67-5C66-D6E2-2254-6499C7F4FD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869BD8BE-0519-7B8D-6A05-60F7018B48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2802052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140D-2B88-5AF0-BFC8-5E85B0E5FB3A}"/>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EB958368-EABA-A45B-97FE-B2B8870451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27</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D6BB8F27-A943-60D2-FB1B-65054926A1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BDA533F3-2070-525F-F712-4D4666B898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518670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3CA1-1345-17B3-A590-7EF3310A832A}"/>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908F02BA-3792-E772-8C55-BD25024CE2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28</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70240F33-CF27-9837-09A1-C781AC7AE7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5CD468C8-2DD4-C524-93A5-1FD1E25EC7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778968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38F22-888D-EF58-0BFE-2BD387DE3B56}"/>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C54F1E90-85D5-ACC5-1C52-357253E22E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7C4784CE-1001-D0E3-6D69-21D70E9F3F4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DF02995E-2158-32C5-C108-C7369E01B2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4032695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A6EB0-7AB2-7692-7D91-FFE2A8BE7399}"/>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667AE062-DCBD-3F97-170D-95DEF1AB88C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30</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9A021CB9-BAC3-C5B6-9C64-4EE9AB3E7E0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BD7A9E08-7C52-49DC-9FC1-CAE87053B8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1609402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D8204-B582-D6A0-4405-93B8AD30C325}"/>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D47FA834-05E7-9963-EAE1-51C61DE6BF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8EAC0B9A-D654-4165-B13F-DC4C65E538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C8582A75-3EE3-5436-811C-5799B30702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1162562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9C6DA-6D77-217B-5860-10AEB472BE48}"/>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9894AA18-F0F4-6078-C38C-EC9E43122C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3FDF64A9-740C-8ECB-C531-5C4AA32B8B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6E4304EF-2806-47D7-180D-6AA1C35987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239612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6FB31-BC69-E6DD-DE75-CC1879658883}"/>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2B835499-7E97-4208-E50C-FFD83F9EC9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98A1B077-3756-AF46-189C-DFD6EB59B14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EF4D9FEF-A28D-4F9D-91E5-CD8DE0B200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5150682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0E424-D837-0CD2-F06A-9653E0DDEC8A}"/>
            </a:ext>
          </a:extLst>
        </p:cNvPr>
        <p:cNvGrpSpPr/>
        <p:nvPr/>
      </p:nvGrpSpPr>
      <p:grpSpPr>
        <a:xfrm>
          <a:off x="0" y="0"/>
          <a:ext cx="0" cy="0"/>
          <a:chOff x="0" y="0"/>
          <a:chExt cx="0" cy="0"/>
        </a:xfrm>
      </p:grpSpPr>
      <p:sp>
        <p:nvSpPr>
          <p:cNvPr id="207874" name="Rectangle 7">
            <a:extLst>
              <a:ext uri="{FF2B5EF4-FFF2-40B4-BE49-F238E27FC236}">
                <a16:creationId xmlns:a16="http://schemas.microsoft.com/office/drawing/2014/main" id="{E7EF3B74-A980-D930-D88F-2D7F4F2D7E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71215" indent="-296621" eaLnBrk="0" hangingPunct="0">
              <a:spcBef>
                <a:spcPct val="30000"/>
              </a:spcBef>
              <a:defRPr sz="1200">
                <a:solidFill>
                  <a:schemeClr val="tx1"/>
                </a:solidFill>
                <a:latin typeface="Calibri" pitchFamily="34" charset="0"/>
              </a:defRPr>
            </a:lvl2pPr>
            <a:lvl3pPr marL="1186485" indent="-237298" eaLnBrk="0" hangingPunct="0">
              <a:spcBef>
                <a:spcPct val="30000"/>
              </a:spcBef>
              <a:defRPr sz="1200">
                <a:solidFill>
                  <a:schemeClr val="tx1"/>
                </a:solidFill>
                <a:latin typeface="Calibri" pitchFamily="34" charset="0"/>
              </a:defRPr>
            </a:lvl3pPr>
            <a:lvl4pPr marL="1661079" indent="-237298" eaLnBrk="0" hangingPunct="0">
              <a:spcBef>
                <a:spcPct val="30000"/>
              </a:spcBef>
              <a:defRPr sz="1200">
                <a:solidFill>
                  <a:schemeClr val="tx1"/>
                </a:solidFill>
                <a:latin typeface="Calibri" pitchFamily="34" charset="0"/>
              </a:defRPr>
            </a:lvl4pPr>
            <a:lvl5pPr marL="2135672" indent="-237298" eaLnBrk="0" hangingPunct="0">
              <a:spcBef>
                <a:spcPct val="30000"/>
              </a:spcBef>
              <a:defRPr sz="1200">
                <a:solidFill>
                  <a:schemeClr val="tx1"/>
                </a:solidFill>
                <a:latin typeface="Calibri" pitchFamily="34" charset="0"/>
              </a:defRPr>
            </a:lvl5pPr>
            <a:lvl6pPr marL="2610267" indent="-237298" eaLnBrk="0" fontAlgn="base" hangingPunct="0">
              <a:spcBef>
                <a:spcPct val="30000"/>
              </a:spcBef>
              <a:spcAft>
                <a:spcPct val="0"/>
              </a:spcAft>
              <a:defRPr sz="1200">
                <a:solidFill>
                  <a:schemeClr val="tx1"/>
                </a:solidFill>
                <a:latin typeface="Calibri" pitchFamily="34" charset="0"/>
              </a:defRPr>
            </a:lvl6pPr>
            <a:lvl7pPr marL="3084861" indent="-237298" eaLnBrk="0" fontAlgn="base" hangingPunct="0">
              <a:spcBef>
                <a:spcPct val="30000"/>
              </a:spcBef>
              <a:spcAft>
                <a:spcPct val="0"/>
              </a:spcAft>
              <a:defRPr sz="1200">
                <a:solidFill>
                  <a:schemeClr val="tx1"/>
                </a:solidFill>
                <a:latin typeface="Calibri" pitchFamily="34" charset="0"/>
              </a:defRPr>
            </a:lvl7pPr>
            <a:lvl8pPr marL="3559454" indent="-237298" eaLnBrk="0" fontAlgn="base" hangingPunct="0">
              <a:spcBef>
                <a:spcPct val="30000"/>
              </a:spcBef>
              <a:spcAft>
                <a:spcPct val="0"/>
              </a:spcAft>
              <a:defRPr sz="1200">
                <a:solidFill>
                  <a:schemeClr val="tx1"/>
                </a:solidFill>
                <a:latin typeface="Calibri" pitchFamily="34" charset="0"/>
              </a:defRPr>
            </a:lvl8pPr>
            <a:lvl9pPr marL="4034050" indent="-237298"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D7B29B8-D5DA-4F21-A8FD-B03A4052AD30}"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207875" name="Rectangle 2">
            <a:extLst>
              <a:ext uri="{FF2B5EF4-FFF2-40B4-BE49-F238E27FC236}">
                <a16:creationId xmlns:a16="http://schemas.microsoft.com/office/drawing/2014/main" id="{C3E6A59E-1753-6700-12A0-7B89388198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6" name="Rectangle 3">
            <a:extLst>
              <a:ext uri="{FF2B5EF4-FFF2-40B4-BE49-F238E27FC236}">
                <a16:creationId xmlns:a16="http://schemas.microsoft.com/office/drawing/2014/main" id="{20C2A760-71FE-CE4F-2B09-5F62261BA22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2000"/>
              <a:t>I’ve covered some of the program background, but for the rest of this session and this afternoon’s session, we will focus on TYPES of eligible projects, their requirements, and the application process. MARTHA is up next to talk about infrastructure and community enrichment</a:t>
            </a:r>
          </a:p>
        </p:txBody>
      </p:sp>
    </p:spTree>
    <p:extLst>
      <p:ext uri="{BB962C8B-B14F-4D97-AF65-F5344CB8AC3E}">
        <p14:creationId xmlns:p14="http://schemas.microsoft.com/office/powerpoint/2010/main" val="3075305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eaLnBrk="1" fontAlgn="auto" hangingPunct="1">
              <a:spcBef>
                <a:spcPts val="0"/>
              </a:spcBef>
              <a:spcAft>
                <a:spcPts val="0"/>
              </a:spcAft>
              <a:defRPr/>
            </a:pPr>
            <a:endParaRPr lang="en-US" sz="1100" dirty="0">
              <a:solidFill>
                <a:prstClr val="black"/>
              </a:solidFill>
              <a:latin typeface="Calibri"/>
            </a:endParaRPr>
          </a:p>
        </p:txBody>
      </p:sp>
      <p:sp>
        <p:nvSpPr>
          <p:cNvPr id="5" name="Slide Number Placeholder 4"/>
          <p:cNvSpPr>
            <a:spLocks noGrp="1"/>
          </p:cNvSpPr>
          <p:nvPr>
            <p:ph type="sldNum" sz="quarter" idx="11"/>
          </p:nvPr>
        </p:nvSpPr>
        <p:spPr/>
        <p:txBody>
          <a:bodyPr/>
          <a:lstStyle/>
          <a:p>
            <a:pPr eaLnBrk="1" fontAlgn="auto" hangingPunct="1">
              <a:spcBef>
                <a:spcPts val="0"/>
              </a:spcBef>
              <a:spcAft>
                <a:spcPts val="0"/>
              </a:spcAft>
              <a:defRPr/>
            </a:pPr>
            <a:fld id="{09818FE4-CFEB-4156-8683-4E45103481BA}" type="slidenum">
              <a:rPr lang="en-US" sz="1100">
                <a:solidFill>
                  <a:prstClr val="black"/>
                </a:solidFill>
                <a:latin typeface="Calibri"/>
              </a:rPr>
              <a:pPr eaLnBrk="1" fontAlgn="auto" hangingPunct="1">
                <a:spcBef>
                  <a:spcPts val="0"/>
                </a:spcBef>
                <a:spcAft>
                  <a:spcPts val="0"/>
                </a:spcAft>
                <a:defRPr/>
              </a:pPr>
              <a:t>39</a:t>
            </a:fld>
            <a:endParaRPr lang="en-US" sz="1100" dirty="0">
              <a:solidFill>
                <a:prstClr val="black"/>
              </a:solidFill>
              <a:latin typeface="Calibri"/>
            </a:endParaRPr>
          </a:p>
        </p:txBody>
      </p:sp>
    </p:spTree>
    <p:extLst>
      <p:ext uri="{BB962C8B-B14F-4D97-AF65-F5344CB8AC3E}">
        <p14:creationId xmlns:p14="http://schemas.microsoft.com/office/powerpoint/2010/main" val="3964782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eaLnBrk="1" fontAlgn="auto" hangingPunct="1">
              <a:spcBef>
                <a:spcPts val="0"/>
              </a:spcBef>
              <a:spcAft>
                <a:spcPts val="0"/>
              </a:spcAft>
              <a:defRPr/>
            </a:pPr>
            <a:endParaRPr lang="en-US" sz="1100" dirty="0">
              <a:solidFill>
                <a:prstClr val="black"/>
              </a:solidFill>
              <a:latin typeface="Calibri"/>
            </a:endParaRPr>
          </a:p>
        </p:txBody>
      </p:sp>
      <p:sp>
        <p:nvSpPr>
          <p:cNvPr id="5" name="Slide Number Placeholder 4"/>
          <p:cNvSpPr>
            <a:spLocks noGrp="1"/>
          </p:cNvSpPr>
          <p:nvPr>
            <p:ph type="sldNum" sz="quarter" idx="11"/>
          </p:nvPr>
        </p:nvSpPr>
        <p:spPr/>
        <p:txBody>
          <a:bodyPr/>
          <a:lstStyle/>
          <a:p>
            <a:pPr eaLnBrk="1" fontAlgn="auto" hangingPunct="1">
              <a:spcBef>
                <a:spcPts val="0"/>
              </a:spcBef>
              <a:spcAft>
                <a:spcPts val="0"/>
              </a:spcAft>
              <a:defRPr/>
            </a:pPr>
            <a:fld id="{09818FE4-CFEB-4156-8683-4E45103481BA}" type="slidenum">
              <a:rPr lang="en-US" sz="1100">
                <a:solidFill>
                  <a:prstClr val="black"/>
                </a:solidFill>
                <a:latin typeface="Calibri"/>
              </a:rPr>
              <a:pPr eaLnBrk="1" fontAlgn="auto" hangingPunct="1">
                <a:spcBef>
                  <a:spcPts val="0"/>
                </a:spcBef>
                <a:spcAft>
                  <a:spcPts val="0"/>
                </a:spcAft>
                <a:defRPr/>
              </a:pPr>
              <a:t>43</a:t>
            </a:fld>
            <a:endParaRPr lang="en-US" sz="1100" dirty="0">
              <a:solidFill>
                <a:prstClr val="black"/>
              </a:solidFill>
              <a:latin typeface="Calibri"/>
            </a:endParaRPr>
          </a:p>
        </p:txBody>
      </p:sp>
    </p:spTree>
    <p:extLst>
      <p:ext uri="{BB962C8B-B14F-4D97-AF65-F5344CB8AC3E}">
        <p14:creationId xmlns:p14="http://schemas.microsoft.com/office/powerpoint/2010/main" val="2589991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44</a:t>
            </a:fld>
            <a:endParaRPr lang="en-US" dirty="0"/>
          </a:p>
        </p:txBody>
      </p:sp>
    </p:spTree>
    <p:extLst>
      <p:ext uri="{BB962C8B-B14F-4D97-AF65-F5344CB8AC3E}">
        <p14:creationId xmlns:p14="http://schemas.microsoft.com/office/powerpoint/2010/main" val="829111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45</a:t>
            </a:fld>
            <a:endParaRPr lang="en-US" dirty="0"/>
          </a:p>
        </p:txBody>
      </p:sp>
    </p:spTree>
    <p:extLst>
      <p:ext uri="{BB962C8B-B14F-4D97-AF65-F5344CB8AC3E}">
        <p14:creationId xmlns:p14="http://schemas.microsoft.com/office/powerpoint/2010/main" val="2047115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46</a:t>
            </a:fld>
            <a:endParaRPr lang="en-US" dirty="0"/>
          </a:p>
        </p:txBody>
      </p:sp>
    </p:spTree>
    <p:extLst>
      <p:ext uri="{BB962C8B-B14F-4D97-AF65-F5344CB8AC3E}">
        <p14:creationId xmlns:p14="http://schemas.microsoft.com/office/powerpoint/2010/main" val="209758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47</a:t>
            </a:fld>
            <a:endParaRPr lang="en-US" dirty="0"/>
          </a:p>
        </p:txBody>
      </p:sp>
    </p:spTree>
    <p:extLst>
      <p:ext uri="{BB962C8B-B14F-4D97-AF65-F5344CB8AC3E}">
        <p14:creationId xmlns:p14="http://schemas.microsoft.com/office/powerpoint/2010/main" val="7238644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48</a:t>
            </a:fld>
            <a:endParaRPr lang="en-US" dirty="0"/>
          </a:p>
        </p:txBody>
      </p:sp>
    </p:spTree>
    <p:extLst>
      <p:ext uri="{BB962C8B-B14F-4D97-AF65-F5344CB8AC3E}">
        <p14:creationId xmlns:p14="http://schemas.microsoft.com/office/powerpoint/2010/main" val="3793038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49</a:t>
            </a:fld>
            <a:endParaRPr lang="en-US" dirty="0"/>
          </a:p>
        </p:txBody>
      </p:sp>
    </p:spTree>
    <p:extLst>
      <p:ext uri="{BB962C8B-B14F-4D97-AF65-F5344CB8AC3E}">
        <p14:creationId xmlns:p14="http://schemas.microsoft.com/office/powerpoint/2010/main" val="17878914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50</a:t>
            </a:fld>
            <a:endParaRPr lang="en-US" dirty="0"/>
          </a:p>
        </p:txBody>
      </p:sp>
    </p:spTree>
    <p:extLst>
      <p:ext uri="{BB962C8B-B14F-4D97-AF65-F5344CB8AC3E}">
        <p14:creationId xmlns:p14="http://schemas.microsoft.com/office/powerpoint/2010/main" val="860481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51</a:t>
            </a:fld>
            <a:endParaRPr lang="en-US" dirty="0"/>
          </a:p>
        </p:txBody>
      </p:sp>
    </p:spTree>
    <p:extLst>
      <p:ext uri="{BB962C8B-B14F-4D97-AF65-F5344CB8AC3E}">
        <p14:creationId xmlns:p14="http://schemas.microsoft.com/office/powerpoint/2010/main" val="2368534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52</a:t>
            </a:fld>
            <a:endParaRPr lang="en-US" dirty="0"/>
          </a:p>
        </p:txBody>
      </p:sp>
    </p:spTree>
    <p:extLst>
      <p:ext uri="{BB962C8B-B14F-4D97-AF65-F5344CB8AC3E}">
        <p14:creationId xmlns:p14="http://schemas.microsoft.com/office/powerpoint/2010/main" val="15590748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081313-C00F-4DD2-92A7-17D96D7F0B73}" type="slidenum">
              <a:rPr lang="en-US" smtClean="0"/>
              <a:pPr>
                <a:defRPr/>
              </a:pPr>
              <a:t>53</a:t>
            </a:fld>
            <a:endParaRPr lang="en-US" dirty="0"/>
          </a:p>
        </p:txBody>
      </p:sp>
    </p:spTree>
    <p:extLst>
      <p:ext uri="{BB962C8B-B14F-4D97-AF65-F5344CB8AC3E}">
        <p14:creationId xmlns:p14="http://schemas.microsoft.com/office/powerpoint/2010/main" val="32353404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A45BB8D-5F39-4C44-8B2A-2092C02D79B8}" type="slidenum">
              <a:rPr lang="en-US" smtClean="0"/>
              <a:t>71</a:t>
            </a:fld>
            <a:endParaRPr lang="en-US"/>
          </a:p>
        </p:txBody>
      </p:sp>
    </p:spTree>
    <p:extLst>
      <p:ext uri="{BB962C8B-B14F-4D97-AF65-F5344CB8AC3E}">
        <p14:creationId xmlns:p14="http://schemas.microsoft.com/office/powerpoint/2010/main" val="1405394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defTabSz="457200" eaLnBrk="0" fontAlgn="base" hangingPunct="0">
              <a:spcBef>
                <a:spcPct val="0"/>
              </a:spcBef>
              <a:spcAft>
                <a:spcPct val="0"/>
              </a:spcAft>
              <a:defRPr>
                <a:solidFill>
                  <a:schemeClr val="tx1"/>
                </a:solidFill>
                <a:latin typeface="Open Sans" pitchFamily="34" charset="0"/>
              </a:defRPr>
            </a:lvl6pPr>
            <a:lvl7pPr marL="2971800" indent="-228600" defTabSz="457200" eaLnBrk="0" fontAlgn="base" hangingPunct="0">
              <a:spcBef>
                <a:spcPct val="0"/>
              </a:spcBef>
              <a:spcAft>
                <a:spcPct val="0"/>
              </a:spcAft>
              <a:defRPr>
                <a:solidFill>
                  <a:schemeClr val="tx1"/>
                </a:solidFill>
                <a:latin typeface="Open Sans" pitchFamily="34" charset="0"/>
              </a:defRPr>
            </a:lvl7pPr>
            <a:lvl8pPr marL="3429000" indent="-228600" defTabSz="457200" eaLnBrk="0" fontAlgn="base" hangingPunct="0">
              <a:spcBef>
                <a:spcPct val="0"/>
              </a:spcBef>
              <a:spcAft>
                <a:spcPct val="0"/>
              </a:spcAft>
              <a:defRPr>
                <a:solidFill>
                  <a:schemeClr val="tx1"/>
                </a:solidFill>
                <a:latin typeface="Open Sans" pitchFamily="34" charset="0"/>
              </a:defRPr>
            </a:lvl8pPr>
            <a:lvl9pPr marL="3886200" indent="-228600" defTabSz="457200" eaLnBrk="0" fontAlgn="base" hangingPunct="0">
              <a:spcBef>
                <a:spcPct val="0"/>
              </a:spcBef>
              <a:spcAft>
                <a:spcPct val="0"/>
              </a:spcAft>
              <a:defRPr>
                <a:solidFill>
                  <a:schemeClr val="tx1"/>
                </a:solidFill>
                <a:latin typeface="Open Sans" pitchFamily="34" charset="0"/>
              </a:defRPr>
            </a:lvl9pPr>
          </a:lstStyle>
          <a:p>
            <a:pPr eaLnBrk="1" hangingPunct="1"/>
            <a:fld id="{9B35069F-CD5F-434D-9B5F-D06F2CE9BAAD}" type="slidenum">
              <a:rPr lang="en-US" altLang="en-US">
                <a:latin typeface="Arial" charset="0"/>
              </a:rPr>
              <a:pPr eaLnBrk="1" hangingPunct="1"/>
              <a:t>72</a:t>
            </a:fld>
            <a:endParaRPr lang="en-US" altLang="en-US" dirty="0">
              <a:latin typeface="Arial" charset="0"/>
            </a:endParaRPr>
          </a:p>
        </p:txBody>
      </p:sp>
      <p:sp>
        <p:nvSpPr>
          <p:cNvPr id="215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15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r>
              <a:rPr lang="en-US" altLang="en-US" dirty="0"/>
              <a:t>We expect to provide approximately 1500 eligible persons with emergency housing assistance and supportive services.</a:t>
            </a:r>
          </a:p>
        </p:txBody>
      </p:sp>
    </p:spTree>
    <p:extLst>
      <p:ext uri="{BB962C8B-B14F-4D97-AF65-F5344CB8AC3E}">
        <p14:creationId xmlns:p14="http://schemas.microsoft.com/office/powerpoint/2010/main" val="41353403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6EA398-B3B2-41BC-BD16-335DCE5DFF7D}" type="slidenum">
              <a:rPr lang="en-US" smtClean="0"/>
              <a:t>74</a:t>
            </a:fld>
            <a:endParaRPr lang="en-US"/>
          </a:p>
        </p:txBody>
      </p:sp>
    </p:spTree>
    <p:extLst>
      <p:ext uri="{BB962C8B-B14F-4D97-AF65-F5344CB8AC3E}">
        <p14:creationId xmlns:p14="http://schemas.microsoft.com/office/powerpoint/2010/main" val="3628829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lank">
    <p:bg>
      <p:bgPr>
        <a:gradFill>
          <a:gsLst>
            <a:gs pos="66000">
              <a:srgbClr val="004B8B"/>
            </a:gs>
            <a:gs pos="98000">
              <a:srgbClr val="A3D237">
                <a:alpha val="82000"/>
              </a:srgbClr>
            </a:gs>
          </a:gsLst>
          <a:lin ang="2400000"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00991" y="1939086"/>
            <a:ext cx="3190018" cy="1013743"/>
          </a:xfrm>
          <a:prstGeom prst="rect">
            <a:avLst/>
          </a:prstGeom>
        </p:spPr>
      </p:pic>
    </p:spTree>
    <p:extLst>
      <p:ext uri="{BB962C8B-B14F-4D97-AF65-F5344CB8AC3E}">
        <p14:creationId xmlns:p14="http://schemas.microsoft.com/office/powerpoint/2010/main" val="2437939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Blank">
    <p:bg>
      <p:bgPr>
        <a:gradFill>
          <a:gsLst>
            <a:gs pos="66000">
              <a:srgbClr val="004B8B"/>
            </a:gs>
            <a:gs pos="98000">
              <a:srgbClr val="A3D237">
                <a:alpha val="82000"/>
              </a:srgbClr>
            </a:gs>
          </a:gsLst>
          <a:lin ang="2400000"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12191999" cy="685800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00991" y="1939086"/>
            <a:ext cx="3190018" cy="1013743"/>
          </a:xfrm>
          <a:prstGeom prst="rect">
            <a:avLst/>
          </a:prstGeom>
        </p:spPr>
      </p:pic>
    </p:spTree>
    <p:extLst>
      <p:ext uri="{BB962C8B-B14F-4D97-AF65-F5344CB8AC3E}">
        <p14:creationId xmlns:p14="http://schemas.microsoft.com/office/powerpoint/2010/main" val="2106400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lank">
    <p:bg>
      <p:bgPr>
        <a:gradFill>
          <a:gsLst>
            <a:gs pos="66000">
              <a:srgbClr val="004B8B"/>
            </a:gs>
            <a:gs pos="98000">
              <a:srgbClr val="A3D237">
                <a:alpha val="82000"/>
              </a:srgbClr>
            </a:gs>
          </a:gsLst>
          <a:lin ang="2400000"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67014" y="6089849"/>
            <a:ext cx="1938794" cy="616122"/>
          </a:xfrm>
          <a:prstGeom prst="rect">
            <a:avLst/>
          </a:prstGeom>
        </p:spPr>
      </p:pic>
    </p:spTree>
    <p:extLst>
      <p:ext uri="{BB962C8B-B14F-4D97-AF65-F5344CB8AC3E}">
        <p14:creationId xmlns:p14="http://schemas.microsoft.com/office/powerpoint/2010/main" val="575699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bg>
      <p:bgPr>
        <a:gradFill>
          <a:gsLst>
            <a:gs pos="66000">
              <a:srgbClr val="004B8B"/>
            </a:gs>
            <a:gs pos="98000">
              <a:srgbClr val="A3D237">
                <a:alpha val="82000"/>
              </a:srgbClr>
            </a:gs>
          </a:gsLst>
          <a:lin ang="2400000" scaled="0"/>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867014" y="6089849"/>
            <a:ext cx="1938794" cy="616122"/>
          </a:xfrm>
          <a:prstGeom prst="rect">
            <a:avLst/>
          </a:prstGeom>
        </p:spPr>
      </p:pic>
    </p:spTree>
    <p:extLst>
      <p:ext uri="{BB962C8B-B14F-4D97-AF65-F5344CB8AC3E}">
        <p14:creationId xmlns:p14="http://schemas.microsoft.com/office/powerpoint/2010/main" val="35179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
        <p:nvSpPr>
          <p:cNvPr id="13" name="Freeform 12"/>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07555" y="6205297"/>
            <a:ext cx="1811968" cy="552930"/>
          </a:xfrm>
          <a:prstGeom prst="rect">
            <a:avLst/>
          </a:prstGeom>
        </p:spPr>
      </p:pic>
      <p:sp>
        <p:nvSpPr>
          <p:cNvPr id="25" name="Title 1"/>
          <p:cNvSpPr>
            <a:spLocks noGrp="1"/>
          </p:cNvSpPr>
          <p:nvPr>
            <p:ph type="title"/>
          </p:nvPr>
        </p:nvSpPr>
        <p:spPr>
          <a:xfrm>
            <a:off x="5575402" y="985434"/>
            <a:ext cx="6024720" cy="1325563"/>
          </a:xfrm>
          <a:prstGeom prst="rect">
            <a:avLst/>
          </a:prstGeom>
        </p:spPr>
        <p:txBody>
          <a:bodyPr/>
          <a:lstStyle>
            <a:lvl1pPr>
              <a:defRPr sz="3300" b="0">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noProof="0" dirty="0"/>
              <a:t>Click to edit Master title style</a:t>
            </a:r>
          </a:p>
        </p:txBody>
      </p:sp>
      <p:sp>
        <p:nvSpPr>
          <p:cNvPr id="26" name="Picture Placeholder 25"/>
          <p:cNvSpPr>
            <a:spLocks noGrp="1"/>
          </p:cNvSpPr>
          <p:nvPr>
            <p:ph type="pic" sz="quarter" idx="10"/>
          </p:nvPr>
        </p:nvSpPr>
        <p:spPr>
          <a:xfrm>
            <a:off x="884216" y="870599"/>
            <a:ext cx="4006761" cy="5234926"/>
          </a:xfrm>
          <a:prstGeom prst="rect">
            <a:avLst/>
          </a:prstGeom>
        </p:spPr>
        <p:txBody>
          <a:bodyPr/>
          <a:lstStyle>
            <a:lvl1pPr>
              <a:defRPr b="0" i="0">
                <a:latin typeface="Segoe UI" panose="020B0502040204020203" pitchFamily="34" charset="0"/>
              </a:defRPr>
            </a:lvl1pPr>
          </a:lstStyle>
          <a:p>
            <a:endParaRPr lang="en-US" dirty="0"/>
          </a:p>
        </p:txBody>
      </p:sp>
      <p:sp>
        <p:nvSpPr>
          <p:cNvPr id="28" name="Text Placeholder 27"/>
          <p:cNvSpPr>
            <a:spLocks noGrp="1"/>
          </p:cNvSpPr>
          <p:nvPr>
            <p:ph type="body" sz="quarter" idx="11"/>
          </p:nvPr>
        </p:nvSpPr>
        <p:spPr>
          <a:xfrm>
            <a:off x="5575300" y="2424113"/>
            <a:ext cx="6024563" cy="3651168"/>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4787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ver">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
        <p:nvSpPr>
          <p:cNvPr id="13" name="Freeform 12"/>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07555" y="6205297"/>
            <a:ext cx="1811968" cy="552930"/>
          </a:xfrm>
          <a:prstGeom prst="rect">
            <a:avLst/>
          </a:prstGeom>
        </p:spPr>
      </p:pic>
      <p:sp>
        <p:nvSpPr>
          <p:cNvPr id="25" name="Title 1"/>
          <p:cNvSpPr>
            <a:spLocks noGrp="1"/>
          </p:cNvSpPr>
          <p:nvPr>
            <p:ph type="title"/>
          </p:nvPr>
        </p:nvSpPr>
        <p:spPr>
          <a:xfrm>
            <a:off x="5575402" y="985434"/>
            <a:ext cx="6024720" cy="1325563"/>
          </a:xfrm>
          <a:prstGeom prst="rect">
            <a:avLst/>
          </a:prstGeom>
        </p:spPr>
        <p:txBody>
          <a:bodyPr/>
          <a:lstStyle>
            <a:lvl1pPr>
              <a:defRPr sz="3300">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
        <p:nvSpPr>
          <p:cNvPr id="28" name="Text Placeholder 27"/>
          <p:cNvSpPr>
            <a:spLocks noGrp="1"/>
          </p:cNvSpPr>
          <p:nvPr>
            <p:ph type="body" sz="quarter" idx="11"/>
          </p:nvPr>
        </p:nvSpPr>
        <p:spPr>
          <a:xfrm>
            <a:off x="5575300" y="2424113"/>
            <a:ext cx="6024563" cy="3651168"/>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7" name="Group 4"/>
          <p:cNvGrpSpPr/>
          <p:nvPr userDrawn="1"/>
        </p:nvGrpSpPr>
        <p:grpSpPr>
          <a:xfrm>
            <a:off x="902581" y="985434"/>
            <a:ext cx="4057650" cy="4114800"/>
            <a:chOff x="0" y="0"/>
            <a:chExt cx="10820400" cy="10972800"/>
          </a:xfrm>
        </p:grpSpPr>
        <p:pic>
          <p:nvPicPr>
            <p:cNvPr id="29" name="Picture 5"/>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0" y="0"/>
              <a:ext cx="10820400" cy="10972800"/>
            </a:xfrm>
            <a:prstGeom prst="rect">
              <a:avLst/>
            </a:prstGeom>
          </p:spPr>
        </p:pic>
      </p:grpSp>
    </p:spTree>
    <p:extLst>
      <p:ext uri="{BB962C8B-B14F-4D97-AF65-F5344CB8AC3E}">
        <p14:creationId xmlns:p14="http://schemas.microsoft.com/office/powerpoint/2010/main" val="3952753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sp>
        <p:nvSpPr>
          <p:cNvPr id="22" name="Freeform 21"/>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7555" y="6194669"/>
            <a:ext cx="1811968" cy="575818"/>
          </a:xfrm>
          <a:prstGeom prst="rect">
            <a:avLst/>
          </a:prstGeom>
        </p:spPr>
      </p:pic>
      <p:pic>
        <p:nvPicPr>
          <p:cNvPr id="27" name="Picture 2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
        <p:nvSpPr>
          <p:cNvPr id="28"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noProof="0" dirty="0"/>
              <a:t>Click to edit Master title style</a:t>
            </a:r>
          </a:p>
        </p:txBody>
      </p:sp>
      <p:sp>
        <p:nvSpPr>
          <p:cNvPr id="2" name="Text Placeholder 27">
            <a:extLst>
              <a:ext uri="{FF2B5EF4-FFF2-40B4-BE49-F238E27FC236}">
                <a16:creationId xmlns:a16="http://schemas.microsoft.com/office/drawing/2014/main" id="{02BEC663-86DC-3A22-56E6-9A4191F84E8A}"/>
              </a:ext>
            </a:extLst>
          </p:cNvPr>
          <p:cNvSpPr>
            <a:spLocks noGrp="1"/>
          </p:cNvSpPr>
          <p:nvPr>
            <p:ph type="body" sz="quarter" idx="11"/>
          </p:nvPr>
        </p:nvSpPr>
        <p:spPr>
          <a:xfrm>
            <a:off x="901892" y="1797819"/>
            <a:ext cx="10451908" cy="3651168"/>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7418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efault">
    <p:spTree>
      <p:nvGrpSpPr>
        <p:cNvPr id="1" name=""/>
        <p:cNvGrpSpPr/>
        <p:nvPr/>
      </p:nvGrpSpPr>
      <p:grpSpPr>
        <a:xfrm>
          <a:off x="0" y="0"/>
          <a:ext cx="0" cy="0"/>
          <a:chOff x="0" y="0"/>
          <a:chExt cx="0" cy="0"/>
        </a:xfrm>
      </p:grpSpPr>
      <p:sp>
        <p:nvSpPr>
          <p:cNvPr id="22" name="Freeform 21"/>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7555" y="6194669"/>
            <a:ext cx="1811968" cy="575818"/>
          </a:xfrm>
          <a:prstGeom prst="rect">
            <a:avLst/>
          </a:prstGeom>
        </p:spPr>
      </p:pic>
      <p:pic>
        <p:nvPicPr>
          <p:cNvPr id="27" name="Picture 2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
        <p:nvSpPr>
          <p:cNvPr id="14" name="Title 1"/>
          <p:cNvSpPr>
            <a:spLocks noGrp="1"/>
          </p:cNvSpPr>
          <p:nvPr>
            <p:ph type="title"/>
          </p:nvPr>
        </p:nvSpPr>
        <p:spPr>
          <a:xfrm>
            <a:off x="5575402" y="985434"/>
            <a:ext cx="6024720" cy="1325563"/>
          </a:xfrm>
          <a:prstGeom prst="rect">
            <a:avLst/>
          </a:prstGeom>
        </p:spPr>
        <p:txBody>
          <a:bodyPr/>
          <a:lstStyle>
            <a:lvl1pPr>
              <a:defRPr sz="3300">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noProof="0" dirty="0"/>
              <a:t>Click to edit Master title style</a:t>
            </a:r>
          </a:p>
        </p:txBody>
      </p:sp>
      <p:sp>
        <p:nvSpPr>
          <p:cNvPr id="15" name="Picture Placeholder 25"/>
          <p:cNvSpPr>
            <a:spLocks noGrp="1"/>
          </p:cNvSpPr>
          <p:nvPr>
            <p:ph type="pic" sz="quarter" idx="10"/>
          </p:nvPr>
        </p:nvSpPr>
        <p:spPr>
          <a:xfrm>
            <a:off x="884216" y="870599"/>
            <a:ext cx="4006761" cy="5234926"/>
          </a:xfrm>
          <a:prstGeom prst="rect">
            <a:avLst/>
          </a:prstGeom>
        </p:spPr>
        <p:txBody>
          <a:bodyPr/>
          <a:lstStyle>
            <a:lvl1pPr>
              <a:defRPr b="0" i="0">
                <a:latin typeface="Segoe UI" panose="020B0502040204020203" pitchFamily="34" charset="0"/>
              </a:defRPr>
            </a:lvl1pPr>
          </a:lstStyle>
          <a:p>
            <a:endParaRPr lang="en-US" dirty="0"/>
          </a:p>
        </p:txBody>
      </p:sp>
      <p:sp>
        <p:nvSpPr>
          <p:cNvPr id="16" name="Text Placeholder 27"/>
          <p:cNvSpPr>
            <a:spLocks noGrp="1"/>
          </p:cNvSpPr>
          <p:nvPr>
            <p:ph type="body" sz="quarter" idx="11"/>
          </p:nvPr>
        </p:nvSpPr>
        <p:spPr>
          <a:xfrm>
            <a:off x="5575300" y="2424113"/>
            <a:ext cx="6024563" cy="3243041"/>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9035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efault">
    <p:spTree>
      <p:nvGrpSpPr>
        <p:cNvPr id="1" name=""/>
        <p:cNvGrpSpPr/>
        <p:nvPr/>
      </p:nvGrpSpPr>
      <p:grpSpPr>
        <a:xfrm>
          <a:off x="0" y="0"/>
          <a:ext cx="0" cy="0"/>
          <a:chOff x="0" y="0"/>
          <a:chExt cx="0" cy="0"/>
        </a:xfrm>
      </p:grpSpPr>
      <p:sp>
        <p:nvSpPr>
          <p:cNvPr id="22" name="Freeform 21"/>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7555" y="6194669"/>
            <a:ext cx="1811968" cy="575818"/>
          </a:xfrm>
          <a:prstGeom prst="rect">
            <a:avLst/>
          </a:prstGeom>
        </p:spPr>
      </p:pic>
      <p:pic>
        <p:nvPicPr>
          <p:cNvPr id="27" name="Picture 2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69020" y="519813"/>
            <a:ext cx="671208" cy="671208"/>
          </a:xfrm>
          <a:prstGeom prst="rect">
            <a:avLst/>
          </a:prstGeom>
        </p:spPr>
      </p:pic>
      <p:sp>
        <p:nvSpPr>
          <p:cNvPr id="14" name="Title 1"/>
          <p:cNvSpPr>
            <a:spLocks noGrp="1"/>
          </p:cNvSpPr>
          <p:nvPr>
            <p:ph type="title"/>
          </p:nvPr>
        </p:nvSpPr>
        <p:spPr>
          <a:xfrm>
            <a:off x="5840228" y="985434"/>
            <a:ext cx="5759894" cy="1325563"/>
          </a:xfrm>
          <a:prstGeom prst="rect">
            <a:avLst/>
          </a:prstGeom>
        </p:spPr>
        <p:txBody>
          <a:bodyPr/>
          <a:lstStyle>
            <a:lvl1pPr>
              <a:defRPr sz="3300">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
        <p:nvSpPr>
          <p:cNvPr id="15" name="Picture Placeholder 25"/>
          <p:cNvSpPr>
            <a:spLocks noGrp="1"/>
          </p:cNvSpPr>
          <p:nvPr>
            <p:ph type="pic" sz="quarter" idx="10"/>
          </p:nvPr>
        </p:nvSpPr>
        <p:spPr>
          <a:xfrm>
            <a:off x="2171166" y="197636"/>
            <a:ext cx="2964771" cy="1867852"/>
          </a:xfrm>
          <a:prstGeom prst="rect">
            <a:avLst/>
          </a:prstGeom>
        </p:spPr>
        <p:txBody>
          <a:bodyPr/>
          <a:lstStyle>
            <a:lvl1pPr>
              <a:defRPr b="0" i="0">
                <a:latin typeface="Segoe UI" panose="020B0502040204020203" pitchFamily="34" charset="0"/>
              </a:defRPr>
            </a:lvl1pPr>
          </a:lstStyle>
          <a:p>
            <a:endParaRPr lang="en-US" dirty="0"/>
          </a:p>
        </p:txBody>
      </p:sp>
      <p:sp>
        <p:nvSpPr>
          <p:cNvPr id="16" name="Text Placeholder 27"/>
          <p:cNvSpPr>
            <a:spLocks noGrp="1"/>
          </p:cNvSpPr>
          <p:nvPr>
            <p:ph type="body" sz="quarter" idx="11"/>
          </p:nvPr>
        </p:nvSpPr>
        <p:spPr>
          <a:xfrm>
            <a:off x="5840228" y="2424113"/>
            <a:ext cx="5759635" cy="3243041"/>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Picture Placeholder 25"/>
          <p:cNvSpPr>
            <a:spLocks noGrp="1"/>
          </p:cNvSpPr>
          <p:nvPr>
            <p:ph type="pic" sz="quarter" idx="12"/>
          </p:nvPr>
        </p:nvSpPr>
        <p:spPr>
          <a:xfrm>
            <a:off x="2171165" y="2247765"/>
            <a:ext cx="2964771" cy="1867852"/>
          </a:xfrm>
          <a:prstGeom prst="rect">
            <a:avLst/>
          </a:prstGeom>
        </p:spPr>
        <p:txBody>
          <a:bodyPr/>
          <a:lstStyle>
            <a:lvl1pPr>
              <a:defRPr b="0" i="0">
                <a:latin typeface="Segoe UI" panose="020B0502040204020203" pitchFamily="34" charset="0"/>
              </a:defRPr>
            </a:lvl1pPr>
          </a:lstStyle>
          <a:p>
            <a:endParaRPr lang="en-US" dirty="0"/>
          </a:p>
        </p:txBody>
      </p:sp>
      <p:sp>
        <p:nvSpPr>
          <p:cNvPr id="18" name="Picture Placeholder 25"/>
          <p:cNvSpPr>
            <a:spLocks noGrp="1"/>
          </p:cNvSpPr>
          <p:nvPr>
            <p:ph type="pic" sz="quarter" idx="13"/>
          </p:nvPr>
        </p:nvSpPr>
        <p:spPr>
          <a:xfrm>
            <a:off x="2171165" y="4326818"/>
            <a:ext cx="2964771" cy="1867852"/>
          </a:xfrm>
          <a:prstGeom prst="rect">
            <a:avLst/>
          </a:prstGeom>
        </p:spPr>
        <p:txBody>
          <a:bodyPr/>
          <a:lstStyle>
            <a:lvl1pPr>
              <a:defRPr b="0" i="0">
                <a:latin typeface="Segoe UI" panose="020B0502040204020203" pitchFamily="34" charset="0"/>
              </a:defRPr>
            </a:lvl1pPr>
          </a:lstStyle>
          <a:p>
            <a:endParaRPr lang="en-US" dirty="0"/>
          </a:p>
        </p:txBody>
      </p:sp>
      <p:sp>
        <p:nvSpPr>
          <p:cNvPr id="2" name="Rectangle 1"/>
          <p:cNvSpPr/>
          <p:nvPr userDrawn="1"/>
        </p:nvSpPr>
        <p:spPr>
          <a:xfrm>
            <a:off x="0" y="0"/>
            <a:ext cx="1988289" cy="6194669"/>
          </a:xfrm>
          <a:prstGeom prst="rect">
            <a:avLst/>
          </a:prstGeom>
          <a:solidFill>
            <a:srgbClr val="004B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b="0" i="0" dirty="0">
              <a:noFill/>
              <a:latin typeface="Segoe UI" panose="020B0502040204020203" pitchFamily="34" charset="0"/>
            </a:endParaRPr>
          </a:p>
        </p:txBody>
      </p:sp>
    </p:spTree>
    <p:extLst>
      <p:ext uri="{BB962C8B-B14F-4D97-AF65-F5344CB8AC3E}">
        <p14:creationId xmlns:p14="http://schemas.microsoft.com/office/powerpoint/2010/main" val="477693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
        <p:nvSpPr>
          <p:cNvPr id="3" name="Freeform 2"/>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solidFill>
            <a:srgbClr val="004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7555" y="6194669"/>
            <a:ext cx="1811968" cy="575818"/>
          </a:xfrm>
          <a:prstGeom prst="rect">
            <a:avLst/>
          </a:prstGeom>
        </p:spPr>
      </p:pic>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90673" cy="690396"/>
          </a:xfrm>
          <a:prstGeom prst="rect">
            <a:avLst/>
          </a:prstGeom>
        </p:spPr>
      </p:pic>
      <p:sp>
        <p:nvSpPr>
          <p:cNvPr id="4" name="Text Placeholder 27">
            <a:extLst>
              <a:ext uri="{FF2B5EF4-FFF2-40B4-BE49-F238E27FC236}">
                <a16:creationId xmlns:a16="http://schemas.microsoft.com/office/drawing/2014/main" id="{5CBC7097-FC75-4795-A27E-FB4D38E5199D}"/>
              </a:ext>
            </a:extLst>
          </p:cNvPr>
          <p:cNvSpPr>
            <a:spLocks noGrp="1"/>
          </p:cNvSpPr>
          <p:nvPr>
            <p:ph type="body" sz="quarter" idx="11"/>
          </p:nvPr>
        </p:nvSpPr>
        <p:spPr>
          <a:xfrm>
            <a:off x="901892" y="1797819"/>
            <a:ext cx="10451908" cy="3651168"/>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8485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wer Half Page Photo Master Slide">
    <p:spTree>
      <p:nvGrpSpPr>
        <p:cNvPr id="1" name=""/>
        <p:cNvGrpSpPr/>
        <p:nvPr/>
      </p:nvGrpSpPr>
      <p:grpSpPr>
        <a:xfrm>
          <a:off x="0" y="0"/>
          <a:ext cx="0" cy="0"/>
          <a:chOff x="0" y="0"/>
          <a:chExt cx="0" cy="0"/>
        </a:xfrm>
      </p:grpSpPr>
      <p:sp>
        <p:nvSpPr>
          <p:cNvPr id="14" name="Rectangle 13"/>
          <p:cNvSpPr/>
          <p:nvPr userDrawn="1"/>
        </p:nvSpPr>
        <p:spPr>
          <a:xfrm>
            <a:off x="0" y="3707037"/>
            <a:ext cx="12192000" cy="2724150"/>
          </a:xfrm>
          <a:prstGeom prst="rect">
            <a:avLst/>
          </a:prstGeom>
          <a:solidFill>
            <a:srgbClr val="9EA2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700" b="0" i="0">
              <a:latin typeface="Segoe UI" panose="020B0502040204020203" pitchFamily="34" charset="0"/>
            </a:endParaRPr>
          </a:p>
        </p:txBody>
      </p:sp>
      <p:sp>
        <p:nvSpPr>
          <p:cNvPr id="13" name="Freeform 12"/>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sp>
        <p:nvSpPr>
          <p:cNvPr id="25"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pic>
        <p:nvPicPr>
          <p:cNvPr id="26" name="Picture 2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Tree>
    <p:extLst>
      <p:ext uri="{BB962C8B-B14F-4D97-AF65-F5344CB8AC3E}">
        <p14:creationId xmlns:p14="http://schemas.microsoft.com/office/powerpoint/2010/main" val="766269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ower Half Page Photo Master Slide">
    <p:spTree>
      <p:nvGrpSpPr>
        <p:cNvPr id="1" name=""/>
        <p:cNvGrpSpPr/>
        <p:nvPr/>
      </p:nvGrpSpPr>
      <p:grpSpPr>
        <a:xfrm>
          <a:off x="0" y="0"/>
          <a:ext cx="0" cy="0"/>
          <a:chOff x="0" y="0"/>
          <a:chExt cx="0" cy="0"/>
        </a:xfrm>
      </p:grpSpPr>
      <p:sp>
        <p:nvSpPr>
          <p:cNvPr id="14" name="Rectangle 13"/>
          <p:cNvSpPr/>
          <p:nvPr userDrawn="1"/>
        </p:nvSpPr>
        <p:spPr>
          <a:xfrm>
            <a:off x="0" y="3707037"/>
            <a:ext cx="12192000" cy="2724150"/>
          </a:xfrm>
          <a:prstGeom prst="rect">
            <a:avLst/>
          </a:prstGeom>
          <a:solidFill>
            <a:srgbClr val="9EA2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700" b="0" i="0">
              <a:latin typeface="Segoe UI" panose="020B0502040204020203" pitchFamily="34" charset="0"/>
            </a:endParaRPr>
          </a:p>
        </p:txBody>
      </p:sp>
      <p:sp>
        <p:nvSpPr>
          <p:cNvPr id="13" name="Freeform 12"/>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solidFill>
            <a:srgbClr val="004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sp>
        <p:nvSpPr>
          <p:cNvPr id="25"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90673" cy="690396"/>
          </a:xfrm>
          <a:prstGeom prst="rect">
            <a:avLst/>
          </a:prstGeom>
        </p:spPr>
      </p:pic>
      <p:pic>
        <p:nvPicPr>
          <p:cNvPr id="3" name="Picture 2"/>
          <p:cNvPicPr>
            <a:picLocks noChangeAspect="1"/>
          </p:cNvPicPr>
          <p:nvPr userDrawn="1"/>
        </p:nvPicPr>
        <p:blipFill>
          <a:blip r:embed="rId4"/>
          <a:stretch>
            <a:fillRect/>
          </a:stretch>
        </p:blipFill>
        <p:spPr>
          <a:xfrm>
            <a:off x="433397" y="2275950"/>
            <a:ext cx="11485252" cy="2213349"/>
          </a:xfrm>
          <a:prstGeom prst="rect">
            <a:avLst/>
          </a:prstGeom>
          <a:effectLst/>
        </p:spPr>
      </p:pic>
      <p:sp>
        <p:nvSpPr>
          <p:cNvPr id="27" name="Text Placeholder 8"/>
          <p:cNvSpPr>
            <a:spLocks noGrp="1"/>
          </p:cNvSpPr>
          <p:nvPr>
            <p:ph type="body" sz="quarter" idx="14"/>
          </p:nvPr>
        </p:nvSpPr>
        <p:spPr>
          <a:xfrm>
            <a:off x="435769" y="4699794"/>
            <a:ext cx="2705100" cy="701675"/>
          </a:xfrm>
          <a:prstGeom prst="rect">
            <a:avLst/>
          </a:prstGeom>
        </p:spPr>
        <p:txBody>
          <a:bodyPr/>
          <a:lstStyle>
            <a:lvl1pPr marL="0" indent="0" algn="ctr">
              <a:buNone/>
              <a:defRPr sz="1600" b="0">
                <a:latin typeface="Segoe UI" panose="020B0502040204020203" pitchFamily="34" charset="0"/>
                <a:cs typeface="Segoe UI" panose="020B0502040204020203" pitchFamily="34" charset="0"/>
              </a:defRPr>
            </a:lvl1pPr>
            <a:lvl2pPr marL="457200" indent="0" algn="ctr">
              <a:buNone/>
              <a:defRPr sz="1600"/>
            </a:lvl2pPr>
            <a:lvl3pPr algn="ctr">
              <a:defRPr/>
            </a:lvl3pPr>
            <a:lvl4pPr algn="ctr">
              <a:defRPr/>
            </a:lvl4pPr>
            <a:lvl5pPr algn="ctr">
              <a:defRPr/>
            </a:lvl5pPr>
          </a:lstStyle>
          <a:p>
            <a:pPr lvl="0"/>
            <a:r>
              <a:rPr lang="en-US" dirty="0"/>
              <a:t>Edit Master text styles</a:t>
            </a:r>
            <a:br>
              <a:rPr lang="en-US" dirty="0"/>
            </a:br>
            <a:r>
              <a:rPr lang="en-US" dirty="0"/>
              <a:t>Second level</a:t>
            </a:r>
          </a:p>
        </p:txBody>
      </p:sp>
    </p:spTree>
    <p:extLst>
      <p:ext uri="{BB962C8B-B14F-4D97-AF65-F5344CB8AC3E}">
        <p14:creationId xmlns:p14="http://schemas.microsoft.com/office/powerpoint/2010/main" val="69664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ower Half Page Photo Master Slide">
    <p:spTree>
      <p:nvGrpSpPr>
        <p:cNvPr id="1" name=""/>
        <p:cNvGrpSpPr/>
        <p:nvPr/>
      </p:nvGrpSpPr>
      <p:grpSpPr>
        <a:xfrm>
          <a:off x="0" y="0"/>
          <a:ext cx="0" cy="0"/>
          <a:chOff x="0" y="0"/>
          <a:chExt cx="0" cy="0"/>
        </a:xfrm>
      </p:grpSpPr>
      <p:sp>
        <p:nvSpPr>
          <p:cNvPr id="14" name="Rectangle 13"/>
          <p:cNvSpPr/>
          <p:nvPr userDrawn="1"/>
        </p:nvSpPr>
        <p:spPr>
          <a:xfrm>
            <a:off x="0" y="3707037"/>
            <a:ext cx="12192000" cy="2724150"/>
          </a:xfrm>
          <a:prstGeom prst="rect">
            <a:avLst/>
          </a:prstGeom>
          <a:solidFill>
            <a:srgbClr val="9EA2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700" b="0" i="0">
              <a:latin typeface="Segoe UI" panose="020B0502040204020203" pitchFamily="34" charset="0"/>
            </a:endParaRPr>
          </a:p>
        </p:txBody>
      </p:sp>
      <p:sp>
        <p:nvSpPr>
          <p:cNvPr id="32" name="Freeform 31"/>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sp>
        <p:nvSpPr>
          <p:cNvPr id="25"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90673" cy="690396"/>
          </a:xfrm>
          <a:prstGeom prst="rect">
            <a:avLst/>
          </a:prstGeom>
        </p:spPr>
      </p:pic>
      <p:sp>
        <p:nvSpPr>
          <p:cNvPr id="5" name="Picture Placeholder 4"/>
          <p:cNvSpPr>
            <a:spLocks noGrp="1"/>
          </p:cNvSpPr>
          <p:nvPr>
            <p:ph type="pic" sz="quarter" idx="10"/>
          </p:nvPr>
        </p:nvSpPr>
        <p:spPr>
          <a:xfrm>
            <a:off x="435769" y="2275682"/>
            <a:ext cx="2705100" cy="2221706"/>
          </a:xfrm>
          <a:prstGeom prst="rect">
            <a:avLst/>
          </a:prstGeom>
        </p:spPr>
        <p:txBody>
          <a:bodyPr/>
          <a:lstStyle>
            <a:lvl1pPr>
              <a:defRPr b="0" i="0">
                <a:latin typeface="Segoe UI" panose="020B0502040204020203" pitchFamily="34" charset="0"/>
              </a:defRPr>
            </a:lvl1pPr>
          </a:lstStyle>
          <a:p>
            <a:endParaRPr lang="en-US" dirty="0"/>
          </a:p>
        </p:txBody>
      </p:sp>
      <p:sp>
        <p:nvSpPr>
          <p:cNvPr id="26" name="Picture Placeholder 4"/>
          <p:cNvSpPr>
            <a:spLocks noGrp="1"/>
          </p:cNvSpPr>
          <p:nvPr>
            <p:ph type="pic" sz="quarter" idx="11"/>
          </p:nvPr>
        </p:nvSpPr>
        <p:spPr>
          <a:xfrm>
            <a:off x="3390900" y="2275682"/>
            <a:ext cx="2705100" cy="2221706"/>
          </a:xfrm>
          <a:prstGeom prst="rect">
            <a:avLst/>
          </a:prstGeom>
        </p:spPr>
        <p:txBody>
          <a:bodyPr/>
          <a:lstStyle>
            <a:lvl1pPr>
              <a:defRPr b="0" i="0">
                <a:latin typeface="Segoe UI" panose="020B0502040204020203" pitchFamily="34" charset="0"/>
              </a:defRPr>
            </a:lvl1pPr>
          </a:lstStyle>
          <a:p>
            <a:endParaRPr lang="en-US" dirty="0"/>
          </a:p>
        </p:txBody>
      </p:sp>
      <p:sp>
        <p:nvSpPr>
          <p:cNvPr id="27" name="Picture Placeholder 4"/>
          <p:cNvSpPr>
            <a:spLocks noGrp="1"/>
          </p:cNvSpPr>
          <p:nvPr>
            <p:ph type="pic" sz="quarter" idx="12"/>
          </p:nvPr>
        </p:nvSpPr>
        <p:spPr>
          <a:xfrm>
            <a:off x="6302224" y="2267593"/>
            <a:ext cx="2705100" cy="2221706"/>
          </a:xfrm>
          <a:prstGeom prst="rect">
            <a:avLst/>
          </a:prstGeom>
        </p:spPr>
        <p:txBody>
          <a:bodyPr/>
          <a:lstStyle>
            <a:lvl1pPr>
              <a:defRPr b="0" i="0">
                <a:latin typeface="Segoe UI" panose="020B0502040204020203" pitchFamily="34" charset="0"/>
              </a:defRPr>
            </a:lvl1pPr>
          </a:lstStyle>
          <a:p>
            <a:endParaRPr lang="en-US" dirty="0"/>
          </a:p>
        </p:txBody>
      </p:sp>
      <p:sp>
        <p:nvSpPr>
          <p:cNvPr id="28" name="Picture Placeholder 4"/>
          <p:cNvSpPr>
            <a:spLocks noGrp="1"/>
          </p:cNvSpPr>
          <p:nvPr>
            <p:ph type="pic" sz="quarter" idx="13"/>
          </p:nvPr>
        </p:nvSpPr>
        <p:spPr>
          <a:xfrm>
            <a:off x="9213549" y="2275682"/>
            <a:ext cx="2705100" cy="2221706"/>
          </a:xfrm>
          <a:prstGeom prst="rect">
            <a:avLst/>
          </a:prstGeom>
        </p:spPr>
        <p:txBody>
          <a:bodyPr/>
          <a:lstStyle>
            <a:lvl1pPr>
              <a:defRPr b="0" i="0">
                <a:latin typeface="Segoe UI" panose="020B0502040204020203" pitchFamily="34" charset="0"/>
              </a:defRPr>
            </a:lvl1pPr>
          </a:lstStyle>
          <a:p>
            <a:endParaRPr lang="en-US" dirty="0"/>
          </a:p>
        </p:txBody>
      </p:sp>
      <p:sp>
        <p:nvSpPr>
          <p:cNvPr id="9" name="Text Placeholder 8"/>
          <p:cNvSpPr>
            <a:spLocks noGrp="1"/>
          </p:cNvSpPr>
          <p:nvPr>
            <p:ph type="body" sz="quarter" idx="14"/>
          </p:nvPr>
        </p:nvSpPr>
        <p:spPr>
          <a:xfrm>
            <a:off x="446012" y="4732869"/>
            <a:ext cx="2705100" cy="701675"/>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 Placeholder 8"/>
          <p:cNvSpPr>
            <a:spLocks noGrp="1"/>
          </p:cNvSpPr>
          <p:nvPr>
            <p:ph type="body" sz="quarter" idx="15"/>
          </p:nvPr>
        </p:nvSpPr>
        <p:spPr>
          <a:xfrm>
            <a:off x="3390900" y="4718274"/>
            <a:ext cx="2705100" cy="701675"/>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8"/>
          <p:cNvSpPr>
            <a:spLocks noGrp="1"/>
          </p:cNvSpPr>
          <p:nvPr>
            <p:ph type="body" sz="quarter" idx="16"/>
          </p:nvPr>
        </p:nvSpPr>
        <p:spPr>
          <a:xfrm>
            <a:off x="6302224" y="4732869"/>
            <a:ext cx="2705100" cy="701675"/>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8"/>
          <p:cNvSpPr>
            <a:spLocks noGrp="1"/>
          </p:cNvSpPr>
          <p:nvPr>
            <p:ph type="body" sz="quarter" idx="17"/>
          </p:nvPr>
        </p:nvSpPr>
        <p:spPr>
          <a:xfrm>
            <a:off x="9226150" y="4732869"/>
            <a:ext cx="2705100" cy="701675"/>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9558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pper Half Page Photo Master Slide">
    <p:spTree>
      <p:nvGrpSpPr>
        <p:cNvPr id="1" name=""/>
        <p:cNvGrpSpPr/>
        <p:nvPr/>
      </p:nvGrpSpPr>
      <p:grpSpPr>
        <a:xfrm>
          <a:off x="0" y="0"/>
          <a:ext cx="0" cy="0"/>
          <a:chOff x="0" y="0"/>
          <a:chExt cx="0" cy="0"/>
        </a:xfrm>
      </p:grpSpPr>
      <p:sp>
        <p:nvSpPr>
          <p:cNvPr id="16" name="Freeform 15"/>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sp>
        <p:nvSpPr>
          <p:cNvPr id="14" name="Rectangle 13"/>
          <p:cNvSpPr/>
          <p:nvPr userDrawn="1"/>
        </p:nvSpPr>
        <p:spPr>
          <a:xfrm>
            <a:off x="0" y="0"/>
            <a:ext cx="12192000" cy="2724150"/>
          </a:xfrm>
          <a:prstGeom prst="rect">
            <a:avLst/>
          </a:prstGeom>
          <a:solidFill>
            <a:srgbClr val="004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pic>
        <p:nvPicPr>
          <p:cNvPr id="18" name="Picture 1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90673" cy="690396"/>
          </a:xfrm>
          <a:prstGeom prst="rect">
            <a:avLst/>
          </a:prstGeom>
        </p:spPr>
      </p:pic>
      <p:sp>
        <p:nvSpPr>
          <p:cNvPr id="27" name="Title 1"/>
          <p:cNvSpPr>
            <a:spLocks noGrp="1"/>
          </p:cNvSpPr>
          <p:nvPr>
            <p:ph type="title"/>
          </p:nvPr>
        </p:nvSpPr>
        <p:spPr>
          <a:xfrm>
            <a:off x="838200" y="885242"/>
            <a:ext cx="10515600" cy="1325563"/>
          </a:xfrm>
          <a:prstGeom prst="rect">
            <a:avLst/>
          </a:prstGeom>
        </p:spPr>
        <p:txBody>
          <a:bodyPr/>
          <a:lstStyle>
            <a:lvl1pPr>
              <a:defRPr sz="5400" b="1">
                <a:solidFill>
                  <a:schemeClr val="bg1"/>
                </a:solidFill>
                <a:latin typeface="Segoe UI" panose="020B05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
        <p:nvSpPr>
          <p:cNvPr id="3" name="Text Placeholder 27">
            <a:extLst>
              <a:ext uri="{FF2B5EF4-FFF2-40B4-BE49-F238E27FC236}">
                <a16:creationId xmlns:a16="http://schemas.microsoft.com/office/drawing/2014/main" id="{CAC2714B-6720-ACAD-72DA-AE54AAE69084}"/>
              </a:ext>
            </a:extLst>
          </p:cNvPr>
          <p:cNvSpPr>
            <a:spLocks noGrp="1"/>
          </p:cNvSpPr>
          <p:nvPr>
            <p:ph type="body" sz="quarter" idx="11"/>
          </p:nvPr>
        </p:nvSpPr>
        <p:spPr>
          <a:xfrm>
            <a:off x="901892" y="2987091"/>
            <a:ext cx="10451908" cy="2461895"/>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8204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Upper Half Page Photo Master Slide">
    <p:spTree>
      <p:nvGrpSpPr>
        <p:cNvPr id="1" name=""/>
        <p:cNvGrpSpPr/>
        <p:nvPr/>
      </p:nvGrpSpPr>
      <p:grpSpPr>
        <a:xfrm>
          <a:off x="0" y="0"/>
          <a:ext cx="0" cy="0"/>
          <a:chOff x="0" y="0"/>
          <a:chExt cx="0" cy="0"/>
        </a:xfrm>
      </p:grpSpPr>
      <p:sp>
        <p:nvSpPr>
          <p:cNvPr id="16" name="Freeform 15"/>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solidFill>
            <a:srgbClr val="004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sp>
        <p:nvSpPr>
          <p:cNvPr id="14" name="Rectangle 13"/>
          <p:cNvSpPr/>
          <p:nvPr userDrawn="1"/>
        </p:nvSpPr>
        <p:spPr>
          <a:xfrm>
            <a:off x="0" y="0"/>
            <a:ext cx="12192000" cy="2724150"/>
          </a:xfrm>
          <a:prstGeom prst="rect">
            <a:avLst/>
          </a:prstGeom>
          <a:solidFill>
            <a:srgbClr val="004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pic>
        <p:nvPicPr>
          <p:cNvPr id="18" name="Picture 1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90673" cy="690396"/>
          </a:xfrm>
          <a:prstGeom prst="rect">
            <a:avLst/>
          </a:prstGeom>
        </p:spPr>
      </p:pic>
      <p:sp>
        <p:nvSpPr>
          <p:cNvPr id="27" name="Title 1"/>
          <p:cNvSpPr>
            <a:spLocks noGrp="1"/>
          </p:cNvSpPr>
          <p:nvPr>
            <p:ph type="title"/>
          </p:nvPr>
        </p:nvSpPr>
        <p:spPr>
          <a:xfrm>
            <a:off x="838200" y="262942"/>
            <a:ext cx="10515600" cy="1325563"/>
          </a:xfrm>
          <a:prstGeom prst="rect">
            <a:avLst/>
          </a:prstGeom>
        </p:spPr>
        <p:txBody>
          <a:bodyPr/>
          <a:lstStyle>
            <a:lvl1pPr>
              <a:defRPr b="1">
                <a:solidFill>
                  <a:schemeClr val="bg1"/>
                </a:solidFill>
                <a:latin typeface="Segoe UI" panose="020B05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4252248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2" name="Freeform 11"/>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pic>
        <p:nvPicPr>
          <p:cNvPr id="25" name="Picture 2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
        <p:nvSpPr>
          <p:cNvPr id="26"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
        <p:nvSpPr>
          <p:cNvPr id="2" name="Text Placeholder 27">
            <a:extLst>
              <a:ext uri="{FF2B5EF4-FFF2-40B4-BE49-F238E27FC236}">
                <a16:creationId xmlns:a16="http://schemas.microsoft.com/office/drawing/2014/main" id="{7DE7EEBD-81AE-90F2-F98E-18A87DC22A9E}"/>
              </a:ext>
            </a:extLst>
          </p:cNvPr>
          <p:cNvSpPr>
            <a:spLocks noGrp="1"/>
          </p:cNvSpPr>
          <p:nvPr>
            <p:ph type="body" sz="quarter" idx="11"/>
          </p:nvPr>
        </p:nvSpPr>
        <p:spPr>
          <a:xfrm>
            <a:off x="901892" y="1797819"/>
            <a:ext cx="10451908" cy="3651168"/>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44435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bg1"/>
        </a:solidFill>
        <a:effectLst/>
      </p:bgPr>
    </p:bg>
    <p:spTree>
      <p:nvGrpSpPr>
        <p:cNvPr id="1" name=""/>
        <p:cNvGrpSpPr/>
        <p:nvPr/>
      </p:nvGrpSpPr>
      <p:grpSpPr>
        <a:xfrm>
          <a:off x="0" y="0"/>
          <a:ext cx="0" cy="0"/>
          <a:chOff x="0" y="0"/>
          <a:chExt cx="0" cy="0"/>
        </a:xfrm>
      </p:grpSpPr>
      <p:sp>
        <p:nvSpPr>
          <p:cNvPr id="16" name="Freeform 15"/>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solidFill>
            <a:srgbClr val="004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tr-TR" sz="700" b="0" i="0">
              <a:latin typeface="Segoe UI" panose="020B0502040204020203" pitchFamily="34" charset="0"/>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104932" y="6179477"/>
            <a:ext cx="1813717" cy="576122"/>
          </a:xfrm>
          <a:prstGeom prst="rect">
            <a:avLst/>
          </a:prstGeom>
        </p:spPr>
      </p:pic>
      <p:pic>
        <p:nvPicPr>
          <p:cNvPr id="26" name="Picture 2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1219" y="165371"/>
            <a:ext cx="671208" cy="671208"/>
          </a:xfrm>
          <a:prstGeom prst="rect">
            <a:avLst/>
          </a:prstGeom>
        </p:spPr>
      </p:pic>
      <p:sp>
        <p:nvSpPr>
          <p:cNvPr id="27" name="Title 1"/>
          <p:cNvSpPr>
            <a:spLocks noGrp="1"/>
          </p:cNvSpPr>
          <p:nvPr>
            <p:ph type="title"/>
          </p:nvPr>
        </p:nvSpPr>
        <p:spPr>
          <a:xfrm>
            <a:off x="838200" y="262942"/>
            <a:ext cx="10515600" cy="1325563"/>
          </a:xfrm>
          <a:prstGeom prst="rect">
            <a:avLst/>
          </a:prstGeom>
        </p:spPr>
        <p:txBody>
          <a:bodyPr/>
          <a:lstStyle>
            <a:lvl1pPr>
              <a:defRPr>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dirty="0"/>
              <a:t>Click to edit Master title style</a:t>
            </a:r>
          </a:p>
        </p:txBody>
      </p:sp>
      <p:sp>
        <p:nvSpPr>
          <p:cNvPr id="2" name="Text Placeholder 27">
            <a:extLst>
              <a:ext uri="{FF2B5EF4-FFF2-40B4-BE49-F238E27FC236}">
                <a16:creationId xmlns:a16="http://schemas.microsoft.com/office/drawing/2014/main" id="{D233D1C0-5F7A-2716-4876-DDC2474BA445}"/>
              </a:ext>
            </a:extLst>
          </p:cNvPr>
          <p:cNvSpPr>
            <a:spLocks noGrp="1"/>
          </p:cNvSpPr>
          <p:nvPr>
            <p:ph type="body" sz="quarter" idx="11"/>
          </p:nvPr>
        </p:nvSpPr>
        <p:spPr>
          <a:xfrm>
            <a:off x="901892" y="1797819"/>
            <a:ext cx="10451908" cy="3651168"/>
          </a:xfrm>
          <a:prstGeom prst="rect">
            <a:avLst/>
          </a:prstGeom>
        </p:spPr>
        <p:txBody>
          <a:bodyPr/>
          <a:lstStyle>
            <a:lvl1pPr>
              <a:defRPr b="0" i="0">
                <a:latin typeface="Segoe UI" panose="020B0502040204020203" pitchFamily="34" charset="0"/>
              </a:defRPr>
            </a:lvl1pPr>
            <a:lvl2pPr>
              <a:defRPr b="0" i="0">
                <a:latin typeface="Segoe UI" panose="020B0502040204020203" pitchFamily="34" charset="0"/>
              </a:defRPr>
            </a:lvl2pPr>
            <a:lvl3pPr>
              <a:defRPr b="0" i="0">
                <a:latin typeface="Segoe UI" panose="020B0502040204020203" pitchFamily="34" charset="0"/>
              </a:defRPr>
            </a:lvl3pPr>
            <a:lvl4pPr>
              <a:defRPr b="0" i="0">
                <a:latin typeface="Segoe UI" panose="020B0502040204020203" pitchFamily="34" charset="0"/>
              </a:defRPr>
            </a:lvl4pPr>
            <a:lvl5pPr>
              <a:defRPr b="0" i="0">
                <a:latin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4044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66000">
              <a:srgbClr val="004B8B"/>
            </a:gs>
            <a:gs pos="98000">
              <a:srgbClr val="A3D237">
                <a:alpha val="82000"/>
              </a:srgbClr>
            </a:gs>
          </a:gsLst>
          <a:lin ang="24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61452" y="2560792"/>
            <a:ext cx="7874524" cy="2502413"/>
          </a:xfrm>
          <a:prstGeom prst="rect">
            <a:avLst/>
          </a:prstGeom>
        </p:spPr>
      </p:pic>
    </p:spTree>
    <p:extLst>
      <p:ext uri="{BB962C8B-B14F-4D97-AF65-F5344CB8AC3E}">
        <p14:creationId xmlns:p14="http://schemas.microsoft.com/office/powerpoint/2010/main" val="1366399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7170F-8DD9-2148-83DB-A33552E23B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1B192E-066C-E545-BEFA-454745DAE5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768E15-4ACA-8D45-98A9-3F50D415FE82}"/>
              </a:ext>
            </a:extLst>
          </p:cNvPr>
          <p:cNvSpPr>
            <a:spLocks noGrp="1"/>
          </p:cNvSpPr>
          <p:nvPr>
            <p:ph type="dt" sz="half" idx="10"/>
          </p:nvPr>
        </p:nvSpPr>
        <p:spPr/>
        <p:txBody>
          <a:bodyPr/>
          <a:lstStyle/>
          <a:p>
            <a:fld id="{F43345D7-8916-440D-A227-287BA0A09D1F}" type="datetime1">
              <a:rPr lang="en-US" smtClean="0"/>
              <a:t>1/27/2026</a:t>
            </a:fld>
            <a:endParaRPr lang="en-US"/>
          </a:p>
        </p:txBody>
      </p:sp>
      <p:sp>
        <p:nvSpPr>
          <p:cNvPr id="5" name="Footer Placeholder 4">
            <a:extLst>
              <a:ext uri="{FF2B5EF4-FFF2-40B4-BE49-F238E27FC236}">
                <a16:creationId xmlns:a16="http://schemas.microsoft.com/office/drawing/2014/main" id="{BC054BA2-2540-A64C-B2DF-3CA9C694DA67}"/>
              </a:ext>
            </a:extLst>
          </p:cNvPr>
          <p:cNvSpPr>
            <a:spLocks noGrp="1"/>
          </p:cNvSpPr>
          <p:nvPr>
            <p:ph type="ftr" sz="quarter" idx="11"/>
          </p:nvPr>
        </p:nvSpPr>
        <p:spPr>
          <a:xfrm>
            <a:off x="4038600" y="6356350"/>
            <a:ext cx="4114800" cy="365125"/>
          </a:xfrm>
          <a:prstGeom prst="rect">
            <a:avLst/>
          </a:prstGeom>
        </p:spPr>
        <p:txBody>
          <a:bodyPr/>
          <a:lstStyle/>
          <a:p>
            <a:r>
              <a:rPr lang="en-US"/>
              <a:t>City of Lubbock Community Development &amp; Lubbock Housing Authority</a:t>
            </a:r>
          </a:p>
        </p:txBody>
      </p:sp>
      <p:sp>
        <p:nvSpPr>
          <p:cNvPr id="6" name="Slide Number Placeholder 5">
            <a:extLst>
              <a:ext uri="{FF2B5EF4-FFF2-40B4-BE49-F238E27FC236}">
                <a16:creationId xmlns:a16="http://schemas.microsoft.com/office/drawing/2014/main" id="{430CCA9A-1B0A-684C-AE01-C71F23ACC2E2}"/>
              </a:ext>
            </a:extLst>
          </p:cNvPr>
          <p:cNvSpPr>
            <a:spLocks noGrp="1"/>
          </p:cNvSpPr>
          <p:nvPr>
            <p:ph type="sldNum" sz="quarter" idx="12"/>
          </p:nvPr>
        </p:nvSpPr>
        <p:spPr/>
        <p:txBody>
          <a:bodyPr/>
          <a:lstStyle/>
          <a:p>
            <a:fld id="{C20F129F-E5E0-AB4B-B2A6-728971C6F4F5}" type="slidenum">
              <a:rPr lang="en-US" smtClean="0"/>
              <a:t>‹#›</a:t>
            </a:fld>
            <a:endParaRPr lang="en-US"/>
          </a:p>
        </p:txBody>
      </p:sp>
    </p:spTree>
    <p:extLst>
      <p:ext uri="{BB962C8B-B14F-4D97-AF65-F5344CB8AC3E}">
        <p14:creationId xmlns:p14="http://schemas.microsoft.com/office/powerpoint/2010/main" val="3091949623"/>
      </p:ext>
    </p:extLst>
  </p:cSld>
  <p:clrMapOvr>
    <a:masterClrMapping/>
  </p:clrMapOvr>
  <mc:AlternateContent xmlns:mc="http://schemas.openxmlformats.org/markup-compatibility/2006" xmlns:p14="http://schemas.microsoft.com/office/powerpoint/2010/main">
    <mc:Choice Requires="p14">
      <p:transition p14:dur="250" advTm="12000"/>
    </mc:Choice>
    <mc:Fallback xmlns="">
      <p:transition advTm="12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3190-E17B-C142-80AE-08C02FC7E2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7B0020-C838-634A-A7C7-CAAAAC972D8A}"/>
              </a:ext>
            </a:extLst>
          </p:cNvPr>
          <p:cNvSpPr>
            <a:spLocks noGrp="1"/>
          </p:cNvSpPr>
          <p:nvPr>
            <p:ph type="dt" sz="half" idx="10"/>
          </p:nvPr>
        </p:nvSpPr>
        <p:spPr/>
        <p:txBody>
          <a:bodyPr/>
          <a:lstStyle/>
          <a:p>
            <a:fld id="{D91DF574-60C6-DE4D-B5A6-ABAD4027B526}" type="datetimeFigureOut">
              <a:rPr lang="en-US" smtClean="0"/>
              <a:t>1/27/2026</a:t>
            </a:fld>
            <a:endParaRPr lang="en-US"/>
          </a:p>
        </p:txBody>
      </p:sp>
      <p:sp>
        <p:nvSpPr>
          <p:cNvPr id="4" name="Footer Placeholder 3">
            <a:extLst>
              <a:ext uri="{FF2B5EF4-FFF2-40B4-BE49-F238E27FC236}">
                <a16:creationId xmlns:a16="http://schemas.microsoft.com/office/drawing/2014/main" id="{B3D9149C-A57C-3C46-A422-4F8F074CE2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48CC87-C0B3-6D4D-A8B7-7323F450FB91}"/>
              </a:ext>
            </a:extLst>
          </p:cNvPr>
          <p:cNvSpPr>
            <a:spLocks noGrp="1"/>
          </p:cNvSpPr>
          <p:nvPr>
            <p:ph type="sldNum" sz="quarter" idx="12"/>
          </p:nvPr>
        </p:nvSpPr>
        <p:spPr/>
        <p:txBody>
          <a:bodyPr/>
          <a:lstStyle/>
          <a:p>
            <a:fld id="{C20F129F-E5E0-AB4B-B2A6-728971C6F4F5}" type="slidenum">
              <a:rPr lang="en-US" smtClean="0"/>
              <a:t>‹#›</a:t>
            </a:fld>
            <a:endParaRPr lang="en-US"/>
          </a:p>
        </p:txBody>
      </p:sp>
    </p:spTree>
    <p:extLst>
      <p:ext uri="{BB962C8B-B14F-4D97-AF65-F5344CB8AC3E}">
        <p14:creationId xmlns:p14="http://schemas.microsoft.com/office/powerpoint/2010/main" val="1030042413"/>
      </p:ext>
    </p:extLst>
  </p:cSld>
  <p:clrMapOvr>
    <a:masterClrMapping/>
  </p:clrMapOvr>
  <mc:AlternateContent xmlns:mc="http://schemas.openxmlformats.org/markup-compatibility/2006" xmlns:p14="http://schemas.microsoft.com/office/powerpoint/2010/main">
    <mc:Choice Requires="p14">
      <p:transition p14:dur="250" advTm="12000"/>
    </mc:Choice>
    <mc:Fallback xmlns="">
      <p:transition advTm="12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3AEFD-D5DE-2648-B9A3-B2003C256F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E5C93F-0F67-9649-892E-E024BC6B29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A8D118-4D88-364B-882C-238E95EFF8E2}"/>
              </a:ext>
            </a:extLst>
          </p:cNvPr>
          <p:cNvSpPr>
            <a:spLocks noGrp="1"/>
          </p:cNvSpPr>
          <p:nvPr>
            <p:ph type="dt" sz="half" idx="10"/>
          </p:nvPr>
        </p:nvSpPr>
        <p:spPr/>
        <p:txBody>
          <a:bodyPr/>
          <a:lstStyle/>
          <a:p>
            <a:fld id="{6B8E2548-748D-4A32-9DF4-43ECD0A80C8C}" type="datetime1">
              <a:rPr lang="en-US" smtClean="0"/>
              <a:t>1/27/2026</a:t>
            </a:fld>
            <a:endParaRPr lang="en-US"/>
          </a:p>
        </p:txBody>
      </p:sp>
      <p:sp>
        <p:nvSpPr>
          <p:cNvPr id="5" name="Footer Placeholder 4">
            <a:extLst>
              <a:ext uri="{FF2B5EF4-FFF2-40B4-BE49-F238E27FC236}">
                <a16:creationId xmlns:a16="http://schemas.microsoft.com/office/drawing/2014/main" id="{6EFA0766-50A7-1E49-B1D3-A81137D5CADC}"/>
              </a:ext>
            </a:extLst>
          </p:cNvPr>
          <p:cNvSpPr>
            <a:spLocks noGrp="1"/>
          </p:cNvSpPr>
          <p:nvPr>
            <p:ph type="ftr" sz="quarter" idx="11"/>
          </p:nvPr>
        </p:nvSpPr>
        <p:spPr>
          <a:xfrm>
            <a:off x="4038600" y="6356350"/>
            <a:ext cx="4114800" cy="365125"/>
          </a:xfrm>
          <a:prstGeom prst="rect">
            <a:avLst/>
          </a:prstGeom>
        </p:spPr>
        <p:txBody>
          <a:bodyPr/>
          <a:lstStyle/>
          <a:p>
            <a:r>
              <a:rPr lang="en-US"/>
              <a:t>City of Lubbock Community Development &amp; Lubbock Housing Authority</a:t>
            </a:r>
          </a:p>
        </p:txBody>
      </p:sp>
      <p:sp>
        <p:nvSpPr>
          <p:cNvPr id="6" name="Slide Number Placeholder 5">
            <a:extLst>
              <a:ext uri="{FF2B5EF4-FFF2-40B4-BE49-F238E27FC236}">
                <a16:creationId xmlns:a16="http://schemas.microsoft.com/office/drawing/2014/main" id="{63934925-0095-2B49-804D-BEEC8C53B767}"/>
              </a:ext>
            </a:extLst>
          </p:cNvPr>
          <p:cNvSpPr>
            <a:spLocks noGrp="1"/>
          </p:cNvSpPr>
          <p:nvPr>
            <p:ph type="sldNum" sz="quarter" idx="12"/>
          </p:nvPr>
        </p:nvSpPr>
        <p:spPr/>
        <p:txBody>
          <a:bodyPr/>
          <a:lstStyle/>
          <a:p>
            <a:fld id="{C20F129F-E5E0-AB4B-B2A6-728971C6F4F5}" type="slidenum">
              <a:rPr lang="en-US" smtClean="0"/>
              <a:t>‹#›</a:t>
            </a:fld>
            <a:endParaRPr lang="en-US"/>
          </a:p>
        </p:txBody>
      </p:sp>
    </p:spTree>
    <p:extLst>
      <p:ext uri="{BB962C8B-B14F-4D97-AF65-F5344CB8AC3E}">
        <p14:creationId xmlns:p14="http://schemas.microsoft.com/office/powerpoint/2010/main" val="2126274942"/>
      </p:ext>
    </p:extLst>
  </p:cSld>
  <p:clrMapOvr>
    <a:masterClrMapping/>
  </p:clrMapOvr>
  <mc:AlternateContent xmlns:mc="http://schemas.openxmlformats.org/markup-compatibility/2006" xmlns:p14="http://schemas.microsoft.com/office/powerpoint/2010/main">
    <mc:Choice Requires="p14">
      <p:transition p14:dur="250" advTm="12000"/>
    </mc:Choice>
    <mc:Fallback xmlns="">
      <p:transition advTm="12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Default">
    <p:spTree>
      <p:nvGrpSpPr>
        <p:cNvPr id="1" name=""/>
        <p:cNvGrpSpPr/>
        <p:nvPr/>
      </p:nvGrpSpPr>
      <p:grpSpPr>
        <a:xfrm>
          <a:off x="0" y="0"/>
          <a:ext cx="0" cy="0"/>
          <a:chOff x="0" y="0"/>
          <a:chExt cx="0" cy="0"/>
        </a:xfrm>
      </p:grpSpPr>
      <p:sp>
        <p:nvSpPr>
          <p:cNvPr id="22" name="Freeform 21"/>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7555" y="6194669"/>
            <a:ext cx="1811968" cy="575818"/>
          </a:xfrm>
          <a:prstGeom prst="rect">
            <a:avLst/>
          </a:prstGeom>
        </p:spPr>
      </p:pic>
      <p:pic>
        <p:nvPicPr>
          <p:cNvPr id="27" name="Picture 2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69020" y="519813"/>
            <a:ext cx="671208" cy="671208"/>
          </a:xfrm>
          <a:prstGeom prst="rect">
            <a:avLst/>
          </a:prstGeom>
        </p:spPr>
      </p:pic>
      <p:sp>
        <p:nvSpPr>
          <p:cNvPr id="14" name="Title 1"/>
          <p:cNvSpPr>
            <a:spLocks noGrp="1"/>
          </p:cNvSpPr>
          <p:nvPr>
            <p:ph type="title"/>
          </p:nvPr>
        </p:nvSpPr>
        <p:spPr>
          <a:xfrm>
            <a:off x="5840228" y="985434"/>
            <a:ext cx="5759894" cy="1325563"/>
          </a:xfrm>
          <a:prstGeom prst="rect">
            <a:avLst/>
          </a:prstGeom>
        </p:spPr>
        <p:txBody>
          <a:bodyPr/>
          <a:lstStyle>
            <a:lvl1pPr>
              <a:defRPr sz="3300">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a:t>Click to edit Master title style</a:t>
            </a:r>
          </a:p>
        </p:txBody>
      </p:sp>
      <p:sp>
        <p:nvSpPr>
          <p:cNvPr id="15" name="Picture Placeholder 25"/>
          <p:cNvSpPr>
            <a:spLocks noGrp="1"/>
          </p:cNvSpPr>
          <p:nvPr>
            <p:ph type="pic" sz="quarter" idx="10"/>
          </p:nvPr>
        </p:nvSpPr>
        <p:spPr>
          <a:xfrm>
            <a:off x="2171166" y="197636"/>
            <a:ext cx="2964771" cy="1867852"/>
          </a:xfrm>
          <a:prstGeom prst="rect">
            <a:avLst/>
          </a:prstGeom>
        </p:spPr>
        <p:txBody>
          <a:bodyPr/>
          <a:lstStyle/>
          <a:p>
            <a:endParaRPr lang="en-US"/>
          </a:p>
        </p:txBody>
      </p:sp>
      <p:sp>
        <p:nvSpPr>
          <p:cNvPr id="16" name="Text Placeholder 27"/>
          <p:cNvSpPr>
            <a:spLocks noGrp="1"/>
          </p:cNvSpPr>
          <p:nvPr>
            <p:ph type="body" sz="quarter" idx="11"/>
          </p:nvPr>
        </p:nvSpPr>
        <p:spPr>
          <a:xfrm>
            <a:off x="5840228" y="2424113"/>
            <a:ext cx="5759635" cy="3243041"/>
          </a:xfrm>
          <a:prstGeom prst="rect">
            <a:avLst/>
          </a:prstGeom>
        </p:spPr>
        <p:txBody>
          <a:bodyPr/>
          <a:lstStyle>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25"/>
          <p:cNvSpPr>
            <a:spLocks noGrp="1"/>
          </p:cNvSpPr>
          <p:nvPr>
            <p:ph type="pic" sz="quarter" idx="12"/>
          </p:nvPr>
        </p:nvSpPr>
        <p:spPr>
          <a:xfrm>
            <a:off x="2171165" y="2247765"/>
            <a:ext cx="2964771" cy="1867852"/>
          </a:xfrm>
          <a:prstGeom prst="rect">
            <a:avLst/>
          </a:prstGeom>
        </p:spPr>
        <p:txBody>
          <a:bodyPr/>
          <a:lstStyle/>
          <a:p>
            <a:endParaRPr lang="en-US"/>
          </a:p>
        </p:txBody>
      </p:sp>
      <p:sp>
        <p:nvSpPr>
          <p:cNvPr id="18" name="Picture Placeholder 25"/>
          <p:cNvSpPr>
            <a:spLocks noGrp="1"/>
          </p:cNvSpPr>
          <p:nvPr>
            <p:ph type="pic" sz="quarter" idx="13"/>
          </p:nvPr>
        </p:nvSpPr>
        <p:spPr>
          <a:xfrm>
            <a:off x="2171165" y="4326818"/>
            <a:ext cx="2964771" cy="1867852"/>
          </a:xfrm>
          <a:prstGeom prst="rect">
            <a:avLst/>
          </a:prstGeom>
        </p:spPr>
        <p:txBody>
          <a:bodyPr/>
          <a:lstStyle/>
          <a:p>
            <a:endParaRPr lang="en-US"/>
          </a:p>
        </p:txBody>
      </p:sp>
      <p:sp>
        <p:nvSpPr>
          <p:cNvPr id="2" name="Rectangle 1"/>
          <p:cNvSpPr/>
          <p:nvPr userDrawn="1"/>
        </p:nvSpPr>
        <p:spPr>
          <a:xfrm>
            <a:off x="0" y="0"/>
            <a:ext cx="1988289" cy="6194669"/>
          </a:xfrm>
          <a:prstGeom prst="rect">
            <a:avLst/>
          </a:prstGeom>
          <a:solidFill>
            <a:srgbClr val="004B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36449910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A6D531-72E8-C920-559C-994DF5A38D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1219" y="165371"/>
            <a:ext cx="671208" cy="671208"/>
          </a:xfrm>
          <a:prstGeom prst="rect">
            <a:avLst/>
          </a:prstGeom>
        </p:spPr>
      </p:pic>
      <p:sp>
        <p:nvSpPr>
          <p:cNvPr id="10" name="Freeform 21">
            <a:extLst>
              <a:ext uri="{FF2B5EF4-FFF2-40B4-BE49-F238E27FC236}">
                <a16:creationId xmlns:a16="http://schemas.microsoft.com/office/drawing/2014/main" id="{72F7D9D5-4661-C84E-B7AF-8A1B9A6EC12E}"/>
              </a:ext>
            </a:extLst>
          </p:cNvPr>
          <p:cNvSpPr/>
          <p:nvPr userDrawn="1"/>
        </p:nvSpPr>
        <p:spPr>
          <a:xfrm>
            <a:off x="0" y="6105525"/>
            <a:ext cx="12192000" cy="752475"/>
          </a:xfrm>
          <a:custGeom>
            <a:avLst/>
            <a:gdLst>
              <a:gd name="connsiteX0" fmla="*/ 21224748 w 24384000"/>
              <a:gd name="connsiteY0" fmla="*/ 0 h 1504950"/>
              <a:gd name="connsiteX1" fmla="*/ 24384000 w 24384000"/>
              <a:gd name="connsiteY1" fmla="*/ 0 h 1504950"/>
              <a:gd name="connsiteX2" fmla="*/ 24384000 w 24384000"/>
              <a:gd name="connsiteY2" fmla="*/ 1504949 h 1504950"/>
              <a:gd name="connsiteX3" fmla="*/ 23342802 w 24384000"/>
              <a:gd name="connsiteY3" fmla="*/ 1504949 h 1504950"/>
              <a:gd name="connsiteX4" fmla="*/ 23342802 w 24384000"/>
              <a:gd name="connsiteY4" fmla="*/ 1504950 h 1504950"/>
              <a:gd name="connsiteX5" fmla="*/ 0 w 24384000"/>
              <a:gd name="connsiteY5" fmla="*/ 1504950 h 1504950"/>
              <a:gd name="connsiteX6" fmla="*/ 0 w 24384000"/>
              <a:gd name="connsiteY6" fmla="*/ 621612 h 1504950"/>
              <a:gd name="connsiteX7" fmla="*/ 19243430 w 24384000"/>
              <a:gd name="connsiteY7" fmla="*/ 621612 h 1504950"/>
              <a:gd name="connsiteX8" fmla="*/ 19786672 w 24384000"/>
              <a:gd name="connsiteY8" fmla="*/ 2 h 1504950"/>
              <a:gd name="connsiteX9" fmla="*/ 21224748 w 24384000"/>
              <a:gd name="connsiteY9" fmla="*/ 2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84000" h="1504950">
                <a:moveTo>
                  <a:pt x="21224748" y="0"/>
                </a:moveTo>
                <a:lnTo>
                  <a:pt x="24384000" y="0"/>
                </a:lnTo>
                <a:lnTo>
                  <a:pt x="24384000" y="1504949"/>
                </a:lnTo>
                <a:lnTo>
                  <a:pt x="23342802" y="1504949"/>
                </a:lnTo>
                <a:lnTo>
                  <a:pt x="23342802" y="1504950"/>
                </a:lnTo>
                <a:lnTo>
                  <a:pt x="0" y="1504950"/>
                </a:lnTo>
                <a:lnTo>
                  <a:pt x="0" y="621612"/>
                </a:lnTo>
                <a:lnTo>
                  <a:pt x="19243430" y="621612"/>
                </a:lnTo>
                <a:lnTo>
                  <a:pt x="19786672" y="2"/>
                </a:lnTo>
                <a:lnTo>
                  <a:pt x="21224748" y="2"/>
                </a:lnTo>
                <a:close/>
              </a:path>
            </a:pathLst>
          </a:custGeom>
          <a:gradFill flip="none" rotWithShape="1">
            <a:gsLst>
              <a:gs pos="65000">
                <a:srgbClr val="004B8B"/>
              </a:gs>
              <a:gs pos="95000">
                <a:srgbClr val="A3D237"/>
              </a:gs>
            </a:gsLst>
            <a:lin ang="21594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E0710752-F8FB-83FB-F4D6-9F1F321496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7555" y="6194669"/>
            <a:ext cx="1811968" cy="575818"/>
          </a:xfrm>
          <a:prstGeom prst="rect">
            <a:avLst/>
          </a:prstGeom>
        </p:spPr>
      </p:pic>
      <p:sp>
        <p:nvSpPr>
          <p:cNvPr id="12" name="Title 1">
            <a:extLst>
              <a:ext uri="{FF2B5EF4-FFF2-40B4-BE49-F238E27FC236}">
                <a16:creationId xmlns:a16="http://schemas.microsoft.com/office/drawing/2014/main" id="{40AD9BCB-9B1A-BA70-52C0-D53A89FF5867}"/>
              </a:ext>
            </a:extLst>
          </p:cNvPr>
          <p:cNvSpPr>
            <a:spLocks noGrp="1"/>
          </p:cNvSpPr>
          <p:nvPr>
            <p:ph type="title"/>
          </p:nvPr>
        </p:nvSpPr>
        <p:spPr>
          <a:xfrm>
            <a:off x="882427" y="188805"/>
            <a:ext cx="10123598" cy="752475"/>
          </a:xfrm>
          <a:prstGeom prst="rect">
            <a:avLst/>
          </a:prstGeom>
        </p:spPr>
        <p:txBody>
          <a:bodyPr>
            <a:normAutofit/>
          </a:bodyPr>
          <a:lstStyle>
            <a:lvl1pPr>
              <a:defRPr sz="4400">
                <a:solidFill>
                  <a:srgbClr val="004B8B"/>
                </a:solidFill>
                <a:latin typeface="Segoe UI Black" panose="020B0A02040204020203" pitchFamily="34" charset="0"/>
                <a:ea typeface="Segoe UI Black" panose="020B0A02040204020203" pitchFamily="34" charset="0"/>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4726127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5586447-0B14-42A6-B750-F6DCE2455224}" type="datetime1">
              <a:rPr lang="en-US" smtClean="0"/>
              <a:t>1/27/2026</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D365732-528F-4DDC-8772-5A431EF0D19A}" type="slidenum">
              <a:rPr lang="en-US"/>
              <a:pPr>
                <a:defRPr/>
              </a:pPr>
              <a:t>‹#›</a:t>
            </a:fld>
            <a:endParaRPr lang="en-US" dirty="0"/>
          </a:p>
        </p:txBody>
      </p:sp>
    </p:spTree>
    <p:extLst>
      <p:ext uri="{BB962C8B-B14F-4D97-AF65-F5344CB8AC3E}">
        <p14:creationId xmlns:p14="http://schemas.microsoft.com/office/powerpoint/2010/main" val="2888505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D795BE7B-5E51-4BBD-9216-06756A21220F}" type="datetime1">
              <a:rPr lang="en-US" smtClean="0"/>
              <a:t>1/27/2026</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7CBACAA-493D-4F35-B7E7-52CF5FB2F400}" type="slidenum">
              <a:rPr lang="en-US"/>
              <a:pPr>
                <a:defRPr/>
              </a:pPr>
              <a:t>‹#›</a:t>
            </a:fld>
            <a:endParaRPr lang="en-US" dirty="0"/>
          </a:p>
        </p:txBody>
      </p:sp>
    </p:spTree>
    <p:extLst>
      <p:ext uri="{BB962C8B-B14F-4D97-AF65-F5344CB8AC3E}">
        <p14:creationId xmlns:p14="http://schemas.microsoft.com/office/powerpoint/2010/main" val="1546456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52B00FD-C6B3-44A0-83DA-74A0F9430B05}" type="datetime1">
              <a:rPr lang="en-US" smtClean="0"/>
              <a:t>1/27/2026</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CB5482D-C96D-4D2B-B585-58057D2391FC}" type="slidenum">
              <a:rPr lang="en-US"/>
              <a:pPr>
                <a:defRPr/>
              </a:pPr>
              <a:t>‹#›</a:t>
            </a:fld>
            <a:endParaRPr lang="en-US" dirty="0"/>
          </a:p>
        </p:txBody>
      </p:sp>
    </p:spTree>
    <p:extLst>
      <p:ext uri="{BB962C8B-B14F-4D97-AF65-F5344CB8AC3E}">
        <p14:creationId xmlns:p14="http://schemas.microsoft.com/office/powerpoint/2010/main" val="24136109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C47B699-08C0-4851-8BAE-384C14E4E049}"/>
              </a:ext>
            </a:extLst>
          </p:cNvPr>
          <p:cNvSpPr>
            <a:spLocks noGrp="1"/>
          </p:cNvSpPr>
          <p:nvPr>
            <p:ph type="ctrTitle"/>
          </p:nvPr>
        </p:nvSpPr>
        <p:spPr>
          <a:xfrm>
            <a:off x="7766050" y="1079500"/>
            <a:ext cx="3884962" cy="2138400"/>
          </a:xfrm>
        </p:spPr>
        <p:txBody>
          <a:bodyPr anchor="b"/>
          <a:lstStyle>
            <a:lvl1pPr algn="ctr">
              <a:defRPr/>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B84917A2-B37A-4655-9D10-50C6FD698FA2}"/>
              </a:ext>
            </a:extLst>
          </p:cNvPr>
          <p:cNvSpPr>
            <a:spLocks noGrp="1"/>
          </p:cNvSpPr>
          <p:nvPr>
            <p:ph type="subTitle" idx="1"/>
          </p:nvPr>
        </p:nvSpPr>
        <p:spPr>
          <a:xfrm>
            <a:off x="7766051" y="4113213"/>
            <a:ext cx="3884961" cy="1655762"/>
          </a:xfrm>
        </p:spPr>
        <p:txBody>
          <a:bodyPr>
            <a:normAutofit/>
          </a:bodyPr>
          <a:lstStyle>
            <a:lvl1pPr marL="0" indent="0" algn="ctr">
              <a:buNone/>
              <a:defRPr sz="2400" i="1"/>
            </a:lvl1pPr>
          </a:lstStyle>
          <a:p>
            <a:r>
              <a:rPr lang="en-US"/>
              <a:t>Click to edit Master subtitle style</a:t>
            </a:r>
            <a:endParaRPr lang="en-US" dirty="0"/>
          </a:p>
        </p:txBody>
      </p:sp>
      <p:cxnSp>
        <p:nvCxnSpPr>
          <p:cNvPr id="23" name="Straight Connector 22">
            <a:extLst>
              <a:ext uri="{FF2B5EF4-FFF2-40B4-BE49-F238E27FC236}">
                <a16:creationId xmlns:a16="http://schemas.microsoft.com/office/drawing/2014/main" id="{88EE5317-4FED-4CB5-85EE-6DAD46C28417}"/>
              </a:ext>
              <a:ext uri="{C183D7F6-B498-43B3-948B-1728B52AA6E4}">
                <adec:decorative xmlns:adec="http://schemas.microsoft.com/office/drawing/2017/decorative" val="1"/>
              </a:ext>
            </a:extLst>
          </p:cNvPr>
          <p:cNvCxnSpPr>
            <a:cxnSpLocks/>
          </p:cNvCxnSpPr>
          <p:nvPr userDrawn="1"/>
        </p:nvCxnSpPr>
        <p:spPr>
          <a:xfrm>
            <a:off x="9438531"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Picture Placeholder 8">
            <a:extLst>
              <a:ext uri="{FF2B5EF4-FFF2-40B4-BE49-F238E27FC236}">
                <a16:creationId xmlns:a16="http://schemas.microsoft.com/office/drawing/2014/main" id="{22C5EA6D-CE5E-44F2-95E5-1E87F504AD30}"/>
              </a:ext>
            </a:extLst>
          </p:cNvPr>
          <p:cNvSpPr>
            <a:spLocks noGrp="1"/>
          </p:cNvSpPr>
          <p:nvPr>
            <p:ph type="pic" sz="quarter" idx="13" hasCustomPrompt="1"/>
          </p:nvPr>
        </p:nvSpPr>
        <p:spPr>
          <a:xfrm>
            <a:off x="541338" y="539750"/>
            <a:ext cx="6670675" cy="5759450"/>
          </a:xfr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3343128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0C1D561-971B-43DB-A5A7-63A887A0CA6B}"/>
              </a:ext>
            </a:extLst>
          </p:cNvPr>
          <p:cNvSpPr>
            <a:spLocks noGrp="1"/>
          </p:cNvSpPr>
          <p:nvPr>
            <p:ph type="title"/>
          </p:nvPr>
        </p:nvSpPr>
        <p:spPr>
          <a:xfrm>
            <a:off x="1080000" y="540000"/>
            <a:ext cx="4426782" cy="1331637"/>
          </a:xfrm>
        </p:spPr>
        <p:txBody>
          <a:bodyPr anchor="b" anchorCtr="0">
            <a:normAutofit/>
          </a:bodyPr>
          <a:lstStyle>
            <a:lvl1pPr algn="ctr">
              <a:defRPr/>
            </a:lvl1pPr>
          </a:lstStyle>
          <a:p>
            <a:pPr algn="ctr"/>
            <a:r>
              <a:rPr lang="en-US"/>
              <a:t>Click to edit Master title style</a:t>
            </a:r>
            <a:endParaRPr lang="en-US" dirty="0"/>
          </a:p>
        </p:txBody>
      </p:sp>
      <p:cxnSp>
        <p:nvCxnSpPr>
          <p:cNvPr id="9" name="Straight Connector 8">
            <a:extLst>
              <a:ext uri="{FF2B5EF4-FFF2-40B4-BE49-F238E27FC236}">
                <a16:creationId xmlns:a16="http://schemas.microsoft.com/office/drawing/2014/main" id="{8CACFD68-412E-48B4-B9EB-FEDC20A81354}"/>
              </a:ext>
              <a:ext uri="{C183D7F6-B498-43B3-948B-1728B52AA6E4}">
                <adec:decorative xmlns:adec="http://schemas.microsoft.com/office/drawing/2017/decorative" val="1"/>
              </a:ext>
            </a:extLst>
          </p:cNvPr>
          <p:cNvCxnSpPr>
            <a:cxnSpLocks/>
          </p:cNvCxnSpPr>
          <p:nvPr userDrawn="1"/>
        </p:nvCxnSpPr>
        <p:spPr>
          <a:xfrm>
            <a:off x="3023391" y="2310207"/>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F0731E0-58E0-4382-ADA7-A9C6DE2E7E36}"/>
              </a:ext>
            </a:extLst>
          </p:cNvPr>
          <p:cNvSpPr>
            <a:spLocks noGrp="1"/>
          </p:cNvSpPr>
          <p:nvPr>
            <p:ph idx="1"/>
          </p:nvPr>
        </p:nvSpPr>
        <p:spPr>
          <a:xfrm>
            <a:off x="1080000" y="2759076"/>
            <a:ext cx="4460874" cy="3009899"/>
          </a:xfrm>
        </p:spPr>
        <p:txBody>
          <a:bodyPr>
            <a:normAutofit/>
          </a:bodyPr>
          <a:lstStyle>
            <a:lvl1pPr>
              <a:defRPr sz="2000"/>
            </a:lvl1pPr>
          </a:lstStyle>
          <a:p>
            <a:pPr lvl="0"/>
            <a:r>
              <a:rPr lang="en-US"/>
              <a:t>Click to edit Master text styles</a:t>
            </a:r>
          </a:p>
        </p:txBody>
      </p:sp>
      <p:sp>
        <p:nvSpPr>
          <p:cNvPr id="11" name="Date Placeholder 3">
            <a:extLst>
              <a:ext uri="{FF2B5EF4-FFF2-40B4-BE49-F238E27FC236}">
                <a16:creationId xmlns:a16="http://schemas.microsoft.com/office/drawing/2014/main" id="{23D67752-1F0B-4C84-BBA7-A57E2793D918}"/>
              </a:ext>
            </a:extLst>
          </p:cNvPr>
          <p:cNvSpPr>
            <a:spLocks noGrp="1"/>
          </p:cNvSpPr>
          <p:nvPr>
            <p:ph type="dt" sz="half" idx="10"/>
          </p:nvPr>
        </p:nvSpPr>
        <p:spPr>
          <a:xfrm>
            <a:off x="541338" y="6401999"/>
            <a:ext cx="2206625" cy="369332"/>
          </a:xfrm>
        </p:spPr>
        <p:txBody>
          <a:bodyPr/>
          <a:lstStyle>
            <a:lvl1pPr>
              <a:defRPr/>
            </a:lvl1pPr>
          </a:lstStyle>
          <a:p>
            <a:pPr>
              <a:defRPr/>
            </a:pPr>
            <a:r>
              <a:rPr lang="en-US" dirty="0">
                <a:solidFill>
                  <a:prstClr val="white">
                    <a:alpha val="70000"/>
                  </a:prstClr>
                </a:solidFill>
              </a:rPr>
              <a:t>20XX</a:t>
            </a:r>
          </a:p>
        </p:txBody>
      </p:sp>
      <p:sp>
        <p:nvSpPr>
          <p:cNvPr id="12" name="Rectangle 11">
            <a:extLst>
              <a:ext uri="{FF2B5EF4-FFF2-40B4-BE49-F238E27FC236}">
                <a16:creationId xmlns:a16="http://schemas.microsoft.com/office/drawing/2014/main" id="{FA4033A0-8E66-4ABA-9E27-744642AA948F}"/>
              </a:ext>
              <a:ext uri="{C183D7F6-B498-43B3-948B-1728B52AA6E4}">
                <adec:decorative xmlns:adec="http://schemas.microsoft.com/office/drawing/2017/decorative" val="1"/>
              </a:ext>
            </a:extLst>
          </p:cNvPr>
          <p:cNvSpPr/>
          <p:nvPr userDrawn="1"/>
        </p:nvSpPr>
        <p:spPr>
          <a:xfrm>
            <a:off x="6654794" y="0"/>
            <a:ext cx="5537206" cy="6858000"/>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alpha val="20000"/>
                </a:prstClr>
              </a:solidFill>
              <a:effectLst/>
              <a:uLnTx/>
              <a:uFillTx/>
              <a:latin typeface="Avenir Next LT Pro Light"/>
              <a:ea typeface="+mn-ea"/>
              <a:cs typeface="+mn-cs"/>
            </a:endParaRPr>
          </a:p>
        </p:txBody>
      </p:sp>
      <p:sp>
        <p:nvSpPr>
          <p:cNvPr id="20" name="Picture Placeholder 17">
            <a:extLst>
              <a:ext uri="{FF2B5EF4-FFF2-40B4-BE49-F238E27FC236}">
                <a16:creationId xmlns:a16="http://schemas.microsoft.com/office/drawing/2014/main" id="{6A17A7B9-79E8-403B-A59F-FC5E1C5034B4}"/>
              </a:ext>
            </a:extLst>
          </p:cNvPr>
          <p:cNvSpPr>
            <a:spLocks noGrp="1"/>
          </p:cNvSpPr>
          <p:nvPr>
            <p:ph type="pic" sz="quarter" idx="13" hasCustomPrompt="1"/>
          </p:nvPr>
        </p:nvSpPr>
        <p:spPr>
          <a:xfrm>
            <a:off x="7212013" y="539750"/>
            <a:ext cx="4438650" cy="2754313"/>
          </a:xfrm>
        </p:spPr>
        <p:txBody>
          <a:bodyPr/>
          <a:lstStyle>
            <a:lvl1pPr marL="0" indent="0" algn="ctr">
              <a:buNone/>
              <a:defRPr/>
            </a:lvl1pPr>
          </a:lstStyle>
          <a:p>
            <a:r>
              <a:rPr lang="en-US" dirty="0"/>
              <a:t>Click to add photo</a:t>
            </a:r>
          </a:p>
        </p:txBody>
      </p:sp>
      <p:sp>
        <p:nvSpPr>
          <p:cNvPr id="21" name="Picture Placeholder 17">
            <a:extLst>
              <a:ext uri="{FF2B5EF4-FFF2-40B4-BE49-F238E27FC236}">
                <a16:creationId xmlns:a16="http://schemas.microsoft.com/office/drawing/2014/main" id="{F2DFBA6D-4E5F-452E-AB45-0AE0600C5F7F}"/>
              </a:ext>
            </a:extLst>
          </p:cNvPr>
          <p:cNvSpPr>
            <a:spLocks noGrp="1"/>
          </p:cNvSpPr>
          <p:nvPr>
            <p:ph type="pic" sz="quarter" idx="14" hasCustomPrompt="1"/>
          </p:nvPr>
        </p:nvSpPr>
        <p:spPr>
          <a:xfrm>
            <a:off x="7212014" y="3563687"/>
            <a:ext cx="4438650" cy="2754313"/>
          </a:xfrm>
        </p:spPr>
        <p:txBody>
          <a:bodyPr/>
          <a:lstStyle>
            <a:lvl1pPr marL="0" indent="0" algn="ctr">
              <a:buNone/>
              <a:defRPr/>
            </a:lvl1pPr>
          </a:lstStyle>
          <a:p>
            <a:r>
              <a:rPr lang="en-US" dirty="0"/>
              <a:t>Click to add photo</a:t>
            </a:r>
          </a:p>
        </p:txBody>
      </p:sp>
      <p:sp>
        <p:nvSpPr>
          <p:cNvPr id="15" name="Footer Placeholder 4">
            <a:extLst>
              <a:ext uri="{FF2B5EF4-FFF2-40B4-BE49-F238E27FC236}">
                <a16:creationId xmlns:a16="http://schemas.microsoft.com/office/drawing/2014/main" id="{E8E05746-2784-43CF-84F7-0175BD650240}"/>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Presentation Title</a:t>
            </a:r>
          </a:p>
        </p:txBody>
      </p:sp>
      <p:sp>
        <p:nvSpPr>
          <p:cNvPr id="16" name="Slide Number Placeholder 5">
            <a:extLst>
              <a:ext uri="{FF2B5EF4-FFF2-40B4-BE49-F238E27FC236}">
                <a16:creationId xmlns:a16="http://schemas.microsoft.com/office/drawing/2014/main" id="{BB851CC3-3ED8-49E8-B8AC-6D79B036F307}"/>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2027291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3 Column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A6CE13-49E5-47C2-B720-1F236BBB57BE}"/>
              </a:ext>
            </a:extLst>
          </p:cNvPr>
          <p:cNvSpPr>
            <a:spLocks noGrp="1"/>
          </p:cNvSpPr>
          <p:nvPr>
            <p:ph type="title"/>
          </p:nvPr>
        </p:nvSpPr>
        <p:spPr>
          <a:xfrm>
            <a:off x="1082675" y="531815"/>
            <a:ext cx="10026650" cy="696910"/>
          </a:xfrm>
        </p:spPr>
        <p:txBody>
          <a:bodyPr wrap="square" anchor="b" anchorCtr="0">
            <a:normAutofit/>
          </a:bodyPr>
          <a:lstStyle>
            <a:lvl1pPr algn="ctr">
              <a:defRPr/>
            </a:lvl1pPr>
          </a:lstStyle>
          <a:p>
            <a:pPr algn="ctr"/>
            <a:r>
              <a:rPr lang="en-US"/>
              <a:t>Click to edit Master title style</a:t>
            </a:r>
            <a:endParaRPr lang="en-US" dirty="0"/>
          </a:p>
        </p:txBody>
      </p:sp>
      <p:cxnSp>
        <p:nvCxnSpPr>
          <p:cNvPr id="8" name="Straight Connector 7">
            <a:extLst>
              <a:ext uri="{FF2B5EF4-FFF2-40B4-BE49-F238E27FC236}">
                <a16:creationId xmlns:a16="http://schemas.microsoft.com/office/drawing/2014/main" id="{CBA75683-8D5A-4D7B-AA95-90826766FE43}"/>
              </a:ext>
              <a:ext uri="{C183D7F6-B498-43B3-948B-1728B52AA6E4}">
                <adec:decorative xmlns:adec="http://schemas.microsoft.com/office/drawing/2017/decorative" val="1"/>
              </a:ext>
            </a:extLst>
          </p:cNvPr>
          <p:cNvCxnSpPr>
            <a:cxnSpLocks/>
          </p:cNvCxnSpPr>
          <p:nvPr userDrawn="1"/>
        </p:nvCxnSpPr>
        <p:spPr>
          <a:xfrm>
            <a:off x="5819649" y="1680433"/>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 Placeholder 23">
            <a:extLst>
              <a:ext uri="{FF2B5EF4-FFF2-40B4-BE49-F238E27FC236}">
                <a16:creationId xmlns:a16="http://schemas.microsoft.com/office/drawing/2014/main" id="{0014AA73-5311-4055-A626-89D8E23FFD9E}"/>
              </a:ext>
            </a:extLst>
          </p:cNvPr>
          <p:cNvSpPr>
            <a:spLocks noGrp="1"/>
          </p:cNvSpPr>
          <p:nvPr>
            <p:ph type="body" sz="quarter" idx="13" hasCustomPrompt="1"/>
          </p:nvPr>
        </p:nvSpPr>
        <p:spPr>
          <a:xfrm>
            <a:off x="1001992"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dirty="0"/>
              <a:t>Click to add subtitle</a:t>
            </a:r>
          </a:p>
        </p:txBody>
      </p:sp>
      <p:sp>
        <p:nvSpPr>
          <p:cNvPr id="29" name="Text Placeholder 25">
            <a:extLst>
              <a:ext uri="{FF2B5EF4-FFF2-40B4-BE49-F238E27FC236}">
                <a16:creationId xmlns:a16="http://schemas.microsoft.com/office/drawing/2014/main" id="{929F4BD4-95C1-49C1-8ADF-A14CD567582E}"/>
              </a:ext>
            </a:extLst>
          </p:cNvPr>
          <p:cNvSpPr>
            <a:spLocks noGrp="1"/>
          </p:cNvSpPr>
          <p:nvPr>
            <p:ph type="body" sz="quarter" idx="14" hasCustomPrompt="1"/>
          </p:nvPr>
        </p:nvSpPr>
        <p:spPr>
          <a:xfrm>
            <a:off x="1001641"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dirty="0"/>
              <a:t>Click to insert text</a:t>
            </a:r>
          </a:p>
        </p:txBody>
      </p:sp>
      <p:sp>
        <p:nvSpPr>
          <p:cNvPr id="48" name="Text Placeholder 23">
            <a:extLst>
              <a:ext uri="{FF2B5EF4-FFF2-40B4-BE49-F238E27FC236}">
                <a16:creationId xmlns:a16="http://schemas.microsoft.com/office/drawing/2014/main" id="{92C6830C-1F44-4F12-B457-A08A9A6E53A0}"/>
              </a:ext>
            </a:extLst>
          </p:cNvPr>
          <p:cNvSpPr>
            <a:spLocks noGrp="1"/>
          </p:cNvSpPr>
          <p:nvPr>
            <p:ph type="body" sz="quarter" idx="19" hasCustomPrompt="1"/>
          </p:nvPr>
        </p:nvSpPr>
        <p:spPr>
          <a:xfrm>
            <a:off x="4453829"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dirty="0"/>
              <a:t>Click to add subtitle</a:t>
            </a:r>
          </a:p>
        </p:txBody>
      </p:sp>
      <p:sp>
        <p:nvSpPr>
          <p:cNvPr id="31" name="Text Placeholder 25">
            <a:extLst>
              <a:ext uri="{FF2B5EF4-FFF2-40B4-BE49-F238E27FC236}">
                <a16:creationId xmlns:a16="http://schemas.microsoft.com/office/drawing/2014/main" id="{631066C0-5869-41D5-A6B8-519CA72AC03D}"/>
              </a:ext>
            </a:extLst>
          </p:cNvPr>
          <p:cNvSpPr>
            <a:spLocks noGrp="1"/>
          </p:cNvSpPr>
          <p:nvPr>
            <p:ph type="body" sz="quarter" idx="16" hasCustomPrompt="1"/>
          </p:nvPr>
        </p:nvSpPr>
        <p:spPr>
          <a:xfrm>
            <a:off x="4453478" y="2664768"/>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dirty="0"/>
              <a:t>Click to insert text</a:t>
            </a:r>
          </a:p>
        </p:txBody>
      </p:sp>
      <p:sp>
        <p:nvSpPr>
          <p:cNvPr id="49" name="Text Placeholder 23">
            <a:extLst>
              <a:ext uri="{FF2B5EF4-FFF2-40B4-BE49-F238E27FC236}">
                <a16:creationId xmlns:a16="http://schemas.microsoft.com/office/drawing/2014/main" id="{A05C520D-F031-4A59-B3AB-15CD169C1B91}"/>
              </a:ext>
            </a:extLst>
          </p:cNvPr>
          <p:cNvSpPr>
            <a:spLocks noGrp="1"/>
          </p:cNvSpPr>
          <p:nvPr>
            <p:ph type="body" sz="quarter" idx="20" hasCustomPrompt="1"/>
          </p:nvPr>
        </p:nvSpPr>
        <p:spPr>
          <a:xfrm>
            <a:off x="7905931" y="2112353"/>
            <a:ext cx="3303394" cy="552450"/>
          </a:xfrm>
        </p:spPr>
        <p:txBody>
          <a:bodyPr>
            <a:normAutofit/>
          </a:bodyPr>
          <a:lstStyle>
            <a:lvl1pPr marL="0" indent="0">
              <a:buNone/>
              <a:defRPr sz="2400" b="1">
                <a:solidFill>
                  <a:schemeClr val="accent5">
                    <a:lumMod val="60000"/>
                    <a:lumOff val="40000"/>
                  </a:schemeClr>
                </a:solidFill>
                <a:effectLst/>
              </a:defRPr>
            </a:lvl1pPr>
          </a:lstStyle>
          <a:p>
            <a:pPr lvl="0"/>
            <a:r>
              <a:rPr lang="en-US" dirty="0"/>
              <a:t>Click to add subtitle</a:t>
            </a:r>
          </a:p>
        </p:txBody>
      </p:sp>
      <p:sp>
        <p:nvSpPr>
          <p:cNvPr id="33" name="Text Placeholder 25">
            <a:extLst>
              <a:ext uri="{FF2B5EF4-FFF2-40B4-BE49-F238E27FC236}">
                <a16:creationId xmlns:a16="http://schemas.microsoft.com/office/drawing/2014/main" id="{918F424D-F90F-4352-B45D-8E23B4BA148F}"/>
              </a:ext>
            </a:extLst>
          </p:cNvPr>
          <p:cNvSpPr>
            <a:spLocks noGrp="1"/>
          </p:cNvSpPr>
          <p:nvPr>
            <p:ph type="body" sz="quarter" idx="18" hasCustomPrompt="1"/>
          </p:nvPr>
        </p:nvSpPr>
        <p:spPr>
          <a:xfrm>
            <a:off x="7905666" y="2651053"/>
            <a:ext cx="3303659" cy="3215781"/>
          </a:xfrm>
        </p:spPr>
        <p:txBody>
          <a:bodyPr>
            <a:normAutofit/>
          </a:bodyPr>
          <a:lstStyle>
            <a:lvl1pPr marL="285750" indent="-285750">
              <a:buClr>
                <a:schemeClr val="accent5"/>
              </a:buClr>
              <a:buFont typeface="Arial" panose="020B0604020202020204" pitchFamily="34" charset="0"/>
              <a:buChar char="•"/>
              <a:defRPr sz="1800">
                <a:solidFill>
                  <a:schemeClr val="tx1"/>
                </a:solidFill>
              </a:defRPr>
            </a:lvl1pPr>
          </a:lstStyle>
          <a:p>
            <a:pPr lvl="0"/>
            <a:r>
              <a:rPr lang="en-US" dirty="0"/>
              <a:t>Click to insert text</a:t>
            </a:r>
          </a:p>
        </p:txBody>
      </p:sp>
      <p:sp>
        <p:nvSpPr>
          <p:cNvPr id="9" name="Date Placeholder 3">
            <a:extLst>
              <a:ext uri="{FF2B5EF4-FFF2-40B4-BE49-F238E27FC236}">
                <a16:creationId xmlns:a16="http://schemas.microsoft.com/office/drawing/2014/main" id="{6CF1492E-55F0-4EDA-9C49-A4A834F401C5}"/>
              </a:ext>
            </a:extLst>
          </p:cNvPr>
          <p:cNvSpPr>
            <a:spLocks noGrp="1"/>
          </p:cNvSpPr>
          <p:nvPr>
            <p:ph type="dt" sz="half" idx="10"/>
          </p:nvPr>
        </p:nvSpPr>
        <p:spPr>
          <a:xfrm>
            <a:off x="541338" y="6401999"/>
            <a:ext cx="2206625" cy="369332"/>
          </a:xfrm>
        </p:spPr>
        <p:txBody>
          <a:bodyPr/>
          <a:lstStyle>
            <a:lvl1pPr>
              <a:defRPr/>
            </a:lvl1pPr>
          </a:lstStyle>
          <a:p>
            <a:pPr>
              <a:defRPr/>
            </a:pPr>
            <a:r>
              <a:rPr lang="en-US" dirty="0">
                <a:solidFill>
                  <a:prstClr val="white">
                    <a:alpha val="70000"/>
                  </a:prstClr>
                </a:solidFill>
              </a:rPr>
              <a:t>20XX</a:t>
            </a:r>
          </a:p>
        </p:txBody>
      </p:sp>
      <p:sp>
        <p:nvSpPr>
          <p:cNvPr id="10" name="Footer Placeholder 4">
            <a:extLst>
              <a:ext uri="{FF2B5EF4-FFF2-40B4-BE49-F238E27FC236}">
                <a16:creationId xmlns:a16="http://schemas.microsoft.com/office/drawing/2014/main" id="{928D135F-F70E-4CF5-8CAB-4B58BA029B56}"/>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Presentation Title</a:t>
            </a:r>
          </a:p>
        </p:txBody>
      </p:sp>
      <p:sp>
        <p:nvSpPr>
          <p:cNvPr id="11" name="Slide Number Placeholder 5">
            <a:extLst>
              <a:ext uri="{FF2B5EF4-FFF2-40B4-BE49-F238E27FC236}">
                <a16:creationId xmlns:a16="http://schemas.microsoft.com/office/drawing/2014/main" id="{B0B1F2E7-88D6-4A13-81A3-A31E4E8D3FFE}"/>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grpSp>
        <p:nvGrpSpPr>
          <p:cNvPr id="50" name="Group 49">
            <a:extLst>
              <a:ext uri="{FF2B5EF4-FFF2-40B4-BE49-F238E27FC236}">
                <a16:creationId xmlns:a16="http://schemas.microsoft.com/office/drawing/2014/main" id="{4A548AA1-D42E-4FED-9B69-F476E26489F3}"/>
              </a:ext>
              <a:ext uri="{C183D7F6-B498-43B3-948B-1728B52AA6E4}">
                <adec:decorative xmlns:adec="http://schemas.microsoft.com/office/drawing/2017/decorative" val="1"/>
              </a:ext>
            </a:extLst>
          </p:cNvPr>
          <p:cNvGrpSpPr/>
          <p:nvPr userDrawn="1"/>
        </p:nvGrpSpPr>
        <p:grpSpPr>
          <a:xfrm rot="5400000">
            <a:off x="3072531" y="-2496283"/>
            <a:ext cx="6034235" cy="11610702"/>
            <a:chOff x="443748" y="446254"/>
            <a:chExt cx="3330000" cy="5760000"/>
          </a:xfrm>
        </p:grpSpPr>
        <p:sp>
          <p:nvSpPr>
            <p:cNvPr id="51" name="Rectangle 5">
              <a:extLst>
                <a:ext uri="{FF2B5EF4-FFF2-40B4-BE49-F238E27FC236}">
                  <a16:creationId xmlns:a16="http://schemas.microsoft.com/office/drawing/2014/main" id="{8C03BD57-8867-4998-B3F3-82125EA3708C}"/>
                </a:ext>
                <a:ext uri="{C183D7F6-B498-43B3-948B-1728B52AA6E4}">
                  <adec:decorative xmlns:adec="http://schemas.microsoft.com/office/drawing/2017/decorative" val="1"/>
                </a:ext>
              </a:extLst>
            </p:cNvPr>
            <p:cNvSpPr/>
            <p:nvPr userDrawn="1"/>
          </p:nvSpPr>
          <p:spPr>
            <a:xfrm flipV="1">
              <a:off x="443748" y="446254"/>
              <a:ext cx="333000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Lst>
              <a:ahLst/>
              <a:cxnLst>
                <a:cxn ang="0">
                  <a:pos x="connsiteX0" y="connsiteY0"/>
                </a:cxn>
                <a:cxn ang="0">
                  <a:pos x="connsiteX1" y="connsiteY1"/>
                </a:cxn>
                <a:cxn ang="0">
                  <a:pos x="connsiteX2" y="connsiteY2"/>
                </a:cxn>
              </a:cxnLst>
              <a:rect l="l" t="t" r="r" b="b"/>
              <a:pathLst>
                <a:path w="6660000" h="5760000">
                  <a:moveTo>
                    <a:pt x="6660000" y="5760000"/>
                  </a:moveTo>
                  <a:lnTo>
                    <a:pt x="0" y="5760000"/>
                  </a:ln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
              <a:extLst>
                <a:ext uri="{FF2B5EF4-FFF2-40B4-BE49-F238E27FC236}">
                  <a16:creationId xmlns:a16="http://schemas.microsoft.com/office/drawing/2014/main" id="{AF4847DD-9F53-4840-86F2-4ADCD66C167B}"/>
                </a:ext>
                <a:ext uri="{C183D7F6-B498-43B3-948B-1728B52AA6E4}">
                  <adec:decorative xmlns:adec="http://schemas.microsoft.com/office/drawing/2017/decorative" val="1"/>
                </a:ext>
              </a:extLst>
            </p:cNvPr>
            <p:cNvSpPr/>
            <p:nvPr userDrawn="1"/>
          </p:nvSpPr>
          <p:spPr>
            <a:xfrm rot="10800000" flipV="1">
              <a:off x="443748" y="6206254"/>
              <a:ext cx="3330000" cy="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6660000 w 6660000"/>
                <a:gd name="connsiteY0" fmla="*/ 0 h 0"/>
                <a:gd name="connsiteX1" fmla="*/ 0 w 6660000"/>
                <a:gd name="connsiteY1" fmla="*/ 0 h 0"/>
              </a:gdLst>
              <a:ahLst/>
              <a:cxnLst>
                <a:cxn ang="0">
                  <a:pos x="connsiteX0" y="connsiteY0"/>
                </a:cxn>
                <a:cxn ang="0">
                  <a:pos x="connsiteX1" y="connsiteY1"/>
                </a:cxn>
              </a:cxnLst>
              <a:rect l="l" t="t" r="r" b="b"/>
              <a:pathLst>
                <a:path w="6660000">
                  <a:moveTo>
                    <a:pt x="6660000" y="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alpha val="70000"/>
                  </a:schemeClr>
                </a:solidFill>
              </a:endParaRPr>
            </a:p>
          </p:txBody>
        </p:sp>
        <p:sp>
          <p:nvSpPr>
            <p:cNvPr id="53" name="Rectangle 5">
              <a:extLst>
                <a:ext uri="{FF2B5EF4-FFF2-40B4-BE49-F238E27FC236}">
                  <a16:creationId xmlns:a16="http://schemas.microsoft.com/office/drawing/2014/main" id="{881FA255-D3EB-4D06-BDCA-3627242D6D52}"/>
                </a:ext>
                <a:ext uri="{C183D7F6-B498-43B3-948B-1728B52AA6E4}">
                  <adec:decorative xmlns:adec="http://schemas.microsoft.com/office/drawing/2017/decorative" val="1"/>
                </a:ext>
              </a:extLst>
            </p:cNvPr>
            <p:cNvSpPr/>
            <p:nvPr userDrawn="1"/>
          </p:nvSpPr>
          <p:spPr>
            <a:xfrm rot="10800000" flipV="1">
              <a:off x="3773748" y="446254"/>
              <a:ext cx="0" cy="5760000"/>
            </a:xfrm>
            <a:custGeom>
              <a:avLst/>
              <a:gdLst>
                <a:gd name="connsiteX0" fmla="*/ 0 w 6660000"/>
                <a:gd name="connsiteY0" fmla="*/ 0 h 5760000"/>
                <a:gd name="connsiteX1" fmla="*/ 6660000 w 6660000"/>
                <a:gd name="connsiteY1" fmla="*/ 0 h 5760000"/>
                <a:gd name="connsiteX2" fmla="*/ 6660000 w 6660000"/>
                <a:gd name="connsiteY2" fmla="*/ 5760000 h 5760000"/>
                <a:gd name="connsiteX3" fmla="*/ 0 w 6660000"/>
                <a:gd name="connsiteY3" fmla="*/ 5760000 h 5760000"/>
                <a:gd name="connsiteX4" fmla="*/ 0 w 6660000"/>
                <a:gd name="connsiteY4" fmla="*/ 0 h 5760000"/>
                <a:gd name="connsiteX0" fmla="*/ 6660000 w 6751440"/>
                <a:gd name="connsiteY0" fmla="*/ 0 h 5760000"/>
                <a:gd name="connsiteX1" fmla="*/ 6660000 w 6751440"/>
                <a:gd name="connsiteY1" fmla="*/ 5760000 h 5760000"/>
                <a:gd name="connsiteX2" fmla="*/ 0 w 6751440"/>
                <a:gd name="connsiteY2" fmla="*/ 5760000 h 5760000"/>
                <a:gd name="connsiteX3" fmla="*/ 0 w 6751440"/>
                <a:gd name="connsiteY3" fmla="*/ 0 h 5760000"/>
                <a:gd name="connsiteX4" fmla="*/ 6751440 w 6751440"/>
                <a:gd name="connsiteY4" fmla="*/ 9144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4" fmla="*/ 5068690 w 6660000"/>
                <a:gd name="connsiteY4" fmla="*/ 224790 h 5760000"/>
                <a:gd name="connsiteX0" fmla="*/ 6660000 w 6660000"/>
                <a:gd name="connsiteY0" fmla="*/ 0 h 5760000"/>
                <a:gd name="connsiteX1" fmla="*/ 6660000 w 6660000"/>
                <a:gd name="connsiteY1" fmla="*/ 5760000 h 5760000"/>
                <a:gd name="connsiteX2" fmla="*/ 0 w 6660000"/>
                <a:gd name="connsiteY2" fmla="*/ 5760000 h 5760000"/>
                <a:gd name="connsiteX3" fmla="*/ 0 w 6660000"/>
                <a:gd name="connsiteY3" fmla="*/ 0 h 5760000"/>
                <a:gd name="connsiteX0" fmla="*/ 6660000 w 6660000"/>
                <a:gd name="connsiteY0" fmla="*/ 5760000 h 5760000"/>
                <a:gd name="connsiteX1" fmla="*/ 0 w 6660000"/>
                <a:gd name="connsiteY1" fmla="*/ 5760000 h 5760000"/>
                <a:gd name="connsiteX2" fmla="*/ 0 w 6660000"/>
                <a:gd name="connsiteY2" fmla="*/ 0 h 5760000"/>
                <a:gd name="connsiteX0" fmla="*/ 0 w 0"/>
                <a:gd name="connsiteY0" fmla="*/ 5760000 h 5760000"/>
                <a:gd name="connsiteX1" fmla="*/ 0 w 0"/>
                <a:gd name="connsiteY1" fmla="*/ 0 h 5760000"/>
              </a:gdLst>
              <a:ahLst/>
              <a:cxnLst>
                <a:cxn ang="0">
                  <a:pos x="connsiteX0" y="connsiteY0"/>
                </a:cxn>
                <a:cxn ang="0">
                  <a:pos x="connsiteX1" y="connsiteY1"/>
                </a:cxn>
              </a:cxnLst>
              <a:rect l="l" t="t" r="r" b="b"/>
              <a:pathLst>
                <a:path h="5760000">
                  <a:moveTo>
                    <a:pt x="0" y="5760000"/>
                  </a:moveTo>
                  <a:lnTo>
                    <a:pt x="0" y="0"/>
                  </a:lnTo>
                </a:path>
              </a:pathLst>
            </a:custGeom>
            <a:solidFill>
              <a:schemeClr val="tx2">
                <a:alpha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761614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8FC32C6-4CA8-4D0A-96AC-76733C2BC757}"/>
              </a:ext>
            </a:extLst>
          </p:cNvPr>
          <p:cNvSpPr>
            <a:spLocks noGrp="1"/>
          </p:cNvSpPr>
          <p:nvPr>
            <p:ph type="pic" sz="quarter" idx="13" hasCustomPrompt="1"/>
          </p:nvPr>
        </p:nvSpPr>
        <p:spPr>
          <a:xfrm>
            <a:off x="541337" y="542924"/>
            <a:ext cx="11109663" cy="5772395"/>
          </a:xfrm>
        </p:spPr>
        <p:txBody>
          <a:bodyPr/>
          <a:lstStyle>
            <a:lvl1pPr marL="0" indent="0" algn="ctr">
              <a:buNone/>
              <a:defRPr/>
            </a:lvl1pPr>
          </a:lstStyle>
          <a:p>
            <a:r>
              <a:rPr lang="en-US" dirty="0"/>
              <a:t>Click to add photo</a:t>
            </a:r>
          </a:p>
        </p:txBody>
      </p:sp>
      <p:sp>
        <p:nvSpPr>
          <p:cNvPr id="2" name="Title 1">
            <a:extLst>
              <a:ext uri="{FF2B5EF4-FFF2-40B4-BE49-F238E27FC236}">
                <a16:creationId xmlns:a16="http://schemas.microsoft.com/office/drawing/2014/main" id="{A516D5E1-C594-4160-9367-2B471F6C2A9F}"/>
              </a:ext>
            </a:extLst>
          </p:cNvPr>
          <p:cNvSpPr>
            <a:spLocks noGrp="1"/>
          </p:cNvSpPr>
          <p:nvPr>
            <p:ph type="title"/>
          </p:nvPr>
        </p:nvSpPr>
        <p:spPr>
          <a:xfrm>
            <a:off x="541000" y="552841"/>
            <a:ext cx="11109663" cy="3560127"/>
          </a:xfrm>
          <a:gradFill flip="none" rotWithShape="0">
            <a:gsLst>
              <a:gs pos="0">
                <a:schemeClr val="bg1">
                  <a:alpha val="57000"/>
                </a:schemeClr>
              </a:gs>
              <a:gs pos="86000">
                <a:schemeClr val="bg1">
                  <a:alpha val="0"/>
                </a:schemeClr>
              </a:gs>
            </a:gsLst>
            <a:path path="circle">
              <a:fillToRect l="50000" t="50000" r="50000" b="50000"/>
            </a:path>
            <a:tileRect/>
          </a:gradFill>
        </p:spPr>
        <p:txBody>
          <a:bodyPr lIns="1554480" rIns="1554480" bIns="914400" anchor="b"/>
          <a:lstStyle>
            <a:lvl1pPr algn="ctr">
              <a:lnSpc>
                <a:spcPct val="125000"/>
              </a:lnSpc>
              <a:spcBef>
                <a:spcPts val="1000"/>
              </a:spcBef>
              <a:defRPr>
                <a:solidFill>
                  <a:schemeClr val="tx1"/>
                </a:solidFill>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11" name="Subtitle 5">
            <a:extLst>
              <a:ext uri="{FF2B5EF4-FFF2-40B4-BE49-F238E27FC236}">
                <a16:creationId xmlns:a16="http://schemas.microsoft.com/office/drawing/2014/main" id="{3C87561D-53CF-4295-8BCE-C9ACAA1DE94A}"/>
              </a:ext>
            </a:extLst>
          </p:cNvPr>
          <p:cNvSpPr>
            <a:spLocks noGrp="1"/>
          </p:cNvSpPr>
          <p:nvPr>
            <p:ph type="subTitle" idx="1"/>
          </p:nvPr>
        </p:nvSpPr>
        <p:spPr>
          <a:xfrm>
            <a:off x="540663" y="4113212"/>
            <a:ext cx="11109999" cy="2201863"/>
          </a:xfrm>
          <a:gradFill flip="none" rotWithShape="0">
            <a:gsLst>
              <a:gs pos="0">
                <a:schemeClr val="bg1">
                  <a:alpha val="55000"/>
                </a:schemeClr>
              </a:gs>
              <a:gs pos="76000">
                <a:schemeClr val="bg1">
                  <a:alpha val="0"/>
                </a:schemeClr>
              </a:gs>
            </a:gsLst>
            <a:path path="circle">
              <a:fillToRect l="50000" t="50000" r="50000" b="50000"/>
            </a:path>
            <a:tileRect/>
          </a:gradFill>
        </p:spPr>
        <p:txBody>
          <a:bodyPr/>
          <a:lstStyle>
            <a:lvl1pPr marL="0" indent="0" algn="ctr">
              <a:buNone/>
              <a:defRPr i="1">
                <a:solidFill>
                  <a:schemeClr val="tx1"/>
                </a:solidFill>
              </a:defRPr>
            </a:lvl1pPr>
          </a:lstStyle>
          <a:p>
            <a:r>
              <a:rPr lang="en-US">
                <a:solidFill>
                  <a:srgbClr val="FFFFFF"/>
                </a:solidFill>
              </a:rPr>
              <a:t>Click to edit Master subtitle style</a:t>
            </a:r>
            <a:endParaRPr lang="en-US" dirty="0">
              <a:solidFill>
                <a:srgbClr val="FFFFFF"/>
              </a:solidFill>
            </a:endParaRPr>
          </a:p>
        </p:txBody>
      </p:sp>
      <p:sp>
        <p:nvSpPr>
          <p:cNvPr id="15" name="Date Placeholder 47">
            <a:extLst>
              <a:ext uri="{FF2B5EF4-FFF2-40B4-BE49-F238E27FC236}">
                <a16:creationId xmlns:a16="http://schemas.microsoft.com/office/drawing/2014/main" id="{A3B22F32-6863-413E-917C-18EA0DFB02D7}"/>
              </a:ext>
            </a:extLst>
          </p:cNvPr>
          <p:cNvSpPr>
            <a:spLocks noGrp="1"/>
          </p:cNvSpPr>
          <p:nvPr>
            <p:ph type="dt" sz="half" idx="10"/>
          </p:nvPr>
        </p:nvSpPr>
        <p:spPr>
          <a:xfrm>
            <a:off x="541338" y="6401999"/>
            <a:ext cx="2206625" cy="369332"/>
          </a:xfrm>
        </p:spPr>
        <p:txBody>
          <a:bodyPr/>
          <a:lstStyle>
            <a:lvl1pPr>
              <a:defRPr/>
            </a:lvl1pPr>
          </a:lstStyle>
          <a:p>
            <a:pPr>
              <a:defRPr/>
            </a:pPr>
            <a:r>
              <a:rPr lang="en-US" dirty="0">
                <a:solidFill>
                  <a:prstClr val="white">
                    <a:alpha val="70000"/>
                  </a:prstClr>
                </a:solidFill>
              </a:rPr>
              <a:t>20XX</a:t>
            </a:r>
          </a:p>
        </p:txBody>
      </p:sp>
      <p:sp>
        <p:nvSpPr>
          <p:cNvPr id="16" name="Footer Placeholder 48">
            <a:extLst>
              <a:ext uri="{FF2B5EF4-FFF2-40B4-BE49-F238E27FC236}">
                <a16:creationId xmlns:a16="http://schemas.microsoft.com/office/drawing/2014/main" id="{C1CD5745-E602-4F82-9381-B24C8EF2B2D1}"/>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Presentation Title</a:t>
            </a:r>
          </a:p>
        </p:txBody>
      </p:sp>
      <p:sp>
        <p:nvSpPr>
          <p:cNvPr id="17" name="Slide Number Placeholder 49">
            <a:extLst>
              <a:ext uri="{FF2B5EF4-FFF2-40B4-BE49-F238E27FC236}">
                <a16:creationId xmlns:a16="http://schemas.microsoft.com/office/drawing/2014/main" id="{D8E278D8-BE28-49BF-B9CA-C67917808C7D}"/>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42257851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C2262EB2-92F3-45D5-977D-A254F9DC45B3}"/>
              </a:ext>
            </a:extLst>
          </p:cNvPr>
          <p:cNvSpPr>
            <a:spLocks noGrp="1"/>
          </p:cNvSpPr>
          <p:nvPr>
            <p:ph type="title"/>
          </p:nvPr>
        </p:nvSpPr>
        <p:spPr>
          <a:xfrm>
            <a:off x="4984750" y="1011237"/>
            <a:ext cx="6120000" cy="860400"/>
          </a:xfrm>
        </p:spPr>
        <p:txBody>
          <a:bodyPr anchor="b" anchorCtr="0"/>
          <a:lstStyle>
            <a:lvl1pPr algn="ctr">
              <a:defRPr/>
            </a:lvl1pPr>
          </a:lstStyle>
          <a:p>
            <a:pPr algn="ctr"/>
            <a:r>
              <a:rPr lang="en-US"/>
              <a:t>Click to edit Master title style</a:t>
            </a:r>
            <a:endParaRPr lang="en-US" dirty="0"/>
          </a:p>
        </p:txBody>
      </p:sp>
      <p:sp>
        <p:nvSpPr>
          <p:cNvPr id="42" name="Picture Placeholder 7">
            <a:extLst>
              <a:ext uri="{FF2B5EF4-FFF2-40B4-BE49-F238E27FC236}">
                <a16:creationId xmlns:a16="http://schemas.microsoft.com/office/drawing/2014/main" id="{08B7B76C-AD95-41C0-859E-9A612EE3EB69}"/>
              </a:ext>
            </a:extLst>
          </p:cNvPr>
          <p:cNvSpPr>
            <a:spLocks noGrp="1"/>
          </p:cNvSpPr>
          <p:nvPr>
            <p:ph type="pic" sz="quarter" idx="13" hasCustomPrompt="1"/>
          </p:nvPr>
        </p:nvSpPr>
        <p:spPr>
          <a:xfrm>
            <a:off x="0" y="0"/>
            <a:ext cx="3870325" cy="6858000"/>
          </a:xfrm>
        </p:spPr>
        <p:txBody>
          <a:bodyPr/>
          <a:lstStyle>
            <a:lvl1pPr marL="0" indent="0" algn="ctr">
              <a:buNone/>
              <a:defRPr/>
            </a:lvl1pPr>
          </a:lstStyle>
          <a:p>
            <a:r>
              <a:rPr lang="en-US" dirty="0"/>
              <a:t>Click to add photo</a:t>
            </a:r>
          </a:p>
        </p:txBody>
      </p:sp>
      <p:cxnSp>
        <p:nvCxnSpPr>
          <p:cNvPr id="37" name="Straight Connector 36">
            <a:extLst>
              <a:ext uri="{FF2B5EF4-FFF2-40B4-BE49-F238E27FC236}">
                <a16:creationId xmlns:a16="http://schemas.microsoft.com/office/drawing/2014/main" id="{FAF4E51F-526D-47C7-B091-D47773C1FEB8}"/>
              </a:ext>
              <a:ext uri="{C183D7F6-B498-43B3-948B-1728B52AA6E4}">
                <adec:decorative xmlns:adec="http://schemas.microsoft.com/office/drawing/2017/decorative" val="1"/>
              </a:ext>
            </a:extLst>
          </p:cNvPr>
          <p:cNvCxnSpPr>
            <a:cxnSpLocks/>
          </p:cNvCxnSpPr>
          <p:nvPr userDrawn="1"/>
        </p:nvCxnSpPr>
        <p:spPr>
          <a:xfrm>
            <a:off x="7774750" y="2310207"/>
            <a:ext cx="540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E4FE061B-0356-4C6F-A2CA-12D48BE34A15}"/>
              </a:ext>
            </a:extLst>
          </p:cNvPr>
          <p:cNvSpPr>
            <a:spLocks noGrp="1"/>
          </p:cNvSpPr>
          <p:nvPr>
            <p:ph idx="1"/>
          </p:nvPr>
        </p:nvSpPr>
        <p:spPr>
          <a:xfrm>
            <a:off x="4984750" y="2759076"/>
            <a:ext cx="6121400" cy="3009899"/>
          </a:xfrm>
        </p:spPr>
        <p:txBody>
          <a:bodyPr>
            <a:normAutofit/>
          </a:bodyPr>
          <a:lstStyle>
            <a:lvl1pPr marL="0" indent="0">
              <a:buNone/>
              <a:defRPr/>
            </a:lvl1pPr>
          </a:lstStyle>
          <a:p>
            <a:pPr lvl="0"/>
            <a:r>
              <a:rPr lang="en-US"/>
              <a:t>Click to edit Master text styles</a:t>
            </a:r>
          </a:p>
        </p:txBody>
      </p:sp>
      <p:sp>
        <p:nvSpPr>
          <p:cNvPr id="39" name="Date Placeholder 3">
            <a:extLst>
              <a:ext uri="{FF2B5EF4-FFF2-40B4-BE49-F238E27FC236}">
                <a16:creationId xmlns:a16="http://schemas.microsoft.com/office/drawing/2014/main" id="{C9AB8836-3239-49B5-AB6F-4AF85F1F0654}"/>
              </a:ext>
            </a:extLst>
          </p:cNvPr>
          <p:cNvSpPr>
            <a:spLocks noGrp="1"/>
          </p:cNvSpPr>
          <p:nvPr>
            <p:ph type="dt" sz="half" idx="10"/>
          </p:nvPr>
        </p:nvSpPr>
        <p:spPr>
          <a:xfrm>
            <a:off x="541338" y="6401999"/>
            <a:ext cx="2206625" cy="369332"/>
          </a:xfrm>
        </p:spPr>
        <p:txBody>
          <a:bodyPr/>
          <a:lstStyle>
            <a:lvl1pPr>
              <a:defRPr>
                <a:effectLst>
                  <a:outerShdw blurRad="38100" dist="38100" dir="2700000" algn="tl">
                    <a:srgbClr val="000000">
                      <a:alpha val="43137"/>
                    </a:srgbClr>
                  </a:outerShdw>
                </a:effectLst>
              </a:defRPr>
            </a:lvl1pPr>
          </a:lstStyle>
          <a:p>
            <a:r>
              <a:rPr lang="en-US" dirty="0">
                <a:solidFill>
                  <a:srgbClr val="FFFFFF"/>
                </a:solidFill>
              </a:rPr>
              <a:t>20XX</a:t>
            </a:r>
          </a:p>
        </p:txBody>
      </p:sp>
      <p:sp>
        <p:nvSpPr>
          <p:cNvPr id="40" name="Footer Placeholder 4">
            <a:extLst>
              <a:ext uri="{FF2B5EF4-FFF2-40B4-BE49-F238E27FC236}">
                <a16:creationId xmlns:a16="http://schemas.microsoft.com/office/drawing/2014/main" id="{77EAD6AC-E509-49A1-8E38-1CABD458AA0F}"/>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Presentation Title</a:t>
            </a:r>
          </a:p>
        </p:txBody>
      </p:sp>
      <p:sp>
        <p:nvSpPr>
          <p:cNvPr id="41" name="Slide Number Placeholder 5">
            <a:extLst>
              <a:ext uri="{FF2B5EF4-FFF2-40B4-BE49-F238E27FC236}">
                <a16:creationId xmlns:a16="http://schemas.microsoft.com/office/drawing/2014/main" id="{B689B03B-F230-4530-8C09-EFB8172382F2}"/>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Tree>
    <p:extLst>
      <p:ext uri="{BB962C8B-B14F-4D97-AF65-F5344CB8AC3E}">
        <p14:creationId xmlns:p14="http://schemas.microsoft.com/office/powerpoint/2010/main" val="15196896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0C49A9B-EBDE-4047-884B-0860623D6391}"/>
              </a:ext>
            </a:extLst>
          </p:cNvPr>
          <p:cNvSpPr>
            <a:spLocks noGrp="1"/>
          </p:cNvSpPr>
          <p:nvPr>
            <p:ph type="ctrTitle"/>
          </p:nvPr>
        </p:nvSpPr>
        <p:spPr>
          <a:xfrm>
            <a:off x="1085851" y="1089025"/>
            <a:ext cx="6118224" cy="1532951"/>
          </a:xfrm>
        </p:spPr>
        <p:txBody>
          <a:bodyPr anchor="b"/>
          <a:lstStyle>
            <a:lvl1pPr algn="ctr">
              <a:defRPr/>
            </a:lvl1pPr>
          </a:lstStyle>
          <a:p>
            <a:r>
              <a:rPr lang="en-US"/>
              <a:t>Click to edit Master title style</a:t>
            </a:r>
            <a:endParaRPr lang="en-US" dirty="0"/>
          </a:p>
        </p:txBody>
      </p:sp>
      <p:sp>
        <p:nvSpPr>
          <p:cNvPr id="10" name="Subtitle 7">
            <a:extLst>
              <a:ext uri="{FF2B5EF4-FFF2-40B4-BE49-F238E27FC236}">
                <a16:creationId xmlns:a16="http://schemas.microsoft.com/office/drawing/2014/main" id="{33C29AD8-5547-4B1E-8E14-63A01F6B92AE}"/>
              </a:ext>
            </a:extLst>
          </p:cNvPr>
          <p:cNvSpPr>
            <a:spLocks noGrp="1"/>
          </p:cNvSpPr>
          <p:nvPr>
            <p:ph type="subTitle" idx="1"/>
          </p:nvPr>
        </p:nvSpPr>
        <p:spPr>
          <a:xfrm>
            <a:off x="1638300" y="4248000"/>
            <a:ext cx="5016500" cy="1520975"/>
          </a:xfrm>
        </p:spPr>
        <p:txBody>
          <a:bodyPr>
            <a:normAutofit/>
          </a:bodyPr>
          <a:lstStyle>
            <a:lvl1pPr marL="0" indent="0" algn="ctr">
              <a:buNone/>
              <a:defRPr sz="2400" i="1"/>
            </a:lvl1pPr>
          </a:lstStyle>
          <a:p>
            <a:r>
              <a:rPr lang="en-US"/>
              <a:t>Click to edit Master subtitle style</a:t>
            </a:r>
            <a:endParaRPr lang="en-US" dirty="0"/>
          </a:p>
        </p:txBody>
      </p:sp>
      <p:sp>
        <p:nvSpPr>
          <p:cNvPr id="35" name="Picture Placeholder 31">
            <a:extLst>
              <a:ext uri="{FF2B5EF4-FFF2-40B4-BE49-F238E27FC236}">
                <a16:creationId xmlns:a16="http://schemas.microsoft.com/office/drawing/2014/main" id="{99CD77F7-3095-4517-B300-DE93875DE53E}"/>
              </a:ext>
            </a:extLst>
          </p:cNvPr>
          <p:cNvSpPr>
            <a:spLocks noGrp="1"/>
          </p:cNvSpPr>
          <p:nvPr>
            <p:ph type="pic" sz="quarter" idx="13" hasCustomPrompt="1"/>
          </p:nvPr>
        </p:nvSpPr>
        <p:spPr>
          <a:xfrm>
            <a:off x="8329613" y="0"/>
            <a:ext cx="3862387" cy="2286000"/>
          </a:xfrm>
        </p:spPr>
        <p:txBody>
          <a:bodyPr/>
          <a:lstStyle>
            <a:lvl1pPr marL="0" indent="0" algn="ctr">
              <a:buNone/>
              <a:defRPr/>
            </a:lvl1pPr>
          </a:lstStyle>
          <a:p>
            <a:r>
              <a:rPr lang="en-US" dirty="0"/>
              <a:t>Click to add photo</a:t>
            </a:r>
          </a:p>
        </p:txBody>
      </p:sp>
      <p:sp>
        <p:nvSpPr>
          <p:cNvPr id="36" name="Picture Placeholder 31">
            <a:extLst>
              <a:ext uri="{FF2B5EF4-FFF2-40B4-BE49-F238E27FC236}">
                <a16:creationId xmlns:a16="http://schemas.microsoft.com/office/drawing/2014/main" id="{F31ECFCC-4520-48AB-A8A1-AF9FC0C055B8}"/>
              </a:ext>
            </a:extLst>
          </p:cNvPr>
          <p:cNvSpPr>
            <a:spLocks noGrp="1"/>
          </p:cNvSpPr>
          <p:nvPr>
            <p:ph type="pic" sz="quarter" idx="14" hasCustomPrompt="1"/>
          </p:nvPr>
        </p:nvSpPr>
        <p:spPr>
          <a:xfrm>
            <a:off x="8329200" y="2286000"/>
            <a:ext cx="3862387" cy="2286000"/>
          </a:xfrm>
        </p:spPr>
        <p:txBody>
          <a:bodyPr/>
          <a:lstStyle>
            <a:lvl1pPr marL="0" indent="0" algn="ctr">
              <a:buNone/>
              <a:defRPr/>
            </a:lvl1pPr>
          </a:lstStyle>
          <a:p>
            <a:r>
              <a:rPr lang="en-US" dirty="0"/>
              <a:t>Click to add photo</a:t>
            </a:r>
          </a:p>
        </p:txBody>
      </p:sp>
      <p:sp>
        <p:nvSpPr>
          <p:cNvPr id="37" name="Picture Placeholder 31">
            <a:extLst>
              <a:ext uri="{FF2B5EF4-FFF2-40B4-BE49-F238E27FC236}">
                <a16:creationId xmlns:a16="http://schemas.microsoft.com/office/drawing/2014/main" id="{0FDBD13C-46E7-4BB9-957D-DE2A5925521A}"/>
              </a:ext>
            </a:extLst>
          </p:cNvPr>
          <p:cNvSpPr>
            <a:spLocks noGrp="1"/>
          </p:cNvSpPr>
          <p:nvPr>
            <p:ph type="pic" sz="quarter" idx="15" hasCustomPrompt="1"/>
          </p:nvPr>
        </p:nvSpPr>
        <p:spPr>
          <a:xfrm>
            <a:off x="8329200" y="4572000"/>
            <a:ext cx="3862387" cy="2286000"/>
          </a:xfrm>
        </p:spPr>
        <p:txBody>
          <a:bodyPr/>
          <a:lstStyle>
            <a:lvl1pPr marL="0" indent="0" algn="ctr">
              <a:buNone/>
              <a:defRPr/>
            </a:lvl1pPr>
          </a:lstStyle>
          <a:p>
            <a:r>
              <a:rPr lang="en-US" dirty="0"/>
              <a:t>Click to add photo</a:t>
            </a:r>
          </a:p>
        </p:txBody>
      </p:sp>
      <p:grpSp>
        <p:nvGrpSpPr>
          <p:cNvPr id="12" name="Group 11">
            <a:extLst>
              <a:ext uri="{FF2B5EF4-FFF2-40B4-BE49-F238E27FC236}">
                <a16:creationId xmlns:a16="http://schemas.microsoft.com/office/drawing/2014/main" id="{85B40728-32E0-44CE-8C68-1E68245C2999}"/>
              </a:ext>
              <a:ext uri="{C183D7F6-B498-43B3-948B-1728B52AA6E4}">
                <adec:decorative xmlns:adec="http://schemas.microsoft.com/office/drawing/2017/decorative" val="1"/>
              </a:ext>
            </a:extLst>
          </p:cNvPr>
          <p:cNvGrpSpPr/>
          <p:nvPr userDrawn="1"/>
        </p:nvGrpSpPr>
        <p:grpSpPr>
          <a:xfrm>
            <a:off x="3400874" y="3035186"/>
            <a:ext cx="1481845" cy="787628"/>
            <a:chOff x="4987925" y="2840038"/>
            <a:chExt cx="2216150" cy="1177924"/>
          </a:xfrm>
        </p:grpSpPr>
        <p:sp>
          <p:nvSpPr>
            <p:cNvPr id="13" name="Rectangle 12">
              <a:extLst>
                <a:ext uri="{FF2B5EF4-FFF2-40B4-BE49-F238E27FC236}">
                  <a16:creationId xmlns:a16="http://schemas.microsoft.com/office/drawing/2014/main" id="{40A6D99A-68F3-4E08-BB89-083CE0299CE2}"/>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4" name="Rectangle 13">
              <a:extLst>
                <a:ext uri="{FF2B5EF4-FFF2-40B4-BE49-F238E27FC236}">
                  <a16:creationId xmlns:a16="http://schemas.microsoft.com/office/drawing/2014/main" id="{8B4F5556-21F4-4E26-9504-49ADE7D84749}"/>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5" name="Rectangle 14">
              <a:extLst>
                <a:ext uri="{FF2B5EF4-FFF2-40B4-BE49-F238E27FC236}">
                  <a16:creationId xmlns:a16="http://schemas.microsoft.com/office/drawing/2014/main" id="{E0E1118C-DFA4-410C-961C-BE0488441C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grpSp>
          <p:nvGrpSpPr>
            <p:cNvPr id="16" name="Group 15">
              <a:extLst>
                <a:ext uri="{FF2B5EF4-FFF2-40B4-BE49-F238E27FC236}">
                  <a16:creationId xmlns:a16="http://schemas.microsoft.com/office/drawing/2014/main" id="{B5A8ECE6-B3E3-4761-A6AD-711AF71EEA0D}"/>
                </a:ext>
              </a:extLst>
            </p:cNvPr>
            <p:cNvGrpSpPr/>
            <p:nvPr/>
          </p:nvGrpSpPr>
          <p:grpSpPr>
            <a:xfrm>
              <a:off x="5614944" y="3117662"/>
              <a:ext cx="1009280" cy="464739"/>
              <a:chOff x="4432859" y="3200647"/>
              <a:chExt cx="1009280" cy="464739"/>
            </a:xfrm>
          </p:grpSpPr>
          <p:sp>
            <p:nvSpPr>
              <p:cNvPr id="24" name="Freeform: Shape 23">
                <a:extLst>
                  <a:ext uri="{FF2B5EF4-FFF2-40B4-BE49-F238E27FC236}">
                    <a16:creationId xmlns:a16="http://schemas.microsoft.com/office/drawing/2014/main" id="{5B1F0E3F-4B5E-4F5B-93A6-CE1017521BF1}"/>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5" name="Freeform: Shape 24">
                <a:extLst>
                  <a:ext uri="{FF2B5EF4-FFF2-40B4-BE49-F238E27FC236}">
                    <a16:creationId xmlns:a16="http://schemas.microsoft.com/office/drawing/2014/main" id="{B20599F0-ACFC-4223-A598-8FFAF21406AB}"/>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grpSp>
        <p:grpSp>
          <p:nvGrpSpPr>
            <p:cNvPr id="17" name="Group 16">
              <a:extLst>
                <a:ext uri="{FF2B5EF4-FFF2-40B4-BE49-F238E27FC236}">
                  <a16:creationId xmlns:a16="http://schemas.microsoft.com/office/drawing/2014/main" id="{C6703144-DA66-4EFB-B790-4E044756FF37}"/>
                </a:ext>
              </a:extLst>
            </p:cNvPr>
            <p:cNvGrpSpPr/>
            <p:nvPr/>
          </p:nvGrpSpPr>
          <p:grpSpPr>
            <a:xfrm>
              <a:off x="5679979" y="2915338"/>
              <a:ext cx="1080000" cy="1080000"/>
              <a:chOff x="4497894" y="2998323"/>
              <a:chExt cx="1080000" cy="1080000"/>
            </a:xfrm>
          </p:grpSpPr>
          <p:grpSp>
            <p:nvGrpSpPr>
              <p:cNvPr id="18" name="Group 17">
                <a:extLst>
                  <a:ext uri="{FF2B5EF4-FFF2-40B4-BE49-F238E27FC236}">
                    <a16:creationId xmlns:a16="http://schemas.microsoft.com/office/drawing/2014/main" id="{63371BE5-97EB-4365-8EDA-4C634155E79F}"/>
                  </a:ext>
                </a:extLst>
              </p:cNvPr>
              <p:cNvGrpSpPr/>
              <p:nvPr/>
            </p:nvGrpSpPr>
            <p:grpSpPr>
              <a:xfrm rot="13500000">
                <a:off x="4805524" y="2998323"/>
                <a:ext cx="464739" cy="1080000"/>
                <a:chOff x="4511184" y="2470620"/>
                <a:chExt cx="464739" cy="1080000"/>
              </a:xfrm>
            </p:grpSpPr>
            <p:sp>
              <p:nvSpPr>
                <p:cNvPr id="22" name="Freeform: Shape 21">
                  <a:extLst>
                    <a:ext uri="{FF2B5EF4-FFF2-40B4-BE49-F238E27FC236}">
                      <a16:creationId xmlns:a16="http://schemas.microsoft.com/office/drawing/2014/main" id="{533C4D53-A668-4609-B338-E2D33C24A811}"/>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cxnSp>
              <p:nvCxnSpPr>
                <p:cNvPr id="23" name="Straight Connector 22">
                  <a:extLst>
                    <a:ext uri="{FF2B5EF4-FFF2-40B4-BE49-F238E27FC236}">
                      <a16:creationId xmlns:a16="http://schemas.microsoft.com/office/drawing/2014/main" id="{A487C5A9-C4B3-4A68-8DFB-43F4CDB4073A}"/>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2E4A2F3-57A7-4529-A621-A36F1E777A4E}"/>
                  </a:ext>
                </a:extLst>
              </p:cNvPr>
              <p:cNvGrpSpPr/>
              <p:nvPr/>
            </p:nvGrpSpPr>
            <p:grpSpPr>
              <a:xfrm rot="8100000" flipH="1">
                <a:off x="4542572" y="2998323"/>
                <a:ext cx="464739" cy="1080000"/>
                <a:chOff x="4511184" y="2470620"/>
                <a:chExt cx="464739" cy="1080000"/>
              </a:xfrm>
            </p:grpSpPr>
            <p:sp>
              <p:nvSpPr>
                <p:cNvPr id="20" name="Freeform: Shape 19">
                  <a:extLst>
                    <a:ext uri="{FF2B5EF4-FFF2-40B4-BE49-F238E27FC236}">
                      <a16:creationId xmlns:a16="http://schemas.microsoft.com/office/drawing/2014/main" id="{1482263E-6A78-46B7-8AB8-845C9C9103B4}"/>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cxnSp>
              <p:nvCxnSpPr>
                <p:cNvPr id="21" name="Straight Connector 20">
                  <a:extLst>
                    <a:ext uri="{FF2B5EF4-FFF2-40B4-BE49-F238E27FC236}">
                      <a16:creationId xmlns:a16="http://schemas.microsoft.com/office/drawing/2014/main" id="{3C7B34F9-7954-4950-ABEA-DDBFF4A4CC9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7620618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eam">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C235F5-1E24-4AC0-9651-F632551F0A12}"/>
              </a:ext>
            </a:extLst>
          </p:cNvPr>
          <p:cNvSpPr>
            <a:spLocks noGrp="1"/>
          </p:cNvSpPr>
          <p:nvPr>
            <p:ph type="title"/>
          </p:nvPr>
        </p:nvSpPr>
        <p:spPr>
          <a:xfrm>
            <a:off x="1078100" y="542671"/>
            <a:ext cx="10026650" cy="1124202"/>
          </a:xfrm>
        </p:spPr>
        <p:txBody>
          <a:bodyPr wrap="square" anchor="ctr" anchorCtr="0">
            <a:normAutofit/>
          </a:bodyPr>
          <a:lstStyle>
            <a:lvl1pPr algn="ctr">
              <a:defRPr/>
            </a:lvl1pPr>
          </a:lstStyle>
          <a:p>
            <a:pPr algn="ctr"/>
            <a:r>
              <a:rPr lang="en-US"/>
              <a:t>Click to edit Master title style</a:t>
            </a:r>
            <a:endParaRPr lang="en-US" dirty="0"/>
          </a:p>
        </p:txBody>
      </p:sp>
      <p:sp useBgFill="1">
        <p:nvSpPr>
          <p:cNvPr id="10" name="Rectangle 9">
            <a:extLst>
              <a:ext uri="{FF2B5EF4-FFF2-40B4-BE49-F238E27FC236}">
                <a16:creationId xmlns:a16="http://schemas.microsoft.com/office/drawing/2014/main" id="{386CF273-85C7-48C6-9D99-80CD0F67D416}"/>
              </a:ext>
              <a:ext uri="{C183D7F6-B498-43B3-948B-1728B52AA6E4}">
                <adec:decorative xmlns:adec="http://schemas.microsoft.com/office/drawing/2017/decorative" val="1"/>
              </a:ext>
            </a:extLst>
          </p:cNvPr>
          <p:cNvSpPr/>
          <p:nvPr userDrawn="1"/>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alpha val="20000"/>
                </a:prstClr>
              </a:solidFill>
              <a:effectLst/>
              <a:uLnTx/>
              <a:uFillTx/>
              <a:latin typeface="Avenir Next LT Pro Light"/>
              <a:ea typeface="+mn-ea"/>
              <a:cs typeface="+mn-cs"/>
            </a:endParaRPr>
          </a:p>
        </p:txBody>
      </p:sp>
      <p:sp>
        <p:nvSpPr>
          <p:cNvPr id="11" name="Date Placeholder 3">
            <a:extLst>
              <a:ext uri="{FF2B5EF4-FFF2-40B4-BE49-F238E27FC236}">
                <a16:creationId xmlns:a16="http://schemas.microsoft.com/office/drawing/2014/main" id="{12DE76C3-E6D8-463F-8388-6F9C562B118D}"/>
              </a:ext>
            </a:extLst>
          </p:cNvPr>
          <p:cNvSpPr>
            <a:spLocks noGrp="1"/>
          </p:cNvSpPr>
          <p:nvPr>
            <p:ph type="dt" sz="half" idx="10"/>
          </p:nvPr>
        </p:nvSpPr>
        <p:spPr>
          <a:xfrm>
            <a:off x="541338" y="6401999"/>
            <a:ext cx="2206625" cy="369332"/>
          </a:xfrm>
        </p:spPr>
        <p:txBody>
          <a:bodyPr/>
          <a:lstStyle>
            <a:lvl1pPr>
              <a:defRPr/>
            </a:lvl1pPr>
          </a:lstStyle>
          <a:p>
            <a:pPr>
              <a:defRPr/>
            </a:pPr>
            <a:r>
              <a:rPr lang="en-US" dirty="0">
                <a:solidFill>
                  <a:prstClr val="white">
                    <a:alpha val="70000"/>
                  </a:prstClr>
                </a:solidFill>
              </a:rPr>
              <a:t>20XX</a:t>
            </a:r>
          </a:p>
        </p:txBody>
      </p:sp>
      <p:sp>
        <p:nvSpPr>
          <p:cNvPr id="12" name="Footer Placeholder 4">
            <a:extLst>
              <a:ext uri="{FF2B5EF4-FFF2-40B4-BE49-F238E27FC236}">
                <a16:creationId xmlns:a16="http://schemas.microsoft.com/office/drawing/2014/main" id="{A6DF242C-E687-4FAA-B4B3-1F220D407775}"/>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Presentation Title</a:t>
            </a:r>
          </a:p>
        </p:txBody>
      </p:sp>
      <p:sp>
        <p:nvSpPr>
          <p:cNvPr id="13" name="Slide Number Placeholder 5">
            <a:extLst>
              <a:ext uri="{FF2B5EF4-FFF2-40B4-BE49-F238E27FC236}">
                <a16:creationId xmlns:a16="http://schemas.microsoft.com/office/drawing/2014/main" id="{E65BE381-2126-47B0-85DE-51B889D797D9}"/>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sp>
        <p:nvSpPr>
          <p:cNvPr id="3" name="Content Placeholder 2">
            <a:extLst>
              <a:ext uri="{FF2B5EF4-FFF2-40B4-BE49-F238E27FC236}">
                <a16:creationId xmlns:a16="http://schemas.microsoft.com/office/drawing/2014/main" id="{CD8AA890-F3B6-4230-8A2F-DD9E9465AD03}"/>
              </a:ext>
            </a:extLst>
          </p:cNvPr>
          <p:cNvSpPr>
            <a:spLocks noGrp="1"/>
          </p:cNvSpPr>
          <p:nvPr>
            <p:ph sz="quarter" idx="13" hasCustomPrompt="1"/>
          </p:nvPr>
        </p:nvSpPr>
        <p:spPr>
          <a:xfrm>
            <a:off x="809625" y="2561936"/>
            <a:ext cx="10563225" cy="3657600"/>
          </a:xfrm>
        </p:spPr>
        <p:txBody>
          <a:bodyPr/>
          <a:lstStyle>
            <a:lvl1pPr>
              <a:defRPr/>
            </a:lvl1pPr>
          </a:lstStyle>
          <a:p>
            <a:pPr lvl="0"/>
            <a:r>
              <a:rPr lang="en-US" dirty="0"/>
              <a:t>Click to add content</a:t>
            </a:r>
          </a:p>
        </p:txBody>
      </p:sp>
    </p:spTree>
    <p:extLst>
      <p:ext uri="{BB962C8B-B14F-4D97-AF65-F5344CB8AC3E}">
        <p14:creationId xmlns:p14="http://schemas.microsoft.com/office/powerpoint/2010/main" val="6637043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EF848A-75B5-49A0-A26E-E3931F22D975}"/>
              </a:ext>
            </a:extLst>
          </p:cNvPr>
          <p:cNvSpPr>
            <a:spLocks noGrp="1"/>
          </p:cNvSpPr>
          <p:nvPr>
            <p:ph type="ctrTitle"/>
          </p:nvPr>
        </p:nvSpPr>
        <p:spPr>
          <a:xfrm>
            <a:off x="3870326" y="1089025"/>
            <a:ext cx="4451349" cy="1532951"/>
          </a:xfrm>
        </p:spPr>
        <p:txBody>
          <a:bodyPr anchor="b"/>
          <a:lstStyle>
            <a:lvl1pPr algn="ctr">
              <a:defRPr/>
            </a:lvl1pPr>
          </a:lstStyle>
          <a:p>
            <a:r>
              <a:rPr lang="en-US"/>
              <a:t>Click to edit Master title style</a:t>
            </a:r>
            <a:endParaRPr lang="en-US" dirty="0"/>
          </a:p>
        </p:txBody>
      </p:sp>
      <p:sp>
        <p:nvSpPr>
          <p:cNvPr id="8" name="Subtitle 7">
            <a:extLst>
              <a:ext uri="{FF2B5EF4-FFF2-40B4-BE49-F238E27FC236}">
                <a16:creationId xmlns:a16="http://schemas.microsoft.com/office/drawing/2014/main" id="{0D20A319-635D-423F-BBAC-55CDC1785605}"/>
              </a:ext>
            </a:extLst>
          </p:cNvPr>
          <p:cNvSpPr>
            <a:spLocks noGrp="1"/>
          </p:cNvSpPr>
          <p:nvPr>
            <p:ph type="subTitle" idx="1"/>
          </p:nvPr>
        </p:nvSpPr>
        <p:spPr>
          <a:xfrm>
            <a:off x="3870326" y="4248000"/>
            <a:ext cx="4451349" cy="1520975"/>
          </a:xfrm>
        </p:spPr>
        <p:txBody>
          <a:bodyPr/>
          <a:lstStyle>
            <a:lvl1pPr marL="0" indent="0" algn="ctr">
              <a:buNone/>
              <a:defRPr i="1"/>
            </a:lvl1pPr>
          </a:lstStyle>
          <a:p>
            <a:r>
              <a:rPr lang="en-US"/>
              <a:t>Click to edit Master subtitle style</a:t>
            </a:r>
            <a:endParaRPr lang="en-US" dirty="0"/>
          </a:p>
        </p:txBody>
      </p:sp>
      <p:sp>
        <p:nvSpPr>
          <p:cNvPr id="31" name="Picture Placeholder 28">
            <a:extLst>
              <a:ext uri="{FF2B5EF4-FFF2-40B4-BE49-F238E27FC236}">
                <a16:creationId xmlns:a16="http://schemas.microsoft.com/office/drawing/2014/main" id="{2A95A91B-7863-4D63-9D9B-EB1E440C1DFD}"/>
              </a:ext>
            </a:extLst>
          </p:cNvPr>
          <p:cNvSpPr>
            <a:spLocks noGrp="1"/>
          </p:cNvSpPr>
          <p:nvPr>
            <p:ph type="pic" sz="quarter" idx="13" hasCustomPrompt="1"/>
          </p:nvPr>
        </p:nvSpPr>
        <p:spPr>
          <a:xfrm>
            <a:off x="539750" y="539750"/>
            <a:ext cx="2768600" cy="5778500"/>
          </a:xfrm>
        </p:spPr>
        <p:txBody>
          <a:bodyPr/>
          <a:lstStyle>
            <a:lvl1pPr marL="0" indent="0" algn="ctr">
              <a:buNone/>
              <a:defRPr/>
            </a:lvl1pPr>
          </a:lstStyle>
          <a:p>
            <a:r>
              <a:rPr lang="en-US" dirty="0"/>
              <a:t>Click to add photo</a:t>
            </a:r>
          </a:p>
        </p:txBody>
      </p:sp>
      <p:sp>
        <p:nvSpPr>
          <p:cNvPr id="32" name="Picture Placeholder 28">
            <a:extLst>
              <a:ext uri="{FF2B5EF4-FFF2-40B4-BE49-F238E27FC236}">
                <a16:creationId xmlns:a16="http://schemas.microsoft.com/office/drawing/2014/main" id="{AC55B2B7-A24A-4F78-B673-918F440A12E6}"/>
              </a:ext>
            </a:extLst>
          </p:cNvPr>
          <p:cNvSpPr>
            <a:spLocks noGrp="1"/>
          </p:cNvSpPr>
          <p:nvPr>
            <p:ph type="pic" sz="quarter" idx="14" hasCustomPrompt="1"/>
          </p:nvPr>
        </p:nvSpPr>
        <p:spPr>
          <a:xfrm>
            <a:off x="8883400" y="540000"/>
            <a:ext cx="2768600" cy="5778500"/>
          </a:xfrm>
        </p:spPr>
        <p:txBody>
          <a:bodyPr/>
          <a:lstStyle>
            <a:lvl1pPr marL="0" indent="0" algn="ctr">
              <a:buNone/>
              <a:defRPr/>
            </a:lvl1pPr>
          </a:lstStyle>
          <a:p>
            <a:r>
              <a:rPr lang="en-US" dirty="0"/>
              <a:t>Click to add photo</a:t>
            </a:r>
          </a:p>
        </p:txBody>
      </p:sp>
      <p:sp>
        <p:nvSpPr>
          <p:cNvPr id="25" name="Date Placeholder 3">
            <a:extLst>
              <a:ext uri="{FF2B5EF4-FFF2-40B4-BE49-F238E27FC236}">
                <a16:creationId xmlns:a16="http://schemas.microsoft.com/office/drawing/2014/main" id="{F2472D78-AA98-4F36-B6D6-73FDDFEDE3ED}"/>
              </a:ext>
            </a:extLst>
          </p:cNvPr>
          <p:cNvSpPr>
            <a:spLocks noGrp="1"/>
          </p:cNvSpPr>
          <p:nvPr>
            <p:ph type="dt" sz="half" idx="10"/>
          </p:nvPr>
        </p:nvSpPr>
        <p:spPr>
          <a:xfrm>
            <a:off x="541338" y="6401999"/>
            <a:ext cx="2206625" cy="369332"/>
          </a:xfrm>
        </p:spPr>
        <p:txBody>
          <a:bodyPr/>
          <a:lstStyle>
            <a:lvl1pPr>
              <a:defRPr/>
            </a:lvl1pPr>
          </a:lstStyle>
          <a:p>
            <a:pPr>
              <a:defRPr/>
            </a:pPr>
            <a:r>
              <a:rPr lang="en-US" dirty="0">
                <a:solidFill>
                  <a:prstClr val="white">
                    <a:alpha val="70000"/>
                  </a:prstClr>
                </a:solidFill>
              </a:rPr>
              <a:t>20XX</a:t>
            </a:r>
          </a:p>
        </p:txBody>
      </p:sp>
      <p:sp>
        <p:nvSpPr>
          <p:cNvPr id="26" name="Footer Placeholder 4">
            <a:extLst>
              <a:ext uri="{FF2B5EF4-FFF2-40B4-BE49-F238E27FC236}">
                <a16:creationId xmlns:a16="http://schemas.microsoft.com/office/drawing/2014/main" id="{389A6CF9-7AEC-41F9-B68D-D7919EE0877D}"/>
              </a:ext>
            </a:extLst>
          </p:cNvPr>
          <p:cNvSpPr>
            <a:spLocks noGrp="1"/>
          </p:cNvSpPr>
          <p:nvPr>
            <p:ph type="ftr" sz="quarter" idx="11"/>
          </p:nvPr>
        </p:nvSpPr>
        <p:spPr>
          <a:xfrm>
            <a:off x="3308350" y="6401999"/>
            <a:ext cx="5575300" cy="369332"/>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Presentation Title</a:t>
            </a:r>
          </a:p>
        </p:txBody>
      </p:sp>
      <p:sp>
        <p:nvSpPr>
          <p:cNvPr id="27" name="Slide Number Placeholder 5">
            <a:extLst>
              <a:ext uri="{FF2B5EF4-FFF2-40B4-BE49-F238E27FC236}">
                <a16:creationId xmlns:a16="http://schemas.microsoft.com/office/drawing/2014/main" id="{D01CF4E0-7641-49C6-B4CE-27534439224A}"/>
              </a:ext>
            </a:extLst>
          </p:cNvPr>
          <p:cNvSpPr>
            <a:spLocks noGrp="1"/>
          </p:cNvSpPr>
          <p:nvPr>
            <p:ph type="sldNum" sz="quarter" idx="12"/>
          </p:nvPr>
        </p:nvSpPr>
        <p:spPr>
          <a:xfrm>
            <a:off x="9442800" y="6401999"/>
            <a:ext cx="2208212" cy="36933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grpSp>
        <p:nvGrpSpPr>
          <p:cNvPr id="24" name="Group 23">
            <a:extLst>
              <a:ext uri="{FF2B5EF4-FFF2-40B4-BE49-F238E27FC236}">
                <a16:creationId xmlns:a16="http://schemas.microsoft.com/office/drawing/2014/main" id="{31AFB269-EE5A-41D3-BCD6-D9F59CE699B7}"/>
              </a:ext>
              <a:ext uri="{C183D7F6-B498-43B3-948B-1728B52AA6E4}">
                <adec:decorative xmlns:adec="http://schemas.microsoft.com/office/drawing/2017/decorative" val="1"/>
              </a:ext>
            </a:extLst>
          </p:cNvPr>
          <p:cNvGrpSpPr/>
          <p:nvPr userDrawn="1"/>
        </p:nvGrpSpPr>
        <p:grpSpPr>
          <a:xfrm>
            <a:off x="5354952" y="3043393"/>
            <a:ext cx="1481845" cy="787628"/>
            <a:chOff x="4987925" y="2840038"/>
            <a:chExt cx="2216150" cy="1177924"/>
          </a:xfrm>
        </p:grpSpPr>
        <p:sp>
          <p:nvSpPr>
            <p:cNvPr id="28" name="Rectangle 27">
              <a:extLst>
                <a:ext uri="{FF2B5EF4-FFF2-40B4-BE49-F238E27FC236}">
                  <a16:creationId xmlns:a16="http://schemas.microsoft.com/office/drawing/2014/main" id="{45469245-EBD6-4BF4-B555-140F59F51604}"/>
                </a:ext>
              </a:extLst>
            </p:cNvPr>
            <p:cNvSpPr/>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9" name="Rectangle 28">
              <a:extLst>
                <a:ext uri="{FF2B5EF4-FFF2-40B4-BE49-F238E27FC236}">
                  <a16:creationId xmlns:a16="http://schemas.microsoft.com/office/drawing/2014/main" id="{469BCC58-7D38-43ED-B78C-2D780660AA2B}"/>
                </a:ext>
              </a:extLst>
            </p:cNvPr>
            <p:cNvSpPr/>
            <p:nvPr/>
          </p:nvSpPr>
          <p:spPr>
            <a:xfrm>
              <a:off x="5750208"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30" name="Rectangle 29">
              <a:extLst>
                <a:ext uri="{FF2B5EF4-FFF2-40B4-BE49-F238E27FC236}">
                  <a16:creationId xmlns:a16="http://schemas.microsoft.com/office/drawing/2014/main" id="{0A8F2EBB-150B-4044-A215-E7B7EAD7429A}"/>
                </a:ext>
              </a:extLst>
            </p:cNvPr>
            <p:cNvSpPr/>
            <p:nvPr/>
          </p:nvSpPr>
          <p:spPr>
            <a:xfrm flipH="1">
              <a:off x="5469335" y="2992877"/>
              <a:ext cx="972458" cy="919518"/>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grpSp>
          <p:nvGrpSpPr>
            <p:cNvPr id="33" name="Group 32">
              <a:extLst>
                <a:ext uri="{FF2B5EF4-FFF2-40B4-BE49-F238E27FC236}">
                  <a16:creationId xmlns:a16="http://schemas.microsoft.com/office/drawing/2014/main" id="{E3CC0AD8-7413-4C81-9A62-702945CC3BE8}"/>
                </a:ext>
              </a:extLst>
            </p:cNvPr>
            <p:cNvGrpSpPr/>
            <p:nvPr/>
          </p:nvGrpSpPr>
          <p:grpSpPr>
            <a:xfrm>
              <a:off x="5614944" y="3117662"/>
              <a:ext cx="1009280" cy="464739"/>
              <a:chOff x="4432859" y="3200647"/>
              <a:chExt cx="1009280" cy="464739"/>
            </a:xfrm>
          </p:grpSpPr>
          <p:sp>
            <p:nvSpPr>
              <p:cNvPr id="41" name="Freeform: Shape 40">
                <a:extLst>
                  <a:ext uri="{FF2B5EF4-FFF2-40B4-BE49-F238E27FC236}">
                    <a16:creationId xmlns:a16="http://schemas.microsoft.com/office/drawing/2014/main" id="{2502799B-0C00-4D54-A631-1E79EAA52AFC}"/>
                  </a:ext>
                </a:extLst>
              </p:cNvPr>
              <p:cNvSpPr/>
              <p:nvPr/>
            </p:nvSpPr>
            <p:spPr>
              <a:xfrm rot="16200000" flipH="1" flipV="1">
                <a:off x="4977400"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42" name="Freeform: Shape 41">
                <a:extLst>
                  <a:ext uri="{FF2B5EF4-FFF2-40B4-BE49-F238E27FC236}">
                    <a16:creationId xmlns:a16="http://schemas.microsoft.com/office/drawing/2014/main" id="{64E9F509-6627-4770-8A74-970F83C54B15}"/>
                  </a:ext>
                </a:extLst>
              </p:cNvPr>
              <p:cNvSpPr/>
              <p:nvPr/>
            </p:nvSpPr>
            <p:spPr>
              <a:xfrm rot="5400000" flipV="1">
                <a:off x="4432859" y="3200647"/>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grpSp>
        <p:grpSp>
          <p:nvGrpSpPr>
            <p:cNvPr id="34" name="Group 33">
              <a:extLst>
                <a:ext uri="{FF2B5EF4-FFF2-40B4-BE49-F238E27FC236}">
                  <a16:creationId xmlns:a16="http://schemas.microsoft.com/office/drawing/2014/main" id="{5C187A2A-8F72-40F1-B320-D3B624B54859}"/>
                </a:ext>
              </a:extLst>
            </p:cNvPr>
            <p:cNvGrpSpPr/>
            <p:nvPr/>
          </p:nvGrpSpPr>
          <p:grpSpPr>
            <a:xfrm>
              <a:off x="5679979" y="2915338"/>
              <a:ext cx="1080000" cy="1080000"/>
              <a:chOff x="4497894" y="2998323"/>
              <a:chExt cx="1080000" cy="1080000"/>
            </a:xfrm>
          </p:grpSpPr>
          <p:grpSp>
            <p:nvGrpSpPr>
              <p:cNvPr id="35" name="Group 34">
                <a:extLst>
                  <a:ext uri="{FF2B5EF4-FFF2-40B4-BE49-F238E27FC236}">
                    <a16:creationId xmlns:a16="http://schemas.microsoft.com/office/drawing/2014/main" id="{038DCBEB-9435-4A10-828C-CBFA74A08708}"/>
                  </a:ext>
                </a:extLst>
              </p:cNvPr>
              <p:cNvGrpSpPr/>
              <p:nvPr/>
            </p:nvGrpSpPr>
            <p:grpSpPr>
              <a:xfrm rot="13500000">
                <a:off x="4805524" y="2998323"/>
                <a:ext cx="464739" cy="1080000"/>
                <a:chOff x="4511184" y="2470620"/>
                <a:chExt cx="464739" cy="1080000"/>
              </a:xfrm>
            </p:grpSpPr>
            <p:sp>
              <p:nvSpPr>
                <p:cNvPr id="39" name="Freeform: Shape 38">
                  <a:extLst>
                    <a:ext uri="{FF2B5EF4-FFF2-40B4-BE49-F238E27FC236}">
                      <a16:creationId xmlns:a16="http://schemas.microsoft.com/office/drawing/2014/main" id="{A8CE8E01-DABF-4783-A397-EDB1A91E2950}"/>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cxnSp>
              <p:nvCxnSpPr>
                <p:cNvPr id="40" name="Straight Connector 39">
                  <a:extLst>
                    <a:ext uri="{FF2B5EF4-FFF2-40B4-BE49-F238E27FC236}">
                      <a16:creationId xmlns:a16="http://schemas.microsoft.com/office/drawing/2014/main" id="{6401896A-2EF5-4843-9DC5-ECC0D6F6A7F2}"/>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B7C02DC-3E0A-45D2-859A-86EB5A3CF979}"/>
                  </a:ext>
                </a:extLst>
              </p:cNvPr>
              <p:cNvGrpSpPr/>
              <p:nvPr/>
            </p:nvGrpSpPr>
            <p:grpSpPr>
              <a:xfrm rot="8100000" flipH="1">
                <a:off x="4542572" y="2998323"/>
                <a:ext cx="464739" cy="1080000"/>
                <a:chOff x="4511184" y="2470620"/>
                <a:chExt cx="464739" cy="1080000"/>
              </a:xfrm>
            </p:grpSpPr>
            <p:sp>
              <p:nvSpPr>
                <p:cNvPr id="37" name="Freeform: Shape 36">
                  <a:extLst>
                    <a:ext uri="{FF2B5EF4-FFF2-40B4-BE49-F238E27FC236}">
                      <a16:creationId xmlns:a16="http://schemas.microsoft.com/office/drawing/2014/main" id="{C5170D8C-ECD3-41D1-83F4-8C2A4AEC277D}"/>
                    </a:ext>
                  </a:extLst>
                </p:cNvPr>
                <p:cNvSpPr/>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cxnSp>
              <p:nvCxnSpPr>
                <p:cNvPr id="38" name="Straight Connector 37">
                  <a:extLst>
                    <a:ext uri="{FF2B5EF4-FFF2-40B4-BE49-F238E27FC236}">
                      <a16:creationId xmlns:a16="http://schemas.microsoft.com/office/drawing/2014/main" id="{BADB4C03-0F86-4580-B0C9-48DD4B3B67FF}"/>
                    </a:ext>
                  </a:extLst>
                </p:cNvPr>
                <p:cNvCxnSpPr>
                  <a:cxnSpLocks/>
                </p:cNvCxnSpPr>
                <p:nvPr/>
              </p:nvCxnSpPr>
              <p:spPr>
                <a:xfrm flipV="1">
                  <a:off x="4742369" y="2470620"/>
                  <a:ext cx="0" cy="108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071301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66404"/>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2482442"/>
            <a:ext cx="5157787"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306354"/>
            <a:ext cx="5157787" cy="2858776"/>
          </a:xfrm>
        </p:spPr>
        <p:txBody>
          <a:bodyPr/>
          <a:lstStyle>
            <a:lvl1pPr>
              <a:defRPr>
                <a:solidFill>
                  <a:srgbClr val="84BD00"/>
                </a:solidFill>
              </a:defRPr>
            </a:lvl1pPr>
            <a:lvl2pPr>
              <a:defRPr>
                <a:solidFill>
                  <a:srgbClr val="84BD00"/>
                </a:solidFill>
              </a:defRPr>
            </a:lvl2pPr>
            <a:lvl3pPr>
              <a:defRPr>
                <a:solidFill>
                  <a:srgbClr val="84BD00"/>
                </a:solidFill>
              </a:defRPr>
            </a:lvl3pPr>
            <a:lvl4pPr>
              <a:defRPr>
                <a:solidFill>
                  <a:srgbClr val="84BD00"/>
                </a:solidFill>
              </a:defRPr>
            </a:lvl4pPr>
            <a:lvl5pPr>
              <a:defRPr>
                <a:solidFill>
                  <a:srgbClr val="84BD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82442"/>
            <a:ext cx="5183188"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306354"/>
            <a:ext cx="5183188" cy="2858776"/>
          </a:xfrm>
        </p:spPr>
        <p:txBody>
          <a:bodyPr/>
          <a:lstStyle>
            <a:lvl1pPr>
              <a:defRPr>
                <a:solidFill>
                  <a:srgbClr val="84BD00"/>
                </a:solidFill>
              </a:defRPr>
            </a:lvl1pPr>
            <a:lvl2pPr>
              <a:defRPr>
                <a:solidFill>
                  <a:srgbClr val="84BD00"/>
                </a:solidFill>
              </a:defRPr>
            </a:lvl2pPr>
            <a:lvl3pPr>
              <a:defRPr>
                <a:solidFill>
                  <a:srgbClr val="84BD00"/>
                </a:solidFill>
              </a:defRPr>
            </a:lvl3pPr>
            <a:lvl4pPr>
              <a:defRPr>
                <a:solidFill>
                  <a:srgbClr val="84BD00"/>
                </a:solidFill>
              </a:defRPr>
            </a:lvl4pPr>
            <a:lvl5pPr>
              <a:defRPr>
                <a:solidFill>
                  <a:srgbClr val="84BD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296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2.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3679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4C739B-ECE5-4C19-9B08-BCDA931633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1986E9-F658-4FC3-8870-260AF805BA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ED95D3-2EE9-42B8-9208-FB08397431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6EB03-E3E5-4F0B-B1DF-BF4C3C7338E7}" type="datetimeFigureOut">
              <a:rPr lang="en-US" smtClean="0"/>
              <a:t>1/27/2026</a:t>
            </a:fld>
            <a:endParaRPr lang="en-US"/>
          </a:p>
        </p:txBody>
      </p:sp>
      <p:sp>
        <p:nvSpPr>
          <p:cNvPr id="5" name="Footer Placeholder 4">
            <a:extLst>
              <a:ext uri="{FF2B5EF4-FFF2-40B4-BE49-F238E27FC236}">
                <a16:creationId xmlns:a16="http://schemas.microsoft.com/office/drawing/2014/main" id="{65EDC8CA-CD04-4B40-838E-DB0600086D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392596-CDED-4E71-AC41-1D1A8E0729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5BBB89-E393-4629-8EF6-CD053F8208F1}" type="slidenum">
              <a:rPr lang="en-US" smtClean="0"/>
              <a:t>‹#›</a:t>
            </a:fld>
            <a:endParaRPr lang="en-US"/>
          </a:p>
        </p:txBody>
      </p:sp>
    </p:spTree>
    <p:extLst>
      <p:ext uri="{BB962C8B-B14F-4D97-AF65-F5344CB8AC3E}">
        <p14:creationId xmlns:p14="http://schemas.microsoft.com/office/powerpoint/2010/main" val="99117147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jpe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24.xml"/><Relationship Id="rId4" Type="http://schemas.openxmlformats.org/officeDocument/2006/relationships/image" Target="../media/image36.jpg"/></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5.jpe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7.xml"/><Relationship Id="rId4" Type="http://schemas.openxmlformats.org/officeDocument/2006/relationships/image" Target="../media/image41.png"/></Relationships>
</file>

<file path=ppt/slides/_rels/slide5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28.xml"/><Relationship Id="rId6" Type="http://schemas.openxmlformats.org/officeDocument/2006/relationships/image" Target="../media/image45.gif"/><Relationship Id="rId5" Type="http://schemas.microsoft.com/office/2007/relationships/hdphoto" Target="../media/hdphoto1.wdp"/><Relationship Id="rId4" Type="http://schemas.openxmlformats.org/officeDocument/2006/relationships/image" Target="../media/image44.pn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6.gif"/><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7.jpg"/><Relationship Id="rId1" Type="http://schemas.openxmlformats.org/officeDocument/2006/relationships/slideLayout" Target="../slideLayouts/slideLayout31.xml"/><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8.jpg"/><Relationship Id="rId1" Type="http://schemas.openxmlformats.org/officeDocument/2006/relationships/slideLayout" Target="../slideLayouts/slideLayout31.xml"/><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32.xml"/><Relationship Id="rId6" Type="http://schemas.openxmlformats.org/officeDocument/2006/relationships/image" Target="../media/image41.png"/><Relationship Id="rId5" Type="http://schemas.openxmlformats.org/officeDocument/2006/relationships/image" Target="../media/image46.gif"/><Relationship Id="rId4" Type="http://schemas.openxmlformats.org/officeDocument/2006/relationships/image" Target="../media/image51.jpg"/></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8.xml"/><Relationship Id="rId6" Type="http://schemas.openxmlformats.org/officeDocument/2006/relationships/image" Target="../media/image41.png"/><Relationship Id="rId5" Type="http://schemas.microsoft.com/office/2007/relationships/hdphoto" Target="../media/hdphoto1.wdp"/><Relationship Id="rId4" Type="http://schemas.openxmlformats.org/officeDocument/2006/relationships/image" Target="../media/image44.png"/></Relationships>
</file>

<file path=ppt/slides/_rels/slide6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54.jpg"/><Relationship Id="rId1" Type="http://schemas.openxmlformats.org/officeDocument/2006/relationships/slideLayout" Target="../slideLayouts/slideLayout28.xml"/><Relationship Id="rId6" Type="http://schemas.openxmlformats.org/officeDocument/2006/relationships/image" Target="../media/image41.png"/><Relationship Id="rId5" Type="http://schemas.microsoft.com/office/2007/relationships/hdphoto" Target="../media/hdphoto1.wdp"/><Relationship Id="rId4" Type="http://schemas.openxmlformats.org/officeDocument/2006/relationships/image" Target="../media/image44.png"/></Relationships>
</file>

<file path=ppt/slides/_rels/slide6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Layout" Target="../diagrams/layout1.xml"/><Relationship Id="rId7" Type="http://schemas.openxmlformats.org/officeDocument/2006/relationships/image" Target="../media/image46.gif"/><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34.xml"/><Relationship Id="rId5" Type="http://schemas.openxmlformats.org/officeDocument/2006/relationships/image" Target="../media/image41.png"/><Relationship Id="rId4" Type="http://schemas.openxmlformats.org/officeDocument/2006/relationships/image" Target="../media/image46.gif"/></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microsoft.com/office/2018/10/relationships/comments" Target="../comments/modernComment_2B7_AAA1ABA6.xml"/><Relationship Id="rId2" Type="http://schemas.openxmlformats.org/officeDocument/2006/relationships/notesSlide" Target="../notesSlides/notesSlide43.xml"/><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2" Type="http://schemas.openxmlformats.org/officeDocument/2006/relationships/hyperlink" Target="mailto:haywootm@dhec.sc.gov" TargetMode="Externa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6100" y="3028625"/>
            <a:ext cx="11099800" cy="1569660"/>
          </a:xfrm>
          <a:prstGeom prst="rect">
            <a:avLst/>
          </a:prstGeom>
          <a:noFill/>
        </p:spPr>
        <p:txBody>
          <a:bodyPr wrap="square" rtlCol="0">
            <a:spAutoFit/>
          </a:bodyPr>
          <a:lstStyle/>
          <a:p>
            <a:pPr algn="ctr">
              <a:buClrTx/>
            </a:pPr>
            <a:r>
              <a:rPr lang="en-US" sz="4800" kern="1200" spc="-100" dirty="0">
                <a:solidFill>
                  <a:srgbClr val="FFFFFF"/>
                </a:solidFill>
                <a:latin typeface="Segoe UI Black" panose="020B0A02040204020203" pitchFamily="34" charset="0"/>
                <a:ea typeface="Segoe UI Black" panose="020B0A02040204020203" pitchFamily="34" charset="0"/>
                <a:cs typeface="Segoe UI" panose="020B0502040204020203" pitchFamily="34" charset="0"/>
              </a:rPr>
              <a:t>2026-2030 Consolidated Plan</a:t>
            </a:r>
          </a:p>
          <a:p>
            <a:pPr algn="ctr">
              <a:buClrTx/>
            </a:pPr>
            <a:r>
              <a:rPr lang="en-US" sz="4800" kern="1200" spc="-100" dirty="0">
                <a:solidFill>
                  <a:srgbClr val="FFFFFF"/>
                </a:solidFill>
                <a:latin typeface="Segoe UI Black" panose="020B0A02040204020203" pitchFamily="34" charset="0"/>
                <a:ea typeface="Segoe UI Black" panose="020B0A02040204020203" pitchFamily="34" charset="0"/>
                <a:cs typeface="Segoe UI" panose="020B0502040204020203" pitchFamily="34" charset="0"/>
              </a:rPr>
              <a:t>2026 Annual Action Plan</a:t>
            </a:r>
          </a:p>
        </p:txBody>
      </p:sp>
      <p:sp>
        <p:nvSpPr>
          <p:cNvPr id="3" name="TextBox 2">
            <a:extLst>
              <a:ext uri="{FF2B5EF4-FFF2-40B4-BE49-F238E27FC236}">
                <a16:creationId xmlns:a16="http://schemas.microsoft.com/office/drawing/2014/main" id="{8B16DF97-9D9E-B1D1-B084-6234FC544266}"/>
              </a:ext>
            </a:extLst>
          </p:cNvPr>
          <p:cNvSpPr txBox="1"/>
          <p:nvPr/>
        </p:nvSpPr>
        <p:spPr>
          <a:xfrm>
            <a:off x="7833360" y="6067825"/>
            <a:ext cx="2794000" cy="369332"/>
          </a:xfrm>
          <a:prstGeom prst="rect">
            <a:avLst/>
          </a:prstGeom>
          <a:noFill/>
        </p:spPr>
        <p:txBody>
          <a:bodyPr wrap="square" rtlCol="0">
            <a:spAutoFit/>
          </a:bodyPr>
          <a:lstStyle/>
          <a:p>
            <a:pPr algn="ctr">
              <a:buClrTx/>
            </a:pPr>
            <a:r>
              <a:rPr lang="en-US" sz="1800" kern="1200" dirty="0">
                <a:solidFill>
                  <a:srgbClr val="FFFFFF"/>
                </a:solidFill>
                <a:latin typeface="Segoe UI" panose="020B0502040204020203" pitchFamily="34" charset="0"/>
                <a:ea typeface="+mn-ea"/>
                <a:cs typeface="Segoe UI" panose="020B0502040204020203" pitchFamily="34" charset="0"/>
              </a:rPr>
              <a:t>Presented by </a:t>
            </a:r>
            <a:r>
              <a:rPr lang="en-US" sz="1800" b="1" kern="1200" dirty="0">
                <a:solidFill>
                  <a:srgbClr val="FFFFFF"/>
                </a:solidFill>
                <a:latin typeface="Segoe UI" panose="020B0502040204020203" pitchFamily="34" charset="0"/>
                <a:ea typeface="+mn-ea"/>
                <a:cs typeface="Segoe UI" panose="020B0502040204020203" pitchFamily="34" charset="0"/>
              </a:rPr>
              <a:t>Civitas, LLC</a:t>
            </a:r>
            <a:endParaRPr lang="en-US" sz="1800" b="1" kern="1200" spc="1500" dirty="0">
              <a:solidFill>
                <a:srgbClr val="FFFFFF"/>
              </a:solidFill>
              <a:latin typeface="Segoe UI" panose="020B0502040204020203" pitchFamily="34" charset="0"/>
              <a:ea typeface="Open Sans" panose="020B0606030504020204" pitchFamily="34" charset="0"/>
              <a:cs typeface="Segoe UI" panose="020B0502040204020203" pitchFamily="34" charset="0"/>
            </a:endParaRPr>
          </a:p>
        </p:txBody>
      </p:sp>
      <p:pic>
        <p:nvPicPr>
          <p:cNvPr id="5" name="Picture 4" descr="Logo&#10;&#10;Description automatically generated">
            <a:extLst>
              <a:ext uri="{FF2B5EF4-FFF2-40B4-BE49-F238E27FC236}">
                <a16:creationId xmlns:a16="http://schemas.microsoft.com/office/drawing/2014/main" id="{496635AE-0D55-0770-D1EB-0654E9AEC2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05666" y="5890324"/>
            <a:ext cx="724334" cy="724334"/>
          </a:xfrm>
          <a:prstGeom prst="rect">
            <a:avLst/>
          </a:prstGeom>
        </p:spPr>
      </p:pic>
      <p:cxnSp>
        <p:nvCxnSpPr>
          <p:cNvPr id="6" name="Straight Connector 5">
            <a:extLst>
              <a:ext uri="{FF2B5EF4-FFF2-40B4-BE49-F238E27FC236}">
                <a16:creationId xmlns:a16="http://schemas.microsoft.com/office/drawing/2014/main" id="{6AB2D382-F94C-701F-1C0C-46A009C9E5BC}"/>
              </a:ext>
            </a:extLst>
          </p:cNvPr>
          <p:cNvCxnSpPr/>
          <p:nvPr/>
        </p:nvCxnSpPr>
        <p:spPr>
          <a:xfrm>
            <a:off x="2438400" y="3860800"/>
            <a:ext cx="7264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399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7">
          <a:extLst>
            <a:ext uri="{FF2B5EF4-FFF2-40B4-BE49-F238E27FC236}">
              <a16:creationId xmlns:a16="http://schemas.microsoft.com/office/drawing/2014/main" id="{E82670E0-FEBB-ED50-80AC-C8423A60DAC6}"/>
            </a:ext>
          </a:extLst>
        </p:cNvPr>
        <p:cNvGrpSpPr/>
        <p:nvPr/>
      </p:nvGrpSpPr>
      <p:grpSpPr>
        <a:xfrm>
          <a:off x="0" y="0"/>
          <a:ext cx="0" cy="0"/>
          <a:chOff x="0" y="0"/>
          <a:chExt cx="0" cy="0"/>
        </a:xfrm>
      </p:grpSpPr>
      <p:sp>
        <p:nvSpPr>
          <p:cNvPr id="2" name="Moon 1">
            <a:extLst>
              <a:ext uri="{FF2B5EF4-FFF2-40B4-BE49-F238E27FC236}">
                <a16:creationId xmlns:a16="http://schemas.microsoft.com/office/drawing/2014/main" id="{A0630182-8AAB-4DBB-1BEA-EF363E3EB0B6}"/>
              </a:ext>
            </a:extLst>
          </p:cNvPr>
          <p:cNvSpPr/>
          <p:nvPr/>
        </p:nvSpPr>
        <p:spPr>
          <a:xfrm>
            <a:off x="5119648" y="1877747"/>
            <a:ext cx="2114272" cy="1703654"/>
          </a:xfrm>
          <a:prstGeom prst="moon">
            <a:avLst>
              <a:gd name="adj" fmla="val 0"/>
            </a:avLst>
          </a:prstGeom>
          <a:noFill/>
          <a:ln w="76200">
            <a:solidFill>
              <a:schemeClr val="tx2">
                <a:lumMod val="7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Google Shape;409;p21" hidden="1">
            <a:extLst>
              <a:ext uri="{FF2B5EF4-FFF2-40B4-BE49-F238E27FC236}">
                <a16:creationId xmlns:a16="http://schemas.microsoft.com/office/drawing/2014/main" id="{71A3011F-9493-1617-C9F3-B17ACF1ECE2A}"/>
              </a:ext>
            </a:extLst>
          </p:cNvPr>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u="none" strike="noStrike" cap="none"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411" name="Google Shape;411;p21">
            <a:extLst>
              <a:ext uri="{FF2B5EF4-FFF2-40B4-BE49-F238E27FC236}">
                <a16:creationId xmlns:a16="http://schemas.microsoft.com/office/drawing/2014/main" id="{36623A63-F993-D6C5-FE24-97E9B9608AF0}"/>
              </a:ext>
            </a:extLst>
          </p:cNvPr>
          <p:cNvSpPr txBox="1">
            <a:spLocks noGrp="1"/>
          </p:cNvSpPr>
          <p:nvPr>
            <p:ph type="title"/>
          </p:nvPr>
        </p:nvSpPr>
        <p:spPr>
          <a:xfrm>
            <a:off x="838199" y="262942"/>
            <a:ext cx="10912313" cy="1325563"/>
          </a:xfrm>
          <a:noFill/>
          <a:ln>
            <a:noFill/>
          </a:ln>
        </p:spPr>
        <p:txBody>
          <a:bodyPr spcFirstLastPara="1" wrap="square" lIns="91425" tIns="45700" rIns="91425" bIns="45700" anchor="ctr" anchorCtr="0">
            <a:normAutofit/>
          </a:bodyPr>
          <a:lstStyle/>
          <a:p>
            <a:r>
              <a:rPr lang="en-US" spc="-100" dirty="0"/>
              <a:t>HUD Consolidated Plan Process </a:t>
            </a:r>
          </a:p>
        </p:txBody>
      </p:sp>
      <p:sp>
        <p:nvSpPr>
          <p:cNvPr id="414" name="Google Shape;414;p21" descr="Google (Noto Color Emoji - Unicode 15.0)">
            <a:extLst>
              <a:ext uri="{FF2B5EF4-FFF2-40B4-BE49-F238E27FC236}">
                <a16:creationId xmlns:a16="http://schemas.microsoft.com/office/drawing/2014/main" id="{7C448B40-D4DF-B45B-4AE9-6E23693F6755}"/>
              </a:ext>
            </a:extLst>
          </p:cNvPr>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4" name="Rounded Rectangle 3">
            <a:extLst>
              <a:ext uri="{FF2B5EF4-FFF2-40B4-BE49-F238E27FC236}">
                <a16:creationId xmlns:a16="http://schemas.microsoft.com/office/drawing/2014/main" id="{1EF46F63-8E16-4A80-DB08-8100ABC33C01}"/>
              </a:ext>
            </a:extLst>
          </p:cNvPr>
          <p:cNvSpPr/>
          <p:nvPr/>
        </p:nvSpPr>
        <p:spPr>
          <a:xfrm>
            <a:off x="7054122" y="1733210"/>
            <a:ext cx="4797033" cy="196191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Needs Assessment </a:t>
            </a:r>
            <a:r>
              <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&amp; </a:t>
            </a:r>
            <a:r>
              <a:rPr kumimoji="0" lang="en-US" sz="1800" b="1"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Market Analysis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Priority Needs Identification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Strategic goals for funds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ysClr val="windowText" lastClr="000000"/>
                </a:solidFill>
                <a:latin typeface="Segoe UI" panose="020B0502040204020203" pitchFamily="34" charset="0"/>
                <a:cs typeface="Segoe UI" panose="020B0502040204020203" pitchFamily="34" charset="0"/>
              </a:rPr>
              <a:t>COG Planning Sessions</a:t>
            </a:r>
            <a:endPar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Annual Action Plan (one-year funding)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Opportunities for </a:t>
            </a:r>
            <a:r>
              <a:rPr kumimoji="0" lang="en-US" sz="1800" b="1" i="0" u="none" strike="noStrike" kern="1200" cap="none" spc="0" normalizeH="0" baseline="0" noProof="0" dirty="0">
                <a:ln>
                  <a:noFill/>
                </a:ln>
                <a:solidFill>
                  <a:sysClr val="windowText" lastClr="000000"/>
                </a:solidFill>
                <a:effectLst/>
                <a:uLnTx/>
                <a:uFillTx/>
                <a:latin typeface="Segoe UI" panose="020B0502040204020203" pitchFamily="34" charset="0"/>
                <a:cs typeface="Segoe UI" panose="020B0502040204020203" pitchFamily="34" charset="0"/>
              </a:rPr>
              <a:t>Citizen Participation</a:t>
            </a:r>
          </a:p>
        </p:txBody>
      </p:sp>
      <p:grpSp>
        <p:nvGrpSpPr>
          <p:cNvPr id="5" name="Group 4">
            <a:extLst>
              <a:ext uri="{FF2B5EF4-FFF2-40B4-BE49-F238E27FC236}">
                <a16:creationId xmlns:a16="http://schemas.microsoft.com/office/drawing/2014/main" id="{1D4F7D56-029F-0B8F-1789-8199C3F0A47F}"/>
              </a:ext>
            </a:extLst>
          </p:cNvPr>
          <p:cNvGrpSpPr/>
          <p:nvPr/>
        </p:nvGrpSpPr>
        <p:grpSpPr>
          <a:xfrm>
            <a:off x="551144" y="1896516"/>
            <a:ext cx="4556782" cy="1662258"/>
            <a:chOff x="9450" y="0"/>
            <a:chExt cx="2824636" cy="1312737"/>
          </a:xfrm>
        </p:grpSpPr>
        <p:sp>
          <p:nvSpPr>
            <p:cNvPr id="6" name="Rounded Rectangle 5">
              <a:extLst>
                <a:ext uri="{FF2B5EF4-FFF2-40B4-BE49-F238E27FC236}">
                  <a16:creationId xmlns:a16="http://schemas.microsoft.com/office/drawing/2014/main" id="{2408CEBB-3880-EDFB-EBA6-D31CAAF9803C}"/>
                </a:ext>
              </a:extLst>
            </p:cNvPr>
            <p:cNvSpPr/>
            <p:nvPr/>
          </p:nvSpPr>
          <p:spPr>
            <a:xfrm>
              <a:off x="9450" y="0"/>
              <a:ext cx="2824636" cy="1312737"/>
            </a:xfrm>
            <a:prstGeom prst="roundRect">
              <a:avLst>
                <a:gd name="adj" fmla="val 10000"/>
              </a:avLst>
            </a:prstGeom>
            <a:solidFill>
              <a:srgbClr val="004B8B"/>
            </a:solidFill>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endParaRPr>
            </a:p>
          </p:txBody>
        </p:sp>
        <p:sp>
          <p:nvSpPr>
            <p:cNvPr id="7" name="Rounded Rectangle 4">
              <a:extLst>
                <a:ext uri="{FF2B5EF4-FFF2-40B4-BE49-F238E27FC236}">
                  <a16:creationId xmlns:a16="http://schemas.microsoft.com/office/drawing/2014/main" id="{552D1CD8-1642-7DED-A882-E2A0F1AF6835}"/>
                </a:ext>
              </a:extLst>
            </p:cNvPr>
            <p:cNvSpPr txBox="1"/>
            <p:nvPr/>
          </p:nvSpPr>
          <p:spPr>
            <a:xfrm>
              <a:off x="47899" y="58452"/>
              <a:ext cx="2747738" cy="12358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lang="en-US" sz="2400" b="1" spc="-100" dirty="0">
                  <a:solidFill>
                    <a:prstClr val="white"/>
                  </a:solidFill>
                  <a:latin typeface="Segoe UI" panose="020B0502040204020203" pitchFamily="34" charset="0"/>
                  <a:cs typeface="Segoe UI" panose="020B0502040204020203" pitchFamily="34" charset="0"/>
                </a:rPr>
                <a:t>S.C. Commerce Dept</a:t>
              </a:r>
              <a:r>
                <a:rPr kumimoji="0" lang="en-US" sz="2400" b="1" i="0" u="none" strike="noStrike" kern="1200" cap="none" spc="-100" normalizeH="0" baseline="0" noProof="0" dirty="0">
                  <a:ln>
                    <a:noFill/>
                  </a:ln>
                  <a:solidFill>
                    <a:prstClr val="white"/>
                  </a:solidFill>
                  <a:effectLst/>
                  <a:uLnTx/>
                  <a:uFillTx/>
                  <a:latin typeface="Segoe UI" panose="020B0502040204020203" pitchFamily="34" charset="0"/>
                  <a:cs typeface="Segoe UI" panose="020B0502040204020203" pitchFamily="34" charset="0"/>
                </a:rPr>
                <a:t> </a:t>
              </a:r>
              <a:r>
                <a:rPr lang="en-US" sz="2400" b="1" kern="1200" spc="-100" dirty="0">
                  <a:solidFill>
                    <a:prstClr val="white"/>
                  </a:solidFill>
                  <a:latin typeface="Segoe UI" panose="020B0502040204020203" pitchFamily="34" charset="0"/>
                  <a:cs typeface="Segoe UI" panose="020B0502040204020203" pitchFamily="34" charset="0"/>
                </a:rPr>
                <a:t>d</a:t>
              </a:r>
              <a:r>
                <a:rPr kumimoji="0" lang="en-US" sz="2400" b="1" i="0" u="none" strike="noStrike" kern="1200" cap="none" spc="-100" normalizeH="0" baseline="0" noProof="0" dirty="0" err="1">
                  <a:ln>
                    <a:noFill/>
                  </a:ln>
                  <a:solidFill>
                    <a:prstClr val="white"/>
                  </a:solidFill>
                  <a:effectLst/>
                  <a:uLnTx/>
                  <a:uFillTx/>
                  <a:latin typeface="Segoe UI" panose="020B0502040204020203" pitchFamily="34" charset="0"/>
                  <a:cs typeface="Segoe UI" panose="020B0502040204020203" pitchFamily="34" charset="0"/>
                </a:rPr>
                <a:t>evelops</a:t>
              </a:r>
              <a:r>
                <a:rPr kumimoji="0" lang="en-US" sz="2400" b="1" i="0" u="none" strike="noStrike" kern="1200" cap="none" spc="-100" normalizeH="0" baseline="0" noProof="0" dirty="0">
                  <a:ln>
                    <a:noFill/>
                  </a:ln>
                  <a:solidFill>
                    <a:prstClr val="white"/>
                  </a:solidFill>
                  <a:effectLst/>
                  <a:uLnTx/>
                  <a:uFillTx/>
                  <a:latin typeface="Segoe UI" panose="020B0502040204020203" pitchFamily="34" charset="0"/>
                  <a:cs typeface="Segoe UI" panose="020B0502040204020203" pitchFamily="34" charset="0"/>
                </a:rPr>
                <a:t> statewide Consolidated Plan.</a:t>
              </a:r>
            </a:p>
            <a:p>
              <a:pPr marL="0" marR="0" lvl="0" indent="0" algn="ctr" defTabSz="844550" rtl="0" eaLnBrk="1" fontAlgn="auto" latinLnBrk="0" hangingPunct="1">
                <a:lnSpc>
                  <a:spcPct val="90000"/>
                </a:lnSpc>
                <a:spcBef>
                  <a:spcPct val="0"/>
                </a:spcBef>
                <a:spcAft>
                  <a:spcPct val="35000"/>
                </a:spcAft>
                <a:buClrTx/>
                <a:buSzTx/>
                <a:buFontTx/>
                <a:buNone/>
                <a:tabLst/>
                <a:defRPr/>
              </a:pPr>
              <a:r>
                <a:rPr lang="en-US" sz="2000" b="1" kern="1200" dirty="0">
                  <a:solidFill>
                    <a:prstClr val="white"/>
                  </a:solidFill>
                  <a:latin typeface="Segoe UI" panose="020B0502040204020203" pitchFamily="34" charset="0"/>
                  <a:cs typeface="Segoe UI" panose="020B0502040204020203" pitchFamily="34" charset="0"/>
                </a:rPr>
                <a:t>(non-entitlement communities)</a:t>
              </a:r>
              <a:r>
                <a:rPr kumimoji="0" lang="en-US" sz="2000" b="1"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rPr>
                <a:t> </a:t>
              </a:r>
            </a:p>
          </p:txBody>
        </p:sp>
      </p:grpSp>
      <p:grpSp>
        <p:nvGrpSpPr>
          <p:cNvPr id="8" name="Group 7">
            <a:extLst>
              <a:ext uri="{FF2B5EF4-FFF2-40B4-BE49-F238E27FC236}">
                <a16:creationId xmlns:a16="http://schemas.microsoft.com/office/drawing/2014/main" id="{04CDF668-275B-CD0A-0F64-8BABCD57CB20}"/>
              </a:ext>
            </a:extLst>
          </p:cNvPr>
          <p:cNvGrpSpPr/>
          <p:nvPr/>
        </p:nvGrpSpPr>
        <p:grpSpPr>
          <a:xfrm>
            <a:off x="613172" y="4620313"/>
            <a:ext cx="4556782" cy="1312737"/>
            <a:chOff x="3963942" y="0"/>
            <a:chExt cx="2824636" cy="1312737"/>
          </a:xfrm>
        </p:grpSpPr>
        <p:sp>
          <p:nvSpPr>
            <p:cNvPr id="9" name="Rounded Rectangle 8">
              <a:extLst>
                <a:ext uri="{FF2B5EF4-FFF2-40B4-BE49-F238E27FC236}">
                  <a16:creationId xmlns:a16="http://schemas.microsoft.com/office/drawing/2014/main" id="{357944FC-7CB7-93E6-90C0-4129757CFB02}"/>
                </a:ext>
              </a:extLst>
            </p:cNvPr>
            <p:cNvSpPr/>
            <p:nvPr/>
          </p:nvSpPr>
          <p:spPr>
            <a:xfrm>
              <a:off x="3963942" y="0"/>
              <a:ext cx="2824636" cy="1312737"/>
            </a:xfrm>
            <a:prstGeom prst="roundRect">
              <a:avLst>
                <a:gd name="adj" fmla="val 10000"/>
              </a:avLst>
            </a:prstGeom>
            <a:solidFill>
              <a:srgbClr val="004B8B"/>
            </a:solidFill>
          </p:spPr>
          <p:style>
            <a:lnRef idx="2">
              <a:schemeClr val="lt1">
                <a:hueOff val="0"/>
                <a:satOff val="0"/>
                <a:lumOff val="0"/>
                <a:alphaOff val="0"/>
              </a:schemeClr>
            </a:lnRef>
            <a:fillRef idx="1">
              <a:scrgbClr r="0" g="0" b="0"/>
            </a:fillRef>
            <a:effectRef idx="0">
              <a:schemeClr val="accent1">
                <a:shade val="50000"/>
                <a:hueOff val="268329"/>
                <a:satOff val="-6535"/>
                <a:lumOff val="28597"/>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0" name="Rounded Rectangle 4">
              <a:extLst>
                <a:ext uri="{FF2B5EF4-FFF2-40B4-BE49-F238E27FC236}">
                  <a16:creationId xmlns:a16="http://schemas.microsoft.com/office/drawing/2014/main" id="{66FF297A-17C0-0A64-B6E5-31DF1C428312}"/>
                </a:ext>
              </a:extLst>
            </p:cNvPr>
            <p:cNvSpPr txBox="1"/>
            <p:nvPr/>
          </p:nvSpPr>
          <p:spPr>
            <a:xfrm>
              <a:off x="3963942" y="66607"/>
              <a:ext cx="2747738" cy="12358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rPr>
                <a:t>ConPlan is approved &amp; submitted to HUD.</a:t>
              </a:r>
            </a:p>
          </p:txBody>
        </p:sp>
      </p:grpSp>
      <p:grpSp>
        <p:nvGrpSpPr>
          <p:cNvPr id="11" name="Group 10">
            <a:extLst>
              <a:ext uri="{FF2B5EF4-FFF2-40B4-BE49-F238E27FC236}">
                <a16:creationId xmlns:a16="http://schemas.microsoft.com/office/drawing/2014/main" id="{7F0CDA22-732C-BFCE-FE77-D3AF8E58D705}"/>
              </a:ext>
            </a:extLst>
          </p:cNvPr>
          <p:cNvGrpSpPr/>
          <p:nvPr/>
        </p:nvGrpSpPr>
        <p:grpSpPr>
          <a:xfrm>
            <a:off x="7140228" y="4590892"/>
            <a:ext cx="4727612" cy="1312737"/>
            <a:chOff x="7918433" y="0"/>
            <a:chExt cx="2824636" cy="1312737"/>
          </a:xfrm>
        </p:grpSpPr>
        <p:sp>
          <p:nvSpPr>
            <p:cNvPr id="12" name="Rounded Rectangle 11">
              <a:extLst>
                <a:ext uri="{FF2B5EF4-FFF2-40B4-BE49-F238E27FC236}">
                  <a16:creationId xmlns:a16="http://schemas.microsoft.com/office/drawing/2014/main" id="{AD99002E-2AD0-A88A-0F9F-B297D3FA3E69}"/>
                </a:ext>
              </a:extLst>
            </p:cNvPr>
            <p:cNvSpPr/>
            <p:nvPr/>
          </p:nvSpPr>
          <p:spPr>
            <a:xfrm>
              <a:off x="7918433" y="0"/>
              <a:ext cx="2824636" cy="1312737"/>
            </a:xfrm>
            <a:prstGeom prst="roundRect">
              <a:avLst>
                <a:gd name="adj" fmla="val 10000"/>
              </a:avLst>
            </a:prstGeom>
            <a:solidFill>
              <a:srgbClr val="004B8B"/>
            </a:solidFill>
          </p:spPr>
          <p:style>
            <a:lnRef idx="2">
              <a:schemeClr val="lt1">
                <a:hueOff val="0"/>
                <a:satOff val="0"/>
                <a:lumOff val="0"/>
                <a:alphaOff val="0"/>
              </a:schemeClr>
            </a:lnRef>
            <a:fillRef idx="1">
              <a:scrgbClr r="0" g="0" b="0"/>
            </a:fillRef>
            <a:effectRef idx="0">
              <a:schemeClr val="accent1">
                <a:shade val="50000"/>
                <a:hueOff val="268329"/>
                <a:satOff val="-6535"/>
                <a:lumOff val="28597"/>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3" name="Rounded Rectangle 4">
              <a:extLst>
                <a:ext uri="{FF2B5EF4-FFF2-40B4-BE49-F238E27FC236}">
                  <a16:creationId xmlns:a16="http://schemas.microsoft.com/office/drawing/2014/main" id="{020D5075-4237-D1B1-9434-9E89B72212DD}"/>
                </a:ext>
              </a:extLst>
            </p:cNvPr>
            <p:cNvSpPr txBox="1"/>
            <p:nvPr/>
          </p:nvSpPr>
          <p:spPr>
            <a:xfrm>
              <a:off x="8047252" y="73585"/>
              <a:ext cx="2571079" cy="11985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marR="0" lvl="0" indent="0" algn="ctr" defTabSz="844550" rtl="0" eaLnBrk="1" fontAlgn="auto" latinLnBrk="0" hangingPunct="1">
                <a:spcBef>
                  <a:spcPct val="0"/>
                </a:spcBef>
                <a:buClrTx/>
                <a:buSzTx/>
                <a:buFontTx/>
                <a:buNone/>
                <a:tabLst/>
                <a:defRPr/>
              </a:pPr>
              <a:r>
                <a:rPr kumimoji="0" lang="en-US" sz="2400" b="0" i="0" u="none" strike="noStrike" kern="1200" cap="none" spc="0" normalizeH="0" baseline="0" noProof="0" dirty="0">
                  <a:ln>
                    <a:noFill/>
                  </a:ln>
                  <a:solidFill>
                    <a:prstClr val="white"/>
                  </a:solidFill>
                  <a:effectLst/>
                  <a:uLnTx/>
                  <a:uFillTx/>
                  <a:latin typeface="Segoe UI" panose="020B0502040204020203" pitchFamily="34" charset="0"/>
                  <a:cs typeface="Segoe UI" panose="020B0502040204020203" pitchFamily="34" charset="0"/>
                </a:rPr>
                <a:t>HUD awards grant funds to the state to fund activities in ConPlan and AAP.</a:t>
              </a:r>
            </a:p>
          </p:txBody>
        </p:sp>
      </p:grpSp>
      <p:grpSp>
        <p:nvGrpSpPr>
          <p:cNvPr id="14" name="Group 13">
            <a:extLst>
              <a:ext uri="{FF2B5EF4-FFF2-40B4-BE49-F238E27FC236}">
                <a16:creationId xmlns:a16="http://schemas.microsoft.com/office/drawing/2014/main" id="{B85C4CF7-0494-D003-5B6A-0B188CA7968D}"/>
              </a:ext>
            </a:extLst>
          </p:cNvPr>
          <p:cNvGrpSpPr/>
          <p:nvPr/>
        </p:nvGrpSpPr>
        <p:grpSpPr>
          <a:xfrm>
            <a:off x="5224146" y="4897007"/>
            <a:ext cx="1912752" cy="700509"/>
            <a:chOff x="3116551" y="306113"/>
            <a:chExt cx="598823" cy="700509"/>
          </a:xfrm>
        </p:grpSpPr>
        <p:sp>
          <p:nvSpPr>
            <p:cNvPr id="15" name="Right Arrow 14">
              <a:extLst>
                <a:ext uri="{FF2B5EF4-FFF2-40B4-BE49-F238E27FC236}">
                  <a16:creationId xmlns:a16="http://schemas.microsoft.com/office/drawing/2014/main" id="{AE94C412-697C-7A8E-2814-94486DF5D7FF}"/>
                </a:ext>
              </a:extLst>
            </p:cNvPr>
            <p:cNvSpPr/>
            <p:nvPr/>
          </p:nvSpPr>
          <p:spPr>
            <a:xfrm>
              <a:off x="3116551" y="306113"/>
              <a:ext cx="598823" cy="700509"/>
            </a:xfrm>
            <a:prstGeom prst="rightArrow">
              <a:avLst>
                <a:gd name="adj1" fmla="val 60000"/>
                <a:gd name="adj2" fmla="val 50000"/>
              </a:avLst>
            </a:prstGeom>
            <a:gradFill rotWithShape="0">
              <a:gsLst>
                <a:gs pos="2000">
                  <a:schemeClr val="tx2">
                    <a:lumMod val="20000"/>
                    <a:lumOff val="80000"/>
                  </a:schemeClr>
                </a:gs>
                <a:gs pos="13000">
                  <a:schemeClr val="tx2">
                    <a:lumMod val="40000"/>
                    <a:lumOff val="60000"/>
                  </a:schemeClr>
                </a:gs>
                <a:gs pos="72000">
                  <a:schemeClr val="tx2">
                    <a:lumMod val="75000"/>
                  </a:schemeClr>
                </a:gs>
                <a:gs pos="24000">
                  <a:schemeClr val="tx2">
                    <a:lumMod val="60000"/>
                    <a:lumOff val="40000"/>
                  </a:schemeClr>
                </a:gs>
                <a:gs pos="91000">
                  <a:schemeClr val="tx2">
                    <a:lumMod val="50000"/>
                  </a:schemeClr>
                </a:gs>
              </a:gsLst>
              <a:lin ang="5400000" scaled="0"/>
            </a:gradFill>
          </p:spPr>
          <p:style>
            <a:lnRef idx="0">
              <a:schemeClr val="accent1">
                <a:shade val="90000"/>
                <a:hueOff val="0"/>
                <a:satOff val="0"/>
                <a:lumOff val="0"/>
                <a:alphaOff val="0"/>
              </a:schemeClr>
            </a:lnRef>
            <a:fillRef idx="1">
              <a:scrgbClr r="0" g="0" b="0"/>
            </a:fillRef>
            <a:effectRef idx="0">
              <a:schemeClr val="accent1">
                <a:shade val="9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16" name="Right Arrow 4">
              <a:extLst>
                <a:ext uri="{FF2B5EF4-FFF2-40B4-BE49-F238E27FC236}">
                  <a16:creationId xmlns:a16="http://schemas.microsoft.com/office/drawing/2014/main" id="{6168AE3E-A238-A533-779A-D1208757B0CD}"/>
                </a:ext>
              </a:extLst>
            </p:cNvPr>
            <p:cNvSpPr txBox="1"/>
            <p:nvPr/>
          </p:nvSpPr>
          <p:spPr>
            <a:xfrm>
              <a:off x="3116551" y="446215"/>
              <a:ext cx="419176" cy="420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grpSp>
      <p:grpSp>
        <p:nvGrpSpPr>
          <p:cNvPr id="18" name="Group 17">
            <a:extLst>
              <a:ext uri="{FF2B5EF4-FFF2-40B4-BE49-F238E27FC236}">
                <a16:creationId xmlns:a16="http://schemas.microsoft.com/office/drawing/2014/main" id="{4DBC6918-ECAA-7676-CAD2-D7D6FEB06DBC}"/>
              </a:ext>
            </a:extLst>
          </p:cNvPr>
          <p:cNvGrpSpPr/>
          <p:nvPr/>
        </p:nvGrpSpPr>
        <p:grpSpPr>
          <a:xfrm rot="5400000">
            <a:off x="2372106" y="3750603"/>
            <a:ext cx="1038912" cy="700509"/>
            <a:chOff x="3116551" y="306113"/>
            <a:chExt cx="598823" cy="700509"/>
          </a:xfrm>
        </p:grpSpPr>
        <p:sp>
          <p:nvSpPr>
            <p:cNvPr id="19" name="Right Arrow 18">
              <a:extLst>
                <a:ext uri="{FF2B5EF4-FFF2-40B4-BE49-F238E27FC236}">
                  <a16:creationId xmlns:a16="http://schemas.microsoft.com/office/drawing/2014/main" id="{9EFB2687-056B-7398-6A80-104D2A7F343A}"/>
                </a:ext>
              </a:extLst>
            </p:cNvPr>
            <p:cNvSpPr/>
            <p:nvPr/>
          </p:nvSpPr>
          <p:spPr>
            <a:xfrm>
              <a:off x="3116551" y="306113"/>
              <a:ext cx="598823" cy="700509"/>
            </a:xfrm>
            <a:prstGeom prst="rightArrow">
              <a:avLst>
                <a:gd name="adj1" fmla="val 60000"/>
                <a:gd name="adj2" fmla="val 50000"/>
              </a:avLst>
            </a:prstGeom>
            <a:gradFill rotWithShape="0">
              <a:gsLst>
                <a:gs pos="2000">
                  <a:schemeClr val="tx2">
                    <a:lumMod val="20000"/>
                    <a:lumOff val="80000"/>
                  </a:schemeClr>
                </a:gs>
                <a:gs pos="13000">
                  <a:schemeClr val="tx2">
                    <a:lumMod val="40000"/>
                    <a:lumOff val="60000"/>
                  </a:schemeClr>
                </a:gs>
                <a:gs pos="72000">
                  <a:schemeClr val="tx2">
                    <a:lumMod val="75000"/>
                  </a:schemeClr>
                </a:gs>
                <a:gs pos="24000">
                  <a:schemeClr val="tx2">
                    <a:lumMod val="60000"/>
                    <a:lumOff val="40000"/>
                  </a:schemeClr>
                </a:gs>
                <a:gs pos="91000">
                  <a:schemeClr val="tx2">
                    <a:lumMod val="50000"/>
                  </a:schemeClr>
                </a:gs>
              </a:gsLst>
              <a:lin ang="5400000" scaled="0"/>
            </a:gradFill>
          </p:spPr>
          <p:style>
            <a:lnRef idx="0">
              <a:schemeClr val="accent1">
                <a:shade val="90000"/>
                <a:hueOff val="0"/>
                <a:satOff val="0"/>
                <a:lumOff val="0"/>
                <a:alphaOff val="0"/>
              </a:schemeClr>
            </a:lnRef>
            <a:fillRef idx="1">
              <a:scrgbClr r="0" g="0" b="0"/>
            </a:fillRef>
            <a:effectRef idx="0">
              <a:schemeClr val="accent1">
                <a:shade val="9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sp>
          <p:nvSpPr>
            <p:cNvPr id="20" name="Right Arrow 4">
              <a:extLst>
                <a:ext uri="{FF2B5EF4-FFF2-40B4-BE49-F238E27FC236}">
                  <a16:creationId xmlns:a16="http://schemas.microsoft.com/office/drawing/2014/main" id="{738423CA-F302-D19D-6940-1645CDA4D709}"/>
                </a:ext>
              </a:extLst>
            </p:cNvPr>
            <p:cNvSpPr txBox="1"/>
            <p:nvPr/>
          </p:nvSpPr>
          <p:spPr>
            <a:xfrm>
              <a:off x="3116551" y="446215"/>
              <a:ext cx="419176" cy="4203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endParaRPr>
            </a:p>
          </p:txBody>
        </p:sp>
      </p:grpSp>
      <p:sp>
        <p:nvSpPr>
          <p:cNvPr id="3" name="TextBox 2">
            <a:extLst>
              <a:ext uri="{FF2B5EF4-FFF2-40B4-BE49-F238E27FC236}">
                <a16:creationId xmlns:a16="http://schemas.microsoft.com/office/drawing/2014/main" id="{AAC84030-EA76-8356-D860-682EAD67B5DE}"/>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82682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411;p21">
            <a:extLst>
              <a:ext uri="{FF2B5EF4-FFF2-40B4-BE49-F238E27FC236}">
                <a16:creationId xmlns:a16="http://schemas.microsoft.com/office/drawing/2014/main" id="{16A1AFC0-026E-7EE5-75F7-32BAC43CE548}"/>
              </a:ext>
            </a:extLst>
          </p:cNvPr>
          <p:cNvSpPr txBox="1">
            <a:spLocks noGrp="1"/>
          </p:cNvSpPr>
          <p:nvPr>
            <p:ph type="title"/>
          </p:nvPr>
        </p:nvSpPr>
        <p:spPr>
          <a:xfrm>
            <a:off x="796636" y="19517"/>
            <a:ext cx="11292840" cy="1325563"/>
          </a:xfrm>
          <a:noFill/>
          <a:ln>
            <a:noFill/>
          </a:ln>
        </p:spPr>
        <p:txBody>
          <a:bodyPr spcFirstLastPara="1" wrap="square" lIns="91425" tIns="45700" rIns="91425" bIns="45700" anchor="ctr" anchorCtr="0">
            <a:noAutofit/>
          </a:bodyPr>
          <a:lstStyle/>
          <a:p>
            <a:r>
              <a:rPr lang="en-US" sz="4400" spc="-100" dirty="0"/>
              <a:t>HUD Programs – Eligible Activities</a:t>
            </a:r>
          </a:p>
        </p:txBody>
      </p:sp>
      <p:sp>
        <p:nvSpPr>
          <p:cNvPr id="14" name="Google Shape;414;p21" descr="Google (Noto Color Emoji - Unicode 15.0)">
            <a:extLst>
              <a:ext uri="{FF2B5EF4-FFF2-40B4-BE49-F238E27FC236}">
                <a16:creationId xmlns:a16="http://schemas.microsoft.com/office/drawing/2014/main" id="{0F3592FC-30B8-85DE-B178-7A4B799B0DE2}"/>
              </a:ext>
            </a:extLst>
          </p:cNvPr>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Segoe UI" panose="020B0502040204020203" pitchFamily="34" charset="0"/>
              <a:ea typeface="Calibri"/>
              <a:cs typeface="Segoe UI" panose="020B0502040204020203" pitchFamily="34" charset="0"/>
              <a:sym typeface="Calibri"/>
            </a:endParaRPr>
          </a:p>
        </p:txBody>
      </p:sp>
      <p:sp>
        <p:nvSpPr>
          <p:cNvPr id="15" name="TextBox 14">
            <a:extLst>
              <a:ext uri="{FF2B5EF4-FFF2-40B4-BE49-F238E27FC236}">
                <a16:creationId xmlns:a16="http://schemas.microsoft.com/office/drawing/2014/main" id="{8821B571-80BA-4DDA-6FA0-0B1A8770D275}"/>
              </a:ext>
            </a:extLst>
          </p:cNvPr>
          <p:cNvSpPr txBox="1"/>
          <p:nvPr/>
        </p:nvSpPr>
        <p:spPr>
          <a:xfrm>
            <a:off x="6225540" y="1073859"/>
            <a:ext cx="5791201" cy="2185214"/>
          </a:xfrm>
          <a:prstGeom prst="rect">
            <a:avLst/>
          </a:prstGeom>
          <a:solidFill>
            <a:schemeClr val="accent5">
              <a:lumMod val="20000"/>
              <a:lumOff val="80000"/>
            </a:schemeClr>
          </a:solidFill>
          <a:ln w="15875">
            <a:solidFill>
              <a:srgbClr val="004B8B"/>
            </a:solidFill>
          </a:ln>
        </p:spPr>
        <p:txBody>
          <a:bodyPr wrap="square" numCol="1" spcCol="45720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Emergency Solutions Grants (ESG)</a:t>
            </a:r>
          </a:p>
          <a:p>
            <a:pPr marL="0" marR="0" lvl="0" indent="0" defTabSz="914400" rtl="0" eaLnBrk="1" fontAlgn="auto" latinLnBrk="0" hangingPunct="1">
              <a:lnSpc>
                <a:spcPct val="100000"/>
              </a:lnSpc>
              <a:spcBef>
                <a:spcPts val="0"/>
              </a:spcBef>
              <a:spcAft>
                <a:spcPts val="0"/>
              </a:spcAft>
              <a:buClrTx/>
              <a:buSzTx/>
              <a:buFont typeface="Arial"/>
              <a:buNone/>
              <a:tabLst/>
              <a:defRPr/>
            </a:pPr>
            <a:r>
              <a:rPr kumimoji="0" lang="en-US" sz="1800" b="1" i="1" u="none" strike="noStrike" kern="1200" cap="none" spc="0" normalizeH="0" baseline="0" noProof="0" dirty="0">
                <a:ln>
                  <a:noFill/>
                </a:ln>
                <a:solidFill>
                  <a:srgbClr val="004B8B"/>
                </a:solidFill>
                <a:effectLst/>
                <a:uLnTx/>
                <a:uFillTx/>
                <a:latin typeface="Segoe UI" panose="020B0502040204020203" pitchFamily="34" charset="0"/>
                <a:cs typeface="Segoe UI" panose="020B0502040204020203" pitchFamily="34" charset="0"/>
                <a:sym typeface="Arial"/>
              </a:rPr>
              <a:t>2025 Statewide Allocation: $2,502,598</a:t>
            </a:r>
            <a:endParaRPr kumimoji="0" lang="en-US" sz="1800" b="1" i="0" u="sng" strike="noStrike" kern="1200" cap="none" spc="0" normalizeH="0" baseline="0" noProof="0" dirty="0">
              <a:ln>
                <a:noFill/>
              </a:ln>
              <a:solidFill>
                <a:srgbClr val="004B8B"/>
              </a:solidFill>
              <a:effectLst/>
              <a:uLnTx/>
              <a:uFillTx/>
              <a:latin typeface="Segoe UI" panose="020B0502040204020203" pitchFamily="34" charset="0"/>
              <a:ea typeface="+mn-ea"/>
              <a:cs typeface="Segoe UI" panose="020B0502040204020203" pitchFamily="34" charset="0"/>
              <a:sym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Engage unsheltered homeless through street outreach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Rehab and renovate emergency shelters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Provide funding for emergency shelter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Provide essential services to shelter residents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Rapidly re-house homeless individuals &amp; families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Homeless prevention efforts for the at-risk of homeless</a:t>
            </a:r>
          </a:p>
        </p:txBody>
      </p:sp>
      <p:sp>
        <p:nvSpPr>
          <p:cNvPr id="16" name="TextBox 15">
            <a:extLst>
              <a:ext uri="{FF2B5EF4-FFF2-40B4-BE49-F238E27FC236}">
                <a16:creationId xmlns:a16="http://schemas.microsoft.com/office/drawing/2014/main" id="{CA67B543-053D-903A-7E5E-514B6F77D8FE}"/>
              </a:ext>
            </a:extLst>
          </p:cNvPr>
          <p:cNvSpPr txBox="1"/>
          <p:nvPr/>
        </p:nvSpPr>
        <p:spPr>
          <a:xfrm>
            <a:off x="175259" y="1075486"/>
            <a:ext cx="5924206" cy="1877437"/>
          </a:xfrm>
          <a:prstGeom prst="rect">
            <a:avLst/>
          </a:prstGeom>
          <a:solidFill>
            <a:schemeClr val="accent5">
              <a:lumMod val="20000"/>
              <a:lumOff val="80000"/>
            </a:schemeClr>
          </a:solidFill>
          <a:ln w="15875">
            <a:solidFill>
              <a:srgbClr val="004B8B"/>
            </a:solidFill>
          </a:ln>
        </p:spPr>
        <p:txBody>
          <a:bodyPr wrap="square" numCol="1" spcCol="45720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Community Development Block Grant (CDBG)</a:t>
            </a:r>
          </a:p>
          <a:p>
            <a:pPr marL="0" marR="0" lvl="0" indent="0" defTabSz="914400" rtl="0" eaLnBrk="1" fontAlgn="auto" latinLnBrk="0" hangingPunct="1">
              <a:lnSpc>
                <a:spcPct val="100000"/>
              </a:lnSpc>
              <a:spcBef>
                <a:spcPts val="0"/>
              </a:spcBef>
              <a:spcAft>
                <a:spcPts val="0"/>
              </a:spcAft>
              <a:buClrTx/>
              <a:buSzTx/>
              <a:buFont typeface="Arial"/>
              <a:buNone/>
              <a:tabLst/>
              <a:defRPr/>
            </a:pPr>
            <a:r>
              <a:rPr kumimoji="0" lang="en-US" sz="1800" b="1" i="1" u="none" strike="noStrike" kern="1200" cap="none" spc="0" normalizeH="0" baseline="0" noProof="0" dirty="0">
                <a:ln>
                  <a:noFill/>
                </a:ln>
                <a:solidFill>
                  <a:srgbClr val="004B8B"/>
                </a:solidFill>
                <a:effectLst/>
                <a:uLnTx/>
                <a:uFillTx/>
                <a:latin typeface="Segoe UI" panose="020B0502040204020203" pitchFamily="34" charset="0"/>
                <a:ea typeface="+mn-ea"/>
                <a:cs typeface="Segoe UI" panose="020B0502040204020203" pitchFamily="34" charset="0"/>
                <a:sym typeface="Arial"/>
              </a:rPr>
              <a:t>2025 Statewide Allocation: $20,158,365</a:t>
            </a:r>
            <a:endParaRPr kumimoji="0" lang="en-US" sz="1800" b="0" i="0" u="none" strike="noStrike" kern="1200" cap="none" spc="0" normalizeH="0" baseline="0" noProof="0" dirty="0">
              <a:ln>
                <a:noFill/>
              </a:ln>
              <a:solidFill>
                <a:srgbClr val="004B8B"/>
              </a:solidFill>
              <a:effectLst/>
              <a:uLnTx/>
              <a:uFillTx/>
              <a:latin typeface="Segoe UI Black" panose="020B0A02040204020203" pitchFamily="34" charset="0"/>
              <a:cs typeface="Segoe UI" panose="020B0502040204020203" pitchFamily="34" charset="0"/>
              <a:sym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Public Improvements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Public Facilities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Housing Rehabilitation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Economic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Public Services</a:t>
            </a:r>
          </a:p>
        </p:txBody>
      </p:sp>
      <p:sp>
        <p:nvSpPr>
          <p:cNvPr id="17" name="TextBox 16">
            <a:extLst>
              <a:ext uri="{FF2B5EF4-FFF2-40B4-BE49-F238E27FC236}">
                <a16:creationId xmlns:a16="http://schemas.microsoft.com/office/drawing/2014/main" id="{FCC27BD2-62BF-28E7-5384-01016B6824CA}"/>
              </a:ext>
            </a:extLst>
          </p:cNvPr>
          <p:cNvSpPr txBox="1"/>
          <p:nvPr/>
        </p:nvSpPr>
        <p:spPr>
          <a:xfrm>
            <a:off x="167640" y="3082570"/>
            <a:ext cx="5901345" cy="1892826"/>
          </a:xfrm>
          <a:prstGeom prst="rect">
            <a:avLst/>
          </a:prstGeom>
          <a:solidFill>
            <a:schemeClr val="accent5">
              <a:lumMod val="20000"/>
              <a:lumOff val="80000"/>
            </a:schemeClr>
          </a:solidFill>
          <a:ln w="15875">
            <a:solidFill>
              <a:srgbClr val="004B8B"/>
            </a:solidFill>
          </a:ln>
        </p:spPr>
        <p:txBody>
          <a:bodyPr wrap="square" numCol="1" spcCol="45720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HOME Investment Partnerships Program (HOME)</a:t>
            </a:r>
          </a:p>
          <a:p>
            <a:pPr marL="0" marR="0" lvl="0" indent="0" defTabSz="914400" rtl="0" eaLnBrk="1" fontAlgn="auto" latinLnBrk="0" hangingPunct="1">
              <a:lnSpc>
                <a:spcPct val="100000"/>
              </a:lnSpc>
              <a:spcBef>
                <a:spcPts val="0"/>
              </a:spcBef>
              <a:spcAft>
                <a:spcPts val="0"/>
              </a:spcAft>
              <a:buClrTx/>
              <a:buSzTx/>
              <a:buFont typeface="Arial"/>
              <a:buNone/>
              <a:tabLst/>
              <a:defRPr/>
            </a:pPr>
            <a:r>
              <a:rPr kumimoji="0" lang="en-US" sz="1800" b="1" i="1" u="none" strike="noStrike" kern="1200" cap="none" spc="0" normalizeH="0" baseline="0" noProof="0" dirty="0">
                <a:ln>
                  <a:noFill/>
                </a:ln>
                <a:solidFill>
                  <a:srgbClr val="004B8B"/>
                </a:solidFill>
                <a:effectLst/>
                <a:uLnTx/>
                <a:uFillTx/>
                <a:latin typeface="Segoe UI" panose="020B0502040204020203" pitchFamily="34" charset="0"/>
                <a:cs typeface="Segoe UI" panose="020B0502040204020203" pitchFamily="34" charset="0"/>
                <a:sym typeface="Arial"/>
              </a:rPr>
              <a:t>2025 Statewide Allocation: $6,371,372</a:t>
            </a:r>
            <a:endParaRPr kumimoji="0" lang="en-US" sz="1800" b="1" i="0" u="sng" strike="noStrike" kern="1200" cap="none" spc="0" normalizeH="0" baseline="0" noProof="0" dirty="0">
              <a:ln>
                <a:noFill/>
              </a:ln>
              <a:solidFill>
                <a:srgbClr val="004B8B"/>
              </a:solidFill>
              <a:effectLst/>
              <a:uLnTx/>
              <a:uFillTx/>
              <a:latin typeface="Segoe UI" panose="020B0502040204020203" pitchFamily="34" charset="0"/>
              <a:ea typeface="+mn-ea"/>
              <a:cs typeface="Segoe UI" panose="020B0502040204020203" pitchFamily="34" charset="0"/>
              <a:sym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Multi-family apartment buildings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Housing for people with special needs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First-time Homebuyer assistance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Housing Rehabilitation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Rental Assistance (vouchers)</a:t>
            </a:r>
          </a:p>
        </p:txBody>
      </p:sp>
      <p:sp>
        <p:nvSpPr>
          <p:cNvPr id="19" name="TextBox 18">
            <a:extLst>
              <a:ext uri="{FF2B5EF4-FFF2-40B4-BE49-F238E27FC236}">
                <a16:creationId xmlns:a16="http://schemas.microsoft.com/office/drawing/2014/main" id="{410A5EFC-CBE8-38E3-AB89-BE6DFA57F9B7}"/>
              </a:ext>
            </a:extLst>
          </p:cNvPr>
          <p:cNvSpPr txBox="1"/>
          <p:nvPr/>
        </p:nvSpPr>
        <p:spPr>
          <a:xfrm>
            <a:off x="6225540" y="3378827"/>
            <a:ext cx="5798820" cy="1246495"/>
          </a:xfrm>
          <a:prstGeom prst="rect">
            <a:avLst/>
          </a:prstGeom>
          <a:solidFill>
            <a:schemeClr val="accent5">
              <a:lumMod val="20000"/>
              <a:lumOff val="80000"/>
            </a:schemeClr>
          </a:solidFill>
          <a:ln w="15875">
            <a:solidFill>
              <a:srgbClr val="004B8B"/>
            </a:solidFill>
          </a:ln>
        </p:spPr>
        <p:txBody>
          <a:bodyPr wrap="square" numCol="1" spcCol="457200" rtlCol="0">
            <a:spAutoFit/>
          </a:bodyPr>
          <a:lstStyle/>
          <a:p>
            <a:pPr marL="0" marR="0" lvl="0" indent="0" defTabSz="914400" rtl="0" eaLnBrk="1" fontAlgn="auto" latinLnBrk="0" hangingPunct="1">
              <a:lnSpc>
                <a:spcPts val="2380"/>
              </a:lnSpc>
              <a:spcBef>
                <a:spcPct val="0"/>
              </a:spcBef>
              <a:spcAft>
                <a:spcPts val="0"/>
              </a:spcAft>
              <a:buClr>
                <a:srgbClr val="000000"/>
              </a:buClr>
              <a:buSzTx/>
              <a:buFont typeface="Arial"/>
              <a:buNone/>
              <a:tabLst/>
              <a:defRPr/>
            </a:pPr>
            <a:r>
              <a:rPr kumimoji="0" lang="en-US" sz="1600" b="1" i="0" u="sng"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Housing Opportunities For Persons With AIDS (HOPWA)</a:t>
            </a:r>
          </a:p>
          <a:p>
            <a:pPr marL="0" marR="0" lvl="0" indent="0" defTabSz="914400" rtl="0" eaLnBrk="1" fontAlgn="auto" latinLnBrk="0" hangingPunct="1">
              <a:lnSpc>
                <a:spcPts val="2380"/>
              </a:lnSpc>
              <a:spcBef>
                <a:spcPct val="0"/>
              </a:spcBef>
              <a:spcAft>
                <a:spcPts val="0"/>
              </a:spcAft>
              <a:buClr>
                <a:srgbClr val="000000"/>
              </a:buClr>
              <a:buSzTx/>
              <a:buFont typeface="Arial"/>
              <a:buNone/>
              <a:tabLst/>
              <a:defRPr/>
            </a:pPr>
            <a:r>
              <a:rPr kumimoji="0" lang="en-US" sz="1600" b="1" i="1" u="none" strike="noStrike" kern="1200" cap="none" spc="0" normalizeH="0" baseline="0" noProof="0" dirty="0">
                <a:ln>
                  <a:noFill/>
                </a:ln>
                <a:solidFill>
                  <a:srgbClr val="004B8B"/>
                </a:solidFill>
                <a:effectLst/>
                <a:uLnTx/>
                <a:uFillTx/>
                <a:latin typeface="Segoe UI" panose="020B0502040204020203" pitchFamily="34" charset="0"/>
                <a:cs typeface="Segoe UI" panose="020B0502040204020203" pitchFamily="34" charset="0"/>
                <a:sym typeface="Arial"/>
              </a:rPr>
              <a:t>2025 Statewide Allocation: $3,034,345</a:t>
            </a:r>
            <a:endParaRPr kumimoji="0" lang="en-US" sz="1600" b="1" i="0" u="sng" strike="noStrike" kern="1200" cap="none" spc="0" normalizeH="0" baseline="0" noProof="0" dirty="0">
              <a:ln>
                <a:noFill/>
              </a:ln>
              <a:solidFill>
                <a:srgbClr val="004B8B"/>
              </a:solidFill>
              <a:effectLst/>
              <a:uLnTx/>
              <a:uFillTx/>
              <a:latin typeface="Segoe UI" panose="020B0502040204020203" pitchFamily="34" charset="0"/>
              <a:ea typeface="+mn-ea"/>
              <a:cs typeface="Segoe UI" panose="020B0502040204020203"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 </a:t>
            </a:r>
            <a:r>
              <a:rPr kumimoji="0" lang="en-US" sz="16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Housing &amp; temporary lodging assistance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 Necessary supportive services</a:t>
            </a:r>
          </a:p>
        </p:txBody>
      </p:sp>
      <p:sp>
        <p:nvSpPr>
          <p:cNvPr id="20" name="TextBox 19">
            <a:extLst>
              <a:ext uri="{FF2B5EF4-FFF2-40B4-BE49-F238E27FC236}">
                <a16:creationId xmlns:a16="http://schemas.microsoft.com/office/drawing/2014/main" id="{ED14C5E6-42BC-57C7-1506-A8B3734AE5CB}"/>
              </a:ext>
            </a:extLst>
          </p:cNvPr>
          <p:cNvSpPr txBox="1"/>
          <p:nvPr/>
        </p:nvSpPr>
        <p:spPr>
          <a:xfrm>
            <a:off x="6225540" y="4748273"/>
            <a:ext cx="5798820" cy="1200329"/>
          </a:xfrm>
          <a:prstGeom prst="rect">
            <a:avLst/>
          </a:prstGeom>
          <a:solidFill>
            <a:schemeClr val="accent5">
              <a:lumMod val="20000"/>
              <a:lumOff val="80000"/>
            </a:schemeClr>
          </a:solidFill>
          <a:ln w="15875">
            <a:solidFill>
              <a:srgbClr val="004B8B"/>
            </a:solidFill>
          </a:ln>
        </p:spPr>
        <p:txBody>
          <a:bodyPr wrap="square" numCol="1" spcCol="457200" rtlCol="0">
            <a:spAutoFit/>
          </a:bodyPr>
          <a:lstStyle/>
          <a:p>
            <a:pPr>
              <a:lnSpc>
                <a:spcPts val="2380"/>
              </a:lnSpc>
              <a:spcBef>
                <a:spcPct val="0"/>
              </a:spcBef>
            </a:pPr>
            <a:r>
              <a:rPr kumimoji="0" lang="en-US" sz="1700" b="1" i="0" u="sng"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HUD Programs With Separate Planning/Reporting   </a:t>
            </a:r>
          </a:p>
          <a:p>
            <a:r>
              <a:rPr kumimoji="0" lang="en-US" sz="18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 </a:t>
            </a:r>
            <a:r>
              <a:rPr lang="en-US" sz="1600" dirty="0">
                <a:latin typeface="Segoe UI" panose="020B0502040204020203" pitchFamily="34" charset="0"/>
                <a:cs typeface="Segoe UI" panose="020B0502040204020203" pitchFamily="34" charset="0"/>
              </a:rPr>
              <a:t>Recovery Housing Program (RHP)</a:t>
            </a:r>
          </a:p>
          <a:p>
            <a:r>
              <a:rPr lang="en-US" sz="1600" dirty="0">
                <a:latin typeface="Segoe UI" panose="020B0502040204020203" pitchFamily="34" charset="0"/>
                <a:cs typeface="Segoe UI" panose="020B0502040204020203" pitchFamily="34" charset="0"/>
              </a:rPr>
              <a:t>• CDBG Mitigation (CDBG-MIT)</a:t>
            </a:r>
          </a:p>
          <a:p>
            <a:r>
              <a:rPr lang="en-US" sz="1600" dirty="0">
                <a:latin typeface="Segoe UI" panose="020B0502040204020203" pitchFamily="34" charset="0"/>
                <a:cs typeface="Segoe UI" panose="020B0502040204020203" pitchFamily="34" charset="0"/>
              </a:rPr>
              <a:t>• HOME American Rescue Plan (HOME-ARP)</a:t>
            </a:r>
          </a:p>
        </p:txBody>
      </p:sp>
      <p:sp>
        <p:nvSpPr>
          <p:cNvPr id="21" name="TextBox 20">
            <a:extLst>
              <a:ext uri="{FF2B5EF4-FFF2-40B4-BE49-F238E27FC236}">
                <a16:creationId xmlns:a16="http://schemas.microsoft.com/office/drawing/2014/main" id="{54338CA2-8DE4-B9D0-E46B-C74895A0B236}"/>
              </a:ext>
            </a:extLst>
          </p:cNvPr>
          <p:cNvSpPr txBox="1"/>
          <p:nvPr/>
        </p:nvSpPr>
        <p:spPr>
          <a:xfrm>
            <a:off x="175260" y="5099220"/>
            <a:ext cx="5901344" cy="1384995"/>
          </a:xfrm>
          <a:prstGeom prst="rect">
            <a:avLst/>
          </a:prstGeom>
          <a:solidFill>
            <a:schemeClr val="accent5">
              <a:lumMod val="20000"/>
              <a:lumOff val="80000"/>
            </a:schemeClr>
          </a:solidFill>
          <a:ln w="15875">
            <a:solidFill>
              <a:srgbClr val="004B8B"/>
            </a:solidFill>
          </a:ln>
        </p:spPr>
        <p:txBody>
          <a:bodyPr wrap="square" numCol="1" spcCol="45720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sym typeface="Arial"/>
              </a:rPr>
              <a:t>National Housing Trust Fund (HTF) </a:t>
            </a:r>
          </a:p>
          <a:p>
            <a:pPr marL="0" marR="0" lvl="0" indent="0" defTabSz="914400" rtl="0" eaLnBrk="1" fontAlgn="auto" latinLnBrk="0" hangingPunct="1">
              <a:lnSpc>
                <a:spcPct val="100000"/>
              </a:lnSpc>
              <a:spcBef>
                <a:spcPts val="0"/>
              </a:spcBef>
              <a:spcAft>
                <a:spcPts val="0"/>
              </a:spcAft>
              <a:buClrTx/>
              <a:buSzTx/>
              <a:buFont typeface="Arial"/>
              <a:buNone/>
              <a:tabLst/>
              <a:defRPr/>
            </a:pPr>
            <a:r>
              <a:rPr kumimoji="0" lang="en-US" sz="1800" b="1" i="1" u="none" strike="noStrike" kern="1200" cap="none" spc="0" normalizeH="0" baseline="0" noProof="0" dirty="0">
                <a:ln>
                  <a:noFill/>
                </a:ln>
                <a:solidFill>
                  <a:srgbClr val="004B8B"/>
                </a:solidFill>
                <a:effectLst/>
                <a:uLnTx/>
                <a:uFillTx/>
                <a:latin typeface="Segoe UI" panose="020B0502040204020203" pitchFamily="34" charset="0"/>
                <a:cs typeface="Segoe UI" panose="020B0502040204020203" pitchFamily="34" charset="0"/>
                <a:sym typeface="Arial"/>
              </a:rPr>
              <a:t>2025 Statewide Allocation: $3,134,373</a:t>
            </a:r>
            <a:endParaRPr kumimoji="0" lang="en-US" sz="1800" b="1" i="0" u="sng" strike="noStrike" kern="1200" cap="none" spc="0" normalizeH="0" baseline="0" noProof="0" dirty="0">
              <a:ln>
                <a:noFill/>
              </a:ln>
              <a:solidFill>
                <a:srgbClr val="004B8B"/>
              </a:solidFill>
              <a:effectLst/>
              <a:uLnTx/>
              <a:uFillTx/>
              <a:latin typeface="Segoe UI" panose="020B0502040204020203" pitchFamily="34" charset="0"/>
              <a:ea typeface="+mn-ea"/>
              <a:cs typeface="Segoe UI" panose="020B0502040204020203" pitchFamily="34" charset="0"/>
              <a:sym typeface="Arial"/>
            </a:endParaRPr>
          </a:p>
          <a:p>
            <a:pPr marL="0" marR="0" lvl="0" indent="-457200" algn="l" defTabSz="914400" rtl="0" eaLnBrk="1" fontAlgn="auto" latinLnBrk="0" hangingPunct="1">
              <a:lnSpc>
                <a:spcPct val="100000"/>
              </a:lnSpc>
              <a:spcBef>
                <a:spcPct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 Production and preservation of affordable housing</a:t>
            </a:r>
          </a:p>
          <a:p>
            <a:pPr marL="0" marR="0" lvl="0" indent="-457200" algn="l" defTabSz="914400" rtl="0" eaLnBrk="1" fontAlgn="auto" latinLnBrk="0" hangingPunct="1">
              <a:lnSpc>
                <a:spcPct val="100000"/>
              </a:lnSpc>
              <a:spcBef>
                <a:spcPct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 Rental housing focused on extremely low-income households</a:t>
            </a:r>
          </a:p>
          <a:p>
            <a:pPr marL="0" marR="0" lvl="0" indent="-457200" algn="l" defTabSz="914400" rtl="0" eaLnBrk="1" fontAlgn="auto" latinLnBrk="0" hangingPunct="1">
              <a:lnSpc>
                <a:spcPct val="100000"/>
              </a:lnSpc>
              <a:spcBef>
                <a:spcPct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a:t>
            </a:r>
            <a:r>
              <a:rPr kumimoji="0" lang="en-US" sz="1600" b="1" i="1"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30% AMI</a:t>
            </a:r>
            <a:r>
              <a:rPr kumimoji="0" lang="en-US" sz="1600" b="0" i="0" u="none" strike="noStrike" kern="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sym typeface="Arial"/>
              </a:rPr>
              <a:t>)</a:t>
            </a:r>
          </a:p>
        </p:txBody>
      </p:sp>
    </p:spTree>
    <p:extLst>
      <p:ext uri="{BB962C8B-B14F-4D97-AF65-F5344CB8AC3E}">
        <p14:creationId xmlns:p14="http://schemas.microsoft.com/office/powerpoint/2010/main" val="1425087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396">
          <a:extLst>
            <a:ext uri="{FF2B5EF4-FFF2-40B4-BE49-F238E27FC236}">
              <a16:creationId xmlns:a16="http://schemas.microsoft.com/office/drawing/2014/main" id="{73C8FED6-7822-73DD-0080-0708340D7ED8}"/>
            </a:ext>
          </a:extLst>
        </p:cNvPr>
        <p:cNvGrpSpPr/>
        <p:nvPr/>
      </p:nvGrpSpPr>
      <p:grpSpPr>
        <a:xfrm>
          <a:off x="0" y="0"/>
          <a:ext cx="0" cy="0"/>
          <a:chOff x="0" y="0"/>
          <a:chExt cx="0" cy="0"/>
        </a:xfrm>
      </p:grpSpPr>
      <p:sp>
        <p:nvSpPr>
          <p:cNvPr id="398" name="Google Shape;398;p20" hidden="1">
            <a:extLst>
              <a:ext uri="{FF2B5EF4-FFF2-40B4-BE49-F238E27FC236}">
                <a16:creationId xmlns:a16="http://schemas.microsoft.com/office/drawing/2014/main" id="{E70AA4CF-3B7F-56C5-F4BB-527FEC63930E}"/>
              </a:ext>
            </a:extLst>
          </p:cNvPr>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u="none" strike="noStrike" cap="none"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400" name="Google Shape;400;p20">
            <a:extLst>
              <a:ext uri="{FF2B5EF4-FFF2-40B4-BE49-F238E27FC236}">
                <a16:creationId xmlns:a16="http://schemas.microsoft.com/office/drawing/2014/main" id="{AF61302B-1B35-4965-737E-6E080B3D01BC}"/>
              </a:ext>
            </a:extLst>
          </p:cNvPr>
          <p:cNvSpPr txBox="1">
            <a:spLocks noGrp="1"/>
          </p:cNvSpPr>
          <p:nvPr>
            <p:ph type="title"/>
          </p:nvPr>
        </p:nvSpPr>
        <p:spPr>
          <a:xfrm>
            <a:off x="838200" y="262942"/>
            <a:ext cx="10945760" cy="1325563"/>
          </a:xfrm>
          <a:noFill/>
          <a:ln>
            <a:noFill/>
          </a:ln>
        </p:spPr>
        <p:txBody>
          <a:bodyPr spcFirstLastPara="1" wrap="square" lIns="91425" tIns="45700" rIns="91425" bIns="45700" anchor="ctr" anchorCtr="0">
            <a:noAutofit/>
          </a:bodyPr>
          <a:lstStyle/>
          <a:p>
            <a:r>
              <a:rPr lang="en-US" sz="3900" b="1" spc="-100" dirty="0"/>
              <a:t>ConPlan - Major Components &amp; Allocations</a:t>
            </a:r>
            <a:endParaRPr lang="en-US" sz="3900" spc="-100" dirty="0"/>
          </a:p>
        </p:txBody>
      </p:sp>
      <p:sp>
        <p:nvSpPr>
          <p:cNvPr id="5" name="TextBox 4">
            <a:extLst>
              <a:ext uri="{FF2B5EF4-FFF2-40B4-BE49-F238E27FC236}">
                <a16:creationId xmlns:a16="http://schemas.microsoft.com/office/drawing/2014/main" id="{117FC5D2-E81C-586D-CA35-6E2726B31BBA}"/>
              </a:ext>
            </a:extLst>
          </p:cNvPr>
          <p:cNvSpPr txBox="1"/>
          <p:nvPr/>
        </p:nvSpPr>
        <p:spPr>
          <a:xfrm>
            <a:off x="1102795" y="1365283"/>
            <a:ext cx="520828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24B8B"/>
                </a:solidFill>
                <a:effectLst/>
                <a:uLnTx/>
                <a:uFillTx/>
                <a:latin typeface="Segoe UI" panose="020B0502040204020203" pitchFamily="34" charset="0"/>
                <a:ea typeface="+mn-ea"/>
                <a:cs typeface="Segoe UI" panose="020B0502040204020203" pitchFamily="34" charset="0"/>
              </a:rPr>
              <a:t>HUD </a:t>
            </a:r>
            <a:r>
              <a:rPr kumimoji="0" lang="en-US" sz="2800" b="1" u="sng" strike="noStrike" kern="1200" cap="none" spc="0" normalizeH="0" baseline="0" noProof="0" dirty="0">
                <a:ln>
                  <a:noFill/>
                </a:ln>
                <a:solidFill>
                  <a:srgbClr val="024B8B"/>
                </a:solidFill>
                <a:effectLst/>
                <a:uLnTx/>
                <a:uFillTx/>
                <a:latin typeface="Segoe UI" panose="020B0502040204020203" pitchFamily="34" charset="0"/>
                <a:ea typeface="+mn-ea"/>
                <a:cs typeface="Segoe UI" panose="020B0502040204020203" pitchFamily="34" charset="0"/>
              </a:rPr>
              <a:t>2025</a:t>
            </a:r>
            <a:r>
              <a:rPr kumimoji="0" lang="en-US" sz="2800" b="1" i="0" u="sng" strike="noStrike" kern="1200" cap="none" spc="0" normalizeH="0" baseline="0" noProof="0" dirty="0">
                <a:ln>
                  <a:noFill/>
                </a:ln>
                <a:solidFill>
                  <a:srgbClr val="024B8B"/>
                </a:solidFill>
                <a:effectLst/>
                <a:uLnTx/>
                <a:uFillTx/>
                <a:latin typeface="Segoe UI" panose="020B0502040204020203" pitchFamily="34" charset="0"/>
                <a:ea typeface="+mn-ea"/>
                <a:cs typeface="Segoe UI" panose="020B0502040204020203" pitchFamily="34" charset="0"/>
              </a:rPr>
              <a:t> Fund Allocation</a:t>
            </a:r>
          </a:p>
        </p:txBody>
      </p:sp>
      <p:graphicFrame>
        <p:nvGraphicFramePr>
          <p:cNvPr id="6" name="Table 5">
            <a:extLst>
              <a:ext uri="{FF2B5EF4-FFF2-40B4-BE49-F238E27FC236}">
                <a16:creationId xmlns:a16="http://schemas.microsoft.com/office/drawing/2014/main" id="{1979FEA1-3950-1F38-A0CC-E891F79DAF27}"/>
              </a:ext>
            </a:extLst>
          </p:cNvPr>
          <p:cNvGraphicFramePr>
            <a:graphicFrameLocks noGrp="1"/>
          </p:cNvGraphicFramePr>
          <p:nvPr>
            <p:extLst>
              <p:ext uri="{D42A27DB-BD31-4B8C-83A1-F6EECF244321}">
                <p14:modId xmlns:p14="http://schemas.microsoft.com/office/powerpoint/2010/main" val="3520178208"/>
              </p:ext>
            </p:extLst>
          </p:nvPr>
        </p:nvGraphicFramePr>
        <p:xfrm>
          <a:off x="1102795" y="1936827"/>
          <a:ext cx="5208285" cy="3793165"/>
        </p:xfrm>
        <a:graphic>
          <a:graphicData uri="http://schemas.openxmlformats.org/drawingml/2006/table">
            <a:tbl>
              <a:tblPr firstRow="1" bandRow="1">
                <a:tableStyleId>{6E25E649-3F16-4E02-A733-19D2CDBF48F0}</a:tableStyleId>
              </a:tblPr>
              <a:tblGrid>
                <a:gridCol w="2179765">
                  <a:extLst>
                    <a:ext uri="{9D8B030D-6E8A-4147-A177-3AD203B41FA5}">
                      <a16:colId xmlns:a16="http://schemas.microsoft.com/office/drawing/2014/main" val="2446786475"/>
                    </a:ext>
                  </a:extLst>
                </a:gridCol>
                <a:gridCol w="3028520">
                  <a:extLst>
                    <a:ext uri="{9D8B030D-6E8A-4147-A177-3AD203B41FA5}">
                      <a16:colId xmlns:a16="http://schemas.microsoft.com/office/drawing/2014/main" val="3109556651"/>
                    </a:ext>
                  </a:extLst>
                </a:gridCol>
              </a:tblGrid>
              <a:tr h="627870">
                <a:tc>
                  <a:txBody>
                    <a:bodyPr/>
                    <a:lstStyle/>
                    <a:p>
                      <a:pPr algn="ctr"/>
                      <a:r>
                        <a:rPr lang="en-US" sz="2200" dirty="0">
                          <a:latin typeface="Segoe UI" panose="020B0502040204020203" pitchFamily="34" charset="0"/>
                          <a:cs typeface="Segoe UI" panose="020B0502040204020203" pitchFamily="34" charset="0"/>
                        </a:rPr>
                        <a:t>Source</a:t>
                      </a:r>
                      <a:endParaRPr lang="en-US" sz="2200" b="1" dirty="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4B8B"/>
                    </a:solidFill>
                  </a:tcPr>
                </a:tc>
                <a:tc>
                  <a:txBody>
                    <a:bodyPr/>
                    <a:lstStyle/>
                    <a:p>
                      <a:pPr algn="ctr"/>
                      <a:r>
                        <a:rPr lang="en-US" sz="2200" dirty="0">
                          <a:latin typeface="Segoe UI" panose="020B0502040204020203" pitchFamily="34" charset="0"/>
                          <a:cs typeface="Segoe UI" panose="020B0502040204020203" pitchFamily="34" charset="0"/>
                        </a:rPr>
                        <a:t>Amount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4B8B"/>
                    </a:solidFill>
                  </a:tcPr>
                </a:tc>
                <a:extLst>
                  <a:ext uri="{0D108BD9-81ED-4DB2-BD59-A6C34878D82A}">
                    <a16:rowId xmlns:a16="http://schemas.microsoft.com/office/drawing/2014/main" val="4208140593"/>
                  </a:ext>
                </a:extLst>
              </a:tr>
              <a:tr h="633059">
                <a:tc>
                  <a:txBody>
                    <a:bodyPr/>
                    <a:lstStyle/>
                    <a:p>
                      <a:pPr algn="ctr"/>
                      <a:r>
                        <a:rPr lang="en-US" sz="2200" dirty="0">
                          <a:latin typeface="Segoe UI" panose="020B0502040204020203" pitchFamily="34" charset="0"/>
                          <a:cs typeface="Segoe UI" panose="020B0502040204020203" pitchFamily="34" charset="0"/>
                        </a:rPr>
                        <a:t>CDBG</a:t>
                      </a:r>
                      <a:endParaRPr lang="en-US" sz="2200" b="0" dirty="0">
                        <a:latin typeface="Segoe UI" panose="020B0502040204020203" pitchFamily="34" charset="0"/>
                        <a:cs typeface="Segoe UI" panose="020B05020402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Segoe UI" panose="020B0502040204020203" pitchFamily="34" charset="0"/>
                          <a:cs typeface="Segoe UI" panose="020B0502040204020203" pitchFamily="34" charset="0"/>
                        </a:rPr>
                        <a:t>$20,158,365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extLst>
                  <a:ext uri="{0D108BD9-81ED-4DB2-BD59-A6C34878D82A}">
                    <a16:rowId xmlns:a16="http://schemas.microsoft.com/office/drawing/2014/main" val="711043983"/>
                  </a:ext>
                </a:extLst>
              </a:tr>
              <a:tr h="633059">
                <a:tc>
                  <a:txBody>
                    <a:bodyPr/>
                    <a:lstStyle/>
                    <a:p>
                      <a:pPr algn="ctr"/>
                      <a:r>
                        <a:rPr lang="en-US" sz="2200" b="0" dirty="0">
                          <a:latin typeface="Segoe UI" panose="020B0502040204020203" pitchFamily="34" charset="0"/>
                          <a:cs typeface="Segoe UI" panose="020B0502040204020203" pitchFamily="34" charset="0"/>
                        </a:rPr>
                        <a:t>HOME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Segoe UI" panose="020B0502040204020203" pitchFamily="34" charset="0"/>
                          <a:cs typeface="Segoe UI" panose="020B0502040204020203" pitchFamily="34" charset="0"/>
                        </a:rPr>
                        <a:t>$6,371,372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extLst>
                  <a:ext uri="{0D108BD9-81ED-4DB2-BD59-A6C34878D82A}">
                    <a16:rowId xmlns:a16="http://schemas.microsoft.com/office/drawing/2014/main" val="1156301108"/>
                  </a:ext>
                </a:extLst>
              </a:tr>
              <a:tr h="633059">
                <a:tc>
                  <a:txBody>
                    <a:bodyPr/>
                    <a:lstStyle/>
                    <a:p>
                      <a:pPr algn="ctr"/>
                      <a:r>
                        <a:rPr lang="en-US" sz="2200" b="0" dirty="0">
                          <a:latin typeface="Segoe UI" panose="020B0502040204020203" pitchFamily="34" charset="0"/>
                          <a:cs typeface="Segoe UI" panose="020B0502040204020203" pitchFamily="34" charset="0"/>
                        </a:rPr>
                        <a:t>ESG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Segoe UI" panose="020B0502040204020203" pitchFamily="34" charset="0"/>
                          <a:cs typeface="Segoe UI" panose="020B0502040204020203" pitchFamily="34" charset="0"/>
                        </a:rPr>
                        <a:t>$2,502,598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extLst>
                  <a:ext uri="{0D108BD9-81ED-4DB2-BD59-A6C34878D82A}">
                    <a16:rowId xmlns:a16="http://schemas.microsoft.com/office/drawing/2014/main" val="3423316341"/>
                  </a:ext>
                </a:extLst>
              </a:tr>
              <a:tr h="633059">
                <a:tc>
                  <a:txBody>
                    <a:bodyPr/>
                    <a:lstStyle/>
                    <a:p>
                      <a:pPr algn="ctr"/>
                      <a:r>
                        <a:rPr lang="en-US" sz="2200" b="0" dirty="0">
                          <a:latin typeface="Segoe UI" panose="020B0502040204020203" pitchFamily="34" charset="0"/>
                          <a:cs typeface="Segoe UI" panose="020B0502040204020203" pitchFamily="34" charset="0"/>
                        </a:rPr>
                        <a:t>HTF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Segoe UI" panose="020B0502040204020203" pitchFamily="34" charset="0"/>
                          <a:cs typeface="Segoe UI" panose="020B0502040204020203" pitchFamily="34" charset="0"/>
                        </a:rPr>
                        <a:t>$3,134,373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extLst>
                  <a:ext uri="{0D108BD9-81ED-4DB2-BD59-A6C34878D82A}">
                    <a16:rowId xmlns:a16="http://schemas.microsoft.com/office/drawing/2014/main" val="3494342936"/>
                  </a:ext>
                </a:extLst>
              </a:tr>
              <a:tr h="633059">
                <a:tc>
                  <a:txBody>
                    <a:bodyPr/>
                    <a:lstStyle/>
                    <a:p>
                      <a:pPr algn="ctr"/>
                      <a:r>
                        <a:rPr lang="en-US" sz="2200" b="0" dirty="0">
                          <a:latin typeface="Segoe UI" panose="020B0502040204020203" pitchFamily="34" charset="0"/>
                          <a:cs typeface="Segoe UI" panose="020B0502040204020203" pitchFamily="34" charset="0"/>
                        </a:rPr>
                        <a:t>HOPWA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effectLst/>
                          <a:latin typeface="Segoe UI" panose="020B0502040204020203" pitchFamily="34" charset="0"/>
                          <a:cs typeface="Segoe UI" panose="020B0502040204020203" pitchFamily="34" charset="0"/>
                        </a:rPr>
                        <a:t>$3,034,345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5E2"/>
                    </a:solidFill>
                  </a:tcPr>
                </a:tc>
                <a:extLst>
                  <a:ext uri="{0D108BD9-81ED-4DB2-BD59-A6C34878D82A}">
                    <a16:rowId xmlns:a16="http://schemas.microsoft.com/office/drawing/2014/main" val="3037937074"/>
                  </a:ext>
                </a:extLst>
              </a:tr>
            </a:tbl>
          </a:graphicData>
        </a:graphic>
      </p:graphicFrame>
      <p:pic>
        <p:nvPicPr>
          <p:cNvPr id="8" name="Picture 7">
            <a:extLst>
              <a:ext uri="{FF2B5EF4-FFF2-40B4-BE49-F238E27FC236}">
                <a16:creationId xmlns:a16="http://schemas.microsoft.com/office/drawing/2014/main" id="{A5246A99-532D-BC9D-5702-FDCD6E7F4837}"/>
              </a:ext>
            </a:extLst>
          </p:cNvPr>
          <p:cNvPicPr>
            <a:picLocks noChangeAspect="1"/>
          </p:cNvPicPr>
          <p:nvPr/>
        </p:nvPicPr>
        <p:blipFill>
          <a:blip r:embed="rId3"/>
          <a:stretch>
            <a:fillRect/>
          </a:stretch>
        </p:blipFill>
        <p:spPr>
          <a:xfrm>
            <a:off x="7304473" y="1562845"/>
            <a:ext cx="4341038" cy="4282199"/>
          </a:xfrm>
          <a:prstGeom prst="rect">
            <a:avLst/>
          </a:prstGeom>
        </p:spPr>
      </p:pic>
      <p:sp>
        <p:nvSpPr>
          <p:cNvPr id="2" name="TextBox 1">
            <a:extLst>
              <a:ext uri="{FF2B5EF4-FFF2-40B4-BE49-F238E27FC236}">
                <a16:creationId xmlns:a16="http://schemas.microsoft.com/office/drawing/2014/main" id="{768242A3-1BC7-F034-6496-F5A5F792B283}"/>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4</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6190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7">
          <a:extLst>
            <a:ext uri="{FF2B5EF4-FFF2-40B4-BE49-F238E27FC236}">
              <a16:creationId xmlns:a16="http://schemas.microsoft.com/office/drawing/2014/main" id="{0FF34B17-515A-E93C-47E4-34037D7C5126}"/>
            </a:ext>
          </a:extLst>
        </p:cNvPr>
        <p:cNvGrpSpPr/>
        <p:nvPr/>
      </p:nvGrpSpPr>
      <p:grpSpPr>
        <a:xfrm>
          <a:off x="0" y="0"/>
          <a:ext cx="0" cy="0"/>
          <a:chOff x="0" y="0"/>
          <a:chExt cx="0" cy="0"/>
        </a:xfrm>
      </p:grpSpPr>
      <p:sp>
        <p:nvSpPr>
          <p:cNvPr id="460" name="Google Shape;460;p25">
            <a:extLst>
              <a:ext uri="{FF2B5EF4-FFF2-40B4-BE49-F238E27FC236}">
                <a16:creationId xmlns:a16="http://schemas.microsoft.com/office/drawing/2014/main" id="{91F85FF0-63C1-AECA-F3A9-63887CE8A3C5}"/>
              </a:ext>
            </a:extLst>
          </p:cNvPr>
          <p:cNvSpPr txBox="1">
            <a:spLocks noGrp="1"/>
          </p:cNvSpPr>
          <p:nvPr>
            <p:ph type="title"/>
          </p:nvPr>
        </p:nvSpPr>
        <p:spPr>
          <a:xfrm>
            <a:off x="2430684" y="237179"/>
            <a:ext cx="7187878" cy="1325563"/>
          </a:xfrm>
          <a:solidFill>
            <a:schemeClr val="bg1"/>
          </a:solidFill>
          <a:ln>
            <a:noFill/>
          </a:ln>
        </p:spPr>
        <p:txBody>
          <a:bodyPr spcFirstLastPara="1" wrap="square" lIns="91425" tIns="45700" rIns="91425" bIns="45700" anchor="ctr" anchorCtr="0">
            <a:normAutofit/>
          </a:bodyPr>
          <a:lstStyle/>
          <a:p>
            <a:pPr lvl="0"/>
            <a:r>
              <a:rPr lang="en-US" sz="4400" dirty="0"/>
              <a:t>Outreach Efforts</a:t>
            </a:r>
          </a:p>
        </p:txBody>
      </p:sp>
      <p:sp>
        <p:nvSpPr>
          <p:cNvPr id="461" name="Google Shape;461;p25">
            <a:extLst>
              <a:ext uri="{FF2B5EF4-FFF2-40B4-BE49-F238E27FC236}">
                <a16:creationId xmlns:a16="http://schemas.microsoft.com/office/drawing/2014/main" id="{28D82F68-83DD-6C1F-1F3E-5C5A196A86D1}"/>
              </a:ext>
            </a:extLst>
          </p:cNvPr>
          <p:cNvSpPr txBox="1">
            <a:spLocks noGrp="1"/>
          </p:cNvSpPr>
          <p:nvPr>
            <p:ph type="body" sz="quarter" idx="11"/>
          </p:nvPr>
        </p:nvSpPr>
        <p:spPr>
          <a:xfrm>
            <a:off x="2511964" y="1164436"/>
            <a:ext cx="9169179" cy="5040350"/>
          </a:xfrm>
          <a:noFill/>
          <a:ln>
            <a:noFill/>
          </a:ln>
        </p:spPr>
        <p:txBody>
          <a:bodyPr spcFirstLastPara="1" wrap="square" lIns="91425" tIns="45700" rIns="91425" bIns="45700" anchor="ctr" anchorCtr="0">
            <a:normAutofit fontScale="62500" lnSpcReduction="20000"/>
          </a:bodyPr>
          <a:lstStyle/>
          <a:p>
            <a:pPr lvl="0">
              <a:lnSpc>
                <a:spcPct val="110000"/>
              </a:lnSpc>
              <a:spcBef>
                <a:spcPts val="400"/>
              </a:spcBef>
            </a:pPr>
            <a:r>
              <a:rPr lang="en-US" b="1" dirty="0"/>
              <a:t>Online Surveys </a:t>
            </a:r>
            <a:r>
              <a:rPr lang="en-US" dirty="0"/>
              <a:t>– September 2025 – January 2026</a:t>
            </a:r>
          </a:p>
          <a:p>
            <a:pPr lvl="1">
              <a:lnSpc>
                <a:spcPct val="110000"/>
              </a:lnSpc>
              <a:buFont typeface="Courier New" panose="02070309020205020404" pitchFamily="49" charset="0"/>
              <a:buChar char="o"/>
            </a:pPr>
            <a:r>
              <a:rPr lang="en-US" dirty="0"/>
              <a:t>Community/Resident Survey</a:t>
            </a:r>
          </a:p>
          <a:p>
            <a:pPr lvl="1">
              <a:lnSpc>
                <a:spcPct val="110000"/>
              </a:lnSpc>
              <a:buFont typeface="Courier New" panose="02070309020205020404" pitchFamily="49" charset="0"/>
              <a:buChar char="o"/>
            </a:pPr>
            <a:r>
              <a:rPr lang="en-US" dirty="0"/>
              <a:t>Stakeholders (Agencies/Service Providers)</a:t>
            </a:r>
          </a:p>
          <a:p>
            <a:pPr lvl="1">
              <a:lnSpc>
                <a:spcPct val="110000"/>
              </a:lnSpc>
              <a:buFont typeface="Courier New" panose="02070309020205020404" pitchFamily="49" charset="0"/>
              <a:buChar char="o"/>
            </a:pPr>
            <a:r>
              <a:rPr lang="en-US" dirty="0"/>
              <a:t>Government Staff and Officials</a:t>
            </a:r>
          </a:p>
          <a:p>
            <a:pPr lvl="0">
              <a:lnSpc>
                <a:spcPct val="110000"/>
              </a:lnSpc>
            </a:pPr>
            <a:r>
              <a:rPr lang="en-US" b="1" dirty="0"/>
              <a:t>Partner Agencies</a:t>
            </a:r>
          </a:p>
          <a:p>
            <a:pPr lvl="1">
              <a:lnSpc>
                <a:spcPct val="110000"/>
              </a:lnSpc>
            </a:pPr>
            <a:r>
              <a:rPr lang="en-US" dirty="0"/>
              <a:t>SC Housing (HOME and HNTF)</a:t>
            </a:r>
          </a:p>
          <a:p>
            <a:pPr lvl="1">
              <a:lnSpc>
                <a:spcPct val="110000"/>
              </a:lnSpc>
            </a:pPr>
            <a:r>
              <a:rPr lang="en-US" dirty="0"/>
              <a:t>Office of Economic Opportunity (ESG)</a:t>
            </a:r>
          </a:p>
          <a:p>
            <a:pPr lvl="1">
              <a:lnSpc>
                <a:spcPct val="110000"/>
              </a:lnSpc>
            </a:pPr>
            <a:r>
              <a:rPr lang="en-US" dirty="0"/>
              <a:t>S.C. Department of Public Health (HOPWA)</a:t>
            </a:r>
          </a:p>
          <a:p>
            <a:pPr lvl="0">
              <a:lnSpc>
                <a:spcPct val="110000"/>
              </a:lnSpc>
            </a:pPr>
            <a:r>
              <a:rPr lang="en-US" b="1" dirty="0"/>
              <a:t>Council of Governments</a:t>
            </a:r>
            <a:r>
              <a:rPr lang="en-US" dirty="0"/>
              <a:t> </a:t>
            </a:r>
            <a:r>
              <a:rPr lang="en-US" b="1" dirty="0"/>
              <a:t>Outreach</a:t>
            </a:r>
          </a:p>
          <a:p>
            <a:pPr lvl="1">
              <a:lnSpc>
                <a:spcPct val="110000"/>
              </a:lnSpc>
            </a:pPr>
            <a:r>
              <a:rPr lang="en-US" dirty="0"/>
              <a:t>Waccamaw Regional Council of Governments 9/26/25</a:t>
            </a:r>
          </a:p>
          <a:p>
            <a:pPr lvl="1">
              <a:lnSpc>
                <a:spcPct val="110000"/>
              </a:lnSpc>
            </a:pPr>
            <a:r>
              <a:rPr lang="en-US" dirty="0"/>
              <a:t>Pee Dee Regional COG (10/23/2025)</a:t>
            </a:r>
          </a:p>
          <a:p>
            <a:pPr lvl="1">
              <a:lnSpc>
                <a:spcPct val="110000"/>
              </a:lnSpc>
            </a:pPr>
            <a:r>
              <a:rPr lang="en-US" dirty="0"/>
              <a:t>Upper Savannah COG (10/27/2025)</a:t>
            </a:r>
          </a:p>
          <a:p>
            <a:pPr lvl="1">
              <a:lnSpc>
                <a:spcPct val="110000"/>
              </a:lnSpc>
            </a:pPr>
            <a:r>
              <a:rPr lang="en-US" dirty="0"/>
              <a:t>Catawba Regional COG (11/5/2025)</a:t>
            </a:r>
          </a:p>
          <a:p>
            <a:pPr lvl="1">
              <a:lnSpc>
                <a:spcPct val="110000"/>
              </a:lnSpc>
            </a:pPr>
            <a:r>
              <a:rPr lang="en-US" dirty="0"/>
              <a:t>Lower Savannah COG11/13/2025</a:t>
            </a:r>
          </a:p>
          <a:p>
            <a:pPr lvl="1">
              <a:lnSpc>
                <a:spcPct val="110000"/>
              </a:lnSpc>
            </a:pPr>
            <a:r>
              <a:rPr lang="en-US" dirty="0"/>
              <a:t>Lowcountry COG11/19/2025</a:t>
            </a:r>
          </a:p>
          <a:p>
            <a:pPr lvl="1">
              <a:lnSpc>
                <a:spcPct val="110000"/>
              </a:lnSpc>
            </a:pPr>
            <a:r>
              <a:rPr lang="en-US" dirty="0"/>
              <a:t>Santee-Lynches Regional COG (12/1/2025)</a:t>
            </a:r>
          </a:p>
          <a:p>
            <a:pPr lvl="1">
              <a:lnSpc>
                <a:spcPct val="110000"/>
              </a:lnSpc>
            </a:pPr>
            <a:r>
              <a:rPr lang="en-US" dirty="0"/>
              <a:t>Phone/Email: Central Midlands COG and Appalachian COG </a:t>
            </a:r>
          </a:p>
        </p:txBody>
      </p:sp>
      <p:sp>
        <p:nvSpPr>
          <p:cNvPr id="2" name="TextBox 1">
            <a:extLst>
              <a:ext uri="{FF2B5EF4-FFF2-40B4-BE49-F238E27FC236}">
                <a16:creationId xmlns:a16="http://schemas.microsoft.com/office/drawing/2014/main" id="{A4536EE0-A95B-9EEE-3241-D6A4A45B6612}"/>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5</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8675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4A208-D08F-A1BC-9127-B1F9F88D6982}"/>
            </a:ext>
          </a:extLst>
        </p:cNvPr>
        <p:cNvGrpSpPr/>
        <p:nvPr/>
      </p:nvGrpSpPr>
      <p:grpSpPr>
        <a:xfrm>
          <a:off x="0" y="0"/>
          <a:ext cx="0" cy="0"/>
          <a:chOff x="0" y="0"/>
          <a:chExt cx="0" cy="0"/>
        </a:xfrm>
      </p:grpSpPr>
      <p:sp>
        <p:nvSpPr>
          <p:cNvPr id="9" name="Subtitle 8">
            <a:extLst>
              <a:ext uri="{FF2B5EF4-FFF2-40B4-BE49-F238E27FC236}">
                <a16:creationId xmlns:a16="http://schemas.microsoft.com/office/drawing/2014/main" id="{39C16FB1-8B64-1F24-7066-14A7020FF58B}"/>
              </a:ext>
            </a:extLst>
          </p:cNvPr>
          <p:cNvSpPr>
            <a:spLocks noGrp="1"/>
          </p:cNvSpPr>
          <p:nvPr>
            <p:ph type="subTitle" idx="4294967295"/>
          </p:nvPr>
        </p:nvSpPr>
        <p:spPr>
          <a:xfrm>
            <a:off x="969486" y="475298"/>
            <a:ext cx="9805988" cy="687387"/>
          </a:xfrm>
        </p:spPr>
        <p:txBody>
          <a:bodyPr anchor="b">
            <a:normAutofit lnSpcReduction="10000"/>
          </a:bodyPr>
          <a:lstStyle/>
          <a:p>
            <a:pPr marL="0" indent="0">
              <a:buNone/>
            </a:pPr>
            <a:r>
              <a:rPr lang="en-US" sz="4400" b="1" spc="-100" dirty="0">
                <a:solidFill>
                  <a:srgbClr val="FFFFFF"/>
                </a:solidFill>
                <a:latin typeface="Segoe UI Black" panose="020B0A02040204020203" pitchFamily="34" charset="0"/>
                <a:ea typeface="Segoe UI Black" panose="020B0A02040204020203" pitchFamily="34" charset="0"/>
              </a:rPr>
              <a:t>Community Survey Priority Needs</a:t>
            </a:r>
          </a:p>
        </p:txBody>
      </p:sp>
      <p:sp>
        <p:nvSpPr>
          <p:cNvPr id="14" name="TextBox 13">
            <a:extLst>
              <a:ext uri="{FF2B5EF4-FFF2-40B4-BE49-F238E27FC236}">
                <a16:creationId xmlns:a16="http://schemas.microsoft.com/office/drawing/2014/main" id="{56FC39A7-29B4-73B6-19FA-96F314257993}"/>
              </a:ext>
            </a:extLst>
          </p:cNvPr>
          <p:cNvSpPr txBox="1"/>
          <p:nvPr/>
        </p:nvSpPr>
        <p:spPr>
          <a:xfrm>
            <a:off x="995747" y="3614370"/>
            <a:ext cx="5100254" cy="2616101"/>
          </a:xfrm>
          <a:prstGeom prst="rect">
            <a:avLst/>
          </a:prstGeom>
          <a:noFill/>
        </p:spPr>
        <p:txBody>
          <a:bodyPr wrap="square" rtlCol="0">
            <a:spAutoFit/>
          </a:bodyPr>
          <a:lstStyle/>
          <a:p>
            <a:pPr>
              <a:buClr>
                <a:schemeClr val="bg1"/>
              </a:buClr>
            </a:pPr>
            <a:r>
              <a:rPr lang="en-US" sz="2200" b="1" u="sng" dirty="0">
                <a:solidFill>
                  <a:schemeClr val="bg1"/>
                </a:solidFill>
                <a:latin typeface="Segoe UI" panose="020B0502040204020203" pitchFamily="34" charset="0"/>
                <a:cs typeface="Segoe UI" panose="020B0502040204020203" pitchFamily="34" charset="0"/>
              </a:rPr>
              <a:t>Affordable Housing Priorities </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New Affordable Housing</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Senior or Transitional Housing</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Other </a:t>
            </a:r>
            <a:r>
              <a:rPr lang="en-US" sz="1800" dirty="0">
                <a:solidFill>
                  <a:schemeClr val="bg1"/>
                </a:solidFill>
                <a:latin typeface="Segoe UI" panose="020B0502040204020203" pitchFamily="34" charset="0"/>
                <a:cs typeface="Segoe UI" panose="020B0502040204020203" pitchFamily="34" charset="0"/>
              </a:rPr>
              <a:t>(suggestions included housing for people with disabilities/special needs, housing waivers, and permanent supportive housing)</a:t>
            </a:r>
          </a:p>
          <a:p>
            <a:pPr marL="342900" indent="-342900">
              <a:buClr>
                <a:schemeClr val="bg1"/>
              </a:buClr>
              <a:buFont typeface="Arial" panose="020B0604020202020204" pitchFamily="34" charset="0"/>
              <a:buChar char="•"/>
            </a:pPr>
            <a:endParaRPr lang="en-US" sz="2200" dirty="0">
              <a:solidFill>
                <a:schemeClr val="bg1"/>
              </a:solidFill>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8927B5EC-3DE3-D454-1DD1-CEC05F1518E1}"/>
              </a:ext>
            </a:extLst>
          </p:cNvPr>
          <p:cNvSpPr txBox="1"/>
          <p:nvPr/>
        </p:nvSpPr>
        <p:spPr>
          <a:xfrm>
            <a:off x="6554391" y="3625506"/>
            <a:ext cx="6522768" cy="1446550"/>
          </a:xfrm>
          <a:prstGeom prst="rect">
            <a:avLst/>
          </a:prstGeom>
          <a:noFill/>
        </p:spPr>
        <p:txBody>
          <a:bodyPr wrap="square" rtlCol="0">
            <a:spAutoFit/>
          </a:bodyPr>
          <a:lstStyle/>
          <a:p>
            <a:pPr>
              <a:buClr>
                <a:schemeClr val="bg1"/>
              </a:buClr>
            </a:pPr>
            <a:r>
              <a:rPr lang="en-US" sz="2200" b="1" u="sng" dirty="0">
                <a:solidFill>
                  <a:schemeClr val="bg1"/>
                </a:solidFill>
                <a:latin typeface="Segoe UI" panose="020B0502040204020203" pitchFamily="34" charset="0"/>
                <a:cs typeface="Segoe UI" panose="020B0502040204020203" pitchFamily="34" charset="0"/>
              </a:rPr>
              <a:t>Public Services Priorities </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Homeless Services</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Mental Health Services </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Transportation Services</a:t>
            </a:r>
          </a:p>
        </p:txBody>
      </p:sp>
      <p:sp>
        <p:nvSpPr>
          <p:cNvPr id="18" name="TextBox 17">
            <a:extLst>
              <a:ext uri="{FF2B5EF4-FFF2-40B4-BE49-F238E27FC236}">
                <a16:creationId xmlns:a16="http://schemas.microsoft.com/office/drawing/2014/main" id="{B890E223-F7EE-8189-1FF0-FAF2BF9CBA38}"/>
              </a:ext>
            </a:extLst>
          </p:cNvPr>
          <p:cNvSpPr txBox="1"/>
          <p:nvPr/>
        </p:nvSpPr>
        <p:spPr>
          <a:xfrm>
            <a:off x="995746" y="1453435"/>
            <a:ext cx="5637850" cy="1446550"/>
          </a:xfrm>
          <a:prstGeom prst="rect">
            <a:avLst/>
          </a:prstGeom>
          <a:noFill/>
        </p:spPr>
        <p:txBody>
          <a:bodyPr wrap="square" rtlCol="0">
            <a:spAutoFit/>
          </a:bodyPr>
          <a:lstStyle/>
          <a:p>
            <a:pPr>
              <a:buClr>
                <a:schemeClr val="bg1"/>
              </a:buClr>
            </a:pPr>
            <a:r>
              <a:rPr lang="en-US" sz="2200" b="1" u="sng" dirty="0">
                <a:solidFill>
                  <a:schemeClr val="bg1"/>
                </a:solidFill>
                <a:latin typeface="Segoe UI" panose="020B0502040204020203" pitchFamily="34" charset="0"/>
                <a:cs typeface="Segoe UI" panose="020B0502040204020203" pitchFamily="34" charset="0"/>
              </a:rPr>
              <a:t>Top 3 Community Needs Priorities </a:t>
            </a:r>
          </a:p>
          <a:p>
            <a:pPr marL="285750" indent="-28575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Affordable Housing </a:t>
            </a:r>
          </a:p>
          <a:p>
            <a:pPr marL="285750" indent="-28575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Public Improvements</a:t>
            </a:r>
          </a:p>
          <a:p>
            <a:pPr marL="285750" indent="-28575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Public Services</a:t>
            </a:r>
          </a:p>
        </p:txBody>
      </p:sp>
      <p:sp>
        <p:nvSpPr>
          <p:cNvPr id="19" name="TextBox 18">
            <a:extLst>
              <a:ext uri="{FF2B5EF4-FFF2-40B4-BE49-F238E27FC236}">
                <a16:creationId xmlns:a16="http://schemas.microsoft.com/office/drawing/2014/main" id="{A34712F0-10EB-FFCC-F59B-BCE407A490D2}"/>
              </a:ext>
            </a:extLst>
          </p:cNvPr>
          <p:cNvSpPr txBox="1"/>
          <p:nvPr/>
        </p:nvSpPr>
        <p:spPr>
          <a:xfrm>
            <a:off x="6554391" y="1472074"/>
            <a:ext cx="5149929" cy="1785104"/>
          </a:xfrm>
          <a:prstGeom prst="rect">
            <a:avLst/>
          </a:prstGeom>
          <a:noFill/>
        </p:spPr>
        <p:txBody>
          <a:bodyPr wrap="square" rtlCol="0">
            <a:spAutoFit/>
          </a:bodyPr>
          <a:lstStyle/>
          <a:p>
            <a:pPr>
              <a:buClr>
                <a:schemeClr val="bg1"/>
              </a:buClr>
            </a:pPr>
            <a:r>
              <a:rPr lang="en-US" sz="2200" b="1" u="sng" dirty="0">
                <a:solidFill>
                  <a:schemeClr val="bg1"/>
                </a:solidFill>
                <a:latin typeface="Segoe UI" panose="020B0502040204020203" pitchFamily="34" charset="0"/>
                <a:cs typeface="Segoe UI" panose="020B0502040204020203" pitchFamily="34" charset="0"/>
              </a:rPr>
              <a:t>Public Improvement Priorities </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Water/Sewer Improvements</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Sidewalks</a:t>
            </a:r>
          </a:p>
          <a:p>
            <a:pPr marL="342900" indent="-342900">
              <a:buClr>
                <a:schemeClr val="bg1"/>
              </a:buClr>
              <a:buFont typeface="Arial" panose="020B0604020202020204" pitchFamily="34" charset="0"/>
              <a:buChar char="•"/>
            </a:pPr>
            <a:r>
              <a:rPr lang="en-US" sz="2200" dirty="0">
                <a:solidFill>
                  <a:schemeClr val="bg1"/>
                </a:solidFill>
                <a:latin typeface="Segoe UI" panose="020B0502040204020203" pitchFamily="34" charset="0"/>
                <a:cs typeface="Segoe UI" panose="020B0502040204020203" pitchFamily="34" charset="0"/>
              </a:rPr>
              <a:t>Street Improvement</a:t>
            </a:r>
          </a:p>
          <a:p>
            <a:pPr>
              <a:buClr>
                <a:schemeClr val="bg1"/>
              </a:buClr>
            </a:pPr>
            <a:endParaRPr lang="en-US" sz="2200" dirty="0">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457C099-583D-A0AE-F63F-CBDCCF9A4AB6}"/>
              </a:ext>
            </a:extLst>
          </p:cNvPr>
          <p:cNvSpPr txBox="1"/>
          <p:nvPr/>
        </p:nvSpPr>
        <p:spPr>
          <a:xfrm>
            <a:off x="3999186" y="6229467"/>
            <a:ext cx="4193627" cy="307777"/>
          </a:xfrm>
          <a:prstGeom prst="rect">
            <a:avLst/>
          </a:prstGeom>
          <a:noFill/>
        </p:spPr>
        <p:txBody>
          <a:bodyPr wrap="square" rtlCol="0">
            <a:spAutoFit/>
          </a:bodyPr>
          <a:lstStyle/>
          <a:p>
            <a:pPr algn="ctr"/>
            <a:r>
              <a:rPr lang="en-US" b="1" i="1" dirty="0">
                <a:solidFill>
                  <a:schemeClr val="bg1"/>
                </a:solidFill>
                <a:latin typeface="Segoe UI" panose="020B0502040204020203" pitchFamily="34" charset="0"/>
                <a:cs typeface="Segoe UI" panose="020B0502040204020203" pitchFamily="34" charset="0"/>
              </a:rPr>
              <a:t>Ranked by highest need identified</a:t>
            </a:r>
          </a:p>
        </p:txBody>
      </p:sp>
    </p:spTree>
    <p:extLst>
      <p:ext uri="{BB962C8B-B14F-4D97-AF65-F5344CB8AC3E}">
        <p14:creationId xmlns:p14="http://schemas.microsoft.com/office/powerpoint/2010/main" val="3086342979"/>
      </p:ext>
    </p:extLst>
  </p:cSld>
  <p:clrMapOvr>
    <a:masterClrMapping/>
  </p:clrMapOvr>
  <mc:AlternateContent xmlns:mc="http://schemas.openxmlformats.org/markup-compatibility/2006" xmlns:p14="http://schemas.microsoft.com/office/powerpoint/2010/main">
    <mc:Choice Requires="p14">
      <p:transition p14:dur="250" advTm="6000"/>
    </mc:Choice>
    <mc:Fallback xmlns="">
      <p:transition advTm="6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7">
          <a:extLst>
            <a:ext uri="{FF2B5EF4-FFF2-40B4-BE49-F238E27FC236}">
              <a16:creationId xmlns:a16="http://schemas.microsoft.com/office/drawing/2014/main" id="{678D1944-ED62-39C4-8282-48B6100AAC39}"/>
            </a:ext>
          </a:extLst>
        </p:cNvPr>
        <p:cNvGrpSpPr/>
        <p:nvPr/>
      </p:nvGrpSpPr>
      <p:grpSpPr>
        <a:xfrm>
          <a:off x="0" y="0"/>
          <a:ext cx="0" cy="0"/>
          <a:chOff x="0" y="0"/>
          <a:chExt cx="0" cy="0"/>
        </a:xfrm>
      </p:grpSpPr>
      <p:sp>
        <p:nvSpPr>
          <p:cNvPr id="409" name="Google Shape;409;p21" hidden="1">
            <a:extLst>
              <a:ext uri="{FF2B5EF4-FFF2-40B4-BE49-F238E27FC236}">
                <a16:creationId xmlns:a16="http://schemas.microsoft.com/office/drawing/2014/main" id="{2F0C35E7-30DF-2406-4BC7-F1150E03928E}"/>
              </a:ext>
            </a:extLst>
          </p:cNvPr>
          <p:cNvSpPr/>
          <p:nvPr/>
        </p:nvSpPr>
        <p:spPr>
          <a:xfrm flipH="1">
            <a:off x="8576720" y="3335867"/>
            <a:ext cx="3291840" cy="3200400"/>
          </a:xfrm>
          <a:prstGeom prst="rtTriangl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u="none" strike="noStrike" cap="none" dirty="0">
              <a:solidFill>
                <a:srgbClr val="FFFFFF"/>
              </a:solidFill>
              <a:latin typeface="Segoe UI" panose="020B0502040204020203" pitchFamily="34" charset="0"/>
              <a:ea typeface="Calibri"/>
              <a:cs typeface="Segoe UI" panose="020B0502040204020203" pitchFamily="34" charset="0"/>
              <a:sym typeface="Calibri"/>
            </a:endParaRPr>
          </a:p>
        </p:txBody>
      </p:sp>
      <p:sp>
        <p:nvSpPr>
          <p:cNvPr id="411" name="Google Shape;411;p21">
            <a:extLst>
              <a:ext uri="{FF2B5EF4-FFF2-40B4-BE49-F238E27FC236}">
                <a16:creationId xmlns:a16="http://schemas.microsoft.com/office/drawing/2014/main" id="{1C5B2464-CC6D-0006-E696-5D4307F75002}"/>
              </a:ext>
            </a:extLst>
          </p:cNvPr>
          <p:cNvSpPr txBox="1">
            <a:spLocks noGrp="1"/>
          </p:cNvSpPr>
          <p:nvPr>
            <p:ph type="title"/>
          </p:nvPr>
        </p:nvSpPr>
        <p:spPr>
          <a:xfrm>
            <a:off x="838199" y="262942"/>
            <a:ext cx="10912313" cy="1325563"/>
          </a:xfrm>
          <a:noFill/>
          <a:ln>
            <a:noFill/>
          </a:ln>
        </p:spPr>
        <p:txBody>
          <a:bodyPr spcFirstLastPara="1" wrap="square" lIns="91425" tIns="45700" rIns="91425" bIns="45700" anchor="ctr" anchorCtr="0">
            <a:noAutofit/>
          </a:bodyPr>
          <a:lstStyle/>
          <a:p>
            <a:r>
              <a:rPr lang="en-US" spc="-100" dirty="0"/>
              <a:t>Service Providers &amp; Local Government</a:t>
            </a:r>
          </a:p>
        </p:txBody>
      </p:sp>
      <p:sp>
        <p:nvSpPr>
          <p:cNvPr id="4" name="TextBox 3">
            <a:extLst>
              <a:ext uri="{FF2B5EF4-FFF2-40B4-BE49-F238E27FC236}">
                <a16:creationId xmlns:a16="http://schemas.microsoft.com/office/drawing/2014/main" id="{75F05B8F-73B6-757A-77E4-9BBB11D9E059}"/>
              </a:ext>
            </a:extLst>
          </p:cNvPr>
          <p:cNvSpPr txBox="1"/>
          <p:nvPr/>
        </p:nvSpPr>
        <p:spPr>
          <a:xfrm>
            <a:off x="858519" y="1456425"/>
            <a:ext cx="8339255" cy="1323439"/>
          </a:xfrm>
          <a:prstGeom prst="rect">
            <a:avLst/>
          </a:prstGeom>
          <a:noFill/>
        </p:spPr>
        <p:txBody>
          <a:bodyPr wrap="square">
            <a:spAutoFit/>
          </a:bodyPr>
          <a:lstStyle/>
          <a:p>
            <a:r>
              <a:rPr lang="en-US" sz="2000" b="1" u="sng" dirty="0">
                <a:latin typeface="Segoe UI" panose="020B0502040204020203" pitchFamily="34" charset="0"/>
                <a:cs typeface="Segoe UI" panose="020B0502040204020203" pitchFamily="34" charset="0"/>
              </a:rPr>
              <a:t>Service Provider – Top Needs </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Safe, decent, affordable housing</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Housing for special needs populations</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Helping the homeless and homelessness prevention</a:t>
            </a:r>
          </a:p>
        </p:txBody>
      </p:sp>
      <p:sp>
        <p:nvSpPr>
          <p:cNvPr id="7" name="TextBox 6">
            <a:extLst>
              <a:ext uri="{FF2B5EF4-FFF2-40B4-BE49-F238E27FC236}">
                <a16:creationId xmlns:a16="http://schemas.microsoft.com/office/drawing/2014/main" id="{9A556ADC-B841-F01A-ABF5-2A57CFD6041E}"/>
              </a:ext>
            </a:extLst>
          </p:cNvPr>
          <p:cNvSpPr txBox="1"/>
          <p:nvPr/>
        </p:nvSpPr>
        <p:spPr>
          <a:xfrm>
            <a:off x="888999" y="2944346"/>
            <a:ext cx="8339255" cy="1323439"/>
          </a:xfrm>
          <a:prstGeom prst="rect">
            <a:avLst/>
          </a:prstGeom>
          <a:noFill/>
        </p:spPr>
        <p:txBody>
          <a:bodyPr wrap="square">
            <a:spAutoFit/>
          </a:bodyPr>
          <a:lstStyle/>
          <a:p>
            <a:r>
              <a:rPr lang="en-US" sz="2000" b="1" u="sng" dirty="0">
                <a:latin typeface="Segoe UI" panose="020B0502040204020203" pitchFamily="34" charset="0"/>
                <a:cs typeface="Segoe UI" panose="020B0502040204020203" pitchFamily="34" charset="0"/>
              </a:rPr>
              <a:t>Service Provider – Top Funding Priorities</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Creation of affordable housing and/or homebuyer assistance</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Owner/renter housing rehabilitation</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Public services </a:t>
            </a:r>
          </a:p>
        </p:txBody>
      </p:sp>
      <p:sp>
        <p:nvSpPr>
          <p:cNvPr id="10" name="TextBox 9">
            <a:extLst>
              <a:ext uri="{FF2B5EF4-FFF2-40B4-BE49-F238E27FC236}">
                <a16:creationId xmlns:a16="http://schemas.microsoft.com/office/drawing/2014/main" id="{E58F12FF-D4B3-91B0-3250-03DCA631BD3F}"/>
              </a:ext>
            </a:extLst>
          </p:cNvPr>
          <p:cNvSpPr txBox="1"/>
          <p:nvPr/>
        </p:nvSpPr>
        <p:spPr>
          <a:xfrm>
            <a:off x="899161" y="4381467"/>
            <a:ext cx="5783802" cy="1631216"/>
          </a:xfrm>
          <a:prstGeom prst="rect">
            <a:avLst/>
          </a:prstGeom>
          <a:noFill/>
        </p:spPr>
        <p:txBody>
          <a:bodyPr wrap="square">
            <a:spAutoFit/>
          </a:bodyPr>
          <a:lstStyle/>
          <a:p>
            <a:r>
              <a:rPr lang="en-US" sz="2000" b="1" u="sng" dirty="0">
                <a:latin typeface="Segoe UI" panose="020B0502040204020203" pitchFamily="34" charset="0"/>
                <a:cs typeface="Segoe UI" panose="020B0502040204020203" pitchFamily="34" charset="0"/>
              </a:rPr>
              <a:t>Local Government – Project Priority</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Public infrastructure improvements</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Economic development/job creation</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Affordable rental housing development</a:t>
            </a:r>
          </a:p>
          <a:p>
            <a:pPr marL="285750"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Public facilities (community centers, parks, etc.)</a:t>
            </a:r>
          </a:p>
        </p:txBody>
      </p:sp>
      <p:sp>
        <p:nvSpPr>
          <p:cNvPr id="2" name="TextBox 1">
            <a:extLst>
              <a:ext uri="{FF2B5EF4-FFF2-40B4-BE49-F238E27FC236}">
                <a16:creationId xmlns:a16="http://schemas.microsoft.com/office/drawing/2014/main" id="{F356E833-C34E-DF29-3319-D15954579CA9}"/>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7</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7215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gradFill>
          <a:gsLst>
            <a:gs pos="66000">
              <a:srgbClr val="004B8B"/>
            </a:gs>
            <a:gs pos="99000">
              <a:srgbClr val="A3D237">
                <a:alpha val="82000"/>
              </a:srgbClr>
            </a:gs>
          </a:gsLst>
          <a:lin ang="2400000" scaled="0"/>
        </a:gradFill>
        <a:effectLst/>
      </p:bgPr>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5C242A22-6691-A150-FA30-495EEE0EE3F5}"/>
              </a:ext>
            </a:extLst>
          </p:cNvPr>
          <p:cNvSpPr>
            <a:spLocks noGrp="1"/>
          </p:cNvSpPr>
          <p:nvPr>
            <p:ph type="title" idx="4294967295"/>
          </p:nvPr>
        </p:nvSpPr>
        <p:spPr>
          <a:xfrm>
            <a:off x="968292" y="486045"/>
            <a:ext cx="9219958" cy="1096138"/>
          </a:xfrm>
        </p:spPr>
        <p:txBody>
          <a:bodyPr>
            <a:normAutofit fontScale="90000"/>
          </a:bodyPr>
          <a:lstStyle/>
          <a:p>
            <a:r>
              <a:rPr lang="en-US" sz="4800" b="1" spc="-100" dirty="0">
                <a:solidFill>
                  <a:schemeClr val="bg1"/>
                </a:solidFill>
                <a:latin typeface="Segoe UI Black" panose="020B0A02040204020203" pitchFamily="34" charset="0"/>
                <a:ea typeface="Segoe UI Black" panose="020B0A02040204020203" pitchFamily="34" charset="0"/>
              </a:rPr>
              <a:t>Data Highlights: State Population</a:t>
            </a:r>
          </a:p>
        </p:txBody>
      </p:sp>
      <p:sp>
        <p:nvSpPr>
          <p:cNvPr id="2" name="TextBox 1">
            <a:extLst>
              <a:ext uri="{FF2B5EF4-FFF2-40B4-BE49-F238E27FC236}">
                <a16:creationId xmlns:a16="http://schemas.microsoft.com/office/drawing/2014/main" id="{94EDFDA8-838A-1942-AD3A-C84CCC14643C}"/>
              </a:ext>
            </a:extLst>
          </p:cNvPr>
          <p:cNvSpPr txBox="1"/>
          <p:nvPr/>
        </p:nvSpPr>
        <p:spPr>
          <a:xfrm>
            <a:off x="38972" y="6486193"/>
            <a:ext cx="6813084" cy="276999"/>
          </a:xfrm>
          <a:prstGeom prst="rect">
            <a:avLst/>
          </a:prstGeom>
          <a:solidFill>
            <a:schemeClr val="accent5">
              <a:lumMod val="75000"/>
            </a:schemeClr>
          </a:solidFill>
        </p:spPr>
        <p:txBody>
          <a:bodyPr wrap="none" rtlCol="0">
            <a:spAutoFit/>
          </a:bodyPr>
          <a:lstStyle/>
          <a:p>
            <a:r>
              <a:rPr lang="en-US" sz="1200" b="1" dirty="0">
                <a:solidFill>
                  <a:schemeClr val="bg1"/>
                </a:solidFill>
                <a:latin typeface="Segoe UI" panose="020B0502040204020203" pitchFamily="34" charset="0"/>
                <a:cs typeface="Segoe UI" panose="020B0502040204020203" pitchFamily="34" charset="0"/>
              </a:rPr>
              <a:t>Data Source: </a:t>
            </a:r>
            <a:r>
              <a:rPr lang="en-US" sz="1200" dirty="0">
                <a:solidFill>
                  <a:schemeClr val="bg1"/>
                </a:solidFill>
                <a:latin typeface="Segoe UI" panose="020B0502040204020203" pitchFamily="34" charset="0"/>
                <a:cs typeface="Segoe UI" panose="020B0502040204020203" pitchFamily="34" charset="0"/>
              </a:rPr>
              <a:t>2023, 2013 ACS Five-Year Estimates Data Profiles; Median Income in Nominal Dollars</a:t>
            </a:r>
          </a:p>
        </p:txBody>
      </p:sp>
      <p:sp>
        <p:nvSpPr>
          <p:cNvPr id="49" name="Rounded Rectangle 48">
            <a:extLst>
              <a:ext uri="{FF2B5EF4-FFF2-40B4-BE49-F238E27FC236}">
                <a16:creationId xmlns:a16="http://schemas.microsoft.com/office/drawing/2014/main" id="{7634F4B5-D737-3855-EE9B-746C126900E0}"/>
              </a:ext>
            </a:extLst>
          </p:cNvPr>
          <p:cNvSpPr>
            <a:spLocks noChangeAspect="1"/>
          </p:cNvSpPr>
          <p:nvPr/>
        </p:nvSpPr>
        <p:spPr>
          <a:xfrm>
            <a:off x="1348403" y="1668051"/>
            <a:ext cx="4958546" cy="1096137"/>
          </a:xfrm>
          <a:prstGeom prst="roundRect">
            <a:avLst/>
          </a:prstGeom>
          <a:solidFill>
            <a:schemeClr val="accent1">
              <a:lumMod val="75000"/>
            </a:schemeClr>
          </a:solidFill>
          <a:ln>
            <a:noFill/>
          </a:ln>
        </p:spPr>
        <p:style>
          <a:lnRef idx="1">
            <a:schemeClr val="accent1"/>
          </a:lnRef>
          <a:fillRef idx="2">
            <a:schemeClr val="accent1"/>
          </a:fillRef>
          <a:effectRef idx="1">
            <a:schemeClr val="accent1"/>
          </a:effectRef>
          <a:fontRef idx="minor">
            <a:schemeClr val="dk1"/>
          </a:fontRef>
        </p:style>
        <p:txBody>
          <a:bodyPr rtlCol="0" anchor="ctr" anchorCtr="1"/>
          <a:lstStyle/>
          <a:p>
            <a:pPr algn="ctr"/>
            <a:r>
              <a:rPr lang="en-US" sz="2800" b="0" i="0" u="none" strike="noStrike" dirty="0">
                <a:solidFill>
                  <a:schemeClr val="bg1"/>
                </a:solidFill>
                <a:effectLst/>
                <a:latin typeface="Segoe UI" panose="020B0502040204020203" pitchFamily="34" charset="0"/>
                <a:cs typeface="Segoe UI" panose="020B0502040204020203" pitchFamily="34" charset="0"/>
              </a:rPr>
              <a:t>Population: 5,212,774</a:t>
            </a:r>
            <a:endParaRPr lang="en-US" sz="2800" dirty="0">
              <a:solidFill>
                <a:schemeClr val="bg1"/>
              </a:solidFill>
              <a:latin typeface="Segoe UI" panose="020B0502040204020203" pitchFamily="34" charset="0"/>
              <a:cs typeface="Segoe UI" panose="020B0502040204020203" pitchFamily="34" charset="0"/>
            </a:endParaRPr>
          </a:p>
          <a:p>
            <a:pPr algn="ctr"/>
            <a:r>
              <a:rPr lang="en-US" sz="2800" dirty="0">
                <a:solidFill>
                  <a:schemeClr val="bg1"/>
                </a:solidFill>
                <a:latin typeface="Segoe UI" panose="020B0502040204020203" pitchFamily="34" charset="0"/>
                <a:cs typeface="Segoe UI" panose="020B0502040204020203" pitchFamily="34" charset="0"/>
              </a:rPr>
              <a:t>+11.4% over last 10 years</a:t>
            </a:r>
          </a:p>
        </p:txBody>
      </p:sp>
      <p:sp>
        <p:nvSpPr>
          <p:cNvPr id="50" name="Rounded Rectangle 49">
            <a:extLst>
              <a:ext uri="{FF2B5EF4-FFF2-40B4-BE49-F238E27FC236}">
                <a16:creationId xmlns:a16="http://schemas.microsoft.com/office/drawing/2014/main" id="{1765E632-4578-0352-6166-BAA7900E7C81}"/>
              </a:ext>
            </a:extLst>
          </p:cNvPr>
          <p:cNvSpPr/>
          <p:nvPr/>
        </p:nvSpPr>
        <p:spPr>
          <a:xfrm>
            <a:off x="1348402" y="3408071"/>
            <a:ext cx="4958547" cy="1096136"/>
          </a:xfrm>
          <a:prstGeom prst="roundRect">
            <a:avLst/>
          </a:prstGeom>
          <a:solidFill>
            <a:srgbClr val="002060"/>
          </a:solidFill>
          <a:ln>
            <a:noFill/>
          </a:ln>
        </p:spPr>
        <p:style>
          <a:lnRef idx="1">
            <a:schemeClr val="accent1"/>
          </a:lnRef>
          <a:fillRef idx="2">
            <a:schemeClr val="accent1"/>
          </a:fillRef>
          <a:effectRef idx="1">
            <a:schemeClr val="accent1"/>
          </a:effectRef>
          <a:fontRef idx="minor">
            <a:schemeClr val="dk1"/>
          </a:fontRef>
        </p:style>
        <p:txBody>
          <a:bodyPr rtlCol="0" anchor="ctr" anchorCtr="1"/>
          <a:lstStyle/>
          <a:p>
            <a:pPr algn="ctr"/>
            <a:r>
              <a:rPr lang="en-US" sz="2800" b="0" i="0" u="none" strike="noStrike" dirty="0">
                <a:solidFill>
                  <a:schemeClr val="bg1"/>
                </a:solidFill>
                <a:effectLst/>
                <a:latin typeface="Segoe UI" panose="020B0502040204020203" pitchFamily="34" charset="0"/>
                <a:cs typeface="Segoe UI" panose="020B0502040204020203" pitchFamily="34" charset="0"/>
              </a:rPr>
              <a:t>Total Households: </a:t>
            </a:r>
            <a:r>
              <a:rPr lang="en-US" sz="2800" dirty="0">
                <a:solidFill>
                  <a:schemeClr val="bg1"/>
                </a:solidFill>
                <a:latin typeface="Segoe UI" panose="020B0502040204020203" pitchFamily="34" charset="0"/>
                <a:cs typeface="Segoe UI" panose="020B0502040204020203" pitchFamily="34" charset="0"/>
              </a:rPr>
              <a:t>2,070,390</a:t>
            </a:r>
          </a:p>
          <a:p>
            <a:pPr algn="ctr"/>
            <a:r>
              <a:rPr lang="en-US" sz="2800" dirty="0">
                <a:solidFill>
                  <a:schemeClr val="bg1"/>
                </a:solidFill>
                <a:latin typeface="Segoe UI" panose="020B0502040204020203" pitchFamily="34" charset="0"/>
                <a:cs typeface="Segoe UI" panose="020B0502040204020203" pitchFamily="34" charset="0"/>
              </a:rPr>
              <a:t>16.3% Increase</a:t>
            </a:r>
          </a:p>
        </p:txBody>
      </p:sp>
      <p:sp>
        <p:nvSpPr>
          <p:cNvPr id="51" name="Rounded Rectangle 50">
            <a:extLst>
              <a:ext uri="{FF2B5EF4-FFF2-40B4-BE49-F238E27FC236}">
                <a16:creationId xmlns:a16="http://schemas.microsoft.com/office/drawing/2014/main" id="{195ED135-D703-0B76-014A-001D85387F36}"/>
              </a:ext>
            </a:extLst>
          </p:cNvPr>
          <p:cNvSpPr>
            <a:spLocks noChangeAspect="1"/>
          </p:cNvSpPr>
          <p:nvPr/>
        </p:nvSpPr>
        <p:spPr>
          <a:xfrm>
            <a:off x="1348402" y="5138144"/>
            <a:ext cx="4958547" cy="1096137"/>
          </a:xfrm>
          <a:prstGeom prst="roundRect">
            <a:avLst/>
          </a:prstGeom>
          <a:solidFill>
            <a:srgbClr val="A3D337">
              <a:alpha val="90000"/>
            </a:srgbClr>
          </a:solidFill>
          <a:ln>
            <a:noFill/>
          </a:ln>
        </p:spPr>
        <p:style>
          <a:lnRef idx="1">
            <a:schemeClr val="accent1"/>
          </a:lnRef>
          <a:fillRef idx="2">
            <a:schemeClr val="accent1"/>
          </a:fillRef>
          <a:effectRef idx="1">
            <a:schemeClr val="accent1"/>
          </a:effectRef>
          <a:fontRef idx="minor">
            <a:schemeClr val="dk1"/>
          </a:fontRef>
        </p:style>
        <p:txBody>
          <a:bodyPr rtlCol="0" anchor="ctr" anchorCtr="1"/>
          <a:lstStyle/>
          <a:p>
            <a:pPr algn="ctr"/>
            <a:r>
              <a:rPr lang="en-US" sz="2800" b="0" i="0" u="none" strike="noStrike" dirty="0">
                <a:solidFill>
                  <a:schemeClr val="tx1"/>
                </a:solidFill>
                <a:effectLst/>
                <a:latin typeface="Segoe UI" panose="020B0502040204020203" pitchFamily="34" charset="0"/>
                <a:cs typeface="Segoe UI" panose="020B0502040204020203" pitchFamily="34" charset="0"/>
              </a:rPr>
              <a:t>Median Income: </a:t>
            </a:r>
            <a:r>
              <a:rPr lang="en-US" sz="2800" dirty="0">
                <a:solidFill>
                  <a:schemeClr val="tx1"/>
                </a:solidFill>
                <a:latin typeface="Segoe UI" panose="020B0502040204020203" pitchFamily="34" charset="0"/>
                <a:cs typeface="Segoe UI" panose="020B0502040204020203" pitchFamily="34" charset="0"/>
              </a:rPr>
              <a:t>$66,818 </a:t>
            </a:r>
          </a:p>
          <a:p>
            <a:pPr algn="ctr"/>
            <a:r>
              <a:rPr lang="en-US" sz="2800" dirty="0">
                <a:solidFill>
                  <a:schemeClr val="tx1"/>
                </a:solidFill>
                <a:latin typeface="Segoe UI" panose="020B0502040204020203" pitchFamily="34" charset="0"/>
                <a:cs typeface="Segoe UI" panose="020B0502040204020203" pitchFamily="34" charset="0"/>
              </a:rPr>
              <a:t>49.2% Increase</a:t>
            </a:r>
          </a:p>
        </p:txBody>
      </p:sp>
      <p:grpSp>
        <p:nvGrpSpPr>
          <p:cNvPr id="53" name="Group 52">
            <a:extLst>
              <a:ext uri="{FF2B5EF4-FFF2-40B4-BE49-F238E27FC236}">
                <a16:creationId xmlns:a16="http://schemas.microsoft.com/office/drawing/2014/main" id="{69A34AEE-C912-43E2-0D10-1DDBD0AF9013}"/>
              </a:ext>
            </a:extLst>
          </p:cNvPr>
          <p:cNvGrpSpPr/>
          <p:nvPr/>
        </p:nvGrpSpPr>
        <p:grpSpPr>
          <a:xfrm>
            <a:off x="7532645" y="1367511"/>
            <a:ext cx="1645920" cy="1518597"/>
            <a:chOff x="3949431" y="925400"/>
            <a:chExt cx="1400690" cy="1272213"/>
          </a:xfrm>
          <a:solidFill>
            <a:srgbClr val="DEF7FF"/>
          </a:solidFill>
        </p:grpSpPr>
        <p:sp>
          <p:nvSpPr>
            <p:cNvPr id="54" name="Down Arrow 53">
              <a:extLst>
                <a:ext uri="{FF2B5EF4-FFF2-40B4-BE49-F238E27FC236}">
                  <a16:creationId xmlns:a16="http://schemas.microsoft.com/office/drawing/2014/main" id="{F5967BCB-F3A0-788D-E789-ACF3F401D978}"/>
                </a:ext>
              </a:extLst>
            </p:cNvPr>
            <p:cNvSpPr/>
            <p:nvPr/>
          </p:nvSpPr>
          <p:spPr>
            <a:xfrm rot="10800000">
              <a:off x="3949431" y="925400"/>
              <a:ext cx="1400690" cy="1247467"/>
            </a:xfrm>
            <a:prstGeom prst="downArrow">
              <a:avLst>
                <a:gd name="adj1" fmla="val 41765"/>
                <a:gd name="adj2" fmla="val 50000"/>
              </a:avLst>
            </a:prstGeom>
            <a:solidFill>
              <a:srgbClr val="A3D337">
                <a:alpha val="4793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tIns="822960" rIns="0" bIns="0" rtlCol="0" anchor="ctr" anchorCtr="0"/>
            <a:lstStyle/>
            <a:p>
              <a:pPr algn="ctr"/>
              <a:endParaRPr lang="en-US" sz="3600" i="1" dirty="0">
                <a:solidFill>
                  <a:schemeClr val="accent6">
                    <a:lumMod val="20000"/>
                    <a:lumOff val="80000"/>
                  </a:schemeClr>
                </a:solidFill>
              </a:endParaRPr>
            </a:p>
          </p:txBody>
        </p:sp>
        <p:pic>
          <p:nvPicPr>
            <p:cNvPr id="55" name="Graphic 54" descr="Group of people with solid fill">
              <a:extLst>
                <a:ext uri="{FF2B5EF4-FFF2-40B4-BE49-F238E27FC236}">
                  <a16:creationId xmlns:a16="http://schemas.microsoft.com/office/drawing/2014/main" id="{5774A665-E6AD-3BE5-A916-1CBCCA711C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18561" y="1231706"/>
              <a:ext cx="1062429" cy="965907"/>
            </a:xfrm>
            <a:prstGeom prst="rect">
              <a:avLst/>
            </a:prstGeom>
          </p:spPr>
        </p:pic>
      </p:grpSp>
      <p:grpSp>
        <p:nvGrpSpPr>
          <p:cNvPr id="56" name="Group 55">
            <a:extLst>
              <a:ext uri="{FF2B5EF4-FFF2-40B4-BE49-F238E27FC236}">
                <a16:creationId xmlns:a16="http://schemas.microsoft.com/office/drawing/2014/main" id="{E3D28F47-C17E-9D62-1355-700772777B7E}"/>
              </a:ext>
            </a:extLst>
          </p:cNvPr>
          <p:cNvGrpSpPr>
            <a:grpSpLocks noChangeAspect="1"/>
          </p:cNvGrpSpPr>
          <p:nvPr/>
        </p:nvGrpSpPr>
        <p:grpSpPr>
          <a:xfrm>
            <a:off x="7448120" y="3106965"/>
            <a:ext cx="1828800" cy="1811051"/>
            <a:chOff x="3728574" y="2305946"/>
            <a:chExt cx="1778483" cy="1761223"/>
          </a:xfrm>
        </p:grpSpPr>
        <p:sp>
          <p:nvSpPr>
            <p:cNvPr id="57" name="Down Arrow 56">
              <a:extLst>
                <a:ext uri="{FF2B5EF4-FFF2-40B4-BE49-F238E27FC236}">
                  <a16:creationId xmlns:a16="http://schemas.microsoft.com/office/drawing/2014/main" id="{67B0AB52-D398-9E43-2876-239F510D66AB}"/>
                </a:ext>
              </a:extLst>
            </p:cNvPr>
            <p:cNvSpPr/>
            <p:nvPr/>
          </p:nvSpPr>
          <p:spPr>
            <a:xfrm rot="10800000">
              <a:off x="3918649" y="2305946"/>
              <a:ext cx="1400690" cy="1247467"/>
            </a:xfrm>
            <a:prstGeom prst="downArrow">
              <a:avLst>
                <a:gd name="adj1" fmla="val 41765"/>
                <a:gd name="adj2" fmla="val 44794"/>
              </a:avLst>
            </a:prstGeom>
            <a:solidFill>
              <a:srgbClr val="A3D337">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tIns="822960" rIns="0" bIns="0" rtlCol="0" anchor="ctr" anchorCtr="0"/>
            <a:lstStyle/>
            <a:p>
              <a:pPr algn="ctr"/>
              <a:endParaRPr lang="en-US" sz="3600" i="1" dirty="0">
                <a:solidFill>
                  <a:schemeClr val="accent6">
                    <a:lumMod val="20000"/>
                    <a:lumOff val="80000"/>
                  </a:schemeClr>
                </a:solidFill>
              </a:endParaRPr>
            </a:p>
          </p:txBody>
        </p:sp>
        <p:grpSp>
          <p:nvGrpSpPr>
            <p:cNvPr id="58" name="Group 57">
              <a:extLst>
                <a:ext uri="{FF2B5EF4-FFF2-40B4-BE49-F238E27FC236}">
                  <a16:creationId xmlns:a16="http://schemas.microsoft.com/office/drawing/2014/main" id="{82C20AAB-6A32-3199-80C2-826A421BB148}"/>
                </a:ext>
              </a:extLst>
            </p:cNvPr>
            <p:cNvGrpSpPr/>
            <p:nvPr/>
          </p:nvGrpSpPr>
          <p:grpSpPr>
            <a:xfrm>
              <a:off x="3728574" y="2696047"/>
              <a:ext cx="1778483" cy="1371122"/>
              <a:chOff x="3648328" y="2352544"/>
              <a:chExt cx="1778483" cy="1371122"/>
            </a:xfrm>
          </p:grpSpPr>
          <p:grpSp>
            <p:nvGrpSpPr>
              <p:cNvPr id="59" name="Group 58">
                <a:extLst>
                  <a:ext uri="{FF2B5EF4-FFF2-40B4-BE49-F238E27FC236}">
                    <a16:creationId xmlns:a16="http://schemas.microsoft.com/office/drawing/2014/main" id="{E5FBA10A-3A03-98CC-9D08-124E52876F78}"/>
                  </a:ext>
                </a:extLst>
              </p:cNvPr>
              <p:cNvGrpSpPr/>
              <p:nvPr/>
            </p:nvGrpSpPr>
            <p:grpSpPr>
              <a:xfrm>
                <a:off x="4530845" y="2352544"/>
                <a:ext cx="895966" cy="910332"/>
                <a:chOff x="4232366" y="2971800"/>
                <a:chExt cx="2320834" cy="2320834"/>
              </a:xfrm>
              <a:solidFill>
                <a:srgbClr val="783B83"/>
              </a:solidFill>
            </p:grpSpPr>
            <p:pic>
              <p:nvPicPr>
                <p:cNvPr id="66" name="Graphic 65" descr="Home1 with solid fill">
                  <a:extLst>
                    <a:ext uri="{FF2B5EF4-FFF2-40B4-BE49-F238E27FC236}">
                      <a16:creationId xmlns:a16="http://schemas.microsoft.com/office/drawing/2014/main" id="{149C7D17-2E34-40AE-A4C5-CFCCB7A7FF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32366" y="2971800"/>
                  <a:ext cx="2320834" cy="2320834"/>
                </a:xfrm>
                <a:prstGeom prst="rect">
                  <a:avLst/>
                </a:prstGeom>
              </p:spPr>
            </p:pic>
            <p:sp>
              <p:nvSpPr>
                <p:cNvPr id="67" name="Rectangle 66">
                  <a:extLst>
                    <a:ext uri="{FF2B5EF4-FFF2-40B4-BE49-F238E27FC236}">
                      <a16:creationId xmlns:a16="http://schemas.microsoft.com/office/drawing/2014/main" id="{6BEC5408-4FA9-9AFC-B909-C77B21F96FE6}"/>
                    </a:ext>
                  </a:extLst>
                </p:cNvPr>
                <p:cNvSpPr/>
                <p:nvPr/>
              </p:nvSpPr>
              <p:spPr>
                <a:xfrm>
                  <a:off x="4990011" y="4010297"/>
                  <a:ext cx="770709" cy="8621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60" name="Group 59">
                <a:extLst>
                  <a:ext uri="{FF2B5EF4-FFF2-40B4-BE49-F238E27FC236}">
                    <a16:creationId xmlns:a16="http://schemas.microsoft.com/office/drawing/2014/main" id="{982A8567-7F4A-E0B0-EEFB-F33EF3C42C1A}"/>
                  </a:ext>
                </a:extLst>
              </p:cNvPr>
              <p:cNvGrpSpPr/>
              <p:nvPr/>
            </p:nvGrpSpPr>
            <p:grpSpPr>
              <a:xfrm>
                <a:off x="3648328" y="2401897"/>
                <a:ext cx="895966" cy="910332"/>
                <a:chOff x="4232366" y="2971800"/>
                <a:chExt cx="2320834" cy="2320834"/>
              </a:xfrm>
              <a:solidFill>
                <a:srgbClr val="783B83"/>
              </a:solidFill>
            </p:grpSpPr>
            <p:sp>
              <p:nvSpPr>
                <p:cNvPr id="64" name="Rectangle 63">
                  <a:extLst>
                    <a:ext uri="{FF2B5EF4-FFF2-40B4-BE49-F238E27FC236}">
                      <a16:creationId xmlns:a16="http://schemas.microsoft.com/office/drawing/2014/main" id="{646F148A-29E4-7078-B0A8-C6DAFB4EA62E}"/>
                    </a:ext>
                  </a:extLst>
                </p:cNvPr>
                <p:cNvSpPr/>
                <p:nvPr/>
              </p:nvSpPr>
              <p:spPr>
                <a:xfrm>
                  <a:off x="4990011" y="4010297"/>
                  <a:ext cx="770709" cy="8621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65" name="Graphic 64" descr="Home1 with solid fill">
                  <a:extLst>
                    <a:ext uri="{FF2B5EF4-FFF2-40B4-BE49-F238E27FC236}">
                      <a16:creationId xmlns:a16="http://schemas.microsoft.com/office/drawing/2014/main" id="{A934F609-7533-3F6E-2768-F53E308889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32366" y="2971800"/>
                  <a:ext cx="2320834" cy="2320834"/>
                </a:xfrm>
                <a:prstGeom prst="rect">
                  <a:avLst/>
                </a:prstGeom>
              </p:spPr>
            </p:pic>
          </p:grpSp>
          <p:grpSp>
            <p:nvGrpSpPr>
              <p:cNvPr id="61" name="Group 60">
                <a:extLst>
                  <a:ext uri="{FF2B5EF4-FFF2-40B4-BE49-F238E27FC236}">
                    <a16:creationId xmlns:a16="http://schemas.microsoft.com/office/drawing/2014/main" id="{6DC46CBE-7A4C-5122-7C18-2A5B684E115C}"/>
                  </a:ext>
                </a:extLst>
              </p:cNvPr>
              <p:cNvGrpSpPr>
                <a:grpSpLocks noChangeAspect="1"/>
              </p:cNvGrpSpPr>
              <p:nvPr/>
            </p:nvGrpSpPr>
            <p:grpSpPr>
              <a:xfrm>
                <a:off x="4004339" y="2679574"/>
                <a:ext cx="1040189" cy="1044092"/>
                <a:chOff x="4232366" y="2971800"/>
                <a:chExt cx="2320834" cy="2320834"/>
              </a:xfrm>
              <a:solidFill>
                <a:srgbClr val="783B83"/>
              </a:solidFill>
            </p:grpSpPr>
            <p:pic>
              <p:nvPicPr>
                <p:cNvPr id="62" name="Graphic 61" descr="Home1 with solid fill">
                  <a:extLst>
                    <a:ext uri="{FF2B5EF4-FFF2-40B4-BE49-F238E27FC236}">
                      <a16:creationId xmlns:a16="http://schemas.microsoft.com/office/drawing/2014/main" id="{ACD95CA4-E9AE-F17F-F023-2CB7A9672C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32366" y="2971800"/>
                  <a:ext cx="2320834" cy="2320834"/>
                </a:xfrm>
                <a:prstGeom prst="rect">
                  <a:avLst/>
                </a:prstGeom>
              </p:spPr>
            </p:pic>
            <p:sp>
              <p:nvSpPr>
                <p:cNvPr id="63" name="Rectangle 62">
                  <a:extLst>
                    <a:ext uri="{FF2B5EF4-FFF2-40B4-BE49-F238E27FC236}">
                      <a16:creationId xmlns:a16="http://schemas.microsoft.com/office/drawing/2014/main" id="{846BE2A5-0397-CF53-7ED0-21DDA11178DF}"/>
                    </a:ext>
                  </a:extLst>
                </p:cNvPr>
                <p:cNvSpPr/>
                <p:nvPr/>
              </p:nvSpPr>
              <p:spPr>
                <a:xfrm>
                  <a:off x="4990011" y="4010297"/>
                  <a:ext cx="770709" cy="86214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grpSp>
        <p:nvGrpSpPr>
          <p:cNvPr id="69" name="Group 68">
            <a:extLst>
              <a:ext uri="{FF2B5EF4-FFF2-40B4-BE49-F238E27FC236}">
                <a16:creationId xmlns:a16="http://schemas.microsoft.com/office/drawing/2014/main" id="{29A9A774-C00C-60D4-D72D-82C6E64DF037}"/>
              </a:ext>
            </a:extLst>
          </p:cNvPr>
          <p:cNvGrpSpPr>
            <a:grpSpLocks noChangeAspect="1"/>
          </p:cNvGrpSpPr>
          <p:nvPr/>
        </p:nvGrpSpPr>
        <p:grpSpPr>
          <a:xfrm>
            <a:off x="7632212" y="4986180"/>
            <a:ext cx="1463040" cy="1358948"/>
            <a:chOff x="7185762" y="4711984"/>
            <a:chExt cx="1530288" cy="1443882"/>
          </a:xfrm>
        </p:grpSpPr>
        <p:sp>
          <p:nvSpPr>
            <p:cNvPr id="52" name="Down Arrow 51">
              <a:extLst>
                <a:ext uri="{FF2B5EF4-FFF2-40B4-BE49-F238E27FC236}">
                  <a16:creationId xmlns:a16="http://schemas.microsoft.com/office/drawing/2014/main" id="{BF31B6C6-DF5E-44F1-D83F-CDEAC7AEF922}"/>
                </a:ext>
              </a:extLst>
            </p:cNvPr>
            <p:cNvSpPr>
              <a:spLocks noChangeAspect="1"/>
            </p:cNvSpPr>
            <p:nvPr/>
          </p:nvSpPr>
          <p:spPr>
            <a:xfrm rot="10800000">
              <a:off x="7185762" y="4711984"/>
              <a:ext cx="1530288" cy="1443882"/>
            </a:xfrm>
            <a:prstGeom prst="downArrow">
              <a:avLst>
                <a:gd name="adj1" fmla="val 41765"/>
                <a:gd name="adj2" fmla="val 50000"/>
              </a:avLst>
            </a:prstGeom>
            <a:solidFill>
              <a:srgbClr val="A3D33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tIns="822960" rIns="0" bIns="0" rtlCol="0" anchor="ctr" anchorCtr="0"/>
            <a:lstStyle/>
            <a:p>
              <a:pPr algn="ctr"/>
              <a:endParaRPr lang="en-US" sz="3600" i="1" dirty="0">
                <a:solidFill>
                  <a:schemeClr val="accent6">
                    <a:lumMod val="20000"/>
                    <a:lumOff val="80000"/>
                  </a:schemeClr>
                </a:solidFill>
              </a:endParaRPr>
            </a:p>
          </p:txBody>
        </p:sp>
        <p:pic>
          <p:nvPicPr>
            <p:cNvPr id="68" name="Graphic 67" descr="Dollar with solid fill">
              <a:extLst>
                <a:ext uri="{FF2B5EF4-FFF2-40B4-BE49-F238E27FC236}">
                  <a16:creationId xmlns:a16="http://schemas.microsoft.com/office/drawing/2014/main" id="{B0AF7AB3-74AC-87CB-4481-5FC3965EE0C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03642" y="5094498"/>
              <a:ext cx="894527" cy="705454"/>
            </a:xfrm>
            <a:prstGeom prst="rect">
              <a:avLst/>
            </a:prstGeom>
          </p:spPr>
        </p:pic>
      </p:grpSp>
    </p:spTree>
    <p:extLst>
      <p:ext uri="{BB962C8B-B14F-4D97-AF65-F5344CB8AC3E}">
        <p14:creationId xmlns:p14="http://schemas.microsoft.com/office/powerpoint/2010/main" val="4212252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2BAD293B-3D87-6D4C-9409-DDFF6C1CB7B5}"/>
              </a:ext>
            </a:extLst>
          </p:cNvPr>
          <p:cNvGraphicFramePr>
            <a:graphicFrameLocks noGrp="1"/>
          </p:cNvGraphicFramePr>
          <p:nvPr>
            <p:extLst>
              <p:ext uri="{D42A27DB-BD31-4B8C-83A1-F6EECF244321}">
                <p14:modId xmlns:p14="http://schemas.microsoft.com/office/powerpoint/2010/main" val="1772837819"/>
              </p:ext>
            </p:extLst>
          </p:nvPr>
        </p:nvGraphicFramePr>
        <p:xfrm>
          <a:off x="250722" y="1468699"/>
          <a:ext cx="5845278" cy="995285"/>
        </p:xfrm>
        <a:graphic>
          <a:graphicData uri="http://schemas.openxmlformats.org/drawingml/2006/table">
            <a:tbl>
              <a:tblPr firstRow="1" firstCol="1" bandRow="1">
                <a:tableStyleId>{5A111915-BE36-4E01-A7E5-04B1672EAD32}</a:tableStyleId>
              </a:tblPr>
              <a:tblGrid>
                <a:gridCol w="2720835">
                  <a:extLst>
                    <a:ext uri="{9D8B030D-6E8A-4147-A177-3AD203B41FA5}">
                      <a16:colId xmlns:a16="http://schemas.microsoft.com/office/drawing/2014/main" val="3272945908"/>
                    </a:ext>
                  </a:extLst>
                </a:gridCol>
                <a:gridCol w="1595965">
                  <a:extLst>
                    <a:ext uri="{9D8B030D-6E8A-4147-A177-3AD203B41FA5}">
                      <a16:colId xmlns:a16="http://schemas.microsoft.com/office/drawing/2014/main" val="2605670614"/>
                    </a:ext>
                  </a:extLst>
                </a:gridCol>
                <a:gridCol w="1528478">
                  <a:extLst>
                    <a:ext uri="{9D8B030D-6E8A-4147-A177-3AD203B41FA5}">
                      <a16:colId xmlns:a16="http://schemas.microsoft.com/office/drawing/2014/main" val="2605705970"/>
                    </a:ext>
                  </a:extLst>
                </a:gridCol>
              </a:tblGrid>
              <a:tr h="472437">
                <a:tc>
                  <a:txBody>
                    <a:bodyPr/>
                    <a:lstStyle/>
                    <a:p>
                      <a:pPr marL="0" marR="0">
                        <a:spcBef>
                          <a:spcPts val="0"/>
                        </a:spcBef>
                        <a:spcAft>
                          <a:spcPts val="0"/>
                        </a:spcAft>
                      </a:pPr>
                      <a:r>
                        <a:rPr lang="en-US" sz="1300" dirty="0">
                          <a:effectLst/>
                          <a:latin typeface="Segoe UI" panose="020B0502040204020203" pitchFamily="34" charset="0"/>
                          <a:cs typeface="Segoe UI" panose="020B0502040204020203" pitchFamily="34" charset="0"/>
                        </a:rPr>
                        <a:t> </a:t>
                      </a:r>
                      <a:endParaRPr lang="en-US" sz="13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tc>
                <a:tc>
                  <a:txBody>
                    <a:bodyPr/>
                    <a:lstStyle/>
                    <a:p>
                      <a:pPr marL="0" marR="0" algn="ctr">
                        <a:spcBef>
                          <a:spcPts val="0"/>
                        </a:spcBef>
                        <a:spcAft>
                          <a:spcPts val="0"/>
                        </a:spcAft>
                      </a:pPr>
                      <a:r>
                        <a:rPr lang="en-US" sz="1600" dirty="0">
                          <a:effectLst/>
                          <a:latin typeface="Segoe UI" panose="020B0502040204020203" pitchFamily="34" charset="0"/>
                          <a:cs typeface="Segoe UI" panose="020B0502040204020203" pitchFamily="34" charset="0"/>
                        </a:rPr>
                        <a:t>2013</a:t>
                      </a:r>
                      <a:endParaRPr lang="en-US" sz="16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algn="ctr">
                        <a:spcBef>
                          <a:spcPts val="0"/>
                        </a:spcBef>
                        <a:spcAft>
                          <a:spcPts val="0"/>
                        </a:spcAft>
                      </a:pPr>
                      <a:r>
                        <a:rPr lang="en-US" sz="1600" dirty="0">
                          <a:effectLst/>
                          <a:latin typeface="Segoe UI" panose="020B0502040204020203" pitchFamily="34" charset="0"/>
                          <a:cs typeface="Segoe UI" panose="020B0502040204020203" pitchFamily="34" charset="0"/>
                        </a:rPr>
                        <a:t>2023</a:t>
                      </a:r>
                      <a:endParaRPr lang="en-US" sz="16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3138195353"/>
                  </a:ext>
                </a:extLst>
              </a:tr>
              <a:tr h="265746">
                <a:tc>
                  <a:txBody>
                    <a:bodyPr/>
                    <a:lstStyle/>
                    <a:p>
                      <a:pPr marL="0" marR="0">
                        <a:spcBef>
                          <a:spcPts val="0"/>
                        </a:spcBef>
                        <a:spcAft>
                          <a:spcPts val="0"/>
                        </a:spcAft>
                      </a:pPr>
                      <a:r>
                        <a:rPr lang="en-US" sz="1400" dirty="0">
                          <a:effectLst/>
                          <a:latin typeface="Segoe UI" panose="020B0502040204020203" pitchFamily="34" charset="0"/>
                          <a:cs typeface="Segoe UI" panose="020B0502040204020203" pitchFamily="34" charset="0"/>
                        </a:rPr>
                        <a:t>South Carolina (statewide)</a:t>
                      </a:r>
                      <a:endParaRPr lang="en-US" sz="14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rtl="0" fontAlgn="ctr"/>
                      <a:r>
                        <a:rPr lang="en-US" sz="1400" b="0" u="none" strike="noStrike" dirty="0">
                          <a:solidFill>
                            <a:srgbClr val="000000"/>
                          </a:solidFill>
                          <a:effectLst/>
                          <a:latin typeface="Segoe UI" panose="020B0502040204020203" pitchFamily="34" charset="0"/>
                          <a:cs typeface="Segoe UI" panose="020B0502040204020203" pitchFamily="34" charset="0"/>
                        </a:rPr>
                        <a:t>18.1%</a:t>
                      </a:r>
                      <a:endParaRPr lang="en-US" sz="1400" b="0" i="0" u="none" strike="noStrike" dirty="0">
                        <a:solidFill>
                          <a:srgbClr val="000000"/>
                        </a:solidFill>
                        <a:effectLst/>
                        <a:latin typeface="Segoe UI" panose="020B0502040204020203" pitchFamily="34" charset="0"/>
                        <a:cs typeface="Segoe UI" panose="020B0502040204020203" pitchFamily="34" charset="0"/>
                      </a:endParaRPr>
                    </a:p>
                  </a:txBody>
                  <a:tcPr anchor="ctr"/>
                </a:tc>
                <a:tc>
                  <a:txBody>
                    <a:bodyPr/>
                    <a:lstStyle/>
                    <a:p>
                      <a:pPr algn="ctr" rtl="0" fontAlgn="ctr"/>
                      <a:r>
                        <a:rPr lang="en-US" sz="1400" b="0" u="none" strike="noStrike" dirty="0">
                          <a:solidFill>
                            <a:srgbClr val="000000"/>
                          </a:solidFill>
                          <a:effectLst/>
                          <a:latin typeface="Segoe UI" panose="020B0502040204020203" pitchFamily="34" charset="0"/>
                          <a:cs typeface="Segoe UI" panose="020B0502040204020203" pitchFamily="34" charset="0"/>
                        </a:rPr>
                        <a:t>14.2%</a:t>
                      </a:r>
                      <a:endParaRPr lang="en-US" sz="1400" b="0" i="0" u="none" strike="noStrike" dirty="0">
                        <a:solidFill>
                          <a:srgbClr val="000000"/>
                        </a:solidFill>
                        <a:effectLst/>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599826293"/>
                  </a:ext>
                </a:extLst>
              </a:tr>
              <a:tr h="218048">
                <a:tc gridSpan="3">
                  <a:txBody>
                    <a:bodyPr/>
                    <a:lstStyle/>
                    <a:p>
                      <a:pPr marL="0" marR="0">
                        <a:spcBef>
                          <a:spcPts val="0"/>
                        </a:spcBef>
                        <a:spcAft>
                          <a:spcPts val="0"/>
                        </a:spcAft>
                      </a:pPr>
                      <a:r>
                        <a:rPr lang="en-US" sz="1050" b="0" dirty="0">
                          <a:effectLst/>
                          <a:latin typeface="Segoe UI" panose="020B0502040204020203" pitchFamily="34" charset="0"/>
                          <a:cs typeface="Segoe UI" panose="020B0502040204020203" pitchFamily="34" charset="0"/>
                        </a:rPr>
                        <a:t>Source: 2013 and 2023 American Community Survey Data</a:t>
                      </a:r>
                      <a:endParaRPr lang="en-US" sz="1050" b="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0344962"/>
                  </a:ext>
                </a:extLst>
              </a:tr>
            </a:tbl>
          </a:graphicData>
        </a:graphic>
      </p:graphicFrame>
      <p:sp>
        <p:nvSpPr>
          <p:cNvPr id="11" name="Rectangle 2">
            <a:extLst>
              <a:ext uri="{FF2B5EF4-FFF2-40B4-BE49-F238E27FC236}">
                <a16:creationId xmlns:a16="http://schemas.microsoft.com/office/drawing/2014/main" id="{4E200DB6-E63D-9747-A4EC-FEE4ADBA430D}"/>
              </a:ext>
            </a:extLst>
          </p:cNvPr>
          <p:cNvSpPr>
            <a:spLocks noChangeArrowheads="1"/>
          </p:cNvSpPr>
          <p:nvPr/>
        </p:nvSpPr>
        <p:spPr bwMode="auto">
          <a:xfrm>
            <a:off x="198079" y="1130144"/>
            <a:ext cx="297068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24B8B"/>
                </a:solidFill>
                <a:effectLst/>
                <a:latin typeface="Segoe UI" panose="020B0502040204020203" pitchFamily="34" charset="0"/>
                <a:ea typeface="Calibri" panose="020F0502020204030204" pitchFamily="34" charset="0"/>
                <a:cs typeface="Segoe UI" panose="020B0502040204020203" pitchFamily="34" charset="0"/>
              </a:rPr>
              <a:t>Table: </a:t>
            </a:r>
            <a:r>
              <a:rPr kumimoji="0" lang="en-US" altLang="en-US" b="0" i="0" u="none" strike="noStrike" cap="none" normalizeH="0" baseline="0" dirty="0">
                <a:ln>
                  <a:noFill/>
                </a:ln>
                <a:solidFill>
                  <a:srgbClr val="024B8B"/>
                </a:solidFill>
                <a:effectLst/>
                <a:latin typeface="Segoe UI" panose="020B0502040204020203" pitchFamily="34" charset="0"/>
                <a:ea typeface="Calibri" panose="020F0502020204030204" pitchFamily="34" charset="0"/>
                <a:cs typeface="Segoe UI" panose="020B0502040204020203" pitchFamily="34" charset="0"/>
              </a:rPr>
              <a:t>Poverty Rate – 2013 to 2023</a:t>
            </a:r>
            <a:endParaRPr kumimoji="0" lang="en-US" altLang="en-US" sz="2800" b="0" i="0" u="none" strike="noStrike" cap="none" normalizeH="0" baseline="0" dirty="0">
              <a:ln>
                <a:noFill/>
              </a:ln>
              <a:solidFill>
                <a:srgbClr val="024B8B"/>
              </a:solidFill>
              <a:effectLst/>
              <a:latin typeface="Segoe UI" panose="020B0502040204020203" pitchFamily="34" charset="0"/>
              <a:cs typeface="Segoe UI" panose="020B0502040204020203" pitchFamily="34" charset="0"/>
            </a:endParaRPr>
          </a:p>
        </p:txBody>
      </p:sp>
      <p:sp>
        <p:nvSpPr>
          <p:cNvPr id="8" name="Title 7">
            <a:extLst>
              <a:ext uri="{FF2B5EF4-FFF2-40B4-BE49-F238E27FC236}">
                <a16:creationId xmlns:a16="http://schemas.microsoft.com/office/drawing/2014/main" id="{9F439A3E-A565-29B5-8657-5438FA92B1CD}"/>
              </a:ext>
            </a:extLst>
          </p:cNvPr>
          <p:cNvSpPr>
            <a:spLocks noGrp="1"/>
          </p:cNvSpPr>
          <p:nvPr>
            <p:ph type="title"/>
          </p:nvPr>
        </p:nvSpPr>
        <p:spPr>
          <a:xfrm>
            <a:off x="838200" y="262942"/>
            <a:ext cx="10515600" cy="983225"/>
          </a:xfrm>
        </p:spPr>
        <p:txBody>
          <a:bodyPr/>
          <a:lstStyle/>
          <a:p>
            <a:r>
              <a:rPr lang="en-US" spc="-100" dirty="0"/>
              <a:t>Needs Assessment</a:t>
            </a:r>
          </a:p>
        </p:txBody>
      </p:sp>
      <p:sp>
        <p:nvSpPr>
          <p:cNvPr id="9" name="TextBox 5">
            <a:extLst>
              <a:ext uri="{FF2B5EF4-FFF2-40B4-BE49-F238E27FC236}">
                <a16:creationId xmlns:a16="http://schemas.microsoft.com/office/drawing/2014/main" id="{957DD2FB-A930-707A-1885-625380C798CF}"/>
              </a:ext>
            </a:extLst>
          </p:cNvPr>
          <p:cNvSpPr txBox="1"/>
          <p:nvPr/>
        </p:nvSpPr>
        <p:spPr>
          <a:xfrm>
            <a:off x="271704" y="2644463"/>
            <a:ext cx="5944595" cy="3295197"/>
          </a:xfrm>
          <a:prstGeom prst="rect">
            <a:avLst/>
          </a:prstGeom>
        </p:spPr>
        <p:txBody>
          <a:bodyPr wrap="square" lIns="0" tIns="0" rIns="0" bIns="0" rtlCol="0" anchor="t">
            <a:spAutoFit/>
          </a:bodyPr>
          <a:lstStyle/>
          <a:p>
            <a:pPr algn="l">
              <a:lnSpc>
                <a:spcPts val="3600"/>
              </a:lnSpc>
            </a:pPr>
            <a:r>
              <a:rPr lang="en-US" sz="1600" b="1" u="sng" spc="-14" dirty="0">
                <a:solidFill>
                  <a:srgbClr val="000000"/>
                </a:solidFill>
                <a:latin typeface="Segoe UI" panose="020B0502040204020203" pitchFamily="34" charset="0"/>
                <a:cs typeface="Segoe UI" panose="020B0502040204020203" pitchFamily="34" charset="0"/>
              </a:rPr>
              <a:t>Low to Moderate Income (LMI)</a:t>
            </a:r>
          </a:p>
          <a:p>
            <a:pPr marL="461486" lvl="1" indent="-230743" algn="l">
              <a:lnSpc>
                <a:spcPts val="3060"/>
              </a:lnSpc>
              <a:buFont typeface="Arial"/>
              <a:buChar char="•"/>
            </a:pPr>
            <a:r>
              <a:rPr lang="en-US" sz="1400" spc="-12" dirty="0">
                <a:solidFill>
                  <a:srgbClr val="000000"/>
                </a:solidFill>
                <a:latin typeface="Segoe UI" panose="020B0502040204020203" pitchFamily="34" charset="0"/>
                <a:cs typeface="Segoe UI" panose="020B0502040204020203" pitchFamily="34" charset="0"/>
              </a:rPr>
              <a:t>LMI = Less than 80% of Area Median Income (AMI)</a:t>
            </a:r>
          </a:p>
          <a:p>
            <a:pPr marL="1147286" lvl="2" indent="-382429">
              <a:spcAft>
                <a:spcPts val="600"/>
              </a:spcAft>
              <a:buFont typeface="Arial"/>
              <a:buChar char="⚬"/>
            </a:pPr>
            <a:r>
              <a:rPr lang="en-US" sz="1400" spc="-12" dirty="0">
                <a:solidFill>
                  <a:srgbClr val="000000"/>
                </a:solidFill>
                <a:latin typeface="Segoe UI" panose="020B0502040204020203" pitchFamily="34" charset="0"/>
                <a:cs typeface="Segoe UI" panose="020B0502040204020203" pitchFamily="34" charset="0"/>
              </a:rPr>
              <a:t>Based on 2025 HUD income limits for the </a:t>
            </a:r>
            <a:r>
              <a:rPr lang="en-US" sz="1400" b="1" i="0" dirty="0">
                <a:solidFill>
                  <a:srgbClr val="252832"/>
                </a:solidFill>
                <a:effectLst/>
                <a:latin typeface="Segoe UI" panose="020B0502040204020203" pitchFamily="34" charset="0"/>
                <a:cs typeface="Segoe UI" panose="020B0502040204020203" pitchFamily="34" charset="0"/>
              </a:rPr>
              <a:t>State of South Carolina </a:t>
            </a:r>
            <a:endParaRPr lang="en-US" sz="1400" b="1" spc="-12" dirty="0">
              <a:solidFill>
                <a:srgbClr val="000000"/>
              </a:solidFill>
              <a:latin typeface="Segoe UI" panose="020B0502040204020203" pitchFamily="34" charset="0"/>
              <a:cs typeface="Segoe UI" panose="020B0502040204020203" pitchFamily="34" charset="0"/>
            </a:endParaRPr>
          </a:p>
          <a:p>
            <a:pPr marL="461486" lvl="1" indent="-230743" algn="l">
              <a:lnSpc>
                <a:spcPts val="3060"/>
              </a:lnSpc>
              <a:buFont typeface="Arial"/>
              <a:buChar char="•"/>
            </a:pPr>
            <a:r>
              <a:rPr lang="en-US" sz="1400" i="1" spc="-12" dirty="0">
                <a:solidFill>
                  <a:srgbClr val="000000"/>
                </a:solidFill>
                <a:latin typeface="Segoe UI" panose="020B0502040204020203" pitchFamily="34" charset="0"/>
                <a:cs typeface="Segoe UI" panose="020B0502040204020203" pitchFamily="34" charset="0"/>
              </a:rPr>
              <a:t>Household of 1: $50,700</a:t>
            </a:r>
          </a:p>
          <a:p>
            <a:pPr marL="461486" lvl="1" indent="-230743">
              <a:lnSpc>
                <a:spcPts val="3060"/>
              </a:lnSpc>
              <a:buFont typeface="Arial"/>
              <a:buChar char="•"/>
            </a:pPr>
            <a:r>
              <a:rPr lang="en-US" sz="1400" i="1" spc="-12" dirty="0">
                <a:solidFill>
                  <a:srgbClr val="000000"/>
                </a:solidFill>
                <a:latin typeface="Segoe UI" panose="020B0502040204020203" pitchFamily="34" charset="0"/>
                <a:cs typeface="Segoe UI" panose="020B0502040204020203" pitchFamily="34" charset="0"/>
              </a:rPr>
              <a:t>Household of 2: $</a:t>
            </a:r>
            <a:r>
              <a:rPr lang="en-US" i="1" spc="-12" dirty="0">
                <a:latin typeface="Segoe UI" panose="020B0502040204020203" pitchFamily="34" charset="0"/>
                <a:cs typeface="Segoe UI" panose="020B0502040204020203" pitchFamily="34" charset="0"/>
              </a:rPr>
              <a:t>57,950</a:t>
            </a:r>
            <a:endParaRPr lang="en-US" sz="1400" i="1" spc="-12" dirty="0">
              <a:solidFill>
                <a:srgbClr val="000000"/>
              </a:solidFill>
              <a:latin typeface="Segoe UI" panose="020B0502040204020203" pitchFamily="34" charset="0"/>
              <a:cs typeface="Segoe UI" panose="020B0502040204020203" pitchFamily="34" charset="0"/>
            </a:endParaRPr>
          </a:p>
          <a:p>
            <a:pPr marL="461486" lvl="1" indent="-230743">
              <a:lnSpc>
                <a:spcPts val="3060"/>
              </a:lnSpc>
              <a:buFont typeface="Arial"/>
              <a:buChar char="•"/>
            </a:pPr>
            <a:r>
              <a:rPr lang="en-US" sz="1400" i="1" spc="-12" dirty="0">
                <a:solidFill>
                  <a:srgbClr val="000000"/>
                </a:solidFill>
                <a:latin typeface="Segoe UI" panose="020B0502040204020203" pitchFamily="34" charset="0"/>
                <a:cs typeface="Segoe UI" panose="020B0502040204020203" pitchFamily="34" charset="0"/>
              </a:rPr>
              <a:t>Household of 3: $</a:t>
            </a:r>
            <a:r>
              <a:rPr lang="en-US" i="1" spc="-12" dirty="0">
                <a:latin typeface="Segoe UI" panose="020B0502040204020203" pitchFamily="34" charset="0"/>
                <a:cs typeface="Segoe UI" panose="020B0502040204020203" pitchFamily="34" charset="0"/>
              </a:rPr>
              <a:t>65,200</a:t>
            </a:r>
            <a:endParaRPr lang="en-US" sz="1400" i="1" spc="-12" dirty="0">
              <a:solidFill>
                <a:srgbClr val="000000"/>
              </a:solidFill>
              <a:latin typeface="Segoe UI" panose="020B0502040204020203" pitchFamily="34" charset="0"/>
              <a:cs typeface="Segoe UI" panose="020B0502040204020203" pitchFamily="34" charset="0"/>
            </a:endParaRPr>
          </a:p>
          <a:p>
            <a:pPr marL="461486" lvl="1" indent="-230743">
              <a:lnSpc>
                <a:spcPts val="3060"/>
              </a:lnSpc>
              <a:buFont typeface="Arial"/>
              <a:buChar char="•"/>
            </a:pPr>
            <a:r>
              <a:rPr lang="en-US" sz="1400" i="1" spc="-12" dirty="0">
                <a:solidFill>
                  <a:srgbClr val="000000"/>
                </a:solidFill>
                <a:latin typeface="Segoe UI" panose="020B0502040204020203" pitchFamily="34" charset="0"/>
                <a:cs typeface="Segoe UI" panose="020B0502040204020203" pitchFamily="34" charset="0"/>
              </a:rPr>
              <a:t>Household of 4: $</a:t>
            </a:r>
            <a:r>
              <a:rPr lang="en-US" i="1" spc="-12" dirty="0">
                <a:latin typeface="Segoe UI" panose="020B0502040204020203" pitchFamily="34" charset="0"/>
                <a:cs typeface="Segoe UI" panose="020B0502040204020203" pitchFamily="34" charset="0"/>
              </a:rPr>
              <a:t>72,400</a:t>
            </a:r>
            <a:endParaRPr lang="en-US" sz="1400" i="1" spc="-12" dirty="0">
              <a:solidFill>
                <a:srgbClr val="000000"/>
              </a:solidFill>
              <a:latin typeface="Segoe UI" panose="020B0502040204020203" pitchFamily="34" charset="0"/>
              <a:cs typeface="Segoe UI" panose="020B0502040204020203" pitchFamily="34" charset="0"/>
            </a:endParaRPr>
          </a:p>
          <a:p>
            <a:pPr marL="461486" lvl="1" indent="-230743">
              <a:lnSpc>
                <a:spcPts val="3060"/>
              </a:lnSpc>
              <a:buFont typeface="Arial"/>
              <a:buChar char="•"/>
            </a:pPr>
            <a:r>
              <a:rPr lang="en-US" sz="1400" i="1" spc="-12" dirty="0">
                <a:solidFill>
                  <a:srgbClr val="000000"/>
                </a:solidFill>
                <a:latin typeface="Segoe UI" panose="020B0502040204020203" pitchFamily="34" charset="0"/>
                <a:cs typeface="Segoe UI" panose="020B0502040204020203" pitchFamily="34" charset="0"/>
              </a:rPr>
              <a:t>Household of 5: $</a:t>
            </a:r>
            <a:r>
              <a:rPr lang="en-US" i="1" spc="-12" dirty="0">
                <a:latin typeface="Segoe UI" panose="020B0502040204020203" pitchFamily="34" charset="0"/>
                <a:cs typeface="Segoe UI" panose="020B0502040204020203" pitchFamily="34" charset="0"/>
              </a:rPr>
              <a:t>78,200</a:t>
            </a:r>
            <a:endParaRPr lang="en-US" sz="1400" i="1" spc="-12" dirty="0">
              <a:solidFill>
                <a:srgbClr val="000000"/>
              </a:solidFill>
              <a:latin typeface="Segoe UI" panose="020B0502040204020203" pitchFamily="34" charset="0"/>
              <a:cs typeface="Segoe UI" panose="020B0502040204020203" pitchFamily="34" charset="0"/>
            </a:endParaRPr>
          </a:p>
        </p:txBody>
      </p:sp>
      <p:sp>
        <p:nvSpPr>
          <p:cNvPr id="2" name="Rectangle 3">
            <a:extLst>
              <a:ext uri="{FF2B5EF4-FFF2-40B4-BE49-F238E27FC236}">
                <a16:creationId xmlns:a16="http://schemas.microsoft.com/office/drawing/2014/main" id="{B4199CBA-6647-49DC-FB3B-0CA876B59A11}"/>
              </a:ext>
            </a:extLst>
          </p:cNvPr>
          <p:cNvSpPr>
            <a:spLocks noChangeArrowheads="1"/>
          </p:cNvSpPr>
          <p:nvPr/>
        </p:nvSpPr>
        <p:spPr bwMode="auto">
          <a:xfrm>
            <a:off x="6551793" y="5837447"/>
            <a:ext cx="2261756" cy="3180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5392"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100" i="1" dirty="0">
                <a:solidFill>
                  <a:srgbClr val="2E74B5"/>
                </a:solidFill>
                <a:latin typeface="Segoe UI" panose="020B0502040204020203" pitchFamily="34" charset="0"/>
                <a:ea typeface="Calibri Light" panose="020F0302020204030204" pitchFamily="34" charset="0"/>
                <a:cs typeface="Segoe UI" panose="020B0502040204020203" pitchFamily="34" charset="0"/>
              </a:rPr>
              <a:t>Poverty Rates by Census Tract</a:t>
            </a:r>
            <a:endParaRPr kumimoji="0" lang="en-US" altLang="en-US" sz="1100" b="0" i="1" u="none" strike="noStrike" cap="none" normalizeH="0" baseline="0" dirty="0">
              <a:ln>
                <a:noFill/>
              </a:ln>
              <a:solidFill>
                <a:srgbClr val="2E74B5"/>
              </a:solidFill>
              <a:effectLst/>
              <a:latin typeface="Segoe UI" panose="020B0502040204020203" pitchFamily="34" charset="0"/>
              <a:ea typeface="Calibri Light" panose="020F0302020204030204" pitchFamily="34" charset="0"/>
              <a:cs typeface="Segoe UI" panose="020B0502040204020203" pitchFamily="34" charset="0"/>
            </a:endParaRPr>
          </a:p>
          <a:p>
            <a:pPr defTabSz="768096" eaLnBrk="0" fontAlgn="base" hangingPunct="0">
              <a:spcBef>
                <a:spcPct val="0"/>
              </a:spcBef>
              <a:spcAft>
                <a:spcPts val="600"/>
              </a:spcAft>
            </a:pPr>
            <a:r>
              <a:rPr lang="en-US" altLang="en-US" sz="800" kern="1200" dirty="0">
                <a:solidFill>
                  <a:srgbClr val="002060"/>
                </a:solidFill>
                <a:latin typeface="Segoe UI" panose="020B0502040204020203" pitchFamily="34" charset="0"/>
                <a:ea typeface="+mn-ea"/>
                <a:cs typeface="Segoe UI" panose="020B0502040204020203" pitchFamily="34" charset="0"/>
              </a:rPr>
              <a:t>Source: 2019-2023 ACS via PolicyMap</a:t>
            </a:r>
            <a:endParaRPr lang="en-US" altLang="en-US" dirty="0">
              <a:solidFill>
                <a:srgbClr val="002060"/>
              </a:solidFill>
              <a:latin typeface="Segoe UI" panose="020B0502040204020203" pitchFamily="34" charset="0"/>
              <a:cs typeface="Segoe UI" panose="020B0502040204020203" pitchFamily="34" charset="0"/>
            </a:endParaRPr>
          </a:p>
        </p:txBody>
      </p:sp>
      <p:pic>
        <p:nvPicPr>
          <p:cNvPr id="6" name="Picture 5">
            <a:extLst>
              <a:ext uri="{FF2B5EF4-FFF2-40B4-BE49-F238E27FC236}">
                <a16:creationId xmlns:a16="http://schemas.microsoft.com/office/drawing/2014/main" id="{A7CE8BE0-E407-FF36-E7C9-FFCB649B3687}"/>
              </a:ext>
            </a:extLst>
          </p:cNvPr>
          <p:cNvPicPr>
            <a:picLocks noChangeAspect="1"/>
          </p:cNvPicPr>
          <p:nvPr/>
        </p:nvPicPr>
        <p:blipFill>
          <a:blip r:embed="rId2"/>
          <a:srcRect/>
          <a:stretch/>
        </p:blipFill>
        <p:spPr>
          <a:xfrm>
            <a:off x="6315741" y="1477749"/>
            <a:ext cx="5587568" cy="4316226"/>
          </a:xfrm>
          <a:prstGeom prst="rect">
            <a:avLst/>
          </a:prstGeom>
          <a:ln>
            <a:solidFill>
              <a:schemeClr val="tx1"/>
            </a:solidFill>
          </a:ln>
        </p:spPr>
      </p:pic>
      <p:sp>
        <p:nvSpPr>
          <p:cNvPr id="3" name="TextBox 2">
            <a:extLst>
              <a:ext uri="{FF2B5EF4-FFF2-40B4-BE49-F238E27FC236}">
                <a16:creationId xmlns:a16="http://schemas.microsoft.com/office/drawing/2014/main" id="{0BB9CC80-68AD-1C01-89DC-CD1A81921B00}"/>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9</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92080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93341-E4A1-9656-7824-AB4508CE689A}"/>
              </a:ext>
            </a:extLst>
          </p:cNvPr>
          <p:cNvSpPr>
            <a:spLocks noGrp="1"/>
          </p:cNvSpPr>
          <p:nvPr>
            <p:ph type="title"/>
          </p:nvPr>
        </p:nvSpPr>
        <p:spPr>
          <a:xfrm>
            <a:off x="901892" y="306731"/>
            <a:ext cx="10515600" cy="888936"/>
          </a:xfrm>
        </p:spPr>
        <p:txBody>
          <a:bodyPr/>
          <a:lstStyle/>
          <a:p>
            <a:r>
              <a:rPr lang="en-US" spc="-100" dirty="0"/>
              <a:t>Housing Profile Snapshot</a:t>
            </a:r>
          </a:p>
        </p:txBody>
      </p:sp>
      <p:graphicFrame>
        <p:nvGraphicFramePr>
          <p:cNvPr id="6" name="Table 5">
            <a:extLst>
              <a:ext uri="{FF2B5EF4-FFF2-40B4-BE49-F238E27FC236}">
                <a16:creationId xmlns:a16="http://schemas.microsoft.com/office/drawing/2014/main" id="{DEE28AFC-03AC-170B-672E-30A857755368}"/>
              </a:ext>
            </a:extLst>
          </p:cNvPr>
          <p:cNvGraphicFramePr>
            <a:graphicFrameLocks noGrp="1"/>
          </p:cNvGraphicFramePr>
          <p:nvPr>
            <p:extLst>
              <p:ext uri="{D42A27DB-BD31-4B8C-83A1-F6EECF244321}">
                <p14:modId xmlns:p14="http://schemas.microsoft.com/office/powerpoint/2010/main" val="3268778655"/>
              </p:ext>
            </p:extLst>
          </p:nvPr>
        </p:nvGraphicFramePr>
        <p:xfrm>
          <a:off x="283827" y="1711219"/>
          <a:ext cx="5812173" cy="1487723"/>
        </p:xfrm>
        <a:graphic>
          <a:graphicData uri="http://schemas.openxmlformats.org/drawingml/2006/table">
            <a:tbl>
              <a:tblPr firstRow="1" firstCol="1" bandRow="1">
                <a:tableStyleId>{5A111915-BE36-4E01-A7E5-04B1672EAD32}</a:tableStyleId>
              </a:tblPr>
              <a:tblGrid>
                <a:gridCol w="2056224">
                  <a:extLst>
                    <a:ext uri="{9D8B030D-6E8A-4147-A177-3AD203B41FA5}">
                      <a16:colId xmlns:a16="http://schemas.microsoft.com/office/drawing/2014/main" val="3272945908"/>
                    </a:ext>
                  </a:extLst>
                </a:gridCol>
                <a:gridCol w="1149227">
                  <a:extLst>
                    <a:ext uri="{9D8B030D-6E8A-4147-A177-3AD203B41FA5}">
                      <a16:colId xmlns:a16="http://schemas.microsoft.com/office/drawing/2014/main" val="2605670614"/>
                    </a:ext>
                  </a:extLst>
                </a:gridCol>
                <a:gridCol w="1233329">
                  <a:extLst>
                    <a:ext uri="{9D8B030D-6E8A-4147-A177-3AD203B41FA5}">
                      <a16:colId xmlns:a16="http://schemas.microsoft.com/office/drawing/2014/main" val="2605705970"/>
                    </a:ext>
                  </a:extLst>
                </a:gridCol>
                <a:gridCol w="1373393">
                  <a:extLst>
                    <a:ext uri="{9D8B030D-6E8A-4147-A177-3AD203B41FA5}">
                      <a16:colId xmlns:a16="http://schemas.microsoft.com/office/drawing/2014/main" val="4293489330"/>
                    </a:ext>
                  </a:extLst>
                </a:gridCol>
              </a:tblGrid>
              <a:tr h="472437">
                <a:tc>
                  <a:txBody>
                    <a:bodyPr/>
                    <a:lstStyle/>
                    <a:p>
                      <a:pPr marL="0" marR="0">
                        <a:spcBef>
                          <a:spcPts val="0"/>
                        </a:spcBef>
                        <a:spcAft>
                          <a:spcPts val="0"/>
                        </a:spcAft>
                      </a:pPr>
                      <a:r>
                        <a:rPr lang="en-US" sz="1300" dirty="0">
                          <a:effectLst/>
                          <a:latin typeface="Segoe UI" panose="020B0502040204020203" pitchFamily="34" charset="0"/>
                          <a:cs typeface="Segoe UI" panose="020B0502040204020203" pitchFamily="34" charset="0"/>
                        </a:rPr>
                        <a:t> </a:t>
                      </a:r>
                      <a:endParaRPr lang="en-US" sz="13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algn="ctr">
                        <a:spcBef>
                          <a:spcPts val="0"/>
                        </a:spcBef>
                        <a:spcAft>
                          <a:spcPts val="0"/>
                        </a:spcAft>
                      </a:pPr>
                      <a:r>
                        <a:rPr lang="en-US" sz="1600" dirty="0">
                          <a:effectLst/>
                          <a:latin typeface="Segoe UI" panose="020B0502040204020203" pitchFamily="34" charset="0"/>
                          <a:cs typeface="Segoe UI" panose="020B0502040204020203" pitchFamily="34" charset="0"/>
                        </a:rPr>
                        <a:t>2013</a:t>
                      </a:r>
                      <a:endParaRPr lang="en-US" sz="16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algn="ctr">
                        <a:spcBef>
                          <a:spcPts val="0"/>
                        </a:spcBef>
                        <a:spcAft>
                          <a:spcPts val="0"/>
                        </a:spcAft>
                      </a:pPr>
                      <a:r>
                        <a:rPr lang="en-US" sz="1600" dirty="0">
                          <a:effectLst/>
                          <a:latin typeface="Segoe UI" panose="020B0502040204020203" pitchFamily="34" charset="0"/>
                          <a:cs typeface="Segoe UI" panose="020B0502040204020203" pitchFamily="34" charset="0"/>
                        </a:rPr>
                        <a:t>2023</a:t>
                      </a:r>
                      <a:endParaRPr lang="en-US" sz="16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algn="ctr">
                        <a:spcBef>
                          <a:spcPts val="0"/>
                        </a:spcBef>
                        <a:spcAft>
                          <a:spcPts val="0"/>
                        </a:spcAft>
                      </a:pPr>
                      <a:r>
                        <a:rPr lang="en-US" sz="1600" dirty="0">
                          <a:effectLst/>
                          <a:latin typeface="Segoe UI" panose="020B0502040204020203" pitchFamily="34" charset="0"/>
                          <a:cs typeface="Segoe UI" panose="020B0502040204020203" pitchFamily="34" charset="0"/>
                        </a:rPr>
                        <a:t>Rate</a:t>
                      </a:r>
                      <a:endParaRPr lang="en-US" sz="16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extLst>
                  <a:ext uri="{0D108BD9-81ED-4DB2-BD59-A6C34878D82A}">
                    <a16:rowId xmlns:a16="http://schemas.microsoft.com/office/drawing/2014/main" val="3138195353"/>
                  </a:ext>
                </a:extLst>
              </a:tr>
              <a:tr h="265746">
                <a:tc>
                  <a:txBody>
                    <a:bodyPr/>
                    <a:lstStyle/>
                    <a:p>
                      <a:pPr algn="l" fontAlgn="ctr"/>
                      <a:r>
                        <a:rPr lang="en-US" sz="1400" u="none" strike="noStrike" dirty="0">
                          <a:effectLst/>
                          <a:highlight>
                            <a:srgbClr val="FFFFFF"/>
                          </a:highlight>
                          <a:latin typeface="Segoe UI" panose="020B0502040204020203" pitchFamily="34" charset="0"/>
                          <a:cs typeface="Segoe UI" panose="020B0502040204020203" pitchFamily="34" charset="0"/>
                        </a:rPr>
                        <a:t>Median Home Value</a:t>
                      </a:r>
                      <a:endParaRPr lang="en-US" sz="1400" b="1" i="0" u="none" strike="noStrike" dirty="0">
                        <a:solidFill>
                          <a:srgbClr val="000000"/>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tc>
                  <a:txBody>
                    <a:bodyPr/>
                    <a:lstStyle/>
                    <a:p>
                      <a:pPr algn="ctr" fontAlgn="ctr"/>
                      <a:r>
                        <a:rPr lang="en-US" sz="1400" u="none" strike="noStrike" dirty="0">
                          <a:effectLst/>
                          <a:highlight>
                            <a:srgbClr val="FFFFFF"/>
                          </a:highlight>
                          <a:latin typeface="Segoe UI" panose="020B0502040204020203" pitchFamily="34" charset="0"/>
                          <a:cs typeface="Segoe UI" panose="020B0502040204020203" pitchFamily="34" charset="0"/>
                        </a:rPr>
                        <a:t>$137,400</a:t>
                      </a:r>
                      <a:endParaRPr lang="en-US" sz="1400" b="0" i="0" u="none" strike="noStrike" dirty="0">
                        <a:solidFill>
                          <a:srgbClr val="000000"/>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tc>
                  <a:txBody>
                    <a:bodyPr/>
                    <a:lstStyle/>
                    <a:p>
                      <a:pPr algn="ctr" fontAlgn="ctr"/>
                      <a:r>
                        <a:rPr lang="en-US" sz="1400" u="none" strike="noStrike" dirty="0">
                          <a:effectLst/>
                          <a:highlight>
                            <a:srgbClr val="FFFFFF"/>
                          </a:highlight>
                          <a:latin typeface="Segoe UI" panose="020B0502040204020203" pitchFamily="34" charset="0"/>
                          <a:cs typeface="Segoe UI" panose="020B0502040204020203" pitchFamily="34" charset="0"/>
                        </a:rPr>
                        <a:t>$236,700</a:t>
                      </a:r>
                      <a:endParaRPr lang="en-US" sz="1400" b="0" i="0" u="none" strike="noStrike" dirty="0">
                        <a:solidFill>
                          <a:srgbClr val="000000"/>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tc>
                  <a:txBody>
                    <a:bodyPr/>
                    <a:lstStyle/>
                    <a:p>
                      <a:pPr algn="ctr" fontAlgn="ctr"/>
                      <a:r>
                        <a:rPr lang="en-US" sz="1400" u="none" strike="noStrike" dirty="0">
                          <a:solidFill>
                            <a:schemeClr val="tx1"/>
                          </a:solidFill>
                          <a:effectLst/>
                          <a:highlight>
                            <a:srgbClr val="FFFFFF"/>
                          </a:highlight>
                          <a:latin typeface="Segoe UI" panose="020B0502040204020203" pitchFamily="34" charset="0"/>
                          <a:cs typeface="Segoe UI" panose="020B0502040204020203" pitchFamily="34" charset="0"/>
                        </a:rPr>
                        <a:t>+72.3%</a:t>
                      </a:r>
                      <a:endParaRPr lang="en-US" sz="1400" b="1" i="0" u="none" strike="noStrike" dirty="0">
                        <a:solidFill>
                          <a:schemeClr val="tx1"/>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extLst>
                  <a:ext uri="{0D108BD9-81ED-4DB2-BD59-A6C34878D82A}">
                    <a16:rowId xmlns:a16="http://schemas.microsoft.com/office/drawing/2014/main" val="3381155306"/>
                  </a:ext>
                </a:extLst>
              </a:tr>
              <a:tr h="265746">
                <a:tc>
                  <a:txBody>
                    <a:bodyPr/>
                    <a:lstStyle/>
                    <a:p>
                      <a:pPr algn="l" fontAlgn="ctr"/>
                      <a:r>
                        <a:rPr lang="en-US" sz="1400" u="none" strike="noStrike" dirty="0">
                          <a:effectLst/>
                          <a:highlight>
                            <a:srgbClr val="FFFFFF"/>
                          </a:highlight>
                          <a:latin typeface="Segoe UI" panose="020B0502040204020203" pitchFamily="34" charset="0"/>
                          <a:cs typeface="Segoe UI" panose="020B0502040204020203" pitchFamily="34" charset="0"/>
                        </a:rPr>
                        <a:t>Median Contract Rent</a:t>
                      </a:r>
                      <a:endParaRPr lang="en-US" sz="1400" b="1" i="0" u="none" strike="noStrike" dirty="0">
                        <a:solidFill>
                          <a:srgbClr val="000000"/>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tc>
                  <a:txBody>
                    <a:bodyPr/>
                    <a:lstStyle/>
                    <a:p>
                      <a:pPr algn="ctr" fontAlgn="ctr"/>
                      <a:r>
                        <a:rPr lang="en-US" sz="1400" u="none" strike="noStrike" dirty="0">
                          <a:effectLst/>
                          <a:highlight>
                            <a:srgbClr val="FFFFFF"/>
                          </a:highlight>
                          <a:latin typeface="Segoe UI" panose="020B0502040204020203" pitchFamily="34" charset="0"/>
                          <a:cs typeface="Segoe UI" panose="020B0502040204020203" pitchFamily="34" charset="0"/>
                        </a:rPr>
                        <a:t>$582</a:t>
                      </a:r>
                      <a:endParaRPr lang="en-US" sz="1400" b="0" i="0" u="none" strike="noStrike" dirty="0">
                        <a:solidFill>
                          <a:srgbClr val="000000"/>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tc>
                  <a:txBody>
                    <a:bodyPr/>
                    <a:lstStyle/>
                    <a:p>
                      <a:pPr algn="ctr" fontAlgn="ctr"/>
                      <a:r>
                        <a:rPr lang="en-US" sz="1400" u="none" strike="noStrike" dirty="0">
                          <a:effectLst/>
                          <a:highlight>
                            <a:srgbClr val="FFFFFF"/>
                          </a:highlight>
                          <a:latin typeface="Segoe UI" panose="020B0502040204020203" pitchFamily="34" charset="0"/>
                          <a:cs typeface="Segoe UI" panose="020B0502040204020203" pitchFamily="34" charset="0"/>
                        </a:rPr>
                        <a:t>$904</a:t>
                      </a:r>
                      <a:endParaRPr lang="en-US" sz="1400" b="0" i="0" u="none" strike="noStrike" dirty="0">
                        <a:solidFill>
                          <a:srgbClr val="000000"/>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tc>
                  <a:txBody>
                    <a:bodyPr/>
                    <a:lstStyle/>
                    <a:p>
                      <a:pPr algn="ctr" fontAlgn="ctr"/>
                      <a:r>
                        <a:rPr lang="en-US" sz="1400" u="none" strike="noStrike" dirty="0">
                          <a:solidFill>
                            <a:schemeClr val="tx1"/>
                          </a:solidFill>
                          <a:effectLst/>
                          <a:highlight>
                            <a:srgbClr val="FFFFFF"/>
                          </a:highlight>
                          <a:latin typeface="Segoe UI" panose="020B0502040204020203" pitchFamily="34" charset="0"/>
                          <a:cs typeface="Segoe UI" panose="020B0502040204020203" pitchFamily="34" charset="0"/>
                        </a:rPr>
                        <a:t>+55.3%</a:t>
                      </a:r>
                      <a:endParaRPr lang="en-US" sz="1400" b="1" i="0" u="none" strike="noStrike" dirty="0">
                        <a:solidFill>
                          <a:schemeClr val="tx1"/>
                        </a:solidFill>
                        <a:effectLst/>
                        <a:highlight>
                          <a:srgbClr val="FFFFFF"/>
                        </a:highlight>
                        <a:latin typeface="Segoe UI" panose="020B0502040204020203" pitchFamily="34" charset="0"/>
                        <a:cs typeface="Segoe UI" panose="020B0502040204020203" pitchFamily="34" charset="0"/>
                      </a:endParaRPr>
                    </a:p>
                  </a:txBody>
                  <a:tcPr marL="9525" marR="9525" marT="9525" marB="0" anchor="ctr"/>
                </a:tc>
                <a:extLst>
                  <a:ext uri="{0D108BD9-81ED-4DB2-BD59-A6C34878D82A}">
                    <a16:rowId xmlns:a16="http://schemas.microsoft.com/office/drawing/2014/main" val="2850833087"/>
                  </a:ext>
                </a:extLst>
              </a:tr>
              <a:tr h="265746">
                <a:tc>
                  <a:txBody>
                    <a:bodyPr/>
                    <a:lstStyle/>
                    <a:p>
                      <a:pPr algn="l" fontAlgn="ctr"/>
                      <a:r>
                        <a:rPr lang="en-US" sz="1400" b="1" i="0" u="none" strike="noStrike" dirty="0">
                          <a:solidFill>
                            <a:srgbClr val="000000"/>
                          </a:solidFill>
                          <a:effectLst/>
                          <a:highlight>
                            <a:srgbClr val="FFFFFF"/>
                          </a:highlight>
                          <a:latin typeface="Segoe UI" panose="020B0502040204020203" pitchFamily="34" charset="0"/>
                          <a:cs typeface="Segoe UI" panose="020B0502040204020203" pitchFamily="34" charset="0"/>
                        </a:rPr>
                        <a:t>Median Income</a:t>
                      </a:r>
                    </a:p>
                  </a:txBody>
                  <a:tcPr marL="9525" marR="9525" marT="9525" marB="0" anchor="ctr"/>
                </a:tc>
                <a:tc>
                  <a:txBody>
                    <a:bodyPr/>
                    <a:lstStyle/>
                    <a:p>
                      <a:pPr algn="ctr" fontAlgn="ctr"/>
                      <a:r>
                        <a:rPr lang="en-US" sz="1400" b="0" i="0" u="none" strike="noStrike" dirty="0">
                          <a:solidFill>
                            <a:srgbClr val="000000"/>
                          </a:solidFill>
                          <a:effectLst/>
                          <a:highlight>
                            <a:srgbClr val="FFFFFF"/>
                          </a:highlight>
                          <a:latin typeface="Segoe UI" panose="020B0502040204020203" pitchFamily="34" charset="0"/>
                          <a:cs typeface="Segoe UI" panose="020B0502040204020203" pitchFamily="34" charset="0"/>
                        </a:rPr>
                        <a:t>$44,779</a:t>
                      </a:r>
                    </a:p>
                  </a:txBody>
                  <a:tcPr marL="9525" marR="9525" marT="9525" marB="0" anchor="ctr"/>
                </a:tc>
                <a:tc>
                  <a:txBody>
                    <a:bodyPr/>
                    <a:lstStyle/>
                    <a:p>
                      <a:pPr algn="ctr" fontAlgn="ctr"/>
                      <a:r>
                        <a:rPr lang="en-US" sz="1400" b="0" i="0" u="none" strike="noStrike" dirty="0">
                          <a:solidFill>
                            <a:srgbClr val="000000"/>
                          </a:solidFill>
                          <a:effectLst/>
                          <a:highlight>
                            <a:srgbClr val="FFFFFF"/>
                          </a:highlight>
                          <a:latin typeface="Segoe UI" panose="020B0502040204020203" pitchFamily="34" charset="0"/>
                          <a:cs typeface="Segoe UI" panose="020B0502040204020203" pitchFamily="34" charset="0"/>
                        </a:rPr>
                        <a:t>$66,818</a:t>
                      </a:r>
                    </a:p>
                  </a:txBody>
                  <a:tcPr marL="9525" marR="9525" marT="9525" marB="0" anchor="ctr"/>
                </a:tc>
                <a:tc>
                  <a:txBody>
                    <a:bodyPr/>
                    <a:lstStyle/>
                    <a:p>
                      <a:pPr algn="ctr" fontAlgn="ctr"/>
                      <a:r>
                        <a:rPr lang="en-US" sz="1400" b="0" i="0" u="none" strike="noStrike" dirty="0">
                          <a:solidFill>
                            <a:schemeClr val="tx1"/>
                          </a:solidFill>
                          <a:effectLst/>
                          <a:highlight>
                            <a:srgbClr val="FFFFFF"/>
                          </a:highlight>
                          <a:latin typeface="Segoe UI" panose="020B0502040204020203" pitchFamily="34" charset="0"/>
                          <a:cs typeface="Segoe UI" panose="020B0502040204020203" pitchFamily="34" charset="0"/>
                        </a:rPr>
                        <a:t>+49.2%</a:t>
                      </a:r>
                    </a:p>
                  </a:txBody>
                  <a:tcPr marL="9525" marR="9525" marT="9525" marB="0" anchor="ctr"/>
                </a:tc>
                <a:extLst>
                  <a:ext uri="{0D108BD9-81ED-4DB2-BD59-A6C34878D82A}">
                    <a16:rowId xmlns:a16="http://schemas.microsoft.com/office/drawing/2014/main" val="599826293"/>
                  </a:ext>
                </a:extLst>
              </a:tr>
              <a:tr h="218048">
                <a:tc gridSpan="4">
                  <a:txBody>
                    <a:bodyPr/>
                    <a:lstStyle/>
                    <a:p>
                      <a:pPr marL="0" marR="0">
                        <a:spcBef>
                          <a:spcPts val="0"/>
                        </a:spcBef>
                        <a:spcAft>
                          <a:spcPts val="0"/>
                        </a:spcAft>
                      </a:pPr>
                      <a:r>
                        <a:rPr lang="en-US" sz="1050" b="0" dirty="0">
                          <a:effectLst/>
                          <a:latin typeface="Segoe UI" panose="020B0502040204020203" pitchFamily="34" charset="0"/>
                          <a:cs typeface="Segoe UI" panose="020B0502040204020203" pitchFamily="34" charset="0"/>
                        </a:rPr>
                        <a:t>Source: 2013 and 2023 American Community Survey Data</a:t>
                      </a:r>
                      <a:endParaRPr lang="en-US" sz="1050" b="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0344962"/>
                  </a:ext>
                </a:extLst>
              </a:tr>
            </a:tbl>
          </a:graphicData>
        </a:graphic>
      </p:graphicFrame>
      <p:sp>
        <p:nvSpPr>
          <p:cNvPr id="8" name="TextBox 7">
            <a:extLst>
              <a:ext uri="{FF2B5EF4-FFF2-40B4-BE49-F238E27FC236}">
                <a16:creationId xmlns:a16="http://schemas.microsoft.com/office/drawing/2014/main" id="{341EE6A9-034A-B79B-B5B9-8E95EB7532E3}"/>
              </a:ext>
            </a:extLst>
          </p:cNvPr>
          <p:cNvSpPr txBox="1"/>
          <p:nvPr/>
        </p:nvSpPr>
        <p:spPr>
          <a:xfrm>
            <a:off x="283827" y="1349561"/>
            <a:ext cx="6096000" cy="30777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70C0"/>
                </a:solidFill>
                <a:effectLst/>
                <a:latin typeface="Segoe UI" panose="020B0502040204020203" pitchFamily="34" charset="0"/>
                <a:ea typeface="Calibri" panose="020F0502020204030204" pitchFamily="34" charset="0"/>
                <a:cs typeface="Segoe UI" panose="020B0502040204020203" pitchFamily="34" charset="0"/>
              </a:rPr>
              <a:t>Table: </a:t>
            </a:r>
            <a:r>
              <a:rPr kumimoji="0" lang="en-US" altLang="en-US" b="0" i="0" u="none" strike="noStrike" cap="none" normalizeH="0" baseline="0" dirty="0">
                <a:ln>
                  <a:noFill/>
                </a:ln>
                <a:solidFill>
                  <a:srgbClr val="0070C0"/>
                </a:solidFill>
                <a:effectLst/>
                <a:latin typeface="Segoe UI" panose="020B0502040204020203" pitchFamily="34" charset="0"/>
                <a:ea typeface="Calibri" panose="020F0502020204030204" pitchFamily="34" charset="0"/>
                <a:cs typeface="Segoe UI" panose="020B0502040204020203" pitchFamily="34" charset="0"/>
              </a:rPr>
              <a:t>Cost of Housing 2013 to 2023</a:t>
            </a:r>
            <a:endParaRPr kumimoji="0" lang="en-US" altLang="en-US" sz="2800" b="0" i="0" u="none" strike="noStrike" cap="none" normalizeH="0" baseline="0" dirty="0">
              <a:ln>
                <a:noFill/>
              </a:ln>
              <a:solidFill>
                <a:srgbClr val="0070C0"/>
              </a:solidFill>
              <a:effectLst/>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0BEC651-F61F-1035-6632-24A1EC524EFA}"/>
              </a:ext>
            </a:extLst>
          </p:cNvPr>
          <p:cNvPicPr>
            <a:picLocks noChangeAspect="1"/>
          </p:cNvPicPr>
          <p:nvPr/>
        </p:nvPicPr>
        <p:blipFill>
          <a:blip r:embed="rId2"/>
          <a:srcRect/>
          <a:stretch/>
        </p:blipFill>
        <p:spPr>
          <a:xfrm>
            <a:off x="6422393" y="1712477"/>
            <a:ext cx="5327861" cy="4118795"/>
          </a:xfrm>
          <a:prstGeom prst="rect">
            <a:avLst/>
          </a:prstGeom>
          <a:ln>
            <a:solidFill>
              <a:schemeClr val="tx1"/>
            </a:solidFill>
          </a:ln>
        </p:spPr>
      </p:pic>
      <p:sp>
        <p:nvSpPr>
          <p:cNvPr id="9" name="Rectangle 3">
            <a:extLst>
              <a:ext uri="{FF2B5EF4-FFF2-40B4-BE49-F238E27FC236}">
                <a16:creationId xmlns:a16="http://schemas.microsoft.com/office/drawing/2014/main" id="{0A90F346-D938-7984-4956-10E7A5BA288B}"/>
              </a:ext>
            </a:extLst>
          </p:cNvPr>
          <p:cNvSpPr>
            <a:spLocks noChangeArrowheads="1"/>
          </p:cNvSpPr>
          <p:nvPr/>
        </p:nvSpPr>
        <p:spPr bwMode="auto">
          <a:xfrm>
            <a:off x="6422393" y="5914421"/>
            <a:ext cx="2908529" cy="3180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5392"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100" i="1" dirty="0">
                <a:solidFill>
                  <a:srgbClr val="2E74B5"/>
                </a:solidFill>
                <a:latin typeface="Segoe UI" panose="020B0502040204020203" pitchFamily="34" charset="0"/>
                <a:ea typeface="Calibri Light" panose="020F0302020204030204" pitchFamily="34" charset="0"/>
                <a:cs typeface="Segoe UI" panose="020B0502040204020203" pitchFamily="34" charset="0"/>
              </a:rPr>
              <a:t>Home Values by Census Block Group</a:t>
            </a:r>
            <a:endParaRPr kumimoji="0" lang="en-US" altLang="en-US" sz="1100" b="0" i="1" u="none" strike="noStrike" cap="none" normalizeH="0" baseline="0" dirty="0">
              <a:ln>
                <a:noFill/>
              </a:ln>
              <a:solidFill>
                <a:srgbClr val="2E74B5"/>
              </a:solidFill>
              <a:effectLst/>
              <a:latin typeface="Segoe UI" panose="020B0502040204020203" pitchFamily="34" charset="0"/>
              <a:ea typeface="Calibri Light" panose="020F0302020204030204" pitchFamily="34" charset="0"/>
              <a:cs typeface="Segoe UI" panose="020B0502040204020203" pitchFamily="34" charset="0"/>
            </a:endParaRPr>
          </a:p>
          <a:p>
            <a:pPr defTabSz="768096" eaLnBrk="0" fontAlgn="base" hangingPunct="0">
              <a:spcBef>
                <a:spcPct val="0"/>
              </a:spcBef>
              <a:spcAft>
                <a:spcPts val="600"/>
              </a:spcAft>
            </a:pPr>
            <a:r>
              <a:rPr lang="en-US" altLang="en-US" sz="800" kern="1200" dirty="0">
                <a:solidFill>
                  <a:srgbClr val="002060"/>
                </a:solidFill>
                <a:latin typeface="Segoe UI" panose="020B0502040204020203" pitchFamily="34" charset="0"/>
                <a:ea typeface="+mn-ea"/>
                <a:cs typeface="Segoe UI" panose="020B0502040204020203" pitchFamily="34" charset="0"/>
              </a:rPr>
              <a:t>Source: 2019-2023 ACS via PolicyMap</a:t>
            </a:r>
            <a:endParaRPr lang="en-US" altLang="en-US" dirty="0">
              <a:solidFill>
                <a:srgbClr val="002060"/>
              </a:solidFill>
              <a:latin typeface="Segoe UI" panose="020B0502040204020203" pitchFamily="34" charset="0"/>
              <a:cs typeface="Segoe UI" panose="020B0502040204020203" pitchFamily="34" charset="0"/>
            </a:endParaRPr>
          </a:p>
        </p:txBody>
      </p:sp>
      <p:graphicFrame>
        <p:nvGraphicFramePr>
          <p:cNvPr id="10" name="Chart 9">
            <a:extLst>
              <a:ext uri="{FF2B5EF4-FFF2-40B4-BE49-F238E27FC236}">
                <a16:creationId xmlns:a16="http://schemas.microsoft.com/office/drawing/2014/main" id="{D50E1831-2C46-8B01-EC41-861D6C2AF017}"/>
              </a:ext>
            </a:extLst>
          </p:cNvPr>
          <p:cNvGraphicFramePr/>
          <p:nvPr>
            <p:extLst>
              <p:ext uri="{D42A27DB-BD31-4B8C-83A1-F6EECF244321}">
                <p14:modId xmlns:p14="http://schemas.microsoft.com/office/powerpoint/2010/main" val="1019357484"/>
              </p:ext>
            </p:extLst>
          </p:nvPr>
        </p:nvGraphicFramePr>
        <p:xfrm>
          <a:off x="474632" y="3515426"/>
          <a:ext cx="5327860" cy="278599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613D199F-AD4E-D8A5-9CC1-FC5BF771C21B}"/>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10</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63313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06E47-5A33-22C9-D6F5-0FA56B61B18B}"/>
              </a:ext>
            </a:extLst>
          </p:cNvPr>
          <p:cNvSpPr>
            <a:spLocks noGrp="1"/>
          </p:cNvSpPr>
          <p:nvPr>
            <p:ph type="title"/>
          </p:nvPr>
        </p:nvSpPr>
        <p:spPr>
          <a:xfrm>
            <a:off x="838200" y="265110"/>
            <a:ext cx="10515600" cy="1325563"/>
          </a:xfrm>
        </p:spPr>
        <p:txBody>
          <a:bodyPr/>
          <a:lstStyle/>
          <a:p>
            <a:r>
              <a:rPr lang="en-US" spc="-100" dirty="0"/>
              <a:t>Homeowner Housing Cost Burden</a:t>
            </a:r>
          </a:p>
        </p:txBody>
      </p:sp>
      <p:sp>
        <p:nvSpPr>
          <p:cNvPr id="7" name="TextBox 6">
            <a:extLst>
              <a:ext uri="{FF2B5EF4-FFF2-40B4-BE49-F238E27FC236}">
                <a16:creationId xmlns:a16="http://schemas.microsoft.com/office/drawing/2014/main" id="{05C100CA-998E-11ED-E5F1-7F30137BE565}"/>
              </a:ext>
            </a:extLst>
          </p:cNvPr>
          <p:cNvSpPr txBox="1"/>
          <p:nvPr/>
        </p:nvSpPr>
        <p:spPr>
          <a:xfrm>
            <a:off x="693716" y="5340279"/>
            <a:ext cx="5402284" cy="492443"/>
          </a:xfrm>
          <a:prstGeom prst="rect">
            <a:avLst/>
          </a:prstGeom>
          <a:solidFill>
            <a:schemeClr val="accent5">
              <a:lumMod val="20000"/>
              <a:lumOff val="80000"/>
            </a:schemeClr>
          </a:solidFill>
        </p:spPr>
        <p:txBody>
          <a:bodyPr wrap="square">
            <a:spAutoFit/>
          </a:bodyPr>
          <a:lstStyle/>
          <a:p>
            <a:r>
              <a:rPr lang="en-US" sz="1100" dirty="0">
                <a:solidFill>
                  <a:srgbClr val="002060"/>
                </a:solidFill>
                <a:latin typeface="Segoe UI" panose="020B0502040204020203" pitchFamily="34" charset="0"/>
                <a:ea typeface="Calibri" panose="020F0502020204030204" pitchFamily="34" charset="0"/>
                <a:cs typeface="Segoe UI" panose="020B0502040204020203" pitchFamily="34" charset="0"/>
              </a:rPr>
              <a:t>*</a:t>
            </a:r>
            <a:r>
              <a:rPr lang="en-US" sz="1100" u="sng" dirty="0">
                <a:solidFill>
                  <a:srgbClr val="002060"/>
                </a:solidFill>
                <a:latin typeface="Segoe UI" panose="020B0502040204020203" pitchFamily="34" charset="0"/>
                <a:ea typeface="Calibri" panose="020F0502020204030204" pitchFamily="34" charset="0"/>
                <a:cs typeface="Segoe UI" panose="020B0502040204020203" pitchFamily="34" charset="0"/>
              </a:rPr>
              <a:t>Cost Burdened</a:t>
            </a:r>
            <a:r>
              <a:rPr lang="en-US" sz="1100" b="1" dirty="0">
                <a:solidFill>
                  <a:srgbClr val="002060"/>
                </a:solidFill>
                <a:latin typeface="Segoe UI" panose="020B0502040204020203" pitchFamily="34" charset="0"/>
                <a:ea typeface="Calibri" panose="020F0502020204030204" pitchFamily="34" charset="0"/>
                <a:cs typeface="Segoe UI" panose="020B0502040204020203" pitchFamily="34" charset="0"/>
              </a:rPr>
              <a:t>: </a:t>
            </a:r>
            <a:r>
              <a:rPr lang="en-US" sz="1100" i="1" dirty="0">
                <a:solidFill>
                  <a:srgbClr val="002060"/>
                </a:solidFill>
                <a:latin typeface="Segoe UI" panose="020B0502040204020203" pitchFamily="34" charset="0"/>
                <a:ea typeface="Calibri" panose="020F0502020204030204" pitchFamily="34" charset="0"/>
                <a:cs typeface="Segoe UI" panose="020B0502040204020203" pitchFamily="34" charset="0"/>
              </a:rPr>
              <a:t>Spending over 30% of income on housing expenses</a:t>
            </a:r>
          </a:p>
          <a:p>
            <a:endParaRPr lang="en-US" sz="400" i="1" dirty="0">
              <a:solidFill>
                <a:srgbClr val="002060"/>
              </a:solidFill>
              <a:latin typeface="Segoe UI" panose="020B0502040204020203" pitchFamily="34" charset="0"/>
              <a:ea typeface="Calibri" panose="020F0502020204030204" pitchFamily="34" charset="0"/>
              <a:cs typeface="Segoe UI" panose="020B0502040204020203" pitchFamily="34" charset="0"/>
            </a:endParaRPr>
          </a:p>
          <a:p>
            <a:r>
              <a:rPr lang="en-US" sz="1100" dirty="0">
                <a:solidFill>
                  <a:srgbClr val="002060"/>
                </a:solidFill>
                <a:latin typeface="Segoe UI" panose="020B0502040204020203" pitchFamily="34" charset="0"/>
                <a:ea typeface="Calibri" panose="020F0502020204030204" pitchFamily="34" charset="0"/>
                <a:cs typeface="Segoe UI" panose="020B0502040204020203" pitchFamily="34" charset="0"/>
              </a:rPr>
              <a:t>**</a:t>
            </a:r>
            <a:r>
              <a:rPr lang="en-US" sz="1100" u="sng" dirty="0">
                <a:solidFill>
                  <a:srgbClr val="002060"/>
                </a:solidFill>
                <a:latin typeface="Segoe UI" panose="020B0502040204020203" pitchFamily="34" charset="0"/>
                <a:ea typeface="Calibri" panose="020F0502020204030204" pitchFamily="34" charset="0"/>
                <a:cs typeface="Segoe UI" panose="020B0502040204020203" pitchFamily="34" charset="0"/>
              </a:rPr>
              <a:t>Severe Cost Burdened</a:t>
            </a:r>
            <a:r>
              <a:rPr lang="en-US" sz="1100" dirty="0">
                <a:solidFill>
                  <a:srgbClr val="002060"/>
                </a:solidFill>
                <a:latin typeface="Segoe UI" panose="020B0502040204020203" pitchFamily="34" charset="0"/>
                <a:ea typeface="Calibri" panose="020F0502020204030204" pitchFamily="34" charset="0"/>
                <a:cs typeface="Segoe UI" panose="020B0502040204020203" pitchFamily="34" charset="0"/>
              </a:rPr>
              <a:t>: </a:t>
            </a:r>
            <a:r>
              <a:rPr lang="en-US" sz="1100" i="1" dirty="0">
                <a:solidFill>
                  <a:srgbClr val="002060"/>
                </a:solidFill>
                <a:latin typeface="Segoe UI" panose="020B0502040204020203" pitchFamily="34" charset="0"/>
                <a:ea typeface="Calibri" panose="020F0502020204030204" pitchFamily="34" charset="0"/>
                <a:cs typeface="Segoe UI" panose="020B0502040204020203" pitchFamily="34" charset="0"/>
              </a:rPr>
              <a:t>Spending over 50% of income on housing expenses</a:t>
            </a:r>
            <a:endParaRPr lang="en-US" sz="1100" dirty="0">
              <a:solidFill>
                <a:srgbClr val="002060"/>
              </a:solidFill>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0F0EEE6F-A89F-E647-D316-BF94686A8A2F}"/>
              </a:ext>
            </a:extLst>
          </p:cNvPr>
          <p:cNvSpPr txBox="1">
            <a:spLocks/>
          </p:cNvSpPr>
          <p:nvPr/>
        </p:nvSpPr>
        <p:spPr>
          <a:xfrm>
            <a:off x="466368" y="1392063"/>
            <a:ext cx="6186632" cy="436628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4488" indent="-169863">
              <a:buFont typeface="Arial" panose="020B0604020202020204" pitchFamily="34" charset="0"/>
              <a:buChar char="•"/>
            </a:pPr>
            <a:r>
              <a:rPr lang="en-US" sz="1700" dirty="0">
                <a:latin typeface="Segoe UI" panose="020B0502040204020203" pitchFamily="34" charset="0"/>
                <a:ea typeface="Calibri" panose="020F0502020204030204" pitchFamily="34" charset="0"/>
                <a:cs typeface="Segoe UI" panose="020B0502040204020203" pitchFamily="34" charset="0"/>
              </a:rPr>
              <a:t>Median Home Value: </a:t>
            </a:r>
            <a:r>
              <a:rPr lang="en-US" sz="1700" b="1" dirty="0">
                <a:latin typeface="Segoe UI" panose="020B0502040204020203" pitchFamily="34" charset="0"/>
                <a:ea typeface="Calibri" panose="020F0502020204030204" pitchFamily="34" charset="0"/>
                <a:cs typeface="Segoe UI" panose="020B0502040204020203" pitchFamily="34" charset="0"/>
              </a:rPr>
              <a:t>72.3% increase </a:t>
            </a:r>
            <a:r>
              <a:rPr lang="en-US" sz="1700" dirty="0">
                <a:latin typeface="Segoe UI" panose="020B0502040204020203" pitchFamily="34" charset="0"/>
                <a:ea typeface="Calibri" panose="020F0502020204030204" pitchFamily="34" charset="0"/>
                <a:cs typeface="Segoe UI" panose="020B0502040204020203" pitchFamily="34" charset="0"/>
              </a:rPr>
              <a:t>in last decade</a:t>
            </a:r>
          </a:p>
          <a:p>
            <a:pPr marL="344488" indent="-169863">
              <a:buFont typeface="Arial" panose="020B0604020202020204" pitchFamily="34" charset="0"/>
              <a:buChar char="•"/>
            </a:pPr>
            <a:r>
              <a:rPr lang="en-US" sz="1700" b="1" dirty="0">
                <a:latin typeface="Segoe UI" panose="020B0502040204020203" pitchFamily="34" charset="0"/>
                <a:ea typeface="Calibri" panose="020F0502020204030204" pitchFamily="34" charset="0"/>
                <a:cs typeface="Segoe UI" panose="020B0502040204020203" pitchFamily="34" charset="0"/>
              </a:rPr>
              <a:t>17.8% Cost burdened* homeowners</a:t>
            </a:r>
          </a:p>
          <a:p>
            <a:pPr marL="344488" indent="-169863">
              <a:buFont typeface="Arial" panose="020B0604020202020204" pitchFamily="34" charset="0"/>
              <a:buChar char="•"/>
            </a:pPr>
            <a:r>
              <a:rPr lang="en-US" sz="1700" b="1" dirty="0">
                <a:latin typeface="Segoe UI" panose="020B0502040204020203" pitchFamily="34" charset="0"/>
                <a:ea typeface="Calibri" panose="020F0502020204030204" pitchFamily="34" charset="0"/>
                <a:cs typeface="Segoe UI" panose="020B0502040204020203" pitchFamily="34" charset="0"/>
              </a:rPr>
              <a:t>7.7% Severe cost burdened** </a:t>
            </a:r>
          </a:p>
          <a:p>
            <a:pPr marL="344488" indent="-169863">
              <a:buFont typeface="Arial" panose="020B0604020202020204" pitchFamily="34" charset="0"/>
              <a:buChar char="•"/>
            </a:pPr>
            <a:endParaRPr lang="en-US" sz="1700" b="1" dirty="0">
              <a:latin typeface="Segoe UI" panose="020B0502040204020203" pitchFamily="34" charset="0"/>
              <a:cs typeface="Segoe UI" panose="020B0502040204020203" pitchFamily="34" charset="0"/>
            </a:endParaRPr>
          </a:p>
          <a:p>
            <a:pPr marL="174625" indent="0">
              <a:buNone/>
            </a:pPr>
            <a:r>
              <a:rPr lang="en-US" sz="1900" b="1" u="sng" dirty="0">
                <a:latin typeface="Segoe UI" panose="020B0502040204020203" pitchFamily="34" charset="0"/>
                <a:cs typeface="Segoe UI" panose="020B0502040204020203" pitchFamily="34" charset="0"/>
              </a:rPr>
              <a:t>Impacts of Housing Cost Burden</a:t>
            </a:r>
          </a:p>
          <a:p>
            <a:pPr marL="344488" indent="-169863">
              <a:lnSpc>
                <a:spcPct val="100000"/>
              </a:lnSpc>
              <a:buFont typeface="Arial" panose="020B0604020202020204" pitchFamily="34" charset="0"/>
              <a:buChar char="•"/>
            </a:pPr>
            <a:r>
              <a:rPr lang="en-US" sz="1700" u="sng" dirty="0">
                <a:latin typeface="Segoe UI" panose="020B0502040204020203" pitchFamily="34" charset="0"/>
                <a:cs typeface="Segoe UI" panose="020B0502040204020203" pitchFamily="34" charset="0"/>
              </a:rPr>
              <a:t>Financial Strain</a:t>
            </a:r>
            <a:r>
              <a:rPr lang="en-US" sz="1700" dirty="0">
                <a:latin typeface="Segoe UI" panose="020B0502040204020203" pitchFamily="34" charset="0"/>
                <a:cs typeface="Segoe UI" panose="020B0502040204020203" pitchFamily="34" charset="0"/>
              </a:rPr>
              <a:t>: reduced available income for essentials such as food, healthcare, &amp; transportation.</a:t>
            </a:r>
          </a:p>
          <a:p>
            <a:pPr marL="344488" indent="-169863">
              <a:lnSpc>
                <a:spcPct val="100000"/>
              </a:lnSpc>
              <a:buFont typeface="Arial" panose="020B0604020202020204" pitchFamily="34" charset="0"/>
              <a:buChar char="•"/>
            </a:pPr>
            <a:r>
              <a:rPr lang="en-US" sz="1700" u="sng" dirty="0">
                <a:latin typeface="Segoe UI" panose="020B0502040204020203" pitchFamily="34" charset="0"/>
                <a:cs typeface="Segoe UI" panose="020B0502040204020203" pitchFamily="34" charset="0"/>
              </a:rPr>
              <a:t>Risk of Foreclosure</a:t>
            </a:r>
            <a:r>
              <a:rPr lang="en-US" sz="1700" dirty="0">
                <a:latin typeface="Segoe UI" panose="020B0502040204020203" pitchFamily="34" charset="0"/>
                <a:cs typeface="Segoe UI" panose="020B0502040204020203" pitchFamily="34" charset="0"/>
              </a:rPr>
              <a:t>: Homeowners facing a housing cost burden are at an increased risk of foreclosure </a:t>
            </a:r>
          </a:p>
          <a:p>
            <a:pPr marL="344488" indent="-169863">
              <a:lnSpc>
                <a:spcPct val="100000"/>
              </a:lnSpc>
              <a:buFont typeface="Arial" panose="020B0604020202020204" pitchFamily="34" charset="0"/>
              <a:buChar char="•"/>
            </a:pPr>
            <a:r>
              <a:rPr lang="en-US" sz="1700" u="sng" dirty="0">
                <a:latin typeface="Segoe UI" panose="020B0502040204020203" pitchFamily="34" charset="0"/>
                <a:cs typeface="Segoe UI" panose="020B0502040204020203" pitchFamily="34" charset="0"/>
              </a:rPr>
              <a:t>Reduced Savings and Investments</a:t>
            </a:r>
            <a:r>
              <a:rPr lang="en-US" sz="1700" dirty="0">
                <a:latin typeface="Segoe UI" panose="020B0502040204020203" pitchFamily="34" charset="0"/>
                <a:cs typeface="Segoe UI" panose="020B0502040204020203" pitchFamily="34" charset="0"/>
              </a:rPr>
              <a:t>: limit the ability to save for retirement</a:t>
            </a:r>
          </a:p>
        </p:txBody>
      </p:sp>
      <p:pic>
        <p:nvPicPr>
          <p:cNvPr id="3" name="Picture 2">
            <a:extLst>
              <a:ext uri="{FF2B5EF4-FFF2-40B4-BE49-F238E27FC236}">
                <a16:creationId xmlns:a16="http://schemas.microsoft.com/office/drawing/2014/main" id="{4C088E8A-6F6C-5FB9-43A9-D294ACA4EAFA}"/>
              </a:ext>
            </a:extLst>
          </p:cNvPr>
          <p:cNvPicPr>
            <a:picLocks noChangeAspect="1"/>
          </p:cNvPicPr>
          <p:nvPr/>
        </p:nvPicPr>
        <p:blipFill>
          <a:blip r:embed="rId2"/>
          <a:srcRect/>
          <a:stretch/>
        </p:blipFill>
        <p:spPr>
          <a:xfrm>
            <a:off x="6653001" y="1698670"/>
            <a:ext cx="5255456" cy="4059679"/>
          </a:xfrm>
          <a:prstGeom prst="rect">
            <a:avLst/>
          </a:prstGeom>
          <a:ln>
            <a:solidFill>
              <a:schemeClr val="tx1"/>
            </a:solidFill>
          </a:ln>
        </p:spPr>
      </p:pic>
      <p:sp>
        <p:nvSpPr>
          <p:cNvPr id="4" name="TextBox 3">
            <a:extLst>
              <a:ext uri="{FF2B5EF4-FFF2-40B4-BE49-F238E27FC236}">
                <a16:creationId xmlns:a16="http://schemas.microsoft.com/office/drawing/2014/main" id="{F80E9356-157D-8482-1F34-982DCD658D6B}"/>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11</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27277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334952-ADEC-185F-73CB-83C17F7ECB3F}"/>
              </a:ext>
            </a:extLst>
          </p:cNvPr>
          <p:cNvSpPr>
            <a:spLocks noGrp="1"/>
          </p:cNvSpPr>
          <p:nvPr>
            <p:ph type="title"/>
          </p:nvPr>
        </p:nvSpPr>
        <p:spPr/>
        <p:txBody>
          <a:bodyPr/>
          <a:lstStyle/>
          <a:p>
            <a:r>
              <a:rPr lang="en-US" spc="-100" dirty="0"/>
              <a:t>Rental Housing Cost Burden</a:t>
            </a:r>
          </a:p>
        </p:txBody>
      </p:sp>
      <p:sp>
        <p:nvSpPr>
          <p:cNvPr id="7" name="TextBox 6">
            <a:extLst>
              <a:ext uri="{FF2B5EF4-FFF2-40B4-BE49-F238E27FC236}">
                <a16:creationId xmlns:a16="http://schemas.microsoft.com/office/drawing/2014/main" id="{05C100CA-998E-11ED-E5F1-7F30137BE565}"/>
              </a:ext>
            </a:extLst>
          </p:cNvPr>
          <p:cNvSpPr txBox="1"/>
          <p:nvPr/>
        </p:nvSpPr>
        <p:spPr>
          <a:xfrm>
            <a:off x="480386" y="5511365"/>
            <a:ext cx="5390031" cy="492443"/>
          </a:xfrm>
          <a:prstGeom prst="rect">
            <a:avLst/>
          </a:prstGeom>
          <a:solidFill>
            <a:schemeClr val="accent5">
              <a:lumMod val="20000"/>
              <a:lumOff val="80000"/>
            </a:schemeClr>
          </a:solidFill>
        </p:spPr>
        <p:txBody>
          <a:bodyPr wrap="square">
            <a:spAutoFit/>
          </a:bodyPr>
          <a:lstStyle/>
          <a:p>
            <a:r>
              <a:rPr lang="en-US" sz="1100" dirty="0">
                <a:solidFill>
                  <a:srgbClr val="002060"/>
                </a:solidFill>
                <a:latin typeface="Segoe UI" panose="020B0502040204020203" pitchFamily="34" charset="0"/>
                <a:ea typeface="Calibri" panose="020F0502020204030204" pitchFamily="34" charset="0"/>
                <a:cs typeface="Segoe UI" panose="020B0502040204020203" pitchFamily="34" charset="0"/>
              </a:rPr>
              <a:t>*</a:t>
            </a:r>
            <a:r>
              <a:rPr lang="en-US" sz="1100" u="sng" dirty="0">
                <a:solidFill>
                  <a:srgbClr val="002060"/>
                </a:solidFill>
                <a:latin typeface="Segoe UI" panose="020B0502040204020203" pitchFamily="34" charset="0"/>
                <a:ea typeface="Calibri" panose="020F0502020204030204" pitchFamily="34" charset="0"/>
                <a:cs typeface="Segoe UI" panose="020B0502040204020203" pitchFamily="34" charset="0"/>
              </a:rPr>
              <a:t>Cost Burdened</a:t>
            </a:r>
            <a:r>
              <a:rPr lang="en-US" sz="1100" b="1" dirty="0">
                <a:solidFill>
                  <a:srgbClr val="002060"/>
                </a:solidFill>
                <a:latin typeface="Segoe UI" panose="020B0502040204020203" pitchFamily="34" charset="0"/>
                <a:ea typeface="Calibri" panose="020F0502020204030204" pitchFamily="34" charset="0"/>
                <a:cs typeface="Segoe UI" panose="020B0502040204020203" pitchFamily="34" charset="0"/>
              </a:rPr>
              <a:t>: </a:t>
            </a:r>
            <a:r>
              <a:rPr lang="en-US" sz="1100" i="1" dirty="0">
                <a:solidFill>
                  <a:srgbClr val="002060"/>
                </a:solidFill>
                <a:latin typeface="Segoe UI" panose="020B0502040204020203" pitchFamily="34" charset="0"/>
                <a:ea typeface="Calibri" panose="020F0502020204030204" pitchFamily="34" charset="0"/>
                <a:cs typeface="Segoe UI" panose="020B0502040204020203" pitchFamily="34" charset="0"/>
              </a:rPr>
              <a:t>Spending over 30% of income on housing expenses</a:t>
            </a:r>
          </a:p>
          <a:p>
            <a:endParaRPr lang="en-US" sz="400" i="1" dirty="0">
              <a:solidFill>
                <a:srgbClr val="002060"/>
              </a:solidFill>
              <a:latin typeface="Segoe UI" panose="020B0502040204020203" pitchFamily="34" charset="0"/>
              <a:ea typeface="Calibri" panose="020F0502020204030204" pitchFamily="34" charset="0"/>
              <a:cs typeface="Segoe UI" panose="020B0502040204020203" pitchFamily="34" charset="0"/>
            </a:endParaRPr>
          </a:p>
          <a:p>
            <a:r>
              <a:rPr lang="en-US" sz="1100" dirty="0">
                <a:solidFill>
                  <a:srgbClr val="002060"/>
                </a:solidFill>
                <a:latin typeface="Segoe UI" panose="020B0502040204020203" pitchFamily="34" charset="0"/>
                <a:ea typeface="Calibri" panose="020F0502020204030204" pitchFamily="34" charset="0"/>
                <a:cs typeface="Segoe UI" panose="020B0502040204020203" pitchFamily="34" charset="0"/>
              </a:rPr>
              <a:t>**</a:t>
            </a:r>
            <a:r>
              <a:rPr lang="en-US" sz="1100" u="sng" dirty="0">
                <a:solidFill>
                  <a:srgbClr val="002060"/>
                </a:solidFill>
                <a:latin typeface="Segoe UI" panose="020B0502040204020203" pitchFamily="34" charset="0"/>
                <a:ea typeface="Calibri" panose="020F0502020204030204" pitchFamily="34" charset="0"/>
                <a:cs typeface="Segoe UI" panose="020B0502040204020203" pitchFamily="34" charset="0"/>
              </a:rPr>
              <a:t>Severe Cost Burdened</a:t>
            </a:r>
            <a:r>
              <a:rPr lang="en-US" sz="1100" dirty="0">
                <a:solidFill>
                  <a:srgbClr val="002060"/>
                </a:solidFill>
                <a:latin typeface="Segoe UI" panose="020B0502040204020203" pitchFamily="34" charset="0"/>
                <a:ea typeface="Calibri" panose="020F0502020204030204" pitchFamily="34" charset="0"/>
                <a:cs typeface="Segoe UI" panose="020B0502040204020203" pitchFamily="34" charset="0"/>
              </a:rPr>
              <a:t>: </a:t>
            </a:r>
            <a:r>
              <a:rPr lang="en-US" sz="1100" i="1" dirty="0">
                <a:solidFill>
                  <a:srgbClr val="002060"/>
                </a:solidFill>
                <a:latin typeface="Segoe UI" panose="020B0502040204020203" pitchFamily="34" charset="0"/>
                <a:ea typeface="Calibri" panose="020F0502020204030204" pitchFamily="34" charset="0"/>
                <a:cs typeface="Segoe UI" panose="020B0502040204020203" pitchFamily="34" charset="0"/>
              </a:rPr>
              <a:t>Spending over 50% of income on housing expenses</a:t>
            </a:r>
            <a:endParaRPr lang="en-US" sz="1100" dirty="0">
              <a:solidFill>
                <a:srgbClr val="002060"/>
              </a:solidFill>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0F0EEE6F-A89F-E647-D316-BF94686A8A2F}"/>
              </a:ext>
            </a:extLst>
          </p:cNvPr>
          <p:cNvSpPr txBox="1">
            <a:spLocks/>
          </p:cNvSpPr>
          <p:nvPr/>
        </p:nvSpPr>
        <p:spPr>
          <a:xfrm>
            <a:off x="262247" y="1391301"/>
            <a:ext cx="6165466" cy="436628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4488" indent="-169863"/>
            <a:r>
              <a:rPr lang="en-US" sz="1700" dirty="0">
                <a:latin typeface="Segoe UI" panose="020B0502040204020203" pitchFamily="34" charset="0"/>
                <a:ea typeface="Calibri" panose="020F0502020204030204" pitchFamily="34" charset="0"/>
                <a:cs typeface="Segoe UI" panose="020B0502040204020203" pitchFamily="34" charset="0"/>
              </a:rPr>
              <a:t>Median Rent Contract </a:t>
            </a:r>
            <a:r>
              <a:rPr lang="en-US" sz="1700" b="1" dirty="0">
                <a:latin typeface="Segoe UI" panose="020B0502040204020203" pitchFamily="34" charset="0"/>
                <a:ea typeface="Calibri" panose="020F0502020204030204" pitchFamily="34" charset="0"/>
                <a:cs typeface="Segoe UI" panose="020B0502040204020203" pitchFamily="34" charset="0"/>
              </a:rPr>
              <a:t>increased 55.3%</a:t>
            </a:r>
          </a:p>
          <a:p>
            <a:pPr marL="344488" indent="-169863"/>
            <a:r>
              <a:rPr lang="en-US" sz="1700" b="1" dirty="0">
                <a:latin typeface="Segoe UI" panose="020B0502040204020203" pitchFamily="34" charset="0"/>
                <a:ea typeface="Calibri" panose="020F0502020204030204" pitchFamily="34" charset="0"/>
                <a:cs typeface="Segoe UI" panose="020B0502040204020203" pitchFamily="34" charset="0"/>
              </a:rPr>
              <a:t>42.9% Cost burdened* renters</a:t>
            </a:r>
          </a:p>
          <a:p>
            <a:pPr marL="344488" indent="-169863"/>
            <a:r>
              <a:rPr lang="en-US" sz="1700" b="1" dirty="0">
                <a:latin typeface="Segoe UI" panose="020B0502040204020203" pitchFamily="34" charset="0"/>
                <a:cs typeface="Segoe UI" panose="020B0502040204020203" pitchFamily="34" charset="0"/>
              </a:rPr>
              <a:t>22.0% Severe cost burdened*</a:t>
            </a:r>
            <a:endParaRPr lang="en-US" sz="1700" dirty="0">
              <a:latin typeface="Segoe UI" panose="020B0502040204020203" pitchFamily="34" charset="0"/>
              <a:cs typeface="Segoe UI" panose="020B0502040204020203" pitchFamily="34" charset="0"/>
            </a:endParaRPr>
          </a:p>
          <a:p>
            <a:pPr marL="344488" indent="-169863">
              <a:buFont typeface="Arial" panose="020B0604020202020204" pitchFamily="34" charset="0"/>
              <a:buChar char="•"/>
            </a:pPr>
            <a:endParaRPr lang="en-US" sz="1700" b="1" dirty="0">
              <a:latin typeface="Segoe UI" panose="020B0502040204020203" pitchFamily="34" charset="0"/>
              <a:cs typeface="Segoe UI" panose="020B0502040204020203" pitchFamily="34" charset="0"/>
            </a:endParaRPr>
          </a:p>
          <a:p>
            <a:pPr marL="174625" indent="0">
              <a:buNone/>
            </a:pPr>
            <a:r>
              <a:rPr lang="en-US" sz="1900" b="1" u="sng" dirty="0">
                <a:latin typeface="Segoe UI" panose="020B0502040204020203" pitchFamily="34" charset="0"/>
                <a:cs typeface="Segoe UI" panose="020B0502040204020203" pitchFamily="34" charset="0"/>
              </a:rPr>
              <a:t>Impacts of Housing Cost Burden</a:t>
            </a:r>
          </a:p>
          <a:p>
            <a:pPr marL="344488" indent="-169863">
              <a:lnSpc>
                <a:spcPct val="100000"/>
              </a:lnSpc>
              <a:buFont typeface="Arial" panose="020B0604020202020204" pitchFamily="34" charset="0"/>
              <a:buChar char="•"/>
            </a:pPr>
            <a:r>
              <a:rPr lang="en-US" sz="1700" u="sng" dirty="0">
                <a:latin typeface="Segoe UI" panose="020B0502040204020203" pitchFamily="34" charset="0"/>
                <a:cs typeface="Segoe UI" panose="020B0502040204020203" pitchFamily="34" charset="0"/>
              </a:rPr>
              <a:t>Financial Strain</a:t>
            </a:r>
            <a:r>
              <a:rPr lang="en-US" sz="1700" dirty="0">
                <a:latin typeface="Segoe UI" panose="020B0502040204020203" pitchFamily="34" charset="0"/>
                <a:cs typeface="Segoe UI" panose="020B0502040204020203" pitchFamily="34" charset="0"/>
              </a:rPr>
              <a:t>: Reduced available income for essentials such as food, healthcare, &amp; transportation.</a:t>
            </a:r>
          </a:p>
          <a:p>
            <a:pPr marL="344488" indent="-169863">
              <a:lnSpc>
                <a:spcPct val="100000"/>
              </a:lnSpc>
              <a:buFont typeface="Arial" panose="020B0604020202020204" pitchFamily="34" charset="0"/>
              <a:buChar char="•"/>
            </a:pPr>
            <a:r>
              <a:rPr lang="en-US" sz="1700" u="sng" dirty="0">
                <a:latin typeface="Segoe UI" panose="020B0502040204020203" pitchFamily="34" charset="0"/>
                <a:cs typeface="Segoe UI" panose="020B0502040204020203" pitchFamily="34" charset="0"/>
              </a:rPr>
              <a:t>Risk of Eviction</a:t>
            </a:r>
            <a:r>
              <a:rPr lang="en-US" sz="1700" dirty="0">
                <a:latin typeface="Segoe UI" panose="020B0502040204020203" pitchFamily="34" charset="0"/>
                <a:cs typeface="Segoe UI" panose="020B0502040204020203" pitchFamily="34" charset="0"/>
              </a:rPr>
              <a:t>: Higher risk of eviction and displacement.</a:t>
            </a:r>
          </a:p>
          <a:p>
            <a:pPr marL="344488" indent="-169863">
              <a:lnSpc>
                <a:spcPct val="100000"/>
              </a:lnSpc>
              <a:buFont typeface="Arial" panose="020B0604020202020204" pitchFamily="34" charset="0"/>
              <a:buChar char="•"/>
            </a:pPr>
            <a:r>
              <a:rPr lang="en-US" sz="1700" u="sng" dirty="0">
                <a:latin typeface="Segoe UI" panose="020B0502040204020203" pitchFamily="34" charset="0"/>
                <a:cs typeface="Segoe UI" panose="020B0502040204020203" pitchFamily="34" charset="0"/>
              </a:rPr>
              <a:t>Inability to Save for Homeownership</a:t>
            </a:r>
            <a:r>
              <a:rPr lang="en-US" sz="1700" dirty="0">
                <a:latin typeface="Segoe UI" panose="020B0502040204020203" pitchFamily="34" charset="0"/>
                <a:cs typeface="Segoe UI" panose="020B0502040204020203" pitchFamily="34" charset="0"/>
              </a:rPr>
              <a:t>: Limits the ability to save for downpayment.</a:t>
            </a:r>
          </a:p>
        </p:txBody>
      </p:sp>
      <p:pic>
        <p:nvPicPr>
          <p:cNvPr id="2" name="Picture 1">
            <a:extLst>
              <a:ext uri="{FF2B5EF4-FFF2-40B4-BE49-F238E27FC236}">
                <a16:creationId xmlns:a16="http://schemas.microsoft.com/office/drawing/2014/main" id="{CD1B43F2-163D-BE1A-9F96-1FC44C927DBB}"/>
              </a:ext>
            </a:extLst>
          </p:cNvPr>
          <p:cNvPicPr>
            <a:picLocks noChangeAspect="1"/>
          </p:cNvPicPr>
          <p:nvPr/>
        </p:nvPicPr>
        <p:blipFill>
          <a:blip r:embed="rId3"/>
          <a:srcRect/>
          <a:stretch/>
        </p:blipFill>
        <p:spPr>
          <a:xfrm>
            <a:off x="6568440" y="1588505"/>
            <a:ext cx="5392912" cy="4169082"/>
          </a:xfrm>
          <a:prstGeom prst="rect">
            <a:avLst/>
          </a:prstGeom>
          <a:ln>
            <a:solidFill>
              <a:schemeClr val="tx1"/>
            </a:solidFill>
          </a:ln>
        </p:spPr>
      </p:pic>
      <p:sp>
        <p:nvSpPr>
          <p:cNvPr id="3" name="TextBox 2">
            <a:extLst>
              <a:ext uri="{FF2B5EF4-FFF2-40B4-BE49-F238E27FC236}">
                <a16:creationId xmlns:a16="http://schemas.microsoft.com/office/drawing/2014/main" id="{E6D81188-D8C2-F90E-9C0A-D993BB2D7C77}"/>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12</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34816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5476-7835-2143-9A3F-E36B802A2C51}"/>
              </a:ext>
            </a:extLst>
          </p:cNvPr>
          <p:cNvSpPr>
            <a:spLocks noGrp="1"/>
          </p:cNvSpPr>
          <p:nvPr>
            <p:ph type="title"/>
          </p:nvPr>
        </p:nvSpPr>
        <p:spPr/>
        <p:txBody>
          <a:bodyPr>
            <a:normAutofit/>
          </a:bodyPr>
          <a:lstStyle/>
          <a:p>
            <a:r>
              <a:rPr lang="en-US" sz="3600" spc="-100" dirty="0"/>
              <a:t>2026-2030 ConPlan – Priority Needs &amp; Goals</a:t>
            </a:r>
          </a:p>
        </p:txBody>
      </p:sp>
      <p:sp>
        <p:nvSpPr>
          <p:cNvPr id="9" name="Text Placeholder 8">
            <a:extLst>
              <a:ext uri="{FF2B5EF4-FFF2-40B4-BE49-F238E27FC236}">
                <a16:creationId xmlns:a16="http://schemas.microsoft.com/office/drawing/2014/main" id="{D715D239-5986-EA6C-32BE-3D85FA99BF15}"/>
              </a:ext>
            </a:extLst>
          </p:cNvPr>
          <p:cNvSpPr>
            <a:spLocks noGrp="1"/>
          </p:cNvSpPr>
          <p:nvPr>
            <p:ph type="body" sz="quarter" idx="11"/>
          </p:nvPr>
        </p:nvSpPr>
        <p:spPr/>
        <p:txBody>
          <a:bodyPr/>
          <a:lstStyle/>
          <a:p>
            <a:endParaRPr lang="en-US"/>
          </a:p>
        </p:txBody>
      </p:sp>
      <p:sp>
        <p:nvSpPr>
          <p:cNvPr id="4" name="Slide Number Placeholder 3">
            <a:extLst>
              <a:ext uri="{FF2B5EF4-FFF2-40B4-BE49-F238E27FC236}">
                <a16:creationId xmlns:a16="http://schemas.microsoft.com/office/drawing/2014/main" id="{4B1CE2A0-62BB-3022-F5E5-FF0AB0FCC2E2}"/>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0F129F-E5E0-AB4B-B2A6-728971C6F4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271B0629-13FC-2647-806A-EDBCA57A2BAC}"/>
              </a:ext>
            </a:extLst>
          </p:cNvPr>
          <p:cNvGraphicFramePr>
            <a:graphicFrameLocks noGrp="1"/>
          </p:cNvGraphicFramePr>
          <p:nvPr>
            <p:extLst>
              <p:ext uri="{D42A27DB-BD31-4B8C-83A1-F6EECF244321}">
                <p14:modId xmlns:p14="http://schemas.microsoft.com/office/powerpoint/2010/main" val="3488153378"/>
              </p:ext>
            </p:extLst>
          </p:nvPr>
        </p:nvGraphicFramePr>
        <p:xfrm>
          <a:off x="901893" y="1184880"/>
          <a:ext cx="10451908" cy="4641763"/>
        </p:xfrm>
        <a:graphic>
          <a:graphicData uri="http://schemas.openxmlformats.org/drawingml/2006/table">
            <a:tbl>
              <a:tblPr firstRow="1" bandRow="1">
                <a:tableStyleId>{2A488322-F2BA-4B5B-9748-0D474271808F}</a:tableStyleId>
              </a:tblPr>
              <a:tblGrid>
                <a:gridCol w="5381949">
                  <a:extLst>
                    <a:ext uri="{9D8B030D-6E8A-4147-A177-3AD203B41FA5}">
                      <a16:colId xmlns:a16="http://schemas.microsoft.com/office/drawing/2014/main" val="3427642969"/>
                    </a:ext>
                  </a:extLst>
                </a:gridCol>
                <a:gridCol w="5069959">
                  <a:extLst>
                    <a:ext uri="{9D8B030D-6E8A-4147-A177-3AD203B41FA5}">
                      <a16:colId xmlns:a16="http://schemas.microsoft.com/office/drawing/2014/main" val="21415434"/>
                    </a:ext>
                  </a:extLst>
                </a:gridCol>
              </a:tblGrid>
              <a:tr h="6323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chemeClr val="bg1"/>
                          </a:solidFill>
                          <a:latin typeface="Segoe UI" panose="020B0502040204020203" pitchFamily="34" charset="0"/>
                          <a:cs typeface="Segoe UI" panose="020B0502040204020203" pitchFamily="34" charset="0"/>
                        </a:rPr>
                        <a:t>Priority Needs</a:t>
                      </a:r>
                      <a:endParaRPr lang="en-US" sz="3200" b="1" dirty="0">
                        <a:solidFill>
                          <a:schemeClr val="bg1"/>
                        </a:solidFill>
                        <a:latin typeface="Segoe UI" panose="020B0502040204020203" pitchFamily="34" charset="0"/>
                        <a:cs typeface="Segoe UI" panose="020B0502040204020203" pitchFamily="34" charset="0"/>
                      </a:endParaRPr>
                    </a:p>
                  </a:txBody>
                  <a:tcPr>
                    <a:solidFill>
                      <a:srgbClr val="024B8B"/>
                    </a:solidFill>
                  </a:tcPr>
                </a:tc>
                <a:tc>
                  <a:txBody>
                    <a:bodyPr/>
                    <a:lstStyle/>
                    <a:p>
                      <a:pPr algn="ctr"/>
                      <a:r>
                        <a:rPr lang="en-US" sz="3200" kern="1200" dirty="0">
                          <a:solidFill>
                            <a:schemeClr val="bg1"/>
                          </a:solidFill>
                          <a:effectLst/>
                          <a:latin typeface="Segoe UI" panose="020B0502040204020203" pitchFamily="34" charset="0"/>
                          <a:cs typeface="Segoe UI" panose="020B0502040204020203" pitchFamily="34" charset="0"/>
                        </a:rPr>
                        <a:t>Goals</a:t>
                      </a:r>
                      <a:endParaRPr lang="en-US" sz="3200" b="1" kern="1200" dirty="0">
                        <a:solidFill>
                          <a:schemeClr val="bg1"/>
                        </a:solidFill>
                        <a:effectLst/>
                        <a:latin typeface="Segoe UI" panose="020B0502040204020203" pitchFamily="34" charset="0"/>
                        <a:ea typeface="+mn-ea"/>
                        <a:cs typeface="Segoe UI" panose="020B0502040204020203" pitchFamily="34" charset="0"/>
                      </a:endParaRPr>
                    </a:p>
                  </a:txBody>
                  <a:tcPr>
                    <a:solidFill>
                      <a:srgbClr val="024B8B"/>
                    </a:solidFill>
                  </a:tcPr>
                </a:tc>
                <a:extLst>
                  <a:ext uri="{0D108BD9-81ED-4DB2-BD59-A6C34878D82A}">
                    <a16:rowId xmlns:a16="http://schemas.microsoft.com/office/drawing/2014/main" val="4097673581"/>
                  </a:ext>
                </a:extLst>
              </a:tr>
              <a:tr h="840920">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u="none" strike="noStrike" kern="1200" cap="none" spc="0" normalizeH="0" baseline="0" dirty="0">
                          <a:ln>
                            <a:noFill/>
                          </a:ln>
                          <a:solidFill>
                            <a:srgbClr val="000000"/>
                          </a:solidFill>
                          <a:effectLst/>
                          <a:uLnTx/>
                          <a:uFillTx/>
                          <a:latin typeface="Segoe UI" panose="020B0502040204020203" pitchFamily="34" charset="0"/>
                          <a:cs typeface="Segoe UI" panose="020B0502040204020203" pitchFamily="34" charset="0"/>
                        </a:rPr>
                        <a:t>Preserve &amp; Develop Affordable Housing</a:t>
                      </a:r>
                      <a:endParaRPr kumimoji="0" lang="en-US" sz="1800" b="1" i="0" u="none" strike="noStrike" kern="1200" cap="none" spc="0" normalizeH="0" baseline="0" dirty="0">
                        <a:ln>
                          <a:noFill/>
                        </a:ln>
                        <a:solidFill>
                          <a:srgbClr val="000000"/>
                        </a:solidFill>
                        <a:effectLst/>
                        <a:uLnTx/>
                        <a:uFillTx/>
                        <a:latin typeface="Segoe UI" panose="020B0502040204020203" pitchFamily="34" charset="0"/>
                        <a:cs typeface="Segoe UI" panose="020B0502040204020203" pitchFamily="34" charset="0"/>
                      </a:endParaRPr>
                    </a:p>
                  </a:txBody>
                  <a:tcPr marL="0" marR="0" marT="0" marB="0" anchor="ctr">
                    <a:lnR w="28575" cap="flat" cmpd="sng" algn="ctr">
                      <a:noFill/>
                      <a:prstDash val="solid"/>
                      <a:round/>
                      <a:headEnd type="none" w="med" len="med"/>
                      <a:tailEnd type="none" w="med" len="med"/>
                    </a:lnR>
                    <a:lnB w="28575" cap="flat" cmpd="sng" algn="ctr">
                      <a:solidFill>
                        <a:schemeClr val="tx2">
                          <a:lumMod val="60000"/>
                          <a:lumOff val="40000"/>
                        </a:schemeClr>
                      </a:solidFill>
                      <a:prstDash val="solid"/>
                      <a:round/>
                      <a:headEnd type="none" w="med" len="med"/>
                      <a:tailEnd type="none" w="med" len="med"/>
                    </a:lnB>
                  </a:tcPr>
                </a:tc>
                <a:tc>
                  <a:txBody>
                    <a:bodyPr/>
                    <a:lstStyle/>
                    <a:p>
                      <a:pPr marL="182880" indent="0">
                        <a:buNone/>
                      </a:pPr>
                      <a:r>
                        <a:rPr lang="en-US" sz="1600" kern="1200" dirty="0">
                          <a:solidFill>
                            <a:schemeClr val="dk1"/>
                          </a:solidFill>
                          <a:effectLst/>
                          <a:latin typeface="Segoe UI" panose="020B0502040204020203" pitchFamily="34" charset="0"/>
                          <a:cs typeface="Segoe UI" panose="020B0502040204020203" pitchFamily="34" charset="0"/>
                        </a:rPr>
                        <a:t>1A New Affordable Rental Housing</a:t>
                      </a:r>
                    </a:p>
                    <a:p>
                      <a:pPr marL="182880" indent="0">
                        <a:buNone/>
                      </a:pPr>
                      <a:r>
                        <a:rPr lang="en-US" sz="1600" kern="1200" dirty="0">
                          <a:solidFill>
                            <a:schemeClr val="dk1"/>
                          </a:solidFill>
                          <a:effectLst/>
                          <a:latin typeface="Segoe UI" panose="020B0502040204020203" pitchFamily="34" charset="0"/>
                          <a:ea typeface="+mn-ea"/>
                          <a:cs typeface="Segoe UI" panose="020B0502040204020203" pitchFamily="34" charset="0"/>
                        </a:rPr>
                        <a:t>1B Preservation of Existing Affordable Housing</a:t>
                      </a:r>
                    </a:p>
                    <a:p>
                      <a:pPr marL="18288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Segoe UI" panose="020B0502040204020203" pitchFamily="34" charset="0"/>
                          <a:ea typeface="+mn-ea"/>
                          <a:cs typeface="Segoe UI" panose="020B0502040204020203" pitchFamily="34" charset="0"/>
                        </a:rPr>
                        <a:t>1C Tenant-Based Rental Assistance </a:t>
                      </a:r>
                    </a:p>
                  </a:txBody>
                  <a:tcPr anchor="ctr">
                    <a:lnL w="28575" cap="flat" cmpd="sng" algn="ctr">
                      <a:noFill/>
                      <a:prstDash val="solid"/>
                      <a:round/>
                      <a:headEnd type="none" w="med" len="med"/>
                      <a:tailEnd type="none" w="med" len="med"/>
                    </a:lnL>
                    <a:lnB w="285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564410608"/>
                  </a:ext>
                </a:extLst>
              </a:tr>
              <a:tr h="531628">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rPr>
                        <a:t>Improve Public Facilities &amp; Infrastructure</a:t>
                      </a:r>
                    </a:p>
                  </a:txBody>
                  <a:tcPr marL="68580" marR="68580" marT="0" marB="0" anchor="ctr">
                    <a:lnR w="28575" cap="flat" cmpd="sng" algn="ctr">
                      <a:noFill/>
                      <a:prstDash val="solid"/>
                      <a:round/>
                      <a:headEnd type="none" w="med" len="med"/>
                      <a:tailEnd type="none" w="med" len="med"/>
                    </a:lnR>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tc>
                  <a:txBody>
                    <a:bodyPr/>
                    <a:lstStyle/>
                    <a:p>
                      <a:pPr marL="182880"/>
                      <a:r>
                        <a:rPr lang="en-US" sz="1600" kern="1200" dirty="0">
                          <a:solidFill>
                            <a:schemeClr val="dk1"/>
                          </a:solidFill>
                          <a:effectLst/>
                          <a:latin typeface="Segoe UI" panose="020B0502040204020203" pitchFamily="34" charset="0"/>
                          <a:ea typeface="+mn-ea"/>
                          <a:cs typeface="Segoe UI" panose="020B0502040204020203" pitchFamily="34" charset="0"/>
                        </a:rPr>
                        <a:t>2A Improve Public Facilities &amp; Infrastructure</a:t>
                      </a:r>
                    </a:p>
                  </a:txBody>
                  <a:tcPr anchor="ctr">
                    <a:lnL w="28575" cap="flat" cmpd="sng" algn="ctr">
                      <a:noFill/>
                      <a:prstDash val="solid"/>
                      <a:round/>
                      <a:headEnd type="none" w="med" len="med"/>
                      <a:tailEnd type="none" w="med" len="med"/>
                    </a:lnL>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629230215"/>
                  </a:ext>
                </a:extLst>
              </a:tr>
              <a:tr h="542260">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rPr>
                        <a:t>Economic Development &amp; Sustainability</a:t>
                      </a:r>
                      <a:endParaRPr kumimoji="0" lang="en-US" sz="18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R w="28575" cap="flat" cmpd="sng" algn="ctr">
                      <a:noFill/>
                      <a:prstDash val="solid"/>
                      <a:round/>
                      <a:headEnd type="none" w="med" len="med"/>
                      <a:tailEnd type="none" w="med" len="med"/>
                    </a:lnR>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tc>
                  <a:txBody>
                    <a:bodyPr/>
                    <a:lstStyle/>
                    <a:p>
                      <a:pPr marL="182880"/>
                      <a:r>
                        <a:rPr lang="en-US" sz="1600" kern="1200" dirty="0">
                          <a:solidFill>
                            <a:schemeClr val="dk1"/>
                          </a:solidFill>
                          <a:effectLst/>
                          <a:latin typeface="Segoe UI" panose="020B0502040204020203" pitchFamily="34" charset="0"/>
                          <a:cs typeface="Segoe UI" panose="020B0502040204020203" pitchFamily="34" charset="0"/>
                        </a:rPr>
                        <a:t>3A Economic Development &amp; Sustainability</a:t>
                      </a:r>
                      <a:endParaRPr lang="en-US" sz="1600" kern="1200" dirty="0">
                        <a:solidFill>
                          <a:schemeClr val="dk1"/>
                        </a:solidFill>
                        <a:effectLst/>
                        <a:latin typeface="Segoe UI" panose="020B0502040204020203" pitchFamily="34" charset="0"/>
                        <a:ea typeface="+mn-ea"/>
                        <a:cs typeface="Segoe UI" panose="020B0502040204020203" pitchFamily="34" charset="0"/>
                      </a:endParaRPr>
                    </a:p>
                  </a:txBody>
                  <a:tcPr anchor="ctr">
                    <a:lnL w="28575" cap="flat" cmpd="sng" algn="ctr">
                      <a:noFill/>
                      <a:prstDash val="solid"/>
                      <a:round/>
                      <a:headEnd type="none" w="med" len="med"/>
                      <a:tailEnd type="none" w="med" len="med"/>
                    </a:lnL>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05521666"/>
                  </a:ext>
                </a:extLst>
              </a:tr>
              <a:tr h="510363">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Community &amp; Regional Planning</a:t>
                      </a:r>
                      <a:endParaRPr kumimoji="0" lang="en-US" sz="18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R w="28575" cap="flat" cmpd="sng" algn="ctr">
                      <a:noFill/>
                      <a:prstDash val="solid"/>
                      <a:round/>
                      <a:headEnd type="none" w="med" len="med"/>
                      <a:tailEnd type="none" w="med" len="med"/>
                    </a:lnR>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tc>
                  <a:txBody>
                    <a:bodyPr/>
                    <a:lstStyle/>
                    <a:p>
                      <a:pPr marL="18288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Segoe UI" panose="020B0502040204020203" pitchFamily="34" charset="0"/>
                          <a:cs typeface="Segoe UI" panose="020B0502040204020203" pitchFamily="34" charset="0"/>
                        </a:rPr>
                        <a:t>4A Community &amp; Regional Planning</a:t>
                      </a:r>
                      <a:endParaRPr lang="en-US" sz="1600" kern="1200" dirty="0">
                        <a:solidFill>
                          <a:schemeClr val="dk1"/>
                        </a:solidFill>
                        <a:effectLst/>
                        <a:highlight>
                          <a:srgbClr val="FFFF00"/>
                        </a:highlight>
                        <a:latin typeface="Segoe UI" panose="020B0502040204020203" pitchFamily="34" charset="0"/>
                        <a:ea typeface="+mn-ea"/>
                        <a:cs typeface="Segoe UI" panose="020B0502040204020203" pitchFamily="34" charset="0"/>
                      </a:endParaRPr>
                    </a:p>
                  </a:txBody>
                  <a:tcPr anchor="ctr">
                    <a:lnL w="28575" cap="flat" cmpd="sng" algn="ctr">
                      <a:noFill/>
                      <a:prstDash val="solid"/>
                      <a:round/>
                      <a:headEnd type="none" w="med" len="med"/>
                      <a:tailEnd type="none" w="med" len="med"/>
                    </a:lnL>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391254472"/>
                  </a:ext>
                </a:extLst>
              </a:tr>
              <a:tr h="552893">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Homeless Housing &amp; Services</a:t>
                      </a:r>
                      <a:endParaRPr kumimoji="0" lang="en-US" sz="18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R w="28575" cap="flat" cmpd="sng" algn="ctr">
                      <a:noFill/>
                      <a:prstDash val="solid"/>
                      <a:round/>
                      <a:headEnd type="none" w="med" len="med"/>
                      <a:tailEnd type="none" w="med" len="med"/>
                    </a:lnR>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tc>
                  <a:txBody>
                    <a:bodyPr/>
                    <a:lstStyle/>
                    <a:p>
                      <a:pPr marL="182880"/>
                      <a:r>
                        <a:rPr lang="en-US" sz="1600" kern="1200" dirty="0">
                          <a:solidFill>
                            <a:schemeClr val="dk1"/>
                          </a:solidFill>
                          <a:effectLst/>
                          <a:latin typeface="Segoe UI" panose="020B0502040204020203" pitchFamily="34" charset="0"/>
                          <a:cs typeface="Segoe UI" panose="020B0502040204020203" pitchFamily="34" charset="0"/>
                        </a:rPr>
                        <a:t>5A Homeless Housing &amp; Services</a:t>
                      </a:r>
                      <a:endParaRPr lang="en-US" sz="1600" kern="1200" dirty="0">
                        <a:solidFill>
                          <a:schemeClr val="dk1"/>
                        </a:solidFill>
                        <a:effectLst/>
                        <a:highlight>
                          <a:srgbClr val="FFFF00"/>
                        </a:highlight>
                        <a:latin typeface="Segoe UI" panose="020B0502040204020203" pitchFamily="34" charset="0"/>
                        <a:ea typeface="+mn-ea"/>
                        <a:cs typeface="Segoe UI" panose="020B0502040204020203" pitchFamily="34" charset="0"/>
                      </a:endParaRPr>
                    </a:p>
                  </a:txBody>
                  <a:tcPr anchor="ctr">
                    <a:lnL w="28575" cap="flat" cmpd="sng" algn="ctr">
                      <a:noFill/>
                      <a:prstDash val="solid"/>
                      <a:round/>
                      <a:headEnd type="none" w="med" len="med"/>
                      <a:tailEnd type="none" w="med" len="med"/>
                    </a:lnL>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23797616"/>
                  </a:ext>
                </a:extLst>
              </a:tr>
              <a:tr h="542261">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rPr>
                        <a:t>Housing &amp; Supportive Services for HIV/AIDS</a:t>
                      </a:r>
                    </a:p>
                  </a:txBody>
                  <a:tcPr marL="68580" marR="68580" marT="0" marB="0" anchor="ctr">
                    <a:lnR w="28575" cap="flat" cmpd="sng" algn="ctr">
                      <a:noFill/>
                      <a:prstDash val="solid"/>
                      <a:round/>
                      <a:headEnd type="none" w="med" len="med"/>
                      <a:tailEnd type="none" w="med" len="med"/>
                    </a:lnR>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tc>
                  <a:txBody>
                    <a:bodyPr/>
                    <a:lstStyle/>
                    <a:p>
                      <a:pPr marL="182880"/>
                      <a:r>
                        <a:rPr lang="en-US" sz="1600" kern="1200" dirty="0">
                          <a:solidFill>
                            <a:schemeClr val="dk1"/>
                          </a:solidFill>
                          <a:effectLst/>
                          <a:latin typeface="Segoe UI" panose="020B0502040204020203" pitchFamily="34" charset="0"/>
                          <a:ea typeface="+mn-ea"/>
                          <a:cs typeface="Segoe UI" panose="020B0502040204020203" pitchFamily="34" charset="0"/>
                        </a:rPr>
                        <a:t>6A Housing &amp; Supportive Services for HIV/AIDS</a:t>
                      </a:r>
                    </a:p>
                  </a:txBody>
                  <a:tcPr anchor="ctr">
                    <a:lnL w="28575" cap="flat" cmpd="sng" algn="ctr">
                      <a:noFill/>
                      <a:prstDash val="solid"/>
                      <a:round/>
                      <a:headEnd type="none" w="med" len="med"/>
                      <a:tailEnd type="none" w="med" len="med"/>
                    </a:lnL>
                    <a:lnT w="28575" cap="flat" cmpd="sng" algn="ctr">
                      <a:solidFill>
                        <a:schemeClr val="tx2">
                          <a:lumMod val="60000"/>
                          <a:lumOff val="40000"/>
                        </a:schemeClr>
                      </a:solidFill>
                      <a:prstDash val="solid"/>
                      <a:round/>
                      <a:headEnd type="none" w="med" len="med"/>
                      <a:tailEnd type="none" w="med" len="med"/>
                    </a:lnT>
                    <a:lnB w="285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778012243"/>
                  </a:ext>
                </a:extLst>
              </a:tr>
              <a:tr h="489098">
                <a:tc>
                  <a:txBody>
                    <a:bodyPr/>
                    <a:lstStyle/>
                    <a:p>
                      <a:pPr marL="274320" marR="0" lvl="0" indent="0" algn="l" defTabSz="914400" rtl="0" eaLnBrk="1" fontAlgn="auto" latinLnBrk="0" hangingPunct="1">
                        <a:lnSpc>
                          <a:spcPct val="115000"/>
                        </a:lnSpc>
                        <a:spcBef>
                          <a:spcPts val="0"/>
                        </a:spcBef>
                        <a:spcAft>
                          <a:spcPts val="10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rPr>
                        <a:t>Effective Program Administration</a:t>
                      </a:r>
                    </a:p>
                  </a:txBody>
                  <a:tcPr marL="68580" marR="68580" marT="0" marB="0" anchor="ctr">
                    <a:lnR w="28575" cap="flat" cmpd="sng" algn="ctr">
                      <a:noFill/>
                      <a:prstDash val="solid"/>
                      <a:round/>
                      <a:headEnd type="none" w="med" len="med"/>
                      <a:tailEnd type="none" w="med" len="med"/>
                    </a:lnR>
                    <a:lnT w="28575" cap="flat" cmpd="sng" algn="ctr">
                      <a:solidFill>
                        <a:schemeClr val="tx2">
                          <a:lumMod val="60000"/>
                          <a:lumOff val="40000"/>
                        </a:schemeClr>
                      </a:solidFill>
                      <a:prstDash val="solid"/>
                      <a:round/>
                      <a:headEnd type="none" w="med" len="med"/>
                      <a:tailEnd type="none" w="med" len="med"/>
                    </a:lnT>
                  </a:tcPr>
                </a:tc>
                <a:tc>
                  <a:txBody>
                    <a:bodyPr/>
                    <a:lstStyle/>
                    <a:p>
                      <a:pPr marL="182880"/>
                      <a:r>
                        <a:rPr lang="en-US" sz="1600" kern="1200" dirty="0">
                          <a:solidFill>
                            <a:schemeClr val="dk1"/>
                          </a:solidFill>
                          <a:effectLst/>
                          <a:latin typeface="Segoe UI" panose="020B0502040204020203" pitchFamily="34" charset="0"/>
                          <a:ea typeface="+mn-ea"/>
                          <a:cs typeface="Segoe UI" panose="020B0502040204020203" pitchFamily="34" charset="0"/>
                        </a:rPr>
                        <a:t>7A Effective Program Administration</a:t>
                      </a:r>
                    </a:p>
                  </a:txBody>
                  <a:tcPr anchor="ctr">
                    <a:lnL w="28575" cap="flat" cmpd="sng" algn="ctr">
                      <a:noFill/>
                      <a:prstDash val="solid"/>
                      <a:round/>
                      <a:headEnd type="none" w="med" len="med"/>
                      <a:tailEnd type="none" w="med" len="med"/>
                    </a:lnL>
                    <a:lnT w="28575" cap="flat" cmpd="sng" algn="ctr">
                      <a:solidFill>
                        <a:schemeClr val="tx2">
                          <a:lumMod val="60000"/>
                          <a:lumOff val="40000"/>
                        </a:schemeClr>
                      </a:solidFill>
                      <a:prstDash val="solid"/>
                      <a:round/>
                      <a:headEnd type="none" w="med" len="med"/>
                      <a:tailEnd type="none" w="med" len="med"/>
                    </a:lnT>
                  </a:tcPr>
                </a:tc>
                <a:extLst>
                  <a:ext uri="{0D108BD9-81ED-4DB2-BD59-A6C34878D82A}">
                    <a16:rowId xmlns:a16="http://schemas.microsoft.com/office/drawing/2014/main" val="3347374653"/>
                  </a:ext>
                </a:extLst>
              </a:tr>
            </a:tbl>
          </a:graphicData>
        </a:graphic>
      </p:graphicFrame>
      <p:sp>
        <p:nvSpPr>
          <p:cNvPr id="3" name="TextBox 2">
            <a:extLst>
              <a:ext uri="{FF2B5EF4-FFF2-40B4-BE49-F238E27FC236}">
                <a16:creationId xmlns:a16="http://schemas.microsoft.com/office/drawing/2014/main" id="{8B32B46D-87F2-FA32-685F-E17727E696FE}"/>
              </a:ext>
            </a:extLst>
          </p:cNvPr>
          <p:cNvSpPr txBox="1"/>
          <p:nvPr/>
        </p:nvSpPr>
        <p:spPr>
          <a:xfrm>
            <a:off x="3767426" y="6004058"/>
            <a:ext cx="4657147"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1" u="none" strike="noStrike" kern="0" cap="none" spc="0" normalizeH="0" baseline="0" noProof="0" dirty="0">
                <a:ln>
                  <a:noFill/>
                </a:ln>
                <a:solidFill>
                  <a:srgbClr val="024B8B"/>
                </a:solidFill>
                <a:effectLst/>
                <a:uLnTx/>
                <a:uFillTx/>
                <a:latin typeface="Segoe UI" panose="020B0502040204020203" pitchFamily="34" charset="0"/>
                <a:ea typeface="Calibri" panose="020F0502020204030204" pitchFamily="34" charset="0"/>
                <a:cs typeface="Segoe UI" panose="020B0502040204020203" pitchFamily="34" charset="0"/>
              </a:rPr>
              <a:t>Order of goals do not necessarily reflect ranking.</a:t>
            </a:r>
            <a:endParaRPr kumimoji="0" lang="en-US" b="1" i="1" u="none" strike="noStrike" kern="1200" cap="none" spc="0" normalizeH="0" baseline="0" noProof="0" dirty="0">
              <a:ln>
                <a:noFill/>
              </a:ln>
              <a:solidFill>
                <a:srgbClr val="024B8B"/>
              </a:solidFill>
              <a:effectLst/>
              <a:uLnTx/>
              <a:uFillTx/>
              <a:latin typeface="Segoe UI" panose="020B0502040204020203" pitchFamily="34" charset="0"/>
              <a:ea typeface="+mn-ea"/>
              <a:cs typeface="Segoe UI" panose="020B0502040204020203" pitchFamily="34" charset="0"/>
            </a:endParaRPr>
          </a:p>
        </p:txBody>
      </p:sp>
      <p:sp>
        <p:nvSpPr>
          <p:cNvPr id="5" name="TextBox 4">
            <a:extLst>
              <a:ext uri="{FF2B5EF4-FFF2-40B4-BE49-F238E27FC236}">
                <a16:creationId xmlns:a16="http://schemas.microsoft.com/office/drawing/2014/main" id="{B4B7693C-92FA-A3B5-C7FA-5F0CC63CD365}"/>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13</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57728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5476-7835-2143-9A3F-E36B802A2C51}"/>
              </a:ext>
            </a:extLst>
          </p:cNvPr>
          <p:cNvSpPr>
            <a:spLocks noGrp="1"/>
          </p:cNvSpPr>
          <p:nvPr>
            <p:ph type="title"/>
          </p:nvPr>
        </p:nvSpPr>
        <p:spPr>
          <a:xfrm>
            <a:off x="838200" y="262942"/>
            <a:ext cx="10515600" cy="832211"/>
          </a:xfrm>
        </p:spPr>
        <p:txBody>
          <a:bodyPr>
            <a:normAutofit/>
          </a:bodyPr>
          <a:lstStyle/>
          <a:p>
            <a:r>
              <a:rPr lang="en-US" spc="-100" dirty="0"/>
              <a:t>2026 Action Plan Projects – CDBG</a:t>
            </a:r>
          </a:p>
        </p:txBody>
      </p:sp>
      <p:sp>
        <p:nvSpPr>
          <p:cNvPr id="4" name="Slide Number Placeholder 3">
            <a:extLst>
              <a:ext uri="{FF2B5EF4-FFF2-40B4-BE49-F238E27FC236}">
                <a16:creationId xmlns:a16="http://schemas.microsoft.com/office/drawing/2014/main" id="{25CD499E-985B-4818-5122-ECF5C0A6514C}"/>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0F129F-E5E0-AB4B-B2A6-728971C6F4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864A7A22-5BCF-854B-9B2E-B5C9C64CD975}"/>
              </a:ext>
            </a:extLst>
          </p:cNvPr>
          <p:cNvGraphicFramePr>
            <a:graphicFrameLocks noGrp="1"/>
          </p:cNvGraphicFramePr>
          <p:nvPr>
            <p:extLst>
              <p:ext uri="{D42A27DB-BD31-4B8C-83A1-F6EECF244321}">
                <p14:modId xmlns:p14="http://schemas.microsoft.com/office/powerpoint/2010/main" val="3760972607"/>
              </p:ext>
            </p:extLst>
          </p:nvPr>
        </p:nvGraphicFramePr>
        <p:xfrm>
          <a:off x="838200" y="1628303"/>
          <a:ext cx="10471894" cy="3246329"/>
        </p:xfrm>
        <a:graphic>
          <a:graphicData uri="http://schemas.openxmlformats.org/drawingml/2006/table">
            <a:tbl>
              <a:tblPr firstRow="1" bandRow="1">
                <a:tableStyleId>{85BE263C-DBD7-4A20-BB59-AAB30ACAA65A}</a:tableStyleId>
              </a:tblPr>
              <a:tblGrid>
                <a:gridCol w="5847907">
                  <a:extLst>
                    <a:ext uri="{9D8B030D-6E8A-4147-A177-3AD203B41FA5}">
                      <a16:colId xmlns:a16="http://schemas.microsoft.com/office/drawing/2014/main" val="294661087"/>
                    </a:ext>
                  </a:extLst>
                </a:gridCol>
                <a:gridCol w="4623987">
                  <a:extLst>
                    <a:ext uri="{9D8B030D-6E8A-4147-A177-3AD203B41FA5}">
                      <a16:colId xmlns:a16="http://schemas.microsoft.com/office/drawing/2014/main" val="2092749750"/>
                    </a:ext>
                  </a:extLst>
                </a:gridCol>
              </a:tblGrid>
              <a:tr h="625945">
                <a:tc>
                  <a:txBody>
                    <a:bodyPr/>
                    <a:lstStyle/>
                    <a:p>
                      <a:pPr algn="l"/>
                      <a:r>
                        <a:rPr lang="en-US" sz="2800" kern="1200" dirty="0">
                          <a:effectLst/>
                          <a:latin typeface="Segoe UI" panose="020B0502040204020203" pitchFamily="34" charset="0"/>
                          <a:cs typeface="Segoe UI" panose="020B0502040204020203" pitchFamily="34" charset="0"/>
                        </a:rPr>
                        <a:t>Project Name</a:t>
                      </a:r>
                      <a:r>
                        <a:rPr lang="en-US" sz="2800" dirty="0">
                          <a:effectLst/>
                          <a:latin typeface="Segoe UI" panose="020B0502040204020203" pitchFamily="34" charset="0"/>
                          <a:cs typeface="Segoe UI" panose="020B0502040204020203" pitchFamily="34" charset="0"/>
                        </a:rPr>
                        <a:t> </a:t>
                      </a:r>
                      <a:endParaRPr lang="en-US" sz="2800" dirty="0">
                        <a:latin typeface="Segoe UI" panose="020B0502040204020203" pitchFamily="34" charset="0"/>
                        <a:cs typeface="Segoe UI" panose="020B0502040204020203" pitchFamily="34" charset="0"/>
                      </a:endParaRPr>
                    </a:p>
                  </a:txBody>
                  <a:tcPr anchor="ctr">
                    <a:solidFill>
                      <a:srgbClr val="024B8B"/>
                    </a:solidFill>
                  </a:tcPr>
                </a:tc>
                <a:tc>
                  <a:txBody>
                    <a:bodyPr/>
                    <a:lstStyle/>
                    <a:p>
                      <a:pPr algn="ctr"/>
                      <a:r>
                        <a:rPr lang="en-US" sz="2800" dirty="0">
                          <a:latin typeface="Segoe UI" panose="020B0502040204020203" pitchFamily="34" charset="0"/>
                          <a:cs typeface="Segoe UI" panose="020B0502040204020203" pitchFamily="34" charset="0"/>
                        </a:rPr>
                        <a:t>Funding</a:t>
                      </a:r>
                    </a:p>
                  </a:txBody>
                  <a:tcPr anchor="ctr">
                    <a:solidFill>
                      <a:srgbClr val="024B8B"/>
                    </a:solidFill>
                  </a:tcPr>
                </a:tc>
                <a:extLst>
                  <a:ext uri="{0D108BD9-81ED-4DB2-BD59-A6C34878D82A}">
                    <a16:rowId xmlns:a16="http://schemas.microsoft.com/office/drawing/2014/main" val="2444224091"/>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Improve Public Facilities &amp; Infrastructure </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Segoe UI" panose="020B0502040204020203" pitchFamily="34" charset="0"/>
                          <a:ea typeface="+mn-ea"/>
                          <a:cs typeface="Segoe UI" panose="020B0502040204020203" pitchFamily="34" charset="0"/>
                        </a:rPr>
                        <a:t>$15,376,692.00</a:t>
                      </a:r>
                    </a:p>
                  </a:txBody>
                  <a:tcPr anchor="ctr"/>
                </a:tc>
                <a:extLst>
                  <a:ext uri="{0D108BD9-81ED-4DB2-BD59-A6C34878D82A}">
                    <a16:rowId xmlns:a16="http://schemas.microsoft.com/office/drawing/2014/main" val="641226382"/>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Economic Development &amp; Sustainability</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Segoe UI" panose="020B0502040204020203" pitchFamily="34" charset="0"/>
                          <a:cs typeface="Segoe UI" panose="020B0502040204020203" pitchFamily="34" charset="0"/>
                        </a:rPr>
                        <a:t>$250,000.00</a:t>
                      </a:r>
                    </a:p>
                  </a:txBody>
                  <a:tcPr anchor="ctr"/>
                </a:tc>
                <a:extLst>
                  <a:ext uri="{0D108BD9-81ED-4DB2-BD59-A6C34878D82A}">
                    <a16:rowId xmlns:a16="http://schemas.microsoft.com/office/drawing/2014/main" val="3302217326"/>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Community &amp; Regional Planning</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Segoe UI" panose="020B0502040204020203" pitchFamily="34" charset="0"/>
                          <a:cs typeface="Segoe UI" panose="020B0502040204020203" pitchFamily="34" charset="0"/>
                        </a:rPr>
                        <a:t>$500,000.00</a:t>
                      </a:r>
                    </a:p>
                  </a:txBody>
                  <a:tcPr anchor="ctr"/>
                </a:tc>
                <a:extLst>
                  <a:ext uri="{0D108BD9-81ED-4DB2-BD59-A6C34878D82A}">
                    <a16:rowId xmlns:a16="http://schemas.microsoft.com/office/drawing/2014/main" val="510151557"/>
                  </a:ext>
                </a:extLst>
              </a:tr>
              <a:tr h="503920">
                <a:tc>
                  <a:txBody>
                    <a:bodyPr/>
                    <a:lstStyle/>
                    <a:p>
                      <a:pPr marL="0" marR="0">
                        <a:lnSpc>
                          <a:spcPct val="115000"/>
                        </a:lnSpc>
                        <a:spcBef>
                          <a:spcPts val="0"/>
                        </a:spcBef>
                        <a:spcAft>
                          <a:spcPts val="0"/>
                        </a:spcAft>
                      </a:pPr>
                      <a:r>
                        <a:rPr lang="en-US" sz="2200" dirty="0">
                          <a:solidFill>
                            <a:srgbClr val="000000"/>
                          </a:solidFill>
                          <a:effectLst/>
                          <a:latin typeface="Segoe UI" panose="020B0502040204020203" pitchFamily="34" charset="0"/>
                          <a:cs typeface="Segoe UI" panose="020B0502040204020203" pitchFamily="34" charset="0"/>
                        </a:rPr>
                        <a:t>CDBG Administration </a:t>
                      </a:r>
                      <a:endParaRPr lang="en-US" sz="22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effectLst/>
                          <a:latin typeface="Segoe UI" panose="020B0502040204020203" pitchFamily="34" charset="0"/>
                          <a:ea typeface="+mn-ea"/>
                          <a:cs typeface="Segoe UI" panose="020B0502040204020203" pitchFamily="34" charset="0"/>
                        </a:rPr>
                        <a:t>$4,031,673.00</a:t>
                      </a:r>
                    </a:p>
                  </a:txBody>
                  <a:tcPr anchor="ctr"/>
                </a:tc>
                <a:extLst>
                  <a:ext uri="{0D108BD9-81ED-4DB2-BD59-A6C34878D82A}">
                    <a16:rowId xmlns:a16="http://schemas.microsoft.com/office/drawing/2014/main" val="1273109886"/>
                  </a:ext>
                </a:extLst>
              </a:tr>
              <a:tr h="604704">
                <a:tc>
                  <a:txBody>
                    <a:bodyPr/>
                    <a:lstStyle/>
                    <a:p>
                      <a:pPr marL="0" marR="0">
                        <a:lnSpc>
                          <a:spcPct val="115000"/>
                        </a:lnSpc>
                        <a:spcBef>
                          <a:spcPts val="0"/>
                        </a:spcBef>
                        <a:spcAft>
                          <a:spcPts val="0"/>
                        </a:spcAft>
                      </a:pPr>
                      <a:r>
                        <a:rPr lang="en-US" sz="2200" b="1" dirty="0">
                          <a:effectLst/>
                          <a:latin typeface="Segoe UI" panose="020B0502040204020203" pitchFamily="34" charset="0"/>
                          <a:cs typeface="Segoe UI" panose="020B0502040204020203" pitchFamily="34" charset="0"/>
                        </a:rPr>
                        <a:t>TOTAL 2026 Program Year Funds</a:t>
                      </a:r>
                      <a:endParaRPr lang="en-US" sz="2200" b="1"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spcAft>
                          <a:spcPts val="0"/>
                        </a:spcAft>
                      </a:pPr>
                      <a:r>
                        <a:rPr lang="en-US" sz="2000" b="1" kern="1200" dirty="0">
                          <a:effectLst/>
                          <a:latin typeface="Segoe UI" panose="020B0502040204020203" pitchFamily="34" charset="0"/>
                          <a:cs typeface="Segoe UI" panose="020B0502040204020203" pitchFamily="34" charset="0"/>
                        </a:rPr>
                        <a:t>$20,158,365.00</a:t>
                      </a:r>
                      <a:endParaRPr lang="en-US" sz="2000" b="1" dirty="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263660081"/>
                  </a:ext>
                </a:extLst>
              </a:tr>
            </a:tbl>
          </a:graphicData>
        </a:graphic>
      </p:graphicFrame>
      <p:sp>
        <p:nvSpPr>
          <p:cNvPr id="3" name="TextBox 2">
            <a:extLst>
              <a:ext uri="{FF2B5EF4-FFF2-40B4-BE49-F238E27FC236}">
                <a16:creationId xmlns:a16="http://schemas.microsoft.com/office/drawing/2014/main" id="{30FD6FBF-CD2E-17C4-06C2-5D792B05537D}"/>
              </a:ext>
            </a:extLst>
          </p:cNvPr>
          <p:cNvSpPr txBox="1"/>
          <p:nvPr/>
        </p:nvSpPr>
        <p:spPr>
          <a:xfrm>
            <a:off x="3804946" y="5906992"/>
            <a:ext cx="458210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1"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Estimated budget based on 2025 allocation </a:t>
            </a:r>
          </a:p>
        </p:txBody>
      </p:sp>
      <p:sp>
        <p:nvSpPr>
          <p:cNvPr id="6" name="TextBox 5">
            <a:extLst>
              <a:ext uri="{FF2B5EF4-FFF2-40B4-BE49-F238E27FC236}">
                <a16:creationId xmlns:a16="http://schemas.microsoft.com/office/drawing/2014/main" id="{32346A55-C5D5-7471-03F3-E829DD1CDE5D}"/>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14</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67561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C11730-6E9C-0B32-F70B-B3A3AFAE7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BEEDCE-1B19-9905-8E2E-11D3C40DA42F}"/>
              </a:ext>
            </a:extLst>
          </p:cNvPr>
          <p:cNvSpPr>
            <a:spLocks noGrp="1"/>
          </p:cNvSpPr>
          <p:nvPr>
            <p:ph type="title"/>
          </p:nvPr>
        </p:nvSpPr>
        <p:spPr>
          <a:xfrm>
            <a:off x="838200" y="262942"/>
            <a:ext cx="10515600" cy="832211"/>
          </a:xfrm>
        </p:spPr>
        <p:txBody>
          <a:bodyPr>
            <a:normAutofit/>
          </a:bodyPr>
          <a:lstStyle/>
          <a:p>
            <a:r>
              <a:rPr lang="en-US" spc="-100" dirty="0"/>
              <a:t>2026 Action Plan Projects – HOME</a:t>
            </a:r>
          </a:p>
        </p:txBody>
      </p:sp>
      <p:sp>
        <p:nvSpPr>
          <p:cNvPr id="4" name="Slide Number Placeholder 3">
            <a:extLst>
              <a:ext uri="{FF2B5EF4-FFF2-40B4-BE49-F238E27FC236}">
                <a16:creationId xmlns:a16="http://schemas.microsoft.com/office/drawing/2014/main" id="{16D2F853-2E82-56E8-D2A5-8F9CC0218211}"/>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0F129F-E5E0-AB4B-B2A6-728971C6F4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0FB94E5C-336B-E4C3-57A7-CFADC84147D9}"/>
              </a:ext>
            </a:extLst>
          </p:cNvPr>
          <p:cNvGraphicFramePr>
            <a:graphicFrameLocks noGrp="1"/>
          </p:cNvGraphicFramePr>
          <p:nvPr>
            <p:extLst>
              <p:ext uri="{D42A27DB-BD31-4B8C-83A1-F6EECF244321}">
                <p14:modId xmlns:p14="http://schemas.microsoft.com/office/powerpoint/2010/main" val="2657775466"/>
              </p:ext>
            </p:extLst>
          </p:nvPr>
        </p:nvGraphicFramePr>
        <p:xfrm>
          <a:off x="1088065" y="1766526"/>
          <a:ext cx="10015870" cy="2742409"/>
        </p:xfrm>
        <a:graphic>
          <a:graphicData uri="http://schemas.openxmlformats.org/drawingml/2006/table">
            <a:tbl>
              <a:tblPr firstRow="1" bandRow="1">
                <a:tableStyleId>{85BE263C-DBD7-4A20-BB59-AAB30ACAA65A}</a:tableStyleId>
              </a:tblPr>
              <a:tblGrid>
                <a:gridCol w="6818531">
                  <a:extLst>
                    <a:ext uri="{9D8B030D-6E8A-4147-A177-3AD203B41FA5}">
                      <a16:colId xmlns:a16="http://schemas.microsoft.com/office/drawing/2014/main" val="294661087"/>
                    </a:ext>
                  </a:extLst>
                </a:gridCol>
                <a:gridCol w="3197339">
                  <a:extLst>
                    <a:ext uri="{9D8B030D-6E8A-4147-A177-3AD203B41FA5}">
                      <a16:colId xmlns:a16="http://schemas.microsoft.com/office/drawing/2014/main" val="2092749750"/>
                    </a:ext>
                  </a:extLst>
                </a:gridCol>
              </a:tblGrid>
              <a:tr h="625945">
                <a:tc>
                  <a:txBody>
                    <a:bodyPr/>
                    <a:lstStyle/>
                    <a:p>
                      <a:pPr algn="l"/>
                      <a:r>
                        <a:rPr lang="en-US" sz="2800" kern="1200" dirty="0">
                          <a:effectLst/>
                          <a:latin typeface="Segoe UI" panose="020B0502040204020203" pitchFamily="34" charset="0"/>
                          <a:cs typeface="Segoe UI" panose="020B0502040204020203" pitchFamily="34" charset="0"/>
                        </a:rPr>
                        <a:t>Project Name</a:t>
                      </a:r>
                      <a:r>
                        <a:rPr lang="en-US" sz="2800" dirty="0">
                          <a:effectLst/>
                          <a:latin typeface="Segoe UI" panose="020B0502040204020203" pitchFamily="34" charset="0"/>
                          <a:cs typeface="Segoe UI" panose="020B0502040204020203" pitchFamily="34" charset="0"/>
                        </a:rPr>
                        <a:t> </a:t>
                      </a:r>
                      <a:endParaRPr lang="en-US" sz="2800" dirty="0">
                        <a:latin typeface="Segoe UI" panose="020B0502040204020203" pitchFamily="34" charset="0"/>
                        <a:cs typeface="Segoe UI" panose="020B0502040204020203" pitchFamily="34" charset="0"/>
                      </a:endParaRPr>
                    </a:p>
                  </a:txBody>
                  <a:tcPr anchor="ctr">
                    <a:solidFill>
                      <a:srgbClr val="024B8B"/>
                    </a:solidFill>
                  </a:tcPr>
                </a:tc>
                <a:tc>
                  <a:txBody>
                    <a:bodyPr/>
                    <a:lstStyle/>
                    <a:p>
                      <a:pPr algn="ctr"/>
                      <a:r>
                        <a:rPr lang="en-US" sz="2800" dirty="0">
                          <a:latin typeface="Segoe UI" panose="020B0502040204020203" pitchFamily="34" charset="0"/>
                          <a:cs typeface="Segoe UI" panose="020B0502040204020203" pitchFamily="34" charset="0"/>
                        </a:rPr>
                        <a:t>Funding</a:t>
                      </a:r>
                    </a:p>
                  </a:txBody>
                  <a:tcPr anchor="ctr">
                    <a:solidFill>
                      <a:srgbClr val="024B8B"/>
                    </a:solidFill>
                  </a:tcPr>
                </a:tc>
                <a:extLst>
                  <a:ext uri="{0D108BD9-81ED-4DB2-BD59-A6C34878D82A}">
                    <a16:rowId xmlns:a16="http://schemas.microsoft.com/office/drawing/2014/main" val="2444224091"/>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New Affordable Rental Housing</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Segoe UI" panose="020B0502040204020203" pitchFamily="34" charset="0"/>
                          <a:ea typeface="+mn-ea"/>
                          <a:cs typeface="Segoe UI" panose="020B0502040204020203" pitchFamily="34" charset="0"/>
                        </a:rPr>
                        <a:t>$15,798,714.55</a:t>
                      </a:r>
                    </a:p>
                  </a:txBody>
                  <a:tcPr anchor="ctr"/>
                </a:tc>
                <a:extLst>
                  <a:ext uri="{0D108BD9-81ED-4DB2-BD59-A6C34878D82A}">
                    <a16:rowId xmlns:a16="http://schemas.microsoft.com/office/drawing/2014/main" val="641226382"/>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Preservation of Existing Affordable Housing</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latin typeface="Segoe UI" panose="020B0502040204020203" pitchFamily="34" charset="0"/>
                          <a:cs typeface="Segoe UI" panose="020B0502040204020203" pitchFamily="34" charset="0"/>
                        </a:rPr>
                        <a:t>$9,63,083.11</a:t>
                      </a:r>
                    </a:p>
                  </a:txBody>
                  <a:tcPr anchor="ctr"/>
                </a:tc>
                <a:extLst>
                  <a:ext uri="{0D108BD9-81ED-4DB2-BD59-A6C34878D82A}">
                    <a16:rowId xmlns:a16="http://schemas.microsoft.com/office/drawing/2014/main" val="3302217326"/>
                  </a:ext>
                </a:extLst>
              </a:tr>
              <a:tr h="503920">
                <a:tc>
                  <a:txBody>
                    <a:bodyPr/>
                    <a:lstStyle/>
                    <a:p>
                      <a:pPr marL="0" marR="0">
                        <a:lnSpc>
                          <a:spcPct val="115000"/>
                        </a:lnSpc>
                        <a:spcBef>
                          <a:spcPts val="0"/>
                        </a:spcBef>
                        <a:spcAft>
                          <a:spcPts val="0"/>
                        </a:spcAft>
                      </a:pPr>
                      <a:r>
                        <a:rPr lang="en-US" sz="2200" dirty="0">
                          <a:solidFill>
                            <a:srgbClr val="000000"/>
                          </a:solidFill>
                          <a:effectLst/>
                          <a:latin typeface="Segoe UI" panose="020B0502040204020203" pitchFamily="34" charset="0"/>
                          <a:cs typeface="Segoe UI" panose="020B0502040204020203" pitchFamily="34" charset="0"/>
                        </a:rPr>
                        <a:t>HOME Administration </a:t>
                      </a:r>
                      <a:endParaRPr lang="en-US" sz="22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Segoe UI" panose="020B0502040204020203" pitchFamily="34" charset="0"/>
                          <a:ea typeface="+mn-ea"/>
                          <a:cs typeface="Segoe UI" panose="020B0502040204020203" pitchFamily="34" charset="0"/>
                        </a:rPr>
                        <a:t>$637,137.21</a:t>
                      </a:r>
                    </a:p>
                  </a:txBody>
                  <a:tcPr anchor="ctr"/>
                </a:tc>
                <a:extLst>
                  <a:ext uri="{0D108BD9-81ED-4DB2-BD59-A6C34878D82A}">
                    <a16:rowId xmlns:a16="http://schemas.microsoft.com/office/drawing/2014/main" val="1273109886"/>
                  </a:ext>
                </a:extLst>
              </a:tr>
              <a:tr h="604704">
                <a:tc>
                  <a:txBody>
                    <a:bodyPr/>
                    <a:lstStyle/>
                    <a:p>
                      <a:pPr marL="0" marR="0">
                        <a:lnSpc>
                          <a:spcPct val="115000"/>
                        </a:lnSpc>
                        <a:spcBef>
                          <a:spcPts val="0"/>
                        </a:spcBef>
                        <a:spcAft>
                          <a:spcPts val="0"/>
                        </a:spcAft>
                      </a:pPr>
                      <a:r>
                        <a:rPr lang="en-US" sz="2200" b="1" dirty="0">
                          <a:effectLst/>
                          <a:latin typeface="Segoe UI" panose="020B0502040204020203" pitchFamily="34" charset="0"/>
                          <a:cs typeface="Segoe UI" panose="020B0502040204020203" pitchFamily="34" charset="0"/>
                        </a:rPr>
                        <a:t>TOTAL 2026 Program Year Funds</a:t>
                      </a:r>
                      <a:endParaRPr lang="en-US" sz="2200" b="1"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spcAft>
                          <a:spcPts val="0"/>
                        </a:spcAft>
                      </a:pPr>
                      <a:r>
                        <a:rPr lang="en-US" sz="2200" b="1" kern="1200" dirty="0">
                          <a:effectLst/>
                          <a:latin typeface="Segoe UI" panose="020B0502040204020203" pitchFamily="34" charset="0"/>
                          <a:cs typeface="Segoe UI" panose="020B0502040204020203" pitchFamily="34" charset="0"/>
                        </a:rPr>
                        <a:t>$26,118,934.87*</a:t>
                      </a:r>
                      <a:endParaRPr lang="en-US" sz="2200" b="1" dirty="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263660081"/>
                  </a:ext>
                </a:extLst>
              </a:tr>
            </a:tbl>
          </a:graphicData>
        </a:graphic>
      </p:graphicFrame>
      <p:sp>
        <p:nvSpPr>
          <p:cNvPr id="3" name="TextBox 2">
            <a:extLst>
              <a:ext uri="{FF2B5EF4-FFF2-40B4-BE49-F238E27FC236}">
                <a16:creationId xmlns:a16="http://schemas.microsoft.com/office/drawing/2014/main" id="{DB0975C9-49EF-B69E-84E5-E0181E2D539A}"/>
              </a:ext>
            </a:extLst>
          </p:cNvPr>
          <p:cNvSpPr txBox="1"/>
          <p:nvPr/>
        </p:nvSpPr>
        <p:spPr>
          <a:xfrm>
            <a:off x="2084989" y="5759667"/>
            <a:ext cx="802202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1"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Estimated budget based on 2025 allocation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kern="1200" dirty="0">
                <a:solidFill>
                  <a:prstClr val="black"/>
                </a:solidFill>
                <a:latin typeface="Segoe UI" panose="020B0502040204020203" pitchFamily="34" charset="0"/>
                <a:ea typeface="+mn-ea"/>
                <a:cs typeface="Segoe UI" panose="020B0502040204020203" pitchFamily="34" charset="0"/>
              </a:rPr>
              <a:t>*Amount includes Prior Year and Program Income funding</a:t>
            </a:r>
            <a:r>
              <a:rPr kumimoji="0" lang="en-US"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p>
        </p:txBody>
      </p:sp>
      <p:sp>
        <p:nvSpPr>
          <p:cNvPr id="6" name="TextBox 5">
            <a:extLst>
              <a:ext uri="{FF2B5EF4-FFF2-40B4-BE49-F238E27FC236}">
                <a16:creationId xmlns:a16="http://schemas.microsoft.com/office/drawing/2014/main" id="{CD8324BE-74F0-C372-07BF-705A5629C8CF}"/>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15</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67861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05FA7DA-8605-88B3-A770-622642BF7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9C227-4657-8533-1A71-D1A5D46F2ABF}"/>
              </a:ext>
            </a:extLst>
          </p:cNvPr>
          <p:cNvSpPr>
            <a:spLocks noGrp="1"/>
          </p:cNvSpPr>
          <p:nvPr>
            <p:ph type="title"/>
          </p:nvPr>
        </p:nvSpPr>
        <p:spPr/>
        <p:txBody>
          <a:bodyPr>
            <a:normAutofit/>
          </a:bodyPr>
          <a:lstStyle/>
          <a:p>
            <a:r>
              <a:rPr lang="en-US" spc="-100" dirty="0"/>
              <a:t>2026 Action Plan Projects – HTF</a:t>
            </a:r>
          </a:p>
        </p:txBody>
      </p:sp>
      <p:sp>
        <p:nvSpPr>
          <p:cNvPr id="4" name="Slide Number Placeholder 3">
            <a:extLst>
              <a:ext uri="{FF2B5EF4-FFF2-40B4-BE49-F238E27FC236}">
                <a16:creationId xmlns:a16="http://schemas.microsoft.com/office/drawing/2014/main" id="{E2057969-80FD-ABC9-D7DC-F167A93548ED}"/>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0F129F-E5E0-AB4B-B2A6-728971C6F4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87439535-5FDA-A9EA-B378-D8277997C5CD}"/>
              </a:ext>
            </a:extLst>
          </p:cNvPr>
          <p:cNvGraphicFramePr>
            <a:graphicFrameLocks noGrp="1"/>
          </p:cNvGraphicFramePr>
          <p:nvPr>
            <p:extLst>
              <p:ext uri="{D42A27DB-BD31-4B8C-83A1-F6EECF244321}">
                <p14:modId xmlns:p14="http://schemas.microsoft.com/office/powerpoint/2010/main" val="3190001389"/>
              </p:ext>
            </p:extLst>
          </p:nvPr>
        </p:nvGraphicFramePr>
        <p:xfrm>
          <a:off x="1116420" y="1787799"/>
          <a:ext cx="10079664" cy="2742409"/>
        </p:xfrm>
        <a:graphic>
          <a:graphicData uri="http://schemas.openxmlformats.org/drawingml/2006/table">
            <a:tbl>
              <a:tblPr firstRow="1" bandRow="1">
                <a:tableStyleId>{85BE263C-DBD7-4A20-BB59-AAB30ACAA65A}</a:tableStyleId>
              </a:tblPr>
              <a:tblGrid>
                <a:gridCol w="6916175">
                  <a:extLst>
                    <a:ext uri="{9D8B030D-6E8A-4147-A177-3AD203B41FA5}">
                      <a16:colId xmlns:a16="http://schemas.microsoft.com/office/drawing/2014/main" val="294661087"/>
                    </a:ext>
                  </a:extLst>
                </a:gridCol>
                <a:gridCol w="3163489">
                  <a:extLst>
                    <a:ext uri="{9D8B030D-6E8A-4147-A177-3AD203B41FA5}">
                      <a16:colId xmlns:a16="http://schemas.microsoft.com/office/drawing/2014/main" val="2092749750"/>
                    </a:ext>
                  </a:extLst>
                </a:gridCol>
              </a:tblGrid>
              <a:tr h="625945">
                <a:tc>
                  <a:txBody>
                    <a:bodyPr/>
                    <a:lstStyle/>
                    <a:p>
                      <a:pPr algn="l"/>
                      <a:r>
                        <a:rPr lang="en-US" sz="2800" kern="1200" dirty="0">
                          <a:effectLst/>
                          <a:latin typeface="Segoe UI" panose="020B0502040204020203" pitchFamily="34" charset="0"/>
                          <a:cs typeface="Segoe UI" panose="020B0502040204020203" pitchFamily="34" charset="0"/>
                        </a:rPr>
                        <a:t>Project Name</a:t>
                      </a:r>
                      <a:r>
                        <a:rPr lang="en-US" sz="2800" dirty="0">
                          <a:effectLst/>
                          <a:latin typeface="Segoe UI" panose="020B0502040204020203" pitchFamily="34" charset="0"/>
                          <a:cs typeface="Segoe UI" panose="020B0502040204020203" pitchFamily="34" charset="0"/>
                        </a:rPr>
                        <a:t> </a:t>
                      </a:r>
                      <a:endParaRPr lang="en-US" sz="2800" dirty="0">
                        <a:latin typeface="Segoe UI" panose="020B0502040204020203" pitchFamily="34" charset="0"/>
                        <a:cs typeface="Segoe UI" panose="020B0502040204020203" pitchFamily="34" charset="0"/>
                      </a:endParaRPr>
                    </a:p>
                  </a:txBody>
                  <a:tcPr anchor="ctr">
                    <a:solidFill>
                      <a:srgbClr val="024B8B"/>
                    </a:solidFill>
                  </a:tcPr>
                </a:tc>
                <a:tc>
                  <a:txBody>
                    <a:bodyPr/>
                    <a:lstStyle/>
                    <a:p>
                      <a:pPr algn="ctr"/>
                      <a:r>
                        <a:rPr lang="en-US" sz="2800" dirty="0">
                          <a:latin typeface="Segoe UI" panose="020B0502040204020203" pitchFamily="34" charset="0"/>
                          <a:cs typeface="Segoe UI" panose="020B0502040204020203" pitchFamily="34" charset="0"/>
                        </a:rPr>
                        <a:t>Funding</a:t>
                      </a:r>
                    </a:p>
                  </a:txBody>
                  <a:tcPr anchor="ctr">
                    <a:solidFill>
                      <a:srgbClr val="024B8B"/>
                    </a:solidFill>
                  </a:tcPr>
                </a:tc>
                <a:extLst>
                  <a:ext uri="{0D108BD9-81ED-4DB2-BD59-A6C34878D82A}">
                    <a16:rowId xmlns:a16="http://schemas.microsoft.com/office/drawing/2014/main" val="2444224091"/>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New Affordable Rental Housing</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Segoe UI" panose="020B0502040204020203" pitchFamily="34" charset="0"/>
                          <a:ea typeface="+mn-ea"/>
                          <a:cs typeface="Segoe UI" panose="020B0502040204020203" pitchFamily="34" charset="0"/>
                        </a:rPr>
                        <a:t>$1,810,284.84</a:t>
                      </a:r>
                    </a:p>
                  </a:txBody>
                  <a:tcPr anchor="ctr"/>
                </a:tc>
                <a:extLst>
                  <a:ext uri="{0D108BD9-81ED-4DB2-BD59-A6C34878D82A}">
                    <a16:rowId xmlns:a16="http://schemas.microsoft.com/office/drawing/2014/main" val="641226382"/>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Preservation of Existing Affordable Housing</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latin typeface="Segoe UI" panose="020B0502040204020203" pitchFamily="34" charset="0"/>
                          <a:cs typeface="Segoe UI" panose="020B0502040204020203" pitchFamily="34" charset="0"/>
                        </a:rPr>
                        <a:t>$1,109,529.43</a:t>
                      </a:r>
                    </a:p>
                  </a:txBody>
                  <a:tcPr anchor="ctr"/>
                </a:tc>
                <a:extLst>
                  <a:ext uri="{0D108BD9-81ED-4DB2-BD59-A6C34878D82A}">
                    <a16:rowId xmlns:a16="http://schemas.microsoft.com/office/drawing/2014/main" val="3302217326"/>
                  </a:ext>
                </a:extLst>
              </a:tr>
              <a:tr h="503920">
                <a:tc>
                  <a:txBody>
                    <a:bodyPr/>
                    <a:lstStyle/>
                    <a:p>
                      <a:pPr marL="0" marR="0">
                        <a:lnSpc>
                          <a:spcPct val="115000"/>
                        </a:lnSpc>
                        <a:spcBef>
                          <a:spcPts val="0"/>
                        </a:spcBef>
                        <a:spcAft>
                          <a:spcPts val="0"/>
                        </a:spcAft>
                      </a:pPr>
                      <a:r>
                        <a:rPr lang="en-US" sz="2200" dirty="0">
                          <a:solidFill>
                            <a:srgbClr val="000000"/>
                          </a:solidFill>
                          <a:effectLst/>
                          <a:latin typeface="Segoe UI" panose="020B0502040204020203" pitchFamily="34" charset="0"/>
                          <a:cs typeface="Segoe UI" panose="020B0502040204020203" pitchFamily="34" charset="0"/>
                        </a:rPr>
                        <a:t>HTF Administration </a:t>
                      </a:r>
                      <a:endParaRPr lang="en-US" sz="2200"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Segoe UI" panose="020B0502040204020203" pitchFamily="34" charset="0"/>
                          <a:ea typeface="+mn-ea"/>
                          <a:cs typeface="Segoe UI" panose="020B0502040204020203" pitchFamily="34" charset="0"/>
                        </a:rPr>
                        <a:t>$313,437.32</a:t>
                      </a:r>
                    </a:p>
                  </a:txBody>
                  <a:tcPr anchor="ctr"/>
                </a:tc>
                <a:extLst>
                  <a:ext uri="{0D108BD9-81ED-4DB2-BD59-A6C34878D82A}">
                    <a16:rowId xmlns:a16="http://schemas.microsoft.com/office/drawing/2014/main" val="1273109886"/>
                  </a:ext>
                </a:extLst>
              </a:tr>
              <a:tr h="604704">
                <a:tc>
                  <a:txBody>
                    <a:bodyPr/>
                    <a:lstStyle/>
                    <a:p>
                      <a:pPr marL="0" marR="0">
                        <a:lnSpc>
                          <a:spcPct val="115000"/>
                        </a:lnSpc>
                        <a:spcBef>
                          <a:spcPts val="0"/>
                        </a:spcBef>
                        <a:spcAft>
                          <a:spcPts val="0"/>
                        </a:spcAft>
                      </a:pPr>
                      <a:r>
                        <a:rPr lang="en-US" sz="2200" b="1" dirty="0">
                          <a:effectLst/>
                          <a:latin typeface="Segoe UI" panose="020B0502040204020203" pitchFamily="34" charset="0"/>
                          <a:cs typeface="Segoe UI" panose="020B0502040204020203" pitchFamily="34" charset="0"/>
                        </a:rPr>
                        <a:t>TOTAL 2026 Program Year Funds</a:t>
                      </a:r>
                      <a:endParaRPr lang="en-US" sz="2200" b="1"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spcAft>
                          <a:spcPts val="0"/>
                        </a:spcAft>
                      </a:pPr>
                      <a:r>
                        <a:rPr lang="en-US" sz="2200" b="1" kern="1200" dirty="0">
                          <a:effectLst/>
                          <a:latin typeface="Segoe UI" panose="020B0502040204020203" pitchFamily="34" charset="0"/>
                          <a:cs typeface="Segoe UI" panose="020B0502040204020203" pitchFamily="34" charset="0"/>
                        </a:rPr>
                        <a:t>$3,233,251.59*</a:t>
                      </a:r>
                      <a:endParaRPr lang="en-US" sz="2200" b="1" dirty="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263660081"/>
                  </a:ext>
                </a:extLst>
              </a:tr>
            </a:tbl>
          </a:graphicData>
        </a:graphic>
      </p:graphicFrame>
      <p:sp>
        <p:nvSpPr>
          <p:cNvPr id="3" name="TextBox 2">
            <a:extLst>
              <a:ext uri="{FF2B5EF4-FFF2-40B4-BE49-F238E27FC236}">
                <a16:creationId xmlns:a16="http://schemas.microsoft.com/office/drawing/2014/main" id="{29404713-86DB-E684-6690-BE15262DF82B}"/>
              </a:ext>
            </a:extLst>
          </p:cNvPr>
          <p:cNvSpPr txBox="1"/>
          <p:nvPr/>
        </p:nvSpPr>
        <p:spPr>
          <a:xfrm>
            <a:off x="2084989" y="5757339"/>
            <a:ext cx="802202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1"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Estimated budget based on 2025 allocation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kern="1200" dirty="0">
                <a:solidFill>
                  <a:prstClr val="black"/>
                </a:solidFill>
                <a:latin typeface="Segoe UI" panose="020B0502040204020203" pitchFamily="34" charset="0"/>
                <a:ea typeface="+mn-ea"/>
                <a:cs typeface="Segoe UI" panose="020B0502040204020203" pitchFamily="34" charset="0"/>
              </a:rPr>
              <a:t>*Amount includes Prior Year and Program Income funding</a:t>
            </a:r>
            <a:r>
              <a:rPr kumimoji="0" lang="en-US"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p>
        </p:txBody>
      </p:sp>
      <p:sp>
        <p:nvSpPr>
          <p:cNvPr id="6" name="TextBox 5">
            <a:extLst>
              <a:ext uri="{FF2B5EF4-FFF2-40B4-BE49-F238E27FC236}">
                <a16:creationId xmlns:a16="http://schemas.microsoft.com/office/drawing/2014/main" id="{BA745CE8-1867-D5D1-C37D-FDE63196B98E}"/>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16</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90911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B241D2-C233-FD37-8278-2DBE112DA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536D4-1563-CC7B-669A-DBFD425D271A}"/>
              </a:ext>
            </a:extLst>
          </p:cNvPr>
          <p:cNvSpPr>
            <a:spLocks noGrp="1"/>
          </p:cNvSpPr>
          <p:nvPr>
            <p:ph type="title"/>
          </p:nvPr>
        </p:nvSpPr>
        <p:spPr/>
        <p:txBody>
          <a:bodyPr>
            <a:normAutofit/>
          </a:bodyPr>
          <a:lstStyle/>
          <a:p>
            <a:r>
              <a:rPr lang="en-US" spc="-100" dirty="0"/>
              <a:t>2026 Action Plan Projects – ESG</a:t>
            </a:r>
          </a:p>
        </p:txBody>
      </p:sp>
      <p:sp>
        <p:nvSpPr>
          <p:cNvPr id="4" name="Slide Number Placeholder 3">
            <a:extLst>
              <a:ext uri="{FF2B5EF4-FFF2-40B4-BE49-F238E27FC236}">
                <a16:creationId xmlns:a16="http://schemas.microsoft.com/office/drawing/2014/main" id="{7F3582C4-87EE-EED3-ACB6-AA654F815E54}"/>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0F129F-E5E0-AB4B-B2A6-728971C6F4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3FE0816C-7FE5-82D4-76DF-8F853A324230}"/>
              </a:ext>
            </a:extLst>
          </p:cNvPr>
          <p:cNvGraphicFramePr>
            <a:graphicFrameLocks noGrp="1"/>
          </p:cNvGraphicFramePr>
          <p:nvPr>
            <p:extLst>
              <p:ext uri="{D42A27DB-BD31-4B8C-83A1-F6EECF244321}">
                <p14:modId xmlns:p14="http://schemas.microsoft.com/office/powerpoint/2010/main" val="1789383123"/>
              </p:ext>
            </p:extLst>
          </p:nvPr>
        </p:nvGraphicFramePr>
        <p:xfrm>
          <a:off x="1116419" y="1840956"/>
          <a:ext cx="10047767" cy="2238489"/>
        </p:xfrm>
        <a:graphic>
          <a:graphicData uri="http://schemas.openxmlformats.org/drawingml/2006/table">
            <a:tbl>
              <a:tblPr firstRow="1" bandRow="1">
                <a:tableStyleId>{85BE263C-DBD7-4A20-BB59-AAB30ACAA65A}</a:tableStyleId>
              </a:tblPr>
              <a:tblGrid>
                <a:gridCol w="7028121">
                  <a:extLst>
                    <a:ext uri="{9D8B030D-6E8A-4147-A177-3AD203B41FA5}">
                      <a16:colId xmlns:a16="http://schemas.microsoft.com/office/drawing/2014/main" val="294661087"/>
                    </a:ext>
                  </a:extLst>
                </a:gridCol>
                <a:gridCol w="3019646">
                  <a:extLst>
                    <a:ext uri="{9D8B030D-6E8A-4147-A177-3AD203B41FA5}">
                      <a16:colId xmlns:a16="http://schemas.microsoft.com/office/drawing/2014/main" val="2092749750"/>
                    </a:ext>
                  </a:extLst>
                </a:gridCol>
              </a:tblGrid>
              <a:tr h="625945">
                <a:tc>
                  <a:txBody>
                    <a:bodyPr/>
                    <a:lstStyle/>
                    <a:p>
                      <a:pPr algn="l"/>
                      <a:r>
                        <a:rPr lang="en-US" sz="2800" kern="1200" dirty="0">
                          <a:effectLst/>
                          <a:latin typeface="Segoe UI" panose="020B0502040204020203" pitchFamily="34" charset="0"/>
                          <a:cs typeface="Segoe UI" panose="020B0502040204020203" pitchFamily="34" charset="0"/>
                        </a:rPr>
                        <a:t>Project Name</a:t>
                      </a:r>
                      <a:r>
                        <a:rPr lang="en-US" sz="2800" dirty="0">
                          <a:effectLst/>
                          <a:latin typeface="Segoe UI" panose="020B0502040204020203" pitchFamily="34" charset="0"/>
                          <a:cs typeface="Segoe UI" panose="020B0502040204020203" pitchFamily="34" charset="0"/>
                        </a:rPr>
                        <a:t> </a:t>
                      </a:r>
                      <a:endParaRPr lang="en-US" sz="2800" dirty="0">
                        <a:latin typeface="Segoe UI" panose="020B0502040204020203" pitchFamily="34" charset="0"/>
                        <a:cs typeface="Segoe UI" panose="020B0502040204020203" pitchFamily="34" charset="0"/>
                      </a:endParaRPr>
                    </a:p>
                  </a:txBody>
                  <a:tcPr anchor="ctr">
                    <a:solidFill>
                      <a:srgbClr val="024B8B"/>
                    </a:solidFill>
                  </a:tcPr>
                </a:tc>
                <a:tc>
                  <a:txBody>
                    <a:bodyPr/>
                    <a:lstStyle/>
                    <a:p>
                      <a:pPr algn="ctr"/>
                      <a:r>
                        <a:rPr lang="en-US" sz="2800" dirty="0">
                          <a:latin typeface="Segoe UI" panose="020B0502040204020203" pitchFamily="34" charset="0"/>
                          <a:cs typeface="Segoe UI" panose="020B0502040204020203" pitchFamily="34" charset="0"/>
                        </a:rPr>
                        <a:t>Funding</a:t>
                      </a:r>
                    </a:p>
                  </a:txBody>
                  <a:tcPr anchor="ctr">
                    <a:solidFill>
                      <a:srgbClr val="024B8B"/>
                    </a:solidFill>
                  </a:tcPr>
                </a:tc>
                <a:extLst>
                  <a:ext uri="{0D108BD9-81ED-4DB2-BD59-A6C34878D82A}">
                    <a16:rowId xmlns:a16="http://schemas.microsoft.com/office/drawing/2014/main" val="2444224091"/>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Homeless Housing &amp; Services</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Segoe UI" panose="020B0502040204020203" pitchFamily="34" charset="0"/>
                          <a:ea typeface="+mn-ea"/>
                          <a:cs typeface="Segoe UI" panose="020B0502040204020203" pitchFamily="34" charset="0"/>
                        </a:rPr>
                        <a:t>$2,314,903.15</a:t>
                      </a:r>
                    </a:p>
                  </a:txBody>
                  <a:tcPr anchor="ctr"/>
                </a:tc>
                <a:extLst>
                  <a:ext uri="{0D108BD9-81ED-4DB2-BD59-A6C34878D82A}">
                    <a16:rowId xmlns:a16="http://schemas.microsoft.com/office/drawing/2014/main" val="641226382"/>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ESG Administration</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latin typeface="Segoe UI" panose="020B0502040204020203" pitchFamily="34" charset="0"/>
                          <a:cs typeface="Segoe UI" panose="020B0502040204020203" pitchFamily="34" charset="0"/>
                        </a:rPr>
                        <a:t>$187,694.85</a:t>
                      </a:r>
                    </a:p>
                  </a:txBody>
                  <a:tcPr anchor="ctr"/>
                </a:tc>
                <a:extLst>
                  <a:ext uri="{0D108BD9-81ED-4DB2-BD59-A6C34878D82A}">
                    <a16:rowId xmlns:a16="http://schemas.microsoft.com/office/drawing/2014/main" val="3302217326"/>
                  </a:ext>
                </a:extLst>
              </a:tr>
              <a:tr h="604704">
                <a:tc>
                  <a:txBody>
                    <a:bodyPr/>
                    <a:lstStyle/>
                    <a:p>
                      <a:pPr marL="0" marR="0">
                        <a:lnSpc>
                          <a:spcPct val="115000"/>
                        </a:lnSpc>
                        <a:spcBef>
                          <a:spcPts val="0"/>
                        </a:spcBef>
                        <a:spcAft>
                          <a:spcPts val="0"/>
                        </a:spcAft>
                      </a:pPr>
                      <a:r>
                        <a:rPr lang="en-US" sz="2200" b="1" dirty="0">
                          <a:effectLst/>
                          <a:latin typeface="Segoe UI" panose="020B0502040204020203" pitchFamily="34" charset="0"/>
                          <a:cs typeface="Segoe UI" panose="020B0502040204020203" pitchFamily="34" charset="0"/>
                        </a:rPr>
                        <a:t>TOTAL 2026 Program Year Funds</a:t>
                      </a:r>
                      <a:endParaRPr lang="en-US" sz="2200" b="1"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spcAft>
                          <a:spcPts val="0"/>
                        </a:spcAft>
                      </a:pPr>
                      <a:r>
                        <a:rPr lang="en-US" sz="2200" b="1" kern="1200" dirty="0">
                          <a:effectLst/>
                          <a:latin typeface="Segoe UI" panose="020B0502040204020203" pitchFamily="34" charset="0"/>
                          <a:cs typeface="Segoe UI" panose="020B0502040204020203" pitchFamily="34" charset="0"/>
                        </a:rPr>
                        <a:t>$2,502,598.00</a:t>
                      </a:r>
                      <a:endParaRPr lang="en-US" sz="2200" b="1" dirty="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263660081"/>
                  </a:ext>
                </a:extLst>
              </a:tr>
            </a:tbl>
          </a:graphicData>
        </a:graphic>
      </p:graphicFrame>
      <p:sp>
        <p:nvSpPr>
          <p:cNvPr id="3" name="TextBox 2">
            <a:extLst>
              <a:ext uri="{FF2B5EF4-FFF2-40B4-BE49-F238E27FC236}">
                <a16:creationId xmlns:a16="http://schemas.microsoft.com/office/drawing/2014/main" id="{794453F6-7CBD-37BC-EB2F-6FE932A5832F}"/>
              </a:ext>
            </a:extLst>
          </p:cNvPr>
          <p:cNvSpPr txBox="1"/>
          <p:nvPr/>
        </p:nvSpPr>
        <p:spPr>
          <a:xfrm>
            <a:off x="1937280" y="5904620"/>
            <a:ext cx="80220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1"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Estimated budget based on 2025 allocation</a:t>
            </a:r>
          </a:p>
        </p:txBody>
      </p:sp>
      <p:sp>
        <p:nvSpPr>
          <p:cNvPr id="6" name="TextBox 5">
            <a:extLst>
              <a:ext uri="{FF2B5EF4-FFF2-40B4-BE49-F238E27FC236}">
                <a16:creationId xmlns:a16="http://schemas.microsoft.com/office/drawing/2014/main" id="{59EAFD26-5F22-FFB7-E0CE-23A3C01D6F45}"/>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17</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70027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E74560B-021D-D8FB-6E9C-7450EA4E7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8C074-F209-886F-53D6-60A4ABD36EE3}"/>
              </a:ext>
            </a:extLst>
          </p:cNvPr>
          <p:cNvSpPr>
            <a:spLocks noGrp="1"/>
          </p:cNvSpPr>
          <p:nvPr>
            <p:ph type="title"/>
          </p:nvPr>
        </p:nvSpPr>
        <p:spPr/>
        <p:txBody>
          <a:bodyPr>
            <a:normAutofit/>
          </a:bodyPr>
          <a:lstStyle/>
          <a:p>
            <a:r>
              <a:rPr lang="en-US" spc="-100" dirty="0"/>
              <a:t>2026 Action Plan Projects – HOPWA</a:t>
            </a:r>
          </a:p>
        </p:txBody>
      </p:sp>
      <p:sp>
        <p:nvSpPr>
          <p:cNvPr id="4" name="Slide Number Placeholder 3">
            <a:extLst>
              <a:ext uri="{FF2B5EF4-FFF2-40B4-BE49-F238E27FC236}">
                <a16:creationId xmlns:a16="http://schemas.microsoft.com/office/drawing/2014/main" id="{413AA510-14B4-E8D1-8617-38F2382D0BEA}"/>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0F129F-E5E0-AB4B-B2A6-728971C6F4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112694A8-D7F9-8F3F-7C60-F61E6ADF8333}"/>
              </a:ext>
            </a:extLst>
          </p:cNvPr>
          <p:cNvGraphicFramePr>
            <a:graphicFrameLocks noGrp="1"/>
          </p:cNvGraphicFramePr>
          <p:nvPr>
            <p:extLst>
              <p:ext uri="{D42A27DB-BD31-4B8C-83A1-F6EECF244321}">
                <p14:modId xmlns:p14="http://schemas.microsoft.com/office/powerpoint/2010/main" val="524074273"/>
              </p:ext>
            </p:extLst>
          </p:nvPr>
        </p:nvGraphicFramePr>
        <p:xfrm>
          <a:off x="1180216" y="1957913"/>
          <a:ext cx="9888279" cy="2238489"/>
        </p:xfrm>
        <a:graphic>
          <a:graphicData uri="http://schemas.openxmlformats.org/drawingml/2006/table">
            <a:tbl>
              <a:tblPr firstRow="1" bandRow="1">
                <a:tableStyleId>{85BE263C-DBD7-4A20-BB59-AAB30ACAA65A}</a:tableStyleId>
              </a:tblPr>
              <a:tblGrid>
                <a:gridCol w="6889897">
                  <a:extLst>
                    <a:ext uri="{9D8B030D-6E8A-4147-A177-3AD203B41FA5}">
                      <a16:colId xmlns:a16="http://schemas.microsoft.com/office/drawing/2014/main" val="294661087"/>
                    </a:ext>
                  </a:extLst>
                </a:gridCol>
                <a:gridCol w="2998382">
                  <a:extLst>
                    <a:ext uri="{9D8B030D-6E8A-4147-A177-3AD203B41FA5}">
                      <a16:colId xmlns:a16="http://schemas.microsoft.com/office/drawing/2014/main" val="2092749750"/>
                    </a:ext>
                  </a:extLst>
                </a:gridCol>
              </a:tblGrid>
              <a:tr h="625945">
                <a:tc>
                  <a:txBody>
                    <a:bodyPr/>
                    <a:lstStyle/>
                    <a:p>
                      <a:pPr algn="l"/>
                      <a:r>
                        <a:rPr lang="en-US" sz="2800" kern="1200" dirty="0">
                          <a:effectLst/>
                          <a:latin typeface="Segoe UI" panose="020B0502040204020203" pitchFamily="34" charset="0"/>
                          <a:cs typeface="Segoe UI" panose="020B0502040204020203" pitchFamily="34" charset="0"/>
                        </a:rPr>
                        <a:t>Project Name</a:t>
                      </a:r>
                      <a:r>
                        <a:rPr lang="en-US" sz="2800" dirty="0">
                          <a:effectLst/>
                          <a:latin typeface="Segoe UI" panose="020B0502040204020203" pitchFamily="34" charset="0"/>
                          <a:cs typeface="Segoe UI" panose="020B0502040204020203" pitchFamily="34" charset="0"/>
                        </a:rPr>
                        <a:t> </a:t>
                      </a:r>
                      <a:endParaRPr lang="en-US" sz="2800" dirty="0">
                        <a:latin typeface="Segoe UI" panose="020B0502040204020203" pitchFamily="34" charset="0"/>
                        <a:cs typeface="Segoe UI" panose="020B0502040204020203" pitchFamily="34" charset="0"/>
                      </a:endParaRPr>
                    </a:p>
                  </a:txBody>
                  <a:tcPr anchor="ctr">
                    <a:solidFill>
                      <a:srgbClr val="024B8B"/>
                    </a:solidFill>
                  </a:tcPr>
                </a:tc>
                <a:tc>
                  <a:txBody>
                    <a:bodyPr/>
                    <a:lstStyle/>
                    <a:p>
                      <a:pPr algn="ctr"/>
                      <a:r>
                        <a:rPr lang="en-US" sz="2800" dirty="0">
                          <a:latin typeface="Segoe UI" panose="020B0502040204020203" pitchFamily="34" charset="0"/>
                          <a:cs typeface="Segoe UI" panose="020B0502040204020203" pitchFamily="34" charset="0"/>
                        </a:rPr>
                        <a:t>Funding</a:t>
                      </a:r>
                    </a:p>
                  </a:txBody>
                  <a:tcPr anchor="ctr">
                    <a:solidFill>
                      <a:srgbClr val="024B8B"/>
                    </a:solidFill>
                  </a:tcPr>
                </a:tc>
                <a:extLst>
                  <a:ext uri="{0D108BD9-81ED-4DB2-BD59-A6C34878D82A}">
                    <a16:rowId xmlns:a16="http://schemas.microsoft.com/office/drawing/2014/main" val="2444224091"/>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Housing &amp; Supportive Services for HIV/AIDS</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Segoe UI" panose="020B0502040204020203" pitchFamily="34" charset="0"/>
                          <a:ea typeface="+mn-ea"/>
                          <a:cs typeface="Segoe UI" panose="020B0502040204020203" pitchFamily="34" charset="0"/>
                        </a:rPr>
                        <a:t>$2,943,314.65</a:t>
                      </a:r>
                    </a:p>
                  </a:txBody>
                  <a:tcPr anchor="ctr"/>
                </a:tc>
                <a:extLst>
                  <a:ext uri="{0D108BD9-81ED-4DB2-BD59-A6C34878D82A}">
                    <a16:rowId xmlns:a16="http://schemas.microsoft.com/office/drawing/2014/main" val="641226382"/>
                  </a:ext>
                </a:extLst>
              </a:tr>
              <a:tr h="503920">
                <a:tc>
                  <a:txBody>
                    <a:bodyPr/>
                    <a:lstStyle/>
                    <a:p>
                      <a:pPr marL="0" marR="0">
                        <a:lnSpc>
                          <a:spcPct val="115000"/>
                        </a:lnSpc>
                        <a:spcBef>
                          <a:spcPts val="0"/>
                        </a:spcBef>
                        <a:spcAft>
                          <a:spcPts val="0"/>
                        </a:spcAft>
                      </a:pPr>
                      <a:r>
                        <a:rPr lang="en-US" sz="2200" dirty="0">
                          <a:effectLst/>
                          <a:latin typeface="Segoe UI" panose="020B0502040204020203" pitchFamily="34" charset="0"/>
                          <a:ea typeface="Calibri" panose="020F0502020204030204" pitchFamily="34" charset="0"/>
                          <a:cs typeface="Segoe UI" panose="020B0502040204020203" pitchFamily="34" charset="0"/>
                        </a:rPr>
                        <a:t>HOPWA Administration</a:t>
                      </a: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a:latin typeface="Segoe UI" panose="020B0502040204020203" pitchFamily="34" charset="0"/>
                          <a:cs typeface="Segoe UI" panose="020B0502040204020203" pitchFamily="34" charset="0"/>
                        </a:rPr>
                        <a:t>$91,030.35</a:t>
                      </a:r>
                    </a:p>
                  </a:txBody>
                  <a:tcPr anchor="ctr"/>
                </a:tc>
                <a:extLst>
                  <a:ext uri="{0D108BD9-81ED-4DB2-BD59-A6C34878D82A}">
                    <a16:rowId xmlns:a16="http://schemas.microsoft.com/office/drawing/2014/main" val="3302217326"/>
                  </a:ext>
                </a:extLst>
              </a:tr>
              <a:tr h="604704">
                <a:tc>
                  <a:txBody>
                    <a:bodyPr/>
                    <a:lstStyle/>
                    <a:p>
                      <a:pPr marL="0" marR="0">
                        <a:lnSpc>
                          <a:spcPct val="115000"/>
                        </a:lnSpc>
                        <a:spcBef>
                          <a:spcPts val="0"/>
                        </a:spcBef>
                        <a:spcAft>
                          <a:spcPts val="0"/>
                        </a:spcAft>
                      </a:pPr>
                      <a:r>
                        <a:rPr lang="en-US" sz="2200" b="1" dirty="0">
                          <a:effectLst/>
                          <a:latin typeface="Segoe UI" panose="020B0502040204020203" pitchFamily="34" charset="0"/>
                          <a:cs typeface="Segoe UI" panose="020B0502040204020203" pitchFamily="34" charset="0"/>
                        </a:rPr>
                        <a:t>TOTAL 2026 Program Year Funds</a:t>
                      </a:r>
                      <a:endParaRPr lang="en-US" sz="2200" b="1" dirty="0">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tc>
                <a:tc>
                  <a:txBody>
                    <a:bodyPr/>
                    <a:lstStyle/>
                    <a:p>
                      <a:pPr algn="ctr">
                        <a:spcAft>
                          <a:spcPts val="0"/>
                        </a:spcAft>
                      </a:pPr>
                      <a:r>
                        <a:rPr lang="en-US" sz="2200" b="1" kern="1200" dirty="0">
                          <a:effectLst/>
                          <a:latin typeface="Segoe UI" panose="020B0502040204020203" pitchFamily="34" charset="0"/>
                          <a:cs typeface="Segoe UI" panose="020B0502040204020203" pitchFamily="34" charset="0"/>
                        </a:rPr>
                        <a:t>$3,034,345.00</a:t>
                      </a:r>
                      <a:endParaRPr lang="en-US" sz="2200" b="1" dirty="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263660081"/>
                  </a:ext>
                </a:extLst>
              </a:tr>
            </a:tbl>
          </a:graphicData>
        </a:graphic>
      </p:graphicFrame>
      <p:sp>
        <p:nvSpPr>
          <p:cNvPr id="3" name="TextBox 2">
            <a:extLst>
              <a:ext uri="{FF2B5EF4-FFF2-40B4-BE49-F238E27FC236}">
                <a16:creationId xmlns:a16="http://schemas.microsoft.com/office/drawing/2014/main" id="{C2A9BD5F-F66F-2A1F-B6D2-195C26553298}"/>
              </a:ext>
            </a:extLst>
          </p:cNvPr>
          <p:cNvSpPr txBox="1"/>
          <p:nvPr/>
        </p:nvSpPr>
        <p:spPr>
          <a:xfrm>
            <a:off x="1937280" y="5883355"/>
            <a:ext cx="802202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1"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Estimated budget based on 2025 allocation</a:t>
            </a:r>
          </a:p>
        </p:txBody>
      </p:sp>
      <p:sp>
        <p:nvSpPr>
          <p:cNvPr id="6" name="TextBox 5">
            <a:extLst>
              <a:ext uri="{FF2B5EF4-FFF2-40B4-BE49-F238E27FC236}">
                <a16:creationId xmlns:a16="http://schemas.microsoft.com/office/drawing/2014/main" id="{927E970E-9A48-6885-1E73-6074B6EBADC0}"/>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18</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83409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225890-A416-E270-9EF4-D16CA561531B}"/>
              </a:ext>
            </a:extLst>
          </p:cNvPr>
          <p:cNvPicPr>
            <a:picLocks noChangeAspect="1"/>
          </p:cNvPicPr>
          <p:nvPr/>
        </p:nvPicPr>
        <p:blipFill>
          <a:blip r:embed="rId2"/>
          <a:stretch>
            <a:fillRect/>
          </a:stretch>
        </p:blipFill>
        <p:spPr>
          <a:xfrm>
            <a:off x="591878" y="1615338"/>
            <a:ext cx="4747007" cy="4105275"/>
          </a:xfrm>
          <a:prstGeom prst="rect">
            <a:avLst/>
          </a:prstGeom>
        </p:spPr>
      </p:pic>
      <p:sp>
        <p:nvSpPr>
          <p:cNvPr id="7" name="Title 6">
            <a:extLst>
              <a:ext uri="{FF2B5EF4-FFF2-40B4-BE49-F238E27FC236}">
                <a16:creationId xmlns:a16="http://schemas.microsoft.com/office/drawing/2014/main" id="{8FF848FA-DCAC-8DF9-A43F-BC659296409A}"/>
              </a:ext>
            </a:extLst>
          </p:cNvPr>
          <p:cNvSpPr>
            <a:spLocks noGrp="1"/>
          </p:cNvSpPr>
          <p:nvPr>
            <p:ph type="title"/>
          </p:nvPr>
        </p:nvSpPr>
        <p:spPr>
          <a:xfrm>
            <a:off x="5840228" y="985434"/>
            <a:ext cx="5759894" cy="3979971"/>
          </a:xfrm>
        </p:spPr>
        <p:txBody>
          <a:bodyPr>
            <a:noAutofit/>
          </a:bodyPr>
          <a:lstStyle/>
          <a:p>
            <a:pPr>
              <a:lnSpc>
                <a:spcPct val="100000"/>
              </a:lnSpc>
              <a:spcBef>
                <a:spcPts val="0"/>
              </a:spcBef>
            </a:pPr>
            <a:r>
              <a:rPr lang="en-US" sz="5400" spc="-100" dirty="0">
                <a:latin typeface="Segoe UI Black"/>
                <a:ea typeface="Segoe UI Black"/>
                <a:cs typeface="Calibri"/>
              </a:rPr>
              <a:t>Community </a:t>
            </a:r>
            <a:br>
              <a:rPr lang="en-US" sz="5400" spc="-100" dirty="0">
                <a:latin typeface="Segoe UI Black"/>
                <a:ea typeface="Segoe UI Black"/>
                <a:cs typeface="Calibri"/>
              </a:rPr>
            </a:br>
            <a:r>
              <a:rPr lang="en-US" sz="5400" spc="-100" dirty="0">
                <a:latin typeface="Segoe UI Black"/>
                <a:ea typeface="Segoe UI Black"/>
                <a:cs typeface="Calibri"/>
              </a:rPr>
              <a:t>Development </a:t>
            </a:r>
            <a:br>
              <a:rPr lang="en-US" sz="5400" spc="-100" dirty="0">
                <a:latin typeface="Segoe UI Black"/>
                <a:ea typeface="Segoe UI Black"/>
                <a:cs typeface="Calibri"/>
              </a:rPr>
            </a:br>
            <a:r>
              <a:rPr lang="en-US" sz="5400" spc="-100" dirty="0">
                <a:latin typeface="Segoe UI Black"/>
                <a:ea typeface="Segoe UI Black"/>
                <a:cs typeface="Calibri"/>
              </a:rPr>
              <a:t>Block Grant </a:t>
            </a:r>
            <a:br>
              <a:rPr lang="en-US" sz="5400" spc="-100" dirty="0">
                <a:latin typeface="Segoe UI Black"/>
                <a:ea typeface="Segoe UI Black"/>
                <a:cs typeface="Calibri"/>
              </a:rPr>
            </a:br>
            <a:r>
              <a:rPr lang="en-US" sz="5400" spc="-100" dirty="0">
                <a:latin typeface="Segoe UI Black"/>
                <a:ea typeface="Segoe UI Black"/>
                <a:cs typeface="Calibri"/>
              </a:rPr>
              <a:t>Program </a:t>
            </a:r>
            <a:br>
              <a:rPr lang="en-US" sz="5400" spc="-100" dirty="0">
                <a:latin typeface="Segoe UI Black"/>
                <a:ea typeface="Segoe UI Black"/>
                <a:cs typeface="Calibri"/>
              </a:rPr>
            </a:br>
            <a:r>
              <a:rPr lang="en-US" sz="5400" spc="-100" dirty="0">
                <a:latin typeface="Segoe UI Black"/>
                <a:ea typeface="Segoe UI Black"/>
                <a:cs typeface="Calibri"/>
              </a:rPr>
              <a:t>(CDBG)</a:t>
            </a:r>
            <a:endParaRPr lang="en-US" sz="5400" spc="-100" dirty="0"/>
          </a:p>
        </p:txBody>
      </p:sp>
    </p:spTree>
    <p:extLst>
      <p:ext uri="{BB962C8B-B14F-4D97-AF65-F5344CB8AC3E}">
        <p14:creationId xmlns:p14="http://schemas.microsoft.com/office/powerpoint/2010/main" val="4084245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887250" y="513696"/>
            <a:ext cx="10711283" cy="1325563"/>
          </a:xfrm>
        </p:spPr>
        <p:txBody>
          <a:bodyPr>
            <a:normAutofit/>
          </a:bodyPr>
          <a:lstStyle/>
          <a:p>
            <a:r>
              <a:rPr lang="en-US" spc="-100" dirty="0">
                <a:latin typeface="Segoe UI Black"/>
                <a:ea typeface="Segoe UI Black"/>
                <a:cs typeface="Segoe UI"/>
              </a:rPr>
              <a:t>C</a:t>
            </a:r>
            <a:r>
              <a:rPr lang="en-US" spc="-100" dirty="0">
                <a:latin typeface="Segoe UI Black"/>
                <a:ea typeface="Segoe UI Black"/>
                <a:cs typeface="Calibri"/>
              </a:rPr>
              <a:t>ommunity Development Block </a:t>
            </a:r>
            <a:br>
              <a:rPr lang="en-US" spc="-100" dirty="0">
                <a:latin typeface="Segoe UI Black"/>
                <a:ea typeface="Segoe UI Black"/>
                <a:cs typeface="Calibri"/>
              </a:rPr>
            </a:br>
            <a:r>
              <a:rPr lang="en-US" spc="-100" dirty="0">
                <a:latin typeface="Segoe UI Black"/>
                <a:ea typeface="Segoe UI Black"/>
                <a:cs typeface="Calibri"/>
              </a:rPr>
              <a:t>Grant (CDBG) Program</a:t>
            </a:r>
            <a:endParaRPr lang="en-US" spc="-100" dirty="0"/>
          </a:p>
        </p:txBody>
      </p:sp>
      <p:sp>
        <p:nvSpPr>
          <p:cNvPr id="2" name="Content Placeholder 5">
            <a:extLst>
              <a:ext uri="{FF2B5EF4-FFF2-40B4-BE49-F238E27FC236}">
                <a16:creationId xmlns:a16="http://schemas.microsoft.com/office/drawing/2014/main" id="{8383A1C7-AA65-60CF-A524-8F92D47182F7}"/>
              </a:ext>
            </a:extLst>
          </p:cNvPr>
          <p:cNvSpPr>
            <a:spLocks noGrp="1"/>
          </p:cNvSpPr>
          <p:nvPr/>
        </p:nvSpPr>
        <p:spPr>
          <a:xfrm>
            <a:off x="731520" y="2011681"/>
            <a:ext cx="10264231" cy="349598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20000"/>
              </a:lnSpc>
              <a:spcBef>
                <a:spcPts val="0"/>
              </a:spcBef>
              <a:spcAft>
                <a:spcPts val="0"/>
              </a:spcAft>
              <a:buClrTx/>
              <a:buSzTx/>
              <a:tabLst/>
              <a:defRPr/>
            </a:pPr>
            <a:r>
              <a:rPr kumimoji="0" lang="en-US" sz="2800" b="1" i="0" u="none" strike="noStrike" kern="1200" cap="none" spc="0" normalizeH="0" baseline="0" noProof="0" dirty="0">
                <a:ln>
                  <a:noFill/>
                </a:ln>
                <a:solidFill>
                  <a:prstClr val="black"/>
                </a:solidFill>
                <a:effectLst/>
                <a:uLnTx/>
                <a:uFillTx/>
                <a:latin typeface="Segoe UI"/>
                <a:ea typeface="+mn-ea"/>
                <a:cs typeface="Segoe UI"/>
              </a:rPr>
              <a:t>Three national objectives:</a:t>
            </a:r>
          </a:p>
          <a:p>
            <a:pPr marR="0" lvl="1" algn="l" defTabSz="914400" rtl="0" eaLnBrk="1" fontAlgn="auto" latinLnBrk="0" hangingPunct="1">
              <a:lnSpc>
                <a:spcPct val="120000"/>
              </a:lnSpc>
              <a:spcBef>
                <a:spcPts val="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Segoe UI"/>
                <a:ea typeface="+mn-ea"/>
                <a:cs typeface="Segoe UI"/>
              </a:rPr>
              <a:t>Benefit low- and moderate-income (LMI) persons (80 percent or less of median income).</a:t>
            </a:r>
          </a:p>
          <a:p>
            <a:pPr marR="0" lvl="1" algn="l" defTabSz="914400" rtl="0" eaLnBrk="1" fontAlgn="auto" latinLnBrk="0" hangingPunct="1">
              <a:lnSpc>
                <a:spcPct val="120000"/>
              </a:lnSpc>
              <a:spcBef>
                <a:spcPts val="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Segoe UI"/>
                <a:ea typeface="+mn-ea"/>
                <a:cs typeface="Segoe UI"/>
              </a:rPr>
              <a:t>Address slum and blighting conditions. </a:t>
            </a:r>
          </a:p>
          <a:p>
            <a:pPr marR="0" lvl="1" algn="l" defTabSz="914400" rtl="0" eaLnBrk="1" fontAlgn="auto" latinLnBrk="0" hangingPunct="1">
              <a:lnSpc>
                <a:spcPct val="120000"/>
              </a:lnSpc>
              <a:spcBef>
                <a:spcPts val="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Segoe UI"/>
                <a:ea typeface="+mn-ea"/>
                <a:cs typeface="Segoe UI"/>
              </a:rPr>
              <a:t>Address urgent needs that pose general health and safety hazards or imminent threats to the public health and safety.</a:t>
            </a:r>
          </a:p>
        </p:txBody>
      </p:sp>
      <p:sp>
        <p:nvSpPr>
          <p:cNvPr id="3" name="TextBox 2">
            <a:extLst>
              <a:ext uri="{FF2B5EF4-FFF2-40B4-BE49-F238E27FC236}">
                <a16:creationId xmlns:a16="http://schemas.microsoft.com/office/drawing/2014/main" id="{ECB6BAF5-FAB2-0FEF-9A4F-B2196F0D8421}"/>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20</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04616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41A6-CBD1-F72A-AD54-045B743A5187}"/>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8BB8441B-CE60-EDA4-BCAA-94EEC33412E8}"/>
              </a:ext>
            </a:extLst>
          </p:cNvPr>
          <p:cNvSpPr>
            <a:spLocks noGrp="1" noChangeArrowheads="1"/>
          </p:cNvSpPr>
          <p:nvPr>
            <p:ph type="title"/>
          </p:nvPr>
        </p:nvSpPr>
        <p:spPr>
          <a:xfrm>
            <a:off x="838201" y="402337"/>
            <a:ext cx="11353799" cy="1344168"/>
          </a:xfrm>
        </p:spPr>
        <p:txBody>
          <a:bodyPr>
            <a:normAutofit/>
          </a:bodyPr>
          <a:lstStyle/>
          <a:p>
            <a:r>
              <a:rPr lang="en-US" sz="4000" spc="-100" dirty="0">
                <a:latin typeface="Segoe UI Black"/>
                <a:ea typeface="Segoe UI Black"/>
                <a:cs typeface="Calibri"/>
              </a:rPr>
              <a:t>Primary Focus/National Objective for CDBG </a:t>
            </a:r>
            <a:endParaRPr lang="en-US" spc="-100" dirty="0">
              <a:cs typeface="Segoe UI"/>
            </a:endParaRPr>
          </a:p>
        </p:txBody>
      </p:sp>
      <p:sp>
        <p:nvSpPr>
          <p:cNvPr id="2" name="Content Placeholder 5">
            <a:extLst>
              <a:ext uri="{FF2B5EF4-FFF2-40B4-BE49-F238E27FC236}">
                <a16:creationId xmlns:a16="http://schemas.microsoft.com/office/drawing/2014/main" id="{B63F71AA-E4E7-1C8E-4508-284A25ED9888}"/>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Rectangle 2">
            <a:extLst>
              <a:ext uri="{FF2B5EF4-FFF2-40B4-BE49-F238E27FC236}">
                <a16:creationId xmlns:a16="http://schemas.microsoft.com/office/drawing/2014/main" id="{96FEEEEE-CE2B-E2CD-915E-F7EE4D3B0841}"/>
              </a:ext>
            </a:extLst>
          </p:cNvPr>
          <p:cNvSpPr>
            <a:spLocks noGrp="1" noChangeArrowheads="1"/>
          </p:cNvSpPr>
          <p:nvPr/>
        </p:nvSpPr>
        <p:spPr>
          <a:xfrm>
            <a:off x="694944" y="1746504"/>
            <a:ext cx="10658855" cy="443045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Primary focus is benefit to low- and moderate-income persons.</a:t>
            </a:r>
          </a:p>
          <a:p>
            <a:pPr>
              <a:buClrTx/>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For 2026, at least 70 percent of CDBG funds will benefit low- and moderate-income persons.</a:t>
            </a:r>
          </a:p>
        </p:txBody>
      </p:sp>
      <p:sp>
        <p:nvSpPr>
          <p:cNvPr id="4" name="TextBox 3">
            <a:extLst>
              <a:ext uri="{FF2B5EF4-FFF2-40B4-BE49-F238E27FC236}">
                <a16:creationId xmlns:a16="http://schemas.microsoft.com/office/drawing/2014/main" id="{151426FA-C95E-0203-A7DB-0465F13AC48E}"/>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21</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4404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D5FED-F52F-49DB-7563-D0C2009682BA}"/>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8FB22D5B-8233-25F1-6AA6-32D211CADAC6}"/>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Eligibility for CDBG</a:t>
            </a:r>
          </a:p>
          <a:p>
            <a:endParaRPr lang="en-US" dirty="0">
              <a:cs typeface="Segoe UI"/>
            </a:endParaRPr>
          </a:p>
        </p:txBody>
      </p:sp>
      <p:sp>
        <p:nvSpPr>
          <p:cNvPr id="2" name="Content Placeholder 5">
            <a:extLst>
              <a:ext uri="{FF2B5EF4-FFF2-40B4-BE49-F238E27FC236}">
                <a16:creationId xmlns:a16="http://schemas.microsoft.com/office/drawing/2014/main" id="{454DB2FB-1AA7-D0DD-74ED-15DCFB4A0DE6}"/>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Rectangle 2">
            <a:extLst>
              <a:ext uri="{FF2B5EF4-FFF2-40B4-BE49-F238E27FC236}">
                <a16:creationId xmlns:a16="http://schemas.microsoft.com/office/drawing/2014/main" id="{6EEC3A70-F670-1CB1-25C9-B592022EB56D}"/>
              </a:ext>
            </a:extLst>
          </p:cNvPr>
          <p:cNvSpPr>
            <a:spLocks noGrp="1" noChangeArrowheads="1"/>
          </p:cNvSpPr>
          <p:nvPr/>
        </p:nvSpPr>
        <p:spPr>
          <a:xfrm>
            <a:off x="694061" y="1699934"/>
            <a:ext cx="11118711" cy="3945955"/>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Only</a:t>
            </a: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 </a:t>
            </a:r>
            <a:r>
              <a:rPr kumimoji="0" lang="en-US" sz="2800" b="1" i="0"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units of local government </a:t>
            </a: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are eligible to apply/receive funds.</a:t>
            </a:r>
            <a:endParaRPr kumimoji="0" lang="en-US" sz="2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Many eligible activities:</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Infrastructure (water, sewer, drainage)</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Public facilities</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Downtown and Community Revitalization</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Economic Development</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a:cs typeface="Segoe UI" panose="020B0502040204020203" pitchFamily="34" charset="0"/>
              </a:rPr>
              <a:t>Regional Planning</a:t>
            </a:r>
            <a:endParaRPr kumimoji="0" lang="en-US" sz="24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00690D9B-BD46-2A78-79E4-62DDAFD72CBB}"/>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22</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41499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F74AF-F620-A744-F8A5-E49C001EF333}"/>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486BE52E-5DDE-4CEA-98EF-558EAA3E090B}"/>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5" name="Rectangle 4">
            <a:extLst>
              <a:ext uri="{FF2B5EF4-FFF2-40B4-BE49-F238E27FC236}">
                <a16:creationId xmlns:a16="http://schemas.microsoft.com/office/drawing/2014/main" id="{F1B386D9-1211-B5D3-92FE-B35EB17CAA25}"/>
              </a:ext>
            </a:extLst>
          </p:cNvPr>
          <p:cNvSpPr>
            <a:spLocks noGrp="1" noChangeArrowheads="1"/>
          </p:cNvSpPr>
          <p:nvPr/>
        </p:nvSpPr>
        <p:spPr>
          <a:xfrm>
            <a:off x="698763" y="1741198"/>
            <a:ext cx="9840568" cy="313639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State CDBG Program grants are not expected to displace any individuals as a result of funded activities.</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State typically does not fund any projects that would require displacement.</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AFA7BE1-B407-24D0-F72A-382883FF2394}"/>
              </a:ext>
            </a:extLst>
          </p:cNvPr>
          <p:cNvSpPr>
            <a:spLocks noGrp="1"/>
          </p:cNvSpPr>
          <p:nvPr>
            <p:ph type="title"/>
          </p:nvPr>
        </p:nvSpPr>
        <p:spPr>
          <a:xfrm>
            <a:off x="850528" y="614125"/>
            <a:ext cx="10123598" cy="752475"/>
          </a:xfrm>
        </p:spPr>
        <p:txBody>
          <a:bodyPr/>
          <a:lstStyle/>
          <a:p>
            <a:r>
              <a:rPr lang="en-US" spc="-100" dirty="0"/>
              <a:t>Minimize Displacement</a:t>
            </a:r>
          </a:p>
        </p:txBody>
      </p:sp>
      <p:sp>
        <p:nvSpPr>
          <p:cNvPr id="6" name="TextBox 5">
            <a:extLst>
              <a:ext uri="{FF2B5EF4-FFF2-40B4-BE49-F238E27FC236}">
                <a16:creationId xmlns:a16="http://schemas.microsoft.com/office/drawing/2014/main" id="{FCF0F87E-AA97-490F-7E65-6A6EA6B15A4F}"/>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23</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35665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500F2-BFF8-308C-C938-4B9EC1A8DAD3}"/>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C23B8AE0-5C55-4DAD-ADF9-DA78DF050D30}"/>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Categories/Estimated Funds Available</a:t>
            </a:r>
          </a:p>
          <a:p>
            <a:endParaRPr lang="en-US" spc="-100" dirty="0">
              <a:cs typeface="Segoe UI"/>
            </a:endParaRPr>
          </a:p>
        </p:txBody>
      </p:sp>
      <p:sp>
        <p:nvSpPr>
          <p:cNvPr id="2" name="Content Placeholder 5">
            <a:extLst>
              <a:ext uri="{FF2B5EF4-FFF2-40B4-BE49-F238E27FC236}">
                <a16:creationId xmlns:a16="http://schemas.microsoft.com/office/drawing/2014/main" id="{DB1CE3D7-F2F4-BBD0-BEA3-8F7DEAF0F3E5}"/>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4" name="Rectangle 3">
            <a:extLst>
              <a:ext uri="{FF2B5EF4-FFF2-40B4-BE49-F238E27FC236}">
                <a16:creationId xmlns:a16="http://schemas.microsoft.com/office/drawing/2014/main" id="{8D8D2494-0345-D836-B6C7-763FEEF7B566}"/>
              </a:ext>
            </a:extLst>
          </p:cNvPr>
          <p:cNvSpPr txBox="1">
            <a:spLocks noChangeArrowheads="1"/>
          </p:cNvSpPr>
          <p:nvPr/>
        </p:nvSpPr>
        <p:spPr>
          <a:xfrm>
            <a:off x="822985" y="1596383"/>
            <a:ext cx="10454109" cy="33441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tab pos="6862763" algn="r"/>
                <a:tab pos="9091613" algn="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Community Development                          		$18.7 million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7083425" algn="r"/>
                <a:tab pos="9091613" algn="r"/>
              </a:tabLst>
              <a:defRPr/>
            </a:pPr>
            <a:r>
              <a:rPr kumimoji="0" lang="en-US" sz="2000" b="0" i="1"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Community Infrastructure *                                 		 $8.0 million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7083425" algn="r"/>
                <a:tab pos="9091613" algn="r"/>
              </a:tabLst>
              <a:defRPr/>
            </a:pPr>
            <a:r>
              <a:rPr kumimoji="0" lang="en-US" sz="2000" b="0" i="1"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Community Enrichment *                                     		$7.9 million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7083425" algn="r"/>
                <a:tab pos="9091613" algn="r"/>
              </a:tabLst>
              <a:defRPr/>
            </a:pPr>
            <a:r>
              <a:rPr kumimoji="0" lang="en-US" sz="2000" b="0" i="1"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Local Priorities *                                                    		$2.0 million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tab pos="7083425" algn="r"/>
                <a:tab pos="9091613" algn="r"/>
              </a:tabLst>
              <a:defRPr/>
            </a:pPr>
            <a:r>
              <a:rPr kumimoji="0" lang="en-US" sz="2000" b="0" i="1"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Ready to Go                                                          		$0.75 million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tab pos="6862763" algn="r"/>
                <a:tab pos="9091613" algn="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Business Development                               		$0.25 million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tab pos="6862763" algn="r"/>
                <a:tab pos="9091613" algn="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Regional Planning                                      		$0.5 million	</a:t>
            </a:r>
          </a:p>
        </p:txBody>
      </p:sp>
      <p:sp>
        <p:nvSpPr>
          <p:cNvPr id="7" name="TextBox 6">
            <a:extLst>
              <a:ext uri="{FF2B5EF4-FFF2-40B4-BE49-F238E27FC236}">
                <a16:creationId xmlns:a16="http://schemas.microsoft.com/office/drawing/2014/main" id="{BA8D210B-CDEE-1413-E7FB-09AB2930BB79}"/>
              </a:ext>
            </a:extLst>
          </p:cNvPr>
          <p:cNvSpPr txBox="1"/>
          <p:nvPr/>
        </p:nvSpPr>
        <p:spPr>
          <a:xfrm>
            <a:off x="1669311" y="5126211"/>
            <a:ext cx="8988877" cy="73866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Segoe UI"/>
                <a:ea typeface="+mn-ea"/>
                <a:cs typeface="Segoe UI"/>
              </a:rPr>
              <a:t>* </a:t>
            </a:r>
            <a:r>
              <a:rPr kumimoji="0" lang="en-US" b="0" i="0" u="none" strike="noStrike" kern="1200" cap="none" spc="0" normalizeH="0" baseline="0" noProof="0" dirty="0">
                <a:ln>
                  <a:noFill/>
                </a:ln>
                <a:solidFill>
                  <a:prstClr val="black"/>
                </a:solidFill>
                <a:effectLst/>
                <a:uLnTx/>
                <a:uFillTx/>
                <a:latin typeface="Segoe UI"/>
                <a:ea typeface="+mn-ea"/>
                <a:cs typeface="Times New Roman"/>
              </a:rPr>
              <a:t>When the actual 2026 allocation is announced, any increase will be used to increase funding for the Community Infrastructure, Community Enrichment and Local Priorities Programs on a pro rata basis. Any decrease will reduce funding for Community Infrastructure and Community Enrichment on a pro rata basis. </a:t>
            </a:r>
          </a:p>
        </p:txBody>
      </p:sp>
      <p:sp>
        <p:nvSpPr>
          <p:cNvPr id="3" name="TextBox 2">
            <a:extLst>
              <a:ext uri="{FF2B5EF4-FFF2-40B4-BE49-F238E27FC236}">
                <a16:creationId xmlns:a16="http://schemas.microsoft.com/office/drawing/2014/main" id="{64E2A274-22CF-0C6B-ECF6-0D2F957D817C}"/>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24</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23166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0B21A-D9A6-0A15-5739-5A8D24AC56F5}"/>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6A942DD9-C489-5AC5-AA70-34337A7A8310}"/>
              </a:ext>
            </a:extLst>
          </p:cNvPr>
          <p:cNvSpPr>
            <a:spLocks noGrp="1" noChangeArrowheads="1"/>
          </p:cNvSpPr>
          <p:nvPr>
            <p:ph type="title"/>
          </p:nvPr>
        </p:nvSpPr>
        <p:spPr>
          <a:xfrm>
            <a:off x="822985" y="747104"/>
            <a:ext cx="11234584" cy="1085953"/>
          </a:xfrm>
        </p:spPr>
        <p:txBody>
          <a:bodyPr>
            <a:normAutofit/>
          </a:bodyPr>
          <a:lstStyle/>
          <a:p>
            <a:r>
              <a:rPr lang="en-US" spc="-100" dirty="0">
                <a:latin typeface="Segoe UI Black"/>
                <a:ea typeface="Segoe UI Black"/>
                <a:cs typeface="Calibri"/>
              </a:rPr>
              <a:t>Regional Planning Program</a:t>
            </a:r>
          </a:p>
          <a:p>
            <a:endParaRPr lang="en-US" spc="-100" dirty="0">
              <a:cs typeface="Segoe UI"/>
            </a:endParaRPr>
          </a:p>
        </p:txBody>
      </p:sp>
      <p:sp>
        <p:nvSpPr>
          <p:cNvPr id="2" name="Content Placeholder 5">
            <a:extLst>
              <a:ext uri="{FF2B5EF4-FFF2-40B4-BE49-F238E27FC236}">
                <a16:creationId xmlns:a16="http://schemas.microsoft.com/office/drawing/2014/main" id="{D9FD74A2-3ADA-FD11-A1CD-70F7E719E4EC}"/>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TextBox 2">
            <a:extLst>
              <a:ext uri="{FF2B5EF4-FFF2-40B4-BE49-F238E27FC236}">
                <a16:creationId xmlns:a16="http://schemas.microsoft.com/office/drawing/2014/main" id="{2F8AC166-336F-7681-5AD3-2220256F2E31}"/>
              </a:ext>
            </a:extLst>
          </p:cNvPr>
          <p:cNvSpPr txBox="1"/>
          <p:nvPr/>
        </p:nvSpPr>
        <p:spPr>
          <a:xfrm>
            <a:off x="822984" y="1737360"/>
            <a:ext cx="10305263"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0" indent="-228600" algn="l"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$50,000 grants </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Available to </a:t>
            </a:r>
            <a:r>
              <a:rPr kumimoji="0" lang="en-US" sz="28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Regional Councils of Government </a:t>
            </a:r>
            <a:r>
              <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(COGs) to assist local governments in developing plans and building local development capacity.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4" name="TextBox 3">
            <a:extLst>
              <a:ext uri="{FF2B5EF4-FFF2-40B4-BE49-F238E27FC236}">
                <a16:creationId xmlns:a16="http://schemas.microsoft.com/office/drawing/2014/main" id="{C7BEC203-A17F-63F1-046A-8FCC20BFE111}"/>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25</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82858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363A2-EAB7-7320-0E3E-732BAE775105}"/>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D40D1DDD-149E-B4F3-4785-97DE1EF43495}"/>
              </a:ext>
            </a:extLst>
          </p:cNvPr>
          <p:cNvSpPr>
            <a:spLocks noGrp="1" noChangeArrowheads="1"/>
          </p:cNvSpPr>
          <p:nvPr>
            <p:ph type="title"/>
          </p:nvPr>
        </p:nvSpPr>
        <p:spPr>
          <a:xfrm>
            <a:off x="822985" y="651408"/>
            <a:ext cx="11234584" cy="709559"/>
          </a:xfrm>
        </p:spPr>
        <p:txBody>
          <a:bodyPr>
            <a:normAutofit/>
          </a:bodyPr>
          <a:lstStyle/>
          <a:p>
            <a:r>
              <a:rPr lang="en-US" spc="-100" dirty="0">
                <a:latin typeface="Segoe UI Black"/>
                <a:ea typeface="Segoe UI Black"/>
                <a:cs typeface="Calibri"/>
              </a:rPr>
              <a:t>Business Development Program</a:t>
            </a:r>
            <a:endParaRPr lang="en-US" spc="-100" dirty="0"/>
          </a:p>
        </p:txBody>
      </p:sp>
      <p:sp>
        <p:nvSpPr>
          <p:cNvPr id="2" name="Content Placeholder 5">
            <a:extLst>
              <a:ext uri="{FF2B5EF4-FFF2-40B4-BE49-F238E27FC236}">
                <a16:creationId xmlns:a16="http://schemas.microsoft.com/office/drawing/2014/main" id="{6C247A78-495B-6596-299D-8EEBEEFE6E26}"/>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Rectangle 2">
            <a:extLst>
              <a:ext uri="{FF2B5EF4-FFF2-40B4-BE49-F238E27FC236}">
                <a16:creationId xmlns:a16="http://schemas.microsoft.com/office/drawing/2014/main" id="{673F1365-8523-8D36-8FD6-2FA66F8A11D4}"/>
              </a:ext>
            </a:extLst>
          </p:cNvPr>
          <p:cNvSpPr>
            <a:spLocks noGrp="1" noChangeArrowheads="1"/>
          </p:cNvSpPr>
          <p:nvPr/>
        </p:nvSpPr>
        <p:spPr>
          <a:xfrm>
            <a:off x="844252" y="1769050"/>
            <a:ext cx="10172765" cy="2473345"/>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Assist new or expanding businesses who are creating jobs for LMI persons.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Typically, business is working with an S.C. Commerce project manager for these projects.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Segoe UI"/>
              <a:ea typeface="+mn-ea"/>
              <a:cs typeface="Segoe UI"/>
            </a:endParaRPr>
          </a:p>
        </p:txBody>
      </p:sp>
      <p:sp>
        <p:nvSpPr>
          <p:cNvPr id="4" name="TextBox 3">
            <a:extLst>
              <a:ext uri="{FF2B5EF4-FFF2-40B4-BE49-F238E27FC236}">
                <a16:creationId xmlns:a16="http://schemas.microsoft.com/office/drawing/2014/main" id="{0B09788F-3FF2-5DF5-6E9E-C4922A097304}"/>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26</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83088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0B5BB-F85D-1344-F6E9-3B6D8922B29A}"/>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F1F5DECD-BAFF-B6B3-158F-B84A331E46AF}"/>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Community Development – </a:t>
            </a:r>
            <a:br>
              <a:rPr lang="en-US" spc="-100" dirty="0">
                <a:latin typeface="Segoe UI Black"/>
                <a:ea typeface="Segoe UI Black"/>
                <a:cs typeface="Calibri"/>
              </a:rPr>
            </a:br>
            <a:r>
              <a:rPr lang="en-US" spc="-100" dirty="0">
                <a:latin typeface="Segoe UI Black"/>
                <a:ea typeface="Segoe UI Black"/>
                <a:cs typeface="Calibri"/>
              </a:rPr>
              <a:t>Community Infrastructure</a:t>
            </a:r>
            <a:endParaRPr lang="en-US" spc="-100" dirty="0">
              <a:cs typeface="Segoe UI"/>
            </a:endParaRPr>
          </a:p>
        </p:txBody>
      </p:sp>
      <p:sp>
        <p:nvSpPr>
          <p:cNvPr id="2" name="Content Placeholder 5">
            <a:extLst>
              <a:ext uri="{FF2B5EF4-FFF2-40B4-BE49-F238E27FC236}">
                <a16:creationId xmlns:a16="http://schemas.microsoft.com/office/drawing/2014/main" id="{32DACE1A-128E-2EA9-AC20-DF31D0A79192}"/>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4" name="Content Placeholder 2">
            <a:extLst>
              <a:ext uri="{FF2B5EF4-FFF2-40B4-BE49-F238E27FC236}">
                <a16:creationId xmlns:a16="http://schemas.microsoft.com/office/drawing/2014/main" id="{D688AB8D-F5F4-364D-D8D0-0608096F0D69}"/>
              </a:ext>
            </a:extLst>
          </p:cNvPr>
          <p:cNvSpPr>
            <a:spLocks noGrp="1"/>
          </p:cNvSpPr>
          <p:nvPr/>
        </p:nvSpPr>
        <p:spPr>
          <a:xfrm>
            <a:off x="932688" y="2319601"/>
            <a:ext cx="10845517" cy="198658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Water &amp; Sewer</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prstClr val="black"/>
                </a:solidFill>
                <a:effectLst/>
                <a:uLnTx/>
                <a:uFillTx/>
                <a:latin typeface="Segoe UI"/>
                <a:ea typeface="+mn-ea"/>
                <a:cs typeface="Segoe UI"/>
              </a:rPr>
              <a:t>Upgrades to existing infrastructure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1" u="none" strike="noStrike" kern="1200" cap="none" spc="0" normalizeH="0" baseline="0" noProof="0" dirty="0">
                <a:ln>
                  <a:noFill/>
                </a:ln>
                <a:solidFill>
                  <a:prstClr val="black"/>
                </a:solidFill>
                <a:effectLst/>
                <a:uLnTx/>
                <a:uFillTx/>
                <a:latin typeface="Segoe UI"/>
                <a:ea typeface="+mn-ea"/>
                <a:cs typeface="Segoe UI"/>
              </a:rPr>
              <a:t>New services where there are health concerns and where it is cost effective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Drainage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F5B2B3F-30F3-CA3C-A1C3-00E656DF8249}"/>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27</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01096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DFE5B-9CC9-54E4-3300-356E0C89ECBC}"/>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EC341934-A9B6-B4FF-08D7-D384D617C08B}"/>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Community Development – </a:t>
            </a:r>
            <a:br>
              <a:rPr lang="en-US" spc="-100" dirty="0">
                <a:latin typeface="Segoe UI Black"/>
                <a:ea typeface="Segoe UI Black"/>
                <a:cs typeface="Calibri"/>
              </a:rPr>
            </a:br>
            <a:r>
              <a:rPr lang="en-US" spc="-100" dirty="0">
                <a:latin typeface="Segoe UI Black"/>
                <a:ea typeface="Segoe UI Black"/>
                <a:cs typeface="Calibri"/>
              </a:rPr>
              <a:t>Community Enrichment</a:t>
            </a:r>
            <a:endParaRPr lang="en-US" spc="-100" dirty="0">
              <a:cs typeface="Segoe UI"/>
            </a:endParaRPr>
          </a:p>
        </p:txBody>
      </p:sp>
      <p:sp>
        <p:nvSpPr>
          <p:cNvPr id="2" name="Content Placeholder 5">
            <a:extLst>
              <a:ext uri="{FF2B5EF4-FFF2-40B4-BE49-F238E27FC236}">
                <a16:creationId xmlns:a16="http://schemas.microsoft.com/office/drawing/2014/main" id="{28C2C911-0E57-85B6-0187-D2F03F57A5A6}"/>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TextBox 2">
            <a:extLst>
              <a:ext uri="{FF2B5EF4-FFF2-40B4-BE49-F238E27FC236}">
                <a16:creationId xmlns:a16="http://schemas.microsoft.com/office/drawing/2014/main" id="{246CDE54-E792-3E6C-E126-E03BD064911E}"/>
              </a:ext>
            </a:extLst>
          </p:cNvPr>
          <p:cNvSpPr txBox="1"/>
          <p:nvPr/>
        </p:nvSpPr>
        <p:spPr>
          <a:xfrm>
            <a:off x="923084" y="2272758"/>
            <a:ext cx="10282034"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Projects should improve quality of life, sustainability or economic competitiveness through:​</a:t>
            </a:r>
          </a:p>
          <a:p>
            <a:pPr marL="1371600" marR="0" lvl="2" indent="-4572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Segoe UI"/>
                <a:ea typeface="+mn-ea"/>
                <a:cs typeface="Arial"/>
              </a:rPr>
              <a:t>Community Revitalization​</a:t>
            </a:r>
          </a:p>
          <a:p>
            <a:pPr marL="1371600" marR="0" lvl="2" indent="-4572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Segoe UI"/>
                <a:ea typeface="+mn-ea"/>
                <a:cs typeface="Arial"/>
              </a:rPr>
              <a:t>Planning​</a:t>
            </a:r>
          </a:p>
          <a:p>
            <a:pPr marL="1371600" marR="0" lvl="2" indent="-4572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Segoe UI"/>
                <a:ea typeface="+mn-ea"/>
                <a:cs typeface="Arial"/>
              </a:rPr>
              <a:t>Workforce/public health related projects​</a:t>
            </a:r>
          </a:p>
          <a:p>
            <a:pPr marL="1371600" marR="0" lvl="2" indent="-4572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Segoe UI"/>
                <a:ea typeface="+mn-ea"/>
                <a:cs typeface="Arial"/>
              </a:rPr>
              <a:t>Activities addressing public safety</a:t>
            </a:r>
          </a:p>
          <a:p>
            <a:pPr marL="914400" lvl="1">
              <a:buClrTx/>
              <a:defRPr/>
            </a:pPr>
            <a:endParaRPr lang="en-US" sz="2800" kern="1200" noProof="0" dirty="0">
              <a:solidFill>
                <a:prstClr val="black"/>
              </a:solidFill>
              <a:latin typeface="Segoe UI"/>
              <a:ea typeface="+mn-ea"/>
            </a:endParaRPr>
          </a:p>
          <a:p>
            <a:pPr marL="914400">
              <a:buClrTx/>
              <a:defRPr/>
            </a:pPr>
            <a:r>
              <a:rPr kumimoji="0" lang="en-US" sz="2400" b="1" i="1" u="none" strike="noStrike" kern="1200" cap="none" spc="0" normalizeH="0" baseline="0" noProof="0" dirty="0">
                <a:ln>
                  <a:noFill/>
                </a:ln>
                <a:solidFill>
                  <a:prstClr val="black"/>
                </a:solidFill>
                <a:effectLst/>
                <a:uLnTx/>
                <a:uFillTx/>
                <a:latin typeface="Segoe UI"/>
                <a:ea typeface="+mn-ea"/>
                <a:cs typeface="Arial"/>
              </a:rPr>
              <a:t>Examples: </a:t>
            </a:r>
            <a:r>
              <a:rPr kumimoji="0" lang="en-US" sz="2400" b="0" i="1" u="none" strike="noStrike" kern="1200" cap="none" spc="0" normalizeH="0" baseline="0" noProof="0" dirty="0">
                <a:ln>
                  <a:noFill/>
                </a:ln>
                <a:solidFill>
                  <a:prstClr val="black"/>
                </a:solidFill>
                <a:effectLst/>
                <a:uLnTx/>
                <a:uFillTx/>
                <a:latin typeface="Segoe UI"/>
                <a:ea typeface="+mn-ea"/>
                <a:cs typeface="Arial"/>
              </a:rPr>
              <a:t>Demolition, streetscape, sidewalks &amp; public facilities</a:t>
            </a:r>
          </a:p>
        </p:txBody>
      </p:sp>
    </p:spTree>
    <p:extLst>
      <p:ext uri="{BB962C8B-B14F-4D97-AF65-F5344CB8AC3E}">
        <p14:creationId xmlns:p14="http://schemas.microsoft.com/office/powerpoint/2010/main" val="2478588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7022F-2061-EC34-AB2D-A4D67488B3FE}"/>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90CB9780-ADF5-B213-B443-9F161AFCAD8D}"/>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Community Development – </a:t>
            </a:r>
            <a:br>
              <a:rPr lang="en-US" spc="-100" dirty="0">
                <a:latin typeface="Segoe UI Black"/>
                <a:ea typeface="Segoe UI Black"/>
                <a:cs typeface="Calibri"/>
              </a:rPr>
            </a:br>
            <a:r>
              <a:rPr lang="en-US" spc="-100" dirty="0">
                <a:latin typeface="Segoe UI Black"/>
                <a:ea typeface="Segoe UI Black"/>
                <a:cs typeface="Calibri"/>
              </a:rPr>
              <a:t>Local Priorities</a:t>
            </a:r>
            <a:endParaRPr lang="en-US" spc="-100" dirty="0">
              <a:cs typeface="Segoe UI"/>
            </a:endParaRPr>
          </a:p>
        </p:txBody>
      </p:sp>
      <p:sp>
        <p:nvSpPr>
          <p:cNvPr id="2" name="Content Placeholder 5">
            <a:extLst>
              <a:ext uri="{FF2B5EF4-FFF2-40B4-BE49-F238E27FC236}">
                <a16:creationId xmlns:a16="http://schemas.microsoft.com/office/drawing/2014/main" id="{9199C0F1-5EE7-2519-F51D-54C83819B902}"/>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4" name="Rectangle 3">
            <a:extLst>
              <a:ext uri="{FF2B5EF4-FFF2-40B4-BE49-F238E27FC236}">
                <a16:creationId xmlns:a16="http://schemas.microsoft.com/office/drawing/2014/main" id="{6E5FDE15-1051-915A-19C7-76820C370C4E}"/>
              </a:ext>
            </a:extLst>
          </p:cNvPr>
          <p:cNvSpPr>
            <a:spLocks noGrp="1" noChangeArrowheads="1"/>
          </p:cNvSpPr>
          <p:nvPr/>
        </p:nvSpPr>
        <p:spPr>
          <a:xfrm>
            <a:off x="981596" y="2272397"/>
            <a:ext cx="10344887" cy="2937556"/>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Tx/>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Projects that address unique local needs/priorities not typically funded through other CDBG/HUD partner programs.</a:t>
            </a:r>
          </a:p>
          <a:p>
            <a:pPr>
              <a:lnSpc>
                <a:spcPct val="100000"/>
              </a:lnSpc>
              <a:buClrTx/>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Must meet a National Objective and all other requirements.</a:t>
            </a:r>
          </a:p>
          <a:p>
            <a:pPr marL="0" marR="0" lvl="0" indent="0" algn="l" defTabSz="914400" rtl="0" eaLnBrk="1" fontAlgn="auto" latinLnBrk="0" hangingPunct="1">
              <a:lnSpc>
                <a:spcPct val="100000"/>
              </a:lnSpc>
              <a:spcBef>
                <a:spcPts val="0"/>
              </a:spcBef>
              <a:spcAft>
                <a:spcPts val="0"/>
              </a:spcAft>
              <a:buClrTx/>
              <a:buSzTx/>
              <a:buNone/>
              <a:tabLst/>
              <a:defRPr/>
            </a:pPr>
            <a:endParaRPr lang="en-US" sz="2800" dirty="0">
              <a:solidFill>
                <a:prstClr val="black"/>
              </a:solidFill>
              <a:latin typeface="Segoe UI"/>
              <a:cs typeface="Segoe UI"/>
            </a:endParaRPr>
          </a:p>
          <a:p>
            <a:pPr marL="0" indent="0">
              <a:lnSpc>
                <a:spcPct val="100000"/>
              </a:lnSpc>
              <a:buClrTx/>
              <a:buNone/>
              <a:defRPr/>
            </a:pPr>
            <a:r>
              <a:rPr lang="en-US" sz="2400" b="1" i="1" dirty="0">
                <a:solidFill>
                  <a:prstClr val="black"/>
                </a:solidFill>
                <a:latin typeface="Segoe UI"/>
                <a:cs typeface="Segoe UI"/>
              </a:rPr>
              <a:t>Examples: </a:t>
            </a:r>
            <a:r>
              <a:rPr lang="en-US" sz="2400" i="1" dirty="0">
                <a:solidFill>
                  <a:prstClr val="black"/>
                </a:solidFill>
                <a:latin typeface="Segoe UI"/>
                <a:cs typeface="Segoe UI"/>
              </a:rPr>
              <a:t>Parks/trails, historic preservation, innovation and energy conservation.</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2800" b="0" i="0" u="none" strike="noStrike" kern="1200" cap="none" spc="0" normalizeH="0" baseline="0" noProof="0" dirty="0">
              <a:ln>
                <a:noFill/>
              </a:ln>
              <a:solidFill>
                <a:prstClr val="black"/>
              </a:solidFill>
              <a:effectLst/>
              <a:uLnTx/>
              <a:uFillTx/>
              <a:latin typeface="Segoe UI"/>
              <a:ea typeface="+mn-ea"/>
              <a:cs typeface="Segoe UI"/>
            </a:endParaRPr>
          </a:p>
        </p:txBody>
      </p:sp>
      <p:sp>
        <p:nvSpPr>
          <p:cNvPr id="3" name="TextBox 2">
            <a:extLst>
              <a:ext uri="{FF2B5EF4-FFF2-40B4-BE49-F238E27FC236}">
                <a16:creationId xmlns:a16="http://schemas.microsoft.com/office/drawing/2014/main" id="{31F5C56D-4F5C-6B1E-CE00-AE761633911C}"/>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29</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64424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1350D-18EB-9461-594C-460CB129CD90}"/>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2EBBBB86-5016-7A54-EFCE-56C53BB2DEA5}"/>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Community Development –</a:t>
            </a:r>
            <a:br>
              <a:rPr lang="en-US" spc="-100" dirty="0">
                <a:latin typeface="Segoe UI Black"/>
                <a:ea typeface="Segoe UI Black"/>
                <a:cs typeface="Calibri"/>
              </a:rPr>
            </a:br>
            <a:r>
              <a:rPr lang="en-US" spc="-100" dirty="0">
                <a:latin typeface="Segoe UI Black"/>
                <a:ea typeface="Segoe UI Black"/>
                <a:cs typeface="Calibri"/>
              </a:rPr>
              <a:t>Ready to Go</a:t>
            </a:r>
            <a:endParaRPr lang="en-US" spc="-100" dirty="0">
              <a:latin typeface="Segoe UI Black"/>
              <a:ea typeface="Segoe UI Black"/>
              <a:cs typeface="Segoe UI"/>
            </a:endParaRPr>
          </a:p>
        </p:txBody>
      </p:sp>
      <p:sp>
        <p:nvSpPr>
          <p:cNvPr id="2" name="Content Placeholder 5">
            <a:extLst>
              <a:ext uri="{FF2B5EF4-FFF2-40B4-BE49-F238E27FC236}">
                <a16:creationId xmlns:a16="http://schemas.microsoft.com/office/drawing/2014/main" id="{E2E248E0-F7EA-6B98-D359-2452F118D795}"/>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Rectangle 2">
            <a:extLst>
              <a:ext uri="{FF2B5EF4-FFF2-40B4-BE49-F238E27FC236}">
                <a16:creationId xmlns:a16="http://schemas.microsoft.com/office/drawing/2014/main" id="{DB52AA4A-BD8B-B622-5948-96B70E13C643}"/>
              </a:ext>
            </a:extLst>
          </p:cNvPr>
          <p:cNvSpPr>
            <a:spLocks noGrp="1" noChangeArrowheads="1"/>
          </p:cNvSpPr>
          <p:nvPr/>
        </p:nvSpPr>
        <p:spPr>
          <a:xfrm>
            <a:off x="982478" y="2180961"/>
            <a:ext cx="10530814" cy="344367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Stimulate local economy or address urgent or compelling community needs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a:ea typeface="+mn-ea"/>
                <a:cs typeface="Segoe UI"/>
              </a:rPr>
              <a:t>Must be eligible public facility improvement (under Community Infrastructure, Community Enrichment or Local Priorities)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CDBG grant for construction costs only</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a:ea typeface="+mn-ea"/>
                <a:cs typeface="Segoe UI"/>
              </a:rPr>
              <a:t>Requires locality pay upfront costs for design, permitting</a:t>
            </a:r>
            <a:r>
              <a:rPr lang="en-US" sz="2400" dirty="0">
                <a:solidFill>
                  <a:prstClr val="black"/>
                </a:solidFill>
                <a:latin typeface="Segoe UI"/>
                <a:cs typeface="Segoe UI"/>
              </a:rPr>
              <a:t> and</a:t>
            </a:r>
            <a:r>
              <a:rPr kumimoji="0" lang="en-US" sz="2400" b="0" i="0" u="none" strike="noStrike" kern="1200" cap="none" spc="0" normalizeH="0" baseline="0" noProof="0" dirty="0">
                <a:ln>
                  <a:noFill/>
                </a:ln>
                <a:solidFill>
                  <a:prstClr val="black"/>
                </a:solidFill>
                <a:effectLst/>
                <a:uLnTx/>
                <a:uFillTx/>
                <a:latin typeface="Segoe UI"/>
                <a:ea typeface="+mn-ea"/>
                <a:cs typeface="Segoe UI"/>
              </a:rPr>
              <a:t> environmental review</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UI"/>
                <a:ea typeface="+mn-ea"/>
                <a:cs typeface="Segoe UI"/>
              </a:rPr>
              <a:t>Ready to go to construction within 60 days</a:t>
            </a:r>
            <a:endPar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761EE59-8EEC-7D29-143C-05B80CBA7F6E}"/>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30</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22628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FC8C2-B390-CF7B-4D49-F730DBB29013}"/>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CC63F0DD-F894-1866-FD88-BA9FC9A83EFF}"/>
              </a:ext>
            </a:extLst>
          </p:cNvPr>
          <p:cNvSpPr>
            <a:spLocks noGrp="1" noChangeArrowheads="1"/>
          </p:cNvSpPr>
          <p:nvPr>
            <p:ph type="title"/>
          </p:nvPr>
        </p:nvSpPr>
        <p:spPr>
          <a:xfrm>
            <a:off x="822985" y="651407"/>
            <a:ext cx="11234584" cy="1325563"/>
          </a:xfrm>
        </p:spPr>
        <p:txBody>
          <a:bodyPr>
            <a:normAutofit/>
          </a:bodyPr>
          <a:lstStyle/>
          <a:p>
            <a:r>
              <a:rPr lang="en-US" spc="-100" dirty="0">
                <a:latin typeface="Segoe UI Black"/>
                <a:ea typeface="Segoe UI Black"/>
                <a:cs typeface="Calibri"/>
              </a:rPr>
              <a:t>Community Development –</a:t>
            </a:r>
            <a:br>
              <a:rPr lang="en-US" spc="-100" dirty="0">
                <a:latin typeface="Segoe UI Black"/>
                <a:ea typeface="Segoe UI Black"/>
                <a:cs typeface="Calibri"/>
              </a:rPr>
            </a:br>
            <a:r>
              <a:rPr lang="en-US" spc="-100" dirty="0">
                <a:latin typeface="Segoe UI Black"/>
                <a:ea typeface="Segoe UI Black"/>
                <a:cs typeface="Calibri"/>
              </a:rPr>
              <a:t>Ready to Go</a:t>
            </a:r>
            <a:endParaRPr lang="en-US" spc="-100" dirty="0">
              <a:latin typeface="Segoe UI Black"/>
              <a:ea typeface="Segoe UI Black"/>
              <a:cs typeface="Segoe UI"/>
            </a:endParaRPr>
          </a:p>
        </p:txBody>
      </p:sp>
      <p:sp>
        <p:nvSpPr>
          <p:cNvPr id="2" name="Content Placeholder 5">
            <a:extLst>
              <a:ext uri="{FF2B5EF4-FFF2-40B4-BE49-F238E27FC236}">
                <a16:creationId xmlns:a16="http://schemas.microsoft.com/office/drawing/2014/main" id="{174F4AA8-5AF8-4EED-FFD1-7148E6A0E4F5}"/>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4" name="Rectangle 3">
            <a:extLst>
              <a:ext uri="{FF2B5EF4-FFF2-40B4-BE49-F238E27FC236}">
                <a16:creationId xmlns:a16="http://schemas.microsoft.com/office/drawing/2014/main" id="{A2ABA16B-2854-BD50-FFB9-DB167F93CB8A}"/>
              </a:ext>
            </a:extLst>
          </p:cNvPr>
          <p:cNvSpPr>
            <a:spLocks noGrp="1" noChangeArrowheads="1"/>
          </p:cNvSpPr>
          <p:nvPr/>
        </p:nvSpPr>
        <p:spPr>
          <a:xfrm>
            <a:off x="945324" y="2298349"/>
            <a:ext cx="10638913" cy="2103531"/>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In the event of state or federally declared disaster, the </a:t>
            </a:r>
            <a:r>
              <a:rPr kumimoji="0" lang="en-US" sz="2800" b="1" i="0" u="none" strike="noStrike" kern="1200" cap="none" spc="0" normalizeH="0" baseline="0" noProof="0" dirty="0">
                <a:ln>
                  <a:noFill/>
                </a:ln>
                <a:solidFill>
                  <a:prstClr val="black"/>
                </a:solidFill>
                <a:effectLst/>
                <a:uLnTx/>
                <a:uFillTx/>
                <a:latin typeface="Segoe UI"/>
                <a:ea typeface="+mn-ea"/>
                <a:cs typeface="Segoe UI"/>
              </a:rPr>
              <a:t>Ready to Go</a:t>
            </a:r>
            <a:r>
              <a:rPr kumimoji="0" lang="en-US" sz="2800" b="0" i="0" u="none" strike="noStrike" kern="1200" cap="none" spc="0" normalizeH="0" baseline="0" noProof="0" dirty="0">
                <a:ln>
                  <a:noFill/>
                </a:ln>
                <a:solidFill>
                  <a:prstClr val="black"/>
                </a:solidFill>
                <a:effectLst/>
                <a:uLnTx/>
                <a:uFillTx/>
                <a:latin typeface="Segoe UI"/>
                <a:ea typeface="+mn-ea"/>
                <a:cs typeface="Segoe UI"/>
              </a:rPr>
              <a:t> requirement may be waived for eligible public facilities and infrastructure.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Eligible local governments will be notified of availability of funds.</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US" sz="2800" b="0" i="0" u="none" strike="noStrike" kern="1200" cap="none" spc="0" normalizeH="0" baseline="0" noProof="0" dirty="0">
              <a:ln>
                <a:noFill/>
              </a:ln>
              <a:solidFill>
                <a:prstClr val="black"/>
              </a:solidFill>
              <a:effectLst/>
              <a:uLnTx/>
              <a:uFillTx/>
              <a:latin typeface="Segoe UI"/>
              <a:ea typeface="+mn-ea"/>
              <a:cs typeface="Segoe UI"/>
            </a:endParaRP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EE9D6B8-CAA9-5D92-8AF0-2B7A0300F00E}"/>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31</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30157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989B1-73BF-C7D3-C987-BE1941D0EA6D}"/>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9980DB68-93FF-02FB-00DD-C263D1193632}"/>
              </a:ext>
            </a:extLst>
          </p:cNvPr>
          <p:cNvSpPr>
            <a:spLocks noGrp="1" noChangeArrowheads="1"/>
          </p:cNvSpPr>
          <p:nvPr>
            <p:ph type="title"/>
          </p:nvPr>
        </p:nvSpPr>
        <p:spPr>
          <a:xfrm>
            <a:off x="822985" y="651407"/>
            <a:ext cx="11234584" cy="848209"/>
          </a:xfrm>
        </p:spPr>
        <p:txBody>
          <a:bodyPr>
            <a:normAutofit/>
          </a:bodyPr>
          <a:lstStyle/>
          <a:p>
            <a:r>
              <a:rPr lang="en-US" spc="-100" dirty="0">
                <a:latin typeface="Segoe UI Black"/>
                <a:ea typeface="Segoe UI Black"/>
                <a:cs typeface="Calibri"/>
              </a:rPr>
              <a:t>Maximum Grants &amp; Match</a:t>
            </a:r>
            <a:endParaRPr lang="en-US" spc="-100" dirty="0">
              <a:latin typeface="Segoe UI Black"/>
              <a:ea typeface="Segoe UI Black"/>
              <a:cs typeface="Segoe UI"/>
            </a:endParaRPr>
          </a:p>
        </p:txBody>
      </p:sp>
      <p:sp>
        <p:nvSpPr>
          <p:cNvPr id="2" name="Content Placeholder 5">
            <a:extLst>
              <a:ext uri="{FF2B5EF4-FFF2-40B4-BE49-F238E27FC236}">
                <a16:creationId xmlns:a16="http://schemas.microsoft.com/office/drawing/2014/main" id="{B940A7C4-5C8B-F1A1-BD39-E075107581BC}"/>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5" name="Rectangle 4">
            <a:extLst>
              <a:ext uri="{FF2B5EF4-FFF2-40B4-BE49-F238E27FC236}">
                <a16:creationId xmlns:a16="http://schemas.microsoft.com/office/drawing/2014/main" id="{AF67A6C0-8126-7D56-C466-C49FFDCA9889}"/>
              </a:ext>
            </a:extLst>
          </p:cNvPr>
          <p:cNvSpPr>
            <a:spLocks noGrp="1" noChangeArrowheads="1"/>
          </p:cNvSpPr>
          <p:nvPr/>
        </p:nvSpPr>
        <p:spPr>
          <a:xfrm>
            <a:off x="822985" y="1818167"/>
            <a:ext cx="10920700" cy="360443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2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9144000" algn="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Community Infrastructure                 $1,000,000</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9144000" algn="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Community Enrichment                       $750,000</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9144000" algn="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Local Priorities                                     $300,000</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9144000" algn="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Ready To Go                                        $500,000</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9144000" algn="r"/>
              </a:tabLst>
              <a:defRPr/>
            </a:pPr>
            <a:endParaRPr kumimoji="0" lang="en-US" sz="2800" b="0" i="0" u="none" strike="noStrike" kern="1200" cap="none" spc="0" normalizeH="0" baseline="0" noProof="0" dirty="0">
              <a:ln>
                <a:noFill/>
              </a:ln>
              <a:solidFill>
                <a:prstClr val="black"/>
              </a:solidFill>
              <a:effectLst/>
              <a:uLnTx/>
              <a:uFillTx/>
              <a:latin typeface="Segoe UI"/>
              <a:ea typeface="+mn-ea"/>
              <a:cs typeface="Segoe UI"/>
            </a:endParaRP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9144000" algn="r"/>
              </a:tabLst>
              <a:defRPr/>
            </a:pPr>
            <a:r>
              <a:rPr kumimoji="0" lang="en-US" sz="2800" b="0" i="0" u="none" strike="noStrike" kern="1200" cap="none" spc="0" normalizeH="0" baseline="0" noProof="0" dirty="0">
                <a:ln>
                  <a:noFill/>
                </a:ln>
                <a:solidFill>
                  <a:prstClr val="black"/>
                </a:solidFill>
                <a:effectLst/>
                <a:uLnTx/>
                <a:uFillTx/>
                <a:latin typeface="Segoe UI"/>
                <a:ea typeface="+mn-ea"/>
                <a:cs typeface="Segoe UI"/>
              </a:rPr>
              <a:t>Match for all projects                               10%</a:t>
            </a:r>
          </a:p>
          <a:p>
            <a:pPr marL="1143000" marR="0" lvl="2"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CFE0430-CA39-F592-F5C2-97B20B704985}"/>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32</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67230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1AF07-80B6-C24C-A7D9-578432FA77CF}"/>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241E80F8-19C1-91C0-9D5C-1834CAEA889C}"/>
              </a:ext>
            </a:extLst>
          </p:cNvPr>
          <p:cNvSpPr>
            <a:spLocks noGrp="1" noChangeArrowheads="1"/>
          </p:cNvSpPr>
          <p:nvPr>
            <p:ph type="title"/>
          </p:nvPr>
        </p:nvSpPr>
        <p:spPr>
          <a:xfrm>
            <a:off x="714881" y="651407"/>
            <a:ext cx="11342688" cy="756069"/>
          </a:xfrm>
        </p:spPr>
        <p:txBody>
          <a:bodyPr>
            <a:normAutofit/>
          </a:bodyPr>
          <a:lstStyle/>
          <a:p>
            <a:r>
              <a:rPr lang="en-US" sz="4000" spc="-100" dirty="0">
                <a:latin typeface="Segoe UI Black"/>
                <a:ea typeface="Segoe UI Black"/>
                <a:cs typeface="Calibri"/>
              </a:rPr>
              <a:t>Community Development Selection Criteria</a:t>
            </a:r>
            <a:endParaRPr lang="en-US" spc="-100" dirty="0">
              <a:latin typeface="Segoe UI Black"/>
              <a:ea typeface="Segoe UI Black"/>
              <a:cs typeface="Segoe UI"/>
            </a:endParaRPr>
          </a:p>
        </p:txBody>
      </p:sp>
      <p:sp>
        <p:nvSpPr>
          <p:cNvPr id="2" name="Content Placeholder 5">
            <a:extLst>
              <a:ext uri="{FF2B5EF4-FFF2-40B4-BE49-F238E27FC236}">
                <a16:creationId xmlns:a16="http://schemas.microsoft.com/office/drawing/2014/main" id="{260A6456-F4E6-F233-E4FE-3DCEB34AB05C}"/>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sp>
        <p:nvSpPr>
          <p:cNvPr id="3" name="Rectangle 2">
            <a:extLst>
              <a:ext uri="{FF2B5EF4-FFF2-40B4-BE49-F238E27FC236}">
                <a16:creationId xmlns:a16="http://schemas.microsoft.com/office/drawing/2014/main" id="{2622E4A7-24F9-FA03-E625-168AC6E36BED}"/>
              </a:ext>
            </a:extLst>
          </p:cNvPr>
          <p:cNvSpPr>
            <a:spLocks noGrp="1" noChangeArrowheads="1"/>
          </p:cNvSpPr>
          <p:nvPr/>
        </p:nvSpPr>
        <p:spPr>
          <a:xfrm>
            <a:off x="714881" y="1636776"/>
            <a:ext cx="11099800" cy="3383280"/>
          </a:xfrm>
          <a:prstGeom prst="rect">
            <a:avLst/>
          </a:prstGeom>
        </p:spPr>
        <p:txBody>
          <a:bodyPr vert="horz" lIns="91440" tIns="45720" rIns="91440" bIns="45720" numCol="2"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2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4267093"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Community Distress	5%</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4267093"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Severity of Problem	10%</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4267093"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Citizen Participation	5%</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4267093"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Level of Effort/ROI	5%</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4267093"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Feasibility	15%  </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4267093"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Readiness 	5%</a:t>
            </a: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endPar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endParaRP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Cost/Benefit	5%</a:t>
            </a: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Beneficiaries	5%</a:t>
            </a: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Outcome	20%</a:t>
            </a: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Sustainability	5%</a:t>
            </a: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State Priorities              	10%</a:t>
            </a:r>
          </a:p>
          <a:p>
            <a:pPr marL="459105"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3968651" algn="l"/>
              </a:tabLst>
              <a:defRPr/>
            </a:pPr>
            <a:r>
              <a:rPr kumimoji="0" lang="en-US" sz="2400" b="0"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Capacity	10%</a:t>
            </a:r>
          </a:p>
        </p:txBody>
      </p:sp>
      <p:sp>
        <p:nvSpPr>
          <p:cNvPr id="4" name="TextBox 1">
            <a:extLst>
              <a:ext uri="{FF2B5EF4-FFF2-40B4-BE49-F238E27FC236}">
                <a16:creationId xmlns:a16="http://schemas.microsoft.com/office/drawing/2014/main" id="{327E634D-0512-0CA7-FACC-968BD8007771}"/>
              </a:ext>
            </a:extLst>
          </p:cNvPr>
          <p:cNvSpPr txBox="1"/>
          <p:nvPr/>
        </p:nvSpPr>
        <p:spPr>
          <a:xfrm>
            <a:off x="1014921" y="5823515"/>
            <a:ext cx="101621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060"/>
                </a:solidFill>
                <a:effectLst/>
                <a:uLnTx/>
                <a:uFillTx/>
                <a:latin typeface="Segoe UI" panose="020B0502040204020203" pitchFamily="34" charset="0"/>
                <a:cs typeface="Segoe UI" panose="020B0502040204020203" pitchFamily="34" charset="0"/>
              </a:rPr>
              <a:t>Bonus Points for project location in an Opportunity Zone – 10 Points</a:t>
            </a:r>
          </a:p>
        </p:txBody>
      </p:sp>
      <p:sp>
        <p:nvSpPr>
          <p:cNvPr id="5" name="TextBox 4">
            <a:extLst>
              <a:ext uri="{FF2B5EF4-FFF2-40B4-BE49-F238E27FC236}">
                <a16:creationId xmlns:a16="http://schemas.microsoft.com/office/drawing/2014/main" id="{F052E04C-96E3-C4D7-A8FF-D7FD3D2791D0}"/>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33</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95853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7DBA0-BC69-AEC7-9B9D-1B71A9A0F237}"/>
            </a:ext>
          </a:extLst>
        </p:cNvPr>
        <p:cNvGrpSpPr/>
        <p:nvPr/>
      </p:nvGrpSpPr>
      <p:grpSpPr>
        <a:xfrm>
          <a:off x="0" y="0"/>
          <a:ext cx="0" cy="0"/>
          <a:chOff x="0" y="0"/>
          <a:chExt cx="0" cy="0"/>
        </a:xfrm>
      </p:grpSpPr>
      <p:sp>
        <p:nvSpPr>
          <p:cNvPr id="45058" name="Rectangle 2">
            <a:extLst>
              <a:ext uri="{FF2B5EF4-FFF2-40B4-BE49-F238E27FC236}">
                <a16:creationId xmlns:a16="http://schemas.microsoft.com/office/drawing/2014/main" id="{03BBEE05-AFA3-6A1E-EA59-21447E6D33EB}"/>
              </a:ext>
            </a:extLst>
          </p:cNvPr>
          <p:cNvSpPr>
            <a:spLocks noGrp="1" noChangeArrowheads="1"/>
          </p:cNvSpPr>
          <p:nvPr>
            <p:ph type="title"/>
          </p:nvPr>
        </p:nvSpPr>
        <p:spPr>
          <a:xfrm>
            <a:off x="822985" y="358799"/>
            <a:ext cx="10680167" cy="906475"/>
          </a:xfrm>
        </p:spPr>
        <p:txBody>
          <a:bodyPr>
            <a:normAutofit/>
          </a:bodyPr>
          <a:lstStyle/>
          <a:p>
            <a:r>
              <a:rPr lang="en-US" spc="-100" dirty="0">
                <a:latin typeface="Segoe UI Black"/>
                <a:ea typeface="Segoe UI Black"/>
                <a:cs typeface="Calibri"/>
              </a:rPr>
              <a:t>Program Deadlines</a:t>
            </a:r>
            <a:endParaRPr lang="en-US" spc="-100" dirty="0">
              <a:latin typeface="Segoe UI Black"/>
              <a:ea typeface="Segoe UI Black"/>
              <a:cs typeface="Segoe UI"/>
            </a:endParaRPr>
          </a:p>
        </p:txBody>
      </p:sp>
      <p:sp>
        <p:nvSpPr>
          <p:cNvPr id="2" name="Content Placeholder 5">
            <a:extLst>
              <a:ext uri="{FF2B5EF4-FFF2-40B4-BE49-F238E27FC236}">
                <a16:creationId xmlns:a16="http://schemas.microsoft.com/office/drawing/2014/main" id="{5C2A592A-C438-3451-002C-660B2BF208BF}"/>
              </a:ext>
            </a:extLst>
          </p:cNvPr>
          <p:cNvSpPr>
            <a:spLocks noGrp="1"/>
          </p:cNvSpPr>
          <p:nvPr/>
        </p:nvSpPr>
        <p:spPr>
          <a:xfrm>
            <a:off x="1533812" y="2110227"/>
            <a:ext cx="9461939" cy="423198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3000" kern="1200">
                <a:solidFill>
                  <a:srgbClr val="002060"/>
                </a:solidFill>
                <a:latin typeface="+mn-lt"/>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800" kern="1200">
                <a:solidFill>
                  <a:srgbClr val="002060"/>
                </a:solidFill>
                <a:latin typeface="+mn-lt"/>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400" kern="1200">
                <a:solidFill>
                  <a:srgbClr val="002060"/>
                </a:solidFill>
                <a:latin typeface="+mn-lt"/>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a:ln>
                <a:noFill/>
              </a:ln>
              <a:solidFill>
                <a:prstClr val="black"/>
              </a:solidFill>
              <a:effectLst/>
              <a:uLnTx/>
              <a:uFillTx/>
              <a:latin typeface="Segoe UI"/>
              <a:ea typeface="+mn-ea"/>
              <a:cs typeface="Segoe UI"/>
            </a:endParaRPr>
          </a:p>
        </p:txBody>
      </p:sp>
      <p:graphicFrame>
        <p:nvGraphicFramePr>
          <p:cNvPr id="6" name="Table 5">
            <a:extLst>
              <a:ext uri="{FF2B5EF4-FFF2-40B4-BE49-F238E27FC236}">
                <a16:creationId xmlns:a16="http://schemas.microsoft.com/office/drawing/2014/main" id="{C0F031E2-7457-3A3A-A467-8FC065C42E5E}"/>
              </a:ext>
            </a:extLst>
          </p:cNvPr>
          <p:cNvGraphicFramePr>
            <a:graphicFrameLocks noGrp="1"/>
          </p:cNvGraphicFramePr>
          <p:nvPr>
            <p:extLst>
              <p:ext uri="{D42A27DB-BD31-4B8C-83A1-F6EECF244321}">
                <p14:modId xmlns:p14="http://schemas.microsoft.com/office/powerpoint/2010/main" val="486741287"/>
              </p:ext>
            </p:extLst>
          </p:nvPr>
        </p:nvGraphicFramePr>
        <p:xfrm>
          <a:off x="688848" y="1500053"/>
          <a:ext cx="10917936" cy="4231597"/>
        </p:xfrm>
        <a:graphic>
          <a:graphicData uri="http://schemas.openxmlformats.org/drawingml/2006/table">
            <a:tbl>
              <a:tblPr firstRow="1" bandRow="1">
                <a:tableStyleId>{5C22544A-7EE6-4342-B048-85BDC9FD1C3A}</a:tableStyleId>
              </a:tblPr>
              <a:tblGrid>
                <a:gridCol w="4295128">
                  <a:extLst>
                    <a:ext uri="{9D8B030D-6E8A-4147-A177-3AD203B41FA5}">
                      <a16:colId xmlns:a16="http://schemas.microsoft.com/office/drawing/2014/main" val="20000"/>
                    </a:ext>
                  </a:extLst>
                </a:gridCol>
                <a:gridCol w="3422408">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1000195">
                <a:tc>
                  <a:txBody>
                    <a:bodyPr/>
                    <a:lstStyle/>
                    <a:p>
                      <a:br>
                        <a:rPr lang="en-US" sz="2800" dirty="0">
                          <a:latin typeface="Segoe UI" panose="020B0502040204020203" pitchFamily="34" charset="0"/>
                          <a:cs typeface="Segoe UI" panose="020B0502040204020203" pitchFamily="34" charset="0"/>
                        </a:rPr>
                      </a:br>
                      <a:r>
                        <a:rPr lang="en-US" sz="3200" dirty="0">
                          <a:latin typeface="Segoe UI" panose="020B0502040204020203" pitchFamily="34" charset="0"/>
                          <a:cs typeface="Segoe UI" panose="020B0502040204020203" pitchFamily="34" charset="0"/>
                        </a:rPr>
                        <a:t>Program</a:t>
                      </a:r>
                    </a:p>
                  </a:txBody>
                  <a:tcPr marL="121920" marR="121920" marT="60960" marB="60960"/>
                </a:tc>
                <a:tc>
                  <a:txBody>
                    <a:bodyPr/>
                    <a:lstStyle/>
                    <a:p>
                      <a:r>
                        <a:rPr lang="en-US" sz="2800" dirty="0">
                          <a:latin typeface="Segoe UI" panose="020B0502040204020203" pitchFamily="34" charset="0"/>
                          <a:cs typeface="Segoe UI" panose="020B0502040204020203" pitchFamily="34" charset="0"/>
                        </a:rPr>
                        <a:t>Application </a:t>
                      </a:r>
                      <a:br>
                        <a:rPr lang="en-US" sz="2800" dirty="0">
                          <a:latin typeface="Segoe UI" panose="020B0502040204020203" pitchFamily="34" charset="0"/>
                          <a:cs typeface="Segoe UI" panose="020B0502040204020203" pitchFamily="34" charset="0"/>
                        </a:rPr>
                      </a:br>
                      <a:r>
                        <a:rPr lang="en-US" sz="2800" dirty="0">
                          <a:latin typeface="Segoe UI" panose="020B0502040204020203" pitchFamily="34" charset="0"/>
                          <a:cs typeface="Segoe UI" panose="020B0502040204020203" pitchFamily="34" charset="0"/>
                        </a:rPr>
                        <a:t>Requests</a:t>
                      </a:r>
                      <a:r>
                        <a:rPr lang="en-US" sz="2800" baseline="0" dirty="0">
                          <a:latin typeface="Segoe UI" panose="020B0502040204020203" pitchFamily="34" charset="0"/>
                          <a:cs typeface="Segoe UI" panose="020B0502040204020203" pitchFamily="34" charset="0"/>
                        </a:rPr>
                        <a:t> Due</a:t>
                      </a:r>
                      <a:endParaRPr lang="en-US" sz="2800" dirty="0">
                        <a:latin typeface="Segoe UI" panose="020B0502040204020203" pitchFamily="34" charset="0"/>
                        <a:cs typeface="Segoe UI" panose="020B0502040204020203" pitchFamily="34" charset="0"/>
                      </a:endParaRPr>
                    </a:p>
                  </a:txBody>
                  <a:tcPr marL="121920" marR="121920" marT="60960" marB="60960"/>
                </a:tc>
                <a:tc>
                  <a:txBody>
                    <a:bodyPr/>
                    <a:lstStyle/>
                    <a:p>
                      <a:endParaRPr lang="en-US" sz="2800" dirty="0">
                        <a:latin typeface="Segoe UI" panose="020B0502040204020203" pitchFamily="34" charset="0"/>
                        <a:cs typeface="Segoe UI" panose="020B0502040204020203" pitchFamily="34" charset="0"/>
                      </a:endParaRPr>
                    </a:p>
                    <a:p>
                      <a:r>
                        <a:rPr lang="en-US" sz="2800" dirty="0">
                          <a:latin typeface="Segoe UI" panose="020B0502040204020203" pitchFamily="34" charset="0"/>
                          <a:cs typeface="Segoe UI" panose="020B0502040204020203" pitchFamily="34" charset="0"/>
                        </a:rPr>
                        <a:t>Applications Due</a:t>
                      </a:r>
                    </a:p>
                  </a:txBody>
                  <a:tcPr marL="121920" marR="121920" marT="60960" marB="60960"/>
                </a:tc>
                <a:extLst>
                  <a:ext uri="{0D108BD9-81ED-4DB2-BD59-A6C34878D82A}">
                    <a16:rowId xmlns:a16="http://schemas.microsoft.com/office/drawing/2014/main" val="10000"/>
                  </a:ext>
                </a:extLst>
              </a:tr>
              <a:tr h="700160">
                <a:tc>
                  <a:txBody>
                    <a:bodyPr/>
                    <a:lstStyle/>
                    <a:p>
                      <a:r>
                        <a:rPr lang="en-US" sz="2100" dirty="0">
                          <a:latin typeface="Segoe UI" panose="020B0502040204020203" pitchFamily="34" charset="0"/>
                          <a:cs typeface="Segoe UI" panose="020B0502040204020203" pitchFamily="34" charset="0"/>
                        </a:rPr>
                        <a:t>Community Infrastructure </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March 20, 2026</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April 20, 2026</a:t>
                      </a:r>
                    </a:p>
                  </a:txBody>
                  <a:tcPr marL="121920" marR="121920" marT="60960" marB="60960"/>
                </a:tc>
                <a:extLst>
                  <a:ext uri="{0D108BD9-81ED-4DB2-BD59-A6C34878D82A}">
                    <a16:rowId xmlns:a16="http://schemas.microsoft.com/office/drawing/2014/main" val="10001"/>
                  </a:ext>
                </a:extLst>
              </a:tr>
              <a:tr h="796913">
                <a:tc>
                  <a:txBody>
                    <a:bodyPr/>
                    <a:lstStyle/>
                    <a:p>
                      <a:r>
                        <a:rPr lang="en-US" sz="2100" dirty="0">
                          <a:latin typeface="Segoe UI" panose="020B0502040204020203" pitchFamily="34" charset="0"/>
                          <a:cs typeface="Segoe UI" panose="020B0502040204020203" pitchFamily="34" charset="0"/>
                        </a:rPr>
                        <a:t>Community Enrichment &amp; L</a:t>
                      </a:r>
                      <a:r>
                        <a:rPr lang="en-US" sz="2100" baseline="0" dirty="0">
                          <a:latin typeface="Segoe UI" panose="020B0502040204020203" pitchFamily="34" charset="0"/>
                          <a:cs typeface="Segoe UI" panose="020B0502040204020203" pitchFamily="34" charset="0"/>
                        </a:rPr>
                        <a:t>ocal Priorities</a:t>
                      </a:r>
                      <a:endParaRPr lang="en-US" sz="2100" dirty="0">
                        <a:latin typeface="Segoe UI" panose="020B0502040204020203" pitchFamily="34" charset="0"/>
                        <a:cs typeface="Segoe UI" panose="020B0502040204020203" pitchFamily="34" charset="0"/>
                      </a:endParaRP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August 21, 2026</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September 21, 2026</a:t>
                      </a:r>
                    </a:p>
                  </a:txBody>
                  <a:tcPr marL="121920" marR="121920" marT="60960" marB="60960"/>
                </a:tc>
                <a:extLst>
                  <a:ext uri="{0D108BD9-81ED-4DB2-BD59-A6C34878D82A}">
                    <a16:rowId xmlns:a16="http://schemas.microsoft.com/office/drawing/2014/main" val="10002"/>
                  </a:ext>
                </a:extLst>
              </a:tr>
              <a:tr h="736518">
                <a:tc>
                  <a:txBody>
                    <a:bodyPr/>
                    <a:lstStyle/>
                    <a:p>
                      <a:r>
                        <a:rPr lang="en-US" sz="2100" dirty="0">
                          <a:latin typeface="Segoe UI" panose="020B0502040204020203" pitchFamily="34" charset="0"/>
                          <a:cs typeface="Segoe UI" panose="020B0502040204020203" pitchFamily="34" charset="0"/>
                        </a:rPr>
                        <a:t>Regional Planning</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N/A</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May 5, 2026</a:t>
                      </a:r>
                    </a:p>
                  </a:txBody>
                  <a:tcPr marL="121920" marR="121920" marT="60960" marB="60960"/>
                </a:tc>
                <a:extLst>
                  <a:ext uri="{0D108BD9-81ED-4DB2-BD59-A6C34878D82A}">
                    <a16:rowId xmlns:a16="http://schemas.microsoft.com/office/drawing/2014/main" val="2705405765"/>
                  </a:ext>
                </a:extLst>
              </a:tr>
              <a:tr h="961686">
                <a:tc>
                  <a:txBody>
                    <a:bodyPr/>
                    <a:lstStyle/>
                    <a:p>
                      <a:r>
                        <a:rPr lang="en-US" sz="2100" dirty="0">
                          <a:latin typeface="Segoe UI" panose="020B0502040204020203" pitchFamily="34" charset="0"/>
                          <a:cs typeface="Segoe UI" panose="020B0502040204020203" pitchFamily="34" charset="0"/>
                        </a:rPr>
                        <a:t>Ready to Go &amp; Business Development</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Accepted at any time</a:t>
                      </a:r>
                    </a:p>
                  </a:txBody>
                  <a:tcPr marL="121920" marR="121920" marT="60960" marB="60960"/>
                </a:tc>
                <a:tc>
                  <a:txBody>
                    <a:bodyPr/>
                    <a:lstStyle/>
                    <a:p>
                      <a:r>
                        <a:rPr lang="en-US" sz="2100" dirty="0">
                          <a:latin typeface="Segoe UI" panose="020B0502040204020203" pitchFamily="34" charset="0"/>
                          <a:cs typeface="Segoe UI" panose="020B0502040204020203" pitchFamily="34" charset="0"/>
                        </a:rPr>
                        <a:t>Within 30 days of request approval</a:t>
                      </a:r>
                    </a:p>
                  </a:txBody>
                  <a:tcPr marL="121920" marR="121920" marT="60960" marB="60960"/>
                </a:tc>
                <a:extLst>
                  <a:ext uri="{0D108BD9-81ED-4DB2-BD59-A6C34878D82A}">
                    <a16:rowId xmlns:a16="http://schemas.microsoft.com/office/drawing/2014/main" val="2757069890"/>
                  </a:ext>
                </a:extLst>
              </a:tr>
            </a:tbl>
          </a:graphicData>
        </a:graphic>
      </p:graphicFrame>
      <p:sp>
        <p:nvSpPr>
          <p:cNvPr id="3" name="TextBox 2">
            <a:extLst>
              <a:ext uri="{FF2B5EF4-FFF2-40B4-BE49-F238E27FC236}">
                <a16:creationId xmlns:a16="http://schemas.microsoft.com/office/drawing/2014/main" id="{FFAD4E68-B4D5-CF73-4A21-EF4B8EA0AF33}"/>
              </a:ext>
            </a:extLst>
          </p:cNvPr>
          <p:cNvSpPr txBox="1"/>
          <p:nvPr/>
        </p:nvSpPr>
        <p:spPr>
          <a:xfrm>
            <a:off x="5828441" y="6522397"/>
            <a:ext cx="363256" cy="276999"/>
          </a:xfrm>
          <a:prstGeom prst="rect">
            <a:avLst/>
          </a:prstGeom>
          <a:noFill/>
        </p:spPr>
        <p:txBody>
          <a:bodyPr wrap="square" rtlCol="0">
            <a:spAutoFit/>
          </a:bodyPr>
          <a:lstStyle/>
          <a:p>
            <a:pPr algn="ctr"/>
            <a:fld id="{0058E2DD-DBEB-4314-BFFC-FE8F9A085D7A}" type="slidenum">
              <a:rPr lang="en-US" sz="1200" smtClean="0">
                <a:solidFill>
                  <a:schemeClr val="bg1"/>
                </a:solidFill>
                <a:latin typeface="Segoe UI" panose="020B0502040204020203" pitchFamily="34" charset="0"/>
                <a:cs typeface="Segoe UI" panose="020B0502040204020203" pitchFamily="34" charset="0"/>
              </a:rPr>
              <a:pPr algn="ctr"/>
              <a:t>34</a:t>
            </a:fld>
            <a:endParaRPr lang="en-US" sz="12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67832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36838"/>
            <a:ext cx="9525000"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a:xfrm>
            <a:off x="8374621" y="6179598"/>
            <a:ext cx="1905000" cy="457200"/>
          </a:xfrm>
        </p:spPr>
        <p:txBody>
          <a:bodyPr/>
          <a:lstStyle/>
          <a:p>
            <a:pPr>
              <a:defRPr/>
            </a:pPr>
            <a:fld id="{1D365732-528F-4DDC-8772-5A431EF0D19A}" type="slidenum">
              <a:rPr lang="en-US" smtClean="0"/>
              <a:pPr>
                <a:defRPr/>
              </a:pPr>
              <a:t>35</a:t>
            </a:fld>
            <a:endParaRPr lang="en-US" dirty="0"/>
          </a:p>
        </p:txBody>
      </p:sp>
      <p:sp>
        <p:nvSpPr>
          <p:cNvPr id="4" name="Rectangle 3"/>
          <p:cNvSpPr/>
          <p:nvPr/>
        </p:nvSpPr>
        <p:spPr>
          <a:xfrm>
            <a:off x="1676401" y="3829497"/>
            <a:ext cx="8610599" cy="954107"/>
          </a:xfrm>
          <a:prstGeom prst="rect">
            <a:avLst/>
          </a:prstGeom>
        </p:spPr>
        <p:txBody>
          <a:bodyPr wrap="square">
            <a:spAutoFit/>
          </a:bodyPr>
          <a:lstStyle/>
          <a:p>
            <a:pPr algn="ctr">
              <a:spcBef>
                <a:spcPts val="1000"/>
              </a:spcBef>
              <a:defRPr/>
            </a:pPr>
            <a:r>
              <a:rPr lang="en-US" sz="2800" b="1" dirty="0">
                <a:solidFill>
                  <a:srgbClr val="0063A5"/>
                </a:solidFill>
                <a:ea typeface="ＭＳ Ｐゴシック" charset="0"/>
              </a:rPr>
              <a:t>2026 HOME and National Housing Trust Fund (NHTF) Consolidated/Action Plan</a:t>
            </a:r>
          </a:p>
        </p:txBody>
      </p:sp>
    </p:spTree>
    <p:extLst>
      <p:ext uri="{BB962C8B-B14F-4D97-AF65-F5344CB8AC3E}">
        <p14:creationId xmlns:p14="http://schemas.microsoft.com/office/powerpoint/2010/main" val="1876502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14500" y="304800"/>
            <a:ext cx="8763000" cy="838200"/>
          </a:xfrm>
        </p:spPr>
        <p:txBody>
          <a:bodyPr>
            <a:normAutofit/>
          </a:bodyPr>
          <a:lstStyle/>
          <a:p>
            <a:pPr algn="ctr"/>
            <a:r>
              <a:rPr lang="en-US" sz="2800" b="1" dirty="0">
                <a:solidFill>
                  <a:srgbClr val="0070C0"/>
                </a:solidFill>
              </a:rPr>
              <a:t>2026 HOME Funds</a:t>
            </a:r>
          </a:p>
        </p:txBody>
      </p:sp>
      <p:sp>
        <p:nvSpPr>
          <p:cNvPr id="4" name="TextBox 3"/>
          <p:cNvSpPr txBox="1"/>
          <p:nvPr/>
        </p:nvSpPr>
        <p:spPr>
          <a:xfrm>
            <a:off x="1905000" y="1453039"/>
            <a:ext cx="3200400" cy="3600986"/>
          </a:xfrm>
          <a:prstGeom prst="rect">
            <a:avLst/>
          </a:prstGeom>
          <a:noFill/>
        </p:spPr>
        <p:txBody>
          <a:bodyPr wrap="square" rtlCol="0">
            <a:spAutoFit/>
          </a:bodyPr>
          <a:lstStyle/>
          <a:p>
            <a:pPr marL="285750" indent="-285750">
              <a:buClrTx/>
              <a:buFont typeface="Arial" panose="020B0604020202020204" pitchFamily="34" charset="0"/>
              <a:buChar char="•"/>
              <a:defRPr/>
            </a:pPr>
            <a:r>
              <a:rPr lang="en-US" sz="2000" b="1" dirty="0">
                <a:solidFill>
                  <a:srgbClr val="626464"/>
                </a:solidFill>
                <a:latin typeface="Arial" panose="020B0604020202020204" pitchFamily="34" charset="0"/>
                <a:ea typeface="Times New Roman"/>
                <a:cs typeface="Arial" panose="020B0604020202020204" pitchFamily="34" charset="0"/>
              </a:rPr>
              <a:t>Anticipated 2026 HOME Allocation is yet TBD by Legislative Branch</a:t>
            </a:r>
            <a:br>
              <a:rPr lang="en-US" sz="2000" b="1" dirty="0">
                <a:solidFill>
                  <a:srgbClr val="626464"/>
                </a:solidFill>
                <a:latin typeface="Arial" panose="020B0604020202020204" pitchFamily="34" charset="0"/>
                <a:ea typeface="Times New Roman"/>
                <a:cs typeface="Arial" panose="020B0604020202020204" pitchFamily="34" charset="0"/>
              </a:rPr>
            </a:br>
            <a:endParaRPr lang="en-US" dirty="0">
              <a:solidFill>
                <a:srgbClr val="626464"/>
              </a:solidFill>
              <a:latin typeface="Arial" panose="020B0604020202020204" pitchFamily="34" charset="0"/>
              <a:ea typeface="Times New Roman"/>
              <a:cs typeface="Arial" panose="020B0604020202020204" pitchFamily="34" charset="0"/>
            </a:endParaRPr>
          </a:p>
          <a:p>
            <a:pPr marL="285750" indent="-285750">
              <a:buFont typeface="Arial" panose="020B0604020202020204" pitchFamily="34" charset="0"/>
              <a:buChar char="•"/>
              <a:defRPr/>
            </a:pPr>
            <a:r>
              <a:rPr lang="en-US" sz="2000" b="1" dirty="0">
                <a:solidFill>
                  <a:srgbClr val="626464"/>
                </a:solidFill>
                <a:latin typeface="Arial" panose="020B0604020202020204" pitchFamily="34" charset="0"/>
                <a:ea typeface="Times New Roman"/>
                <a:cs typeface="Arial" panose="020B0604020202020204" pitchFamily="34" charset="0"/>
              </a:rPr>
              <a:t>Small Rental Development Program</a:t>
            </a:r>
          </a:p>
          <a:p>
            <a:pPr>
              <a:defRPr/>
            </a:pPr>
            <a:r>
              <a:rPr lang="en-US" sz="900" dirty="0">
                <a:solidFill>
                  <a:srgbClr val="626464"/>
                </a:solidFill>
                <a:latin typeface="Arial" panose="020B0604020202020204" pitchFamily="34" charset="0"/>
                <a:ea typeface="Times New Roman"/>
                <a:cs typeface="Arial" panose="020B0604020202020204" pitchFamily="34" charset="0"/>
              </a:rPr>
              <a:t>        (Cumulative total of anticipated award, carryover, and</a:t>
            </a:r>
          </a:p>
          <a:p>
            <a:pPr>
              <a:defRPr/>
            </a:pPr>
            <a:r>
              <a:rPr lang="en-US" sz="900" b="1" dirty="0">
                <a:solidFill>
                  <a:srgbClr val="626464"/>
                </a:solidFill>
                <a:latin typeface="Arial" panose="020B0604020202020204" pitchFamily="34" charset="0"/>
                <a:ea typeface="Times New Roman"/>
                <a:cs typeface="Arial" panose="020B0604020202020204" pitchFamily="34" charset="0"/>
              </a:rPr>
              <a:t>         </a:t>
            </a:r>
            <a:r>
              <a:rPr lang="en-US" sz="900" dirty="0">
                <a:solidFill>
                  <a:srgbClr val="626464"/>
                </a:solidFill>
                <a:latin typeface="Arial" panose="020B0604020202020204" pitchFamily="34" charset="0"/>
                <a:ea typeface="Times New Roman"/>
                <a:cs typeface="Arial" panose="020B0604020202020204" pitchFamily="34" charset="0"/>
              </a:rPr>
              <a:t>program income)</a:t>
            </a:r>
            <a:br>
              <a:rPr lang="en-US" sz="2000" b="1" dirty="0">
                <a:solidFill>
                  <a:srgbClr val="626464"/>
                </a:solidFill>
                <a:latin typeface="Arial" panose="020B0604020202020204" pitchFamily="34" charset="0"/>
                <a:ea typeface="Times New Roman"/>
                <a:cs typeface="Arial" panose="020B0604020202020204" pitchFamily="34" charset="0"/>
              </a:rPr>
            </a:br>
            <a:r>
              <a:rPr lang="en-US" sz="2000" b="1" dirty="0">
                <a:solidFill>
                  <a:srgbClr val="626464"/>
                </a:solidFill>
                <a:latin typeface="Arial" panose="020B0604020202020204" pitchFamily="34" charset="0"/>
                <a:ea typeface="Times New Roman"/>
                <a:cs typeface="Arial" panose="020B0604020202020204" pitchFamily="34" charset="0"/>
              </a:rPr>
              <a:t>     </a:t>
            </a:r>
            <a:r>
              <a:rPr lang="en-US" b="1" dirty="0">
                <a:solidFill>
                  <a:srgbClr val="7BB831"/>
                </a:solidFill>
                <a:latin typeface="Arial" panose="020B0604020202020204" pitchFamily="34" charset="0"/>
                <a:ea typeface="Times New Roman"/>
                <a:cs typeface="Arial" panose="020B0604020202020204" pitchFamily="34" charset="0"/>
              </a:rPr>
              <a:t>HOME $25,481,797.66</a:t>
            </a:r>
          </a:p>
          <a:p>
            <a:pPr>
              <a:defRPr/>
            </a:pPr>
            <a:r>
              <a:rPr lang="en-US" b="1" dirty="0">
                <a:solidFill>
                  <a:srgbClr val="7BB831"/>
                </a:solidFill>
                <a:latin typeface="Arial" panose="020B0604020202020204" pitchFamily="34" charset="0"/>
                <a:ea typeface="Times New Roman"/>
                <a:cs typeface="Arial" panose="020B0604020202020204" pitchFamily="34" charset="0"/>
              </a:rPr>
              <a:t>       CHDO $955,705.81</a:t>
            </a:r>
            <a:br>
              <a:rPr lang="en-US" b="1" dirty="0">
                <a:solidFill>
                  <a:srgbClr val="7BB831"/>
                </a:solidFill>
                <a:latin typeface="Arial" panose="020B0604020202020204" pitchFamily="34" charset="0"/>
                <a:ea typeface="Times New Roman"/>
                <a:cs typeface="Arial" panose="020B0604020202020204" pitchFamily="34" charset="0"/>
              </a:rPr>
            </a:br>
            <a:endParaRPr lang="en-US" b="1" dirty="0">
              <a:solidFill>
                <a:srgbClr val="7BB831"/>
              </a:solidFill>
              <a:latin typeface="Arial" panose="020B0604020202020204" pitchFamily="34" charset="0"/>
              <a:ea typeface="Times New Roman"/>
              <a:cs typeface="Arial" panose="020B0604020202020204" pitchFamily="34" charset="0"/>
            </a:endParaRPr>
          </a:p>
          <a:p>
            <a:pPr marL="285750" indent="-285750">
              <a:buClrTx/>
              <a:buFont typeface="Arial" panose="020B0604020202020204" pitchFamily="34" charset="0"/>
              <a:buChar char="•"/>
              <a:defRPr/>
            </a:pPr>
            <a:endParaRPr lang="en-US" kern="1200" dirty="0">
              <a:solidFill>
                <a:srgbClr val="626464"/>
              </a:solidFill>
              <a:latin typeface="Arial" panose="020B0604020202020204" pitchFamily="34" charset="0"/>
              <a:ea typeface="+mn-ea"/>
              <a:cs typeface="Arial" panose="020B0604020202020204" pitchFamily="34" charset="0"/>
            </a:endParaRPr>
          </a:p>
          <a:p>
            <a:pPr marL="285750" indent="-285750">
              <a:buClrTx/>
              <a:buFont typeface="Arial" panose="020B0604020202020204" pitchFamily="34" charset="0"/>
              <a:buChar char="•"/>
              <a:defRPr/>
            </a:pPr>
            <a:endParaRPr lang="en-US" kern="1200" dirty="0">
              <a:solidFill>
                <a:srgbClr val="626464"/>
              </a:solidFill>
              <a:latin typeface="Arial" panose="020B0604020202020204" pitchFamily="34" charset="0"/>
              <a:ea typeface="+mn-ea"/>
              <a:cs typeface="Arial" panose="020B0604020202020204" pitchFamily="34" charset="0"/>
            </a:endParaRPr>
          </a:p>
        </p:txBody>
      </p:sp>
      <p:cxnSp>
        <p:nvCxnSpPr>
          <p:cNvPr id="5" name="Straight Connector 4"/>
          <p:cNvCxnSpPr/>
          <p:nvPr/>
        </p:nvCxnSpPr>
        <p:spPr bwMode="auto">
          <a:xfrm>
            <a:off x="5257800" y="1371600"/>
            <a:ext cx="0" cy="4267200"/>
          </a:xfrm>
          <a:prstGeom prst="line">
            <a:avLst/>
          </a:prstGeom>
          <a:solidFill>
            <a:schemeClr val="accent1"/>
          </a:solidFill>
          <a:ln w="9525" cap="flat" cmpd="sng" algn="ctr">
            <a:solidFill>
              <a:srgbClr val="8D8E8D"/>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7"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597427" y="1371600"/>
            <a:ext cx="4233179" cy="438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2074333" y="990600"/>
            <a:ext cx="7924800" cy="0"/>
          </a:xfrm>
          <a:prstGeom prst="line">
            <a:avLst/>
          </a:prstGeom>
          <a:noFill/>
          <a:ln w="9525" cap="flat" cmpd="sng" algn="ctr">
            <a:solidFill>
              <a:srgbClr val="000000">
                <a:shade val="95000"/>
                <a:satMod val="105000"/>
              </a:srgbClr>
            </a:solidFill>
            <a:prstDash val="solid"/>
          </a:ln>
          <a:effectLst/>
        </p:spPr>
      </p:cxnSp>
      <p:sp>
        <p:nvSpPr>
          <p:cNvPr id="9" name="Rectangle 8"/>
          <p:cNvSpPr/>
          <p:nvPr/>
        </p:nvSpPr>
        <p:spPr>
          <a:xfrm>
            <a:off x="9906000" y="6417734"/>
            <a:ext cx="284052" cy="307777"/>
          </a:xfrm>
          <a:prstGeom prst="rect">
            <a:avLst/>
          </a:prstGeom>
        </p:spPr>
        <p:txBody>
          <a:bodyPr wrap="none">
            <a:spAutoFit/>
          </a:bodyPr>
          <a:lstStyle/>
          <a:p>
            <a:pPr>
              <a:buClrTx/>
              <a:defRPr/>
            </a:pPr>
            <a:fld id="{1F32853F-9794-4EE7-AC7D-95AE37B6BC30}" type="slidenum">
              <a:rPr lang="en-US"/>
              <a:pPr>
                <a:buClrTx/>
                <a:defRPr/>
              </a:pPr>
              <a:t>36</a:t>
            </a:fld>
            <a:endParaRPr lang="en-US" dirty="0"/>
          </a:p>
        </p:txBody>
      </p:sp>
    </p:spTree>
    <p:extLst>
      <p:ext uri="{BB962C8B-B14F-4D97-AF65-F5344CB8AC3E}">
        <p14:creationId xmlns:p14="http://schemas.microsoft.com/office/powerpoint/2010/main" val="878427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8467"/>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14500" y="304800"/>
            <a:ext cx="8763000" cy="838200"/>
          </a:xfrm>
        </p:spPr>
        <p:txBody>
          <a:bodyPr>
            <a:normAutofit/>
          </a:bodyPr>
          <a:lstStyle/>
          <a:p>
            <a:pPr algn="ctr"/>
            <a:r>
              <a:rPr lang="en-US" sz="2800" b="1" dirty="0">
                <a:solidFill>
                  <a:srgbClr val="0070C0"/>
                </a:solidFill>
              </a:rPr>
              <a:t>2026 NHTF Funds</a:t>
            </a:r>
          </a:p>
        </p:txBody>
      </p:sp>
      <p:sp>
        <p:nvSpPr>
          <p:cNvPr id="4" name="TextBox 3"/>
          <p:cNvSpPr txBox="1"/>
          <p:nvPr/>
        </p:nvSpPr>
        <p:spPr>
          <a:xfrm>
            <a:off x="2074334" y="1601213"/>
            <a:ext cx="3564465" cy="2554545"/>
          </a:xfrm>
          <a:prstGeom prst="rect">
            <a:avLst/>
          </a:prstGeom>
          <a:noFill/>
        </p:spPr>
        <p:txBody>
          <a:bodyPr wrap="square" rtlCol="0">
            <a:spAutoFit/>
          </a:bodyPr>
          <a:lstStyle/>
          <a:p>
            <a:pPr marL="285750" indent="-285750">
              <a:buClrTx/>
              <a:buFont typeface="Arial" panose="020B0604020202020204" pitchFamily="34" charset="0"/>
              <a:buChar char="•"/>
              <a:defRPr/>
            </a:pPr>
            <a:r>
              <a:rPr lang="en-US" sz="2000" b="1" dirty="0">
                <a:solidFill>
                  <a:srgbClr val="626464"/>
                </a:solidFill>
                <a:latin typeface="Arial" panose="020B0604020202020204" pitchFamily="34" charset="0"/>
                <a:ea typeface="Times New Roman"/>
                <a:cs typeface="Arial" panose="020B0604020202020204" pitchFamily="34" charset="0"/>
              </a:rPr>
              <a:t>Anticipated 2026 NHTF $3,134,373.20</a:t>
            </a:r>
            <a:br>
              <a:rPr lang="en-US" sz="2000" b="1" dirty="0">
                <a:solidFill>
                  <a:srgbClr val="626464"/>
                </a:solidFill>
                <a:latin typeface="Arial" panose="020B0604020202020204" pitchFamily="34" charset="0"/>
                <a:ea typeface="Times New Roman"/>
                <a:cs typeface="Arial" panose="020B0604020202020204" pitchFamily="34" charset="0"/>
              </a:rPr>
            </a:br>
            <a:r>
              <a:rPr lang="en-US" b="1" dirty="0">
                <a:solidFill>
                  <a:srgbClr val="7BB831"/>
                </a:solidFill>
                <a:latin typeface="Arial" panose="020B0604020202020204" pitchFamily="34" charset="0"/>
                <a:ea typeface="Times New Roman"/>
                <a:cs typeface="Arial" panose="020B0604020202020204" pitchFamily="34" charset="0"/>
              </a:rPr>
              <a:t>10% Administrative = $313,437.32</a:t>
            </a:r>
            <a:endParaRPr lang="en-US" dirty="0">
              <a:solidFill>
                <a:srgbClr val="626464"/>
              </a:solidFill>
              <a:latin typeface="Arial" panose="020B0604020202020204" pitchFamily="34" charset="0"/>
              <a:ea typeface="Times New Roman"/>
              <a:cs typeface="Arial" panose="020B0604020202020204" pitchFamily="34" charset="0"/>
            </a:endParaRPr>
          </a:p>
          <a:p>
            <a:pPr marL="285750" indent="-285750">
              <a:buFont typeface="Arial" panose="020B0604020202020204" pitchFamily="34" charset="0"/>
              <a:buChar char="•"/>
              <a:defRPr/>
            </a:pPr>
            <a:r>
              <a:rPr lang="en-US" sz="2000" b="1" dirty="0">
                <a:solidFill>
                  <a:srgbClr val="626464"/>
                </a:solidFill>
                <a:latin typeface="Arial" panose="020B0604020202020204" pitchFamily="34" charset="0"/>
                <a:ea typeface="Times New Roman"/>
                <a:cs typeface="Arial" panose="020B0604020202020204" pitchFamily="34" charset="0"/>
              </a:rPr>
              <a:t>Small Rental Development Program</a:t>
            </a:r>
          </a:p>
          <a:p>
            <a:pPr>
              <a:defRPr/>
            </a:pPr>
            <a:r>
              <a:rPr lang="en-US" sz="900" dirty="0">
                <a:solidFill>
                  <a:srgbClr val="626464"/>
                </a:solidFill>
                <a:latin typeface="Arial" panose="020B0604020202020204" pitchFamily="34" charset="0"/>
                <a:ea typeface="Times New Roman"/>
                <a:cs typeface="Arial" panose="020B0604020202020204" pitchFamily="34" charset="0"/>
              </a:rPr>
              <a:t>         (Cumulative total of anticipated award, carryover, and</a:t>
            </a:r>
          </a:p>
          <a:p>
            <a:pPr>
              <a:defRPr/>
            </a:pPr>
            <a:r>
              <a:rPr lang="en-US" sz="900" dirty="0">
                <a:solidFill>
                  <a:srgbClr val="626464"/>
                </a:solidFill>
                <a:latin typeface="Arial" panose="020B0604020202020204" pitchFamily="34" charset="0"/>
                <a:ea typeface="Times New Roman"/>
                <a:cs typeface="Arial" panose="020B0604020202020204" pitchFamily="34" charset="0"/>
              </a:rPr>
              <a:t>          program income)</a:t>
            </a:r>
            <a:br>
              <a:rPr lang="en-US" sz="900" b="1" dirty="0">
                <a:solidFill>
                  <a:srgbClr val="626464"/>
                </a:solidFill>
                <a:latin typeface="Arial" panose="020B0604020202020204" pitchFamily="34" charset="0"/>
                <a:ea typeface="Times New Roman"/>
                <a:cs typeface="Arial" panose="020B0604020202020204" pitchFamily="34" charset="0"/>
              </a:rPr>
            </a:br>
            <a:r>
              <a:rPr lang="en-US" sz="2000" b="1" dirty="0">
                <a:solidFill>
                  <a:srgbClr val="626464"/>
                </a:solidFill>
                <a:latin typeface="Arial" panose="020B0604020202020204" pitchFamily="34" charset="0"/>
                <a:ea typeface="Times New Roman"/>
                <a:cs typeface="Arial" panose="020B0604020202020204" pitchFamily="34" charset="0"/>
              </a:rPr>
              <a:t>     </a:t>
            </a:r>
            <a:r>
              <a:rPr lang="en-US" b="1" dirty="0">
                <a:solidFill>
                  <a:srgbClr val="7BB831"/>
                </a:solidFill>
                <a:latin typeface="Arial" panose="020B0604020202020204" pitchFamily="34" charset="0"/>
                <a:ea typeface="Times New Roman"/>
                <a:cs typeface="Arial" panose="020B0604020202020204" pitchFamily="34" charset="0"/>
              </a:rPr>
              <a:t>NHTF $2,919,814.27</a:t>
            </a:r>
          </a:p>
          <a:p>
            <a:pPr marL="285750" indent="-285750">
              <a:buClrTx/>
              <a:buFont typeface="Arial" panose="020B0604020202020204" pitchFamily="34" charset="0"/>
              <a:buChar char="•"/>
              <a:defRPr/>
            </a:pPr>
            <a:endParaRPr lang="en-US" kern="1200" dirty="0">
              <a:solidFill>
                <a:srgbClr val="626464"/>
              </a:solidFill>
              <a:latin typeface="Arial" panose="020B0604020202020204" pitchFamily="34" charset="0"/>
              <a:ea typeface="+mn-ea"/>
              <a:cs typeface="Arial" panose="020B0604020202020204" pitchFamily="34" charset="0"/>
            </a:endParaRPr>
          </a:p>
          <a:p>
            <a:pPr marL="285750" indent="-285750">
              <a:buClrTx/>
              <a:buFont typeface="Arial" panose="020B0604020202020204" pitchFamily="34" charset="0"/>
              <a:buChar char="•"/>
              <a:defRPr/>
            </a:pPr>
            <a:endParaRPr lang="en-US" kern="1200" dirty="0">
              <a:solidFill>
                <a:srgbClr val="626464"/>
              </a:solidFill>
              <a:latin typeface="Arial" panose="020B0604020202020204" pitchFamily="34" charset="0"/>
              <a:ea typeface="+mn-ea"/>
              <a:cs typeface="Arial" panose="020B0604020202020204" pitchFamily="34" charset="0"/>
            </a:endParaRPr>
          </a:p>
        </p:txBody>
      </p:sp>
      <p:cxnSp>
        <p:nvCxnSpPr>
          <p:cNvPr id="5" name="Straight Connector 4"/>
          <p:cNvCxnSpPr/>
          <p:nvPr/>
        </p:nvCxnSpPr>
        <p:spPr bwMode="auto">
          <a:xfrm>
            <a:off x="5638800" y="1371600"/>
            <a:ext cx="0" cy="4267200"/>
          </a:xfrm>
          <a:prstGeom prst="line">
            <a:avLst/>
          </a:prstGeom>
          <a:solidFill>
            <a:schemeClr val="accent1"/>
          </a:solidFill>
          <a:ln w="9525" cap="flat" cmpd="sng" algn="ctr">
            <a:solidFill>
              <a:srgbClr val="8D8E8D"/>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7"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334000" y="1256668"/>
            <a:ext cx="4499730" cy="449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2074333" y="990600"/>
            <a:ext cx="7924800" cy="0"/>
          </a:xfrm>
          <a:prstGeom prst="line">
            <a:avLst/>
          </a:prstGeom>
          <a:noFill/>
          <a:ln w="9525" cap="flat" cmpd="sng" algn="ctr">
            <a:solidFill>
              <a:srgbClr val="000000">
                <a:shade val="95000"/>
                <a:satMod val="105000"/>
              </a:srgbClr>
            </a:solidFill>
            <a:prstDash val="solid"/>
          </a:ln>
          <a:effectLst/>
        </p:spPr>
      </p:cxnSp>
      <p:sp>
        <p:nvSpPr>
          <p:cNvPr id="9" name="Rectangle 8"/>
          <p:cNvSpPr/>
          <p:nvPr/>
        </p:nvSpPr>
        <p:spPr>
          <a:xfrm>
            <a:off x="9906000" y="6417734"/>
            <a:ext cx="284052" cy="307777"/>
          </a:xfrm>
          <a:prstGeom prst="rect">
            <a:avLst/>
          </a:prstGeom>
        </p:spPr>
        <p:txBody>
          <a:bodyPr wrap="none">
            <a:spAutoFit/>
          </a:bodyPr>
          <a:lstStyle/>
          <a:p>
            <a:pPr>
              <a:buClrTx/>
              <a:defRPr/>
            </a:pPr>
            <a:fld id="{1F32853F-9794-4EE7-AC7D-95AE37B6BC30}" type="slidenum">
              <a:rPr lang="en-US"/>
              <a:pPr>
                <a:buClrTx/>
                <a:defRPr/>
              </a:pPr>
              <a:t>37</a:t>
            </a:fld>
            <a:endParaRPr lang="en-US" dirty="0"/>
          </a:p>
        </p:txBody>
      </p:sp>
    </p:spTree>
    <p:extLst>
      <p:ext uri="{BB962C8B-B14F-4D97-AF65-F5344CB8AC3E}">
        <p14:creationId xmlns:p14="http://schemas.microsoft.com/office/powerpoint/2010/main" val="1017918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4605" y="-269093"/>
            <a:ext cx="9502791" cy="7127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714500" y="304800"/>
            <a:ext cx="8763000" cy="838200"/>
          </a:xfrm>
        </p:spPr>
        <p:txBody>
          <a:bodyPr>
            <a:normAutofit/>
          </a:bodyPr>
          <a:lstStyle/>
          <a:p>
            <a:pPr algn="ctr"/>
            <a:r>
              <a:rPr lang="en-US" sz="2800" b="1" dirty="0">
                <a:solidFill>
                  <a:srgbClr val="0070C0"/>
                </a:solidFill>
              </a:rPr>
              <a:t>Small Rental Development Program (SRDP)</a:t>
            </a:r>
          </a:p>
        </p:txBody>
      </p:sp>
      <p:cxnSp>
        <p:nvCxnSpPr>
          <p:cNvPr id="5" name="Straight Connector 4"/>
          <p:cNvCxnSpPr/>
          <p:nvPr/>
        </p:nvCxnSpPr>
        <p:spPr bwMode="auto">
          <a:xfrm>
            <a:off x="5486400" y="1433384"/>
            <a:ext cx="0" cy="4267200"/>
          </a:xfrm>
          <a:prstGeom prst="line">
            <a:avLst/>
          </a:prstGeom>
          <a:solidFill>
            <a:schemeClr val="accent1"/>
          </a:solidFill>
          <a:ln w="9525" cap="flat" cmpd="sng" algn="ctr">
            <a:solidFill>
              <a:srgbClr val="8D8E8D"/>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7"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780100" y="1143001"/>
            <a:ext cx="4354501" cy="361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2074333" y="990600"/>
            <a:ext cx="7924800" cy="0"/>
          </a:xfrm>
          <a:prstGeom prst="line">
            <a:avLst/>
          </a:prstGeom>
          <a:noFill/>
          <a:ln w="9525" cap="flat" cmpd="sng" algn="ctr">
            <a:solidFill>
              <a:srgbClr val="000000">
                <a:shade val="95000"/>
                <a:satMod val="105000"/>
              </a:srgbClr>
            </a:solidFill>
            <a:prstDash val="solid"/>
          </a:ln>
          <a:effectLst/>
        </p:spPr>
      </p:cxnSp>
      <p:sp>
        <p:nvSpPr>
          <p:cNvPr id="9" name="Rectangle 8"/>
          <p:cNvSpPr/>
          <p:nvPr/>
        </p:nvSpPr>
        <p:spPr>
          <a:xfrm>
            <a:off x="10002948" y="6417734"/>
            <a:ext cx="284052" cy="307777"/>
          </a:xfrm>
          <a:prstGeom prst="rect">
            <a:avLst/>
          </a:prstGeom>
        </p:spPr>
        <p:txBody>
          <a:bodyPr wrap="none">
            <a:spAutoFit/>
          </a:bodyPr>
          <a:lstStyle/>
          <a:p>
            <a:pPr>
              <a:buClrTx/>
              <a:defRPr/>
            </a:pPr>
            <a:fld id="{1F32853F-9794-4EE7-AC7D-95AE37B6BC30}" type="slidenum">
              <a:rPr lang="en-US"/>
              <a:pPr>
                <a:buClrTx/>
                <a:defRPr/>
              </a:pPr>
              <a:t>38</a:t>
            </a:fld>
            <a:endParaRPr lang="en-US" dirty="0"/>
          </a:p>
        </p:txBody>
      </p:sp>
      <p:sp>
        <p:nvSpPr>
          <p:cNvPr id="11" name="TextBox 10"/>
          <p:cNvSpPr txBox="1"/>
          <p:nvPr/>
        </p:nvSpPr>
        <p:spPr>
          <a:xfrm>
            <a:off x="5453640" y="4856105"/>
            <a:ext cx="4495800" cy="1377108"/>
          </a:xfrm>
          <a:prstGeom prst="rect">
            <a:avLst/>
          </a:prstGeom>
          <a:noFill/>
        </p:spPr>
        <p:txBody>
          <a:bodyPr wrap="square" rtlCol="0">
            <a:spAutoFit/>
          </a:bodyPr>
          <a:lstStyle/>
          <a:p>
            <a:pPr marL="468630" indent="-285750">
              <a:lnSpc>
                <a:spcPts val="2020"/>
              </a:lnSpc>
              <a:spcBef>
                <a:spcPts val="504"/>
              </a:spcBef>
              <a:spcAft>
                <a:spcPts val="600"/>
              </a:spcAft>
              <a:buFont typeface="Arial" panose="020B0604020202020204" pitchFamily="34" charset="0"/>
              <a:buChar char="•"/>
              <a:defRPr/>
            </a:pPr>
            <a:r>
              <a:rPr lang="en-US" spc="30" dirty="0">
                <a:solidFill>
                  <a:srgbClr val="626464"/>
                </a:solidFill>
                <a:ea typeface="ＭＳ Ｐゴシック"/>
              </a:rPr>
              <a:t>New Construction, Conversion, and Rehabilitation </a:t>
            </a:r>
          </a:p>
          <a:p>
            <a:pPr marL="468630" indent="-285750">
              <a:lnSpc>
                <a:spcPts val="2020"/>
              </a:lnSpc>
              <a:spcBef>
                <a:spcPts val="504"/>
              </a:spcBef>
              <a:spcAft>
                <a:spcPts val="600"/>
              </a:spcAft>
              <a:buFont typeface="Arial" panose="020B0604020202020204" pitchFamily="34" charset="0"/>
              <a:buChar char="•"/>
              <a:defRPr/>
            </a:pPr>
            <a:r>
              <a:rPr lang="en-US" spc="30" dirty="0">
                <a:solidFill>
                  <a:srgbClr val="626464"/>
                </a:solidFill>
                <a:ea typeface="ＭＳ Ｐゴシック"/>
              </a:rPr>
              <a:t>4-39 Units Single &amp; Multi-Family Rentals</a:t>
            </a:r>
          </a:p>
          <a:p>
            <a:pPr marL="468630" indent="-285750">
              <a:lnSpc>
                <a:spcPts val="2020"/>
              </a:lnSpc>
              <a:spcBef>
                <a:spcPts val="504"/>
              </a:spcBef>
              <a:spcAft>
                <a:spcPts val="600"/>
              </a:spcAft>
              <a:buFont typeface="Arial" panose="020B0604020202020204" pitchFamily="34" charset="0"/>
              <a:buChar char="•"/>
              <a:defRPr/>
            </a:pPr>
            <a:r>
              <a:rPr lang="en-US" spc="30" dirty="0">
                <a:solidFill>
                  <a:srgbClr val="626464"/>
                </a:solidFill>
                <a:ea typeface="ＭＳ Ｐゴシック"/>
              </a:rPr>
              <a:t>Single Sites and Scattered Sites</a:t>
            </a:r>
            <a:endParaRPr lang="en-US" dirty="0"/>
          </a:p>
        </p:txBody>
      </p:sp>
      <p:sp>
        <p:nvSpPr>
          <p:cNvPr id="14" name="Rectangle 3"/>
          <p:cNvSpPr txBox="1">
            <a:spLocks noChangeArrowheads="1"/>
          </p:cNvSpPr>
          <p:nvPr/>
        </p:nvSpPr>
        <p:spPr>
          <a:xfrm>
            <a:off x="1752600" y="1600200"/>
            <a:ext cx="3684587" cy="38862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algn="ctr" eaLnBrk="1" hangingPunct="1">
              <a:lnSpc>
                <a:spcPts val="2020"/>
              </a:lnSpc>
              <a:spcBef>
                <a:spcPts val="504"/>
              </a:spcBef>
              <a:spcAft>
                <a:spcPts val="600"/>
              </a:spcAft>
              <a:buClrTx/>
              <a:buNone/>
              <a:defRPr/>
            </a:pPr>
            <a:endParaRPr lang="en-US" sz="2400" b="1" spc="30" dirty="0">
              <a:solidFill>
                <a:srgbClr val="0000CC"/>
              </a:solidFill>
              <a:latin typeface="Arial"/>
              <a:ea typeface="ＭＳ Ｐゴシック"/>
              <a:cs typeface="Arial"/>
            </a:endParaRPr>
          </a:p>
          <a:p>
            <a:pPr marL="182880" indent="0" eaLnBrk="1" hangingPunct="1">
              <a:lnSpc>
                <a:spcPts val="2020"/>
              </a:lnSpc>
              <a:spcBef>
                <a:spcPts val="504"/>
              </a:spcBef>
              <a:spcAft>
                <a:spcPts val="600"/>
              </a:spcAft>
              <a:buClrTx/>
              <a:buNone/>
              <a:defRPr/>
            </a:pPr>
            <a:r>
              <a:rPr lang="en-US" sz="2000" b="1" spc="30" dirty="0">
                <a:solidFill>
                  <a:schemeClr val="tx2">
                    <a:lumMod val="65000"/>
                    <a:lumOff val="35000"/>
                  </a:schemeClr>
                </a:solidFill>
                <a:latin typeface="Arial"/>
                <a:ea typeface="ＭＳ Ｐゴシック"/>
                <a:cs typeface="Arial"/>
              </a:rPr>
              <a:t>HOME 	$  25.4 Million</a:t>
            </a:r>
          </a:p>
          <a:p>
            <a:pPr marL="182880" indent="0" eaLnBrk="1" hangingPunct="1">
              <a:lnSpc>
                <a:spcPts val="2020"/>
              </a:lnSpc>
              <a:spcBef>
                <a:spcPts val="504"/>
              </a:spcBef>
              <a:spcAft>
                <a:spcPts val="600"/>
              </a:spcAft>
              <a:buClrTx/>
              <a:buNone/>
              <a:defRPr/>
            </a:pPr>
            <a:r>
              <a:rPr lang="en-US" sz="2000" b="1" spc="30" dirty="0">
                <a:solidFill>
                  <a:schemeClr val="tx2">
                    <a:lumMod val="65000"/>
                    <a:lumOff val="35000"/>
                  </a:schemeClr>
                </a:solidFill>
                <a:latin typeface="Arial"/>
                <a:ea typeface="ＭＳ Ｐゴシック"/>
                <a:cs typeface="Arial"/>
              </a:rPr>
              <a:t>NHTF 	$  2.9 Million</a:t>
            </a:r>
          </a:p>
          <a:p>
            <a:pPr marL="182880" indent="0" eaLnBrk="1" hangingPunct="1">
              <a:lnSpc>
                <a:spcPts val="2020"/>
              </a:lnSpc>
              <a:spcBef>
                <a:spcPts val="504"/>
              </a:spcBef>
              <a:spcAft>
                <a:spcPts val="600"/>
              </a:spcAft>
              <a:buClrTx/>
              <a:buNone/>
              <a:defRPr/>
            </a:pPr>
            <a:r>
              <a:rPr lang="en-US" sz="2000" b="1" spc="30" dirty="0">
                <a:solidFill>
                  <a:schemeClr val="tx2">
                    <a:lumMod val="65000"/>
                    <a:lumOff val="35000"/>
                  </a:schemeClr>
                </a:solidFill>
                <a:latin typeface="Arial"/>
                <a:ea typeface="ＭＳ Ｐゴシック"/>
                <a:cs typeface="Arial"/>
              </a:rPr>
              <a:t>SC HTF 	$  </a:t>
            </a:r>
            <a:r>
              <a:rPr lang="en-US" sz="2000" b="1" spc="30" dirty="0">
                <a:solidFill>
                  <a:schemeClr val="tx1">
                    <a:lumMod val="65000"/>
                    <a:lumOff val="35000"/>
                  </a:schemeClr>
                </a:solidFill>
                <a:latin typeface="Arial"/>
                <a:ea typeface="ＭＳ Ｐゴシック"/>
                <a:cs typeface="Arial"/>
              </a:rPr>
              <a:t>12 Million</a:t>
            </a:r>
          </a:p>
          <a:p>
            <a:pPr marL="182880" indent="0" eaLnBrk="1" hangingPunct="1">
              <a:lnSpc>
                <a:spcPts val="2020"/>
              </a:lnSpc>
              <a:spcBef>
                <a:spcPts val="504"/>
              </a:spcBef>
              <a:spcAft>
                <a:spcPts val="600"/>
              </a:spcAft>
              <a:buClrTx/>
              <a:buNone/>
              <a:defRPr/>
            </a:pPr>
            <a:endParaRPr lang="en-US" sz="2400" b="1" spc="30" dirty="0">
              <a:solidFill>
                <a:schemeClr val="tx1">
                  <a:lumMod val="65000"/>
                  <a:lumOff val="35000"/>
                </a:schemeClr>
              </a:solidFill>
              <a:latin typeface="Arial"/>
              <a:ea typeface="ＭＳ Ｐゴシック"/>
              <a:cs typeface="Arial"/>
            </a:endParaRPr>
          </a:p>
          <a:p>
            <a:pPr marL="182880" indent="0" eaLnBrk="1" hangingPunct="1">
              <a:lnSpc>
                <a:spcPts val="2020"/>
              </a:lnSpc>
              <a:spcBef>
                <a:spcPts val="504"/>
              </a:spcBef>
              <a:spcAft>
                <a:spcPts val="600"/>
              </a:spcAft>
              <a:buClrTx/>
              <a:buNone/>
              <a:defRPr/>
            </a:pPr>
            <a:r>
              <a:rPr lang="en-US" sz="2000" b="1" u="sng" spc="30" dirty="0">
                <a:solidFill>
                  <a:srgbClr val="7BB831"/>
                </a:solidFill>
                <a:latin typeface="Arial"/>
                <a:ea typeface="ＭＳ Ｐゴシック"/>
                <a:cs typeface="Arial"/>
              </a:rPr>
              <a:t>Total Funding Available:</a:t>
            </a:r>
          </a:p>
          <a:p>
            <a:pPr marL="182880" indent="0" eaLnBrk="1" hangingPunct="1">
              <a:lnSpc>
                <a:spcPts val="2020"/>
              </a:lnSpc>
              <a:spcBef>
                <a:spcPts val="504"/>
              </a:spcBef>
              <a:spcAft>
                <a:spcPts val="600"/>
              </a:spcAft>
              <a:buClrTx/>
              <a:buNone/>
              <a:defRPr/>
            </a:pPr>
            <a:r>
              <a:rPr lang="en-US" sz="1800" b="1" spc="30" dirty="0">
                <a:solidFill>
                  <a:schemeClr val="tx1">
                    <a:lumMod val="65000"/>
                    <a:lumOff val="35000"/>
                  </a:schemeClr>
                </a:solidFill>
                <a:latin typeface="Arial"/>
                <a:ea typeface="ＭＳ Ｐゴシック"/>
                <a:cs typeface="Arial"/>
              </a:rPr>
              <a:t>Approximately $40.3 Million </a:t>
            </a:r>
          </a:p>
          <a:p>
            <a:pPr marL="468630" indent="-285750" eaLnBrk="1" hangingPunct="1">
              <a:lnSpc>
                <a:spcPts val="2020"/>
              </a:lnSpc>
              <a:spcBef>
                <a:spcPts val="504"/>
              </a:spcBef>
              <a:spcAft>
                <a:spcPts val="600"/>
              </a:spcAft>
              <a:buClrTx/>
              <a:buFont typeface="Courier New" pitchFamily="49" charset="0"/>
              <a:buChar char="o"/>
              <a:defRPr/>
            </a:pPr>
            <a:endParaRPr lang="en-US" sz="1600" b="1" spc="30" dirty="0">
              <a:solidFill>
                <a:srgbClr val="0070C0"/>
              </a:solidFill>
              <a:latin typeface="Arial"/>
              <a:ea typeface="ＭＳ Ｐゴシック"/>
              <a:cs typeface="Arial"/>
            </a:endParaRPr>
          </a:p>
        </p:txBody>
      </p:sp>
    </p:spTree>
    <p:extLst>
      <p:ext uri="{BB962C8B-B14F-4D97-AF65-F5344CB8AC3E}">
        <p14:creationId xmlns:p14="http://schemas.microsoft.com/office/powerpoint/2010/main" val="106979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057400" y="228600"/>
            <a:ext cx="8229600" cy="838200"/>
          </a:xfrm>
        </p:spPr>
        <p:txBody>
          <a:bodyPr vert="horz" lIns="91440" tIns="45720" rIns="91440" bIns="45720" rtlCol="0" anchor="ctr">
            <a:normAutofit/>
          </a:bodyPr>
          <a:lstStyle/>
          <a:p>
            <a:r>
              <a:rPr lang="en-US" sz="2800" b="1" dirty="0">
                <a:solidFill>
                  <a:srgbClr val="0069B8"/>
                </a:solidFill>
                <a:latin typeface="Arial" panose="020B0604020202020204" pitchFamily="34" charset="0"/>
                <a:cs typeface="Arial" panose="020B0604020202020204" pitchFamily="34" charset="0"/>
              </a:rPr>
              <a:t>SRDP Set Asides</a:t>
            </a:r>
          </a:p>
        </p:txBody>
      </p:sp>
      <p:sp>
        <p:nvSpPr>
          <p:cNvPr id="3" name="Content Placeholder 2"/>
          <p:cNvSpPr>
            <a:spLocks noGrp="1"/>
          </p:cNvSpPr>
          <p:nvPr>
            <p:ph idx="1"/>
          </p:nvPr>
        </p:nvSpPr>
        <p:spPr>
          <a:xfrm>
            <a:off x="2590800" y="1676400"/>
            <a:ext cx="7543800" cy="4038600"/>
          </a:xfrm>
        </p:spPr>
        <p:txBody>
          <a:bodyPr vert="horz" lIns="91440" tIns="45720" rIns="91440" bIns="45720" rtlCol="0">
            <a:noAutofit/>
          </a:bodyPr>
          <a:lstStyle/>
          <a:p>
            <a:r>
              <a:rPr lang="en-US" sz="2400" b="1" dirty="0">
                <a:latin typeface="Arial" panose="020B0604020202020204" pitchFamily="34" charset="0"/>
                <a:cs typeface="Arial" panose="020B0604020202020204" pitchFamily="34" charset="0"/>
              </a:rPr>
              <a:t>25% Micro-Developments</a:t>
            </a:r>
          </a:p>
          <a:p>
            <a:pPr lvl="1"/>
            <a:r>
              <a:rPr lang="en-US" sz="2000" b="1" dirty="0">
                <a:solidFill>
                  <a:srgbClr val="7BB831"/>
                </a:solidFill>
                <a:latin typeface="Arial" panose="020B0604020202020204" pitchFamily="34" charset="0"/>
                <a:cs typeface="Arial" panose="020B0604020202020204" pitchFamily="34" charset="0"/>
              </a:rPr>
              <a:t> Limited to (4) units </a:t>
            </a:r>
          </a:p>
          <a:p>
            <a:pPr lvl="1"/>
            <a:r>
              <a:rPr lang="en-US" sz="2000" b="1" dirty="0">
                <a:solidFill>
                  <a:srgbClr val="7BB831"/>
                </a:solidFill>
                <a:latin typeface="Arial" panose="020B0604020202020204" pitchFamily="34" charset="0"/>
                <a:cs typeface="Arial" panose="020B0604020202020204" pitchFamily="34" charset="0"/>
              </a:rPr>
              <a:t>New for 2026: No longer limited to new construction</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50% General New Construction/Conversion</a:t>
            </a:r>
            <a:endParaRPr lang="en-US" sz="2400" b="1" dirty="0">
              <a:solidFill>
                <a:srgbClr val="7BB831"/>
              </a:solidFill>
              <a:latin typeface="Arial" panose="020B0604020202020204" pitchFamily="34" charset="0"/>
              <a:cs typeface="Arial" panose="020B0604020202020204" pitchFamily="34" charset="0"/>
            </a:endParaRPr>
          </a:p>
          <a:p>
            <a:pPr lvl="1"/>
            <a:r>
              <a:rPr lang="en-US" sz="2000" b="1" dirty="0">
                <a:solidFill>
                  <a:srgbClr val="7BB831"/>
                </a:solidFill>
                <a:latin typeface="Arial" panose="020B0604020202020204" pitchFamily="34" charset="0"/>
                <a:cs typeface="Arial" panose="020B0604020202020204" pitchFamily="34" charset="0"/>
              </a:rPr>
              <a:t>5-39 units </a:t>
            </a:r>
          </a:p>
          <a:p>
            <a:pPr marL="457200" lvl="1" indent="0">
              <a:buNone/>
            </a:pPr>
            <a:endParaRPr lang="en-US"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25% General Rehabilitation </a:t>
            </a:r>
            <a:r>
              <a:rPr lang="en-US" sz="2400" b="1" dirty="0">
                <a:solidFill>
                  <a:srgbClr val="7BB831"/>
                </a:solidFill>
                <a:latin typeface="Arial" panose="020B0604020202020204" pitchFamily="34" charset="0"/>
                <a:cs typeface="Arial" panose="020B0604020202020204" pitchFamily="34" charset="0"/>
              </a:rPr>
              <a:t> </a:t>
            </a:r>
          </a:p>
          <a:p>
            <a:pPr lvl="1"/>
            <a:r>
              <a:rPr lang="en-US" sz="2000" b="1" dirty="0">
                <a:solidFill>
                  <a:srgbClr val="7BB831"/>
                </a:solidFill>
                <a:latin typeface="Arial" panose="020B0604020202020204" pitchFamily="34" charset="0"/>
                <a:cs typeface="Arial" panose="020B0604020202020204" pitchFamily="34" charset="0"/>
              </a:rPr>
              <a:t>5-39 units </a:t>
            </a:r>
          </a:p>
          <a:p>
            <a:pPr marL="0" indent="0">
              <a:buNone/>
            </a:pPr>
            <a:endParaRPr lang="en-US" sz="2400" b="1" dirty="0">
              <a:solidFill>
                <a:srgbClr val="7BB831"/>
              </a:solidFill>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pPr marL="0" indent="0" algn="ctr">
              <a:buNone/>
            </a:pPr>
            <a:endParaRPr lang="en-US" sz="1600" b="1" dirty="0">
              <a:solidFill>
                <a:srgbClr val="0069B8"/>
              </a:solidFill>
            </a:endParaRPr>
          </a:p>
        </p:txBody>
      </p:sp>
      <p:cxnSp>
        <p:nvCxnSpPr>
          <p:cNvPr id="4" name="Straight Connector 3"/>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
        <p:nvSpPr>
          <p:cNvPr id="6" name="Title 1"/>
          <p:cNvSpPr txBox="1">
            <a:spLocks/>
          </p:cNvSpPr>
          <p:nvPr/>
        </p:nvSpPr>
        <p:spPr>
          <a:xfrm>
            <a:off x="2074333" y="419100"/>
            <a:ext cx="8382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endParaRPr lang="en-US" sz="4000" b="1" dirty="0">
              <a:solidFill>
                <a:srgbClr val="0069B8"/>
              </a:solidFill>
              <a:latin typeface="Calibri"/>
            </a:endParaRPr>
          </a:p>
        </p:txBody>
      </p:sp>
      <p:sp>
        <p:nvSpPr>
          <p:cNvPr id="9" name="Rectangle 8"/>
          <p:cNvSpPr/>
          <p:nvPr/>
        </p:nvSpPr>
        <p:spPr>
          <a:xfrm>
            <a:off x="9829800" y="6324601"/>
            <a:ext cx="284052" cy="307777"/>
          </a:xfrm>
          <a:prstGeom prst="rect">
            <a:avLst/>
          </a:prstGeom>
        </p:spPr>
        <p:txBody>
          <a:bodyPr wrap="none">
            <a:spAutoFit/>
          </a:bodyPr>
          <a:lstStyle/>
          <a:p>
            <a:fld id="{1F32853F-9794-4EE7-AC7D-95AE37B6BC30}" type="slidenum">
              <a:rPr lang="en-US"/>
              <a:pPr/>
              <a:t>39</a:t>
            </a:fld>
            <a:endParaRPr lang="en-US" dirty="0"/>
          </a:p>
        </p:txBody>
      </p:sp>
    </p:spTree>
    <p:extLst>
      <p:ext uri="{BB962C8B-B14F-4D97-AF65-F5344CB8AC3E}">
        <p14:creationId xmlns:p14="http://schemas.microsoft.com/office/powerpoint/2010/main" val="606516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3412" r="8766"/>
          <a:stretch/>
        </p:blipFill>
        <p:spPr>
          <a:xfrm>
            <a:off x="7841322" y="3143250"/>
            <a:ext cx="2826678" cy="2724150"/>
          </a:xfrm>
          <a:prstGeom prst="rect">
            <a:avLst/>
          </a:prstGeom>
        </p:spPr>
      </p:pic>
      <p:sp>
        <p:nvSpPr>
          <p:cNvPr id="2" name="Title 1"/>
          <p:cNvSpPr>
            <a:spLocks noGrp="1"/>
          </p:cNvSpPr>
          <p:nvPr>
            <p:ph type="title"/>
          </p:nvPr>
        </p:nvSpPr>
        <p:spPr>
          <a:xfrm>
            <a:off x="1688184" y="152400"/>
            <a:ext cx="8763000" cy="838200"/>
          </a:xfrm>
        </p:spPr>
        <p:txBody>
          <a:bodyPr>
            <a:normAutofit/>
          </a:bodyPr>
          <a:lstStyle/>
          <a:p>
            <a:pPr algn="ctr"/>
            <a:r>
              <a:rPr lang="en-US" sz="2800" b="1" dirty="0">
                <a:solidFill>
                  <a:srgbClr val="0070C0"/>
                </a:solidFill>
              </a:rPr>
              <a:t>2026 HOME &amp; NHTF Funding Rounds</a:t>
            </a:r>
          </a:p>
        </p:txBody>
      </p:sp>
      <p:cxnSp>
        <p:nvCxnSpPr>
          <p:cNvPr id="8" name="Straight Connector 7"/>
          <p:cNvCxnSpPr/>
          <p:nvPr/>
        </p:nvCxnSpPr>
        <p:spPr>
          <a:xfrm>
            <a:off x="2074333" y="914400"/>
            <a:ext cx="7924800" cy="0"/>
          </a:xfrm>
          <a:prstGeom prst="line">
            <a:avLst/>
          </a:prstGeom>
          <a:noFill/>
          <a:ln w="9525" cap="flat" cmpd="sng" algn="ctr">
            <a:solidFill>
              <a:srgbClr val="000000">
                <a:shade val="95000"/>
                <a:satMod val="105000"/>
              </a:srgbClr>
            </a:solidFill>
            <a:prstDash val="solid"/>
          </a:ln>
          <a:effectLst/>
        </p:spPr>
      </p:cxnSp>
      <p:sp>
        <p:nvSpPr>
          <p:cNvPr id="9" name="Rectangle 8"/>
          <p:cNvSpPr/>
          <p:nvPr/>
        </p:nvSpPr>
        <p:spPr>
          <a:xfrm>
            <a:off x="9850548" y="6417734"/>
            <a:ext cx="284052" cy="307777"/>
          </a:xfrm>
          <a:prstGeom prst="rect">
            <a:avLst/>
          </a:prstGeom>
        </p:spPr>
        <p:txBody>
          <a:bodyPr wrap="none">
            <a:spAutoFit/>
          </a:bodyPr>
          <a:lstStyle/>
          <a:p>
            <a:pPr>
              <a:buClrTx/>
              <a:defRPr/>
            </a:pPr>
            <a:fld id="{1F32853F-9794-4EE7-AC7D-95AE37B6BC30}" type="slidenum">
              <a:rPr lang="en-US"/>
              <a:pPr>
                <a:buClrTx/>
                <a:defRPr/>
              </a:pPr>
              <a:t>40</a:t>
            </a:fld>
            <a:endParaRPr lang="en-US" dirty="0"/>
          </a:p>
        </p:txBody>
      </p:sp>
      <p:sp>
        <p:nvSpPr>
          <p:cNvPr id="10" name="TextBox 9"/>
          <p:cNvSpPr txBox="1"/>
          <p:nvPr/>
        </p:nvSpPr>
        <p:spPr>
          <a:xfrm>
            <a:off x="2112434" y="1133792"/>
            <a:ext cx="6231467" cy="4108625"/>
          </a:xfrm>
          <a:prstGeom prst="rect">
            <a:avLst/>
          </a:prstGeom>
          <a:noFill/>
        </p:spPr>
        <p:txBody>
          <a:bodyPr wrap="square" rtlCol="0">
            <a:spAutoFit/>
          </a:bodyPr>
          <a:lstStyle/>
          <a:p>
            <a:pPr marL="182880">
              <a:lnSpc>
                <a:spcPts val="2020"/>
              </a:lnSpc>
              <a:spcBef>
                <a:spcPts val="504"/>
              </a:spcBef>
              <a:spcAft>
                <a:spcPts val="600"/>
              </a:spcAft>
              <a:defRPr/>
            </a:pPr>
            <a:br>
              <a:rPr lang="en-US" sz="1200" b="1" spc="30" dirty="0">
                <a:solidFill>
                  <a:schemeClr val="tx2">
                    <a:lumMod val="65000"/>
                    <a:lumOff val="35000"/>
                  </a:schemeClr>
                </a:solidFill>
                <a:ea typeface="ＭＳ Ｐゴシック"/>
              </a:rPr>
            </a:br>
            <a:r>
              <a:rPr lang="en-US" b="1" spc="30" dirty="0">
                <a:solidFill>
                  <a:srgbClr val="0070C0"/>
                </a:solidFill>
                <a:ea typeface="ＭＳ Ｐゴシック"/>
              </a:rPr>
              <a:t>Small Rental Development Program</a:t>
            </a:r>
          </a:p>
          <a:p>
            <a:pPr marL="182880">
              <a:lnSpc>
                <a:spcPts val="2020"/>
              </a:lnSpc>
              <a:spcBef>
                <a:spcPts val="504"/>
              </a:spcBef>
              <a:spcAft>
                <a:spcPts val="600"/>
              </a:spcAft>
              <a:defRPr/>
            </a:pPr>
            <a:endParaRPr lang="en-US" b="1" spc="30" dirty="0">
              <a:solidFill>
                <a:srgbClr val="0070C0"/>
              </a:solidFill>
              <a:ea typeface="ＭＳ Ｐゴシック"/>
            </a:endParaRPr>
          </a:p>
          <a:p>
            <a:pPr marL="525780" indent="-342900">
              <a:lnSpc>
                <a:spcPts val="2020"/>
              </a:lnSpc>
              <a:spcBef>
                <a:spcPts val="504"/>
              </a:spcBef>
              <a:spcAft>
                <a:spcPts val="600"/>
              </a:spcAft>
              <a:buFont typeface="Arial" panose="020B0604020202020204" pitchFamily="34" charset="0"/>
              <a:buChar char="•"/>
              <a:defRPr/>
            </a:pPr>
            <a:r>
              <a:rPr lang="en-US" sz="2000" b="1" spc="30" dirty="0">
                <a:solidFill>
                  <a:srgbClr val="7BB831"/>
                </a:solidFill>
              </a:rPr>
              <a:t>Application Workshop – February 25, 2026</a:t>
            </a:r>
          </a:p>
          <a:p>
            <a:pPr marL="925830" lvl="1" indent="-285750">
              <a:lnSpc>
                <a:spcPts val="2020"/>
              </a:lnSpc>
              <a:spcBef>
                <a:spcPts val="504"/>
              </a:spcBef>
              <a:spcAft>
                <a:spcPts val="600"/>
              </a:spcAft>
              <a:buFontTx/>
              <a:buChar char="-"/>
              <a:defRPr/>
            </a:pPr>
            <a:r>
              <a:rPr lang="en-US" b="1" spc="30" dirty="0"/>
              <a:t>The workshop will be held in a two sessions. </a:t>
            </a:r>
          </a:p>
          <a:p>
            <a:pPr marL="1383030" lvl="2" indent="-285750">
              <a:lnSpc>
                <a:spcPts val="2020"/>
              </a:lnSpc>
              <a:spcBef>
                <a:spcPts val="504"/>
              </a:spcBef>
              <a:spcAft>
                <a:spcPts val="600"/>
              </a:spcAft>
              <a:buFontTx/>
              <a:buChar char="-"/>
              <a:defRPr/>
            </a:pPr>
            <a:r>
              <a:rPr lang="en-US" b="1" u="sng" spc="30" dirty="0">
                <a:solidFill>
                  <a:srgbClr val="626464"/>
                </a:solidFill>
              </a:rPr>
              <a:t>Session 1</a:t>
            </a:r>
            <a:r>
              <a:rPr lang="en-US" b="1" spc="30" dirty="0">
                <a:solidFill>
                  <a:srgbClr val="626464"/>
                </a:solidFill>
              </a:rPr>
              <a:t> </a:t>
            </a:r>
            <a:r>
              <a:rPr lang="en-US" spc="30" dirty="0">
                <a:solidFill>
                  <a:srgbClr val="626464"/>
                </a:solidFill>
              </a:rPr>
              <a:t>will be from 10am-12pm and will cover program requirements, threshold, scoring, federal requirements, etc. and application submission instructions. </a:t>
            </a:r>
          </a:p>
          <a:p>
            <a:pPr marL="1383030" lvl="2" indent="-285750">
              <a:lnSpc>
                <a:spcPts val="2020"/>
              </a:lnSpc>
              <a:spcBef>
                <a:spcPts val="504"/>
              </a:spcBef>
              <a:spcAft>
                <a:spcPts val="600"/>
              </a:spcAft>
              <a:buFontTx/>
              <a:buChar char="-"/>
              <a:defRPr/>
            </a:pPr>
            <a:r>
              <a:rPr lang="en-US" b="1" u="sng" spc="30" dirty="0">
                <a:solidFill>
                  <a:srgbClr val="626464"/>
                </a:solidFill>
              </a:rPr>
              <a:t>Session 2</a:t>
            </a:r>
            <a:r>
              <a:rPr lang="en-US" b="1" spc="30" dirty="0">
                <a:solidFill>
                  <a:srgbClr val="626464"/>
                </a:solidFill>
              </a:rPr>
              <a:t> </a:t>
            </a:r>
            <a:r>
              <a:rPr lang="en-US" spc="30" dirty="0">
                <a:solidFill>
                  <a:srgbClr val="626464"/>
                </a:solidFill>
              </a:rPr>
              <a:t>will be from 2pm-4pm and will cover the Construction Requirements for the submission of SRDP Applications. Both Applicants and their Architects are highly encouraged to attend</a:t>
            </a:r>
            <a:r>
              <a:rPr lang="en-US" b="1" spc="30" dirty="0">
                <a:solidFill>
                  <a:srgbClr val="626464"/>
                </a:solidFill>
              </a:rPr>
              <a:t>.</a:t>
            </a:r>
          </a:p>
        </p:txBody>
      </p:sp>
    </p:spTree>
    <p:extLst>
      <p:ext uri="{BB962C8B-B14F-4D97-AF65-F5344CB8AC3E}">
        <p14:creationId xmlns:p14="http://schemas.microsoft.com/office/powerpoint/2010/main" val="3909074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688184" y="152400"/>
            <a:ext cx="8763000" cy="838200"/>
          </a:xfrm>
        </p:spPr>
        <p:txBody>
          <a:bodyPr>
            <a:normAutofit/>
          </a:bodyPr>
          <a:lstStyle/>
          <a:p>
            <a:pPr algn="ctr"/>
            <a:r>
              <a:rPr lang="en-US" sz="2800" b="1" dirty="0">
                <a:solidFill>
                  <a:srgbClr val="0070C0"/>
                </a:solidFill>
              </a:rPr>
              <a:t>2025 HOME &amp; NHTF Funding Rounds</a:t>
            </a:r>
          </a:p>
        </p:txBody>
      </p:sp>
      <p:cxnSp>
        <p:nvCxnSpPr>
          <p:cNvPr id="8" name="Straight Connector 7"/>
          <p:cNvCxnSpPr/>
          <p:nvPr/>
        </p:nvCxnSpPr>
        <p:spPr>
          <a:xfrm>
            <a:off x="2074333" y="914400"/>
            <a:ext cx="7924800" cy="0"/>
          </a:xfrm>
          <a:prstGeom prst="line">
            <a:avLst/>
          </a:prstGeom>
          <a:noFill/>
          <a:ln w="9525" cap="flat" cmpd="sng" algn="ctr">
            <a:solidFill>
              <a:srgbClr val="000000">
                <a:shade val="95000"/>
                <a:satMod val="105000"/>
              </a:srgbClr>
            </a:solidFill>
            <a:prstDash val="solid"/>
          </a:ln>
          <a:effectLst/>
        </p:spPr>
      </p:cxnSp>
      <p:sp>
        <p:nvSpPr>
          <p:cNvPr id="9" name="Rectangle 8"/>
          <p:cNvSpPr/>
          <p:nvPr/>
        </p:nvSpPr>
        <p:spPr>
          <a:xfrm>
            <a:off x="9850548" y="6417734"/>
            <a:ext cx="284052" cy="307777"/>
          </a:xfrm>
          <a:prstGeom prst="rect">
            <a:avLst/>
          </a:prstGeom>
        </p:spPr>
        <p:txBody>
          <a:bodyPr wrap="none">
            <a:spAutoFit/>
          </a:bodyPr>
          <a:lstStyle/>
          <a:p>
            <a:pPr>
              <a:buClrTx/>
              <a:defRPr/>
            </a:pPr>
            <a:fld id="{1F32853F-9794-4EE7-AC7D-95AE37B6BC30}" type="slidenum">
              <a:rPr lang="en-US"/>
              <a:pPr>
                <a:buClrTx/>
                <a:defRPr/>
              </a:pPr>
              <a:t>41</a:t>
            </a:fld>
            <a:endParaRPr lang="en-US" dirty="0"/>
          </a:p>
        </p:txBody>
      </p:sp>
      <p:sp>
        <p:nvSpPr>
          <p:cNvPr id="10" name="TextBox 9"/>
          <p:cNvSpPr txBox="1"/>
          <p:nvPr/>
        </p:nvSpPr>
        <p:spPr>
          <a:xfrm>
            <a:off x="2078148" y="1371601"/>
            <a:ext cx="7772400" cy="3813865"/>
          </a:xfrm>
          <a:prstGeom prst="rect">
            <a:avLst/>
          </a:prstGeom>
          <a:noFill/>
        </p:spPr>
        <p:txBody>
          <a:bodyPr wrap="square" rtlCol="0">
            <a:spAutoFit/>
          </a:bodyPr>
          <a:lstStyle/>
          <a:p>
            <a:pPr marL="182880">
              <a:lnSpc>
                <a:spcPts val="2020"/>
              </a:lnSpc>
              <a:spcBef>
                <a:spcPts val="504"/>
              </a:spcBef>
              <a:spcAft>
                <a:spcPts val="600"/>
              </a:spcAft>
              <a:defRPr/>
            </a:pPr>
            <a:br>
              <a:rPr lang="en-US" sz="1200" b="1" spc="30" dirty="0">
                <a:solidFill>
                  <a:schemeClr val="tx2">
                    <a:lumMod val="65000"/>
                    <a:lumOff val="35000"/>
                  </a:schemeClr>
                </a:solidFill>
                <a:ea typeface="ＭＳ Ｐゴシック"/>
              </a:rPr>
            </a:br>
            <a:r>
              <a:rPr lang="en-US" b="1" spc="30" dirty="0">
                <a:solidFill>
                  <a:srgbClr val="0070C0"/>
                </a:solidFill>
                <a:ea typeface="ＭＳ Ｐゴシック"/>
              </a:rPr>
              <a:t>Small Rental Development Program</a:t>
            </a:r>
          </a:p>
          <a:p>
            <a:pPr marL="182880" lvl="4">
              <a:spcBef>
                <a:spcPts val="504"/>
              </a:spcBef>
              <a:spcAft>
                <a:spcPts val="600"/>
              </a:spcAft>
              <a:defRPr/>
            </a:pPr>
            <a:r>
              <a:rPr lang="en-US" sz="2000" b="1" spc="30" dirty="0">
                <a:solidFill>
                  <a:srgbClr val="7BB831"/>
                </a:solidFill>
              </a:rPr>
              <a:t>   Application Submissions Deadlines:</a:t>
            </a:r>
          </a:p>
          <a:p>
            <a:pPr marL="525780" lvl="4" indent="-342900">
              <a:spcBef>
                <a:spcPts val="504"/>
              </a:spcBef>
              <a:spcAft>
                <a:spcPts val="600"/>
              </a:spcAft>
              <a:buFont typeface="Arial" panose="020B0604020202020204" pitchFamily="34" charset="0"/>
              <a:buChar char="•"/>
              <a:defRPr/>
            </a:pPr>
            <a:endParaRPr lang="en-US" sz="800" b="1" spc="30" dirty="0">
              <a:solidFill>
                <a:schemeClr val="tx2">
                  <a:lumMod val="65000"/>
                  <a:lumOff val="35000"/>
                </a:schemeClr>
              </a:solidFill>
            </a:endParaRPr>
          </a:p>
          <a:p>
            <a:pPr marL="982980" lvl="1" indent="-342900">
              <a:spcBef>
                <a:spcPts val="504"/>
              </a:spcBef>
              <a:spcAft>
                <a:spcPts val="600"/>
              </a:spcAft>
              <a:buFont typeface="Arial" panose="020B0604020202020204" pitchFamily="34" charset="0"/>
              <a:buChar char="•"/>
              <a:defRPr/>
            </a:pPr>
            <a:r>
              <a:rPr lang="en-US" b="1" spc="30" dirty="0">
                <a:solidFill>
                  <a:schemeClr val="tx2">
                    <a:lumMod val="65000"/>
                    <a:lumOff val="35000"/>
                  </a:schemeClr>
                </a:solidFill>
              </a:rPr>
              <a:t>SRDP Exhibit 7 </a:t>
            </a:r>
            <a:r>
              <a:rPr lang="en-US" spc="30" dirty="0">
                <a:solidFill>
                  <a:schemeClr val="tx2">
                    <a:lumMod val="65000"/>
                    <a:lumOff val="35000"/>
                  </a:schemeClr>
                </a:solidFill>
              </a:rPr>
              <a:t>- Previous Participation Certification: </a:t>
            </a:r>
            <a:r>
              <a:rPr lang="en-US" b="1" spc="30" dirty="0">
                <a:solidFill>
                  <a:schemeClr val="tx2">
                    <a:lumMod val="65000"/>
                    <a:lumOff val="35000"/>
                  </a:schemeClr>
                </a:solidFill>
              </a:rPr>
              <a:t>April 1, 2026</a:t>
            </a:r>
          </a:p>
          <a:p>
            <a:pPr marL="982980" lvl="1" indent="-342900">
              <a:spcBef>
                <a:spcPts val="504"/>
              </a:spcBef>
              <a:spcAft>
                <a:spcPts val="600"/>
              </a:spcAft>
              <a:buFont typeface="Arial" panose="020B0604020202020204" pitchFamily="34" charset="0"/>
              <a:buChar char="•"/>
              <a:defRPr/>
            </a:pPr>
            <a:r>
              <a:rPr lang="en-US" b="1" spc="30" dirty="0">
                <a:solidFill>
                  <a:schemeClr val="tx2">
                    <a:lumMod val="65000"/>
                    <a:lumOff val="35000"/>
                  </a:schemeClr>
                </a:solidFill>
              </a:rPr>
              <a:t>SRDP Exhibit 24- </a:t>
            </a:r>
            <a:r>
              <a:rPr lang="en-US" spc="30" dirty="0">
                <a:solidFill>
                  <a:schemeClr val="tx2">
                    <a:lumMod val="65000"/>
                    <a:lumOff val="35000"/>
                  </a:schemeClr>
                </a:solidFill>
              </a:rPr>
              <a:t>Site Screen (Optional): </a:t>
            </a:r>
            <a:r>
              <a:rPr lang="en-US" b="1" spc="30" dirty="0">
                <a:solidFill>
                  <a:schemeClr val="tx2">
                    <a:lumMod val="65000"/>
                    <a:lumOff val="35000"/>
                  </a:schemeClr>
                </a:solidFill>
              </a:rPr>
              <a:t>April 1, 2026</a:t>
            </a:r>
          </a:p>
          <a:p>
            <a:pPr marL="982980" lvl="1" indent="-342900">
              <a:spcBef>
                <a:spcPts val="504"/>
              </a:spcBef>
              <a:spcAft>
                <a:spcPts val="600"/>
              </a:spcAft>
              <a:buFont typeface="Arial" panose="020B0604020202020204" pitchFamily="34" charset="0"/>
              <a:buChar char="•"/>
              <a:defRPr/>
            </a:pPr>
            <a:r>
              <a:rPr lang="en-US" spc="30" dirty="0">
                <a:solidFill>
                  <a:schemeClr val="tx2">
                    <a:lumMod val="65000"/>
                    <a:lumOff val="35000"/>
                  </a:schemeClr>
                </a:solidFill>
              </a:rPr>
              <a:t>Application Deadline: </a:t>
            </a:r>
            <a:r>
              <a:rPr lang="en-US" b="1" spc="30" dirty="0">
                <a:solidFill>
                  <a:schemeClr val="tx2">
                    <a:lumMod val="65000"/>
                    <a:lumOff val="35000"/>
                  </a:schemeClr>
                </a:solidFill>
              </a:rPr>
              <a:t>July 7, 2026</a:t>
            </a:r>
          </a:p>
          <a:p>
            <a:pPr marL="982980" lvl="1" indent="-342900">
              <a:spcBef>
                <a:spcPts val="504"/>
              </a:spcBef>
              <a:spcAft>
                <a:spcPts val="600"/>
              </a:spcAft>
              <a:buFont typeface="Arial" panose="020B0604020202020204" pitchFamily="34" charset="0"/>
              <a:buChar char="•"/>
              <a:defRPr/>
            </a:pPr>
            <a:r>
              <a:rPr lang="en-US" spc="30" dirty="0">
                <a:solidFill>
                  <a:schemeClr val="tx2">
                    <a:lumMod val="65000"/>
                    <a:lumOff val="35000"/>
                  </a:schemeClr>
                </a:solidFill>
                <a:latin typeface="Arial" panose="020B0604020202020204" pitchFamily="34" charset="0"/>
                <a:ea typeface="+mn-ea"/>
              </a:rPr>
              <a:t>Missing Documents Notification/Final Point Scores: </a:t>
            </a:r>
            <a:r>
              <a:rPr lang="en-US" b="1" spc="30" dirty="0">
                <a:solidFill>
                  <a:schemeClr val="tx2">
                    <a:lumMod val="65000"/>
                    <a:lumOff val="35000"/>
                  </a:schemeClr>
                </a:solidFill>
                <a:latin typeface="Arial" panose="020B0604020202020204" pitchFamily="34" charset="0"/>
                <a:ea typeface="+mn-ea"/>
              </a:rPr>
              <a:t>August 2026</a:t>
            </a:r>
          </a:p>
          <a:p>
            <a:pPr marL="982980" lvl="1" indent="-342900">
              <a:spcBef>
                <a:spcPts val="504"/>
              </a:spcBef>
              <a:spcAft>
                <a:spcPts val="600"/>
              </a:spcAft>
              <a:buFont typeface="Arial" panose="020B0604020202020204" pitchFamily="34" charset="0"/>
              <a:buChar char="•"/>
              <a:defRPr/>
            </a:pPr>
            <a:r>
              <a:rPr lang="en-US" spc="30" dirty="0">
                <a:solidFill>
                  <a:schemeClr val="tx2">
                    <a:lumMod val="65000"/>
                    <a:lumOff val="35000"/>
                  </a:schemeClr>
                </a:solidFill>
                <a:latin typeface="Arial" panose="020B0604020202020204" pitchFamily="34" charset="0"/>
                <a:ea typeface="+mn-ea"/>
              </a:rPr>
              <a:t>Conditional Commitment Letters Issued: </a:t>
            </a:r>
            <a:r>
              <a:rPr lang="en-US" b="1" spc="30" dirty="0">
                <a:solidFill>
                  <a:schemeClr val="tx2">
                    <a:lumMod val="65000"/>
                    <a:lumOff val="35000"/>
                  </a:schemeClr>
                </a:solidFill>
                <a:latin typeface="Arial" panose="020B0604020202020204" pitchFamily="34" charset="0"/>
                <a:ea typeface="+mn-ea"/>
              </a:rPr>
              <a:t>October 2026</a:t>
            </a:r>
          </a:p>
          <a:p>
            <a:pPr marL="982980" lvl="1" indent="-342900">
              <a:spcBef>
                <a:spcPts val="504"/>
              </a:spcBef>
              <a:spcAft>
                <a:spcPts val="600"/>
              </a:spcAft>
              <a:buFont typeface="Arial" panose="020B0604020202020204" pitchFamily="34" charset="0"/>
              <a:buChar char="•"/>
              <a:defRPr/>
            </a:pPr>
            <a:r>
              <a:rPr lang="en-US" spc="30" dirty="0">
                <a:solidFill>
                  <a:schemeClr val="tx2">
                    <a:lumMod val="65000"/>
                    <a:lumOff val="35000"/>
                  </a:schemeClr>
                </a:solidFill>
                <a:latin typeface="Arial" panose="020B0604020202020204" pitchFamily="34" charset="0"/>
                <a:ea typeface="+mn-ea"/>
              </a:rPr>
              <a:t>Submission of Final Plans/Specs and NEPA: </a:t>
            </a:r>
            <a:r>
              <a:rPr lang="en-US" b="1" spc="30" dirty="0">
                <a:solidFill>
                  <a:schemeClr val="tx2">
                    <a:lumMod val="65000"/>
                    <a:lumOff val="35000"/>
                  </a:schemeClr>
                </a:solidFill>
                <a:latin typeface="Arial" panose="020B0604020202020204" pitchFamily="34" charset="0"/>
                <a:ea typeface="+mn-ea"/>
              </a:rPr>
              <a:t>January 2027</a:t>
            </a:r>
          </a:p>
          <a:p>
            <a:pPr marL="982980" lvl="1" indent="-342900">
              <a:spcBef>
                <a:spcPts val="504"/>
              </a:spcBef>
              <a:spcAft>
                <a:spcPts val="600"/>
              </a:spcAft>
              <a:buFont typeface="Arial" panose="020B0604020202020204" pitchFamily="34" charset="0"/>
              <a:buChar char="•"/>
              <a:defRPr/>
            </a:pPr>
            <a:r>
              <a:rPr lang="en-US" spc="30" dirty="0">
                <a:solidFill>
                  <a:schemeClr val="tx2">
                    <a:lumMod val="65000"/>
                    <a:lumOff val="35000"/>
                  </a:schemeClr>
                </a:solidFill>
                <a:latin typeface="Arial" panose="020B0604020202020204" pitchFamily="34" charset="0"/>
                <a:ea typeface="+mn-ea"/>
              </a:rPr>
              <a:t>Award Agreements Issued &amp; Implementation Trainings: </a:t>
            </a:r>
            <a:r>
              <a:rPr lang="en-US" b="1" spc="30" dirty="0">
                <a:solidFill>
                  <a:schemeClr val="tx2">
                    <a:lumMod val="65000"/>
                    <a:lumOff val="35000"/>
                  </a:schemeClr>
                </a:solidFill>
                <a:latin typeface="Arial" panose="020B0604020202020204" pitchFamily="34" charset="0"/>
                <a:ea typeface="+mn-ea"/>
              </a:rPr>
              <a:t>Summer 2027</a:t>
            </a:r>
            <a:endParaRPr lang="en-US" b="1" kern="1200" dirty="0">
              <a:solidFill>
                <a:srgbClr val="626464"/>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17054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txBox="1">
            <a:spLocks noChangeArrowheads="1"/>
          </p:cNvSpPr>
          <p:nvPr/>
        </p:nvSpPr>
        <p:spPr>
          <a:xfrm>
            <a:off x="1905000" y="381000"/>
            <a:ext cx="2971800" cy="533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algn="l" eaLnBrk="1" hangingPunct="1">
              <a:lnSpc>
                <a:spcPts val="1320"/>
              </a:lnSpc>
              <a:buClrTx/>
              <a:defRPr/>
            </a:pPr>
            <a:endParaRPr lang="en-US" sz="1100" spc="40" dirty="0">
              <a:solidFill>
                <a:srgbClr val="7BB831"/>
              </a:solidFill>
              <a:latin typeface="Arial"/>
              <a:ea typeface="ＭＳ Ｐゴシック"/>
            </a:endParaRPr>
          </a:p>
        </p:txBody>
      </p:sp>
      <p:sp>
        <p:nvSpPr>
          <p:cNvPr id="6148" name="Rectangle 3"/>
          <p:cNvSpPr txBox="1">
            <a:spLocks noChangeArrowheads="1"/>
          </p:cNvSpPr>
          <p:nvPr/>
        </p:nvSpPr>
        <p:spPr bwMode="auto">
          <a:xfrm>
            <a:off x="1905000" y="1143027"/>
            <a:ext cx="8229601" cy="487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nSpc>
                <a:spcPts val="2025"/>
              </a:lnSpc>
              <a:spcBef>
                <a:spcPts val="500"/>
              </a:spcBef>
              <a:spcAft>
                <a:spcPts val="600"/>
              </a:spcAft>
              <a:buNone/>
              <a:defRPr/>
            </a:pPr>
            <a:r>
              <a:rPr lang="en-US" altLang="en-US" sz="2000" dirty="0">
                <a:solidFill>
                  <a:schemeClr val="tx2">
                    <a:lumMod val="65000"/>
                    <a:lumOff val="35000"/>
                  </a:schemeClr>
                </a:solidFill>
                <a:cs typeface="Arial" panose="020B0604020202020204" pitchFamily="34" charset="0"/>
              </a:rPr>
              <a:t>Application manuals and documents are posted on SC Housing’s website:</a:t>
            </a:r>
          </a:p>
          <a:p>
            <a:pPr>
              <a:lnSpc>
                <a:spcPts val="2025"/>
              </a:lnSpc>
              <a:spcBef>
                <a:spcPts val="500"/>
              </a:spcBef>
              <a:spcAft>
                <a:spcPts val="600"/>
              </a:spcAft>
              <a:buNone/>
              <a:defRPr/>
            </a:pPr>
            <a:endParaRPr lang="en-US" altLang="en-US" sz="2000" dirty="0">
              <a:solidFill>
                <a:schemeClr val="tx1">
                  <a:lumMod val="65000"/>
                  <a:lumOff val="35000"/>
                </a:schemeClr>
              </a:solidFill>
              <a:cs typeface="Arial" panose="020B0604020202020204" pitchFamily="34" charset="0"/>
            </a:endParaRPr>
          </a:p>
          <a:p>
            <a:pPr algn="ctr">
              <a:lnSpc>
                <a:spcPts val="2025"/>
              </a:lnSpc>
              <a:spcBef>
                <a:spcPts val="500"/>
              </a:spcBef>
              <a:spcAft>
                <a:spcPts val="600"/>
              </a:spcAft>
              <a:buNone/>
              <a:defRPr/>
            </a:pPr>
            <a:r>
              <a:rPr lang="en-US" altLang="en-US" sz="2000" b="1" u="sng" dirty="0">
                <a:solidFill>
                  <a:srgbClr val="0070C0"/>
                </a:solidFill>
                <a:cs typeface="Arial" panose="020B0604020202020204" pitchFamily="34" charset="0"/>
              </a:rPr>
              <a:t>www.SCHousing.com</a:t>
            </a:r>
          </a:p>
          <a:p>
            <a:pPr>
              <a:lnSpc>
                <a:spcPts val="2025"/>
              </a:lnSpc>
              <a:spcBef>
                <a:spcPts val="500"/>
              </a:spcBef>
              <a:spcAft>
                <a:spcPts val="600"/>
              </a:spcAft>
              <a:buNone/>
              <a:defRPr/>
            </a:pPr>
            <a:endParaRPr lang="en-US" altLang="en-US" sz="2000" dirty="0">
              <a:solidFill>
                <a:schemeClr val="tx1">
                  <a:lumMod val="65000"/>
                  <a:lumOff val="35000"/>
                </a:schemeClr>
              </a:solidFill>
              <a:cs typeface="Arial" panose="020B0604020202020204" pitchFamily="34" charset="0"/>
            </a:endParaRPr>
          </a:p>
          <a:p>
            <a:pPr algn="ctr">
              <a:lnSpc>
                <a:spcPts val="2025"/>
              </a:lnSpc>
              <a:spcBef>
                <a:spcPts val="500"/>
              </a:spcBef>
              <a:spcAft>
                <a:spcPts val="600"/>
              </a:spcAft>
              <a:buNone/>
              <a:defRPr/>
            </a:pPr>
            <a:endParaRPr lang="en-US" altLang="en-US" sz="2000" dirty="0">
              <a:solidFill>
                <a:schemeClr val="tx1">
                  <a:lumMod val="65000"/>
                  <a:lumOff val="35000"/>
                </a:schemeClr>
              </a:solidFill>
              <a:cs typeface="Arial" panose="020B0604020202020204" pitchFamily="34" charset="0"/>
            </a:endParaRPr>
          </a:p>
          <a:p>
            <a:pPr>
              <a:lnSpc>
                <a:spcPts val="2025"/>
              </a:lnSpc>
              <a:spcBef>
                <a:spcPts val="500"/>
              </a:spcBef>
              <a:spcAft>
                <a:spcPts val="600"/>
              </a:spcAft>
              <a:buNone/>
              <a:defRPr/>
            </a:pPr>
            <a:endParaRPr lang="en-US" altLang="en-US" sz="2000" dirty="0">
              <a:cs typeface="Arial" panose="020B0604020202020204" pitchFamily="34" charset="0"/>
            </a:endParaRPr>
          </a:p>
          <a:p>
            <a:pPr fontAlgn="base">
              <a:lnSpc>
                <a:spcPts val="2025"/>
              </a:lnSpc>
              <a:spcBef>
                <a:spcPts val="500"/>
              </a:spcBef>
              <a:spcAft>
                <a:spcPts val="600"/>
              </a:spcAft>
              <a:buClrTx/>
              <a:buNone/>
              <a:defRPr/>
            </a:pPr>
            <a:endParaRPr lang="en-US" altLang="en-US" sz="1100" kern="1200" dirty="0">
              <a:solidFill>
                <a:srgbClr val="8D8E8D"/>
              </a:solidFill>
              <a:cs typeface="Arial" panose="020B0604020202020204" pitchFamily="34" charset="0"/>
            </a:endParaRPr>
          </a:p>
          <a:p>
            <a:pPr fontAlgn="base">
              <a:lnSpc>
                <a:spcPts val="2025"/>
              </a:lnSpc>
              <a:spcBef>
                <a:spcPts val="500"/>
              </a:spcBef>
              <a:spcAft>
                <a:spcPts val="600"/>
              </a:spcAft>
              <a:buClrTx/>
              <a:buNone/>
              <a:defRPr/>
            </a:pPr>
            <a:endParaRPr lang="en-US" altLang="en-US" sz="1400" b="1" kern="1200" dirty="0">
              <a:solidFill>
                <a:srgbClr val="8D8E8D"/>
              </a:solidFill>
              <a:cs typeface="Arial" panose="020B0604020202020204" pitchFamily="34" charset="0"/>
            </a:endParaRPr>
          </a:p>
          <a:p>
            <a:pPr fontAlgn="base">
              <a:lnSpc>
                <a:spcPts val="2025"/>
              </a:lnSpc>
              <a:spcBef>
                <a:spcPts val="500"/>
              </a:spcBef>
              <a:spcAft>
                <a:spcPts val="600"/>
              </a:spcAft>
              <a:buClrTx/>
              <a:buNone/>
              <a:defRPr/>
            </a:pPr>
            <a:endParaRPr lang="en-US" altLang="en-US" sz="1100" kern="1200" dirty="0">
              <a:solidFill>
                <a:srgbClr val="8D8E8D"/>
              </a:solidFill>
              <a:cs typeface="Arial" panose="020B0604020202020204" pitchFamily="34" charset="0"/>
            </a:endParaRPr>
          </a:p>
        </p:txBody>
      </p:sp>
      <p:sp>
        <p:nvSpPr>
          <p:cNvPr id="2" name="Slide Number Placeholder 1"/>
          <p:cNvSpPr>
            <a:spLocks noGrp="1"/>
          </p:cNvSpPr>
          <p:nvPr>
            <p:ph type="sldNum" sz="quarter" idx="12"/>
          </p:nvPr>
        </p:nvSpPr>
        <p:spPr>
          <a:xfrm>
            <a:off x="8229600" y="6477000"/>
            <a:ext cx="1905000" cy="457200"/>
          </a:xfrm>
        </p:spPr>
        <p:txBody>
          <a:bodyPr/>
          <a:lstStyle/>
          <a:p>
            <a:fld id="{C00182EF-F1D0-4FEA-9C1A-BADA98CBDD6A}" type="slidenum">
              <a:rPr lang="en-US" altLang="en-US" smtClean="0"/>
              <a:pPr/>
              <a:t>42</a:t>
            </a:fld>
            <a:endParaRPr lang="en-US" altLang="en-US" dirty="0"/>
          </a:p>
        </p:txBody>
      </p:sp>
      <p:pic>
        <p:nvPicPr>
          <p:cNvPr id="3074" name="Picture 2" descr="C:\Users\cogaj\AppData\Local\Microsoft\Windows\INetCache\IE\VE3GSWKV\paperwork[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1" y="2971801"/>
            <a:ext cx="3251929" cy="283527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714499" y="291618"/>
            <a:ext cx="8763000" cy="927583"/>
          </a:xfrm>
          <a:prstGeom prst="rect">
            <a:avLst/>
          </a:prstGeom>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r>
              <a:rPr lang="en-US" sz="2800" b="1" dirty="0">
                <a:solidFill>
                  <a:srgbClr val="0070C0"/>
                </a:solidFill>
              </a:rPr>
              <a:t>Application Manual and Documents</a:t>
            </a:r>
          </a:p>
        </p:txBody>
      </p:sp>
      <p:cxnSp>
        <p:nvCxnSpPr>
          <p:cNvPr id="9" name="Straight Connector 8"/>
          <p:cNvCxnSpPr/>
          <p:nvPr/>
        </p:nvCxnSpPr>
        <p:spPr>
          <a:xfrm>
            <a:off x="2074333" y="869709"/>
            <a:ext cx="7924800" cy="0"/>
          </a:xfrm>
          <a:prstGeom prst="line">
            <a:avLst/>
          </a:prstGeom>
          <a:noFill/>
          <a:ln w="9525" cap="flat" cmpd="sng" algn="ctr">
            <a:solidFill>
              <a:srgbClr val="000000">
                <a:shade val="95000"/>
                <a:satMod val="105000"/>
              </a:srgbClr>
            </a:solidFill>
            <a:prstDash val="solid"/>
          </a:ln>
          <a:effectLst/>
        </p:spPr>
      </p:cxnSp>
    </p:spTree>
    <p:extLst>
      <p:ext uri="{BB962C8B-B14F-4D97-AF65-F5344CB8AC3E}">
        <p14:creationId xmlns:p14="http://schemas.microsoft.com/office/powerpoint/2010/main" val="2511277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057400" y="228600"/>
            <a:ext cx="8229600" cy="838200"/>
          </a:xfrm>
        </p:spPr>
        <p:txBody>
          <a:bodyPr vert="horz" lIns="91440" tIns="45720" rIns="91440" bIns="45720" rtlCol="0" anchor="ctr">
            <a:normAutofit/>
          </a:bodyPr>
          <a:lstStyle/>
          <a:p>
            <a:r>
              <a:rPr lang="en-US" sz="2800" b="1" dirty="0">
                <a:solidFill>
                  <a:srgbClr val="0069B8"/>
                </a:solidFill>
                <a:latin typeface="Arial" panose="020B0604020202020204" pitchFamily="34" charset="0"/>
                <a:cs typeface="Arial" panose="020B0604020202020204" pitchFamily="34" charset="0"/>
              </a:rPr>
              <a:t>SRDP Eligible Applicants</a:t>
            </a:r>
          </a:p>
        </p:txBody>
      </p:sp>
      <p:sp>
        <p:nvSpPr>
          <p:cNvPr id="3" name="Content Placeholder 2"/>
          <p:cNvSpPr>
            <a:spLocks noGrp="1"/>
          </p:cNvSpPr>
          <p:nvPr>
            <p:ph idx="1"/>
          </p:nvPr>
        </p:nvSpPr>
        <p:spPr>
          <a:xfrm>
            <a:off x="2514600" y="1295400"/>
            <a:ext cx="7315200" cy="4495800"/>
          </a:xfrm>
        </p:spPr>
        <p:txBody>
          <a:bodyPr vert="horz" lIns="91440" tIns="45720" rIns="91440" bIns="45720" rtlCol="0">
            <a:noAutofit/>
          </a:bodyPr>
          <a:lstStyle/>
          <a:p>
            <a:r>
              <a:rPr lang="en-US" sz="2400" dirty="0">
                <a:latin typeface="Arial" panose="020B0604020202020204" pitchFamily="34" charset="0"/>
                <a:cs typeface="Arial" panose="020B0604020202020204" pitchFamily="34" charset="0"/>
              </a:rPr>
              <a:t>For-profits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Nonprofits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CHDOs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Local Governments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Public Housing Authorities</a:t>
            </a:r>
          </a:p>
          <a:p>
            <a:pPr marL="0" indent="0" algn="ctr">
              <a:buNone/>
            </a:pPr>
            <a:endParaRPr lang="en-US" sz="2400" b="1" dirty="0">
              <a:solidFill>
                <a:srgbClr val="0069B8"/>
              </a:solidFill>
            </a:endParaRPr>
          </a:p>
        </p:txBody>
      </p:sp>
      <p:cxnSp>
        <p:nvCxnSpPr>
          <p:cNvPr id="4" name="Straight Connector 3"/>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
        <p:nvSpPr>
          <p:cNvPr id="6" name="Title 1"/>
          <p:cNvSpPr txBox="1">
            <a:spLocks/>
          </p:cNvSpPr>
          <p:nvPr/>
        </p:nvSpPr>
        <p:spPr>
          <a:xfrm>
            <a:off x="2057400" y="381000"/>
            <a:ext cx="8382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endParaRPr lang="en-US" sz="4000" b="1" dirty="0">
              <a:solidFill>
                <a:srgbClr val="0069B8"/>
              </a:solidFill>
              <a:latin typeface="Calibri"/>
            </a:endParaRPr>
          </a:p>
        </p:txBody>
      </p:sp>
      <p:sp>
        <p:nvSpPr>
          <p:cNvPr id="9" name="Rectangle 8"/>
          <p:cNvSpPr/>
          <p:nvPr/>
        </p:nvSpPr>
        <p:spPr>
          <a:xfrm>
            <a:off x="9912320" y="6324601"/>
            <a:ext cx="284052" cy="307777"/>
          </a:xfrm>
          <a:prstGeom prst="rect">
            <a:avLst/>
          </a:prstGeom>
        </p:spPr>
        <p:txBody>
          <a:bodyPr wrap="none">
            <a:spAutoFit/>
          </a:bodyPr>
          <a:lstStyle/>
          <a:p>
            <a:fld id="{1F32853F-9794-4EE7-AC7D-95AE37B6BC30}" type="slidenum">
              <a:rPr lang="en-US"/>
              <a:pPr/>
              <a:t>43</a:t>
            </a:fld>
            <a:endParaRPr lang="en-US" dirty="0"/>
          </a:p>
        </p:txBody>
      </p:sp>
    </p:spTree>
    <p:extLst>
      <p:ext uri="{BB962C8B-B14F-4D97-AF65-F5344CB8AC3E}">
        <p14:creationId xmlns:p14="http://schemas.microsoft.com/office/powerpoint/2010/main" val="2800592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9836" y="2286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2074333" y="1142999"/>
            <a:ext cx="8229600" cy="44196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Previous Participation Certifications are Due April 1, 2026.  </a:t>
            </a:r>
            <a:r>
              <a:rPr lang="en-US" sz="1400" spc="30" dirty="0">
                <a:solidFill>
                  <a:schemeClr val="tx2">
                    <a:lumMod val="65000"/>
                    <a:lumOff val="35000"/>
                  </a:schemeClr>
                </a:solidFill>
                <a:latin typeface="+mj-lt"/>
                <a:cs typeface="Arial"/>
              </a:rPr>
              <a:t>The SRDP Exhibit 7 – Previous Participation Certification must be approved by SC Housing in order to be eligible to submit an application.</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cs typeface="Arial"/>
              </a:rPr>
              <a:t>Application submissions are Due July 7, 2026. </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Financial Capacity requirements must be met for the total number of units.</a:t>
            </a:r>
          </a:p>
          <a:p>
            <a:pPr lvl="1">
              <a:buFont typeface="Wingdings" panose="05000000000000000000" pitchFamily="2" charset="2"/>
              <a:buChar char="Ø"/>
            </a:pPr>
            <a:r>
              <a:rPr lang="en-US" sz="1800" b="1" dirty="0">
                <a:solidFill>
                  <a:srgbClr val="0070C0"/>
                </a:solidFill>
                <a:latin typeface="+mj-lt"/>
              </a:rPr>
              <a:t>4 – 8 total units </a:t>
            </a:r>
            <a:r>
              <a:rPr lang="en-US" sz="1800" dirty="0">
                <a:solidFill>
                  <a:srgbClr val="0070C0"/>
                </a:solidFill>
                <a:latin typeface="+mj-lt"/>
              </a:rPr>
              <a:t>–   Minimum net worth of $500,000 and a minimum of $75,000 in unrestricted liquid assets.</a:t>
            </a:r>
            <a:endParaRPr lang="en-US" dirty="0">
              <a:solidFill>
                <a:srgbClr val="0070C0"/>
              </a:solidFill>
              <a:latin typeface="+mj-lt"/>
            </a:endParaRPr>
          </a:p>
          <a:p>
            <a:pPr lvl="1">
              <a:buFont typeface="Wingdings" panose="05000000000000000000" pitchFamily="2" charset="2"/>
              <a:buChar char="Ø"/>
            </a:pPr>
            <a:r>
              <a:rPr lang="en-US" sz="1800" b="1" dirty="0">
                <a:solidFill>
                  <a:srgbClr val="0070C0"/>
                </a:solidFill>
                <a:latin typeface="+mj-lt"/>
              </a:rPr>
              <a:t>9 – 16 total units </a:t>
            </a:r>
            <a:r>
              <a:rPr lang="en-US" sz="1800" dirty="0">
                <a:solidFill>
                  <a:srgbClr val="0070C0"/>
                </a:solidFill>
                <a:latin typeface="+mj-lt"/>
              </a:rPr>
              <a:t>– Minimum net worth of $1 million and a minimum of $150,000 in unrestricted liquid assets. </a:t>
            </a:r>
            <a:endParaRPr lang="en-US" dirty="0">
              <a:solidFill>
                <a:srgbClr val="0070C0"/>
              </a:solidFill>
              <a:latin typeface="+mj-lt"/>
            </a:endParaRPr>
          </a:p>
          <a:p>
            <a:pPr lvl="1">
              <a:buFont typeface="Wingdings" panose="05000000000000000000" pitchFamily="2" charset="2"/>
              <a:buChar char="Ø"/>
            </a:pPr>
            <a:r>
              <a:rPr lang="en-US" sz="1800" b="1" dirty="0">
                <a:solidFill>
                  <a:srgbClr val="0070C0"/>
                </a:solidFill>
                <a:latin typeface="+mj-lt"/>
              </a:rPr>
              <a:t>17-24 total units </a:t>
            </a:r>
            <a:r>
              <a:rPr lang="en-US" sz="1800" dirty="0">
                <a:solidFill>
                  <a:srgbClr val="0070C0"/>
                </a:solidFill>
                <a:latin typeface="+mj-lt"/>
              </a:rPr>
              <a:t>–  Minimum net worth of $1.5 million and a minimum of $200,000 in unrestricted liquid assets.</a:t>
            </a:r>
            <a:endParaRPr lang="en-US" dirty="0">
              <a:solidFill>
                <a:srgbClr val="0070C0"/>
              </a:solidFill>
              <a:latin typeface="+mj-lt"/>
            </a:endParaRPr>
          </a:p>
          <a:p>
            <a:pPr lvl="1">
              <a:buFont typeface="Wingdings" panose="05000000000000000000" pitchFamily="2" charset="2"/>
              <a:buChar char="Ø"/>
            </a:pPr>
            <a:r>
              <a:rPr lang="en-US" sz="1800" b="1" dirty="0">
                <a:solidFill>
                  <a:srgbClr val="0070C0"/>
                </a:solidFill>
                <a:latin typeface="+mj-lt"/>
              </a:rPr>
              <a:t>25-39 total units </a:t>
            </a:r>
            <a:r>
              <a:rPr lang="en-US" sz="1800" dirty="0">
                <a:solidFill>
                  <a:srgbClr val="0070C0"/>
                </a:solidFill>
                <a:latin typeface="+mj-lt"/>
              </a:rPr>
              <a:t>–  Minimum net worth of $2 million and a minimum of $250,000 in unrestricted liquid assets.</a:t>
            </a:r>
          </a:p>
          <a:p>
            <a:pPr marL="457200" lvl="1" indent="0">
              <a:buNone/>
            </a:pPr>
            <a:endParaRPr lang="en-US" sz="1050" spc="30" dirty="0">
              <a:solidFill>
                <a:srgbClr val="0070C0"/>
              </a:solidFill>
              <a:latin typeface="+mj-lt"/>
            </a:endParaRP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Good Standing/Previous Participation </a:t>
            </a:r>
            <a:r>
              <a:rPr lang="en-US" sz="1400" spc="30" dirty="0">
                <a:solidFill>
                  <a:srgbClr val="0063A5"/>
                </a:solidFill>
                <a:latin typeface="+mj-lt"/>
                <a:cs typeface="Arial"/>
              </a:rPr>
              <a:t>– Existing projects must be in compliance</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Program Income/CHDO Proceeds </a:t>
            </a:r>
            <a:r>
              <a:rPr lang="en-US" sz="1400" b="1" spc="30" dirty="0">
                <a:solidFill>
                  <a:srgbClr val="0070C0"/>
                </a:solidFill>
                <a:latin typeface="+mj-lt"/>
                <a:cs typeface="Arial"/>
              </a:rPr>
              <a:t>– </a:t>
            </a:r>
            <a:r>
              <a:rPr lang="en-US" sz="1400" spc="30" dirty="0">
                <a:solidFill>
                  <a:srgbClr val="0070C0"/>
                </a:solidFill>
                <a:latin typeface="+mj-lt"/>
                <a:cs typeface="Arial"/>
              </a:rPr>
              <a:t>Must be</a:t>
            </a:r>
            <a:r>
              <a:rPr lang="en-US" sz="1400" b="1" spc="30" dirty="0">
                <a:solidFill>
                  <a:srgbClr val="0070C0"/>
                </a:solidFill>
                <a:latin typeface="+mj-lt"/>
                <a:cs typeface="Arial"/>
              </a:rPr>
              <a:t> </a:t>
            </a:r>
            <a:r>
              <a:rPr lang="en-US" sz="1400" spc="30" dirty="0">
                <a:solidFill>
                  <a:srgbClr val="0070C0"/>
                </a:solidFill>
                <a:latin typeface="+mj-lt"/>
                <a:cs typeface="Arial"/>
              </a:rPr>
              <a:t>spent or returned</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Applicant Experience </a:t>
            </a:r>
            <a:r>
              <a:rPr lang="en-US" sz="1400" b="1" spc="30" dirty="0">
                <a:solidFill>
                  <a:srgbClr val="0070C0"/>
                </a:solidFill>
                <a:latin typeface="+mj-lt"/>
                <a:cs typeface="Arial"/>
              </a:rPr>
              <a:t>– </a:t>
            </a:r>
            <a:r>
              <a:rPr lang="en-US" sz="1400" spc="30" dirty="0">
                <a:solidFill>
                  <a:srgbClr val="0070C0"/>
                </a:solidFill>
                <a:latin typeface="+mj-lt"/>
                <a:cs typeface="Arial"/>
              </a:rPr>
              <a:t>Tiered based on scope of the proposed project</a:t>
            </a:r>
          </a:p>
          <a:p>
            <a:pPr marL="468630" indent="-285750" eaLnBrk="1" hangingPunct="1">
              <a:lnSpc>
                <a:spcPts val="2020"/>
              </a:lnSpc>
              <a:spcBef>
                <a:spcPts val="504"/>
              </a:spcBef>
              <a:spcAft>
                <a:spcPts val="600"/>
              </a:spcAft>
              <a:defRPr/>
            </a:pPr>
            <a:r>
              <a:rPr lang="en-US" sz="1400" b="1" spc="30" dirty="0">
                <a:solidFill>
                  <a:schemeClr val="tx1">
                    <a:lumMod val="65000"/>
                    <a:lumOff val="35000"/>
                  </a:schemeClr>
                </a:solidFill>
                <a:latin typeface="+mj-lt"/>
                <a:cs typeface="Arial"/>
              </a:rPr>
              <a:t>Status of Open Projects – </a:t>
            </a:r>
            <a:r>
              <a:rPr lang="en-US" sz="1400" spc="30" dirty="0">
                <a:solidFill>
                  <a:srgbClr val="0063A5"/>
                </a:solidFill>
                <a:latin typeface="+mj-lt"/>
                <a:cs typeface="Arial"/>
              </a:rPr>
              <a:t>No more than 2 open projects allowed. All open projects must meet completion benchmarks.</a:t>
            </a:r>
          </a:p>
          <a:p>
            <a:pPr marL="182880" indent="0" eaLnBrk="1" hangingPunct="1">
              <a:lnSpc>
                <a:spcPts val="2020"/>
              </a:lnSpc>
              <a:spcBef>
                <a:spcPts val="504"/>
              </a:spcBef>
              <a:spcAft>
                <a:spcPts val="600"/>
              </a:spcAft>
              <a:buNone/>
              <a:defRPr/>
            </a:pPr>
            <a:r>
              <a:rPr lang="en-US" sz="1400" spc="30" dirty="0">
                <a:solidFill>
                  <a:srgbClr val="626464"/>
                </a:solidFill>
                <a:latin typeface="+mj-lt"/>
                <a:cs typeface="Arial"/>
              </a:rPr>
              <a:t>	</a:t>
            </a:r>
          </a:p>
          <a:p>
            <a:pPr marL="582930" lvl="1" indent="0" eaLnBrk="1" hangingPunct="1">
              <a:lnSpc>
                <a:spcPts val="2020"/>
              </a:lnSpc>
              <a:spcBef>
                <a:spcPts val="504"/>
              </a:spcBef>
              <a:spcAft>
                <a:spcPts val="600"/>
              </a:spcAft>
              <a:buNone/>
              <a:defRPr/>
            </a:pPr>
            <a:endParaRPr lang="en-US" sz="1800" spc="30" dirty="0">
              <a:solidFill>
                <a:srgbClr val="0070C0"/>
              </a:solidFill>
              <a:latin typeface="+mj-lt"/>
            </a:endParaRPr>
          </a:p>
          <a:p>
            <a:pPr marL="582930" lvl="1" indent="0" eaLnBrk="1" hangingPunct="1">
              <a:lnSpc>
                <a:spcPts val="2020"/>
              </a:lnSpc>
              <a:spcBef>
                <a:spcPts val="504"/>
              </a:spcBef>
              <a:spcAft>
                <a:spcPts val="600"/>
              </a:spcAft>
              <a:buNone/>
              <a:defRPr/>
            </a:pPr>
            <a:endParaRPr lang="en-US" sz="1800" b="1" spc="30" dirty="0">
              <a:solidFill>
                <a:srgbClr val="0070C0"/>
              </a:solidFill>
              <a:latin typeface="+mj-lt"/>
            </a:endParaRPr>
          </a:p>
          <a:p>
            <a:pPr marL="468630" indent="-285750" eaLnBrk="1" hangingPunct="1">
              <a:lnSpc>
                <a:spcPts val="2020"/>
              </a:lnSpc>
              <a:spcBef>
                <a:spcPts val="504"/>
              </a:spcBef>
              <a:spcAft>
                <a:spcPts val="600"/>
              </a:spcAft>
              <a:buFont typeface="Courier New" pitchFamily="49" charset="0"/>
              <a:buChar char="o"/>
              <a:defRPr/>
            </a:pPr>
            <a:endParaRPr lang="en-US" sz="1800" b="1" spc="30" dirty="0">
              <a:solidFill>
                <a:srgbClr val="0070C0"/>
              </a:solidFill>
              <a:latin typeface="+mj-lt"/>
              <a:cs typeface="Arial"/>
            </a:endParaRPr>
          </a:p>
        </p:txBody>
      </p:sp>
      <p:sp>
        <p:nvSpPr>
          <p:cNvPr id="2" name="Slide Number Placeholder 1"/>
          <p:cNvSpPr>
            <a:spLocks noGrp="1"/>
          </p:cNvSpPr>
          <p:nvPr>
            <p:ph type="sldNum" sz="quarter" idx="12"/>
          </p:nvPr>
        </p:nvSpPr>
        <p:spPr>
          <a:xfrm>
            <a:off x="8305800" y="6400800"/>
            <a:ext cx="1905000" cy="553212"/>
          </a:xfrm>
        </p:spPr>
        <p:txBody>
          <a:bodyPr/>
          <a:lstStyle/>
          <a:p>
            <a:pPr>
              <a:defRPr/>
            </a:pPr>
            <a:fld id="{1D365732-528F-4DDC-8772-5A431EF0D19A}" type="slidenum">
              <a:rPr lang="en-US" smtClean="0"/>
              <a:pPr>
                <a:defRPr/>
              </a:pPr>
              <a:t>44</a:t>
            </a:fld>
            <a:endParaRPr lang="en-US" dirty="0"/>
          </a:p>
        </p:txBody>
      </p:sp>
      <p:sp>
        <p:nvSpPr>
          <p:cNvPr id="7" name="Title 1"/>
          <p:cNvSpPr txBox="1">
            <a:spLocks/>
          </p:cNvSpPr>
          <p:nvPr/>
        </p:nvSpPr>
        <p:spPr>
          <a:xfrm>
            <a:off x="1943100" y="137847"/>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r>
              <a:rPr lang="en-US" sz="2800" b="1" dirty="0">
                <a:solidFill>
                  <a:srgbClr val="0069B8"/>
                </a:solidFill>
                <a:latin typeface="Arial" panose="020B0604020202020204" pitchFamily="34" charset="0"/>
                <a:cs typeface="Arial" panose="020B0604020202020204" pitchFamily="34" charset="0"/>
              </a:rPr>
              <a:t>Threshold Requirements</a:t>
            </a:r>
          </a:p>
        </p:txBody>
      </p:sp>
      <p:cxnSp>
        <p:nvCxnSpPr>
          <p:cNvPr id="8" name="Straight Connector 7"/>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80516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2209800" y="1219200"/>
            <a:ext cx="8229600" cy="44196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endParaRPr lang="en-US" sz="1400" b="1" spc="30" dirty="0">
              <a:solidFill>
                <a:schemeClr val="tx2">
                  <a:lumMod val="65000"/>
                  <a:lumOff val="35000"/>
                </a:schemeClr>
              </a:solidFill>
              <a:latin typeface="+mj-lt"/>
              <a:cs typeface="Arial"/>
            </a:endParaRP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Phase I </a:t>
            </a:r>
            <a:r>
              <a:rPr lang="en-US" sz="1400" b="1" spc="30" dirty="0">
                <a:solidFill>
                  <a:srgbClr val="0070C0"/>
                </a:solidFill>
                <a:latin typeface="+mj-lt"/>
                <a:cs typeface="Arial"/>
              </a:rPr>
              <a:t>– </a:t>
            </a:r>
            <a:r>
              <a:rPr lang="en-US" sz="1400" spc="30" dirty="0">
                <a:solidFill>
                  <a:srgbClr val="0070C0"/>
                </a:solidFill>
                <a:latin typeface="+mj-lt"/>
                <a:cs typeface="Arial"/>
              </a:rPr>
              <a:t>No projects requiring lengthy environmental mitigation.</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Site Control </a:t>
            </a:r>
            <a:r>
              <a:rPr lang="en-US" sz="1400" b="1" spc="30" dirty="0">
                <a:solidFill>
                  <a:srgbClr val="0070C0"/>
                </a:solidFill>
                <a:latin typeface="+mj-lt"/>
                <a:cs typeface="Arial"/>
              </a:rPr>
              <a:t>– </a:t>
            </a:r>
            <a:r>
              <a:rPr lang="en-US" sz="1400" spc="30" dirty="0">
                <a:solidFill>
                  <a:srgbClr val="0070C0"/>
                </a:solidFill>
                <a:latin typeface="+mj-lt"/>
                <a:cs typeface="Arial"/>
              </a:rPr>
              <a:t>Required at Application.</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Zoning </a:t>
            </a:r>
            <a:r>
              <a:rPr lang="en-US" sz="1400" b="1" spc="30" dirty="0">
                <a:solidFill>
                  <a:srgbClr val="0070C0"/>
                </a:solidFill>
                <a:latin typeface="+mj-lt"/>
                <a:cs typeface="Arial"/>
              </a:rPr>
              <a:t>– </a:t>
            </a:r>
            <a:r>
              <a:rPr lang="en-US" sz="1400" spc="30" dirty="0">
                <a:solidFill>
                  <a:srgbClr val="0070C0"/>
                </a:solidFill>
                <a:latin typeface="+mj-lt"/>
                <a:cs typeface="Arial"/>
              </a:rPr>
              <a:t>Site must be zoned for proposed project at time of Application.</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Uniform Relocation Act </a:t>
            </a:r>
            <a:r>
              <a:rPr lang="en-US" sz="1400" b="1" spc="30" dirty="0">
                <a:solidFill>
                  <a:srgbClr val="0070C0"/>
                </a:solidFill>
                <a:latin typeface="+mj-lt"/>
                <a:cs typeface="Arial"/>
              </a:rPr>
              <a:t>– </a:t>
            </a:r>
            <a:r>
              <a:rPr lang="en-US" sz="1400" spc="30" dirty="0">
                <a:solidFill>
                  <a:srgbClr val="0070C0"/>
                </a:solidFill>
                <a:latin typeface="+mj-lt"/>
                <a:cs typeface="Arial"/>
              </a:rPr>
              <a:t>Must be in compliance.</a:t>
            </a:r>
          </a:p>
          <a:p>
            <a:pPr marL="468630" indent="-285750" eaLnBrk="1" hangingPunct="1">
              <a:lnSpc>
                <a:spcPts val="2020"/>
              </a:lnSpc>
              <a:spcBef>
                <a:spcPts val="504"/>
              </a:spcBef>
              <a:spcAft>
                <a:spcPts val="600"/>
              </a:spcAft>
              <a:defRPr/>
            </a:pPr>
            <a:r>
              <a:rPr lang="en-US" sz="1400" b="1" spc="30" dirty="0">
                <a:solidFill>
                  <a:schemeClr val="tx1">
                    <a:lumMod val="65000"/>
                    <a:lumOff val="35000"/>
                  </a:schemeClr>
                </a:solidFill>
                <a:latin typeface="+mj-lt"/>
                <a:cs typeface="Arial"/>
              </a:rPr>
              <a:t>Geotechnical Reports </a:t>
            </a:r>
            <a:r>
              <a:rPr lang="en-US" sz="1400" spc="30" dirty="0">
                <a:solidFill>
                  <a:srgbClr val="0070C0"/>
                </a:solidFill>
                <a:latin typeface="+mj-lt"/>
                <a:cs typeface="Arial"/>
              </a:rPr>
              <a:t>– Must meet all specified criteria. </a:t>
            </a:r>
          </a:p>
          <a:p>
            <a:pPr marL="468630" indent="-285750" eaLnBrk="1" hangingPunct="1">
              <a:lnSpc>
                <a:spcPts val="2020"/>
              </a:lnSpc>
              <a:spcBef>
                <a:spcPts val="504"/>
              </a:spcBef>
              <a:spcAft>
                <a:spcPts val="600"/>
              </a:spcAft>
              <a:defRPr/>
            </a:pPr>
            <a:r>
              <a:rPr lang="en-US" sz="1400" b="1" spc="30" dirty="0">
                <a:solidFill>
                  <a:schemeClr val="tx2">
                    <a:lumMod val="65000"/>
                    <a:lumOff val="35000"/>
                  </a:schemeClr>
                </a:solidFill>
                <a:latin typeface="+mj-lt"/>
                <a:cs typeface="Arial"/>
              </a:rPr>
              <a:t>Rehabilitation </a:t>
            </a:r>
            <a:r>
              <a:rPr lang="en-US" sz="1400" b="1" spc="30" dirty="0">
                <a:solidFill>
                  <a:srgbClr val="0070C0"/>
                </a:solidFill>
                <a:latin typeface="+mj-lt"/>
                <a:cs typeface="Arial"/>
              </a:rPr>
              <a:t>– </a:t>
            </a:r>
            <a:r>
              <a:rPr lang="en-US" sz="1400" spc="30" dirty="0">
                <a:solidFill>
                  <a:srgbClr val="0070C0"/>
                </a:solidFill>
                <a:latin typeface="+mj-lt"/>
                <a:cs typeface="Arial"/>
              </a:rPr>
              <a:t>Physical Needs Assessment, Lead Based Paint/Asbestos test results must be provided with the Application.</a:t>
            </a:r>
          </a:p>
          <a:p>
            <a:pPr marL="468630" indent="-285750" eaLnBrk="1" hangingPunct="1">
              <a:lnSpc>
                <a:spcPts val="2020"/>
              </a:lnSpc>
              <a:spcBef>
                <a:spcPts val="504"/>
              </a:spcBef>
              <a:spcAft>
                <a:spcPts val="600"/>
              </a:spcAft>
              <a:defRPr/>
            </a:pPr>
            <a:r>
              <a:rPr lang="en-US" sz="1400" b="1" spc="30" dirty="0">
                <a:solidFill>
                  <a:schemeClr val="tx1">
                    <a:lumMod val="65000"/>
                    <a:lumOff val="35000"/>
                  </a:schemeClr>
                </a:solidFill>
                <a:latin typeface="+mj-lt"/>
                <a:cs typeface="Arial"/>
              </a:rPr>
              <a:t>Financial Commitments- </a:t>
            </a:r>
            <a:r>
              <a:rPr lang="en-US" sz="1400" spc="30" dirty="0">
                <a:solidFill>
                  <a:srgbClr val="0070C0"/>
                </a:solidFill>
                <a:latin typeface="+mj-lt"/>
                <a:cs typeface="Arial"/>
              </a:rPr>
              <a:t>Required for ALL funding sources. </a:t>
            </a:r>
          </a:p>
          <a:p>
            <a:pPr marL="182880" indent="0" eaLnBrk="1" hangingPunct="1">
              <a:lnSpc>
                <a:spcPts val="2020"/>
              </a:lnSpc>
              <a:spcBef>
                <a:spcPts val="504"/>
              </a:spcBef>
              <a:spcAft>
                <a:spcPts val="600"/>
              </a:spcAft>
              <a:buNone/>
              <a:defRPr/>
            </a:pPr>
            <a:r>
              <a:rPr lang="en-US" sz="1400" spc="30" dirty="0">
                <a:solidFill>
                  <a:srgbClr val="626464"/>
                </a:solidFill>
                <a:latin typeface="+mj-lt"/>
                <a:cs typeface="Arial"/>
              </a:rPr>
              <a:t>	</a:t>
            </a:r>
          </a:p>
          <a:p>
            <a:pPr marL="582930" lvl="1" indent="0" eaLnBrk="1" hangingPunct="1">
              <a:lnSpc>
                <a:spcPts val="2020"/>
              </a:lnSpc>
              <a:spcBef>
                <a:spcPts val="504"/>
              </a:spcBef>
              <a:spcAft>
                <a:spcPts val="600"/>
              </a:spcAft>
              <a:buNone/>
              <a:defRPr/>
            </a:pPr>
            <a:endParaRPr lang="en-US" sz="1800" spc="30" dirty="0">
              <a:solidFill>
                <a:srgbClr val="0070C0"/>
              </a:solidFill>
              <a:latin typeface="+mj-lt"/>
            </a:endParaRPr>
          </a:p>
          <a:p>
            <a:pPr marL="582930" lvl="1" indent="0" eaLnBrk="1" hangingPunct="1">
              <a:lnSpc>
                <a:spcPts val="2020"/>
              </a:lnSpc>
              <a:spcBef>
                <a:spcPts val="504"/>
              </a:spcBef>
              <a:spcAft>
                <a:spcPts val="600"/>
              </a:spcAft>
              <a:buNone/>
              <a:defRPr/>
            </a:pPr>
            <a:endParaRPr lang="en-US" sz="1800" b="1" spc="30" dirty="0">
              <a:solidFill>
                <a:srgbClr val="0070C0"/>
              </a:solidFill>
              <a:latin typeface="+mj-lt"/>
            </a:endParaRPr>
          </a:p>
          <a:p>
            <a:pPr marL="468630" indent="-285750" eaLnBrk="1" hangingPunct="1">
              <a:lnSpc>
                <a:spcPts val="2020"/>
              </a:lnSpc>
              <a:spcBef>
                <a:spcPts val="504"/>
              </a:spcBef>
              <a:spcAft>
                <a:spcPts val="600"/>
              </a:spcAft>
              <a:buFont typeface="Courier New" pitchFamily="49" charset="0"/>
              <a:buChar char="o"/>
              <a:defRPr/>
            </a:pPr>
            <a:endParaRPr lang="en-US" sz="1800" b="1" spc="30" dirty="0">
              <a:solidFill>
                <a:srgbClr val="0070C0"/>
              </a:solidFill>
              <a:latin typeface="+mj-lt"/>
              <a:cs typeface="Arial"/>
            </a:endParaRPr>
          </a:p>
        </p:txBody>
      </p:sp>
      <p:sp>
        <p:nvSpPr>
          <p:cNvPr id="2" name="Slide Number Placeholder 1"/>
          <p:cNvSpPr>
            <a:spLocks noGrp="1"/>
          </p:cNvSpPr>
          <p:nvPr>
            <p:ph type="sldNum" sz="quarter" idx="12"/>
          </p:nvPr>
        </p:nvSpPr>
        <p:spPr>
          <a:xfrm>
            <a:off x="8305800" y="6400800"/>
            <a:ext cx="1905000" cy="553212"/>
          </a:xfrm>
        </p:spPr>
        <p:txBody>
          <a:bodyPr/>
          <a:lstStyle/>
          <a:p>
            <a:pPr>
              <a:defRPr/>
            </a:pPr>
            <a:fld id="{1D365732-528F-4DDC-8772-5A431EF0D19A}" type="slidenum">
              <a:rPr lang="en-US" smtClean="0"/>
              <a:pPr>
                <a:defRPr/>
              </a:pPr>
              <a:t>45</a:t>
            </a:fld>
            <a:endParaRPr lang="en-US" dirty="0"/>
          </a:p>
        </p:txBody>
      </p:sp>
      <p:sp>
        <p:nvSpPr>
          <p:cNvPr id="7" name="Title 1"/>
          <p:cNvSpPr txBox="1">
            <a:spLocks/>
          </p:cNvSpPr>
          <p:nvPr/>
        </p:nvSpPr>
        <p:spPr>
          <a:xfrm>
            <a:off x="1943100" y="137847"/>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r>
              <a:rPr lang="en-US" sz="2800" b="1" dirty="0">
                <a:solidFill>
                  <a:srgbClr val="0069B8"/>
                </a:solidFill>
                <a:latin typeface="Arial" panose="020B0604020202020204" pitchFamily="34" charset="0"/>
                <a:cs typeface="Arial" panose="020B0604020202020204" pitchFamily="34" charset="0"/>
              </a:rPr>
              <a:t>Threshold Requirements</a:t>
            </a:r>
          </a:p>
        </p:txBody>
      </p:sp>
      <p:cxnSp>
        <p:nvCxnSpPr>
          <p:cNvPr id="8" name="Straight Connector 7"/>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027858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752600" y="1066800"/>
            <a:ext cx="8458200" cy="51054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468630" indent="-285750" eaLnBrk="1" hangingPunct="1">
              <a:lnSpc>
                <a:spcPts val="2020"/>
              </a:lnSpc>
              <a:spcBef>
                <a:spcPts val="504"/>
              </a:spcBef>
              <a:spcAft>
                <a:spcPts val="600"/>
              </a:spcAft>
              <a:buFont typeface="Arial" panose="020B0604020202020204" pitchFamily="34" charset="0"/>
              <a:buChar char="•"/>
              <a:defRPr/>
            </a:pPr>
            <a:endParaRPr lang="en-US" sz="1400" b="1" spc="30" dirty="0">
              <a:solidFill>
                <a:srgbClr val="626464"/>
              </a:solidFill>
              <a:latin typeface="+mj-lt"/>
              <a:cs typeface="Arial"/>
            </a:endParaRPr>
          </a:p>
          <a:p>
            <a:pPr marL="182880" indent="0" eaLnBrk="1" hangingPunct="1">
              <a:lnSpc>
                <a:spcPts val="2020"/>
              </a:lnSpc>
              <a:spcBef>
                <a:spcPts val="504"/>
              </a:spcBef>
              <a:spcAft>
                <a:spcPts val="600"/>
              </a:spcAft>
              <a:buNone/>
              <a:defRPr/>
            </a:pPr>
            <a:r>
              <a:rPr lang="en-US" sz="1800" b="1" spc="30" dirty="0">
                <a:cs typeface="Arial"/>
              </a:rPr>
              <a:t>Previous Performance Issues</a:t>
            </a:r>
            <a:endParaRPr lang="en-US" sz="1800" b="1" spc="30" dirty="0">
              <a:latin typeface="+mj-lt"/>
              <a:cs typeface="Arial"/>
            </a:endParaRPr>
          </a:p>
          <a:p>
            <a:pPr marL="468630" indent="-285750" eaLnBrk="1" hangingPunct="1">
              <a:lnSpc>
                <a:spcPts val="2020"/>
              </a:lnSpc>
              <a:spcBef>
                <a:spcPts val="504"/>
              </a:spcBef>
              <a:spcAft>
                <a:spcPts val="600"/>
              </a:spcAft>
              <a:defRPr/>
            </a:pPr>
            <a:r>
              <a:rPr lang="en-US" sz="1800" b="1" spc="30" dirty="0">
                <a:solidFill>
                  <a:srgbClr val="0063A5"/>
                </a:solidFill>
                <a:latin typeface="+mj-lt"/>
                <a:cs typeface="Arial"/>
              </a:rPr>
              <a:t>NEGATIVE POINTS –</a:t>
            </a:r>
          </a:p>
          <a:p>
            <a:pPr marL="868680" lvl="1" eaLnBrk="1" hangingPunct="1">
              <a:lnSpc>
                <a:spcPts val="2020"/>
              </a:lnSpc>
              <a:spcBef>
                <a:spcPts val="504"/>
              </a:spcBef>
              <a:spcAft>
                <a:spcPts val="600"/>
              </a:spcAft>
              <a:defRPr/>
            </a:pPr>
            <a:r>
              <a:rPr lang="en-US" sz="1800" b="1" spc="30" dirty="0">
                <a:solidFill>
                  <a:srgbClr val="0063A5"/>
                </a:solidFill>
                <a:latin typeface="+mj-lt"/>
              </a:rPr>
              <a:t>-20 Points </a:t>
            </a:r>
            <a:r>
              <a:rPr lang="en-US" sz="1800" spc="30" dirty="0">
                <a:solidFill>
                  <a:srgbClr val="626464"/>
                </a:solidFill>
                <a:latin typeface="+mj-lt"/>
              </a:rPr>
              <a:t>-   Applicants who were previously suspended from participating in any SC Housing program, at any point in time, and the suspension has been lifted.</a:t>
            </a:r>
          </a:p>
          <a:p>
            <a:pPr marL="868680" lvl="1" eaLnBrk="1" hangingPunct="1">
              <a:lnSpc>
                <a:spcPts val="2020"/>
              </a:lnSpc>
              <a:spcBef>
                <a:spcPts val="504"/>
              </a:spcBef>
              <a:spcAft>
                <a:spcPts val="600"/>
              </a:spcAft>
              <a:defRPr/>
            </a:pPr>
            <a:r>
              <a:rPr lang="en-US" sz="1800" b="1" spc="30" dirty="0">
                <a:solidFill>
                  <a:srgbClr val="0063A5"/>
                </a:solidFill>
                <a:latin typeface="+mj-lt"/>
              </a:rPr>
              <a:t>-20 Points </a:t>
            </a:r>
            <a:r>
              <a:rPr lang="en-US" sz="1800" spc="30" dirty="0">
                <a:solidFill>
                  <a:srgbClr val="626464"/>
                </a:solidFill>
                <a:latin typeface="+mj-lt"/>
              </a:rPr>
              <a:t>– Applicants proposing a project that includes the permanent relocation of existing tenants.</a:t>
            </a:r>
          </a:p>
          <a:p>
            <a:pPr marL="868680" lvl="1" eaLnBrk="1" hangingPunct="1">
              <a:lnSpc>
                <a:spcPts val="2020"/>
              </a:lnSpc>
              <a:spcBef>
                <a:spcPts val="504"/>
              </a:spcBef>
              <a:spcAft>
                <a:spcPts val="600"/>
              </a:spcAft>
              <a:defRPr/>
            </a:pPr>
            <a:r>
              <a:rPr lang="en-US" sz="1800" b="1" spc="30" dirty="0">
                <a:solidFill>
                  <a:srgbClr val="0063A5"/>
                </a:solidFill>
                <a:latin typeface="+mj-lt"/>
              </a:rPr>
              <a:t>-15 Points </a:t>
            </a:r>
            <a:r>
              <a:rPr lang="en-US" sz="1800" b="1" spc="30" dirty="0">
                <a:solidFill>
                  <a:srgbClr val="626464"/>
                </a:solidFill>
                <a:latin typeface="+mj-lt"/>
              </a:rPr>
              <a:t>- </a:t>
            </a:r>
            <a:r>
              <a:rPr lang="en-US" sz="1800" spc="30" dirty="0">
                <a:solidFill>
                  <a:srgbClr val="626464"/>
                </a:solidFill>
                <a:latin typeface="+mj-lt"/>
              </a:rPr>
              <a:t> Applicants who have had funds de-obligated or rescinded by SC Housing for lack of progress or an inability to complete the project. Negative points will not be assessed for de-obligated/rescinded funds when issues regarding a project progressing were beyond an awardee’s control as determined by SC Housing</a:t>
            </a:r>
          </a:p>
          <a:p>
            <a:pPr marL="868680" lvl="1" eaLnBrk="1" hangingPunct="1">
              <a:lnSpc>
                <a:spcPts val="2020"/>
              </a:lnSpc>
              <a:spcBef>
                <a:spcPts val="504"/>
              </a:spcBef>
              <a:spcAft>
                <a:spcPts val="600"/>
              </a:spcAft>
              <a:defRPr/>
            </a:pPr>
            <a:r>
              <a:rPr lang="en-US" sz="1800" b="1" spc="30" dirty="0">
                <a:solidFill>
                  <a:srgbClr val="0063A5"/>
                </a:solidFill>
                <a:latin typeface="+mj-lt"/>
              </a:rPr>
              <a:t>-10 Points </a:t>
            </a:r>
            <a:r>
              <a:rPr lang="en-US" sz="1800" b="1" spc="30" dirty="0">
                <a:solidFill>
                  <a:srgbClr val="626464"/>
                </a:solidFill>
                <a:latin typeface="+mj-lt"/>
              </a:rPr>
              <a:t>- </a:t>
            </a:r>
            <a:r>
              <a:rPr lang="en-US" sz="1800" spc="30" dirty="0">
                <a:solidFill>
                  <a:srgbClr val="626464"/>
                </a:solidFill>
                <a:latin typeface="+mj-lt"/>
              </a:rPr>
              <a:t> Applicants who received a </a:t>
            </a:r>
            <a:r>
              <a:rPr lang="en-US" sz="1800" spc="30" dirty="0">
                <a:solidFill>
                  <a:srgbClr val="626464"/>
                </a:solidFill>
              </a:rPr>
              <a:t>HOME or NHTF award within the last five years that took </a:t>
            </a:r>
            <a:r>
              <a:rPr lang="en-US" sz="1800" spc="30" dirty="0">
                <a:solidFill>
                  <a:srgbClr val="626464"/>
                </a:solidFill>
                <a:latin typeface="+mj-lt"/>
              </a:rPr>
              <a:t>more that 42 months to complete.</a:t>
            </a:r>
          </a:p>
          <a:p>
            <a:pPr marL="582930" lvl="1" indent="0" eaLnBrk="1" hangingPunct="1">
              <a:lnSpc>
                <a:spcPts val="2020"/>
              </a:lnSpc>
              <a:spcBef>
                <a:spcPts val="504"/>
              </a:spcBef>
              <a:spcAft>
                <a:spcPts val="600"/>
              </a:spcAft>
              <a:buNone/>
              <a:defRPr/>
            </a:pPr>
            <a:r>
              <a:rPr lang="en-US" sz="1400" spc="30" dirty="0">
                <a:solidFill>
                  <a:srgbClr val="626464"/>
                </a:solidFill>
                <a:latin typeface="+mj-lt"/>
              </a:rPr>
              <a:t>	</a:t>
            </a:r>
          </a:p>
          <a:p>
            <a:pPr marL="582930" lvl="1" indent="0" eaLnBrk="1" hangingPunct="1">
              <a:lnSpc>
                <a:spcPts val="2020"/>
              </a:lnSpc>
              <a:spcBef>
                <a:spcPts val="504"/>
              </a:spcBef>
              <a:spcAft>
                <a:spcPts val="600"/>
              </a:spcAft>
              <a:buNone/>
              <a:defRPr/>
            </a:pPr>
            <a:endParaRPr lang="en-US" sz="1800" spc="30" dirty="0">
              <a:solidFill>
                <a:srgbClr val="0070C0"/>
              </a:solidFill>
              <a:latin typeface="+mj-lt"/>
            </a:endParaRPr>
          </a:p>
          <a:p>
            <a:pPr marL="582930" lvl="1" indent="0" eaLnBrk="1" hangingPunct="1">
              <a:lnSpc>
                <a:spcPts val="2020"/>
              </a:lnSpc>
              <a:spcBef>
                <a:spcPts val="504"/>
              </a:spcBef>
              <a:spcAft>
                <a:spcPts val="600"/>
              </a:spcAft>
              <a:buNone/>
              <a:defRPr/>
            </a:pPr>
            <a:endParaRPr lang="en-US" sz="1800" b="1" spc="30" dirty="0">
              <a:solidFill>
                <a:srgbClr val="0070C0"/>
              </a:solidFill>
              <a:latin typeface="+mj-lt"/>
            </a:endParaRPr>
          </a:p>
          <a:p>
            <a:pPr marL="468630" indent="-285750" eaLnBrk="1" hangingPunct="1">
              <a:lnSpc>
                <a:spcPts val="2020"/>
              </a:lnSpc>
              <a:spcBef>
                <a:spcPts val="504"/>
              </a:spcBef>
              <a:spcAft>
                <a:spcPts val="600"/>
              </a:spcAft>
              <a:buFont typeface="Courier New" pitchFamily="49" charset="0"/>
              <a:buChar char="o"/>
              <a:defRPr/>
            </a:pPr>
            <a:endParaRPr lang="en-US" sz="1800" b="1" spc="30" dirty="0">
              <a:solidFill>
                <a:srgbClr val="0070C0"/>
              </a:solidFill>
              <a:latin typeface="+mj-lt"/>
              <a:cs typeface="Arial"/>
            </a:endParaRPr>
          </a:p>
        </p:txBody>
      </p:sp>
      <p:sp>
        <p:nvSpPr>
          <p:cNvPr id="2" name="Slide Number Placeholder 1"/>
          <p:cNvSpPr>
            <a:spLocks noGrp="1"/>
          </p:cNvSpPr>
          <p:nvPr>
            <p:ph type="sldNum" sz="quarter" idx="12"/>
          </p:nvPr>
        </p:nvSpPr>
        <p:spPr>
          <a:xfrm>
            <a:off x="8305800" y="6380988"/>
            <a:ext cx="1905000" cy="553212"/>
          </a:xfrm>
        </p:spPr>
        <p:txBody>
          <a:bodyPr/>
          <a:lstStyle/>
          <a:p>
            <a:pPr>
              <a:defRPr/>
            </a:pPr>
            <a:fld id="{1D365732-528F-4DDC-8772-5A431EF0D19A}" type="slidenum">
              <a:rPr lang="en-US" smtClean="0"/>
              <a:pPr>
                <a:defRPr/>
              </a:pPr>
              <a:t>46</a:t>
            </a:fld>
            <a:endParaRPr lang="en-US" dirty="0"/>
          </a:p>
        </p:txBody>
      </p:sp>
      <p:sp>
        <p:nvSpPr>
          <p:cNvPr id="7"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r>
              <a:rPr lang="en-US" sz="2800" b="1" dirty="0">
                <a:solidFill>
                  <a:srgbClr val="0069B8"/>
                </a:solidFill>
                <a:latin typeface="Arial" panose="020B0604020202020204" pitchFamily="34" charset="0"/>
                <a:cs typeface="Arial" panose="020B0604020202020204" pitchFamily="34" charset="0"/>
              </a:rPr>
              <a:t>Scoring Criteria</a:t>
            </a:r>
          </a:p>
        </p:txBody>
      </p:sp>
      <p:cxnSp>
        <p:nvCxnSpPr>
          <p:cNvPr id="8" name="Straight Connector 7"/>
          <p:cNvCxnSpPr/>
          <p:nvPr/>
        </p:nvCxnSpPr>
        <p:spPr>
          <a:xfrm>
            <a:off x="2074333" y="10668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64120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752600" y="1371600"/>
            <a:ext cx="8458200" cy="44196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br>
              <a:rPr lang="en-US" sz="1800" b="1" spc="30" dirty="0">
                <a:latin typeface="+mj-lt"/>
                <a:cs typeface="Arial"/>
              </a:rPr>
            </a:br>
            <a:r>
              <a:rPr lang="en-US" sz="1800" b="1" spc="30" dirty="0">
                <a:solidFill>
                  <a:srgbClr val="0063A5"/>
                </a:solidFill>
                <a:latin typeface="+mj-lt"/>
                <a:cs typeface="Arial"/>
              </a:rPr>
              <a:t>POSITIVE SITE CHARACTERISTICS</a:t>
            </a:r>
          </a:p>
          <a:p>
            <a:pPr marL="182880" indent="0" eaLnBrk="1" hangingPunct="1">
              <a:lnSpc>
                <a:spcPts val="2020"/>
              </a:lnSpc>
              <a:spcBef>
                <a:spcPts val="504"/>
              </a:spcBef>
              <a:spcAft>
                <a:spcPts val="600"/>
              </a:spcAft>
              <a:buNone/>
              <a:defRPr/>
            </a:pPr>
            <a:endParaRPr lang="en-US" sz="800" b="1" spc="30" dirty="0">
              <a:solidFill>
                <a:srgbClr val="0063A5"/>
              </a:solidFill>
              <a:latin typeface="+mj-lt"/>
              <a:cs typeface="Arial"/>
            </a:endParaRPr>
          </a:p>
          <a:p>
            <a:pPr marL="868680" lvl="1" eaLnBrk="1" hangingPunct="1">
              <a:lnSpc>
                <a:spcPts val="2020"/>
              </a:lnSpc>
              <a:spcBef>
                <a:spcPts val="504"/>
              </a:spcBef>
              <a:spcAft>
                <a:spcPts val="600"/>
              </a:spcAft>
              <a:defRPr/>
            </a:pPr>
            <a:r>
              <a:rPr lang="en-US" sz="1600" b="1" spc="30" dirty="0">
                <a:solidFill>
                  <a:srgbClr val="0063A5"/>
                </a:solidFill>
                <a:latin typeface="+mj-lt"/>
              </a:rPr>
              <a:t>Up to 64 Points </a:t>
            </a:r>
            <a:r>
              <a:rPr lang="en-US" sz="1600" spc="30" dirty="0">
                <a:solidFill>
                  <a:srgbClr val="626464"/>
                </a:solidFill>
                <a:latin typeface="+mj-lt"/>
              </a:rPr>
              <a:t>for the site’s distance to amenities</a:t>
            </a:r>
          </a:p>
          <a:p>
            <a:pPr marL="868680" lvl="1" eaLnBrk="1" hangingPunct="1">
              <a:lnSpc>
                <a:spcPts val="2020"/>
              </a:lnSpc>
              <a:spcBef>
                <a:spcPts val="504"/>
              </a:spcBef>
              <a:spcAft>
                <a:spcPts val="600"/>
              </a:spcAft>
              <a:defRPr/>
            </a:pPr>
            <a:r>
              <a:rPr lang="en-US" sz="1600" b="1" spc="30" dirty="0">
                <a:solidFill>
                  <a:srgbClr val="0063A5"/>
                </a:solidFill>
                <a:latin typeface="+mj-lt"/>
              </a:rPr>
              <a:t>Up to 10 Points </a:t>
            </a:r>
            <a:r>
              <a:rPr lang="en-US" sz="1600" spc="30" dirty="0">
                <a:solidFill>
                  <a:srgbClr val="626464"/>
                </a:solidFill>
                <a:latin typeface="+mj-lt"/>
              </a:rPr>
              <a:t>based </a:t>
            </a:r>
            <a:r>
              <a:rPr lang="en-US" sz="1600" spc="30" dirty="0">
                <a:solidFill>
                  <a:srgbClr val="626464"/>
                </a:solidFill>
              </a:rPr>
              <a:t>number of jobs paying between $1,251 and $3,333 per month in a two-mile or four-mile radius depending on the county, as displayed on the US Census Bureau’s OnTheMap tool for the Longitudinal Employment Household Dynamics database</a:t>
            </a:r>
          </a:p>
          <a:p>
            <a:pPr marL="868680" lvl="1" eaLnBrk="1" hangingPunct="1">
              <a:lnSpc>
                <a:spcPts val="2020"/>
              </a:lnSpc>
              <a:spcBef>
                <a:spcPts val="504"/>
              </a:spcBef>
              <a:spcAft>
                <a:spcPts val="600"/>
              </a:spcAft>
              <a:defRPr/>
            </a:pPr>
            <a:r>
              <a:rPr lang="en-US" sz="1600" b="1" spc="30" dirty="0">
                <a:solidFill>
                  <a:srgbClr val="0063A5"/>
                </a:solidFill>
                <a:latin typeface="+mj-lt"/>
              </a:rPr>
              <a:t>5 Points </a:t>
            </a:r>
            <a:r>
              <a:rPr lang="en-US" sz="1600" spc="30" dirty="0">
                <a:solidFill>
                  <a:srgbClr val="626464"/>
                </a:solidFill>
                <a:latin typeface="+mj-lt"/>
              </a:rPr>
              <a:t>for </a:t>
            </a:r>
            <a:r>
              <a:rPr lang="en-US" sz="1600" u="sng" spc="30" dirty="0">
                <a:solidFill>
                  <a:srgbClr val="626464"/>
                </a:solidFill>
                <a:latin typeface="+mj-lt"/>
              </a:rPr>
              <a:t>not</a:t>
            </a:r>
            <a:r>
              <a:rPr lang="en-US" sz="1600" spc="30" dirty="0">
                <a:solidFill>
                  <a:srgbClr val="626464"/>
                </a:solidFill>
                <a:latin typeface="+mj-lt"/>
              </a:rPr>
              <a:t> being located in a Racially or Ethnically Concentrated Area of Poverty (R/ECAP) as defined by the US Department of Housing and Urban Development</a:t>
            </a:r>
          </a:p>
          <a:p>
            <a:pPr marL="582930" lvl="1" indent="0" eaLnBrk="1" hangingPunct="1">
              <a:lnSpc>
                <a:spcPts val="2020"/>
              </a:lnSpc>
              <a:spcBef>
                <a:spcPts val="504"/>
              </a:spcBef>
              <a:spcAft>
                <a:spcPts val="600"/>
              </a:spcAft>
              <a:buNone/>
              <a:defRPr/>
            </a:pPr>
            <a:r>
              <a:rPr lang="en-US" sz="1400" spc="30" dirty="0">
                <a:solidFill>
                  <a:srgbClr val="626464"/>
                </a:solidFill>
                <a:latin typeface="+mj-lt"/>
              </a:rPr>
              <a:t>	</a:t>
            </a:r>
          </a:p>
          <a:p>
            <a:pPr marL="582930" lvl="1" indent="0" eaLnBrk="1" hangingPunct="1">
              <a:lnSpc>
                <a:spcPts val="2020"/>
              </a:lnSpc>
              <a:spcBef>
                <a:spcPts val="504"/>
              </a:spcBef>
              <a:spcAft>
                <a:spcPts val="600"/>
              </a:spcAft>
              <a:buNone/>
              <a:defRPr/>
            </a:pPr>
            <a:endParaRPr lang="en-US" sz="1800" spc="30" dirty="0">
              <a:solidFill>
                <a:srgbClr val="0070C0"/>
              </a:solidFill>
              <a:latin typeface="+mj-lt"/>
            </a:endParaRPr>
          </a:p>
          <a:p>
            <a:pPr marL="582930" lvl="1" indent="0" eaLnBrk="1" hangingPunct="1">
              <a:lnSpc>
                <a:spcPts val="2020"/>
              </a:lnSpc>
              <a:spcBef>
                <a:spcPts val="504"/>
              </a:spcBef>
              <a:spcAft>
                <a:spcPts val="600"/>
              </a:spcAft>
              <a:buNone/>
              <a:defRPr/>
            </a:pPr>
            <a:endParaRPr lang="en-US" sz="1800" b="1" spc="30" dirty="0">
              <a:solidFill>
                <a:srgbClr val="0070C0"/>
              </a:solidFill>
              <a:latin typeface="+mj-lt"/>
            </a:endParaRPr>
          </a:p>
          <a:p>
            <a:pPr marL="468630" indent="-285750" eaLnBrk="1" hangingPunct="1">
              <a:lnSpc>
                <a:spcPts val="2020"/>
              </a:lnSpc>
              <a:spcBef>
                <a:spcPts val="504"/>
              </a:spcBef>
              <a:spcAft>
                <a:spcPts val="600"/>
              </a:spcAft>
              <a:buFont typeface="Courier New" pitchFamily="49" charset="0"/>
              <a:buChar char="o"/>
              <a:defRPr/>
            </a:pPr>
            <a:endParaRPr lang="en-US" sz="1800" b="1" spc="30" dirty="0">
              <a:solidFill>
                <a:srgbClr val="0070C0"/>
              </a:solidFill>
              <a:latin typeface="+mj-lt"/>
              <a:cs typeface="Arial"/>
            </a:endParaRPr>
          </a:p>
        </p:txBody>
      </p:sp>
      <p:sp>
        <p:nvSpPr>
          <p:cNvPr id="2" name="Slide Number Placeholder 1"/>
          <p:cNvSpPr>
            <a:spLocks noGrp="1"/>
          </p:cNvSpPr>
          <p:nvPr>
            <p:ph type="sldNum" sz="quarter" idx="12"/>
          </p:nvPr>
        </p:nvSpPr>
        <p:spPr>
          <a:xfrm>
            <a:off x="8229600" y="6380988"/>
            <a:ext cx="1905000" cy="553212"/>
          </a:xfrm>
        </p:spPr>
        <p:txBody>
          <a:bodyPr/>
          <a:lstStyle/>
          <a:p>
            <a:pPr>
              <a:defRPr/>
            </a:pPr>
            <a:fld id="{1D365732-528F-4DDC-8772-5A431EF0D19A}" type="slidenum">
              <a:rPr lang="en-US" smtClean="0"/>
              <a:pPr>
                <a:defRPr/>
              </a:pPr>
              <a:t>47</a:t>
            </a:fld>
            <a:endParaRPr lang="en-US" dirty="0"/>
          </a:p>
        </p:txBody>
      </p:sp>
      <p:sp>
        <p:nvSpPr>
          <p:cNvPr id="7"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New Construction Projects Scoring Criteria</a:t>
            </a:r>
            <a:endParaRPr lang="en-US" sz="2800" b="1" spc="30" dirty="0">
              <a:solidFill>
                <a:srgbClr val="626464"/>
              </a:solidFill>
              <a:cs typeface="Arial"/>
            </a:endParaRPr>
          </a:p>
        </p:txBody>
      </p:sp>
      <p:cxnSp>
        <p:nvCxnSpPr>
          <p:cNvPr id="8" name="Straight Connector 7"/>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787839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905000" y="1143000"/>
            <a:ext cx="8305800" cy="4648200"/>
          </a:xfrm>
          <a:prstGeom prst="rect">
            <a:avLst/>
          </a:prstGeom>
          <a:noFill/>
          <a:ln>
            <a:noFill/>
          </a:ln>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r>
              <a:rPr lang="en-US" sz="1800" b="1" spc="30" dirty="0">
                <a:solidFill>
                  <a:srgbClr val="0063A5"/>
                </a:solidFill>
                <a:latin typeface="+mj-lt"/>
                <a:cs typeface="Arial"/>
              </a:rPr>
              <a:t>NEGATIVE SITE CHARACTERISTICS</a:t>
            </a:r>
          </a:p>
          <a:p>
            <a:pPr marL="182880" indent="0" eaLnBrk="1" hangingPunct="1">
              <a:lnSpc>
                <a:spcPts val="2020"/>
              </a:lnSpc>
              <a:spcBef>
                <a:spcPts val="504"/>
              </a:spcBef>
              <a:spcAft>
                <a:spcPts val="600"/>
              </a:spcAft>
              <a:buNone/>
              <a:defRPr/>
            </a:pPr>
            <a:r>
              <a:rPr lang="en-US" sz="1400" b="1" spc="30" dirty="0">
                <a:solidFill>
                  <a:srgbClr val="0063A5"/>
                </a:solidFill>
                <a:latin typeface="+mj-lt"/>
                <a:cs typeface="Arial"/>
              </a:rPr>
              <a:t>1 Point</a:t>
            </a:r>
            <a:r>
              <a:rPr lang="en-US" sz="1400" spc="30" dirty="0">
                <a:solidFill>
                  <a:srgbClr val="0063A5"/>
                </a:solidFill>
                <a:latin typeface="+mj-lt"/>
                <a:cs typeface="Arial"/>
              </a:rPr>
              <a:t> </a:t>
            </a:r>
            <a:r>
              <a:rPr lang="en-US" sz="1400" spc="30" dirty="0">
                <a:solidFill>
                  <a:srgbClr val="626464"/>
                </a:solidFill>
                <a:latin typeface="+mj-lt"/>
                <a:cs typeface="Arial"/>
              </a:rPr>
              <a:t>deducted for each instance of a site within:</a:t>
            </a:r>
          </a:p>
          <a:p>
            <a:pPr lvl="1"/>
            <a:r>
              <a:rPr lang="en-US" sz="1800" dirty="0">
                <a:solidFill>
                  <a:schemeClr val="tx2">
                    <a:lumMod val="75000"/>
                    <a:lumOff val="25000"/>
                  </a:schemeClr>
                </a:solidFill>
                <a:latin typeface="+mj-lt"/>
              </a:rPr>
              <a:t>five hundred (500) feet of an easement containing an electric substation, whether it is active or inactive</a:t>
            </a:r>
          </a:p>
          <a:p>
            <a:pPr lvl="1"/>
            <a:r>
              <a:rPr lang="en-US" sz="1800" dirty="0">
                <a:solidFill>
                  <a:schemeClr val="tx2">
                    <a:lumMod val="75000"/>
                    <a:lumOff val="25000"/>
                  </a:schemeClr>
                </a:solidFill>
                <a:latin typeface="+mj-lt"/>
              </a:rPr>
              <a:t>one-half (1/2) mile of an operating commercial beef/hog/chicken/turkey farm or processing plant</a:t>
            </a:r>
          </a:p>
          <a:p>
            <a:pPr lvl="1"/>
            <a:r>
              <a:rPr lang="en-US" sz="1800" dirty="0">
                <a:solidFill>
                  <a:schemeClr val="tx2">
                    <a:lumMod val="75000"/>
                    <a:lumOff val="25000"/>
                  </a:schemeClr>
                </a:solidFill>
                <a:latin typeface="+mj-lt"/>
              </a:rPr>
              <a:t>one-half (1/2) mile of a treatment, storage, or disposal facility for hazardous wastes, an active or inactive solid waste disposal facility and/or solid waste transfer facility</a:t>
            </a:r>
          </a:p>
          <a:p>
            <a:pPr lvl="1"/>
            <a:r>
              <a:rPr lang="en-US" sz="1800" dirty="0">
                <a:solidFill>
                  <a:schemeClr val="tx2">
                    <a:lumMod val="75000"/>
                    <a:lumOff val="25000"/>
                  </a:schemeClr>
                </a:solidFill>
                <a:latin typeface="+mj-lt"/>
              </a:rPr>
              <a:t>one-half (1/2) mile of a sewage treatment plant </a:t>
            </a:r>
          </a:p>
          <a:p>
            <a:pPr lvl="1">
              <a:spcBef>
                <a:spcPts val="0"/>
              </a:spcBef>
            </a:pPr>
            <a:r>
              <a:rPr lang="en-US" sz="1800" dirty="0">
                <a:solidFill>
                  <a:schemeClr val="tx2">
                    <a:lumMod val="75000"/>
                    <a:lumOff val="25000"/>
                  </a:schemeClr>
                </a:solidFill>
                <a:latin typeface="+mj-lt"/>
              </a:rPr>
              <a:t>one-quarter (1/4) mile of any jail, prison, detention center or correctional facility (not including a temporary holding facility).  </a:t>
            </a:r>
            <a:endParaRPr lang="en-US" sz="2000" spc="30" dirty="0">
              <a:solidFill>
                <a:schemeClr val="tx2">
                  <a:lumMod val="75000"/>
                  <a:lumOff val="25000"/>
                </a:schemeClr>
              </a:solidFill>
              <a:latin typeface="+mj-lt"/>
            </a:endParaRPr>
          </a:p>
          <a:p>
            <a:pPr marL="182880" lvl="1" indent="0">
              <a:buNone/>
            </a:pPr>
            <a:endParaRPr lang="en-US" sz="1400" spc="30" dirty="0">
              <a:solidFill>
                <a:srgbClr val="626464"/>
              </a:solidFill>
            </a:endParaRPr>
          </a:p>
          <a:p>
            <a:pPr marL="182880" lvl="1" indent="0">
              <a:buNone/>
            </a:pPr>
            <a:r>
              <a:rPr lang="en-US" sz="1400" b="1" spc="30" dirty="0">
                <a:solidFill>
                  <a:srgbClr val="0063A5"/>
                </a:solidFill>
              </a:rPr>
              <a:t>2 Points</a:t>
            </a:r>
            <a:r>
              <a:rPr lang="en-US" sz="1400" spc="30" dirty="0">
                <a:solidFill>
                  <a:srgbClr val="0063A5"/>
                </a:solidFill>
              </a:rPr>
              <a:t> </a:t>
            </a:r>
            <a:r>
              <a:rPr lang="en-US" sz="1400" spc="30" dirty="0">
                <a:solidFill>
                  <a:schemeClr val="tx2">
                    <a:lumMod val="75000"/>
                    <a:lumOff val="25000"/>
                  </a:schemeClr>
                </a:solidFill>
              </a:rPr>
              <a:t>deducted where any portion of the site contains for permits easements for overhead electric power lines and/or such electric power lines which encumber the site.</a:t>
            </a:r>
          </a:p>
          <a:p>
            <a:pPr marL="182880" lvl="1" indent="0">
              <a:buNone/>
            </a:pPr>
            <a:endParaRPr lang="en-US" sz="1400" spc="30" dirty="0">
              <a:solidFill>
                <a:schemeClr val="tx2">
                  <a:lumMod val="75000"/>
                  <a:lumOff val="25000"/>
                </a:schemeClr>
              </a:solidFill>
            </a:endParaRPr>
          </a:p>
          <a:p>
            <a:pPr marL="182880" lvl="1" indent="0">
              <a:buNone/>
            </a:pPr>
            <a:r>
              <a:rPr lang="en-US" sz="1400" b="1" spc="30" dirty="0">
                <a:solidFill>
                  <a:srgbClr val="0063A5"/>
                </a:solidFill>
              </a:rPr>
              <a:t>3 Points</a:t>
            </a:r>
            <a:r>
              <a:rPr lang="en-US" sz="1400" spc="30" dirty="0">
                <a:solidFill>
                  <a:srgbClr val="0063A5"/>
                </a:solidFill>
              </a:rPr>
              <a:t> </a:t>
            </a:r>
            <a:r>
              <a:rPr lang="en-US" sz="1400" spc="30" dirty="0">
                <a:solidFill>
                  <a:srgbClr val="626464"/>
                </a:solidFill>
              </a:rPr>
              <a:t>deducted for each instance of a site within:</a:t>
            </a:r>
          </a:p>
          <a:p>
            <a:pPr marL="468630" lvl="1"/>
            <a:r>
              <a:rPr lang="en-US" sz="1200" spc="30" dirty="0">
                <a:solidFill>
                  <a:schemeClr val="tx2">
                    <a:lumMod val="75000"/>
                    <a:lumOff val="25000"/>
                  </a:schemeClr>
                </a:solidFill>
              </a:rPr>
              <a:t>Five hundred (500) feet of a commercial junkyard or salvage yard; trash heap, landfill, dump pile or other eyesore.</a:t>
            </a:r>
          </a:p>
          <a:p>
            <a:pPr marL="468630" lvl="1"/>
            <a:r>
              <a:rPr lang="en-US" sz="1200" spc="30" dirty="0">
                <a:solidFill>
                  <a:schemeClr val="tx2">
                    <a:lumMod val="75000"/>
                    <a:lumOff val="25000"/>
                  </a:schemeClr>
                </a:solidFill>
              </a:rPr>
              <a:t>One-half (1/2)  mile of an operating industrial facility including but not limited to steel manufacturers, oil refineries, ports, chemical plants, plastic manufacturers, automotive and engine parts manufacturers, and food processing plants</a:t>
            </a:r>
            <a:r>
              <a:rPr lang="en-US" sz="1200" spc="30" dirty="0">
                <a:solidFill>
                  <a:srgbClr val="626464"/>
                </a:solidFill>
              </a:rPr>
              <a:t>.</a:t>
            </a:r>
          </a:p>
          <a:p>
            <a:pPr marL="182880" lvl="1" indent="0">
              <a:buNone/>
            </a:pPr>
            <a:endParaRPr lang="en-US" sz="1400" spc="30" dirty="0">
              <a:solidFill>
                <a:srgbClr val="626464"/>
              </a:solidFill>
            </a:endParaRPr>
          </a:p>
          <a:p>
            <a:pPr marL="582930" lvl="1" indent="0" eaLnBrk="1" hangingPunct="1">
              <a:lnSpc>
                <a:spcPts val="2020"/>
              </a:lnSpc>
              <a:spcBef>
                <a:spcPts val="504"/>
              </a:spcBef>
              <a:spcAft>
                <a:spcPts val="600"/>
              </a:spcAft>
              <a:buNone/>
              <a:defRPr/>
            </a:pPr>
            <a:endParaRPr lang="en-US" sz="1800" b="1" spc="30" dirty="0">
              <a:solidFill>
                <a:srgbClr val="0070C0"/>
              </a:solidFill>
              <a:latin typeface="+mj-lt"/>
            </a:endParaRPr>
          </a:p>
          <a:p>
            <a:pPr marL="468630" indent="-285750" eaLnBrk="1" hangingPunct="1">
              <a:lnSpc>
                <a:spcPts val="2020"/>
              </a:lnSpc>
              <a:spcBef>
                <a:spcPts val="504"/>
              </a:spcBef>
              <a:spcAft>
                <a:spcPts val="600"/>
              </a:spcAft>
              <a:buFont typeface="Courier New" pitchFamily="49" charset="0"/>
              <a:buChar char="o"/>
              <a:defRPr/>
            </a:pPr>
            <a:endParaRPr lang="en-US" sz="1800" b="1" spc="30" dirty="0">
              <a:solidFill>
                <a:srgbClr val="0070C0"/>
              </a:solidFill>
              <a:latin typeface="+mj-lt"/>
              <a:cs typeface="Arial"/>
            </a:endParaRPr>
          </a:p>
        </p:txBody>
      </p:sp>
      <p:sp>
        <p:nvSpPr>
          <p:cNvPr id="2" name="Slide Number Placeholder 1"/>
          <p:cNvSpPr>
            <a:spLocks noGrp="1"/>
          </p:cNvSpPr>
          <p:nvPr>
            <p:ph type="sldNum" sz="quarter" idx="12"/>
          </p:nvPr>
        </p:nvSpPr>
        <p:spPr>
          <a:xfrm>
            <a:off x="8305800" y="6380988"/>
            <a:ext cx="1905000" cy="553212"/>
          </a:xfrm>
        </p:spPr>
        <p:txBody>
          <a:bodyPr/>
          <a:lstStyle/>
          <a:p>
            <a:pPr>
              <a:defRPr/>
            </a:pPr>
            <a:fld id="{1D365732-528F-4DDC-8772-5A431EF0D19A}" type="slidenum">
              <a:rPr lang="en-US" smtClean="0"/>
              <a:pPr>
                <a:defRPr/>
              </a:pPr>
              <a:t>48</a:t>
            </a:fld>
            <a:endParaRPr lang="en-US" dirty="0"/>
          </a:p>
        </p:txBody>
      </p:sp>
      <p:sp>
        <p:nvSpPr>
          <p:cNvPr id="7"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New Construction Projects Scoring Criteria</a:t>
            </a:r>
            <a:endParaRPr lang="en-US" sz="2800" b="1" spc="30" dirty="0">
              <a:solidFill>
                <a:srgbClr val="626464"/>
              </a:solidFill>
              <a:cs typeface="Arial"/>
            </a:endParaRPr>
          </a:p>
        </p:txBody>
      </p:sp>
      <p:cxnSp>
        <p:nvCxnSpPr>
          <p:cNvPr id="9" name="Straight Connector 8"/>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95750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989056" y="1253395"/>
            <a:ext cx="8305800" cy="5228559"/>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r>
              <a:rPr lang="en-US" sz="1400" b="1" spc="30" dirty="0">
                <a:solidFill>
                  <a:srgbClr val="0063A5"/>
                </a:solidFill>
                <a:latin typeface="+mj-lt"/>
                <a:cs typeface="Arial"/>
              </a:rPr>
              <a:t>Affordable Housing Shortage </a:t>
            </a:r>
            <a:r>
              <a:rPr lang="en-US" sz="1400" b="1" spc="30" dirty="0">
                <a:latin typeface="+mj-lt"/>
                <a:cs typeface="Arial"/>
              </a:rPr>
              <a:t>– </a:t>
            </a:r>
            <a:r>
              <a:rPr lang="en-US" sz="1400" b="1" spc="30" dirty="0">
                <a:solidFill>
                  <a:srgbClr val="0070C0"/>
                </a:solidFill>
                <a:latin typeface="+mj-lt"/>
                <a:cs typeface="Arial"/>
              </a:rPr>
              <a:t>Up to 10 Points</a:t>
            </a:r>
          </a:p>
          <a:p>
            <a:pPr marL="468630" indent="-285750" eaLnBrk="1" hangingPunct="1">
              <a:lnSpc>
                <a:spcPts val="2020"/>
              </a:lnSpc>
              <a:spcBef>
                <a:spcPts val="504"/>
              </a:spcBef>
              <a:spcAft>
                <a:spcPts val="600"/>
              </a:spcAft>
              <a:defRPr/>
            </a:pPr>
            <a:r>
              <a:rPr lang="en-US" sz="1400" b="1" spc="30" dirty="0">
                <a:solidFill>
                  <a:srgbClr val="0063A5"/>
                </a:solidFill>
                <a:cs typeface="Arial"/>
              </a:rPr>
              <a:t>10 points </a:t>
            </a:r>
            <a:r>
              <a:rPr lang="en-US" sz="1400" spc="30" dirty="0">
                <a:solidFill>
                  <a:srgbClr val="626464"/>
                </a:solidFill>
                <a:cs typeface="Arial"/>
              </a:rPr>
              <a:t>to a project that is located in a county that did not receive an SRDP award in 2021, 2022, 2023, 2024 or 2025.</a:t>
            </a:r>
          </a:p>
          <a:p>
            <a:pPr marL="468630" indent="-285750" eaLnBrk="1" hangingPunct="1">
              <a:lnSpc>
                <a:spcPts val="2020"/>
              </a:lnSpc>
              <a:spcBef>
                <a:spcPts val="504"/>
              </a:spcBef>
              <a:spcAft>
                <a:spcPts val="600"/>
              </a:spcAft>
              <a:defRPr/>
            </a:pPr>
            <a:r>
              <a:rPr lang="en-US" sz="1400" b="1" spc="30" dirty="0">
                <a:solidFill>
                  <a:srgbClr val="0063A5"/>
                </a:solidFill>
                <a:latin typeface="+mj-lt"/>
                <a:cs typeface="Arial"/>
              </a:rPr>
              <a:t>5 points </a:t>
            </a:r>
            <a:r>
              <a:rPr lang="en-US" sz="1400" spc="30" dirty="0">
                <a:solidFill>
                  <a:srgbClr val="626464"/>
                </a:solidFill>
                <a:latin typeface="+mj-lt"/>
                <a:cs typeface="Arial"/>
              </a:rPr>
              <a:t>to a project that is located in a county that did not receive an SRDP award in 2023, 2024 or 2025.</a:t>
            </a:r>
          </a:p>
          <a:p>
            <a:pPr marL="182880" indent="0" eaLnBrk="1" hangingPunct="1">
              <a:lnSpc>
                <a:spcPts val="2020"/>
              </a:lnSpc>
              <a:spcBef>
                <a:spcPts val="504"/>
              </a:spcBef>
              <a:spcAft>
                <a:spcPts val="600"/>
              </a:spcAft>
              <a:buNone/>
              <a:defRPr/>
            </a:pPr>
            <a:r>
              <a:rPr lang="en-US" sz="1400" spc="30" dirty="0">
                <a:solidFill>
                  <a:srgbClr val="626464"/>
                </a:solidFill>
                <a:cs typeface="Arial"/>
              </a:rPr>
              <a:t>                                                                                    </a:t>
            </a:r>
            <a:endParaRPr lang="en-US" sz="1400" b="1" spc="30" dirty="0">
              <a:solidFill>
                <a:srgbClr val="626464"/>
              </a:solidFill>
              <a:cs typeface="Arial"/>
            </a:endParaRPr>
          </a:p>
          <a:p>
            <a:pPr marL="182880" indent="0" eaLnBrk="1" hangingPunct="1">
              <a:lnSpc>
                <a:spcPts val="2020"/>
              </a:lnSpc>
              <a:spcBef>
                <a:spcPts val="504"/>
              </a:spcBef>
              <a:spcAft>
                <a:spcPts val="600"/>
              </a:spcAft>
              <a:buNone/>
              <a:defRPr/>
            </a:pPr>
            <a:r>
              <a:rPr lang="en-US" sz="1400" spc="30" dirty="0">
                <a:solidFill>
                  <a:srgbClr val="626464"/>
                </a:solidFill>
                <a:latin typeface="+mj-lt"/>
                <a:cs typeface="Arial"/>
              </a:rPr>
              <a:t> </a:t>
            </a: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lvl="1" indent="0">
              <a:buNone/>
            </a:pPr>
            <a:endParaRPr lang="en-US" sz="1400" spc="30" dirty="0">
              <a:solidFill>
                <a:srgbClr val="626464"/>
              </a:solidFill>
            </a:endParaRPr>
          </a:p>
        </p:txBody>
      </p:sp>
      <p:sp>
        <p:nvSpPr>
          <p:cNvPr id="8" name="Title 1"/>
          <p:cNvSpPr txBox="1">
            <a:spLocks/>
          </p:cNvSpPr>
          <p:nvPr/>
        </p:nvSpPr>
        <p:spPr>
          <a:xfrm>
            <a:off x="1866900" y="762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New Construction Projects Scoring Criteria</a:t>
            </a:r>
            <a:endParaRPr lang="en-US" sz="2800" b="1" spc="30" dirty="0">
              <a:solidFill>
                <a:srgbClr val="626464"/>
              </a:solidFill>
              <a:cs typeface="Arial"/>
            </a:endParaRPr>
          </a:p>
        </p:txBody>
      </p:sp>
      <p:cxnSp>
        <p:nvCxnSpPr>
          <p:cNvPr id="9" name="Straight Connector 8"/>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
        <p:nvSpPr>
          <p:cNvPr id="3" name="Rectangle 2"/>
          <p:cNvSpPr/>
          <p:nvPr/>
        </p:nvSpPr>
        <p:spPr>
          <a:xfrm>
            <a:off x="1524000" y="638832"/>
            <a:ext cx="9137342" cy="348813"/>
          </a:xfrm>
          <a:prstGeom prst="rect">
            <a:avLst/>
          </a:prstGeom>
        </p:spPr>
        <p:txBody>
          <a:bodyPr wrap="square">
            <a:spAutoFit/>
          </a:bodyPr>
          <a:lstStyle/>
          <a:p>
            <a:pPr marL="182880" algn="ctr">
              <a:lnSpc>
                <a:spcPts val="2020"/>
              </a:lnSpc>
              <a:spcBef>
                <a:spcPts val="504"/>
              </a:spcBef>
              <a:spcAft>
                <a:spcPts val="600"/>
              </a:spcAft>
              <a:defRPr/>
            </a:pPr>
            <a:r>
              <a:rPr lang="en-US" sz="1800" b="1" spc="30" dirty="0">
                <a:solidFill>
                  <a:srgbClr val="0070C0"/>
                </a:solidFill>
              </a:rPr>
              <a:t>Other Points Awarded </a:t>
            </a:r>
            <a:endParaRPr lang="en-US" sz="1800" b="1" spc="30" dirty="0">
              <a:solidFill>
                <a:srgbClr val="626464"/>
              </a:solidFill>
            </a:endParaRPr>
          </a:p>
        </p:txBody>
      </p:sp>
      <p:sp>
        <p:nvSpPr>
          <p:cNvPr id="11" name="Slide Number Placeholder 1"/>
          <p:cNvSpPr>
            <a:spLocks noGrp="1"/>
          </p:cNvSpPr>
          <p:nvPr>
            <p:ph type="sldNum" sz="quarter" idx="12"/>
          </p:nvPr>
        </p:nvSpPr>
        <p:spPr>
          <a:xfrm>
            <a:off x="8305800" y="6380988"/>
            <a:ext cx="1905000" cy="553212"/>
          </a:xfrm>
        </p:spPr>
        <p:txBody>
          <a:bodyPr/>
          <a:lstStyle/>
          <a:p>
            <a:pPr>
              <a:defRPr/>
            </a:pPr>
            <a:fld id="{1D365732-528F-4DDC-8772-5A431EF0D19A}" type="slidenum">
              <a:rPr lang="en-US" smtClean="0"/>
              <a:pPr>
                <a:defRPr/>
              </a:pPr>
              <a:t>49</a:t>
            </a:fld>
            <a:endParaRPr lang="en-US" dirty="0"/>
          </a:p>
        </p:txBody>
      </p:sp>
    </p:spTree>
    <p:extLst>
      <p:ext uri="{BB962C8B-B14F-4D97-AF65-F5344CB8AC3E}">
        <p14:creationId xmlns:p14="http://schemas.microsoft.com/office/powerpoint/2010/main" val="30727523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905000" y="1447800"/>
            <a:ext cx="8305800" cy="4114801"/>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r>
              <a:rPr lang="en-US" sz="1800" b="1" spc="30" dirty="0">
                <a:solidFill>
                  <a:srgbClr val="0063A5"/>
                </a:solidFill>
                <a:cs typeface="Arial"/>
              </a:rPr>
              <a:t>Leveraging – Up to 20 Points </a:t>
            </a:r>
          </a:p>
          <a:p>
            <a:pPr marL="468630" indent="-285750" eaLnBrk="1" hangingPunct="1">
              <a:lnSpc>
                <a:spcPts val="2020"/>
              </a:lnSpc>
              <a:spcBef>
                <a:spcPts val="504"/>
              </a:spcBef>
              <a:spcAft>
                <a:spcPts val="600"/>
              </a:spcAft>
              <a:defRPr/>
            </a:pPr>
            <a:r>
              <a:rPr lang="en-US" sz="1600" b="1" spc="30" dirty="0">
                <a:solidFill>
                  <a:srgbClr val="0063A5"/>
                </a:solidFill>
                <a:cs typeface="Arial"/>
              </a:rPr>
              <a:t>Up to 10 Points </a:t>
            </a:r>
            <a:r>
              <a:rPr lang="en-US" sz="1600" spc="30" dirty="0">
                <a:solidFill>
                  <a:srgbClr val="626464"/>
                </a:solidFill>
                <a:cs typeface="Arial"/>
              </a:rPr>
              <a:t>for financial support from a municipality, non-profit, or local housing trust fund. Points are tiered by amount of funding being leveraged.</a:t>
            </a:r>
          </a:p>
          <a:p>
            <a:pPr marL="468630" indent="-285750" eaLnBrk="1" hangingPunct="1">
              <a:lnSpc>
                <a:spcPts val="2020"/>
              </a:lnSpc>
              <a:spcBef>
                <a:spcPts val="504"/>
              </a:spcBef>
              <a:spcAft>
                <a:spcPts val="600"/>
              </a:spcAft>
              <a:defRPr/>
            </a:pPr>
            <a:r>
              <a:rPr lang="en-US" sz="1600" b="1" spc="30" dirty="0">
                <a:solidFill>
                  <a:srgbClr val="0063A5"/>
                </a:solidFill>
                <a:cs typeface="Arial"/>
              </a:rPr>
              <a:t>Up to 10 Points </a:t>
            </a:r>
            <a:r>
              <a:rPr lang="en-US" sz="1600" spc="30" dirty="0">
                <a:solidFill>
                  <a:srgbClr val="626464"/>
                </a:solidFill>
                <a:cs typeface="Arial"/>
              </a:rPr>
              <a:t>for</a:t>
            </a:r>
            <a:r>
              <a:rPr lang="en-US" sz="1600" b="1" spc="30" dirty="0">
                <a:solidFill>
                  <a:srgbClr val="626464"/>
                </a:solidFill>
                <a:cs typeface="Arial"/>
              </a:rPr>
              <a:t> </a:t>
            </a:r>
            <a:r>
              <a:rPr lang="en-US" sz="1600" spc="30" dirty="0">
                <a:solidFill>
                  <a:srgbClr val="626464"/>
                </a:solidFill>
                <a:cs typeface="Arial"/>
              </a:rPr>
              <a:t>having written conditional commitment for PBRA. Points are tiered based on amount of PBRA being provided for the SRDP Project.</a:t>
            </a:r>
            <a:endParaRPr lang="en-US" sz="1600" b="1" spc="30" dirty="0">
              <a:solidFill>
                <a:srgbClr val="626464"/>
              </a:solidFill>
              <a:cs typeface="Arial"/>
            </a:endParaRPr>
          </a:p>
          <a:p>
            <a:pPr marL="182880" indent="0" eaLnBrk="1" hangingPunct="1">
              <a:lnSpc>
                <a:spcPts val="2020"/>
              </a:lnSpc>
              <a:spcBef>
                <a:spcPts val="504"/>
              </a:spcBef>
              <a:spcAft>
                <a:spcPts val="600"/>
              </a:spcAft>
              <a:buNone/>
              <a:defRPr/>
            </a:pPr>
            <a:r>
              <a:rPr lang="en-US" sz="1800" b="1" spc="30" dirty="0">
                <a:solidFill>
                  <a:srgbClr val="0063A5"/>
                </a:solidFill>
                <a:cs typeface="Arial"/>
              </a:rPr>
              <a:t>Site &amp; Neighborhood Standards – 5 Points</a:t>
            </a:r>
          </a:p>
          <a:p>
            <a:pPr marL="468630" indent="-285750" eaLnBrk="1" hangingPunct="1">
              <a:lnSpc>
                <a:spcPts val="2020"/>
              </a:lnSpc>
              <a:spcBef>
                <a:spcPts val="504"/>
              </a:spcBef>
              <a:spcAft>
                <a:spcPts val="600"/>
              </a:spcAft>
              <a:defRPr/>
            </a:pPr>
            <a:r>
              <a:rPr lang="en-US" sz="1600" spc="30" dirty="0">
                <a:solidFill>
                  <a:srgbClr val="626464"/>
                </a:solidFill>
                <a:cs typeface="Arial"/>
              </a:rPr>
              <a:t>Project is not located in an area of minority concentration</a:t>
            </a:r>
          </a:p>
          <a:p>
            <a:pPr marL="182880" indent="0" eaLnBrk="1" hangingPunct="1">
              <a:lnSpc>
                <a:spcPts val="2020"/>
              </a:lnSpc>
              <a:spcBef>
                <a:spcPts val="504"/>
              </a:spcBef>
              <a:spcAft>
                <a:spcPts val="600"/>
              </a:spcAft>
              <a:buNone/>
              <a:defRPr/>
            </a:pPr>
            <a:r>
              <a:rPr lang="en-US" sz="1800" b="1" spc="30" dirty="0">
                <a:solidFill>
                  <a:srgbClr val="0063A5"/>
                </a:solidFill>
                <a:cs typeface="Arial"/>
              </a:rPr>
              <a:t>Supportive Housing – 10 Points </a:t>
            </a:r>
          </a:p>
          <a:p>
            <a:pPr marL="468630" indent="-285750" eaLnBrk="1" hangingPunct="1">
              <a:lnSpc>
                <a:spcPts val="2020"/>
              </a:lnSpc>
              <a:spcBef>
                <a:spcPts val="504"/>
              </a:spcBef>
              <a:spcAft>
                <a:spcPts val="600"/>
              </a:spcAft>
              <a:defRPr/>
            </a:pPr>
            <a:r>
              <a:rPr lang="en-US" sz="1800" spc="30" dirty="0">
                <a:solidFill>
                  <a:srgbClr val="626464"/>
                </a:solidFill>
                <a:cs typeface="Arial"/>
              </a:rPr>
              <a:t>For projects setting aside at least 20% of the units for permanent supportive housing.</a:t>
            </a:r>
          </a:p>
          <a:p>
            <a:pPr marL="182880" indent="0" eaLnBrk="1" hangingPunct="1">
              <a:lnSpc>
                <a:spcPts val="2020"/>
              </a:lnSpc>
              <a:spcBef>
                <a:spcPts val="504"/>
              </a:spcBef>
              <a:spcAft>
                <a:spcPts val="600"/>
              </a:spcAft>
              <a:buNone/>
              <a:defRPr/>
            </a:pPr>
            <a:br>
              <a:rPr lang="en-US" sz="1600" b="1" spc="30" dirty="0">
                <a:solidFill>
                  <a:srgbClr val="0063A5"/>
                </a:solidFill>
                <a:cs typeface="Arial"/>
              </a:rPr>
            </a:br>
            <a:endParaRPr lang="en-US" sz="1400" spc="30" dirty="0">
              <a:solidFill>
                <a:srgbClr val="626464"/>
              </a:solidFill>
              <a:cs typeface="Arial"/>
            </a:endParaRPr>
          </a:p>
          <a:p>
            <a:pPr marL="182880" indent="0" eaLnBrk="1" hangingPunct="1">
              <a:lnSpc>
                <a:spcPts val="2020"/>
              </a:lnSpc>
              <a:spcBef>
                <a:spcPts val="504"/>
              </a:spcBef>
              <a:spcAft>
                <a:spcPts val="600"/>
              </a:spcAft>
              <a:buNone/>
              <a:defRPr/>
            </a:pPr>
            <a:r>
              <a:rPr lang="en-US" sz="1400" spc="30" dirty="0">
                <a:solidFill>
                  <a:srgbClr val="626464"/>
                </a:solidFill>
                <a:latin typeface="+mj-lt"/>
                <a:cs typeface="Arial"/>
              </a:rPr>
              <a:t> </a:t>
            </a: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lvl="1" indent="0">
              <a:buNone/>
            </a:pPr>
            <a:endParaRPr lang="en-US" sz="1400" spc="30" dirty="0">
              <a:solidFill>
                <a:srgbClr val="626464"/>
              </a:solidFill>
            </a:endParaRPr>
          </a:p>
        </p:txBody>
      </p:sp>
      <p:sp>
        <p:nvSpPr>
          <p:cNvPr id="2" name="Slide Number Placeholder 1"/>
          <p:cNvSpPr>
            <a:spLocks noGrp="1"/>
          </p:cNvSpPr>
          <p:nvPr>
            <p:ph type="sldNum" sz="quarter" idx="12"/>
          </p:nvPr>
        </p:nvSpPr>
        <p:spPr>
          <a:xfrm>
            <a:off x="8305800" y="6380988"/>
            <a:ext cx="1905000" cy="553212"/>
          </a:xfrm>
        </p:spPr>
        <p:txBody>
          <a:bodyPr/>
          <a:lstStyle/>
          <a:p>
            <a:pPr>
              <a:defRPr/>
            </a:pPr>
            <a:fld id="{1D365732-528F-4DDC-8772-5A431EF0D19A}" type="slidenum">
              <a:rPr lang="en-US" smtClean="0"/>
              <a:pPr>
                <a:defRPr/>
              </a:pPr>
              <a:t>50</a:t>
            </a:fld>
            <a:endParaRPr lang="en-US" dirty="0"/>
          </a:p>
        </p:txBody>
      </p:sp>
      <p:sp>
        <p:nvSpPr>
          <p:cNvPr id="8" name="Title 1"/>
          <p:cNvSpPr txBox="1">
            <a:spLocks/>
          </p:cNvSpPr>
          <p:nvPr/>
        </p:nvSpPr>
        <p:spPr>
          <a:xfrm>
            <a:off x="1866900" y="762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New Construction Projects Scoring Criteria</a:t>
            </a:r>
            <a:endParaRPr lang="en-US" sz="2800" b="1" spc="30" dirty="0">
              <a:solidFill>
                <a:srgbClr val="626464"/>
              </a:solidFill>
              <a:cs typeface="Arial"/>
            </a:endParaRPr>
          </a:p>
        </p:txBody>
      </p:sp>
      <p:cxnSp>
        <p:nvCxnSpPr>
          <p:cNvPr id="9" name="Straight Connector 8"/>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1524000" y="638832"/>
            <a:ext cx="9137342" cy="348813"/>
          </a:xfrm>
          <a:prstGeom prst="rect">
            <a:avLst/>
          </a:prstGeom>
        </p:spPr>
        <p:txBody>
          <a:bodyPr wrap="square">
            <a:spAutoFit/>
          </a:bodyPr>
          <a:lstStyle/>
          <a:p>
            <a:pPr marL="182880" algn="ctr">
              <a:lnSpc>
                <a:spcPts val="2020"/>
              </a:lnSpc>
              <a:spcBef>
                <a:spcPts val="504"/>
              </a:spcBef>
              <a:spcAft>
                <a:spcPts val="600"/>
              </a:spcAft>
              <a:defRPr/>
            </a:pPr>
            <a:r>
              <a:rPr lang="en-US" sz="1800" b="1" spc="30" dirty="0">
                <a:solidFill>
                  <a:srgbClr val="0070C0"/>
                </a:solidFill>
              </a:rPr>
              <a:t>Other Points Awarded (continued) </a:t>
            </a:r>
            <a:endParaRPr lang="en-US" sz="1800" b="1" spc="30" dirty="0">
              <a:solidFill>
                <a:srgbClr val="626464"/>
              </a:solidFill>
            </a:endParaRPr>
          </a:p>
        </p:txBody>
      </p:sp>
    </p:spTree>
    <p:extLst>
      <p:ext uri="{BB962C8B-B14F-4D97-AF65-F5344CB8AC3E}">
        <p14:creationId xmlns:p14="http://schemas.microsoft.com/office/powerpoint/2010/main" val="22529374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905000" y="1550276"/>
            <a:ext cx="8305800" cy="3097925"/>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r>
              <a:rPr lang="en-US" sz="1800" b="1" spc="30" dirty="0">
                <a:solidFill>
                  <a:srgbClr val="0070C0"/>
                </a:solidFill>
                <a:cs typeface="Arial"/>
              </a:rPr>
              <a:t>Section 3 Benchmarks – Up to 15 Points</a:t>
            </a:r>
            <a:endParaRPr lang="en-US" sz="1800" b="1" spc="30" dirty="0">
              <a:solidFill>
                <a:srgbClr val="0063A5"/>
              </a:solidFill>
              <a:cs typeface="Arial"/>
            </a:endParaRPr>
          </a:p>
          <a:p>
            <a:pPr marL="468630" indent="-285750" eaLnBrk="1" hangingPunct="1">
              <a:lnSpc>
                <a:spcPts val="2020"/>
              </a:lnSpc>
              <a:spcBef>
                <a:spcPts val="504"/>
              </a:spcBef>
              <a:spcAft>
                <a:spcPts val="600"/>
              </a:spcAft>
              <a:defRPr/>
            </a:pPr>
            <a:r>
              <a:rPr lang="en-US" sz="1600" b="1" spc="30" dirty="0">
                <a:solidFill>
                  <a:srgbClr val="0063A5"/>
                </a:solidFill>
                <a:cs typeface="Arial"/>
              </a:rPr>
              <a:t>10 Points </a:t>
            </a:r>
            <a:r>
              <a:rPr lang="en-US" sz="1600" spc="30" dirty="0">
                <a:solidFill>
                  <a:srgbClr val="626464"/>
                </a:solidFill>
                <a:cs typeface="Arial"/>
              </a:rPr>
              <a:t>if 25% or more of the total number of labor hours worked by all workers on a Section 3 project are Section 3 workers</a:t>
            </a:r>
          </a:p>
          <a:p>
            <a:pPr marL="468630" indent="-285750" eaLnBrk="1" hangingPunct="1">
              <a:lnSpc>
                <a:spcPts val="2020"/>
              </a:lnSpc>
              <a:spcBef>
                <a:spcPts val="504"/>
              </a:spcBef>
              <a:spcAft>
                <a:spcPts val="600"/>
              </a:spcAft>
              <a:defRPr/>
            </a:pPr>
            <a:r>
              <a:rPr lang="en-US" sz="1600" b="1" spc="30" dirty="0">
                <a:solidFill>
                  <a:srgbClr val="0063A5"/>
                </a:solidFill>
                <a:cs typeface="Arial"/>
              </a:rPr>
              <a:t>15 Points </a:t>
            </a:r>
            <a:r>
              <a:rPr lang="en-US" sz="1600" spc="30" dirty="0">
                <a:solidFill>
                  <a:srgbClr val="626464"/>
                </a:solidFill>
                <a:cs typeface="Arial"/>
              </a:rPr>
              <a:t>if both the 25% benchmark is met AND 5%or more of the total number of labor hours worked by all workers on a Section 3 project are Targeted Section 3 workers</a:t>
            </a:r>
            <a:endParaRPr lang="en-US" sz="1600" b="1" spc="30" dirty="0">
              <a:solidFill>
                <a:srgbClr val="626464"/>
              </a:solidFill>
              <a:cs typeface="Arial"/>
            </a:endParaRPr>
          </a:p>
          <a:p>
            <a:pPr marL="182880" indent="0" eaLnBrk="1" hangingPunct="1">
              <a:lnSpc>
                <a:spcPts val="2020"/>
              </a:lnSpc>
              <a:spcBef>
                <a:spcPts val="504"/>
              </a:spcBef>
              <a:spcAft>
                <a:spcPts val="600"/>
              </a:spcAft>
              <a:buNone/>
              <a:defRPr/>
            </a:pPr>
            <a:br>
              <a:rPr lang="en-US" sz="1600" b="1" spc="30" dirty="0">
                <a:solidFill>
                  <a:srgbClr val="0063A5"/>
                </a:solidFill>
                <a:cs typeface="Arial"/>
              </a:rPr>
            </a:br>
            <a:r>
              <a:rPr lang="en-US" sz="1600" b="1" spc="30" dirty="0">
                <a:solidFill>
                  <a:srgbClr val="0063A5"/>
                </a:solidFill>
                <a:cs typeface="Arial"/>
              </a:rPr>
              <a:t>In total, New Construction projects are eligible to receive a total of 139 points</a:t>
            </a:r>
            <a:endParaRPr lang="en-US" sz="1400" spc="30" dirty="0">
              <a:solidFill>
                <a:srgbClr val="626464"/>
              </a:solidFill>
              <a:cs typeface="Arial"/>
            </a:endParaRPr>
          </a:p>
          <a:p>
            <a:pPr marL="182880" indent="0" eaLnBrk="1" hangingPunct="1">
              <a:lnSpc>
                <a:spcPts val="2020"/>
              </a:lnSpc>
              <a:spcBef>
                <a:spcPts val="504"/>
              </a:spcBef>
              <a:spcAft>
                <a:spcPts val="600"/>
              </a:spcAft>
              <a:buNone/>
              <a:defRPr/>
            </a:pPr>
            <a:r>
              <a:rPr lang="en-US" sz="1400" spc="30" dirty="0">
                <a:solidFill>
                  <a:srgbClr val="626464"/>
                </a:solidFill>
                <a:latin typeface="+mj-lt"/>
                <a:cs typeface="Arial"/>
              </a:rPr>
              <a:t> </a:t>
            </a: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lvl="1" indent="0">
              <a:buNone/>
            </a:pPr>
            <a:endParaRPr lang="en-US" sz="1400" spc="30" dirty="0">
              <a:solidFill>
                <a:srgbClr val="626464"/>
              </a:solidFill>
            </a:endParaRPr>
          </a:p>
        </p:txBody>
      </p:sp>
      <p:sp>
        <p:nvSpPr>
          <p:cNvPr id="2" name="Slide Number Placeholder 1"/>
          <p:cNvSpPr>
            <a:spLocks noGrp="1"/>
          </p:cNvSpPr>
          <p:nvPr>
            <p:ph type="sldNum" sz="quarter" idx="12"/>
          </p:nvPr>
        </p:nvSpPr>
        <p:spPr>
          <a:xfrm>
            <a:off x="8305800" y="6380988"/>
            <a:ext cx="1905000" cy="553212"/>
          </a:xfrm>
        </p:spPr>
        <p:txBody>
          <a:bodyPr/>
          <a:lstStyle/>
          <a:p>
            <a:pPr>
              <a:defRPr/>
            </a:pPr>
            <a:fld id="{1D365732-528F-4DDC-8772-5A431EF0D19A}" type="slidenum">
              <a:rPr lang="en-US" smtClean="0"/>
              <a:pPr>
                <a:defRPr/>
              </a:pPr>
              <a:t>51</a:t>
            </a:fld>
            <a:endParaRPr lang="en-US" dirty="0"/>
          </a:p>
        </p:txBody>
      </p:sp>
      <p:sp>
        <p:nvSpPr>
          <p:cNvPr id="8" name="Title 1"/>
          <p:cNvSpPr txBox="1">
            <a:spLocks/>
          </p:cNvSpPr>
          <p:nvPr/>
        </p:nvSpPr>
        <p:spPr>
          <a:xfrm>
            <a:off x="1866900" y="762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New Construction Projects Scoring Criteria</a:t>
            </a:r>
            <a:endParaRPr lang="en-US" sz="2800" b="1" spc="30" dirty="0">
              <a:solidFill>
                <a:srgbClr val="626464"/>
              </a:solidFill>
              <a:cs typeface="Arial"/>
            </a:endParaRPr>
          </a:p>
        </p:txBody>
      </p:sp>
      <p:cxnSp>
        <p:nvCxnSpPr>
          <p:cNvPr id="9" name="Straight Connector 8"/>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1524000" y="638832"/>
            <a:ext cx="9137342" cy="348813"/>
          </a:xfrm>
          <a:prstGeom prst="rect">
            <a:avLst/>
          </a:prstGeom>
        </p:spPr>
        <p:txBody>
          <a:bodyPr wrap="square">
            <a:spAutoFit/>
          </a:bodyPr>
          <a:lstStyle/>
          <a:p>
            <a:pPr marL="182880" algn="ctr">
              <a:lnSpc>
                <a:spcPts val="2020"/>
              </a:lnSpc>
              <a:spcBef>
                <a:spcPts val="504"/>
              </a:spcBef>
              <a:spcAft>
                <a:spcPts val="600"/>
              </a:spcAft>
              <a:defRPr/>
            </a:pPr>
            <a:r>
              <a:rPr lang="en-US" sz="1800" b="1" spc="30" dirty="0">
                <a:solidFill>
                  <a:srgbClr val="0070C0"/>
                </a:solidFill>
              </a:rPr>
              <a:t>Other Points Awarded (continued) </a:t>
            </a:r>
            <a:endParaRPr lang="en-US" sz="1800" b="1" spc="30" dirty="0">
              <a:solidFill>
                <a:srgbClr val="626464"/>
              </a:solidFill>
            </a:endParaRPr>
          </a:p>
        </p:txBody>
      </p:sp>
    </p:spTree>
    <p:extLst>
      <p:ext uri="{BB962C8B-B14F-4D97-AF65-F5344CB8AC3E}">
        <p14:creationId xmlns:p14="http://schemas.microsoft.com/office/powerpoint/2010/main" val="3825039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1905000" y="1219200"/>
            <a:ext cx="8305800" cy="46482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r>
              <a:rPr lang="en-US" sz="1800" b="1" spc="30" dirty="0">
                <a:solidFill>
                  <a:srgbClr val="0063A5"/>
                </a:solidFill>
                <a:latin typeface="+mj-lt"/>
                <a:cs typeface="Arial"/>
              </a:rPr>
              <a:t>SC Housing will evaluate rehabilitation projects based on the following criteria:</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latin typeface="+mj-lt"/>
              </a:rPr>
              <a:t>Preventing the conversion of affordable units to market rate</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latin typeface="+mj-lt"/>
              </a:rPr>
              <a:t>Extent of physical distress</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latin typeface="+mj-lt"/>
              </a:rPr>
              <a:t>If the project is covered by a Concerted Community Revitalization Plan</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latin typeface="+mj-lt"/>
              </a:rPr>
              <a:t>The degree to which the project site and its surrounding support the economic empowerment of low-income households</a:t>
            </a:r>
            <a:r>
              <a:rPr lang="en-US" sz="1800" spc="30" dirty="0">
                <a:solidFill>
                  <a:srgbClr val="626464"/>
                </a:solidFill>
                <a:latin typeface="+mj-lt"/>
              </a:rPr>
              <a:t>.</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latin typeface="+mj-lt"/>
              </a:rPr>
              <a:t>In total rehab projects are eligible to receive up to 120 points. </a:t>
            </a:r>
          </a:p>
          <a:p>
            <a:pPr marL="182880" indent="0" eaLnBrk="1" hangingPunct="1">
              <a:lnSpc>
                <a:spcPts val="2020"/>
              </a:lnSpc>
              <a:spcBef>
                <a:spcPts val="504"/>
              </a:spcBef>
              <a:spcAft>
                <a:spcPts val="600"/>
              </a:spcAft>
              <a:buNone/>
              <a:defRPr/>
            </a:pPr>
            <a:r>
              <a:rPr lang="en-US" sz="1800" b="1" spc="30" dirty="0">
                <a:solidFill>
                  <a:srgbClr val="0063A5"/>
                </a:solidFill>
                <a:cs typeface="Arial"/>
              </a:rPr>
              <a:t>Tie Breaker Criteria </a:t>
            </a:r>
            <a:r>
              <a:rPr lang="en-US" sz="1800" b="1" spc="30" dirty="0">
                <a:solidFill>
                  <a:srgbClr val="626464"/>
                </a:solidFill>
                <a:cs typeface="Arial"/>
              </a:rPr>
              <a:t>– </a:t>
            </a:r>
            <a:r>
              <a:rPr lang="en-US" sz="1800" spc="30" dirty="0">
                <a:solidFill>
                  <a:srgbClr val="626464"/>
                </a:solidFill>
                <a:cs typeface="Arial"/>
              </a:rPr>
              <a:t>Preference will be given to:</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rPr>
              <a:t>Supportive or Transitional Housing projects</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rPr>
              <a:t>Counties that have not received SRDP awards</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rPr>
              <a:t>Projects with highest share of TDC funded from non-SC Housing sources</a:t>
            </a:r>
          </a:p>
          <a:p>
            <a:pPr marL="868680" lvl="1" eaLnBrk="1" hangingPunct="1">
              <a:lnSpc>
                <a:spcPts val="2020"/>
              </a:lnSpc>
              <a:spcBef>
                <a:spcPts val="504"/>
              </a:spcBef>
              <a:spcAft>
                <a:spcPts val="600"/>
              </a:spcAft>
              <a:buFont typeface="Arial" panose="020B0604020202020204" pitchFamily="34" charset="0"/>
              <a:buChar char="•"/>
              <a:defRPr/>
            </a:pPr>
            <a:r>
              <a:rPr lang="en-US" sz="1600" spc="30" dirty="0">
                <a:solidFill>
                  <a:srgbClr val="626464"/>
                </a:solidFill>
              </a:rPr>
              <a:t>Lottery</a:t>
            </a:r>
          </a:p>
          <a:p>
            <a:pPr marL="182880" indent="0" eaLnBrk="1" hangingPunct="1">
              <a:lnSpc>
                <a:spcPts val="2020"/>
              </a:lnSpc>
              <a:spcBef>
                <a:spcPts val="504"/>
              </a:spcBef>
              <a:spcAft>
                <a:spcPts val="600"/>
              </a:spcAft>
              <a:buNone/>
              <a:defRPr/>
            </a:pPr>
            <a:endParaRPr lang="en-US" sz="1400" spc="30" dirty="0">
              <a:solidFill>
                <a:srgbClr val="626464"/>
              </a:solidFill>
              <a:cs typeface="Arial"/>
            </a:endParaRPr>
          </a:p>
          <a:p>
            <a:pPr marL="182880" indent="0" eaLnBrk="1" hangingPunct="1">
              <a:lnSpc>
                <a:spcPts val="2020"/>
              </a:lnSpc>
              <a:spcBef>
                <a:spcPts val="504"/>
              </a:spcBef>
              <a:spcAft>
                <a:spcPts val="600"/>
              </a:spcAft>
              <a:buNone/>
              <a:defRPr/>
            </a:pPr>
            <a:endParaRPr lang="en-US" sz="1400" b="1" spc="30" dirty="0">
              <a:solidFill>
                <a:srgbClr val="626464"/>
              </a:solidFill>
              <a:cs typeface="Arial"/>
            </a:endParaRPr>
          </a:p>
          <a:p>
            <a:pPr marL="182880" indent="0" eaLnBrk="1" hangingPunct="1">
              <a:lnSpc>
                <a:spcPts val="2020"/>
              </a:lnSpc>
              <a:spcBef>
                <a:spcPts val="504"/>
              </a:spcBef>
              <a:spcAft>
                <a:spcPts val="600"/>
              </a:spcAft>
              <a:buNone/>
              <a:defRPr/>
            </a:pPr>
            <a:endParaRPr lang="en-US" sz="1400" b="1" spc="30" dirty="0">
              <a:solidFill>
                <a:srgbClr val="626464"/>
              </a:solidFill>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lvl="1" indent="0">
              <a:buNone/>
            </a:pPr>
            <a:endParaRPr lang="en-US" sz="1400" spc="30" dirty="0">
              <a:solidFill>
                <a:srgbClr val="626464"/>
              </a:solidFill>
            </a:endParaRPr>
          </a:p>
        </p:txBody>
      </p:sp>
      <p:sp>
        <p:nvSpPr>
          <p:cNvPr id="2" name="Slide Number Placeholder 1"/>
          <p:cNvSpPr>
            <a:spLocks noGrp="1"/>
          </p:cNvSpPr>
          <p:nvPr>
            <p:ph type="sldNum" sz="quarter" idx="12"/>
          </p:nvPr>
        </p:nvSpPr>
        <p:spPr>
          <a:xfrm>
            <a:off x="8305800" y="6400800"/>
            <a:ext cx="1905000" cy="553212"/>
          </a:xfrm>
        </p:spPr>
        <p:txBody>
          <a:bodyPr/>
          <a:lstStyle/>
          <a:p>
            <a:pPr>
              <a:defRPr/>
            </a:pPr>
            <a:fld id="{1D365732-528F-4DDC-8772-5A431EF0D19A}" type="slidenum">
              <a:rPr lang="en-US" smtClean="0"/>
              <a:pPr>
                <a:defRPr/>
              </a:pPr>
              <a:t>52</a:t>
            </a:fld>
            <a:endParaRPr lang="en-US" dirty="0"/>
          </a:p>
        </p:txBody>
      </p:sp>
      <p:sp>
        <p:nvSpPr>
          <p:cNvPr id="7"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endParaRPr lang="en-US" sz="2800" b="1" dirty="0">
              <a:solidFill>
                <a:srgbClr val="0069B8"/>
              </a:solidFill>
              <a:latin typeface="Arial" panose="020B0604020202020204" pitchFamily="34" charset="0"/>
              <a:cs typeface="Arial" panose="020B0604020202020204" pitchFamily="34" charset="0"/>
            </a:endParaRPr>
          </a:p>
        </p:txBody>
      </p:sp>
      <p:sp>
        <p:nvSpPr>
          <p:cNvPr id="8"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Evaluation of Rehabilitation Applications</a:t>
            </a:r>
            <a:endParaRPr lang="en-US" sz="2800" b="1" spc="30" dirty="0">
              <a:solidFill>
                <a:srgbClr val="626464"/>
              </a:solidFill>
              <a:cs typeface="Arial"/>
            </a:endParaRPr>
          </a:p>
        </p:txBody>
      </p:sp>
      <p:cxnSp>
        <p:nvCxnSpPr>
          <p:cNvPr id="9" name="Straight Connector 8"/>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954981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txBox="1">
            <a:spLocks noChangeArrowheads="1"/>
          </p:cNvSpPr>
          <p:nvPr/>
        </p:nvSpPr>
        <p:spPr>
          <a:xfrm>
            <a:off x="2514600" y="1600200"/>
            <a:ext cx="5867400" cy="2895600"/>
          </a:xfrm>
          <a:prstGeom prst="rect">
            <a:avLst/>
          </a:prstGeom>
        </p:spPr>
        <p:txBody>
          <a:bodyPr lIns="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182880" indent="0" eaLnBrk="1" hangingPunct="1">
              <a:lnSpc>
                <a:spcPts val="2020"/>
              </a:lnSpc>
              <a:spcBef>
                <a:spcPts val="504"/>
              </a:spcBef>
              <a:spcAft>
                <a:spcPts val="600"/>
              </a:spcAft>
              <a:buNone/>
              <a:defRPr/>
            </a:pPr>
            <a:r>
              <a:rPr lang="en-US" sz="2000" b="1" spc="30" dirty="0">
                <a:solidFill>
                  <a:srgbClr val="0063A5"/>
                </a:solidFill>
                <a:latin typeface="+mj-lt"/>
                <a:cs typeface="Arial"/>
              </a:rPr>
              <a:t>Security Deposits Assistance:</a:t>
            </a:r>
          </a:p>
          <a:p>
            <a:pPr marL="182880" indent="0" eaLnBrk="1" hangingPunct="1">
              <a:lnSpc>
                <a:spcPts val="2020"/>
              </a:lnSpc>
              <a:spcBef>
                <a:spcPts val="504"/>
              </a:spcBef>
              <a:spcAft>
                <a:spcPts val="0"/>
              </a:spcAft>
              <a:buNone/>
              <a:defRPr/>
            </a:pPr>
            <a:endParaRPr lang="en-US" sz="800" b="1" spc="30" dirty="0">
              <a:solidFill>
                <a:srgbClr val="0063A5"/>
              </a:solidFill>
              <a:latin typeface="+mj-lt"/>
              <a:cs typeface="Arial"/>
            </a:endParaRPr>
          </a:p>
          <a:p>
            <a:pPr marL="525780" eaLnBrk="1" hangingPunct="1">
              <a:lnSpc>
                <a:spcPts val="2020"/>
              </a:lnSpc>
              <a:spcBef>
                <a:spcPts val="504"/>
              </a:spcBef>
              <a:spcAft>
                <a:spcPts val="600"/>
              </a:spcAft>
              <a:defRPr/>
            </a:pPr>
            <a:r>
              <a:rPr lang="en-US" sz="2000" spc="30" dirty="0">
                <a:solidFill>
                  <a:srgbClr val="626464"/>
                </a:solidFill>
                <a:latin typeface="+mj-lt"/>
                <a:cs typeface="Arial"/>
              </a:rPr>
              <a:t>SC Housing will continue to administer Tenant Based Rental Assistance through program year 2030, no funds for program year 2026 were set aside for TBRA. </a:t>
            </a:r>
            <a:endParaRPr lang="en-US" sz="1400" spc="30" dirty="0">
              <a:solidFill>
                <a:srgbClr val="626464"/>
              </a:solidFill>
              <a:cs typeface="Arial"/>
            </a:endParaRPr>
          </a:p>
          <a:p>
            <a:pPr marL="182880" indent="0" eaLnBrk="1" hangingPunct="1">
              <a:lnSpc>
                <a:spcPts val="2020"/>
              </a:lnSpc>
              <a:spcBef>
                <a:spcPts val="504"/>
              </a:spcBef>
              <a:spcAft>
                <a:spcPts val="600"/>
              </a:spcAft>
              <a:buNone/>
              <a:defRPr/>
            </a:pPr>
            <a:endParaRPr lang="en-US" sz="1400" b="1" spc="30" dirty="0">
              <a:solidFill>
                <a:srgbClr val="626464"/>
              </a:solidFill>
              <a:cs typeface="Arial"/>
            </a:endParaRPr>
          </a:p>
          <a:p>
            <a:pPr marL="182880" indent="0" eaLnBrk="1" hangingPunct="1">
              <a:lnSpc>
                <a:spcPts val="2020"/>
              </a:lnSpc>
              <a:spcBef>
                <a:spcPts val="504"/>
              </a:spcBef>
              <a:spcAft>
                <a:spcPts val="600"/>
              </a:spcAft>
              <a:buNone/>
              <a:defRPr/>
            </a:pPr>
            <a:endParaRPr lang="en-US" sz="1400" b="1" spc="30" dirty="0">
              <a:solidFill>
                <a:srgbClr val="626464"/>
              </a:solidFill>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indent="0" eaLnBrk="1" hangingPunct="1">
              <a:lnSpc>
                <a:spcPts val="2020"/>
              </a:lnSpc>
              <a:spcBef>
                <a:spcPts val="504"/>
              </a:spcBef>
              <a:spcAft>
                <a:spcPts val="600"/>
              </a:spcAft>
              <a:buNone/>
              <a:defRPr/>
            </a:pPr>
            <a:endParaRPr lang="en-US" sz="1400" spc="30" dirty="0">
              <a:solidFill>
                <a:srgbClr val="626464"/>
              </a:solidFill>
              <a:latin typeface="+mj-lt"/>
              <a:cs typeface="Arial"/>
            </a:endParaRPr>
          </a:p>
          <a:p>
            <a:pPr marL="182880" lvl="1" indent="0">
              <a:buNone/>
            </a:pPr>
            <a:endParaRPr lang="en-US" sz="1400" spc="30" dirty="0">
              <a:solidFill>
                <a:srgbClr val="626464"/>
              </a:solidFill>
            </a:endParaRPr>
          </a:p>
        </p:txBody>
      </p:sp>
      <p:sp>
        <p:nvSpPr>
          <p:cNvPr id="2" name="Slide Number Placeholder 1"/>
          <p:cNvSpPr>
            <a:spLocks noGrp="1"/>
          </p:cNvSpPr>
          <p:nvPr>
            <p:ph type="sldNum" sz="quarter" idx="12"/>
          </p:nvPr>
        </p:nvSpPr>
        <p:spPr>
          <a:xfrm>
            <a:off x="8305800" y="6400800"/>
            <a:ext cx="1905000" cy="553212"/>
          </a:xfrm>
        </p:spPr>
        <p:txBody>
          <a:bodyPr/>
          <a:lstStyle/>
          <a:p>
            <a:pPr>
              <a:defRPr/>
            </a:pPr>
            <a:fld id="{1D365732-528F-4DDC-8772-5A431EF0D19A}" type="slidenum">
              <a:rPr lang="en-US" smtClean="0"/>
              <a:pPr>
                <a:defRPr/>
              </a:pPr>
              <a:t>53</a:t>
            </a:fld>
            <a:endParaRPr lang="en-US" dirty="0"/>
          </a:p>
        </p:txBody>
      </p:sp>
      <p:sp>
        <p:nvSpPr>
          <p:cNvPr id="7"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endParaRPr lang="en-US" sz="2800" b="1" dirty="0">
              <a:solidFill>
                <a:srgbClr val="0069B8"/>
              </a:solidFill>
              <a:latin typeface="Arial" panose="020B0604020202020204" pitchFamily="34" charset="0"/>
              <a:cs typeface="Arial" panose="020B0604020202020204" pitchFamily="34" charset="0"/>
            </a:endParaRPr>
          </a:p>
        </p:txBody>
      </p:sp>
      <p:sp>
        <p:nvSpPr>
          <p:cNvPr id="8"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cs typeface="Arial"/>
              </a:rPr>
              <a:t>Tenant Based Rental Assistance (TBRA)</a:t>
            </a:r>
            <a:endParaRPr lang="en-US" sz="2800" b="1" spc="30" dirty="0">
              <a:solidFill>
                <a:srgbClr val="626464"/>
              </a:solidFill>
              <a:cs typeface="Arial"/>
            </a:endParaRPr>
          </a:p>
        </p:txBody>
      </p:sp>
      <p:cxnSp>
        <p:nvCxnSpPr>
          <p:cNvPr id="9" name="Straight Connector 8"/>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F640B8BC-8671-470D-95EB-98BB30C1E640}"/>
              </a:ext>
            </a:extLst>
          </p:cNvPr>
          <p:cNvPicPr>
            <a:picLocks noChangeAspect="1"/>
          </p:cNvPicPr>
          <p:nvPr/>
        </p:nvPicPr>
        <p:blipFill rotWithShape="1">
          <a:blip r:embed="rId4">
            <a:extLst>
              <a:ext uri="{28A0092B-C50C-407E-A947-70E740481C1C}">
                <a14:useLocalDpi xmlns:a14="http://schemas.microsoft.com/office/drawing/2010/main" val="0"/>
              </a:ext>
            </a:extLst>
          </a:blip>
          <a:srcRect l="13412" r="8766"/>
          <a:stretch/>
        </p:blipFill>
        <p:spPr>
          <a:xfrm>
            <a:off x="7841322" y="3143250"/>
            <a:ext cx="2826678" cy="2724150"/>
          </a:xfrm>
          <a:prstGeom prst="rect">
            <a:avLst/>
          </a:prstGeom>
        </p:spPr>
      </p:pic>
    </p:spTree>
    <p:extLst>
      <p:ext uri="{BB962C8B-B14F-4D97-AF65-F5344CB8AC3E}">
        <p14:creationId xmlns:p14="http://schemas.microsoft.com/office/powerpoint/2010/main" val="92756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txBox="1">
            <a:spLocks noChangeArrowheads="1"/>
          </p:cNvSpPr>
          <p:nvPr/>
        </p:nvSpPr>
        <p:spPr>
          <a:xfrm>
            <a:off x="1905000" y="381000"/>
            <a:ext cx="2971800" cy="5334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algn="l" eaLnBrk="1" hangingPunct="1">
              <a:lnSpc>
                <a:spcPts val="1320"/>
              </a:lnSpc>
              <a:buClrTx/>
              <a:defRPr/>
            </a:pPr>
            <a:endParaRPr lang="en-US" sz="1100" spc="40" dirty="0">
              <a:solidFill>
                <a:srgbClr val="7BB831"/>
              </a:solidFill>
              <a:latin typeface="Arial"/>
              <a:ea typeface="ＭＳ Ｐゴシック"/>
            </a:endParaRPr>
          </a:p>
        </p:txBody>
      </p:sp>
      <p:pic>
        <p:nvPicPr>
          <p:cNvPr id="22533" name="Picture 2" descr="C:\Users\cogaj\AppData\Local\Microsoft\Windows\INetCache\IE\S90PM14E\green-question-mark-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04016"/>
            <a:ext cx="4572000" cy="443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a:xfrm>
            <a:off x="8077200" y="6340476"/>
            <a:ext cx="2133600" cy="365125"/>
          </a:xfrm>
        </p:spPr>
        <p:txBody>
          <a:bodyPr/>
          <a:lstStyle/>
          <a:p>
            <a:r>
              <a:rPr lang="en-US" sz="2000" dirty="0">
                <a:solidFill>
                  <a:schemeClr val="tx1"/>
                </a:solidFill>
              </a:rPr>
              <a:t>17</a:t>
            </a:r>
          </a:p>
        </p:txBody>
      </p:sp>
      <p:sp>
        <p:nvSpPr>
          <p:cNvPr id="7" name="Title 1"/>
          <p:cNvSpPr txBox="1">
            <a:spLocks/>
          </p:cNvSpPr>
          <p:nvPr/>
        </p:nvSpPr>
        <p:spPr>
          <a:xfrm>
            <a:off x="1866900" y="228601"/>
            <a:ext cx="8229600" cy="1005153"/>
          </a:xfrm>
          <a:prstGeom prst="rect">
            <a:avLst/>
          </a:prstGeom>
        </p:spPr>
        <p:txBody>
          <a:bodyPr vert="horz" lIns="91440" tIns="45720" rIns="91440" bIns="45720" rtlCol="0" anchor="ct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marL="182880" eaLnBrk="1" hangingPunct="1">
              <a:lnSpc>
                <a:spcPts val="2020"/>
              </a:lnSpc>
              <a:spcBef>
                <a:spcPts val="504"/>
              </a:spcBef>
              <a:spcAft>
                <a:spcPts val="600"/>
              </a:spcAft>
              <a:defRPr/>
            </a:pPr>
            <a:r>
              <a:rPr lang="en-US" sz="2800" b="1" spc="30" dirty="0">
                <a:solidFill>
                  <a:srgbClr val="0070C0"/>
                </a:solidFill>
                <a:latin typeface="Arial" panose="020B0604020202020204" pitchFamily="34" charset="0"/>
                <a:cs typeface="Arial" panose="020B0604020202020204" pitchFamily="34" charset="0"/>
              </a:rPr>
              <a:t>Questions</a:t>
            </a:r>
            <a:endParaRPr lang="en-US" sz="2800" b="1" spc="30" dirty="0">
              <a:solidFill>
                <a:srgbClr val="626464"/>
              </a:solidFill>
              <a:latin typeface="Arial" panose="020B0604020202020204" pitchFamily="34" charset="0"/>
              <a:cs typeface="Arial" panose="020B0604020202020204" pitchFamily="34" charset="0"/>
            </a:endParaRPr>
          </a:p>
        </p:txBody>
      </p:sp>
      <p:cxnSp>
        <p:nvCxnSpPr>
          <p:cNvPr id="8" name="Straight Connector 7"/>
          <p:cNvCxnSpPr/>
          <p:nvPr/>
        </p:nvCxnSpPr>
        <p:spPr>
          <a:xfrm>
            <a:off x="2074333" y="990600"/>
            <a:ext cx="7924800" cy="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8289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3501C3-C301-490F-A129-5C468AEC915D}"/>
              </a:ext>
            </a:extLst>
          </p:cNvPr>
          <p:cNvSpPr>
            <a:spLocks noGrp="1"/>
          </p:cNvSpPr>
          <p:nvPr>
            <p:ph type="ctrTitle"/>
          </p:nvPr>
        </p:nvSpPr>
        <p:spPr>
          <a:xfrm>
            <a:off x="7766050" y="2032174"/>
            <a:ext cx="3884962" cy="1158441"/>
          </a:xfrm>
        </p:spPr>
        <p:txBody>
          <a:bodyPr>
            <a:normAutofit fontScale="90000"/>
          </a:bodyPr>
          <a:lstStyle/>
          <a:p>
            <a:r>
              <a:rPr lang="en-US" dirty="0">
                <a:solidFill>
                  <a:schemeClr val="accent3">
                    <a:lumMod val="75000"/>
                  </a:schemeClr>
                </a:solidFill>
              </a:rPr>
              <a:t>2026 Public Hearing</a:t>
            </a:r>
          </a:p>
        </p:txBody>
      </p:sp>
      <p:pic>
        <p:nvPicPr>
          <p:cNvPr id="8" name="Picture 7">
            <a:extLst>
              <a:ext uri="{FF2B5EF4-FFF2-40B4-BE49-F238E27FC236}">
                <a16:creationId xmlns:a16="http://schemas.microsoft.com/office/drawing/2014/main" id="{A8561B79-A0FB-3814-1A7A-BC46E5D6EE83}"/>
              </a:ext>
            </a:extLst>
          </p:cNvPr>
          <p:cNvPicPr>
            <a:picLocks noChangeAspect="1"/>
          </p:cNvPicPr>
          <p:nvPr/>
        </p:nvPicPr>
        <p:blipFill>
          <a:blip r:embed="rId2"/>
          <a:stretch>
            <a:fillRect/>
          </a:stretch>
        </p:blipFill>
        <p:spPr>
          <a:xfrm>
            <a:off x="4614862" y="2538412"/>
            <a:ext cx="2962275" cy="1781175"/>
          </a:xfrm>
          <a:prstGeom prst="rect">
            <a:avLst/>
          </a:prstGeom>
        </p:spPr>
      </p:pic>
      <p:sp>
        <p:nvSpPr>
          <p:cNvPr id="11" name="Subtitle 10">
            <a:extLst>
              <a:ext uri="{FF2B5EF4-FFF2-40B4-BE49-F238E27FC236}">
                <a16:creationId xmlns:a16="http://schemas.microsoft.com/office/drawing/2014/main" id="{FC3F3DE7-4288-44D0-9E2E-8E5B9936AE7C}"/>
              </a:ext>
            </a:extLst>
          </p:cNvPr>
          <p:cNvSpPr>
            <a:spLocks noGrp="1"/>
          </p:cNvSpPr>
          <p:nvPr>
            <p:ph type="subTitle" idx="1"/>
          </p:nvPr>
        </p:nvSpPr>
        <p:spPr>
          <a:xfrm>
            <a:off x="7766051" y="4113213"/>
            <a:ext cx="3884961" cy="1655762"/>
          </a:xfrm>
        </p:spPr>
        <p:txBody>
          <a:bodyPr/>
          <a:lstStyle/>
          <a:p>
            <a:endParaRPr lang="en-US" dirty="0"/>
          </a:p>
        </p:txBody>
      </p:sp>
      <p:pic>
        <p:nvPicPr>
          <p:cNvPr id="20" name="Picture Placeholder 19" descr="Stepping stones along creek">
            <a:extLst>
              <a:ext uri="{FF2B5EF4-FFF2-40B4-BE49-F238E27FC236}">
                <a16:creationId xmlns:a16="http://schemas.microsoft.com/office/drawing/2014/main" id="{6E2D2D38-24AA-4E51-8201-BF33AE415872}"/>
              </a:ext>
            </a:extLst>
          </p:cNvPr>
          <p:cNvPicPr>
            <a:picLocks noGrp="1" noChangeAspect="1"/>
          </p:cNvPicPr>
          <p:nvPr>
            <p:ph type="pic" sz="quarter" idx="13"/>
          </p:nvPr>
        </p:nvPicPr>
        <p:blipFill>
          <a:blip r:embed="rId3"/>
          <a:srcRect/>
          <a:stretch/>
        </p:blipFill>
        <p:spPr>
          <a:xfrm>
            <a:off x="416997" y="395197"/>
            <a:ext cx="6670675" cy="5856002"/>
          </a:xfrm>
        </p:spPr>
      </p:pic>
      <p:sp>
        <p:nvSpPr>
          <p:cNvPr id="12" name="Rectangle 5">
            <a:extLst>
              <a:ext uri="{FF2B5EF4-FFF2-40B4-BE49-F238E27FC236}">
                <a16:creationId xmlns:a16="http://schemas.microsoft.com/office/drawing/2014/main" id="{BF82E292-DFEA-41F7-8541-66C7DFE609B3}"/>
              </a:ext>
              <a:ext uri="{C183D7F6-B498-43B3-948B-1728B52AA6E4}">
                <adec:decorative xmlns:adec="http://schemas.microsoft.com/office/drawing/2017/decorative" val="1"/>
              </a:ext>
            </a:extLst>
          </p:cNvPr>
          <p:cNvSpPr/>
          <p:nvPr/>
        </p:nvSpPr>
        <p:spPr>
          <a:xfrm flipV="1">
            <a:off x="443748" y="443198"/>
            <a:ext cx="6660000" cy="5760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C70CA5E2-8DF3-8BB5-7812-715F890F005D}"/>
              </a:ext>
            </a:extLst>
          </p:cNvPr>
          <p:cNvSpPr/>
          <p:nvPr/>
        </p:nvSpPr>
        <p:spPr>
          <a:xfrm>
            <a:off x="774357" y="2611395"/>
            <a:ext cx="5955957" cy="1200329"/>
          </a:xfrm>
          <a:prstGeom prst="rect">
            <a:avLst/>
          </a:prstGeom>
          <a:noFill/>
        </p:spPr>
        <p:txBody>
          <a:bodyPr wrap="square" lIns="91440" tIns="45720" rIns="91440" bIns="45720">
            <a:spAutoFit/>
          </a:bodyPr>
          <a:lstStyle/>
          <a:p>
            <a:pPr algn="ctr"/>
            <a:r>
              <a:rPr lang="en-US" sz="2400" dirty="0">
                <a:ln w="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38100" dist="19050" dir="2700000" algn="tl" rotWithShape="0">
                    <a:schemeClr val="accent3">
                      <a:lumMod val="50000"/>
                      <a:alpha val="40000"/>
                    </a:schemeClr>
                  </a:outerShdw>
                </a:effectLst>
              </a:rPr>
              <a:t>South Carolina Office of Economic Opportunity</a:t>
            </a:r>
          </a:p>
          <a:p>
            <a:pPr algn="ctr"/>
            <a:r>
              <a:rPr lang="en-US" sz="2400" b="0" cap="none" spc="0" dirty="0">
                <a:ln w="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effectLst>
                  <a:outerShdw blurRad="38100" dist="19050" dir="2700000" algn="tl" rotWithShape="0">
                    <a:schemeClr val="accent3">
                      <a:lumMod val="50000"/>
                      <a:alpha val="40000"/>
                    </a:schemeClr>
                  </a:outerShdw>
                </a:effectLst>
              </a:rPr>
              <a:t>Emergency Solutions Grant Progr</a:t>
            </a:r>
            <a:r>
              <a:rPr lang="en-US" sz="2400" dirty="0">
                <a:ln w="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38100" dist="19050" dir="2700000" algn="tl" rotWithShape="0">
                    <a:schemeClr val="accent3">
                      <a:lumMod val="50000"/>
                      <a:alpha val="40000"/>
                    </a:schemeClr>
                  </a:outerShdw>
                </a:effectLst>
              </a:rPr>
              <a:t>am</a:t>
            </a:r>
            <a:endParaRPr lang="en-US" sz="2400" b="0" cap="none" spc="0" dirty="0">
              <a:ln w="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effectLst>
                <a:outerShdw blurRad="38100" dist="19050" dir="2700000" algn="tl" rotWithShape="0">
                  <a:schemeClr val="accent3">
                    <a:lumMod val="50000"/>
                    <a:alpha val="40000"/>
                  </a:schemeClr>
                </a:outerShdw>
              </a:effectLst>
            </a:endParaRPr>
          </a:p>
        </p:txBody>
      </p:sp>
      <p:pic>
        <p:nvPicPr>
          <p:cNvPr id="14" name="Picture 13">
            <a:extLst>
              <a:ext uri="{FF2B5EF4-FFF2-40B4-BE49-F238E27FC236}">
                <a16:creationId xmlns:a16="http://schemas.microsoft.com/office/drawing/2014/main" id="{C5186624-75CE-2B44-E44C-0B0629806718}"/>
              </a:ext>
            </a:extLst>
          </p:cNvPr>
          <p:cNvPicPr>
            <a:picLocks noChangeAspect="1"/>
          </p:cNvPicPr>
          <p:nvPr/>
        </p:nvPicPr>
        <p:blipFill>
          <a:blip r:embed="rId4"/>
          <a:stretch>
            <a:fillRect/>
          </a:stretch>
        </p:blipFill>
        <p:spPr>
          <a:xfrm>
            <a:off x="0" y="5076825"/>
            <a:ext cx="2962275" cy="1781175"/>
          </a:xfrm>
          <a:prstGeom prst="rect">
            <a:avLst/>
          </a:prstGeom>
        </p:spPr>
      </p:pic>
    </p:spTree>
    <p:extLst>
      <p:ext uri="{BB962C8B-B14F-4D97-AF65-F5344CB8AC3E}">
        <p14:creationId xmlns:p14="http://schemas.microsoft.com/office/powerpoint/2010/main" val="3054523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0F762A-3D12-4AF4-BB58-779B598A1FF6}"/>
              </a:ext>
            </a:extLst>
          </p:cNvPr>
          <p:cNvSpPr>
            <a:spLocks noGrp="1"/>
          </p:cNvSpPr>
          <p:nvPr>
            <p:ph type="title"/>
          </p:nvPr>
        </p:nvSpPr>
        <p:spPr>
          <a:xfrm>
            <a:off x="1080000" y="540000"/>
            <a:ext cx="4426782" cy="1331637"/>
          </a:xfrm>
        </p:spPr>
        <p:txBody>
          <a:bodyPr/>
          <a:lstStyle/>
          <a:p>
            <a:r>
              <a:rPr lang="en-US" dirty="0">
                <a:solidFill>
                  <a:schemeClr val="accent3">
                    <a:lumMod val="75000"/>
                  </a:schemeClr>
                </a:solidFill>
              </a:rPr>
              <a:t>Discussion Points</a:t>
            </a:r>
          </a:p>
        </p:txBody>
      </p:sp>
      <p:sp>
        <p:nvSpPr>
          <p:cNvPr id="10" name="Content Placeholder 9">
            <a:extLst>
              <a:ext uri="{FF2B5EF4-FFF2-40B4-BE49-F238E27FC236}">
                <a16:creationId xmlns:a16="http://schemas.microsoft.com/office/drawing/2014/main" id="{E47B45E0-C5BD-427A-B5F6-0236AE523C69}"/>
              </a:ext>
            </a:extLst>
          </p:cNvPr>
          <p:cNvSpPr>
            <a:spLocks noGrp="1"/>
          </p:cNvSpPr>
          <p:nvPr>
            <p:ph idx="1"/>
          </p:nvPr>
        </p:nvSpPr>
        <p:spPr>
          <a:xfrm>
            <a:off x="541335" y="2388974"/>
            <a:ext cx="5785323" cy="3380002"/>
          </a:xfrm>
        </p:spPr>
        <p:txBody>
          <a:bodyPr>
            <a:normAutofit/>
          </a:bodyPr>
          <a:lstStyle/>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HEARTH revision to McKinney Vento Act</a:t>
            </a:r>
          </a:p>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ESG Eligible Participants</a:t>
            </a:r>
          </a:p>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ESG Eligible Entities</a:t>
            </a:r>
          </a:p>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Available funding</a:t>
            </a:r>
          </a:p>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Request for application release and due dates</a:t>
            </a:r>
          </a:p>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Area-wide system coordination</a:t>
            </a:r>
          </a:p>
          <a:p>
            <a:pPr>
              <a:buClr>
                <a:schemeClr val="accent6">
                  <a:lumMod val="40000"/>
                  <a:lumOff val="60000"/>
                </a:schemeClr>
              </a:buClr>
              <a:buFont typeface="Wingdings" panose="05000000000000000000" pitchFamily="2" charset="2"/>
              <a:buChar char="Ø"/>
            </a:pPr>
            <a:r>
              <a:rPr lang="en-US" dirty="0">
                <a:solidFill>
                  <a:schemeClr val="accent3">
                    <a:lumMod val="50000"/>
                    <a:alpha val="70000"/>
                  </a:schemeClr>
                </a:solidFill>
              </a:rPr>
              <a:t>Eligible Activities</a:t>
            </a:r>
          </a:p>
        </p:txBody>
      </p:sp>
      <p:sp>
        <p:nvSpPr>
          <p:cNvPr id="4" name="Date Placeholder 3">
            <a:extLst>
              <a:ext uri="{FF2B5EF4-FFF2-40B4-BE49-F238E27FC236}">
                <a16:creationId xmlns:a16="http://schemas.microsoft.com/office/drawing/2014/main" id="{645134F2-CD09-4F4A-AF5C-4F874FEF0D12}"/>
              </a:ext>
            </a:extLst>
          </p:cNvPr>
          <p:cNvSpPr>
            <a:spLocks noGrp="1"/>
          </p:cNvSpPr>
          <p:nvPr>
            <p:ph type="dt" sz="half" idx="10"/>
          </p:nvPr>
        </p:nvSpPr>
        <p:spPr>
          <a:xfrm>
            <a:off x="542575" y="6401999"/>
            <a:ext cx="2206625" cy="369332"/>
          </a:xfrm>
        </p:spPr>
        <p:txBody>
          <a:bodyPr/>
          <a:lstStyle/>
          <a:p>
            <a:pPr lvl="0"/>
            <a:r>
              <a:rPr lang="en-US" dirty="0"/>
              <a:t>	</a:t>
            </a:r>
            <a:endParaRPr lang="en-US" noProof="0" dirty="0"/>
          </a:p>
        </p:txBody>
      </p:sp>
      <p:pic>
        <p:nvPicPr>
          <p:cNvPr id="14" name="Picture Placeholder 13" descr="A hand holding a leaf">
            <a:extLst>
              <a:ext uri="{FF2B5EF4-FFF2-40B4-BE49-F238E27FC236}">
                <a16:creationId xmlns:a16="http://schemas.microsoft.com/office/drawing/2014/main" id="{467C521F-5A65-45E6-8F48-E6B848942E5D}"/>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7212014" y="540000"/>
            <a:ext cx="4438650" cy="2754313"/>
          </a:xfrm>
        </p:spPr>
      </p:pic>
      <p:pic>
        <p:nvPicPr>
          <p:cNvPr id="8" name="Picture Placeholder 7" descr="Frangipani flower">
            <a:extLst>
              <a:ext uri="{FF2B5EF4-FFF2-40B4-BE49-F238E27FC236}">
                <a16:creationId xmlns:a16="http://schemas.microsoft.com/office/drawing/2014/main" id="{A7106C0D-D00E-452F-B83B-6AA0C8C876BA}"/>
              </a:ext>
            </a:extLst>
          </p:cNvPr>
          <p:cNvPicPr>
            <a:picLocks noGrp="1" noChangeAspect="1"/>
          </p:cNvPicPr>
          <p:nvPr>
            <p:ph type="pic" sz="quarter" idx="14"/>
          </p:nvPr>
        </p:nvPicPr>
        <p:blipFill>
          <a:blip r:embed="rId3"/>
          <a:srcRect/>
          <a:stretch/>
        </p:blipFill>
        <p:spPr>
          <a:xfrm>
            <a:off x="7212014" y="3563687"/>
            <a:ext cx="4438650" cy="2754313"/>
          </a:xfrm>
        </p:spPr>
      </p:pic>
      <p:sp>
        <p:nvSpPr>
          <p:cNvPr id="5" name="Footer Placeholder 4">
            <a:extLst>
              <a:ext uri="{FF2B5EF4-FFF2-40B4-BE49-F238E27FC236}">
                <a16:creationId xmlns:a16="http://schemas.microsoft.com/office/drawing/2014/main" id="{E266EB35-23AE-4757-92AF-EE56F1E70497}"/>
              </a:ext>
            </a:extLst>
          </p:cNvPr>
          <p:cNvSpPr>
            <a:spLocks noGrp="1"/>
          </p:cNvSpPr>
          <p:nvPr>
            <p:ph type="ftr" sz="quarter" idx="11"/>
          </p:nvPr>
        </p:nvSpPr>
        <p:spPr>
          <a:xfrm>
            <a:off x="3308350" y="6401999"/>
            <a:ext cx="5575300" cy="369332"/>
          </a:xfrm>
        </p:spPr>
        <p:txBody>
          <a:bodyPr/>
          <a:lstStyle/>
          <a:p>
            <a:pPr lvl="0"/>
            <a:r>
              <a:rPr lang="en-US" noProof="0" dirty="0"/>
              <a:t>2026 public hearing</a:t>
            </a:r>
          </a:p>
        </p:txBody>
      </p:sp>
      <p:sp>
        <p:nvSpPr>
          <p:cNvPr id="6" name="Slide Number Placeholder 5">
            <a:extLst>
              <a:ext uri="{FF2B5EF4-FFF2-40B4-BE49-F238E27FC236}">
                <a16:creationId xmlns:a16="http://schemas.microsoft.com/office/drawing/2014/main" id="{89053116-ECE5-47FC-98C5-2D0EB3587699}"/>
              </a:ext>
            </a:extLst>
          </p:cNvPr>
          <p:cNvSpPr>
            <a:spLocks noGrp="1"/>
          </p:cNvSpPr>
          <p:nvPr>
            <p:ph type="sldNum" sz="quarter" idx="12"/>
          </p:nvPr>
        </p:nvSpPr>
        <p:spPr>
          <a:xfrm>
            <a:off x="9442800" y="6401999"/>
            <a:ext cx="459957" cy="369332"/>
          </a:xfrm>
        </p:spPr>
        <p:txBody>
          <a:bodyPr/>
          <a:lstStyle/>
          <a:p>
            <a:pPr lvl="0"/>
            <a:fld id="{D39607A7-8386-47DB-8578-DDEDD194E5D4}" type="slidenum">
              <a:rPr lang="en-US" noProof="0" smtClean="0"/>
              <a:pPr lvl="0"/>
              <a:t>56</a:t>
            </a:fld>
            <a:endParaRPr lang="en-US" noProof="0" dirty="0"/>
          </a:p>
        </p:txBody>
      </p:sp>
      <p:pic>
        <p:nvPicPr>
          <p:cNvPr id="2" name="Picture 1">
            <a:extLst>
              <a:ext uri="{FF2B5EF4-FFF2-40B4-BE49-F238E27FC236}">
                <a16:creationId xmlns:a16="http://schemas.microsoft.com/office/drawing/2014/main" id="{ECF065D3-CA43-9C51-779B-68C17716CB64}"/>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5900"/>
                    </a14:imgEffect>
                    <a14:imgEffect>
                      <a14:saturation sat="200000"/>
                    </a14:imgEffect>
                  </a14:imgLayer>
                </a14:imgProps>
              </a:ext>
            </a:extLst>
          </a:blip>
          <a:stretch>
            <a:fillRect/>
          </a:stretch>
        </p:blipFill>
        <p:spPr>
          <a:xfrm>
            <a:off x="0" y="5851837"/>
            <a:ext cx="1944793" cy="999831"/>
          </a:xfrm>
          <a:prstGeom prst="rect">
            <a:avLst/>
          </a:prstGeom>
          <a:ln>
            <a:solidFill>
              <a:schemeClr val="bg1"/>
            </a:solidFill>
          </a:ln>
        </p:spPr>
      </p:pic>
      <p:sp>
        <p:nvSpPr>
          <p:cNvPr id="3" name="Rectangle 1">
            <a:extLst>
              <a:ext uri="{FF2B5EF4-FFF2-40B4-BE49-F238E27FC236}">
                <a16:creationId xmlns:a16="http://schemas.microsoft.com/office/drawing/2014/main" id="{783CE9D4-3454-AAC7-7F80-17AF250128C2}"/>
              </a:ext>
            </a:extLst>
          </p:cNvPr>
          <p:cNvSpPr>
            <a:spLocks noChangeArrowheads="1"/>
          </p:cNvSpPr>
          <p:nvPr/>
        </p:nvSpPr>
        <p:spPr bwMode="auto">
          <a:xfrm>
            <a:off x="-7518400" y="4880511"/>
            <a:ext cx="8004293" cy="264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Admin_Stacked_onBlue.gif, gif File, Private, Modified 8/18/2020, 3.06 KB  </a:t>
            </a:r>
            <a:r>
              <a:rPr kumimoji="0" lang="en-US" altLang="en-US" sz="11200" b="0" i="0" u="none" strike="noStrike" cap="none" normalizeH="0" baseline="0">
                <a:ln>
                  <a:noFill/>
                </a:ln>
                <a:solidFill>
                  <a:schemeClr val="tx1"/>
                </a:solidFill>
                <a:effectLst/>
                <a:latin typeface="Arial" panose="020B0604020202020204" pitchFamily="34" charset="0"/>
              </a:rPr>
              <a:t>        </a:t>
            </a:r>
            <a:r>
              <a:rPr kumimoji="0" lang="en-US" altLang="en-US" sz="1800" b="0" i="1" u="none" strike="noStrike" cap="none" normalizeH="0" baseline="0">
                <a:ln>
                  <a:noFill/>
                </a:ln>
                <a:solidFill>
                  <a:schemeClr val="tx1"/>
                </a:solidFill>
                <a:effectLst/>
                <a:latin typeface="Arial" panose="020B0604020202020204" pitchFamily="34" charset="0"/>
              </a:rPr>
              <a:t>  </a:t>
            </a:r>
            <a:r>
              <a:rPr kumimoji="0" lang="en-US" altLang="en-US" sz="1900" b="0" i="1" u="none" strike="noStrike" cap="none" normalizeH="0" baseline="0">
                <a:ln>
                  <a:noFill/>
                </a:ln>
                <a:solidFill>
                  <a:schemeClr val="tx1"/>
                </a:solidFill>
                <a:effectLst/>
                <a:latin typeface="Arial" panose="020B0604020202020204" pitchFamily="34" charset="0"/>
              </a:rPr>
              <a:t>     </a:t>
            </a:r>
            <a:r>
              <a:rPr kumimoji="0" lang="en-US" altLang="en-US" sz="1800" b="0" i="1" u="none" strike="noStrike" cap="none" normalizeH="0" baseline="0">
                <a:ln>
                  <a:noFill/>
                </a:ln>
                <a:solidFill>
                  <a:schemeClr val="tx1"/>
                </a:solidFill>
                <a:effectLst/>
                <a:latin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Admin_Stacked_onBlue.gif</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August 18, 2020</a:t>
            </a:r>
          </a:p>
        </p:txBody>
      </p:sp>
      <p:pic>
        <p:nvPicPr>
          <p:cNvPr id="1026" name="Picture 2">
            <a:extLst>
              <a:ext uri="{FF2B5EF4-FFF2-40B4-BE49-F238E27FC236}">
                <a16:creationId xmlns:a16="http://schemas.microsoft.com/office/drawing/2014/main" id="{E6B14463-E07A-FF2F-E2DB-1674FD1AFF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851837"/>
            <a:ext cx="1944793" cy="1006163"/>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3" descr="gif">
            <a:extLst>
              <a:ext uri="{FF2B5EF4-FFF2-40B4-BE49-F238E27FC236}">
                <a16:creationId xmlns:a16="http://schemas.microsoft.com/office/drawing/2014/main" id="{340275CC-DB7D-0501-BC4B-DCF08088B556}"/>
              </a:ext>
            </a:extLst>
          </p:cNvPr>
          <p:cNvSpPr>
            <a:spLocks noChangeAspect="1" noChangeArrowheads="1"/>
          </p:cNvSpPr>
          <p:nvPr/>
        </p:nvSpPr>
        <p:spPr bwMode="auto">
          <a:xfrm>
            <a:off x="3289300" y="5209447"/>
            <a:ext cx="200107" cy="1721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951099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DABD-48C2-411F-B325-7739169BC2EE}"/>
              </a:ext>
            </a:extLst>
          </p:cNvPr>
          <p:cNvSpPr>
            <a:spLocks noGrp="1"/>
          </p:cNvSpPr>
          <p:nvPr>
            <p:ph type="title"/>
          </p:nvPr>
        </p:nvSpPr>
        <p:spPr/>
        <p:txBody>
          <a:bodyPr/>
          <a:lstStyle/>
          <a:p>
            <a:r>
              <a:rPr lang="en-US" dirty="0">
                <a:solidFill>
                  <a:schemeClr val="accent3">
                    <a:lumMod val="75000"/>
                  </a:schemeClr>
                </a:solidFill>
              </a:rPr>
              <a:t>HEARTH/McKinney-Vento</a:t>
            </a:r>
          </a:p>
        </p:txBody>
      </p:sp>
      <p:sp>
        <p:nvSpPr>
          <p:cNvPr id="6" name="Text Placeholder 5">
            <a:extLst>
              <a:ext uri="{FF2B5EF4-FFF2-40B4-BE49-F238E27FC236}">
                <a16:creationId xmlns:a16="http://schemas.microsoft.com/office/drawing/2014/main" id="{5B9FF13F-C8A8-5615-B396-38B08BF7B13C}"/>
              </a:ext>
            </a:extLst>
          </p:cNvPr>
          <p:cNvSpPr>
            <a:spLocks noGrp="1"/>
          </p:cNvSpPr>
          <p:nvPr>
            <p:ph type="body" sz="quarter" idx="13"/>
          </p:nvPr>
        </p:nvSpPr>
        <p:spPr/>
        <p:txBody>
          <a:bodyPr/>
          <a:lstStyle/>
          <a:p>
            <a:endParaRPr lang="en-US"/>
          </a:p>
        </p:txBody>
      </p:sp>
      <p:sp>
        <p:nvSpPr>
          <p:cNvPr id="15" name="Text Placeholder 14">
            <a:extLst>
              <a:ext uri="{FF2B5EF4-FFF2-40B4-BE49-F238E27FC236}">
                <a16:creationId xmlns:a16="http://schemas.microsoft.com/office/drawing/2014/main" id="{19EDED9D-9D77-43D2-ABC4-EEE1842D4408}"/>
              </a:ext>
            </a:extLst>
          </p:cNvPr>
          <p:cNvSpPr>
            <a:spLocks noGrp="1"/>
          </p:cNvSpPr>
          <p:nvPr>
            <p:ph type="body" sz="quarter" idx="14"/>
          </p:nvPr>
        </p:nvSpPr>
        <p:spPr/>
        <p:txBody>
          <a:bodyPr/>
          <a:lstStyle/>
          <a:p>
            <a:pPr lvl="0">
              <a:buClr>
                <a:schemeClr val="accent3">
                  <a:lumMod val="50000"/>
                </a:schemeClr>
              </a:buClr>
            </a:pPr>
            <a:r>
              <a:rPr lang="en-US" dirty="0">
                <a:solidFill>
                  <a:schemeClr val="accent3">
                    <a:lumMod val="75000"/>
                  </a:schemeClr>
                </a:solidFill>
              </a:rPr>
              <a:t>The Emergency Solutions Grant (ESG) program is authorized by subtitle IV of the McKinney-Vento Homeless Assistance Act (42 U.S.C 11371-11378) as amended by the HEARTH Act.</a:t>
            </a:r>
          </a:p>
        </p:txBody>
      </p:sp>
      <p:sp>
        <p:nvSpPr>
          <p:cNvPr id="7" name="Text Placeholder 6">
            <a:extLst>
              <a:ext uri="{FF2B5EF4-FFF2-40B4-BE49-F238E27FC236}">
                <a16:creationId xmlns:a16="http://schemas.microsoft.com/office/drawing/2014/main" id="{491827AE-0AF7-5FAC-68DE-F9CCC3ABE0CB}"/>
              </a:ext>
            </a:extLst>
          </p:cNvPr>
          <p:cNvSpPr>
            <a:spLocks noGrp="1"/>
          </p:cNvSpPr>
          <p:nvPr>
            <p:ph type="body" sz="quarter" idx="19"/>
          </p:nvPr>
        </p:nvSpPr>
        <p:spPr/>
        <p:txBody>
          <a:bodyPr/>
          <a:lstStyle/>
          <a:p>
            <a:endParaRPr lang="en-US"/>
          </a:p>
        </p:txBody>
      </p:sp>
      <p:sp>
        <p:nvSpPr>
          <p:cNvPr id="16" name="Text Placeholder 15">
            <a:extLst>
              <a:ext uri="{FF2B5EF4-FFF2-40B4-BE49-F238E27FC236}">
                <a16:creationId xmlns:a16="http://schemas.microsoft.com/office/drawing/2014/main" id="{A6853F03-DA43-4B11-84E1-C53A475FB1D2}"/>
              </a:ext>
            </a:extLst>
          </p:cNvPr>
          <p:cNvSpPr>
            <a:spLocks noGrp="1"/>
          </p:cNvSpPr>
          <p:nvPr>
            <p:ph type="body" sz="quarter" idx="16"/>
          </p:nvPr>
        </p:nvSpPr>
        <p:spPr/>
        <p:txBody>
          <a:bodyPr/>
          <a:lstStyle/>
          <a:p>
            <a:pPr>
              <a:buClr>
                <a:schemeClr val="accent3">
                  <a:lumMod val="50000"/>
                </a:schemeClr>
              </a:buClr>
            </a:pPr>
            <a:r>
              <a:rPr lang="en-US" dirty="0">
                <a:solidFill>
                  <a:schemeClr val="accent3">
                    <a:lumMod val="75000"/>
                  </a:schemeClr>
                </a:solidFill>
              </a:rPr>
              <a:t>The program authorizes the U.S. Department of Housing and Urban Development (HUD) to make grants to states, units of general purpose, local government, and territories. </a:t>
            </a:r>
            <a:r>
              <a:rPr lang="en-US" dirty="0">
                <a:effectLst>
                  <a:outerShdw blurRad="50800" dist="50800" dir="5400000" algn="ctr" rotWithShape="0">
                    <a:schemeClr val="bg1">
                      <a:lumMod val="50000"/>
                      <a:lumOff val="50000"/>
                    </a:schemeClr>
                  </a:outerShdw>
                </a:effectLst>
              </a:rPr>
              <a:t>	</a:t>
            </a:r>
          </a:p>
        </p:txBody>
      </p:sp>
      <p:sp>
        <p:nvSpPr>
          <p:cNvPr id="8" name="Text Placeholder 7">
            <a:extLst>
              <a:ext uri="{FF2B5EF4-FFF2-40B4-BE49-F238E27FC236}">
                <a16:creationId xmlns:a16="http://schemas.microsoft.com/office/drawing/2014/main" id="{80ABBB84-4551-2F84-0977-642556671299}"/>
              </a:ext>
            </a:extLst>
          </p:cNvPr>
          <p:cNvSpPr>
            <a:spLocks noGrp="1"/>
          </p:cNvSpPr>
          <p:nvPr>
            <p:ph type="body" sz="quarter" idx="20"/>
          </p:nvPr>
        </p:nvSpPr>
        <p:spPr/>
        <p:txBody>
          <a:bodyPr/>
          <a:lstStyle/>
          <a:p>
            <a:endParaRPr lang="en-US"/>
          </a:p>
        </p:txBody>
      </p:sp>
      <p:sp>
        <p:nvSpPr>
          <p:cNvPr id="17" name="Text Placeholder 16">
            <a:extLst>
              <a:ext uri="{FF2B5EF4-FFF2-40B4-BE49-F238E27FC236}">
                <a16:creationId xmlns:a16="http://schemas.microsoft.com/office/drawing/2014/main" id="{BC978A72-11C7-4C7C-8872-122F4C0AFE09}"/>
              </a:ext>
            </a:extLst>
          </p:cNvPr>
          <p:cNvSpPr>
            <a:spLocks noGrp="1"/>
          </p:cNvSpPr>
          <p:nvPr>
            <p:ph type="body" sz="quarter" idx="18"/>
          </p:nvPr>
        </p:nvSpPr>
        <p:spPr>
          <a:xfrm>
            <a:off x="7886349" y="2664768"/>
            <a:ext cx="3303659" cy="3215781"/>
          </a:xfrm>
        </p:spPr>
        <p:txBody>
          <a:bodyPr/>
          <a:lstStyle/>
          <a:p>
            <a:pPr>
              <a:buClr>
                <a:schemeClr val="accent3">
                  <a:lumMod val="50000"/>
                </a:schemeClr>
              </a:buClr>
              <a:buFont typeface="Wingdings" panose="05000000000000000000" pitchFamily="2" charset="2"/>
              <a:buChar char="§"/>
            </a:pPr>
            <a:r>
              <a:rPr lang="en-US" dirty="0">
                <a:solidFill>
                  <a:schemeClr val="accent3">
                    <a:lumMod val="75000"/>
                  </a:schemeClr>
                </a:solidFill>
              </a:rPr>
              <a:t>OEO received approximately 2.5 million dollars for the 2025 program year to assist in meeting the needs of our state to reduce homelessness and those at risk of homelessness.</a:t>
            </a:r>
          </a:p>
        </p:txBody>
      </p:sp>
      <p:sp>
        <p:nvSpPr>
          <p:cNvPr id="3" name="Date Placeholder 2">
            <a:extLst>
              <a:ext uri="{FF2B5EF4-FFF2-40B4-BE49-F238E27FC236}">
                <a16:creationId xmlns:a16="http://schemas.microsoft.com/office/drawing/2014/main" id="{F20EE340-4725-412E-9E2A-79DAB27EF557}"/>
              </a:ext>
            </a:extLst>
          </p:cNvPr>
          <p:cNvSpPr>
            <a:spLocks noGrp="1"/>
          </p:cNvSpPr>
          <p:nvPr>
            <p:ph type="dt" sz="half" idx="10"/>
          </p:nvPr>
        </p:nvSpPr>
        <p:spPr/>
        <p:txBody>
          <a:bodyPr/>
          <a:lstStyle/>
          <a:p>
            <a:pPr lvl="0"/>
            <a:endParaRPr lang="en-US" noProof="0" dirty="0"/>
          </a:p>
        </p:txBody>
      </p:sp>
      <p:sp>
        <p:nvSpPr>
          <p:cNvPr id="4" name="Footer Placeholder 3">
            <a:extLst>
              <a:ext uri="{FF2B5EF4-FFF2-40B4-BE49-F238E27FC236}">
                <a16:creationId xmlns:a16="http://schemas.microsoft.com/office/drawing/2014/main" id="{74CCDDEC-77A5-4899-B670-943433D534C8}"/>
              </a:ext>
            </a:extLst>
          </p:cNvPr>
          <p:cNvSpPr>
            <a:spLocks noGrp="1"/>
          </p:cNvSpPr>
          <p:nvPr>
            <p:ph type="ftr" sz="quarter" idx="11"/>
          </p:nvPr>
        </p:nvSpPr>
        <p:spPr/>
        <p:txBody>
          <a:bodyPr/>
          <a:lstStyle/>
          <a:p>
            <a:pPr lvl="0"/>
            <a:r>
              <a:rPr lang="en-US" noProof="0" dirty="0"/>
              <a:t>2026 Public Hearing</a:t>
            </a:r>
          </a:p>
        </p:txBody>
      </p:sp>
      <p:sp>
        <p:nvSpPr>
          <p:cNvPr id="5" name="Slide Number Placeholder 4">
            <a:extLst>
              <a:ext uri="{FF2B5EF4-FFF2-40B4-BE49-F238E27FC236}">
                <a16:creationId xmlns:a16="http://schemas.microsoft.com/office/drawing/2014/main" id="{C074E943-B51F-47FD-A981-338E0888AFF7}"/>
              </a:ext>
            </a:extLst>
          </p:cNvPr>
          <p:cNvSpPr>
            <a:spLocks noGrp="1"/>
          </p:cNvSpPr>
          <p:nvPr>
            <p:ph type="sldNum" sz="quarter" idx="12"/>
          </p:nvPr>
        </p:nvSpPr>
        <p:spPr>
          <a:xfrm>
            <a:off x="9442800" y="6401999"/>
            <a:ext cx="323770" cy="369332"/>
          </a:xfrm>
        </p:spPr>
        <p:txBody>
          <a:bodyPr/>
          <a:lstStyle/>
          <a:p>
            <a:pPr lvl="0"/>
            <a:fld id="{D39607A7-8386-47DB-8578-DDEDD194E5D4}" type="slidenum">
              <a:rPr lang="en-US" noProof="0" smtClean="0"/>
              <a:pPr lvl="0"/>
              <a:t>57</a:t>
            </a:fld>
            <a:endParaRPr lang="en-US" noProof="0" dirty="0"/>
          </a:p>
        </p:txBody>
      </p:sp>
      <p:pic>
        <p:nvPicPr>
          <p:cNvPr id="9" name="Picture 8">
            <a:extLst>
              <a:ext uri="{FF2B5EF4-FFF2-40B4-BE49-F238E27FC236}">
                <a16:creationId xmlns:a16="http://schemas.microsoft.com/office/drawing/2014/main" id="{1068D996-CB9E-BEFA-CE4F-E2CD83ADF1E7}"/>
              </a:ext>
            </a:extLst>
          </p:cNvPr>
          <p:cNvPicPr/>
          <p:nvPr/>
        </p:nvPicPr>
        <p:blipFill rotWithShape="1">
          <a:blip r:embed="rId2">
            <a:extLst>
              <a:ext uri="{28A0092B-C50C-407E-A947-70E740481C1C}">
                <a14:useLocalDpi xmlns:a14="http://schemas.microsoft.com/office/drawing/2010/main" val="0"/>
              </a:ext>
            </a:extLst>
          </a:blip>
          <a:srcRect l="17364" t="22460" r="17042" b="21390"/>
          <a:stretch/>
        </p:blipFill>
        <p:spPr bwMode="auto">
          <a:xfrm>
            <a:off x="276190" y="5713697"/>
            <a:ext cx="2054796" cy="1057634"/>
          </a:xfrm>
          <a:prstGeom prst="rect">
            <a:avLst/>
          </a:prstGeom>
          <a:ln w="57150" cmpd="thickThin">
            <a:solidFill>
              <a:srgbClr val="7F7F7F"/>
            </a:solidFill>
            <a:miter lim="800000"/>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C683F0AC-1DB3-3C10-63A8-DE33E1885943}"/>
              </a:ext>
            </a:extLst>
          </p:cNvPr>
          <p:cNvPicPr>
            <a:picLocks noChangeAspect="1"/>
          </p:cNvPicPr>
          <p:nvPr/>
        </p:nvPicPr>
        <p:blipFill>
          <a:blip r:embed="rId3"/>
          <a:stretch>
            <a:fillRect/>
          </a:stretch>
        </p:blipFill>
        <p:spPr>
          <a:xfrm>
            <a:off x="-64199" y="5642043"/>
            <a:ext cx="2489629" cy="1215957"/>
          </a:xfrm>
          <a:prstGeom prst="rect">
            <a:avLst/>
          </a:prstGeom>
        </p:spPr>
      </p:pic>
    </p:spTree>
    <p:extLst>
      <p:ext uri="{BB962C8B-B14F-4D97-AF65-F5344CB8AC3E}">
        <p14:creationId xmlns:p14="http://schemas.microsoft.com/office/powerpoint/2010/main" val="20617831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BA978-ED08-8598-57B4-9355BA956018}"/>
            </a:ext>
          </a:extLst>
        </p:cNvPr>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D64A3DA-BF24-4159-7165-CE0CE28CF334}"/>
              </a:ext>
            </a:extLst>
          </p:cNvPr>
          <p:cNvSpPr>
            <a:spLocks noGrp="1"/>
          </p:cNvSpPr>
          <p:nvPr>
            <p:ph type="pic" sz="quarter" idx="13"/>
          </p:nvPr>
        </p:nvSpPr>
        <p:spPr/>
        <p:txBody>
          <a:bodyPr/>
          <a:lstStyle/>
          <a:p>
            <a:endParaRPr lang="en-US"/>
          </a:p>
        </p:txBody>
      </p:sp>
      <p:sp>
        <p:nvSpPr>
          <p:cNvPr id="12" name="Title 11">
            <a:extLst>
              <a:ext uri="{FF2B5EF4-FFF2-40B4-BE49-F238E27FC236}">
                <a16:creationId xmlns:a16="http://schemas.microsoft.com/office/drawing/2014/main" id="{FC63E1D0-4E75-7686-F34C-CE680AED0A29}"/>
              </a:ext>
            </a:extLst>
          </p:cNvPr>
          <p:cNvSpPr>
            <a:spLocks noGrp="1"/>
          </p:cNvSpPr>
          <p:nvPr>
            <p:ph type="title"/>
          </p:nvPr>
        </p:nvSpPr>
        <p:spPr>
          <a:xfrm>
            <a:off x="540663" y="223492"/>
            <a:ext cx="11109663" cy="1926078"/>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normAutofit fontScale="90000"/>
          </a:bodyPr>
          <a:lstStyle/>
          <a:p>
            <a:r>
              <a:rPr lang="en-US" dirty="0">
                <a:solidFill>
                  <a:schemeClr val="accent3">
                    <a:lumMod val="75000"/>
                  </a:schemeClr>
                </a:solidFill>
                <a:effectLst/>
              </a:rPr>
              <a:t>Individuals assisted utilizing ESG funds</a:t>
            </a:r>
          </a:p>
        </p:txBody>
      </p:sp>
      <p:sp>
        <p:nvSpPr>
          <p:cNvPr id="13" name="Subtitle 12">
            <a:extLst>
              <a:ext uri="{FF2B5EF4-FFF2-40B4-BE49-F238E27FC236}">
                <a16:creationId xmlns:a16="http://schemas.microsoft.com/office/drawing/2014/main" id="{7A2FFDE9-C479-66BC-D00B-E11E9286200F}"/>
              </a:ext>
            </a:extLst>
          </p:cNvPr>
          <p:cNvSpPr>
            <a:spLocks noGrp="1"/>
          </p:cNvSpPr>
          <p:nvPr>
            <p:ph type="subTitle" idx="1"/>
          </p:nvPr>
        </p:nvSpPr>
        <p:spPr>
          <a:xfrm>
            <a:off x="540663" y="2236494"/>
            <a:ext cx="11109999" cy="4078581"/>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lstStyle/>
          <a:p>
            <a:pPr>
              <a:buClr>
                <a:schemeClr val="accent3">
                  <a:lumMod val="75000"/>
                </a:schemeClr>
              </a:buClr>
            </a:pPr>
            <a:r>
              <a:rPr lang="en-US" dirty="0">
                <a:solidFill>
                  <a:schemeClr val="accent3">
                    <a:lumMod val="50000"/>
                  </a:schemeClr>
                </a:solidFill>
              </a:rPr>
              <a:t>According to the HUD CAPER for the reporting period of April 1, 2024 through March 31, 2025, the State of South Carolina subrecipients assisted:</a:t>
            </a:r>
          </a:p>
          <a:p>
            <a:pPr>
              <a:buClr>
                <a:schemeClr val="accent3">
                  <a:lumMod val="75000"/>
                </a:schemeClr>
              </a:buClr>
            </a:pPr>
            <a:r>
              <a:rPr lang="en-US" dirty="0">
                <a:solidFill>
                  <a:schemeClr val="accent3">
                    <a:lumMod val="50000"/>
                  </a:schemeClr>
                </a:solidFill>
              </a:rPr>
              <a:t>5,010 individuals under the Emergency Shelter component</a:t>
            </a:r>
          </a:p>
          <a:p>
            <a:pPr>
              <a:buClr>
                <a:schemeClr val="accent3">
                  <a:lumMod val="75000"/>
                </a:schemeClr>
              </a:buClr>
            </a:pPr>
            <a:r>
              <a:rPr lang="en-US" dirty="0">
                <a:solidFill>
                  <a:schemeClr val="accent3">
                    <a:lumMod val="50000"/>
                  </a:schemeClr>
                </a:solidFill>
              </a:rPr>
              <a:t>2049 individuals under the Street Outreach component</a:t>
            </a:r>
          </a:p>
          <a:p>
            <a:pPr>
              <a:buClr>
                <a:schemeClr val="accent3">
                  <a:lumMod val="75000"/>
                </a:schemeClr>
              </a:buClr>
            </a:pPr>
            <a:r>
              <a:rPr lang="en-US" dirty="0">
                <a:solidFill>
                  <a:schemeClr val="accent3">
                    <a:lumMod val="50000"/>
                  </a:schemeClr>
                </a:solidFill>
              </a:rPr>
              <a:t>215 individuals under the Rapid Re-housing component</a:t>
            </a:r>
          </a:p>
          <a:p>
            <a:pPr>
              <a:buClr>
                <a:schemeClr val="accent3">
                  <a:lumMod val="75000"/>
                </a:schemeClr>
              </a:buClr>
            </a:pPr>
            <a:r>
              <a:rPr lang="en-US" dirty="0">
                <a:solidFill>
                  <a:schemeClr val="accent3">
                    <a:lumMod val="50000"/>
                  </a:schemeClr>
                </a:solidFill>
              </a:rPr>
              <a:t>237 individuals under the Homeless Prevention component</a:t>
            </a:r>
          </a:p>
          <a:p>
            <a:pPr>
              <a:buClr>
                <a:schemeClr val="accent3">
                  <a:lumMod val="75000"/>
                </a:schemeClr>
              </a:buClr>
            </a:pPr>
            <a:r>
              <a:rPr lang="en-US" dirty="0">
                <a:solidFill>
                  <a:schemeClr val="accent3">
                    <a:lumMod val="50000"/>
                  </a:schemeClr>
                </a:solidFill>
              </a:rPr>
              <a:t>This makes a total of 7,511 individuals in the State of South Carolina assisted under the ESG program.</a:t>
            </a:r>
          </a:p>
        </p:txBody>
      </p:sp>
      <p:sp>
        <p:nvSpPr>
          <p:cNvPr id="9" name="Date Placeholder 8">
            <a:extLst>
              <a:ext uri="{FF2B5EF4-FFF2-40B4-BE49-F238E27FC236}">
                <a16:creationId xmlns:a16="http://schemas.microsoft.com/office/drawing/2014/main" id="{4C18967B-AFC7-48B7-5E47-5F78D5663585}"/>
              </a:ext>
            </a:extLst>
          </p:cNvPr>
          <p:cNvSpPr>
            <a:spLocks noGrp="1"/>
          </p:cNvSpPr>
          <p:nvPr>
            <p:ph type="dt" sz="half" idx="10"/>
          </p:nvPr>
        </p:nvSpPr>
        <p:spPr/>
        <p:txBody>
          <a:bodyPr/>
          <a:lstStyle/>
          <a:p>
            <a:pPr>
              <a:defRPr/>
            </a:pPr>
            <a:r>
              <a:rPr lang="en-US" dirty="0">
                <a:solidFill>
                  <a:prstClr val="white">
                    <a:alpha val="70000"/>
                  </a:prstClr>
                </a:solidFill>
              </a:rPr>
              <a:t>2024</a:t>
            </a:r>
          </a:p>
        </p:txBody>
      </p:sp>
      <p:sp>
        <p:nvSpPr>
          <p:cNvPr id="10" name="Footer Placeholder 9">
            <a:extLst>
              <a:ext uri="{FF2B5EF4-FFF2-40B4-BE49-F238E27FC236}">
                <a16:creationId xmlns:a16="http://schemas.microsoft.com/office/drawing/2014/main" id="{54E3519C-E3A5-6F8F-F481-811294E0F9A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2026 Public Hearing</a:t>
            </a:r>
          </a:p>
        </p:txBody>
      </p:sp>
      <p:sp>
        <p:nvSpPr>
          <p:cNvPr id="11" name="Slide Number Placeholder 10">
            <a:extLst>
              <a:ext uri="{FF2B5EF4-FFF2-40B4-BE49-F238E27FC236}">
                <a16:creationId xmlns:a16="http://schemas.microsoft.com/office/drawing/2014/main" id="{839BCF01-B109-7A92-1374-58DAC738E1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pic>
        <p:nvPicPr>
          <p:cNvPr id="2" name="Picture 1">
            <a:extLst>
              <a:ext uri="{FF2B5EF4-FFF2-40B4-BE49-F238E27FC236}">
                <a16:creationId xmlns:a16="http://schemas.microsoft.com/office/drawing/2014/main" id="{B2C65139-8753-3DB7-B371-CE069E89AA2D}"/>
              </a:ext>
            </a:extLst>
          </p:cNvPr>
          <p:cNvPicPr>
            <a:picLocks noChangeAspect="1"/>
          </p:cNvPicPr>
          <p:nvPr/>
        </p:nvPicPr>
        <p:blipFill>
          <a:blip r:embed="rId2"/>
          <a:stretch>
            <a:fillRect/>
          </a:stretch>
        </p:blipFill>
        <p:spPr>
          <a:xfrm>
            <a:off x="1" y="5739319"/>
            <a:ext cx="2577830" cy="1094362"/>
          </a:xfrm>
          <a:prstGeom prst="rect">
            <a:avLst/>
          </a:prstGeom>
        </p:spPr>
      </p:pic>
    </p:spTree>
    <p:extLst>
      <p:ext uri="{BB962C8B-B14F-4D97-AF65-F5344CB8AC3E}">
        <p14:creationId xmlns:p14="http://schemas.microsoft.com/office/powerpoint/2010/main" val="3254616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A08C1B29-6913-83E6-2E26-7E28FBDCC04C}"/>
              </a:ext>
            </a:extLst>
          </p:cNvPr>
          <p:cNvSpPr>
            <a:spLocks noGrp="1"/>
          </p:cNvSpPr>
          <p:nvPr>
            <p:ph type="pic" sz="quarter" idx="13"/>
          </p:nvPr>
        </p:nvSpPr>
        <p:spPr/>
        <p:txBody>
          <a:bodyPr/>
          <a:lstStyle/>
          <a:p>
            <a:endParaRPr lang="en-US"/>
          </a:p>
        </p:txBody>
      </p:sp>
      <p:sp>
        <p:nvSpPr>
          <p:cNvPr id="12" name="Title 11">
            <a:extLst>
              <a:ext uri="{FF2B5EF4-FFF2-40B4-BE49-F238E27FC236}">
                <a16:creationId xmlns:a16="http://schemas.microsoft.com/office/drawing/2014/main" id="{1D611160-BDE2-7C5D-09D5-9EA9120C270C}"/>
              </a:ext>
            </a:extLst>
          </p:cNvPr>
          <p:cNvSpPr>
            <a:spLocks noGrp="1"/>
          </p:cNvSpPr>
          <p:nvPr>
            <p:ph type="title"/>
          </p:nvPr>
        </p:nvSpPr>
        <p:spPr>
          <a:xfrm>
            <a:off x="540663" y="223492"/>
            <a:ext cx="11109663" cy="1926078"/>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normAutofit/>
          </a:bodyPr>
          <a:lstStyle/>
          <a:p>
            <a:r>
              <a:rPr lang="en-US" dirty="0">
                <a:solidFill>
                  <a:schemeClr val="accent3">
                    <a:lumMod val="75000"/>
                  </a:schemeClr>
                </a:solidFill>
                <a:effectLst/>
              </a:rPr>
              <a:t>ESG Eligible Participants</a:t>
            </a:r>
          </a:p>
        </p:txBody>
      </p:sp>
      <p:sp>
        <p:nvSpPr>
          <p:cNvPr id="13" name="Subtitle 12">
            <a:extLst>
              <a:ext uri="{FF2B5EF4-FFF2-40B4-BE49-F238E27FC236}">
                <a16:creationId xmlns:a16="http://schemas.microsoft.com/office/drawing/2014/main" id="{11232321-8251-0E1D-599A-5405E1D2DDA1}"/>
              </a:ext>
            </a:extLst>
          </p:cNvPr>
          <p:cNvSpPr>
            <a:spLocks noGrp="1"/>
          </p:cNvSpPr>
          <p:nvPr>
            <p:ph type="subTitle" idx="1"/>
          </p:nvPr>
        </p:nvSpPr>
        <p:spPr>
          <a:xfrm>
            <a:off x="540663" y="2236494"/>
            <a:ext cx="11109999" cy="4078581"/>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normAutofit lnSpcReduction="10000"/>
          </a:bodyPr>
          <a:lstStyle/>
          <a:p>
            <a:pPr marL="457200" indent="-457200">
              <a:buClr>
                <a:schemeClr val="accent3">
                  <a:lumMod val="75000"/>
                </a:schemeClr>
              </a:buClr>
              <a:buFont typeface="+mj-lt"/>
              <a:buAutoNum type="arabicParenR"/>
            </a:pPr>
            <a:r>
              <a:rPr lang="en-US" dirty="0"/>
              <a:t>	</a:t>
            </a:r>
            <a:r>
              <a:rPr lang="en-US" dirty="0">
                <a:solidFill>
                  <a:schemeClr val="accent3">
                    <a:lumMod val="50000"/>
                  </a:schemeClr>
                </a:solidFill>
              </a:rPr>
              <a:t>Literally homeless individuals/families are those who lack a fixed, regular, and adequate nighttime residence.</a:t>
            </a:r>
          </a:p>
          <a:p>
            <a:pPr marL="457200" indent="-457200">
              <a:buClr>
                <a:schemeClr val="accent3">
                  <a:lumMod val="75000"/>
                </a:schemeClr>
              </a:buClr>
              <a:buFont typeface="+mj-lt"/>
              <a:buAutoNum type="arabicParenR"/>
            </a:pPr>
            <a:r>
              <a:rPr lang="en-US" dirty="0">
                <a:solidFill>
                  <a:schemeClr val="accent3">
                    <a:lumMod val="50000"/>
                  </a:schemeClr>
                </a:solidFill>
              </a:rPr>
              <a:t>At risk individuals/families are those who will imminently (within 21 days) lose their primary nighttime residence with no subsequent residence, resources or support network.</a:t>
            </a:r>
          </a:p>
          <a:p>
            <a:pPr marL="457200" indent="-457200">
              <a:buClr>
                <a:schemeClr val="accent3">
                  <a:lumMod val="75000"/>
                </a:schemeClr>
              </a:buClr>
              <a:buFont typeface="+mj-lt"/>
              <a:buAutoNum type="arabicParenR"/>
            </a:pPr>
            <a:r>
              <a:rPr lang="en-US" dirty="0">
                <a:solidFill>
                  <a:schemeClr val="accent3">
                    <a:lumMod val="50000"/>
                  </a:schemeClr>
                </a:solidFill>
              </a:rPr>
              <a:t>Unaccompanied youth under 25 years of age or families with children/youth who do not otherwise meet the homeless definition (see 24 CFR 576.2 for all details). </a:t>
            </a:r>
          </a:p>
          <a:p>
            <a:pPr marL="457200" indent="-457200">
              <a:buClr>
                <a:schemeClr val="accent3">
                  <a:lumMod val="75000"/>
                </a:schemeClr>
              </a:buClr>
              <a:buFont typeface="+mj-lt"/>
              <a:buAutoNum type="arabicParenR"/>
            </a:pPr>
            <a:r>
              <a:rPr lang="en-US" dirty="0">
                <a:solidFill>
                  <a:schemeClr val="accent3">
                    <a:lumMod val="50000"/>
                  </a:schemeClr>
                </a:solidFill>
              </a:rPr>
              <a:t>Individuals/families fleeing or attempting to flee domestic violence with no subsequent residence, resources or support networks.</a:t>
            </a:r>
          </a:p>
        </p:txBody>
      </p:sp>
      <p:sp>
        <p:nvSpPr>
          <p:cNvPr id="9" name="Date Placeholder 8">
            <a:extLst>
              <a:ext uri="{FF2B5EF4-FFF2-40B4-BE49-F238E27FC236}">
                <a16:creationId xmlns:a16="http://schemas.microsoft.com/office/drawing/2014/main" id="{D2D78F0A-ECEC-46F6-EE7D-1246C7855B58}"/>
              </a:ext>
            </a:extLst>
          </p:cNvPr>
          <p:cNvSpPr>
            <a:spLocks noGrp="1"/>
          </p:cNvSpPr>
          <p:nvPr>
            <p:ph type="dt" sz="half" idx="10"/>
          </p:nvPr>
        </p:nvSpPr>
        <p:spPr/>
        <p:txBody>
          <a:bodyPr/>
          <a:lstStyle/>
          <a:p>
            <a:pPr>
              <a:defRPr/>
            </a:pPr>
            <a:r>
              <a:rPr lang="en-US" dirty="0">
                <a:solidFill>
                  <a:prstClr val="white">
                    <a:alpha val="70000"/>
                  </a:prstClr>
                </a:solidFill>
              </a:rPr>
              <a:t>2024</a:t>
            </a:r>
          </a:p>
        </p:txBody>
      </p:sp>
      <p:sp>
        <p:nvSpPr>
          <p:cNvPr id="10" name="Footer Placeholder 9">
            <a:extLst>
              <a:ext uri="{FF2B5EF4-FFF2-40B4-BE49-F238E27FC236}">
                <a16:creationId xmlns:a16="http://schemas.microsoft.com/office/drawing/2014/main" id="{B9E05598-446E-2C08-75CD-294071395A4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rPr>
              <a:t>2026 Public Hearing</a:t>
            </a:r>
          </a:p>
        </p:txBody>
      </p:sp>
      <p:sp>
        <p:nvSpPr>
          <p:cNvPr id="11" name="Slide Number Placeholder 10">
            <a:extLst>
              <a:ext uri="{FF2B5EF4-FFF2-40B4-BE49-F238E27FC236}">
                <a16:creationId xmlns:a16="http://schemas.microsoft.com/office/drawing/2014/main" id="{09515B82-ED90-8D07-D19D-94AAB193FA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607A7-8386-47DB-8578-DDEDD194E5D4}" type="slidenum">
              <a:rPr kumimoji="0" lang="en-US" sz="1000" b="0" i="0" u="none" strike="noStrike" kern="1200" cap="all" spc="300" normalizeH="0" baseline="0" noProof="0" smtClean="0">
                <a:ln>
                  <a:noFill/>
                </a:ln>
                <a:solidFill>
                  <a:prstClr val="white">
                    <a:alpha val="70000"/>
                  </a:prstClr>
                </a:solidFill>
                <a:effectLst/>
                <a:uLnTx/>
                <a:uFillTx/>
                <a:latin typeface="Avenir Next LT Pr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000" b="0" i="0" u="none" strike="noStrike" kern="1200" cap="all" spc="300" normalizeH="0" baseline="0" noProof="0" dirty="0">
              <a:ln>
                <a:noFill/>
              </a:ln>
              <a:solidFill>
                <a:prstClr val="white">
                  <a:alpha val="70000"/>
                </a:prstClr>
              </a:solidFill>
              <a:effectLst/>
              <a:uLnTx/>
              <a:uFillTx/>
              <a:latin typeface="Avenir Next LT Pro Light"/>
              <a:ea typeface="+mn-ea"/>
              <a:cs typeface="+mn-cs"/>
            </a:endParaRPr>
          </a:p>
        </p:txBody>
      </p:sp>
      <p:pic>
        <p:nvPicPr>
          <p:cNvPr id="2" name="Picture 1">
            <a:extLst>
              <a:ext uri="{FF2B5EF4-FFF2-40B4-BE49-F238E27FC236}">
                <a16:creationId xmlns:a16="http://schemas.microsoft.com/office/drawing/2014/main" id="{7F830F95-094E-6FBA-9D75-F20419756568}"/>
              </a:ext>
            </a:extLst>
          </p:cNvPr>
          <p:cNvPicPr>
            <a:picLocks noChangeAspect="1"/>
          </p:cNvPicPr>
          <p:nvPr/>
        </p:nvPicPr>
        <p:blipFill>
          <a:blip r:embed="rId2"/>
          <a:stretch>
            <a:fillRect/>
          </a:stretch>
        </p:blipFill>
        <p:spPr>
          <a:xfrm>
            <a:off x="1" y="5739319"/>
            <a:ext cx="2577830" cy="1094362"/>
          </a:xfrm>
          <a:prstGeom prst="rect">
            <a:avLst/>
          </a:prstGeom>
        </p:spPr>
      </p:pic>
    </p:spTree>
    <p:extLst>
      <p:ext uri="{BB962C8B-B14F-4D97-AF65-F5344CB8AC3E}">
        <p14:creationId xmlns:p14="http://schemas.microsoft.com/office/powerpoint/2010/main" val="39308775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984750" y="1011237"/>
            <a:ext cx="6120000" cy="860400"/>
          </a:xfrm>
        </p:spPr>
        <p:txBody>
          <a:bodyPr/>
          <a:lstStyle/>
          <a:p>
            <a:r>
              <a:rPr lang="en-US" dirty="0">
                <a:solidFill>
                  <a:schemeClr val="accent3">
                    <a:lumMod val="75000"/>
                  </a:schemeClr>
                </a:solidFill>
              </a:rPr>
              <a:t> ESG Eligible Entities</a:t>
            </a:r>
          </a:p>
        </p:txBody>
      </p:sp>
      <p:pic>
        <p:nvPicPr>
          <p:cNvPr id="13" name="Picture Placeholder 12" descr="Smiling people packing food">
            <a:extLst>
              <a:ext uri="{FF2B5EF4-FFF2-40B4-BE49-F238E27FC236}">
                <a16:creationId xmlns:a16="http://schemas.microsoft.com/office/drawing/2014/main" id="{09E9642A-EBD6-4A1F-862C-5E040624C50D}"/>
              </a:ext>
            </a:extLst>
          </p:cNvPr>
          <p:cNvPicPr>
            <a:picLocks noGrp="1" noChangeAspect="1"/>
          </p:cNvPicPr>
          <p:nvPr>
            <p:ph type="pic" sz="quarter" idx="13"/>
          </p:nvPr>
        </p:nvPicPr>
        <p:blipFill>
          <a:blip r:embed="rId2"/>
          <a:srcRect/>
          <a:stretch/>
        </p:blipFill>
        <p:spPr>
          <a:xfrm>
            <a:off x="0" y="0"/>
            <a:ext cx="3870325" cy="6858000"/>
          </a:xfrm>
        </p:spPr>
      </p:pic>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5036177" y="2749349"/>
            <a:ext cx="6121400" cy="3009899"/>
          </a:xfrm>
        </p:spPr>
        <p:txBody>
          <a:bodyPr>
            <a:normAutofit lnSpcReduction="10000"/>
          </a:bodyPr>
          <a:lstStyle/>
          <a:p>
            <a:r>
              <a:rPr lang="en-US" dirty="0">
                <a:solidFill>
                  <a:schemeClr val="accent3">
                    <a:lumMod val="75000"/>
                    <a:alpha val="70000"/>
                  </a:schemeClr>
                </a:solidFill>
              </a:rPr>
              <a:t>Public and private non-profit organizations that currently provide services to the homeless and/or individuals and families at-risk of becoming homeless. With the support of their local government and a recommendation of their area Continuums of Care (COC).</a:t>
            </a:r>
          </a:p>
        </p:txBody>
      </p:sp>
      <p:sp>
        <p:nvSpPr>
          <p:cNvPr id="4" name="Date Placeholder 3">
            <a:extLst>
              <a:ext uri="{FF2B5EF4-FFF2-40B4-BE49-F238E27FC236}">
                <a16:creationId xmlns:a16="http://schemas.microsoft.com/office/drawing/2014/main" id="{BAC2BA47-68FC-4EF3-BAB7-49DAB8992D4F}"/>
              </a:ext>
            </a:extLst>
          </p:cNvPr>
          <p:cNvSpPr>
            <a:spLocks noGrp="1"/>
          </p:cNvSpPr>
          <p:nvPr>
            <p:ph type="dt" sz="half" idx="10"/>
          </p:nvPr>
        </p:nvSpPr>
        <p:spPr>
          <a:xfrm>
            <a:off x="541338" y="6401999"/>
            <a:ext cx="2206625" cy="369332"/>
          </a:xfrm>
        </p:spPr>
        <p:txBody>
          <a:bodyPr/>
          <a:lstStyle/>
          <a:p>
            <a:pPr lvl="0"/>
            <a:r>
              <a:rPr lang="en-US" dirty="0"/>
              <a:t>		</a:t>
            </a:r>
            <a:endParaRPr lang="en-US" noProof="0" dirty="0"/>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401999"/>
            <a:ext cx="5575300" cy="369332"/>
          </a:xfrm>
        </p:spPr>
        <p:txBody>
          <a:bodyPr/>
          <a:lstStyle/>
          <a:p>
            <a:pPr lvl="0"/>
            <a:r>
              <a:rPr lang="en-US" noProof="0" dirty="0"/>
              <a:t>2026 public hearing</a:t>
            </a: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lvl="0"/>
            <a:fld id="{D39607A7-8386-47DB-8578-DDEDD194E5D4}" type="slidenum">
              <a:rPr lang="en-US" noProof="0" smtClean="0"/>
              <a:pPr lvl="0"/>
              <a:t>60</a:t>
            </a:fld>
            <a:endParaRPr lang="en-US" noProof="0" dirty="0"/>
          </a:p>
        </p:txBody>
      </p:sp>
      <p:pic>
        <p:nvPicPr>
          <p:cNvPr id="2" name="Picture 1">
            <a:extLst>
              <a:ext uri="{FF2B5EF4-FFF2-40B4-BE49-F238E27FC236}">
                <a16:creationId xmlns:a16="http://schemas.microsoft.com/office/drawing/2014/main" id="{E8AE8084-0AC4-AA18-6C1D-4DA44F036851}"/>
              </a:ext>
            </a:extLst>
          </p:cNvPr>
          <p:cNvPicPr/>
          <p:nvPr/>
        </p:nvPicPr>
        <p:blipFill rotWithShape="1">
          <a:blip r:embed="rId3">
            <a:extLst>
              <a:ext uri="{28A0092B-C50C-407E-A947-70E740481C1C}">
                <a14:useLocalDpi xmlns:a14="http://schemas.microsoft.com/office/drawing/2010/main" val="0"/>
              </a:ext>
            </a:extLst>
          </a:blip>
          <a:srcRect l="17364" t="22460" r="17042" b="21390"/>
          <a:stretch/>
        </p:blipFill>
        <p:spPr bwMode="auto">
          <a:xfrm>
            <a:off x="87702" y="5713697"/>
            <a:ext cx="2054796" cy="1057634"/>
          </a:xfrm>
          <a:prstGeom prst="rect">
            <a:avLst/>
          </a:prstGeom>
          <a:ln w="57150" cmpd="thickThin">
            <a:solidFill>
              <a:srgbClr val="7F7F7F"/>
            </a:solidFill>
            <a:miter lim="800000"/>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949D026A-E8A3-CC8F-1247-5589A9D154C0}"/>
              </a:ext>
            </a:extLst>
          </p:cNvPr>
          <p:cNvPicPr>
            <a:picLocks noChangeAspect="1"/>
          </p:cNvPicPr>
          <p:nvPr/>
        </p:nvPicPr>
        <p:blipFill>
          <a:blip r:embed="rId4"/>
          <a:stretch>
            <a:fillRect/>
          </a:stretch>
        </p:blipFill>
        <p:spPr>
          <a:xfrm>
            <a:off x="-15875" y="5622587"/>
            <a:ext cx="2206625" cy="1235413"/>
          </a:xfrm>
          <a:prstGeom prst="rect">
            <a:avLst/>
          </a:prstGeom>
        </p:spPr>
      </p:pic>
    </p:spTree>
    <p:extLst>
      <p:ext uri="{BB962C8B-B14F-4D97-AF65-F5344CB8AC3E}">
        <p14:creationId xmlns:p14="http://schemas.microsoft.com/office/powerpoint/2010/main" val="10400514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0443DD8-CE2B-4A5C-BF24-0B51AA63C006}"/>
              </a:ext>
            </a:extLst>
          </p:cNvPr>
          <p:cNvSpPr>
            <a:spLocks noGrp="1"/>
          </p:cNvSpPr>
          <p:nvPr>
            <p:ph type="title"/>
          </p:nvPr>
        </p:nvSpPr>
        <p:spPr>
          <a:xfrm>
            <a:off x="4984750" y="1274323"/>
            <a:ext cx="6120000" cy="651754"/>
          </a:xfrm>
        </p:spPr>
        <p:txBody>
          <a:bodyPr>
            <a:normAutofit fontScale="90000"/>
          </a:bodyPr>
          <a:lstStyle/>
          <a:p>
            <a:r>
              <a:rPr lang="en-US" dirty="0">
                <a:solidFill>
                  <a:schemeClr val="accent3">
                    <a:lumMod val="75000"/>
                  </a:schemeClr>
                </a:solidFill>
              </a:rPr>
              <a:t>Available funding</a:t>
            </a:r>
          </a:p>
        </p:txBody>
      </p:sp>
      <p:pic>
        <p:nvPicPr>
          <p:cNvPr id="13" name="Picture Placeholder 12" descr="Stacks of gold coins">
            <a:extLst>
              <a:ext uri="{FF2B5EF4-FFF2-40B4-BE49-F238E27FC236}">
                <a16:creationId xmlns:a16="http://schemas.microsoft.com/office/drawing/2014/main" id="{09E9642A-EBD6-4A1F-862C-5E040624C50D}"/>
              </a:ext>
            </a:extLst>
          </p:cNvPr>
          <p:cNvPicPr>
            <a:picLocks noGrp="1" noChangeAspect="1"/>
          </p:cNvPicPr>
          <p:nvPr>
            <p:ph type="pic" sz="quarter" idx="13"/>
          </p:nvPr>
        </p:nvPicPr>
        <p:blipFill>
          <a:blip r:embed="rId2"/>
          <a:srcRect/>
          <a:stretch/>
        </p:blipFill>
        <p:spPr>
          <a:xfrm>
            <a:off x="0" y="0"/>
            <a:ext cx="3870325" cy="6858000"/>
          </a:xfrm>
        </p:spPr>
      </p:pic>
      <p:sp>
        <p:nvSpPr>
          <p:cNvPr id="10" name="Content Placeholder 9">
            <a:extLst>
              <a:ext uri="{FF2B5EF4-FFF2-40B4-BE49-F238E27FC236}">
                <a16:creationId xmlns:a16="http://schemas.microsoft.com/office/drawing/2014/main" id="{B5F5AC9F-EF54-40AF-AE88-F588E9C3E74B}"/>
              </a:ext>
            </a:extLst>
          </p:cNvPr>
          <p:cNvSpPr>
            <a:spLocks noGrp="1"/>
          </p:cNvSpPr>
          <p:nvPr>
            <p:ph idx="1"/>
          </p:nvPr>
        </p:nvSpPr>
        <p:spPr>
          <a:xfrm>
            <a:off x="4984750" y="2490282"/>
            <a:ext cx="6121400" cy="3258765"/>
          </a:xfrm>
          <a:noFill/>
        </p:spPr>
        <p:txBody>
          <a:bodyPr>
            <a:normAutofit fontScale="92500" lnSpcReduction="10000"/>
          </a:bodyPr>
          <a:lstStyle/>
          <a:p>
            <a:r>
              <a:rPr lang="en-US" dirty="0">
                <a:solidFill>
                  <a:schemeClr val="accent3">
                    <a:lumMod val="75000"/>
                    <a:alpha val="70000"/>
                  </a:schemeClr>
                </a:solidFill>
              </a:rPr>
              <a:t>Funds will be awarded by the OEO on a competitive basis.  OEO should publish the Notice of Available Funding (NOFA) sometime in March 2026, on the OEO website.*  The NOFA will provide the public details about the application process from beginning to completion</a:t>
            </a:r>
            <a:r>
              <a:rPr lang="en-US" sz="1800" dirty="0">
                <a:solidFill>
                  <a:schemeClr val="accent3">
                    <a:lumMod val="75000"/>
                    <a:alpha val="70000"/>
                  </a:schemeClr>
                </a:solidFill>
              </a:rPr>
              <a:t>.        </a:t>
            </a:r>
          </a:p>
          <a:p>
            <a:r>
              <a:rPr lang="en-US" sz="1800" dirty="0">
                <a:solidFill>
                  <a:schemeClr val="accent3">
                    <a:lumMod val="75000"/>
                    <a:alpha val="70000"/>
                  </a:schemeClr>
                </a:solidFill>
              </a:rPr>
              <a:t>*Dates are based on HUD allocation of FY 26 ESG grant.</a:t>
            </a:r>
          </a:p>
          <a:p>
            <a:r>
              <a:rPr lang="en-US" dirty="0">
                <a:solidFill>
                  <a:srgbClr val="3399FF"/>
                </a:solidFill>
              </a:rPr>
              <a:t>oeo.sc.gov</a:t>
            </a:r>
          </a:p>
          <a:p>
            <a:endParaRPr lang="en-US" dirty="0"/>
          </a:p>
          <a:p>
            <a:endParaRPr lang="en-US" dirty="0"/>
          </a:p>
        </p:txBody>
      </p:sp>
      <p:sp>
        <p:nvSpPr>
          <p:cNvPr id="4" name="Date Placeholder 3">
            <a:extLst>
              <a:ext uri="{FF2B5EF4-FFF2-40B4-BE49-F238E27FC236}">
                <a16:creationId xmlns:a16="http://schemas.microsoft.com/office/drawing/2014/main" id="{BAC2BA47-68FC-4EF3-BAB7-49DAB8992D4F}"/>
              </a:ext>
            </a:extLst>
          </p:cNvPr>
          <p:cNvSpPr>
            <a:spLocks noGrp="1"/>
          </p:cNvSpPr>
          <p:nvPr>
            <p:ph type="dt" sz="half" idx="10"/>
          </p:nvPr>
        </p:nvSpPr>
        <p:spPr>
          <a:xfrm>
            <a:off x="541338" y="6401999"/>
            <a:ext cx="2206625" cy="369332"/>
          </a:xfrm>
        </p:spPr>
        <p:txBody>
          <a:bodyPr/>
          <a:lstStyle/>
          <a:p>
            <a:pPr lvl="0"/>
            <a:r>
              <a:rPr lang="en-US" dirty="0"/>
              <a:t>		</a:t>
            </a:r>
            <a:endParaRPr lang="en-US" noProof="0" dirty="0"/>
          </a:p>
        </p:txBody>
      </p:sp>
      <p:sp>
        <p:nvSpPr>
          <p:cNvPr id="5" name="Footer Placeholder 4">
            <a:extLst>
              <a:ext uri="{FF2B5EF4-FFF2-40B4-BE49-F238E27FC236}">
                <a16:creationId xmlns:a16="http://schemas.microsoft.com/office/drawing/2014/main" id="{11C54943-CA7B-4463-A051-5F3076D32E51}"/>
              </a:ext>
            </a:extLst>
          </p:cNvPr>
          <p:cNvSpPr>
            <a:spLocks noGrp="1"/>
          </p:cNvSpPr>
          <p:nvPr>
            <p:ph type="ftr" sz="quarter" idx="11"/>
          </p:nvPr>
        </p:nvSpPr>
        <p:spPr>
          <a:xfrm>
            <a:off x="3308350" y="6401999"/>
            <a:ext cx="5575300" cy="369332"/>
          </a:xfrm>
        </p:spPr>
        <p:txBody>
          <a:bodyPr/>
          <a:lstStyle/>
          <a:p>
            <a:pPr lvl="0"/>
            <a:r>
              <a:rPr lang="en-US" noProof="0" dirty="0"/>
              <a:t>2026 public hearing</a:t>
            </a:r>
          </a:p>
        </p:txBody>
      </p:sp>
      <p:sp>
        <p:nvSpPr>
          <p:cNvPr id="6" name="Slide Number Placeholder 5">
            <a:extLst>
              <a:ext uri="{FF2B5EF4-FFF2-40B4-BE49-F238E27FC236}">
                <a16:creationId xmlns:a16="http://schemas.microsoft.com/office/drawing/2014/main" id="{ACBCE196-604E-4BF8-BB2E-9D55B1D9E4D3}"/>
              </a:ext>
            </a:extLst>
          </p:cNvPr>
          <p:cNvSpPr>
            <a:spLocks noGrp="1"/>
          </p:cNvSpPr>
          <p:nvPr>
            <p:ph type="sldNum" sz="quarter" idx="12"/>
          </p:nvPr>
        </p:nvSpPr>
        <p:spPr>
          <a:xfrm>
            <a:off x="9442800" y="6401999"/>
            <a:ext cx="2208212" cy="369332"/>
          </a:xfrm>
        </p:spPr>
        <p:txBody>
          <a:bodyPr/>
          <a:lstStyle/>
          <a:p>
            <a:pPr lvl="0"/>
            <a:fld id="{D39607A7-8386-47DB-8578-DDEDD194E5D4}" type="slidenum">
              <a:rPr lang="en-US" noProof="0" smtClean="0"/>
              <a:pPr lvl="0"/>
              <a:t>61</a:t>
            </a:fld>
            <a:endParaRPr lang="en-US" noProof="0" dirty="0"/>
          </a:p>
        </p:txBody>
      </p:sp>
      <p:pic>
        <p:nvPicPr>
          <p:cNvPr id="3" name="Picture 2">
            <a:extLst>
              <a:ext uri="{FF2B5EF4-FFF2-40B4-BE49-F238E27FC236}">
                <a16:creationId xmlns:a16="http://schemas.microsoft.com/office/drawing/2014/main" id="{BDE3E13B-0CF5-E9C5-9F50-8860A66F1CF1}"/>
              </a:ext>
            </a:extLst>
          </p:cNvPr>
          <p:cNvPicPr/>
          <p:nvPr/>
        </p:nvPicPr>
        <p:blipFill rotWithShape="1">
          <a:blip r:embed="rId3">
            <a:extLst>
              <a:ext uri="{28A0092B-C50C-407E-A947-70E740481C1C}">
                <a14:useLocalDpi xmlns:a14="http://schemas.microsoft.com/office/drawing/2010/main" val="0"/>
              </a:ext>
            </a:extLst>
          </a:blip>
          <a:srcRect l="17364" t="22460" r="17042" b="21390"/>
          <a:stretch/>
        </p:blipFill>
        <p:spPr bwMode="auto">
          <a:xfrm>
            <a:off x="139129" y="5625206"/>
            <a:ext cx="2054796" cy="1057634"/>
          </a:xfrm>
          <a:prstGeom prst="rect">
            <a:avLst/>
          </a:prstGeom>
          <a:ln w="57150" cmpd="thickThin">
            <a:solidFill>
              <a:srgbClr val="7F7F7F"/>
            </a:solidFill>
            <a:miter lim="800000"/>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77C2F328-8A4D-ECBA-126E-4471AEBBD221}"/>
              </a:ext>
            </a:extLst>
          </p:cNvPr>
          <p:cNvPicPr>
            <a:picLocks noChangeAspect="1"/>
          </p:cNvPicPr>
          <p:nvPr/>
        </p:nvPicPr>
        <p:blipFill>
          <a:blip r:embed="rId4"/>
          <a:stretch>
            <a:fillRect/>
          </a:stretch>
        </p:blipFill>
        <p:spPr>
          <a:xfrm>
            <a:off x="1" y="5554494"/>
            <a:ext cx="2286000" cy="1303506"/>
          </a:xfrm>
          <a:prstGeom prst="rect">
            <a:avLst/>
          </a:prstGeom>
        </p:spPr>
      </p:pic>
    </p:spTree>
    <p:extLst>
      <p:ext uri="{BB962C8B-B14F-4D97-AF65-F5344CB8AC3E}">
        <p14:creationId xmlns:p14="http://schemas.microsoft.com/office/powerpoint/2010/main" val="32478924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CE400A73-803C-4AE7-A0AA-AAFF2AFA8BCE}"/>
              </a:ext>
            </a:extLst>
          </p:cNvPr>
          <p:cNvSpPr>
            <a:spLocks noGrp="1"/>
          </p:cNvSpPr>
          <p:nvPr>
            <p:ph type="subTitle" idx="1"/>
          </p:nvPr>
        </p:nvSpPr>
        <p:spPr>
          <a:xfrm>
            <a:off x="778212" y="1546225"/>
            <a:ext cx="6867727" cy="4193094"/>
          </a:xfrm>
        </p:spPr>
        <p:txBody>
          <a:bodyPr/>
          <a:lstStyle/>
          <a:p>
            <a:pPr algn="l"/>
            <a:r>
              <a:rPr lang="en-US" i="0" dirty="0">
                <a:solidFill>
                  <a:schemeClr val="accent3">
                    <a:lumMod val="75000"/>
                    <a:alpha val="70000"/>
                  </a:schemeClr>
                </a:solidFill>
              </a:rPr>
              <a:t>ESG funds are submitted on a reimbursable basis. Once an applicant receives the award, in order to be reimbursed the agency must submit:</a:t>
            </a:r>
          </a:p>
          <a:p>
            <a:pPr marL="342900" indent="-342900">
              <a:buClr>
                <a:schemeClr val="bg1">
                  <a:lumMod val="75000"/>
                  <a:lumOff val="25000"/>
                </a:schemeClr>
              </a:buClr>
              <a:buFont typeface="Wingdings" panose="05000000000000000000" pitchFamily="2" charset="2"/>
              <a:buChar char="q"/>
            </a:pPr>
            <a:r>
              <a:rPr lang="en-US" i="0" dirty="0">
                <a:solidFill>
                  <a:schemeClr val="accent3">
                    <a:lumMod val="75000"/>
                    <a:alpha val="70000"/>
                  </a:schemeClr>
                </a:solidFill>
              </a:rPr>
              <a:t>   ESG eligible expenses</a:t>
            </a:r>
          </a:p>
          <a:p>
            <a:pPr marL="342900" indent="-342900">
              <a:buClr>
                <a:schemeClr val="bg1">
                  <a:lumMod val="75000"/>
                  <a:lumOff val="25000"/>
                </a:schemeClr>
              </a:buClr>
              <a:buFont typeface="Wingdings" panose="05000000000000000000" pitchFamily="2" charset="2"/>
              <a:buChar char="q"/>
            </a:pPr>
            <a:r>
              <a:rPr lang="en-US" i="0" dirty="0">
                <a:solidFill>
                  <a:schemeClr val="accent3">
                    <a:lumMod val="75000"/>
                    <a:alpha val="70000"/>
                  </a:schemeClr>
                </a:solidFill>
              </a:rPr>
              <a:t>Support documentation</a:t>
            </a:r>
          </a:p>
          <a:p>
            <a:pPr marL="342900" indent="-342900">
              <a:buClr>
                <a:schemeClr val="bg1">
                  <a:lumMod val="75000"/>
                  <a:lumOff val="25000"/>
                </a:schemeClr>
              </a:buClr>
              <a:buFont typeface="Wingdings" panose="05000000000000000000" pitchFamily="2" charset="2"/>
              <a:buChar char="q"/>
            </a:pPr>
            <a:r>
              <a:rPr lang="en-US" i="0" dirty="0">
                <a:solidFill>
                  <a:schemeClr val="accent3">
                    <a:lumMod val="75000"/>
                    <a:alpha val="70000"/>
                  </a:schemeClr>
                </a:solidFill>
              </a:rPr>
              <a:t>  100% matching dollars</a:t>
            </a:r>
          </a:p>
        </p:txBody>
      </p:sp>
      <p:pic>
        <p:nvPicPr>
          <p:cNvPr id="11" name="Picture Placeholder 10" descr="Volunteer holding branches">
            <a:extLst>
              <a:ext uri="{FF2B5EF4-FFF2-40B4-BE49-F238E27FC236}">
                <a16:creationId xmlns:a16="http://schemas.microsoft.com/office/drawing/2014/main" id="{84FC989E-5F5B-4B67-973D-843A2E23AC2E}"/>
              </a:ext>
            </a:extLst>
          </p:cNvPr>
          <p:cNvPicPr>
            <a:picLocks noGrp="1" noChangeAspect="1"/>
          </p:cNvPicPr>
          <p:nvPr>
            <p:ph type="pic" sz="quarter" idx="13"/>
          </p:nvPr>
        </p:nvPicPr>
        <p:blipFill>
          <a:blip r:embed="rId2"/>
          <a:srcRect/>
          <a:stretch/>
        </p:blipFill>
        <p:spPr>
          <a:xfrm>
            <a:off x="8329613" y="0"/>
            <a:ext cx="3862387" cy="2286000"/>
          </a:xfrm>
        </p:spPr>
      </p:pic>
      <p:pic>
        <p:nvPicPr>
          <p:cNvPr id="7" name="Picture Placeholder 6" descr="Close up of documents and pen">
            <a:extLst>
              <a:ext uri="{FF2B5EF4-FFF2-40B4-BE49-F238E27FC236}">
                <a16:creationId xmlns:a16="http://schemas.microsoft.com/office/drawing/2014/main" id="{DF09C91A-8B1D-4D26-893C-50A3D07361CF}"/>
              </a:ext>
            </a:extLst>
          </p:cNvPr>
          <p:cNvPicPr>
            <a:picLocks noGrp="1" noChangeAspect="1"/>
          </p:cNvPicPr>
          <p:nvPr>
            <p:ph type="pic" sz="quarter" idx="14"/>
          </p:nvPr>
        </p:nvPicPr>
        <p:blipFill>
          <a:blip r:embed="rId3"/>
          <a:srcRect/>
          <a:stretch/>
        </p:blipFill>
        <p:spPr>
          <a:xfrm>
            <a:off x="8329200" y="2286000"/>
            <a:ext cx="3862387" cy="2286000"/>
          </a:xfrm>
        </p:spPr>
      </p:pic>
      <p:pic>
        <p:nvPicPr>
          <p:cNvPr id="18" name="Picture Placeholder 17" descr="Lamppost at night">
            <a:extLst>
              <a:ext uri="{FF2B5EF4-FFF2-40B4-BE49-F238E27FC236}">
                <a16:creationId xmlns:a16="http://schemas.microsoft.com/office/drawing/2014/main" id="{42FFBA0B-584C-4BD3-B20A-FA5EDC7DE8A5}"/>
              </a:ext>
            </a:extLst>
          </p:cNvPr>
          <p:cNvPicPr>
            <a:picLocks noGrp="1" noChangeAspect="1"/>
          </p:cNvPicPr>
          <p:nvPr>
            <p:ph type="pic" sz="quarter" idx="15"/>
          </p:nvPr>
        </p:nvPicPr>
        <p:blipFill>
          <a:blip r:embed="rId4"/>
          <a:srcRect/>
          <a:stretch/>
        </p:blipFill>
        <p:spPr>
          <a:xfrm>
            <a:off x="8329200" y="4572000"/>
            <a:ext cx="3862387" cy="2286000"/>
          </a:xfrm>
        </p:spPr>
      </p:pic>
      <p:sp>
        <p:nvSpPr>
          <p:cNvPr id="3" name="Title 2">
            <a:extLst>
              <a:ext uri="{FF2B5EF4-FFF2-40B4-BE49-F238E27FC236}">
                <a16:creationId xmlns:a16="http://schemas.microsoft.com/office/drawing/2014/main" id="{F5155F32-8EBC-DD65-AE4C-7FEBC378EF7E}"/>
              </a:ext>
            </a:extLst>
          </p:cNvPr>
          <p:cNvSpPr>
            <a:spLocks noGrp="1"/>
          </p:cNvSpPr>
          <p:nvPr>
            <p:ph type="ctrTitle"/>
          </p:nvPr>
        </p:nvSpPr>
        <p:spPr>
          <a:xfrm>
            <a:off x="1085851" y="335977"/>
            <a:ext cx="6118224" cy="948074"/>
          </a:xfrm>
        </p:spPr>
        <p:txBody>
          <a:bodyPr/>
          <a:lstStyle/>
          <a:p>
            <a:r>
              <a:rPr lang="en-US" dirty="0">
                <a:solidFill>
                  <a:schemeClr val="accent3">
                    <a:lumMod val="50000"/>
                  </a:schemeClr>
                </a:solidFill>
              </a:rPr>
              <a:t>Available Funding</a:t>
            </a:r>
            <a:br>
              <a:rPr lang="en-US" dirty="0">
                <a:solidFill>
                  <a:schemeClr val="accent3">
                    <a:lumMod val="50000"/>
                  </a:schemeClr>
                </a:solidFill>
              </a:rPr>
            </a:br>
            <a:r>
              <a:rPr lang="en-US" sz="1400" dirty="0">
                <a:solidFill>
                  <a:schemeClr val="accent3">
                    <a:lumMod val="50000"/>
                  </a:schemeClr>
                </a:solidFill>
              </a:rPr>
              <a:t>(continued)</a:t>
            </a:r>
          </a:p>
        </p:txBody>
      </p:sp>
      <p:pic>
        <p:nvPicPr>
          <p:cNvPr id="4" name="Picture 3">
            <a:extLst>
              <a:ext uri="{FF2B5EF4-FFF2-40B4-BE49-F238E27FC236}">
                <a16:creationId xmlns:a16="http://schemas.microsoft.com/office/drawing/2014/main" id="{CB2B5497-E2F0-D0EF-2288-CBA88F6157D7}"/>
              </a:ext>
            </a:extLst>
          </p:cNvPr>
          <p:cNvPicPr/>
          <p:nvPr/>
        </p:nvPicPr>
        <p:blipFill rotWithShape="1">
          <a:blip r:embed="rId5">
            <a:extLst>
              <a:ext uri="{28A0092B-C50C-407E-A947-70E740481C1C}">
                <a14:useLocalDpi xmlns:a14="http://schemas.microsoft.com/office/drawing/2010/main" val="0"/>
              </a:ext>
            </a:extLst>
          </a:blip>
          <a:srcRect l="17364" t="22460" r="17042" b="21390"/>
          <a:stretch/>
        </p:blipFill>
        <p:spPr bwMode="auto">
          <a:xfrm>
            <a:off x="206774" y="5739319"/>
            <a:ext cx="2054796" cy="1057634"/>
          </a:xfrm>
          <a:prstGeom prst="rect">
            <a:avLst/>
          </a:prstGeom>
          <a:ln w="57150" cmpd="thickThin">
            <a:solidFill>
              <a:srgbClr val="7F7F7F"/>
            </a:solidFill>
            <a:miter lim="800000"/>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3A61FB07-CA93-C59B-C40B-C0F1AC133856}"/>
              </a:ext>
            </a:extLst>
          </p:cNvPr>
          <p:cNvPicPr>
            <a:picLocks noChangeAspect="1"/>
          </p:cNvPicPr>
          <p:nvPr/>
        </p:nvPicPr>
        <p:blipFill>
          <a:blip r:embed="rId6"/>
          <a:stretch>
            <a:fillRect/>
          </a:stretch>
        </p:blipFill>
        <p:spPr>
          <a:xfrm>
            <a:off x="1" y="5622587"/>
            <a:ext cx="2373548" cy="1269493"/>
          </a:xfrm>
          <a:prstGeom prst="rect">
            <a:avLst/>
          </a:prstGeom>
        </p:spPr>
      </p:pic>
    </p:spTree>
    <p:extLst>
      <p:ext uri="{BB962C8B-B14F-4D97-AF65-F5344CB8AC3E}">
        <p14:creationId xmlns:p14="http://schemas.microsoft.com/office/powerpoint/2010/main" val="37212358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0F762A-3D12-4AF4-BB58-779B598A1FF6}"/>
              </a:ext>
            </a:extLst>
          </p:cNvPr>
          <p:cNvSpPr>
            <a:spLocks noGrp="1"/>
          </p:cNvSpPr>
          <p:nvPr>
            <p:ph type="title"/>
          </p:nvPr>
        </p:nvSpPr>
        <p:spPr>
          <a:xfrm>
            <a:off x="418289" y="418290"/>
            <a:ext cx="6575897" cy="670734"/>
          </a:xfrm>
        </p:spPr>
        <p:txBody>
          <a:bodyPr>
            <a:normAutofit fontScale="90000"/>
          </a:bodyPr>
          <a:lstStyle/>
          <a:p>
            <a:r>
              <a:rPr lang="en-US" dirty="0">
                <a:solidFill>
                  <a:schemeClr val="accent3">
                    <a:lumMod val="50000"/>
                  </a:schemeClr>
                </a:solidFill>
                <a:effectLst>
                  <a:outerShdw blurRad="38100" dist="38100" dir="2700000" algn="tl">
                    <a:srgbClr val="000000">
                      <a:alpha val="43137"/>
                    </a:srgbClr>
                  </a:outerShdw>
                </a:effectLst>
              </a:rPr>
              <a:t>Area-wide System Coordination</a:t>
            </a:r>
          </a:p>
        </p:txBody>
      </p:sp>
      <p:sp>
        <p:nvSpPr>
          <p:cNvPr id="10" name="Content Placeholder 9">
            <a:extLst>
              <a:ext uri="{FF2B5EF4-FFF2-40B4-BE49-F238E27FC236}">
                <a16:creationId xmlns:a16="http://schemas.microsoft.com/office/drawing/2014/main" id="{E47B45E0-C5BD-427A-B5F6-0236AE523C69}"/>
              </a:ext>
            </a:extLst>
          </p:cNvPr>
          <p:cNvSpPr>
            <a:spLocks noGrp="1"/>
          </p:cNvSpPr>
          <p:nvPr>
            <p:ph idx="1"/>
          </p:nvPr>
        </p:nvSpPr>
        <p:spPr>
          <a:xfrm>
            <a:off x="541335" y="1352145"/>
            <a:ext cx="5785323" cy="4416831"/>
          </a:xfrm>
        </p:spPr>
        <p:txBody>
          <a:bodyPr>
            <a:normAutofit/>
          </a:bodyPr>
          <a:lstStyle/>
          <a:p>
            <a:pPr marL="0" indent="0" algn="ctr">
              <a:buNone/>
            </a:pPr>
            <a:r>
              <a:rPr lang="en-US" dirty="0">
                <a:solidFill>
                  <a:schemeClr val="bg1">
                    <a:lumMod val="85000"/>
                    <a:lumOff val="15000"/>
                    <a:alpha val="70000"/>
                  </a:schemeClr>
                </a:solidFill>
              </a:rPr>
              <a:t>Coordination with other targeted homeless services.  </a:t>
            </a:r>
          </a:p>
          <a:p>
            <a:pPr marL="0" indent="0">
              <a:buNone/>
            </a:pPr>
            <a:r>
              <a:rPr lang="en-US" dirty="0">
                <a:solidFill>
                  <a:schemeClr val="accent3">
                    <a:lumMod val="75000"/>
                    <a:alpha val="70000"/>
                  </a:schemeClr>
                </a:solidFill>
              </a:rPr>
              <a:t>The subrecipient must coordinate and integrate, to the maximum extent practicable, ESG-funded activities with other programs targeted to homeless people in the area covered by the Continuum of Care (COC) or the area over which the services are coordinated. This is to provide a strategic, community-wide system to prevent and end homelessness for that area.</a:t>
            </a:r>
          </a:p>
        </p:txBody>
      </p:sp>
      <p:sp>
        <p:nvSpPr>
          <p:cNvPr id="4" name="Date Placeholder 3">
            <a:extLst>
              <a:ext uri="{FF2B5EF4-FFF2-40B4-BE49-F238E27FC236}">
                <a16:creationId xmlns:a16="http://schemas.microsoft.com/office/drawing/2014/main" id="{645134F2-CD09-4F4A-AF5C-4F874FEF0D12}"/>
              </a:ext>
            </a:extLst>
          </p:cNvPr>
          <p:cNvSpPr>
            <a:spLocks noGrp="1"/>
          </p:cNvSpPr>
          <p:nvPr>
            <p:ph type="dt" sz="half" idx="10"/>
          </p:nvPr>
        </p:nvSpPr>
        <p:spPr>
          <a:xfrm>
            <a:off x="541338" y="6401999"/>
            <a:ext cx="2206625" cy="369332"/>
          </a:xfrm>
        </p:spPr>
        <p:txBody>
          <a:bodyPr/>
          <a:lstStyle/>
          <a:p>
            <a:pPr lvl="0"/>
            <a:r>
              <a:rPr lang="en-US" dirty="0"/>
              <a:t>	</a:t>
            </a:r>
            <a:endParaRPr lang="en-US" noProof="0" dirty="0"/>
          </a:p>
        </p:txBody>
      </p:sp>
      <p:pic>
        <p:nvPicPr>
          <p:cNvPr id="14" name="Picture Placeholder 13" descr="Hikers enjoying a view">
            <a:extLst>
              <a:ext uri="{FF2B5EF4-FFF2-40B4-BE49-F238E27FC236}">
                <a16:creationId xmlns:a16="http://schemas.microsoft.com/office/drawing/2014/main" id="{467C521F-5A65-45E6-8F48-E6B848942E5D}"/>
              </a:ext>
            </a:extLst>
          </p:cNvPr>
          <p:cNvPicPr>
            <a:picLocks noGrp="1" noChangeAspect="1"/>
          </p:cNvPicPr>
          <p:nvPr>
            <p:ph type="pic" sz="quarter" idx="13"/>
          </p:nvPr>
        </p:nvPicPr>
        <p:blipFill>
          <a:blip r:embed="rId2"/>
          <a:srcRect/>
          <a:stretch/>
        </p:blipFill>
        <p:spPr>
          <a:xfrm>
            <a:off x="7212014" y="540000"/>
            <a:ext cx="4438650" cy="2754313"/>
          </a:xfrm>
        </p:spPr>
      </p:pic>
      <p:pic>
        <p:nvPicPr>
          <p:cNvPr id="8" name="Picture Placeholder 7" descr="Sea of hands in the middle">
            <a:extLst>
              <a:ext uri="{FF2B5EF4-FFF2-40B4-BE49-F238E27FC236}">
                <a16:creationId xmlns:a16="http://schemas.microsoft.com/office/drawing/2014/main" id="{A7106C0D-D00E-452F-B83B-6AA0C8C876BA}"/>
              </a:ext>
            </a:extLst>
          </p:cNvPr>
          <p:cNvPicPr>
            <a:picLocks noGrp="1" noChangeAspect="1"/>
          </p:cNvPicPr>
          <p:nvPr>
            <p:ph type="pic" sz="quarter" idx="14"/>
          </p:nvPr>
        </p:nvPicPr>
        <p:blipFill>
          <a:blip r:embed="rId3"/>
          <a:srcRect/>
          <a:stretch/>
        </p:blipFill>
        <p:spPr>
          <a:xfrm>
            <a:off x="7212014" y="3563687"/>
            <a:ext cx="4438650" cy="2754313"/>
          </a:xfrm>
        </p:spPr>
      </p:pic>
      <p:sp>
        <p:nvSpPr>
          <p:cNvPr id="5" name="Footer Placeholder 4">
            <a:extLst>
              <a:ext uri="{FF2B5EF4-FFF2-40B4-BE49-F238E27FC236}">
                <a16:creationId xmlns:a16="http://schemas.microsoft.com/office/drawing/2014/main" id="{E266EB35-23AE-4757-92AF-EE56F1E70497}"/>
              </a:ext>
            </a:extLst>
          </p:cNvPr>
          <p:cNvSpPr>
            <a:spLocks noGrp="1"/>
          </p:cNvSpPr>
          <p:nvPr>
            <p:ph type="ftr" sz="quarter" idx="11"/>
          </p:nvPr>
        </p:nvSpPr>
        <p:spPr>
          <a:xfrm>
            <a:off x="3308350" y="6401999"/>
            <a:ext cx="5575300" cy="369332"/>
          </a:xfrm>
        </p:spPr>
        <p:txBody>
          <a:bodyPr/>
          <a:lstStyle/>
          <a:p>
            <a:pPr lvl="0"/>
            <a:r>
              <a:rPr lang="en-US" noProof="0" dirty="0"/>
              <a:t>2026 public hearing</a:t>
            </a:r>
          </a:p>
        </p:txBody>
      </p:sp>
      <p:sp>
        <p:nvSpPr>
          <p:cNvPr id="6" name="Slide Number Placeholder 5">
            <a:extLst>
              <a:ext uri="{FF2B5EF4-FFF2-40B4-BE49-F238E27FC236}">
                <a16:creationId xmlns:a16="http://schemas.microsoft.com/office/drawing/2014/main" id="{89053116-ECE5-47FC-98C5-2D0EB3587699}"/>
              </a:ext>
            </a:extLst>
          </p:cNvPr>
          <p:cNvSpPr>
            <a:spLocks noGrp="1"/>
          </p:cNvSpPr>
          <p:nvPr>
            <p:ph type="sldNum" sz="quarter" idx="12"/>
          </p:nvPr>
        </p:nvSpPr>
        <p:spPr>
          <a:xfrm>
            <a:off x="9442800" y="6401999"/>
            <a:ext cx="459957" cy="369332"/>
          </a:xfrm>
        </p:spPr>
        <p:txBody>
          <a:bodyPr/>
          <a:lstStyle/>
          <a:p>
            <a:pPr lvl="0"/>
            <a:fld id="{D39607A7-8386-47DB-8578-DDEDD194E5D4}" type="slidenum">
              <a:rPr lang="en-US" noProof="0" smtClean="0"/>
              <a:pPr lvl="0"/>
              <a:t>63</a:t>
            </a:fld>
            <a:endParaRPr lang="en-US" noProof="0" dirty="0"/>
          </a:p>
        </p:txBody>
      </p:sp>
      <p:pic>
        <p:nvPicPr>
          <p:cNvPr id="2" name="Picture 1">
            <a:extLst>
              <a:ext uri="{FF2B5EF4-FFF2-40B4-BE49-F238E27FC236}">
                <a16:creationId xmlns:a16="http://schemas.microsoft.com/office/drawing/2014/main" id="{ECF065D3-CA43-9C51-779B-68C17716CB64}"/>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5900"/>
                    </a14:imgEffect>
                    <a14:imgEffect>
                      <a14:saturation sat="200000"/>
                    </a14:imgEffect>
                  </a14:imgLayer>
                </a14:imgProps>
              </a:ext>
            </a:extLst>
          </a:blip>
          <a:stretch>
            <a:fillRect/>
          </a:stretch>
        </p:blipFill>
        <p:spPr>
          <a:xfrm>
            <a:off x="110349" y="5768976"/>
            <a:ext cx="1944793" cy="999831"/>
          </a:xfrm>
          <a:prstGeom prst="rect">
            <a:avLst/>
          </a:prstGeom>
          <a:ln>
            <a:solidFill>
              <a:schemeClr val="bg1"/>
            </a:solidFill>
          </a:ln>
        </p:spPr>
      </p:pic>
      <p:pic>
        <p:nvPicPr>
          <p:cNvPr id="3" name="Picture 2">
            <a:extLst>
              <a:ext uri="{FF2B5EF4-FFF2-40B4-BE49-F238E27FC236}">
                <a16:creationId xmlns:a16="http://schemas.microsoft.com/office/drawing/2014/main" id="{803DAAEF-D669-3B7A-E5C2-4D00182A4EDB}"/>
              </a:ext>
            </a:extLst>
          </p:cNvPr>
          <p:cNvPicPr>
            <a:picLocks noChangeAspect="1"/>
          </p:cNvPicPr>
          <p:nvPr/>
        </p:nvPicPr>
        <p:blipFill>
          <a:blip r:embed="rId6"/>
          <a:stretch>
            <a:fillRect/>
          </a:stretch>
        </p:blipFill>
        <p:spPr>
          <a:xfrm>
            <a:off x="1" y="5690681"/>
            <a:ext cx="2206626" cy="1167319"/>
          </a:xfrm>
          <a:prstGeom prst="rect">
            <a:avLst/>
          </a:prstGeom>
        </p:spPr>
      </p:pic>
    </p:spTree>
    <p:extLst>
      <p:ext uri="{BB962C8B-B14F-4D97-AF65-F5344CB8AC3E}">
        <p14:creationId xmlns:p14="http://schemas.microsoft.com/office/powerpoint/2010/main" val="39410863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0F762A-3D12-4AF4-BB58-779B598A1FF6}"/>
              </a:ext>
            </a:extLst>
          </p:cNvPr>
          <p:cNvSpPr>
            <a:spLocks noGrp="1"/>
          </p:cNvSpPr>
          <p:nvPr>
            <p:ph type="title"/>
          </p:nvPr>
        </p:nvSpPr>
        <p:spPr>
          <a:xfrm>
            <a:off x="418289" y="418290"/>
            <a:ext cx="6575897" cy="670734"/>
          </a:xfrm>
        </p:spPr>
        <p:txBody>
          <a:bodyPr>
            <a:normAutofit fontScale="90000"/>
          </a:bodyPr>
          <a:lstStyle/>
          <a:p>
            <a:r>
              <a:rPr lang="en-US" dirty="0">
                <a:solidFill>
                  <a:schemeClr val="accent3">
                    <a:lumMod val="50000"/>
                  </a:schemeClr>
                </a:solidFill>
                <a:effectLst>
                  <a:outerShdw blurRad="38100" dist="38100" dir="2700000" algn="tl">
                    <a:srgbClr val="000000">
                      <a:alpha val="43137"/>
                    </a:srgbClr>
                  </a:outerShdw>
                </a:effectLst>
              </a:rPr>
              <a:t>Area-wide System Coordination</a:t>
            </a:r>
            <a:br>
              <a:rPr lang="en-US" dirty="0">
                <a:solidFill>
                  <a:schemeClr val="accent3">
                    <a:lumMod val="50000"/>
                  </a:schemeClr>
                </a:solidFill>
                <a:effectLst>
                  <a:outerShdw blurRad="38100" dist="38100" dir="2700000" algn="tl">
                    <a:srgbClr val="000000">
                      <a:alpha val="43137"/>
                    </a:srgbClr>
                  </a:outerShdw>
                </a:effectLst>
              </a:rPr>
            </a:br>
            <a:r>
              <a:rPr lang="en-US" sz="1600" dirty="0">
                <a:solidFill>
                  <a:schemeClr val="accent3">
                    <a:lumMod val="50000"/>
                  </a:schemeClr>
                </a:solidFill>
                <a:effectLst>
                  <a:outerShdw blurRad="38100" dist="38100" dir="2700000" algn="tl">
                    <a:srgbClr val="000000">
                      <a:alpha val="43137"/>
                    </a:srgbClr>
                  </a:outerShdw>
                </a:effectLst>
              </a:rPr>
              <a:t>Continued</a:t>
            </a:r>
          </a:p>
        </p:txBody>
      </p:sp>
      <p:sp>
        <p:nvSpPr>
          <p:cNvPr id="10" name="Content Placeholder 9">
            <a:extLst>
              <a:ext uri="{FF2B5EF4-FFF2-40B4-BE49-F238E27FC236}">
                <a16:creationId xmlns:a16="http://schemas.microsoft.com/office/drawing/2014/main" id="{E47B45E0-C5BD-427A-B5F6-0236AE523C69}"/>
              </a:ext>
            </a:extLst>
          </p:cNvPr>
          <p:cNvSpPr>
            <a:spLocks noGrp="1"/>
          </p:cNvSpPr>
          <p:nvPr>
            <p:ph idx="1"/>
          </p:nvPr>
        </p:nvSpPr>
        <p:spPr>
          <a:xfrm>
            <a:off x="541335" y="1352145"/>
            <a:ext cx="5785323" cy="4416831"/>
          </a:xfrm>
        </p:spPr>
        <p:txBody>
          <a:bodyPr>
            <a:normAutofit/>
          </a:bodyPr>
          <a:lstStyle/>
          <a:p>
            <a:pPr marL="0" indent="0" algn="ctr">
              <a:buNone/>
            </a:pPr>
            <a:r>
              <a:rPr lang="en-US" dirty="0">
                <a:solidFill>
                  <a:schemeClr val="bg1">
                    <a:lumMod val="95000"/>
                    <a:lumOff val="5000"/>
                    <a:alpha val="70000"/>
                  </a:schemeClr>
                </a:solidFill>
              </a:rPr>
              <a:t>Coordinated Entry System (CES)</a:t>
            </a:r>
          </a:p>
          <a:p>
            <a:pPr marL="0" indent="0">
              <a:buNone/>
            </a:pPr>
            <a:r>
              <a:rPr lang="en-US" dirty="0">
                <a:solidFill>
                  <a:schemeClr val="accent3">
                    <a:lumMod val="50000"/>
                    <a:alpha val="70000"/>
                  </a:schemeClr>
                </a:solidFill>
              </a:rPr>
              <a:t>The subrecipients must participate in the Coordinated Entry System, which allows homeless participant data to be utilized to provide a shared and standardized method for connecting people experiencing homelessness to the resources available in a given community.  This system assesses people’s housing-related needs, prioritizes them for resources, and links those in need to a range of types of assistance, including immediate shelter and/or longer-term housing focused programs.  </a:t>
            </a:r>
            <a:endParaRPr lang="en-US" dirty="0">
              <a:solidFill>
                <a:schemeClr val="accent3">
                  <a:lumMod val="50000"/>
                  <a:alpha val="70000"/>
                </a:schemeClr>
              </a:solidFill>
              <a:highlight>
                <a:srgbClr val="FFFF00"/>
              </a:highlight>
            </a:endParaRPr>
          </a:p>
        </p:txBody>
      </p:sp>
      <p:sp>
        <p:nvSpPr>
          <p:cNvPr id="4" name="Date Placeholder 3">
            <a:extLst>
              <a:ext uri="{FF2B5EF4-FFF2-40B4-BE49-F238E27FC236}">
                <a16:creationId xmlns:a16="http://schemas.microsoft.com/office/drawing/2014/main" id="{645134F2-CD09-4F4A-AF5C-4F874FEF0D12}"/>
              </a:ext>
            </a:extLst>
          </p:cNvPr>
          <p:cNvSpPr>
            <a:spLocks noGrp="1"/>
          </p:cNvSpPr>
          <p:nvPr>
            <p:ph type="dt" sz="half" idx="10"/>
          </p:nvPr>
        </p:nvSpPr>
        <p:spPr>
          <a:xfrm>
            <a:off x="541338" y="6401999"/>
            <a:ext cx="2206625" cy="369332"/>
          </a:xfrm>
        </p:spPr>
        <p:txBody>
          <a:bodyPr/>
          <a:lstStyle/>
          <a:p>
            <a:pPr lvl="0"/>
            <a:r>
              <a:rPr lang="en-US" dirty="0"/>
              <a:t>	</a:t>
            </a:r>
            <a:endParaRPr lang="en-US" noProof="0" dirty="0"/>
          </a:p>
        </p:txBody>
      </p:sp>
      <p:pic>
        <p:nvPicPr>
          <p:cNvPr id="14" name="Picture Placeholder 13" descr="Stack of files">
            <a:extLst>
              <a:ext uri="{FF2B5EF4-FFF2-40B4-BE49-F238E27FC236}">
                <a16:creationId xmlns:a16="http://schemas.microsoft.com/office/drawing/2014/main" id="{467C521F-5A65-45E6-8F48-E6B848942E5D}"/>
              </a:ext>
            </a:extLst>
          </p:cNvPr>
          <p:cNvPicPr>
            <a:picLocks noGrp="1" noChangeAspect="1"/>
          </p:cNvPicPr>
          <p:nvPr>
            <p:ph type="pic" sz="quarter" idx="13"/>
          </p:nvPr>
        </p:nvPicPr>
        <p:blipFill>
          <a:blip r:embed="rId2"/>
          <a:srcRect/>
          <a:stretch/>
        </p:blipFill>
        <p:spPr>
          <a:xfrm>
            <a:off x="7212014" y="540000"/>
            <a:ext cx="4438650" cy="2754313"/>
          </a:xfrm>
        </p:spPr>
      </p:pic>
      <p:pic>
        <p:nvPicPr>
          <p:cNvPr id="8" name="Picture Placeholder 7" descr="Frangipani flower">
            <a:extLst>
              <a:ext uri="{FF2B5EF4-FFF2-40B4-BE49-F238E27FC236}">
                <a16:creationId xmlns:a16="http://schemas.microsoft.com/office/drawing/2014/main" id="{A7106C0D-D00E-452F-B83B-6AA0C8C876BA}"/>
              </a:ext>
            </a:extLst>
          </p:cNvPr>
          <p:cNvPicPr>
            <a:picLocks noGrp="1" noChangeAspect="1"/>
          </p:cNvPicPr>
          <p:nvPr>
            <p:ph type="pic" sz="quarter" idx="14"/>
          </p:nvPr>
        </p:nvPicPr>
        <p:blipFill>
          <a:blip r:embed="rId3"/>
          <a:srcRect/>
          <a:stretch/>
        </p:blipFill>
        <p:spPr>
          <a:xfrm>
            <a:off x="7212014" y="3563687"/>
            <a:ext cx="4438650" cy="2754313"/>
          </a:xfrm>
        </p:spPr>
      </p:pic>
      <p:sp>
        <p:nvSpPr>
          <p:cNvPr id="5" name="Footer Placeholder 4">
            <a:extLst>
              <a:ext uri="{FF2B5EF4-FFF2-40B4-BE49-F238E27FC236}">
                <a16:creationId xmlns:a16="http://schemas.microsoft.com/office/drawing/2014/main" id="{E266EB35-23AE-4757-92AF-EE56F1E70497}"/>
              </a:ext>
            </a:extLst>
          </p:cNvPr>
          <p:cNvSpPr>
            <a:spLocks noGrp="1"/>
          </p:cNvSpPr>
          <p:nvPr>
            <p:ph type="ftr" sz="quarter" idx="11"/>
          </p:nvPr>
        </p:nvSpPr>
        <p:spPr>
          <a:xfrm>
            <a:off x="3308350" y="6401999"/>
            <a:ext cx="5575300" cy="369332"/>
          </a:xfrm>
        </p:spPr>
        <p:txBody>
          <a:bodyPr/>
          <a:lstStyle/>
          <a:p>
            <a:pPr lvl="0"/>
            <a:r>
              <a:rPr lang="en-US" noProof="0" dirty="0"/>
              <a:t>2026 public hearing</a:t>
            </a:r>
          </a:p>
        </p:txBody>
      </p:sp>
      <p:sp>
        <p:nvSpPr>
          <p:cNvPr id="6" name="Slide Number Placeholder 5">
            <a:extLst>
              <a:ext uri="{FF2B5EF4-FFF2-40B4-BE49-F238E27FC236}">
                <a16:creationId xmlns:a16="http://schemas.microsoft.com/office/drawing/2014/main" id="{89053116-ECE5-47FC-98C5-2D0EB3587699}"/>
              </a:ext>
            </a:extLst>
          </p:cNvPr>
          <p:cNvSpPr>
            <a:spLocks noGrp="1"/>
          </p:cNvSpPr>
          <p:nvPr>
            <p:ph type="sldNum" sz="quarter" idx="12"/>
          </p:nvPr>
        </p:nvSpPr>
        <p:spPr>
          <a:xfrm>
            <a:off x="9442800" y="6401999"/>
            <a:ext cx="459957" cy="369332"/>
          </a:xfrm>
        </p:spPr>
        <p:txBody>
          <a:bodyPr/>
          <a:lstStyle/>
          <a:p>
            <a:pPr lvl="0"/>
            <a:fld id="{D39607A7-8386-47DB-8578-DDEDD194E5D4}" type="slidenum">
              <a:rPr lang="en-US" noProof="0" smtClean="0"/>
              <a:pPr lvl="0"/>
              <a:t>64</a:t>
            </a:fld>
            <a:endParaRPr lang="en-US" noProof="0" dirty="0"/>
          </a:p>
        </p:txBody>
      </p:sp>
      <p:pic>
        <p:nvPicPr>
          <p:cNvPr id="2" name="Picture 1">
            <a:extLst>
              <a:ext uri="{FF2B5EF4-FFF2-40B4-BE49-F238E27FC236}">
                <a16:creationId xmlns:a16="http://schemas.microsoft.com/office/drawing/2014/main" id="{ECF065D3-CA43-9C51-779B-68C17716CB64}"/>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5900"/>
                    </a14:imgEffect>
                    <a14:imgEffect>
                      <a14:saturation sat="200000"/>
                    </a14:imgEffect>
                  </a14:imgLayer>
                </a14:imgProps>
              </a:ext>
            </a:extLst>
          </a:blip>
          <a:stretch>
            <a:fillRect/>
          </a:stretch>
        </p:blipFill>
        <p:spPr>
          <a:xfrm>
            <a:off x="81166" y="5768976"/>
            <a:ext cx="1944793" cy="999831"/>
          </a:xfrm>
          <a:prstGeom prst="rect">
            <a:avLst/>
          </a:prstGeom>
          <a:ln>
            <a:solidFill>
              <a:schemeClr val="bg1"/>
            </a:solidFill>
          </a:ln>
        </p:spPr>
      </p:pic>
      <p:pic>
        <p:nvPicPr>
          <p:cNvPr id="3" name="Picture 2">
            <a:extLst>
              <a:ext uri="{FF2B5EF4-FFF2-40B4-BE49-F238E27FC236}">
                <a16:creationId xmlns:a16="http://schemas.microsoft.com/office/drawing/2014/main" id="{99FC48FA-0D07-2FE0-9BD6-73601BA1979C}"/>
              </a:ext>
            </a:extLst>
          </p:cNvPr>
          <p:cNvPicPr>
            <a:picLocks noChangeAspect="1"/>
          </p:cNvPicPr>
          <p:nvPr/>
        </p:nvPicPr>
        <p:blipFill>
          <a:blip r:embed="rId6"/>
          <a:stretch>
            <a:fillRect/>
          </a:stretch>
        </p:blipFill>
        <p:spPr>
          <a:xfrm>
            <a:off x="16376" y="5768976"/>
            <a:ext cx="2009583" cy="1089024"/>
          </a:xfrm>
          <a:prstGeom prst="rect">
            <a:avLst/>
          </a:prstGeom>
        </p:spPr>
      </p:pic>
    </p:spTree>
    <p:extLst>
      <p:ext uri="{BB962C8B-B14F-4D97-AF65-F5344CB8AC3E}">
        <p14:creationId xmlns:p14="http://schemas.microsoft.com/office/powerpoint/2010/main" val="1113095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0170826-5D77-4C8C-96BA-1670092F6FD9}"/>
              </a:ext>
            </a:extLst>
          </p:cNvPr>
          <p:cNvSpPr>
            <a:spLocks noGrp="1"/>
          </p:cNvSpPr>
          <p:nvPr>
            <p:ph type="title"/>
          </p:nvPr>
        </p:nvSpPr>
        <p:spPr>
          <a:xfrm>
            <a:off x="1155753" y="29183"/>
            <a:ext cx="10026650" cy="632298"/>
          </a:xfrm>
          <a:noFill/>
        </p:spPr>
        <p:txBody>
          <a:bodyPr>
            <a:normAutofit fontScale="90000"/>
          </a:bodyPr>
          <a:lstStyle/>
          <a:p>
            <a:r>
              <a:rPr lang="en-US" dirty="0">
                <a:solidFill>
                  <a:schemeClr val="accent3">
                    <a:lumMod val="75000"/>
                  </a:schemeClr>
                </a:solidFill>
              </a:rPr>
              <a:t>Eligible activities</a:t>
            </a:r>
          </a:p>
        </p:txBody>
      </p:sp>
      <p:sp>
        <p:nvSpPr>
          <p:cNvPr id="5" name="Date Placeholder 4">
            <a:extLst>
              <a:ext uri="{FF2B5EF4-FFF2-40B4-BE49-F238E27FC236}">
                <a16:creationId xmlns:a16="http://schemas.microsoft.com/office/drawing/2014/main" id="{E8806BE9-10E9-4447-BBE7-1395691FFACF}"/>
              </a:ext>
            </a:extLst>
          </p:cNvPr>
          <p:cNvSpPr>
            <a:spLocks noGrp="1"/>
          </p:cNvSpPr>
          <p:nvPr>
            <p:ph type="dt" sz="half" idx="10"/>
          </p:nvPr>
        </p:nvSpPr>
        <p:spPr>
          <a:xfrm>
            <a:off x="541338" y="6401999"/>
            <a:ext cx="2206625" cy="369332"/>
          </a:xfrm>
        </p:spPr>
        <p:txBody>
          <a:bodyPr/>
          <a:lstStyle/>
          <a:p>
            <a:pPr lvl="0"/>
            <a:r>
              <a:rPr lang="en-US" noProof="0" dirty="0"/>
              <a:t>2024</a:t>
            </a:r>
          </a:p>
        </p:txBody>
      </p:sp>
      <p:sp>
        <p:nvSpPr>
          <p:cNvPr id="6" name="Footer Placeholder 5">
            <a:extLst>
              <a:ext uri="{FF2B5EF4-FFF2-40B4-BE49-F238E27FC236}">
                <a16:creationId xmlns:a16="http://schemas.microsoft.com/office/drawing/2014/main" id="{26F4CFC6-9F22-4A8D-9CF0-A00B7427018E}"/>
              </a:ext>
            </a:extLst>
          </p:cNvPr>
          <p:cNvSpPr>
            <a:spLocks noGrp="1"/>
          </p:cNvSpPr>
          <p:nvPr>
            <p:ph type="ftr" sz="quarter" idx="11"/>
          </p:nvPr>
        </p:nvSpPr>
        <p:spPr>
          <a:xfrm>
            <a:off x="3308350" y="6401999"/>
            <a:ext cx="5575300" cy="369332"/>
          </a:xfrm>
        </p:spPr>
        <p:txBody>
          <a:bodyPr/>
          <a:lstStyle/>
          <a:p>
            <a:pPr lvl="0"/>
            <a:r>
              <a:rPr lang="en-US" dirty="0"/>
              <a:t>2024 public hearing</a:t>
            </a:r>
            <a:endParaRPr lang="en-US" noProof="0" dirty="0"/>
          </a:p>
        </p:txBody>
      </p:sp>
      <p:sp>
        <p:nvSpPr>
          <p:cNvPr id="7" name="Slide Number Placeholder 6">
            <a:extLst>
              <a:ext uri="{FF2B5EF4-FFF2-40B4-BE49-F238E27FC236}">
                <a16:creationId xmlns:a16="http://schemas.microsoft.com/office/drawing/2014/main" id="{A5B660D8-E10D-4769-B73C-02116554D06C}"/>
              </a:ext>
            </a:extLst>
          </p:cNvPr>
          <p:cNvSpPr>
            <a:spLocks noGrp="1"/>
          </p:cNvSpPr>
          <p:nvPr>
            <p:ph type="sldNum" sz="quarter" idx="12"/>
          </p:nvPr>
        </p:nvSpPr>
        <p:spPr>
          <a:xfrm>
            <a:off x="9442800" y="6401999"/>
            <a:ext cx="2208212" cy="369332"/>
          </a:xfrm>
        </p:spPr>
        <p:txBody>
          <a:bodyPr/>
          <a:lstStyle/>
          <a:p>
            <a:pPr lvl="0"/>
            <a:fld id="{D39607A7-8386-47DB-8578-DDEDD194E5D4}" type="slidenum">
              <a:rPr lang="en-US" noProof="0" smtClean="0"/>
              <a:pPr lvl="0"/>
              <a:t>65</a:t>
            </a:fld>
            <a:endParaRPr lang="en-US" noProof="0" dirty="0"/>
          </a:p>
        </p:txBody>
      </p:sp>
      <p:graphicFrame>
        <p:nvGraphicFramePr>
          <p:cNvPr id="16" name="Content Placeholder 2">
            <a:extLst>
              <a:ext uri="{FF2B5EF4-FFF2-40B4-BE49-F238E27FC236}">
                <a16:creationId xmlns:a16="http://schemas.microsoft.com/office/drawing/2014/main" id="{3B2DC4BD-E035-47C6-8E03-D9925BBB3012}"/>
              </a:ext>
              <a:ext uri="{C183D7F6-B498-43B3-948B-1728B52AA6E4}">
                <adec:decorative xmlns:adec="http://schemas.microsoft.com/office/drawing/2017/decorative" val="1"/>
              </a:ext>
            </a:extLst>
          </p:cNvPr>
          <p:cNvGraphicFramePr>
            <a:graphicFrameLocks noGrp="1"/>
          </p:cNvGraphicFramePr>
          <p:nvPr>
            <p:ph sz="quarter" idx="13"/>
          </p:nvPr>
        </p:nvGraphicFramePr>
        <p:xfrm>
          <a:off x="199828" y="564205"/>
          <a:ext cx="11792344" cy="6293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88036D27-21FC-3C8A-1DC9-B8BEFDAA8311}"/>
              </a:ext>
            </a:extLst>
          </p:cNvPr>
          <p:cNvPicPr/>
          <p:nvPr/>
        </p:nvPicPr>
        <p:blipFill rotWithShape="1">
          <a:blip r:embed="rId7">
            <a:extLst>
              <a:ext uri="{28A0092B-C50C-407E-A947-70E740481C1C}">
                <a14:useLocalDpi xmlns:a14="http://schemas.microsoft.com/office/drawing/2010/main" val="0"/>
              </a:ext>
            </a:extLst>
          </a:blip>
          <a:srcRect l="17364" t="22460" r="17042" b="21390"/>
          <a:stretch/>
        </p:blipFill>
        <p:spPr bwMode="auto">
          <a:xfrm>
            <a:off x="288069" y="5713697"/>
            <a:ext cx="2054796" cy="1057634"/>
          </a:xfrm>
          <a:prstGeom prst="rect">
            <a:avLst/>
          </a:prstGeom>
          <a:ln w="57150" cmpd="thickThin">
            <a:solidFill>
              <a:srgbClr val="7F7F7F"/>
            </a:solidFill>
            <a:miter lim="800000"/>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1FAC4C47-130B-295B-7F6E-027CAFCBEA5D}"/>
              </a:ext>
            </a:extLst>
          </p:cNvPr>
          <p:cNvPicPr>
            <a:picLocks noChangeAspect="1"/>
          </p:cNvPicPr>
          <p:nvPr/>
        </p:nvPicPr>
        <p:blipFill>
          <a:blip r:embed="rId8"/>
          <a:stretch>
            <a:fillRect/>
          </a:stretch>
        </p:blipFill>
        <p:spPr>
          <a:xfrm>
            <a:off x="199828" y="5632315"/>
            <a:ext cx="2206625" cy="1225685"/>
          </a:xfrm>
          <a:prstGeom prst="rect">
            <a:avLst/>
          </a:prstGeom>
        </p:spPr>
      </p:pic>
    </p:spTree>
    <p:extLst>
      <p:ext uri="{BB962C8B-B14F-4D97-AF65-F5344CB8AC3E}">
        <p14:creationId xmlns:p14="http://schemas.microsoft.com/office/powerpoint/2010/main" val="409322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3C4D624-C432-4768-B655-39498B3F301C}"/>
              </a:ext>
            </a:extLst>
          </p:cNvPr>
          <p:cNvSpPr>
            <a:spLocks noGrp="1"/>
          </p:cNvSpPr>
          <p:nvPr>
            <p:ph type="ctrTitle"/>
          </p:nvPr>
        </p:nvSpPr>
        <p:spPr>
          <a:xfrm>
            <a:off x="3870326" y="1089025"/>
            <a:ext cx="4451349" cy="1532951"/>
          </a:xfrm>
        </p:spPr>
        <p:txBody>
          <a:bodyPr/>
          <a:lstStyle/>
          <a:p>
            <a:r>
              <a:rPr lang="en-US" dirty="0">
                <a:solidFill>
                  <a:schemeClr val="accent3">
                    <a:lumMod val="75000"/>
                  </a:schemeClr>
                </a:solidFill>
              </a:rPr>
              <a:t>Contact information</a:t>
            </a:r>
          </a:p>
        </p:txBody>
      </p:sp>
      <p:sp>
        <p:nvSpPr>
          <p:cNvPr id="15" name="Subtitle 14">
            <a:extLst>
              <a:ext uri="{FF2B5EF4-FFF2-40B4-BE49-F238E27FC236}">
                <a16:creationId xmlns:a16="http://schemas.microsoft.com/office/drawing/2014/main" id="{0AB46578-272C-455D-9707-73786009F0FD}"/>
              </a:ext>
            </a:extLst>
          </p:cNvPr>
          <p:cNvSpPr>
            <a:spLocks noGrp="1"/>
          </p:cNvSpPr>
          <p:nvPr>
            <p:ph type="subTitle" idx="1"/>
          </p:nvPr>
        </p:nvSpPr>
        <p:spPr>
          <a:xfrm>
            <a:off x="3870326" y="4248000"/>
            <a:ext cx="4451349" cy="1520975"/>
          </a:xfrm>
        </p:spPr>
        <p:txBody>
          <a:bodyPr>
            <a:normAutofit fontScale="62500" lnSpcReduction="20000"/>
          </a:bodyPr>
          <a:lstStyle/>
          <a:p>
            <a:pPr marL="342900" indent="-342900">
              <a:buClr>
                <a:schemeClr val="accent3">
                  <a:lumMod val="75000"/>
                </a:schemeClr>
              </a:buClr>
              <a:buFont typeface="Wingdings" panose="05000000000000000000" pitchFamily="2" charset="2"/>
              <a:buChar char="v"/>
            </a:pPr>
            <a:r>
              <a:rPr lang="en-US" dirty="0">
                <a:solidFill>
                  <a:schemeClr val="accent3">
                    <a:lumMod val="75000"/>
                    <a:alpha val="70000"/>
                  </a:schemeClr>
                </a:solidFill>
              </a:rPr>
              <a:t>Michele Dowlen, Program Manager I</a:t>
            </a:r>
          </a:p>
          <a:p>
            <a:pPr>
              <a:buClr>
                <a:schemeClr val="accent3">
                  <a:lumMod val="75000"/>
                </a:schemeClr>
              </a:buClr>
            </a:pPr>
            <a:r>
              <a:rPr lang="en-US" dirty="0">
                <a:solidFill>
                  <a:schemeClr val="accent3">
                    <a:lumMod val="75000"/>
                    <a:alpha val="70000"/>
                  </a:schemeClr>
                </a:solidFill>
              </a:rPr>
              <a:t>803-734-2454; </a:t>
            </a:r>
            <a:r>
              <a:rPr lang="en-US" u="sng" dirty="0">
                <a:solidFill>
                  <a:schemeClr val="accent3">
                    <a:lumMod val="75000"/>
                    <a:alpha val="70000"/>
                  </a:schemeClr>
                </a:solidFill>
              </a:rPr>
              <a:t>Michele.Dowlen@admin.sc.gov</a:t>
            </a:r>
          </a:p>
          <a:p>
            <a:pPr marL="342900" indent="-342900">
              <a:buClr>
                <a:schemeClr val="accent3">
                  <a:lumMod val="75000"/>
                </a:schemeClr>
              </a:buClr>
              <a:buFont typeface="Wingdings" panose="05000000000000000000" pitchFamily="2" charset="2"/>
              <a:buChar char="v"/>
            </a:pPr>
            <a:r>
              <a:rPr lang="en-US" dirty="0">
                <a:solidFill>
                  <a:schemeClr val="accent3">
                    <a:lumMod val="75000"/>
                    <a:alpha val="70000"/>
                  </a:schemeClr>
                </a:solidFill>
              </a:rPr>
              <a:t>Tiffany Howard, Program Coordinator I</a:t>
            </a:r>
          </a:p>
          <a:p>
            <a:pPr>
              <a:buClr>
                <a:schemeClr val="accent3">
                  <a:lumMod val="75000"/>
                </a:schemeClr>
              </a:buClr>
            </a:pPr>
            <a:r>
              <a:rPr lang="en-US" dirty="0">
                <a:solidFill>
                  <a:schemeClr val="accent3">
                    <a:lumMod val="75000"/>
                    <a:alpha val="70000"/>
                  </a:schemeClr>
                </a:solidFill>
              </a:rPr>
              <a:t>803-734-1300; Tiffany.Howard@admin.sc.gov</a:t>
            </a:r>
          </a:p>
        </p:txBody>
      </p:sp>
      <p:pic>
        <p:nvPicPr>
          <p:cNvPr id="19" name="Picture Placeholder 18" descr="Overhead of laptop on desk">
            <a:extLst>
              <a:ext uri="{FF2B5EF4-FFF2-40B4-BE49-F238E27FC236}">
                <a16:creationId xmlns:a16="http://schemas.microsoft.com/office/drawing/2014/main" id="{E20C2BF7-E3BC-4297-9B05-8C8493D60717}"/>
              </a:ext>
            </a:extLst>
          </p:cNvPr>
          <p:cNvPicPr>
            <a:picLocks noGrp="1" noChangeAspect="1"/>
          </p:cNvPicPr>
          <p:nvPr>
            <p:ph type="pic" sz="quarter" idx="13"/>
          </p:nvPr>
        </p:nvPicPr>
        <p:blipFill>
          <a:blip r:embed="rId2"/>
          <a:srcRect/>
          <a:stretch/>
        </p:blipFill>
        <p:spPr>
          <a:xfrm>
            <a:off x="539750" y="539750"/>
            <a:ext cx="2768600" cy="5778500"/>
          </a:xfrm>
        </p:spPr>
      </p:pic>
      <p:pic>
        <p:nvPicPr>
          <p:cNvPr id="23" name="Picture Placeholder 22" descr="Aerial view of residential houses and the green trees">
            <a:extLst>
              <a:ext uri="{FF2B5EF4-FFF2-40B4-BE49-F238E27FC236}">
                <a16:creationId xmlns:a16="http://schemas.microsoft.com/office/drawing/2014/main" id="{2E9E4E2C-EF65-4CAD-AEF2-A81895C64BF0}"/>
              </a:ext>
            </a:extLst>
          </p:cNvPr>
          <p:cNvPicPr>
            <a:picLocks noGrp="1" noChangeAspect="1"/>
          </p:cNvPicPr>
          <p:nvPr>
            <p:ph type="pic" sz="quarter" idx="14"/>
          </p:nvPr>
        </p:nvPicPr>
        <p:blipFill>
          <a:blip r:embed="rId3"/>
          <a:srcRect/>
          <a:stretch/>
        </p:blipFill>
        <p:spPr>
          <a:xfrm>
            <a:off x="8882412" y="539750"/>
            <a:ext cx="2768600" cy="5778500"/>
          </a:xfrm>
        </p:spPr>
      </p:pic>
      <p:sp>
        <p:nvSpPr>
          <p:cNvPr id="11" name="Date Placeholder 10">
            <a:extLst>
              <a:ext uri="{FF2B5EF4-FFF2-40B4-BE49-F238E27FC236}">
                <a16:creationId xmlns:a16="http://schemas.microsoft.com/office/drawing/2014/main" id="{B9A9D5C1-9AFE-48CA-8EBA-CEC89B12A023}"/>
              </a:ext>
            </a:extLst>
          </p:cNvPr>
          <p:cNvSpPr>
            <a:spLocks noGrp="1"/>
          </p:cNvSpPr>
          <p:nvPr>
            <p:ph type="dt" sz="half" idx="10"/>
          </p:nvPr>
        </p:nvSpPr>
        <p:spPr>
          <a:xfrm>
            <a:off x="541338" y="6401999"/>
            <a:ext cx="2206625" cy="369332"/>
          </a:xfrm>
        </p:spPr>
        <p:txBody>
          <a:bodyPr/>
          <a:lstStyle/>
          <a:p>
            <a:pPr lvl="0"/>
            <a:endParaRPr lang="en-US" noProof="0" dirty="0"/>
          </a:p>
        </p:txBody>
      </p:sp>
      <p:sp>
        <p:nvSpPr>
          <p:cNvPr id="12" name="Footer Placeholder 11">
            <a:extLst>
              <a:ext uri="{FF2B5EF4-FFF2-40B4-BE49-F238E27FC236}">
                <a16:creationId xmlns:a16="http://schemas.microsoft.com/office/drawing/2014/main" id="{679FE43F-85F0-411F-A07D-5727641C913D}"/>
              </a:ext>
            </a:extLst>
          </p:cNvPr>
          <p:cNvSpPr>
            <a:spLocks noGrp="1"/>
          </p:cNvSpPr>
          <p:nvPr>
            <p:ph type="ftr" sz="quarter" idx="11"/>
          </p:nvPr>
        </p:nvSpPr>
        <p:spPr>
          <a:xfrm>
            <a:off x="3308350" y="6401999"/>
            <a:ext cx="5575300" cy="369332"/>
          </a:xfrm>
        </p:spPr>
        <p:txBody>
          <a:bodyPr/>
          <a:lstStyle/>
          <a:p>
            <a:pPr lvl="0"/>
            <a:r>
              <a:rPr lang="en-US" noProof="0" dirty="0"/>
              <a:t>2026 public hearing</a:t>
            </a:r>
          </a:p>
        </p:txBody>
      </p:sp>
      <p:sp>
        <p:nvSpPr>
          <p:cNvPr id="13" name="Slide Number Placeholder 12">
            <a:extLst>
              <a:ext uri="{FF2B5EF4-FFF2-40B4-BE49-F238E27FC236}">
                <a16:creationId xmlns:a16="http://schemas.microsoft.com/office/drawing/2014/main" id="{8FD594B0-4A82-4149-9931-ECADC5CB76B9}"/>
              </a:ext>
            </a:extLst>
          </p:cNvPr>
          <p:cNvSpPr>
            <a:spLocks noGrp="1"/>
          </p:cNvSpPr>
          <p:nvPr>
            <p:ph type="sldNum" sz="quarter" idx="12"/>
          </p:nvPr>
        </p:nvSpPr>
        <p:spPr>
          <a:xfrm>
            <a:off x="9442800" y="6401999"/>
            <a:ext cx="2208212" cy="369332"/>
          </a:xfrm>
        </p:spPr>
        <p:txBody>
          <a:bodyPr/>
          <a:lstStyle/>
          <a:p>
            <a:pPr lvl="0"/>
            <a:fld id="{D39607A7-8386-47DB-8578-DDEDD194E5D4}" type="slidenum">
              <a:rPr lang="en-US" noProof="0" smtClean="0"/>
              <a:pPr lvl="0"/>
              <a:t>66</a:t>
            </a:fld>
            <a:endParaRPr lang="en-US" noProof="0" dirty="0"/>
          </a:p>
        </p:txBody>
      </p:sp>
      <p:pic>
        <p:nvPicPr>
          <p:cNvPr id="2" name="Picture 1">
            <a:extLst>
              <a:ext uri="{FF2B5EF4-FFF2-40B4-BE49-F238E27FC236}">
                <a16:creationId xmlns:a16="http://schemas.microsoft.com/office/drawing/2014/main" id="{F29EB3AE-AB80-6F84-EC68-781D3ACCEA38}"/>
              </a:ext>
            </a:extLst>
          </p:cNvPr>
          <p:cNvPicPr/>
          <p:nvPr/>
        </p:nvPicPr>
        <p:blipFill rotWithShape="1">
          <a:blip r:embed="rId4">
            <a:extLst>
              <a:ext uri="{28A0092B-C50C-407E-A947-70E740481C1C}">
                <a14:useLocalDpi xmlns:a14="http://schemas.microsoft.com/office/drawing/2010/main" val="0"/>
              </a:ext>
            </a:extLst>
          </a:blip>
          <a:srcRect l="17364" t="22460" r="17042" b="21390"/>
          <a:stretch/>
        </p:blipFill>
        <p:spPr bwMode="auto">
          <a:xfrm>
            <a:off x="539750" y="5643891"/>
            <a:ext cx="2054796" cy="1057634"/>
          </a:xfrm>
          <a:prstGeom prst="rect">
            <a:avLst/>
          </a:prstGeom>
          <a:ln w="57150" cmpd="thickThin">
            <a:solidFill>
              <a:srgbClr val="7F7F7F"/>
            </a:solidFill>
            <a:miter lim="800000"/>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DEAF9DDC-B880-72B8-4C57-4DD20BDA4DC4}"/>
              </a:ext>
            </a:extLst>
          </p:cNvPr>
          <p:cNvPicPr>
            <a:picLocks noChangeAspect="1"/>
          </p:cNvPicPr>
          <p:nvPr/>
        </p:nvPicPr>
        <p:blipFill>
          <a:blip r:embed="rId5"/>
          <a:stretch>
            <a:fillRect/>
          </a:stretch>
        </p:blipFill>
        <p:spPr>
          <a:xfrm>
            <a:off x="1" y="5554494"/>
            <a:ext cx="2675106" cy="1303506"/>
          </a:xfrm>
          <a:prstGeom prst="rect">
            <a:avLst/>
          </a:prstGeom>
        </p:spPr>
      </p:pic>
    </p:spTree>
    <p:extLst>
      <p:ext uri="{BB962C8B-B14F-4D97-AF65-F5344CB8AC3E}">
        <p14:creationId xmlns:p14="http://schemas.microsoft.com/office/powerpoint/2010/main" val="3729174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580" y="0"/>
            <a:ext cx="12192000" cy="6858000"/>
            <a:chOff x="0" y="0"/>
            <a:chExt cx="12192000" cy="6858000"/>
          </a:xfrm>
        </p:grpSpPr>
        <p:pic>
          <p:nvPicPr>
            <p:cNvPr id="3" name="object 3"/>
            <p:cNvPicPr/>
            <p:nvPr/>
          </p:nvPicPr>
          <p:blipFill>
            <a:blip r:embed="rId2" cstate="print"/>
            <a:stretch>
              <a:fillRect/>
            </a:stretch>
          </p:blipFill>
          <p:spPr>
            <a:xfrm>
              <a:off x="0" y="0"/>
              <a:ext cx="12191999" cy="6857999"/>
            </a:xfrm>
            <a:prstGeom prst="rect">
              <a:avLst/>
            </a:prstGeom>
          </p:spPr>
        </p:pic>
        <p:pic>
          <p:nvPicPr>
            <p:cNvPr id="4" name="object 4"/>
            <p:cNvPicPr/>
            <p:nvPr/>
          </p:nvPicPr>
          <p:blipFill>
            <a:blip r:embed="rId3" cstate="print"/>
            <a:stretch>
              <a:fillRect/>
            </a:stretch>
          </p:blipFill>
          <p:spPr>
            <a:xfrm>
              <a:off x="5041131" y="633464"/>
              <a:ext cx="2109735" cy="2109735"/>
            </a:xfrm>
            <a:prstGeom prst="rect">
              <a:avLst/>
            </a:prstGeom>
          </p:spPr>
        </p:pic>
      </p:grpSp>
      <p:sp>
        <p:nvSpPr>
          <p:cNvPr id="5" name="object 5"/>
          <p:cNvSpPr txBox="1"/>
          <p:nvPr/>
        </p:nvSpPr>
        <p:spPr>
          <a:xfrm>
            <a:off x="838200" y="3236174"/>
            <a:ext cx="10363200" cy="850874"/>
          </a:xfrm>
          <a:prstGeom prst="rect">
            <a:avLst/>
          </a:prstGeom>
        </p:spPr>
        <p:txBody>
          <a:bodyPr vert="horz" wrap="square" lIns="0" tIns="106045" rIns="0" bIns="0" rtlCol="0">
            <a:spAutoFit/>
          </a:bodyPr>
          <a:lstStyle/>
          <a:p>
            <a:pPr marL="755650" marR="5080" indent="-743585">
              <a:lnSpc>
                <a:spcPts val="5830"/>
              </a:lnSpc>
              <a:spcBef>
                <a:spcPts val="835"/>
              </a:spcBef>
            </a:pPr>
            <a:r>
              <a:rPr lang="en-US" sz="5400" dirty="0">
                <a:solidFill>
                  <a:srgbClr val="FFFFFF"/>
                </a:solidFill>
                <a:latin typeface="Arial Black"/>
                <a:cs typeface="Arial Black"/>
              </a:rPr>
              <a:t> </a:t>
            </a:r>
            <a:endParaRPr sz="5400" dirty="0">
              <a:latin typeface="Arial Black"/>
              <a:cs typeface="Arial Black"/>
            </a:endParaRPr>
          </a:p>
        </p:txBody>
      </p:sp>
      <p:sp>
        <p:nvSpPr>
          <p:cNvPr id="7" name="TextBox 6">
            <a:extLst>
              <a:ext uri="{FF2B5EF4-FFF2-40B4-BE49-F238E27FC236}">
                <a16:creationId xmlns:a16="http://schemas.microsoft.com/office/drawing/2014/main" id="{449DFA0F-75FD-7FEB-5590-611BEC8145E4}"/>
              </a:ext>
            </a:extLst>
          </p:cNvPr>
          <p:cNvSpPr txBox="1"/>
          <p:nvPr/>
        </p:nvSpPr>
        <p:spPr>
          <a:xfrm>
            <a:off x="5867400" y="6329595"/>
            <a:ext cx="2789546" cy="461665"/>
          </a:xfrm>
          <a:prstGeom prst="rect">
            <a:avLst/>
          </a:prstGeom>
          <a:noFill/>
        </p:spPr>
        <p:txBody>
          <a:bodyPr wrap="none" rtlCol="0">
            <a:spAutoFit/>
          </a:bodyPr>
          <a:lstStyle/>
          <a:p>
            <a:r>
              <a:rPr lang="en-US" sz="1200" dirty="0">
                <a:solidFill>
                  <a:schemeClr val="bg2"/>
                </a:solidFill>
              </a:rPr>
              <a:t>T. Veta Mills- SC DPH</a:t>
            </a:r>
          </a:p>
          <a:p>
            <a:r>
              <a:rPr lang="en-US" sz="1200" dirty="0">
                <a:solidFill>
                  <a:schemeClr val="bg2"/>
                </a:solidFill>
              </a:rPr>
              <a:t> EHE &amp; HOPWA Program Coordinator</a:t>
            </a:r>
          </a:p>
        </p:txBody>
      </p:sp>
      <p:sp>
        <p:nvSpPr>
          <p:cNvPr id="8" name="TextBox 7">
            <a:extLst>
              <a:ext uri="{FF2B5EF4-FFF2-40B4-BE49-F238E27FC236}">
                <a16:creationId xmlns:a16="http://schemas.microsoft.com/office/drawing/2014/main" id="{109B7ECA-7FDA-04EA-7832-E02D47D86E8C}"/>
              </a:ext>
            </a:extLst>
          </p:cNvPr>
          <p:cNvSpPr txBox="1"/>
          <p:nvPr/>
        </p:nvSpPr>
        <p:spPr>
          <a:xfrm>
            <a:off x="5806290" y="3071385"/>
            <a:ext cx="6233310" cy="2031325"/>
          </a:xfrm>
          <a:prstGeom prst="rect">
            <a:avLst/>
          </a:prstGeom>
          <a:noFill/>
        </p:spPr>
        <p:txBody>
          <a:bodyPr wrap="square">
            <a:spAutoFit/>
          </a:bodyPr>
          <a:lstStyle/>
          <a:p>
            <a:r>
              <a:rPr kumimoji="0" lang="en-US" altLang="en-US" sz="3600" b="0" i="0" u="sng" strike="noStrike" kern="1200" cap="none" spc="0" normalizeH="0" baseline="0" noProof="0" dirty="0">
                <a:ln>
                  <a:noFill/>
                </a:ln>
                <a:solidFill>
                  <a:prstClr val="white"/>
                </a:solidFill>
                <a:effectLst/>
                <a:uLnTx/>
                <a:uFillTx/>
                <a:latin typeface="Montserrat"/>
                <a:ea typeface="+mj-ea"/>
                <a:cs typeface="+mj-cs"/>
              </a:rPr>
              <a:t>Housing Opportunities for Persons with AIDS (HOPWA)</a:t>
            </a:r>
            <a:br>
              <a:rPr kumimoji="0" lang="en-US" altLang="en-US" sz="3600" b="0" i="0" u="sng" strike="noStrike" kern="1200" cap="none" spc="0" normalizeH="0" baseline="0" noProof="0" dirty="0">
                <a:ln>
                  <a:noFill/>
                </a:ln>
                <a:solidFill>
                  <a:prstClr val="white"/>
                </a:solidFill>
                <a:effectLst/>
                <a:uLnTx/>
                <a:uFillTx/>
                <a:latin typeface="Montserrat"/>
                <a:ea typeface="+mj-ea"/>
                <a:cs typeface="+mj-cs"/>
              </a:rPr>
            </a:br>
            <a:endParaRPr lang="en-US" dirty="0"/>
          </a:p>
        </p:txBody>
      </p:sp>
    </p:spTree>
    <p:extLst>
      <p:ext uri="{BB962C8B-B14F-4D97-AF65-F5344CB8AC3E}">
        <p14:creationId xmlns:p14="http://schemas.microsoft.com/office/powerpoint/2010/main" val="3635669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0" y="762000"/>
            <a:ext cx="5148580" cy="696595"/>
          </a:xfrm>
          <a:prstGeom prst="rect">
            <a:avLst/>
          </a:prstGeom>
        </p:spPr>
        <p:txBody>
          <a:bodyPr vert="horz" wrap="square" lIns="0" tIns="12700" rIns="0" bIns="0" rtlCol="0">
            <a:spAutoFit/>
          </a:bodyPr>
          <a:lstStyle/>
          <a:p>
            <a:pPr marL="12700" algn="ctr">
              <a:lnSpc>
                <a:spcPct val="100000"/>
              </a:lnSpc>
              <a:spcBef>
                <a:spcPts val="100"/>
              </a:spcBef>
            </a:pPr>
            <a:r>
              <a:rPr dirty="0"/>
              <a:t>HOPW</a:t>
            </a:r>
            <a:r>
              <a:rPr lang="en-US" dirty="0"/>
              <a:t>A</a:t>
            </a:r>
            <a:endParaRPr spc="-10" dirty="0"/>
          </a:p>
        </p:txBody>
      </p:sp>
      <p:sp>
        <p:nvSpPr>
          <p:cNvPr id="3" name="object 3"/>
          <p:cNvSpPr txBox="1"/>
          <p:nvPr/>
        </p:nvSpPr>
        <p:spPr>
          <a:xfrm>
            <a:off x="381000" y="1326581"/>
            <a:ext cx="11582400" cy="5942011"/>
          </a:xfrm>
          <a:prstGeom prst="rect">
            <a:avLst/>
          </a:prstGeom>
        </p:spPr>
        <p:txBody>
          <a:bodyPr vert="horz" wrap="square" lIns="0" tIns="222885" rIns="0" bIns="0" rtlCol="0" anchor="t">
            <a:spAutoFit/>
          </a:bodyPr>
          <a:lstStyle/>
          <a:p>
            <a:pPr marR="763270" algn="ctr">
              <a:lnSpc>
                <a:spcPct val="100000"/>
              </a:lnSpc>
              <a:spcBef>
                <a:spcPts val="1755"/>
              </a:spcBef>
            </a:pPr>
            <a:endParaRPr lang="en-US" sz="2400" dirty="0">
              <a:latin typeface="Arial Black"/>
              <a:cs typeface="Arial Black"/>
            </a:endParaRPr>
          </a:p>
          <a:p>
            <a:pPr marL="12700" marR="5080">
              <a:lnSpc>
                <a:spcPts val="2160"/>
              </a:lnSpc>
              <a:spcBef>
                <a:spcPts val="1665"/>
              </a:spcBef>
            </a:pPr>
            <a:r>
              <a:rPr lang="en-US" sz="2000" dirty="0">
                <a:solidFill>
                  <a:schemeClr val="tx1"/>
                </a:solidFill>
                <a:latin typeface="+mn-lt"/>
                <a:cs typeface="Calibri"/>
              </a:rPr>
              <a:t>Housing remains a vital piece of ending the HIV epidemic and the HOPWA program plays a crucial role in these efforts.</a:t>
            </a:r>
          </a:p>
          <a:p>
            <a:pPr marL="12700" marR="5080">
              <a:lnSpc>
                <a:spcPts val="2160"/>
              </a:lnSpc>
              <a:spcBef>
                <a:spcPts val="1665"/>
              </a:spcBef>
            </a:pPr>
            <a:r>
              <a:rPr lang="en-US" sz="2000" dirty="0">
                <a:solidFill>
                  <a:schemeClr val="tx1"/>
                </a:solidFill>
                <a:latin typeface="+mn-lt"/>
                <a:cs typeface="Calibri"/>
              </a:rPr>
              <a:t>HOPWA- Housing Opportunities for Persons With AIDS is  the only federally funded program by HUD, dedicated to provide housing and supportive services for people with HIV. </a:t>
            </a:r>
          </a:p>
          <a:p>
            <a:pPr marL="12700" marR="5080">
              <a:lnSpc>
                <a:spcPts val="2160"/>
              </a:lnSpc>
              <a:spcBef>
                <a:spcPts val="1665"/>
              </a:spcBef>
            </a:pPr>
            <a:r>
              <a:rPr lang="en-US" sz="2000" dirty="0">
                <a:solidFill>
                  <a:schemeClr val="tx1"/>
                </a:solidFill>
                <a:latin typeface="+mn-lt"/>
                <a:cs typeface="Calibri"/>
              </a:rPr>
              <a:t> As a Grantee,  DPH holds an immense responsibility in ensuring that the HOPWA program in South Carolina is responsive, inclusive, and reflective of the current needs of people in our state living with HIV. </a:t>
            </a:r>
          </a:p>
          <a:p>
            <a:pPr marL="12700" marR="5080">
              <a:lnSpc>
                <a:spcPts val="2160"/>
              </a:lnSpc>
              <a:spcBef>
                <a:spcPts val="1665"/>
              </a:spcBef>
            </a:pPr>
            <a:endParaRPr lang="en-US" sz="2000" dirty="0">
              <a:solidFill>
                <a:schemeClr val="tx1"/>
              </a:solidFill>
              <a:latin typeface="+mn-lt"/>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p:txBody>
      </p:sp>
      <p:pic>
        <p:nvPicPr>
          <p:cNvPr id="4" name="Picture 3">
            <a:extLst>
              <a:ext uri="{FF2B5EF4-FFF2-40B4-BE49-F238E27FC236}">
                <a16:creationId xmlns:a16="http://schemas.microsoft.com/office/drawing/2014/main" id="{2DD62A87-53D1-B711-CC5E-6B62E560D203}"/>
              </a:ext>
            </a:extLst>
          </p:cNvPr>
          <p:cNvPicPr>
            <a:picLocks noChangeAspect="1"/>
          </p:cNvPicPr>
          <p:nvPr/>
        </p:nvPicPr>
        <p:blipFill>
          <a:blip r:embed="rId2"/>
          <a:stretch>
            <a:fillRect/>
          </a:stretch>
        </p:blipFill>
        <p:spPr>
          <a:xfrm>
            <a:off x="8610151" y="4648200"/>
            <a:ext cx="3353249" cy="1510934"/>
          </a:xfrm>
          <a:prstGeom prst="rect">
            <a:avLst/>
          </a:prstGeom>
        </p:spPr>
      </p:pic>
    </p:spTree>
    <p:extLst>
      <p:ext uri="{BB962C8B-B14F-4D97-AF65-F5344CB8AC3E}">
        <p14:creationId xmlns:p14="http://schemas.microsoft.com/office/powerpoint/2010/main" val="7174580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AAA7F-C39B-1D06-8CC0-4FDFB317696B}"/>
              </a:ext>
            </a:extLst>
          </p:cNvPr>
          <p:cNvSpPr>
            <a:spLocks noGrp="1"/>
          </p:cNvSpPr>
          <p:nvPr>
            <p:ph type="title"/>
          </p:nvPr>
        </p:nvSpPr>
        <p:spPr>
          <a:xfrm>
            <a:off x="882989" y="1128239"/>
            <a:ext cx="9979661" cy="615553"/>
          </a:xfrm>
        </p:spPr>
        <p:txBody>
          <a:bodyPr>
            <a:normAutofit fontScale="90000"/>
          </a:bodyPr>
          <a:lstStyle/>
          <a:p>
            <a:r>
              <a:rPr lang="en-US" sz="4000" dirty="0"/>
              <a:t>HIV/AIDS Epi Data in South Carolina </a:t>
            </a:r>
          </a:p>
        </p:txBody>
      </p:sp>
      <p:pic>
        <p:nvPicPr>
          <p:cNvPr id="4" name="Picture 3">
            <a:extLst>
              <a:ext uri="{FF2B5EF4-FFF2-40B4-BE49-F238E27FC236}">
                <a16:creationId xmlns:a16="http://schemas.microsoft.com/office/drawing/2014/main" id="{B92FDDE3-FDB0-2EC2-5641-E069034F86D7}"/>
              </a:ext>
            </a:extLst>
          </p:cNvPr>
          <p:cNvPicPr>
            <a:picLocks noChangeAspect="1"/>
          </p:cNvPicPr>
          <p:nvPr/>
        </p:nvPicPr>
        <p:blipFill>
          <a:blip r:embed="rId2"/>
          <a:stretch>
            <a:fillRect/>
          </a:stretch>
        </p:blipFill>
        <p:spPr>
          <a:xfrm>
            <a:off x="1371600" y="1962857"/>
            <a:ext cx="8702722" cy="2932286"/>
          </a:xfrm>
          <a:prstGeom prst="rect">
            <a:avLst/>
          </a:prstGeom>
        </p:spPr>
      </p:pic>
      <p:sp>
        <p:nvSpPr>
          <p:cNvPr id="3" name="Text Placeholder 2">
            <a:extLst>
              <a:ext uri="{FF2B5EF4-FFF2-40B4-BE49-F238E27FC236}">
                <a16:creationId xmlns:a16="http://schemas.microsoft.com/office/drawing/2014/main" id="{3164200B-CDCE-B5A2-F156-74CA320002F5}"/>
              </a:ext>
            </a:extLst>
          </p:cNvPr>
          <p:cNvSpPr>
            <a:spLocks noGrp="1"/>
          </p:cNvSpPr>
          <p:nvPr>
            <p:ph type="body" idx="1"/>
          </p:nvPr>
        </p:nvSpPr>
        <p:spPr>
          <a:xfrm>
            <a:off x="916939" y="1756536"/>
            <a:ext cx="10344150" cy="677108"/>
          </a:xfrm>
        </p:spPr>
        <p:txBody>
          <a:bodyPr/>
          <a:lstStyle/>
          <a:p>
            <a:endParaRPr lang="en-US" dirty="0"/>
          </a:p>
          <a:p>
            <a:endParaRPr lang="en-US" dirty="0"/>
          </a:p>
        </p:txBody>
      </p:sp>
      <p:sp>
        <p:nvSpPr>
          <p:cNvPr id="6" name="TextBox 5">
            <a:extLst>
              <a:ext uri="{FF2B5EF4-FFF2-40B4-BE49-F238E27FC236}">
                <a16:creationId xmlns:a16="http://schemas.microsoft.com/office/drawing/2014/main" id="{C4C578E4-7294-08B1-B101-8F67E8A69511}"/>
              </a:ext>
            </a:extLst>
          </p:cNvPr>
          <p:cNvSpPr txBox="1"/>
          <p:nvPr/>
        </p:nvSpPr>
        <p:spPr>
          <a:xfrm>
            <a:off x="1790700" y="5101464"/>
            <a:ext cx="7864522" cy="1015663"/>
          </a:xfrm>
          <a:prstGeom prst="rect">
            <a:avLst/>
          </a:prstGeom>
          <a:noFill/>
        </p:spPr>
        <p:txBody>
          <a:bodyPr wrap="square">
            <a:spAutoFit/>
          </a:bodyPr>
          <a:lstStyle/>
          <a:p>
            <a:r>
              <a:rPr lang="en-US" sz="2000" b="1" dirty="0"/>
              <a:t>Viral suppression through consistent antiretroviral medication has been found to reduce the risk of transmitting HIV to others by 96%</a:t>
            </a:r>
          </a:p>
        </p:txBody>
      </p:sp>
    </p:spTree>
    <p:extLst>
      <p:ext uri="{BB962C8B-B14F-4D97-AF65-F5344CB8AC3E}">
        <p14:creationId xmlns:p14="http://schemas.microsoft.com/office/powerpoint/2010/main" val="1611527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327EAD-6D57-F3A8-25D3-E1265F6A809C}"/>
              </a:ext>
            </a:extLst>
          </p:cNvPr>
          <p:cNvSpPr>
            <a:spLocks noGrp="1"/>
          </p:cNvSpPr>
          <p:nvPr>
            <p:ph type="title"/>
          </p:nvPr>
        </p:nvSpPr>
        <p:spPr>
          <a:xfrm>
            <a:off x="1066800" y="838200"/>
            <a:ext cx="9230360" cy="1354217"/>
          </a:xfrm>
        </p:spPr>
        <p:txBody>
          <a:bodyPr>
            <a:normAutofit fontScale="90000"/>
          </a:bodyPr>
          <a:lstStyle/>
          <a:p>
            <a:pPr marL="0" marR="0" lvl="0" indent="0" defTabSz="914400" eaLnBrk="1" fontAlgn="auto" latinLnBrk="0" hangingPunct="1">
              <a:lnSpc>
                <a:spcPct val="100000"/>
              </a:lnSpc>
              <a:spcBef>
                <a:spcPts val="0"/>
              </a:spcBef>
              <a:spcAft>
                <a:spcPts val="0"/>
              </a:spcAft>
              <a:tabLst/>
              <a:defRPr/>
            </a:pPr>
            <a:r>
              <a:rPr kumimoji="0" lang="en-US" sz="2800" b="1" i="0" u="none" strike="noStrike" kern="0" cap="none" spc="0" normalizeH="0" baseline="0" noProof="0" dirty="0">
                <a:ln>
                  <a:noFill/>
                </a:ln>
                <a:solidFill>
                  <a:srgbClr val="041E41"/>
                </a:solidFill>
                <a:effectLst/>
                <a:uLnTx/>
                <a:uFillTx/>
                <a:latin typeface="Arial Black" panose="020B0A04020102020204" pitchFamily="34" charset="0"/>
                <a:ea typeface="Ebrima" panose="02000000000000000000" pitchFamily="2" charset="0"/>
                <a:cs typeface="Ebrima" panose="02000000000000000000" pitchFamily="2" charset="0"/>
              </a:rPr>
              <a:t>HIV Care Continuum , the Connection Between Housing and Improved HIV Health Outcomes</a:t>
            </a:r>
            <a:br>
              <a:rPr kumimoji="0" lang="en-US" sz="2200" b="1" i="0" u="none" strike="noStrike" kern="0" cap="none" spc="0" normalizeH="0" baseline="0" noProof="0" dirty="0">
                <a:ln>
                  <a:noFill/>
                </a:ln>
                <a:solidFill>
                  <a:srgbClr val="041E41"/>
                </a:solidFill>
                <a:effectLst/>
                <a:uLnTx/>
                <a:uFillTx/>
                <a:latin typeface="Arial"/>
                <a:ea typeface="+mn-ea"/>
                <a:cs typeface="Arial"/>
              </a:rPr>
            </a:br>
            <a:endParaRPr lang="en-US" sz="3200" dirty="0"/>
          </a:p>
        </p:txBody>
      </p:sp>
      <p:sp>
        <p:nvSpPr>
          <p:cNvPr id="6" name="Text Placeholder 5">
            <a:extLst>
              <a:ext uri="{FF2B5EF4-FFF2-40B4-BE49-F238E27FC236}">
                <a16:creationId xmlns:a16="http://schemas.microsoft.com/office/drawing/2014/main" id="{36068E78-266C-A793-3E0F-C8700E9DA326}"/>
              </a:ext>
            </a:extLst>
          </p:cNvPr>
          <p:cNvSpPr>
            <a:spLocks noGrp="1"/>
          </p:cNvSpPr>
          <p:nvPr>
            <p:ph type="body" idx="1"/>
          </p:nvPr>
        </p:nvSpPr>
        <p:spPr>
          <a:xfrm>
            <a:off x="685800" y="2057400"/>
            <a:ext cx="10344150" cy="5216813"/>
          </a:xfrm>
        </p:spPr>
        <p:txBody>
          <a:bodyPr/>
          <a:lstStyle/>
          <a:p>
            <a:pPr marL="228600" marR="0" lvl="0" indent="-228600" algn="l" defTabSz="914400" rtl="0" eaLnBrk="0" fontAlgn="base" latinLnBrk="0" hangingPunct="0">
              <a:lnSpc>
                <a:spcPct val="90000"/>
              </a:lnSpc>
              <a:spcBef>
                <a:spcPts val="100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The HIV Care Continuum Initiative was established in 2013  by President Obama to  mobilize and coordinate federal efforts to meet  National HIV/AIDS Strategy goals and reduce new HIV infections in the US.</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p>
          <a:p>
            <a:pPr marL="228600" marR="0" lvl="0" indent="-228600" algn="l" defTabSz="914400" rtl="0" eaLnBrk="0" fontAlgn="base" latinLnBrk="0" hangingPunct="0">
              <a:lnSpc>
                <a:spcPct val="9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Data gathered by the initiative</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showed significant</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gaps</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in the</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engagement of </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HIV care in the United States</a:t>
            </a:r>
            <a:r>
              <a:rPr kumimoji="0" lang="en-US" sz="1800" b="0" i="0" u="none" strike="noStrike" kern="1200" cap="none" spc="-9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and illustrated that only </a:t>
            </a:r>
            <a:r>
              <a:rPr kumimoji="0" lang="en-US" sz="180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1/4 </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of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all</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HIV-positive</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persons</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had</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the</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virus</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controlled</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through</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adherence</a:t>
            </a:r>
            <a:r>
              <a:rPr kumimoji="0" lang="en-US" sz="1800" b="0" i="0" u="none" strike="noStrike" kern="1200" cap="none" spc="-1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to antiretroviral</a:t>
            </a:r>
            <a:r>
              <a:rPr kumimoji="0" lang="en-US" sz="1800" b="0" i="0" u="none" strike="noStrike" kern="1200" cap="none" spc="-2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medications.</a:t>
            </a:r>
          </a:p>
          <a:p>
            <a:pPr marL="228600" marR="0" lvl="0" indent="-228600" algn="l" defTabSz="914400" rtl="0" eaLnBrk="0" fontAlgn="base" latinLnBrk="0" hangingPunct="0">
              <a:lnSpc>
                <a:spcPct val="90000"/>
              </a:lnSpc>
              <a:spcBef>
                <a:spcPts val="1000"/>
              </a:spcBef>
              <a:spcAft>
                <a:spcPts val="60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Data also showed housing instability as linked to delayed HIV diagnosis</a:t>
            </a:r>
            <a:r>
              <a:rPr kumimoji="0" lang="en-US" altLang="en-US" sz="180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and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to an increased risk of acquiring and transmitting HIV infections, with at least </a:t>
            </a:r>
            <a:r>
              <a:rPr kumimoji="0" lang="en-US" altLang="en-US" sz="180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half of Americans living with HIV experiencing homelessness or housing instability following diagnosis</a:t>
            </a:r>
            <a:r>
              <a:rPr kumimoji="0" lang="en-US" sz="180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a:t>
            </a:r>
            <a:endParaRPr kumimoji="0" lang="en-US" altLang="en-US" sz="1800"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endParaRPr>
          </a:p>
          <a:p>
            <a:pPr marL="228600" marR="0" lvl="0" indent="-228600" algn="l" defTabSz="914400" rtl="0" eaLnBrk="0" fontAlgn="base" latinLnBrk="0" hangingPunct="0">
              <a:lnSpc>
                <a:spcPct val="90000"/>
              </a:lnSpc>
              <a:spcBef>
                <a:spcPts val="1000"/>
              </a:spcBef>
              <a:spcAft>
                <a:spcPts val="600"/>
              </a:spcAft>
              <a:buClrTx/>
              <a:buSzTx/>
              <a:buFont typeface="Arial" panose="020B0604020202020204" pitchFamily="34" charset="0"/>
              <a:buChar char="•"/>
              <a:tabLst/>
              <a:defRPr/>
            </a:pP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Thus, to</a:t>
            </a:r>
            <a:r>
              <a:rPr kumimoji="0" lang="en-US" sz="1800" b="0" i="0" u="none" strike="noStrike" kern="1200" cap="none" spc="-2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maximize</a:t>
            </a:r>
            <a:r>
              <a:rPr kumimoji="0" lang="en-US" sz="1800" b="0" i="0" u="none" strike="noStrike" kern="1200" cap="none" spc="-2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viral</a:t>
            </a:r>
            <a:r>
              <a:rPr kumimoji="0" lang="en-US" sz="1800" b="0" i="0" u="none" strike="noStrike" kern="1200" cap="none" spc="-2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suppression,</a:t>
            </a:r>
            <a:r>
              <a:rPr kumimoji="0" lang="en-US" sz="1800" b="0" i="0" u="none" strike="noStrike" kern="1200" cap="none" spc="-10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HIV</a:t>
            </a:r>
            <a:r>
              <a:rPr kumimoji="0" lang="en-US" sz="1800" b="0" i="0" u="none" strike="noStrike" kern="1200" cap="none" spc="-2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service</a:t>
            </a:r>
            <a:r>
              <a:rPr kumimoji="0" lang="en-US" sz="1800" b="0" i="0" u="none" strike="noStrike" kern="1200" cap="none" spc="-25"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and housing</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providers</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were urged to fill</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gaps</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in</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the</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HIV</a:t>
            </a:r>
            <a:r>
              <a:rPr kumimoji="0" lang="en-US" sz="1800" b="0" i="0" u="none" strike="noStrike" kern="1200" cap="none" spc="-2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 </a:t>
            </a:r>
            <a:r>
              <a:rPr kumimoji="0" lang="en-US" sz="1800" b="0"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Care Continuum with </a:t>
            </a:r>
            <a:r>
              <a:rPr kumimoji="0" lang="en-US" sz="1800" b="1" i="0" u="none" strike="noStrike" kern="1200" cap="none" spc="-1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rPr>
              <a:t>housing as an intervention strategy.</a:t>
            </a:r>
            <a:endParaRPr kumimoji="0" lang="en-US" sz="1800" b="1" i="0" u="none" strike="noStrike" kern="1200" cap="none" spc="0" normalizeH="0" baseline="0" noProof="0" dirty="0">
              <a:ln>
                <a:noFill/>
              </a:ln>
              <a:solidFill>
                <a:schemeClr val="tx1"/>
              </a:solidFill>
              <a:effectLst/>
              <a:uLnTx/>
              <a:uFillTx/>
              <a:latin typeface="Calibri" panose="020F0502020204030204" pitchFamily="34" charset="0"/>
              <a:ea typeface="Ebrima" panose="02000000000000000000" pitchFamily="2" charset="0"/>
              <a:cs typeface="Calibri" panose="020F0502020204030204" pitchFamily="34" charset="0"/>
            </a:endParaRP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400080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5B60A7B-1700-4CD3-A521-58B079958DF5}"/>
              </a:ext>
            </a:extLst>
          </p:cNvPr>
          <p:cNvSpPr>
            <a:spLocks noGrp="1"/>
          </p:cNvSpPr>
          <p:nvPr>
            <p:ph sz="quarter" idx="4"/>
          </p:nvPr>
        </p:nvSpPr>
        <p:spPr>
          <a:xfrm>
            <a:off x="457200" y="2209800"/>
            <a:ext cx="11506200" cy="2523768"/>
          </a:xfrm>
        </p:spPr>
        <p:txBody>
          <a:bodyPr>
            <a:normAutofit lnSpcReduction="10000"/>
          </a:bodyPr>
          <a:lstStyle/>
          <a:p>
            <a:pPr marL="285750" indent="-285750" eaLnBrk="1" hangingPunct="1">
              <a:lnSpc>
                <a:spcPct val="100000"/>
              </a:lnSpc>
              <a:spcAft>
                <a:spcPts val="600"/>
              </a:spcAft>
              <a:buFont typeface="Arial" panose="020B0604020202020204" pitchFamily="34" charset="0"/>
              <a:buChar char="•"/>
              <a:defRPr/>
            </a:pPr>
            <a:r>
              <a:rPr lang="en-US" sz="1800" b="0" dirty="0">
                <a:solidFill>
                  <a:schemeClr val="tx1"/>
                </a:solidFill>
                <a:latin typeface="Calibri" panose="020F0502020204030204" pitchFamily="34" charset="0"/>
                <a:ea typeface="Ebrima" panose="02000000000000000000" pitchFamily="2" charset="0"/>
                <a:cs typeface="Calibri" panose="020F0502020204030204" pitchFamily="34" charset="0"/>
              </a:rPr>
              <a:t>Formula based funding.</a:t>
            </a:r>
          </a:p>
          <a:p>
            <a:pPr marL="285750" indent="-285750" eaLnBrk="1" hangingPunct="1">
              <a:lnSpc>
                <a:spcPct val="100000"/>
              </a:lnSpc>
              <a:spcAft>
                <a:spcPts val="600"/>
              </a:spcAft>
              <a:buFont typeface="Arial" panose="020B0604020202020204" pitchFamily="34" charset="0"/>
              <a:buChar char="•"/>
              <a:defRPr/>
            </a:pPr>
            <a:r>
              <a:rPr lang="en-US" sz="1800" b="0" dirty="0">
                <a:solidFill>
                  <a:schemeClr val="tx1"/>
                </a:solidFill>
                <a:latin typeface="Calibri" panose="020F0502020204030204" pitchFamily="34" charset="0"/>
                <a:ea typeface="Ebrima" panose="02000000000000000000" pitchFamily="2" charset="0"/>
                <a:cs typeface="Calibri" panose="020F0502020204030204" pitchFamily="34" charset="0"/>
              </a:rPr>
              <a:t>State of South Carolina, Department of Public Health (DPH) receives a direct allocation from the Department of Housing and Urban Development (HUD).</a:t>
            </a:r>
          </a:p>
          <a:p>
            <a:pPr marL="285750" indent="-285750" eaLnBrk="1" hangingPunct="1">
              <a:lnSpc>
                <a:spcPct val="100000"/>
              </a:lnSpc>
              <a:spcAft>
                <a:spcPts val="600"/>
              </a:spcAft>
              <a:buFont typeface="Arial" panose="020B0604020202020204" pitchFamily="34" charset="0"/>
              <a:buChar char="•"/>
              <a:defRPr/>
            </a:pPr>
            <a:r>
              <a:rPr lang="en-US" sz="1800" b="0" dirty="0">
                <a:solidFill>
                  <a:schemeClr val="tx1"/>
                </a:solidFill>
                <a:effectLst/>
                <a:latin typeface="Calibri" panose="020F0502020204030204" pitchFamily="34" charset="0"/>
                <a:ea typeface="Ebrima" panose="02000000000000000000" pitchFamily="2" charset="0"/>
                <a:cs typeface="Calibri" panose="020F0502020204030204" pitchFamily="34" charset="0"/>
              </a:rPr>
              <a:t>For Fiscal Year 2025, DPH HOPWA was awarded $3,034,345. </a:t>
            </a:r>
            <a:endParaRPr lang="en-US" sz="1800" b="0" dirty="0">
              <a:solidFill>
                <a:schemeClr val="tx1"/>
              </a:solidFill>
              <a:latin typeface="Calibri" panose="020F0502020204030204" pitchFamily="34" charset="0"/>
              <a:ea typeface="Ebrima" panose="02000000000000000000" pitchFamily="2" charset="0"/>
              <a:cs typeface="Calibri" panose="020F0502020204030204" pitchFamily="34" charset="0"/>
            </a:endParaRPr>
          </a:p>
          <a:p>
            <a:pPr marL="285750" indent="-285750">
              <a:spcAft>
                <a:spcPts val="600"/>
              </a:spcAft>
              <a:buFont typeface="Arial" panose="020B0604020202020204" pitchFamily="34" charset="0"/>
              <a:buChar char="•"/>
              <a:defRPr/>
            </a:pPr>
            <a:r>
              <a:rPr lang="en-US" sz="1800" b="0" dirty="0">
                <a:solidFill>
                  <a:schemeClr val="tx1"/>
                </a:solidFill>
                <a:latin typeface="Calibri" panose="020F0502020204030204" pitchFamily="34" charset="0"/>
                <a:ea typeface="Ebrima" panose="02000000000000000000" pitchFamily="2" charset="0"/>
                <a:cs typeface="Calibri" panose="020F0502020204030204" pitchFamily="34" charset="0"/>
              </a:rPr>
              <a:t>DPH HOPWA Program serves all areas of South Carolina with the exception of the Columbia, Greenville and Charleston Eligible Metropolitan Areas (EMAs) which receive HOPWA funding directly from HUD and Aiken, Chester, Lancaster, and York counties which are part of neighboring states’ EMAs (Georgia and North Carolina).​</a:t>
            </a:r>
          </a:p>
          <a:p>
            <a:pPr eaLnBrk="1" hangingPunct="1">
              <a:lnSpc>
                <a:spcPct val="100000"/>
              </a:lnSpc>
              <a:spcAft>
                <a:spcPts val="600"/>
              </a:spcAft>
              <a:defRPr/>
            </a:pPr>
            <a:endParaRPr lang="en-US" sz="1800" b="0" dirty="0">
              <a:solidFill>
                <a:schemeClr val="tx1"/>
              </a:solidFill>
              <a:latin typeface="Calibri" panose="020F0502020204030204" pitchFamily="34" charset="0"/>
              <a:ea typeface="Ebrima" panose="02000000000000000000" pitchFamily="2" charset="0"/>
              <a:cs typeface="Calibri" panose="020F0502020204030204" pitchFamily="34" charset="0"/>
            </a:endParaRPr>
          </a:p>
        </p:txBody>
      </p:sp>
      <p:sp>
        <p:nvSpPr>
          <p:cNvPr id="16" name="Title 1">
            <a:extLst>
              <a:ext uri="{FF2B5EF4-FFF2-40B4-BE49-F238E27FC236}">
                <a16:creationId xmlns:a16="http://schemas.microsoft.com/office/drawing/2014/main" id="{E7B22A9F-6D8C-E9D0-8BC2-897D35EB7C80}"/>
              </a:ext>
            </a:extLst>
          </p:cNvPr>
          <p:cNvSpPr>
            <a:spLocks noGrp="1"/>
          </p:cNvSpPr>
          <p:nvPr>
            <p:ph type="title"/>
          </p:nvPr>
        </p:nvSpPr>
        <p:spPr>
          <a:xfrm>
            <a:off x="-106854" y="1037046"/>
            <a:ext cx="11294165" cy="615553"/>
          </a:xfrm>
        </p:spPr>
        <p:txBody>
          <a:bodyPr>
            <a:normAutofit fontScale="90000"/>
          </a:bodyPr>
          <a:lstStyle/>
          <a:p>
            <a:pPr algn="ctr" eaLnBrk="1" hangingPunct="1"/>
            <a:r>
              <a:rPr lang="en-US" sz="4000" dirty="0">
                <a:solidFill>
                  <a:schemeClr val="accent1">
                    <a:lumMod val="50000"/>
                  </a:schemeClr>
                </a:solidFill>
                <a:latin typeface="Arial Black" panose="020B0A04020102020204" pitchFamily="34" charset="0"/>
                <a:ea typeface="Ebrima" panose="02000000000000000000" pitchFamily="2" charset="0"/>
                <a:cs typeface="Ebrima" panose="02000000000000000000" pitchFamily="2" charset="0"/>
              </a:rPr>
              <a:t>HOPWA Funding</a:t>
            </a:r>
            <a:endParaRPr lang="en-US" altLang="en-US" sz="4000" dirty="0">
              <a:latin typeface="Arial Black" panose="020B0A04020102020204" pitchFamily="34" charset="0"/>
            </a:endParaRPr>
          </a:p>
        </p:txBody>
      </p:sp>
      <p:pic>
        <p:nvPicPr>
          <p:cNvPr id="2050" name="Picture 2" descr="Hopwa ribbon">
            <a:extLst>
              <a:ext uri="{FF2B5EF4-FFF2-40B4-BE49-F238E27FC236}">
                <a16:creationId xmlns:a16="http://schemas.microsoft.com/office/drawing/2014/main" id="{35ADA835-5874-A44A-5CB2-F6535F3AA0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5029200"/>
            <a:ext cx="2466975"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4433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525217" y="1111412"/>
            <a:ext cx="8360328" cy="615553"/>
          </a:xfrm>
        </p:spPr>
        <p:txBody>
          <a:bodyPr>
            <a:normAutofit fontScale="90000"/>
          </a:bodyPr>
          <a:lstStyle/>
          <a:p>
            <a:pPr algn="ctr" eaLnBrk="1" hangingPunct="1">
              <a:defRPr/>
            </a:pPr>
            <a:r>
              <a:rPr lang="en-US" sz="4000" dirty="0">
                <a:solidFill>
                  <a:schemeClr val="accent1">
                    <a:lumMod val="50000"/>
                  </a:schemeClr>
                </a:solidFill>
                <a:latin typeface="Arial Black" panose="020B0A04020102020204" pitchFamily="34" charset="0"/>
                <a:ea typeface="Ebrima" panose="02000000000000000000" pitchFamily="2" charset="0"/>
                <a:cs typeface="Ebrima" panose="02000000000000000000" pitchFamily="2" charset="0"/>
              </a:rPr>
              <a:t>HOPWA Funds Allocation</a:t>
            </a:r>
          </a:p>
        </p:txBody>
      </p:sp>
      <p:sp>
        <p:nvSpPr>
          <p:cNvPr id="76803" name="Rectangle 3"/>
          <p:cNvSpPr>
            <a:spLocks noGrp="1" noChangeArrowheads="1"/>
          </p:cNvSpPr>
          <p:nvPr>
            <p:ph type="body" idx="1"/>
          </p:nvPr>
        </p:nvSpPr>
        <p:spPr>
          <a:xfrm>
            <a:off x="762000" y="2458048"/>
            <a:ext cx="11107445" cy="2169825"/>
          </a:xfrm>
        </p:spPr>
        <p:txBody>
          <a:bodyPr>
            <a:normAutofit fontScale="92500" lnSpcReduction="20000"/>
          </a:bodyPr>
          <a:lstStyle/>
          <a:p>
            <a:pPr marL="609600" indent="-609600" algn="l">
              <a:spcAft>
                <a:spcPts val="600"/>
              </a:spcAft>
              <a:buFont typeface="Arial" panose="020B0604020202020204" pitchFamily="34" charset="0"/>
              <a:buChar char="•"/>
              <a:defRPr/>
            </a:pPr>
            <a:r>
              <a:rPr lang="en-US" sz="1800" b="0" dirty="0">
                <a:solidFill>
                  <a:schemeClr val="tx1"/>
                </a:solidFill>
                <a:latin typeface="+mn-lt"/>
                <a:ea typeface="Ebrima" panose="02000000000000000000" pitchFamily="2" charset="0"/>
                <a:cs typeface="Ebrima" panose="02000000000000000000" pitchFamily="2" charset="0"/>
              </a:rPr>
              <a:t>The HOPWA funds received by DPH are awarded through a competitive Request for Grant Application (RFGA) process to project sponsors. </a:t>
            </a:r>
          </a:p>
          <a:p>
            <a:pPr marL="609600" indent="-609600" algn="l" eaLnBrk="1" hangingPunct="1">
              <a:lnSpc>
                <a:spcPct val="100000"/>
              </a:lnSpc>
              <a:spcAft>
                <a:spcPts val="600"/>
              </a:spcAft>
              <a:buFont typeface="Arial" panose="020B0604020202020204" pitchFamily="34" charset="0"/>
              <a:buChar char="•"/>
              <a:defRPr/>
            </a:pPr>
            <a:r>
              <a:rPr lang="en-US" sz="1800" b="0" dirty="0">
                <a:solidFill>
                  <a:schemeClr val="tx1"/>
                </a:solidFill>
                <a:latin typeface="+mn-lt"/>
                <a:ea typeface="Ebrima" panose="02000000000000000000" pitchFamily="2" charset="0"/>
                <a:cs typeface="Ebrima" panose="02000000000000000000" pitchFamily="2" charset="0"/>
              </a:rPr>
              <a:t>DPH </a:t>
            </a:r>
            <a:r>
              <a:rPr lang="en-US" sz="1800" b="0" dirty="0">
                <a:solidFill>
                  <a:schemeClr val="tx1"/>
                </a:solidFill>
                <a:effectLst/>
                <a:latin typeface="+mn-lt"/>
                <a:ea typeface="Ebrima" panose="02000000000000000000" pitchFamily="2" charset="0"/>
                <a:cs typeface="Ebrima" panose="02000000000000000000" pitchFamily="2" charset="0"/>
              </a:rPr>
              <a:t>allocates funds to the awarded Project Sponsors based on HIV prevalence in the counties served to develop resources and long-term strategies for low-income people with HIV and their families to overcome barriers to stable housing such as affordability and discrimination.                   </a:t>
            </a:r>
            <a:endParaRPr lang="en-US" sz="1800" b="0" dirty="0">
              <a:solidFill>
                <a:schemeClr val="tx1"/>
              </a:solidFill>
              <a:latin typeface="+mn-lt"/>
              <a:ea typeface="Ebrima" panose="02000000000000000000" pitchFamily="2" charset="0"/>
              <a:cs typeface="Ebrima" panose="02000000000000000000" pitchFamily="2" charset="0"/>
            </a:endParaRPr>
          </a:p>
          <a:p>
            <a:pPr marL="609600" indent="-609600" eaLnBrk="1" hangingPunct="1">
              <a:lnSpc>
                <a:spcPct val="100000"/>
              </a:lnSpc>
              <a:spcAft>
                <a:spcPts val="600"/>
              </a:spcAft>
              <a:buFont typeface="Arial" panose="020B0604020202020204" pitchFamily="34" charset="0"/>
              <a:buChar char="•"/>
              <a:defRPr/>
            </a:pPr>
            <a:r>
              <a:rPr lang="en-US" sz="1800" b="0" dirty="0">
                <a:solidFill>
                  <a:schemeClr val="tx1"/>
                </a:solidFill>
                <a:latin typeface="+mn-lt"/>
                <a:ea typeface="Ebrima" panose="02000000000000000000" pitchFamily="2" charset="0"/>
                <a:cs typeface="Ebrima" panose="02000000000000000000" pitchFamily="2" charset="0"/>
              </a:rPr>
              <a:t>Most of the sponsors are also Ryan White HIV care providers.</a:t>
            </a:r>
          </a:p>
          <a:p>
            <a:pPr marL="609600" indent="-609600" eaLnBrk="1" hangingPunct="1">
              <a:lnSpc>
                <a:spcPct val="100000"/>
              </a:lnSpc>
              <a:spcAft>
                <a:spcPts val="600"/>
              </a:spcAft>
              <a:buFont typeface="Arial" panose="020B0604020202020204" pitchFamily="34" charset="0"/>
              <a:buChar char="•"/>
              <a:defRPr/>
            </a:pPr>
            <a:r>
              <a:rPr lang="en-US" sz="1800" b="0" dirty="0">
                <a:solidFill>
                  <a:schemeClr val="tx1"/>
                </a:solidFill>
                <a:latin typeface="+mn-lt"/>
                <a:ea typeface="Ebrima" panose="02000000000000000000" pitchFamily="2" charset="0"/>
                <a:cs typeface="Ebrima" panose="02000000000000000000" pitchFamily="2" charset="0"/>
              </a:rPr>
              <a:t>Project Sponsors allocate funds for HOPWA activities based on projected local needs.</a:t>
            </a:r>
          </a:p>
        </p:txBody>
      </p:sp>
    </p:spTree>
    <p:extLst>
      <p:ext uri="{BB962C8B-B14F-4D97-AF65-F5344CB8AC3E}">
        <p14:creationId xmlns:p14="http://schemas.microsoft.com/office/powerpoint/2010/main" val="26475705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0DD85-5AD2-13F0-C7C3-202BF66012E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6522D4A-B017-DF3E-E3A7-73C9936ADB08}"/>
              </a:ext>
            </a:extLst>
          </p:cNvPr>
          <p:cNvSpPr txBox="1">
            <a:spLocks noGrp="1"/>
          </p:cNvSpPr>
          <p:nvPr>
            <p:ph type="title"/>
          </p:nvPr>
        </p:nvSpPr>
        <p:spPr>
          <a:xfrm>
            <a:off x="3048000" y="816911"/>
            <a:ext cx="5148580" cy="628377"/>
          </a:xfrm>
          <a:prstGeom prst="rect">
            <a:avLst/>
          </a:prstGeom>
        </p:spPr>
        <p:txBody>
          <a:bodyPr vert="horz" wrap="square" lIns="0" tIns="12700" rIns="0" bIns="0" rtlCol="0">
            <a:spAutoFit/>
          </a:bodyPr>
          <a:lstStyle/>
          <a:p>
            <a:pPr marL="12700" algn="ctr">
              <a:lnSpc>
                <a:spcPct val="100000"/>
              </a:lnSpc>
              <a:spcBef>
                <a:spcPts val="100"/>
              </a:spcBef>
            </a:pPr>
            <a:r>
              <a:rPr sz="4000" dirty="0"/>
              <a:t>HOPW</a:t>
            </a:r>
            <a:r>
              <a:rPr lang="en-US" sz="4000" dirty="0"/>
              <a:t>A Activities</a:t>
            </a:r>
            <a:endParaRPr sz="4000" spc="-10" dirty="0"/>
          </a:p>
        </p:txBody>
      </p:sp>
      <p:sp>
        <p:nvSpPr>
          <p:cNvPr id="3" name="object 3">
            <a:extLst>
              <a:ext uri="{FF2B5EF4-FFF2-40B4-BE49-F238E27FC236}">
                <a16:creationId xmlns:a16="http://schemas.microsoft.com/office/drawing/2014/main" id="{B3D04BD9-4DE0-60D0-07F1-C46F7D54339A}"/>
              </a:ext>
            </a:extLst>
          </p:cNvPr>
          <p:cNvSpPr txBox="1"/>
          <p:nvPr/>
        </p:nvSpPr>
        <p:spPr>
          <a:xfrm>
            <a:off x="304800" y="1447800"/>
            <a:ext cx="11037887" cy="7021794"/>
          </a:xfrm>
          <a:prstGeom prst="rect">
            <a:avLst/>
          </a:prstGeom>
        </p:spPr>
        <p:txBody>
          <a:bodyPr vert="horz" wrap="square" lIns="0" tIns="222885" rIns="0" bIns="0" rtlCol="0" anchor="t">
            <a:spAutoFit/>
          </a:bodyPr>
          <a:lstStyle/>
          <a:p>
            <a:pPr algn="l" rtl="0" fontAlgn="base">
              <a:lnSpc>
                <a:spcPct val="90000"/>
              </a:lnSpc>
              <a:spcBef>
                <a:spcPts val="1000"/>
              </a:spcBef>
              <a:spcAft>
                <a:spcPct val="0"/>
              </a:spcAft>
              <a:defRPr/>
            </a:pPr>
            <a:endParaRPr lang="en-US" sz="2000" dirty="0">
              <a:solidFill>
                <a:schemeClr val="tx2">
                  <a:lumMod val="75000"/>
                </a:schemeClr>
              </a:solidFill>
              <a:latin typeface="+mn-lt"/>
              <a:ea typeface="Ebrima"/>
              <a:cs typeface="Ebrima"/>
            </a:endParaRPr>
          </a:p>
          <a:p>
            <a:pPr algn="l" rtl="0" fontAlgn="base">
              <a:lnSpc>
                <a:spcPct val="90000"/>
              </a:lnSpc>
              <a:spcBef>
                <a:spcPts val="1000"/>
              </a:spcBef>
              <a:spcAft>
                <a:spcPct val="0"/>
              </a:spcAft>
              <a:defRPr/>
            </a:pPr>
            <a:r>
              <a:rPr lang="en-US" dirty="0">
                <a:solidFill>
                  <a:schemeClr val="tx1"/>
                </a:solidFill>
                <a:latin typeface="+mn-lt"/>
                <a:ea typeface="Ebrima"/>
                <a:cs typeface="Ebrima"/>
              </a:rPr>
              <a:t>DPH’s Ryan White Program, through HOPWA  funding, partners with project sponsors to elevate and utilize housing as an effective structural intervention in ending the HIV epidemic. </a:t>
            </a:r>
          </a:p>
          <a:p>
            <a:pPr algn="l" rtl="0" fontAlgn="base">
              <a:lnSpc>
                <a:spcPct val="90000"/>
              </a:lnSpc>
              <a:spcBef>
                <a:spcPts val="1000"/>
              </a:spcBef>
              <a:spcAft>
                <a:spcPct val="0"/>
              </a:spcAft>
              <a:defRPr/>
            </a:pPr>
            <a:endParaRPr lang="en-US" dirty="0">
              <a:solidFill>
                <a:schemeClr val="tx1"/>
              </a:solidFill>
              <a:latin typeface="+mn-lt"/>
              <a:ea typeface="Ebrima"/>
              <a:cs typeface="Ebrima"/>
            </a:endParaRPr>
          </a:p>
          <a:p>
            <a:pPr algn="l" rtl="0" fontAlgn="base">
              <a:lnSpc>
                <a:spcPct val="90000"/>
              </a:lnSpc>
              <a:spcBef>
                <a:spcPts val="1000"/>
              </a:spcBef>
              <a:spcAft>
                <a:spcPct val="0"/>
              </a:spcAft>
              <a:defRPr/>
            </a:pPr>
            <a:r>
              <a:rPr lang="en-US" dirty="0">
                <a:solidFill>
                  <a:schemeClr val="tx1"/>
                </a:solidFill>
                <a:latin typeface="+mn-lt"/>
                <a:ea typeface="Ebrima"/>
                <a:cs typeface="Ebrima"/>
              </a:rPr>
              <a:t>DPH allocates</a:t>
            </a:r>
            <a:r>
              <a:rPr lang="en-US" dirty="0">
                <a:solidFill>
                  <a:schemeClr val="tx1"/>
                </a:solidFill>
                <a:effectLst/>
                <a:latin typeface="+mn-lt"/>
                <a:ea typeface="Ebrima"/>
                <a:cs typeface="Ebrima"/>
              </a:rPr>
              <a:t> funds to Project Sponsors based on HIV prevalence in the counties served to develop </a:t>
            </a:r>
            <a:r>
              <a:rPr lang="en-US" dirty="0">
                <a:solidFill>
                  <a:schemeClr val="tx1"/>
                </a:solidFill>
                <a:latin typeface="+mn-lt"/>
                <a:ea typeface="Ebrima"/>
                <a:cs typeface="Ebrima"/>
              </a:rPr>
              <a:t>resources and  long-term housing strategies. HOPWA funded services include:</a:t>
            </a:r>
            <a:endPar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endParaRP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rPr>
              <a:t>Short-term rent, mortgage and utility payments (STRMU)</a:t>
            </a: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rPr>
              <a:t>Supportive services including permanent housing placement</a:t>
            </a: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rPr>
              <a:t>Tenant-based rental assistance</a:t>
            </a: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rPr>
              <a:t> Short </a:t>
            </a:r>
            <a:r>
              <a:rPr lang="en-US" kern="1200" dirty="0">
                <a:solidFill>
                  <a:schemeClr val="tx1"/>
                </a:solidFill>
                <a:latin typeface="+mn-lt"/>
                <a:ea typeface="Ebrima" panose="02000000000000000000" pitchFamily="2" charset="0"/>
                <a:cs typeface="Ebrima" panose="02000000000000000000" pitchFamily="2" charset="0"/>
              </a:rPr>
              <a:t>–term transitional housing (hotel and motel leasing) </a:t>
            </a:r>
            <a:endPar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endParaRP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1"/>
                </a:solidFill>
                <a:effectLst/>
                <a:uLnTx/>
                <a:uFillTx/>
                <a:latin typeface="+mn-lt"/>
                <a:ea typeface="Ebrima" panose="02000000000000000000" pitchFamily="2" charset="0"/>
                <a:cs typeface="Ebrima" panose="02000000000000000000" pitchFamily="2" charset="0"/>
              </a:rPr>
              <a:t>Supportive long-term housing</a:t>
            </a:r>
          </a:p>
          <a:p>
            <a:pPr marL="12700" marR="5080">
              <a:lnSpc>
                <a:spcPts val="2160"/>
              </a:lnSpc>
              <a:spcBef>
                <a:spcPts val="1665"/>
              </a:spcBef>
            </a:pPr>
            <a:endParaRPr lang="en-US" sz="2000" dirty="0">
              <a:solidFill>
                <a:schemeClr val="tx1"/>
              </a:solidFill>
              <a:latin typeface="+mn-lt"/>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a:p>
            <a:pPr marL="12700" marR="5080">
              <a:lnSpc>
                <a:spcPts val="2160"/>
              </a:lnSpc>
              <a:spcBef>
                <a:spcPts val="1665"/>
              </a:spcBef>
            </a:pPr>
            <a:endParaRPr lang="en-US" sz="2000" dirty="0">
              <a:latin typeface="Calibri"/>
              <a:cs typeface="Calibri"/>
            </a:endParaRPr>
          </a:p>
        </p:txBody>
      </p:sp>
      <p:pic>
        <p:nvPicPr>
          <p:cNvPr id="4" name="Picture 3">
            <a:extLst>
              <a:ext uri="{FF2B5EF4-FFF2-40B4-BE49-F238E27FC236}">
                <a16:creationId xmlns:a16="http://schemas.microsoft.com/office/drawing/2014/main" id="{2E81BF74-5395-4AF3-07F1-F94A0AFEBA4F}"/>
              </a:ext>
            </a:extLst>
          </p:cNvPr>
          <p:cNvPicPr>
            <a:picLocks noChangeAspect="1"/>
          </p:cNvPicPr>
          <p:nvPr/>
        </p:nvPicPr>
        <p:blipFill>
          <a:blip r:embed="rId2"/>
          <a:stretch>
            <a:fillRect/>
          </a:stretch>
        </p:blipFill>
        <p:spPr>
          <a:xfrm>
            <a:off x="8421875" y="4198144"/>
            <a:ext cx="3757299" cy="2119312"/>
          </a:xfrm>
          <a:prstGeom prst="rect">
            <a:avLst/>
          </a:prstGeom>
        </p:spPr>
      </p:pic>
    </p:spTree>
    <p:extLst>
      <p:ext uri="{BB962C8B-B14F-4D97-AF65-F5344CB8AC3E}">
        <p14:creationId xmlns:p14="http://schemas.microsoft.com/office/powerpoint/2010/main" val="11539870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60195-F324-C38F-5571-C3A0E17D0595}"/>
              </a:ext>
            </a:extLst>
          </p:cNvPr>
          <p:cNvSpPr>
            <a:spLocks noGrp="1"/>
          </p:cNvSpPr>
          <p:nvPr>
            <p:ph type="title"/>
          </p:nvPr>
        </p:nvSpPr>
        <p:spPr>
          <a:xfrm>
            <a:off x="354204" y="457200"/>
            <a:ext cx="10839450" cy="2000548"/>
          </a:xfrm>
        </p:spPr>
        <p:txBody>
          <a:bodyPr/>
          <a:lstStyle/>
          <a:p>
            <a:r>
              <a:rPr lang="en-US" sz="3600" dirty="0">
                <a:effectLst/>
                <a:latin typeface="Arial Black" panose="020B0A04020102020204" pitchFamily="34" charset="0"/>
                <a:ea typeface="Ebrima" panose="02000000000000000000" pitchFamily="2" charset="0"/>
                <a:cs typeface="Ebrima" panose="02000000000000000000" pitchFamily="2" charset="0"/>
              </a:rPr>
              <a:t>Goals and success for DPH HOPWA</a:t>
            </a:r>
            <a:br>
              <a:rPr lang="en-US" sz="3600" dirty="0">
                <a:effectLst/>
                <a:latin typeface="Arial Black" panose="020B0A04020102020204" pitchFamily="34" charset="0"/>
                <a:ea typeface="Ebrima" panose="02000000000000000000" pitchFamily="2" charset="0"/>
                <a:cs typeface="Ebrima" panose="02000000000000000000" pitchFamily="2" charset="0"/>
              </a:rPr>
            </a:br>
            <a:br>
              <a:rPr lang="en-US" sz="3600" dirty="0">
                <a:latin typeface="Arial Black" panose="020B0A04020102020204" pitchFamily="34" charset="0"/>
                <a:ea typeface="Ebrima" panose="02000000000000000000" pitchFamily="2" charset="0"/>
                <a:cs typeface="Ebrima" panose="02000000000000000000" pitchFamily="2" charset="0"/>
              </a:rPr>
            </a:br>
            <a:r>
              <a:rPr lang="en-US" sz="1400" dirty="0">
                <a:effectLst/>
                <a:latin typeface="Arial Black" panose="020B0A04020102020204" pitchFamily="34" charset="0"/>
                <a:ea typeface="Ebrima" panose="02000000000000000000" pitchFamily="2" charset="0"/>
                <a:cs typeface="Ebrima" panose="02000000000000000000" pitchFamily="2" charset="0"/>
              </a:rPr>
              <a:t>During PY 2024,  DPH HOPWA met or exceeded performance goals across all major activity categories. These outcomes demonstrate continued progress toward improving housing stability and health outcomes for persons living with HIV or AIDS. </a:t>
            </a:r>
            <a:b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1600" dirty="0"/>
          </a:p>
        </p:txBody>
      </p:sp>
      <p:graphicFrame>
        <p:nvGraphicFramePr>
          <p:cNvPr id="4" name="Content Placeholder 3">
            <a:extLst>
              <a:ext uri="{FF2B5EF4-FFF2-40B4-BE49-F238E27FC236}">
                <a16:creationId xmlns:a16="http://schemas.microsoft.com/office/drawing/2014/main" id="{FE5060E8-F222-4CD9-E7A2-B4F6FD2CD913}"/>
              </a:ext>
            </a:extLst>
          </p:cNvPr>
          <p:cNvGraphicFramePr>
            <a:graphicFrameLocks noGrp="1"/>
          </p:cNvGraphicFramePr>
          <p:nvPr>
            <p:ph idx="1"/>
          </p:nvPr>
        </p:nvGraphicFramePr>
        <p:xfrm>
          <a:off x="354204" y="2562151"/>
          <a:ext cx="10915650" cy="3559059"/>
        </p:xfrm>
        <a:graphic>
          <a:graphicData uri="http://schemas.openxmlformats.org/drawingml/2006/table">
            <a:tbl>
              <a:tblPr firstRow="1" firstCol="1" bandRow="1">
                <a:tableStyleId>{3B4B98B0-60AC-42C2-AFA5-B58CD77FA1E5}</a:tableStyleId>
              </a:tblPr>
              <a:tblGrid>
                <a:gridCol w="9442118">
                  <a:extLst>
                    <a:ext uri="{9D8B030D-6E8A-4147-A177-3AD203B41FA5}">
                      <a16:colId xmlns:a16="http://schemas.microsoft.com/office/drawing/2014/main" val="1328826266"/>
                    </a:ext>
                  </a:extLst>
                </a:gridCol>
                <a:gridCol w="1473532">
                  <a:extLst>
                    <a:ext uri="{9D8B030D-6E8A-4147-A177-3AD203B41FA5}">
                      <a16:colId xmlns:a16="http://schemas.microsoft.com/office/drawing/2014/main" val="510980874"/>
                    </a:ext>
                  </a:extLst>
                </a:gridCol>
              </a:tblGrid>
              <a:tr h="370624">
                <a:tc gridSpan="2">
                  <a:txBody>
                    <a:bodyPr/>
                    <a:lstStyle/>
                    <a:p>
                      <a:pPr marL="0" marR="0">
                        <a:lnSpc>
                          <a:spcPct val="107000"/>
                        </a:lnSpc>
                        <a:spcBef>
                          <a:spcPts val="0"/>
                        </a:spcBef>
                        <a:spcAft>
                          <a:spcPts val="0"/>
                        </a:spcAft>
                      </a:pPr>
                      <a:r>
                        <a:rPr lang="en-US" sz="1000" dirty="0">
                          <a:effectLst/>
                        </a:rPr>
                        <a:t>One-year goals for the number of households to be provided housing using DPH  HOPWA funds  for 2025-2026: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tc>
                <a:tc hMerge="1">
                  <a:txBody>
                    <a:bodyPr/>
                    <a:lstStyle/>
                    <a:p>
                      <a:endParaRPr lang="en-US"/>
                    </a:p>
                  </a:txBody>
                  <a:tcPr/>
                </a:tc>
                <a:extLst>
                  <a:ext uri="{0D108BD9-81ED-4DB2-BD59-A6C34878D82A}">
                    <a16:rowId xmlns:a16="http://schemas.microsoft.com/office/drawing/2014/main" val="3122807359"/>
                  </a:ext>
                </a:extLst>
              </a:tr>
              <a:tr h="370624">
                <a:tc gridSpan="2">
                  <a:txBody>
                    <a:bodyPr/>
                    <a:lstStyle/>
                    <a:p>
                      <a:pPr marL="0" marR="0">
                        <a:lnSpc>
                          <a:spcPct val="107000"/>
                        </a:lnSpc>
                        <a:spcBef>
                          <a:spcPts val="0"/>
                        </a:spcBef>
                        <a:spcAft>
                          <a:spcPts val="0"/>
                        </a:spcAft>
                      </a:pPr>
                      <a:r>
                        <a:rPr lang="en-US" sz="1000" dirty="0">
                          <a:effectLst/>
                        </a:rPr>
                        <a:t>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tc>
                <a:tc hMerge="1">
                  <a:txBody>
                    <a:bodyPr/>
                    <a:lstStyle/>
                    <a:p>
                      <a:endParaRPr lang="en-US"/>
                    </a:p>
                  </a:txBody>
                  <a:tcPr/>
                </a:tc>
                <a:extLst>
                  <a:ext uri="{0D108BD9-81ED-4DB2-BD59-A6C34878D82A}">
                    <a16:rowId xmlns:a16="http://schemas.microsoft.com/office/drawing/2014/main" val="1314219129"/>
                  </a:ext>
                </a:extLst>
              </a:tr>
              <a:tr h="370624">
                <a:tc>
                  <a:txBody>
                    <a:bodyPr/>
                    <a:lstStyle/>
                    <a:p>
                      <a:pPr marL="0" marR="0">
                        <a:lnSpc>
                          <a:spcPct val="107000"/>
                        </a:lnSpc>
                        <a:spcBef>
                          <a:spcPts val="0"/>
                        </a:spcBef>
                        <a:spcAft>
                          <a:spcPts val="0"/>
                        </a:spcAft>
                      </a:pPr>
                      <a:r>
                        <a:rPr lang="en-US" sz="1000" dirty="0">
                          <a:effectLst/>
                        </a:rPr>
                        <a:t>Short-term rent, mortgage, and utility assistance to prevent homelessness of the individual or family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tc>
                  <a:txBody>
                    <a:bodyPr/>
                    <a:lstStyle/>
                    <a:p>
                      <a:pPr marL="0" marR="0" algn="r">
                        <a:lnSpc>
                          <a:spcPct val="107000"/>
                        </a:lnSpc>
                        <a:spcBef>
                          <a:spcPts val="0"/>
                        </a:spcBef>
                        <a:spcAft>
                          <a:spcPts val="0"/>
                        </a:spcAft>
                      </a:pPr>
                      <a:r>
                        <a:rPr lang="en-US" sz="1000" dirty="0">
                          <a:effectLst/>
                        </a:rPr>
                        <a:t>250 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extLst>
                  <a:ext uri="{0D108BD9-81ED-4DB2-BD59-A6C34878D82A}">
                    <a16:rowId xmlns:a16="http://schemas.microsoft.com/office/drawing/2014/main" val="627510760"/>
                  </a:ext>
                </a:extLst>
              </a:tr>
              <a:tr h="370624">
                <a:tc>
                  <a:txBody>
                    <a:bodyPr/>
                    <a:lstStyle/>
                    <a:p>
                      <a:pPr marL="0" marR="0">
                        <a:lnSpc>
                          <a:spcPct val="107000"/>
                        </a:lnSpc>
                        <a:spcBef>
                          <a:spcPts val="0"/>
                        </a:spcBef>
                        <a:spcAft>
                          <a:spcPts val="0"/>
                        </a:spcAft>
                      </a:pPr>
                      <a:r>
                        <a:rPr lang="en-US" sz="1000" dirty="0">
                          <a:effectLst/>
                        </a:rPr>
                        <a:t>Tenant-based rental assistance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tc>
                  <a:txBody>
                    <a:bodyPr/>
                    <a:lstStyle/>
                    <a:p>
                      <a:pPr marL="0" marR="0" algn="r">
                        <a:lnSpc>
                          <a:spcPct val="107000"/>
                        </a:lnSpc>
                        <a:spcBef>
                          <a:spcPts val="0"/>
                        </a:spcBef>
                        <a:spcAft>
                          <a:spcPts val="0"/>
                        </a:spcAft>
                      </a:pPr>
                      <a:r>
                        <a:rPr lang="en-US" sz="1000" dirty="0">
                          <a:effectLst/>
                        </a:rPr>
                        <a:t>125 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extLst>
                  <a:ext uri="{0D108BD9-81ED-4DB2-BD59-A6C34878D82A}">
                    <a16:rowId xmlns:a16="http://schemas.microsoft.com/office/drawing/2014/main" val="259641262"/>
                  </a:ext>
                </a:extLst>
              </a:tr>
              <a:tr h="370624">
                <a:tc>
                  <a:txBody>
                    <a:bodyPr/>
                    <a:lstStyle/>
                    <a:p>
                      <a:pPr marL="0" marR="0">
                        <a:lnSpc>
                          <a:spcPct val="107000"/>
                        </a:lnSpc>
                        <a:spcBef>
                          <a:spcPts val="0"/>
                        </a:spcBef>
                        <a:spcAft>
                          <a:spcPts val="0"/>
                        </a:spcAft>
                      </a:pPr>
                      <a:r>
                        <a:rPr lang="en-US" sz="1000" dirty="0">
                          <a:effectLst/>
                        </a:rPr>
                        <a:t>Units provided in permanent housing facilities developed, leased, or operated with HOPWA funds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tc>
                  <a:txBody>
                    <a:bodyPr/>
                    <a:lstStyle/>
                    <a:p>
                      <a:pPr marL="0" marR="0" algn="r">
                        <a:lnSpc>
                          <a:spcPct val="107000"/>
                        </a:lnSpc>
                        <a:spcBef>
                          <a:spcPts val="0"/>
                        </a:spcBef>
                        <a:spcAft>
                          <a:spcPts val="0"/>
                        </a:spcAft>
                      </a:pPr>
                      <a:r>
                        <a:rPr lang="en-US" sz="1000" dirty="0">
                          <a:effectLst/>
                        </a:rPr>
                        <a:t>10 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extLst>
                  <a:ext uri="{0D108BD9-81ED-4DB2-BD59-A6C34878D82A}">
                    <a16:rowId xmlns:a16="http://schemas.microsoft.com/office/drawing/2014/main" val="2956243610"/>
                  </a:ext>
                </a:extLst>
              </a:tr>
              <a:tr h="370624">
                <a:tc>
                  <a:txBody>
                    <a:bodyPr/>
                    <a:lstStyle/>
                    <a:p>
                      <a:pPr marL="0" marR="0">
                        <a:lnSpc>
                          <a:spcPct val="107000"/>
                        </a:lnSpc>
                        <a:spcBef>
                          <a:spcPts val="0"/>
                        </a:spcBef>
                        <a:spcAft>
                          <a:spcPts val="0"/>
                        </a:spcAft>
                      </a:pPr>
                      <a:r>
                        <a:rPr lang="en-US" sz="1000" dirty="0">
                          <a:effectLst/>
                        </a:rPr>
                        <a:t>Transitional Housing, Hotel/Motel Leasing to prevent homelessness of the individual or household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tc>
                  <a:txBody>
                    <a:bodyPr/>
                    <a:lstStyle/>
                    <a:p>
                      <a:pPr marL="0" marR="0" algn="r">
                        <a:lnSpc>
                          <a:spcPct val="107000"/>
                        </a:lnSpc>
                        <a:spcBef>
                          <a:spcPts val="0"/>
                        </a:spcBef>
                        <a:spcAft>
                          <a:spcPts val="0"/>
                        </a:spcAft>
                      </a:pPr>
                      <a:r>
                        <a:rPr lang="en-US" sz="1000" dirty="0">
                          <a:effectLst/>
                        </a:rPr>
                        <a:t>30 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extLst>
                  <a:ext uri="{0D108BD9-81ED-4DB2-BD59-A6C34878D82A}">
                    <a16:rowId xmlns:a16="http://schemas.microsoft.com/office/drawing/2014/main" val="2101083878"/>
                  </a:ext>
                </a:extLst>
              </a:tr>
              <a:tr h="370624">
                <a:tc>
                  <a:txBody>
                    <a:bodyPr/>
                    <a:lstStyle/>
                    <a:p>
                      <a:pPr marL="0" marR="0">
                        <a:lnSpc>
                          <a:spcPct val="107000"/>
                        </a:lnSpc>
                        <a:spcBef>
                          <a:spcPts val="0"/>
                        </a:spcBef>
                        <a:spcAft>
                          <a:spcPts val="0"/>
                        </a:spcAft>
                      </a:pPr>
                      <a:r>
                        <a:rPr lang="en-US" sz="1000">
                          <a:effectLst/>
                        </a:rPr>
                        <a:t>Support Services (Includes Case Management)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tc>
                  <a:txBody>
                    <a:bodyPr/>
                    <a:lstStyle/>
                    <a:p>
                      <a:pPr marL="0" marR="0" algn="r">
                        <a:lnSpc>
                          <a:spcPct val="107000"/>
                        </a:lnSpc>
                        <a:spcBef>
                          <a:spcPts val="0"/>
                        </a:spcBef>
                        <a:spcAft>
                          <a:spcPts val="0"/>
                        </a:spcAft>
                      </a:pPr>
                      <a:r>
                        <a:rPr lang="en-US" sz="1000" dirty="0">
                          <a:effectLst/>
                        </a:rPr>
                        <a:t>1400</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extLst>
                  <a:ext uri="{0D108BD9-81ED-4DB2-BD59-A6C34878D82A}">
                    <a16:rowId xmlns:a16="http://schemas.microsoft.com/office/drawing/2014/main" val="1951643101"/>
                  </a:ext>
                </a:extLst>
              </a:tr>
              <a:tr h="964691">
                <a:tc>
                  <a:txBody>
                    <a:bodyPr/>
                    <a:lstStyle/>
                    <a:p>
                      <a:pPr marL="0" marR="0">
                        <a:lnSpc>
                          <a:spcPct val="107000"/>
                        </a:lnSpc>
                        <a:spcBef>
                          <a:spcPts val="0"/>
                        </a:spcBef>
                        <a:spcAft>
                          <a:spcPts val="0"/>
                        </a:spcAft>
                      </a:pPr>
                      <a:r>
                        <a:rPr lang="en-US" sz="1000" dirty="0">
                          <a:effectLst/>
                        </a:rPr>
                        <a:t>Total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tc>
                  <a:txBody>
                    <a:bodyPr/>
                    <a:lstStyle/>
                    <a:p>
                      <a:pPr marL="0" marR="0" algn="r">
                        <a:lnSpc>
                          <a:spcPct val="107000"/>
                        </a:lnSpc>
                        <a:spcBef>
                          <a:spcPts val="0"/>
                        </a:spcBef>
                        <a:spcAft>
                          <a:spcPts val="0"/>
                        </a:spcAft>
                      </a:pPr>
                      <a:r>
                        <a:rPr lang="en-US" sz="3200" dirty="0">
                          <a:effectLst/>
                        </a:rPr>
                        <a:t>1,815</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772" marR="63772" marT="0" marB="0" anchor="b"/>
                </a:tc>
                <a:extLst>
                  <a:ext uri="{0D108BD9-81ED-4DB2-BD59-A6C34878D82A}">
                    <a16:rowId xmlns:a16="http://schemas.microsoft.com/office/drawing/2014/main" val="1466081387"/>
                  </a:ext>
                </a:extLst>
              </a:tr>
            </a:tbl>
          </a:graphicData>
        </a:graphic>
      </p:graphicFrame>
    </p:spTree>
    <p:extLst>
      <p:ext uri="{BB962C8B-B14F-4D97-AF65-F5344CB8AC3E}">
        <p14:creationId xmlns:p14="http://schemas.microsoft.com/office/powerpoint/2010/main" val="2862721958"/>
      </p:ext>
    </p:extLst>
  </p:cSld>
  <p:clrMapOvr>
    <a:masterClrMapping/>
  </p:clrMapOvr>
  <p:extLst>
    <p:ext uri="{6950BFC3-D8DA-4A85-94F7-54DA5524770B}">
      <p188:commentRel xmlns:p188="http://schemas.microsoft.com/office/powerpoint/2018/8/main" r:id="rId3"/>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C06B87-BAF3-31F8-9B56-BCFAC566FAC2}"/>
              </a:ext>
            </a:extLst>
          </p:cNvPr>
          <p:cNvSpPr>
            <a:spLocks noGrp="1"/>
          </p:cNvSpPr>
          <p:nvPr>
            <p:ph type="title"/>
          </p:nvPr>
        </p:nvSpPr>
        <p:spPr>
          <a:xfrm>
            <a:off x="916939" y="609822"/>
            <a:ext cx="9230360" cy="615553"/>
          </a:xfrm>
        </p:spPr>
        <p:txBody>
          <a:bodyPr>
            <a:normAutofit fontScale="90000"/>
          </a:bodyPr>
          <a:lstStyle/>
          <a:p>
            <a:r>
              <a:rPr lang="en-US" sz="4000" b="1" dirty="0">
                <a:latin typeface="Arial Black" panose="020B0A04020102020204" pitchFamily="34" charset="0"/>
                <a:ea typeface="Ebrima" panose="02000000000000000000" pitchFamily="2" charset="0"/>
                <a:cs typeface="Ebrima" panose="02000000000000000000" pitchFamily="2" charset="0"/>
              </a:rPr>
              <a:t>Conclusion</a:t>
            </a:r>
          </a:p>
        </p:txBody>
      </p:sp>
      <p:pic>
        <p:nvPicPr>
          <p:cNvPr id="3074" name="Picture 2" descr="Aids Red Ribbon Images – Browse 57,267 Stock Photos, Vectors, and Video |  Adobe Stock">
            <a:extLst>
              <a:ext uri="{FF2B5EF4-FFF2-40B4-BE49-F238E27FC236}">
                <a16:creationId xmlns:a16="http://schemas.microsoft.com/office/drawing/2014/main" id="{CD6BB6CF-F408-75B3-D6E0-6BC1C0C18A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4343400"/>
            <a:ext cx="4343400" cy="190477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27854D2F-713A-7148-DF94-6D3EAFA58DD9}"/>
              </a:ext>
            </a:extLst>
          </p:cNvPr>
          <p:cNvSpPr>
            <a:spLocks noGrp="1"/>
          </p:cNvSpPr>
          <p:nvPr>
            <p:ph idx="1"/>
          </p:nvPr>
        </p:nvSpPr>
        <p:spPr>
          <a:xfrm>
            <a:off x="576262" y="2057400"/>
            <a:ext cx="11039475" cy="2831544"/>
          </a:xfrm>
        </p:spPr>
        <p:txBody>
          <a:bodyPr/>
          <a:lstStyle/>
          <a:p>
            <a:pPr marL="0" indent="0">
              <a:buNone/>
            </a:pPr>
            <a:r>
              <a:rPr lang="en-US" sz="1800" b="0" i="0" dirty="0">
                <a:solidFill>
                  <a:srgbClr val="202020"/>
                </a:solidFill>
                <a:effectLst/>
                <a:latin typeface="Calibri" panose="020F0502020204030204" pitchFamily="34" charset="0"/>
                <a:cs typeface="Calibri" panose="020F0502020204030204" pitchFamily="34" charset="0"/>
              </a:rPr>
              <a:t>DPH is committed to </a:t>
            </a:r>
            <a:r>
              <a:rPr lang="en-US" sz="1800" b="1" i="0" dirty="0">
                <a:solidFill>
                  <a:srgbClr val="202020"/>
                </a:solidFill>
                <a:effectLst/>
                <a:latin typeface="Calibri" panose="020F0502020204030204" pitchFamily="34" charset="0"/>
                <a:cs typeface="Calibri" panose="020F0502020204030204" pitchFamily="34" charset="0"/>
              </a:rPr>
              <a:t>sustaining</a:t>
            </a:r>
            <a:r>
              <a:rPr lang="en-US" sz="1800" b="0" i="0" dirty="0">
                <a:solidFill>
                  <a:srgbClr val="202020"/>
                </a:solidFill>
                <a:effectLst/>
                <a:latin typeface="Calibri" panose="020F0502020204030204" pitchFamily="34" charset="0"/>
                <a:cs typeface="Calibri" panose="020F0502020204030204" pitchFamily="34" charset="0"/>
              </a:rPr>
              <a:t> efforts to increase access to stable housing and improved health outcomes for people with HIV in South Carolina.</a:t>
            </a:r>
          </a:p>
          <a:p>
            <a:pPr marL="0" indent="0">
              <a:buNone/>
            </a:pPr>
            <a:endParaRPr lang="en-US" sz="1800" b="0" dirty="0">
              <a:solidFill>
                <a:srgbClr val="000000"/>
              </a:solidFill>
              <a:latin typeface="Calibri" panose="020F0502020204030204" pitchFamily="34" charset="0"/>
              <a:ea typeface="Ebrima" panose="02000000000000000000" pitchFamily="2" charset="0"/>
              <a:cs typeface="Calibri" panose="020F0502020204030204" pitchFamily="34" charset="0"/>
            </a:endParaRPr>
          </a:p>
          <a:p>
            <a:pPr marL="0" indent="0">
              <a:buNone/>
            </a:pPr>
            <a:r>
              <a:rPr lang="en-US" sz="1800" b="0" i="0" dirty="0">
                <a:solidFill>
                  <a:srgbClr val="000000"/>
                </a:solidFill>
                <a:effectLst/>
                <a:latin typeface="Calibri" panose="020F0502020204030204" pitchFamily="34" charset="0"/>
                <a:ea typeface="Ebrima" panose="02000000000000000000" pitchFamily="2" charset="0"/>
                <a:cs typeface="Calibri" panose="020F0502020204030204" pitchFamily="34" charset="0"/>
              </a:rPr>
              <a:t>Stable housing is closely linked to successful HIV outcomes. With safe, decent, and affordable housing, people with HIV are better able to access medical care and supportive services, get on HIV treatment, take their HIV medication consistently, and see their health care provider regularly. </a:t>
            </a:r>
          </a:p>
          <a:p>
            <a:pPr marL="0" indent="0">
              <a:buNone/>
            </a:pPr>
            <a:endParaRPr lang="en-US" sz="1800" b="0" dirty="0">
              <a:solidFill>
                <a:srgbClr val="000000"/>
              </a:solidFill>
              <a:latin typeface="Calibri" panose="020F0502020204030204" pitchFamily="34" charset="0"/>
              <a:ea typeface="Ebrima" panose="02000000000000000000" pitchFamily="2" charset="0"/>
              <a:cs typeface="Calibri" panose="020F0502020204030204" pitchFamily="34" charset="0"/>
            </a:endParaRPr>
          </a:p>
          <a:p>
            <a:pPr marL="0" indent="0">
              <a:buNone/>
            </a:pPr>
            <a:r>
              <a:rPr lang="en-US" sz="1800" b="0" i="0" dirty="0">
                <a:solidFill>
                  <a:srgbClr val="000000"/>
                </a:solidFill>
                <a:effectLst/>
                <a:latin typeface="Calibri" panose="020F0502020204030204" pitchFamily="34" charset="0"/>
                <a:ea typeface="Ebrima" panose="02000000000000000000" pitchFamily="2" charset="0"/>
                <a:cs typeface="Calibri" panose="020F0502020204030204" pitchFamily="34" charset="0"/>
              </a:rPr>
              <a:t>In short: </a:t>
            </a:r>
            <a:r>
              <a:rPr lang="en-US" sz="1800" b="1" i="0" dirty="0">
                <a:solidFill>
                  <a:srgbClr val="000000"/>
                </a:solidFill>
                <a:effectLst/>
                <a:latin typeface="Calibri" panose="020F0502020204030204" pitchFamily="34" charset="0"/>
                <a:ea typeface="Ebrima" panose="02000000000000000000" pitchFamily="2" charset="0"/>
                <a:cs typeface="Calibri" panose="020F0502020204030204" pitchFamily="34" charset="0"/>
              </a:rPr>
              <a:t>the more stable your living situation, the better you do in care.</a:t>
            </a:r>
          </a:p>
          <a:p>
            <a:pPr marL="0" indent="0">
              <a:buNone/>
            </a:pPr>
            <a:endParaRPr lang="en-US" sz="1800" b="1" dirty="0">
              <a:solidFill>
                <a:srgbClr val="000000"/>
              </a:solidFill>
              <a:latin typeface="Calibri" panose="020F0502020204030204" pitchFamily="34" charset="0"/>
              <a:ea typeface="Ebrima" panose="02000000000000000000" pitchFamily="2" charset="0"/>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528726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2E90-1C1E-CBDF-B087-8227F8C8E277}"/>
              </a:ext>
            </a:extLst>
          </p:cNvPr>
          <p:cNvSpPr>
            <a:spLocks noGrp="1"/>
          </p:cNvSpPr>
          <p:nvPr>
            <p:ph type="title"/>
          </p:nvPr>
        </p:nvSpPr>
        <p:spPr>
          <a:xfrm>
            <a:off x="916939" y="609822"/>
            <a:ext cx="9230360" cy="696594"/>
          </a:xfrm>
        </p:spPr>
        <p:txBody>
          <a:bodyPr wrap="square">
            <a:normAutofit/>
          </a:bodyPr>
          <a:lstStyle/>
          <a:p>
            <a:r>
              <a:rPr lang="en-US" sz="4000" dirty="0"/>
              <a:t>Contact Us</a:t>
            </a:r>
          </a:p>
        </p:txBody>
      </p:sp>
      <p:sp>
        <p:nvSpPr>
          <p:cNvPr id="11" name="Text Placeholder 2">
            <a:extLst>
              <a:ext uri="{FF2B5EF4-FFF2-40B4-BE49-F238E27FC236}">
                <a16:creationId xmlns:a16="http://schemas.microsoft.com/office/drawing/2014/main" id="{3B1FAE38-1650-D4C3-53CC-E039974BA3AE}"/>
              </a:ext>
            </a:extLst>
          </p:cNvPr>
          <p:cNvSpPr>
            <a:spLocks noGrp="1"/>
          </p:cNvSpPr>
          <p:nvPr>
            <p:ph type="body" idx="1"/>
          </p:nvPr>
        </p:nvSpPr>
        <p:spPr>
          <a:xfrm>
            <a:off x="916939" y="1756536"/>
            <a:ext cx="10344150" cy="4484370"/>
          </a:xfrm>
        </p:spPr>
        <p:txBody>
          <a:bodyPr wrap="square">
            <a:normAutofit/>
          </a:bodyPr>
          <a:lstStyle/>
          <a:p>
            <a:pPr>
              <a:spcAft>
                <a:spcPts val="600"/>
              </a:spcAft>
            </a:pPr>
            <a:r>
              <a:rPr lang="en-US" altLang="en-US" sz="1600" dirty="0"/>
              <a:t>T. Veta Mills</a:t>
            </a:r>
          </a:p>
          <a:p>
            <a:pPr>
              <a:spcAft>
                <a:spcPts val="600"/>
              </a:spcAft>
            </a:pPr>
            <a:r>
              <a:rPr lang="en-US" sz="1600" i="0" dirty="0">
                <a:effectLst/>
              </a:rPr>
              <a:t>Bureau of Communicable Disease Prevention &amp; Control (BCDPC)</a:t>
            </a:r>
            <a:br>
              <a:rPr lang="en-US" sz="1600" i="0" dirty="0">
                <a:effectLst/>
              </a:rPr>
            </a:br>
            <a:r>
              <a:rPr lang="en-US" sz="1600" i="0" dirty="0">
                <a:effectLst/>
              </a:rPr>
              <a:t>SC Department of Public Health (SCDPH)</a:t>
            </a:r>
            <a:endParaRPr lang="en-US" altLang="en-US" sz="1600" dirty="0"/>
          </a:p>
          <a:p>
            <a:pPr>
              <a:spcAft>
                <a:spcPts val="600"/>
              </a:spcAft>
            </a:pPr>
            <a:r>
              <a:rPr lang="en-US" altLang="en-US" sz="1600" dirty="0"/>
              <a:t>EHE/ HOPWA Program Coordinator </a:t>
            </a:r>
          </a:p>
          <a:p>
            <a:pPr>
              <a:spcAft>
                <a:spcPts val="600"/>
              </a:spcAft>
            </a:pPr>
            <a:r>
              <a:rPr lang="en-US" altLang="en-US" sz="1600" dirty="0">
                <a:hlinkClick r:id="rId2"/>
              </a:rPr>
              <a:t>millstv@dhec.sc.gov</a:t>
            </a:r>
            <a:endParaRPr lang="en-US" altLang="en-US" sz="1600" dirty="0"/>
          </a:p>
          <a:p>
            <a:pPr>
              <a:spcAft>
                <a:spcPts val="600"/>
              </a:spcAft>
            </a:pPr>
            <a:r>
              <a:rPr lang="en-US" altLang="en-US" sz="1600" dirty="0"/>
              <a:t>Office: (803)898-3877</a:t>
            </a:r>
          </a:p>
          <a:p>
            <a:pPr>
              <a:spcAft>
                <a:spcPts val="600"/>
              </a:spcAft>
            </a:pPr>
            <a:endParaRPr lang="en-US" dirty="0"/>
          </a:p>
        </p:txBody>
      </p:sp>
    </p:spTree>
    <p:extLst>
      <p:ext uri="{BB962C8B-B14F-4D97-AF65-F5344CB8AC3E}">
        <p14:creationId xmlns:p14="http://schemas.microsoft.com/office/powerpoint/2010/main" val="1349595759"/>
      </p:ext>
    </p:extLst>
  </p:cSld>
  <p:clrMapOvr>
    <a:masterClrMapping/>
  </p:clrMapOvr>
</p:sld>
</file>

<file path=ppt/theme/theme1.xml><?xml version="1.0" encoding="utf-8"?>
<a:theme xmlns:a="http://schemas.openxmlformats.org/drawingml/2006/main" name="1_Office Theme">
  <a:themeElements>
    <a:clrScheme name="South Carolina 2024">
      <a:dk1>
        <a:srgbClr val="000000"/>
      </a:dk1>
      <a:lt1>
        <a:srgbClr val="FFFFFF"/>
      </a:lt1>
      <a:dk2>
        <a:srgbClr val="004B8B"/>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DofC-Presentation (1)" id="{086E6567-E087-7F4F-B286-ED4071571AF3}" vid="{24B66B77-22FC-6147-9B03-87E036CEF7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92E70961861E64DAB0DC6165F6DAEE1" ma:contentTypeVersion="16" ma:contentTypeDescription="Create a new document." ma:contentTypeScope="" ma:versionID="79b9e795b4baa349ff806c479f24be72">
  <xsd:schema xmlns:xsd="http://www.w3.org/2001/XMLSchema" xmlns:xs="http://www.w3.org/2001/XMLSchema" xmlns:p="http://schemas.microsoft.com/office/2006/metadata/properties" xmlns:ns2="70b654de-c280-42b2-8774-1668d84e2de0" xmlns:ns3="a38999bf-75a0-4f1c-abe7-f2735e49a70e" targetNamespace="http://schemas.microsoft.com/office/2006/metadata/properties" ma:root="true" ma:fieldsID="62115daf1226a9d696cfe565405a38a1" ns2:_="" ns3:_="">
    <xsd:import namespace="70b654de-c280-42b2-8774-1668d84e2de0"/>
    <xsd:import namespace="a38999bf-75a0-4f1c-abe7-f2735e49a70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b654de-c280-42b2-8774-1668d84e2d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b92ef52-3311-4344-8b56-097672791213"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8999bf-75a0-4f1c-abe7-f2735e49a70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4fb0a25-b8ae-412f-b8af-fd911a8622df}" ma:internalName="TaxCatchAll" ma:showField="CatchAllData" ma:web="a38999bf-75a0-4f1c-abe7-f2735e49a70e">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38999bf-75a0-4f1c-abe7-f2735e49a70e" xsi:nil="true"/>
    <lcf76f155ced4ddcb4097134ff3c332f xmlns="70b654de-c280-42b2-8774-1668d84e2de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1AEF7A1-B49F-4DC2-9059-76E77AFC51F1}">
  <ds:schemaRefs>
    <ds:schemaRef ds:uri="http://schemas.microsoft.com/sharepoint/v3/contenttype/forms"/>
  </ds:schemaRefs>
</ds:datastoreItem>
</file>

<file path=customXml/itemProps2.xml><?xml version="1.0" encoding="utf-8"?>
<ds:datastoreItem xmlns:ds="http://schemas.openxmlformats.org/officeDocument/2006/customXml" ds:itemID="{9F523640-17EC-4DB3-A8C9-A9AB9609EE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b654de-c280-42b2-8774-1668d84e2de0"/>
    <ds:schemaRef ds:uri="a38999bf-75a0-4f1c-abe7-f2735e49a7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AC6513-C7D3-4C49-AB58-B36D83AAAD64}">
  <ds:schemaRefs>
    <ds:schemaRef ds:uri="http://schemas.microsoft.com/office/2006/metadata/properties"/>
    <ds:schemaRef ds:uri="http://schemas.microsoft.com/office/infopath/2007/PartnerControls"/>
    <ds:schemaRef ds:uri="a38999bf-75a0-4f1c-abe7-f2735e49a70e"/>
    <ds:schemaRef ds:uri="70b654de-c280-42b2-8774-1668d84e2de0"/>
  </ds:schemaRefs>
</ds:datastoreItem>
</file>

<file path=docProps/app.xml><?xml version="1.0" encoding="utf-8"?>
<Properties xmlns="http://schemas.openxmlformats.org/officeDocument/2006/extended-properties" xmlns:vt="http://schemas.openxmlformats.org/officeDocument/2006/docPropsVTypes">
  <Template/>
  <TotalTime>7888</TotalTime>
  <Words>6398</Words>
  <Application>Microsoft Office PowerPoint</Application>
  <PresentationFormat>Widescreen</PresentationFormat>
  <Paragraphs>851</Paragraphs>
  <Slides>76</Slides>
  <Notes>43</Notes>
  <HiddenSlides>11</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76</vt:i4>
      </vt:variant>
    </vt:vector>
  </HeadingPairs>
  <TitlesOfParts>
    <vt:vector size="91" baseType="lpstr">
      <vt:lpstr>ＭＳ Ｐゴシック</vt:lpstr>
      <vt:lpstr>Aptos</vt:lpstr>
      <vt:lpstr>Arial</vt:lpstr>
      <vt:lpstr>Arial Black</vt:lpstr>
      <vt:lpstr>Avenir Next LT Pro Light</vt:lpstr>
      <vt:lpstr>Calibri</vt:lpstr>
      <vt:lpstr>Calibri Light</vt:lpstr>
      <vt:lpstr>Courier New</vt:lpstr>
      <vt:lpstr>Montserrat</vt:lpstr>
      <vt:lpstr>Segoe UI</vt:lpstr>
      <vt:lpstr>Segoe UI Black</vt:lpstr>
      <vt:lpstr>Times New Roman</vt:lpstr>
      <vt:lpstr>Wingdings</vt:lpstr>
      <vt:lpstr>1_Office Theme</vt:lpstr>
      <vt:lpstr>Office Theme</vt:lpstr>
      <vt:lpstr>PowerPoint Presentation</vt:lpstr>
      <vt:lpstr>HUD Consolidated Plan Process </vt:lpstr>
      <vt:lpstr>HUD Programs – Eligible Activities</vt:lpstr>
      <vt:lpstr>ConPlan - Major Components &amp; Allocations</vt:lpstr>
      <vt:lpstr>Outreach Efforts</vt:lpstr>
      <vt:lpstr>PowerPoint Presentation</vt:lpstr>
      <vt:lpstr>Service Providers &amp; Local Government</vt:lpstr>
      <vt:lpstr>Data Highlights: State Population</vt:lpstr>
      <vt:lpstr>Needs Assessment</vt:lpstr>
      <vt:lpstr>Housing Profile Snapshot</vt:lpstr>
      <vt:lpstr>Homeowner Housing Cost Burden</vt:lpstr>
      <vt:lpstr>Rental Housing Cost Burden</vt:lpstr>
      <vt:lpstr>2026-2030 ConPlan – Priority Needs &amp; Goals</vt:lpstr>
      <vt:lpstr>2026 Action Plan Projects – CDBG</vt:lpstr>
      <vt:lpstr>2026 Action Plan Projects – HOME</vt:lpstr>
      <vt:lpstr>2026 Action Plan Projects – HTF</vt:lpstr>
      <vt:lpstr>2026 Action Plan Projects – ESG</vt:lpstr>
      <vt:lpstr>2026 Action Plan Projects – HOPWA</vt:lpstr>
      <vt:lpstr>Community  Development  Block Grant  Program  (CDBG)</vt:lpstr>
      <vt:lpstr>Community Development Block  Grant (CDBG) Program</vt:lpstr>
      <vt:lpstr>Primary Focus/National Objective for CDBG </vt:lpstr>
      <vt:lpstr>Eligibility for CDBG </vt:lpstr>
      <vt:lpstr>Minimize Displacement</vt:lpstr>
      <vt:lpstr>Categories/Estimated Funds Available </vt:lpstr>
      <vt:lpstr>Regional Planning Program </vt:lpstr>
      <vt:lpstr>Business Development Program</vt:lpstr>
      <vt:lpstr>Community Development –  Community Infrastructure</vt:lpstr>
      <vt:lpstr>Community Development –  Community Enrichment</vt:lpstr>
      <vt:lpstr>Community Development –  Local Priorities</vt:lpstr>
      <vt:lpstr>Community Development – Ready to Go</vt:lpstr>
      <vt:lpstr>Community Development – Ready to Go</vt:lpstr>
      <vt:lpstr>Maximum Grants &amp; Match</vt:lpstr>
      <vt:lpstr>Community Development Selection Criteria</vt:lpstr>
      <vt:lpstr>Program Deadlines</vt:lpstr>
      <vt:lpstr>PowerPoint Presentation</vt:lpstr>
      <vt:lpstr>2026 HOME Funds</vt:lpstr>
      <vt:lpstr>2026 NHTF Funds</vt:lpstr>
      <vt:lpstr>Small Rental Development Program (SRDP)</vt:lpstr>
      <vt:lpstr>SRDP Set Asides</vt:lpstr>
      <vt:lpstr>2026 HOME &amp; NHTF Funding Rounds</vt:lpstr>
      <vt:lpstr>2025 HOME &amp; NHTF Funding Rounds</vt:lpstr>
      <vt:lpstr>PowerPoint Presentation</vt:lpstr>
      <vt:lpstr>SRDP Eligible Applicants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2026 Public Hearing</vt:lpstr>
      <vt:lpstr>Discussion Points</vt:lpstr>
      <vt:lpstr>HEARTH/McKinney-Vento</vt:lpstr>
      <vt:lpstr>Individuals assisted utilizing ESG funds</vt:lpstr>
      <vt:lpstr>ESG Eligible Participants</vt:lpstr>
      <vt:lpstr> ESG Eligible Entities</vt:lpstr>
      <vt:lpstr>Available funding</vt:lpstr>
      <vt:lpstr>Available Funding (continued)</vt:lpstr>
      <vt:lpstr>Area-wide System Coordination</vt:lpstr>
      <vt:lpstr>Area-wide System Coordination Continued</vt:lpstr>
      <vt:lpstr>Eligible activities</vt:lpstr>
      <vt:lpstr>Contact information</vt:lpstr>
      <vt:lpstr>PowerPoint Presentation</vt:lpstr>
      <vt:lpstr>HOPWA</vt:lpstr>
      <vt:lpstr>HIV/AIDS Epi Data in South Carolina </vt:lpstr>
      <vt:lpstr>HIV Care Continuum , the Connection Between Housing and Improved HIV Health Outcomes </vt:lpstr>
      <vt:lpstr>HOPWA Funding</vt:lpstr>
      <vt:lpstr>HOPWA Funds Allocation</vt:lpstr>
      <vt:lpstr>HOPWA Activities</vt:lpstr>
      <vt:lpstr>Goals and success for DPH HOPWA  During PY 2024,  DPH HOPWA met or exceeded performance goals across all major activity categories. These outcomes demonstrate continued progress toward improving housing stability and health outcomes for persons living with HIV or AIDS.  </vt:lpstr>
      <vt:lpstr>Conclusion</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CDBG Funded Acquisition</dc:title>
  <dc:creator>Stan Fitterman</dc:creator>
  <cp:lastModifiedBy>Huff, Lisa</cp:lastModifiedBy>
  <cp:revision>80</cp:revision>
  <cp:lastPrinted>2023-10-18T15:59:43Z</cp:lastPrinted>
  <dcterms:created xsi:type="dcterms:W3CDTF">2023-05-05T18:21:40Z</dcterms:created>
  <dcterms:modified xsi:type="dcterms:W3CDTF">2026-01-27T18:21:43Z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0x010100392E70961861E64DAB0DC6165F6DAEE1</vt:lpwstr>
  </property>
  <property fmtid="{D5CDD505-2E9C-101B-9397-08002B2CF9AE}" pid="3" name="MediaServiceImageTags">
    <vt:lpwstr/>
  </property>
</Properties>
</file>