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36_3C43E036.xml" ContentType="application/vnd.ms-powerpoint.comments+xml"/>
  <Override PartName="/ppt/notesSlides/notesSlide4.xml" ContentType="application/vnd.openxmlformats-officedocument.presentationml.notesSlide+xml"/>
  <Override PartName="/ppt/comments/modernComment_156_6E8599A4.xml" ContentType="application/vnd.ms-powerpoint.comments+xml"/>
  <Override PartName="/ppt/notesSlides/notesSlide5.xml" ContentType="application/vnd.openxmlformats-officedocument.presentationml.notesSlide+xml"/>
  <Override PartName="/ppt/comments/modernComment_157_AA92674F.xml" ContentType="application/vnd.ms-powerpoint.comments+xml"/>
  <Override PartName="/ppt/notesSlides/notesSlide6.xml" ContentType="application/vnd.openxmlformats-officedocument.presentationml.notesSlide+xml"/>
  <Override PartName="/ppt/comments/modernComment_16D_E942C11A.xml" ContentType="application/vnd.ms-powerpoint.comments+xml"/>
  <Override PartName="/ppt/notesSlides/notesSlide7.xml" ContentType="application/vnd.openxmlformats-officedocument.presentationml.notesSlide+xml"/>
  <Override PartName="/ppt/comments/modernComment_158_37B4DFD8.xml" ContentType="application/vnd.ms-powerpoint.comments+xml"/>
  <Override PartName="/ppt/notesSlides/notesSlide8.xml" ContentType="application/vnd.openxmlformats-officedocument.presentationml.notesSlide+xml"/>
  <Override PartName="/ppt/comments/modernComment_159_C6FB02EC.xml" ContentType="application/vnd.ms-powerpoint.comments+xml"/>
  <Override PartName="/ppt/notesSlides/notesSlide9.xml" ContentType="application/vnd.openxmlformats-officedocument.presentationml.notesSlide+xml"/>
  <Override PartName="/ppt/comments/modernComment_15A_A6A3A31E.xml" ContentType="application/vnd.ms-powerpoint.comments+xml"/>
  <Override PartName="/ppt/notesSlides/notesSlide10.xml" ContentType="application/vnd.openxmlformats-officedocument.presentationml.notesSlide+xml"/>
  <Override PartName="/ppt/comments/modernComment_15B_7DE0935.xml" ContentType="application/vnd.ms-powerpoint.comments+xml"/>
  <Override PartName="/ppt/notesSlides/notesSlide11.xml" ContentType="application/vnd.openxmlformats-officedocument.presentationml.notesSlide+xml"/>
  <Override PartName="/ppt/comments/modernComment_16E_A29674C0.xml" ContentType="application/vnd.ms-powerpoint.comments+xml"/>
  <Override PartName="/ppt/notesSlides/notesSlide12.xml" ContentType="application/vnd.openxmlformats-officedocument.presentationml.notesSlide+xml"/>
  <Override PartName="/ppt/comments/modernComment_15C_F5165F5.xml" ContentType="application/vnd.ms-powerpoint.comments+xml"/>
  <Override PartName="/ppt/notesSlides/notesSlide13.xml" ContentType="application/vnd.openxmlformats-officedocument.presentationml.notesSlide+xml"/>
  <Override PartName="/ppt/comments/modernComment_15D_21C61AC0.xml" ContentType="application/vnd.ms-powerpoint.comments+xml"/>
  <Override PartName="/ppt/notesSlides/notesSlide14.xml" ContentType="application/vnd.openxmlformats-officedocument.presentationml.notesSlide+xml"/>
  <Override PartName="/ppt/comments/modernComment_15E_D53BB3C3.xml" ContentType="application/vnd.ms-powerpoint.comments+xml"/>
  <Override PartName="/ppt/notesSlides/notesSlide15.xml" ContentType="application/vnd.openxmlformats-officedocument.presentationml.notesSlide+xml"/>
  <Override PartName="/ppt/comments/modernComment_15F_70A731CA.xml" ContentType="application/vnd.ms-powerpoint.comments+xml"/>
  <Override PartName="/ppt/notesSlides/notesSlide16.xml" ContentType="application/vnd.openxmlformats-officedocument.presentationml.notesSlide+xml"/>
  <Override PartName="/ppt/comments/modernComment_160_3E6BBBC7.xml" ContentType="application/vnd.ms-powerpoint.comments+xml"/>
  <Override PartName="/ppt/notesSlides/notesSlide17.xml" ContentType="application/vnd.openxmlformats-officedocument.presentationml.notesSlide+xml"/>
  <Override PartName="/ppt/comments/modernComment_161_F3F4F5E.xml" ContentType="application/vnd.ms-powerpoint.comments+xml"/>
  <Override PartName="/ppt/notesSlides/notesSlide18.xml" ContentType="application/vnd.openxmlformats-officedocument.presentationml.notesSlide+xml"/>
  <Override PartName="/ppt/comments/modernComment_162_880D5413.xml" ContentType="application/vnd.ms-powerpoint.comments+xml"/>
  <Override PartName="/ppt/notesSlides/notesSlide19.xml" ContentType="application/vnd.openxmlformats-officedocument.presentationml.notesSlide+xml"/>
  <Override PartName="/ppt/comments/modernComment_163_A98EA99D.xml" ContentType="application/vnd.ms-powerpoint.comments+xml"/>
  <Override PartName="/ppt/notesSlides/notesSlide20.xml" ContentType="application/vnd.openxmlformats-officedocument.presentationml.notesSlide+xml"/>
  <Override PartName="/ppt/comments/modernComment_164_EBEC9CB6.xml" ContentType="application/vnd.ms-powerpoint.comments+xml"/>
  <Override PartName="/ppt/notesSlides/notesSlide21.xml" ContentType="application/vnd.openxmlformats-officedocument.presentationml.notesSlide+xml"/>
  <Override PartName="/ppt/comments/modernComment_165_8E8A1D78.xml" ContentType="application/vnd.ms-powerpoint.comments+xml"/>
  <Override PartName="/ppt/notesSlides/notesSlide22.xml" ContentType="application/vnd.openxmlformats-officedocument.presentationml.notesSlide+xml"/>
  <Override PartName="/ppt/comments/modernComment_166_D6E6DDE8.xml" ContentType="application/vnd.ms-powerpoint.comments+xml"/>
  <Override PartName="/ppt/notesSlides/notesSlide23.xml" ContentType="application/vnd.openxmlformats-officedocument.presentationml.notesSlide+xml"/>
  <Override PartName="/ppt/comments/modernComment_167_7B5A48EA.xml" ContentType="application/vnd.ms-powerpoint.comments+xml"/>
  <Override PartName="/ppt/notesSlides/notesSlide24.xml" ContentType="application/vnd.openxmlformats-officedocument.presentationml.notesSlide+xml"/>
  <Override PartName="/ppt/comments/modernComment_168_A7793CA.xml" ContentType="application/vnd.ms-powerpoint.comments+xml"/>
  <Override PartName="/ppt/notesSlides/notesSlide25.xml" ContentType="application/vnd.openxmlformats-officedocument.presentationml.notesSlide+xml"/>
  <Override PartName="/ppt/comments/modernComment_169_D8F12398.xml" ContentType="application/vnd.ms-powerpoint.comments+xml"/>
  <Override PartName="/ppt/notesSlides/notesSlide26.xml" ContentType="application/vnd.openxmlformats-officedocument.presentationml.notesSlide+xml"/>
  <Override PartName="/ppt/comments/modernComment_16A_15153DF9.xml" ContentType="application/vnd.ms-powerpoint.comments+xml"/>
  <Override PartName="/ppt/notesSlides/notesSlide27.xml" ContentType="application/vnd.openxmlformats-officedocument.presentationml.notesSlide+xml"/>
  <Override PartName="/ppt/comments/modernComment_16C_CEE107EA.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726" r:id="rId5"/>
    <p:sldMasterId id="2147483738" r:id="rId6"/>
    <p:sldMasterId id="2147483687" r:id="rId7"/>
    <p:sldMasterId id="2147483671" r:id="rId8"/>
    <p:sldMasterId id="2147483711" r:id="rId9"/>
    <p:sldMasterId id="2147483696" r:id="rId10"/>
    <p:sldMasterId id="2147483704" r:id="rId11"/>
  </p:sldMasterIdLst>
  <p:notesMasterIdLst>
    <p:notesMasterId r:id="rId41"/>
  </p:notesMasterIdLst>
  <p:handoutMasterIdLst>
    <p:handoutMasterId r:id="rId42"/>
  </p:handoutMasterIdLst>
  <p:sldIdLst>
    <p:sldId id="257" r:id="rId12"/>
    <p:sldId id="340" r:id="rId13"/>
    <p:sldId id="310" r:id="rId14"/>
    <p:sldId id="342" r:id="rId15"/>
    <p:sldId id="343" r:id="rId16"/>
    <p:sldId id="365" r:id="rId17"/>
    <p:sldId id="344" r:id="rId18"/>
    <p:sldId id="345" r:id="rId19"/>
    <p:sldId id="346" r:id="rId20"/>
    <p:sldId id="347" r:id="rId21"/>
    <p:sldId id="366" r:id="rId22"/>
    <p:sldId id="348" r:id="rId23"/>
    <p:sldId id="349" r:id="rId24"/>
    <p:sldId id="350" r:id="rId25"/>
    <p:sldId id="351" r:id="rId26"/>
    <p:sldId id="352" r:id="rId27"/>
    <p:sldId id="353" r:id="rId28"/>
    <p:sldId id="354" r:id="rId29"/>
    <p:sldId id="355" r:id="rId30"/>
    <p:sldId id="356" r:id="rId31"/>
    <p:sldId id="357" r:id="rId32"/>
    <p:sldId id="358" r:id="rId33"/>
    <p:sldId id="359" r:id="rId34"/>
    <p:sldId id="360" r:id="rId35"/>
    <p:sldId id="361" r:id="rId36"/>
    <p:sldId id="362" r:id="rId37"/>
    <p:sldId id="364" r:id="rId38"/>
    <p:sldId id="328" r:id="rId39"/>
    <p:sldId id="277"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7629B6-F248-46C7-A7BF-9FB0BD1211BF}" name="Maddie Gunderson" initials="" userId="S::maddieg@filene.org::fcc04b20-0667-4532-b8c7-8dbaafe5cd0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C42D"/>
    <a:srgbClr val="C4C44E"/>
    <a:srgbClr val="C5D400"/>
    <a:srgbClr val="7E8C0C"/>
    <a:srgbClr val="98A84D"/>
    <a:srgbClr val="A1A128"/>
    <a:srgbClr val="00A2C5"/>
    <a:srgbClr val="EC000B"/>
    <a:srgbClr val="FB2008"/>
    <a:srgbClr val="FB00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8C3BD1-60C1-D851-13EF-C96889D36CEB}" v="59" dt="2026-03-18T20:20:11.724"/>
    <p1510:client id="{68A82149-47CA-A245-9898-5B1002C18052}" v="6" dt="2026-03-18T19:57:46.478"/>
    <p1510:client id="{EACE5E56-C9F3-5D84-808A-FFD2B2C9C9D3}" v="6" dt="2026-03-19T14:10:37.239"/>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0"/>
    <p:restoredTop sz="94597"/>
  </p:normalViewPr>
  <p:slideViewPr>
    <p:cSldViewPr snapToGrid="0">
      <p:cViewPr varScale="1">
        <p:scale>
          <a:sx n="114" d="100"/>
          <a:sy n="114" d="100"/>
        </p:scale>
        <p:origin x="600"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notesMaster" Target="notesMasters/notesMaster1.xml"/></Relationships>
</file>

<file path=ppt/comments/modernComment_136_3C43E036.xml><?xml version="1.0" encoding="utf-8"?>
<p188:cmLst xmlns:a="http://schemas.openxmlformats.org/drawingml/2006/main" xmlns:r="http://schemas.openxmlformats.org/officeDocument/2006/relationships" xmlns:p188="http://schemas.microsoft.com/office/powerpoint/2018/8/main">
  <p188:cm id="{3DBE8766-6F9C-4449-97FB-EE28D10D7675}" authorId="{847629B6-F248-46C7-A7BF-9FB0BD1211BF}" status="resolved" created="2026-03-13T20:02:30.985" complete="100000">
    <pc:sldMkLst xmlns:pc="http://schemas.microsoft.com/office/powerpoint/2013/main/command">
      <pc:docMk/>
      <pc:sldMk cId="1011081270" sldId="310"/>
    </pc:sldMkLst>
    <p188:txBody>
      <a:bodyPr/>
      <a:lstStyle/>
      <a:p>
        <a:r>
          <a:rPr lang="en-US"/>
          <a:t>Armand Parcazi 
CU Collaborate</a:t>
        </a:r>
      </a:p>
    </p188:txBody>
  </p188:cm>
</p188:cmLst>
</file>

<file path=ppt/comments/modernComment_156_6E8599A4.xml><?xml version="1.0" encoding="utf-8"?>
<p188:cmLst xmlns:a="http://schemas.openxmlformats.org/drawingml/2006/main" xmlns:r="http://schemas.openxmlformats.org/officeDocument/2006/relationships" xmlns:p188="http://schemas.microsoft.com/office/powerpoint/2018/8/main">
  <p188:cm id="{77F3D7ED-4D34-5D4A-AA49-F1325A3B30A4}" authorId="{847629B6-F248-46C7-A7BF-9FB0BD1211BF}" status="resolved" created="2026-03-13T20:03:08.482" complete="100000">
    <pc:sldMkLst xmlns:pc="http://schemas.microsoft.com/office/powerpoint/2013/main/command">
      <pc:docMk/>
      <pc:sldMk cId="1854249380" sldId="342"/>
    </pc:sldMkLst>
    <p188:txBody>
      <a:bodyPr/>
      <a:lstStyle/>
      <a:p>
        <a:r>
          <a:rPr lang="en-US"/>
          <a:t>Brady Abbas
Central Willamette Credit Union</a:t>
        </a:r>
      </a:p>
    </p188:txBody>
  </p188:cm>
</p188:cmLst>
</file>

<file path=ppt/comments/modernComment_157_AA92674F.xml><?xml version="1.0" encoding="utf-8"?>
<p188:cmLst xmlns:a="http://schemas.openxmlformats.org/drawingml/2006/main" xmlns:r="http://schemas.openxmlformats.org/officeDocument/2006/relationships" xmlns:p188="http://schemas.microsoft.com/office/powerpoint/2018/8/main">
  <p188:cm id="{274AB40C-2FB9-384C-B609-BC2BF176F001}" authorId="{847629B6-F248-46C7-A7BF-9FB0BD1211BF}" status="resolved" created="2026-03-13T20:04:53.232" complete="100000">
    <pc:sldMkLst xmlns:pc="http://schemas.microsoft.com/office/powerpoint/2013/main/command">
      <pc:docMk/>
      <pc:sldMk cId="2861721423" sldId="343"/>
    </pc:sldMkLst>
    <p188:txBody>
      <a:bodyPr/>
      <a:lstStyle/>
      <a:p>
        <a:r>
          <a:rPr lang="en-US"/>
          <a:t>Carolyn Reou
ELGA Credit Union</a:t>
        </a:r>
      </a:p>
    </p188:txBody>
  </p188:cm>
</p188:cmLst>
</file>

<file path=ppt/comments/modernComment_158_37B4DFD8.xml><?xml version="1.0" encoding="utf-8"?>
<p188:cmLst xmlns:a="http://schemas.openxmlformats.org/drawingml/2006/main" xmlns:r="http://schemas.openxmlformats.org/officeDocument/2006/relationships" xmlns:p188="http://schemas.microsoft.com/office/powerpoint/2018/8/main">
  <p188:cm id="{5D3DE725-74AC-C74F-A038-A43648C44628}" authorId="{847629B6-F248-46C7-A7BF-9FB0BD1211BF}" status="resolved" created="2026-03-13T20:06:22.151" complete="100000">
    <pc:sldMkLst xmlns:pc="http://schemas.microsoft.com/office/powerpoint/2013/main/command">
      <pc:docMk/>
      <pc:sldMk cId="934600664" sldId="344"/>
    </pc:sldMkLst>
    <p188:txBody>
      <a:bodyPr/>
      <a:lstStyle/>
      <a:p>
        <a:r>
          <a:rPr lang="en-US"/>
          <a:t>Dana Brock
Chartway Federal Credit Union</a:t>
        </a:r>
      </a:p>
    </p188:txBody>
  </p188:cm>
</p188:cmLst>
</file>

<file path=ppt/comments/modernComment_159_C6FB02EC.xml><?xml version="1.0" encoding="utf-8"?>
<p188:cmLst xmlns:a="http://schemas.openxmlformats.org/drawingml/2006/main" xmlns:r="http://schemas.openxmlformats.org/officeDocument/2006/relationships" xmlns:p188="http://schemas.microsoft.com/office/powerpoint/2018/8/main">
  <p188:cm id="{E90FD4C1-B0AF-934B-B66B-F72F2D6566BA}" authorId="{847629B6-F248-46C7-A7BF-9FB0BD1211BF}" status="resolved" created="2026-03-13T20:06:39.033" complete="100000">
    <pc:sldMkLst xmlns:pc="http://schemas.microsoft.com/office/powerpoint/2013/main/command">
      <pc:docMk/>
      <pc:sldMk cId="3338339052" sldId="345"/>
    </pc:sldMkLst>
    <p188:txBody>
      <a:bodyPr/>
      <a:lstStyle/>
      <a:p>
        <a:r>
          <a:rPr lang="en-US"/>
          <a:t>Erling Amundson
Langley FCU</a:t>
        </a:r>
      </a:p>
    </p188:txBody>
  </p188:cm>
</p188:cmLst>
</file>

<file path=ppt/comments/modernComment_15A_A6A3A31E.xml><?xml version="1.0" encoding="utf-8"?>
<p188:cmLst xmlns:a="http://schemas.openxmlformats.org/drawingml/2006/main" xmlns:r="http://schemas.openxmlformats.org/officeDocument/2006/relationships" xmlns:p188="http://schemas.microsoft.com/office/powerpoint/2018/8/main">
  <p188:cm id="{3E8DD3A7-7DC3-744D-BC8B-C51E3472DFE0}" authorId="{847629B6-F248-46C7-A7BF-9FB0BD1211BF}" status="resolved" created="2026-03-13T21:23:30.024" complete="100000">
    <pc:sldMkLst xmlns:pc="http://schemas.microsoft.com/office/powerpoint/2013/main/command">
      <pc:docMk/>
      <pc:sldMk cId="2795741982" sldId="346"/>
    </pc:sldMkLst>
    <p188:txBody>
      <a:bodyPr/>
      <a:lstStyle/>
      <a:p>
        <a:r>
          <a:rPr lang="en-US"/>
          <a:t>Filip Danielewicz	
Michigan State University Federal Credit Union</a:t>
        </a:r>
      </a:p>
    </p188:txBody>
  </p188:cm>
</p188:cmLst>
</file>

<file path=ppt/comments/modernComment_15B_7DE0935.xml><?xml version="1.0" encoding="utf-8"?>
<p188:cmLst xmlns:a="http://schemas.openxmlformats.org/drawingml/2006/main" xmlns:r="http://schemas.openxmlformats.org/officeDocument/2006/relationships" xmlns:p188="http://schemas.microsoft.com/office/powerpoint/2018/8/main">
  <p188:cm id="{84C83982-CD8F-A448-99B5-252DD84A2178}" authorId="{847629B6-F248-46C7-A7BF-9FB0BD1211BF}" status="resolved" created="2026-03-13T21:23:42.073" complete="100000">
    <pc:sldMkLst xmlns:pc="http://schemas.microsoft.com/office/powerpoint/2013/main/command">
      <pc:docMk/>
      <pc:sldMk cId="131991861" sldId="347"/>
    </pc:sldMkLst>
    <p188:txBody>
      <a:bodyPr/>
      <a:lstStyle/>
      <a:p>
        <a:r>
          <a:rPr lang="en-US"/>
          <a:t>Hawk Ehnes
Velera</a:t>
        </a:r>
      </a:p>
    </p188:txBody>
  </p188:cm>
</p188:cmLst>
</file>

<file path=ppt/comments/modernComment_15C_F5165F5.xml><?xml version="1.0" encoding="utf-8"?>
<p188:cmLst xmlns:a="http://schemas.openxmlformats.org/drawingml/2006/main" xmlns:r="http://schemas.openxmlformats.org/officeDocument/2006/relationships" xmlns:p188="http://schemas.microsoft.com/office/powerpoint/2018/8/main">
  <p188:cm id="{03E8E43F-17BE-6C4C-AD15-B2D8C874D374}" authorId="{847629B6-F248-46C7-A7BF-9FB0BD1211BF}" status="resolved" created="2026-03-13T21:24:11.759" complete="100000">
    <pc:sldMkLst xmlns:pc="http://schemas.microsoft.com/office/powerpoint/2013/main/command">
      <pc:docMk/>
      <pc:sldMk cId="256992757" sldId="348"/>
    </pc:sldMkLst>
    <p188:txBody>
      <a:bodyPr/>
      <a:lstStyle/>
      <a:p>
        <a:r>
          <a:rPr lang="en-US"/>
          <a:t>Jason Allen	
Redwood Credit Union</a:t>
        </a:r>
      </a:p>
    </p188:txBody>
  </p188:cm>
</p188:cmLst>
</file>

<file path=ppt/comments/modernComment_15D_21C61AC0.xml><?xml version="1.0" encoding="utf-8"?>
<p188:cmLst xmlns:a="http://schemas.openxmlformats.org/drawingml/2006/main" xmlns:r="http://schemas.openxmlformats.org/officeDocument/2006/relationships" xmlns:p188="http://schemas.microsoft.com/office/powerpoint/2018/8/main">
  <p188:cm id="{52C34807-5614-6548-A8B8-C23DD80927D8}" authorId="{847629B6-F248-46C7-A7BF-9FB0BD1211BF}" status="resolved" created="2026-03-13T21:24:24.576" complete="100000">
    <pc:sldMkLst xmlns:pc="http://schemas.microsoft.com/office/powerpoint/2013/main/command">
      <pc:docMk/>
      <pc:sldMk cId="566631104" sldId="349"/>
    </pc:sldMkLst>
    <p188:txBody>
      <a:bodyPr/>
      <a:lstStyle/>
      <a:p>
        <a:r>
          <a:rPr lang="en-US"/>
          <a:t>Jennifer Truxell	
orsa credit union</a:t>
        </a:r>
      </a:p>
    </p188:txBody>
  </p188:cm>
</p188:cmLst>
</file>

<file path=ppt/comments/modernComment_15E_D53BB3C3.xml><?xml version="1.0" encoding="utf-8"?>
<p188:cmLst xmlns:a="http://schemas.openxmlformats.org/drawingml/2006/main" xmlns:r="http://schemas.openxmlformats.org/officeDocument/2006/relationships" xmlns:p188="http://schemas.microsoft.com/office/powerpoint/2018/8/main">
  <p188:cm id="{6B76AE14-CD0A-5C46-ADA9-909800DAF044}" authorId="{847629B6-F248-46C7-A7BF-9FB0BD1211BF}" created="2026-03-13T21:24:41.844">
    <pc:sldMkLst xmlns:pc="http://schemas.microsoft.com/office/powerpoint/2013/main/command">
      <pc:docMk/>
      <pc:sldMk cId="3577459651" sldId="350"/>
    </pc:sldMkLst>
    <p188:txBody>
      <a:bodyPr/>
      <a:lstStyle/>
      <a:p>
        <a:r>
          <a:rPr lang="en-US"/>
          <a:t>Jermy Maxey</a:t>
        </a:r>
      </a:p>
    </p188:txBody>
  </p188:cm>
</p188:cmLst>
</file>

<file path=ppt/comments/modernComment_15F_70A731CA.xml><?xml version="1.0" encoding="utf-8"?>
<p188:cmLst xmlns:a="http://schemas.openxmlformats.org/drawingml/2006/main" xmlns:r="http://schemas.openxmlformats.org/officeDocument/2006/relationships" xmlns:p188="http://schemas.microsoft.com/office/powerpoint/2018/8/main">
  <p188:cm id="{506F0544-D990-154B-BDD0-F8CB66D086D3}" authorId="{847629B6-F248-46C7-A7BF-9FB0BD1211BF}" status="resolved" created="2026-03-13T21:24:54.818" complete="100000">
    <pc:sldMkLst xmlns:pc="http://schemas.microsoft.com/office/powerpoint/2013/main/command">
      <pc:docMk/>
      <pc:sldMk cId="1890005450" sldId="351"/>
    </pc:sldMkLst>
    <p188:txBody>
      <a:bodyPr/>
      <a:lstStyle/>
      <a:p>
        <a:r>
          <a:rPr lang="en-US"/>
          <a:t>Jesse Wanning	
Cobalt Credit Union</a:t>
        </a:r>
      </a:p>
    </p188:txBody>
  </p188:cm>
</p188:cmLst>
</file>

<file path=ppt/comments/modernComment_160_3E6BBBC7.xml><?xml version="1.0" encoding="utf-8"?>
<p188:cmLst xmlns:a="http://schemas.openxmlformats.org/drawingml/2006/main" xmlns:r="http://schemas.openxmlformats.org/officeDocument/2006/relationships" xmlns:p188="http://schemas.microsoft.com/office/powerpoint/2018/8/main">
  <p188:cm id="{1D4DA643-9CD9-3D4D-A446-F32619B1B368}" authorId="{847629B6-F248-46C7-A7BF-9FB0BD1211BF}" status="resolved" created="2026-03-13T21:25:06.627" complete="100000">
    <pc:sldMkLst xmlns:pc="http://schemas.microsoft.com/office/powerpoint/2013/main/command">
      <pc:docMk/>
      <pc:sldMk cId="1047247815" sldId="352"/>
    </pc:sldMkLst>
    <p188:txBody>
      <a:bodyPr/>
      <a:lstStyle/>
      <a:p>
        <a:r>
          <a:rPr lang="en-US"/>
          <a:t>Jessi Idol	
Truliant Federal Credit Union</a:t>
        </a:r>
      </a:p>
    </p188:txBody>
  </p188:cm>
</p188:cmLst>
</file>

<file path=ppt/comments/modernComment_161_F3F4F5E.xml><?xml version="1.0" encoding="utf-8"?>
<p188:cmLst xmlns:a="http://schemas.openxmlformats.org/drawingml/2006/main" xmlns:r="http://schemas.openxmlformats.org/officeDocument/2006/relationships" xmlns:p188="http://schemas.microsoft.com/office/powerpoint/2018/8/main">
  <p188:cm id="{737611CA-2A35-1F4D-A95C-5E52A7CB3855}" authorId="{847629B6-F248-46C7-A7BF-9FB0BD1211BF}" status="resolved" created="2026-03-13T21:25:20.179" complete="100000">
    <pc:sldMkLst xmlns:pc="http://schemas.microsoft.com/office/powerpoint/2013/main/command">
      <pc:docMk/>
      <pc:sldMk cId="255807326" sldId="353"/>
    </pc:sldMkLst>
    <p188:txBody>
      <a:bodyPr/>
      <a:lstStyle/>
      <a:p>
        <a:r>
          <a:rPr lang="en-US"/>
          <a:t>Justin Haun</a:t>
        </a:r>
      </a:p>
    </p188:txBody>
  </p188:cm>
</p188:cmLst>
</file>

<file path=ppt/comments/modernComment_162_880D5413.xml><?xml version="1.0" encoding="utf-8"?>
<p188:cmLst xmlns:a="http://schemas.openxmlformats.org/drawingml/2006/main" xmlns:r="http://schemas.openxmlformats.org/officeDocument/2006/relationships" xmlns:p188="http://schemas.microsoft.com/office/powerpoint/2018/8/main">
  <p188:cm id="{115D1ABF-9D13-594B-94F9-C6973B917398}" authorId="{847629B6-F248-46C7-A7BF-9FB0BD1211BF}" status="resolved" created="2026-03-13T21:25:31.671" complete="100000">
    <pc:sldMkLst xmlns:pc="http://schemas.microsoft.com/office/powerpoint/2013/main/command">
      <pc:docMk/>
      <pc:sldMk cId="2282574867" sldId="354"/>
    </pc:sldMkLst>
    <p188:txBody>
      <a:bodyPr/>
      <a:lstStyle/>
      <a:p>
        <a:r>
          <a:rPr lang="en-US"/>
          <a:t>Karen Myers	
Community Choice Credit Union</a:t>
        </a:r>
      </a:p>
    </p188:txBody>
  </p188:cm>
</p188:cmLst>
</file>

<file path=ppt/comments/modernComment_163_A98EA99D.xml><?xml version="1.0" encoding="utf-8"?>
<p188:cmLst xmlns:a="http://schemas.openxmlformats.org/drawingml/2006/main" xmlns:r="http://schemas.openxmlformats.org/officeDocument/2006/relationships" xmlns:p188="http://schemas.microsoft.com/office/powerpoint/2018/8/main">
  <p188:cm id="{B7A1362F-EFD8-2D41-AF17-3A594CFF62BB}" authorId="{847629B6-F248-46C7-A7BF-9FB0BD1211BF}" status="resolved" created="2026-03-13T21:25:43.347" complete="100000">
    <pc:sldMkLst xmlns:pc="http://schemas.microsoft.com/office/powerpoint/2013/main/command">
      <pc:docMk/>
      <pc:sldMk cId="2844699037" sldId="355"/>
    </pc:sldMkLst>
    <p188:txBody>
      <a:bodyPr/>
      <a:lstStyle/>
      <a:p>
        <a:r>
          <a:rPr lang="en-US"/>
          <a:t>Lindsay Beyer	
Fox Communities Credit Union</a:t>
        </a:r>
      </a:p>
    </p188:txBody>
  </p188:cm>
</p188:cmLst>
</file>

<file path=ppt/comments/modernComment_164_EBEC9CB6.xml><?xml version="1.0" encoding="utf-8"?>
<p188:cmLst xmlns:a="http://schemas.openxmlformats.org/drawingml/2006/main" xmlns:r="http://schemas.openxmlformats.org/officeDocument/2006/relationships" xmlns:p188="http://schemas.microsoft.com/office/powerpoint/2018/8/main">
  <p188:cm id="{EF263315-0E1B-DA41-A7CE-93EDD856AB69}" authorId="{847629B6-F248-46C7-A7BF-9FB0BD1211BF}" status="resolved" created="2026-03-13T21:25:53.804" complete="100000">
    <pc:sldMkLst xmlns:pc="http://schemas.microsoft.com/office/powerpoint/2013/main/command">
      <pc:docMk/>
      <pc:sldMk cId="3958152374" sldId="356"/>
    </pc:sldMkLst>
    <p188:txBody>
      <a:bodyPr/>
      <a:lstStyle/>
      <a:p>
        <a:r>
          <a:rPr lang="en-US"/>
          <a:t>Melissa Brown	
American Airlines Credit Union</a:t>
        </a:r>
      </a:p>
    </p188:txBody>
  </p188:cm>
</p188:cmLst>
</file>

<file path=ppt/comments/modernComment_165_8E8A1D78.xml><?xml version="1.0" encoding="utf-8"?>
<p188:cmLst xmlns:a="http://schemas.openxmlformats.org/drawingml/2006/main" xmlns:r="http://schemas.openxmlformats.org/officeDocument/2006/relationships" xmlns:p188="http://schemas.microsoft.com/office/powerpoint/2018/8/main">
  <p188:cm id="{1E1930B7-1C81-9F4C-81E2-A541479002AC}" authorId="{847629B6-F248-46C7-A7BF-9FB0BD1211BF}" status="resolved" created="2026-03-13T21:26:05.907" complete="100000">
    <pc:sldMkLst xmlns:pc="http://schemas.microsoft.com/office/powerpoint/2013/main/command">
      <pc:docMk/>
      <pc:sldMk cId="2391416184" sldId="357"/>
    </pc:sldMkLst>
    <p188:txBody>
      <a:bodyPr/>
      <a:lstStyle/>
      <a:p>
        <a:r>
          <a:rPr lang="en-US"/>
          <a:t>Mereideth Nicholoff	
Michigan State University Federal Credit Union</a:t>
        </a:r>
      </a:p>
    </p188:txBody>
  </p188:cm>
</p188:cmLst>
</file>

<file path=ppt/comments/modernComment_166_D6E6DDE8.xml><?xml version="1.0" encoding="utf-8"?>
<p188:cmLst xmlns:a="http://schemas.openxmlformats.org/drawingml/2006/main" xmlns:r="http://schemas.openxmlformats.org/officeDocument/2006/relationships" xmlns:p188="http://schemas.microsoft.com/office/powerpoint/2018/8/main">
  <p188:cm id="{477F2D18-2655-D745-9A37-A94A7A70B935}" authorId="{847629B6-F248-46C7-A7BF-9FB0BD1211BF}" status="resolved" created="2026-03-13T21:26:17.192" complete="100000">
    <pc:sldMkLst xmlns:pc="http://schemas.microsoft.com/office/powerpoint/2013/main/command">
      <pc:docMk/>
      <pc:sldMk cId="3605454312" sldId="358"/>
    </pc:sldMkLst>
    <p188:txBody>
      <a:bodyPr/>
      <a:lstStyle/>
      <a:p>
        <a:r>
          <a:rPr lang="en-US"/>
          <a:t>Patricia Tomanguilla	
University of Wisconsin Credit Union</a:t>
        </a:r>
      </a:p>
    </p188:txBody>
  </p188:cm>
</p188:cmLst>
</file>

<file path=ppt/comments/modernComment_167_7B5A48EA.xml><?xml version="1.0" encoding="utf-8"?>
<p188:cmLst xmlns:a="http://schemas.openxmlformats.org/drawingml/2006/main" xmlns:r="http://schemas.openxmlformats.org/officeDocument/2006/relationships" xmlns:p188="http://schemas.microsoft.com/office/powerpoint/2018/8/main">
  <p188:cm id="{81D04A34-CBB0-C34B-88EE-8B3647256D48}" authorId="{847629B6-F248-46C7-A7BF-9FB0BD1211BF}" status="resolved" created="2026-03-13T21:26:27.970" complete="100000">
    <pc:sldMkLst xmlns:pc="http://schemas.microsoft.com/office/powerpoint/2013/main/command">
      <pc:docMk/>
      <pc:sldMk cId="2069514474" sldId="359"/>
    </pc:sldMkLst>
    <p188:txBody>
      <a:bodyPr/>
      <a:lstStyle/>
      <a:p>
        <a:r>
          <a:rPr lang="en-US"/>
          <a:t>Ryan Pederson	
Affinity Plus Federal Credit Union</a:t>
        </a:r>
      </a:p>
    </p188:txBody>
  </p188:cm>
</p188:cmLst>
</file>

<file path=ppt/comments/modernComment_168_A7793CA.xml><?xml version="1.0" encoding="utf-8"?>
<p188:cmLst xmlns:a="http://schemas.openxmlformats.org/drawingml/2006/main" xmlns:r="http://schemas.openxmlformats.org/officeDocument/2006/relationships" xmlns:p188="http://schemas.microsoft.com/office/powerpoint/2018/8/main">
  <p188:cm id="{CDD76D8C-ED84-EB40-906D-E444CDADF059}" authorId="{847629B6-F248-46C7-A7BF-9FB0BD1211BF}" status="resolved" created="2026-03-13T21:26:36.845" complete="100000">
    <pc:sldMkLst xmlns:pc="http://schemas.microsoft.com/office/powerpoint/2013/main/command">
      <pc:docMk/>
      <pc:sldMk cId="175608778" sldId="360"/>
    </pc:sldMkLst>
    <p188:txBody>
      <a:bodyPr/>
      <a:lstStyle/>
      <a:p>
        <a:r>
          <a:rPr lang="en-US"/>
          <a:t>Shauna Vasquez	
Tucson Federal Credit Union</a:t>
        </a:r>
      </a:p>
    </p188:txBody>
  </p188:cm>
</p188:cmLst>
</file>

<file path=ppt/comments/modernComment_169_D8F12398.xml><?xml version="1.0" encoding="utf-8"?>
<p188:cmLst xmlns:a="http://schemas.openxmlformats.org/drawingml/2006/main" xmlns:r="http://schemas.openxmlformats.org/officeDocument/2006/relationships" xmlns:p188="http://schemas.microsoft.com/office/powerpoint/2018/8/main">
  <p188:cm id="{A4EDC96A-F0F2-D64D-97FA-AB1F4274F101}" authorId="{847629B6-F248-46C7-A7BF-9FB0BD1211BF}" status="resolved" created="2026-03-13T21:26:48.606" complete="100000">
    <pc:sldMkLst xmlns:pc="http://schemas.microsoft.com/office/powerpoint/2013/main/command">
      <pc:docMk/>
      <pc:sldMk cId="3639681944" sldId="361"/>
    </pc:sldMkLst>
    <p188:txBody>
      <a:bodyPr/>
      <a:lstStyle/>
      <a:p>
        <a:r>
          <a:rPr lang="en-US"/>
          <a:t>Taci Rose	
Fort Sill Federal Credit Union</a:t>
        </a:r>
      </a:p>
    </p188:txBody>
  </p188:cm>
</p188:cmLst>
</file>

<file path=ppt/comments/modernComment_16A_15153DF9.xml><?xml version="1.0" encoding="utf-8"?>
<p188:cmLst xmlns:a="http://schemas.openxmlformats.org/drawingml/2006/main" xmlns:r="http://schemas.openxmlformats.org/officeDocument/2006/relationships" xmlns:p188="http://schemas.microsoft.com/office/powerpoint/2018/8/main">
  <p188:cm id="{BE451654-1DB6-8947-BE74-97AABF8F634E}" authorId="{847629B6-F248-46C7-A7BF-9FB0BD1211BF}" status="resolved" created="2026-03-13T21:27:00.306" complete="100000">
    <pc:sldMkLst xmlns:pc="http://schemas.microsoft.com/office/powerpoint/2013/main/command">
      <pc:docMk/>
      <pc:sldMk cId="353713657" sldId="362"/>
    </pc:sldMkLst>
    <p188:txBody>
      <a:bodyPr/>
      <a:lstStyle/>
      <a:p>
        <a:r>
          <a:rPr lang="en-US"/>
          <a:t>Tyler Brooks	
EFCU Financial Federal Credit Union</a:t>
        </a:r>
      </a:p>
    </p188:txBody>
  </p188:cm>
</p188:cmLst>
</file>

<file path=ppt/comments/modernComment_16C_CEE107EA.xml><?xml version="1.0" encoding="utf-8"?>
<p188:cmLst xmlns:a="http://schemas.openxmlformats.org/drawingml/2006/main" xmlns:r="http://schemas.openxmlformats.org/officeDocument/2006/relationships" xmlns:p188="http://schemas.microsoft.com/office/powerpoint/2018/8/main">
  <p188:cm id="{D1A0F3C4-F135-0045-8E0D-DCC8B06D74B2}" authorId="{847629B6-F248-46C7-A7BF-9FB0BD1211BF}" status="resolved" created="2026-03-13T21:27:12.920" complete="100000">
    <pc:sldMkLst xmlns:pc="http://schemas.microsoft.com/office/powerpoint/2013/main/command">
      <pc:docMk/>
      <pc:sldMk cId="3470854122" sldId="364"/>
    </pc:sldMkLst>
    <p188:txBody>
      <a:bodyPr/>
      <a:lstStyle/>
      <a:p>
        <a:r>
          <a:rPr lang="en-US"/>
          <a:t>Zenesha Boney	
Chartway Federal Credit Union</a:t>
        </a:r>
      </a:p>
    </p188:txBody>
  </p188:cm>
</p188:cmLst>
</file>

<file path=ppt/comments/modernComment_16D_E942C11A.xml><?xml version="1.0" encoding="utf-8"?>
<p188:cmLst xmlns:a="http://schemas.openxmlformats.org/drawingml/2006/main" xmlns:r="http://schemas.openxmlformats.org/officeDocument/2006/relationships" xmlns:p188="http://schemas.microsoft.com/office/powerpoint/2018/8/main">
  <p188:cm id="{5A96CFD6-8C62-C94C-B78E-11645B7FAE69}" authorId="{847629B6-F248-46C7-A7BF-9FB0BD1211BF}" status="resolved" created="2026-03-13T20:06:02.739" complete="100000">
    <pc:sldMkLst xmlns:pc="http://schemas.microsoft.com/office/powerpoint/2013/main/command">
      <pc:docMk/>
      <pc:sldMk cId="3913466138" sldId="365"/>
    </pc:sldMkLst>
    <p188:txBody>
      <a:bodyPr/>
      <a:lstStyle/>
      <a:p>
        <a:r>
          <a:rPr lang="en-US"/>
          <a:t>Chris Kelley 
Altra Federal Credit Union</a:t>
        </a:r>
      </a:p>
    </p188:txBody>
  </p188:cm>
</p188:cmLst>
</file>

<file path=ppt/comments/modernComment_16E_A29674C0.xml><?xml version="1.0" encoding="utf-8"?>
<p188:cmLst xmlns:a="http://schemas.openxmlformats.org/drawingml/2006/main" xmlns:r="http://schemas.openxmlformats.org/officeDocument/2006/relationships" xmlns:p188="http://schemas.microsoft.com/office/powerpoint/2018/8/main">
  <p188:cm id="{8C82D7AD-711A-0045-9CB0-2965446903FB}" authorId="{847629B6-F248-46C7-A7BF-9FB0BD1211BF}" status="resolved" created="2026-03-13T21:23:57.411" complete="100000">
    <pc:sldMkLst xmlns:pc="http://schemas.microsoft.com/office/powerpoint/2013/main/command">
      <pc:docMk/>
      <pc:sldMk cId="2727769280" sldId="366"/>
    </pc:sldMkLst>
    <p188:txBody>
      <a:bodyPr/>
      <a:lstStyle/>
      <a:p>
        <a:r>
          <a:rPr lang="en-US"/>
          <a:t>Jamie Meyer	
Heartland Credit Union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CB1E8F-7CD4-A2C0-A003-A2E9602D98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7C65DFA-5D58-3223-E96D-8C99390E86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CFC5E0-8459-EA4C-9D10-04BFC0F164D2}" type="datetimeFigureOut">
              <a:rPr lang="en-US" smtClean="0"/>
              <a:t>3/26/26</a:t>
            </a:fld>
            <a:endParaRPr lang="en-US"/>
          </a:p>
        </p:txBody>
      </p:sp>
      <p:sp>
        <p:nvSpPr>
          <p:cNvPr id="4" name="Footer Placeholder 3">
            <a:extLst>
              <a:ext uri="{FF2B5EF4-FFF2-40B4-BE49-F238E27FC236}">
                <a16:creationId xmlns:a16="http://schemas.microsoft.com/office/drawing/2014/main" id="{8F26306F-2F9D-58D4-1FB6-5D60C01B8A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6D650A-958F-76CD-AA62-812148BF7E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5CDB84-7894-ED4F-83EA-84755968A5F4}" type="slidenum">
              <a:rPr lang="en-US" smtClean="0"/>
              <a:t>‹#›</a:t>
            </a:fld>
            <a:endParaRPr lang="en-US"/>
          </a:p>
        </p:txBody>
      </p:sp>
    </p:spTree>
    <p:extLst>
      <p:ext uri="{BB962C8B-B14F-4D97-AF65-F5344CB8AC3E}">
        <p14:creationId xmlns:p14="http://schemas.microsoft.com/office/powerpoint/2010/main" val="1594381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A7A29-12FD-034B-BFA1-1FDDBD8A08B0}" type="datetimeFigureOut">
              <a:rPr lang="en-US" smtClean="0"/>
              <a:t>3/26/26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DA85D0-1D75-8340-80D6-1CDA32F07B49}" type="slidenum">
              <a:rPr lang="en-US" smtClean="0"/>
              <a:t>‹#›</a:t>
            </a:fld>
            <a:endParaRPr lang="en-US"/>
          </a:p>
        </p:txBody>
      </p:sp>
    </p:spTree>
    <p:extLst>
      <p:ext uri="{BB962C8B-B14F-4D97-AF65-F5344CB8AC3E}">
        <p14:creationId xmlns:p14="http://schemas.microsoft.com/office/powerpoint/2010/main" val="310264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A85D0-1D75-8340-80D6-1CDA32F07B49}" type="slidenum">
              <a:rPr lang="en-US" smtClean="0"/>
              <a:t>1</a:t>
            </a:fld>
            <a:endParaRPr lang="en-US"/>
          </a:p>
        </p:txBody>
      </p:sp>
    </p:spTree>
    <p:extLst>
      <p:ext uri="{BB962C8B-B14F-4D97-AF65-F5344CB8AC3E}">
        <p14:creationId xmlns:p14="http://schemas.microsoft.com/office/powerpoint/2010/main" val="1642610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A85D0-1D75-8340-80D6-1CDA32F07B49}" type="slidenum">
              <a:rPr lang="en-US" smtClean="0"/>
              <a:t>10</a:t>
            </a:fld>
            <a:endParaRPr lang="en-US"/>
          </a:p>
        </p:txBody>
      </p:sp>
    </p:spTree>
    <p:extLst>
      <p:ext uri="{BB962C8B-B14F-4D97-AF65-F5344CB8AC3E}">
        <p14:creationId xmlns:p14="http://schemas.microsoft.com/office/powerpoint/2010/main" val="676444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2A303-6211-00CB-3B5A-A5D0F3429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2E2E7-9434-8C65-E4FA-0D01CF46B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D2C3C8-22DC-AAF0-9C25-5CA88FDFAF1F}"/>
              </a:ext>
            </a:extLst>
          </p:cNvPr>
          <p:cNvSpPr>
            <a:spLocks noGrp="1"/>
          </p:cNvSpPr>
          <p:nvPr>
            <p:ph type="body" idx="1"/>
          </p:nvPr>
        </p:nvSpPr>
        <p:spPr/>
        <p:txBody>
          <a:bodyPr/>
          <a:lstStyle/>
          <a:p>
            <a:r>
              <a:rPr lang="en-US"/>
              <a:t>- Blending technology like AI and gaming with financial needs through her projects </a:t>
            </a:r>
            <a:r>
              <a:rPr lang="en-US" err="1"/>
              <a:t>SideKik</a:t>
            </a:r>
            <a:r>
              <a:rPr lang="en-US"/>
              <a:t> and CU Gainzz</a:t>
            </a:r>
          </a:p>
        </p:txBody>
      </p:sp>
      <p:sp>
        <p:nvSpPr>
          <p:cNvPr id="4" name="Slide Number Placeholder 3">
            <a:extLst>
              <a:ext uri="{FF2B5EF4-FFF2-40B4-BE49-F238E27FC236}">
                <a16:creationId xmlns:a16="http://schemas.microsoft.com/office/drawing/2014/main" id="{985F1C09-903D-5DB3-C700-7CF07A4EC9AA}"/>
              </a:ext>
            </a:extLst>
          </p:cNvPr>
          <p:cNvSpPr>
            <a:spLocks noGrp="1"/>
          </p:cNvSpPr>
          <p:nvPr>
            <p:ph type="sldNum" sz="quarter" idx="5"/>
          </p:nvPr>
        </p:nvSpPr>
        <p:spPr/>
        <p:txBody>
          <a:bodyPr/>
          <a:lstStyle/>
          <a:p>
            <a:fld id="{4BDA85D0-1D75-8340-80D6-1CDA32F07B49}" type="slidenum">
              <a:rPr lang="en-US" smtClean="0"/>
              <a:t>11</a:t>
            </a:fld>
            <a:endParaRPr lang="en-US"/>
          </a:p>
        </p:txBody>
      </p:sp>
    </p:spTree>
    <p:extLst>
      <p:ext uri="{BB962C8B-B14F-4D97-AF65-F5344CB8AC3E}">
        <p14:creationId xmlns:p14="http://schemas.microsoft.com/office/powerpoint/2010/main" val="3888762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Fernando </a:t>
            </a:r>
            <a:r>
              <a:rPr lang="en-US"/>
              <a:t> m aa n d </a:t>
            </a:r>
            <a:r>
              <a:rPr lang="en-US" err="1"/>
              <a:t>uu</a:t>
            </a:r>
            <a:r>
              <a:rPr lang="en-US"/>
              <a:t> h aa n oh</a:t>
            </a:r>
            <a:br>
              <a:rPr lang="en-US">
                <a:ea typeface="Calibri"/>
                <a:cs typeface="+mn-lt"/>
              </a:rPr>
            </a:br>
            <a:br>
              <a:rPr lang="en-US">
                <a:ea typeface="Calibri"/>
                <a:cs typeface="+mn-lt"/>
              </a:rPr>
            </a:br>
            <a:r>
              <a:rPr lang="en-US">
                <a:ea typeface="Calibri"/>
                <a:cs typeface="Calibri"/>
              </a:rPr>
              <a:t>not joining</a:t>
            </a:r>
          </a:p>
        </p:txBody>
      </p:sp>
      <p:sp>
        <p:nvSpPr>
          <p:cNvPr id="4" name="Slide Number Placeholder 3"/>
          <p:cNvSpPr>
            <a:spLocks noGrp="1"/>
          </p:cNvSpPr>
          <p:nvPr>
            <p:ph type="sldNum" sz="quarter" idx="5"/>
          </p:nvPr>
        </p:nvSpPr>
        <p:spPr/>
        <p:txBody>
          <a:bodyPr/>
          <a:lstStyle/>
          <a:p>
            <a:fld id="{4BDA85D0-1D75-8340-80D6-1CDA32F07B49}" type="slidenum">
              <a:rPr lang="en-US" smtClean="0"/>
              <a:t>12</a:t>
            </a:fld>
            <a:endParaRPr lang="en-US"/>
          </a:p>
        </p:txBody>
      </p:sp>
    </p:spTree>
    <p:extLst>
      <p:ext uri="{BB962C8B-B14F-4D97-AF65-F5344CB8AC3E}">
        <p14:creationId xmlns:p14="http://schemas.microsoft.com/office/powerpoint/2010/main" val="3116636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Jason – Focused on creating smooth member experiences during onboarding and wealth advising</a:t>
            </a:r>
          </a:p>
        </p:txBody>
      </p:sp>
      <p:sp>
        <p:nvSpPr>
          <p:cNvPr id="4" name="Slide Number Placeholder 3"/>
          <p:cNvSpPr>
            <a:spLocks noGrp="1"/>
          </p:cNvSpPr>
          <p:nvPr>
            <p:ph type="sldNum" sz="quarter" idx="5"/>
          </p:nvPr>
        </p:nvSpPr>
        <p:spPr/>
        <p:txBody>
          <a:bodyPr/>
          <a:lstStyle/>
          <a:p>
            <a:fld id="{4BDA85D0-1D75-8340-80D6-1CDA32F07B49}" type="slidenum">
              <a:rPr lang="en-US" smtClean="0"/>
              <a:t>13</a:t>
            </a:fld>
            <a:endParaRPr lang="en-US"/>
          </a:p>
        </p:txBody>
      </p:sp>
    </p:spTree>
    <p:extLst>
      <p:ext uri="{BB962C8B-B14F-4D97-AF65-F5344CB8AC3E}">
        <p14:creationId xmlns:p14="http://schemas.microsoft.com/office/powerpoint/2010/main" val="2930648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TBD on attendance </a:t>
            </a:r>
          </a:p>
          <a:p>
            <a:endParaRPr lang="en-US">
              <a:cs typeface="Calibri"/>
            </a:endParaRPr>
          </a:p>
          <a:p>
            <a:r>
              <a:rPr lang="en-US">
                <a:cs typeface="Calibri"/>
              </a:rPr>
              <a:t>Top-Sand</a:t>
            </a:r>
            <a:endParaRPr lang="en-US"/>
          </a:p>
        </p:txBody>
      </p:sp>
      <p:sp>
        <p:nvSpPr>
          <p:cNvPr id="4" name="Slide Number Placeholder 3"/>
          <p:cNvSpPr>
            <a:spLocks noGrp="1"/>
          </p:cNvSpPr>
          <p:nvPr>
            <p:ph type="sldNum" sz="quarter" idx="5"/>
          </p:nvPr>
        </p:nvSpPr>
        <p:spPr/>
        <p:txBody>
          <a:bodyPr/>
          <a:lstStyle/>
          <a:p>
            <a:fld id="{4BDA85D0-1D75-8340-80D6-1CDA32F07B49}" type="slidenum">
              <a:rPr lang="en-US" smtClean="0"/>
              <a:t>14</a:t>
            </a:fld>
            <a:endParaRPr lang="en-US"/>
          </a:p>
        </p:txBody>
      </p:sp>
    </p:spTree>
    <p:extLst>
      <p:ext uri="{BB962C8B-B14F-4D97-AF65-F5344CB8AC3E}">
        <p14:creationId xmlns:p14="http://schemas.microsoft.com/office/powerpoint/2010/main" val="1320107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Not in attendance – On spring break with his family</a:t>
            </a:r>
          </a:p>
          <a:p>
            <a:pPr marL="171450" indent="-171450">
              <a:buFontTx/>
              <a:buChar char="-"/>
            </a:pPr>
            <a:r>
              <a:rPr lang="en-US">
                <a:ea typeface="Calibri"/>
                <a:cs typeface="Calibri"/>
              </a:rPr>
              <a:t>Worked on Elevate Innovation AI, using AI as an innovation assessment tools for midsize credit unions, and Gig stability, looking at financial services designed for gig workers</a:t>
            </a:r>
          </a:p>
          <a:p>
            <a:pPr marL="171450" indent="-171450">
              <a:buFontTx/>
              <a:buChar char="-"/>
            </a:pPr>
            <a:endParaRPr lang="en-US">
              <a:ea typeface="Calibri"/>
              <a:cs typeface="Calibri"/>
            </a:endParaRPr>
          </a:p>
          <a:p>
            <a:pPr marL="171450" indent="-171450">
              <a:buFontTx/>
              <a:buChar char="-"/>
            </a:pPr>
            <a:r>
              <a:rPr lang="en-US">
                <a:ea typeface="Calibri"/>
                <a:cs typeface="Calibri"/>
              </a:rPr>
              <a:t>Mindset shift: Thinking deeper about the problem, rather than just the solution, moving beyond traditional solutions, and leveraging emerging trends and technologies. </a:t>
            </a:r>
          </a:p>
          <a:p>
            <a:endParaRPr lang="en-US">
              <a:cs typeface="Calibri"/>
            </a:endParaRPr>
          </a:p>
          <a:p>
            <a:pPr marL="0" marR="0" algn="l">
              <a:buNone/>
            </a:pPr>
            <a:r>
              <a:rPr lang="en-US">
                <a:cs typeface="Calibri"/>
              </a:rPr>
              <a:t>- </a:t>
            </a:r>
            <a:r>
              <a:rPr lang="en-US" sz="1800" b="0" i="0" u="none" strike="noStrike">
                <a:solidFill>
                  <a:srgbClr val="212121"/>
                </a:solidFill>
                <a:effectLst/>
                <a:latin typeface="Aptos" panose="020B0004020202020204" pitchFamily="34" charset="0"/>
              </a:rPr>
              <a:t>I also want to take a moment to thank you and the team for an incredible learning experience over the last two years. The program has challenged me to think differently, explore new approaches to problem-solving, and connect with so many great people across the industry. I truly appreciate all the effort that has gone into making this such a valuable experience.</a:t>
            </a:r>
          </a:p>
          <a:p>
            <a:pPr>
              <a:buNone/>
            </a:pPr>
            <a:br>
              <a:rPr lang="en-US"/>
            </a:br>
            <a:endParaRPr lang="en-US"/>
          </a:p>
        </p:txBody>
      </p:sp>
      <p:sp>
        <p:nvSpPr>
          <p:cNvPr id="4" name="Slide Number Placeholder 3"/>
          <p:cNvSpPr>
            <a:spLocks noGrp="1"/>
          </p:cNvSpPr>
          <p:nvPr>
            <p:ph type="sldNum" sz="quarter" idx="5"/>
          </p:nvPr>
        </p:nvSpPr>
        <p:spPr/>
        <p:txBody>
          <a:bodyPr/>
          <a:lstStyle/>
          <a:p>
            <a:fld id="{4BDA85D0-1D75-8340-80D6-1CDA32F07B49}" type="slidenum">
              <a:rPr lang="en-US" smtClean="0"/>
              <a:t>15</a:t>
            </a:fld>
            <a:endParaRPr lang="en-US"/>
          </a:p>
        </p:txBody>
      </p:sp>
    </p:spTree>
    <p:extLst>
      <p:ext uri="{BB962C8B-B14F-4D97-AF65-F5344CB8AC3E}">
        <p14:creationId xmlns:p14="http://schemas.microsoft.com/office/powerpoint/2010/main" val="2095075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A85D0-1D75-8340-80D6-1CDA32F07B49}" type="slidenum">
              <a:rPr lang="en-US" smtClean="0"/>
              <a:t>16</a:t>
            </a:fld>
            <a:endParaRPr lang="en-US"/>
          </a:p>
        </p:txBody>
      </p:sp>
    </p:spTree>
    <p:extLst>
      <p:ext uri="{BB962C8B-B14F-4D97-AF65-F5344CB8AC3E}">
        <p14:creationId xmlns:p14="http://schemas.microsoft.com/office/powerpoint/2010/main" val="159821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Stoltz-</a:t>
            </a:r>
            <a:r>
              <a:rPr lang="en-US" err="1"/>
              <a:t>foos</a:t>
            </a:r>
            <a:endParaRPr lang="en-US"/>
          </a:p>
          <a:p>
            <a:endParaRPr lang="en-US"/>
          </a:p>
          <a:p>
            <a:pPr marL="171450" indent="-171450">
              <a:buFontTx/>
              <a:buChar char="-"/>
            </a:pPr>
            <a:r>
              <a:rPr lang="en-US"/>
              <a:t>Focused on using AI and other technology to provide relevant and just in time financial resources to individuals and small businesses</a:t>
            </a:r>
          </a:p>
          <a:p>
            <a:pPr marL="171450" indent="-171450">
              <a:buFontTx/>
              <a:buChar char="-"/>
            </a:pPr>
            <a:endParaRPr lang="en-US"/>
          </a:p>
          <a:p>
            <a:pPr marL="171450" indent="-171450">
              <a:buFontTx/>
              <a:buChar char="-"/>
            </a:pPr>
            <a:r>
              <a:rPr lang="en-US"/>
              <a:t>- Be empathetic with the member and critical of the design</a:t>
            </a:r>
          </a:p>
        </p:txBody>
      </p:sp>
      <p:sp>
        <p:nvSpPr>
          <p:cNvPr id="4" name="Slide Number Placeholder 3"/>
          <p:cNvSpPr>
            <a:spLocks noGrp="1"/>
          </p:cNvSpPr>
          <p:nvPr>
            <p:ph type="sldNum" sz="quarter" idx="5"/>
          </p:nvPr>
        </p:nvSpPr>
        <p:spPr/>
        <p:txBody>
          <a:bodyPr/>
          <a:lstStyle/>
          <a:p>
            <a:fld id="{4BDA85D0-1D75-8340-80D6-1CDA32F07B49}" type="slidenum">
              <a:rPr lang="en-US" smtClean="0"/>
              <a:t>17</a:t>
            </a:fld>
            <a:endParaRPr lang="en-US"/>
          </a:p>
        </p:txBody>
      </p:sp>
    </p:spTree>
    <p:extLst>
      <p:ext uri="{BB962C8B-B14F-4D97-AF65-F5344CB8AC3E}">
        <p14:creationId xmlns:p14="http://schemas.microsoft.com/office/powerpoint/2010/main" val="1320487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A85D0-1D75-8340-80D6-1CDA32F07B49}" type="slidenum">
              <a:rPr lang="en-US" smtClean="0"/>
              <a:t>18</a:t>
            </a:fld>
            <a:endParaRPr lang="en-US"/>
          </a:p>
        </p:txBody>
      </p:sp>
    </p:spTree>
    <p:extLst>
      <p:ext uri="{BB962C8B-B14F-4D97-AF65-F5344CB8AC3E}">
        <p14:creationId xmlns:p14="http://schemas.microsoft.com/office/powerpoint/2010/main" val="2315654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Missing the first half hour – </a:t>
            </a:r>
          </a:p>
          <a:p>
            <a:endParaRPr lang="en-US">
              <a:cs typeface="Calibri"/>
            </a:endParaRPr>
          </a:p>
          <a:p>
            <a:r>
              <a:rPr lang="en-US">
                <a:cs typeface="Calibri"/>
              </a:rPr>
              <a:t>- Member engagement and growth - Making it easy to onboard members, metaverse-powered financial education platform for Gen Alpha</a:t>
            </a:r>
            <a:endParaRPr lang="en-US"/>
          </a:p>
        </p:txBody>
      </p:sp>
      <p:sp>
        <p:nvSpPr>
          <p:cNvPr id="4" name="Slide Number Placeholder 3"/>
          <p:cNvSpPr>
            <a:spLocks noGrp="1"/>
          </p:cNvSpPr>
          <p:nvPr>
            <p:ph type="sldNum" sz="quarter" idx="5"/>
          </p:nvPr>
        </p:nvSpPr>
        <p:spPr/>
        <p:txBody>
          <a:bodyPr/>
          <a:lstStyle/>
          <a:p>
            <a:fld id="{4BDA85D0-1D75-8340-80D6-1CDA32F07B49}" type="slidenum">
              <a:rPr lang="en-US" smtClean="0"/>
              <a:t>19</a:t>
            </a:fld>
            <a:endParaRPr lang="en-US"/>
          </a:p>
        </p:txBody>
      </p:sp>
    </p:spTree>
    <p:extLst>
      <p:ext uri="{BB962C8B-B14F-4D97-AF65-F5344CB8AC3E}">
        <p14:creationId xmlns:p14="http://schemas.microsoft.com/office/powerpoint/2010/main" val="135319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McKaye to kick off and hand off to Christie</a:t>
            </a:r>
          </a:p>
          <a:p>
            <a:endParaRPr lang="en-US">
              <a:ea typeface="Calibri"/>
              <a:cs typeface="Calibri"/>
            </a:endParaRPr>
          </a:p>
          <a:p>
            <a:pPr marL="171450" indent="-171450">
              <a:buFontTx/>
              <a:buChar char="-"/>
            </a:pPr>
            <a:r>
              <a:rPr lang="en-US">
                <a:ea typeface="Calibri"/>
                <a:cs typeface="Calibri"/>
              </a:rPr>
              <a:t>Wave 19 is awesome – curious, collaborative, care about each other and their members, change the world.  Leaders of the highest caliber. </a:t>
            </a:r>
          </a:p>
          <a:p>
            <a:pPr marL="171450" indent="-171450">
              <a:buFontTx/>
              <a:buChar char="-"/>
            </a:pPr>
            <a:r>
              <a:rPr lang="en-US">
                <a:ea typeface="Calibri"/>
                <a:cs typeface="Calibri"/>
              </a:rPr>
              <a:t>Thank you to the participants, their managers/teams, and their organizations - investment</a:t>
            </a:r>
          </a:p>
          <a:p>
            <a:pPr marL="171450" indent="-171450">
              <a:buFontTx/>
              <a:buChar char="-"/>
            </a:pPr>
            <a:r>
              <a:rPr lang="en-US">
                <a:ea typeface="Calibri"/>
                <a:cs typeface="Calibri"/>
              </a:rPr>
              <a:t>Chat – Feel free to congratulate them and share memories</a:t>
            </a:r>
          </a:p>
          <a:p>
            <a:pPr marL="171450" indent="-171450">
              <a:buFontTx/>
              <a:buChar char="-"/>
            </a:pPr>
            <a:r>
              <a:rPr lang="en-US">
                <a:ea typeface="Calibri"/>
                <a:cs typeface="Calibri"/>
              </a:rPr>
              <a:t>Introduce Amanda</a:t>
            </a:r>
          </a:p>
        </p:txBody>
      </p:sp>
      <p:sp>
        <p:nvSpPr>
          <p:cNvPr id="4" name="Slide Number Placeholder 3"/>
          <p:cNvSpPr>
            <a:spLocks noGrp="1"/>
          </p:cNvSpPr>
          <p:nvPr>
            <p:ph type="sldNum" sz="quarter" idx="5"/>
          </p:nvPr>
        </p:nvSpPr>
        <p:spPr/>
        <p:txBody>
          <a:bodyPr/>
          <a:lstStyle/>
          <a:p>
            <a:fld id="{4BDA85D0-1D75-8340-80D6-1CDA32F07B49}" type="slidenum">
              <a:rPr lang="en-US" smtClean="0"/>
              <a:t>2</a:t>
            </a:fld>
            <a:endParaRPr lang="en-US"/>
          </a:p>
        </p:txBody>
      </p:sp>
    </p:spTree>
    <p:extLst>
      <p:ext uri="{BB962C8B-B14F-4D97-AF65-F5344CB8AC3E}">
        <p14:creationId xmlns:p14="http://schemas.microsoft.com/office/powerpoint/2010/main" val="3458006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A85D0-1D75-8340-80D6-1CDA32F07B49}" type="slidenum">
              <a:rPr lang="en-US" smtClean="0"/>
              <a:t>20</a:t>
            </a:fld>
            <a:endParaRPr lang="en-US"/>
          </a:p>
        </p:txBody>
      </p:sp>
    </p:spTree>
    <p:extLst>
      <p:ext uri="{BB962C8B-B14F-4D97-AF65-F5344CB8AC3E}">
        <p14:creationId xmlns:p14="http://schemas.microsoft.com/office/powerpoint/2010/main" val="3509450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Not in attendance</a:t>
            </a:r>
          </a:p>
          <a:p>
            <a:endParaRPr lang="en-US">
              <a:cs typeface="Calibri"/>
            </a:endParaRPr>
          </a:p>
          <a:p>
            <a:pPr marL="171450" indent="-171450">
              <a:buFontTx/>
              <a:buChar char="-"/>
            </a:pPr>
            <a:r>
              <a:rPr lang="en-US">
                <a:cs typeface="Calibri"/>
              </a:rPr>
              <a:t>Member engagement and onboarding tool, services through immigrants</a:t>
            </a:r>
          </a:p>
          <a:p>
            <a:pPr marL="171450" indent="-171450">
              <a:buFontTx/>
              <a:buChar char="-"/>
            </a:pPr>
            <a:endParaRPr lang="en-US">
              <a:cs typeface="Calibri"/>
            </a:endParaRPr>
          </a:p>
          <a:p>
            <a:pPr marL="171450" indent="-171450">
              <a:buFontTx/>
              <a:buChar char="-"/>
            </a:pPr>
            <a:r>
              <a:rPr lang="en-US">
                <a:cs typeface="Calibri"/>
              </a:rPr>
              <a:t>Michele – biggest takeaway was the community – sharing the last two years with teams of i3 has been an impactful experience that will continue to benefit her throughout her career</a:t>
            </a:r>
            <a:endParaRPr lang="en-US"/>
          </a:p>
        </p:txBody>
      </p:sp>
      <p:sp>
        <p:nvSpPr>
          <p:cNvPr id="4" name="Slide Number Placeholder 3"/>
          <p:cNvSpPr>
            <a:spLocks noGrp="1"/>
          </p:cNvSpPr>
          <p:nvPr>
            <p:ph type="sldNum" sz="quarter" idx="5"/>
          </p:nvPr>
        </p:nvSpPr>
        <p:spPr/>
        <p:txBody>
          <a:bodyPr/>
          <a:lstStyle/>
          <a:p>
            <a:fld id="{4BDA85D0-1D75-8340-80D6-1CDA32F07B49}" type="slidenum">
              <a:rPr lang="en-US" smtClean="0"/>
              <a:t>21</a:t>
            </a:fld>
            <a:endParaRPr lang="en-US"/>
          </a:p>
        </p:txBody>
      </p:sp>
    </p:spTree>
    <p:extLst>
      <p:ext uri="{BB962C8B-B14F-4D97-AF65-F5344CB8AC3E}">
        <p14:creationId xmlns:p14="http://schemas.microsoft.com/office/powerpoint/2010/main" val="2854149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Not in attendance </a:t>
            </a:r>
            <a:endParaRPr lang="en-US"/>
          </a:p>
        </p:txBody>
      </p:sp>
      <p:sp>
        <p:nvSpPr>
          <p:cNvPr id="4" name="Slide Number Placeholder 3"/>
          <p:cNvSpPr>
            <a:spLocks noGrp="1"/>
          </p:cNvSpPr>
          <p:nvPr>
            <p:ph type="sldNum" sz="quarter" idx="5"/>
          </p:nvPr>
        </p:nvSpPr>
        <p:spPr/>
        <p:txBody>
          <a:bodyPr/>
          <a:lstStyle/>
          <a:p>
            <a:fld id="{4BDA85D0-1D75-8340-80D6-1CDA32F07B49}" type="slidenum">
              <a:rPr lang="en-US" smtClean="0"/>
              <a:t>22</a:t>
            </a:fld>
            <a:endParaRPr lang="en-US"/>
          </a:p>
        </p:txBody>
      </p:sp>
    </p:spTree>
    <p:extLst>
      <p:ext uri="{BB962C8B-B14F-4D97-AF65-F5344CB8AC3E}">
        <p14:creationId xmlns:p14="http://schemas.microsoft.com/office/powerpoint/2010/main" val="3167169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Woo in </a:t>
            </a:r>
            <a:r>
              <a:rPr lang="en-US" err="1"/>
              <a:t>tran</a:t>
            </a:r>
            <a:r>
              <a:rPr lang="en-US"/>
              <a:t> on</a:t>
            </a:r>
          </a:p>
          <a:p>
            <a:pPr marL="171450" indent="-171450">
              <a:buFontTx/>
              <a:buChar char="-"/>
            </a:pPr>
            <a:endParaRPr lang="en-US"/>
          </a:p>
          <a:p>
            <a:pPr marL="171450" indent="-171450">
              <a:buFontTx/>
              <a:buChar char="-"/>
            </a:pPr>
            <a:r>
              <a:rPr lang="en-US"/>
              <a:t>Thrive – mobile app that bridges the gap between Gen Z and CUs through personalized financial guidance, and </a:t>
            </a:r>
            <a:r>
              <a:rPr lang="en-US" err="1"/>
              <a:t>LaunchPad</a:t>
            </a:r>
            <a:r>
              <a:rPr lang="en-US"/>
              <a:t>- platform to empower credit union growth through consulting and partnerships</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4BDA85D0-1D75-8340-80D6-1CDA32F07B49}" type="slidenum">
              <a:rPr lang="en-US" smtClean="0"/>
              <a:t>23</a:t>
            </a:fld>
            <a:endParaRPr lang="en-US"/>
          </a:p>
        </p:txBody>
      </p:sp>
    </p:spTree>
    <p:extLst>
      <p:ext uri="{BB962C8B-B14F-4D97-AF65-F5344CB8AC3E}">
        <p14:creationId xmlns:p14="http://schemas.microsoft.com/office/powerpoint/2010/main" val="4065280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A85D0-1D75-8340-80D6-1CDA32F07B49}" type="slidenum">
              <a:rPr lang="en-US" smtClean="0"/>
              <a:t>24</a:t>
            </a:fld>
            <a:endParaRPr lang="en-US"/>
          </a:p>
        </p:txBody>
      </p:sp>
    </p:spTree>
    <p:extLst>
      <p:ext uri="{BB962C8B-B14F-4D97-AF65-F5344CB8AC3E}">
        <p14:creationId xmlns:p14="http://schemas.microsoft.com/office/powerpoint/2010/main" val="474583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Moh </a:t>
            </a:r>
            <a:r>
              <a:rPr lang="en-US" err="1">
                <a:ea typeface="Calibri"/>
                <a:cs typeface="Calibri"/>
              </a:rPr>
              <a:t>ron</a:t>
            </a:r>
            <a:r>
              <a:rPr lang="en-US">
                <a:ea typeface="Calibri"/>
                <a:cs typeface="Calibri"/>
              </a:rPr>
              <a:t> </a:t>
            </a:r>
            <a:r>
              <a:rPr lang="en-US" err="1">
                <a:ea typeface="Calibri"/>
                <a:cs typeface="Calibri"/>
              </a:rPr>
              <a:t>ic</a:t>
            </a:r>
            <a:r>
              <a:rPr lang="en-US">
                <a:ea typeface="Calibri"/>
                <a:cs typeface="Calibri"/>
              </a:rPr>
              <a:t> </a:t>
            </a:r>
          </a:p>
          <a:p>
            <a:endParaRPr lang="en-US">
              <a:cs typeface="Calibri"/>
            </a:endParaRPr>
          </a:p>
          <a:p>
            <a:r>
              <a:rPr lang="en-US">
                <a:cs typeface="Calibri"/>
              </a:rPr>
              <a:t>- Charlie AI – search engine for car buying, using AI tech in CU websites; Teach2Finance – Unlocking critical CU talent need by engaging teachers and providing a specialized certification program</a:t>
            </a:r>
            <a:endParaRPr lang="en-US"/>
          </a:p>
        </p:txBody>
      </p:sp>
      <p:sp>
        <p:nvSpPr>
          <p:cNvPr id="4" name="Slide Number Placeholder 3"/>
          <p:cNvSpPr>
            <a:spLocks noGrp="1"/>
          </p:cNvSpPr>
          <p:nvPr>
            <p:ph type="sldNum" sz="quarter" idx="5"/>
          </p:nvPr>
        </p:nvSpPr>
        <p:spPr/>
        <p:txBody>
          <a:bodyPr/>
          <a:lstStyle/>
          <a:p>
            <a:fld id="{4BDA85D0-1D75-8340-80D6-1CDA32F07B49}" type="slidenum">
              <a:rPr lang="en-US" smtClean="0"/>
              <a:t>25</a:t>
            </a:fld>
            <a:endParaRPr lang="en-US"/>
          </a:p>
        </p:txBody>
      </p:sp>
    </p:spTree>
    <p:extLst>
      <p:ext uri="{BB962C8B-B14F-4D97-AF65-F5344CB8AC3E}">
        <p14:creationId xmlns:p14="http://schemas.microsoft.com/office/powerpoint/2010/main" val="3077601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A85D0-1D75-8340-80D6-1CDA32F07B49}" type="slidenum">
              <a:rPr lang="en-US" smtClean="0"/>
              <a:t>26</a:t>
            </a:fld>
            <a:endParaRPr lang="en-US"/>
          </a:p>
        </p:txBody>
      </p:sp>
    </p:spTree>
    <p:extLst>
      <p:ext uri="{BB962C8B-B14F-4D97-AF65-F5344CB8AC3E}">
        <p14:creationId xmlns:p14="http://schemas.microsoft.com/office/powerpoint/2010/main" val="4038419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Wallet Wise – age-specific financial education</a:t>
            </a:r>
          </a:p>
          <a:p>
            <a:pPr marL="171450" indent="-171450">
              <a:buFontTx/>
              <a:buChar char="-"/>
            </a:pPr>
            <a:r>
              <a:rPr lang="en-US"/>
              <a:t>Power of collaboration, people helping people, and getting beyond what feels comfortable to drive innovation</a:t>
            </a:r>
          </a:p>
        </p:txBody>
      </p:sp>
      <p:sp>
        <p:nvSpPr>
          <p:cNvPr id="4" name="Slide Number Placeholder 3"/>
          <p:cNvSpPr>
            <a:spLocks noGrp="1"/>
          </p:cNvSpPr>
          <p:nvPr>
            <p:ph type="sldNum" sz="quarter" idx="5"/>
          </p:nvPr>
        </p:nvSpPr>
        <p:spPr/>
        <p:txBody>
          <a:bodyPr/>
          <a:lstStyle/>
          <a:p>
            <a:fld id="{4BDA85D0-1D75-8340-80D6-1CDA32F07B49}" type="slidenum">
              <a:rPr lang="en-US" smtClean="0"/>
              <a:t>27</a:t>
            </a:fld>
            <a:endParaRPr lang="en-US"/>
          </a:p>
        </p:txBody>
      </p:sp>
    </p:spTree>
    <p:extLst>
      <p:ext uri="{BB962C8B-B14F-4D97-AF65-F5344CB8AC3E}">
        <p14:creationId xmlns:p14="http://schemas.microsoft.com/office/powerpoint/2010/main" val="2005017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join me in a virtual round of applause for our Wave 19!!!</a:t>
            </a:r>
          </a:p>
          <a:p>
            <a:endParaRPr lang="en-US"/>
          </a:p>
          <a:p>
            <a:r>
              <a:rPr lang="en-US"/>
              <a:t>We are so incredibly proud of them and it’s been a true honor to work with them.</a:t>
            </a:r>
          </a:p>
          <a:p>
            <a:r>
              <a:rPr lang="en-US"/>
              <a:t>As we look to the future, we have high expectations for them to transform their teams, credit unions, and the industry overall. They’ve been trained to look at challenges in new ways, explore innovative solutions, and to build culture and excitement as they drive to the future. </a:t>
            </a:r>
          </a:p>
          <a:p>
            <a:r>
              <a:rPr lang="en-US"/>
              <a:t>Each month, our i3ers are left with an assignment to help them grow. At the end of this program, we kindly ask for one more assignment (you don’t have to turn it in) – using these skills you’ve built, challenge yourself to apply them to your CUs in new ways. It’s by innovating that we make the future of the credit union industry that we want to participate in. And to the managers on this call – hold them to it! Lean on them to help you grow. It’s truly inspiring to see what these innovators can do. </a:t>
            </a:r>
          </a:p>
        </p:txBody>
      </p:sp>
      <p:sp>
        <p:nvSpPr>
          <p:cNvPr id="4" name="Slide Number Placeholder 3"/>
          <p:cNvSpPr>
            <a:spLocks noGrp="1"/>
          </p:cNvSpPr>
          <p:nvPr>
            <p:ph type="sldNum" sz="quarter" idx="5"/>
          </p:nvPr>
        </p:nvSpPr>
        <p:spPr/>
        <p:txBody>
          <a:bodyPr/>
          <a:lstStyle/>
          <a:p>
            <a:fld id="{4BDA85D0-1D75-8340-80D6-1CDA32F07B49}" type="slidenum">
              <a:rPr lang="en-US" smtClean="0"/>
              <a:t>28</a:t>
            </a:fld>
            <a:endParaRPr lang="en-US"/>
          </a:p>
        </p:txBody>
      </p:sp>
    </p:spTree>
    <p:extLst>
      <p:ext uri="{BB962C8B-B14F-4D97-AF65-F5344CB8AC3E}">
        <p14:creationId xmlns:p14="http://schemas.microsoft.com/office/powerpoint/2010/main" val="1194533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Concept docs and webinars have been posted on Filene’s website</a:t>
            </a:r>
          </a:p>
          <a:p>
            <a:pPr marL="171450" indent="-171450">
              <a:buFontTx/>
              <a:buChar char="-"/>
            </a:pPr>
            <a:r>
              <a:rPr lang="en-US"/>
              <a:t>Graduation gifts mailed – if you haven’t received it, reach out</a:t>
            </a:r>
          </a:p>
          <a:p>
            <a:pPr marL="171450" indent="-171450">
              <a:buFontTx/>
              <a:buChar char="-"/>
            </a:pPr>
            <a:r>
              <a:rPr lang="en-US"/>
              <a:t>Recording of this webinar will be posted</a:t>
            </a:r>
          </a:p>
          <a:p>
            <a:pPr marL="171450" indent="-171450">
              <a:buFontTx/>
              <a:buChar char="-"/>
            </a:pPr>
            <a:r>
              <a:rPr lang="en-US"/>
              <a:t>Graduation Diploma – Print and Social Media Want to stay connected</a:t>
            </a:r>
          </a:p>
          <a:p>
            <a:pPr marL="628650" lvl="1" indent="-171450">
              <a:buFontTx/>
              <a:buChar char="-"/>
            </a:pPr>
            <a:r>
              <a:rPr lang="en-US"/>
              <a:t>EDGE</a:t>
            </a:r>
          </a:p>
          <a:p>
            <a:pPr marL="628650" lvl="1" indent="-171450">
              <a:buFontTx/>
              <a:buChar char="-"/>
            </a:pPr>
            <a:r>
              <a:rPr lang="en-US"/>
              <a:t>BBM</a:t>
            </a:r>
          </a:p>
          <a:p>
            <a:pPr marL="628650" lvl="1" indent="-171450">
              <a:buFontTx/>
              <a:buChar char="-"/>
            </a:pPr>
            <a:r>
              <a:rPr lang="en-US"/>
              <a:t>LinkedIn Group</a:t>
            </a:r>
          </a:p>
          <a:p>
            <a:pPr marL="171450" lvl="0" indent="-171450">
              <a:buFontTx/>
              <a:buChar char="-"/>
            </a:pPr>
            <a:r>
              <a:rPr lang="en-US"/>
              <a:t>Kicking off Wave 21 next week </a:t>
            </a:r>
          </a:p>
        </p:txBody>
      </p:sp>
      <p:sp>
        <p:nvSpPr>
          <p:cNvPr id="4" name="Slide Number Placeholder 3"/>
          <p:cNvSpPr>
            <a:spLocks noGrp="1"/>
          </p:cNvSpPr>
          <p:nvPr>
            <p:ph type="sldNum" sz="quarter" idx="5"/>
          </p:nvPr>
        </p:nvSpPr>
        <p:spPr/>
        <p:txBody>
          <a:bodyPr/>
          <a:lstStyle/>
          <a:p>
            <a:fld id="{4BDA85D0-1D75-8340-80D6-1CDA32F07B49}" type="slidenum">
              <a:rPr lang="en-US" smtClean="0"/>
              <a:t>29</a:t>
            </a:fld>
            <a:endParaRPr lang="en-US"/>
          </a:p>
        </p:txBody>
      </p:sp>
    </p:spTree>
    <p:extLst>
      <p:ext uri="{BB962C8B-B14F-4D97-AF65-F5344CB8AC3E}">
        <p14:creationId xmlns:p14="http://schemas.microsoft.com/office/powerpoint/2010/main" val="3550759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Congratulations Amanda</a:t>
            </a:r>
          </a:p>
          <a:p>
            <a:endParaRPr lang="en-US"/>
          </a:p>
          <a:p>
            <a:r>
              <a:rPr lang="en-US"/>
              <a:t>- Focused her innovation efforts on youth and young adults through gamification and immersive experiences through her learn2earn and </a:t>
            </a:r>
            <a:r>
              <a:rPr lang="en-US" err="1"/>
              <a:t>Moneyverse</a:t>
            </a:r>
            <a:r>
              <a:rPr lang="en-US"/>
              <a:t> teams</a:t>
            </a:r>
          </a:p>
        </p:txBody>
      </p:sp>
      <p:sp>
        <p:nvSpPr>
          <p:cNvPr id="4" name="Slide Number Placeholder 3"/>
          <p:cNvSpPr>
            <a:spLocks noGrp="1"/>
          </p:cNvSpPr>
          <p:nvPr>
            <p:ph type="sldNum" sz="quarter" idx="5"/>
          </p:nvPr>
        </p:nvSpPr>
        <p:spPr/>
        <p:txBody>
          <a:bodyPr/>
          <a:lstStyle/>
          <a:p>
            <a:fld id="{4BDA85D0-1D75-8340-80D6-1CDA32F07B49}" type="slidenum">
              <a:rPr lang="en-US" smtClean="0"/>
              <a:t>3</a:t>
            </a:fld>
            <a:endParaRPr lang="en-US"/>
          </a:p>
        </p:txBody>
      </p:sp>
    </p:spTree>
    <p:extLst>
      <p:ext uri="{BB962C8B-B14F-4D97-AF65-F5344CB8AC3E}">
        <p14:creationId xmlns:p14="http://schemas.microsoft.com/office/powerpoint/2010/main" val="1298614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Maddie</a:t>
            </a:r>
          </a:p>
        </p:txBody>
      </p:sp>
      <p:sp>
        <p:nvSpPr>
          <p:cNvPr id="4" name="Slide Number Placeholder 3"/>
          <p:cNvSpPr>
            <a:spLocks noGrp="1"/>
          </p:cNvSpPr>
          <p:nvPr>
            <p:ph type="sldNum" sz="quarter" idx="5"/>
          </p:nvPr>
        </p:nvSpPr>
        <p:spPr/>
        <p:txBody>
          <a:bodyPr/>
          <a:lstStyle/>
          <a:p>
            <a:fld id="{4BDA85D0-1D75-8340-80D6-1CDA32F07B49}" type="slidenum">
              <a:rPr lang="en-US" smtClean="0"/>
              <a:t>4</a:t>
            </a:fld>
            <a:endParaRPr lang="en-US"/>
          </a:p>
        </p:txBody>
      </p:sp>
    </p:spTree>
    <p:extLst>
      <p:ext uri="{BB962C8B-B14F-4D97-AF65-F5344CB8AC3E}">
        <p14:creationId xmlns:p14="http://schemas.microsoft.com/office/powerpoint/2010/main" val="716622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Ayuz</a:t>
            </a:r>
            <a:r>
              <a:rPr lang="en-US"/>
              <a:t> B HH EY AY AH T</a:t>
            </a:r>
          </a:p>
          <a:p>
            <a:endParaRPr lang="en-US"/>
          </a:p>
          <a:p>
            <a:r>
              <a:rPr lang="en-US"/>
              <a:t>- Focused on advancing financial education and personalized guidance for young adults and millennials- Learn2Earn &amp; Plentitude</a:t>
            </a:r>
          </a:p>
        </p:txBody>
      </p:sp>
      <p:sp>
        <p:nvSpPr>
          <p:cNvPr id="4" name="Slide Number Placeholder 3"/>
          <p:cNvSpPr>
            <a:spLocks noGrp="1"/>
          </p:cNvSpPr>
          <p:nvPr>
            <p:ph type="sldNum" sz="quarter" idx="5"/>
          </p:nvPr>
        </p:nvSpPr>
        <p:spPr/>
        <p:txBody>
          <a:bodyPr/>
          <a:lstStyle/>
          <a:p>
            <a:fld id="{4BDA85D0-1D75-8340-80D6-1CDA32F07B49}" type="slidenum">
              <a:rPr lang="en-US" smtClean="0"/>
              <a:t>5</a:t>
            </a:fld>
            <a:endParaRPr lang="en-US"/>
          </a:p>
        </p:txBody>
      </p:sp>
    </p:spTree>
    <p:extLst>
      <p:ext uri="{BB962C8B-B14F-4D97-AF65-F5344CB8AC3E}">
        <p14:creationId xmlns:p14="http://schemas.microsoft.com/office/powerpoint/2010/main" val="1733372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A85D0-1D75-8340-80D6-1CDA32F07B49}" type="slidenum">
              <a:rPr lang="en-US" smtClean="0"/>
              <a:t>6</a:t>
            </a:fld>
            <a:endParaRPr lang="en-US"/>
          </a:p>
        </p:txBody>
      </p:sp>
    </p:spTree>
    <p:extLst>
      <p:ext uri="{BB962C8B-B14F-4D97-AF65-F5344CB8AC3E}">
        <p14:creationId xmlns:p14="http://schemas.microsoft.com/office/powerpoint/2010/main" val="306825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 Jones – Focused on increasing collaboration between credit unions and </a:t>
            </a:r>
            <a:r>
              <a:rPr lang="en-US" err="1"/>
              <a:t>fintechs</a:t>
            </a:r>
            <a:r>
              <a:rPr lang="en-US"/>
              <a:t>, and supporting college students and their financial wellbeing</a:t>
            </a:r>
          </a:p>
        </p:txBody>
      </p:sp>
      <p:sp>
        <p:nvSpPr>
          <p:cNvPr id="4" name="Slide Number Placeholder 3"/>
          <p:cNvSpPr>
            <a:spLocks noGrp="1"/>
          </p:cNvSpPr>
          <p:nvPr>
            <p:ph type="sldNum" sz="quarter" idx="5"/>
          </p:nvPr>
        </p:nvSpPr>
        <p:spPr/>
        <p:txBody>
          <a:bodyPr/>
          <a:lstStyle/>
          <a:p>
            <a:fld id="{4BDA85D0-1D75-8340-80D6-1CDA32F07B49}" type="slidenum">
              <a:rPr lang="en-US" smtClean="0"/>
              <a:t>7</a:t>
            </a:fld>
            <a:endParaRPr lang="en-US"/>
          </a:p>
        </p:txBody>
      </p:sp>
    </p:spTree>
    <p:extLst>
      <p:ext uri="{BB962C8B-B14F-4D97-AF65-F5344CB8AC3E}">
        <p14:creationId xmlns:p14="http://schemas.microsoft.com/office/powerpoint/2010/main" val="1594494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A85D0-1D75-8340-80D6-1CDA32F07B49}" type="slidenum">
              <a:rPr lang="en-US" smtClean="0"/>
              <a:t>8</a:t>
            </a:fld>
            <a:endParaRPr lang="en-US"/>
          </a:p>
        </p:txBody>
      </p:sp>
    </p:spTree>
    <p:extLst>
      <p:ext uri="{BB962C8B-B14F-4D97-AF65-F5344CB8AC3E}">
        <p14:creationId xmlns:p14="http://schemas.microsoft.com/office/powerpoint/2010/main" val="4028753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Projects focused on people helping people - designing solutions for business owners and for first responders</a:t>
            </a:r>
          </a:p>
        </p:txBody>
      </p:sp>
      <p:sp>
        <p:nvSpPr>
          <p:cNvPr id="4" name="Slide Number Placeholder 3"/>
          <p:cNvSpPr>
            <a:spLocks noGrp="1"/>
          </p:cNvSpPr>
          <p:nvPr>
            <p:ph type="sldNum" sz="quarter" idx="5"/>
          </p:nvPr>
        </p:nvSpPr>
        <p:spPr/>
        <p:txBody>
          <a:bodyPr/>
          <a:lstStyle/>
          <a:p>
            <a:fld id="{4BDA85D0-1D75-8340-80D6-1CDA32F07B49}" type="slidenum">
              <a:rPr lang="en-US" smtClean="0"/>
              <a:t>9</a:t>
            </a:fld>
            <a:endParaRPr lang="en-US"/>
          </a:p>
        </p:txBody>
      </p:sp>
    </p:spTree>
    <p:extLst>
      <p:ext uri="{BB962C8B-B14F-4D97-AF65-F5344CB8AC3E}">
        <p14:creationId xmlns:p14="http://schemas.microsoft.com/office/powerpoint/2010/main" val="2534366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0" y="4210804"/>
            <a:ext cx="12192000" cy="406021"/>
          </a:xfrm>
          <a:prstGeom prst="rect">
            <a:avLst/>
          </a:prstGeom>
        </p:spPr>
        <p:txBody>
          <a:bodyPr vert="horz"/>
          <a:lstStyle>
            <a:lvl1pPr marL="0" indent="0" algn="ctr">
              <a:buNone/>
              <a:defRPr sz="1800" b="0" i="0" cap="all" spc="500" baseline="0">
                <a:solidFill>
                  <a:schemeClr val="tx1">
                    <a:lumMod val="85000"/>
                    <a:lumOff val="15000"/>
                  </a:schemeClr>
                </a:solidFill>
                <a:latin typeface="Helvetica Neue Bold Condensed"/>
                <a:cs typeface="Helvetica Neue Bold Condensed"/>
              </a:defRPr>
            </a:lvl1pPr>
          </a:lstStyle>
          <a:p>
            <a:pPr lvl="0"/>
            <a:r>
              <a:rPr lang="en-US"/>
              <a:t>+ADD presentation title</a:t>
            </a:r>
          </a:p>
        </p:txBody>
      </p:sp>
      <p:sp>
        <p:nvSpPr>
          <p:cNvPr id="3" name="Text Placeholder 2"/>
          <p:cNvSpPr>
            <a:spLocks noGrp="1"/>
          </p:cNvSpPr>
          <p:nvPr>
            <p:ph type="body" sz="quarter" idx="11" hasCustomPrompt="1"/>
          </p:nvPr>
        </p:nvSpPr>
        <p:spPr>
          <a:xfrm>
            <a:off x="0" y="4638583"/>
            <a:ext cx="12192000" cy="971550"/>
          </a:xfrm>
          <a:prstGeom prst="rect">
            <a:avLst/>
          </a:prstGeom>
        </p:spPr>
        <p:txBody>
          <a:bodyPr vert="horz"/>
          <a:lstStyle>
            <a:lvl1pPr marL="0" indent="0" algn="ctr">
              <a:buNone/>
              <a:defRPr sz="1400" b="0" i="0">
                <a:solidFill>
                  <a:srgbClr val="00A2C5"/>
                </a:solidFill>
                <a:latin typeface="Helvetica" charset="0"/>
                <a:ea typeface="Helvetica" charset="0"/>
                <a:cs typeface="Helvetica"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+Add presentation subtitle</a:t>
            </a:r>
          </a:p>
        </p:txBody>
      </p:sp>
      <p:pic>
        <p:nvPicPr>
          <p:cNvPr id="4" name="Picture 3">
            <a:extLst>
              <a:ext uri="{FF2B5EF4-FFF2-40B4-BE49-F238E27FC236}">
                <a16:creationId xmlns:a16="http://schemas.microsoft.com/office/drawing/2014/main" id="{A8AFC7F2-2004-2E4B-8159-FC5715749C16}"/>
              </a:ext>
            </a:extLst>
          </p:cNvPr>
          <p:cNvPicPr>
            <a:picLocks noChangeAspect="1"/>
          </p:cNvPicPr>
          <p:nvPr userDrawn="1"/>
        </p:nvPicPr>
        <p:blipFill>
          <a:blip r:embed="rId2"/>
          <a:stretch>
            <a:fillRect/>
          </a:stretch>
        </p:blipFill>
        <p:spPr>
          <a:xfrm>
            <a:off x="3214959" y="1488956"/>
            <a:ext cx="5918200" cy="1320800"/>
          </a:xfrm>
          <a:prstGeom prst="rect">
            <a:avLst/>
          </a:prstGeom>
        </p:spPr>
      </p:pic>
    </p:spTree>
    <p:extLst>
      <p:ext uri="{BB962C8B-B14F-4D97-AF65-F5344CB8AC3E}">
        <p14:creationId xmlns:p14="http://schemas.microsoft.com/office/powerpoint/2010/main" val="2195680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EFB8-68F4-8840-A640-63C4C6CA9A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EBE14B7-33B7-5546-AC9A-09A69670B28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4A2662-05EA-0B46-9441-EF86DC12DC7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68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2AA86-B7CF-E546-BAE0-302A8664544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E7E607-E4E9-374B-97D5-00A098D336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A4D8F2-34E8-2A47-9440-53C13425498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A89A63-D1B8-2C45-96EE-460CC1832E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E7D6B5-4A3F-0C4D-84B6-E9A8973914E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7890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6952-D24D-AE4C-BBA2-9BE37F4CAF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94095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272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757C-1995-F44B-BC41-0ED6AFEFED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0B8E20-3F22-8A4A-8EF2-7434B0BA336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A56401-D7DE-3F4B-9202-6CDDDC242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13355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0689A-2EA0-AA45-94F3-DB30605658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4DBDCF-8006-D544-A376-DE82542747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DF261A-F6DC-9E44-8280-F911AB372B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83978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79A1-1505-324F-AC5A-8D1621A8D1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262FD3-0585-1D42-B241-2D7B99413F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3246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B793FB-4D52-D645-98C3-9B70D9D45D5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C1F175-C944-1E44-8B30-7C834402678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6214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8BED6-14EE-476E-9966-60BDB88B1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3BDEF8-D731-47C9-9CEC-FCCDD1F4B0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7209B3-DD8F-432D-84D0-4F464D19F3B8}"/>
              </a:ext>
            </a:extLst>
          </p:cNvPr>
          <p:cNvSpPr>
            <a:spLocks noGrp="1"/>
          </p:cNvSpPr>
          <p:nvPr>
            <p:ph type="dt" sz="half" idx="10"/>
          </p:nvPr>
        </p:nvSpPr>
        <p:spPr/>
        <p:txBody>
          <a:bodyPr/>
          <a:lstStyle/>
          <a:p>
            <a:fld id="{B53944BC-6808-4D83-AEEB-744EFEE1645E}" type="datetimeFigureOut">
              <a:rPr lang="en-US" smtClean="0"/>
              <a:t>3/26/26</a:t>
            </a:fld>
            <a:endParaRPr lang="en-US"/>
          </a:p>
        </p:txBody>
      </p:sp>
      <p:sp>
        <p:nvSpPr>
          <p:cNvPr id="5" name="Footer Placeholder 4">
            <a:extLst>
              <a:ext uri="{FF2B5EF4-FFF2-40B4-BE49-F238E27FC236}">
                <a16:creationId xmlns:a16="http://schemas.microsoft.com/office/drawing/2014/main" id="{13B898D1-F251-49D9-A659-E74630192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95596-8C7F-4C3E-9B79-477282418DA9}"/>
              </a:ext>
            </a:extLst>
          </p:cNvPr>
          <p:cNvSpPr>
            <a:spLocks noGrp="1"/>
          </p:cNvSpPr>
          <p:nvPr>
            <p:ph type="sldNum" sz="quarter" idx="12"/>
          </p:nvPr>
        </p:nvSpPr>
        <p:spPr/>
        <p:txBody>
          <a:bodyPr/>
          <a:lstStyle/>
          <a:p>
            <a:fld id="{E781926A-F738-486E-9152-34286DAB23E8}" type="slidenum">
              <a:rPr lang="en-US" smtClean="0"/>
              <a:t>‹#›</a:t>
            </a:fld>
            <a:endParaRPr lang="en-US"/>
          </a:p>
        </p:txBody>
      </p:sp>
    </p:spTree>
    <p:extLst>
      <p:ext uri="{BB962C8B-B14F-4D97-AF65-F5344CB8AC3E}">
        <p14:creationId xmlns:p14="http://schemas.microsoft.com/office/powerpoint/2010/main" val="2106569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FA7D-9004-4D3F-B523-85A88EBF7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4B24C-5D21-4764-9DB5-3FFE859998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0478DA-2EC3-4E76-B7ED-C0B709B09C79}"/>
              </a:ext>
            </a:extLst>
          </p:cNvPr>
          <p:cNvSpPr>
            <a:spLocks noGrp="1"/>
          </p:cNvSpPr>
          <p:nvPr>
            <p:ph type="dt" sz="half" idx="10"/>
          </p:nvPr>
        </p:nvSpPr>
        <p:spPr/>
        <p:txBody>
          <a:bodyPr/>
          <a:lstStyle/>
          <a:p>
            <a:fld id="{B53944BC-6808-4D83-AEEB-744EFEE1645E}" type="datetimeFigureOut">
              <a:rPr lang="en-US" smtClean="0"/>
              <a:t>3/26/26</a:t>
            </a:fld>
            <a:endParaRPr lang="en-US"/>
          </a:p>
        </p:txBody>
      </p:sp>
      <p:sp>
        <p:nvSpPr>
          <p:cNvPr id="5" name="Footer Placeholder 4">
            <a:extLst>
              <a:ext uri="{FF2B5EF4-FFF2-40B4-BE49-F238E27FC236}">
                <a16:creationId xmlns:a16="http://schemas.microsoft.com/office/drawing/2014/main" id="{A43D224E-987C-4802-891F-7E2B86F6CD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BB382-66C9-4738-AC71-C19C0FA91FCD}"/>
              </a:ext>
            </a:extLst>
          </p:cNvPr>
          <p:cNvSpPr>
            <a:spLocks noGrp="1"/>
          </p:cNvSpPr>
          <p:nvPr>
            <p:ph type="sldNum" sz="quarter" idx="12"/>
          </p:nvPr>
        </p:nvSpPr>
        <p:spPr/>
        <p:txBody>
          <a:bodyPr/>
          <a:lstStyle/>
          <a:p>
            <a:fld id="{E781926A-F738-486E-9152-34286DAB23E8}" type="slidenum">
              <a:rPr lang="en-US" smtClean="0"/>
              <a:t>‹#›</a:t>
            </a:fld>
            <a:endParaRPr lang="en-US"/>
          </a:p>
        </p:txBody>
      </p:sp>
    </p:spTree>
    <p:extLst>
      <p:ext uri="{BB962C8B-B14F-4D97-AF65-F5344CB8AC3E}">
        <p14:creationId xmlns:p14="http://schemas.microsoft.com/office/powerpoint/2010/main" val="826359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04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8D50-E214-4974-9E1A-7EB263C373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5C3585-7811-4BD6-95C1-FFFA4212A6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CC2048-7FB5-408D-A212-AE3686E5D7E0}"/>
              </a:ext>
            </a:extLst>
          </p:cNvPr>
          <p:cNvSpPr>
            <a:spLocks noGrp="1"/>
          </p:cNvSpPr>
          <p:nvPr>
            <p:ph type="dt" sz="half" idx="10"/>
          </p:nvPr>
        </p:nvSpPr>
        <p:spPr/>
        <p:txBody>
          <a:bodyPr/>
          <a:lstStyle/>
          <a:p>
            <a:fld id="{B53944BC-6808-4D83-AEEB-744EFEE1645E}" type="datetimeFigureOut">
              <a:rPr lang="en-US" smtClean="0"/>
              <a:t>3/26/26</a:t>
            </a:fld>
            <a:endParaRPr lang="en-US"/>
          </a:p>
        </p:txBody>
      </p:sp>
      <p:sp>
        <p:nvSpPr>
          <p:cNvPr id="5" name="Footer Placeholder 4">
            <a:extLst>
              <a:ext uri="{FF2B5EF4-FFF2-40B4-BE49-F238E27FC236}">
                <a16:creationId xmlns:a16="http://schemas.microsoft.com/office/drawing/2014/main" id="{9081299E-0C5F-417E-8ECC-4BC020CD7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90BBD-8ED3-4A05-96EE-E9FF135FFE62}"/>
              </a:ext>
            </a:extLst>
          </p:cNvPr>
          <p:cNvSpPr>
            <a:spLocks noGrp="1"/>
          </p:cNvSpPr>
          <p:nvPr>
            <p:ph type="sldNum" sz="quarter" idx="12"/>
          </p:nvPr>
        </p:nvSpPr>
        <p:spPr/>
        <p:txBody>
          <a:bodyPr/>
          <a:lstStyle/>
          <a:p>
            <a:fld id="{E781926A-F738-486E-9152-34286DAB23E8}" type="slidenum">
              <a:rPr lang="en-US" smtClean="0"/>
              <a:t>‹#›</a:t>
            </a:fld>
            <a:endParaRPr lang="en-US"/>
          </a:p>
        </p:txBody>
      </p:sp>
    </p:spTree>
    <p:extLst>
      <p:ext uri="{BB962C8B-B14F-4D97-AF65-F5344CB8AC3E}">
        <p14:creationId xmlns:p14="http://schemas.microsoft.com/office/powerpoint/2010/main" val="233007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A32BD-A742-441E-B245-82CC4BF49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979E59-728B-492A-B470-E009267F12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474394-FB6E-4494-BF85-0D1BED958E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2F7FB6-651C-47A4-9F85-DF859584C47A}"/>
              </a:ext>
            </a:extLst>
          </p:cNvPr>
          <p:cNvSpPr>
            <a:spLocks noGrp="1"/>
          </p:cNvSpPr>
          <p:nvPr>
            <p:ph type="dt" sz="half" idx="10"/>
          </p:nvPr>
        </p:nvSpPr>
        <p:spPr/>
        <p:txBody>
          <a:bodyPr/>
          <a:lstStyle/>
          <a:p>
            <a:fld id="{B53944BC-6808-4D83-AEEB-744EFEE1645E}" type="datetimeFigureOut">
              <a:rPr lang="en-US" smtClean="0"/>
              <a:t>3/26/26</a:t>
            </a:fld>
            <a:endParaRPr lang="en-US"/>
          </a:p>
        </p:txBody>
      </p:sp>
      <p:sp>
        <p:nvSpPr>
          <p:cNvPr id="6" name="Footer Placeholder 5">
            <a:extLst>
              <a:ext uri="{FF2B5EF4-FFF2-40B4-BE49-F238E27FC236}">
                <a16:creationId xmlns:a16="http://schemas.microsoft.com/office/drawing/2014/main" id="{8F1E0486-4D12-47D4-96C6-BBC36028D0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EBDF72-4175-4F65-9608-B125C707C780}"/>
              </a:ext>
            </a:extLst>
          </p:cNvPr>
          <p:cNvSpPr>
            <a:spLocks noGrp="1"/>
          </p:cNvSpPr>
          <p:nvPr>
            <p:ph type="sldNum" sz="quarter" idx="12"/>
          </p:nvPr>
        </p:nvSpPr>
        <p:spPr/>
        <p:txBody>
          <a:bodyPr/>
          <a:lstStyle/>
          <a:p>
            <a:fld id="{E781926A-F738-486E-9152-34286DAB23E8}" type="slidenum">
              <a:rPr lang="en-US" smtClean="0"/>
              <a:t>‹#›</a:t>
            </a:fld>
            <a:endParaRPr lang="en-US"/>
          </a:p>
        </p:txBody>
      </p:sp>
    </p:spTree>
    <p:extLst>
      <p:ext uri="{BB962C8B-B14F-4D97-AF65-F5344CB8AC3E}">
        <p14:creationId xmlns:p14="http://schemas.microsoft.com/office/powerpoint/2010/main" val="1942939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C2268-BF55-429C-A9B2-706A3596A7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41CA16-8333-44F1-825B-DA222CE49F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573964-04B0-46D4-BDE4-92EE58AB49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1A82B5-F38F-4400-8E45-EC21BE102F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D3B88C-EAC9-4360-A1AD-F3133750C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4A1512-A64A-425E-878A-57575FE2354C}"/>
              </a:ext>
            </a:extLst>
          </p:cNvPr>
          <p:cNvSpPr>
            <a:spLocks noGrp="1"/>
          </p:cNvSpPr>
          <p:nvPr>
            <p:ph type="dt" sz="half" idx="10"/>
          </p:nvPr>
        </p:nvSpPr>
        <p:spPr/>
        <p:txBody>
          <a:bodyPr/>
          <a:lstStyle/>
          <a:p>
            <a:fld id="{B53944BC-6808-4D83-AEEB-744EFEE1645E}" type="datetimeFigureOut">
              <a:rPr lang="en-US" smtClean="0"/>
              <a:t>3/26/26</a:t>
            </a:fld>
            <a:endParaRPr lang="en-US"/>
          </a:p>
        </p:txBody>
      </p:sp>
      <p:sp>
        <p:nvSpPr>
          <p:cNvPr id="8" name="Footer Placeholder 7">
            <a:extLst>
              <a:ext uri="{FF2B5EF4-FFF2-40B4-BE49-F238E27FC236}">
                <a16:creationId xmlns:a16="http://schemas.microsoft.com/office/drawing/2014/main" id="{13743B29-FE91-4096-83A3-203923F475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B7AEEE-C13D-471F-84AB-819D45E3AD24}"/>
              </a:ext>
            </a:extLst>
          </p:cNvPr>
          <p:cNvSpPr>
            <a:spLocks noGrp="1"/>
          </p:cNvSpPr>
          <p:nvPr>
            <p:ph type="sldNum" sz="quarter" idx="12"/>
          </p:nvPr>
        </p:nvSpPr>
        <p:spPr/>
        <p:txBody>
          <a:bodyPr/>
          <a:lstStyle/>
          <a:p>
            <a:fld id="{E781926A-F738-486E-9152-34286DAB23E8}" type="slidenum">
              <a:rPr lang="en-US" smtClean="0"/>
              <a:t>‹#›</a:t>
            </a:fld>
            <a:endParaRPr lang="en-US"/>
          </a:p>
        </p:txBody>
      </p:sp>
    </p:spTree>
    <p:extLst>
      <p:ext uri="{BB962C8B-B14F-4D97-AF65-F5344CB8AC3E}">
        <p14:creationId xmlns:p14="http://schemas.microsoft.com/office/powerpoint/2010/main" val="561215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74358-C0AA-4B8D-A38C-3B7E29F7DA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00EC8A-570C-48C9-9F3B-B1A10B8DEB18}"/>
              </a:ext>
            </a:extLst>
          </p:cNvPr>
          <p:cNvSpPr>
            <a:spLocks noGrp="1"/>
          </p:cNvSpPr>
          <p:nvPr>
            <p:ph type="dt" sz="half" idx="10"/>
          </p:nvPr>
        </p:nvSpPr>
        <p:spPr/>
        <p:txBody>
          <a:bodyPr/>
          <a:lstStyle/>
          <a:p>
            <a:fld id="{B53944BC-6808-4D83-AEEB-744EFEE1645E}" type="datetimeFigureOut">
              <a:rPr lang="en-US" smtClean="0"/>
              <a:t>3/26/26</a:t>
            </a:fld>
            <a:endParaRPr lang="en-US"/>
          </a:p>
        </p:txBody>
      </p:sp>
      <p:sp>
        <p:nvSpPr>
          <p:cNvPr id="4" name="Footer Placeholder 3">
            <a:extLst>
              <a:ext uri="{FF2B5EF4-FFF2-40B4-BE49-F238E27FC236}">
                <a16:creationId xmlns:a16="http://schemas.microsoft.com/office/drawing/2014/main" id="{B6A466AB-B0BA-4575-8A93-58CFF98525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87D05C-CAFB-4135-85B3-D4ABCAEC3C95}"/>
              </a:ext>
            </a:extLst>
          </p:cNvPr>
          <p:cNvSpPr>
            <a:spLocks noGrp="1"/>
          </p:cNvSpPr>
          <p:nvPr>
            <p:ph type="sldNum" sz="quarter" idx="12"/>
          </p:nvPr>
        </p:nvSpPr>
        <p:spPr/>
        <p:txBody>
          <a:bodyPr/>
          <a:lstStyle/>
          <a:p>
            <a:fld id="{E781926A-F738-486E-9152-34286DAB23E8}" type="slidenum">
              <a:rPr lang="en-US" smtClean="0"/>
              <a:t>‹#›</a:t>
            </a:fld>
            <a:endParaRPr lang="en-US"/>
          </a:p>
        </p:txBody>
      </p:sp>
    </p:spTree>
    <p:extLst>
      <p:ext uri="{BB962C8B-B14F-4D97-AF65-F5344CB8AC3E}">
        <p14:creationId xmlns:p14="http://schemas.microsoft.com/office/powerpoint/2010/main" val="1620548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70F7A-6455-4464-A384-129B8E3EB8F2}"/>
              </a:ext>
            </a:extLst>
          </p:cNvPr>
          <p:cNvSpPr>
            <a:spLocks noGrp="1"/>
          </p:cNvSpPr>
          <p:nvPr>
            <p:ph type="dt" sz="half" idx="10"/>
          </p:nvPr>
        </p:nvSpPr>
        <p:spPr/>
        <p:txBody>
          <a:bodyPr/>
          <a:lstStyle/>
          <a:p>
            <a:fld id="{B53944BC-6808-4D83-AEEB-744EFEE1645E}" type="datetimeFigureOut">
              <a:rPr lang="en-US" smtClean="0"/>
              <a:t>3/26/26</a:t>
            </a:fld>
            <a:endParaRPr lang="en-US"/>
          </a:p>
        </p:txBody>
      </p:sp>
      <p:sp>
        <p:nvSpPr>
          <p:cNvPr id="3" name="Footer Placeholder 2">
            <a:extLst>
              <a:ext uri="{FF2B5EF4-FFF2-40B4-BE49-F238E27FC236}">
                <a16:creationId xmlns:a16="http://schemas.microsoft.com/office/drawing/2014/main" id="{D76CAD96-6C9B-49A3-A77B-B4B5118F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AA42C1-4BC9-46F7-8C62-CC87F939A0D3}"/>
              </a:ext>
            </a:extLst>
          </p:cNvPr>
          <p:cNvSpPr>
            <a:spLocks noGrp="1"/>
          </p:cNvSpPr>
          <p:nvPr>
            <p:ph type="sldNum" sz="quarter" idx="12"/>
          </p:nvPr>
        </p:nvSpPr>
        <p:spPr/>
        <p:txBody>
          <a:bodyPr/>
          <a:lstStyle/>
          <a:p>
            <a:fld id="{E781926A-F738-486E-9152-34286DAB23E8}" type="slidenum">
              <a:rPr lang="en-US" smtClean="0"/>
              <a:t>‹#›</a:t>
            </a:fld>
            <a:endParaRPr lang="en-US"/>
          </a:p>
        </p:txBody>
      </p:sp>
    </p:spTree>
    <p:extLst>
      <p:ext uri="{BB962C8B-B14F-4D97-AF65-F5344CB8AC3E}">
        <p14:creationId xmlns:p14="http://schemas.microsoft.com/office/powerpoint/2010/main" val="43520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0FE6A-39C8-4A96-BA3C-3ABCA10969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0AB257-92BD-4135-8C95-6A9E2A6A22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CF078-A779-4DF3-95F3-FA45C6ECB0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A75CBE-036E-4BBA-8F22-67F1F1F74A03}"/>
              </a:ext>
            </a:extLst>
          </p:cNvPr>
          <p:cNvSpPr>
            <a:spLocks noGrp="1"/>
          </p:cNvSpPr>
          <p:nvPr>
            <p:ph type="dt" sz="half" idx="10"/>
          </p:nvPr>
        </p:nvSpPr>
        <p:spPr/>
        <p:txBody>
          <a:bodyPr/>
          <a:lstStyle/>
          <a:p>
            <a:fld id="{B53944BC-6808-4D83-AEEB-744EFEE1645E}" type="datetimeFigureOut">
              <a:rPr lang="en-US" smtClean="0"/>
              <a:t>3/26/26</a:t>
            </a:fld>
            <a:endParaRPr lang="en-US"/>
          </a:p>
        </p:txBody>
      </p:sp>
      <p:sp>
        <p:nvSpPr>
          <p:cNvPr id="6" name="Footer Placeholder 5">
            <a:extLst>
              <a:ext uri="{FF2B5EF4-FFF2-40B4-BE49-F238E27FC236}">
                <a16:creationId xmlns:a16="http://schemas.microsoft.com/office/drawing/2014/main" id="{FC364C6B-699E-43F9-8894-C6A10A4830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68CAD9-2959-47B2-A0F3-AA531DE2B2FA}"/>
              </a:ext>
            </a:extLst>
          </p:cNvPr>
          <p:cNvSpPr>
            <a:spLocks noGrp="1"/>
          </p:cNvSpPr>
          <p:nvPr>
            <p:ph type="sldNum" sz="quarter" idx="12"/>
          </p:nvPr>
        </p:nvSpPr>
        <p:spPr/>
        <p:txBody>
          <a:bodyPr/>
          <a:lstStyle/>
          <a:p>
            <a:fld id="{E781926A-F738-486E-9152-34286DAB23E8}" type="slidenum">
              <a:rPr lang="en-US" smtClean="0"/>
              <a:t>‹#›</a:t>
            </a:fld>
            <a:endParaRPr lang="en-US"/>
          </a:p>
        </p:txBody>
      </p:sp>
    </p:spTree>
    <p:extLst>
      <p:ext uri="{BB962C8B-B14F-4D97-AF65-F5344CB8AC3E}">
        <p14:creationId xmlns:p14="http://schemas.microsoft.com/office/powerpoint/2010/main" val="2655122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55652-F757-4A63-8C80-A99F9BF3D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02264F-A8C2-4D6F-AC7E-3C5F0FBCA9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B7F372-F9C4-4A8C-8AD8-64E923090F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9B5F54-021A-4B5C-B782-002F5DD61947}"/>
              </a:ext>
            </a:extLst>
          </p:cNvPr>
          <p:cNvSpPr>
            <a:spLocks noGrp="1"/>
          </p:cNvSpPr>
          <p:nvPr>
            <p:ph type="dt" sz="half" idx="10"/>
          </p:nvPr>
        </p:nvSpPr>
        <p:spPr/>
        <p:txBody>
          <a:bodyPr/>
          <a:lstStyle/>
          <a:p>
            <a:fld id="{B53944BC-6808-4D83-AEEB-744EFEE1645E}" type="datetimeFigureOut">
              <a:rPr lang="en-US" smtClean="0"/>
              <a:t>3/26/26</a:t>
            </a:fld>
            <a:endParaRPr lang="en-US"/>
          </a:p>
        </p:txBody>
      </p:sp>
      <p:sp>
        <p:nvSpPr>
          <p:cNvPr id="6" name="Footer Placeholder 5">
            <a:extLst>
              <a:ext uri="{FF2B5EF4-FFF2-40B4-BE49-F238E27FC236}">
                <a16:creationId xmlns:a16="http://schemas.microsoft.com/office/drawing/2014/main" id="{A187B328-8F28-4B41-AA56-0E5E36362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A5CEB-2DBF-4FD1-9CBE-5C8AECB5F725}"/>
              </a:ext>
            </a:extLst>
          </p:cNvPr>
          <p:cNvSpPr>
            <a:spLocks noGrp="1"/>
          </p:cNvSpPr>
          <p:nvPr>
            <p:ph type="sldNum" sz="quarter" idx="12"/>
          </p:nvPr>
        </p:nvSpPr>
        <p:spPr/>
        <p:txBody>
          <a:bodyPr/>
          <a:lstStyle/>
          <a:p>
            <a:fld id="{E781926A-F738-486E-9152-34286DAB23E8}" type="slidenum">
              <a:rPr lang="en-US" smtClean="0"/>
              <a:t>‹#›</a:t>
            </a:fld>
            <a:endParaRPr lang="en-US"/>
          </a:p>
        </p:txBody>
      </p:sp>
    </p:spTree>
    <p:extLst>
      <p:ext uri="{BB962C8B-B14F-4D97-AF65-F5344CB8AC3E}">
        <p14:creationId xmlns:p14="http://schemas.microsoft.com/office/powerpoint/2010/main" val="3071575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6ADC7-B33E-4091-B1D2-7A32DC33E9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96BDD6-52B6-4762-8EE7-08A1B0CC2E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16A71-FB3B-4D9F-AD1A-9CAAD657A3BE}"/>
              </a:ext>
            </a:extLst>
          </p:cNvPr>
          <p:cNvSpPr>
            <a:spLocks noGrp="1"/>
          </p:cNvSpPr>
          <p:nvPr>
            <p:ph type="dt" sz="half" idx="10"/>
          </p:nvPr>
        </p:nvSpPr>
        <p:spPr/>
        <p:txBody>
          <a:bodyPr/>
          <a:lstStyle/>
          <a:p>
            <a:fld id="{B53944BC-6808-4D83-AEEB-744EFEE1645E}" type="datetimeFigureOut">
              <a:rPr lang="en-US" smtClean="0"/>
              <a:t>3/26/26</a:t>
            </a:fld>
            <a:endParaRPr lang="en-US"/>
          </a:p>
        </p:txBody>
      </p:sp>
      <p:sp>
        <p:nvSpPr>
          <p:cNvPr id="5" name="Footer Placeholder 4">
            <a:extLst>
              <a:ext uri="{FF2B5EF4-FFF2-40B4-BE49-F238E27FC236}">
                <a16:creationId xmlns:a16="http://schemas.microsoft.com/office/drawing/2014/main" id="{CFA34A78-0158-487C-B583-1AA558589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221DD9-0E3A-4D62-8E4F-6448EDD316E0}"/>
              </a:ext>
            </a:extLst>
          </p:cNvPr>
          <p:cNvSpPr>
            <a:spLocks noGrp="1"/>
          </p:cNvSpPr>
          <p:nvPr>
            <p:ph type="sldNum" sz="quarter" idx="12"/>
          </p:nvPr>
        </p:nvSpPr>
        <p:spPr/>
        <p:txBody>
          <a:bodyPr/>
          <a:lstStyle/>
          <a:p>
            <a:fld id="{E781926A-F738-486E-9152-34286DAB23E8}" type="slidenum">
              <a:rPr lang="en-US" smtClean="0"/>
              <a:t>‹#›</a:t>
            </a:fld>
            <a:endParaRPr lang="en-US"/>
          </a:p>
        </p:txBody>
      </p:sp>
    </p:spTree>
    <p:extLst>
      <p:ext uri="{BB962C8B-B14F-4D97-AF65-F5344CB8AC3E}">
        <p14:creationId xmlns:p14="http://schemas.microsoft.com/office/powerpoint/2010/main" val="220934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2A8EDA-8FB1-4DD3-8229-0E6172C554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89F54-8AB8-40AC-A1CC-D02BC1032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5E054-BC43-418B-BD2A-0E35665965F6}"/>
              </a:ext>
            </a:extLst>
          </p:cNvPr>
          <p:cNvSpPr>
            <a:spLocks noGrp="1"/>
          </p:cNvSpPr>
          <p:nvPr>
            <p:ph type="dt" sz="half" idx="10"/>
          </p:nvPr>
        </p:nvSpPr>
        <p:spPr/>
        <p:txBody>
          <a:bodyPr/>
          <a:lstStyle/>
          <a:p>
            <a:fld id="{B53944BC-6808-4D83-AEEB-744EFEE1645E}" type="datetimeFigureOut">
              <a:rPr lang="en-US" smtClean="0"/>
              <a:t>3/26/26</a:t>
            </a:fld>
            <a:endParaRPr lang="en-US"/>
          </a:p>
        </p:txBody>
      </p:sp>
      <p:sp>
        <p:nvSpPr>
          <p:cNvPr id="5" name="Footer Placeholder 4">
            <a:extLst>
              <a:ext uri="{FF2B5EF4-FFF2-40B4-BE49-F238E27FC236}">
                <a16:creationId xmlns:a16="http://schemas.microsoft.com/office/drawing/2014/main" id="{5BDE8FA2-6737-4A65-B4C6-F6A134923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BCC7F4-0056-4F48-92A0-C8DD5295F165}"/>
              </a:ext>
            </a:extLst>
          </p:cNvPr>
          <p:cNvSpPr>
            <a:spLocks noGrp="1"/>
          </p:cNvSpPr>
          <p:nvPr>
            <p:ph type="sldNum" sz="quarter" idx="12"/>
          </p:nvPr>
        </p:nvSpPr>
        <p:spPr/>
        <p:txBody>
          <a:bodyPr/>
          <a:lstStyle/>
          <a:p>
            <a:fld id="{E781926A-F738-486E-9152-34286DAB23E8}" type="slidenum">
              <a:rPr lang="en-US" smtClean="0"/>
              <a:t>‹#›</a:t>
            </a:fld>
            <a:endParaRPr lang="en-US"/>
          </a:p>
        </p:txBody>
      </p:sp>
    </p:spTree>
    <p:extLst>
      <p:ext uri="{BB962C8B-B14F-4D97-AF65-F5344CB8AC3E}">
        <p14:creationId xmlns:p14="http://schemas.microsoft.com/office/powerpoint/2010/main" val="3171553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908328"/>
            <a:ext cx="10972800" cy="712953"/>
          </a:xfrm>
          <a:prstGeom prst="rect">
            <a:avLst/>
          </a:prstGeom>
        </p:spPr>
        <p:txBody>
          <a:bodyPr anchor="ctr"/>
          <a:lstStyle>
            <a:lvl1pPr>
              <a:defRPr sz="2400" b="0" i="0">
                <a:solidFill>
                  <a:schemeClr val="tx1"/>
                </a:solidFill>
                <a:latin typeface="Helvetica Neue Bold Condensed"/>
                <a:cs typeface="Helvetica Neue Bold Condensed"/>
              </a:defRPr>
            </a:lvl1pPr>
          </a:lstStyle>
          <a:p>
            <a:r>
              <a:rPr lang="en-US"/>
              <a:t>+section title</a:t>
            </a:r>
          </a:p>
        </p:txBody>
      </p:sp>
      <p:sp>
        <p:nvSpPr>
          <p:cNvPr id="6" name="Text Placeholder 5"/>
          <p:cNvSpPr>
            <a:spLocks noGrp="1"/>
          </p:cNvSpPr>
          <p:nvPr>
            <p:ph type="body" sz="quarter" idx="10" hasCustomPrompt="1"/>
          </p:nvPr>
        </p:nvSpPr>
        <p:spPr>
          <a:xfrm>
            <a:off x="609601" y="2661921"/>
            <a:ext cx="6489700" cy="327628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Pct val="60000"/>
              <a:buFont typeface="MetaSerif Pro Book Ita"/>
              <a:buNone/>
              <a:tabLst/>
              <a:defRPr sz="2400" b="0" i="0" baseline="0">
                <a:solidFill>
                  <a:schemeClr val="bg1"/>
                </a:solidFill>
                <a:latin typeface="Helvetica" charset="0"/>
                <a:ea typeface="Helvetica" charset="0"/>
                <a:cs typeface="Helvetica" charset="0"/>
              </a:defRPr>
            </a:lvl1pPr>
          </a:lstStyle>
          <a:p>
            <a:pPr marL="0" marR="0" lvl="0" indent="0" algn="l" defTabSz="457200" rtl="0" eaLnBrk="1" fontAlgn="auto" latinLnBrk="0" hangingPunct="1">
              <a:lnSpc>
                <a:spcPct val="100000"/>
              </a:lnSpc>
              <a:spcBef>
                <a:spcPct val="20000"/>
              </a:spcBef>
              <a:spcAft>
                <a:spcPts val="0"/>
              </a:spcAft>
              <a:buClrTx/>
              <a:buSzPct val="60000"/>
              <a:buFont typeface="MetaSerif Pro Book Ita"/>
              <a:buNone/>
              <a:tabLst/>
              <a:defRPr/>
            </a:pPr>
            <a:r>
              <a:rPr lang="en-US"/>
              <a:t>+ Add subtopic or Name </a:t>
            </a:r>
            <a:r>
              <a:rPr lang="en-US" err="1"/>
              <a:t>Lastname</a:t>
            </a:r>
            <a:endParaRPr lang="en-US"/>
          </a:p>
        </p:txBody>
      </p:sp>
      <p:sp>
        <p:nvSpPr>
          <p:cNvPr id="8" name="Text Placeholder 7"/>
          <p:cNvSpPr>
            <a:spLocks noGrp="1"/>
          </p:cNvSpPr>
          <p:nvPr>
            <p:ph type="body" sz="quarter" idx="11" hasCustomPrompt="1"/>
          </p:nvPr>
        </p:nvSpPr>
        <p:spPr>
          <a:xfrm>
            <a:off x="609600" y="1217765"/>
            <a:ext cx="908051" cy="690563"/>
          </a:xfrm>
          <a:prstGeom prst="rect">
            <a:avLst/>
          </a:prstGeom>
        </p:spPr>
        <p:txBody>
          <a:bodyPr vert="horz" anchor="ctr"/>
          <a:lstStyle>
            <a:lvl1pPr marL="0" indent="0" algn="l">
              <a:buNone/>
              <a:defRPr sz="2400" b="1" i="0">
                <a:solidFill>
                  <a:srgbClr val="EC000B"/>
                </a:solidFill>
                <a:latin typeface="Helvetica" charset="0"/>
                <a:ea typeface="Helvetica" charset="0"/>
                <a:cs typeface="Helvetica" charset="0"/>
              </a:defRPr>
            </a:lvl1pPr>
          </a:lstStyle>
          <a:p>
            <a:pPr lvl="0"/>
            <a:r>
              <a:rPr lang="en-US"/>
              <a:t>+ 1</a:t>
            </a:r>
          </a:p>
        </p:txBody>
      </p:sp>
      <p:sp>
        <p:nvSpPr>
          <p:cNvPr id="5" name="Date Placeholder 1"/>
          <p:cNvSpPr>
            <a:spLocks noGrp="1"/>
          </p:cNvSpPr>
          <p:nvPr>
            <p:ph type="dt" sz="half" idx="12"/>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Tree>
    <p:extLst>
      <p:ext uri="{BB962C8B-B14F-4D97-AF65-F5344CB8AC3E}">
        <p14:creationId xmlns:p14="http://schemas.microsoft.com/office/powerpoint/2010/main" val="1808441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460865" y="5571125"/>
            <a:ext cx="2383936" cy="522376"/>
          </a:xfrm>
          <a:prstGeom prst="rect">
            <a:avLst/>
          </a:prstGeom>
        </p:spPr>
        <p:txBody>
          <a:bodyPr vert="horz"/>
          <a:lstStyle>
            <a:lvl1pPr marL="0" indent="0">
              <a:buNone/>
              <a:defRPr sz="1400" b="0" i="0" kern="1200" cap="none" spc="0" baseline="0">
                <a:solidFill>
                  <a:schemeClr val="bg1"/>
                </a:solidFill>
                <a:latin typeface="Helvetica" charset="0"/>
                <a:ea typeface="Helvetica" charset="0"/>
                <a:cs typeface="Helvetica" charset="0"/>
              </a:defRPr>
            </a:lvl1pPr>
          </a:lstStyle>
          <a:p>
            <a:pPr lvl="0"/>
            <a:r>
              <a:rPr lang="en-US"/>
              <a:t>+Name </a:t>
            </a:r>
            <a:r>
              <a:rPr lang="en-US" err="1"/>
              <a:t>Lastname</a:t>
            </a:r>
            <a:endParaRPr lang="en-US"/>
          </a:p>
        </p:txBody>
      </p:sp>
      <p:sp>
        <p:nvSpPr>
          <p:cNvPr id="2" name="TextBox 1"/>
          <p:cNvSpPr txBox="1"/>
          <p:nvPr userDrawn="1"/>
        </p:nvSpPr>
        <p:spPr>
          <a:xfrm>
            <a:off x="1016278" y="1652174"/>
            <a:ext cx="5105773" cy="307777"/>
          </a:xfrm>
          <a:prstGeom prst="rect">
            <a:avLst/>
          </a:prstGeom>
          <a:noFill/>
        </p:spPr>
        <p:txBody>
          <a:bodyPr wrap="square" rtlCol="0">
            <a:spAutoFit/>
          </a:bodyPr>
          <a:lstStyle/>
          <a:p>
            <a:pPr lvl="0"/>
            <a:r>
              <a:rPr lang="en-US" sz="1400" b="0" i="0" kern="1200" cap="all" spc="500">
                <a:solidFill>
                  <a:schemeClr val="bg1"/>
                </a:solidFill>
                <a:latin typeface="Helvetica 77 Bold Condensed"/>
                <a:cs typeface="Helvetica Neue Bold Condensed"/>
              </a:rPr>
              <a:t>+Meet our team</a:t>
            </a:r>
          </a:p>
        </p:txBody>
      </p:sp>
      <p:sp>
        <p:nvSpPr>
          <p:cNvPr id="7" name="Picture Placeholder 6"/>
          <p:cNvSpPr>
            <a:spLocks noGrp="1"/>
          </p:cNvSpPr>
          <p:nvPr>
            <p:ph type="pic" sz="quarter" idx="16"/>
          </p:nvPr>
        </p:nvSpPr>
        <p:spPr>
          <a:xfrm>
            <a:off x="460587" y="3597592"/>
            <a:ext cx="2384188" cy="1786702"/>
          </a:xfrm>
          <a:prstGeom prst="rect">
            <a:avLst/>
          </a:prstGeom>
        </p:spPr>
        <p:txBody>
          <a:bodyPr vert="horz"/>
          <a:lstStyle>
            <a:lvl1pPr marL="0" indent="0">
              <a:buNone/>
              <a:defRPr/>
            </a:lvl1pPr>
          </a:lstStyle>
          <a:p>
            <a:endParaRPr lang="en-US"/>
          </a:p>
        </p:txBody>
      </p:sp>
      <p:sp>
        <p:nvSpPr>
          <p:cNvPr id="10" name="Text Placeholder 2"/>
          <p:cNvSpPr>
            <a:spLocks noGrp="1"/>
          </p:cNvSpPr>
          <p:nvPr>
            <p:ph type="body" sz="quarter" idx="17" hasCustomPrompt="1"/>
          </p:nvPr>
        </p:nvSpPr>
        <p:spPr>
          <a:xfrm>
            <a:off x="3468225" y="5571125"/>
            <a:ext cx="2383936" cy="522376"/>
          </a:xfrm>
          <a:prstGeom prst="rect">
            <a:avLst/>
          </a:prstGeom>
        </p:spPr>
        <p:txBody>
          <a:bodyPr vert="horz"/>
          <a:lstStyle>
            <a:lvl1pPr marL="0" indent="0">
              <a:buNone/>
              <a:defRPr sz="1400" b="0" i="0" kern="1200" cap="none" spc="0" baseline="0">
                <a:solidFill>
                  <a:schemeClr val="bg1"/>
                </a:solidFill>
                <a:latin typeface="Helvetica" charset="0"/>
                <a:ea typeface="Helvetica" charset="0"/>
                <a:cs typeface="Helvetica" charset="0"/>
              </a:defRPr>
            </a:lvl1pPr>
          </a:lstStyle>
          <a:p>
            <a:pPr lvl="0"/>
            <a:r>
              <a:rPr lang="en-US"/>
              <a:t>+Name </a:t>
            </a:r>
            <a:r>
              <a:rPr lang="en-US" err="1"/>
              <a:t>Lastname</a:t>
            </a:r>
            <a:endParaRPr lang="en-US"/>
          </a:p>
        </p:txBody>
      </p:sp>
      <p:sp>
        <p:nvSpPr>
          <p:cNvPr id="11" name="Picture Placeholder 6"/>
          <p:cNvSpPr>
            <a:spLocks noGrp="1"/>
          </p:cNvSpPr>
          <p:nvPr>
            <p:ph type="pic" sz="quarter" idx="18"/>
          </p:nvPr>
        </p:nvSpPr>
        <p:spPr>
          <a:xfrm>
            <a:off x="3467947" y="3597592"/>
            <a:ext cx="2384188" cy="1786702"/>
          </a:xfrm>
          <a:prstGeom prst="rect">
            <a:avLst/>
          </a:prstGeom>
        </p:spPr>
        <p:txBody>
          <a:bodyPr vert="horz"/>
          <a:lstStyle>
            <a:lvl1pPr marL="0" indent="0">
              <a:buNone/>
              <a:defRPr/>
            </a:lvl1pPr>
          </a:lstStyle>
          <a:p>
            <a:endParaRPr lang="en-US"/>
          </a:p>
        </p:txBody>
      </p:sp>
      <p:sp>
        <p:nvSpPr>
          <p:cNvPr id="12" name="Text Placeholder 2"/>
          <p:cNvSpPr>
            <a:spLocks noGrp="1"/>
          </p:cNvSpPr>
          <p:nvPr>
            <p:ph type="body" sz="quarter" idx="19" hasCustomPrompt="1"/>
          </p:nvPr>
        </p:nvSpPr>
        <p:spPr>
          <a:xfrm>
            <a:off x="6421399" y="5571125"/>
            <a:ext cx="2383936" cy="522376"/>
          </a:xfrm>
          <a:prstGeom prst="rect">
            <a:avLst/>
          </a:prstGeom>
        </p:spPr>
        <p:txBody>
          <a:bodyPr vert="horz"/>
          <a:lstStyle>
            <a:lvl1pPr marL="0" indent="0">
              <a:buNone/>
              <a:defRPr sz="1400" b="0" i="0" kern="1200" cap="none" spc="0" baseline="0">
                <a:solidFill>
                  <a:schemeClr val="bg1"/>
                </a:solidFill>
                <a:latin typeface="Helvetica" charset="0"/>
                <a:ea typeface="Helvetica" charset="0"/>
                <a:cs typeface="Helvetica" charset="0"/>
              </a:defRPr>
            </a:lvl1pPr>
          </a:lstStyle>
          <a:p>
            <a:pPr lvl="0"/>
            <a:r>
              <a:rPr lang="en-US"/>
              <a:t>+Name </a:t>
            </a:r>
            <a:r>
              <a:rPr lang="en-US" err="1"/>
              <a:t>Lastname</a:t>
            </a:r>
            <a:endParaRPr lang="en-US"/>
          </a:p>
        </p:txBody>
      </p:sp>
      <p:sp>
        <p:nvSpPr>
          <p:cNvPr id="13" name="Picture Placeholder 6"/>
          <p:cNvSpPr>
            <a:spLocks noGrp="1"/>
          </p:cNvSpPr>
          <p:nvPr>
            <p:ph type="pic" sz="quarter" idx="20"/>
          </p:nvPr>
        </p:nvSpPr>
        <p:spPr>
          <a:xfrm>
            <a:off x="6421121" y="3597592"/>
            <a:ext cx="2384188" cy="1786702"/>
          </a:xfrm>
          <a:prstGeom prst="rect">
            <a:avLst/>
          </a:prstGeom>
        </p:spPr>
        <p:txBody>
          <a:bodyPr vert="horz"/>
          <a:lstStyle>
            <a:lvl1pPr marL="0" indent="0">
              <a:buNone/>
              <a:defRPr/>
            </a:lvl1pPr>
          </a:lstStyle>
          <a:p>
            <a:endParaRPr lang="en-US"/>
          </a:p>
        </p:txBody>
      </p:sp>
      <p:sp>
        <p:nvSpPr>
          <p:cNvPr id="14" name="Text Placeholder 2"/>
          <p:cNvSpPr>
            <a:spLocks noGrp="1"/>
          </p:cNvSpPr>
          <p:nvPr>
            <p:ph type="body" sz="quarter" idx="21" hasCustomPrompt="1"/>
          </p:nvPr>
        </p:nvSpPr>
        <p:spPr>
          <a:xfrm>
            <a:off x="9361025" y="5571125"/>
            <a:ext cx="2383936" cy="522376"/>
          </a:xfrm>
          <a:prstGeom prst="rect">
            <a:avLst/>
          </a:prstGeom>
        </p:spPr>
        <p:txBody>
          <a:bodyPr vert="horz"/>
          <a:lstStyle>
            <a:lvl1pPr marL="0" indent="0">
              <a:buNone/>
              <a:defRPr sz="1400" b="0" i="0" kern="1200" cap="none" spc="0" baseline="0">
                <a:solidFill>
                  <a:schemeClr val="bg1"/>
                </a:solidFill>
                <a:latin typeface="Helvetica" charset="0"/>
                <a:ea typeface="Helvetica" charset="0"/>
                <a:cs typeface="Helvetica" charset="0"/>
              </a:defRPr>
            </a:lvl1pPr>
          </a:lstStyle>
          <a:p>
            <a:pPr lvl="0"/>
            <a:r>
              <a:rPr lang="en-US"/>
              <a:t>+Name </a:t>
            </a:r>
            <a:r>
              <a:rPr lang="en-US" err="1"/>
              <a:t>Lastname</a:t>
            </a:r>
            <a:endParaRPr lang="en-US"/>
          </a:p>
        </p:txBody>
      </p:sp>
      <p:sp>
        <p:nvSpPr>
          <p:cNvPr id="15" name="Picture Placeholder 6"/>
          <p:cNvSpPr>
            <a:spLocks noGrp="1"/>
          </p:cNvSpPr>
          <p:nvPr>
            <p:ph type="pic" sz="quarter" idx="22"/>
          </p:nvPr>
        </p:nvSpPr>
        <p:spPr>
          <a:xfrm>
            <a:off x="9360747" y="3597592"/>
            <a:ext cx="2384188" cy="1786702"/>
          </a:xfrm>
          <a:prstGeom prst="rect">
            <a:avLst/>
          </a:prstGeom>
        </p:spPr>
        <p:txBody>
          <a:bodyPr vert="horz"/>
          <a:lstStyle>
            <a:lvl1pPr marL="0" indent="0">
              <a:buNone/>
              <a:defRPr/>
            </a:lvl1pPr>
          </a:lstStyle>
          <a:p>
            <a:endParaRPr lang="en-US"/>
          </a:p>
        </p:txBody>
      </p:sp>
      <p:sp>
        <p:nvSpPr>
          <p:cNvPr id="16" name="Text Placeholder 2"/>
          <p:cNvSpPr>
            <a:spLocks noGrp="1"/>
          </p:cNvSpPr>
          <p:nvPr>
            <p:ph type="body" sz="quarter" idx="23" hasCustomPrompt="1"/>
          </p:nvPr>
        </p:nvSpPr>
        <p:spPr>
          <a:xfrm>
            <a:off x="6421399" y="2512965"/>
            <a:ext cx="2383936" cy="522376"/>
          </a:xfrm>
          <a:prstGeom prst="rect">
            <a:avLst/>
          </a:prstGeom>
        </p:spPr>
        <p:txBody>
          <a:bodyPr vert="horz"/>
          <a:lstStyle>
            <a:lvl1pPr marL="0" indent="0">
              <a:buNone/>
              <a:defRPr sz="1400" b="0" i="0" kern="1200" cap="none" spc="0" baseline="0">
                <a:solidFill>
                  <a:schemeClr val="bg1"/>
                </a:solidFill>
                <a:latin typeface="Helvetica" charset="0"/>
                <a:ea typeface="Helvetica" charset="0"/>
                <a:cs typeface="Helvetica" charset="0"/>
              </a:defRPr>
            </a:lvl1pPr>
          </a:lstStyle>
          <a:p>
            <a:pPr lvl="0"/>
            <a:r>
              <a:rPr lang="en-US"/>
              <a:t>+Name </a:t>
            </a:r>
            <a:r>
              <a:rPr lang="en-US" err="1"/>
              <a:t>Lastname</a:t>
            </a:r>
            <a:endParaRPr lang="en-US"/>
          </a:p>
        </p:txBody>
      </p:sp>
      <p:sp>
        <p:nvSpPr>
          <p:cNvPr id="17" name="Picture Placeholder 6"/>
          <p:cNvSpPr>
            <a:spLocks noGrp="1"/>
          </p:cNvSpPr>
          <p:nvPr>
            <p:ph type="pic" sz="quarter" idx="24"/>
          </p:nvPr>
        </p:nvSpPr>
        <p:spPr>
          <a:xfrm>
            <a:off x="6421121" y="539432"/>
            <a:ext cx="2384188" cy="1786702"/>
          </a:xfrm>
          <a:prstGeom prst="rect">
            <a:avLst/>
          </a:prstGeom>
        </p:spPr>
        <p:txBody>
          <a:bodyPr vert="horz"/>
          <a:lstStyle>
            <a:lvl1pPr marL="0" indent="0">
              <a:buNone/>
              <a:defRPr/>
            </a:lvl1pPr>
          </a:lstStyle>
          <a:p>
            <a:endParaRPr lang="en-US"/>
          </a:p>
        </p:txBody>
      </p:sp>
      <p:sp>
        <p:nvSpPr>
          <p:cNvPr id="18" name="Text Placeholder 2"/>
          <p:cNvSpPr>
            <a:spLocks noGrp="1"/>
          </p:cNvSpPr>
          <p:nvPr>
            <p:ph type="body" sz="quarter" idx="25" hasCustomPrompt="1"/>
          </p:nvPr>
        </p:nvSpPr>
        <p:spPr>
          <a:xfrm>
            <a:off x="9361025" y="2512965"/>
            <a:ext cx="2383936" cy="522376"/>
          </a:xfrm>
          <a:prstGeom prst="rect">
            <a:avLst/>
          </a:prstGeom>
        </p:spPr>
        <p:txBody>
          <a:bodyPr vert="horz"/>
          <a:lstStyle>
            <a:lvl1pPr marL="0" indent="0">
              <a:buNone/>
              <a:defRPr sz="1400" b="0" i="0" kern="1200" cap="none" spc="0" baseline="0">
                <a:solidFill>
                  <a:schemeClr val="bg1"/>
                </a:solidFill>
                <a:latin typeface="Helvetica" charset="0"/>
                <a:ea typeface="Helvetica" charset="0"/>
                <a:cs typeface="Helvetica" charset="0"/>
              </a:defRPr>
            </a:lvl1pPr>
          </a:lstStyle>
          <a:p>
            <a:pPr lvl="0"/>
            <a:r>
              <a:rPr lang="en-US"/>
              <a:t>+Name </a:t>
            </a:r>
            <a:r>
              <a:rPr lang="en-US" err="1"/>
              <a:t>Lastname</a:t>
            </a:r>
            <a:endParaRPr lang="en-US"/>
          </a:p>
        </p:txBody>
      </p:sp>
      <p:sp>
        <p:nvSpPr>
          <p:cNvPr id="19" name="Picture Placeholder 6"/>
          <p:cNvSpPr>
            <a:spLocks noGrp="1"/>
          </p:cNvSpPr>
          <p:nvPr>
            <p:ph type="pic" sz="quarter" idx="26"/>
          </p:nvPr>
        </p:nvSpPr>
        <p:spPr>
          <a:xfrm>
            <a:off x="9360747" y="539432"/>
            <a:ext cx="2384188" cy="1786702"/>
          </a:xfrm>
          <a:prstGeom prst="rect">
            <a:avLst/>
          </a:prstGeom>
        </p:spPr>
        <p:txBody>
          <a:bodyPr vert="horz"/>
          <a:lstStyle>
            <a:lvl1pPr marL="0" indent="0">
              <a:buNone/>
              <a:defRPr/>
            </a:lvl1pPr>
          </a:lstStyle>
          <a:p>
            <a:endParaRPr lang="en-US"/>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277" y="566533"/>
            <a:ext cx="967365" cy="803555"/>
          </a:xfrm>
          <a:prstGeom prst="rect">
            <a:avLst/>
          </a:prstGeom>
        </p:spPr>
      </p:pic>
    </p:spTree>
    <p:extLst>
      <p:ext uri="{BB962C8B-B14F-4D97-AF65-F5344CB8AC3E}">
        <p14:creationId xmlns:p14="http://schemas.microsoft.com/office/powerpoint/2010/main" val="901484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en Text">
    <p:spTree>
      <p:nvGrpSpPr>
        <p:cNvPr id="1" name=""/>
        <p:cNvGrpSpPr/>
        <p:nvPr/>
      </p:nvGrpSpPr>
      <p:grpSpPr>
        <a:xfrm>
          <a:off x="0" y="0"/>
          <a:ext cx="0" cy="0"/>
          <a:chOff x="0" y="0"/>
          <a:chExt cx="0" cy="0"/>
        </a:xfrm>
      </p:grpSpPr>
      <p:sp>
        <p:nvSpPr>
          <p:cNvPr id="3" name="Rectangle 2"/>
          <p:cNvSpPr/>
          <p:nvPr userDrawn="1"/>
        </p:nvSpPr>
        <p:spPr>
          <a:xfrm>
            <a:off x="0" y="0"/>
            <a:ext cx="12192000" cy="597916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9"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10" name="Content Placeholder 2"/>
          <p:cNvSpPr>
            <a:spLocks noGrp="1"/>
          </p:cNvSpPr>
          <p:nvPr>
            <p:ph idx="1"/>
          </p:nvPr>
        </p:nvSpPr>
        <p:spPr>
          <a:xfrm>
            <a:off x="609600" y="1463041"/>
            <a:ext cx="10972800" cy="4171142"/>
          </a:xfrm>
          <a:prstGeom prst="rect">
            <a:avLst/>
          </a:prstGeom>
        </p:spPr>
        <p:txBody>
          <a:bodyPr/>
          <a:lstStyle>
            <a:lvl1pPr>
              <a:defRPr sz="2400" b="0" i="0">
                <a:latin typeface="Helvetica" charset="0"/>
                <a:ea typeface="Helvetica" charset="0"/>
                <a:cs typeface="Helvetica" charset="0"/>
              </a:defRPr>
            </a:lvl1pPr>
            <a:lvl2pPr>
              <a:defRPr sz="2000" b="0" i="0">
                <a:latin typeface="Helvetica" charset="0"/>
                <a:ea typeface="Helvetica" charset="0"/>
                <a:cs typeface="Helvetica" charset="0"/>
              </a:defRPr>
            </a:lvl2pPr>
            <a:lvl3pPr>
              <a:defRPr sz="1800" b="0" i="0">
                <a:latin typeface="Helvetica" charset="0"/>
                <a:ea typeface="Helvetica" charset="0"/>
                <a:cs typeface="Helvetica" charset="0"/>
              </a:defRPr>
            </a:lvl3pPr>
            <a:lvl4pPr>
              <a:defRPr sz="1600" b="0" i="0">
                <a:latin typeface="Helvetica" charset="0"/>
                <a:ea typeface="Helvetica" charset="0"/>
                <a:cs typeface="Helvetica" charset="0"/>
              </a:defRPr>
            </a:lvl4pPr>
            <a:lvl5pPr>
              <a:defRPr sz="1600" b="0" i="0">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
        <p:nvSpPr>
          <p:cNvPr id="6" name="Date Placeholder 1"/>
          <p:cNvSpPr>
            <a:spLocks noGrp="1"/>
          </p:cNvSpPr>
          <p:nvPr>
            <p:ph type="dt" sz="half" idx="10"/>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Tree>
    <p:extLst>
      <p:ext uri="{BB962C8B-B14F-4D97-AF65-F5344CB8AC3E}">
        <p14:creationId xmlns:p14="http://schemas.microsoft.com/office/powerpoint/2010/main" val="1056412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2 column Text">
    <p:spTree>
      <p:nvGrpSpPr>
        <p:cNvPr id="1" name=""/>
        <p:cNvGrpSpPr/>
        <p:nvPr/>
      </p:nvGrpSpPr>
      <p:grpSpPr>
        <a:xfrm>
          <a:off x="0" y="0"/>
          <a:ext cx="0" cy="0"/>
          <a:chOff x="0" y="0"/>
          <a:chExt cx="0" cy="0"/>
        </a:xfrm>
      </p:grpSpPr>
      <p:sp>
        <p:nvSpPr>
          <p:cNvPr id="12" name="Rectangle 11"/>
          <p:cNvSpPr/>
          <p:nvPr userDrawn="1"/>
        </p:nvSpPr>
        <p:spPr>
          <a:xfrm>
            <a:off x="0" y="0"/>
            <a:ext cx="12192000" cy="597916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89BA8DB5-8719-F942-BF8D-3EF68193B1C9}" type="slidenum">
              <a:rPr lang="en-US" smtClean="0"/>
              <a:t>‹#›</a:t>
            </a:fld>
            <a:endParaRPr lang="en-US"/>
          </a:p>
        </p:txBody>
      </p:sp>
      <p:sp>
        <p:nvSpPr>
          <p:cNvPr id="11" name="Content Placeholder 2"/>
          <p:cNvSpPr>
            <a:spLocks noGrp="1"/>
          </p:cNvSpPr>
          <p:nvPr>
            <p:ph sz="half" idx="1"/>
          </p:nvPr>
        </p:nvSpPr>
        <p:spPr>
          <a:xfrm>
            <a:off x="609600" y="1600200"/>
            <a:ext cx="5384800" cy="4200979"/>
          </a:xfrm>
          <a:prstGeom prst="rect">
            <a:avLst/>
          </a:prstGeom>
        </p:spPr>
        <p:txBody>
          <a:bodyPr/>
          <a:lstStyle>
            <a:lvl1pPr>
              <a:defRPr sz="2000" b="0" i="0">
                <a:latin typeface="Helvetica" charset="0"/>
                <a:ea typeface="Helvetica" charset="0"/>
                <a:cs typeface="Helvetica" charset="0"/>
              </a:defRPr>
            </a:lvl1pPr>
            <a:lvl2pPr>
              <a:defRPr sz="1800" b="0" i="0">
                <a:latin typeface="Helvetica" charset="0"/>
                <a:ea typeface="Helvetica" charset="0"/>
                <a:cs typeface="Helvetica" charset="0"/>
              </a:defRPr>
            </a:lvl2pPr>
            <a:lvl3pPr>
              <a:defRPr sz="1600" b="0" i="0">
                <a:latin typeface="Helvetica" charset="0"/>
                <a:ea typeface="Helvetica" charset="0"/>
                <a:cs typeface="Helvetica" charset="0"/>
              </a:defRPr>
            </a:lvl3pPr>
            <a:lvl4pPr>
              <a:defRPr sz="1400" b="0" i="0">
                <a:latin typeface="Helvetica" charset="0"/>
                <a:ea typeface="Helvetica" charset="0"/>
                <a:cs typeface="Helvetica" charset="0"/>
              </a:defRPr>
            </a:lvl4pPr>
            <a:lvl5pPr>
              <a:defRPr sz="1400" b="0" i="0">
                <a:latin typeface="Helvetica" charset="0"/>
                <a:ea typeface="Helvetica" charset="0"/>
                <a:cs typeface="Helvetica"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197600" y="1600200"/>
            <a:ext cx="5384800" cy="4200979"/>
          </a:xfrm>
          <a:prstGeom prst="rect">
            <a:avLst/>
          </a:prstGeom>
        </p:spPr>
        <p:txBody>
          <a:bodyPr/>
          <a:lstStyle>
            <a:lvl1pPr>
              <a:defRPr sz="2000" b="0" i="0">
                <a:latin typeface="Helvetica" charset="0"/>
                <a:ea typeface="Helvetica" charset="0"/>
                <a:cs typeface="Helvetica" charset="0"/>
              </a:defRPr>
            </a:lvl1pPr>
            <a:lvl2pPr>
              <a:defRPr sz="1800" b="0" i="0">
                <a:latin typeface="Helvetica" charset="0"/>
                <a:ea typeface="Helvetica" charset="0"/>
                <a:cs typeface="Helvetica" charset="0"/>
              </a:defRPr>
            </a:lvl2pPr>
            <a:lvl3pPr>
              <a:defRPr sz="1600" b="0" i="0">
                <a:latin typeface="Helvetica" charset="0"/>
                <a:ea typeface="Helvetica" charset="0"/>
                <a:cs typeface="Helvetica" charset="0"/>
              </a:defRPr>
            </a:lvl3pPr>
            <a:lvl4pPr>
              <a:defRPr sz="1400" b="0" i="0">
                <a:latin typeface="Helvetica" charset="0"/>
                <a:ea typeface="Helvetica" charset="0"/>
                <a:cs typeface="Helvetica" charset="0"/>
              </a:defRPr>
            </a:lvl4pPr>
            <a:lvl5pPr>
              <a:defRPr sz="1400" b="0" i="0">
                <a:latin typeface="Helvetica" charset="0"/>
                <a:ea typeface="Helvetica" charset="0"/>
                <a:cs typeface="Helvetica"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15"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96973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en 2 column Picture">
    <p:spTree>
      <p:nvGrpSpPr>
        <p:cNvPr id="1" name=""/>
        <p:cNvGrpSpPr/>
        <p:nvPr/>
      </p:nvGrpSpPr>
      <p:grpSpPr>
        <a:xfrm>
          <a:off x="0" y="0"/>
          <a:ext cx="0" cy="0"/>
          <a:chOff x="0" y="0"/>
          <a:chExt cx="0" cy="0"/>
        </a:xfrm>
      </p:grpSpPr>
      <p:sp>
        <p:nvSpPr>
          <p:cNvPr id="10" name="Rectangle 9"/>
          <p:cNvSpPr/>
          <p:nvPr userDrawn="1"/>
        </p:nvSpPr>
        <p:spPr>
          <a:xfrm>
            <a:off x="0" y="0"/>
            <a:ext cx="12192000" cy="597916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89BA8DB5-8719-F942-BF8D-3EF68193B1C9}" type="slidenum">
              <a:rPr lang="en-US" smtClean="0"/>
              <a:t>‹#›</a:t>
            </a:fld>
            <a:endParaRPr lang="en-US"/>
          </a:p>
        </p:txBody>
      </p:sp>
      <p:sp>
        <p:nvSpPr>
          <p:cNvPr id="12" name="ClipArt Placeholder 11"/>
          <p:cNvSpPr>
            <a:spLocks noGrp="1"/>
          </p:cNvSpPr>
          <p:nvPr>
            <p:ph type="clipArt" sz="quarter" idx="13"/>
          </p:nvPr>
        </p:nvSpPr>
        <p:spPr>
          <a:xfrm>
            <a:off x="609601" y="1818409"/>
            <a:ext cx="5124876" cy="3632200"/>
          </a:xfrm>
          <a:prstGeom prst="rect">
            <a:avLst/>
          </a:prstGeom>
        </p:spPr>
        <p:txBody>
          <a:bodyPr/>
          <a:lstStyle>
            <a:lvl1pPr>
              <a:defRPr b="0" i="0">
                <a:latin typeface="Helvetica" charset="0"/>
                <a:ea typeface="Helvetica" charset="0"/>
                <a:cs typeface="Helvetica" charset="0"/>
              </a:defRPr>
            </a:lvl1pPr>
          </a:lstStyle>
          <a:p>
            <a:endParaRPr lang="en-US"/>
          </a:p>
        </p:txBody>
      </p:sp>
      <p:sp>
        <p:nvSpPr>
          <p:cNvPr id="14" name="ClipArt Placeholder 11"/>
          <p:cNvSpPr>
            <a:spLocks noGrp="1"/>
          </p:cNvSpPr>
          <p:nvPr>
            <p:ph type="clipArt" sz="quarter" idx="14"/>
          </p:nvPr>
        </p:nvSpPr>
        <p:spPr>
          <a:xfrm>
            <a:off x="6457525" y="1818409"/>
            <a:ext cx="5124876" cy="3632200"/>
          </a:xfrm>
          <a:prstGeom prst="rect">
            <a:avLst/>
          </a:prstGeom>
        </p:spPr>
        <p:txBody>
          <a:bodyPr/>
          <a:lstStyle>
            <a:lvl1pPr>
              <a:defRPr b="0" i="0">
                <a:latin typeface="Helvetica" charset="0"/>
                <a:ea typeface="Helvetica" charset="0"/>
                <a:cs typeface="Helvetica" charset="0"/>
              </a:defRPr>
            </a:lvl1pPr>
          </a:lstStyle>
          <a:p>
            <a:endParaRPr lang="en-US"/>
          </a:p>
        </p:txBody>
      </p:sp>
      <p:sp>
        <p:nvSpPr>
          <p:cNvPr id="11"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16" name="Text Placeholder 6"/>
          <p:cNvSpPr>
            <a:spLocks noGrp="1"/>
          </p:cNvSpPr>
          <p:nvPr>
            <p:ph type="body" sz="quarter" idx="15"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1930304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en Sidebar">
    <p:spTree>
      <p:nvGrpSpPr>
        <p:cNvPr id="1" name=""/>
        <p:cNvGrpSpPr/>
        <p:nvPr/>
      </p:nvGrpSpPr>
      <p:grpSpPr>
        <a:xfrm>
          <a:off x="0" y="0"/>
          <a:ext cx="0" cy="0"/>
          <a:chOff x="0" y="0"/>
          <a:chExt cx="0" cy="0"/>
        </a:xfrm>
      </p:grpSpPr>
      <p:sp>
        <p:nvSpPr>
          <p:cNvPr id="14" name="Rectangle 13"/>
          <p:cNvSpPr/>
          <p:nvPr userDrawn="1"/>
        </p:nvSpPr>
        <p:spPr>
          <a:xfrm>
            <a:off x="0" y="0"/>
            <a:ext cx="12192000" cy="597916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4950" y="-919297"/>
            <a:ext cx="9369899" cy="6858000"/>
          </a:xfrm>
          <a:prstGeom prst="rect">
            <a:avLst/>
          </a:prstGeom>
        </p:spPr>
      </p:pic>
      <p:sp>
        <p:nvSpPr>
          <p:cNvPr id="3" name="Date Placeholder 2"/>
          <p:cNvSpPr>
            <a:spLocks noGrp="1"/>
          </p:cNvSpPr>
          <p:nvPr>
            <p:ph type="dt" sz="half" idx="10"/>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89BA8DB5-8719-F942-BF8D-3EF68193B1C9}" type="slidenum">
              <a:rPr lang="en-US" smtClean="0"/>
              <a:t>‹#›</a:t>
            </a:fld>
            <a:endParaRPr lang="en-US"/>
          </a:p>
        </p:txBody>
      </p:sp>
      <p:sp>
        <p:nvSpPr>
          <p:cNvPr id="9" name="Content Placeholder 2"/>
          <p:cNvSpPr>
            <a:spLocks noGrp="1"/>
          </p:cNvSpPr>
          <p:nvPr>
            <p:ph idx="1"/>
          </p:nvPr>
        </p:nvSpPr>
        <p:spPr>
          <a:xfrm>
            <a:off x="348806" y="719455"/>
            <a:ext cx="4082684" cy="4925900"/>
          </a:xfrm>
          <a:prstGeom prst="rect">
            <a:avLst/>
          </a:prstGeom>
        </p:spPr>
        <p:txBody>
          <a:bodyPr>
            <a:normAutofit/>
          </a:bodyPr>
          <a:lstStyle>
            <a:lvl1pPr>
              <a:defRPr sz="1800" b="0" i="0">
                <a:solidFill>
                  <a:schemeClr val="tx1"/>
                </a:solidFill>
                <a:latin typeface="Helvetica" charset="0"/>
                <a:ea typeface="Helvetica" charset="0"/>
                <a:cs typeface="Helvetica" charset="0"/>
              </a:defRPr>
            </a:lvl1pPr>
            <a:lvl2pPr>
              <a:defRPr sz="1600" b="0" i="0">
                <a:solidFill>
                  <a:schemeClr val="tx1"/>
                </a:solidFill>
                <a:latin typeface="Helvetica" charset="0"/>
                <a:ea typeface="Helvetica" charset="0"/>
                <a:cs typeface="Helvetica" charset="0"/>
              </a:defRPr>
            </a:lvl2pPr>
            <a:lvl3pPr>
              <a:defRPr sz="1400" b="0" i="0">
                <a:solidFill>
                  <a:schemeClr val="tx1"/>
                </a:solidFill>
                <a:latin typeface="Helvetica" charset="0"/>
                <a:ea typeface="Helvetica" charset="0"/>
                <a:cs typeface="Helvetica" charset="0"/>
              </a:defRPr>
            </a:lvl3pPr>
            <a:lvl4pPr>
              <a:defRPr sz="1200" b="0" i="0">
                <a:solidFill>
                  <a:schemeClr val="tx1"/>
                </a:solidFill>
                <a:latin typeface="Helvetica" charset="0"/>
                <a:ea typeface="Helvetica" charset="0"/>
                <a:cs typeface="Helvetica" charset="0"/>
              </a:defRPr>
            </a:lvl4pPr>
            <a:lvl5pPr>
              <a:defRPr sz="1200" b="0" i="0">
                <a:solidFill>
                  <a:schemeClr val="tx1"/>
                </a:solidFill>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5" hasCustomPrompt="1"/>
          </p:nvPr>
        </p:nvSpPr>
        <p:spPr>
          <a:xfrm>
            <a:off x="348671" y="156846"/>
            <a:ext cx="4083675" cy="531813"/>
          </a:xfrm>
          <a:prstGeom prst="rect">
            <a:avLst/>
          </a:prstGeom>
        </p:spPr>
        <p:txBody>
          <a:bodyPr vert="horz" anchor="b" anchorCtr="0"/>
          <a:lstStyle>
            <a:lvl1pPr marL="0" indent="0">
              <a:buNone/>
              <a:defRPr sz="1600" b="0" i="0" cap="all" spc="500" baseline="0">
                <a:solidFill>
                  <a:srgbClr val="C5D400"/>
                </a:solidFill>
                <a:latin typeface="Helvetica" charset="0"/>
                <a:ea typeface="Helvetica" charset="0"/>
                <a:cs typeface="Helvetica" charset="0"/>
              </a:defRPr>
            </a:lvl1pPr>
          </a:lstStyle>
          <a:p>
            <a:pPr lvl="0"/>
            <a:r>
              <a:rPr lang="en-US"/>
              <a:t>+add sidebar title</a:t>
            </a:r>
          </a:p>
        </p:txBody>
      </p:sp>
      <p:sp>
        <p:nvSpPr>
          <p:cNvPr id="15" name="Content Placeholder 2"/>
          <p:cNvSpPr>
            <a:spLocks noGrp="1"/>
          </p:cNvSpPr>
          <p:nvPr>
            <p:ph idx="13"/>
          </p:nvPr>
        </p:nvSpPr>
        <p:spPr>
          <a:xfrm>
            <a:off x="5068816" y="1627905"/>
            <a:ext cx="6513584" cy="4017451"/>
          </a:xfrm>
          <a:prstGeom prst="rect">
            <a:avLst/>
          </a:prstGeom>
        </p:spPr>
        <p:txBody>
          <a:bodyPr/>
          <a:lstStyle>
            <a:lvl1pPr>
              <a:defRPr sz="2400" b="0" i="0">
                <a:latin typeface="Helvetica" charset="0"/>
                <a:ea typeface="Helvetica" charset="0"/>
                <a:cs typeface="Helvetica" charset="0"/>
              </a:defRPr>
            </a:lvl1pPr>
            <a:lvl2pPr>
              <a:defRPr sz="2000" b="0" i="0">
                <a:latin typeface="Helvetica" charset="0"/>
                <a:ea typeface="Helvetica" charset="0"/>
                <a:cs typeface="Helvetica" charset="0"/>
              </a:defRPr>
            </a:lvl2pPr>
            <a:lvl3pPr>
              <a:defRPr sz="1800" b="0" i="0">
                <a:latin typeface="Helvetica" charset="0"/>
                <a:ea typeface="Helvetica" charset="0"/>
                <a:cs typeface="Helvetica" charset="0"/>
              </a:defRPr>
            </a:lvl3pPr>
            <a:lvl4pPr>
              <a:defRPr sz="1600" b="0" i="0">
                <a:latin typeface="Helvetica" charset="0"/>
                <a:ea typeface="Helvetica" charset="0"/>
                <a:cs typeface="Helvetica" charset="0"/>
              </a:defRPr>
            </a:lvl4pPr>
            <a:lvl5pPr>
              <a:defRPr sz="1600" b="0" i="0">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ctrTitle" hasCustomPrompt="1"/>
          </p:nvPr>
        </p:nvSpPr>
        <p:spPr>
          <a:xfrm>
            <a:off x="5068816" y="638329"/>
            <a:ext cx="6513584"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18" name="Text Placeholder 6"/>
          <p:cNvSpPr>
            <a:spLocks noGrp="1"/>
          </p:cNvSpPr>
          <p:nvPr>
            <p:ph type="body" sz="quarter" idx="16" hasCustomPrompt="1"/>
          </p:nvPr>
        </p:nvSpPr>
        <p:spPr>
          <a:xfrm>
            <a:off x="5068817"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3492988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Green Blank">
    <p:spTree>
      <p:nvGrpSpPr>
        <p:cNvPr id="1" name=""/>
        <p:cNvGrpSpPr/>
        <p:nvPr/>
      </p:nvGrpSpPr>
      <p:grpSpPr>
        <a:xfrm>
          <a:off x="0" y="0"/>
          <a:ext cx="0" cy="0"/>
          <a:chOff x="0" y="0"/>
          <a:chExt cx="0" cy="0"/>
        </a:xfrm>
      </p:grpSpPr>
      <p:sp>
        <p:nvSpPr>
          <p:cNvPr id="6" name="Rectangle 5"/>
          <p:cNvSpPr/>
          <p:nvPr userDrawn="1"/>
        </p:nvSpPr>
        <p:spPr>
          <a:xfrm>
            <a:off x="0" y="0"/>
            <a:ext cx="12192000" cy="597916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89BA8DB5-8719-F942-BF8D-3EF68193B1C9}" type="slidenum">
              <a:rPr lang="en-US" smtClean="0"/>
              <a:t>‹#›</a:t>
            </a:fld>
            <a:endParaRPr lang="en-US"/>
          </a:p>
        </p:txBody>
      </p:sp>
    </p:spTree>
    <p:extLst>
      <p:ext uri="{BB962C8B-B14F-4D97-AF65-F5344CB8AC3E}">
        <p14:creationId xmlns:p14="http://schemas.microsoft.com/office/powerpoint/2010/main" val="13391103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Picture with Caption">
    <p:spTree>
      <p:nvGrpSpPr>
        <p:cNvPr id="1" name=""/>
        <p:cNvGrpSpPr/>
        <p:nvPr/>
      </p:nvGrpSpPr>
      <p:grpSpPr>
        <a:xfrm>
          <a:off x="0" y="0"/>
          <a:ext cx="0" cy="0"/>
          <a:chOff x="0" y="0"/>
          <a:chExt cx="0" cy="0"/>
        </a:xfrm>
      </p:grpSpPr>
      <p:sp>
        <p:nvSpPr>
          <p:cNvPr id="12" name="Rectangle 11"/>
          <p:cNvSpPr/>
          <p:nvPr userDrawn="1"/>
        </p:nvSpPr>
        <p:spPr>
          <a:xfrm>
            <a:off x="0" y="0"/>
            <a:ext cx="12192000" cy="597916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3" name="Picture Placeholder 2"/>
          <p:cNvSpPr>
            <a:spLocks noGrp="1"/>
          </p:cNvSpPr>
          <p:nvPr>
            <p:ph type="pic" idx="1" hasCustomPrompt="1"/>
          </p:nvPr>
        </p:nvSpPr>
        <p:spPr>
          <a:xfrm>
            <a:off x="609600" y="1459149"/>
            <a:ext cx="10972800" cy="4372814"/>
          </a:xfrm>
          <a:prstGeom prst="rect">
            <a:avLst/>
          </a:prstGeom>
        </p:spPr>
        <p:txBody>
          <a:bodyPr/>
          <a:lstStyle>
            <a:lvl1pPr marL="0" indent="0">
              <a:buNone/>
              <a:defRPr sz="3200" b="0" i="0">
                <a:latin typeface="Helvetica" charset="0"/>
                <a:ea typeface="Helvetica" charset="0"/>
                <a:cs typeface="Helvetica"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Add picture</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89BA8DB5-8719-F942-BF8D-3EF68193B1C9}" type="slidenum">
              <a:rPr lang="en-US" smtClean="0"/>
              <a:t>‹#›</a:t>
            </a:fld>
            <a:endParaRPr lang="en-US"/>
          </a:p>
        </p:txBody>
      </p:sp>
      <p:sp>
        <p:nvSpPr>
          <p:cNvPr id="9"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13"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1586764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u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908328"/>
            <a:ext cx="10972800" cy="712953"/>
          </a:xfrm>
          <a:prstGeom prst="rect">
            <a:avLst/>
          </a:prstGeom>
        </p:spPr>
        <p:txBody>
          <a:bodyPr anchor="ctr"/>
          <a:lstStyle>
            <a:lvl1pPr>
              <a:defRPr sz="2400" b="0" i="0">
                <a:solidFill>
                  <a:schemeClr val="tx1"/>
                </a:solidFill>
                <a:latin typeface="Helvetica Neue Bold Condensed"/>
                <a:cs typeface="Helvetica Neue Bold Condensed"/>
              </a:defRPr>
            </a:lvl1pPr>
          </a:lstStyle>
          <a:p>
            <a:r>
              <a:rPr lang="en-US"/>
              <a:t>+section title</a:t>
            </a:r>
          </a:p>
        </p:txBody>
      </p:sp>
      <p:sp>
        <p:nvSpPr>
          <p:cNvPr id="6" name="Text Placeholder 5"/>
          <p:cNvSpPr>
            <a:spLocks noGrp="1"/>
          </p:cNvSpPr>
          <p:nvPr>
            <p:ph type="body" sz="quarter" idx="10" hasCustomPrompt="1"/>
          </p:nvPr>
        </p:nvSpPr>
        <p:spPr>
          <a:xfrm>
            <a:off x="609601" y="2661921"/>
            <a:ext cx="6489700" cy="327628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Pct val="60000"/>
              <a:buFont typeface="MetaSerif Pro Book Ita"/>
              <a:buNone/>
              <a:tabLst/>
              <a:defRPr sz="2400" b="0" i="0" baseline="0">
                <a:solidFill>
                  <a:schemeClr val="bg1"/>
                </a:solidFill>
                <a:latin typeface="Helvetica" charset="0"/>
                <a:ea typeface="Helvetica" charset="0"/>
                <a:cs typeface="Helvetica" charset="0"/>
              </a:defRPr>
            </a:lvl1pPr>
          </a:lstStyle>
          <a:p>
            <a:pPr marL="0" marR="0" lvl="0" indent="0" algn="l" defTabSz="457200" rtl="0" eaLnBrk="1" fontAlgn="auto" latinLnBrk="0" hangingPunct="1">
              <a:lnSpc>
                <a:spcPct val="100000"/>
              </a:lnSpc>
              <a:spcBef>
                <a:spcPct val="20000"/>
              </a:spcBef>
              <a:spcAft>
                <a:spcPts val="0"/>
              </a:spcAft>
              <a:buClrTx/>
              <a:buSzPct val="60000"/>
              <a:buFont typeface="MetaSerif Pro Book Ita"/>
              <a:buNone/>
              <a:tabLst/>
              <a:defRPr/>
            </a:pPr>
            <a:r>
              <a:rPr lang="en-US"/>
              <a:t>+ Add subtopic or Name </a:t>
            </a:r>
            <a:r>
              <a:rPr lang="en-US" err="1"/>
              <a:t>Lastname</a:t>
            </a:r>
            <a:endParaRPr lang="en-US"/>
          </a:p>
        </p:txBody>
      </p:sp>
      <p:sp>
        <p:nvSpPr>
          <p:cNvPr id="8" name="Text Placeholder 7"/>
          <p:cNvSpPr>
            <a:spLocks noGrp="1"/>
          </p:cNvSpPr>
          <p:nvPr>
            <p:ph type="body" sz="quarter" idx="11" hasCustomPrompt="1"/>
          </p:nvPr>
        </p:nvSpPr>
        <p:spPr>
          <a:xfrm>
            <a:off x="609600" y="1217765"/>
            <a:ext cx="908051" cy="690563"/>
          </a:xfrm>
          <a:prstGeom prst="rect">
            <a:avLst/>
          </a:prstGeom>
        </p:spPr>
        <p:txBody>
          <a:bodyPr vert="horz" anchor="ctr"/>
          <a:lstStyle>
            <a:lvl1pPr marL="0" indent="0" algn="l">
              <a:buNone/>
              <a:defRPr sz="2400" b="1" i="0">
                <a:solidFill>
                  <a:srgbClr val="EC000B"/>
                </a:solidFill>
                <a:latin typeface="Helvetica" charset="0"/>
                <a:ea typeface="Helvetica" charset="0"/>
                <a:cs typeface="Helvetica" charset="0"/>
              </a:defRPr>
            </a:lvl1pPr>
          </a:lstStyle>
          <a:p>
            <a:pPr lvl="0"/>
            <a:r>
              <a:rPr lang="en-US"/>
              <a:t>+ 1</a:t>
            </a:r>
          </a:p>
        </p:txBody>
      </p:sp>
      <p:sp>
        <p:nvSpPr>
          <p:cNvPr id="5" name="Date Placeholder 1"/>
          <p:cNvSpPr>
            <a:spLocks noGrp="1"/>
          </p:cNvSpPr>
          <p:nvPr>
            <p:ph type="dt" sz="half" idx="12"/>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Tree>
    <p:extLst>
      <p:ext uri="{BB962C8B-B14F-4D97-AF65-F5344CB8AC3E}">
        <p14:creationId xmlns:p14="http://schemas.microsoft.com/office/powerpoint/2010/main" val="4079614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Red Text">
    <p:spTree>
      <p:nvGrpSpPr>
        <p:cNvPr id="1" name=""/>
        <p:cNvGrpSpPr/>
        <p:nvPr/>
      </p:nvGrpSpPr>
      <p:grpSpPr>
        <a:xfrm>
          <a:off x="0" y="0"/>
          <a:ext cx="0" cy="0"/>
          <a:chOff x="0" y="0"/>
          <a:chExt cx="0" cy="0"/>
        </a:xfrm>
      </p:grpSpPr>
      <p:sp>
        <p:nvSpPr>
          <p:cNvPr id="3" name="Rectangle 2"/>
          <p:cNvSpPr/>
          <p:nvPr userDrawn="1"/>
        </p:nvSpPr>
        <p:spPr>
          <a:xfrm>
            <a:off x="0" y="0"/>
            <a:ext cx="12192000" cy="597916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11" name="Content Placeholder 2"/>
          <p:cNvSpPr>
            <a:spLocks noGrp="1"/>
          </p:cNvSpPr>
          <p:nvPr>
            <p:ph idx="1"/>
          </p:nvPr>
        </p:nvSpPr>
        <p:spPr>
          <a:xfrm>
            <a:off x="609600" y="1463041"/>
            <a:ext cx="10972800" cy="4171142"/>
          </a:xfrm>
          <a:prstGeom prst="rect">
            <a:avLst/>
          </a:prstGeom>
        </p:spPr>
        <p:txBody>
          <a:bodyPr/>
          <a:lstStyle>
            <a:lvl1pPr>
              <a:defRPr sz="2400" b="0" i="0">
                <a:latin typeface="Helvetica" charset="0"/>
                <a:ea typeface="Helvetica" charset="0"/>
                <a:cs typeface="Helvetica" charset="0"/>
              </a:defRPr>
            </a:lvl1pPr>
            <a:lvl2pPr>
              <a:defRPr sz="2000" b="0" i="0">
                <a:latin typeface="Helvetica" charset="0"/>
                <a:ea typeface="Helvetica" charset="0"/>
                <a:cs typeface="Helvetica" charset="0"/>
              </a:defRPr>
            </a:lvl2pPr>
            <a:lvl3pPr>
              <a:defRPr sz="1800" b="0" i="0">
                <a:latin typeface="Helvetica" charset="0"/>
                <a:ea typeface="Helvetica" charset="0"/>
                <a:cs typeface="Helvetica" charset="0"/>
              </a:defRPr>
            </a:lvl3pPr>
            <a:lvl4pPr>
              <a:defRPr sz="1600" b="0" i="0">
                <a:latin typeface="Helvetica" charset="0"/>
                <a:ea typeface="Helvetica" charset="0"/>
                <a:cs typeface="Helvetica" charset="0"/>
              </a:defRPr>
            </a:lvl4pPr>
            <a:lvl5pPr>
              <a:defRPr sz="1600" b="0" i="0">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
        <p:nvSpPr>
          <p:cNvPr id="6" name="Date Placeholder 1"/>
          <p:cNvSpPr>
            <a:spLocks noGrp="1"/>
          </p:cNvSpPr>
          <p:nvPr>
            <p:ph type="dt" sz="half" idx="10"/>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Tree>
    <p:extLst>
      <p:ext uri="{BB962C8B-B14F-4D97-AF65-F5344CB8AC3E}">
        <p14:creationId xmlns:p14="http://schemas.microsoft.com/office/powerpoint/2010/main" val="3172225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Red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908328"/>
            <a:ext cx="10972800" cy="712953"/>
          </a:xfrm>
          <a:prstGeom prst="rect">
            <a:avLst/>
          </a:prstGeom>
        </p:spPr>
        <p:txBody>
          <a:bodyPr anchor="ctr"/>
          <a:lstStyle>
            <a:lvl1pPr>
              <a:defRPr sz="2400" b="0" i="0">
                <a:solidFill>
                  <a:schemeClr val="tx1"/>
                </a:solidFill>
                <a:latin typeface="Helvetica Neue Bold Condensed"/>
                <a:cs typeface="Helvetica Neue Bold Condensed"/>
              </a:defRPr>
            </a:lvl1pPr>
          </a:lstStyle>
          <a:p>
            <a:r>
              <a:rPr lang="en-US"/>
              <a:t>+section title</a:t>
            </a:r>
          </a:p>
        </p:txBody>
      </p:sp>
      <p:sp>
        <p:nvSpPr>
          <p:cNvPr id="6" name="Text Placeholder 5"/>
          <p:cNvSpPr>
            <a:spLocks noGrp="1"/>
          </p:cNvSpPr>
          <p:nvPr>
            <p:ph type="body" sz="quarter" idx="10" hasCustomPrompt="1"/>
          </p:nvPr>
        </p:nvSpPr>
        <p:spPr>
          <a:xfrm>
            <a:off x="609601" y="2661921"/>
            <a:ext cx="6489700" cy="3276283"/>
          </a:xfrm>
          <a:prstGeom prst="rect">
            <a:avLst/>
          </a:prstGeom>
        </p:spPr>
        <p:txBody>
          <a:bodyPr vert="horz"/>
          <a:lstStyle>
            <a:lvl1pPr marL="0" marR="0" indent="0" algn="l" defTabSz="457200" rtl="0" eaLnBrk="1" fontAlgn="auto" latinLnBrk="0" hangingPunct="1">
              <a:lnSpc>
                <a:spcPct val="90000"/>
              </a:lnSpc>
              <a:spcBef>
                <a:spcPct val="20000"/>
              </a:spcBef>
              <a:spcAft>
                <a:spcPts val="0"/>
              </a:spcAft>
              <a:buClrTx/>
              <a:buSzPct val="60000"/>
              <a:buFont typeface="MetaSerif Pro Book Ita"/>
              <a:buNone/>
              <a:tabLst/>
              <a:defRPr sz="2400" b="0" i="0" baseline="0">
                <a:solidFill>
                  <a:schemeClr val="bg1"/>
                </a:solidFill>
                <a:latin typeface="Helvetica" charset="0"/>
                <a:ea typeface="Helvetica" charset="0"/>
                <a:cs typeface="Helvetica" charset="0"/>
              </a:defRPr>
            </a:lvl1pPr>
          </a:lstStyle>
          <a:p>
            <a:pPr marL="0" marR="0" lvl="0" indent="0" algn="l" defTabSz="457200" rtl="0" eaLnBrk="1" fontAlgn="auto" latinLnBrk="0" hangingPunct="1">
              <a:lnSpc>
                <a:spcPct val="100000"/>
              </a:lnSpc>
              <a:spcBef>
                <a:spcPct val="20000"/>
              </a:spcBef>
              <a:spcAft>
                <a:spcPts val="0"/>
              </a:spcAft>
              <a:buClrTx/>
              <a:buSzPct val="60000"/>
              <a:buFont typeface="MetaSerif Pro Book Ita"/>
              <a:buNone/>
              <a:tabLst/>
              <a:defRPr/>
            </a:pPr>
            <a:r>
              <a:rPr lang="en-US"/>
              <a:t>+ Add subtopic or Name </a:t>
            </a:r>
            <a:r>
              <a:rPr lang="en-US" err="1"/>
              <a:t>Lastname</a:t>
            </a:r>
            <a:endParaRPr lang="en-US"/>
          </a:p>
        </p:txBody>
      </p:sp>
      <p:sp>
        <p:nvSpPr>
          <p:cNvPr id="8" name="Text Placeholder 7"/>
          <p:cNvSpPr>
            <a:spLocks noGrp="1"/>
          </p:cNvSpPr>
          <p:nvPr>
            <p:ph type="body" sz="quarter" idx="11" hasCustomPrompt="1"/>
          </p:nvPr>
        </p:nvSpPr>
        <p:spPr>
          <a:xfrm>
            <a:off x="609600" y="1217765"/>
            <a:ext cx="908051" cy="690563"/>
          </a:xfrm>
          <a:prstGeom prst="rect">
            <a:avLst/>
          </a:prstGeom>
        </p:spPr>
        <p:txBody>
          <a:bodyPr vert="horz" anchor="ctr"/>
          <a:lstStyle>
            <a:lvl1pPr marL="0" indent="0" algn="l">
              <a:buNone/>
              <a:defRPr sz="2400" b="1" i="0">
                <a:solidFill>
                  <a:srgbClr val="C5D400"/>
                </a:solidFill>
                <a:latin typeface="Helvetica" charset="0"/>
                <a:ea typeface="Helvetica" charset="0"/>
                <a:cs typeface="Helvetica" charset="0"/>
              </a:defRPr>
            </a:lvl1pPr>
          </a:lstStyle>
          <a:p>
            <a:pPr lvl="0"/>
            <a:r>
              <a:rPr lang="en-US"/>
              <a:t>+ 1</a:t>
            </a:r>
          </a:p>
        </p:txBody>
      </p:sp>
      <p:sp>
        <p:nvSpPr>
          <p:cNvPr id="9" name="Date Placeholder 1"/>
          <p:cNvSpPr>
            <a:spLocks noGrp="1"/>
          </p:cNvSpPr>
          <p:nvPr>
            <p:ph type="dt" sz="half" idx="12"/>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Tree>
    <p:extLst>
      <p:ext uri="{BB962C8B-B14F-4D97-AF65-F5344CB8AC3E}">
        <p14:creationId xmlns:p14="http://schemas.microsoft.com/office/powerpoint/2010/main" val="3914141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908328"/>
            <a:ext cx="10972800" cy="712953"/>
          </a:xfrm>
          <a:prstGeom prst="rect">
            <a:avLst/>
          </a:prstGeom>
        </p:spPr>
        <p:txBody>
          <a:bodyPr anchor="ctr"/>
          <a:lstStyle>
            <a:lvl1pPr>
              <a:defRPr sz="2400" b="0" i="0">
                <a:solidFill>
                  <a:schemeClr val="tx1"/>
                </a:solidFill>
                <a:latin typeface="Helvetica Neue Bold Condensed"/>
                <a:cs typeface="Helvetica Neue Bold Condensed"/>
              </a:defRPr>
            </a:lvl1pPr>
          </a:lstStyle>
          <a:p>
            <a:r>
              <a:rPr lang="en-US"/>
              <a:t>+section title</a:t>
            </a:r>
          </a:p>
        </p:txBody>
      </p:sp>
      <p:sp>
        <p:nvSpPr>
          <p:cNvPr id="6" name="Text Placeholder 5"/>
          <p:cNvSpPr>
            <a:spLocks noGrp="1"/>
          </p:cNvSpPr>
          <p:nvPr>
            <p:ph type="body" sz="quarter" idx="10" hasCustomPrompt="1"/>
          </p:nvPr>
        </p:nvSpPr>
        <p:spPr>
          <a:xfrm>
            <a:off x="609601" y="2661921"/>
            <a:ext cx="6489700" cy="327628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Pct val="60000"/>
              <a:buFont typeface="MetaSerif Pro Book Ita"/>
              <a:buNone/>
              <a:tabLst/>
              <a:defRPr sz="2400" b="0" i="0" baseline="0">
                <a:solidFill>
                  <a:schemeClr val="bg1"/>
                </a:solidFill>
                <a:latin typeface="Helvetica" charset="0"/>
                <a:ea typeface="Helvetica" charset="0"/>
                <a:cs typeface="Helvetica" charset="0"/>
              </a:defRPr>
            </a:lvl1pPr>
          </a:lstStyle>
          <a:p>
            <a:pPr marL="0" marR="0" lvl="0" indent="0" algn="l" defTabSz="457200" rtl="0" eaLnBrk="1" fontAlgn="auto" latinLnBrk="0" hangingPunct="1">
              <a:lnSpc>
                <a:spcPct val="100000"/>
              </a:lnSpc>
              <a:spcBef>
                <a:spcPct val="20000"/>
              </a:spcBef>
              <a:spcAft>
                <a:spcPts val="0"/>
              </a:spcAft>
              <a:buClrTx/>
              <a:buSzPct val="60000"/>
              <a:buFont typeface="MetaSerif Pro Book Ita"/>
              <a:buNone/>
              <a:tabLst/>
              <a:defRPr/>
            </a:pPr>
            <a:r>
              <a:rPr lang="en-US"/>
              <a:t>+ Add subtopic or Name </a:t>
            </a:r>
            <a:r>
              <a:rPr lang="en-US" err="1"/>
              <a:t>Lastname</a:t>
            </a:r>
            <a:endParaRPr lang="en-US"/>
          </a:p>
        </p:txBody>
      </p:sp>
      <p:sp>
        <p:nvSpPr>
          <p:cNvPr id="8" name="Text Placeholder 7"/>
          <p:cNvSpPr>
            <a:spLocks noGrp="1"/>
          </p:cNvSpPr>
          <p:nvPr>
            <p:ph type="body" sz="quarter" idx="11" hasCustomPrompt="1"/>
          </p:nvPr>
        </p:nvSpPr>
        <p:spPr>
          <a:xfrm>
            <a:off x="609600" y="1217765"/>
            <a:ext cx="908051" cy="690563"/>
          </a:xfrm>
          <a:prstGeom prst="rect">
            <a:avLst/>
          </a:prstGeom>
        </p:spPr>
        <p:txBody>
          <a:bodyPr vert="horz" anchor="ctr"/>
          <a:lstStyle>
            <a:lvl1pPr marL="0" indent="0" algn="l">
              <a:buNone/>
              <a:defRPr sz="2400" b="1" i="0">
                <a:solidFill>
                  <a:srgbClr val="EC000B"/>
                </a:solidFill>
                <a:latin typeface="Helvetica" charset="0"/>
                <a:ea typeface="Helvetica" charset="0"/>
                <a:cs typeface="Helvetica" charset="0"/>
              </a:defRPr>
            </a:lvl1pPr>
          </a:lstStyle>
          <a:p>
            <a:pPr lvl="0"/>
            <a:r>
              <a:rPr lang="en-US"/>
              <a:t>+ 1</a:t>
            </a:r>
          </a:p>
        </p:txBody>
      </p:sp>
      <p:sp>
        <p:nvSpPr>
          <p:cNvPr id="5" name="Date Placeholder 1"/>
          <p:cNvSpPr>
            <a:spLocks noGrp="1"/>
          </p:cNvSpPr>
          <p:nvPr>
            <p:ph type="dt" sz="half" idx="12"/>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Tree>
    <p:extLst>
      <p:ext uri="{BB962C8B-B14F-4D97-AF65-F5344CB8AC3E}">
        <p14:creationId xmlns:p14="http://schemas.microsoft.com/office/powerpoint/2010/main" val="405313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49333" y="2253146"/>
            <a:ext cx="6604000" cy="1097280"/>
          </a:xfrm>
          <a:prstGeom prst="rect">
            <a:avLst/>
          </a:prstGeom>
        </p:spPr>
        <p:txBody>
          <a:bodyPr vert="horz"/>
          <a:lstStyle>
            <a:lvl1pPr marL="0" indent="0" algn="ctr">
              <a:buNone/>
              <a:defRPr sz="2400" b="0" i="0" kern="1200" cap="all" spc="500">
                <a:solidFill>
                  <a:schemeClr val="bg1"/>
                </a:solidFill>
                <a:latin typeface="Helvetica 77 Bold Condensed"/>
                <a:cs typeface="Proxima Nova Extra Condensed Re"/>
              </a:defRPr>
            </a:lvl1pPr>
          </a:lstStyle>
          <a:p>
            <a:pPr lvl="0"/>
            <a:r>
              <a:rPr lang="en-US"/>
              <a:t>+questions?</a:t>
            </a:r>
          </a:p>
        </p:txBody>
      </p:sp>
    </p:spTree>
    <p:extLst>
      <p:ext uri="{BB962C8B-B14F-4D97-AF65-F5344CB8AC3E}">
        <p14:creationId xmlns:p14="http://schemas.microsoft.com/office/powerpoint/2010/main" val="1938394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Text">
    <p:spTree>
      <p:nvGrpSpPr>
        <p:cNvPr id="1" name=""/>
        <p:cNvGrpSpPr/>
        <p:nvPr/>
      </p:nvGrpSpPr>
      <p:grpSpPr>
        <a:xfrm>
          <a:off x="0" y="0"/>
          <a:ext cx="0" cy="0"/>
          <a:chOff x="0" y="0"/>
          <a:chExt cx="0" cy="0"/>
        </a:xfrm>
      </p:grpSpPr>
      <p:sp>
        <p:nvSpPr>
          <p:cNvPr id="3" name="Rectangle 2"/>
          <p:cNvSpPr/>
          <p:nvPr userDrawn="1"/>
        </p:nvSpPr>
        <p:spPr>
          <a:xfrm>
            <a:off x="0" y="0"/>
            <a:ext cx="12192000" cy="597916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8"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9" name="Content Placeholder 2"/>
          <p:cNvSpPr>
            <a:spLocks noGrp="1"/>
          </p:cNvSpPr>
          <p:nvPr>
            <p:ph idx="1"/>
          </p:nvPr>
        </p:nvSpPr>
        <p:spPr>
          <a:xfrm>
            <a:off x="609600" y="1463041"/>
            <a:ext cx="10972800" cy="4171142"/>
          </a:xfrm>
          <a:prstGeom prst="rect">
            <a:avLst/>
          </a:prstGeom>
        </p:spPr>
        <p:txBody>
          <a:bodyPr/>
          <a:lstStyle>
            <a:lvl1pPr>
              <a:defRPr sz="2400" b="0" i="0">
                <a:latin typeface="Helvetica" charset="0"/>
                <a:ea typeface="Helvetica" charset="0"/>
                <a:cs typeface="Helvetica" charset="0"/>
              </a:defRPr>
            </a:lvl1pPr>
            <a:lvl2pPr>
              <a:defRPr sz="2000" b="0" i="0">
                <a:latin typeface="Helvetica" charset="0"/>
                <a:ea typeface="Helvetica" charset="0"/>
                <a:cs typeface="Helvetica" charset="0"/>
              </a:defRPr>
            </a:lvl2pPr>
            <a:lvl3pPr>
              <a:defRPr sz="1800" b="0" i="0">
                <a:latin typeface="Helvetica" charset="0"/>
                <a:ea typeface="Helvetica" charset="0"/>
                <a:cs typeface="Helvetica" charset="0"/>
              </a:defRPr>
            </a:lvl3pPr>
            <a:lvl4pPr>
              <a:defRPr sz="1600" b="0" i="0">
                <a:latin typeface="Helvetica" charset="0"/>
                <a:ea typeface="Helvetica" charset="0"/>
                <a:cs typeface="Helvetica" charset="0"/>
              </a:defRPr>
            </a:lvl4pPr>
            <a:lvl5pPr>
              <a:defRPr sz="1600" b="0" i="0">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
        <p:nvSpPr>
          <p:cNvPr id="6" name="Date Placeholder 1"/>
          <p:cNvSpPr>
            <a:spLocks noGrp="1"/>
          </p:cNvSpPr>
          <p:nvPr>
            <p:ph type="dt" sz="half" idx="10"/>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Tree>
    <p:extLst>
      <p:ext uri="{BB962C8B-B14F-4D97-AF65-F5344CB8AC3E}">
        <p14:creationId xmlns:p14="http://schemas.microsoft.com/office/powerpoint/2010/main" val="569015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2 column Text">
    <p:spTree>
      <p:nvGrpSpPr>
        <p:cNvPr id="1" name=""/>
        <p:cNvGrpSpPr/>
        <p:nvPr/>
      </p:nvGrpSpPr>
      <p:grpSpPr>
        <a:xfrm>
          <a:off x="0" y="0"/>
          <a:ext cx="0" cy="0"/>
          <a:chOff x="0" y="0"/>
          <a:chExt cx="0" cy="0"/>
        </a:xfrm>
      </p:grpSpPr>
      <p:sp>
        <p:nvSpPr>
          <p:cNvPr id="12" name="Rectangle 11"/>
          <p:cNvSpPr/>
          <p:nvPr userDrawn="1"/>
        </p:nvSpPr>
        <p:spPr>
          <a:xfrm>
            <a:off x="0" y="0"/>
            <a:ext cx="12192000" cy="597916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89BA8DB5-8719-F942-BF8D-3EF68193B1C9}" type="slidenum">
              <a:rPr lang="en-US" smtClean="0"/>
              <a:t>‹#›</a:t>
            </a:fld>
            <a:endParaRPr lang="en-US"/>
          </a:p>
        </p:txBody>
      </p:sp>
      <p:sp>
        <p:nvSpPr>
          <p:cNvPr id="11" name="Content Placeholder 2"/>
          <p:cNvSpPr>
            <a:spLocks noGrp="1"/>
          </p:cNvSpPr>
          <p:nvPr>
            <p:ph sz="half" idx="1"/>
          </p:nvPr>
        </p:nvSpPr>
        <p:spPr>
          <a:xfrm>
            <a:off x="609600" y="1600200"/>
            <a:ext cx="5384800" cy="4200979"/>
          </a:xfrm>
          <a:prstGeom prst="rect">
            <a:avLst/>
          </a:prstGeom>
        </p:spPr>
        <p:txBody>
          <a:bodyPr/>
          <a:lstStyle>
            <a:lvl1pPr>
              <a:defRPr sz="2000" b="0" i="0">
                <a:latin typeface="Helvetica" charset="0"/>
                <a:ea typeface="Helvetica" charset="0"/>
                <a:cs typeface="Helvetica" charset="0"/>
              </a:defRPr>
            </a:lvl1pPr>
            <a:lvl2pPr>
              <a:defRPr sz="1800" b="0" i="0">
                <a:latin typeface="Helvetica" charset="0"/>
                <a:ea typeface="Helvetica" charset="0"/>
                <a:cs typeface="Helvetica" charset="0"/>
              </a:defRPr>
            </a:lvl2pPr>
            <a:lvl3pPr>
              <a:defRPr sz="1600" b="0" i="0">
                <a:latin typeface="Helvetica" charset="0"/>
                <a:ea typeface="Helvetica" charset="0"/>
                <a:cs typeface="Helvetica" charset="0"/>
              </a:defRPr>
            </a:lvl3pPr>
            <a:lvl4pPr>
              <a:defRPr sz="1400" b="0" i="0">
                <a:latin typeface="Helvetica" charset="0"/>
                <a:ea typeface="Helvetica" charset="0"/>
                <a:cs typeface="Helvetica" charset="0"/>
              </a:defRPr>
            </a:lvl4pPr>
            <a:lvl5pPr>
              <a:defRPr sz="1400" b="0" i="0">
                <a:latin typeface="Helvetica" charset="0"/>
                <a:ea typeface="Helvetica" charset="0"/>
                <a:cs typeface="Helvetica"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197600" y="1600200"/>
            <a:ext cx="5384800" cy="4200979"/>
          </a:xfrm>
          <a:prstGeom prst="rect">
            <a:avLst/>
          </a:prstGeom>
        </p:spPr>
        <p:txBody>
          <a:bodyPr/>
          <a:lstStyle>
            <a:lvl1pPr>
              <a:defRPr sz="2000" b="0" i="0">
                <a:latin typeface="Helvetica" charset="0"/>
                <a:ea typeface="Helvetica" charset="0"/>
                <a:cs typeface="Helvetica" charset="0"/>
              </a:defRPr>
            </a:lvl1pPr>
            <a:lvl2pPr>
              <a:defRPr sz="1800" b="0" i="0">
                <a:latin typeface="Helvetica" charset="0"/>
                <a:ea typeface="Helvetica" charset="0"/>
                <a:cs typeface="Helvetica" charset="0"/>
              </a:defRPr>
            </a:lvl2pPr>
            <a:lvl3pPr>
              <a:defRPr sz="1600" b="0" i="0">
                <a:latin typeface="Helvetica" charset="0"/>
                <a:ea typeface="Helvetica" charset="0"/>
                <a:cs typeface="Helvetica" charset="0"/>
              </a:defRPr>
            </a:lvl3pPr>
            <a:lvl4pPr>
              <a:defRPr sz="1400" b="0" i="0">
                <a:latin typeface="Helvetica" charset="0"/>
                <a:ea typeface="Helvetica" charset="0"/>
                <a:cs typeface="Helvetica" charset="0"/>
              </a:defRPr>
            </a:lvl4pPr>
            <a:lvl5pPr>
              <a:defRPr sz="1400" b="0" i="0">
                <a:latin typeface="Helvetica" charset="0"/>
                <a:ea typeface="Helvetica" charset="0"/>
                <a:cs typeface="Helvetica"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15"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35605430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ue 2 column Picture">
    <p:spTree>
      <p:nvGrpSpPr>
        <p:cNvPr id="1" name=""/>
        <p:cNvGrpSpPr/>
        <p:nvPr/>
      </p:nvGrpSpPr>
      <p:grpSpPr>
        <a:xfrm>
          <a:off x="0" y="0"/>
          <a:ext cx="0" cy="0"/>
          <a:chOff x="0" y="0"/>
          <a:chExt cx="0" cy="0"/>
        </a:xfrm>
      </p:grpSpPr>
      <p:sp>
        <p:nvSpPr>
          <p:cNvPr id="10" name="Rectangle 9"/>
          <p:cNvSpPr/>
          <p:nvPr userDrawn="1"/>
        </p:nvSpPr>
        <p:spPr>
          <a:xfrm>
            <a:off x="0" y="0"/>
            <a:ext cx="12192000" cy="597916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89BA8DB5-8719-F942-BF8D-3EF68193B1C9}" type="slidenum">
              <a:rPr lang="en-US" smtClean="0"/>
              <a:t>‹#›</a:t>
            </a:fld>
            <a:endParaRPr lang="en-US"/>
          </a:p>
        </p:txBody>
      </p:sp>
      <p:sp>
        <p:nvSpPr>
          <p:cNvPr id="12" name="ClipArt Placeholder 11"/>
          <p:cNvSpPr>
            <a:spLocks noGrp="1"/>
          </p:cNvSpPr>
          <p:nvPr>
            <p:ph type="clipArt" sz="quarter" idx="13"/>
          </p:nvPr>
        </p:nvSpPr>
        <p:spPr>
          <a:xfrm>
            <a:off x="609601" y="1818409"/>
            <a:ext cx="5124876" cy="3632200"/>
          </a:xfrm>
          <a:prstGeom prst="rect">
            <a:avLst/>
          </a:prstGeom>
        </p:spPr>
        <p:txBody>
          <a:bodyPr/>
          <a:lstStyle>
            <a:lvl1pPr>
              <a:defRPr b="0" i="0">
                <a:latin typeface="Helvetica" charset="0"/>
                <a:ea typeface="Helvetica" charset="0"/>
                <a:cs typeface="Helvetica" charset="0"/>
              </a:defRPr>
            </a:lvl1pPr>
          </a:lstStyle>
          <a:p>
            <a:endParaRPr lang="en-US"/>
          </a:p>
        </p:txBody>
      </p:sp>
      <p:sp>
        <p:nvSpPr>
          <p:cNvPr id="14" name="ClipArt Placeholder 11"/>
          <p:cNvSpPr>
            <a:spLocks noGrp="1"/>
          </p:cNvSpPr>
          <p:nvPr>
            <p:ph type="clipArt" sz="quarter" idx="14"/>
          </p:nvPr>
        </p:nvSpPr>
        <p:spPr>
          <a:xfrm>
            <a:off x="6457525" y="1818409"/>
            <a:ext cx="5124876" cy="3632200"/>
          </a:xfrm>
          <a:prstGeom prst="rect">
            <a:avLst/>
          </a:prstGeom>
        </p:spPr>
        <p:txBody>
          <a:bodyPr/>
          <a:lstStyle>
            <a:lvl1pPr>
              <a:defRPr b="0" i="0">
                <a:latin typeface="Helvetica" charset="0"/>
                <a:ea typeface="Helvetica" charset="0"/>
                <a:cs typeface="Helvetica" charset="0"/>
              </a:defRPr>
            </a:lvl1pPr>
          </a:lstStyle>
          <a:p>
            <a:endParaRPr lang="en-US"/>
          </a:p>
        </p:txBody>
      </p:sp>
      <p:sp>
        <p:nvSpPr>
          <p:cNvPr id="11"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16" name="Text Placeholder 6"/>
          <p:cNvSpPr>
            <a:spLocks noGrp="1"/>
          </p:cNvSpPr>
          <p:nvPr>
            <p:ph type="body" sz="quarter" idx="15"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2138810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e Sidebar">
    <p:spTree>
      <p:nvGrpSpPr>
        <p:cNvPr id="1" name=""/>
        <p:cNvGrpSpPr/>
        <p:nvPr/>
      </p:nvGrpSpPr>
      <p:grpSpPr>
        <a:xfrm>
          <a:off x="0" y="0"/>
          <a:ext cx="0" cy="0"/>
          <a:chOff x="0" y="0"/>
          <a:chExt cx="0" cy="0"/>
        </a:xfrm>
      </p:grpSpPr>
      <p:sp>
        <p:nvSpPr>
          <p:cNvPr id="14" name="Rectangle 13"/>
          <p:cNvSpPr/>
          <p:nvPr userDrawn="1"/>
        </p:nvSpPr>
        <p:spPr>
          <a:xfrm>
            <a:off x="0" y="0"/>
            <a:ext cx="12192000" cy="597916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4950" y="-919297"/>
            <a:ext cx="9369899" cy="6858000"/>
          </a:xfrm>
          <a:prstGeom prst="rect">
            <a:avLst/>
          </a:prstGeom>
        </p:spPr>
      </p:pic>
      <p:sp>
        <p:nvSpPr>
          <p:cNvPr id="3" name="Date Placeholder 2"/>
          <p:cNvSpPr>
            <a:spLocks noGrp="1"/>
          </p:cNvSpPr>
          <p:nvPr>
            <p:ph type="dt" sz="half" idx="10"/>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89BA8DB5-8719-F942-BF8D-3EF68193B1C9}" type="slidenum">
              <a:rPr lang="en-US" smtClean="0"/>
              <a:t>‹#›</a:t>
            </a:fld>
            <a:endParaRPr lang="en-US"/>
          </a:p>
        </p:txBody>
      </p:sp>
      <p:sp>
        <p:nvSpPr>
          <p:cNvPr id="9" name="Content Placeholder 2"/>
          <p:cNvSpPr>
            <a:spLocks noGrp="1"/>
          </p:cNvSpPr>
          <p:nvPr>
            <p:ph idx="1"/>
          </p:nvPr>
        </p:nvSpPr>
        <p:spPr>
          <a:xfrm>
            <a:off x="348806" y="719455"/>
            <a:ext cx="4082684" cy="4925900"/>
          </a:xfrm>
          <a:prstGeom prst="rect">
            <a:avLst/>
          </a:prstGeom>
        </p:spPr>
        <p:txBody>
          <a:bodyPr>
            <a:normAutofit/>
          </a:bodyPr>
          <a:lstStyle>
            <a:lvl1pPr>
              <a:defRPr sz="1800" b="0" i="0">
                <a:solidFill>
                  <a:schemeClr val="tx1"/>
                </a:solidFill>
                <a:latin typeface="Helvetica" charset="0"/>
                <a:ea typeface="Helvetica" charset="0"/>
                <a:cs typeface="Helvetica" charset="0"/>
              </a:defRPr>
            </a:lvl1pPr>
            <a:lvl2pPr>
              <a:defRPr sz="1600" b="0" i="0">
                <a:solidFill>
                  <a:schemeClr val="tx1"/>
                </a:solidFill>
                <a:latin typeface="Helvetica" charset="0"/>
                <a:ea typeface="Helvetica" charset="0"/>
                <a:cs typeface="Helvetica" charset="0"/>
              </a:defRPr>
            </a:lvl2pPr>
            <a:lvl3pPr>
              <a:defRPr sz="1400" b="0" i="0">
                <a:solidFill>
                  <a:schemeClr val="tx1"/>
                </a:solidFill>
                <a:latin typeface="Helvetica" charset="0"/>
                <a:ea typeface="Helvetica" charset="0"/>
                <a:cs typeface="Helvetica" charset="0"/>
              </a:defRPr>
            </a:lvl3pPr>
            <a:lvl4pPr>
              <a:defRPr sz="1200" b="0" i="0">
                <a:solidFill>
                  <a:schemeClr val="tx1"/>
                </a:solidFill>
                <a:latin typeface="Helvetica" charset="0"/>
                <a:ea typeface="Helvetica" charset="0"/>
                <a:cs typeface="Helvetica" charset="0"/>
              </a:defRPr>
            </a:lvl4pPr>
            <a:lvl5pPr>
              <a:defRPr sz="1200" b="0" i="0">
                <a:solidFill>
                  <a:schemeClr val="tx1"/>
                </a:solidFill>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5" hasCustomPrompt="1"/>
          </p:nvPr>
        </p:nvSpPr>
        <p:spPr>
          <a:xfrm>
            <a:off x="348671" y="156846"/>
            <a:ext cx="4083675" cy="531813"/>
          </a:xfrm>
          <a:prstGeom prst="rect">
            <a:avLst/>
          </a:prstGeom>
        </p:spPr>
        <p:txBody>
          <a:bodyPr vert="horz" anchor="b" anchorCtr="0"/>
          <a:lstStyle>
            <a:lvl1pPr marL="0" indent="0">
              <a:buNone/>
              <a:defRPr sz="1600" b="0" i="0" cap="all" spc="500" baseline="0">
                <a:solidFill>
                  <a:srgbClr val="C5D400"/>
                </a:solidFill>
                <a:latin typeface="Helvetica" charset="0"/>
                <a:ea typeface="Helvetica" charset="0"/>
                <a:cs typeface="Helvetica" charset="0"/>
              </a:defRPr>
            </a:lvl1pPr>
          </a:lstStyle>
          <a:p>
            <a:pPr lvl="0"/>
            <a:r>
              <a:rPr lang="en-US"/>
              <a:t>+add sidebar title</a:t>
            </a:r>
          </a:p>
        </p:txBody>
      </p:sp>
      <p:sp>
        <p:nvSpPr>
          <p:cNvPr id="15" name="Content Placeholder 2"/>
          <p:cNvSpPr>
            <a:spLocks noGrp="1"/>
          </p:cNvSpPr>
          <p:nvPr>
            <p:ph idx="13"/>
          </p:nvPr>
        </p:nvSpPr>
        <p:spPr>
          <a:xfrm>
            <a:off x="5068816" y="1627905"/>
            <a:ext cx="6513584" cy="4017451"/>
          </a:xfrm>
          <a:prstGeom prst="rect">
            <a:avLst/>
          </a:prstGeom>
        </p:spPr>
        <p:txBody>
          <a:bodyPr/>
          <a:lstStyle>
            <a:lvl1pPr>
              <a:defRPr sz="2400" b="0" i="0">
                <a:latin typeface="Helvetica" charset="0"/>
                <a:ea typeface="Helvetica" charset="0"/>
                <a:cs typeface="Helvetica" charset="0"/>
              </a:defRPr>
            </a:lvl1pPr>
            <a:lvl2pPr>
              <a:defRPr sz="2000" b="0" i="0">
                <a:latin typeface="Helvetica" charset="0"/>
                <a:ea typeface="Helvetica" charset="0"/>
                <a:cs typeface="Helvetica" charset="0"/>
              </a:defRPr>
            </a:lvl2pPr>
            <a:lvl3pPr>
              <a:defRPr sz="1800" b="0" i="0">
                <a:latin typeface="Helvetica" charset="0"/>
                <a:ea typeface="Helvetica" charset="0"/>
                <a:cs typeface="Helvetica" charset="0"/>
              </a:defRPr>
            </a:lvl3pPr>
            <a:lvl4pPr>
              <a:defRPr sz="1600" b="0" i="0">
                <a:latin typeface="Helvetica" charset="0"/>
                <a:ea typeface="Helvetica" charset="0"/>
                <a:cs typeface="Helvetica" charset="0"/>
              </a:defRPr>
            </a:lvl4pPr>
            <a:lvl5pPr>
              <a:defRPr sz="1600" b="0" i="0">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ctrTitle" hasCustomPrompt="1"/>
          </p:nvPr>
        </p:nvSpPr>
        <p:spPr>
          <a:xfrm>
            <a:off x="5068816" y="638329"/>
            <a:ext cx="6513584"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18" name="Text Placeholder 6"/>
          <p:cNvSpPr>
            <a:spLocks noGrp="1"/>
          </p:cNvSpPr>
          <p:nvPr>
            <p:ph type="body" sz="quarter" idx="16" hasCustomPrompt="1"/>
          </p:nvPr>
        </p:nvSpPr>
        <p:spPr>
          <a:xfrm>
            <a:off x="5068817"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2956656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ue Blank">
    <p:spTree>
      <p:nvGrpSpPr>
        <p:cNvPr id="1" name=""/>
        <p:cNvGrpSpPr/>
        <p:nvPr/>
      </p:nvGrpSpPr>
      <p:grpSpPr>
        <a:xfrm>
          <a:off x="0" y="0"/>
          <a:ext cx="0" cy="0"/>
          <a:chOff x="0" y="0"/>
          <a:chExt cx="0" cy="0"/>
        </a:xfrm>
      </p:grpSpPr>
      <p:sp>
        <p:nvSpPr>
          <p:cNvPr id="6" name="Rectangle 5"/>
          <p:cNvSpPr/>
          <p:nvPr userDrawn="1"/>
        </p:nvSpPr>
        <p:spPr>
          <a:xfrm>
            <a:off x="0" y="0"/>
            <a:ext cx="12192000" cy="597916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89BA8DB5-8719-F942-BF8D-3EF68193B1C9}" type="slidenum">
              <a:rPr lang="en-US" smtClean="0"/>
              <a:t>‹#›</a:t>
            </a:fld>
            <a:endParaRPr lang="en-US"/>
          </a:p>
        </p:txBody>
      </p:sp>
    </p:spTree>
    <p:extLst>
      <p:ext uri="{BB962C8B-B14F-4D97-AF65-F5344CB8AC3E}">
        <p14:creationId xmlns:p14="http://schemas.microsoft.com/office/powerpoint/2010/main" val="32924092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ue Picture with Caption">
    <p:spTree>
      <p:nvGrpSpPr>
        <p:cNvPr id="1" name=""/>
        <p:cNvGrpSpPr/>
        <p:nvPr/>
      </p:nvGrpSpPr>
      <p:grpSpPr>
        <a:xfrm>
          <a:off x="0" y="0"/>
          <a:ext cx="0" cy="0"/>
          <a:chOff x="0" y="0"/>
          <a:chExt cx="0" cy="0"/>
        </a:xfrm>
      </p:grpSpPr>
      <p:sp>
        <p:nvSpPr>
          <p:cNvPr id="12" name="Rectangle 11"/>
          <p:cNvSpPr/>
          <p:nvPr userDrawn="1"/>
        </p:nvSpPr>
        <p:spPr>
          <a:xfrm>
            <a:off x="0" y="0"/>
            <a:ext cx="12192000" cy="597916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3" name="Picture Placeholder 2"/>
          <p:cNvSpPr>
            <a:spLocks noGrp="1"/>
          </p:cNvSpPr>
          <p:nvPr>
            <p:ph type="pic" idx="1" hasCustomPrompt="1"/>
          </p:nvPr>
        </p:nvSpPr>
        <p:spPr>
          <a:xfrm>
            <a:off x="609600" y="1459149"/>
            <a:ext cx="10972800" cy="4372814"/>
          </a:xfrm>
          <a:prstGeom prst="rect">
            <a:avLst/>
          </a:prstGeom>
        </p:spPr>
        <p:txBody>
          <a:bodyPr/>
          <a:lstStyle>
            <a:lvl1pPr marL="0" indent="0">
              <a:buNone/>
              <a:defRPr sz="3200" b="0" i="0">
                <a:latin typeface="Helvetica" charset="0"/>
                <a:ea typeface="Helvetica" charset="0"/>
                <a:cs typeface="Helvetica"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Add picture</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89BA8DB5-8719-F942-BF8D-3EF68193B1C9}" type="slidenum">
              <a:rPr lang="en-US" smtClean="0"/>
              <a:t>‹#›</a:t>
            </a:fld>
            <a:endParaRPr lang="en-US"/>
          </a:p>
        </p:txBody>
      </p:sp>
      <p:sp>
        <p:nvSpPr>
          <p:cNvPr id="9"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13"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3139511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Red Text">
    <p:spTree>
      <p:nvGrpSpPr>
        <p:cNvPr id="1" name=""/>
        <p:cNvGrpSpPr/>
        <p:nvPr/>
      </p:nvGrpSpPr>
      <p:grpSpPr>
        <a:xfrm>
          <a:off x="0" y="0"/>
          <a:ext cx="0" cy="0"/>
          <a:chOff x="0" y="0"/>
          <a:chExt cx="0" cy="0"/>
        </a:xfrm>
      </p:grpSpPr>
      <p:sp>
        <p:nvSpPr>
          <p:cNvPr id="3" name="Rectangle 2"/>
          <p:cNvSpPr/>
          <p:nvPr userDrawn="1"/>
        </p:nvSpPr>
        <p:spPr>
          <a:xfrm>
            <a:off x="0" y="0"/>
            <a:ext cx="12192000" cy="597916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11" name="Content Placeholder 2"/>
          <p:cNvSpPr>
            <a:spLocks noGrp="1"/>
          </p:cNvSpPr>
          <p:nvPr>
            <p:ph idx="1"/>
          </p:nvPr>
        </p:nvSpPr>
        <p:spPr>
          <a:xfrm>
            <a:off x="609600" y="1463041"/>
            <a:ext cx="10972800" cy="4171142"/>
          </a:xfrm>
          <a:prstGeom prst="rect">
            <a:avLst/>
          </a:prstGeom>
        </p:spPr>
        <p:txBody>
          <a:bodyPr/>
          <a:lstStyle>
            <a:lvl1pPr>
              <a:defRPr sz="2400" b="0" i="0">
                <a:latin typeface="Helvetica" charset="0"/>
                <a:ea typeface="Helvetica" charset="0"/>
                <a:cs typeface="Helvetica" charset="0"/>
              </a:defRPr>
            </a:lvl1pPr>
            <a:lvl2pPr>
              <a:defRPr sz="2000" b="0" i="0">
                <a:latin typeface="Helvetica" charset="0"/>
                <a:ea typeface="Helvetica" charset="0"/>
                <a:cs typeface="Helvetica" charset="0"/>
              </a:defRPr>
            </a:lvl2pPr>
            <a:lvl3pPr>
              <a:defRPr sz="1800" b="0" i="0">
                <a:latin typeface="Helvetica" charset="0"/>
                <a:ea typeface="Helvetica" charset="0"/>
                <a:cs typeface="Helvetica" charset="0"/>
              </a:defRPr>
            </a:lvl3pPr>
            <a:lvl4pPr>
              <a:defRPr sz="1600" b="0" i="0">
                <a:latin typeface="Helvetica" charset="0"/>
                <a:ea typeface="Helvetica" charset="0"/>
                <a:cs typeface="Helvetica" charset="0"/>
              </a:defRPr>
            </a:lvl4pPr>
            <a:lvl5pPr>
              <a:defRPr sz="1600" b="0" i="0">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
        <p:nvSpPr>
          <p:cNvPr id="6" name="Date Placeholder 1"/>
          <p:cNvSpPr>
            <a:spLocks noGrp="1"/>
          </p:cNvSpPr>
          <p:nvPr>
            <p:ph type="dt" sz="half" idx="10"/>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Tree>
    <p:extLst>
      <p:ext uri="{BB962C8B-B14F-4D97-AF65-F5344CB8AC3E}">
        <p14:creationId xmlns:p14="http://schemas.microsoft.com/office/powerpoint/2010/main" val="1471698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Red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908328"/>
            <a:ext cx="10972800" cy="712953"/>
          </a:xfrm>
          <a:prstGeom prst="rect">
            <a:avLst/>
          </a:prstGeom>
        </p:spPr>
        <p:txBody>
          <a:bodyPr anchor="ctr"/>
          <a:lstStyle>
            <a:lvl1pPr>
              <a:defRPr sz="2400" b="0" i="0">
                <a:solidFill>
                  <a:schemeClr val="tx1"/>
                </a:solidFill>
                <a:latin typeface="Helvetica Neue Bold Condensed"/>
                <a:cs typeface="Helvetica Neue Bold Condensed"/>
              </a:defRPr>
            </a:lvl1pPr>
          </a:lstStyle>
          <a:p>
            <a:r>
              <a:rPr lang="en-US"/>
              <a:t>+section title</a:t>
            </a:r>
          </a:p>
        </p:txBody>
      </p:sp>
      <p:sp>
        <p:nvSpPr>
          <p:cNvPr id="6" name="Text Placeholder 5"/>
          <p:cNvSpPr>
            <a:spLocks noGrp="1"/>
          </p:cNvSpPr>
          <p:nvPr>
            <p:ph type="body" sz="quarter" idx="10" hasCustomPrompt="1"/>
          </p:nvPr>
        </p:nvSpPr>
        <p:spPr>
          <a:xfrm>
            <a:off x="609601" y="2661921"/>
            <a:ext cx="6489700" cy="3276283"/>
          </a:xfrm>
          <a:prstGeom prst="rect">
            <a:avLst/>
          </a:prstGeom>
        </p:spPr>
        <p:txBody>
          <a:bodyPr vert="horz"/>
          <a:lstStyle>
            <a:lvl1pPr marL="0" marR="0" indent="0" algn="l" defTabSz="457200" rtl="0" eaLnBrk="1" fontAlgn="auto" latinLnBrk="0" hangingPunct="1">
              <a:lnSpc>
                <a:spcPct val="90000"/>
              </a:lnSpc>
              <a:spcBef>
                <a:spcPct val="20000"/>
              </a:spcBef>
              <a:spcAft>
                <a:spcPts val="0"/>
              </a:spcAft>
              <a:buClrTx/>
              <a:buSzPct val="60000"/>
              <a:buFont typeface="MetaSerif Pro Book Ita"/>
              <a:buNone/>
              <a:tabLst/>
              <a:defRPr sz="2400" b="0" i="0" baseline="0">
                <a:solidFill>
                  <a:schemeClr val="bg1"/>
                </a:solidFill>
                <a:latin typeface="Helvetica" charset="0"/>
                <a:ea typeface="Helvetica" charset="0"/>
                <a:cs typeface="Helvetica" charset="0"/>
              </a:defRPr>
            </a:lvl1pPr>
          </a:lstStyle>
          <a:p>
            <a:pPr marL="0" marR="0" lvl="0" indent="0" algn="l" defTabSz="457200" rtl="0" eaLnBrk="1" fontAlgn="auto" latinLnBrk="0" hangingPunct="1">
              <a:lnSpc>
                <a:spcPct val="100000"/>
              </a:lnSpc>
              <a:spcBef>
                <a:spcPct val="20000"/>
              </a:spcBef>
              <a:spcAft>
                <a:spcPts val="0"/>
              </a:spcAft>
              <a:buClrTx/>
              <a:buSzPct val="60000"/>
              <a:buFont typeface="MetaSerif Pro Book Ita"/>
              <a:buNone/>
              <a:tabLst/>
              <a:defRPr/>
            </a:pPr>
            <a:r>
              <a:rPr lang="en-US"/>
              <a:t>+ Add subtopic or Name </a:t>
            </a:r>
            <a:r>
              <a:rPr lang="en-US" err="1"/>
              <a:t>Lastname</a:t>
            </a:r>
            <a:endParaRPr lang="en-US"/>
          </a:p>
        </p:txBody>
      </p:sp>
      <p:sp>
        <p:nvSpPr>
          <p:cNvPr id="8" name="Text Placeholder 7"/>
          <p:cNvSpPr>
            <a:spLocks noGrp="1"/>
          </p:cNvSpPr>
          <p:nvPr>
            <p:ph type="body" sz="quarter" idx="11" hasCustomPrompt="1"/>
          </p:nvPr>
        </p:nvSpPr>
        <p:spPr>
          <a:xfrm>
            <a:off x="609600" y="1217765"/>
            <a:ext cx="908051" cy="690563"/>
          </a:xfrm>
          <a:prstGeom prst="rect">
            <a:avLst/>
          </a:prstGeom>
        </p:spPr>
        <p:txBody>
          <a:bodyPr vert="horz" anchor="ctr"/>
          <a:lstStyle>
            <a:lvl1pPr marL="0" indent="0" algn="l">
              <a:buNone/>
              <a:defRPr sz="2400" b="1" i="0">
                <a:solidFill>
                  <a:srgbClr val="C5D400"/>
                </a:solidFill>
                <a:latin typeface="Helvetica" charset="0"/>
                <a:ea typeface="Helvetica" charset="0"/>
                <a:cs typeface="Helvetica" charset="0"/>
              </a:defRPr>
            </a:lvl1pPr>
          </a:lstStyle>
          <a:p>
            <a:pPr lvl="0"/>
            <a:r>
              <a:rPr lang="en-US"/>
              <a:t>+ 1</a:t>
            </a:r>
          </a:p>
        </p:txBody>
      </p:sp>
      <p:sp>
        <p:nvSpPr>
          <p:cNvPr id="9" name="Date Placeholder 1"/>
          <p:cNvSpPr>
            <a:spLocks noGrp="1"/>
          </p:cNvSpPr>
          <p:nvPr>
            <p:ph type="dt" sz="half" idx="12"/>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Tree>
    <p:extLst>
      <p:ext uri="{BB962C8B-B14F-4D97-AF65-F5344CB8AC3E}">
        <p14:creationId xmlns:p14="http://schemas.microsoft.com/office/powerpoint/2010/main" val="469737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908328"/>
            <a:ext cx="10972800" cy="712953"/>
          </a:xfrm>
          <a:prstGeom prst="rect">
            <a:avLst/>
          </a:prstGeom>
        </p:spPr>
        <p:txBody>
          <a:bodyPr anchor="ctr"/>
          <a:lstStyle>
            <a:lvl1pPr>
              <a:defRPr sz="2400" b="0" i="0">
                <a:solidFill>
                  <a:schemeClr val="tx1"/>
                </a:solidFill>
                <a:latin typeface="Helvetica Neue Bold Condensed"/>
                <a:cs typeface="Helvetica Neue Bold Condensed"/>
              </a:defRPr>
            </a:lvl1pPr>
          </a:lstStyle>
          <a:p>
            <a:r>
              <a:rPr lang="en-US"/>
              <a:t>+section title</a:t>
            </a:r>
          </a:p>
        </p:txBody>
      </p:sp>
      <p:sp>
        <p:nvSpPr>
          <p:cNvPr id="6" name="Text Placeholder 5"/>
          <p:cNvSpPr>
            <a:spLocks noGrp="1"/>
          </p:cNvSpPr>
          <p:nvPr>
            <p:ph type="body" sz="quarter" idx="10" hasCustomPrompt="1"/>
          </p:nvPr>
        </p:nvSpPr>
        <p:spPr>
          <a:xfrm>
            <a:off x="609601" y="2661921"/>
            <a:ext cx="6489700" cy="327628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Pct val="60000"/>
              <a:buFont typeface="MetaSerif Pro Book Ita"/>
              <a:buNone/>
              <a:tabLst/>
              <a:defRPr sz="2400" b="0" i="0" baseline="0">
                <a:solidFill>
                  <a:srgbClr val="C5D400"/>
                </a:solidFill>
                <a:latin typeface="Helvetica" charset="0"/>
                <a:ea typeface="Helvetica" charset="0"/>
                <a:cs typeface="Helvetica" charset="0"/>
              </a:defRPr>
            </a:lvl1pPr>
          </a:lstStyle>
          <a:p>
            <a:pPr marL="0" marR="0" lvl="0" indent="0" algn="l" defTabSz="457200" rtl="0" eaLnBrk="1" fontAlgn="auto" latinLnBrk="0" hangingPunct="1">
              <a:lnSpc>
                <a:spcPct val="100000"/>
              </a:lnSpc>
              <a:spcBef>
                <a:spcPct val="20000"/>
              </a:spcBef>
              <a:spcAft>
                <a:spcPts val="0"/>
              </a:spcAft>
              <a:buClrTx/>
              <a:buSzPct val="60000"/>
              <a:buFont typeface="MetaSerif Pro Book Ita"/>
              <a:buNone/>
              <a:tabLst/>
              <a:defRPr/>
            </a:pPr>
            <a:r>
              <a:rPr lang="en-US"/>
              <a:t>+ Add subtopic or Name </a:t>
            </a:r>
            <a:r>
              <a:rPr lang="en-US" err="1"/>
              <a:t>Lastname</a:t>
            </a:r>
            <a:endParaRPr lang="en-US"/>
          </a:p>
        </p:txBody>
      </p:sp>
      <p:sp>
        <p:nvSpPr>
          <p:cNvPr id="8" name="Text Placeholder 7"/>
          <p:cNvSpPr>
            <a:spLocks noGrp="1"/>
          </p:cNvSpPr>
          <p:nvPr>
            <p:ph type="body" sz="quarter" idx="11" hasCustomPrompt="1"/>
          </p:nvPr>
        </p:nvSpPr>
        <p:spPr>
          <a:xfrm>
            <a:off x="609600" y="1217765"/>
            <a:ext cx="908051" cy="690563"/>
          </a:xfrm>
          <a:prstGeom prst="rect">
            <a:avLst/>
          </a:prstGeom>
        </p:spPr>
        <p:txBody>
          <a:bodyPr vert="horz" anchor="ctr"/>
          <a:lstStyle>
            <a:lvl1pPr marL="0" indent="0" algn="l">
              <a:buNone/>
              <a:defRPr sz="2400" b="1" i="0">
                <a:solidFill>
                  <a:srgbClr val="EC000B"/>
                </a:solidFill>
                <a:latin typeface="Helvetica" charset="0"/>
                <a:ea typeface="Helvetica" charset="0"/>
                <a:cs typeface="Helvetica" charset="0"/>
              </a:defRPr>
            </a:lvl1pPr>
          </a:lstStyle>
          <a:p>
            <a:pPr lvl="0"/>
            <a:r>
              <a:rPr lang="en-US"/>
              <a:t>+ 1</a:t>
            </a:r>
          </a:p>
        </p:txBody>
      </p:sp>
    </p:spTree>
    <p:extLst>
      <p:ext uri="{BB962C8B-B14F-4D97-AF65-F5344CB8AC3E}">
        <p14:creationId xmlns:p14="http://schemas.microsoft.com/office/powerpoint/2010/main" val="14610545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8" name="Content Placeholder 2"/>
          <p:cNvSpPr>
            <a:spLocks noGrp="1"/>
          </p:cNvSpPr>
          <p:nvPr>
            <p:ph idx="1"/>
          </p:nvPr>
        </p:nvSpPr>
        <p:spPr>
          <a:xfrm>
            <a:off x="609600" y="1463041"/>
            <a:ext cx="10972800" cy="4171142"/>
          </a:xfrm>
          <a:prstGeom prst="rect">
            <a:avLst/>
          </a:prstGeom>
        </p:spPr>
        <p:txBody>
          <a:bodyPr/>
          <a:lstStyle>
            <a:lvl1pPr>
              <a:defRPr sz="2400" b="0" i="0">
                <a:latin typeface="Helvetica" charset="0"/>
                <a:ea typeface="Helvetica" charset="0"/>
                <a:cs typeface="Helvetica" charset="0"/>
              </a:defRPr>
            </a:lvl1pPr>
            <a:lvl2pPr>
              <a:defRPr sz="2000" b="0" i="0">
                <a:latin typeface="Helvetica" charset="0"/>
                <a:ea typeface="Helvetica" charset="0"/>
                <a:cs typeface="Helvetica" charset="0"/>
              </a:defRPr>
            </a:lvl2pPr>
            <a:lvl3pPr>
              <a:defRPr sz="1800" b="0" i="0">
                <a:latin typeface="Helvetica" charset="0"/>
                <a:ea typeface="Helvetica" charset="0"/>
                <a:cs typeface="Helvetica" charset="0"/>
              </a:defRPr>
            </a:lvl3pPr>
            <a:lvl4pPr>
              <a:defRPr sz="1600" b="0" i="0">
                <a:latin typeface="Helvetica" charset="0"/>
                <a:ea typeface="Helvetica" charset="0"/>
                <a:cs typeface="Helvetica" charset="0"/>
              </a:defRPr>
            </a:lvl4pPr>
            <a:lvl5pPr>
              <a:defRPr sz="1600" b="0" i="0">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3489160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0" y="4210804"/>
            <a:ext cx="12192000" cy="406021"/>
          </a:xfrm>
          <a:prstGeom prst="rect">
            <a:avLst/>
          </a:prstGeom>
        </p:spPr>
        <p:txBody>
          <a:bodyPr vert="horz"/>
          <a:lstStyle>
            <a:lvl1pPr marL="0" indent="0" algn="ctr">
              <a:buNone/>
              <a:defRPr sz="1800" b="0" i="0" cap="all" spc="500" baseline="0">
                <a:solidFill>
                  <a:srgbClr val="FFFFFF"/>
                </a:solidFill>
                <a:latin typeface="Helvetica Neue Bold Condensed"/>
                <a:cs typeface="Helvetica Neue Bold Condensed"/>
              </a:defRPr>
            </a:lvl1pPr>
          </a:lstStyle>
          <a:p>
            <a:pPr lvl="0"/>
            <a:r>
              <a:rPr lang="en-US"/>
              <a:t>+ADD thank you!</a:t>
            </a:r>
          </a:p>
        </p:txBody>
      </p:sp>
      <p:sp>
        <p:nvSpPr>
          <p:cNvPr id="3" name="Text Placeholder 2"/>
          <p:cNvSpPr>
            <a:spLocks noGrp="1"/>
          </p:cNvSpPr>
          <p:nvPr>
            <p:ph type="body" sz="quarter" idx="11" hasCustomPrompt="1"/>
          </p:nvPr>
        </p:nvSpPr>
        <p:spPr>
          <a:xfrm>
            <a:off x="0" y="4638583"/>
            <a:ext cx="12192000" cy="971550"/>
          </a:xfrm>
          <a:prstGeom prst="rect">
            <a:avLst/>
          </a:prstGeom>
        </p:spPr>
        <p:txBody>
          <a:bodyPr vert="horz"/>
          <a:lstStyle>
            <a:lvl1pPr marL="0" indent="0" algn="ctr">
              <a:buNone/>
              <a:defRPr sz="1400" b="0" i="0">
                <a:solidFill>
                  <a:srgbClr val="C5D400"/>
                </a:solidFill>
                <a:latin typeface="Helvetica" charset="0"/>
                <a:ea typeface="Helvetica" charset="0"/>
                <a:cs typeface="Helvetica"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+Add </a:t>
            </a:r>
            <a:r>
              <a:rPr lang="en-US" err="1"/>
              <a:t>presenter@filene.org</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25401" y="2239798"/>
            <a:ext cx="4880680" cy="747806"/>
          </a:xfrm>
          <a:prstGeom prst="rect">
            <a:avLst/>
          </a:prstGeom>
        </p:spPr>
      </p:pic>
    </p:spTree>
    <p:extLst>
      <p:ext uri="{BB962C8B-B14F-4D97-AF65-F5344CB8AC3E}">
        <p14:creationId xmlns:p14="http://schemas.microsoft.com/office/powerpoint/2010/main" val="812211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2 column Text">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609600" y="1600200"/>
            <a:ext cx="5384800" cy="4200979"/>
          </a:xfrm>
          <a:prstGeom prst="rect">
            <a:avLst/>
          </a:prstGeom>
        </p:spPr>
        <p:txBody>
          <a:bodyPr/>
          <a:lstStyle>
            <a:lvl1pPr>
              <a:defRPr sz="2000" b="0" i="0">
                <a:latin typeface="Helvetica" charset="0"/>
                <a:ea typeface="Helvetica" charset="0"/>
                <a:cs typeface="Helvetica" charset="0"/>
              </a:defRPr>
            </a:lvl1pPr>
            <a:lvl2pPr>
              <a:defRPr sz="1800" b="0" i="0">
                <a:latin typeface="Helvetica" charset="0"/>
                <a:ea typeface="Helvetica" charset="0"/>
                <a:cs typeface="Helvetica" charset="0"/>
              </a:defRPr>
            </a:lvl2pPr>
            <a:lvl3pPr>
              <a:defRPr sz="1600" b="0" i="0">
                <a:latin typeface="Helvetica" charset="0"/>
                <a:ea typeface="Helvetica" charset="0"/>
                <a:cs typeface="Helvetica" charset="0"/>
              </a:defRPr>
            </a:lvl3pPr>
            <a:lvl4pPr>
              <a:defRPr sz="1400" b="0" i="0">
                <a:latin typeface="Helvetica" charset="0"/>
                <a:ea typeface="Helvetica" charset="0"/>
                <a:cs typeface="Helvetica" charset="0"/>
              </a:defRPr>
            </a:lvl4pPr>
            <a:lvl5pPr>
              <a:defRPr sz="1400" b="0" i="0">
                <a:latin typeface="Helvetica" charset="0"/>
                <a:ea typeface="Helvetica" charset="0"/>
                <a:cs typeface="Helvetica"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197600" y="1600200"/>
            <a:ext cx="5384800" cy="4200979"/>
          </a:xfrm>
          <a:prstGeom prst="rect">
            <a:avLst/>
          </a:prstGeom>
        </p:spPr>
        <p:txBody>
          <a:bodyPr/>
          <a:lstStyle>
            <a:lvl1pPr>
              <a:defRPr sz="2000" b="0" i="0">
                <a:latin typeface="Helvetica" charset="0"/>
                <a:ea typeface="Helvetica" charset="0"/>
                <a:cs typeface="Helvetica" charset="0"/>
              </a:defRPr>
            </a:lvl1pPr>
            <a:lvl2pPr>
              <a:defRPr sz="1800" b="0" i="0">
                <a:latin typeface="Helvetica" charset="0"/>
                <a:ea typeface="Helvetica" charset="0"/>
                <a:cs typeface="Helvetica" charset="0"/>
              </a:defRPr>
            </a:lvl2pPr>
            <a:lvl3pPr>
              <a:defRPr sz="1600" b="0" i="0">
                <a:latin typeface="Helvetica" charset="0"/>
                <a:ea typeface="Helvetica" charset="0"/>
                <a:cs typeface="Helvetica" charset="0"/>
              </a:defRPr>
            </a:lvl3pPr>
            <a:lvl4pPr>
              <a:defRPr sz="1400" b="0" i="0">
                <a:latin typeface="Helvetica" charset="0"/>
                <a:ea typeface="Helvetica" charset="0"/>
                <a:cs typeface="Helvetica" charset="0"/>
              </a:defRPr>
            </a:lvl4pPr>
            <a:lvl5pPr>
              <a:defRPr sz="1400" b="0" i="0">
                <a:latin typeface="Helvetica" charset="0"/>
                <a:ea typeface="Helvetica" charset="0"/>
                <a:cs typeface="Helvetica"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11"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364017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2 column Picture">
    <p:spTree>
      <p:nvGrpSpPr>
        <p:cNvPr id="1" name=""/>
        <p:cNvGrpSpPr/>
        <p:nvPr/>
      </p:nvGrpSpPr>
      <p:grpSpPr>
        <a:xfrm>
          <a:off x="0" y="0"/>
          <a:ext cx="0" cy="0"/>
          <a:chOff x="0" y="0"/>
          <a:chExt cx="0" cy="0"/>
        </a:xfrm>
      </p:grpSpPr>
      <p:sp>
        <p:nvSpPr>
          <p:cNvPr id="12" name="ClipArt Placeholder 11"/>
          <p:cNvSpPr>
            <a:spLocks noGrp="1"/>
          </p:cNvSpPr>
          <p:nvPr>
            <p:ph type="clipArt" sz="quarter" idx="13"/>
          </p:nvPr>
        </p:nvSpPr>
        <p:spPr>
          <a:xfrm>
            <a:off x="609601" y="1818409"/>
            <a:ext cx="5124876" cy="3632200"/>
          </a:xfrm>
          <a:prstGeom prst="rect">
            <a:avLst/>
          </a:prstGeom>
        </p:spPr>
        <p:txBody>
          <a:bodyPr/>
          <a:lstStyle>
            <a:lvl1pPr>
              <a:defRPr b="0" i="0">
                <a:latin typeface="Helvetica" charset="0"/>
                <a:ea typeface="Helvetica" charset="0"/>
                <a:cs typeface="Helvetica" charset="0"/>
              </a:defRPr>
            </a:lvl1pPr>
          </a:lstStyle>
          <a:p>
            <a:endParaRPr lang="en-US"/>
          </a:p>
        </p:txBody>
      </p:sp>
      <p:sp>
        <p:nvSpPr>
          <p:cNvPr id="14" name="ClipArt Placeholder 11"/>
          <p:cNvSpPr>
            <a:spLocks noGrp="1"/>
          </p:cNvSpPr>
          <p:nvPr>
            <p:ph type="clipArt" sz="quarter" idx="14"/>
          </p:nvPr>
        </p:nvSpPr>
        <p:spPr>
          <a:xfrm>
            <a:off x="6457525" y="1818409"/>
            <a:ext cx="5124876" cy="3632200"/>
          </a:xfrm>
          <a:prstGeom prst="rect">
            <a:avLst/>
          </a:prstGeom>
        </p:spPr>
        <p:txBody>
          <a:bodyPr/>
          <a:lstStyle>
            <a:lvl1pPr>
              <a:defRPr b="0" i="0">
                <a:latin typeface="Helvetica" charset="0"/>
                <a:ea typeface="Helvetica" charset="0"/>
                <a:cs typeface="Helvetica" charset="0"/>
              </a:defRPr>
            </a:lvl1pPr>
          </a:lstStyle>
          <a:p>
            <a:endParaRPr lang="en-US"/>
          </a:p>
        </p:txBody>
      </p:sp>
      <p:sp>
        <p:nvSpPr>
          <p:cNvPr id="6"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7" name="Text Placeholder 6"/>
          <p:cNvSpPr>
            <a:spLocks noGrp="1"/>
          </p:cNvSpPr>
          <p:nvPr>
            <p:ph type="body" sz="quarter" idx="15"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39320993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183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09600" y="1459149"/>
            <a:ext cx="10972800" cy="4372814"/>
          </a:xfrm>
          <a:prstGeom prst="rect">
            <a:avLst/>
          </a:prstGeom>
        </p:spPr>
        <p:txBody>
          <a:bodyPr/>
          <a:lstStyle>
            <a:lvl1pPr marL="0" indent="0">
              <a:buNone/>
              <a:defRPr sz="3200" b="0" i="0">
                <a:latin typeface="Helvetica" charset="0"/>
                <a:ea typeface="Helvetica" charset="0"/>
                <a:cs typeface="Helvetica"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Add picture</a:t>
            </a:r>
          </a:p>
        </p:txBody>
      </p:sp>
      <p:sp>
        <p:nvSpPr>
          <p:cNvPr id="5"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6"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794932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908328"/>
            <a:ext cx="10972800" cy="712953"/>
          </a:xfrm>
          <a:prstGeom prst="rect">
            <a:avLst/>
          </a:prstGeom>
        </p:spPr>
        <p:txBody>
          <a:bodyPr anchor="ctr"/>
          <a:lstStyle>
            <a:lvl1pPr>
              <a:defRPr sz="2400" b="0" i="0">
                <a:solidFill>
                  <a:schemeClr val="tx1"/>
                </a:solidFill>
                <a:latin typeface="Helvetica Neue Bold Condensed"/>
                <a:cs typeface="Helvetica Neue Bold Condensed"/>
              </a:defRPr>
            </a:lvl1pPr>
          </a:lstStyle>
          <a:p>
            <a:r>
              <a:rPr lang="en-US"/>
              <a:t>+section title</a:t>
            </a:r>
          </a:p>
        </p:txBody>
      </p:sp>
      <p:sp>
        <p:nvSpPr>
          <p:cNvPr id="6" name="Text Placeholder 5"/>
          <p:cNvSpPr>
            <a:spLocks noGrp="1"/>
          </p:cNvSpPr>
          <p:nvPr>
            <p:ph type="body" sz="quarter" idx="10" hasCustomPrompt="1"/>
          </p:nvPr>
        </p:nvSpPr>
        <p:spPr>
          <a:xfrm>
            <a:off x="609601" y="2661921"/>
            <a:ext cx="6489700" cy="327628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Pct val="60000"/>
              <a:buFont typeface="MetaSerif Pro Book Ita"/>
              <a:buNone/>
              <a:tabLst/>
              <a:defRPr sz="2400" baseline="0">
                <a:solidFill>
                  <a:srgbClr val="C5D400"/>
                </a:solidFill>
              </a:defRPr>
            </a:lvl1pPr>
          </a:lstStyle>
          <a:p>
            <a:pPr marL="0" marR="0" lvl="0" indent="0" algn="l" defTabSz="457200" rtl="0" eaLnBrk="1" fontAlgn="auto" latinLnBrk="0" hangingPunct="1">
              <a:lnSpc>
                <a:spcPct val="100000"/>
              </a:lnSpc>
              <a:spcBef>
                <a:spcPct val="20000"/>
              </a:spcBef>
              <a:spcAft>
                <a:spcPts val="0"/>
              </a:spcAft>
              <a:buClrTx/>
              <a:buSzPct val="60000"/>
              <a:buFont typeface="MetaSerif Pro Book Ita"/>
              <a:buNone/>
              <a:tabLst/>
              <a:defRPr/>
            </a:pPr>
            <a:r>
              <a:rPr lang="en-US"/>
              <a:t>+ Add subtopic or Name </a:t>
            </a:r>
            <a:r>
              <a:rPr lang="en-US" err="1"/>
              <a:t>Lastname</a:t>
            </a:r>
            <a:endParaRPr lang="en-US"/>
          </a:p>
        </p:txBody>
      </p:sp>
      <p:sp>
        <p:nvSpPr>
          <p:cNvPr id="8" name="Text Placeholder 7"/>
          <p:cNvSpPr>
            <a:spLocks noGrp="1"/>
          </p:cNvSpPr>
          <p:nvPr>
            <p:ph type="body" sz="quarter" idx="11" hasCustomPrompt="1"/>
          </p:nvPr>
        </p:nvSpPr>
        <p:spPr>
          <a:xfrm>
            <a:off x="609600" y="1217765"/>
            <a:ext cx="908051" cy="690563"/>
          </a:xfrm>
          <a:prstGeom prst="rect">
            <a:avLst/>
          </a:prstGeom>
        </p:spPr>
        <p:txBody>
          <a:bodyPr vert="horz" anchor="ctr"/>
          <a:lstStyle>
            <a:lvl1pPr marL="0" indent="0" algn="l">
              <a:buNone/>
              <a:defRPr sz="2400">
                <a:solidFill>
                  <a:srgbClr val="EC000B"/>
                </a:solidFill>
                <a:latin typeface="Meta Offc Pro Bold"/>
                <a:cs typeface="Meta Offc Pro Bold"/>
              </a:defRPr>
            </a:lvl1pPr>
          </a:lstStyle>
          <a:p>
            <a:pPr lvl="0"/>
            <a:r>
              <a:rPr lang="en-US"/>
              <a:t>+ 1</a:t>
            </a:r>
          </a:p>
        </p:txBody>
      </p:sp>
    </p:spTree>
    <p:extLst>
      <p:ext uri="{BB962C8B-B14F-4D97-AF65-F5344CB8AC3E}">
        <p14:creationId xmlns:p14="http://schemas.microsoft.com/office/powerpoint/2010/main" val="40344184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8" name="Content Placeholder 2"/>
          <p:cNvSpPr>
            <a:spLocks noGrp="1"/>
          </p:cNvSpPr>
          <p:nvPr>
            <p:ph idx="1"/>
          </p:nvPr>
        </p:nvSpPr>
        <p:spPr>
          <a:xfrm>
            <a:off x="609600" y="1463041"/>
            <a:ext cx="10972800" cy="4171142"/>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35078046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2 column Text">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609600" y="1600200"/>
            <a:ext cx="5384800" cy="4200979"/>
          </a:xfrm>
          <a:prstGeom prst="rect">
            <a:avLst/>
          </a:prstGeo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197600" y="1600200"/>
            <a:ext cx="5384800" cy="4200979"/>
          </a:xfrm>
          <a:prstGeom prst="rect">
            <a:avLst/>
          </a:prstGeo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15"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13744048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2 column Picture">
    <p:spTree>
      <p:nvGrpSpPr>
        <p:cNvPr id="1" name=""/>
        <p:cNvGrpSpPr/>
        <p:nvPr/>
      </p:nvGrpSpPr>
      <p:grpSpPr>
        <a:xfrm>
          <a:off x="0" y="0"/>
          <a:ext cx="0" cy="0"/>
          <a:chOff x="0" y="0"/>
          <a:chExt cx="0" cy="0"/>
        </a:xfrm>
      </p:grpSpPr>
      <p:sp>
        <p:nvSpPr>
          <p:cNvPr id="12" name="ClipArt Placeholder 11"/>
          <p:cNvSpPr>
            <a:spLocks noGrp="1"/>
          </p:cNvSpPr>
          <p:nvPr>
            <p:ph type="clipArt" sz="quarter" idx="13"/>
          </p:nvPr>
        </p:nvSpPr>
        <p:spPr>
          <a:xfrm>
            <a:off x="609601" y="1818409"/>
            <a:ext cx="5124876" cy="3632200"/>
          </a:xfrm>
          <a:prstGeom prst="rect">
            <a:avLst/>
          </a:prstGeom>
        </p:spPr>
        <p:txBody>
          <a:bodyPr/>
          <a:lstStyle/>
          <a:p>
            <a:endParaRPr lang="en-US"/>
          </a:p>
        </p:txBody>
      </p:sp>
      <p:sp>
        <p:nvSpPr>
          <p:cNvPr id="14" name="ClipArt Placeholder 11"/>
          <p:cNvSpPr>
            <a:spLocks noGrp="1"/>
          </p:cNvSpPr>
          <p:nvPr>
            <p:ph type="clipArt" sz="quarter" idx="14"/>
          </p:nvPr>
        </p:nvSpPr>
        <p:spPr>
          <a:xfrm>
            <a:off x="6457525" y="1818409"/>
            <a:ext cx="5124876" cy="3632200"/>
          </a:xfrm>
          <a:prstGeom prst="rect">
            <a:avLst/>
          </a:prstGeom>
        </p:spPr>
        <p:txBody>
          <a:bodyPr/>
          <a:lstStyle/>
          <a:p>
            <a:endParaRPr lang="en-US"/>
          </a:p>
        </p:txBody>
      </p:sp>
      <p:sp>
        <p:nvSpPr>
          <p:cNvPr id="11"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16" name="Text Placeholder 6"/>
          <p:cNvSpPr>
            <a:spLocks noGrp="1"/>
          </p:cNvSpPr>
          <p:nvPr>
            <p:ph type="body" sz="quarter" idx="15"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27646231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4728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09600" y="1459149"/>
            <a:ext cx="10972800" cy="43728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Add picture</a:t>
            </a:r>
          </a:p>
        </p:txBody>
      </p:sp>
      <p:sp>
        <p:nvSpPr>
          <p:cNvPr id="9"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13"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4025663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ed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11" name="Content Placeholder 2"/>
          <p:cNvSpPr>
            <a:spLocks noGrp="1"/>
          </p:cNvSpPr>
          <p:nvPr>
            <p:ph idx="1"/>
          </p:nvPr>
        </p:nvSpPr>
        <p:spPr>
          <a:xfrm>
            <a:off x="609600" y="1463041"/>
            <a:ext cx="10972800" cy="4171142"/>
          </a:xfrm>
          <a:prstGeom prst="rect">
            <a:avLst/>
          </a:prstGeom>
        </p:spPr>
        <p:txBody>
          <a:bodyPr/>
          <a:lstStyle>
            <a:lvl1pPr>
              <a:defRPr sz="2400" b="0" i="0">
                <a:latin typeface="Helvetica" charset="0"/>
                <a:ea typeface="Helvetica" charset="0"/>
                <a:cs typeface="Helvetica" charset="0"/>
              </a:defRPr>
            </a:lvl1pPr>
            <a:lvl2pPr>
              <a:defRPr sz="2000" b="0" i="0">
                <a:latin typeface="Helvetica" charset="0"/>
                <a:ea typeface="Helvetica" charset="0"/>
                <a:cs typeface="Helvetica" charset="0"/>
              </a:defRPr>
            </a:lvl2pPr>
            <a:lvl3pPr>
              <a:defRPr sz="1800" b="0" i="0">
                <a:latin typeface="Helvetica" charset="0"/>
                <a:ea typeface="Helvetica" charset="0"/>
                <a:cs typeface="Helvetica" charset="0"/>
              </a:defRPr>
            </a:lvl3pPr>
            <a:lvl4pPr>
              <a:defRPr sz="1600" b="0" i="0">
                <a:latin typeface="Helvetica" charset="0"/>
                <a:ea typeface="Helvetica" charset="0"/>
                <a:cs typeface="Helvetica" charset="0"/>
              </a:defRPr>
            </a:lvl4pPr>
            <a:lvl5pPr>
              <a:defRPr sz="1600" b="0" i="0">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
        <p:nvSpPr>
          <p:cNvPr id="6" name="Date Placeholder 1"/>
          <p:cNvSpPr>
            <a:spLocks noGrp="1"/>
          </p:cNvSpPr>
          <p:nvPr>
            <p:ph type="dt" sz="half" idx="10"/>
          </p:nvPr>
        </p:nvSpPr>
        <p:spPr>
          <a:xfrm>
            <a:off x="609600" y="6356351"/>
            <a:ext cx="2844800" cy="365125"/>
          </a:xfrm>
          <a:prstGeom prst="rect">
            <a:avLst/>
          </a:prstGeom>
        </p:spPr>
        <p:txBody>
          <a:bodyPr/>
          <a:lstStyle/>
          <a:p>
            <a:fld id="{C525ACEB-D6C3-5549-ABDB-E230280B226F}" type="datetimeFigureOut">
              <a:rPr lang="en-US" smtClean="0"/>
              <a:t>3/26/26</a:t>
            </a:fld>
            <a:endParaRPr lang="en-US"/>
          </a:p>
        </p:txBody>
      </p:sp>
    </p:spTree>
    <p:extLst>
      <p:ext uri="{BB962C8B-B14F-4D97-AF65-F5344CB8AC3E}">
        <p14:creationId xmlns:p14="http://schemas.microsoft.com/office/powerpoint/2010/main" val="15688161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09601" y="2661921"/>
            <a:ext cx="6489700" cy="327628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Pct val="60000"/>
              <a:buFont typeface="MetaSerif Pro Book Ita"/>
              <a:buNone/>
              <a:tabLst/>
              <a:defRPr sz="2400" baseline="0">
                <a:solidFill>
                  <a:srgbClr val="C5D400"/>
                </a:solidFill>
              </a:defRPr>
            </a:lvl1pPr>
          </a:lstStyle>
          <a:p>
            <a:pPr marL="0" marR="0" lvl="0" indent="0" algn="l" defTabSz="457200" rtl="0" eaLnBrk="1" fontAlgn="auto" latinLnBrk="0" hangingPunct="1">
              <a:lnSpc>
                <a:spcPct val="100000"/>
              </a:lnSpc>
              <a:spcBef>
                <a:spcPct val="20000"/>
              </a:spcBef>
              <a:spcAft>
                <a:spcPts val="0"/>
              </a:spcAft>
              <a:buClrTx/>
              <a:buSzPct val="60000"/>
              <a:buFont typeface="MetaSerif Pro Book Ita"/>
              <a:buNone/>
              <a:tabLst/>
              <a:defRPr/>
            </a:pPr>
            <a:r>
              <a:rPr lang="en-US"/>
              <a:t>+ Add subtopic or Name </a:t>
            </a:r>
            <a:r>
              <a:rPr lang="en-US" err="1"/>
              <a:t>Lastname</a:t>
            </a:r>
            <a:endParaRPr lang="en-US"/>
          </a:p>
        </p:txBody>
      </p:sp>
      <p:sp>
        <p:nvSpPr>
          <p:cNvPr id="8" name="Text Placeholder 7"/>
          <p:cNvSpPr>
            <a:spLocks noGrp="1"/>
          </p:cNvSpPr>
          <p:nvPr>
            <p:ph type="body" sz="quarter" idx="11" hasCustomPrompt="1"/>
          </p:nvPr>
        </p:nvSpPr>
        <p:spPr>
          <a:xfrm>
            <a:off x="609600" y="1217765"/>
            <a:ext cx="908051" cy="690563"/>
          </a:xfrm>
          <a:prstGeom prst="rect">
            <a:avLst/>
          </a:prstGeom>
        </p:spPr>
        <p:txBody>
          <a:bodyPr vert="horz" anchor="ctr"/>
          <a:lstStyle>
            <a:lvl1pPr marL="0" indent="0" algn="l">
              <a:buNone/>
              <a:defRPr sz="2400">
                <a:solidFill>
                  <a:srgbClr val="EC000B"/>
                </a:solidFill>
                <a:latin typeface="Meta Offc Pro Bold"/>
                <a:cs typeface="Meta Offc Pro Bold"/>
              </a:defRPr>
            </a:lvl1pPr>
          </a:lstStyle>
          <a:p>
            <a:pPr lvl="0"/>
            <a:r>
              <a:rPr lang="en-US"/>
              <a:t>+ 1</a:t>
            </a:r>
          </a:p>
        </p:txBody>
      </p:sp>
      <p:sp>
        <p:nvSpPr>
          <p:cNvPr id="5" name="Title 1"/>
          <p:cNvSpPr>
            <a:spLocks noGrp="1"/>
          </p:cNvSpPr>
          <p:nvPr>
            <p:ph type="title" hasCustomPrompt="1"/>
          </p:nvPr>
        </p:nvSpPr>
        <p:spPr>
          <a:xfrm>
            <a:off x="609600" y="1908328"/>
            <a:ext cx="10972800" cy="712953"/>
          </a:xfrm>
          <a:prstGeom prst="rect">
            <a:avLst/>
          </a:prstGeom>
        </p:spPr>
        <p:txBody>
          <a:bodyPr anchor="ctr"/>
          <a:lstStyle>
            <a:lvl1pPr>
              <a:defRPr sz="2400" b="0" i="0">
                <a:solidFill>
                  <a:schemeClr val="tx1"/>
                </a:solidFill>
                <a:latin typeface="Helvetica Neue Bold Condensed"/>
                <a:cs typeface="Helvetica Neue Bold Condensed"/>
              </a:defRPr>
            </a:lvl1pPr>
          </a:lstStyle>
          <a:p>
            <a:r>
              <a:rPr lang="en-US"/>
              <a:t>+section title</a:t>
            </a:r>
          </a:p>
        </p:txBody>
      </p:sp>
    </p:spTree>
    <p:extLst>
      <p:ext uri="{BB962C8B-B14F-4D97-AF65-F5344CB8AC3E}">
        <p14:creationId xmlns:p14="http://schemas.microsoft.com/office/powerpoint/2010/main" val="40740400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6" name="Content Placeholder 2"/>
          <p:cNvSpPr>
            <a:spLocks noGrp="1"/>
          </p:cNvSpPr>
          <p:nvPr>
            <p:ph idx="1"/>
          </p:nvPr>
        </p:nvSpPr>
        <p:spPr>
          <a:xfrm>
            <a:off x="609600" y="1463041"/>
            <a:ext cx="10972800" cy="4171142"/>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36975800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2 column Text">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609600" y="1600200"/>
            <a:ext cx="5384800" cy="4200979"/>
          </a:xfrm>
          <a:prstGeom prst="rect">
            <a:avLst/>
          </a:prstGeo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197600" y="1600200"/>
            <a:ext cx="5384800" cy="4200979"/>
          </a:xfrm>
          <a:prstGeom prst="rect">
            <a:avLst/>
          </a:prstGeo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11"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41653869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2 column Picture">
    <p:spTree>
      <p:nvGrpSpPr>
        <p:cNvPr id="1" name=""/>
        <p:cNvGrpSpPr/>
        <p:nvPr/>
      </p:nvGrpSpPr>
      <p:grpSpPr>
        <a:xfrm>
          <a:off x="0" y="0"/>
          <a:ext cx="0" cy="0"/>
          <a:chOff x="0" y="0"/>
          <a:chExt cx="0" cy="0"/>
        </a:xfrm>
      </p:grpSpPr>
      <p:sp>
        <p:nvSpPr>
          <p:cNvPr id="12" name="ClipArt Placeholder 11"/>
          <p:cNvSpPr>
            <a:spLocks noGrp="1"/>
          </p:cNvSpPr>
          <p:nvPr>
            <p:ph type="clipArt" sz="quarter" idx="13"/>
          </p:nvPr>
        </p:nvSpPr>
        <p:spPr>
          <a:xfrm>
            <a:off x="609601" y="1818409"/>
            <a:ext cx="5124876" cy="3632200"/>
          </a:xfrm>
          <a:prstGeom prst="rect">
            <a:avLst/>
          </a:prstGeom>
        </p:spPr>
        <p:txBody>
          <a:bodyPr/>
          <a:lstStyle/>
          <a:p>
            <a:endParaRPr lang="en-US"/>
          </a:p>
        </p:txBody>
      </p:sp>
      <p:sp>
        <p:nvSpPr>
          <p:cNvPr id="14" name="ClipArt Placeholder 11"/>
          <p:cNvSpPr>
            <a:spLocks noGrp="1"/>
          </p:cNvSpPr>
          <p:nvPr>
            <p:ph type="clipArt" sz="quarter" idx="14"/>
          </p:nvPr>
        </p:nvSpPr>
        <p:spPr>
          <a:xfrm>
            <a:off x="6457525" y="1818409"/>
            <a:ext cx="5124876" cy="3632200"/>
          </a:xfrm>
          <a:prstGeom prst="rect">
            <a:avLst/>
          </a:prstGeom>
        </p:spPr>
        <p:txBody>
          <a:bodyPr/>
          <a:lstStyle/>
          <a:p>
            <a:endParaRPr lang="en-US"/>
          </a:p>
        </p:txBody>
      </p:sp>
      <p:sp>
        <p:nvSpPr>
          <p:cNvPr id="6"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7" name="Text Placeholder 6"/>
          <p:cNvSpPr>
            <a:spLocks noGrp="1"/>
          </p:cNvSpPr>
          <p:nvPr>
            <p:ph type="body" sz="quarter" idx="15"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16433837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5075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09600" y="1459149"/>
            <a:ext cx="10972800" cy="43728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Add picture</a:t>
            </a:r>
          </a:p>
        </p:txBody>
      </p:sp>
      <p:sp>
        <p:nvSpPr>
          <p:cNvPr id="5" name="Title 1"/>
          <p:cNvSpPr>
            <a:spLocks noGrp="1"/>
          </p:cNvSpPr>
          <p:nvPr>
            <p:ph type="ctrTitle" hasCustomPrompt="1"/>
          </p:nvPr>
        </p:nvSpPr>
        <p:spPr>
          <a:xfrm>
            <a:off x="609600" y="638329"/>
            <a:ext cx="10972800" cy="540232"/>
          </a:xfrm>
          <a:prstGeom prst="rect">
            <a:avLst/>
          </a:prstGeom>
        </p:spPr>
        <p:txBody>
          <a:bodyPr/>
          <a:lstStyle>
            <a:lvl1pPr>
              <a:defRPr sz="2700" b="0" i="0">
                <a:latin typeface="Helvetica Neue Bold Condensed"/>
                <a:cs typeface="Helvetica Neue Bold Condensed"/>
              </a:defRPr>
            </a:lvl1pPr>
          </a:lstStyle>
          <a:p>
            <a:r>
              <a:rPr lang="en-US"/>
              <a:t>+add Title</a:t>
            </a:r>
          </a:p>
        </p:txBody>
      </p:sp>
      <p:sp>
        <p:nvSpPr>
          <p:cNvPr id="6" name="Text Placeholder 6"/>
          <p:cNvSpPr>
            <a:spLocks noGrp="1"/>
          </p:cNvSpPr>
          <p:nvPr>
            <p:ph type="body" sz="quarter" idx="13" hasCustomPrompt="1"/>
          </p:nvPr>
        </p:nvSpPr>
        <p:spPr>
          <a:xfrm>
            <a:off x="609601" y="187326"/>
            <a:ext cx="4457276" cy="451003"/>
          </a:xfrm>
          <a:prstGeom prst="rect">
            <a:avLst/>
          </a:prstGeom>
        </p:spPr>
        <p:txBody>
          <a:bodyPr vert="horz" anchor="b"/>
          <a:lstStyle>
            <a:lvl1pPr marL="0" indent="0">
              <a:buNone/>
              <a:defRPr sz="1200" b="1" i="0" cap="all" spc="500" baseline="0">
                <a:latin typeface="Helvetica Neue"/>
                <a:cs typeface="Helvetica Neue"/>
              </a:defRPr>
            </a:lvl1pPr>
          </a:lstStyle>
          <a:p>
            <a:pPr lvl="0"/>
            <a:r>
              <a:rPr lang="en-US"/>
              <a:t>+Add blurb here</a:t>
            </a:r>
          </a:p>
        </p:txBody>
      </p:sp>
    </p:spTree>
    <p:extLst>
      <p:ext uri="{BB962C8B-B14F-4D97-AF65-F5344CB8AC3E}">
        <p14:creationId xmlns:p14="http://schemas.microsoft.com/office/powerpoint/2010/main" val="2972058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17ABF-B4F1-D64F-8190-5F01DCA2619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296B66-87E0-2942-8F2E-969A03F914A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0617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7E78D-5621-4442-BFF4-60A4A9CF8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DD0FEC5-C9FB-704B-A842-91F22C0BBDC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9064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D4F8A-59E1-8C4F-BD8B-C0BE432092F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3125EC-0FE9-F64E-A339-D36A4532FD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267070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5.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4.emf"/><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5.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4.emf"/><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50.xml"/><Relationship Id="rId7"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56.xml"/><Relationship Id="rId7"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62.xml"/><Relationship Id="rId7"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376457"/>
      </p:ext>
    </p:extLst>
  </p:cSld>
  <p:clrMap bg1="lt1" tx1="dk1" bg2="lt2" tx2="dk2" accent1="accent1" accent2="accent2" accent3="accent3" accent4="accent4" accent5="accent5" accent6="accent6" hlink="hlink" folHlink="folHlink"/>
  <p:sldLayoutIdLst>
    <p:sldLayoutId id="2147483660" r:id="rId1"/>
    <p:sldLayoutId id="2147483658" r:id="rId2"/>
    <p:sldLayoutId id="2147483695" r:id="rId3"/>
    <p:sldLayoutId id="2147483664" r:id="rId4"/>
    <p:sldLayoutId id="2147483718" r:id="rId5"/>
    <p:sldLayoutId id="2147483750" r:id="rId6"/>
  </p:sldLayoutIdLst>
  <p:txStyles>
    <p:titleStyle>
      <a:lvl1pPr algn="l" defTabSz="457200" rtl="0" eaLnBrk="1" latinLnBrk="0" hangingPunct="1">
        <a:spcBef>
          <a:spcPct val="0"/>
        </a:spcBef>
        <a:buNone/>
        <a:defRPr sz="3600" kern="1200" cap="all" spc="500">
          <a:solidFill>
            <a:schemeClr val="tx1"/>
          </a:solidFill>
          <a:latin typeface="Proxima Nova Extra Condensed Re"/>
          <a:ea typeface="+mj-ea"/>
          <a:cs typeface="Proxima Nova Extra Condensed Re"/>
        </a:defRPr>
      </a:lvl1pPr>
    </p:titleStyle>
    <p:bodyStyle>
      <a:lvl1pPr marL="342900" indent="-342900" algn="l" defTabSz="457200" rtl="0" eaLnBrk="1" latinLnBrk="0" hangingPunct="1">
        <a:spcBef>
          <a:spcPct val="20000"/>
        </a:spcBef>
        <a:buSzPct val="60000"/>
        <a:buFont typeface="MetaSerif Pro Book Ita"/>
        <a:buChar char="→"/>
        <a:defRPr sz="3200" kern="1200">
          <a:solidFill>
            <a:schemeClr val="tx1"/>
          </a:solidFill>
          <a:latin typeface="Meta Offc Pro Normal"/>
          <a:ea typeface="+mn-ea"/>
          <a:cs typeface="Meta Offc Pro Normal"/>
        </a:defRPr>
      </a:lvl1pPr>
      <a:lvl2pPr marL="742950" indent="-285750" algn="l" defTabSz="457200" rtl="0" eaLnBrk="1" latinLnBrk="0" hangingPunct="1">
        <a:spcBef>
          <a:spcPct val="20000"/>
        </a:spcBef>
        <a:buSzPct val="60000"/>
        <a:buFont typeface="Alright Sans Regular"/>
        <a:buChar char="→"/>
        <a:defRPr sz="2800" kern="1200">
          <a:solidFill>
            <a:schemeClr val="tx1"/>
          </a:solidFill>
          <a:latin typeface="Meta Offc Pro Normal"/>
          <a:ea typeface="+mn-ea"/>
          <a:cs typeface="Meta Offc Pro Normal"/>
        </a:defRPr>
      </a:lvl2pPr>
      <a:lvl3pPr marL="1143000" indent="-228600" algn="l" defTabSz="457200" rtl="0" eaLnBrk="1" latinLnBrk="0" hangingPunct="1">
        <a:spcBef>
          <a:spcPct val="20000"/>
        </a:spcBef>
        <a:buSzPct val="60000"/>
        <a:buFont typeface="Arial"/>
        <a:buChar char="•"/>
        <a:defRPr sz="2400" kern="1200">
          <a:solidFill>
            <a:schemeClr val="tx1"/>
          </a:solidFill>
          <a:latin typeface="Meta Offc Pro Normal"/>
          <a:ea typeface="+mn-ea"/>
          <a:cs typeface="Meta Offc Pro Normal"/>
        </a:defRPr>
      </a:lvl3pPr>
      <a:lvl4pPr marL="1600200" indent="-228600" algn="l" defTabSz="457200" rtl="0" eaLnBrk="1" latinLnBrk="0" hangingPunct="1">
        <a:spcBef>
          <a:spcPct val="20000"/>
        </a:spcBef>
        <a:buSzPct val="40000"/>
        <a:buFont typeface="Courier New"/>
        <a:buChar char="o"/>
        <a:defRPr sz="2000" kern="1200">
          <a:solidFill>
            <a:schemeClr val="tx1"/>
          </a:solidFill>
          <a:latin typeface="Meta Offc Pro Normal"/>
          <a:ea typeface="+mn-ea"/>
          <a:cs typeface="Meta Offc Pro Normal"/>
        </a:defRPr>
      </a:lvl4pPr>
      <a:lvl5pPr marL="2057400" indent="-228600" algn="l" defTabSz="457200" rtl="0" eaLnBrk="1" latinLnBrk="0" hangingPunct="1">
        <a:spcBef>
          <a:spcPct val="20000"/>
        </a:spcBef>
        <a:buSzPct val="40000"/>
        <a:buFont typeface="Wingdings" charset="2"/>
        <a:buChar char=""/>
        <a:defRPr sz="2000" kern="1200">
          <a:solidFill>
            <a:schemeClr val="tx1"/>
          </a:solidFill>
          <a:latin typeface="Meta Offc Pro Normal"/>
          <a:ea typeface="+mn-ea"/>
          <a:cs typeface="Meta Offc Pro Norm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33410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AEE5AE-DF76-434D-B908-F984B4ED59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90A707-8B3B-4120-A70D-6488E3078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4A0D2-658B-40F2-B84D-AEF8798E4C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944BC-6808-4D83-AEEB-744EFEE1645E}" type="datetimeFigureOut">
              <a:rPr lang="en-US" smtClean="0"/>
              <a:t>3/26/26</a:t>
            </a:fld>
            <a:endParaRPr lang="en-US"/>
          </a:p>
        </p:txBody>
      </p:sp>
      <p:sp>
        <p:nvSpPr>
          <p:cNvPr id="5" name="Footer Placeholder 4">
            <a:extLst>
              <a:ext uri="{FF2B5EF4-FFF2-40B4-BE49-F238E27FC236}">
                <a16:creationId xmlns:a16="http://schemas.microsoft.com/office/drawing/2014/main" id="{1FD68431-5B7E-4116-8899-F05CD75C8C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84F553-1019-41A7-8950-AD4FA01AAD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81926A-F738-486E-9152-34286DAB23E8}" type="slidenum">
              <a:rPr lang="en-US" smtClean="0"/>
              <a:t>‹#›</a:t>
            </a:fld>
            <a:endParaRPr lang="en-US"/>
          </a:p>
        </p:txBody>
      </p:sp>
    </p:spTree>
    <p:extLst>
      <p:ext uri="{BB962C8B-B14F-4D97-AF65-F5344CB8AC3E}">
        <p14:creationId xmlns:p14="http://schemas.microsoft.com/office/powerpoint/2010/main" val="184448110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038273"/>
            <a:ext cx="12192000" cy="81972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6356351"/>
            <a:ext cx="2844800" cy="365125"/>
          </a:xfrm>
          <a:prstGeom prst="rect">
            <a:avLst/>
          </a:prstGeom>
        </p:spPr>
        <p:txBody>
          <a:bodyPr/>
          <a:lstStyle>
            <a:lvl1pPr>
              <a:defRPr sz="1200" b="0" i="0">
                <a:solidFill>
                  <a:srgbClr val="E33534"/>
                </a:solidFill>
                <a:latin typeface="Helvetica Light" charset="0"/>
                <a:ea typeface="Helvetica Light" charset="0"/>
                <a:cs typeface="Helvetica Light" charset="0"/>
              </a:defRPr>
            </a:lvl1pPr>
          </a:lstStyle>
          <a:p>
            <a:r>
              <a:rPr lang="en-US"/>
              <a:t>Page 1</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a:lstStyle/>
          <a:p>
            <a:fld id="{89BA8DB5-8719-F942-BF8D-3EF68193B1C9}" type="slidenum">
              <a:rPr lang="en-US" smtClean="0"/>
              <a:t>‹#›</a:t>
            </a:fld>
            <a:endParaRPr lang="en-US"/>
          </a:p>
        </p:txBody>
      </p:sp>
      <p:pic>
        <p:nvPicPr>
          <p:cNvPr id="3" name="Picture 2"/>
          <p:cNvPicPr>
            <a:picLocks noChangeAspect="1"/>
          </p:cNvPicPr>
          <p:nvPr userDrawn="1"/>
        </p:nvPicPr>
        <p:blipFill>
          <a:blip r:embed="rId12"/>
          <a:stretch>
            <a:fillRect/>
          </a:stretch>
        </p:blipFill>
        <p:spPr>
          <a:xfrm>
            <a:off x="4301067" y="5295153"/>
            <a:ext cx="3589867" cy="406400"/>
          </a:xfrm>
          <a:prstGeom prst="rect">
            <a:avLst/>
          </a:prstGeom>
        </p:spPr>
      </p:pic>
      <p:sp>
        <p:nvSpPr>
          <p:cNvPr id="11" name="Rectangle 10"/>
          <p:cNvSpPr/>
          <p:nvPr userDrawn="1"/>
        </p:nvSpPr>
        <p:spPr>
          <a:xfrm>
            <a:off x="0" y="0"/>
            <a:ext cx="12192000" cy="602488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srgbClr val="C5D400"/>
              </a:solidFill>
            </a:endParaRPr>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093083" y="6267637"/>
            <a:ext cx="2005834" cy="307329"/>
          </a:xfrm>
          <a:prstGeom prst="rect">
            <a:avLst/>
          </a:prstGeom>
        </p:spPr>
      </p:pic>
    </p:spTree>
    <p:extLst>
      <p:ext uri="{BB962C8B-B14F-4D97-AF65-F5344CB8AC3E}">
        <p14:creationId xmlns:p14="http://schemas.microsoft.com/office/powerpoint/2010/main" val="218118920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719" r:id="rId8"/>
    <p:sldLayoutId id="2147483722" r:id="rId9"/>
    <p:sldLayoutId id="2147483723" r:id="rId10"/>
  </p:sldLayoutIdLst>
  <p:txStyles>
    <p:titleStyle>
      <a:lvl1pPr algn="l" defTabSz="457200" rtl="0" eaLnBrk="1" latinLnBrk="0" hangingPunct="1">
        <a:spcBef>
          <a:spcPct val="0"/>
        </a:spcBef>
        <a:buNone/>
        <a:defRPr sz="3600" kern="1200" cap="all" spc="500">
          <a:solidFill>
            <a:schemeClr val="tx1"/>
          </a:solidFill>
          <a:latin typeface="Proxima Nova Extra Condensed Re"/>
          <a:ea typeface="+mj-ea"/>
          <a:cs typeface="Proxima Nova Extra Condensed Re"/>
        </a:defRPr>
      </a:lvl1pPr>
    </p:titleStyle>
    <p:bodyStyle>
      <a:lvl1pPr marL="342900" indent="-342900" algn="l" defTabSz="457200" rtl="0" eaLnBrk="1" latinLnBrk="0" hangingPunct="1">
        <a:spcBef>
          <a:spcPct val="20000"/>
        </a:spcBef>
        <a:buSzPct val="60000"/>
        <a:buFont typeface="MetaSerif Pro Book Ita"/>
        <a:buChar char="→"/>
        <a:defRPr sz="3200" kern="1200">
          <a:solidFill>
            <a:schemeClr val="tx1"/>
          </a:solidFill>
          <a:latin typeface="Meta Offc Pro Normal"/>
          <a:ea typeface="+mn-ea"/>
          <a:cs typeface="Meta Offc Pro Normal"/>
        </a:defRPr>
      </a:lvl1pPr>
      <a:lvl2pPr marL="742950" indent="-285750" algn="l" defTabSz="457200" rtl="0" eaLnBrk="1" latinLnBrk="0" hangingPunct="1">
        <a:spcBef>
          <a:spcPct val="20000"/>
        </a:spcBef>
        <a:buSzPct val="60000"/>
        <a:buFont typeface="Alright Sans Regular"/>
        <a:buChar char="→"/>
        <a:defRPr sz="2800" kern="1200">
          <a:solidFill>
            <a:schemeClr val="tx1"/>
          </a:solidFill>
          <a:latin typeface="Meta Offc Pro Normal"/>
          <a:ea typeface="+mn-ea"/>
          <a:cs typeface="Meta Offc Pro Normal"/>
        </a:defRPr>
      </a:lvl2pPr>
      <a:lvl3pPr marL="1143000" indent="-228600" algn="l" defTabSz="457200" rtl="0" eaLnBrk="1" latinLnBrk="0" hangingPunct="1">
        <a:spcBef>
          <a:spcPct val="20000"/>
        </a:spcBef>
        <a:buSzPct val="60000"/>
        <a:buFont typeface="Arial"/>
        <a:buChar char="•"/>
        <a:defRPr sz="2400" kern="1200">
          <a:solidFill>
            <a:schemeClr val="tx1"/>
          </a:solidFill>
          <a:latin typeface="Meta Offc Pro Normal"/>
          <a:ea typeface="+mn-ea"/>
          <a:cs typeface="Meta Offc Pro Normal"/>
        </a:defRPr>
      </a:lvl3pPr>
      <a:lvl4pPr marL="1600200" indent="-228600" algn="l" defTabSz="457200" rtl="0" eaLnBrk="1" latinLnBrk="0" hangingPunct="1">
        <a:spcBef>
          <a:spcPct val="20000"/>
        </a:spcBef>
        <a:buSzPct val="40000"/>
        <a:buFont typeface="Courier New"/>
        <a:buChar char="o"/>
        <a:defRPr sz="2000" kern="1200">
          <a:solidFill>
            <a:schemeClr val="tx1"/>
          </a:solidFill>
          <a:latin typeface="Meta Offc Pro Normal"/>
          <a:ea typeface="+mn-ea"/>
          <a:cs typeface="Meta Offc Pro Normal"/>
        </a:defRPr>
      </a:lvl4pPr>
      <a:lvl5pPr marL="2057400" indent="-228600" algn="l" defTabSz="457200" rtl="0" eaLnBrk="1" latinLnBrk="0" hangingPunct="1">
        <a:spcBef>
          <a:spcPct val="20000"/>
        </a:spcBef>
        <a:buSzPct val="40000"/>
        <a:buFont typeface="Wingdings" charset="2"/>
        <a:buChar char=""/>
        <a:defRPr sz="2000" kern="1200">
          <a:solidFill>
            <a:schemeClr val="tx1"/>
          </a:solidFill>
          <a:latin typeface="Meta Offc Pro Normal"/>
          <a:ea typeface="+mn-ea"/>
          <a:cs typeface="Meta Offc Pro Norm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038273"/>
            <a:ext cx="12192000" cy="81972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6356351"/>
            <a:ext cx="2844800" cy="365125"/>
          </a:xfrm>
          <a:prstGeom prst="rect">
            <a:avLst/>
          </a:prstGeom>
        </p:spPr>
        <p:txBody>
          <a:bodyPr/>
          <a:lstStyle>
            <a:lvl1pPr>
              <a:defRPr sz="1200" b="0" i="0">
                <a:solidFill>
                  <a:srgbClr val="E33534"/>
                </a:solidFill>
                <a:latin typeface="Helvetica Light" charset="0"/>
                <a:ea typeface="Helvetica Light" charset="0"/>
                <a:cs typeface="Helvetica Light" charset="0"/>
              </a:defRPr>
            </a:lvl1pPr>
          </a:lstStyle>
          <a:p>
            <a:r>
              <a:rPr lang="en-US"/>
              <a:t>Page 1</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a:lstStyle/>
          <a:p>
            <a:fld id="{89BA8DB5-8719-F942-BF8D-3EF68193B1C9}" type="slidenum">
              <a:rPr lang="en-US" smtClean="0"/>
              <a:t>‹#›</a:t>
            </a:fld>
            <a:endParaRPr lang="en-US"/>
          </a:p>
        </p:txBody>
      </p:sp>
      <p:pic>
        <p:nvPicPr>
          <p:cNvPr id="3" name="Picture 2"/>
          <p:cNvPicPr>
            <a:picLocks noChangeAspect="1"/>
          </p:cNvPicPr>
          <p:nvPr userDrawn="1"/>
        </p:nvPicPr>
        <p:blipFill>
          <a:blip r:embed="rId11"/>
          <a:stretch>
            <a:fillRect/>
          </a:stretch>
        </p:blipFill>
        <p:spPr>
          <a:xfrm>
            <a:off x="4301067" y="5295153"/>
            <a:ext cx="3589867" cy="406400"/>
          </a:xfrm>
          <a:prstGeom prst="rect">
            <a:avLst/>
          </a:prstGeom>
        </p:spPr>
      </p:pic>
      <p:sp>
        <p:nvSpPr>
          <p:cNvPr id="11" name="Rectangle 10"/>
          <p:cNvSpPr/>
          <p:nvPr userDrawn="1"/>
        </p:nvSpPr>
        <p:spPr>
          <a:xfrm>
            <a:off x="0" y="0"/>
            <a:ext cx="12192000" cy="602488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srgbClr val="C5D400"/>
              </a:solidFill>
            </a:endParaRPr>
          </a:p>
        </p:txBody>
      </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093083" y="6267637"/>
            <a:ext cx="2005834" cy="307329"/>
          </a:xfrm>
          <a:prstGeom prst="rect">
            <a:avLst/>
          </a:prstGeom>
        </p:spPr>
      </p:pic>
    </p:spTree>
    <p:extLst>
      <p:ext uri="{BB962C8B-B14F-4D97-AF65-F5344CB8AC3E}">
        <p14:creationId xmlns:p14="http://schemas.microsoft.com/office/powerpoint/2010/main" val="317859622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720" r:id="rId8"/>
    <p:sldLayoutId id="2147483721" r:id="rId9"/>
  </p:sldLayoutIdLst>
  <p:txStyles>
    <p:titleStyle>
      <a:lvl1pPr algn="l" defTabSz="457200" rtl="0" eaLnBrk="1" latinLnBrk="0" hangingPunct="1">
        <a:spcBef>
          <a:spcPct val="0"/>
        </a:spcBef>
        <a:buNone/>
        <a:defRPr sz="3600" kern="1200" cap="all" spc="500">
          <a:solidFill>
            <a:schemeClr val="tx1"/>
          </a:solidFill>
          <a:latin typeface="Proxima Nova Extra Condensed Re"/>
          <a:ea typeface="+mj-ea"/>
          <a:cs typeface="Proxima Nova Extra Condensed Re"/>
        </a:defRPr>
      </a:lvl1pPr>
    </p:titleStyle>
    <p:bodyStyle>
      <a:lvl1pPr marL="342900" indent="-342900" algn="l" defTabSz="457200" rtl="0" eaLnBrk="1" latinLnBrk="0" hangingPunct="1">
        <a:spcBef>
          <a:spcPct val="20000"/>
        </a:spcBef>
        <a:buSzPct val="60000"/>
        <a:buFont typeface="MetaSerif Pro Book Ita"/>
        <a:buChar char="→"/>
        <a:defRPr sz="3200" kern="1200">
          <a:solidFill>
            <a:schemeClr val="tx1"/>
          </a:solidFill>
          <a:latin typeface="Meta Offc Pro Normal"/>
          <a:ea typeface="+mn-ea"/>
          <a:cs typeface="Meta Offc Pro Normal"/>
        </a:defRPr>
      </a:lvl1pPr>
      <a:lvl2pPr marL="742950" indent="-285750" algn="l" defTabSz="457200" rtl="0" eaLnBrk="1" latinLnBrk="0" hangingPunct="1">
        <a:spcBef>
          <a:spcPct val="20000"/>
        </a:spcBef>
        <a:buSzPct val="60000"/>
        <a:buFont typeface="Alright Sans Regular"/>
        <a:buChar char="→"/>
        <a:defRPr sz="2800" kern="1200">
          <a:solidFill>
            <a:schemeClr val="tx1"/>
          </a:solidFill>
          <a:latin typeface="Meta Offc Pro Normal"/>
          <a:ea typeface="+mn-ea"/>
          <a:cs typeface="Meta Offc Pro Normal"/>
        </a:defRPr>
      </a:lvl2pPr>
      <a:lvl3pPr marL="1143000" indent="-228600" algn="l" defTabSz="457200" rtl="0" eaLnBrk="1" latinLnBrk="0" hangingPunct="1">
        <a:spcBef>
          <a:spcPct val="20000"/>
        </a:spcBef>
        <a:buSzPct val="60000"/>
        <a:buFont typeface="Arial"/>
        <a:buChar char="•"/>
        <a:defRPr sz="2400" kern="1200">
          <a:solidFill>
            <a:schemeClr val="tx1"/>
          </a:solidFill>
          <a:latin typeface="Meta Offc Pro Normal"/>
          <a:ea typeface="+mn-ea"/>
          <a:cs typeface="Meta Offc Pro Normal"/>
        </a:defRPr>
      </a:lvl3pPr>
      <a:lvl4pPr marL="1600200" indent="-228600" algn="l" defTabSz="457200" rtl="0" eaLnBrk="1" latinLnBrk="0" hangingPunct="1">
        <a:spcBef>
          <a:spcPct val="20000"/>
        </a:spcBef>
        <a:buSzPct val="40000"/>
        <a:buFont typeface="Courier New"/>
        <a:buChar char="o"/>
        <a:defRPr sz="2000" kern="1200">
          <a:solidFill>
            <a:schemeClr val="tx1"/>
          </a:solidFill>
          <a:latin typeface="Meta Offc Pro Normal"/>
          <a:ea typeface="+mn-ea"/>
          <a:cs typeface="Meta Offc Pro Normal"/>
        </a:defRPr>
      </a:lvl4pPr>
      <a:lvl5pPr marL="2057400" indent="-228600" algn="l" defTabSz="457200" rtl="0" eaLnBrk="1" latinLnBrk="0" hangingPunct="1">
        <a:spcBef>
          <a:spcPct val="20000"/>
        </a:spcBef>
        <a:buSzPct val="40000"/>
        <a:buFont typeface="Wingdings" charset="2"/>
        <a:buChar char=""/>
        <a:defRPr sz="2000" kern="1200">
          <a:solidFill>
            <a:schemeClr val="tx1"/>
          </a:solidFill>
          <a:latin typeface="Meta Offc Pro Normal"/>
          <a:ea typeface="+mn-ea"/>
          <a:cs typeface="Meta Offc Pro Norm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8"/>
          <a:stretch>
            <a:fillRect/>
          </a:stretch>
        </p:blipFill>
        <p:spPr>
          <a:xfrm>
            <a:off x="4301067" y="5295153"/>
            <a:ext cx="3589867" cy="406400"/>
          </a:xfrm>
          <a:prstGeom prst="rect">
            <a:avLst/>
          </a:prstGeom>
        </p:spPr>
      </p:pic>
      <p:sp>
        <p:nvSpPr>
          <p:cNvPr id="11" name="Rectangle 10"/>
          <p:cNvSpPr/>
          <p:nvPr userDrawn="1"/>
        </p:nvSpPr>
        <p:spPr>
          <a:xfrm>
            <a:off x="0" y="6812281"/>
            <a:ext cx="12192000" cy="45719"/>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srgbClr val="C5D400"/>
              </a:solidFill>
            </a:endParaRPr>
          </a:p>
        </p:txBody>
      </p:sp>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659997" y="422983"/>
            <a:ext cx="889747" cy="889747"/>
          </a:xfrm>
          <a:prstGeom prst="rect">
            <a:avLst/>
          </a:prstGeom>
        </p:spPr>
      </p:pic>
    </p:spTree>
    <p:extLst>
      <p:ext uri="{BB962C8B-B14F-4D97-AF65-F5344CB8AC3E}">
        <p14:creationId xmlns:p14="http://schemas.microsoft.com/office/powerpoint/2010/main" val="158321741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Lst>
  <p:txStyles>
    <p:titleStyle>
      <a:lvl1pPr algn="l" defTabSz="457200" rtl="0" eaLnBrk="1" latinLnBrk="0" hangingPunct="1">
        <a:spcBef>
          <a:spcPct val="0"/>
        </a:spcBef>
        <a:buNone/>
        <a:defRPr sz="3600" kern="1200" cap="all" spc="500">
          <a:solidFill>
            <a:schemeClr val="tx1"/>
          </a:solidFill>
          <a:latin typeface="Proxima Nova Extra Condensed Re"/>
          <a:ea typeface="+mj-ea"/>
          <a:cs typeface="Proxima Nova Extra Condensed Re"/>
        </a:defRPr>
      </a:lvl1pPr>
    </p:titleStyle>
    <p:bodyStyle>
      <a:lvl1pPr marL="342900" indent="-342900" algn="l" defTabSz="457200" rtl="0" eaLnBrk="1" latinLnBrk="0" hangingPunct="1">
        <a:spcBef>
          <a:spcPct val="20000"/>
        </a:spcBef>
        <a:buSzPct val="60000"/>
        <a:buFont typeface="MetaSerif Pro Book Ita"/>
        <a:buChar char="→"/>
        <a:defRPr sz="3200" kern="1200">
          <a:solidFill>
            <a:schemeClr val="tx1"/>
          </a:solidFill>
          <a:latin typeface="Meta Offc Pro Normal"/>
          <a:ea typeface="+mn-ea"/>
          <a:cs typeface="Meta Offc Pro Normal"/>
        </a:defRPr>
      </a:lvl1pPr>
      <a:lvl2pPr marL="742950" indent="-285750" algn="l" defTabSz="457200" rtl="0" eaLnBrk="1" latinLnBrk="0" hangingPunct="1">
        <a:spcBef>
          <a:spcPct val="20000"/>
        </a:spcBef>
        <a:buSzPct val="60000"/>
        <a:buFont typeface="Alright Sans Regular"/>
        <a:buChar char="→"/>
        <a:defRPr sz="2800" kern="1200">
          <a:solidFill>
            <a:schemeClr val="tx1"/>
          </a:solidFill>
          <a:latin typeface="Meta Offc Pro Normal"/>
          <a:ea typeface="+mn-ea"/>
          <a:cs typeface="Meta Offc Pro Normal"/>
        </a:defRPr>
      </a:lvl2pPr>
      <a:lvl3pPr marL="1143000" indent="-228600" algn="l" defTabSz="457200" rtl="0" eaLnBrk="1" latinLnBrk="0" hangingPunct="1">
        <a:spcBef>
          <a:spcPct val="20000"/>
        </a:spcBef>
        <a:buSzPct val="60000"/>
        <a:buFont typeface="Arial"/>
        <a:buChar char="•"/>
        <a:defRPr sz="2400" kern="1200">
          <a:solidFill>
            <a:schemeClr val="tx1"/>
          </a:solidFill>
          <a:latin typeface="Meta Offc Pro Normal"/>
          <a:ea typeface="+mn-ea"/>
          <a:cs typeface="Meta Offc Pro Normal"/>
        </a:defRPr>
      </a:lvl3pPr>
      <a:lvl4pPr marL="1600200" indent="-228600" algn="l" defTabSz="457200" rtl="0" eaLnBrk="1" latinLnBrk="0" hangingPunct="1">
        <a:spcBef>
          <a:spcPct val="20000"/>
        </a:spcBef>
        <a:buSzPct val="40000"/>
        <a:buFont typeface="Courier New"/>
        <a:buChar char="o"/>
        <a:defRPr sz="2000" kern="1200">
          <a:solidFill>
            <a:schemeClr val="tx1"/>
          </a:solidFill>
          <a:latin typeface="Meta Offc Pro Normal"/>
          <a:ea typeface="+mn-ea"/>
          <a:cs typeface="Meta Offc Pro Normal"/>
        </a:defRPr>
      </a:lvl4pPr>
      <a:lvl5pPr marL="2057400" indent="-228600" algn="l" defTabSz="457200" rtl="0" eaLnBrk="1" latinLnBrk="0" hangingPunct="1">
        <a:spcBef>
          <a:spcPct val="20000"/>
        </a:spcBef>
        <a:buSzPct val="40000"/>
        <a:buFont typeface="Wingdings" charset="2"/>
        <a:buChar char=""/>
        <a:defRPr sz="2000" kern="1200">
          <a:solidFill>
            <a:schemeClr val="tx1"/>
          </a:solidFill>
          <a:latin typeface="Meta Offc Pro Normal"/>
          <a:ea typeface="+mn-ea"/>
          <a:cs typeface="Meta Offc Pro Norm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8"/>
          <a:stretch>
            <a:fillRect/>
          </a:stretch>
        </p:blipFill>
        <p:spPr>
          <a:xfrm>
            <a:off x="4301067" y="5295153"/>
            <a:ext cx="3589867" cy="406400"/>
          </a:xfrm>
          <a:prstGeom prst="rect">
            <a:avLst/>
          </a:prstGeom>
        </p:spPr>
      </p:pic>
      <p:sp>
        <p:nvSpPr>
          <p:cNvPr id="11" name="Rectangle 10"/>
          <p:cNvSpPr/>
          <p:nvPr userDrawn="1"/>
        </p:nvSpPr>
        <p:spPr>
          <a:xfrm>
            <a:off x="0" y="6812281"/>
            <a:ext cx="12192000" cy="45719"/>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srgbClr val="C5D400"/>
              </a:solidFill>
            </a:endParaRPr>
          </a:p>
        </p:txBody>
      </p:sp>
      <p:pic>
        <p:nvPicPr>
          <p:cNvPr id="5" name="Picture 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659997" y="422983"/>
            <a:ext cx="889747" cy="889747"/>
          </a:xfrm>
          <a:prstGeom prst="rect">
            <a:avLst/>
          </a:prstGeom>
        </p:spPr>
      </p:pic>
    </p:spTree>
    <p:extLst>
      <p:ext uri="{BB962C8B-B14F-4D97-AF65-F5344CB8AC3E}">
        <p14:creationId xmlns:p14="http://schemas.microsoft.com/office/powerpoint/2010/main" val="14716315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2" r:id="rId5"/>
    <p:sldLayoutId id="2147483703" r:id="rId6"/>
  </p:sldLayoutIdLst>
  <p:txStyles>
    <p:titleStyle>
      <a:lvl1pPr algn="l" defTabSz="457200" rtl="0" eaLnBrk="1" latinLnBrk="0" hangingPunct="1">
        <a:spcBef>
          <a:spcPct val="0"/>
        </a:spcBef>
        <a:buNone/>
        <a:defRPr sz="3600" kern="1200" cap="all" spc="500">
          <a:solidFill>
            <a:schemeClr val="tx1"/>
          </a:solidFill>
          <a:latin typeface="Proxima Nova Extra Condensed Re"/>
          <a:ea typeface="+mj-ea"/>
          <a:cs typeface="Proxima Nova Extra Condensed Re"/>
        </a:defRPr>
      </a:lvl1pPr>
    </p:titleStyle>
    <p:bodyStyle>
      <a:lvl1pPr marL="342900" indent="-342900" algn="l" defTabSz="457200" rtl="0" eaLnBrk="1" latinLnBrk="0" hangingPunct="1">
        <a:spcBef>
          <a:spcPct val="20000"/>
        </a:spcBef>
        <a:buSzPct val="60000"/>
        <a:buFont typeface="MetaSerif Pro Book Ita"/>
        <a:buChar char="→"/>
        <a:defRPr sz="3200" kern="1200">
          <a:solidFill>
            <a:schemeClr val="tx1"/>
          </a:solidFill>
          <a:latin typeface="Meta Offc Pro Normal"/>
          <a:ea typeface="+mn-ea"/>
          <a:cs typeface="Meta Offc Pro Normal"/>
        </a:defRPr>
      </a:lvl1pPr>
      <a:lvl2pPr marL="742950" indent="-285750" algn="l" defTabSz="457200" rtl="0" eaLnBrk="1" latinLnBrk="0" hangingPunct="1">
        <a:spcBef>
          <a:spcPct val="20000"/>
        </a:spcBef>
        <a:buSzPct val="60000"/>
        <a:buFont typeface="Alright Sans Regular"/>
        <a:buChar char="→"/>
        <a:defRPr sz="2800" kern="1200">
          <a:solidFill>
            <a:schemeClr val="tx1"/>
          </a:solidFill>
          <a:latin typeface="Meta Offc Pro Normal"/>
          <a:ea typeface="+mn-ea"/>
          <a:cs typeface="Meta Offc Pro Normal"/>
        </a:defRPr>
      </a:lvl2pPr>
      <a:lvl3pPr marL="1143000" indent="-228600" algn="l" defTabSz="457200" rtl="0" eaLnBrk="1" latinLnBrk="0" hangingPunct="1">
        <a:spcBef>
          <a:spcPct val="20000"/>
        </a:spcBef>
        <a:buSzPct val="60000"/>
        <a:buFont typeface="Arial"/>
        <a:buChar char="•"/>
        <a:defRPr sz="2400" kern="1200">
          <a:solidFill>
            <a:schemeClr val="tx1"/>
          </a:solidFill>
          <a:latin typeface="Meta Offc Pro Normal"/>
          <a:ea typeface="+mn-ea"/>
          <a:cs typeface="Meta Offc Pro Normal"/>
        </a:defRPr>
      </a:lvl3pPr>
      <a:lvl4pPr marL="1600200" indent="-228600" algn="l" defTabSz="457200" rtl="0" eaLnBrk="1" latinLnBrk="0" hangingPunct="1">
        <a:spcBef>
          <a:spcPct val="20000"/>
        </a:spcBef>
        <a:buSzPct val="40000"/>
        <a:buFont typeface="Courier New"/>
        <a:buChar char="o"/>
        <a:defRPr sz="2000" kern="1200">
          <a:solidFill>
            <a:schemeClr val="tx1"/>
          </a:solidFill>
          <a:latin typeface="Meta Offc Pro Normal"/>
          <a:ea typeface="+mn-ea"/>
          <a:cs typeface="Meta Offc Pro Normal"/>
        </a:defRPr>
      </a:lvl4pPr>
      <a:lvl5pPr marL="2057400" indent="-228600" algn="l" defTabSz="457200" rtl="0" eaLnBrk="1" latinLnBrk="0" hangingPunct="1">
        <a:spcBef>
          <a:spcPct val="20000"/>
        </a:spcBef>
        <a:buSzPct val="40000"/>
        <a:buFont typeface="Wingdings" charset="2"/>
        <a:buChar char=""/>
        <a:defRPr sz="2000" kern="1200">
          <a:solidFill>
            <a:schemeClr val="tx1"/>
          </a:solidFill>
          <a:latin typeface="Meta Offc Pro Normal"/>
          <a:ea typeface="+mn-ea"/>
          <a:cs typeface="Meta Offc Pro Norm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8"/>
          <a:stretch>
            <a:fillRect/>
          </a:stretch>
        </p:blipFill>
        <p:spPr>
          <a:xfrm>
            <a:off x="4301067" y="5295153"/>
            <a:ext cx="3589867" cy="406400"/>
          </a:xfrm>
          <a:prstGeom prst="rect">
            <a:avLst/>
          </a:prstGeom>
        </p:spPr>
      </p:pic>
      <p:sp>
        <p:nvSpPr>
          <p:cNvPr id="11" name="Rectangle 10"/>
          <p:cNvSpPr/>
          <p:nvPr userDrawn="1"/>
        </p:nvSpPr>
        <p:spPr>
          <a:xfrm>
            <a:off x="0" y="6812281"/>
            <a:ext cx="12192000" cy="45719"/>
          </a:xfrm>
          <a:prstGeom prst="rect">
            <a:avLst/>
          </a:prstGeom>
          <a:solidFill>
            <a:srgbClr val="C5D4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srgbClr val="C5D400"/>
              </a:solidFill>
            </a:endParaRPr>
          </a:p>
        </p:txBody>
      </p:sp>
      <p:pic>
        <p:nvPicPr>
          <p:cNvPr id="5" name="Picture 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659997" y="422983"/>
            <a:ext cx="889747" cy="889747"/>
          </a:xfrm>
          <a:prstGeom prst="rect">
            <a:avLst/>
          </a:prstGeom>
        </p:spPr>
      </p:pic>
    </p:spTree>
    <p:extLst>
      <p:ext uri="{BB962C8B-B14F-4D97-AF65-F5344CB8AC3E}">
        <p14:creationId xmlns:p14="http://schemas.microsoft.com/office/powerpoint/2010/main" val="17123514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txStyles>
    <p:titleStyle>
      <a:lvl1pPr algn="l" defTabSz="457200" rtl="0" eaLnBrk="1" latinLnBrk="0" hangingPunct="1">
        <a:spcBef>
          <a:spcPct val="0"/>
        </a:spcBef>
        <a:buNone/>
        <a:defRPr sz="3600" kern="1200" cap="all" spc="500">
          <a:solidFill>
            <a:schemeClr val="tx1"/>
          </a:solidFill>
          <a:latin typeface="Proxima Nova Extra Condensed Re"/>
          <a:ea typeface="+mj-ea"/>
          <a:cs typeface="Proxima Nova Extra Condensed Re"/>
        </a:defRPr>
      </a:lvl1pPr>
    </p:titleStyle>
    <p:bodyStyle>
      <a:lvl1pPr marL="342900" indent="-342900" algn="l" defTabSz="457200" rtl="0" eaLnBrk="1" latinLnBrk="0" hangingPunct="1">
        <a:spcBef>
          <a:spcPct val="20000"/>
        </a:spcBef>
        <a:buSzPct val="60000"/>
        <a:buFont typeface="MetaSerif Pro Book Ita"/>
        <a:buChar char="→"/>
        <a:defRPr sz="3200" kern="1200">
          <a:solidFill>
            <a:schemeClr val="tx1"/>
          </a:solidFill>
          <a:latin typeface="Meta Offc Pro Normal"/>
          <a:ea typeface="+mn-ea"/>
          <a:cs typeface="Meta Offc Pro Normal"/>
        </a:defRPr>
      </a:lvl1pPr>
      <a:lvl2pPr marL="742950" indent="-285750" algn="l" defTabSz="457200" rtl="0" eaLnBrk="1" latinLnBrk="0" hangingPunct="1">
        <a:spcBef>
          <a:spcPct val="20000"/>
        </a:spcBef>
        <a:buSzPct val="60000"/>
        <a:buFont typeface="Alright Sans Regular"/>
        <a:buChar char="→"/>
        <a:defRPr sz="2800" kern="1200">
          <a:solidFill>
            <a:schemeClr val="tx1"/>
          </a:solidFill>
          <a:latin typeface="Meta Offc Pro Normal"/>
          <a:ea typeface="+mn-ea"/>
          <a:cs typeface="Meta Offc Pro Normal"/>
        </a:defRPr>
      </a:lvl2pPr>
      <a:lvl3pPr marL="1143000" indent="-228600" algn="l" defTabSz="457200" rtl="0" eaLnBrk="1" latinLnBrk="0" hangingPunct="1">
        <a:spcBef>
          <a:spcPct val="20000"/>
        </a:spcBef>
        <a:buSzPct val="60000"/>
        <a:buFont typeface="Arial"/>
        <a:buChar char="•"/>
        <a:defRPr sz="2400" kern="1200">
          <a:solidFill>
            <a:schemeClr val="tx1"/>
          </a:solidFill>
          <a:latin typeface="Meta Offc Pro Normal"/>
          <a:ea typeface="+mn-ea"/>
          <a:cs typeface="Meta Offc Pro Normal"/>
        </a:defRPr>
      </a:lvl3pPr>
      <a:lvl4pPr marL="1600200" indent="-228600" algn="l" defTabSz="457200" rtl="0" eaLnBrk="1" latinLnBrk="0" hangingPunct="1">
        <a:spcBef>
          <a:spcPct val="20000"/>
        </a:spcBef>
        <a:buSzPct val="40000"/>
        <a:buFont typeface="Courier New"/>
        <a:buChar char="o"/>
        <a:defRPr sz="2000" kern="1200">
          <a:solidFill>
            <a:schemeClr val="tx1"/>
          </a:solidFill>
          <a:latin typeface="Meta Offc Pro Normal"/>
          <a:ea typeface="+mn-ea"/>
          <a:cs typeface="Meta Offc Pro Normal"/>
        </a:defRPr>
      </a:lvl4pPr>
      <a:lvl5pPr marL="2057400" indent="-228600" algn="l" defTabSz="457200" rtl="0" eaLnBrk="1" latinLnBrk="0" hangingPunct="1">
        <a:spcBef>
          <a:spcPct val="20000"/>
        </a:spcBef>
        <a:buSzPct val="40000"/>
        <a:buFont typeface="Wingdings" charset="2"/>
        <a:buChar char=""/>
        <a:defRPr sz="2000" kern="1200">
          <a:solidFill>
            <a:schemeClr val="tx1"/>
          </a:solidFill>
          <a:latin typeface="Meta Offc Pro Normal"/>
          <a:ea typeface="+mn-ea"/>
          <a:cs typeface="Meta Offc Pro Norm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5B_7DE0935.xm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6E_A29674C0.xm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5C_F5165F5.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5D_21C61AC0.xm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5E_D53BB3C3.xm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5F_70A731CA.xm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60_3E6BBBC7.xm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61_F3F4F5E.xm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62_880D5413.xm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63_A98EA99D.xm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64_EBEC9CB6.xm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65_8E8A1D78.xm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66_D6E6DDE8.xm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67_7B5A48EA.xm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68_A7793CA.xm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microsoft.com/office/2018/10/relationships/comments" Target="../comments/modernComment_169_D8F12398.xm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16A_15153DF9.xm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6C_CEE107EA.xm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36_3C43E036.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56_6E8599A4.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57_AA92674F.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6D_E942C11A.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58_37B4DFD8.xm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59_C6FB02EC.xm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5A_A6A3A31E.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ctangular green and yellow border&#10;&#10;AI-generated content may be incorrect.">
            <a:extLst>
              <a:ext uri="{FF2B5EF4-FFF2-40B4-BE49-F238E27FC236}">
                <a16:creationId xmlns:a16="http://schemas.microsoft.com/office/drawing/2014/main" id="{79164FA7-7A1E-9BEA-6BE2-108C3C431615}"/>
              </a:ext>
            </a:extLst>
          </p:cNvPr>
          <p:cNvPicPr>
            <a:picLocks noChangeAspect="1"/>
          </p:cNvPicPr>
          <p:nvPr/>
        </p:nvPicPr>
        <p:blipFill>
          <a:blip r:embed="rId3"/>
          <a:stretch>
            <a:fillRect/>
          </a:stretch>
        </p:blipFill>
        <p:spPr>
          <a:xfrm>
            <a:off x="6350" y="0"/>
            <a:ext cx="12179302" cy="6858000"/>
          </a:xfrm>
          <a:prstGeom prst="rect">
            <a:avLst/>
          </a:prstGeom>
        </p:spPr>
      </p:pic>
      <p:sp>
        <p:nvSpPr>
          <p:cNvPr id="2" name="Text Placeholder 1"/>
          <p:cNvSpPr>
            <a:spLocks noGrp="1"/>
          </p:cNvSpPr>
          <p:nvPr>
            <p:ph type="body" sz="quarter" idx="10"/>
          </p:nvPr>
        </p:nvSpPr>
        <p:spPr>
          <a:xfrm>
            <a:off x="0" y="3473814"/>
            <a:ext cx="12192000" cy="1625959"/>
          </a:xfrm>
        </p:spPr>
        <p:txBody>
          <a:bodyPr vert="horz" lIns="91440" tIns="45720" rIns="91440" bIns="45720" anchor="t"/>
          <a:lstStyle/>
          <a:p>
            <a:pPr fontAlgn="base">
              <a:lnSpc>
                <a:spcPts val="4400"/>
              </a:lnSpc>
            </a:pPr>
            <a:r>
              <a:rPr lang="en-US" sz="3200" b="1" cap="none">
                <a:latin typeface="Arial"/>
                <a:cs typeface="Arial"/>
              </a:rPr>
              <a:t>i</a:t>
            </a:r>
            <a:r>
              <a:rPr lang="en-US" sz="3200" b="1">
                <a:latin typeface="Arial"/>
                <a:cs typeface="Arial"/>
              </a:rPr>
              <a:t>3 wave 20</a:t>
            </a:r>
            <a:br>
              <a:rPr lang="en-US" sz="3200" b="1">
                <a:latin typeface="Arial"/>
                <a:cs typeface="Arial"/>
              </a:rPr>
            </a:br>
            <a:r>
              <a:rPr lang="en-US" sz="3200" b="1">
                <a:latin typeface="Arial"/>
                <a:cs typeface="Arial"/>
              </a:rPr>
              <a:t>graduation celebration!</a:t>
            </a:r>
            <a:endParaRPr lang="en-US" sz="1600" b="1">
              <a:latin typeface="Arial"/>
              <a:cs typeface="Arial"/>
            </a:endParaRPr>
          </a:p>
        </p:txBody>
      </p:sp>
      <p:sp>
        <p:nvSpPr>
          <p:cNvPr id="3" name="Text Placeholder 2"/>
          <p:cNvSpPr>
            <a:spLocks noGrp="1"/>
          </p:cNvSpPr>
          <p:nvPr>
            <p:ph type="body" sz="quarter" idx="11"/>
          </p:nvPr>
        </p:nvSpPr>
        <p:spPr>
          <a:xfrm>
            <a:off x="0" y="5099773"/>
            <a:ext cx="12192000" cy="374469"/>
          </a:xfrm>
        </p:spPr>
        <p:txBody>
          <a:bodyPr vert="horz" lIns="91440" tIns="45720" rIns="91440" bIns="45720" anchor="t"/>
          <a:lstStyle/>
          <a:p>
            <a:r>
              <a:rPr lang="en-US" sz="1800" b="1" spc="200">
                <a:solidFill>
                  <a:srgbClr val="A1A128"/>
                </a:solidFill>
                <a:latin typeface="Arial"/>
                <a:cs typeface="Arial"/>
              </a:rPr>
              <a:t>March 19, 2026</a:t>
            </a:r>
          </a:p>
        </p:txBody>
      </p:sp>
      <p:pic>
        <p:nvPicPr>
          <p:cNvPr id="7" name="Picture 6">
            <a:extLst>
              <a:ext uri="{FF2B5EF4-FFF2-40B4-BE49-F238E27FC236}">
                <a16:creationId xmlns:a16="http://schemas.microsoft.com/office/drawing/2014/main" id="{F923A31A-AFA3-B1BA-45C7-23F57DAA5D5A}"/>
              </a:ext>
            </a:extLst>
          </p:cNvPr>
          <p:cNvPicPr>
            <a:picLocks noChangeAspect="1"/>
          </p:cNvPicPr>
          <p:nvPr/>
        </p:nvPicPr>
        <p:blipFill>
          <a:blip r:embed="rId4"/>
          <a:stretch>
            <a:fillRect/>
          </a:stretch>
        </p:blipFill>
        <p:spPr>
          <a:xfrm>
            <a:off x="3864344" y="1813652"/>
            <a:ext cx="4463312" cy="996104"/>
          </a:xfrm>
          <a:prstGeom prst="rect">
            <a:avLst/>
          </a:prstGeom>
        </p:spPr>
      </p:pic>
      <p:sp>
        <p:nvSpPr>
          <p:cNvPr id="9" name="Rectangle 8">
            <a:extLst>
              <a:ext uri="{FF2B5EF4-FFF2-40B4-BE49-F238E27FC236}">
                <a16:creationId xmlns:a16="http://schemas.microsoft.com/office/drawing/2014/main" id="{D83C4A9A-1030-8145-88DE-8352FCEE4FFF}"/>
              </a:ext>
            </a:extLst>
          </p:cNvPr>
          <p:cNvSpPr/>
          <p:nvPr/>
        </p:nvSpPr>
        <p:spPr>
          <a:xfrm>
            <a:off x="10717306" y="537882"/>
            <a:ext cx="1264023" cy="11026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990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yellow rectangular frame with a black background&#10;&#10;AI-generated content may be incorrect.">
            <a:extLst>
              <a:ext uri="{FF2B5EF4-FFF2-40B4-BE49-F238E27FC236}">
                <a16:creationId xmlns:a16="http://schemas.microsoft.com/office/drawing/2014/main" id="{3899A9EF-BFE1-2B48-99EA-EA3CC5B79227}"/>
              </a:ext>
            </a:extLst>
          </p:cNvPr>
          <p:cNvPicPr>
            <a:picLocks noChangeAspect="1"/>
          </p:cNvPicPr>
          <p:nvPr/>
        </p:nvPicPr>
        <p:blipFill>
          <a:blip r:embed="rId4"/>
          <a:stretch>
            <a:fillRect/>
          </a:stretch>
        </p:blipFill>
        <p:spPr>
          <a:xfrm>
            <a:off x="13405"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15232B"/>
                </a:solidFill>
                <a:highlight>
                  <a:srgbClr val="FFFFFF"/>
                </a:highlight>
                <a:latin typeface="Poppins"/>
                <a:cs typeface="Poppins"/>
              </a:rPr>
              <a:t>i3 showed me that innovation isn’t about big ideas, it’s about testing fast, learning quickly, and delivering what actually matters. My key takeaway from i3 was learning to turn ideas into impact through rapid experimentation and member‑focused thinking. i3 reinforced that real innovation happens when curiosity meets action, prototype, learn, iterate.</a:t>
            </a:r>
            <a:endParaRPr lang="en-US" sz="1200"/>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ea typeface="Calibri"/>
                <a:cs typeface="Poppins"/>
              </a:rPr>
              <a:t>Unity Service Opportunity (U.S.O): </a:t>
            </a:r>
            <a:r>
              <a:rPr lang="en-US" sz="1200">
                <a:latin typeface="Poppins"/>
                <a:ea typeface="Calibri"/>
                <a:cs typeface="Poppins"/>
              </a:rPr>
              <a:t>A CUSO that combines powerful partners, translation services, and financial education specialists to assist credit unions nationally in helping immigrant and refugee community members overcome financial barriers.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ea typeface="Calibri"/>
                <a:cs typeface="Calibri"/>
              </a:rPr>
              <a:t>CU Talent Share:</a:t>
            </a:r>
            <a:r>
              <a:rPr lang="en-US" sz="1200">
                <a:latin typeface="Poppins"/>
                <a:ea typeface="Calibri"/>
                <a:cs typeface="Calibri"/>
              </a:rPr>
              <a:t> An AI-powered platform where credit unions instantly find programmers, developers, and IT professionals to help on projects across the credit union network. </a:t>
            </a:r>
          </a:p>
          <a:p>
            <a:pPr marL="320040" indent="-228600">
              <a:lnSpc>
                <a:spcPct val="120000"/>
              </a:lnSpc>
              <a:spcBef>
                <a:spcPts val="0"/>
              </a:spcBef>
              <a:spcAft>
                <a:spcPts val="1200"/>
              </a:spcAft>
              <a:buClr>
                <a:srgbClr val="C5D400"/>
              </a:buClr>
              <a:buSzPct val="80000"/>
              <a:buFont typeface="Wingdings" pitchFamily="2" charset="2"/>
              <a:buChar char="§"/>
            </a:pPr>
            <a:endParaRPr lang="en-US" sz="1400">
              <a:latin typeface="Calibri" panose="020F0502020204030204" pitchFamily="34" charset="0"/>
              <a:cs typeface="Calibri" panose="020F0502020204030204" pitchFamily="34" charset="0"/>
            </a:endParaRP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131991861"/>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05429-4CDF-227C-CAF0-FADE7B5C7625}"/>
            </a:ext>
          </a:extLst>
        </p:cNvPr>
        <p:cNvGrpSpPr/>
        <p:nvPr/>
      </p:nvGrpSpPr>
      <p:grpSpPr>
        <a:xfrm>
          <a:off x="0" y="0"/>
          <a:ext cx="0" cy="0"/>
          <a:chOff x="0" y="0"/>
          <a:chExt cx="0" cy="0"/>
        </a:xfrm>
      </p:grpSpPr>
      <p:pic>
        <p:nvPicPr>
          <p:cNvPr id="3" name="Picture 2" descr="A black and yellow rectangular frame with a black background&#10;&#10;AI-generated content may be incorrect.">
            <a:extLst>
              <a:ext uri="{FF2B5EF4-FFF2-40B4-BE49-F238E27FC236}">
                <a16:creationId xmlns:a16="http://schemas.microsoft.com/office/drawing/2014/main" id="{0BF02684-B5F8-BA0E-0196-15CFFE102D73}"/>
              </a:ext>
            </a:extLst>
          </p:cNvPr>
          <p:cNvPicPr>
            <a:picLocks noChangeAspect="1"/>
          </p:cNvPicPr>
          <p:nvPr/>
        </p:nvPicPr>
        <p:blipFill>
          <a:blip r:embed="rId4"/>
          <a:stretch>
            <a:fillRect/>
          </a:stretch>
        </p:blipFill>
        <p:spPr>
          <a:xfrm>
            <a:off x="6350" y="0"/>
            <a:ext cx="12185650" cy="6861574"/>
          </a:xfrm>
          <a:prstGeom prst="rect">
            <a:avLst/>
          </a:prstGeom>
        </p:spPr>
      </p:pic>
      <p:sp>
        <p:nvSpPr>
          <p:cNvPr id="10" name="Content Placeholder 2">
            <a:extLst>
              <a:ext uri="{FF2B5EF4-FFF2-40B4-BE49-F238E27FC236}">
                <a16:creationId xmlns:a16="http://schemas.microsoft.com/office/drawing/2014/main" id="{290B0808-A30A-A1AA-A5BA-16557E3E1E65}"/>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000000"/>
                </a:solidFill>
                <a:highlight>
                  <a:srgbClr val="FFFFFF"/>
                </a:highlight>
                <a:latin typeface="Poppins"/>
                <a:cs typeface="Poppins"/>
              </a:rPr>
              <a:t>Throughout the i3 program, I gained new perspectives, fresh ideas, and a deeper appreciation for the power of collaboration and ideation. Seeing how diverse viewpoints, paired with a thoughtful methodology, can elevate and refine ideas was incredibly impactful. Just as valuable, though, is the network I built along the way. This remarkable group of innovators is one I look forward to learning from, leaning on, and collaborating with for years to come. </a:t>
            </a:r>
            <a:endParaRPr lang="en-US">
              <a:latin typeface="Poppins"/>
            </a:endParaRPr>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ea typeface="Calibri"/>
                <a:cs typeface="Poppins"/>
              </a:rPr>
              <a:t>Rapid Response:</a:t>
            </a:r>
            <a:r>
              <a:rPr lang="en-US" sz="1200">
                <a:latin typeface="Poppins"/>
                <a:ea typeface="Calibri"/>
                <a:cs typeface="Poppins"/>
              </a:rPr>
              <a:t> A community impact fund facilitated by credit unions, empowering communities through member donations.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ea typeface="Calibri"/>
                <a:cs typeface="Poppins"/>
              </a:rPr>
              <a:t>Frankly:</a:t>
            </a:r>
            <a:r>
              <a:rPr lang="en-US" sz="1200">
                <a:latin typeface="Poppins"/>
                <a:ea typeface="Calibri"/>
                <a:cs typeface="Poppins"/>
              </a:rPr>
              <a:t> An AI-powered behavioral financial education platform that leverages interactive financial literacy, trusted contextual guidance, and value-aligned institutional engagement to ensure credit unions are delivering value to future members.</a:t>
            </a:r>
            <a:endParaRPr lang="en-US"/>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endParaRPr lang="en-US" sz="1200">
              <a:latin typeface="Poppins"/>
              <a:ea typeface="Calibri"/>
              <a:cs typeface="Poppins"/>
            </a:endParaRP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endParaRPr lang="en-US" sz="1400">
              <a:latin typeface="Calibri"/>
              <a:cs typeface="Calibri"/>
            </a:endParaRP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2727769280"/>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yellow rectangular frame with a black background&#10;&#10;AI-generated content may be incorrect.">
            <a:extLst>
              <a:ext uri="{FF2B5EF4-FFF2-40B4-BE49-F238E27FC236}">
                <a16:creationId xmlns:a16="http://schemas.microsoft.com/office/drawing/2014/main" id="{9E7BB5DC-71AC-5317-007E-1B85A17295E7}"/>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15232B"/>
                </a:solidFill>
                <a:highlight>
                  <a:srgbClr val="FFFFFF"/>
                </a:highlight>
                <a:latin typeface="Poppins"/>
                <a:cs typeface="Poppins"/>
              </a:rPr>
              <a:t>My biggest takeaway is that innovation gets real when you build relationships and solve problems together, not when you brainstorm alone. i3 is built to grow an innovation mindset, tools, and network, and it pushes you into cross‑functional teams to work on the most pressing challenges credit unions are facing right now. What I’ll carry forward is a simple, repeatable way of working: start with what members need today, bring in diverse perspectives to co‑create, and test ideas quickly so we learn fast and reduce risk. </a:t>
            </a:r>
            <a:endParaRPr lang="en-US" sz="1200">
              <a:highlight>
                <a:srgbClr val="FFFFFF"/>
              </a:highlight>
            </a:endParaRPr>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cs typeface="Poppins"/>
              </a:rPr>
              <a:t>Student Assist: </a:t>
            </a:r>
            <a:r>
              <a:rPr lang="en-US" sz="1200">
                <a:latin typeface="Poppins"/>
                <a:cs typeface="Poppins"/>
              </a:rPr>
              <a:t>An innovative application designed to support college students seeking to build essential life skills, manage their finances, and maintain well-being. </a:t>
            </a:r>
          </a:p>
          <a:p>
            <a:pPr marL="320040" indent="-228600">
              <a:lnSpc>
                <a:spcPct val="120000"/>
              </a:lnSpc>
              <a:spcBef>
                <a:spcPts val="0"/>
              </a:spcBef>
              <a:spcAft>
                <a:spcPts val="1200"/>
              </a:spcAft>
              <a:buClr>
                <a:srgbClr val="C5D400"/>
              </a:buClr>
              <a:buSzPct val="80000"/>
              <a:buFont typeface="Wingdings" pitchFamily="2" charset="2"/>
              <a:buChar char="§"/>
            </a:pPr>
            <a:r>
              <a:rPr lang="en-US" sz="1200" b="1" err="1">
                <a:latin typeface="Poppins"/>
                <a:cs typeface="Poppins"/>
              </a:rPr>
              <a:t>BranchVerse</a:t>
            </a:r>
            <a:r>
              <a:rPr lang="en-US" sz="1200" b="1">
                <a:latin typeface="Poppins"/>
                <a:cs typeface="Poppins"/>
              </a:rPr>
              <a:t>:</a:t>
            </a:r>
            <a:r>
              <a:rPr lang="en-US" sz="1200">
                <a:latin typeface="Poppins"/>
                <a:cs typeface="Poppins"/>
              </a:rPr>
              <a:t> A scalable, future-ready platform that unifies AI, AR/VR, and biometric technologies to deliver personalized, engaging financial experiences for younger, tech-savvy members. </a:t>
            </a: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256992757"/>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yellow rectangular frame with a black background&#10;&#10;AI-generated content may be incorrect.">
            <a:extLst>
              <a:ext uri="{FF2B5EF4-FFF2-40B4-BE49-F238E27FC236}">
                <a16:creationId xmlns:a16="http://schemas.microsoft.com/office/drawing/2014/main" id="{ECBEFA61-8D5E-221E-235B-51C7BF7DAFEE}"/>
              </a:ext>
            </a:extLst>
          </p:cNvPr>
          <p:cNvPicPr>
            <a:picLocks noChangeAspect="1"/>
          </p:cNvPicPr>
          <p:nvPr/>
        </p:nvPicPr>
        <p:blipFill>
          <a:blip r:embed="rId4"/>
          <a:stretch>
            <a:fillRect/>
          </a:stretch>
        </p:blipFill>
        <p:spPr>
          <a:xfrm>
            <a:off x="6350" y="0"/>
            <a:ext cx="12185650" cy="6861574"/>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15232B"/>
                </a:solidFill>
                <a:highlight>
                  <a:srgbClr val="FFFFFF"/>
                </a:highlight>
                <a:latin typeface="Poppins"/>
                <a:cs typeface="Poppins"/>
              </a:rPr>
              <a:t>I genuinely feel fortunate to have the support of my </a:t>
            </a:r>
            <a:r>
              <a:rPr lang="en-US" sz="1200" err="1">
                <a:solidFill>
                  <a:srgbClr val="15232B"/>
                </a:solidFill>
                <a:highlight>
                  <a:srgbClr val="FFFFFF"/>
                </a:highlight>
                <a:latin typeface="Poppins"/>
                <a:cs typeface="Poppins"/>
              </a:rPr>
              <a:t>orsa</a:t>
            </a:r>
            <a:r>
              <a:rPr lang="en-US" sz="1200">
                <a:solidFill>
                  <a:srgbClr val="15232B"/>
                </a:solidFill>
                <a:highlight>
                  <a:srgbClr val="FFFFFF"/>
                </a:highlight>
                <a:latin typeface="Poppins"/>
                <a:cs typeface="Poppins"/>
              </a:rPr>
              <a:t> leadership in participating in the i3! Program. This experience has instilled in me a commitment to continuous learning and professional development. Working alongside industry leaders has been incredible and has significantly expanded my professional network. This collaborative effort is crucial for us in the credit union industry as we strive to achieve similar goals and fostering innovation.</a:t>
            </a:r>
            <a:endParaRPr lang="en-US" sz="1200">
              <a:highlight>
                <a:srgbClr val="FFFFFF"/>
              </a:highlight>
            </a:endParaRPr>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err="1">
                <a:latin typeface="Poppins"/>
                <a:cs typeface="Poppins"/>
              </a:rPr>
              <a:t>GigStability</a:t>
            </a:r>
            <a:r>
              <a:rPr lang="en-US" sz="1200" b="1">
                <a:latin typeface="Poppins"/>
                <a:cs typeface="Poppins"/>
              </a:rPr>
              <a:t>: </a:t>
            </a:r>
            <a:r>
              <a:rPr lang="en-US" sz="1200">
                <a:latin typeface="Poppins"/>
                <a:cs typeface="Poppins"/>
              </a:rPr>
              <a:t>A tool that helps gig workers achieve greater financial stability by smoothing income variability, automating savings, streamlining tax planning, and providing access to affordable benefits and a supportive community.</a:t>
            </a:r>
          </a:p>
          <a:p>
            <a:pPr marL="320040" indent="-228600">
              <a:lnSpc>
                <a:spcPct val="120000"/>
              </a:lnSpc>
              <a:spcBef>
                <a:spcPts val="0"/>
              </a:spcBef>
              <a:spcAft>
                <a:spcPts val="1200"/>
              </a:spcAft>
              <a:buClr>
                <a:srgbClr val="C5D400"/>
              </a:buClr>
              <a:buSzPct val="80000"/>
              <a:buFont typeface="Wingdings" pitchFamily="2" charset="2"/>
              <a:buChar char="§"/>
            </a:pPr>
            <a:r>
              <a:rPr lang="en-US" sz="1200" b="1" err="1">
                <a:latin typeface="Poppins"/>
                <a:cs typeface="Poppins"/>
              </a:rPr>
              <a:t>BranchVerse</a:t>
            </a:r>
            <a:r>
              <a:rPr lang="en-US" sz="1200" b="1">
                <a:latin typeface="Poppins"/>
                <a:cs typeface="Poppins"/>
              </a:rPr>
              <a:t>:</a:t>
            </a:r>
            <a:r>
              <a:rPr lang="en-US" sz="1200">
                <a:latin typeface="Poppins"/>
                <a:cs typeface="Poppins"/>
              </a:rPr>
              <a:t> A scalable, future-ready platform that unifies AI, AR/VR, and biometric technologies to deliver personalized, engaging financial experiences for younger, tech-savvy members. </a:t>
            </a: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566631104"/>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yellow rectangular frame with a hexagon logo&#10;&#10;AI-generated content may be incorrect.">
            <a:extLst>
              <a:ext uri="{FF2B5EF4-FFF2-40B4-BE49-F238E27FC236}">
                <a16:creationId xmlns:a16="http://schemas.microsoft.com/office/drawing/2014/main" id="{CF7AF8CE-6F12-1718-7994-EDC6BBBD01EC}"/>
              </a:ext>
            </a:extLst>
          </p:cNvPr>
          <p:cNvPicPr>
            <a:picLocks noChangeAspect="1"/>
          </p:cNvPicPr>
          <p:nvPr/>
        </p:nvPicPr>
        <p:blipFill>
          <a:blip r:embed="rId4"/>
          <a:stretch>
            <a:fillRect/>
          </a:stretch>
        </p:blipFill>
        <p:spPr>
          <a:xfrm>
            <a:off x="6350" y="0"/>
            <a:ext cx="12185650" cy="6861574"/>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15232B"/>
                </a:solidFill>
                <a:highlight>
                  <a:srgbClr val="FFFFFF"/>
                </a:highlight>
                <a:latin typeface="Poppins"/>
                <a:cs typeface="Poppins"/>
              </a:rPr>
              <a:t>The biggest takeaway from the Filene i3 program is the ability to think differently—challenging norms and finding innovative solutions to industry problems. The relationships built over the past two years have been instrumental in my growth as a leader and innovator, with impact that extends far beyond financial services.</a:t>
            </a:r>
            <a:endParaRPr lang="en-US"/>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dirty="0" err="1">
                <a:latin typeface="Poppins"/>
                <a:ea typeface="Calibri"/>
                <a:cs typeface="Poppins"/>
              </a:rPr>
              <a:t>GigStability</a:t>
            </a:r>
            <a:r>
              <a:rPr lang="en-US" sz="1200" b="1" dirty="0">
                <a:latin typeface="Poppins"/>
                <a:ea typeface="Calibri"/>
                <a:cs typeface="Poppins"/>
              </a:rPr>
              <a:t>: </a:t>
            </a:r>
            <a:r>
              <a:rPr lang="en-US" sz="1200" dirty="0">
                <a:latin typeface="Poppins"/>
                <a:ea typeface="Calibri"/>
                <a:cs typeface="Poppins"/>
              </a:rPr>
              <a:t>A tool that helps gig workers achieve greater financial stability by smoothing income variability, automating savings, streamlining tax planning, and providing access to affordable benefits and a supportive community.</a:t>
            </a:r>
          </a:p>
          <a:p>
            <a:pPr marL="320040" indent="-228600">
              <a:lnSpc>
                <a:spcPct val="120000"/>
              </a:lnSpc>
              <a:spcBef>
                <a:spcPts val="0"/>
              </a:spcBef>
              <a:spcAft>
                <a:spcPts val="1200"/>
              </a:spcAft>
              <a:buClr>
                <a:srgbClr val="C5D400"/>
              </a:buClr>
              <a:buSzPct val="80000"/>
              <a:buFont typeface="Wingdings" pitchFamily="2" charset="2"/>
              <a:buChar char="§"/>
            </a:pPr>
            <a:r>
              <a:rPr lang="en-US" sz="1200" b="1">
                <a:latin typeface="Poppins"/>
                <a:ea typeface="Calibri"/>
                <a:cs typeface="Poppins"/>
              </a:rPr>
              <a:t>CU Talent Share:</a:t>
            </a:r>
            <a:r>
              <a:rPr lang="en-US" sz="1200">
                <a:latin typeface="Poppins"/>
                <a:ea typeface="Calibri"/>
                <a:cs typeface="Poppins"/>
              </a:rPr>
              <a:t> An AI-powered platform where credit unions instantly find programmers, developers, and IT professionals to help on projects across the credit union network. </a:t>
            </a: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3577459651"/>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yellow rectangular frame with a number and text&#10;&#10;AI-generated content may be incorrect.">
            <a:extLst>
              <a:ext uri="{FF2B5EF4-FFF2-40B4-BE49-F238E27FC236}">
                <a16:creationId xmlns:a16="http://schemas.microsoft.com/office/drawing/2014/main" id="{122EE946-CEDC-2642-2BEC-B2DC961DC517}"/>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15232B"/>
                </a:solidFill>
                <a:highlight>
                  <a:srgbClr val="FFFFFF"/>
                </a:highlight>
                <a:latin typeface="Poppins"/>
                <a:cs typeface="Poppins"/>
              </a:rPr>
              <a:t>My key takeaway from the i3 experience is the importance of challenging assumptions and approaching problems with an innovative, member focused mindset. As a project management professional, it strengthened my ability to lead change by asking better questions, bringing structure to new ideas, and helping teams move from concept to execution. It also reinforced the value of leveraging a unique perspective to push thinking forward and drive outcomes.</a:t>
            </a:r>
            <a:endParaRPr lang="en-US" sz="1200"/>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Arial" pitchFamily="2" charset="2"/>
              <a:buChar char="•"/>
              <a:tabLst>
                <a:tab pos="137160" algn="l"/>
                <a:tab pos="182880" algn="l"/>
              </a:tabLst>
            </a:pPr>
            <a:r>
              <a:rPr lang="en-US" sz="1200" b="1">
                <a:latin typeface="Poppins"/>
                <a:ea typeface="Calibri"/>
                <a:cs typeface="Poppins"/>
              </a:rPr>
              <a:t>Unity Service Opportunity (U.S.O): </a:t>
            </a:r>
            <a:r>
              <a:rPr lang="en-US" sz="1200">
                <a:latin typeface="Poppins"/>
                <a:ea typeface="Calibri"/>
                <a:cs typeface="Poppins"/>
              </a:rPr>
              <a:t>A CUSO that combines powerful partners, translation services, and financial education specialists to assist credit unions nationally in helping immigrant and refugee community members overcome financial barriers.</a:t>
            </a:r>
          </a:p>
          <a:p>
            <a:pPr marL="320040" indent="-228600">
              <a:lnSpc>
                <a:spcPct val="120000"/>
              </a:lnSpc>
              <a:spcBef>
                <a:spcPts val="0"/>
              </a:spcBef>
              <a:spcAft>
                <a:spcPts val="1200"/>
              </a:spcAft>
              <a:buClr>
                <a:srgbClr val="C5D400"/>
              </a:buClr>
              <a:buSzPct val="80000"/>
              <a:buFont typeface="Arial" pitchFamily="2" charset="2"/>
              <a:buChar char="•"/>
            </a:pPr>
            <a:r>
              <a:rPr lang="en-US" sz="1200" b="1" err="1">
                <a:latin typeface="Poppins"/>
                <a:ea typeface="Calibri"/>
                <a:cs typeface="Poppins"/>
              </a:rPr>
              <a:t>EquityNow</a:t>
            </a:r>
            <a:r>
              <a:rPr lang="en-US" sz="1200" b="1">
                <a:latin typeface="Poppins"/>
                <a:ea typeface="Calibri"/>
                <a:cs typeface="Poppins"/>
              </a:rPr>
              <a:t> HELOC: </a:t>
            </a:r>
            <a:r>
              <a:rPr lang="en-US" sz="1200">
                <a:latin typeface="Poppins"/>
                <a:ea typeface="Calibri"/>
                <a:cs typeface="Poppins"/>
              </a:rPr>
              <a:t>A platform that modernizes home equity lending by transforming the HELOC into real-time, mobile-first liquidity platform. The tool is powered by AI-driven underwriting, automated valuation models, and open APIs. </a:t>
            </a:r>
            <a:endParaRPr lang="en-US" sz="1400">
              <a:latin typeface="Poppins"/>
              <a:ea typeface="Calibri"/>
              <a:cs typeface="Calibri" panose="020F0502020204030204" pitchFamily="34" charset="0"/>
            </a:endParaRPr>
          </a:p>
          <a:p>
            <a:pPr marL="0" indent="0">
              <a:buNone/>
            </a:pPr>
            <a:endParaRPr lang="en-US" sz="1800">
              <a:latin typeface="Calibri" panose="020F0502020204030204" pitchFamily="34" charset="0"/>
              <a:cs typeface="Calibri" panose="020F0502020204030204" pitchFamily="34" charset="0"/>
            </a:endParaRPr>
          </a:p>
          <a:p>
            <a:pPr>
              <a:buFont typeface="Arial"/>
              <a:buChar char="•"/>
            </a:pPr>
            <a:endParaRPr lang="en-US"/>
          </a:p>
        </p:txBody>
      </p:sp>
    </p:spTree>
    <p:extLst>
      <p:ext uri="{BB962C8B-B14F-4D97-AF65-F5344CB8AC3E}">
        <p14:creationId xmlns:p14="http://schemas.microsoft.com/office/powerpoint/2010/main" val="1890005450"/>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yellow rectangular frame with a number and text&#10;&#10;AI-generated content may be incorrect.">
            <a:extLst>
              <a:ext uri="{FF2B5EF4-FFF2-40B4-BE49-F238E27FC236}">
                <a16:creationId xmlns:a16="http://schemas.microsoft.com/office/drawing/2014/main" id="{83836FA4-54C2-3E5F-03CE-25D8A9BE5A13}"/>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15232B"/>
                </a:solidFill>
                <a:highlight>
                  <a:srgbClr val="FFFFFF"/>
                </a:highlight>
                <a:latin typeface="Poppins"/>
                <a:cs typeface="Poppins"/>
              </a:rPr>
              <a:t>The i3 experience taught me to trust my ability to think boldly and contribute to innovation across the credit union movement. It deepened my understanding of the cooperative foundation that makes our industry special and connected me with passionate leaders committed to shaping what comes next. That confidence-and those relationships-will stay with me long after the program ends! Imagine bigger. Collaborate boldly. Build what's next.</a:t>
            </a:r>
            <a:endParaRPr lang="en-US" sz="1200">
              <a:highlight>
                <a:srgbClr val="FFFFFF"/>
              </a:highlight>
            </a:endParaRPr>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err="1">
                <a:latin typeface="Poppins"/>
                <a:cs typeface="Calibri"/>
              </a:rPr>
              <a:t>LaunchPad</a:t>
            </a:r>
            <a:r>
              <a:rPr lang="en-US" sz="1200" b="1">
                <a:latin typeface="Poppins"/>
                <a:cs typeface="Calibri"/>
              </a:rPr>
              <a:t>: </a:t>
            </a:r>
            <a:r>
              <a:rPr lang="en-US" sz="1200">
                <a:latin typeface="Poppins"/>
                <a:cs typeface="Calibri"/>
              </a:rPr>
              <a:t>A CUSO that empowers credit unions to grow while driving meaningful change through expert consulting and strategic partnerships.  </a:t>
            </a:r>
          </a:p>
          <a:p>
            <a:pPr marL="320040" indent="-228600">
              <a:lnSpc>
                <a:spcPct val="120000"/>
              </a:lnSpc>
              <a:spcBef>
                <a:spcPts val="0"/>
              </a:spcBef>
              <a:spcAft>
                <a:spcPts val="1200"/>
              </a:spcAft>
              <a:buClr>
                <a:srgbClr val="C5D400"/>
              </a:buClr>
              <a:buSzPct val="80000"/>
              <a:buFont typeface="Wingdings" pitchFamily="2" charset="2"/>
              <a:buChar char="§"/>
            </a:pPr>
            <a:r>
              <a:rPr lang="en-US" sz="1200" b="1">
                <a:latin typeface="Poppins"/>
                <a:ea typeface="Calibri"/>
                <a:cs typeface="Poppins"/>
              </a:rPr>
              <a:t>CU Talent Share:</a:t>
            </a:r>
            <a:r>
              <a:rPr lang="en-US" sz="1200">
                <a:latin typeface="Poppins"/>
                <a:ea typeface="Calibri"/>
                <a:cs typeface="Poppins"/>
              </a:rPr>
              <a:t> An AI-powered platform where credit unions instantly find programmers, developers, and IT professionals to help on projects across the credit union network. </a:t>
            </a:r>
            <a:endParaRPr lang="en-US" sz="1200">
              <a:latin typeface="Poppins"/>
              <a:cs typeface="Poppins"/>
            </a:endParaRP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1047247815"/>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yellow rectangular frame with a hexagon design&#10;&#10;AI-generated content may be incorrect.">
            <a:extLst>
              <a:ext uri="{FF2B5EF4-FFF2-40B4-BE49-F238E27FC236}">
                <a16:creationId xmlns:a16="http://schemas.microsoft.com/office/drawing/2014/main" id="{74A10EA6-6F9B-0931-FF8E-EA7AFB8CB74C}"/>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100">
                <a:solidFill>
                  <a:srgbClr val="15232B"/>
                </a:solidFill>
                <a:highlight>
                  <a:srgbClr val="FFFFFF"/>
                </a:highlight>
                <a:latin typeface="Poppins"/>
                <a:cs typeface="Poppins"/>
              </a:rPr>
              <a:t>Innovation is vital to the future of credit unions. Our ability to ideate, iterate, and remain agile will be key to meeting and exceeding consumer expectations One of the most important learnings I had from i3 was that it's ok to launch with a minimal viable solution. That speed to market allows for crucial feedback and insights that lead to iteration.</a:t>
            </a:r>
            <a:endParaRPr lang="en-US"/>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ea typeface="Calibri"/>
                <a:cs typeface="Poppins"/>
              </a:rPr>
              <a:t>CU </a:t>
            </a:r>
            <a:r>
              <a:rPr lang="en-US" sz="1200" b="1" err="1">
                <a:latin typeface="Poppins"/>
                <a:ea typeface="Calibri"/>
                <a:cs typeface="Poppins"/>
              </a:rPr>
              <a:t>Gainzzz</a:t>
            </a:r>
            <a:r>
              <a:rPr lang="en-US" sz="1200" b="1">
                <a:latin typeface="Poppins"/>
                <a:ea typeface="Calibri"/>
                <a:cs typeface="Poppins"/>
              </a:rPr>
              <a:t>: </a:t>
            </a:r>
            <a:r>
              <a:rPr lang="en-US" sz="1200">
                <a:latin typeface="Poppins"/>
                <a:ea typeface="Calibri"/>
                <a:cs typeface="Poppins"/>
              </a:rPr>
              <a:t>Helps credit unions drive meaningful interactions to foster long-term loyalty among Gen Z members by developing essential financial skills in a way that resonates with their lifestyle.</a:t>
            </a:r>
          </a:p>
          <a:p>
            <a:pPr marL="320040" indent="-228600">
              <a:lnSpc>
                <a:spcPct val="120000"/>
              </a:lnSpc>
              <a:spcBef>
                <a:spcPts val="0"/>
              </a:spcBef>
              <a:spcAft>
                <a:spcPts val="1200"/>
              </a:spcAft>
              <a:buClr>
                <a:srgbClr val="C5D400"/>
              </a:buClr>
              <a:buSzPct val="80000"/>
              <a:buFont typeface="Wingdings" pitchFamily="2" charset="2"/>
              <a:buChar char="§"/>
            </a:pPr>
            <a:r>
              <a:rPr lang="en-US" sz="1200" b="1">
                <a:latin typeface="Poppins"/>
                <a:ea typeface="Calibri"/>
                <a:cs typeface="Poppins"/>
              </a:rPr>
              <a:t>CU Talent Share:</a:t>
            </a:r>
            <a:r>
              <a:rPr lang="en-US" sz="1200">
                <a:latin typeface="Poppins"/>
                <a:ea typeface="Calibri"/>
                <a:cs typeface="Poppins"/>
              </a:rPr>
              <a:t> An AI-powered platform where credit unions instantly find programmers, developers, and IT professionals to help on projects across the credit union network. </a:t>
            </a: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255807326"/>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yellow rectangular frame with a black background&#10;&#10;AI-generated content may be incorrect.">
            <a:extLst>
              <a:ext uri="{FF2B5EF4-FFF2-40B4-BE49-F238E27FC236}">
                <a16:creationId xmlns:a16="http://schemas.microsoft.com/office/drawing/2014/main" id="{38A65D73-43BE-68C6-520D-F82DC8AB8DD4}"/>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15232B"/>
                </a:solidFill>
                <a:highlight>
                  <a:srgbClr val="FFFFFF"/>
                </a:highlight>
                <a:latin typeface="Poppins"/>
                <a:cs typeface="Poppins"/>
              </a:rPr>
              <a:t>One of the most valuable skills I've acquired during the i3 experience is how to effectively develop and test lean prototypes at different stages of product development. Examples ranged from creating a one-page mock-up of a potential product as an early gauge of product-market fit with potential buyers, to developing a workable prototype to determine if we're pilot-ready. </a:t>
            </a:r>
            <a:endParaRPr lang="en-US" sz="1200"/>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ea typeface="Calibri"/>
                <a:cs typeface="Poppins"/>
              </a:rPr>
              <a:t>CU </a:t>
            </a:r>
            <a:r>
              <a:rPr lang="en-US" sz="1200" b="1" err="1">
                <a:latin typeface="Poppins"/>
                <a:ea typeface="Calibri"/>
                <a:cs typeface="Poppins"/>
              </a:rPr>
              <a:t>Gainzzz</a:t>
            </a:r>
            <a:r>
              <a:rPr lang="en-US" sz="1200" b="1">
                <a:latin typeface="Poppins"/>
                <a:ea typeface="Calibri"/>
                <a:cs typeface="Poppins"/>
              </a:rPr>
              <a:t>: </a:t>
            </a:r>
            <a:r>
              <a:rPr lang="en-US" sz="1200">
                <a:latin typeface="Poppins"/>
                <a:ea typeface="Calibri"/>
                <a:cs typeface="Poppins"/>
              </a:rPr>
              <a:t>Helps credit unions drive meaningful interactions to foster long-term loyalty among Gen Z members by developing essential financial skills in a way that resonates with their lifestyle.</a:t>
            </a:r>
            <a:endParaRPr lang="en-US" sz="1200"/>
          </a:p>
          <a:p>
            <a:pPr marL="320040" indent="-228600">
              <a:lnSpc>
                <a:spcPct val="120000"/>
              </a:lnSpc>
              <a:spcBef>
                <a:spcPts val="0"/>
              </a:spcBef>
              <a:spcAft>
                <a:spcPts val="1200"/>
              </a:spcAft>
              <a:buClr>
                <a:srgbClr val="C5D400"/>
              </a:buClr>
              <a:buSzPct val="80000"/>
              <a:buFont typeface="Wingdings" pitchFamily="2" charset="2"/>
              <a:buChar char="§"/>
            </a:pPr>
            <a:r>
              <a:rPr lang="en-US" sz="1200" b="1">
                <a:latin typeface="Poppins"/>
                <a:ea typeface="Calibri"/>
                <a:cs typeface="Poppins"/>
              </a:rPr>
              <a:t>Frankly:</a:t>
            </a:r>
            <a:r>
              <a:rPr lang="en-US" sz="1200">
                <a:latin typeface="Poppins"/>
                <a:ea typeface="Calibri"/>
                <a:cs typeface="Poppins"/>
              </a:rPr>
              <a:t> An AI-powered behavioral financial education platform that leverages interactive financial literacy, trusted contextual guidance, and value-aligned institutional engagement to ensure credit unions are delivering value to future members.</a:t>
            </a: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2282574867"/>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yellow card with a black background&#10;&#10;AI-generated content may be incorrect.">
            <a:extLst>
              <a:ext uri="{FF2B5EF4-FFF2-40B4-BE49-F238E27FC236}">
                <a16:creationId xmlns:a16="http://schemas.microsoft.com/office/drawing/2014/main" id="{FB193D19-2975-C792-F8E2-63262026948E}"/>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15232B"/>
                </a:solidFill>
                <a:highlight>
                  <a:srgbClr val="FFFFFF"/>
                </a:highlight>
                <a:latin typeface="Poppins"/>
                <a:cs typeface="Poppins"/>
              </a:rPr>
              <a:t>Being part of i3 has taught me how to better engage others on our team to innovate solutions for current challenges and lead meaningful change. The network of peers and the long-term professional relationships created within the i3 community is so valuable and allows for diverse perspective across institutions and roles as we are all tackling similar real-world challenges.</a:t>
            </a:r>
            <a:endParaRPr lang="en-US" sz="1200">
              <a:highlight>
                <a:srgbClr val="FFFFFF"/>
              </a:highlight>
            </a:endParaRPr>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ea typeface="Calibri"/>
                <a:cs typeface="Poppins"/>
              </a:rPr>
              <a:t>Building Blocks Financial Wellness: </a:t>
            </a:r>
            <a:r>
              <a:rPr lang="en-US" sz="1200">
                <a:latin typeface="Poppins"/>
                <a:ea typeface="Calibri"/>
                <a:cs typeface="Poppins"/>
              </a:rPr>
              <a:t>A solution that helps credit union's deepen relationships with small business owners by offering a "Just-in-Time" solution that focus on financial guidance, knowledge, and best practices to cultivate the wll0being of the member and their business.</a:t>
            </a:r>
            <a:endParaRPr lang="en-US" sz="1200">
              <a:latin typeface="Poppins"/>
              <a:cs typeface="Calibri"/>
            </a:endParaRPr>
          </a:p>
          <a:p>
            <a:pPr marL="320040" indent="-228600">
              <a:lnSpc>
                <a:spcPct val="120000"/>
              </a:lnSpc>
              <a:spcBef>
                <a:spcPts val="0"/>
              </a:spcBef>
              <a:spcAft>
                <a:spcPts val="1200"/>
              </a:spcAft>
              <a:buClr>
                <a:srgbClr val="C5D400"/>
              </a:buClr>
              <a:buSzPct val="80000"/>
              <a:buFont typeface="Wingdings" pitchFamily="2" charset="2"/>
              <a:buChar char="§"/>
            </a:pPr>
            <a:r>
              <a:rPr lang="en-US" sz="1200" b="1" err="1">
                <a:latin typeface="Poppins"/>
                <a:ea typeface="Calibri"/>
                <a:cs typeface="Poppins"/>
              </a:rPr>
              <a:t>FutureFunds</a:t>
            </a:r>
            <a:r>
              <a:rPr lang="en-US" sz="1200" b="1">
                <a:latin typeface="Poppins"/>
                <a:ea typeface="Calibri"/>
                <a:cs typeface="Poppins"/>
              </a:rPr>
              <a:t>: </a:t>
            </a:r>
            <a:r>
              <a:rPr lang="en-US" sz="1200">
                <a:latin typeface="Poppins"/>
                <a:ea typeface="Calibri"/>
                <a:cs typeface="Poppins"/>
              </a:rPr>
              <a:t>An AI-powered, investment assistant designed specifically for young adults coming of age between 2030 and 2035. The solution is a personalized, proactive financial companion integrated directly into digital banking platforms. </a:t>
            </a:r>
            <a:endParaRPr lang="en-US" sz="1200">
              <a:latin typeface="Poppins"/>
              <a:ea typeface="Calibri"/>
              <a:cs typeface="Calibri" panose="020F0502020204030204" pitchFamily="34" charset="0"/>
            </a:endParaRP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2844699037"/>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business card&#10;&#10;AI-generated content may be incorrect.">
            <a:extLst>
              <a:ext uri="{FF2B5EF4-FFF2-40B4-BE49-F238E27FC236}">
                <a16:creationId xmlns:a16="http://schemas.microsoft.com/office/drawing/2014/main" id="{02C221A8-D9E5-F973-17A9-94D9B7663E16}"/>
              </a:ext>
            </a:extLst>
          </p:cNvPr>
          <p:cNvPicPr>
            <a:picLocks noChangeAspect="1"/>
          </p:cNvPicPr>
          <p:nvPr/>
        </p:nvPicPr>
        <p:blipFill>
          <a:blip r:embed="rId3"/>
          <a:stretch>
            <a:fillRect/>
          </a:stretch>
        </p:blipFill>
        <p:spPr>
          <a:xfrm>
            <a:off x="6350" y="0"/>
            <a:ext cx="12179302" cy="6858000"/>
          </a:xfrm>
          <a:prstGeom prst="rect">
            <a:avLst/>
          </a:prstGeom>
        </p:spPr>
      </p:pic>
      <p:sp>
        <p:nvSpPr>
          <p:cNvPr id="12" name="Content Placeholder 2">
            <a:extLst>
              <a:ext uri="{FF2B5EF4-FFF2-40B4-BE49-F238E27FC236}">
                <a16:creationId xmlns:a16="http://schemas.microsoft.com/office/drawing/2014/main" id="{E4D201E5-81A1-C082-F0BB-E224F32BECC6}"/>
              </a:ext>
            </a:extLst>
          </p:cNvPr>
          <p:cNvSpPr txBox="1">
            <a:spLocks/>
          </p:cNvSpPr>
          <p:nvPr/>
        </p:nvSpPr>
        <p:spPr>
          <a:xfrm>
            <a:off x="457200" y="2190594"/>
            <a:ext cx="6991643" cy="4171141"/>
          </a:xfrm>
          <a:prstGeom prst="rect">
            <a:avLst/>
          </a:prstGeom>
        </p:spPr>
        <p:txBody>
          <a:bodyPr lIns="91440" tIns="45720" rIns="91440" bIns="45720" anchor="t"/>
          <a:lstStyle>
            <a:lvl1pPr marL="342900" indent="-342900" algn="l" defTabSz="457200" rtl="0" eaLnBrk="1" latinLnBrk="0" hangingPunct="1">
              <a:spcBef>
                <a:spcPct val="20000"/>
              </a:spcBef>
              <a:buSzPct val="60000"/>
              <a:buFont typeface="MetaSerif Pro Book Ita"/>
              <a:buChar char="→"/>
              <a:defRPr sz="3200" kern="1200">
                <a:solidFill>
                  <a:schemeClr val="tx1"/>
                </a:solidFill>
                <a:latin typeface="Meta Offc Pro Normal"/>
                <a:ea typeface="+mn-ea"/>
                <a:cs typeface="Meta Offc Pro Normal"/>
              </a:defRPr>
            </a:lvl1pPr>
            <a:lvl2pPr marL="742950" indent="-285750" algn="l" defTabSz="457200" rtl="0" eaLnBrk="1" latinLnBrk="0" hangingPunct="1">
              <a:spcBef>
                <a:spcPct val="20000"/>
              </a:spcBef>
              <a:buSzPct val="60000"/>
              <a:buFont typeface="Alright Sans Regular"/>
              <a:buChar char="→"/>
              <a:defRPr sz="2800" kern="1200">
                <a:solidFill>
                  <a:schemeClr val="tx1"/>
                </a:solidFill>
                <a:latin typeface="Meta Offc Pro Normal"/>
                <a:ea typeface="+mn-ea"/>
                <a:cs typeface="Meta Offc Pro Normal"/>
              </a:defRPr>
            </a:lvl2pPr>
            <a:lvl3pPr marL="1143000" indent="-228600" algn="l" defTabSz="457200" rtl="0" eaLnBrk="1" latinLnBrk="0" hangingPunct="1">
              <a:spcBef>
                <a:spcPct val="20000"/>
              </a:spcBef>
              <a:buSzPct val="60000"/>
              <a:buFont typeface="Arial"/>
              <a:buChar char="•"/>
              <a:defRPr sz="2400" kern="1200">
                <a:solidFill>
                  <a:schemeClr val="tx1"/>
                </a:solidFill>
                <a:latin typeface="Meta Offc Pro Normal"/>
                <a:ea typeface="+mn-ea"/>
                <a:cs typeface="Meta Offc Pro Normal"/>
              </a:defRPr>
            </a:lvl3pPr>
            <a:lvl4pPr marL="1600200" indent="-228600" algn="l" defTabSz="457200" rtl="0" eaLnBrk="1" latinLnBrk="0" hangingPunct="1">
              <a:spcBef>
                <a:spcPct val="20000"/>
              </a:spcBef>
              <a:buSzPct val="40000"/>
              <a:buFont typeface="Courier New"/>
              <a:buChar char="o"/>
              <a:defRPr sz="2000" kern="1200">
                <a:solidFill>
                  <a:schemeClr val="tx1"/>
                </a:solidFill>
                <a:latin typeface="Meta Offc Pro Normal"/>
                <a:ea typeface="+mn-ea"/>
                <a:cs typeface="Meta Offc Pro Normal"/>
              </a:defRPr>
            </a:lvl4pPr>
            <a:lvl5pPr marL="2057400" indent="-228600" algn="l" defTabSz="457200" rtl="0" eaLnBrk="1" latinLnBrk="0" hangingPunct="1">
              <a:spcBef>
                <a:spcPct val="20000"/>
              </a:spcBef>
              <a:buSzPct val="40000"/>
              <a:buFont typeface="Wingdings" charset="2"/>
              <a:buChar char=""/>
              <a:defRPr sz="2000" kern="1200">
                <a:solidFill>
                  <a:schemeClr val="tx1"/>
                </a:solidFill>
                <a:latin typeface="Meta Offc Pro Normal"/>
                <a:ea typeface="+mn-ea"/>
                <a:cs typeface="Meta Offc Pro Norm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25780">
              <a:spcBef>
                <a:spcPts val="0"/>
              </a:spcBef>
              <a:spcAft>
                <a:spcPts val="1200"/>
              </a:spcAft>
              <a:buClr>
                <a:srgbClr val="C4C42D"/>
              </a:buClr>
              <a:buSzPct val="80000"/>
              <a:buFont typeface="Wingdings" pitchFamily="2" charset="2"/>
              <a:buChar char="§"/>
              <a:tabLst>
                <a:tab pos="137160" algn="l"/>
                <a:tab pos="182880" algn="l"/>
              </a:tabLst>
            </a:pPr>
            <a:r>
              <a:rPr lang="en-US" sz="2000" b="1">
                <a:latin typeface="Calibri"/>
                <a:cs typeface="Calibri"/>
              </a:rPr>
              <a:t>Welcome</a:t>
            </a:r>
            <a:endParaRPr lang="en-US" sz="2000">
              <a:latin typeface="Calibri"/>
              <a:cs typeface="Calibri"/>
            </a:endParaRPr>
          </a:p>
          <a:p>
            <a:pPr marL="525780">
              <a:spcBef>
                <a:spcPts val="0"/>
              </a:spcBef>
              <a:spcAft>
                <a:spcPts val="1200"/>
              </a:spcAft>
              <a:buClr>
                <a:srgbClr val="C4C42D"/>
              </a:buClr>
              <a:buSzPct val="80000"/>
              <a:buFont typeface="Wingdings" pitchFamily="2" charset="2"/>
              <a:buChar char="§"/>
              <a:tabLst>
                <a:tab pos="137160" algn="l"/>
                <a:tab pos="182880" algn="l"/>
              </a:tabLst>
            </a:pPr>
            <a:r>
              <a:rPr lang="en-US" sz="2000" b="1">
                <a:latin typeface="Calibri"/>
                <a:cs typeface="Calibri"/>
              </a:rPr>
              <a:t>Graduate Recognition</a:t>
            </a:r>
          </a:p>
          <a:p>
            <a:pPr marL="525780">
              <a:spcBef>
                <a:spcPts val="0"/>
              </a:spcBef>
              <a:spcAft>
                <a:spcPts val="1200"/>
              </a:spcAft>
              <a:buClr>
                <a:srgbClr val="C4C42D"/>
              </a:buClr>
              <a:buSzPct val="80000"/>
              <a:buFont typeface="Wingdings" pitchFamily="2" charset="2"/>
              <a:buChar char="§"/>
              <a:tabLst>
                <a:tab pos="137160" algn="l"/>
                <a:tab pos="182880" algn="l"/>
              </a:tabLst>
            </a:pPr>
            <a:r>
              <a:rPr lang="en-US" sz="2000" b="1">
                <a:latin typeface="Calibri"/>
                <a:cs typeface="Calibri"/>
              </a:rPr>
              <a:t>Closing Remarks</a:t>
            </a:r>
            <a:endParaRPr lang="en-US" sz="2000">
              <a:latin typeface="Calibri" panose="020F0502020204030204" pitchFamily="34" charset="0"/>
              <a:cs typeface="Calibri" panose="020F0502020204030204" pitchFamily="34" charset="0"/>
            </a:endParaRPr>
          </a:p>
          <a:p>
            <a:pPr marL="0" indent="0">
              <a:buFont typeface="MetaSerif Pro Book Ita"/>
              <a:buNone/>
              <a:tabLst>
                <a:tab pos="137160" algn="l"/>
                <a:tab pos="182880" algn="l"/>
              </a:tabLst>
            </a:pPr>
            <a:endParaRPr lang="en-US" sz="1200">
              <a:latin typeface="Calibri" panose="020F0502020204030204" pitchFamily="34" charset="0"/>
              <a:cs typeface="Calibri" panose="020F0502020204030204" pitchFamily="34" charset="0"/>
            </a:endParaRPr>
          </a:p>
          <a:p>
            <a:pPr marL="0" indent="0">
              <a:buFont typeface="MetaSerif Pro Book Ita"/>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771077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yellow rectangular frame with a black background&#10;&#10;AI-generated content may be incorrect.">
            <a:extLst>
              <a:ext uri="{FF2B5EF4-FFF2-40B4-BE49-F238E27FC236}">
                <a16:creationId xmlns:a16="http://schemas.microsoft.com/office/drawing/2014/main" id="{7BB7AD29-007D-6B61-2621-BFA200530E43}"/>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15232B"/>
                </a:solidFill>
                <a:highlight>
                  <a:srgbClr val="FFFFFF"/>
                </a:highlight>
                <a:latin typeface="Poppins"/>
                <a:cs typeface="Poppins"/>
              </a:rPr>
              <a:t>What I will take away most from being part of the i3 program is that we each enter with a unique lens — but innovation begins when we learn to widen it: to notice deeper, question differently, and design beyond the familiar.</a:t>
            </a:r>
            <a:endParaRPr lang="en-US" sz="1200">
              <a:highlight>
                <a:srgbClr val="FFFFFF"/>
              </a:highlight>
            </a:endParaRPr>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ea typeface="Calibri"/>
                <a:cs typeface="Poppins"/>
              </a:rPr>
              <a:t>Building Blocks Financial Wellness: </a:t>
            </a:r>
            <a:r>
              <a:rPr lang="en-US" sz="1200">
                <a:latin typeface="Poppins"/>
                <a:ea typeface="Calibri"/>
                <a:cs typeface="Poppins"/>
              </a:rPr>
              <a:t>A solution that helps credit union's deepen relationships with small business owners by offering a "Just-in-Time" solution that focus on financial guidance, knowledge, and best practices to cultivate the wll0being of the member and their business.</a:t>
            </a:r>
          </a:p>
          <a:p>
            <a:pPr marL="320040" indent="-228600">
              <a:lnSpc>
                <a:spcPct val="120000"/>
              </a:lnSpc>
              <a:spcBef>
                <a:spcPts val="0"/>
              </a:spcBef>
              <a:spcAft>
                <a:spcPts val="1200"/>
              </a:spcAft>
              <a:buClr>
                <a:srgbClr val="C5D400"/>
              </a:buClr>
              <a:buSzPct val="80000"/>
              <a:buFont typeface="Wingdings" pitchFamily="2" charset="2"/>
              <a:buChar char="§"/>
            </a:pPr>
            <a:r>
              <a:rPr lang="en-US" sz="1200" b="1" err="1">
                <a:latin typeface="Poppins"/>
                <a:ea typeface="Calibri"/>
                <a:cs typeface="Poppins"/>
              </a:rPr>
              <a:t>Nexura</a:t>
            </a:r>
            <a:r>
              <a:rPr lang="en-US" sz="1200" b="1">
                <a:latin typeface="Poppins"/>
                <a:ea typeface="Calibri"/>
                <a:cs typeface="Poppins"/>
              </a:rPr>
              <a:t>: </a:t>
            </a:r>
            <a:r>
              <a:rPr lang="en-US" sz="1200">
                <a:latin typeface="Poppins"/>
                <a:ea typeface="Calibri"/>
                <a:cs typeface="Poppins"/>
              </a:rPr>
              <a:t>A solution that reimagines the checking relationship as a dynamic financial wellness platform. </a:t>
            </a:r>
            <a:r>
              <a:rPr lang="en-US" sz="1200" err="1">
                <a:latin typeface="Poppins"/>
                <a:ea typeface="Calibri"/>
                <a:cs typeface="Poppins"/>
              </a:rPr>
              <a:t>Nexura</a:t>
            </a:r>
            <a:r>
              <a:rPr lang="en-US" sz="1200">
                <a:latin typeface="Poppins"/>
                <a:ea typeface="Calibri"/>
                <a:cs typeface="Poppins"/>
              </a:rPr>
              <a:t> provides a consolidated dashboard that forecasts income, organize expenses, and enables customizable rules and alerts. </a:t>
            </a:r>
            <a:endParaRPr lang="en-US"/>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3958152374"/>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rectangular frame with green and yellow text&#10;&#10;AI-generated content may be incorrect.">
            <a:extLst>
              <a:ext uri="{FF2B5EF4-FFF2-40B4-BE49-F238E27FC236}">
                <a16:creationId xmlns:a16="http://schemas.microsoft.com/office/drawing/2014/main" id="{D9A1116B-C580-8612-D1FB-F921CC610BDD}"/>
              </a:ext>
            </a:extLst>
          </p:cNvPr>
          <p:cNvPicPr>
            <a:picLocks noChangeAspect="1"/>
          </p:cNvPicPr>
          <p:nvPr/>
        </p:nvPicPr>
        <p:blipFill>
          <a:blip r:embed="rId4"/>
          <a:stretch>
            <a:fillRect/>
          </a:stretch>
        </p:blipFill>
        <p:spPr>
          <a:xfrm>
            <a:off x="6350" y="0"/>
            <a:ext cx="12185650" cy="6861574"/>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a:buNone/>
              <a:tabLst>
                <a:tab pos="137160" algn="l"/>
                <a:tab pos="182880" algn="l"/>
              </a:tabLst>
            </a:pPr>
            <a:r>
              <a:rPr lang="en-US" sz="1200">
                <a:solidFill>
                  <a:srgbClr val="2B373E"/>
                </a:solidFill>
                <a:highlight>
                  <a:srgbClr val="FFFFFF"/>
                </a:highlight>
                <a:latin typeface="Poppins"/>
                <a:cs typeface="Poppins"/>
              </a:rPr>
              <a:t>It's been an incredible opportunity to participate in the i3 program. The experience of learning</a:t>
            </a:r>
            <a:endParaRPr lang="en-US" sz="1200">
              <a:solidFill>
                <a:srgbClr val="000000"/>
              </a:solidFill>
              <a:latin typeface="Poppins"/>
              <a:cs typeface="Poppins"/>
            </a:endParaRPr>
          </a:p>
          <a:p>
            <a:pPr>
              <a:buNone/>
              <a:tabLst>
                <a:tab pos="137160" algn="l"/>
                <a:tab pos="182880" algn="l"/>
              </a:tabLst>
            </a:pPr>
            <a:r>
              <a:rPr lang="en-US" sz="1200">
                <a:solidFill>
                  <a:srgbClr val="2B373E"/>
                </a:solidFill>
                <a:highlight>
                  <a:srgbClr val="FFFFFF"/>
                </a:highlight>
                <a:latin typeface="Poppins"/>
                <a:cs typeface="Poppins"/>
              </a:rPr>
              <a:t>alongside credit union innovators—while exploring trends, shaping meaningful research, and</a:t>
            </a:r>
            <a:endParaRPr lang="en-US" sz="1200">
              <a:solidFill>
                <a:srgbClr val="000000"/>
              </a:solidFill>
              <a:latin typeface="Poppins"/>
              <a:cs typeface="Poppins"/>
            </a:endParaRPr>
          </a:p>
          <a:p>
            <a:pPr>
              <a:buNone/>
              <a:tabLst>
                <a:tab pos="137160" algn="l"/>
                <a:tab pos="182880" algn="l"/>
              </a:tabLst>
            </a:pPr>
            <a:r>
              <a:rPr lang="en-US" sz="1200">
                <a:solidFill>
                  <a:srgbClr val="2B373E"/>
                </a:solidFill>
                <a:highlight>
                  <a:srgbClr val="FFFFFF"/>
                </a:highlight>
                <a:latin typeface="Poppins"/>
                <a:cs typeface="Poppins"/>
              </a:rPr>
              <a:t>building stronger partnerships—has been truly inspiring. I’m grateful for the chance to deepen</a:t>
            </a:r>
            <a:endParaRPr lang="en-US" sz="1200">
              <a:solidFill>
                <a:srgbClr val="2B373E"/>
              </a:solidFill>
              <a:latin typeface="Poppins"/>
              <a:cs typeface="Poppins"/>
            </a:endParaRPr>
          </a:p>
          <a:p>
            <a:pPr>
              <a:buNone/>
              <a:tabLst>
                <a:tab pos="137160" algn="l"/>
                <a:tab pos="182880" algn="l"/>
              </a:tabLst>
            </a:pPr>
            <a:r>
              <a:rPr lang="en-US" sz="1200">
                <a:solidFill>
                  <a:srgbClr val="2B373E"/>
                </a:solidFill>
                <a:highlight>
                  <a:srgbClr val="FFFFFF"/>
                </a:highlight>
                <a:latin typeface="Poppins"/>
                <a:cs typeface="Poppins"/>
              </a:rPr>
              <a:t>my skills in strategic foresight, inclusive solution design, and evidence-based innovation, as</a:t>
            </a:r>
            <a:endParaRPr lang="en-US" sz="1200">
              <a:solidFill>
                <a:srgbClr val="2B373E"/>
              </a:solidFill>
              <a:latin typeface="Poppins"/>
              <a:cs typeface="Poppins"/>
            </a:endParaRPr>
          </a:p>
          <a:p>
            <a:pPr>
              <a:buNone/>
              <a:tabLst>
                <a:tab pos="137160" algn="l"/>
                <a:tab pos="182880" algn="l"/>
              </a:tabLst>
            </a:pPr>
            <a:r>
              <a:rPr lang="en-US" sz="1200">
                <a:solidFill>
                  <a:srgbClr val="2B373E"/>
                </a:solidFill>
                <a:highlight>
                  <a:srgbClr val="FFFFFF"/>
                </a:highlight>
                <a:latin typeface="Poppins"/>
                <a:cs typeface="Poppins"/>
              </a:rPr>
              <a:t>well as developing strong pitch and presentation skills. I look forward to applying these insights</a:t>
            </a:r>
            <a:endParaRPr lang="en-US" sz="1200">
              <a:solidFill>
                <a:srgbClr val="2B373E"/>
              </a:solidFill>
              <a:latin typeface="Poppins"/>
              <a:cs typeface="Poppins"/>
            </a:endParaRPr>
          </a:p>
          <a:p>
            <a:pPr>
              <a:buNone/>
              <a:tabLst>
                <a:tab pos="137160" algn="l"/>
                <a:tab pos="182880" algn="l"/>
              </a:tabLst>
            </a:pPr>
            <a:r>
              <a:rPr lang="en-US" sz="1200">
                <a:solidFill>
                  <a:srgbClr val="2B373E"/>
                </a:solidFill>
                <a:highlight>
                  <a:srgbClr val="FFFFFF"/>
                </a:highlight>
                <a:latin typeface="Poppins"/>
                <a:cs typeface="Poppins"/>
              </a:rPr>
              <a:t>to lead change and create  lasting impact for our members and the broader credit union</a:t>
            </a:r>
            <a:endParaRPr lang="en-US" sz="1200">
              <a:solidFill>
                <a:srgbClr val="2B373E"/>
              </a:solidFill>
              <a:latin typeface="Poppins"/>
              <a:cs typeface="Poppins"/>
            </a:endParaRPr>
          </a:p>
          <a:p>
            <a:pPr>
              <a:buNone/>
              <a:tabLst>
                <a:tab pos="137160" algn="l"/>
                <a:tab pos="182880" algn="l"/>
              </a:tabLst>
            </a:pPr>
            <a:r>
              <a:rPr lang="en-US" sz="1200">
                <a:solidFill>
                  <a:srgbClr val="2B373E"/>
                </a:solidFill>
                <a:highlight>
                  <a:srgbClr val="FFFFFF"/>
                </a:highlight>
                <a:latin typeface="Poppins"/>
                <a:cs typeface="Poppins"/>
              </a:rPr>
              <a:t>community.</a:t>
            </a:r>
            <a:endParaRPr lang="en-US" sz="1200">
              <a:solidFill>
                <a:srgbClr val="2B373E"/>
              </a:solidFill>
              <a:latin typeface="Poppins"/>
              <a:cs typeface="Poppins"/>
            </a:endParaRPr>
          </a:p>
          <a:p>
            <a:pPr>
              <a:buNone/>
              <a:tabLst>
                <a:tab pos="137160" algn="l"/>
                <a:tab pos="182880" algn="l"/>
              </a:tabLst>
            </a:pPr>
            <a:endParaRPr lang="en-US" sz="1200">
              <a:solidFill>
                <a:srgbClr val="2B373E"/>
              </a:solidFill>
              <a:highlight>
                <a:srgbClr val="FFFFFF"/>
              </a:highlight>
              <a:latin typeface="Poppins"/>
              <a:cs typeface="Poppins"/>
            </a:endParaRPr>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ea typeface="Calibri"/>
                <a:cs typeface="Poppins"/>
              </a:rPr>
              <a:t>Student Assist: </a:t>
            </a:r>
            <a:r>
              <a:rPr lang="en-US" sz="1200">
                <a:latin typeface="Poppins"/>
                <a:ea typeface="Calibri"/>
                <a:cs typeface="Poppins"/>
              </a:rPr>
              <a:t>An innovative application designed to support college students seeking to build essential life skills, manage their finances, and maintain well-being. </a:t>
            </a:r>
            <a:endParaRPr lang="en-US" sz="1200" b="1">
              <a:latin typeface="Poppins"/>
              <a:ea typeface="Calibri"/>
              <a:cs typeface="Calibri" panose="020F0502020204030204" pitchFamily="34" charset="0"/>
            </a:endParaRPr>
          </a:p>
          <a:p>
            <a:pPr marL="320040" indent="-228600">
              <a:lnSpc>
                <a:spcPct val="120000"/>
              </a:lnSpc>
              <a:spcBef>
                <a:spcPts val="0"/>
              </a:spcBef>
              <a:spcAft>
                <a:spcPts val="1200"/>
              </a:spcAft>
              <a:buClr>
                <a:srgbClr val="C5D400"/>
              </a:buClr>
              <a:buSzPct val="80000"/>
              <a:buFont typeface="Wingdings" pitchFamily="2" charset="2"/>
              <a:buChar char="§"/>
            </a:pPr>
            <a:r>
              <a:rPr lang="en-US" sz="1200" b="1">
                <a:latin typeface="Poppins"/>
                <a:ea typeface="Calibri"/>
                <a:cs typeface="Poppins"/>
              </a:rPr>
              <a:t>Virtually Yours: </a:t>
            </a:r>
            <a:r>
              <a:rPr lang="en-US" sz="1200">
                <a:latin typeface="Poppins"/>
                <a:ea typeface="Calibri"/>
                <a:cs typeface="Poppins"/>
              </a:rPr>
              <a:t>A credit union-owned AI personal assistant embedded directly within online and mobile banking. Virtually Yours proactively surfaces next steps such as identifying potential overdrafts, recommending adjustments aligned to savings goals, and executing approved actions with confirmation and auditability.</a:t>
            </a: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2391416184"/>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yellow rectangular frame with a black background&#10;&#10;AI-generated content may be incorrect.">
            <a:extLst>
              <a:ext uri="{FF2B5EF4-FFF2-40B4-BE49-F238E27FC236}">
                <a16:creationId xmlns:a16="http://schemas.microsoft.com/office/drawing/2014/main" id="{2C0A9E9B-F262-9466-80E6-C06D91332331}"/>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192387" y="1984236"/>
            <a:ext cx="7414691" cy="4225401"/>
          </a:xfrm>
        </p:spPr>
        <p:txBody>
          <a:bodyPr lIns="91440" tIns="45720" rIns="91440" bIns="45720" anchor="t"/>
          <a:lstStyle/>
          <a:p>
            <a:pPr marL="0" indent="0">
              <a:lnSpc>
                <a:spcPct val="120000"/>
              </a:lnSpc>
              <a:spcAft>
                <a:spcPts val="600"/>
              </a:spcAft>
              <a:buNone/>
            </a:pPr>
            <a:r>
              <a:rPr lang="en-US" sz="1050" b="1" spc="250">
                <a:solidFill>
                  <a:srgbClr val="C4C44E"/>
                </a:solidFill>
                <a:latin typeface="Proxima Nova ExWd"/>
                <a:cs typeface="Arial"/>
              </a:rPr>
              <a:t>WHAT WILL YOU TAKE FROM i3?</a:t>
            </a:r>
            <a:endParaRPr lang="en-US" sz="1200">
              <a:solidFill>
                <a:srgbClr val="000000"/>
              </a:solidFill>
              <a:latin typeface="Poppins"/>
              <a:cs typeface="Helvetica"/>
            </a:endParaRPr>
          </a:p>
          <a:p>
            <a:pPr marL="0" indent="0">
              <a:lnSpc>
                <a:spcPct val="120000"/>
              </a:lnSpc>
              <a:spcAft>
                <a:spcPts val="600"/>
              </a:spcAft>
              <a:buNone/>
              <a:tabLst>
                <a:tab pos="137160" algn="l"/>
                <a:tab pos="182880" algn="l"/>
              </a:tabLst>
            </a:pPr>
            <a:r>
              <a:rPr lang="en-US" sz="1200">
                <a:solidFill>
                  <a:srgbClr val="000000"/>
                </a:solidFill>
                <a:highlight>
                  <a:srgbClr val="FFFFFF"/>
                </a:highlight>
                <a:latin typeface="Poppins"/>
                <a:cs typeface="Poppins"/>
              </a:rPr>
              <a:t>One of my biggest takeaways from the Filene i3 program has been learning a structured approach to turning ideas into real solutions. The program reinforced that innovation is not just about creativity, but about applying a clear methodology to identify opportunities, test ideas, and implement solutions that create value for members. I had the opportunity to collaborate with talented peers, mentors, and facilitators from across the credit union movement was incredibly valuable. Attending the i3 conferences and learning about emerging topics such as technology transformation, AI, and data and analytics further expanded my perspective on how credit unions can continue to evolve and serve their members in new ways.</a:t>
            </a:r>
            <a:endParaRPr lang="en-US" sz="1200">
              <a:solidFill>
                <a:srgbClr val="000000"/>
              </a:solidFill>
              <a:latin typeface="Poppins"/>
            </a:endParaRPr>
          </a:p>
          <a:p>
            <a:pPr marL="0" indent="0">
              <a:lnSpc>
                <a:spcPct val="120000"/>
              </a:lnSpc>
              <a:spcAft>
                <a:spcPts val="600"/>
              </a:spcAft>
              <a:buNone/>
            </a:pPr>
            <a:endParaRPr lang="en-US" sz="1200">
              <a:solidFill>
                <a:srgbClr val="000000"/>
              </a:solidFill>
              <a:highlight>
                <a:srgbClr val="FFFFFF"/>
              </a:highlight>
              <a:latin typeface="Poppins"/>
              <a:cs typeface="Poppins"/>
            </a:endParaRPr>
          </a:p>
          <a:p>
            <a:pPr marL="0" indent="0">
              <a:lnSpc>
                <a:spcPct val="120000"/>
              </a:lnSpc>
              <a:spcAft>
                <a:spcPts val="600"/>
              </a:spcAft>
              <a:buNone/>
            </a:pPr>
            <a:r>
              <a:rPr lang="en-US" sz="105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err="1">
                <a:latin typeface="Poppins"/>
                <a:cs typeface="Poppins"/>
              </a:rPr>
              <a:t>MoneyVerse</a:t>
            </a:r>
            <a:r>
              <a:rPr lang="en-US" sz="1200" b="1">
                <a:latin typeface="Poppins"/>
                <a:cs typeface="Poppins"/>
              </a:rPr>
              <a:t>: </a:t>
            </a:r>
            <a:r>
              <a:rPr lang="en-US" sz="1200">
                <a:latin typeface="Poppins"/>
                <a:cs typeface="Poppins"/>
              </a:rPr>
              <a:t>A metaverse-powered financial education platform designed to engage Gen Alpha (ages 10-14) through immersive, gamified learning experiences. </a:t>
            </a:r>
          </a:p>
          <a:p>
            <a:pPr marL="320040" indent="-228600">
              <a:lnSpc>
                <a:spcPct val="120000"/>
              </a:lnSpc>
              <a:spcBef>
                <a:spcPts val="0"/>
              </a:spcBef>
              <a:spcAft>
                <a:spcPts val="1200"/>
              </a:spcAft>
              <a:buClr>
                <a:srgbClr val="C5D400"/>
              </a:buClr>
              <a:buSzPct val="80000"/>
              <a:buFont typeface="Wingdings" pitchFamily="2" charset="2"/>
              <a:buChar char="§"/>
            </a:pPr>
            <a:r>
              <a:rPr lang="en-US" sz="1200" b="1" err="1">
                <a:latin typeface="Poppins"/>
                <a:cs typeface="Poppins"/>
              </a:rPr>
              <a:t>EquityNow</a:t>
            </a:r>
            <a:r>
              <a:rPr lang="en-US" sz="1200" b="1">
                <a:latin typeface="Poppins"/>
                <a:cs typeface="Poppins"/>
              </a:rPr>
              <a:t> HELOC: </a:t>
            </a:r>
            <a:r>
              <a:rPr lang="en-US" sz="1200">
                <a:latin typeface="Poppins"/>
                <a:cs typeface="Poppins"/>
              </a:rPr>
              <a:t>A platform that modernizes home equity lending by transforming the HELOC into real-time, mobile-first liquidity platform. The tool is powered by AI-driven underwriting, automated valuation models, and open APIs. </a:t>
            </a:r>
            <a:endParaRPr lang="en-US" sz="1200">
              <a:latin typeface="Calibri" panose="020F0502020204030204" pitchFamily="34" charset="0"/>
              <a:cs typeface="Calibri" panose="020F0502020204030204" pitchFamily="34" charset="0"/>
            </a:endParaRPr>
          </a:p>
          <a:p>
            <a:pPr marL="0" indent="0">
              <a:buNone/>
            </a:pPr>
            <a:endParaRPr lang="en-US" sz="1050">
              <a:latin typeface="Calibri" panose="020F0502020204030204" pitchFamily="34" charset="0"/>
              <a:cs typeface="Calibri" panose="020F0502020204030204" pitchFamily="34" charset="0"/>
            </a:endParaRPr>
          </a:p>
          <a:p>
            <a:endParaRPr lang="en-US" sz="1050"/>
          </a:p>
        </p:txBody>
      </p:sp>
    </p:spTree>
    <p:extLst>
      <p:ext uri="{BB962C8B-B14F-4D97-AF65-F5344CB8AC3E}">
        <p14:creationId xmlns:p14="http://schemas.microsoft.com/office/powerpoint/2010/main" val="3605454312"/>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C009A3-FBD9-F4A9-374F-808912A8726E}"/>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15232B"/>
                </a:solidFill>
                <a:highlight>
                  <a:srgbClr val="FFFFFF"/>
                </a:highlight>
                <a:latin typeface="Poppins"/>
                <a:cs typeface="Poppins"/>
              </a:rPr>
              <a:t>i3 helped me develop a futurist mindset with learning to recognize early signals of change and translate them into meaningful opportunities for credit unions. The experience reinforced that the future isn’t something we wait for, it’s something we actively design through collaboration, curiosity, and creative thinking.</a:t>
            </a:r>
            <a:endParaRPr lang="en-US" sz="1200">
              <a:highlight>
                <a:srgbClr val="FFFFFF"/>
              </a:highlight>
            </a:endParaRPr>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err="1">
                <a:latin typeface="Poppins"/>
                <a:cs typeface="Calibri"/>
              </a:rPr>
              <a:t>MoneyVerse</a:t>
            </a:r>
            <a:r>
              <a:rPr lang="en-US" sz="1200" b="1">
                <a:latin typeface="Poppins"/>
                <a:cs typeface="Calibri"/>
              </a:rPr>
              <a:t>: </a:t>
            </a:r>
            <a:r>
              <a:rPr lang="en-US" sz="1200">
                <a:latin typeface="Poppins"/>
                <a:cs typeface="Calibri"/>
              </a:rPr>
              <a:t>A metaverse-powered financial education platform designed to engage Gen Alpha (ages 10-14) through immersive, gamified learning experiences. </a:t>
            </a:r>
          </a:p>
          <a:p>
            <a:pPr marL="320040" indent="-228600">
              <a:lnSpc>
                <a:spcPct val="120000"/>
              </a:lnSpc>
              <a:spcBef>
                <a:spcPts val="0"/>
              </a:spcBef>
              <a:spcAft>
                <a:spcPts val="1200"/>
              </a:spcAft>
              <a:buClr>
                <a:srgbClr val="C5D400"/>
              </a:buClr>
              <a:buSzPct val="80000"/>
              <a:buFont typeface="Wingdings" pitchFamily="2" charset="2"/>
              <a:buChar char="§"/>
            </a:pPr>
            <a:r>
              <a:rPr lang="en-US" sz="1200" b="1" err="1">
                <a:latin typeface="Poppins"/>
                <a:ea typeface="Calibri"/>
                <a:cs typeface="Poppins"/>
              </a:rPr>
              <a:t>Nexura</a:t>
            </a:r>
            <a:r>
              <a:rPr lang="en-US" sz="1200" b="1">
                <a:latin typeface="Poppins"/>
                <a:ea typeface="Calibri"/>
                <a:cs typeface="Poppins"/>
              </a:rPr>
              <a:t>: </a:t>
            </a:r>
            <a:r>
              <a:rPr lang="en-US" sz="1200">
                <a:latin typeface="Poppins"/>
                <a:ea typeface="Calibri"/>
                <a:cs typeface="Poppins"/>
              </a:rPr>
              <a:t>A solution that reimagines the checking relationship as a dynamic financial wellness platform. </a:t>
            </a:r>
            <a:r>
              <a:rPr lang="en-US" sz="1200" err="1">
                <a:latin typeface="Poppins"/>
                <a:ea typeface="Calibri"/>
                <a:cs typeface="Poppins"/>
              </a:rPr>
              <a:t>Nexura</a:t>
            </a:r>
            <a:r>
              <a:rPr lang="en-US" sz="1200">
                <a:latin typeface="Poppins"/>
                <a:ea typeface="Calibri"/>
                <a:cs typeface="Poppins"/>
              </a:rPr>
              <a:t> provides a consolidated dashboard that forecasts income, organize expenses, and enables customizable rules and alerts. </a:t>
            </a:r>
            <a:endParaRPr lang="en-US" sz="1200">
              <a:latin typeface="Calibri"/>
              <a:cs typeface="Calibri"/>
            </a:endParaRP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2069514474"/>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yellow rectangular frame with a black background&#10;&#10;AI-generated content may be incorrect.">
            <a:extLst>
              <a:ext uri="{FF2B5EF4-FFF2-40B4-BE49-F238E27FC236}">
                <a16:creationId xmlns:a16="http://schemas.microsoft.com/office/drawing/2014/main" id="{0D0D5217-396B-DC02-4042-AE58433578B0}"/>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15232B"/>
                </a:solidFill>
                <a:highlight>
                  <a:srgbClr val="FFFFFF"/>
                </a:highlight>
                <a:latin typeface="Poppins"/>
                <a:cs typeface="Poppins"/>
              </a:rPr>
              <a:t>Completing Filene’s i3 program has been an impactful experience. A key takeaway for me was the ability to apply the innovation frameworks in real time at my credit union, helping move several initiatives forward with greater clarity and confidence. I’m leaving the program with a refreshed perspective, practical tools to support continued innovation, and a network of connections that will remain invaluable. Thank you to the Filene team and my fellow Wave 20 participants for the support, collaboration, and encouragement throughout the experience. I’m also grateful to my credit union, Tucson Federal Credit Union, for supporting my participation and investing in my professional development.</a:t>
            </a:r>
            <a:endParaRPr lang="en-US" sz="1200"/>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ea typeface="Calibri"/>
                <a:cs typeface="Poppins"/>
              </a:rPr>
              <a:t>Teach2Finance: </a:t>
            </a:r>
            <a:r>
              <a:rPr lang="en-US" sz="1200">
                <a:latin typeface="Poppins"/>
                <a:ea typeface="Calibri"/>
                <a:cs typeface="Poppins"/>
              </a:rPr>
              <a:t>Teach2Finance enables educators to earn supplemental income and build financial expertise through a certification program designed around school breaks.</a:t>
            </a:r>
            <a:endParaRPr lang="en-US" sz="1200" b="1">
              <a:latin typeface="Poppins"/>
              <a:cs typeface="Calibri"/>
            </a:endParaRPr>
          </a:p>
          <a:p>
            <a:pPr marL="320040" indent="-228600">
              <a:lnSpc>
                <a:spcPct val="120000"/>
              </a:lnSpc>
              <a:spcBef>
                <a:spcPts val="0"/>
              </a:spcBef>
              <a:spcAft>
                <a:spcPts val="1200"/>
              </a:spcAft>
              <a:buClr>
                <a:srgbClr val="C5D400"/>
              </a:buClr>
              <a:buSzPct val="80000"/>
              <a:buFont typeface="Wingdings" pitchFamily="2" charset="2"/>
              <a:buChar char="§"/>
            </a:pPr>
            <a:r>
              <a:rPr lang="en-US" sz="1200" b="1" err="1">
                <a:latin typeface="Poppins"/>
                <a:ea typeface="Calibri"/>
                <a:cs typeface="Poppins"/>
              </a:rPr>
              <a:t>BranchVerse</a:t>
            </a:r>
            <a:r>
              <a:rPr lang="en-US" sz="1200" b="1">
                <a:latin typeface="Poppins"/>
                <a:ea typeface="Calibri"/>
                <a:cs typeface="Poppins"/>
              </a:rPr>
              <a:t>:</a:t>
            </a:r>
            <a:r>
              <a:rPr lang="en-US" sz="1200">
                <a:latin typeface="Poppins"/>
                <a:ea typeface="Calibri"/>
                <a:cs typeface="Poppins"/>
              </a:rPr>
              <a:t> A scalable, future-ready platform that unifies AI, AR/VR, and biometric technologies to deliver personalized, engaging financial experiences for younger, tech-savvy members. </a:t>
            </a: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175608778"/>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redit card&#10;&#10;AI-generated content may be incorrect.">
            <a:extLst>
              <a:ext uri="{FF2B5EF4-FFF2-40B4-BE49-F238E27FC236}">
                <a16:creationId xmlns:a16="http://schemas.microsoft.com/office/drawing/2014/main" id="{977738BB-7930-ECCC-DE19-9B280431D4DA}"/>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15232B"/>
                </a:solidFill>
                <a:highlight>
                  <a:srgbClr val="FFFFFF"/>
                </a:highlight>
                <a:latin typeface="Poppins"/>
                <a:cs typeface="Poppins"/>
              </a:rPr>
              <a:t>My time i3 has been an amazing opportunity. It pushed me outside my comfort zone even more than I expected and gave me a deeper appreciation for innovation and the importance of collaboration. The connections made throughout this experience were incredibly valuable and will continue well beyond the program. I’m grateful for the opportunity to learn, grow, and build relationships with such talented people across the credit union industry.</a:t>
            </a:r>
            <a:endParaRPr lang="en-US" sz="1200">
              <a:highlight>
                <a:srgbClr val="FFFFFF"/>
              </a:highlight>
            </a:endParaRPr>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ea typeface="Calibri"/>
                <a:cs typeface="Poppins"/>
              </a:rPr>
              <a:t>Teach2Finance: </a:t>
            </a:r>
            <a:r>
              <a:rPr lang="en-US" sz="1200">
                <a:latin typeface="Poppins"/>
                <a:ea typeface="Calibri"/>
                <a:cs typeface="Poppins"/>
              </a:rPr>
              <a:t>Teach2Finance enables educators to earn supplemental income and build financial expertise through a certification program designed around school breaks.</a:t>
            </a:r>
          </a:p>
          <a:p>
            <a:pPr marL="320040" indent="-228600">
              <a:lnSpc>
                <a:spcPct val="120000"/>
              </a:lnSpc>
              <a:spcBef>
                <a:spcPts val="0"/>
              </a:spcBef>
              <a:spcAft>
                <a:spcPts val="1200"/>
              </a:spcAft>
              <a:buClr>
                <a:srgbClr val="C5D400"/>
              </a:buClr>
              <a:buSzPct val="80000"/>
              <a:buFont typeface="Wingdings" pitchFamily="2" charset="2"/>
              <a:buChar char="§"/>
            </a:pPr>
            <a:r>
              <a:rPr lang="en-US" sz="1200" b="1">
                <a:latin typeface="Poppins"/>
                <a:ea typeface="Calibri"/>
                <a:cs typeface="Poppins"/>
              </a:rPr>
              <a:t>Virtually Yours: </a:t>
            </a:r>
            <a:r>
              <a:rPr lang="en-US" sz="1200">
                <a:latin typeface="Poppins"/>
                <a:ea typeface="Calibri"/>
                <a:cs typeface="Poppins"/>
              </a:rPr>
              <a:t>A credit union-owned AI personal assistant embedded directly within online and mobile banking. Virtually Yours proactively surfaces next steps such as identifying potential overdrafts, recommending adjustments aligned to savings goals, and executing approved actions with confirmation and auditability.</a:t>
            </a: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3639681944"/>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yellow rectangular frame with a black background&#10;&#10;AI-generated content may be incorrect.">
            <a:extLst>
              <a:ext uri="{FF2B5EF4-FFF2-40B4-BE49-F238E27FC236}">
                <a16:creationId xmlns:a16="http://schemas.microsoft.com/office/drawing/2014/main" id="{1F3D1797-737F-A88C-8C6E-3315E2E7DE03}"/>
              </a:ext>
            </a:extLst>
          </p:cNvPr>
          <p:cNvPicPr>
            <a:picLocks noChangeAspect="1"/>
          </p:cNvPicPr>
          <p:nvPr/>
        </p:nvPicPr>
        <p:blipFill>
          <a:blip r:embed="rId4"/>
          <a:stretch>
            <a:fillRect/>
          </a:stretch>
        </p:blipFill>
        <p:spPr>
          <a:xfrm>
            <a:off x="6350" y="0"/>
            <a:ext cx="12185650" cy="6861574"/>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15232B"/>
                </a:solidFill>
                <a:highlight>
                  <a:srgbClr val="FFFFFF"/>
                </a:highlight>
                <a:latin typeface="Poppins"/>
                <a:cs typeface="Poppins"/>
              </a:rPr>
              <a:t>Filene i³ reinforced innovation as a mindset and gave me practical tools to approach challenges more creatively and strategically. The program’s greatest value came from collaborating with like‑minded, forward‑thinking professionals whose insights and passion elevated every project. The relationships, skills, and perspectives I gained through i³ will stay with me throughout my career and continue to shape how I lead, solve problems, and drive meaningful change.</a:t>
            </a:r>
            <a:endParaRPr lang="en-US" sz="1200">
              <a:highlight>
                <a:srgbClr val="FFFFFF"/>
              </a:highlight>
            </a:endParaRPr>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MetaSerif Pro Book Ita" pitchFamily="2" charset="2"/>
              <a:buChar char="→"/>
              <a:tabLst>
                <a:tab pos="137160" algn="l"/>
                <a:tab pos="182880" algn="l"/>
              </a:tabLst>
            </a:pPr>
            <a:r>
              <a:rPr lang="en-US" sz="1200" b="1">
                <a:latin typeface="Poppins"/>
                <a:ea typeface="Calibri"/>
                <a:cs typeface="Poppins"/>
              </a:rPr>
              <a:t>CU </a:t>
            </a:r>
            <a:r>
              <a:rPr lang="en-US" sz="1200" b="1" err="1">
                <a:latin typeface="Poppins"/>
                <a:ea typeface="Calibri"/>
                <a:cs typeface="Poppins"/>
              </a:rPr>
              <a:t>Gainzzz</a:t>
            </a:r>
            <a:r>
              <a:rPr lang="en-US" sz="1200" b="1">
                <a:latin typeface="Poppins"/>
                <a:ea typeface="Calibri"/>
                <a:cs typeface="Poppins"/>
              </a:rPr>
              <a:t>: </a:t>
            </a:r>
            <a:r>
              <a:rPr lang="en-US" sz="1200">
                <a:latin typeface="Poppins"/>
                <a:ea typeface="Calibri"/>
                <a:cs typeface="Poppins"/>
              </a:rPr>
              <a:t>Helps credit unions drive meaningful interactions to foster long-term loyalty among Gen Z members by developing essential financial skills in a way that resonates with their lifestyle.</a:t>
            </a:r>
          </a:p>
          <a:p>
            <a:pPr marL="320040" indent="-228600">
              <a:lnSpc>
                <a:spcPct val="120000"/>
              </a:lnSpc>
              <a:spcBef>
                <a:spcPts val="0"/>
              </a:spcBef>
              <a:spcAft>
                <a:spcPts val="1200"/>
              </a:spcAft>
              <a:buClr>
                <a:srgbClr val="C5D400"/>
              </a:buClr>
              <a:buSzPct val="80000"/>
              <a:buFont typeface="Wingdings" pitchFamily="2" charset="2"/>
              <a:buChar char="§"/>
            </a:pPr>
            <a:r>
              <a:rPr lang="en-US" sz="1200" b="1" err="1">
                <a:latin typeface="Poppins"/>
                <a:cs typeface="Poppins"/>
              </a:rPr>
              <a:t>BranchVerse</a:t>
            </a:r>
            <a:r>
              <a:rPr lang="en-US" sz="1200" b="1">
                <a:latin typeface="Poppins"/>
                <a:cs typeface="Poppins"/>
              </a:rPr>
              <a:t>:</a:t>
            </a:r>
            <a:r>
              <a:rPr lang="en-US" sz="1200">
                <a:latin typeface="Poppins"/>
                <a:cs typeface="Poppins"/>
              </a:rPr>
              <a:t> A scalable, future-ready platform that unifies AI, AR/VR, and biometric technologies to deliver personalized, engaging financial experiences for younger, tech-savvy members. </a:t>
            </a:r>
            <a:endParaRPr lang="en-US" sz="1400">
              <a:latin typeface="Poppins"/>
              <a:ea typeface="Calibri"/>
              <a:cs typeface="Calibri" panose="020F0502020204030204" pitchFamily="34" charset="0"/>
            </a:endParaRP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353713657"/>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8CABA5-62B1-F04E-467D-F21DF3B709F7}"/>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212121"/>
                </a:solidFill>
                <a:highlight>
                  <a:srgbClr val="FFFFFF"/>
                </a:highlight>
                <a:latin typeface="Poppins"/>
                <a:cs typeface="Poppins"/>
              </a:rPr>
              <a:t>I would describe my experience in i3 as a white board experience.  It positioned me to think about what’s possible and removed the guardrails for me to find ways to think creatively.  While the tools were helpful and are apart of my toolbox, the true change is relative to my mindset.  My mindset has shifted from expecting perfection to embracing the MVP.  From there, the test and learn philosophy is utilized to enhance the MVP.  The relationships that I’ve built will carry on beyond my graduation.  I’m grateful to have been apart of i2 &amp; i3!</a:t>
            </a:r>
            <a:endParaRPr lang="en-US" sz="1200">
              <a:latin typeface="Poppins"/>
            </a:endParaRPr>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ea typeface="Calibri"/>
                <a:cs typeface="Poppins"/>
              </a:rPr>
              <a:t>Plentitude:</a:t>
            </a:r>
            <a:r>
              <a:rPr lang="en-US" sz="1200">
                <a:latin typeface="Poppins"/>
                <a:ea typeface="Calibri"/>
                <a:cs typeface="Poppins"/>
              </a:rPr>
              <a:t> An innovative digital platform that connects millennials with wealth advisors through their credit unions, offer affordable, personalized financial guidance. </a:t>
            </a:r>
          </a:p>
          <a:p>
            <a:pPr marL="320040" indent="-228600">
              <a:lnSpc>
                <a:spcPct val="120000"/>
              </a:lnSpc>
              <a:spcBef>
                <a:spcPts val="0"/>
              </a:spcBef>
              <a:spcAft>
                <a:spcPts val="1200"/>
              </a:spcAft>
              <a:buClr>
                <a:srgbClr val="C5D400"/>
              </a:buClr>
              <a:buSzPct val="80000"/>
              <a:buFont typeface="MetaSerif Pro Book Ita" pitchFamily="2" charset="2"/>
              <a:buChar char="→"/>
            </a:pPr>
            <a:r>
              <a:rPr lang="en-US" sz="1200" b="1">
                <a:latin typeface="Poppins"/>
                <a:ea typeface="Calibri"/>
                <a:cs typeface="Poppins"/>
              </a:rPr>
              <a:t>Virtually Yours: </a:t>
            </a:r>
            <a:r>
              <a:rPr lang="en-US" sz="1200">
                <a:latin typeface="Poppins"/>
                <a:ea typeface="Calibri"/>
                <a:cs typeface="Poppins"/>
              </a:rPr>
              <a:t>A credit union-owned AI personal assistant embedded directly within online and mobile banking. Virtually Yours proactively surfaces next steps such as identifying potential overdrafts, recommending adjustments aligned to savings goals, and executing approved actions with confirmation and auditability.</a:t>
            </a:r>
          </a:p>
          <a:p>
            <a:pPr marL="320040" indent="-228600">
              <a:lnSpc>
                <a:spcPct val="120000"/>
              </a:lnSpc>
              <a:spcBef>
                <a:spcPts val="0"/>
              </a:spcBef>
              <a:spcAft>
                <a:spcPts val="1200"/>
              </a:spcAft>
              <a:buClr>
                <a:srgbClr val="C5D400"/>
              </a:buClr>
              <a:buSzPct val="80000"/>
              <a:buFont typeface="Wingdings" pitchFamily="2" charset="2"/>
              <a:buChar char="§"/>
            </a:pPr>
            <a:endParaRPr lang="en-US" sz="1200">
              <a:solidFill>
                <a:schemeClr val="accent1"/>
              </a:solidFill>
              <a:latin typeface="Poppins"/>
              <a:ea typeface="Calibri"/>
              <a:cs typeface="Poppins"/>
            </a:endParaRP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3470854122"/>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rectangle with green and yellow design&#10;&#10;AI-generated content may be incorrect.">
            <a:extLst>
              <a:ext uri="{FF2B5EF4-FFF2-40B4-BE49-F238E27FC236}">
                <a16:creationId xmlns:a16="http://schemas.microsoft.com/office/drawing/2014/main" id="{43E9E117-D996-17BB-E65A-A31F3A3022D6}"/>
              </a:ext>
            </a:extLst>
          </p:cNvPr>
          <p:cNvPicPr>
            <a:picLocks noChangeAspect="1"/>
          </p:cNvPicPr>
          <p:nvPr/>
        </p:nvPicPr>
        <p:blipFill>
          <a:blip r:embed="rId3"/>
          <a:stretch>
            <a:fillRect/>
          </a:stretch>
        </p:blipFill>
        <p:spPr>
          <a:xfrm>
            <a:off x="6350" y="0"/>
            <a:ext cx="12185650" cy="6861574"/>
          </a:xfrm>
          <a:prstGeom prst="rect">
            <a:avLst/>
          </a:prstGeom>
        </p:spPr>
      </p:pic>
      <p:pic>
        <p:nvPicPr>
          <p:cNvPr id="7" name="Picture 6" descr="A yellow star with white text&#10;&#10;AI-generated content may be incorrect.">
            <a:extLst>
              <a:ext uri="{FF2B5EF4-FFF2-40B4-BE49-F238E27FC236}">
                <a16:creationId xmlns:a16="http://schemas.microsoft.com/office/drawing/2014/main" id="{72791C07-C62F-F6FE-D47D-A324923326D5}"/>
              </a:ext>
            </a:extLst>
          </p:cNvPr>
          <p:cNvPicPr>
            <a:picLocks noChangeAspect="1"/>
          </p:cNvPicPr>
          <p:nvPr/>
        </p:nvPicPr>
        <p:blipFill>
          <a:blip r:embed="rId4"/>
          <a:stretch>
            <a:fillRect/>
          </a:stretch>
        </p:blipFill>
        <p:spPr>
          <a:xfrm>
            <a:off x="-2926230" y="438150"/>
            <a:ext cx="9709959" cy="7912441"/>
          </a:xfrm>
          <a:prstGeom prst="rect">
            <a:avLst/>
          </a:prstGeom>
        </p:spPr>
      </p:pic>
      <p:sp>
        <p:nvSpPr>
          <p:cNvPr id="20" name="Text Placeholder 3">
            <a:extLst>
              <a:ext uri="{FF2B5EF4-FFF2-40B4-BE49-F238E27FC236}">
                <a16:creationId xmlns:a16="http://schemas.microsoft.com/office/drawing/2014/main" id="{6067A29A-2F87-B245-9B2A-DD6C038D9D3F}"/>
              </a:ext>
            </a:extLst>
          </p:cNvPr>
          <p:cNvSpPr>
            <a:spLocks noGrp="1"/>
          </p:cNvSpPr>
          <p:nvPr>
            <p:ph type="body" sz="quarter" idx="10"/>
          </p:nvPr>
        </p:nvSpPr>
        <p:spPr>
          <a:xfrm>
            <a:off x="4802568" y="2237884"/>
            <a:ext cx="6639925" cy="2382232"/>
          </a:xfrm>
        </p:spPr>
        <p:txBody>
          <a:bodyPr vert="horz" lIns="91440" tIns="45720" rIns="91440" bIns="45720" anchor="t"/>
          <a:lstStyle/>
          <a:p>
            <a:r>
              <a:rPr lang="en-US" sz="1800" b="0" cap="none" spc="0">
                <a:solidFill>
                  <a:schemeClr val="tx1"/>
                </a:solidFill>
                <a:latin typeface="Poppins"/>
                <a:cs typeface="Arial"/>
              </a:rPr>
              <a:t>Please join us in a virtual round of applause for Wave 20</a:t>
            </a:r>
            <a:r>
              <a:rPr lang="en-US" sz="1800">
                <a:solidFill>
                  <a:schemeClr val="tx1"/>
                </a:solidFill>
                <a:latin typeface="Poppins"/>
                <a:cs typeface="Arial"/>
              </a:rPr>
              <a:t>!</a:t>
            </a:r>
            <a:endParaRPr lang="en-US" sz="1800" b="0">
              <a:solidFill>
                <a:schemeClr val="tx1"/>
              </a:solidFill>
              <a:latin typeface="Poppins"/>
              <a:cs typeface="Arial" panose="020B0604020202020204" pitchFamily="34" charset="0"/>
            </a:endParaRPr>
          </a:p>
          <a:p>
            <a:endParaRPr lang="en-US">
              <a:solidFill>
                <a:schemeClr val="tx1"/>
              </a:solidFill>
              <a:latin typeface="Arial" panose="020B0604020202020204" pitchFamily="34" charset="0"/>
              <a:cs typeface="Arial" panose="020B0604020202020204" pitchFamily="34" charset="0"/>
            </a:endParaRPr>
          </a:p>
          <a:p>
            <a:r>
              <a:rPr lang="en-US" sz="3000" b="1">
                <a:solidFill>
                  <a:schemeClr val="tx1"/>
                </a:solidFill>
                <a:latin typeface="Arial"/>
                <a:cs typeface="Arial"/>
              </a:rPr>
              <a:t>Congrats, Grads!</a:t>
            </a:r>
          </a:p>
        </p:txBody>
      </p:sp>
      <p:cxnSp>
        <p:nvCxnSpPr>
          <p:cNvPr id="4" name="Straight Connector 3">
            <a:extLst>
              <a:ext uri="{FF2B5EF4-FFF2-40B4-BE49-F238E27FC236}">
                <a16:creationId xmlns:a16="http://schemas.microsoft.com/office/drawing/2014/main" id="{1E1B48F7-20C8-FCC7-1DAE-9766866CFF6D}"/>
              </a:ext>
            </a:extLst>
          </p:cNvPr>
          <p:cNvCxnSpPr>
            <a:cxnSpLocks/>
          </p:cNvCxnSpPr>
          <p:nvPr/>
        </p:nvCxnSpPr>
        <p:spPr>
          <a:xfrm>
            <a:off x="4937761" y="2845786"/>
            <a:ext cx="6504732" cy="0"/>
          </a:xfrm>
          <a:prstGeom prst="line">
            <a:avLst/>
          </a:prstGeom>
          <a:ln>
            <a:solidFill>
              <a:srgbClr val="7E8C0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2062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ctangular green and yellow border&#10;&#10;AI-generated content may be incorrect.">
            <a:extLst>
              <a:ext uri="{FF2B5EF4-FFF2-40B4-BE49-F238E27FC236}">
                <a16:creationId xmlns:a16="http://schemas.microsoft.com/office/drawing/2014/main" id="{D207D428-017F-E591-7382-460543622E1E}"/>
              </a:ext>
            </a:extLst>
          </p:cNvPr>
          <p:cNvPicPr>
            <a:picLocks noChangeAspect="1"/>
          </p:cNvPicPr>
          <p:nvPr/>
        </p:nvPicPr>
        <p:blipFill>
          <a:blip r:embed="rId3"/>
          <a:stretch>
            <a:fillRect/>
          </a:stretch>
        </p:blipFill>
        <p:spPr>
          <a:xfrm>
            <a:off x="6350" y="0"/>
            <a:ext cx="12185650" cy="6861574"/>
          </a:xfrm>
          <a:prstGeom prst="rect">
            <a:avLst/>
          </a:prstGeom>
        </p:spPr>
      </p:pic>
      <p:sp>
        <p:nvSpPr>
          <p:cNvPr id="13" name="Title 1">
            <a:extLst>
              <a:ext uri="{FF2B5EF4-FFF2-40B4-BE49-F238E27FC236}">
                <a16:creationId xmlns:a16="http://schemas.microsoft.com/office/drawing/2014/main" id="{A0533086-FE91-C541-91D3-E933DBD19FE3}"/>
              </a:ext>
            </a:extLst>
          </p:cNvPr>
          <p:cNvSpPr>
            <a:spLocks noGrp="1"/>
          </p:cNvSpPr>
          <p:nvPr>
            <p:ph type="ctrTitle"/>
          </p:nvPr>
        </p:nvSpPr>
        <p:spPr>
          <a:xfrm>
            <a:off x="609600" y="990179"/>
            <a:ext cx="10972800" cy="540232"/>
          </a:xfrm>
          <a:prstGeom prst="rect">
            <a:avLst/>
          </a:prstGeom>
        </p:spPr>
        <p:txBody>
          <a:bodyPr/>
          <a:lstStyle/>
          <a:p>
            <a:r>
              <a:rPr lang="en-US" b="1">
                <a:latin typeface="Arial" panose="020B0604020202020204" pitchFamily="34" charset="0"/>
                <a:cs typeface="Arial" panose="020B0604020202020204" pitchFamily="34" charset="0"/>
              </a:rPr>
              <a:t>DIVE DEEPER</a:t>
            </a:r>
          </a:p>
        </p:txBody>
      </p:sp>
      <p:sp>
        <p:nvSpPr>
          <p:cNvPr id="21" name="Content Placeholder 2">
            <a:extLst>
              <a:ext uri="{FF2B5EF4-FFF2-40B4-BE49-F238E27FC236}">
                <a16:creationId xmlns:a16="http://schemas.microsoft.com/office/drawing/2014/main" id="{FE6EDBAC-8E75-6B4D-BE53-F59B3FD631E5}"/>
              </a:ext>
            </a:extLst>
          </p:cNvPr>
          <p:cNvSpPr>
            <a:spLocks noGrp="1"/>
          </p:cNvSpPr>
          <p:nvPr>
            <p:ph idx="1"/>
          </p:nvPr>
        </p:nvSpPr>
        <p:spPr>
          <a:xfrm>
            <a:off x="609600" y="1799218"/>
            <a:ext cx="10972800" cy="4171142"/>
          </a:xfrm>
          <a:prstGeom prst="rect">
            <a:avLst/>
          </a:prstGeom>
        </p:spPr>
        <p:txBody>
          <a:bodyPr lIns="91440" tIns="45720" rIns="91440" bIns="45720" anchor="t"/>
          <a:lstStyle/>
          <a:p>
            <a:pPr marL="228600" indent="-228600">
              <a:lnSpc>
                <a:spcPts val="2500"/>
              </a:lnSpc>
              <a:spcBef>
                <a:spcPts val="0"/>
              </a:spcBef>
              <a:buClr>
                <a:srgbClr val="C4C42D"/>
              </a:buClr>
              <a:buSzPct val="80000"/>
              <a:buFont typeface="Wingdings" pitchFamily="2" charset="2"/>
              <a:buChar char="§"/>
            </a:pPr>
            <a:r>
              <a:rPr lang="en-US" sz="1800">
                <a:latin typeface="Calibri"/>
                <a:cs typeface="Calibri"/>
              </a:rPr>
              <a:t>Visit </a:t>
            </a:r>
            <a:r>
              <a:rPr lang="en-US" sz="1800" b="1" i="1" err="1">
                <a:solidFill>
                  <a:srgbClr val="7E8C0C"/>
                </a:solidFill>
                <a:latin typeface="Calibri"/>
                <a:cs typeface="Calibri"/>
              </a:rPr>
              <a:t>filene.org</a:t>
            </a:r>
            <a:r>
              <a:rPr lang="en-US" sz="1800" b="1" i="1">
                <a:solidFill>
                  <a:srgbClr val="7E8C0C"/>
                </a:solidFill>
                <a:latin typeface="Calibri"/>
                <a:cs typeface="Calibri"/>
              </a:rPr>
              <a:t>/i3</a:t>
            </a:r>
            <a:r>
              <a:rPr lang="en-US" sz="1800">
                <a:latin typeface="Calibri"/>
                <a:cs typeface="Calibri"/>
              </a:rPr>
              <a:t> to keep up with the i3 program and </a:t>
            </a:r>
            <a:br>
              <a:rPr lang="en-US" sz="1800">
                <a:latin typeface="Calibri"/>
                <a:cs typeface="Calibri"/>
              </a:rPr>
            </a:br>
            <a:r>
              <a:rPr lang="en-US" sz="1800">
                <a:latin typeface="Calibri"/>
                <a:cs typeface="Calibri"/>
              </a:rPr>
              <a:t>see how the next waves of credit union professionals </a:t>
            </a:r>
            <a:br>
              <a:rPr lang="en-US" sz="1800">
                <a:latin typeface="Calibri"/>
                <a:cs typeface="Calibri"/>
              </a:rPr>
            </a:br>
            <a:r>
              <a:rPr lang="en-US" sz="1800">
                <a:latin typeface="Calibri"/>
                <a:cs typeface="Calibri"/>
              </a:rPr>
              <a:t>explore complex problems, see with new perspective </a:t>
            </a:r>
            <a:br>
              <a:rPr lang="en-US" sz="1800">
                <a:latin typeface="Calibri"/>
                <a:cs typeface="Calibri"/>
              </a:rPr>
            </a:br>
            <a:r>
              <a:rPr lang="en-US" sz="1800">
                <a:latin typeface="Calibri"/>
                <a:cs typeface="Calibri"/>
              </a:rPr>
              <a:t>and discover breakout solutions.</a:t>
            </a:r>
          </a:p>
          <a:p>
            <a:pPr marL="0" indent="0">
              <a:lnSpc>
                <a:spcPts val="2500"/>
              </a:lnSpc>
              <a:spcBef>
                <a:spcPts val="0"/>
              </a:spcBef>
              <a:buClr>
                <a:srgbClr val="C4C42D"/>
              </a:buClr>
              <a:buSzPct val="80000"/>
              <a:buNone/>
            </a:pPr>
            <a:endParaRPr lang="en-US" sz="1800">
              <a:latin typeface="Calibri" panose="020F0502020204030204" pitchFamily="34" charset="0"/>
              <a:cs typeface="Calibri" panose="020F0502020204030204" pitchFamily="34" charset="0"/>
            </a:endParaRPr>
          </a:p>
          <a:p>
            <a:pPr marL="228600" indent="-228600">
              <a:lnSpc>
                <a:spcPts val="2500"/>
              </a:lnSpc>
              <a:spcBef>
                <a:spcPts val="0"/>
              </a:spcBef>
              <a:buClr>
                <a:srgbClr val="C4C42D"/>
              </a:buClr>
              <a:buSzPct val="80000"/>
              <a:buFont typeface="Wingdings" pitchFamily="2" charset="2"/>
              <a:buChar char="§"/>
            </a:pPr>
            <a:r>
              <a:rPr lang="en-US" sz="1800" b="1">
                <a:latin typeface="Calibri"/>
                <a:cs typeface="Calibri"/>
              </a:rPr>
              <a:t>Filene's next event, EDGE! </a:t>
            </a:r>
            <a:br>
              <a:rPr lang="en-US" sz="1800">
                <a:latin typeface="Calibri"/>
                <a:cs typeface="Calibri"/>
              </a:rPr>
            </a:br>
            <a:r>
              <a:rPr lang="en-US" sz="1800">
                <a:latin typeface="Calibri"/>
                <a:cs typeface="Calibri"/>
              </a:rPr>
              <a:t>May 12–14 | Dallas, Texas | Register at </a:t>
            </a:r>
            <a:r>
              <a:rPr lang="en-US" sz="1800" b="1" i="1" err="1">
                <a:solidFill>
                  <a:srgbClr val="7E8C0C"/>
                </a:solidFill>
                <a:latin typeface="Calibri"/>
                <a:cs typeface="Calibri"/>
              </a:rPr>
              <a:t>filene.org</a:t>
            </a:r>
            <a:r>
              <a:rPr lang="en-US" sz="1800" b="1" i="1">
                <a:solidFill>
                  <a:srgbClr val="7E8C0C"/>
                </a:solidFill>
                <a:latin typeface="Calibri"/>
                <a:cs typeface="Calibri"/>
              </a:rPr>
              <a:t>/events</a:t>
            </a:r>
          </a:p>
          <a:p>
            <a:pPr marL="228600" indent="-228600">
              <a:lnSpc>
                <a:spcPts val="2500"/>
              </a:lnSpc>
              <a:spcBef>
                <a:spcPts val="0"/>
              </a:spcBef>
              <a:buClr>
                <a:srgbClr val="C4C42D"/>
              </a:buClr>
              <a:buSzPct val="80000"/>
              <a:buFont typeface="Wingdings" pitchFamily="2" charset="2"/>
              <a:buChar char="§"/>
            </a:pPr>
            <a:endParaRPr lang="en-US" sz="1800" b="1" i="1">
              <a:solidFill>
                <a:srgbClr val="7E8C0C"/>
              </a:solidFill>
              <a:latin typeface="Calibri" panose="020F0502020204030204" pitchFamily="34" charset="0"/>
              <a:cs typeface="Calibri" panose="020F0502020204030204" pitchFamily="34" charset="0"/>
            </a:endParaRPr>
          </a:p>
        </p:txBody>
      </p:sp>
      <p:sp>
        <p:nvSpPr>
          <p:cNvPr id="14" name="Text Placeholder 3">
            <a:extLst>
              <a:ext uri="{FF2B5EF4-FFF2-40B4-BE49-F238E27FC236}">
                <a16:creationId xmlns:a16="http://schemas.microsoft.com/office/drawing/2014/main" id="{9ABF5AAC-EFEC-FE40-BB5A-A7EE4667044C}"/>
              </a:ext>
            </a:extLst>
          </p:cNvPr>
          <p:cNvSpPr>
            <a:spLocks noGrp="1"/>
          </p:cNvSpPr>
          <p:nvPr>
            <p:ph type="body" sz="quarter" idx="13"/>
          </p:nvPr>
        </p:nvSpPr>
        <p:spPr>
          <a:xfrm>
            <a:off x="609601" y="539176"/>
            <a:ext cx="4457276" cy="451003"/>
          </a:xfrm>
          <a:prstGeom prst="rect">
            <a:avLst/>
          </a:prstGeom>
        </p:spPr>
        <p:txBody>
          <a:bodyPr/>
          <a:lstStyle/>
          <a:p>
            <a:r>
              <a:rPr lang="en-US" b="0" spc="450">
                <a:latin typeface="Arial" panose="020B0604020202020204" pitchFamily="34" charset="0"/>
                <a:cs typeface="Arial" panose="020B0604020202020204" pitchFamily="34" charset="0"/>
              </a:rPr>
              <a:t>WANT MORE?</a:t>
            </a:r>
          </a:p>
        </p:txBody>
      </p:sp>
      <p:pic>
        <p:nvPicPr>
          <p:cNvPr id="9" name="Picture 8" descr="A person with a black background&#10;&#10;AI-generated content may be incorrect.">
            <a:extLst>
              <a:ext uri="{FF2B5EF4-FFF2-40B4-BE49-F238E27FC236}">
                <a16:creationId xmlns:a16="http://schemas.microsoft.com/office/drawing/2014/main" id="{1F6EA348-25E8-F4E6-23FB-DFA41E98A7C6}"/>
              </a:ext>
            </a:extLst>
          </p:cNvPr>
          <p:cNvPicPr>
            <a:picLocks noChangeAspect="1"/>
          </p:cNvPicPr>
          <p:nvPr/>
        </p:nvPicPr>
        <p:blipFill>
          <a:blip r:embed="rId4"/>
          <a:stretch>
            <a:fillRect/>
          </a:stretch>
        </p:blipFill>
        <p:spPr>
          <a:xfrm>
            <a:off x="7835900" y="990179"/>
            <a:ext cx="3378200" cy="5245100"/>
          </a:xfrm>
          <a:prstGeom prst="rect">
            <a:avLst/>
          </a:prstGeom>
        </p:spPr>
      </p:pic>
    </p:spTree>
    <p:extLst>
      <p:ext uri="{BB962C8B-B14F-4D97-AF65-F5344CB8AC3E}">
        <p14:creationId xmlns:p14="http://schemas.microsoft.com/office/powerpoint/2010/main" val="993239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yellow rectangular frame with a black background&#10;&#10;AI-generated content may be incorrect.">
            <a:extLst>
              <a:ext uri="{FF2B5EF4-FFF2-40B4-BE49-F238E27FC236}">
                <a16:creationId xmlns:a16="http://schemas.microsoft.com/office/drawing/2014/main" id="{0D8B3864-DE68-BB65-3B5E-0209AD44662A}"/>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15232B"/>
                </a:solidFill>
                <a:highlight>
                  <a:srgbClr val="FFFFFF"/>
                </a:highlight>
                <a:latin typeface="Poppins"/>
                <a:cs typeface="Poppins"/>
              </a:rPr>
              <a:t>Filene has reminded me how important it is to keep learning through a process where you are trying to solve a problem. Those learnings can help you better understand the problem or pivot and redefine the goal entirely. </a:t>
            </a:r>
            <a:endParaRPr lang="en-US" sz="1200"/>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cs typeface="Poppins"/>
              </a:rPr>
              <a:t>Plentitude:</a:t>
            </a:r>
            <a:r>
              <a:rPr lang="en-US" sz="1200">
                <a:latin typeface="Poppins"/>
                <a:cs typeface="Poppins"/>
              </a:rPr>
              <a:t> An innovative digital platform that connects millennials with wealth advisors through their credit unions, offer affordable, personalized financial guidance. </a:t>
            </a:r>
          </a:p>
          <a:p>
            <a:pPr marL="320040" indent="-228600">
              <a:lnSpc>
                <a:spcPct val="120000"/>
              </a:lnSpc>
              <a:spcBef>
                <a:spcPts val="0"/>
              </a:spcBef>
              <a:spcAft>
                <a:spcPts val="1200"/>
              </a:spcAft>
              <a:buClr>
                <a:srgbClr val="C5D400"/>
              </a:buClr>
              <a:buSzPct val="80000"/>
              <a:buFont typeface="Wingdings" pitchFamily="2" charset="2"/>
              <a:buChar char="§"/>
            </a:pPr>
            <a:r>
              <a:rPr lang="en-US" sz="1200" b="1" err="1">
                <a:latin typeface="Poppins"/>
                <a:cs typeface="Poppins"/>
              </a:rPr>
              <a:t>FutureFunds</a:t>
            </a:r>
            <a:r>
              <a:rPr lang="en-US" sz="1200" b="1">
                <a:latin typeface="Poppins"/>
                <a:cs typeface="Poppins"/>
              </a:rPr>
              <a:t>: </a:t>
            </a:r>
            <a:r>
              <a:rPr lang="en-US" sz="1200">
                <a:latin typeface="Poppins"/>
                <a:cs typeface="Poppins"/>
              </a:rPr>
              <a:t>An AI-powered, investment assistant designed specifically for young adults coming of age between 2030 and 2035. The solution is a personalized, proactive financial companion integrated directly into digital banking platforms. </a:t>
            </a:r>
          </a:p>
          <a:p>
            <a:pPr marL="320040" indent="-228600">
              <a:lnSpc>
                <a:spcPct val="120000"/>
              </a:lnSpc>
              <a:spcBef>
                <a:spcPts val="0"/>
              </a:spcBef>
              <a:spcAft>
                <a:spcPts val="1200"/>
              </a:spcAft>
              <a:buClr>
                <a:srgbClr val="C5D400"/>
              </a:buClr>
              <a:buSzPct val="80000"/>
              <a:buFont typeface="Wingdings" pitchFamily="2" charset="2"/>
              <a:buChar char="§"/>
            </a:pPr>
            <a:endParaRPr lang="en-US" sz="1400">
              <a:latin typeface="Calibri" panose="020F0502020204030204" pitchFamily="34" charset="0"/>
              <a:cs typeface="Calibri" panose="020F0502020204030204" pitchFamily="34" charset="0"/>
            </a:endParaRP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1011081270"/>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yellow card with a black background&#10;&#10;AI-generated content may be incorrect.">
            <a:extLst>
              <a:ext uri="{FF2B5EF4-FFF2-40B4-BE49-F238E27FC236}">
                <a16:creationId xmlns:a16="http://schemas.microsoft.com/office/drawing/2014/main" id="{FA2704F1-1630-E75F-8288-384DE7BB020B}"/>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100">
                <a:solidFill>
                  <a:srgbClr val="15232B"/>
                </a:solidFill>
                <a:highlight>
                  <a:srgbClr val="FFFFFF"/>
                </a:highlight>
                <a:latin typeface="Poppins"/>
                <a:cs typeface="Poppins"/>
              </a:rPr>
              <a:t>There are so many takeaways from being in the i3 program for the past 2 years! I learned how to innovate effectively and with purpose- when to be bold, when to take chances, and when to question the status quo. Even better, I have made lifelong friendships with some of the most impactful, intelligent and inspiring people I've met in the industry, and for those I'll be forever grateful! </a:t>
            </a:r>
            <a:endParaRPr lang="en-US"/>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cs typeface="Calibri"/>
              </a:rPr>
              <a:t>Student Assist: </a:t>
            </a:r>
            <a:r>
              <a:rPr lang="en-US" sz="1200">
                <a:latin typeface="Poppins"/>
                <a:cs typeface="Calibri"/>
              </a:rPr>
              <a:t>An innovative application designed to support college students seeking to </a:t>
            </a:r>
            <a:r>
              <a:rPr lang="en-US" sz="1200">
                <a:latin typeface="Poppins"/>
                <a:cs typeface="Poppins"/>
              </a:rPr>
              <a:t>build essential life skills, manage their finances, and maintain well-being. </a:t>
            </a:r>
          </a:p>
          <a:p>
            <a:pPr marL="320040" indent="-228600">
              <a:lnSpc>
                <a:spcPct val="120000"/>
              </a:lnSpc>
              <a:spcBef>
                <a:spcPts val="0"/>
              </a:spcBef>
              <a:spcAft>
                <a:spcPts val="1200"/>
              </a:spcAft>
              <a:buClr>
                <a:srgbClr val="C5D400"/>
              </a:buClr>
              <a:buSzPct val="80000"/>
              <a:buFont typeface="MetaSerif Pro Book Ita" pitchFamily="2" charset="2"/>
              <a:buChar char="→"/>
            </a:pPr>
            <a:r>
              <a:rPr lang="en-US" sz="1200" b="1">
                <a:latin typeface="Poppins"/>
                <a:cs typeface="Poppins"/>
              </a:rPr>
              <a:t>Wayfinder: </a:t>
            </a:r>
            <a:r>
              <a:rPr lang="en-US" sz="1200">
                <a:latin typeface="Poppins"/>
                <a:cs typeface="Poppins"/>
              </a:rPr>
              <a:t>A platform that leverages behavioral science, technology, and community, so that credit unions can reclaim their role as indispensable partners in their members’ financial journeys. </a:t>
            </a:r>
          </a:p>
          <a:p>
            <a:pPr marL="320040" indent="-228600">
              <a:lnSpc>
                <a:spcPct val="120000"/>
              </a:lnSpc>
              <a:spcBef>
                <a:spcPts val="0"/>
              </a:spcBef>
              <a:spcAft>
                <a:spcPts val="1200"/>
              </a:spcAft>
              <a:buClr>
                <a:srgbClr val="C5D400"/>
              </a:buClr>
              <a:buSzPct val="80000"/>
              <a:buFont typeface="Wingdings" pitchFamily="2" charset="2"/>
              <a:buChar char="§"/>
            </a:pPr>
            <a:endParaRPr lang="en-US" sz="1200" b="1">
              <a:latin typeface="Poppins"/>
              <a:cs typeface="Calibri" panose="020F0502020204030204" pitchFamily="34" charset="0"/>
            </a:endParaRP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1854249380"/>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yellow rectangular frame with a black background&#10;&#10;AI-generated content may be incorrect.">
            <a:extLst>
              <a:ext uri="{FF2B5EF4-FFF2-40B4-BE49-F238E27FC236}">
                <a16:creationId xmlns:a16="http://schemas.microsoft.com/office/drawing/2014/main" id="{F96A7C59-09AA-AE72-65D7-EB4F4FAD2839}"/>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2B373E"/>
                </a:solidFill>
                <a:highlight>
                  <a:srgbClr val="FFFFFF"/>
                </a:highlight>
                <a:latin typeface="Poppins"/>
                <a:cs typeface="Poppins"/>
              </a:rPr>
              <a:t>After three years in this program, it’s difficult to identify just one key takeaway. However, the most meaningful and impactful aspect has undoubtedly been the lifelong relationships I’ve built. I’ve formed connections with individuals across many areas of the credit union industry—people I can rely on, learn from, and collaborate with. We’ve stayed connected with past i3 participants and continue to expand our network each year. The breadth of knowledge and insight I’ve gained from these relationships is truly invaluable.</a:t>
            </a:r>
            <a:endParaRPr lang="en-US" sz="1200">
              <a:solidFill>
                <a:srgbClr val="2B373E"/>
              </a:solidFill>
              <a:latin typeface="Poppins"/>
              <a:cs typeface="Poppins"/>
            </a:endParaRPr>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MetaSerif Pro Book Ita" pitchFamily="2" charset="2"/>
              <a:buChar char="→"/>
              <a:tabLst>
                <a:tab pos="137160" algn="l"/>
                <a:tab pos="182880" algn="l"/>
              </a:tabLst>
            </a:pPr>
            <a:r>
              <a:rPr lang="en-US" sz="1200" b="1">
                <a:latin typeface="Poppins"/>
                <a:ea typeface="Calibri"/>
                <a:cs typeface="Poppins"/>
              </a:rPr>
              <a:t>Thrive (i2 project): </a:t>
            </a:r>
            <a:r>
              <a:rPr lang="en-US" sz="1200">
                <a:latin typeface="Poppins"/>
                <a:ea typeface="Calibri"/>
                <a:cs typeface="Poppins"/>
              </a:rPr>
              <a:t>Connecting users, from Generation A to Generation Z and all in between, with personalized guidance to help them financially thrive.</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ea typeface="Calibri"/>
                <a:cs typeface="Poppins"/>
              </a:rPr>
              <a:t>Plentitude:</a:t>
            </a:r>
            <a:r>
              <a:rPr lang="en-US" sz="1200">
                <a:latin typeface="Poppins"/>
                <a:ea typeface="Calibri"/>
                <a:cs typeface="Poppins"/>
              </a:rPr>
              <a:t> An innovative digital platform that connects millennials with wealth advisors through their credit unions, offer affordable, personalized financial guidance. </a:t>
            </a:r>
            <a:endParaRPr lang="en-US" sz="1200" b="1">
              <a:latin typeface="Poppins"/>
              <a:cs typeface="Poppins"/>
            </a:endParaRPr>
          </a:p>
          <a:p>
            <a:pPr marL="320040" indent="-228600">
              <a:lnSpc>
                <a:spcPct val="120000"/>
              </a:lnSpc>
              <a:spcBef>
                <a:spcPts val="0"/>
              </a:spcBef>
              <a:spcAft>
                <a:spcPts val="1200"/>
              </a:spcAft>
              <a:buClr>
                <a:srgbClr val="C5D400"/>
              </a:buClr>
              <a:buSzPct val="80000"/>
              <a:buFont typeface="Wingdings" pitchFamily="2" charset="2"/>
              <a:buChar char="§"/>
            </a:pPr>
            <a:r>
              <a:rPr lang="en-US" sz="1200" b="1">
                <a:latin typeface="Poppins"/>
                <a:ea typeface="Calibri"/>
                <a:cs typeface="Poppins"/>
              </a:rPr>
              <a:t>Golden Glide:</a:t>
            </a:r>
            <a:r>
              <a:rPr lang="en-US" sz="1200">
                <a:latin typeface="Poppins"/>
                <a:ea typeface="Calibri"/>
                <a:cs typeface="Poppins"/>
              </a:rPr>
              <a:t> A retirement planning tool that offers members a personalized "glide path" that connects today's finances to future lifestyle goals. Golden Glide goes beyond planning by embedding exclusive credit union offers. </a:t>
            </a:r>
            <a:endParaRPr lang="en-US" sz="1200">
              <a:latin typeface="Poppins"/>
              <a:ea typeface="Calibri"/>
              <a:cs typeface="Calibri" panose="020F0502020204030204" pitchFamily="34" charset="0"/>
            </a:endParaRP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2861721423"/>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yellow card with a black background&#10;&#10;AI-generated content may be incorrect.">
            <a:extLst>
              <a:ext uri="{FF2B5EF4-FFF2-40B4-BE49-F238E27FC236}">
                <a16:creationId xmlns:a16="http://schemas.microsoft.com/office/drawing/2014/main" id="{E476CD47-0111-CF9A-E149-74BB974FA6FD}"/>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15232B"/>
                </a:solidFill>
                <a:highlight>
                  <a:srgbClr val="FFFFFF"/>
                </a:highlight>
                <a:latin typeface="Poppins"/>
                <a:cs typeface="Poppins"/>
              </a:rPr>
              <a:t>The i3 program reinforced for me that the greatest innovations come from collaboration among people with diverse perspectives and strengths. The best ideas are rarely created in isolation; instead, they are built by learning from one another through shared curiosity and mutual respect for ideas big and small. i3 created the space for us to learn and innovate together, encouraging open-mindedness, adaptability, and the confidence to leverage our strengths to turn individual inspiration into something greater, together.</a:t>
            </a:r>
            <a:endParaRPr lang="en-US" sz="1200">
              <a:highlight>
                <a:srgbClr val="FFFFFF"/>
              </a:highlight>
            </a:endParaRPr>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ea typeface="Calibri"/>
                <a:cs typeface="Poppins"/>
              </a:rPr>
              <a:t>Rapid Response:</a:t>
            </a:r>
            <a:r>
              <a:rPr lang="en-US" sz="1200">
                <a:latin typeface="Poppins"/>
                <a:ea typeface="Calibri"/>
                <a:cs typeface="Poppins"/>
              </a:rPr>
              <a:t> A community </a:t>
            </a:r>
            <a:r>
              <a:rPr lang="en-US" sz="1200" err="1">
                <a:latin typeface="Poppins"/>
                <a:ea typeface="Calibri"/>
                <a:cs typeface="Poppins"/>
              </a:rPr>
              <a:t>im</a:t>
            </a:r>
            <a:r>
              <a:rPr lang="en-US" sz="1200">
                <a:latin typeface="Poppins"/>
                <a:ea typeface="Calibri"/>
                <a:cs typeface="Poppins"/>
              </a:rPr>
              <a:t>pact fund facilitated by credit unions, empowering communities through member donations.</a:t>
            </a:r>
            <a:endParaRPr lang="en-US" sz="1200" b="1">
              <a:latin typeface="Poppins"/>
              <a:cs typeface="Poppins"/>
            </a:endParaRPr>
          </a:p>
          <a:p>
            <a:pPr marL="320040" indent="-228600">
              <a:lnSpc>
                <a:spcPct val="120000"/>
              </a:lnSpc>
              <a:spcBef>
                <a:spcPts val="0"/>
              </a:spcBef>
              <a:spcAft>
                <a:spcPts val="1200"/>
              </a:spcAft>
              <a:buClr>
                <a:srgbClr val="C5D400"/>
              </a:buClr>
              <a:buSzPct val="80000"/>
              <a:buFont typeface="Wingdings" pitchFamily="2" charset="2"/>
              <a:buChar char="§"/>
            </a:pPr>
            <a:r>
              <a:rPr lang="en-US" sz="1200" b="1" err="1">
                <a:latin typeface="Poppins"/>
                <a:ea typeface="Calibri"/>
                <a:cs typeface="Poppins"/>
              </a:rPr>
              <a:t>FutureFunds</a:t>
            </a:r>
            <a:r>
              <a:rPr lang="en-US" sz="1200" b="1">
                <a:latin typeface="Poppins"/>
                <a:ea typeface="Calibri"/>
                <a:cs typeface="Poppins"/>
              </a:rPr>
              <a:t>: </a:t>
            </a:r>
            <a:r>
              <a:rPr lang="en-US" sz="1200">
                <a:latin typeface="Poppins"/>
                <a:ea typeface="Calibri"/>
                <a:cs typeface="Poppins"/>
              </a:rPr>
              <a:t>An AI-powered, investment assistant designed specifically for young adults coming of age between 2030 and 2035. The solution is a personalized, proactive financial companion integrated directly into digital banking platforms. </a:t>
            </a:r>
            <a:endParaRPr lang="en-US" sz="1200">
              <a:latin typeface="Poppins"/>
              <a:ea typeface="Calibri"/>
              <a:cs typeface="Calibri" panose="020F0502020204030204" pitchFamily="34" charset="0"/>
            </a:endParaRP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3913466138"/>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redit card&#10;&#10;AI-generated content may be incorrect.">
            <a:extLst>
              <a:ext uri="{FF2B5EF4-FFF2-40B4-BE49-F238E27FC236}">
                <a16:creationId xmlns:a16="http://schemas.microsoft.com/office/drawing/2014/main" id="{3548255E-1201-A182-846C-0FDE18B900E8}"/>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2B373E"/>
                </a:solidFill>
                <a:latin typeface="Poppins"/>
                <a:cs typeface="Poppins"/>
              </a:rPr>
              <a:t>i3 gave me two things I didn't anticipate: a network of leaders I'll lean on for the rest of my career, and a fundamental shift in how I approach innovation. What surprised me most wasn't a framework or a tool — it was discovering that the most powerful thing you can bring to a problem is genuine curiosity about the person on the other side of it. Being immersed in a cohort of people from across the credit union movement — all wrestling with the same tensions, all committed to doing better by their members — reshaped how I see my own work and my place in this industry. I leave with the relationships, the tools, and the conviction to turn what's possible into what's real</a:t>
            </a:r>
            <a:endParaRPr lang="en-US" sz="1200">
              <a:latin typeface="Poppins"/>
              <a:cs typeface="Poppins"/>
            </a:endParaRPr>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MetaSerif Pro Book Ita" pitchFamily="2" charset="2"/>
              <a:buChar char="→"/>
              <a:tabLst>
                <a:tab pos="137160" algn="l"/>
                <a:tab pos="182880" algn="l"/>
              </a:tabLst>
            </a:pPr>
            <a:r>
              <a:rPr lang="en-US" sz="1200" b="1" err="1">
                <a:latin typeface="Poppins"/>
                <a:ea typeface="Calibri"/>
                <a:cs typeface="Poppins"/>
              </a:rPr>
              <a:t>GigStability</a:t>
            </a:r>
            <a:r>
              <a:rPr lang="en-US" sz="1200" b="1">
                <a:latin typeface="Poppins"/>
                <a:ea typeface="Calibri"/>
                <a:cs typeface="Poppins"/>
              </a:rPr>
              <a:t>: </a:t>
            </a:r>
            <a:r>
              <a:rPr lang="en-US" sz="1200">
                <a:latin typeface="Poppins"/>
                <a:ea typeface="Calibri"/>
                <a:cs typeface="Poppins"/>
              </a:rPr>
              <a:t>A tool that helps gig workers achieve greater financial stability by smoothing income variability, automating savings, streamlining tax planning, and providing access to affordable benefits and a supportive community.</a:t>
            </a:r>
          </a:p>
          <a:p>
            <a:pPr marL="320040" indent="-228600">
              <a:lnSpc>
                <a:spcPct val="120000"/>
              </a:lnSpc>
              <a:spcBef>
                <a:spcPts val="0"/>
              </a:spcBef>
              <a:spcAft>
                <a:spcPts val="1200"/>
              </a:spcAft>
              <a:buClr>
                <a:srgbClr val="C5D400"/>
              </a:buClr>
              <a:buSzPct val="80000"/>
              <a:buFont typeface="Wingdings" pitchFamily="2" charset="2"/>
              <a:buChar char="§"/>
            </a:pPr>
            <a:r>
              <a:rPr lang="en-US" sz="1200" b="1" err="1">
                <a:latin typeface="Poppins"/>
                <a:ea typeface="Calibri"/>
                <a:cs typeface="Calibri"/>
              </a:rPr>
              <a:t>Nexura</a:t>
            </a:r>
            <a:r>
              <a:rPr lang="en-US" sz="1200" b="1">
                <a:latin typeface="Poppins"/>
                <a:ea typeface="Calibri"/>
                <a:cs typeface="Calibri"/>
              </a:rPr>
              <a:t>: </a:t>
            </a:r>
            <a:r>
              <a:rPr lang="en-US" sz="1200">
                <a:latin typeface="Poppins"/>
                <a:ea typeface="Calibri"/>
                <a:cs typeface="Calibri"/>
              </a:rPr>
              <a:t>A solution that reimagines the checking relationship as a dynamic financial wellness platform. </a:t>
            </a:r>
            <a:r>
              <a:rPr lang="en-US" sz="1200" err="1">
                <a:latin typeface="Poppins"/>
                <a:ea typeface="Calibri"/>
                <a:cs typeface="Calibri"/>
              </a:rPr>
              <a:t>Nexura</a:t>
            </a:r>
            <a:r>
              <a:rPr lang="en-US" sz="1200">
                <a:latin typeface="Poppins"/>
                <a:ea typeface="Calibri"/>
                <a:cs typeface="Calibri"/>
              </a:rPr>
              <a:t> provides a consolidated dashboard that forecasts income, organize expenses, and enables customizable rules and alerts. </a:t>
            </a:r>
            <a:endParaRPr lang="en-US" sz="1200">
              <a:latin typeface="Poppins"/>
              <a:ea typeface="Calibri"/>
              <a:cs typeface="Calibri" panose="020F0502020204030204" pitchFamily="34" charset="0"/>
            </a:endParaRP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934600664"/>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yellow card with a black background&#10;&#10;AI-generated content may be incorrect.">
            <a:extLst>
              <a:ext uri="{FF2B5EF4-FFF2-40B4-BE49-F238E27FC236}">
                <a16:creationId xmlns:a16="http://schemas.microsoft.com/office/drawing/2014/main" id="{3EB38BE3-AB4C-0BA4-C0C7-94A85AEBE413}"/>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a:solidFill>
                  <a:srgbClr val="15232B"/>
                </a:solidFill>
                <a:highlight>
                  <a:srgbClr val="FFFFFF"/>
                </a:highlight>
                <a:latin typeface="Poppins"/>
                <a:cs typeface="Poppins"/>
              </a:rPr>
              <a:t>I enjoyed my time with the two-year Filene i3 program. It was meaningful and impactful. Collaborating with peers in different roles from across the credit union industry deepened my understanding. We worked together to generate innovative business ideas that I'd love to see become a reality. Of course, I also appreciated learning from experts at Filene conferences and events. I'm glad I had the opportunity to be part of i3 wave 20.</a:t>
            </a:r>
            <a:endParaRPr lang="en-US" sz="1200">
              <a:highlight>
                <a:srgbClr val="FFFFFF"/>
              </a:highlight>
            </a:endParaRPr>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cs typeface="Calibri"/>
              </a:rPr>
              <a:t>Teach2Finance: </a:t>
            </a:r>
            <a:r>
              <a:rPr lang="en-US" sz="1200">
                <a:latin typeface="Poppins"/>
                <a:cs typeface="Poppins"/>
              </a:rPr>
              <a:t>Teach2Finance enables educators to earn supplemental income and build financial expertise through a certification program designed around school breaks.</a:t>
            </a:r>
          </a:p>
          <a:p>
            <a:pPr marL="320040" indent="-228600">
              <a:lnSpc>
                <a:spcPct val="120000"/>
              </a:lnSpc>
              <a:spcBef>
                <a:spcPts val="0"/>
              </a:spcBef>
              <a:spcAft>
                <a:spcPts val="1200"/>
              </a:spcAft>
              <a:buClr>
                <a:srgbClr val="C5D400"/>
              </a:buClr>
              <a:buSzPct val="80000"/>
              <a:buFont typeface="Wingdings" pitchFamily="2" charset="2"/>
              <a:buChar char="§"/>
            </a:pPr>
            <a:r>
              <a:rPr lang="en-US" sz="1200" b="1">
                <a:latin typeface="Poppins"/>
                <a:cs typeface="Calibri"/>
              </a:rPr>
              <a:t>Golden Glide:</a:t>
            </a:r>
            <a:r>
              <a:rPr lang="en-US" sz="1200">
                <a:latin typeface="Poppins"/>
                <a:cs typeface="Calibri"/>
              </a:rPr>
              <a:t> A retirement planning tool that offers members a personalized "glide path" that connects today's finances to future lifestyle goals. Golden Glide goes beyond planning by embedding exclusive credit union offers. </a:t>
            </a:r>
            <a:endParaRPr lang="en-US" sz="1200">
              <a:latin typeface="Poppins"/>
              <a:cs typeface="Calibri" panose="020F0502020204030204" pitchFamily="34" charset="0"/>
            </a:endParaRP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3338339052"/>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rectangular frame with green and yellow text&#10;&#10;AI-generated content may be incorrect.">
            <a:extLst>
              <a:ext uri="{FF2B5EF4-FFF2-40B4-BE49-F238E27FC236}">
                <a16:creationId xmlns:a16="http://schemas.microsoft.com/office/drawing/2014/main" id="{A9318BA3-902F-FC79-E5F1-55E61CEBBB83}"/>
              </a:ext>
            </a:extLst>
          </p:cNvPr>
          <p:cNvPicPr>
            <a:picLocks noChangeAspect="1"/>
          </p:cNvPicPr>
          <p:nvPr/>
        </p:nvPicPr>
        <p:blipFill>
          <a:blip r:embed="rId4"/>
          <a:stretch>
            <a:fillRect/>
          </a:stretch>
        </p:blipFill>
        <p:spPr>
          <a:xfrm>
            <a:off x="6350" y="0"/>
            <a:ext cx="12179302" cy="6858000"/>
          </a:xfrm>
          <a:prstGeom prst="rect">
            <a:avLst/>
          </a:prstGeom>
        </p:spPr>
      </p:pic>
      <p:sp>
        <p:nvSpPr>
          <p:cNvPr id="10" name="Content Placeholder 2">
            <a:extLst>
              <a:ext uri="{FF2B5EF4-FFF2-40B4-BE49-F238E27FC236}">
                <a16:creationId xmlns:a16="http://schemas.microsoft.com/office/drawing/2014/main" id="{471ADAAA-0C48-F493-1700-EEF502B67E63}"/>
              </a:ext>
            </a:extLst>
          </p:cNvPr>
          <p:cNvSpPr>
            <a:spLocks noGrp="1"/>
          </p:cNvSpPr>
          <p:nvPr>
            <p:ph idx="1"/>
          </p:nvPr>
        </p:nvSpPr>
        <p:spPr>
          <a:xfrm>
            <a:off x="4222075" y="1990940"/>
            <a:ext cx="7414691" cy="4225401"/>
          </a:xfrm>
        </p:spPr>
        <p:txBody>
          <a:bodyPr lIns="91440" tIns="45720" rIns="91440" bIns="45720" anchor="t"/>
          <a:lstStyle/>
          <a:p>
            <a:pPr marL="0" indent="0">
              <a:lnSpc>
                <a:spcPct val="120000"/>
              </a:lnSpc>
              <a:spcAft>
                <a:spcPts val="600"/>
              </a:spcAft>
              <a:buNone/>
            </a:pPr>
            <a:r>
              <a:rPr lang="en-US" sz="1200" b="1" spc="250">
                <a:solidFill>
                  <a:srgbClr val="C4C44E"/>
                </a:solidFill>
                <a:latin typeface="Proxima Nova ExWd"/>
                <a:cs typeface="Arial"/>
              </a:rPr>
              <a:t>WHAT WILL YOU TAKE FROM i3?</a:t>
            </a:r>
          </a:p>
          <a:p>
            <a:pPr marL="91440" indent="0">
              <a:lnSpc>
                <a:spcPct val="120000"/>
              </a:lnSpc>
              <a:spcBef>
                <a:spcPts val="0"/>
              </a:spcBef>
              <a:spcAft>
                <a:spcPts val="2400"/>
              </a:spcAft>
              <a:buNone/>
              <a:tabLst>
                <a:tab pos="137160" algn="l"/>
                <a:tab pos="182880" algn="l"/>
              </a:tabLst>
            </a:pPr>
            <a:r>
              <a:rPr lang="en-US" sz="1200" dirty="0">
                <a:solidFill>
                  <a:srgbClr val="15232B"/>
                </a:solidFill>
                <a:highlight>
                  <a:srgbClr val="FFFFFF"/>
                </a:highlight>
                <a:latin typeface="Poppins"/>
                <a:cs typeface="Poppins"/>
              </a:rPr>
              <a:t>One of my key take aways is deepening an ever growing network of credit union leaders and friends, and with them building an innovative ecosystem where we can excel together in serving our organizations and our members, finding unique ways to solve issues that affect both. </a:t>
            </a:r>
            <a:endParaRPr lang="en-US" sz="1200" dirty="0"/>
          </a:p>
          <a:p>
            <a:pPr marL="0" indent="0">
              <a:lnSpc>
                <a:spcPct val="120000"/>
              </a:lnSpc>
              <a:spcAft>
                <a:spcPts val="600"/>
              </a:spcAft>
              <a:buNone/>
            </a:pPr>
            <a:r>
              <a:rPr lang="en-US" sz="1200" b="1" spc="250">
                <a:solidFill>
                  <a:srgbClr val="C4C42D"/>
                </a:solidFill>
                <a:latin typeface="Proxima Nova ExWd"/>
                <a:cs typeface="Arial"/>
              </a:rPr>
              <a:t>PROJECTS</a:t>
            </a:r>
          </a:p>
          <a:p>
            <a:pPr marL="320040" indent="-228600">
              <a:lnSpc>
                <a:spcPct val="120000"/>
              </a:lnSpc>
              <a:spcBef>
                <a:spcPts val="0"/>
              </a:spcBef>
              <a:spcAft>
                <a:spcPts val="1200"/>
              </a:spcAft>
              <a:buClr>
                <a:srgbClr val="C5D400"/>
              </a:buClr>
              <a:buSzPct val="80000"/>
              <a:buFont typeface="Wingdings" pitchFamily="2" charset="2"/>
              <a:buChar char="§"/>
              <a:tabLst>
                <a:tab pos="137160" algn="l"/>
                <a:tab pos="182880" algn="l"/>
              </a:tabLst>
            </a:pPr>
            <a:r>
              <a:rPr lang="en-US" sz="1200" b="1">
                <a:latin typeface="Poppins"/>
                <a:cs typeface="Poppins"/>
              </a:rPr>
              <a:t>Building Blocks Financial Wellness: </a:t>
            </a:r>
            <a:r>
              <a:rPr lang="en-US" sz="1200">
                <a:latin typeface="Poppins"/>
                <a:cs typeface="Poppins"/>
              </a:rPr>
              <a:t>A solution that helps credit union's deepen relationships with small business owners by offering a "Just-in-Time" solution that focus on financial guidance, knowledge, and best practices to cultivate the wll0being of the member and their business.</a:t>
            </a:r>
          </a:p>
          <a:p>
            <a:pPr marL="320040" indent="-228600">
              <a:lnSpc>
                <a:spcPct val="120000"/>
              </a:lnSpc>
              <a:spcBef>
                <a:spcPts val="0"/>
              </a:spcBef>
              <a:spcAft>
                <a:spcPts val="1200"/>
              </a:spcAft>
              <a:buClr>
                <a:srgbClr val="C5D400"/>
              </a:buClr>
              <a:buSzPct val="80000"/>
              <a:buFont typeface="Wingdings" pitchFamily="2" charset="2"/>
              <a:buChar char="§"/>
            </a:pPr>
            <a:r>
              <a:rPr lang="en-US" sz="1200" b="1">
                <a:latin typeface="Poppins"/>
                <a:cs typeface="Poppins"/>
              </a:rPr>
              <a:t>Wayfinder: </a:t>
            </a:r>
            <a:r>
              <a:rPr lang="en-US" sz="1200">
                <a:latin typeface="Poppins"/>
                <a:cs typeface="Poppins"/>
              </a:rPr>
              <a:t>A platform that leverages behavioral science, technology, and community, so that credit unions can reclaim their role as indispensable partners in their members’ financial journeys. </a:t>
            </a:r>
            <a:endParaRPr lang="en-US" sz="1200">
              <a:latin typeface="Calibri" panose="020F0502020204030204" pitchFamily="34" charset="0"/>
              <a:cs typeface="Calibri" panose="020F0502020204030204" pitchFamily="34" charset="0"/>
            </a:endParaRPr>
          </a:p>
          <a:p>
            <a:pPr marL="0" indent="0">
              <a:buNone/>
            </a:pPr>
            <a:endParaRPr lang="en-US" sz="1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279574198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Black">
  <a:themeElements>
    <a:clrScheme name="Filene Brand 1">
      <a:dk1>
        <a:sysClr val="windowText" lastClr="000000"/>
      </a:dk1>
      <a:lt1>
        <a:sysClr val="window" lastClr="FFFFFF"/>
      </a:lt1>
      <a:dk2>
        <a:srgbClr val="000000"/>
      </a:dk2>
      <a:lt2>
        <a:srgbClr val="F8F8F8"/>
      </a:lt2>
      <a:accent1>
        <a:srgbClr val="D9DA55"/>
      </a:accent1>
      <a:accent2>
        <a:srgbClr val="74CBC8"/>
      </a:accent2>
      <a:accent3>
        <a:srgbClr val="EE3524"/>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reen">
  <a:themeElements>
    <a:clrScheme name="Filene Brand 1">
      <a:dk1>
        <a:sysClr val="windowText" lastClr="000000"/>
      </a:dk1>
      <a:lt1>
        <a:sysClr val="window" lastClr="FFFFFF"/>
      </a:lt1>
      <a:dk2>
        <a:srgbClr val="000000"/>
      </a:dk2>
      <a:lt2>
        <a:srgbClr val="F8F8F8"/>
      </a:lt2>
      <a:accent1>
        <a:srgbClr val="D9DA55"/>
      </a:accent1>
      <a:accent2>
        <a:srgbClr val="74CBC8"/>
      </a:accent2>
      <a:accent3>
        <a:srgbClr val="EE3524"/>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ue">
  <a:themeElements>
    <a:clrScheme name="Filene Brand 1">
      <a:dk1>
        <a:sysClr val="windowText" lastClr="000000"/>
      </a:dk1>
      <a:lt1>
        <a:sysClr val="window" lastClr="FFFFFF"/>
      </a:lt1>
      <a:dk2>
        <a:srgbClr val="000000"/>
      </a:dk2>
      <a:lt2>
        <a:srgbClr val="F8F8F8"/>
      </a:lt2>
      <a:accent1>
        <a:srgbClr val="D9DA55"/>
      </a:accent1>
      <a:accent2>
        <a:srgbClr val="74CBC8"/>
      </a:accent2>
      <a:accent3>
        <a:srgbClr val="EE3524"/>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lear Red">
  <a:themeElements>
    <a:clrScheme name="Filene Brand 1">
      <a:dk1>
        <a:sysClr val="windowText" lastClr="000000"/>
      </a:dk1>
      <a:lt1>
        <a:sysClr val="window" lastClr="FFFFFF"/>
      </a:lt1>
      <a:dk2>
        <a:srgbClr val="000000"/>
      </a:dk2>
      <a:lt2>
        <a:srgbClr val="F8F8F8"/>
      </a:lt2>
      <a:accent1>
        <a:srgbClr val="D9DA55"/>
      </a:accent1>
      <a:accent2>
        <a:srgbClr val="74CBC8"/>
      </a:accent2>
      <a:accent3>
        <a:srgbClr val="EE3524"/>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lear Blue">
  <a:themeElements>
    <a:clrScheme name="Filene Brand 1">
      <a:dk1>
        <a:sysClr val="windowText" lastClr="000000"/>
      </a:dk1>
      <a:lt1>
        <a:sysClr val="window" lastClr="FFFFFF"/>
      </a:lt1>
      <a:dk2>
        <a:srgbClr val="000000"/>
      </a:dk2>
      <a:lt2>
        <a:srgbClr val="F8F8F8"/>
      </a:lt2>
      <a:accent1>
        <a:srgbClr val="D9DA55"/>
      </a:accent1>
      <a:accent2>
        <a:srgbClr val="74CBC8"/>
      </a:accent2>
      <a:accent3>
        <a:srgbClr val="EE3524"/>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Clear Green">
  <a:themeElements>
    <a:clrScheme name="Filene Brand 1">
      <a:dk1>
        <a:sysClr val="windowText" lastClr="000000"/>
      </a:dk1>
      <a:lt1>
        <a:sysClr val="window" lastClr="FFFFFF"/>
      </a:lt1>
      <a:dk2>
        <a:srgbClr val="000000"/>
      </a:dk2>
      <a:lt2>
        <a:srgbClr val="F8F8F8"/>
      </a:lt2>
      <a:accent1>
        <a:srgbClr val="D9DA55"/>
      </a:accent1>
      <a:accent2>
        <a:srgbClr val="74CBC8"/>
      </a:accent2>
      <a:accent3>
        <a:srgbClr val="EE3524"/>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732DE7D05AFA449C3167C08C186B4C" ma:contentTypeVersion="19" ma:contentTypeDescription="Create a new document." ma:contentTypeScope="" ma:versionID="6c31180c5eb4a9ed6c178db250e124ad">
  <xsd:schema xmlns:xsd="http://www.w3.org/2001/XMLSchema" xmlns:xs="http://www.w3.org/2001/XMLSchema" xmlns:p="http://schemas.microsoft.com/office/2006/metadata/properties" xmlns:ns2="fc3f729a-c206-4fb8-ac29-b084b1baf280" xmlns:ns3="13093efc-0ed6-46db-9d45-c1867999c2be" targetNamespace="http://schemas.microsoft.com/office/2006/metadata/properties" ma:root="true" ma:fieldsID="f72a7157e75a0b607543a4633340f83d" ns2:_="" ns3:_="">
    <xsd:import namespace="fc3f729a-c206-4fb8-ac29-b084b1baf280"/>
    <xsd:import namespace="13093efc-0ed6-46db-9d45-c1867999c2b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LengthInSeconds"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3f729a-c206-4fb8-ac29-b084b1baf2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495bd11-ef62-4b2c-bf1c-b30c7bb01126"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093efc-0ed6-46db-9d45-c1867999c2b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de7596c-291e-44e5-a3d7-eab95c8ac9bf}" ma:internalName="TaxCatchAll" ma:showField="CatchAllData" ma:web="13093efc-0ed6-46db-9d45-c1867999c2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3093efc-0ed6-46db-9d45-c1867999c2be" xsi:nil="true"/>
    <lcf76f155ced4ddcb4097134ff3c332f xmlns="fc3f729a-c206-4fb8-ac29-b084b1baf280">
      <Terms xmlns="http://schemas.microsoft.com/office/infopath/2007/PartnerControls"/>
    </lcf76f155ced4ddcb4097134ff3c332f>
    <SharedWithUsers xmlns="13093efc-0ed6-46db-9d45-c1867999c2be">
      <UserInfo>
        <DisplayName>Christie Kimbell</DisplayName>
        <AccountId>30</AccountId>
        <AccountType/>
      </UserInfo>
      <UserInfo>
        <DisplayName>Josh Sledge</DisplayName>
        <AccountId>87</AccountId>
        <AccountType/>
      </UserInfo>
    </SharedWithUsers>
  </documentManagement>
</p:properties>
</file>

<file path=customXml/itemProps1.xml><?xml version="1.0" encoding="utf-8"?>
<ds:datastoreItem xmlns:ds="http://schemas.openxmlformats.org/officeDocument/2006/customXml" ds:itemID="{6E0612F6-09C2-4681-91AB-19A659BDE2E3}">
  <ds:schemaRefs>
    <ds:schemaRef ds:uri="13093efc-0ed6-46db-9d45-c1867999c2be"/>
    <ds:schemaRef ds:uri="fc3f729a-c206-4fb8-ac29-b084b1baf2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AF68CAA-93D5-45D4-BDBE-79D33AF251D4}">
  <ds:schemaRefs>
    <ds:schemaRef ds:uri="http://schemas.microsoft.com/sharepoint/v3/contenttype/forms"/>
  </ds:schemaRefs>
</ds:datastoreItem>
</file>

<file path=customXml/itemProps3.xml><?xml version="1.0" encoding="utf-8"?>
<ds:datastoreItem xmlns:ds="http://schemas.openxmlformats.org/officeDocument/2006/customXml" ds:itemID="{CF394DF9-D193-4AC4-8F21-5253C242C88C}">
  <ds:schemaRefs>
    <ds:schemaRef ds:uri="http://purl.org/dc/dcmitype/"/>
    <ds:schemaRef ds:uri="fc3f729a-c206-4fb8-ac29-b084b1baf280"/>
    <ds:schemaRef ds:uri="http://schemas.openxmlformats.org/package/2006/metadata/core-properties"/>
    <ds:schemaRef ds:uri="13093efc-0ed6-46db-9d45-c1867999c2be"/>
    <ds:schemaRef ds:uri="http://purl.org/dc/terms/"/>
    <ds:schemaRef ds:uri="http://schemas.microsoft.com/office/2006/documentManagement/types"/>
    <ds:schemaRef ds:uri="http://www.w3.org/XML/1998/namespace"/>
    <ds:schemaRef ds:uri="http://purl.org/dc/elements/1.1/"/>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4684</Words>
  <Application>Microsoft Macintosh PowerPoint</Application>
  <PresentationFormat>Widescreen</PresentationFormat>
  <Paragraphs>246</Paragraphs>
  <Slides>29</Slides>
  <Notes>29</Notes>
  <HiddenSlides>0</HiddenSlides>
  <MMClips>0</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29</vt:i4>
      </vt:variant>
    </vt:vector>
  </HeadingPairs>
  <TitlesOfParts>
    <vt:vector size="55" baseType="lpstr">
      <vt:lpstr>Alright Sans Regular</vt:lpstr>
      <vt:lpstr>Aptos</vt:lpstr>
      <vt:lpstr>Arial</vt:lpstr>
      <vt:lpstr>Calibri</vt:lpstr>
      <vt:lpstr>Calibri Light</vt:lpstr>
      <vt:lpstr>Courier New</vt:lpstr>
      <vt:lpstr>Helvetica</vt:lpstr>
      <vt:lpstr>Helvetica 77 Bold Condensed</vt:lpstr>
      <vt:lpstr>Helvetica Light</vt:lpstr>
      <vt:lpstr>Helvetica Neue</vt:lpstr>
      <vt:lpstr>Helvetica Neue Bold Condensed</vt:lpstr>
      <vt:lpstr>Meta Offc Pro Bold</vt:lpstr>
      <vt:lpstr>Meta Offc Pro Normal</vt:lpstr>
      <vt:lpstr>MetaSerif Pro Book Ita</vt:lpstr>
      <vt:lpstr>Poppins</vt:lpstr>
      <vt:lpstr>Proxima Nova Extra Condensed Re</vt:lpstr>
      <vt:lpstr>Proxima Nova ExWd</vt:lpstr>
      <vt:lpstr>Wingdings</vt:lpstr>
      <vt:lpstr>Black</vt:lpstr>
      <vt:lpstr>Office Theme</vt:lpstr>
      <vt:lpstr>1_Office Theme</vt:lpstr>
      <vt:lpstr>Green</vt:lpstr>
      <vt:lpstr>Blue</vt:lpstr>
      <vt:lpstr>Clear Red</vt:lpstr>
      <vt:lpstr>Clear Blue</vt:lpstr>
      <vt:lpstr>Clear Green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DIVE DEEPER</vt:lpstr>
    </vt:vector>
  </TitlesOfParts>
  <Manager/>
  <Company>SWINK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Really Long, Really Really Long, So Long You Need Three Lines Title Goes Here</dc:title>
  <dc:subject/>
  <dc:creator>Matt Riley</dc:creator>
  <cp:keywords/>
  <dc:description/>
  <cp:lastModifiedBy>Jenny Armistead</cp:lastModifiedBy>
  <cp:revision>6</cp:revision>
  <dcterms:created xsi:type="dcterms:W3CDTF">2013-04-12T21:34:22Z</dcterms:created>
  <dcterms:modified xsi:type="dcterms:W3CDTF">2026-03-26T20:38:28Z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0x010100E1732DE7D05AFA449C3167C08C186B4C</vt:lpwstr>
  </property>
  <property fmtid="{D5CDD505-2E9C-101B-9397-08002B2CF9AE}" pid="3" name="MediaServiceImageTags">
    <vt:lpwstr/>
  </property>
</Properties>
</file>