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9" r:id="rId5"/>
    <p:sldMasterId id="2147483786" r:id="rId6"/>
  </p:sldMasterIdLst>
  <p:notesMasterIdLst>
    <p:notesMasterId r:id="rId18"/>
  </p:notesMasterIdLst>
  <p:sldIdLst>
    <p:sldId id="256" r:id="rId7"/>
    <p:sldId id="346" r:id="rId8"/>
    <p:sldId id="358" r:id="rId9"/>
    <p:sldId id="351" r:id="rId10"/>
    <p:sldId id="357" r:id="rId11"/>
    <p:sldId id="342" r:id="rId12"/>
    <p:sldId id="345" r:id="rId13"/>
    <p:sldId id="344" r:id="rId14"/>
    <p:sldId id="321" r:id="rId15"/>
    <p:sldId id="31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9AD61-83E9-54C0-ABD9-4CF4A377F33C}" name="Staci Duros" initials="" userId="S::stacid@filene.org::80a97195-3e70-4e85-9724-912e7e07fddc" providerId="AD"/>
  <p188:author id="{0E571E6F-D684-5305-1D3A-0CDDCA160B3D}" name="Jessica Gamache" initials="JG" userId="S::jessicag@filene.org::dd649064-ca35-4be6-bde6-b26d32c0348b" providerId="AD"/>
  <p188:author id="{A6F79E82-9992-C51F-1C61-84D2E5D77F92}" name="Christie Kimbell" initials="" userId="S::christiek@filene.org::e13c609a-1828-4fd4-97b1-c9265f772b97" providerId="AD"/>
  <p188:author id="{0355B4AC-667B-6241-97B3-A93FF43A123E}" name="Guest User" initials="GU" userId="S::urn:spo:anon#9269a9d2319eb0964a36056e5b14875fdea6c6c99a1c6a33d094c11dc792c7e9::" providerId="AD"/>
  <p188:author id="{AAF27AF9-760F-5213-8F41-FA10871F43FF}" name="Brittany Hoban" initials="" userId="S::brittanyh@filene.org::e130744f-6acf-4558-a5c1-1a3e415458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777"/>
    <a:srgbClr val="00724F"/>
    <a:srgbClr val="08D89A"/>
    <a:srgbClr val="5CDBA8"/>
    <a:srgbClr val="57DF8B"/>
    <a:srgbClr val="57DFB7"/>
    <a:srgbClr val="15E5A6"/>
    <a:srgbClr val="A3C9FC"/>
    <a:srgbClr val="3F70F1"/>
    <a:srgbClr val="7FA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694"/>
  </p:normalViewPr>
  <p:slideViewPr>
    <p:cSldViewPr snapToGrid="0">
      <p:cViewPr varScale="1">
        <p:scale>
          <a:sx n="121" d="100"/>
          <a:sy n="121" d="100"/>
        </p:scale>
        <p:origin x="5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9A8AD-688B-3844-A9BE-1D9FEC22644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1416F9-EE05-4E4D-8B33-4663DCFC9579}">
      <dgm:prSet phldrT="[Text]" custT="1"/>
      <dgm:spPr>
        <a:solidFill>
          <a:srgbClr val="04A777"/>
        </a:solidFill>
      </dgm:spPr>
      <dgm:t>
        <a:bodyPr/>
        <a:lstStyle/>
        <a:p>
          <a:pPr>
            <a:buNone/>
          </a:pPr>
          <a:r>
            <a:rPr lang="en-US" sz="1600" b="0" i="0" baseline="0" dirty="0">
              <a:solidFill>
                <a:schemeClr val="bg1"/>
              </a:solidFill>
            </a:rPr>
            <a:t>What are </a:t>
          </a:r>
          <a:r>
            <a:rPr lang="en-US" sz="1600" b="1" i="0" baseline="0" dirty="0">
              <a:solidFill>
                <a:schemeClr val="bg1"/>
              </a:solidFill>
            </a:rPr>
            <a:t>member priorities in different payments services</a:t>
          </a:r>
          <a:r>
            <a:rPr lang="en-US" sz="1600" b="0" i="0" baseline="0" dirty="0">
              <a:solidFill>
                <a:schemeClr val="bg1"/>
              </a:solidFill>
            </a:rPr>
            <a:t> and how can these insights guide CU  investment decisions in payments features?</a:t>
          </a:r>
          <a:endParaRPr lang="en-US" sz="1600" baseline="0" dirty="0">
            <a:solidFill>
              <a:schemeClr val="bg1"/>
            </a:solidFill>
          </a:endParaRPr>
        </a:p>
      </dgm:t>
    </dgm:pt>
    <dgm:pt modelId="{0512E037-908D-494D-BD84-48175461133E}" type="parTrans" cxnId="{D26E58A7-94AD-C342-957B-5ED878C18C1E}">
      <dgm:prSet/>
      <dgm:spPr/>
      <dgm:t>
        <a:bodyPr/>
        <a:lstStyle/>
        <a:p>
          <a:endParaRPr lang="en-US"/>
        </a:p>
      </dgm:t>
    </dgm:pt>
    <dgm:pt modelId="{1B8C5210-8A4B-FF4C-A4D5-40CC88CADE76}" type="sibTrans" cxnId="{D26E58A7-94AD-C342-957B-5ED878C18C1E}">
      <dgm:prSet/>
      <dgm:spPr/>
      <dgm:t>
        <a:bodyPr/>
        <a:lstStyle/>
        <a:p>
          <a:endParaRPr lang="en-US"/>
        </a:p>
      </dgm:t>
    </dgm:pt>
    <dgm:pt modelId="{C666405D-C8D3-B14D-B4C8-295C5D8A70C9}">
      <dgm:prSet custT="1"/>
      <dgm:spPr>
        <a:solidFill>
          <a:srgbClr val="04A777"/>
        </a:solidFill>
      </dgm:spPr>
      <dgm:t>
        <a:bodyPr/>
        <a:lstStyle/>
        <a:p>
          <a:pPr>
            <a:buNone/>
          </a:pPr>
          <a:r>
            <a:rPr lang="en-US" sz="1600" b="0" i="0" baseline="0" dirty="0">
              <a:solidFill>
                <a:schemeClr val="bg1"/>
              </a:solidFill>
            </a:rPr>
            <a:t>What are </a:t>
          </a:r>
          <a:r>
            <a:rPr lang="en-US" sz="1600" b="1" i="0" baseline="0" dirty="0">
              <a:solidFill>
                <a:schemeClr val="bg1"/>
              </a:solidFill>
            </a:rPr>
            <a:t>potential pathways for generating new revenue streams</a:t>
          </a:r>
          <a:r>
            <a:rPr lang="en-US" sz="1600" b="0" i="0" baseline="0" dirty="0">
              <a:solidFill>
                <a:schemeClr val="bg1"/>
              </a:solidFill>
            </a:rPr>
            <a:t> from payments?</a:t>
          </a:r>
          <a:endParaRPr lang="en-US" sz="1600" baseline="0" dirty="0">
            <a:solidFill>
              <a:schemeClr val="bg1"/>
            </a:solidFill>
          </a:endParaRPr>
        </a:p>
      </dgm:t>
    </dgm:pt>
    <dgm:pt modelId="{FB09EEA8-ABB4-8B4F-8299-212DD383F754}" type="parTrans" cxnId="{655B9889-64D2-7644-B71F-54B6EAC496E5}">
      <dgm:prSet/>
      <dgm:spPr/>
      <dgm:t>
        <a:bodyPr/>
        <a:lstStyle/>
        <a:p>
          <a:endParaRPr lang="en-US"/>
        </a:p>
      </dgm:t>
    </dgm:pt>
    <dgm:pt modelId="{11A51665-57E1-864E-B630-99D27F8D78F6}" type="sibTrans" cxnId="{655B9889-64D2-7644-B71F-54B6EAC496E5}">
      <dgm:prSet/>
      <dgm:spPr/>
      <dgm:t>
        <a:bodyPr/>
        <a:lstStyle/>
        <a:p>
          <a:endParaRPr lang="en-US"/>
        </a:p>
      </dgm:t>
    </dgm:pt>
    <dgm:pt modelId="{D31D77F2-5524-A445-8BB0-A8807CB92205}">
      <dgm:prSet custT="1"/>
      <dgm:spPr>
        <a:solidFill>
          <a:srgbClr val="04A777"/>
        </a:solidFill>
      </dgm:spPr>
      <dgm:t>
        <a:bodyPr/>
        <a:lstStyle/>
        <a:p>
          <a:r>
            <a:rPr lang="en-US" sz="1600" baseline="0" dirty="0">
              <a:solidFill>
                <a:schemeClr val="bg1"/>
              </a:solidFill>
            </a:rPr>
            <a:t>What does the</a:t>
          </a:r>
          <a:r>
            <a:rPr lang="en-US" sz="1600" b="1" i="0" baseline="0" dirty="0">
              <a:solidFill>
                <a:schemeClr val="bg1"/>
              </a:solidFill>
            </a:rPr>
            <a:t> payments landscape look like </a:t>
          </a:r>
          <a:r>
            <a:rPr lang="en-US" sz="1600" baseline="0" dirty="0">
              <a:solidFill>
                <a:schemeClr val="bg1"/>
              </a:solidFill>
            </a:rPr>
            <a:t>and what are the most ubiquitous tools?</a:t>
          </a:r>
        </a:p>
      </dgm:t>
    </dgm:pt>
    <dgm:pt modelId="{367D850A-9F46-1946-B9B0-7CF4E474032A}" type="parTrans" cxnId="{904BB215-D88F-4B46-B271-F481D2867FD5}">
      <dgm:prSet/>
      <dgm:spPr/>
      <dgm:t>
        <a:bodyPr/>
        <a:lstStyle/>
        <a:p>
          <a:endParaRPr lang="en-US"/>
        </a:p>
      </dgm:t>
    </dgm:pt>
    <dgm:pt modelId="{DAD53ED7-DACD-6A47-A644-D7FB9BA1E270}" type="sibTrans" cxnId="{904BB215-D88F-4B46-B271-F481D2867FD5}">
      <dgm:prSet/>
      <dgm:spPr/>
      <dgm:t>
        <a:bodyPr/>
        <a:lstStyle/>
        <a:p>
          <a:endParaRPr lang="en-US"/>
        </a:p>
      </dgm:t>
    </dgm:pt>
    <dgm:pt modelId="{CF37C2BA-6F98-3043-B5B2-B7A555133B36}">
      <dgm:prSet custT="1"/>
      <dgm:spPr>
        <a:solidFill>
          <a:srgbClr val="04A777"/>
        </a:solidFill>
      </dgm:spPr>
      <dgm:t>
        <a:bodyPr/>
        <a:lstStyle/>
        <a:p>
          <a:r>
            <a:rPr lang="en-US" sz="1600" baseline="0" dirty="0">
              <a:solidFill>
                <a:schemeClr val="bg1"/>
              </a:solidFill>
            </a:rPr>
            <a:t>What are  are </a:t>
          </a:r>
          <a:r>
            <a:rPr lang="en-US" sz="1600" b="1" i="0" baseline="0" dirty="0">
              <a:solidFill>
                <a:schemeClr val="bg1"/>
              </a:solidFill>
            </a:rPr>
            <a:t>cutting-edge innovations in payments such as real-time payments</a:t>
          </a:r>
          <a:r>
            <a:rPr lang="en-US" sz="1600" baseline="0" dirty="0">
              <a:solidFill>
                <a:schemeClr val="bg1"/>
              </a:solidFill>
            </a:rPr>
            <a:t>, stablecoin, and open banking and how shaping consumer expectations?</a:t>
          </a:r>
        </a:p>
      </dgm:t>
    </dgm:pt>
    <dgm:pt modelId="{B6C91409-828A-D34D-925D-8D6B341F8C14}" type="parTrans" cxnId="{2C0031C5-BF0D-7049-A3C4-F5C609689A58}">
      <dgm:prSet/>
      <dgm:spPr/>
      <dgm:t>
        <a:bodyPr/>
        <a:lstStyle/>
        <a:p>
          <a:endParaRPr lang="en-US"/>
        </a:p>
      </dgm:t>
    </dgm:pt>
    <dgm:pt modelId="{EE66A0EC-4770-9943-9CD2-F8252A407CB6}" type="sibTrans" cxnId="{2C0031C5-BF0D-7049-A3C4-F5C609689A58}">
      <dgm:prSet/>
      <dgm:spPr/>
      <dgm:t>
        <a:bodyPr/>
        <a:lstStyle/>
        <a:p>
          <a:endParaRPr lang="en-US"/>
        </a:p>
      </dgm:t>
    </dgm:pt>
    <dgm:pt modelId="{86F9BCDB-6F35-434B-94BB-DF86CD3E756A}">
      <dgm:prSet custT="1"/>
      <dgm:spPr>
        <a:solidFill>
          <a:srgbClr val="04A777"/>
        </a:solidFill>
      </dgm:spPr>
      <dgm:t>
        <a:bodyPr/>
        <a:lstStyle/>
        <a:p>
          <a:pPr>
            <a:buClr>
              <a:srgbClr val="04A777"/>
            </a:buClr>
            <a:buSzPct val="80000"/>
            <a:buNone/>
          </a:pPr>
          <a:r>
            <a:rPr lang="en-US" sz="1600" baseline="0" dirty="0">
              <a:solidFill>
                <a:schemeClr val="bg1"/>
              </a:solidFill>
            </a:rPr>
            <a:t>How can CUs </a:t>
          </a:r>
          <a:r>
            <a:rPr lang="en-US" sz="1600" b="1" baseline="0" dirty="0">
              <a:solidFill>
                <a:schemeClr val="bg1"/>
              </a:solidFill>
            </a:rPr>
            <a:t>leverage payment data</a:t>
          </a:r>
          <a:r>
            <a:rPr lang="en-US" sz="1600" baseline="0" dirty="0">
              <a:solidFill>
                <a:schemeClr val="bg1"/>
              </a:solidFill>
            </a:rPr>
            <a:t> to create personalized, value-added services that enhance member loyalty and drive growth?</a:t>
          </a:r>
        </a:p>
      </dgm:t>
    </dgm:pt>
    <dgm:pt modelId="{AD012FC6-E0C0-8741-844C-E81100991D12}" type="parTrans" cxnId="{06E4C065-76A1-1841-A899-851CF4AFC3F1}">
      <dgm:prSet/>
      <dgm:spPr/>
      <dgm:t>
        <a:bodyPr/>
        <a:lstStyle/>
        <a:p>
          <a:endParaRPr lang="en-US"/>
        </a:p>
      </dgm:t>
    </dgm:pt>
    <dgm:pt modelId="{49F82B3A-16E2-3A41-976A-14C5DC117F60}" type="sibTrans" cxnId="{06E4C065-76A1-1841-A899-851CF4AFC3F1}">
      <dgm:prSet/>
      <dgm:spPr/>
      <dgm:t>
        <a:bodyPr/>
        <a:lstStyle/>
        <a:p>
          <a:endParaRPr lang="en-US"/>
        </a:p>
      </dgm:t>
    </dgm:pt>
    <dgm:pt modelId="{533CE5A0-283F-204D-98C9-2A0D9C6BD461}">
      <dgm:prSet custT="1"/>
      <dgm:spPr>
        <a:solidFill>
          <a:srgbClr val="04A777"/>
        </a:solidFill>
      </dgm:spPr>
      <dgm:t>
        <a:bodyPr/>
        <a:lstStyle/>
        <a:p>
          <a:pPr>
            <a:buNone/>
          </a:pPr>
          <a:r>
            <a:rPr lang="en-US" sz="1600" b="0" i="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 are the </a:t>
          </a:r>
          <a:r>
            <a:rPr lang="en-US" sz="1600" b="1" i="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most effective approaches to mitigate fraud &amp; credit </a:t>
          </a:r>
          <a:r>
            <a:rPr lang="en-US" sz="1600" b="0" i="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risks while maintaining seamless experiences?</a:t>
          </a:r>
        </a:p>
      </dgm:t>
    </dgm:pt>
    <dgm:pt modelId="{9B7F3082-8D52-F846-A524-38A1186A9ED6}" type="parTrans" cxnId="{57E09C4B-A1A8-6E4A-9F52-5C1D1D3120AA}">
      <dgm:prSet/>
      <dgm:spPr/>
      <dgm:t>
        <a:bodyPr/>
        <a:lstStyle/>
        <a:p>
          <a:endParaRPr lang="en-US"/>
        </a:p>
      </dgm:t>
    </dgm:pt>
    <dgm:pt modelId="{85AB7E61-A026-4649-84F0-AD6F696AFBA8}" type="sibTrans" cxnId="{57E09C4B-A1A8-6E4A-9F52-5C1D1D3120AA}">
      <dgm:prSet/>
      <dgm:spPr/>
      <dgm:t>
        <a:bodyPr/>
        <a:lstStyle/>
        <a:p>
          <a:endParaRPr lang="en-US"/>
        </a:p>
      </dgm:t>
    </dgm:pt>
    <dgm:pt modelId="{7BBC515E-ED8D-514F-9DC1-84EEEF7FB504}">
      <dgm:prSet custT="1"/>
      <dgm:spPr>
        <a:solidFill>
          <a:srgbClr val="04A777"/>
        </a:solidFill>
      </dgm:spPr>
      <dgm:t>
        <a:bodyPr/>
        <a:lstStyle/>
        <a:p>
          <a:pPr>
            <a:buNone/>
          </a:pPr>
          <a:r>
            <a:rPr lang="en-US" sz="1600" b="0" i="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 are the </a:t>
          </a:r>
          <a:r>
            <a:rPr lang="en-US" sz="1600" b="1" i="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implications of new payments technologies </a:t>
          </a:r>
          <a:r>
            <a:rPr lang="en-US" sz="1600" b="0" i="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 existing core systems and how can CUs future proof their tech stacks</a:t>
          </a:r>
          <a:endParaRPr lang="en-US" sz="1600" baseline="0" dirty="0">
            <a:solidFill>
              <a:schemeClr val="bg1"/>
            </a:solidFill>
            <a:effectLst/>
          </a:endParaRPr>
        </a:p>
      </dgm:t>
    </dgm:pt>
    <dgm:pt modelId="{C5A9A263-8712-CB4A-8449-74D4E9858BC4}" type="parTrans" cxnId="{306E290C-8AEF-F14B-BCDD-260643D6E4B6}">
      <dgm:prSet/>
      <dgm:spPr/>
      <dgm:t>
        <a:bodyPr/>
        <a:lstStyle/>
        <a:p>
          <a:endParaRPr lang="en-US"/>
        </a:p>
      </dgm:t>
    </dgm:pt>
    <dgm:pt modelId="{6EFA690D-E67C-DA44-AF16-87F81934A8D2}" type="sibTrans" cxnId="{306E290C-8AEF-F14B-BCDD-260643D6E4B6}">
      <dgm:prSet/>
      <dgm:spPr/>
      <dgm:t>
        <a:bodyPr/>
        <a:lstStyle/>
        <a:p>
          <a:endParaRPr lang="en-US"/>
        </a:p>
      </dgm:t>
    </dgm:pt>
    <dgm:pt modelId="{FF3E2EB5-2D90-6948-8D16-75C58E3D2483}">
      <dgm:prSet custT="1"/>
      <dgm:spPr>
        <a:solidFill>
          <a:srgbClr val="04A777"/>
        </a:solidFill>
      </dgm:spPr>
      <dgm:t>
        <a:bodyPr/>
        <a:lstStyle/>
        <a:p>
          <a:pPr>
            <a:buNone/>
          </a:pPr>
          <a:r>
            <a:rPr lang="en-US" sz="1600" b="0" i="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 are the </a:t>
          </a:r>
          <a:r>
            <a:rPr lang="en-US" sz="1600" b="1" i="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implications of new payments regulations to payments strategies? </a:t>
          </a:r>
          <a:endParaRPr lang="en-US" sz="1600" baseline="0" dirty="0">
            <a:solidFill>
              <a:schemeClr val="bg1"/>
            </a:solidFill>
            <a:effectLst/>
          </a:endParaRPr>
        </a:p>
      </dgm:t>
    </dgm:pt>
    <dgm:pt modelId="{C706E179-58E2-A84F-B046-D00AEA590D56}" type="parTrans" cxnId="{1C141468-BEDE-BF4F-A622-1AC318E2886D}">
      <dgm:prSet/>
      <dgm:spPr/>
      <dgm:t>
        <a:bodyPr/>
        <a:lstStyle/>
        <a:p>
          <a:endParaRPr lang="en-US"/>
        </a:p>
      </dgm:t>
    </dgm:pt>
    <dgm:pt modelId="{53833274-5891-DA4A-A2E6-414B1D4A8ACF}" type="sibTrans" cxnId="{1C141468-BEDE-BF4F-A622-1AC318E2886D}">
      <dgm:prSet/>
      <dgm:spPr/>
      <dgm:t>
        <a:bodyPr/>
        <a:lstStyle/>
        <a:p>
          <a:endParaRPr lang="en-US"/>
        </a:p>
      </dgm:t>
    </dgm:pt>
    <dgm:pt modelId="{8BC7B16E-664F-7B4A-B101-811BBBCB21BC}" type="pres">
      <dgm:prSet presAssocID="{20D9A8AD-688B-3844-A9BE-1D9FEC22644E}" presName="diagram" presStyleCnt="0">
        <dgm:presLayoutVars>
          <dgm:dir/>
          <dgm:resizeHandles val="exact"/>
        </dgm:presLayoutVars>
      </dgm:prSet>
      <dgm:spPr/>
    </dgm:pt>
    <dgm:pt modelId="{DEC097E8-E357-914C-94B3-2C35D205C9D5}" type="pres">
      <dgm:prSet presAssocID="{0D1416F9-EE05-4E4D-8B33-4663DCFC9579}" presName="node" presStyleLbl="node1" presStyleIdx="0" presStyleCnt="8" custLinFactNeighborX="-43658">
        <dgm:presLayoutVars>
          <dgm:bulletEnabled val="1"/>
        </dgm:presLayoutVars>
      </dgm:prSet>
      <dgm:spPr/>
    </dgm:pt>
    <dgm:pt modelId="{063B2FAE-EAAB-2A42-859B-B816BE857168}" type="pres">
      <dgm:prSet presAssocID="{1B8C5210-8A4B-FF4C-A4D5-40CC88CADE76}" presName="sibTrans" presStyleCnt="0"/>
      <dgm:spPr/>
    </dgm:pt>
    <dgm:pt modelId="{997560DD-AEA0-CA43-B5C6-420755D24CC8}" type="pres">
      <dgm:prSet presAssocID="{D31D77F2-5524-A445-8BB0-A8807CB92205}" presName="node" presStyleLbl="node1" presStyleIdx="1" presStyleCnt="8" custLinFactNeighborX="-46814">
        <dgm:presLayoutVars>
          <dgm:bulletEnabled val="1"/>
        </dgm:presLayoutVars>
      </dgm:prSet>
      <dgm:spPr/>
    </dgm:pt>
    <dgm:pt modelId="{D68CA33D-EC45-2B4D-81AB-AE2BBBD65383}" type="pres">
      <dgm:prSet presAssocID="{DAD53ED7-DACD-6A47-A644-D7FB9BA1E270}" presName="sibTrans" presStyleCnt="0"/>
      <dgm:spPr/>
    </dgm:pt>
    <dgm:pt modelId="{D03BB4C3-1C64-674F-9E30-06C3341DF9A7}" type="pres">
      <dgm:prSet presAssocID="{CF37C2BA-6F98-3043-B5B2-B7A555133B36}" presName="node" presStyleLbl="node1" presStyleIdx="2" presStyleCnt="8" custLinFactX="-100000" custLinFactY="43883" custLinFactNeighborX="-161306" custLinFactNeighborY="100000">
        <dgm:presLayoutVars>
          <dgm:bulletEnabled val="1"/>
        </dgm:presLayoutVars>
      </dgm:prSet>
      <dgm:spPr/>
    </dgm:pt>
    <dgm:pt modelId="{FBC2D27E-3DA2-754E-A7B3-73D458E12BED}" type="pres">
      <dgm:prSet presAssocID="{EE66A0EC-4770-9943-9CD2-F8252A407CB6}" presName="sibTrans" presStyleCnt="0"/>
      <dgm:spPr/>
    </dgm:pt>
    <dgm:pt modelId="{D52D3017-29AB-E84C-9AB6-5D3C84DB4B88}" type="pres">
      <dgm:prSet presAssocID="{C666405D-C8D3-B14D-B4C8-295C5D8A70C9}" presName="node" presStyleLbl="node1" presStyleIdx="3" presStyleCnt="8" custLinFactX="65845" custLinFactY="-17309" custLinFactNeighborX="100000" custLinFactNeighborY="-100000">
        <dgm:presLayoutVars>
          <dgm:bulletEnabled val="1"/>
        </dgm:presLayoutVars>
      </dgm:prSet>
      <dgm:spPr/>
    </dgm:pt>
    <dgm:pt modelId="{1D6311AD-2DAD-F744-9E78-673E7D2E2025}" type="pres">
      <dgm:prSet presAssocID="{11A51665-57E1-864E-B630-99D27F8D78F6}" presName="sibTrans" presStyleCnt="0"/>
      <dgm:spPr/>
    </dgm:pt>
    <dgm:pt modelId="{A3173F40-AE12-4F4D-8AFC-458072ECFEDF}" type="pres">
      <dgm:prSet presAssocID="{86F9BCDB-6F35-434B-94BB-DF86CD3E756A}" presName="node" presStyleLbl="node1" presStyleIdx="4" presStyleCnt="8" custLinFactNeighborX="-50000" custLinFactNeighborY="27216">
        <dgm:presLayoutVars>
          <dgm:bulletEnabled val="1"/>
        </dgm:presLayoutVars>
      </dgm:prSet>
      <dgm:spPr/>
    </dgm:pt>
    <dgm:pt modelId="{563B7A4D-6876-2343-BBBC-B7094201E44B}" type="pres">
      <dgm:prSet presAssocID="{49F82B3A-16E2-3A41-976A-14C5DC117F60}" presName="sibTrans" presStyleCnt="0"/>
      <dgm:spPr/>
    </dgm:pt>
    <dgm:pt modelId="{37891D61-250C-4545-A05A-EAE8F9543426}" type="pres">
      <dgm:prSet presAssocID="{533CE5A0-283F-204D-98C9-2A0D9C6BD461}" presName="node" presStyleLbl="node1" presStyleIdx="5" presStyleCnt="8" custLinFactX="100000" custLinFactY="-16578" custLinFactNeighborX="121936" custLinFactNeighborY="-100000">
        <dgm:presLayoutVars>
          <dgm:bulletEnabled val="1"/>
        </dgm:presLayoutVars>
      </dgm:prSet>
      <dgm:spPr/>
    </dgm:pt>
    <dgm:pt modelId="{345584DD-6420-FE4A-9C8E-6C1459C2828B}" type="pres">
      <dgm:prSet presAssocID="{85AB7E61-A026-4649-84F0-AD6F696AFBA8}" presName="sibTrans" presStyleCnt="0"/>
      <dgm:spPr/>
    </dgm:pt>
    <dgm:pt modelId="{A39CDB28-A91D-F446-B1AF-A26D03E28F06}" type="pres">
      <dgm:prSet presAssocID="{7BBC515E-ED8D-514F-9DC1-84EEEF7FB504}" presName="node" presStyleLbl="node1" presStyleIdx="6" presStyleCnt="8" custLinFactX="8084" custLinFactNeighborX="100000" custLinFactNeighborY="-87808">
        <dgm:presLayoutVars>
          <dgm:bulletEnabled val="1"/>
        </dgm:presLayoutVars>
      </dgm:prSet>
      <dgm:spPr/>
    </dgm:pt>
    <dgm:pt modelId="{DDDF9139-C0C9-B646-90DF-55DC30D8C998}" type="pres">
      <dgm:prSet presAssocID="{6EFA690D-E67C-DA44-AF16-87F81934A8D2}" presName="sibTrans" presStyleCnt="0"/>
      <dgm:spPr/>
    </dgm:pt>
    <dgm:pt modelId="{80B8853E-DF3A-C148-8B01-0CBFDA1F67A3}" type="pres">
      <dgm:prSet presAssocID="{FF3E2EB5-2D90-6948-8D16-75C58E3D2483}" presName="node" presStyleLbl="node1" presStyleIdx="7" presStyleCnt="8" custLinFactX="7890" custLinFactNeighborX="100000" custLinFactNeighborY="-90644">
        <dgm:presLayoutVars>
          <dgm:bulletEnabled val="1"/>
        </dgm:presLayoutVars>
      </dgm:prSet>
      <dgm:spPr/>
    </dgm:pt>
  </dgm:ptLst>
  <dgm:cxnLst>
    <dgm:cxn modelId="{306E290C-8AEF-F14B-BCDD-260643D6E4B6}" srcId="{20D9A8AD-688B-3844-A9BE-1D9FEC22644E}" destId="{7BBC515E-ED8D-514F-9DC1-84EEEF7FB504}" srcOrd="6" destOrd="0" parTransId="{C5A9A263-8712-CB4A-8449-74D4E9858BC4}" sibTransId="{6EFA690D-E67C-DA44-AF16-87F81934A8D2}"/>
    <dgm:cxn modelId="{904BB215-D88F-4B46-B271-F481D2867FD5}" srcId="{20D9A8AD-688B-3844-A9BE-1D9FEC22644E}" destId="{D31D77F2-5524-A445-8BB0-A8807CB92205}" srcOrd="1" destOrd="0" parTransId="{367D850A-9F46-1946-B9B0-7CF4E474032A}" sibTransId="{DAD53ED7-DACD-6A47-A644-D7FB9BA1E270}"/>
    <dgm:cxn modelId="{9DD42A46-DB49-2F4F-83F7-C1FE59F41730}" type="presOf" srcId="{CF37C2BA-6F98-3043-B5B2-B7A555133B36}" destId="{D03BB4C3-1C64-674F-9E30-06C3341DF9A7}" srcOrd="0" destOrd="0" presId="urn:microsoft.com/office/officeart/2005/8/layout/default"/>
    <dgm:cxn modelId="{57E09C4B-A1A8-6E4A-9F52-5C1D1D3120AA}" srcId="{20D9A8AD-688B-3844-A9BE-1D9FEC22644E}" destId="{533CE5A0-283F-204D-98C9-2A0D9C6BD461}" srcOrd="5" destOrd="0" parTransId="{9B7F3082-8D52-F846-A524-38A1186A9ED6}" sibTransId="{85AB7E61-A026-4649-84F0-AD6F696AFBA8}"/>
    <dgm:cxn modelId="{A8A8BF5D-B9BF-154A-86F9-085D3EC9106D}" type="presOf" srcId="{533CE5A0-283F-204D-98C9-2A0D9C6BD461}" destId="{37891D61-250C-4545-A05A-EAE8F9543426}" srcOrd="0" destOrd="0" presId="urn:microsoft.com/office/officeart/2005/8/layout/default"/>
    <dgm:cxn modelId="{06E4C065-76A1-1841-A899-851CF4AFC3F1}" srcId="{20D9A8AD-688B-3844-A9BE-1D9FEC22644E}" destId="{86F9BCDB-6F35-434B-94BB-DF86CD3E756A}" srcOrd="4" destOrd="0" parTransId="{AD012FC6-E0C0-8741-844C-E81100991D12}" sibTransId="{49F82B3A-16E2-3A41-976A-14C5DC117F60}"/>
    <dgm:cxn modelId="{1C141468-BEDE-BF4F-A622-1AC318E2886D}" srcId="{20D9A8AD-688B-3844-A9BE-1D9FEC22644E}" destId="{FF3E2EB5-2D90-6948-8D16-75C58E3D2483}" srcOrd="7" destOrd="0" parTransId="{C706E179-58E2-A84F-B046-D00AEA590D56}" sibTransId="{53833274-5891-DA4A-A2E6-414B1D4A8ACF}"/>
    <dgm:cxn modelId="{301EE87E-A652-2440-94A2-321E263538D9}" type="presOf" srcId="{20D9A8AD-688B-3844-A9BE-1D9FEC22644E}" destId="{8BC7B16E-664F-7B4A-B101-811BBBCB21BC}" srcOrd="0" destOrd="0" presId="urn:microsoft.com/office/officeart/2005/8/layout/default"/>
    <dgm:cxn modelId="{EAE89483-5C63-8345-9B23-66572AC269F7}" type="presOf" srcId="{D31D77F2-5524-A445-8BB0-A8807CB92205}" destId="{997560DD-AEA0-CA43-B5C6-420755D24CC8}" srcOrd="0" destOrd="0" presId="urn:microsoft.com/office/officeart/2005/8/layout/default"/>
    <dgm:cxn modelId="{655B9889-64D2-7644-B71F-54B6EAC496E5}" srcId="{20D9A8AD-688B-3844-A9BE-1D9FEC22644E}" destId="{C666405D-C8D3-B14D-B4C8-295C5D8A70C9}" srcOrd="3" destOrd="0" parTransId="{FB09EEA8-ABB4-8B4F-8299-212DD383F754}" sibTransId="{11A51665-57E1-864E-B630-99D27F8D78F6}"/>
    <dgm:cxn modelId="{0EC3B097-E139-994B-B295-78A107A6B90F}" type="presOf" srcId="{7BBC515E-ED8D-514F-9DC1-84EEEF7FB504}" destId="{A39CDB28-A91D-F446-B1AF-A26D03E28F06}" srcOrd="0" destOrd="0" presId="urn:microsoft.com/office/officeart/2005/8/layout/default"/>
    <dgm:cxn modelId="{D26E58A7-94AD-C342-957B-5ED878C18C1E}" srcId="{20D9A8AD-688B-3844-A9BE-1D9FEC22644E}" destId="{0D1416F9-EE05-4E4D-8B33-4663DCFC9579}" srcOrd="0" destOrd="0" parTransId="{0512E037-908D-494D-BD84-48175461133E}" sibTransId="{1B8C5210-8A4B-FF4C-A4D5-40CC88CADE76}"/>
    <dgm:cxn modelId="{3E910FAE-D930-7E45-933A-65F5311CF23F}" type="presOf" srcId="{FF3E2EB5-2D90-6948-8D16-75C58E3D2483}" destId="{80B8853E-DF3A-C148-8B01-0CBFDA1F67A3}" srcOrd="0" destOrd="0" presId="urn:microsoft.com/office/officeart/2005/8/layout/default"/>
    <dgm:cxn modelId="{4CEAF9B9-D366-CA4D-9714-0221F3D326EE}" type="presOf" srcId="{C666405D-C8D3-B14D-B4C8-295C5D8A70C9}" destId="{D52D3017-29AB-E84C-9AB6-5D3C84DB4B88}" srcOrd="0" destOrd="0" presId="urn:microsoft.com/office/officeart/2005/8/layout/default"/>
    <dgm:cxn modelId="{2C0031C5-BF0D-7049-A3C4-F5C609689A58}" srcId="{20D9A8AD-688B-3844-A9BE-1D9FEC22644E}" destId="{CF37C2BA-6F98-3043-B5B2-B7A555133B36}" srcOrd="2" destOrd="0" parTransId="{B6C91409-828A-D34D-925D-8D6B341F8C14}" sibTransId="{EE66A0EC-4770-9943-9CD2-F8252A407CB6}"/>
    <dgm:cxn modelId="{15FC4BD4-1F6A-E14C-B86D-70A42ECA7D70}" type="presOf" srcId="{86F9BCDB-6F35-434B-94BB-DF86CD3E756A}" destId="{A3173F40-AE12-4F4D-8AFC-458072ECFEDF}" srcOrd="0" destOrd="0" presId="urn:microsoft.com/office/officeart/2005/8/layout/default"/>
    <dgm:cxn modelId="{ECF497E4-D4E1-AE48-8015-4ABFDE0078C7}" type="presOf" srcId="{0D1416F9-EE05-4E4D-8B33-4663DCFC9579}" destId="{DEC097E8-E357-914C-94B3-2C35D205C9D5}" srcOrd="0" destOrd="0" presId="urn:microsoft.com/office/officeart/2005/8/layout/default"/>
    <dgm:cxn modelId="{0D368729-1281-984D-9120-FC809B6771BC}" type="presParOf" srcId="{8BC7B16E-664F-7B4A-B101-811BBBCB21BC}" destId="{DEC097E8-E357-914C-94B3-2C35D205C9D5}" srcOrd="0" destOrd="0" presId="urn:microsoft.com/office/officeart/2005/8/layout/default"/>
    <dgm:cxn modelId="{5CDBDAD3-0CB2-9B40-896E-F7E6A9270938}" type="presParOf" srcId="{8BC7B16E-664F-7B4A-B101-811BBBCB21BC}" destId="{063B2FAE-EAAB-2A42-859B-B816BE857168}" srcOrd="1" destOrd="0" presId="urn:microsoft.com/office/officeart/2005/8/layout/default"/>
    <dgm:cxn modelId="{54E2C39D-2C71-3347-89F2-7AD985915A6F}" type="presParOf" srcId="{8BC7B16E-664F-7B4A-B101-811BBBCB21BC}" destId="{997560DD-AEA0-CA43-B5C6-420755D24CC8}" srcOrd="2" destOrd="0" presId="urn:microsoft.com/office/officeart/2005/8/layout/default"/>
    <dgm:cxn modelId="{AF4389BD-2F25-6A43-8AB3-C942AC9B95CD}" type="presParOf" srcId="{8BC7B16E-664F-7B4A-B101-811BBBCB21BC}" destId="{D68CA33D-EC45-2B4D-81AB-AE2BBBD65383}" srcOrd="3" destOrd="0" presId="urn:microsoft.com/office/officeart/2005/8/layout/default"/>
    <dgm:cxn modelId="{DDB51D16-C622-AE4B-9DBC-274ECBADB8A7}" type="presParOf" srcId="{8BC7B16E-664F-7B4A-B101-811BBBCB21BC}" destId="{D03BB4C3-1C64-674F-9E30-06C3341DF9A7}" srcOrd="4" destOrd="0" presId="urn:microsoft.com/office/officeart/2005/8/layout/default"/>
    <dgm:cxn modelId="{D258B8B6-BEC5-D941-BC46-8353C5E07EA2}" type="presParOf" srcId="{8BC7B16E-664F-7B4A-B101-811BBBCB21BC}" destId="{FBC2D27E-3DA2-754E-A7B3-73D458E12BED}" srcOrd="5" destOrd="0" presId="urn:microsoft.com/office/officeart/2005/8/layout/default"/>
    <dgm:cxn modelId="{CD59935E-BC2F-474B-91E6-A3A13E278523}" type="presParOf" srcId="{8BC7B16E-664F-7B4A-B101-811BBBCB21BC}" destId="{D52D3017-29AB-E84C-9AB6-5D3C84DB4B88}" srcOrd="6" destOrd="0" presId="urn:microsoft.com/office/officeart/2005/8/layout/default"/>
    <dgm:cxn modelId="{5826B6BA-334E-D44D-8BBD-B621925C5FA2}" type="presParOf" srcId="{8BC7B16E-664F-7B4A-B101-811BBBCB21BC}" destId="{1D6311AD-2DAD-F744-9E78-673E7D2E2025}" srcOrd="7" destOrd="0" presId="urn:microsoft.com/office/officeart/2005/8/layout/default"/>
    <dgm:cxn modelId="{F692FCCF-48EF-6F40-AC5B-3D464F13740F}" type="presParOf" srcId="{8BC7B16E-664F-7B4A-B101-811BBBCB21BC}" destId="{A3173F40-AE12-4F4D-8AFC-458072ECFEDF}" srcOrd="8" destOrd="0" presId="urn:microsoft.com/office/officeart/2005/8/layout/default"/>
    <dgm:cxn modelId="{6C7ED360-3C69-FB4C-8BF3-028B3F48E7BB}" type="presParOf" srcId="{8BC7B16E-664F-7B4A-B101-811BBBCB21BC}" destId="{563B7A4D-6876-2343-BBBC-B7094201E44B}" srcOrd="9" destOrd="0" presId="urn:microsoft.com/office/officeart/2005/8/layout/default"/>
    <dgm:cxn modelId="{31B17686-6DC8-2743-84A1-F2E78659B228}" type="presParOf" srcId="{8BC7B16E-664F-7B4A-B101-811BBBCB21BC}" destId="{37891D61-250C-4545-A05A-EAE8F9543426}" srcOrd="10" destOrd="0" presId="urn:microsoft.com/office/officeart/2005/8/layout/default"/>
    <dgm:cxn modelId="{327616AE-03C7-C043-B0A4-B4F67D4AFC01}" type="presParOf" srcId="{8BC7B16E-664F-7B4A-B101-811BBBCB21BC}" destId="{345584DD-6420-FE4A-9C8E-6C1459C2828B}" srcOrd="11" destOrd="0" presId="urn:microsoft.com/office/officeart/2005/8/layout/default"/>
    <dgm:cxn modelId="{EE3C8C05-4B96-A046-BD1D-441034267579}" type="presParOf" srcId="{8BC7B16E-664F-7B4A-B101-811BBBCB21BC}" destId="{A39CDB28-A91D-F446-B1AF-A26D03E28F06}" srcOrd="12" destOrd="0" presId="urn:microsoft.com/office/officeart/2005/8/layout/default"/>
    <dgm:cxn modelId="{15F85544-AA7F-C74A-9238-85AC4EC82FDD}" type="presParOf" srcId="{8BC7B16E-664F-7B4A-B101-811BBBCB21BC}" destId="{DDDF9139-C0C9-B646-90DF-55DC30D8C998}" srcOrd="13" destOrd="0" presId="urn:microsoft.com/office/officeart/2005/8/layout/default"/>
    <dgm:cxn modelId="{9278C0E6-56EC-F944-BA79-31B7AE446808}" type="presParOf" srcId="{8BC7B16E-664F-7B4A-B101-811BBBCB21BC}" destId="{80B8853E-DF3A-C148-8B01-0CBFDA1F67A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533E5-4B1B-0A4D-93D9-E24C9AD6239E}" type="doc">
      <dgm:prSet loTypeId="urn:microsoft.com/office/officeart/2009/3/layout/RandomtoResultProcess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9DB8B01-FAA4-0145-B497-3F7E353EA69D}">
      <dgm:prSet phldrT="[Text]" custT="1"/>
      <dgm:spPr/>
      <dgm:t>
        <a:bodyPr/>
        <a:lstStyle/>
        <a:p>
          <a:r>
            <a:rPr lang="en-US" sz="1600" b="1" dirty="0"/>
            <a:t>RESEARCH</a:t>
          </a:r>
        </a:p>
      </dgm:t>
    </dgm:pt>
    <dgm:pt modelId="{C6E52F91-D595-AC4D-8C75-FDC94DE86BA4}" type="parTrans" cxnId="{6F6F2953-57F2-854D-900B-602924E14869}">
      <dgm:prSet/>
      <dgm:spPr/>
      <dgm:t>
        <a:bodyPr/>
        <a:lstStyle/>
        <a:p>
          <a:endParaRPr lang="en-US" sz="1600"/>
        </a:p>
      </dgm:t>
    </dgm:pt>
    <dgm:pt modelId="{C1467FC3-DC17-CF44-90CE-3CEF51B9ECA2}" type="sibTrans" cxnId="{6F6F2953-57F2-854D-900B-602924E14869}">
      <dgm:prSet/>
      <dgm:spPr/>
      <dgm:t>
        <a:bodyPr/>
        <a:lstStyle/>
        <a:p>
          <a:endParaRPr lang="en-US" sz="1600"/>
        </a:p>
      </dgm:t>
    </dgm:pt>
    <dgm:pt modelId="{1E16EF35-BE54-6C45-8000-2AB7EB97E817}">
      <dgm:prSet phldrT="[Text]"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r>
            <a:rPr lang="en-US" sz="1600" b="1" i="0" baseline="0" dirty="0"/>
            <a:t>Unbiased research </a:t>
          </a:r>
          <a:r>
            <a:rPr lang="en-US" sz="1600" b="0" i="0" baseline="0" dirty="0"/>
            <a:t>applied to real CU problems but cover full payments landscape</a:t>
          </a:r>
          <a:endParaRPr lang="en-US" sz="1600" b="0" i="0" baseline="0" dirty="0">
            <a:latin typeface="+mn-lt"/>
            <a:cs typeface="Arial" panose="020B0604020202020204" pitchFamily="34" charset="0"/>
          </a:endParaRPr>
        </a:p>
      </dgm:t>
    </dgm:pt>
    <dgm:pt modelId="{31DEB163-E14A-B643-8159-3AF282E4F269}" type="parTrans" cxnId="{BF9AAEC9-7A22-DA42-AAEE-58C5EA036438}">
      <dgm:prSet/>
      <dgm:spPr/>
      <dgm:t>
        <a:bodyPr/>
        <a:lstStyle/>
        <a:p>
          <a:endParaRPr lang="en-US" sz="1600"/>
        </a:p>
      </dgm:t>
    </dgm:pt>
    <dgm:pt modelId="{CD1109F0-07A3-7247-AC0F-1DEF9EC82705}" type="sibTrans" cxnId="{BF9AAEC9-7A22-DA42-AAEE-58C5EA036438}">
      <dgm:prSet/>
      <dgm:spPr/>
      <dgm:t>
        <a:bodyPr/>
        <a:lstStyle/>
        <a:p>
          <a:endParaRPr lang="en-US" sz="1600"/>
        </a:p>
      </dgm:t>
    </dgm:pt>
    <dgm:pt modelId="{F8A2B80E-1407-024D-8091-C5C1B4413AE8}">
      <dgm:prSet phldrT="[Text]" custT="1"/>
      <dgm:spPr/>
      <dgm:t>
        <a:bodyPr/>
        <a:lstStyle/>
        <a:p>
          <a:r>
            <a:rPr lang="en-US" sz="1600" b="1" dirty="0"/>
            <a:t>BENCHMARK</a:t>
          </a:r>
        </a:p>
      </dgm:t>
    </dgm:pt>
    <dgm:pt modelId="{BFBE79E0-07E0-3D4E-97CB-5B0BEC5D15F9}" type="parTrans" cxnId="{FD3300A2-6755-1A43-9602-0E01AFC9F6E0}">
      <dgm:prSet/>
      <dgm:spPr/>
      <dgm:t>
        <a:bodyPr/>
        <a:lstStyle/>
        <a:p>
          <a:endParaRPr lang="en-US" sz="1600"/>
        </a:p>
      </dgm:t>
    </dgm:pt>
    <dgm:pt modelId="{1BAA8455-C5DA-484C-AB61-BCCB65106B24}" type="sibTrans" cxnId="{FD3300A2-6755-1A43-9602-0E01AFC9F6E0}">
      <dgm:prSet/>
      <dgm:spPr/>
      <dgm:t>
        <a:bodyPr/>
        <a:lstStyle/>
        <a:p>
          <a:endParaRPr lang="en-US" sz="1600"/>
        </a:p>
      </dgm:t>
    </dgm:pt>
    <dgm:pt modelId="{A3750D2E-F55F-5846-A870-4EFBF1E4FE48}">
      <dgm:prSet phldrT="[Text]"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r>
            <a:rPr lang="en-US" sz="1600" b="1" dirty="0">
              <a:latin typeface="+mn-lt"/>
              <a:cs typeface="Arial" panose="020B0604020202020204" pitchFamily="34" charset="0"/>
            </a:rPr>
            <a:t>Understand payments </a:t>
          </a:r>
          <a:r>
            <a:rPr lang="en-US" sz="1600" b="0" dirty="0">
              <a:latin typeface="+mn-lt"/>
              <a:cs typeface="Arial" panose="020B0604020202020204" pitchFamily="34" charset="0"/>
            </a:rPr>
            <a:t>landscape</a:t>
          </a:r>
        </a:p>
      </dgm:t>
    </dgm:pt>
    <dgm:pt modelId="{0FAC00B2-240B-524D-964A-F8E20EF3172B}" type="parTrans" cxnId="{2CADC861-DE57-7541-8C61-BA55647E3377}">
      <dgm:prSet/>
      <dgm:spPr/>
      <dgm:t>
        <a:bodyPr/>
        <a:lstStyle/>
        <a:p>
          <a:endParaRPr lang="en-US" sz="1600"/>
        </a:p>
      </dgm:t>
    </dgm:pt>
    <dgm:pt modelId="{21D0C917-B626-E14C-82D0-D9D1508C0A23}" type="sibTrans" cxnId="{2CADC861-DE57-7541-8C61-BA55647E3377}">
      <dgm:prSet/>
      <dgm:spPr/>
      <dgm:t>
        <a:bodyPr/>
        <a:lstStyle/>
        <a:p>
          <a:endParaRPr lang="en-US" sz="1600"/>
        </a:p>
      </dgm:t>
    </dgm:pt>
    <dgm:pt modelId="{C2864886-AF98-0746-AE83-EC5EC3238CE5}">
      <dgm:prSet phldrT="[Text]" custT="1"/>
      <dgm:spPr/>
      <dgm:t>
        <a:bodyPr/>
        <a:lstStyle/>
        <a:p>
          <a:r>
            <a:rPr lang="en-US" sz="1600" b="1" dirty="0"/>
            <a:t>PEER COHORTS</a:t>
          </a:r>
        </a:p>
      </dgm:t>
    </dgm:pt>
    <dgm:pt modelId="{7920160A-587C-654A-995B-BADFB6D5BFAB}" type="parTrans" cxnId="{8653B8A2-4AAD-9F47-A9F1-67E4DF4728C8}">
      <dgm:prSet/>
      <dgm:spPr/>
      <dgm:t>
        <a:bodyPr/>
        <a:lstStyle/>
        <a:p>
          <a:endParaRPr lang="en-US" sz="1600"/>
        </a:p>
      </dgm:t>
    </dgm:pt>
    <dgm:pt modelId="{537EF3B9-1FC6-EB4C-8E63-A4B53FE2A4C2}" type="sibTrans" cxnId="{8653B8A2-4AAD-9F47-A9F1-67E4DF4728C8}">
      <dgm:prSet/>
      <dgm:spPr/>
      <dgm:t>
        <a:bodyPr/>
        <a:lstStyle/>
        <a:p>
          <a:endParaRPr lang="en-US" sz="1600"/>
        </a:p>
      </dgm:t>
    </dgm:pt>
    <dgm:pt modelId="{6EF97015-FF5F-4A4B-8F90-0B3867E9C84D}">
      <dgm:prSet phldrT="[Text]"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r>
            <a:rPr lang="en-US" sz="1600" b="1" dirty="0">
              <a:latin typeface="+mn-lt"/>
              <a:cs typeface="Arial" panose="020B0604020202020204" pitchFamily="34" charset="0"/>
            </a:rPr>
            <a:t>Sponsors direct research </a:t>
          </a:r>
          <a:r>
            <a:rPr lang="en-US" sz="1600" b="0" dirty="0">
              <a:latin typeface="+mn-lt"/>
              <a:cs typeface="Arial" panose="020B0604020202020204" pitchFamily="34" charset="0"/>
            </a:rPr>
            <a:t>and key priorities</a:t>
          </a:r>
        </a:p>
      </dgm:t>
    </dgm:pt>
    <dgm:pt modelId="{F69911A4-5C55-4344-970F-CDB31D89AE72}" type="parTrans" cxnId="{C9718A4F-02C3-384A-A130-C4CE55A4E766}">
      <dgm:prSet/>
      <dgm:spPr/>
      <dgm:t>
        <a:bodyPr/>
        <a:lstStyle/>
        <a:p>
          <a:endParaRPr lang="en-US" sz="1600"/>
        </a:p>
      </dgm:t>
    </dgm:pt>
    <dgm:pt modelId="{198B8B83-054F-AD46-B610-25C38F024F4C}" type="sibTrans" cxnId="{C9718A4F-02C3-384A-A130-C4CE55A4E766}">
      <dgm:prSet/>
      <dgm:spPr/>
      <dgm:t>
        <a:bodyPr/>
        <a:lstStyle/>
        <a:p>
          <a:endParaRPr lang="en-US" sz="1600"/>
        </a:p>
      </dgm:t>
    </dgm:pt>
    <dgm:pt modelId="{C53A615B-2126-4842-B501-22DAEAA37441}">
      <dgm:prSet custT="1"/>
      <dgm:spPr/>
      <dgm:t>
        <a:bodyPr/>
        <a:lstStyle/>
        <a:p>
          <a:r>
            <a:rPr lang="en-US" sz="1600" b="1" dirty="0"/>
            <a:t>ACTIONABLE</a:t>
          </a:r>
          <a:endParaRPr lang="en-US" sz="1600" dirty="0"/>
        </a:p>
      </dgm:t>
    </dgm:pt>
    <dgm:pt modelId="{385A8313-250E-2842-841E-984B42320B14}" type="parTrans" cxnId="{6F4767C1-1683-0A49-8686-563618770A73}">
      <dgm:prSet/>
      <dgm:spPr/>
      <dgm:t>
        <a:bodyPr/>
        <a:lstStyle/>
        <a:p>
          <a:endParaRPr lang="en-US" sz="1600"/>
        </a:p>
      </dgm:t>
    </dgm:pt>
    <dgm:pt modelId="{777F0337-5695-D546-A49C-3071485F3C20}" type="sibTrans" cxnId="{6F4767C1-1683-0A49-8686-563618770A73}">
      <dgm:prSet/>
      <dgm:spPr/>
      <dgm:t>
        <a:bodyPr/>
        <a:lstStyle/>
        <a:p>
          <a:endParaRPr lang="en-US" sz="1600"/>
        </a:p>
      </dgm:t>
    </dgm:pt>
    <dgm:pt modelId="{C90A6DFA-C650-7F48-9F2C-176D5D07E303}">
      <dgm:prSet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r>
            <a:rPr lang="en-US" sz="1600" b="1" dirty="0"/>
            <a:t>Actionable tools &amp; guides </a:t>
          </a:r>
          <a:r>
            <a:rPr lang="en-US" sz="1600" dirty="0"/>
            <a:t>that move ideas into production </a:t>
          </a:r>
        </a:p>
      </dgm:t>
    </dgm:pt>
    <dgm:pt modelId="{9CA008E3-167E-8C46-9C48-D5C21AFFEEFC}" type="parTrans" cxnId="{53806EA7-85C8-9149-A1B5-E00CB3D359CC}">
      <dgm:prSet/>
      <dgm:spPr/>
      <dgm:t>
        <a:bodyPr/>
        <a:lstStyle/>
        <a:p>
          <a:endParaRPr lang="en-US" sz="1600"/>
        </a:p>
      </dgm:t>
    </dgm:pt>
    <dgm:pt modelId="{58CCCB38-3824-EC42-A00F-5EA61552E177}" type="sibTrans" cxnId="{53806EA7-85C8-9149-A1B5-E00CB3D359CC}">
      <dgm:prSet/>
      <dgm:spPr/>
      <dgm:t>
        <a:bodyPr/>
        <a:lstStyle/>
        <a:p>
          <a:endParaRPr lang="en-US" sz="1600"/>
        </a:p>
      </dgm:t>
    </dgm:pt>
    <dgm:pt modelId="{9171AA05-ADBD-CD4F-A735-C87B2792B6F1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IMPACT</a:t>
          </a:r>
        </a:p>
      </dgm:t>
    </dgm:pt>
    <dgm:pt modelId="{FA7497DD-92F4-C94B-BDCF-D0F3B0407201}" type="parTrans" cxnId="{CFF498CF-8074-8C42-B357-D7B4C2121D6B}">
      <dgm:prSet/>
      <dgm:spPr/>
      <dgm:t>
        <a:bodyPr/>
        <a:lstStyle/>
        <a:p>
          <a:endParaRPr lang="en-US" sz="1600"/>
        </a:p>
      </dgm:t>
    </dgm:pt>
    <dgm:pt modelId="{F0C4E0D2-5025-3F49-AA8A-7A27F38FA69B}" type="sibTrans" cxnId="{CFF498CF-8074-8C42-B357-D7B4C2121D6B}">
      <dgm:prSet/>
      <dgm:spPr/>
      <dgm:t>
        <a:bodyPr/>
        <a:lstStyle/>
        <a:p>
          <a:endParaRPr lang="en-US" sz="1600"/>
        </a:p>
      </dgm:t>
    </dgm:pt>
    <dgm:pt modelId="{A63951A8-3AB0-E24E-8C97-B845428B9F07}">
      <dgm:prSet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endParaRPr lang="en-US" sz="1600" dirty="0"/>
        </a:p>
      </dgm:t>
    </dgm:pt>
    <dgm:pt modelId="{5D80DAEA-3EA5-914B-B4C7-432B36EB4E2F}" type="parTrans" cxnId="{9BE7C963-91CA-0145-8FBF-E06EA7BF1641}">
      <dgm:prSet/>
      <dgm:spPr/>
      <dgm:t>
        <a:bodyPr/>
        <a:lstStyle/>
        <a:p>
          <a:endParaRPr lang="en-US"/>
        </a:p>
      </dgm:t>
    </dgm:pt>
    <dgm:pt modelId="{BBAE19FA-FD6D-E449-8FA2-5510664DDC08}" type="sibTrans" cxnId="{9BE7C963-91CA-0145-8FBF-E06EA7BF1641}">
      <dgm:prSet/>
      <dgm:spPr/>
      <dgm:t>
        <a:bodyPr/>
        <a:lstStyle/>
        <a:p>
          <a:endParaRPr lang="en-US"/>
        </a:p>
      </dgm:t>
    </dgm:pt>
    <dgm:pt modelId="{CA6ED019-51B7-FC48-BE38-A721A869ABA7}">
      <dgm:prSet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r>
            <a:rPr lang="en-US" sz="1600" b="1" dirty="0"/>
            <a:t>Practical testing of payment fintechs </a:t>
          </a:r>
          <a:r>
            <a:rPr lang="en-US" sz="1600" dirty="0"/>
            <a:t>through FiLab </a:t>
          </a:r>
        </a:p>
      </dgm:t>
    </dgm:pt>
    <dgm:pt modelId="{89B7F998-22DF-7D49-8A70-8C406658DA33}" type="parTrans" cxnId="{193FC6F7-031C-B64E-B717-2A1F6087FA7B}">
      <dgm:prSet/>
      <dgm:spPr/>
      <dgm:t>
        <a:bodyPr/>
        <a:lstStyle/>
        <a:p>
          <a:endParaRPr lang="en-US"/>
        </a:p>
      </dgm:t>
    </dgm:pt>
    <dgm:pt modelId="{8AF3AB60-5D7D-0F46-964D-BD079B4A0A4F}" type="sibTrans" cxnId="{193FC6F7-031C-B64E-B717-2A1F6087FA7B}">
      <dgm:prSet/>
      <dgm:spPr/>
      <dgm:t>
        <a:bodyPr/>
        <a:lstStyle/>
        <a:p>
          <a:endParaRPr lang="en-US"/>
        </a:p>
      </dgm:t>
    </dgm:pt>
    <dgm:pt modelId="{F3D1BC8D-A95E-A048-9F00-B865E50508CA}">
      <dgm:prSet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endParaRPr lang="en-US" sz="1600" dirty="0"/>
        </a:p>
      </dgm:t>
    </dgm:pt>
    <dgm:pt modelId="{112F0BBE-2FE1-B147-94D6-634D7AF37A1E}" type="parTrans" cxnId="{7DFE3672-7DB8-6549-8520-5FDC02BCF6FE}">
      <dgm:prSet/>
      <dgm:spPr/>
      <dgm:t>
        <a:bodyPr/>
        <a:lstStyle/>
        <a:p>
          <a:endParaRPr lang="en-US"/>
        </a:p>
      </dgm:t>
    </dgm:pt>
    <dgm:pt modelId="{7C744C0B-B0D2-4345-9064-D562B610687C}" type="sibTrans" cxnId="{7DFE3672-7DB8-6549-8520-5FDC02BCF6FE}">
      <dgm:prSet/>
      <dgm:spPr/>
      <dgm:t>
        <a:bodyPr/>
        <a:lstStyle/>
        <a:p>
          <a:endParaRPr lang="en-US"/>
        </a:p>
      </dgm:t>
    </dgm:pt>
    <dgm:pt modelId="{AFEE146A-3D0C-F64E-991A-005C44A5BFBC}">
      <dgm:prSet phldrT="[Text]" custT="1"/>
      <dgm:spPr/>
      <dgm:t>
        <a:bodyPr/>
        <a:lstStyle/>
        <a:p>
          <a:pPr algn="l">
            <a:buFontTx/>
            <a:buNone/>
          </a:pPr>
          <a:r>
            <a:rPr lang="en-US" sz="1600" b="0" dirty="0">
              <a:latin typeface="+mn-lt"/>
              <a:cs typeface="Arial" panose="020B0604020202020204" pitchFamily="34" charset="0"/>
            </a:rPr>
            <a:t>   </a:t>
          </a:r>
        </a:p>
      </dgm:t>
    </dgm:pt>
    <dgm:pt modelId="{B34E22D7-FF53-8247-99A9-75510E76404B}" type="parTrans" cxnId="{BE189C2A-8203-8542-B6F7-81B6D9DEE1AF}">
      <dgm:prSet/>
      <dgm:spPr/>
      <dgm:t>
        <a:bodyPr/>
        <a:lstStyle/>
        <a:p>
          <a:endParaRPr lang="en-US"/>
        </a:p>
      </dgm:t>
    </dgm:pt>
    <dgm:pt modelId="{9BCB0394-3BC1-5445-9E61-309658926275}" type="sibTrans" cxnId="{BE189C2A-8203-8542-B6F7-81B6D9DEE1AF}">
      <dgm:prSet/>
      <dgm:spPr/>
      <dgm:t>
        <a:bodyPr/>
        <a:lstStyle/>
        <a:p>
          <a:endParaRPr lang="en-US"/>
        </a:p>
      </dgm:t>
    </dgm:pt>
    <dgm:pt modelId="{D2C5121D-19F0-FA48-AF9D-86E1183CAD85}">
      <dgm:prSet phldrT="[Text]"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r>
            <a:rPr lang="en-US" sz="1600" b="1" dirty="0">
              <a:latin typeface="+mn-lt"/>
              <a:cs typeface="Arial" panose="020B0604020202020204" pitchFamily="34" charset="0"/>
            </a:rPr>
            <a:t>Industry collaboration and peer exchange </a:t>
          </a:r>
          <a:r>
            <a:rPr lang="en-US" sz="1600" b="0" dirty="0">
              <a:latin typeface="+mn-lt"/>
              <a:cs typeface="Arial" panose="020B0604020202020204" pitchFamily="34" charset="0"/>
            </a:rPr>
            <a:t>builds collective intelligence</a:t>
          </a:r>
        </a:p>
      </dgm:t>
    </dgm:pt>
    <dgm:pt modelId="{74904666-E8DF-FF49-BF46-7D6527E5D80B}" type="parTrans" cxnId="{C2614180-124B-DE4C-BD24-13B2166E70DC}">
      <dgm:prSet/>
      <dgm:spPr/>
      <dgm:t>
        <a:bodyPr/>
        <a:lstStyle/>
        <a:p>
          <a:endParaRPr lang="en-US"/>
        </a:p>
      </dgm:t>
    </dgm:pt>
    <dgm:pt modelId="{CE308782-BFB1-C94D-A991-10D6D0E8B3B7}" type="sibTrans" cxnId="{C2614180-124B-DE4C-BD24-13B2166E70DC}">
      <dgm:prSet/>
      <dgm:spPr/>
      <dgm:t>
        <a:bodyPr/>
        <a:lstStyle/>
        <a:p>
          <a:endParaRPr lang="en-US"/>
        </a:p>
      </dgm:t>
    </dgm:pt>
    <dgm:pt modelId="{85D8D530-71DF-9E43-8A79-762A34597FA1}">
      <dgm:prSet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r>
            <a:rPr lang="en-US" sz="1600" b="1" dirty="0">
              <a:latin typeface="+mn-lt"/>
              <a:cs typeface="Arial" panose="020B0604020202020204" pitchFamily="34" charset="0"/>
            </a:rPr>
            <a:t>Benchmark</a:t>
          </a:r>
          <a:r>
            <a:rPr lang="en-US" sz="1600" b="0" dirty="0">
              <a:latin typeface="+mn-lt"/>
              <a:cs typeface="Arial" panose="020B0604020202020204" pitchFamily="34" charset="0"/>
            </a:rPr>
            <a:t> CU</a:t>
          </a:r>
        </a:p>
      </dgm:t>
    </dgm:pt>
    <dgm:pt modelId="{5CD19B48-DC3A-494B-9CEB-91E005000EE9}" type="parTrans" cxnId="{A47DA9A4-1281-8D40-BFF4-840571096B78}">
      <dgm:prSet/>
      <dgm:spPr/>
      <dgm:t>
        <a:bodyPr/>
        <a:lstStyle/>
        <a:p>
          <a:endParaRPr lang="en-US"/>
        </a:p>
      </dgm:t>
    </dgm:pt>
    <dgm:pt modelId="{571B0B43-A5F4-BA45-BCD8-771D1F0B5F2C}" type="sibTrans" cxnId="{A47DA9A4-1281-8D40-BFF4-840571096B78}">
      <dgm:prSet/>
      <dgm:spPr/>
      <dgm:t>
        <a:bodyPr/>
        <a:lstStyle/>
        <a:p>
          <a:endParaRPr lang="en-US"/>
        </a:p>
      </dgm:t>
    </dgm:pt>
    <dgm:pt modelId="{53AC6F7E-A8F0-5F4E-B750-6315639D2EAB}">
      <dgm:prSet phldrT="[Text]"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endParaRPr lang="en-US" sz="1600" b="0" dirty="0">
            <a:latin typeface="+mn-lt"/>
            <a:cs typeface="Arial" panose="020B0604020202020204" pitchFamily="34" charset="0"/>
          </a:endParaRPr>
        </a:p>
      </dgm:t>
    </dgm:pt>
    <dgm:pt modelId="{4B0AE5AE-E406-4F4B-A68A-8807E525EA4E}" type="parTrans" cxnId="{186B6939-A039-8944-802A-7CB171435DF2}">
      <dgm:prSet/>
      <dgm:spPr/>
      <dgm:t>
        <a:bodyPr/>
        <a:lstStyle/>
        <a:p>
          <a:endParaRPr lang="en-US"/>
        </a:p>
      </dgm:t>
    </dgm:pt>
    <dgm:pt modelId="{9E10689D-D531-7543-8C30-C2DD29AF5735}" type="sibTrans" cxnId="{186B6939-A039-8944-802A-7CB171435DF2}">
      <dgm:prSet/>
      <dgm:spPr/>
      <dgm:t>
        <a:bodyPr/>
        <a:lstStyle/>
        <a:p>
          <a:endParaRPr lang="en-US"/>
        </a:p>
      </dgm:t>
    </dgm:pt>
    <dgm:pt modelId="{8A41C336-54A6-0442-91D8-77F280E2148A}">
      <dgm:prSet custT="1"/>
      <dgm:spPr/>
      <dgm:t>
        <a:bodyPr/>
        <a:lstStyle/>
        <a:p>
          <a:pPr algn="l">
            <a:buFont typeface="Courier New" panose="02070309020205020404" pitchFamily="49" charset="0"/>
            <a:buChar char="o"/>
          </a:pPr>
          <a:endParaRPr lang="en-US" sz="1600" b="1" i="0" baseline="0" dirty="0"/>
        </a:p>
      </dgm:t>
    </dgm:pt>
    <dgm:pt modelId="{331E81A2-D749-FB4F-B2F1-A65D435DB70E}" type="parTrans" cxnId="{EBE0FBD3-9C34-E84C-A869-30E338422289}">
      <dgm:prSet/>
      <dgm:spPr/>
      <dgm:t>
        <a:bodyPr/>
        <a:lstStyle/>
        <a:p>
          <a:endParaRPr lang="en-US"/>
        </a:p>
      </dgm:t>
    </dgm:pt>
    <dgm:pt modelId="{BED26203-77E7-6C4E-8F0C-2DCF87B7FAF0}" type="sibTrans" cxnId="{EBE0FBD3-9C34-E84C-A869-30E338422289}">
      <dgm:prSet/>
      <dgm:spPr/>
      <dgm:t>
        <a:bodyPr/>
        <a:lstStyle/>
        <a:p>
          <a:endParaRPr lang="en-US"/>
        </a:p>
      </dgm:t>
    </dgm:pt>
    <dgm:pt modelId="{6487FA0E-ABEA-6D44-8899-376786F5F1BD}" type="pres">
      <dgm:prSet presAssocID="{9F4533E5-4B1B-0A4D-93D9-E24C9AD6239E}" presName="Name0" presStyleCnt="0">
        <dgm:presLayoutVars>
          <dgm:dir/>
          <dgm:animOne val="branch"/>
          <dgm:animLvl val="lvl"/>
        </dgm:presLayoutVars>
      </dgm:prSet>
      <dgm:spPr/>
    </dgm:pt>
    <dgm:pt modelId="{B5229B99-3DB6-FB46-8CB5-7DD634368F39}" type="pres">
      <dgm:prSet presAssocID="{89DB8B01-FAA4-0145-B497-3F7E353EA69D}" presName="chaos" presStyleCnt="0"/>
      <dgm:spPr/>
    </dgm:pt>
    <dgm:pt modelId="{975AE25B-14EC-3041-8825-E1F37C5784EF}" type="pres">
      <dgm:prSet presAssocID="{89DB8B01-FAA4-0145-B497-3F7E353EA69D}" presName="parTx1" presStyleLbl="revTx" presStyleIdx="0" presStyleCnt="8"/>
      <dgm:spPr/>
    </dgm:pt>
    <dgm:pt modelId="{8FBA6404-6D4B-8746-9DA9-0134E34CE106}" type="pres">
      <dgm:prSet presAssocID="{89DB8B01-FAA4-0145-B497-3F7E353EA69D}" presName="desTx1" presStyleLbl="revTx" presStyleIdx="1" presStyleCnt="8" custScaleX="160554" custScaleY="101562" custLinFactNeighborX="7041" custLinFactNeighborY="17177">
        <dgm:presLayoutVars>
          <dgm:bulletEnabled val="1"/>
        </dgm:presLayoutVars>
      </dgm:prSet>
      <dgm:spPr/>
    </dgm:pt>
    <dgm:pt modelId="{4E9F761E-85CD-A84F-AFEF-2E5181D23AF7}" type="pres">
      <dgm:prSet presAssocID="{89DB8B01-FAA4-0145-B497-3F7E353EA69D}" presName="c1" presStyleLbl="node1" presStyleIdx="0" presStyleCnt="19"/>
      <dgm:spPr/>
    </dgm:pt>
    <dgm:pt modelId="{42362B1C-63EC-D243-A236-84346EA576F4}" type="pres">
      <dgm:prSet presAssocID="{89DB8B01-FAA4-0145-B497-3F7E353EA69D}" presName="c2" presStyleLbl="node1" presStyleIdx="1" presStyleCnt="19"/>
      <dgm:spPr/>
    </dgm:pt>
    <dgm:pt modelId="{C2189730-AC3D-DC44-B443-5E39B28B7C95}" type="pres">
      <dgm:prSet presAssocID="{89DB8B01-FAA4-0145-B497-3F7E353EA69D}" presName="c3" presStyleLbl="node1" presStyleIdx="2" presStyleCnt="19"/>
      <dgm:spPr/>
    </dgm:pt>
    <dgm:pt modelId="{E44F2A9D-89C1-B64D-A787-1F2CEB614741}" type="pres">
      <dgm:prSet presAssocID="{89DB8B01-FAA4-0145-B497-3F7E353EA69D}" presName="c4" presStyleLbl="node1" presStyleIdx="3" presStyleCnt="19"/>
      <dgm:spPr/>
    </dgm:pt>
    <dgm:pt modelId="{33188027-2E40-1848-A090-7C9AD119B118}" type="pres">
      <dgm:prSet presAssocID="{89DB8B01-FAA4-0145-B497-3F7E353EA69D}" presName="c5" presStyleLbl="node1" presStyleIdx="4" presStyleCnt="19"/>
      <dgm:spPr/>
    </dgm:pt>
    <dgm:pt modelId="{23A26AD6-4757-974E-9931-1B50CE8A4AFA}" type="pres">
      <dgm:prSet presAssocID="{89DB8B01-FAA4-0145-B497-3F7E353EA69D}" presName="c6" presStyleLbl="node1" presStyleIdx="5" presStyleCnt="19"/>
      <dgm:spPr/>
    </dgm:pt>
    <dgm:pt modelId="{0B0B0B2D-C240-7A42-9A78-ACB18B7B6F33}" type="pres">
      <dgm:prSet presAssocID="{89DB8B01-FAA4-0145-B497-3F7E353EA69D}" presName="c7" presStyleLbl="node1" presStyleIdx="6" presStyleCnt="19"/>
      <dgm:spPr/>
    </dgm:pt>
    <dgm:pt modelId="{5D6713DE-B83F-0542-BADC-0855F90C2428}" type="pres">
      <dgm:prSet presAssocID="{89DB8B01-FAA4-0145-B497-3F7E353EA69D}" presName="c8" presStyleLbl="node1" presStyleIdx="7" presStyleCnt="19"/>
      <dgm:spPr/>
    </dgm:pt>
    <dgm:pt modelId="{6C925FDF-6E92-AE42-83D2-B8CB15134A48}" type="pres">
      <dgm:prSet presAssocID="{89DB8B01-FAA4-0145-B497-3F7E353EA69D}" presName="c9" presStyleLbl="node1" presStyleIdx="8" presStyleCnt="19"/>
      <dgm:spPr/>
    </dgm:pt>
    <dgm:pt modelId="{B3FE19CF-F1DB-FC4F-97DB-C1C7DA060B41}" type="pres">
      <dgm:prSet presAssocID="{89DB8B01-FAA4-0145-B497-3F7E353EA69D}" presName="c10" presStyleLbl="node1" presStyleIdx="9" presStyleCnt="19"/>
      <dgm:spPr/>
    </dgm:pt>
    <dgm:pt modelId="{78726E79-4FBF-D34A-8390-E4FD079714F9}" type="pres">
      <dgm:prSet presAssocID="{89DB8B01-FAA4-0145-B497-3F7E353EA69D}" presName="c11" presStyleLbl="node1" presStyleIdx="10" presStyleCnt="19"/>
      <dgm:spPr/>
    </dgm:pt>
    <dgm:pt modelId="{586F1B97-6EA1-C848-AC09-AA99972FF255}" type="pres">
      <dgm:prSet presAssocID="{89DB8B01-FAA4-0145-B497-3F7E353EA69D}" presName="c12" presStyleLbl="node1" presStyleIdx="11" presStyleCnt="19"/>
      <dgm:spPr/>
    </dgm:pt>
    <dgm:pt modelId="{7C58D687-5FD7-9F4D-BAE2-D77E19A97E71}" type="pres">
      <dgm:prSet presAssocID="{89DB8B01-FAA4-0145-B497-3F7E353EA69D}" presName="c13" presStyleLbl="node1" presStyleIdx="12" presStyleCnt="19"/>
      <dgm:spPr/>
    </dgm:pt>
    <dgm:pt modelId="{E8D6F222-BFDD-C846-BCE8-314D211B9806}" type="pres">
      <dgm:prSet presAssocID="{89DB8B01-FAA4-0145-B497-3F7E353EA69D}" presName="c14" presStyleLbl="node1" presStyleIdx="13" presStyleCnt="19"/>
      <dgm:spPr/>
    </dgm:pt>
    <dgm:pt modelId="{61FF3CF3-48AA-A44D-966E-BC1742B6C0DA}" type="pres">
      <dgm:prSet presAssocID="{89DB8B01-FAA4-0145-B497-3F7E353EA69D}" presName="c15" presStyleLbl="node1" presStyleIdx="14" presStyleCnt="19"/>
      <dgm:spPr/>
    </dgm:pt>
    <dgm:pt modelId="{3F2EC358-1B39-4B4C-92A5-F8CC1717932A}" type="pres">
      <dgm:prSet presAssocID="{89DB8B01-FAA4-0145-B497-3F7E353EA69D}" presName="c16" presStyleLbl="node1" presStyleIdx="15" presStyleCnt="19"/>
      <dgm:spPr/>
    </dgm:pt>
    <dgm:pt modelId="{860C3FE1-D7C1-4B4E-A900-A2962BCD9C60}" type="pres">
      <dgm:prSet presAssocID="{89DB8B01-FAA4-0145-B497-3F7E353EA69D}" presName="c17" presStyleLbl="node1" presStyleIdx="16" presStyleCnt="19"/>
      <dgm:spPr/>
    </dgm:pt>
    <dgm:pt modelId="{000BE1EC-AF19-5043-BAC4-9D8CFA8251CE}" type="pres">
      <dgm:prSet presAssocID="{89DB8B01-FAA4-0145-B497-3F7E353EA69D}" presName="c18" presStyleLbl="node1" presStyleIdx="17" presStyleCnt="19"/>
      <dgm:spPr/>
    </dgm:pt>
    <dgm:pt modelId="{41591EA4-E8EB-9A4F-89AD-AA20BD5C4312}" type="pres">
      <dgm:prSet presAssocID="{C1467FC3-DC17-CF44-90CE-3CEF51B9ECA2}" presName="chevronComposite1" presStyleCnt="0"/>
      <dgm:spPr/>
    </dgm:pt>
    <dgm:pt modelId="{A56278BF-CC47-244F-8E76-0830B126F6B1}" type="pres">
      <dgm:prSet presAssocID="{C1467FC3-DC17-CF44-90CE-3CEF51B9ECA2}" presName="chevron1" presStyleLbl="sibTrans2D1" presStyleIdx="0" presStyleCnt="4"/>
      <dgm:spPr>
        <a:solidFill>
          <a:srgbClr val="00B050"/>
        </a:solidFill>
      </dgm:spPr>
    </dgm:pt>
    <dgm:pt modelId="{D063DA22-3E8B-814A-94C4-AB3E7830FEEF}" type="pres">
      <dgm:prSet presAssocID="{C1467FC3-DC17-CF44-90CE-3CEF51B9ECA2}" presName="spChevron1" presStyleCnt="0"/>
      <dgm:spPr/>
    </dgm:pt>
    <dgm:pt modelId="{B150975D-FE59-EA4A-862C-B8D8E213BA29}" type="pres">
      <dgm:prSet presAssocID="{F8A2B80E-1407-024D-8091-C5C1B4413AE8}" presName="middle" presStyleCnt="0"/>
      <dgm:spPr/>
    </dgm:pt>
    <dgm:pt modelId="{BEBB9881-CF46-8940-BF8A-2D087527C03E}" type="pres">
      <dgm:prSet presAssocID="{F8A2B80E-1407-024D-8091-C5C1B4413AE8}" presName="parTxMid" presStyleLbl="revTx" presStyleIdx="2" presStyleCnt="8"/>
      <dgm:spPr/>
    </dgm:pt>
    <dgm:pt modelId="{68516D56-7D31-0243-8EFA-BA679F242D3B}" type="pres">
      <dgm:prSet presAssocID="{F8A2B80E-1407-024D-8091-C5C1B4413AE8}" presName="desTxMid" presStyleLbl="revTx" presStyleIdx="3" presStyleCnt="8" custScaleX="163346" custLinFactNeighborX="3786" custLinFactNeighborY="12773">
        <dgm:presLayoutVars>
          <dgm:bulletEnabled val="1"/>
        </dgm:presLayoutVars>
      </dgm:prSet>
      <dgm:spPr/>
    </dgm:pt>
    <dgm:pt modelId="{5EA4F015-F8DC-6749-B798-43166BEF7541}" type="pres">
      <dgm:prSet presAssocID="{F8A2B80E-1407-024D-8091-C5C1B4413AE8}" presName="spMid" presStyleCnt="0"/>
      <dgm:spPr/>
    </dgm:pt>
    <dgm:pt modelId="{B83DDDE8-0A8A-9D4E-9138-0ECE54164E9F}" type="pres">
      <dgm:prSet presAssocID="{1BAA8455-C5DA-484C-AB61-BCCB65106B24}" presName="chevronComposite1" presStyleCnt="0"/>
      <dgm:spPr/>
    </dgm:pt>
    <dgm:pt modelId="{19A22BAA-2B48-794A-9B04-95889BFDAC0F}" type="pres">
      <dgm:prSet presAssocID="{1BAA8455-C5DA-484C-AB61-BCCB65106B24}" presName="chevron1" presStyleLbl="sibTrans2D1" presStyleIdx="1" presStyleCnt="4"/>
      <dgm:spPr>
        <a:solidFill>
          <a:srgbClr val="00B050"/>
        </a:solidFill>
      </dgm:spPr>
    </dgm:pt>
    <dgm:pt modelId="{9BA861B5-8568-9E46-899C-1EC8F8867FD4}" type="pres">
      <dgm:prSet presAssocID="{1BAA8455-C5DA-484C-AB61-BCCB65106B24}" presName="spChevron1" presStyleCnt="0"/>
      <dgm:spPr/>
    </dgm:pt>
    <dgm:pt modelId="{9AC5E740-8119-2240-AA86-44949E198D17}" type="pres">
      <dgm:prSet presAssocID="{C2864886-AF98-0746-AE83-EC5EC3238CE5}" presName="middle" presStyleCnt="0"/>
      <dgm:spPr/>
    </dgm:pt>
    <dgm:pt modelId="{859DC4E1-C229-C44F-B108-926A4A84269C}" type="pres">
      <dgm:prSet presAssocID="{C2864886-AF98-0746-AE83-EC5EC3238CE5}" presName="parTxMid" presStyleLbl="revTx" presStyleIdx="4" presStyleCnt="8"/>
      <dgm:spPr/>
    </dgm:pt>
    <dgm:pt modelId="{0DF00C78-1B48-0049-867B-4883D3E6AE90}" type="pres">
      <dgm:prSet presAssocID="{C2864886-AF98-0746-AE83-EC5EC3238CE5}" presName="desTxMid" presStyleLbl="revTx" presStyleIdx="5" presStyleCnt="8" custScaleX="174166" custLinFactNeighborX="-5476" custLinFactNeighborY="6424">
        <dgm:presLayoutVars>
          <dgm:bulletEnabled val="1"/>
        </dgm:presLayoutVars>
      </dgm:prSet>
      <dgm:spPr/>
    </dgm:pt>
    <dgm:pt modelId="{A97A8FD7-C13D-D64B-97EB-E1F39B792FA2}" type="pres">
      <dgm:prSet presAssocID="{C2864886-AF98-0746-AE83-EC5EC3238CE5}" presName="spMid" presStyleCnt="0"/>
      <dgm:spPr/>
    </dgm:pt>
    <dgm:pt modelId="{836F2266-713E-E949-9903-C1709DE6DEF6}" type="pres">
      <dgm:prSet presAssocID="{537EF3B9-1FC6-EB4C-8E63-A4B53FE2A4C2}" presName="chevronComposite1" presStyleCnt="0"/>
      <dgm:spPr/>
    </dgm:pt>
    <dgm:pt modelId="{C39F5A52-E682-804B-9142-76BB234070A5}" type="pres">
      <dgm:prSet presAssocID="{537EF3B9-1FC6-EB4C-8E63-A4B53FE2A4C2}" presName="chevron1" presStyleLbl="sibTrans2D1" presStyleIdx="2" presStyleCnt="4"/>
      <dgm:spPr>
        <a:solidFill>
          <a:srgbClr val="00B050"/>
        </a:solidFill>
      </dgm:spPr>
    </dgm:pt>
    <dgm:pt modelId="{8759D149-C18D-5846-82A4-E1EADF38B881}" type="pres">
      <dgm:prSet presAssocID="{537EF3B9-1FC6-EB4C-8E63-A4B53FE2A4C2}" presName="spChevron1" presStyleCnt="0"/>
      <dgm:spPr/>
    </dgm:pt>
    <dgm:pt modelId="{DC690A1F-BF31-C249-BC37-C3B1C11B4952}" type="pres">
      <dgm:prSet presAssocID="{C53A615B-2126-4842-B501-22DAEAA37441}" presName="middle" presStyleCnt="0"/>
      <dgm:spPr/>
    </dgm:pt>
    <dgm:pt modelId="{816C2599-4FCA-AD46-BA3F-3535D882F462}" type="pres">
      <dgm:prSet presAssocID="{C53A615B-2126-4842-B501-22DAEAA37441}" presName="parTxMid" presStyleLbl="revTx" presStyleIdx="6" presStyleCnt="8"/>
      <dgm:spPr/>
    </dgm:pt>
    <dgm:pt modelId="{C057CACA-054A-5C4A-892E-69594BB72F48}" type="pres">
      <dgm:prSet presAssocID="{C53A615B-2126-4842-B501-22DAEAA37441}" presName="desTxMid" presStyleLbl="revTx" presStyleIdx="7" presStyleCnt="8" custScaleX="148185" custLinFactNeighborX="-5016" custLinFactNeighborY="-155">
        <dgm:presLayoutVars>
          <dgm:bulletEnabled val="1"/>
        </dgm:presLayoutVars>
      </dgm:prSet>
      <dgm:spPr/>
    </dgm:pt>
    <dgm:pt modelId="{B6B15FAB-304A-204C-97EF-ECF17D580B51}" type="pres">
      <dgm:prSet presAssocID="{C53A615B-2126-4842-B501-22DAEAA37441}" presName="spMid" presStyleCnt="0"/>
      <dgm:spPr/>
    </dgm:pt>
    <dgm:pt modelId="{9736925B-E19C-0D46-969D-2B5B890950D8}" type="pres">
      <dgm:prSet presAssocID="{777F0337-5695-D546-A49C-3071485F3C20}" presName="chevronComposite1" presStyleCnt="0"/>
      <dgm:spPr/>
    </dgm:pt>
    <dgm:pt modelId="{641EF27A-C987-5F48-9FA0-B83D8F915B0E}" type="pres">
      <dgm:prSet presAssocID="{777F0337-5695-D546-A49C-3071485F3C20}" presName="chevron1" presStyleLbl="sibTrans2D1" presStyleIdx="3" presStyleCnt="4"/>
      <dgm:spPr>
        <a:solidFill>
          <a:srgbClr val="00B050"/>
        </a:solidFill>
      </dgm:spPr>
    </dgm:pt>
    <dgm:pt modelId="{2B7E521E-C54E-CB42-BD6F-3398F038E182}" type="pres">
      <dgm:prSet presAssocID="{777F0337-5695-D546-A49C-3071485F3C20}" presName="spChevron1" presStyleCnt="0"/>
      <dgm:spPr/>
    </dgm:pt>
    <dgm:pt modelId="{193E9E93-26D3-BA46-B54C-45089F7B65B1}" type="pres">
      <dgm:prSet presAssocID="{9171AA05-ADBD-CD4F-A735-C87B2792B6F1}" presName="last" presStyleCnt="0"/>
      <dgm:spPr/>
    </dgm:pt>
    <dgm:pt modelId="{5E4B9C40-0D7F-FA42-87A4-E642C30889BD}" type="pres">
      <dgm:prSet presAssocID="{9171AA05-ADBD-CD4F-A735-C87B2792B6F1}" presName="circleTx" presStyleLbl="node1" presStyleIdx="18" presStyleCnt="19"/>
      <dgm:spPr/>
    </dgm:pt>
    <dgm:pt modelId="{CC5F4B51-3AC3-9749-BCBD-FB5B36E237D5}" type="pres">
      <dgm:prSet presAssocID="{9171AA05-ADBD-CD4F-A735-C87B2792B6F1}" presName="spN" presStyleCnt="0"/>
      <dgm:spPr/>
    </dgm:pt>
  </dgm:ptLst>
  <dgm:cxnLst>
    <dgm:cxn modelId="{9F24550B-07D1-3344-A852-BF717A44E356}" type="presOf" srcId="{89DB8B01-FAA4-0145-B497-3F7E353EA69D}" destId="{975AE25B-14EC-3041-8825-E1F37C5784EF}" srcOrd="0" destOrd="0" presId="urn:microsoft.com/office/officeart/2009/3/layout/RandomtoResultProcess"/>
    <dgm:cxn modelId="{750E401F-FBD7-984B-9EA3-181FA2B8A534}" type="presOf" srcId="{6EF97015-FF5F-4A4B-8F90-0B3867E9C84D}" destId="{0DF00C78-1B48-0049-867B-4883D3E6AE90}" srcOrd="0" destOrd="0" presId="urn:microsoft.com/office/officeart/2009/3/layout/RandomtoResultProcess"/>
    <dgm:cxn modelId="{672BAD1F-FE1B-F146-BA07-25CF64D551A1}" type="presOf" srcId="{8A41C336-54A6-0442-91D8-77F280E2148A}" destId="{8FBA6404-6D4B-8746-9DA9-0134E34CE106}" srcOrd="0" destOrd="1" presId="urn:microsoft.com/office/officeart/2009/3/layout/RandomtoResultProcess"/>
    <dgm:cxn modelId="{B7752D24-7A0C-E746-8ED0-D1098A0F874F}" type="presOf" srcId="{1E16EF35-BE54-6C45-8000-2AB7EB97E817}" destId="{8FBA6404-6D4B-8746-9DA9-0134E34CE106}" srcOrd="0" destOrd="0" presId="urn:microsoft.com/office/officeart/2009/3/layout/RandomtoResultProcess"/>
    <dgm:cxn modelId="{1E497726-104B-F449-9138-FCD1F482ECCB}" type="presOf" srcId="{AFEE146A-3D0C-F64E-991A-005C44A5BFBC}" destId="{0DF00C78-1B48-0049-867B-4883D3E6AE90}" srcOrd="0" destOrd="1" presId="urn:microsoft.com/office/officeart/2009/3/layout/RandomtoResultProcess"/>
    <dgm:cxn modelId="{BE189C2A-8203-8542-B6F7-81B6D9DEE1AF}" srcId="{C2864886-AF98-0746-AE83-EC5EC3238CE5}" destId="{AFEE146A-3D0C-F64E-991A-005C44A5BFBC}" srcOrd="1" destOrd="0" parTransId="{B34E22D7-FF53-8247-99A9-75510E76404B}" sibTransId="{9BCB0394-3BC1-5445-9E61-309658926275}"/>
    <dgm:cxn modelId="{DD9E5E2C-7E25-5948-88A2-74321ED25356}" type="presOf" srcId="{C53A615B-2126-4842-B501-22DAEAA37441}" destId="{816C2599-4FCA-AD46-BA3F-3535D882F462}" srcOrd="0" destOrd="0" presId="urn:microsoft.com/office/officeart/2009/3/layout/RandomtoResultProcess"/>
    <dgm:cxn modelId="{186B6939-A039-8944-802A-7CB171435DF2}" srcId="{F8A2B80E-1407-024D-8091-C5C1B4413AE8}" destId="{53AC6F7E-A8F0-5F4E-B750-6315639D2EAB}" srcOrd="1" destOrd="0" parTransId="{4B0AE5AE-E406-4F4B-A68A-8807E525EA4E}" sibTransId="{9E10689D-D531-7543-8C30-C2DD29AF5735}"/>
    <dgm:cxn modelId="{C9718A4F-02C3-384A-A130-C4CE55A4E766}" srcId="{C2864886-AF98-0746-AE83-EC5EC3238CE5}" destId="{6EF97015-FF5F-4A4B-8F90-0B3867E9C84D}" srcOrd="0" destOrd="0" parTransId="{F69911A4-5C55-4344-970F-CDB31D89AE72}" sibTransId="{198B8B83-054F-AD46-B610-25C38F024F4C}"/>
    <dgm:cxn modelId="{6F6F2953-57F2-854D-900B-602924E14869}" srcId="{9F4533E5-4B1B-0A4D-93D9-E24C9AD6239E}" destId="{89DB8B01-FAA4-0145-B497-3F7E353EA69D}" srcOrd="0" destOrd="0" parTransId="{C6E52F91-D595-AC4D-8C75-FDC94DE86BA4}" sibTransId="{C1467FC3-DC17-CF44-90CE-3CEF51B9ECA2}"/>
    <dgm:cxn modelId="{2CADC861-DE57-7541-8C61-BA55647E3377}" srcId="{F8A2B80E-1407-024D-8091-C5C1B4413AE8}" destId="{A3750D2E-F55F-5846-A870-4EFBF1E4FE48}" srcOrd="0" destOrd="0" parTransId="{0FAC00B2-240B-524D-964A-F8E20EF3172B}" sibTransId="{21D0C917-B626-E14C-82D0-D9D1508C0A23}"/>
    <dgm:cxn modelId="{81D72E63-4A40-9C44-935D-D7BD297DB27F}" type="presOf" srcId="{A63951A8-3AB0-E24E-8C97-B845428B9F07}" destId="{C057CACA-054A-5C4A-892E-69594BB72F48}" srcOrd="0" destOrd="3" presId="urn:microsoft.com/office/officeart/2009/3/layout/RandomtoResultProcess"/>
    <dgm:cxn modelId="{9BE7C963-91CA-0145-8FBF-E06EA7BF1641}" srcId="{C53A615B-2126-4842-B501-22DAEAA37441}" destId="{A63951A8-3AB0-E24E-8C97-B845428B9F07}" srcOrd="3" destOrd="0" parTransId="{5D80DAEA-3EA5-914B-B4C7-432B36EB4E2F}" sibTransId="{BBAE19FA-FD6D-E449-8FA2-5510664DDC08}"/>
    <dgm:cxn modelId="{7DFE3672-7DB8-6549-8520-5FDC02BCF6FE}" srcId="{C53A615B-2126-4842-B501-22DAEAA37441}" destId="{F3D1BC8D-A95E-A048-9F00-B865E50508CA}" srcOrd="1" destOrd="0" parTransId="{112F0BBE-2FE1-B147-94D6-634D7AF37A1E}" sibTransId="{7C744C0B-B0D2-4345-9064-D562B610687C}"/>
    <dgm:cxn modelId="{C2614180-124B-DE4C-BD24-13B2166E70DC}" srcId="{C2864886-AF98-0746-AE83-EC5EC3238CE5}" destId="{D2C5121D-19F0-FA48-AF9D-86E1183CAD85}" srcOrd="2" destOrd="0" parTransId="{74904666-E8DF-FF49-BF46-7D6527E5D80B}" sibTransId="{CE308782-BFB1-C94D-A991-10D6D0E8B3B7}"/>
    <dgm:cxn modelId="{0E3BDD86-EC4F-1141-8D3E-7F6A0932F461}" type="presOf" srcId="{85D8D530-71DF-9E43-8A79-762A34597FA1}" destId="{68516D56-7D31-0243-8EFA-BA679F242D3B}" srcOrd="0" destOrd="2" presId="urn:microsoft.com/office/officeart/2009/3/layout/RandomtoResultProcess"/>
    <dgm:cxn modelId="{A8436789-CC21-7943-AE20-EFB07D2187C0}" type="presOf" srcId="{F8A2B80E-1407-024D-8091-C5C1B4413AE8}" destId="{BEBB9881-CF46-8940-BF8A-2D087527C03E}" srcOrd="0" destOrd="0" presId="urn:microsoft.com/office/officeart/2009/3/layout/RandomtoResultProcess"/>
    <dgm:cxn modelId="{61969989-C854-7047-93DB-9A32A5FA07FD}" type="presOf" srcId="{9171AA05-ADBD-CD4F-A735-C87B2792B6F1}" destId="{5E4B9C40-0D7F-FA42-87A4-E642C30889BD}" srcOrd="0" destOrd="0" presId="urn:microsoft.com/office/officeart/2009/3/layout/RandomtoResultProcess"/>
    <dgm:cxn modelId="{FD3300A2-6755-1A43-9602-0E01AFC9F6E0}" srcId="{9F4533E5-4B1B-0A4D-93D9-E24C9AD6239E}" destId="{F8A2B80E-1407-024D-8091-C5C1B4413AE8}" srcOrd="1" destOrd="0" parTransId="{BFBE79E0-07E0-3D4E-97CB-5B0BEC5D15F9}" sibTransId="{1BAA8455-C5DA-484C-AB61-BCCB65106B24}"/>
    <dgm:cxn modelId="{8653B8A2-4AAD-9F47-A9F1-67E4DF4728C8}" srcId="{9F4533E5-4B1B-0A4D-93D9-E24C9AD6239E}" destId="{C2864886-AF98-0746-AE83-EC5EC3238CE5}" srcOrd="2" destOrd="0" parTransId="{7920160A-587C-654A-995B-BADFB6D5BFAB}" sibTransId="{537EF3B9-1FC6-EB4C-8E63-A4B53FE2A4C2}"/>
    <dgm:cxn modelId="{5EC696A3-4770-CB47-959A-90C96CDE02AE}" type="presOf" srcId="{F3D1BC8D-A95E-A048-9F00-B865E50508CA}" destId="{C057CACA-054A-5C4A-892E-69594BB72F48}" srcOrd="0" destOrd="1" presId="urn:microsoft.com/office/officeart/2009/3/layout/RandomtoResultProcess"/>
    <dgm:cxn modelId="{A47DA9A4-1281-8D40-BFF4-840571096B78}" srcId="{F8A2B80E-1407-024D-8091-C5C1B4413AE8}" destId="{85D8D530-71DF-9E43-8A79-762A34597FA1}" srcOrd="2" destOrd="0" parTransId="{5CD19B48-DC3A-494B-9CEB-91E005000EE9}" sibTransId="{571B0B43-A5F4-BA45-BCD8-771D1F0B5F2C}"/>
    <dgm:cxn modelId="{53806EA7-85C8-9149-A1B5-E00CB3D359CC}" srcId="{C53A615B-2126-4842-B501-22DAEAA37441}" destId="{C90A6DFA-C650-7F48-9F2C-176D5D07E303}" srcOrd="0" destOrd="0" parTransId="{9CA008E3-167E-8C46-9C48-D5C21AFFEEFC}" sibTransId="{58CCCB38-3824-EC42-A00F-5EA61552E177}"/>
    <dgm:cxn modelId="{34CC0CAB-82D0-7441-AA80-34095BBB2CF9}" type="presOf" srcId="{A3750D2E-F55F-5846-A870-4EFBF1E4FE48}" destId="{68516D56-7D31-0243-8EFA-BA679F242D3B}" srcOrd="0" destOrd="0" presId="urn:microsoft.com/office/officeart/2009/3/layout/RandomtoResultProcess"/>
    <dgm:cxn modelId="{563F26AC-5535-5944-929E-FB5D9280231B}" type="presOf" srcId="{53AC6F7E-A8F0-5F4E-B750-6315639D2EAB}" destId="{68516D56-7D31-0243-8EFA-BA679F242D3B}" srcOrd="0" destOrd="1" presId="urn:microsoft.com/office/officeart/2009/3/layout/RandomtoResultProcess"/>
    <dgm:cxn modelId="{AC7E2FB1-FD8C-B249-B647-0B3D98745FAE}" type="presOf" srcId="{C2864886-AF98-0746-AE83-EC5EC3238CE5}" destId="{859DC4E1-C229-C44F-B108-926A4A84269C}" srcOrd="0" destOrd="0" presId="urn:microsoft.com/office/officeart/2009/3/layout/RandomtoResultProcess"/>
    <dgm:cxn modelId="{840F6CB9-732A-CE4D-8ED1-C060F81C6872}" type="presOf" srcId="{9F4533E5-4B1B-0A4D-93D9-E24C9AD6239E}" destId="{6487FA0E-ABEA-6D44-8899-376786F5F1BD}" srcOrd="0" destOrd="0" presId="urn:microsoft.com/office/officeart/2009/3/layout/RandomtoResultProcess"/>
    <dgm:cxn modelId="{6F4767C1-1683-0A49-8686-563618770A73}" srcId="{9F4533E5-4B1B-0A4D-93D9-E24C9AD6239E}" destId="{C53A615B-2126-4842-B501-22DAEAA37441}" srcOrd="3" destOrd="0" parTransId="{385A8313-250E-2842-841E-984B42320B14}" sibTransId="{777F0337-5695-D546-A49C-3071485F3C20}"/>
    <dgm:cxn modelId="{84F429C6-8D0F-5447-B6D6-C196433A65E8}" type="presOf" srcId="{C90A6DFA-C650-7F48-9F2C-176D5D07E303}" destId="{C057CACA-054A-5C4A-892E-69594BB72F48}" srcOrd="0" destOrd="0" presId="urn:microsoft.com/office/officeart/2009/3/layout/RandomtoResultProcess"/>
    <dgm:cxn modelId="{BF9AAEC9-7A22-DA42-AAEE-58C5EA036438}" srcId="{89DB8B01-FAA4-0145-B497-3F7E353EA69D}" destId="{1E16EF35-BE54-6C45-8000-2AB7EB97E817}" srcOrd="0" destOrd="0" parTransId="{31DEB163-E14A-B643-8159-3AF282E4F269}" sibTransId="{CD1109F0-07A3-7247-AC0F-1DEF9EC82705}"/>
    <dgm:cxn modelId="{CFF498CF-8074-8C42-B357-D7B4C2121D6B}" srcId="{9F4533E5-4B1B-0A4D-93D9-E24C9AD6239E}" destId="{9171AA05-ADBD-CD4F-A735-C87B2792B6F1}" srcOrd="4" destOrd="0" parTransId="{FA7497DD-92F4-C94B-BDCF-D0F3B0407201}" sibTransId="{F0C4E0D2-5025-3F49-AA8A-7A27F38FA69B}"/>
    <dgm:cxn modelId="{EBE0FBD3-9C34-E84C-A869-30E338422289}" srcId="{89DB8B01-FAA4-0145-B497-3F7E353EA69D}" destId="{8A41C336-54A6-0442-91D8-77F280E2148A}" srcOrd="1" destOrd="0" parTransId="{331E81A2-D749-FB4F-B2F1-A65D435DB70E}" sibTransId="{BED26203-77E7-6C4E-8F0C-2DCF87B7FAF0}"/>
    <dgm:cxn modelId="{E57DB2D5-D0C9-F244-BE26-91FC7E7E83A9}" type="presOf" srcId="{CA6ED019-51B7-FC48-BE38-A721A869ABA7}" destId="{C057CACA-054A-5C4A-892E-69594BB72F48}" srcOrd="0" destOrd="2" presId="urn:microsoft.com/office/officeart/2009/3/layout/RandomtoResultProcess"/>
    <dgm:cxn modelId="{193FC6F7-031C-B64E-B717-2A1F6087FA7B}" srcId="{C53A615B-2126-4842-B501-22DAEAA37441}" destId="{CA6ED019-51B7-FC48-BE38-A721A869ABA7}" srcOrd="2" destOrd="0" parTransId="{89B7F998-22DF-7D49-8A70-8C406658DA33}" sibTransId="{8AF3AB60-5D7D-0F46-964D-BD079B4A0A4F}"/>
    <dgm:cxn modelId="{A9B18AF8-3B16-9041-8655-C95DABA6706F}" type="presOf" srcId="{D2C5121D-19F0-FA48-AF9D-86E1183CAD85}" destId="{0DF00C78-1B48-0049-867B-4883D3E6AE90}" srcOrd="0" destOrd="2" presId="urn:microsoft.com/office/officeart/2009/3/layout/RandomtoResultProcess"/>
    <dgm:cxn modelId="{16455C5B-E187-D24D-B2FC-9062B871F4FC}" type="presParOf" srcId="{6487FA0E-ABEA-6D44-8899-376786F5F1BD}" destId="{B5229B99-3DB6-FB46-8CB5-7DD634368F39}" srcOrd="0" destOrd="0" presId="urn:microsoft.com/office/officeart/2009/3/layout/RandomtoResultProcess"/>
    <dgm:cxn modelId="{1056AB13-F37B-C449-B250-2CCC04F33C4A}" type="presParOf" srcId="{B5229B99-3DB6-FB46-8CB5-7DD634368F39}" destId="{975AE25B-14EC-3041-8825-E1F37C5784EF}" srcOrd="0" destOrd="0" presId="urn:microsoft.com/office/officeart/2009/3/layout/RandomtoResultProcess"/>
    <dgm:cxn modelId="{93C504E0-5600-394C-A0A8-735CB8FBB7AC}" type="presParOf" srcId="{B5229B99-3DB6-FB46-8CB5-7DD634368F39}" destId="{8FBA6404-6D4B-8746-9DA9-0134E34CE106}" srcOrd="1" destOrd="0" presId="urn:microsoft.com/office/officeart/2009/3/layout/RandomtoResultProcess"/>
    <dgm:cxn modelId="{90DC85EE-19DF-4447-B405-D585C10C592A}" type="presParOf" srcId="{B5229B99-3DB6-FB46-8CB5-7DD634368F39}" destId="{4E9F761E-85CD-A84F-AFEF-2E5181D23AF7}" srcOrd="2" destOrd="0" presId="urn:microsoft.com/office/officeart/2009/3/layout/RandomtoResultProcess"/>
    <dgm:cxn modelId="{5ACFB558-B861-E543-9BA5-F8CE8BD1BF6A}" type="presParOf" srcId="{B5229B99-3DB6-FB46-8CB5-7DD634368F39}" destId="{42362B1C-63EC-D243-A236-84346EA576F4}" srcOrd="3" destOrd="0" presId="urn:microsoft.com/office/officeart/2009/3/layout/RandomtoResultProcess"/>
    <dgm:cxn modelId="{0B9B5E72-3E37-A640-A423-7365A5A0592E}" type="presParOf" srcId="{B5229B99-3DB6-FB46-8CB5-7DD634368F39}" destId="{C2189730-AC3D-DC44-B443-5E39B28B7C95}" srcOrd="4" destOrd="0" presId="urn:microsoft.com/office/officeart/2009/3/layout/RandomtoResultProcess"/>
    <dgm:cxn modelId="{E5EE6D6C-6BDB-D846-A10B-84F68597C4B6}" type="presParOf" srcId="{B5229B99-3DB6-FB46-8CB5-7DD634368F39}" destId="{E44F2A9D-89C1-B64D-A787-1F2CEB614741}" srcOrd="5" destOrd="0" presId="urn:microsoft.com/office/officeart/2009/3/layout/RandomtoResultProcess"/>
    <dgm:cxn modelId="{784B5BA5-EF3D-B84A-9587-41E210D7A0EE}" type="presParOf" srcId="{B5229B99-3DB6-FB46-8CB5-7DD634368F39}" destId="{33188027-2E40-1848-A090-7C9AD119B118}" srcOrd="6" destOrd="0" presId="urn:microsoft.com/office/officeart/2009/3/layout/RandomtoResultProcess"/>
    <dgm:cxn modelId="{CE9F6DCE-EF9C-874B-8992-687E4F21D585}" type="presParOf" srcId="{B5229B99-3DB6-FB46-8CB5-7DD634368F39}" destId="{23A26AD6-4757-974E-9931-1B50CE8A4AFA}" srcOrd="7" destOrd="0" presId="urn:microsoft.com/office/officeart/2009/3/layout/RandomtoResultProcess"/>
    <dgm:cxn modelId="{04236E72-51CB-804D-9426-96524D9BCB58}" type="presParOf" srcId="{B5229B99-3DB6-FB46-8CB5-7DD634368F39}" destId="{0B0B0B2D-C240-7A42-9A78-ACB18B7B6F33}" srcOrd="8" destOrd="0" presId="urn:microsoft.com/office/officeart/2009/3/layout/RandomtoResultProcess"/>
    <dgm:cxn modelId="{5031A582-3823-E645-85D1-D34D662063D2}" type="presParOf" srcId="{B5229B99-3DB6-FB46-8CB5-7DD634368F39}" destId="{5D6713DE-B83F-0542-BADC-0855F90C2428}" srcOrd="9" destOrd="0" presId="urn:microsoft.com/office/officeart/2009/3/layout/RandomtoResultProcess"/>
    <dgm:cxn modelId="{76AFF8DD-266A-EC46-98D6-4866B7AABF9D}" type="presParOf" srcId="{B5229B99-3DB6-FB46-8CB5-7DD634368F39}" destId="{6C925FDF-6E92-AE42-83D2-B8CB15134A48}" srcOrd="10" destOrd="0" presId="urn:microsoft.com/office/officeart/2009/3/layout/RandomtoResultProcess"/>
    <dgm:cxn modelId="{5602AC66-1CFE-A44F-A837-55CA53C72E01}" type="presParOf" srcId="{B5229B99-3DB6-FB46-8CB5-7DD634368F39}" destId="{B3FE19CF-F1DB-FC4F-97DB-C1C7DA060B41}" srcOrd="11" destOrd="0" presId="urn:microsoft.com/office/officeart/2009/3/layout/RandomtoResultProcess"/>
    <dgm:cxn modelId="{7D187563-9B64-A64F-B2F9-9E3D072F85F1}" type="presParOf" srcId="{B5229B99-3DB6-FB46-8CB5-7DD634368F39}" destId="{78726E79-4FBF-D34A-8390-E4FD079714F9}" srcOrd="12" destOrd="0" presId="urn:microsoft.com/office/officeart/2009/3/layout/RandomtoResultProcess"/>
    <dgm:cxn modelId="{44D21524-774B-FF49-84B7-9AFE0C00FCFD}" type="presParOf" srcId="{B5229B99-3DB6-FB46-8CB5-7DD634368F39}" destId="{586F1B97-6EA1-C848-AC09-AA99972FF255}" srcOrd="13" destOrd="0" presId="urn:microsoft.com/office/officeart/2009/3/layout/RandomtoResultProcess"/>
    <dgm:cxn modelId="{E8CF4D1B-64E7-AB45-88B1-CBDDE28994CB}" type="presParOf" srcId="{B5229B99-3DB6-FB46-8CB5-7DD634368F39}" destId="{7C58D687-5FD7-9F4D-BAE2-D77E19A97E71}" srcOrd="14" destOrd="0" presId="urn:microsoft.com/office/officeart/2009/3/layout/RandomtoResultProcess"/>
    <dgm:cxn modelId="{57374643-701D-7446-B611-C5F50B1F5C61}" type="presParOf" srcId="{B5229B99-3DB6-FB46-8CB5-7DD634368F39}" destId="{E8D6F222-BFDD-C846-BCE8-314D211B9806}" srcOrd="15" destOrd="0" presId="urn:microsoft.com/office/officeart/2009/3/layout/RandomtoResultProcess"/>
    <dgm:cxn modelId="{AEC34701-FA26-934B-A2E8-189CE2F8E303}" type="presParOf" srcId="{B5229B99-3DB6-FB46-8CB5-7DD634368F39}" destId="{61FF3CF3-48AA-A44D-966E-BC1742B6C0DA}" srcOrd="16" destOrd="0" presId="urn:microsoft.com/office/officeart/2009/3/layout/RandomtoResultProcess"/>
    <dgm:cxn modelId="{8DAC69F3-46FB-504E-8DC6-9520CED5D4C0}" type="presParOf" srcId="{B5229B99-3DB6-FB46-8CB5-7DD634368F39}" destId="{3F2EC358-1B39-4B4C-92A5-F8CC1717932A}" srcOrd="17" destOrd="0" presId="urn:microsoft.com/office/officeart/2009/3/layout/RandomtoResultProcess"/>
    <dgm:cxn modelId="{EA8D0C70-D877-934C-9456-A33E8DDB274D}" type="presParOf" srcId="{B5229B99-3DB6-FB46-8CB5-7DD634368F39}" destId="{860C3FE1-D7C1-4B4E-A900-A2962BCD9C60}" srcOrd="18" destOrd="0" presId="urn:microsoft.com/office/officeart/2009/3/layout/RandomtoResultProcess"/>
    <dgm:cxn modelId="{50B6E6A4-A634-2A41-9999-C2A478B849FC}" type="presParOf" srcId="{B5229B99-3DB6-FB46-8CB5-7DD634368F39}" destId="{000BE1EC-AF19-5043-BAC4-9D8CFA8251CE}" srcOrd="19" destOrd="0" presId="urn:microsoft.com/office/officeart/2009/3/layout/RandomtoResultProcess"/>
    <dgm:cxn modelId="{DA46F432-E310-C144-AC89-079A769FD1A3}" type="presParOf" srcId="{6487FA0E-ABEA-6D44-8899-376786F5F1BD}" destId="{41591EA4-E8EB-9A4F-89AD-AA20BD5C4312}" srcOrd="1" destOrd="0" presId="urn:microsoft.com/office/officeart/2009/3/layout/RandomtoResultProcess"/>
    <dgm:cxn modelId="{32A925E5-E905-9240-816F-3525D12C4B5C}" type="presParOf" srcId="{41591EA4-E8EB-9A4F-89AD-AA20BD5C4312}" destId="{A56278BF-CC47-244F-8E76-0830B126F6B1}" srcOrd="0" destOrd="0" presId="urn:microsoft.com/office/officeart/2009/3/layout/RandomtoResultProcess"/>
    <dgm:cxn modelId="{B02FB644-DE04-2545-A56D-B5E2293B2E4B}" type="presParOf" srcId="{41591EA4-E8EB-9A4F-89AD-AA20BD5C4312}" destId="{D063DA22-3E8B-814A-94C4-AB3E7830FEEF}" srcOrd="1" destOrd="0" presId="urn:microsoft.com/office/officeart/2009/3/layout/RandomtoResultProcess"/>
    <dgm:cxn modelId="{81A0B4F9-DC52-E64A-ACEC-AC80184B6192}" type="presParOf" srcId="{6487FA0E-ABEA-6D44-8899-376786F5F1BD}" destId="{B150975D-FE59-EA4A-862C-B8D8E213BA29}" srcOrd="2" destOrd="0" presId="urn:microsoft.com/office/officeart/2009/3/layout/RandomtoResultProcess"/>
    <dgm:cxn modelId="{5C0BB106-B722-D042-BD8F-84D518C03301}" type="presParOf" srcId="{B150975D-FE59-EA4A-862C-B8D8E213BA29}" destId="{BEBB9881-CF46-8940-BF8A-2D087527C03E}" srcOrd="0" destOrd="0" presId="urn:microsoft.com/office/officeart/2009/3/layout/RandomtoResultProcess"/>
    <dgm:cxn modelId="{CFFD9CC4-155F-AB42-B6F6-CB7DED1C95AB}" type="presParOf" srcId="{B150975D-FE59-EA4A-862C-B8D8E213BA29}" destId="{68516D56-7D31-0243-8EFA-BA679F242D3B}" srcOrd="1" destOrd="0" presId="urn:microsoft.com/office/officeart/2009/3/layout/RandomtoResultProcess"/>
    <dgm:cxn modelId="{90694522-CC27-9A4B-BB47-0E50CB2E83D5}" type="presParOf" srcId="{B150975D-FE59-EA4A-862C-B8D8E213BA29}" destId="{5EA4F015-F8DC-6749-B798-43166BEF7541}" srcOrd="2" destOrd="0" presId="urn:microsoft.com/office/officeart/2009/3/layout/RandomtoResultProcess"/>
    <dgm:cxn modelId="{B9DA13E4-06F3-5340-B2EA-93D99F60294E}" type="presParOf" srcId="{6487FA0E-ABEA-6D44-8899-376786F5F1BD}" destId="{B83DDDE8-0A8A-9D4E-9138-0ECE54164E9F}" srcOrd="3" destOrd="0" presId="urn:microsoft.com/office/officeart/2009/3/layout/RandomtoResultProcess"/>
    <dgm:cxn modelId="{E58E5054-8512-C744-8FDC-97D05B1F482F}" type="presParOf" srcId="{B83DDDE8-0A8A-9D4E-9138-0ECE54164E9F}" destId="{19A22BAA-2B48-794A-9B04-95889BFDAC0F}" srcOrd="0" destOrd="0" presId="urn:microsoft.com/office/officeart/2009/3/layout/RandomtoResultProcess"/>
    <dgm:cxn modelId="{7B25D712-5F33-A349-959D-38D7CFF5CD86}" type="presParOf" srcId="{B83DDDE8-0A8A-9D4E-9138-0ECE54164E9F}" destId="{9BA861B5-8568-9E46-899C-1EC8F8867FD4}" srcOrd="1" destOrd="0" presId="urn:microsoft.com/office/officeart/2009/3/layout/RandomtoResultProcess"/>
    <dgm:cxn modelId="{F6D215B7-1CFF-4E46-A284-5F1E6299F5B7}" type="presParOf" srcId="{6487FA0E-ABEA-6D44-8899-376786F5F1BD}" destId="{9AC5E740-8119-2240-AA86-44949E198D17}" srcOrd="4" destOrd="0" presId="urn:microsoft.com/office/officeart/2009/3/layout/RandomtoResultProcess"/>
    <dgm:cxn modelId="{1D2D307B-F4CE-9846-B1CF-AE87B70B851F}" type="presParOf" srcId="{9AC5E740-8119-2240-AA86-44949E198D17}" destId="{859DC4E1-C229-C44F-B108-926A4A84269C}" srcOrd="0" destOrd="0" presId="urn:microsoft.com/office/officeart/2009/3/layout/RandomtoResultProcess"/>
    <dgm:cxn modelId="{7B86140E-7994-394C-9D35-C3A0FFCA365B}" type="presParOf" srcId="{9AC5E740-8119-2240-AA86-44949E198D17}" destId="{0DF00C78-1B48-0049-867B-4883D3E6AE90}" srcOrd="1" destOrd="0" presId="urn:microsoft.com/office/officeart/2009/3/layout/RandomtoResultProcess"/>
    <dgm:cxn modelId="{33F1ADB9-3123-3543-8E6B-1984B6CA6CB5}" type="presParOf" srcId="{9AC5E740-8119-2240-AA86-44949E198D17}" destId="{A97A8FD7-C13D-D64B-97EB-E1F39B792FA2}" srcOrd="2" destOrd="0" presId="urn:microsoft.com/office/officeart/2009/3/layout/RandomtoResultProcess"/>
    <dgm:cxn modelId="{94CDFBAD-A50F-2543-8B95-3D170BC61146}" type="presParOf" srcId="{6487FA0E-ABEA-6D44-8899-376786F5F1BD}" destId="{836F2266-713E-E949-9903-C1709DE6DEF6}" srcOrd="5" destOrd="0" presId="urn:microsoft.com/office/officeart/2009/3/layout/RandomtoResultProcess"/>
    <dgm:cxn modelId="{1FA10839-C29C-3249-B7E3-DB062A69D92C}" type="presParOf" srcId="{836F2266-713E-E949-9903-C1709DE6DEF6}" destId="{C39F5A52-E682-804B-9142-76BB234070A5}" srcOrd="0" destOrd="0" presId="urn:microsoft.com/office/officeart/2009/3/layout/RandomtoResultProcess"/>
    <dgm:cxn modelId="{7ACE5A80-DFCC-6745-8B52-03F4DF582FF9}" type="presParOf" srcId="{836F2266-713E-E949-9903-C1709DE6DEF6}" destId="{8759D149-C18D-5846-82A4-E1EADF38B881}" srcOrd="1" destOrd="0" presId="urn:microsoft.com/office/officeart/2009/3/layout/RandomtoResultProcess"/>
    <dgm:cxn modelId="{C38462D6-51DA-CF42-BD81-2E9C62201619}" type="presParOf" srcId="{6487FA0E-ABEA-6D44-8899-376786F5F1BD}" destId="{DC690A1F-BF31-C249-BC37-C3B1C11B4952}" srcOrd="6" destOrd="0" presId="urn:microsoft.com/office/officeart/2009/3/layout/RandomtoResultProcess"/>
    <dgm:cxn modelId="{3D94BCDD-DD92-6248-AB12-AA52FFAAC8A7}" type="presParOf" srcId="{DC690A1F-BF31-C249-BC37-C3B1C11B4952}" destId="{816C2599-4FCA-AD46-BA3F-3535D882F462}" srcOrd="0" destOrd="0" presId="urn:microsoft.com/office/officeart/2009/3/layout/RandomtoResultProcess"/>
    <dgm:cxn modelId="{B16DB8D7-21C9-BE49-BB44-849EE331816C}" type="presParOf" srcId="{DC690A1F-BF31-C249-BC37-C3B1C11B4952}" destId="{C057CACA-054A-5C4A-892E-69594BB72F48}" srcOrd="1" destOrd="0" presId="urn:microsoft.com/office/officeart/2009/3/layout/RandomtoResultProcess"/>
    <dgm:cxn modelId="{D35740A6-7B73-2044-8E2E-E24E87F8ABE7}" type="presParOf" srcId="{DC690A1F-BF31-C249-BC37-C3B1C11B4952}" destId="{B6B15FAB-304A-204C-97EF-ECF17D580B51}" srcOrd="2" destOrd="0" presId="urn:microsoft.com/office/officeart/2009/3/layout/RandomtoResultProcess"/>
    <dgm:cxn modelId="{E20717EB-01BA-8740-86D0-469620BAE129}" type="presParOf" srcId="{6487FA0E-ABEA-6D44-8899-376786F5F1BD}" destId="{9736925B-E19C-0D46-969D-2B5B890950D8}" srcOrd="7" destOrd="0" presId="urn:microsoft.com/office/officeart/2009/3/layout/RandomtoResultProcess"/>
    <dgm:cxn modelId="{EE0D2AA2-DB72-3C42-8ADA-B5DE6803AB8E}" type="presParOf" srcId="{9736925B-E19C-0D46-969D-2B5B890950D8}" destId="{641EF27A-C987-5F48-9FA0-B83D8F915B0E}" srcOrd="0" destOrd="0" presId="urn:microsoft.com/office/officeart/2009/3/layout/RandomtoResultProcess"/>
    <dgm:cxn modelId="{FD84925E-E678-DB49-A4F2-6A0F1B382188}" type="presParOf" srcId="{9736925B-E19C-0D46-969D-2B5B890950D8}" destId="{2B7E521E-C54E-CB42-BD6F-3398F038E182}" srcOrd="1" destOrd="0" presId="urn:microsoft.com/office/officeart/2009/3/layout/RandomtoResultProcess"/>
    <dgm:cxn modelId="{4AAD6044-84D9-1C42-88C5-5BAF63334D5D}" type="presParOf" srcId="{6487FA0E-ABEA-6D44-8899-376786F5F1BD}" destId="{193E9E93-26D3-BA46-B54C-45089F7B65B1}" srcOrd="8" destOrd="0" presId="urn:microsoft.com/office/officeart/2009/3/layout/RandomtoResultProcess"/>
    <dgm:cxn modelId="{44A8DD4C-0344-D74A-AAEA-31279651D4B6}" type="presParOf" srcId="{193E9E93-26D3-BA46-B54C-45089F7B65B1}" destId="{5E4B9C40-0D7F-FA42-87A4-E642C30889BD}" srcOrd="0" destOrd="0" presId="urn:microsoft.com/office/officeart/2009/3/layout/RandomtoResultProcess"/>
    <dgm:cxn modelId="{F2314476-B40D-BC42-869B-079B3C7AF3ED}" type="presParOf" srcId="{193E9E93-26D3-BA46-B54C-45089F7B65B1}" destId="{CC5F4B51-3AC3-9749-BCBD-FB5B36E237D5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97E8-E357-914C-94B3-2C35D205C9D5}">
      <dsp:nvSpPr>
        <dsp:cNvPr id="0" name=""/>
        <dsp:cNvSpPr/>
      </dsp:nvSpPr>
      <dsp:spPr>
        <a:xfrm>
          <a:off x="243200" y="1174"/>
          <a:ext cx="2634377" cy="1580626"/>
        </a:xfrm>
        <a:prstGeom prst="rect">
          <a:avLst/>
        </a:prstGeom>
        <a:solidFill>
          <a:srgbClr val="04A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chemeClr val="bg1"/>
              </a:solidFill>
            </a:rPr>
            <a:t>What are </a:t>
          </a:r>
          <a:r>
            <a:rPr lang="en-US" sz="1600" b="1" i="0" kern="1200" baseline="0" dirty="0">
              <a:solidFill>
                <a:schemeClr val="bg1"/>
              </a:solidFill>
            </a:rPr>
            <a:t>member priorities in different payments services</a:t>
          </a:r>
          <a:r>
            <a:rPr lang="en-US" sz="1600" b="0" i="0" kern="1200" baseline="0" dirty="0">
              <a:solidFill>
                <a:schemeClr val="bg1"/>
              </a:solidFill>
            </a:rPr>
            <a:t> and how can these insights guide CU  investment decisions in payments features?</a:t>
          </a:r>
          <a:endParaRPr lang="en-US" sz="1600" kern="1200" baseline="0" dirty="0">
            <a:solidFill>
              <a:schemeClr val="bg1"/>
            </a:solidFill>
          </a:endParaRPr>
        </a:p>
      </dsp:txBody>
      <dsp:txXfrm>
        <a:off x="243200" y="1174"/>
        <a:ext cx="2634377" cy="1580626"/>
      </dsp:txXfrm>
    </dsp:sp>
    <dsp:sp modelId="{997560DD-AEA0-CA43-B5C6-420755D24CC8}">
      <dsp:nvSpPr>
        <dsp:cNvPr id="0" name=""/>
        <dsp:cNvSpPr/>
      </dsp:nvSpPr>
      <dsp:spPr>
        <a:xfrm>
          <a:off x="3057874" y="1174"/>
          <a:ext cx="2634377" cy="1580626"/>
        </a:xfrm>
        <a:prstGeom prst="rect">
          <a:avLst/>
        </a:prstGeom>
        <a:solidFill>
          <a:srgbClr val="04A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</a:rPr>
            <a:t>What does the</a:t>
          </a:r>
          <a:r>
            <a:rPr lang="en-US" sz="1600" b="1" i="0" kern="1200" baseline="0" dirty="0">
              <a:solidFill>
                <a:schemeClr val="bg1"/>
              </a:solidFill>
            </a:rPr>
            <a:t> payments landscape look like </a:t>
          </a:r>
          <a:r>
            <a:rPr lang="en-US" sz="1600" kern="1200" baseline="0" dirty="0">
              <a:solidFill>
                <a:schemeClr val="bg1"/>
              </a:solidFill>
            </a:rPr>
            <a:t>and what are the most ubiquitous tools?</a:t>
          </a:r>
        </a:p>
      </dsp:txBody>
      <dsp:txXfrm>
        <a:off x="3057874" y="1174"/>
        <a:ext cx="2634377" cy="1580626"/>
      </dsp:txXfrm>
    </dsp:sp>
    <dsp:sp modelId="{D03BB4C3-1C64-674F-9E30-06C3341DF9A7}">
      <dsp:nvSpPr>
        <dsp:cNvPr id="0" name=""/>
        <dsp:cNvSpPr/>
      </dsp:nvSpPr>
      <dsp:spPr>
        <a:xfrm>
          <a:off x="305161" y="2275426"/>
          <a:ext cx="2634377" cy="1580626"/>
        </a:xfrm>
        <a:prstGeom prst="rect">
          <a:avLst/>
        </a:prstGeom>
        <a:solidFill>
          <a:srgbClr val="04A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</a:rPr>
            <a:t>What are  are </a:t>
          </a:r>
          <a:r>
            <a:rPr lang="en-US" sz="1600" b="1" i="0" kern="1200" baseline="0" dirty="0">
              <a:solidFill>
                <a:schemeClr val="bg1"/>
              </a:solidFill>
            </a:rPr>
            <a:t>cutting-edge innovations in payments such as real-time payments</a:t>
          </a:r>
          <a:r>
            <a:rPr lang="en-US" sz="1600" kern="1200" baseline="0" dirty="0">
              <a:solidFill>
                <a:schemeClr val="bg1"/>
              </a:solidFill>
            </a:rPr>
            <a:t>, stablecoin, and open banking and how shaping consumer expectations?</a:t>
          </a:r>
        </a:p>
      </dsp:txBody>
      <dsp:txXfrm>
        <a:off x="305161" y="2275426"/>
        <a:ext cx="2634377" cy="1580626"/>
      </dsp:txXfrm>
    </dsp:sp>
    <dsp:sp modelId="{D52D3017-29AB-E84C-9AB6-5D3C84DB4B88}">
      <dsp:nvSpPr>
        <dsp:cNvPr id="0" name=""/>
        <dsp:cNvSpPr/>
      </dsp:nvSpPr>
      <dsp:spPr>
        <a:xfrm>
          <a:off x="5762299" y="0"/>
          <a:ext cx="2634377" cy="1580626"/>
        </a:xfrm>
        <a:prstGeom prst="rect">
          <a:avLst/>
        </a:prstGeom>
        <a:solidFill>
          <a:srgbClr val="04A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chemeClr val="bg1"/>
              </a:solidFill>
            </a:rPr>
            <a:t>What are </a:t>
          </a:r>
          <a:r>
            <a:rPr lang="en-US" sz="1600" b="1" i="0" kern="1200" baseline="0" dirty="0">
              <a:solidFill>
                <a:schemeClr val="bg1"/>
              </a:solidFill>
            </a:rPr>
            <a:t>potential pathways for generating new revenue streams</a:t>
          </a:r>
          <a:r>
            <a:rPr lang="en-US" sz="1600" b="0" i="0" kern="1200" baseline="0" dirty="0">
              <a:solidFill>
                <a:schemeClr val="bg1"/>
              </a:solidFill>
            </a:rPr>
            <a:t> from payments?</a:t>
          </a:r>
          <a:endParaRPr lang="en-US" sz="1600" kern="1200" baseline="0" dirty="0">
            <a:solidFill>
              <a:schemeClr val="bg1"/>
            </a:solidFill>
          </a:endParaRPr>
        </a:p>
      </dsp:txBody>
      <dsp:txXfrm>
        <a:off x="5762299" y="0"/>
        <a:ext cx="2634377" cy="1580626"/>
      </dsp:txXfrm>
    </dsp:sp>
    <dsp:sp modelId="{A3173F40-AE12-4F4D-8AFC-458072ECFEDF}">
      <dsp:nvSpPr>
        <dsp:cNvPr id="0" name=""/>
        <dsp:cNvSpPr/>
      </dsp:nvSpPr>
      <dsp:spPr>
        <a:xfrm>
          <a:off x="2973943" y="2275421"/>
          <a:ext cx="2634377" cy="1580626"/>
        </a:xfrm>
        <a:prstGeom prst="rect">
          <a:avLst/>
        </a:prstGeom>
        <a:solidFill>
          <a:srgbClr val="04A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A777"/>
            </a:buClr>
            <a:buSzPct val="80000"/>
            <a:buNone/>
          </a:pPr>
          <a:r>
            <a:rPr lang="en-US" sz="1600" kern="1200" baseline="0" dirty="0">
              <a:solidFill>
                <a:schemeClr val="bg1"/>
              </a:solidFill>
            </a:rPr>
            <a:t>How can CUs </a:t>
          </a:r>
          <a:r>
            <a:rPr lang="en-US" sz="1600" b="1" kern="1200" baseline="0" dirty="0">
              <a:solidFill>
                <a:schemeClr val="bg1"/>
              </a:solidFill>
            </a:rPr>
            <a:t>leverage payment data</a:t>
          </a:r>
          <a:r>
            <a:rPr lang="en-US" sz="1600" kern="1200" baseline="0" dirty="0">
              <a:solidFill>
                <a:schemeClr val="bg1"/>
              </a:solidFill>
            </a:rPr>
            <a:t> to create personalized, value-added services that enhance member loyalty and drive growth?</a:t>
          </a:r>
        </a:p>
      </dsp:txBody>
      <dsp:txXfrm>
        <a:off x="2973943" y="2275421"/>
        <a:ext cx="2634377" cy="1580626"/>
      </dsp:txXfrm>
    </dsp:sp>
    <dsp:sp modelId="{37891D61-250C-4545-A05A-EAE8F9543426}">
      <dsp:nvSpPr>
        <dsp:cNvPr id="0" name=""/>
        <dsp:cNvSpPr/>
      </dsp:nvSpPr>
      <dsp:spPr>
        <a:xfrm>
          <a:off x="8582263" y="2575"/>
          <a:ext cx="2634377" cy="1580626"/>
        </a:xfrm>
        <a:prstGeom prst="rect">
          <a:avLst/>
        </a:prstGeom>
        <a:solidFill>
          <a:srgbClr val="04A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 are the </a:t>
          </a:r>
          <a:r>
            <a:rPr lang="en-US" sz="1600" b="1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most effective approaches to mitigate fraud &amp; credit </a:t>
          </a:r>
          <a:r>
            <a:rPr lang="en-US" sz="1600" b="0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risks while maintaining seamless experiences?</a:t>
          </a:r>
        </a:p>
      </dsp:txBody>
      <dsp:txXfrm>
        <a:off x="8582263" y="2575"/>
        <a:ext cx="2634377" cy="1580626"/>
      </dsp:txXfrm>
    </dsp:sp>
    <dsp:sp modelId="{A39CDB28-A91D-F446-B1AF-A26D03E28F06}">
      <dsp:nvSpPr>
        <dsp:cNvPr id="0" name=""/>
        <dsp:cNvSpPr/>
      </dsp:nvSpPr>
      <dsp:spPr>
        <a:xfrm>
          <a:off x="5689564" y="2301386"/>
          <a:ext cx="2634377" cy="1580626"/>
        </a:xfrm>
        <a:prstGeom prst="rect">
          <a:avLst/>
        </a:prstGeom>
        <a:solidFill>
          <a:srgbClr val="04A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 are the </a:t>
          </a:r>
          <a:r>
            <a:rPr lang="en-US" sz="1600" b="1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implications of new payments technologies </a:t>
          </a:r>
          <a:r>
            <a:rPr lang="en-US" sz="1600" b="0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 existing core systems and how can CUs future proof their tech stacks</a:t>
          </a:r>
          <a:endParaRPr lang="en-US" sz="1600" kern="1200" baseline="0" dirty="0">
            <a:solidFill>
              <a:schemeClr val="bg1"/>
            </a:solidFill>
            <a:effectLst/>
          </a:endParaRPr>
        </a:p>
      </dsp:txBody>
      <dsp:txXfrm>
        <a:off x="5689564" y="2301386"/>
        <a:ext cx="2634377" cy="1580626"/>
      </dsp:txXfrm>
    </dsp:sp>
    <dsp:sp modelId="{80B8853E-DF3A-C148-8B01-0CBFDA1F67A3}">
      <dsp:nvSpPr>
        <dsp:cNvPr id="0" name=""/>
        <dsp:cNvSpPr/>
      </dsp:nvSpPr>
      <dsp:spPr>
        <a:xfrm>
          <a:off x="8582263" y="2256559"/>
          <a:ext cx="2634377" cy="1580626"/>
        </a:xfrm>
        <a:prstGeom prst="rect">
          <a:avLst/>
        </a:prstGeom>
        <a:solidFill>
          <a:srgbClr val="04A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 are the </a:t>
          </a:r>
          <a:r>
            <a:rPr lang="en-US" sz="1600" b="1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implications of new payments regulations to payments strategies? </a:t>
          </a:r>
          <a:endParaRPr lang="en-US" sz="1600" kern="1200" baseline="0" dirty="0">
            <a:solidFill>
              <a:schemeClr val="bg1"/>
            </a:solidFill>
            <a:effectLst/>
          </a:endParaRPr>
        </a:p>
      </dsp:txBody>
      <dsp:txXfrm>
        <a:off x="8582263" y="2256559"/>
        <a:ext cx="2634377" cy="1580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AE25B-14EC-3041-8825-E1F37C5784EF}">
      <dsp:nvSpPr>
        <dsp:cNvPr id="0" name=""/>
        <dsp:cNvSpPr/>
      </dsp:nvSpPr>
      <dsp:spPr>
        <a:xfrm>
          <a:off x="411126" y="2359693"/>
          <a:ext cx="1345907" cy="44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RESEARCH</a:t>
          </a:r>
        </a:p>
      </dsp:txBody>
      <dsp:txXfrm>
        <a:off x="411126" y="2359693"/>
        <a:ext cx="1345907" cy="443537"/>
      </dsp:txXfrm>
    </dsp:sp>
    <dsp:sp modelId="{8FBA6404-6D4B-8746-9DA9-0134E34CE106}">
      <dsp:nvSpPr>
        <dsp:cNvPr id="0" name=""/>
        <dsp:cNvSpPr/>
      </dsp:nvSpPr>
      <dsp:spPr>
        <a:xfrm>
          <a:off x="98391" y="3431208"/>
          <a:ext cx="2160908" cy="843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b="1" i="0" kern="1200" baseline="0" dirty="0"/>
            <a:t>Unbiased research </a:t>
          </a:r>
          <a:r>
            <a:rPr lang="en-US" sz="1600" b="0" i="0" kern="1200" baseline="0" dirty="0"/>
            <a:t>applied to real CU problems but cover full payments landscape</a:t>
          </a:r>
          <a:endParaRPr lang="en-US" sz="1600" b="0" i="0" kern="1200" baseline="0" dirty="0">
            <a:latin typeface="+mn-lt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endParaRPr lang="en-US" sz="1600" b="1" i="0" kern="1200" baseline="0" dirty="0"/>
        </a:p>
      </dsp:txBody>
      <dsp:txXfrm>
        <a:off x="98391" y="3431208"/>
        <a:ext cx="2160908" cy="843953"/>
      </dsp:txXfrm>
    </dsp:sp>
    <dsp:sp modelId="{4E9F761E-85CD-A84F-AFEF-2E5181D23AF7}">
      <dsp:nvSpPr>
        <dsp:cNvPr id="0" name=""/>
        <dsp:cNvSpPr/>
      </dsp:nvSpPr>
      <dsp:spPr>
        <a:xfrm>
          <a:off x="409597" y="2224796"/>
          <a:ext cx="107060" cy="10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62B1C-63EC-D243-A236-84346EA576F4}">
      <dsp:nvSpPr>
        <dsp:cNvPr id="0" name=""/>
        <dsp:cNvSpPr/>
      </dsp:nvSpPr>
      <dsp:spPr>
        <a:xfrm>
          <a:off x="484540" y="2074911"/>
          <a:ext cx="107060" cy="10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89730-AC3D-DC44-B443-5E39B28B7C95}">
      <dsp:nvSpPr>
        <dsp:cNvPr id="0" name=""/>
        <dsp:cNvSpPr/>
      </dsp:nvSpPr>
      <dsp:spPr>
        <a:xfrm>
          <a:off x="664402" y="2104888"/>
          <a:ext cx="168238" cy="168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F2A9D-89C1-B64D-A787-1F2CEB614741}">
      <dsp:nvSpPr>
        <dsp:cNvPr id="0" name=""/>
        <dsp:cNvSpPr/>
      </dsp:nvSpPr>
      <dsp:spPr>
        <a:xfrm>
          <a:off x="814287" y="1940014"/>
          <a:ext cx="107060" cy="10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88027-2E40-1848-A090-7C9AD119B118}">
      <dsp:nvSpPr>
        <dsp:cNvPr id="0" name=""/>
        <dsp:cNvSpPr/>
      </dsp:nvSpPr>
      <dsp:spPr>
        <a:xfrm>
          <a:off x="1009138" y="1880060"/>
          <a:ext cx="107060" cy="10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26AD6-4757-974E-9931-1B50CE8A4AFA}">
      <dsp:nvSpPr>
        <dsp:cNvPr id="0" name=""/>
        <dsp:cNvSpPr/>
      </dsp:nvSpPr>
      <dsp:spPr>
        <a:xfrm>
          <a:off x="1248954" y="1984980"/>
          <a:ext cx="107060" cy="10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B0B2D-C240-7A42-9A78-ACB18B7B6F33}">
      <dsp:nvSpPr>
        <dsp:cNvPr id="0" name=""/>
        <dsp:cNvSpPr/>
      </dsp:nvSpPr>
      <dsp:spPr>
        <a:xfrm>
          <a:off x="1398839" y="2059922"/>
          <a:ext cx="168238" cy="168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713DE-B83F-0542-BADC-0855F90C2428}">
      <dsp:nvSpPr>
        <dsp:cNvPr id="0" name=""/>
        <dsp:cNvSpPr/>
      </dsp:nvSpPr>
      <dsp:spPr>
        <a:xfrm>
          <a:off x="1608679" y="2224796"/>
          <a:ext cx="107060" cy="10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25FDF-6E92-AE42-83D2-B8CB15134A48}">
      <dsp:nvSpPr>
        <dsp:cNvPr id="0" name=""/>
        <dsp:cNvSpPr/>
      </dsp:nvSpPr>
      <dsp:spPr>
        <a:xfrm>
          <a:off x="1698610" y="2389670"/>
          <a:ext cx="107060" cy="10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E19CF-F1DB-FC4F-97DB-C1C7DA060B41}">
      <dsp:nvSpPr>
        <dsp:cNvPr id="0" name=""/>
        <dsp:cNvSpPr/>
      </dsp:nvSpPr>
      <dsp:spPr>
        <a:xfrm>
          <a:off x="919207" y="2074911"/>
          <a:ext cx="275299" cy="275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26E79-4FBF-D34A-8390-E4FD079714F9}">
      <dsp:nvSpPr>
        <dsp:cNvPr id="0" name=""/>
        <dsp:cNvSpPr/>
      </dsp:nvSpPr>
      <dsp:spPr>
        <a:xfrm>
          <a:off x="334654" y="2644475"/>
          <a:ext cx="107060" cy="10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F1B97-6EA1-C848-AC09-AA99972FF255}">
      <dsp:nvSpPr>
        <dsp:cNvPr id="0" name=""/>
        <dsp:cNvSpPr/>
      </dsp:nvSpPr>
      <dsp:spPr>
        <a:xfrm>
          <a:off x="424585" y="2779371"/>
          <a:ext cx="168238" cy="168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8D687-5FD7-9F4D-BAE2-D77E19A97E71}">
      <dsp:nvSpPr>
        <dsp:cNvPr id="0" name=""/>
        <dsp:cNvSpPr/>
      </dsp:nvSpPr>
      <dsp:spPr>
        <a:xfrm>
          <a:off x="649413" y="2899279"/>
          <a:ext cx="244710" cy="244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6F222-BFDD-C846-BCE8-314D211B9806}">
      <dsp:nvSpPr>
        <dsp:cNvPr id="0" name=""/>
        <dsp:cNvSpPr/>
      </dsp:nvSpPr>
      <dsp:spPr>
        <a:xfrm>
          <a:off x="964172" y="3094130"/>
          <a:ext cx="107060" cy="10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F3CF3-48AA-A44D-966E-BC1742B6C0DA}">
      <dsp:nvSpPr>
        <dsp:cNvPr id="0" name=""/>
        <dsp:cNvSpPr/>
      </dsp:nvSpPr>
      <dsp:spPr>
        <a:xfrm>
          <a:off x="1024126" y="2899279"/>
          <a:ext cx="168238" cy="168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EC358-1B39-4B4C-92A5-F8CC1717932A}">
      <dsp:nvSpPr>
        <dsp:cNvPr id="0" name=""/>
        <dsp:cNvSpPr/>
      </dsp:nvSpPr>
      <dsp:spPr>
        <a:xfrm>
          <a:off x="1174011" y="3109119"/>
          <a:ext cx="107060" cy="10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C3FE1-D7C1-4B4E-A900-A2962BCD9C60}">
      <dsp:nvSpPr>
        <dsp:cNvPr id="0" name=""/>
        <dsp:cNvSpPr/>
      </dsp:nvSpPr>
      <dsp:spPr>
        <a:xfrm>
          <a:off x="1308908" y="2869302"/>
          <a:ext cx="244710" cy="244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E1EC-AF19-5043-BAC4-9D8CFA8251CE}">
      <dsp:nvSpPr>
        <dsp:cNvPr id="0" name=""/>
        <dsp:cNvSpPr/>
      </dsp:nvSpPr>
      <dsp:spPr>
        <a:xfrm>
          <a:off x="1638656" y="2809348"/>
          <a:ext cx="168238" cy="168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278BF-CC47-244F-8E76-0830B126F6B1}">
      <dsp:nvSpPr>
        <dsp:cNvPr id="0" name=""/>
        <dsp:cNvSpPr/>
      </dsp:nvSpPr>
      <dsp:spPr>
        <a:xfrm>
          <a:off x="2164535" y="2104639"/>
          <a:ext cx="494092" cy="943276"/>
        </a:xfrm>
        <a:prstGeom prst="chevron">
          <a:avLst>
            <a:gd name="adj" fmla="val 6231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B9881-CF46-8940-BF8A-2D087527C03E}">
      <dsp:nvSpPr>
        <dsp:cNvPr id="0" name=""/>
        <dsp:cNvSpPr/>
      </dsp:nvSpPr>
      <dsp:spPr>
        <a:xfrm>
          <a:off x="3085429" y="2105097"/>
          <a:ext cx="1347524" cy="94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BENCHMARK</a:t>
          </a:r>
        </a:p>
      </dsp:txBody>
      <dsp:txXfrm>
        <a:off x="3085429" y="2105097"/>
        <a:ext cx="1347524" cy="943267"/>
      </dsp:txXfrm>
    </dsp:sp>
    <dsp:sp modelId="{68516D56-7D31-0243-8EFA-BA679F242D3B}">
      <dsp:nvSpPr>
        <dsp:cNvPr id="0" name=""/>
        <dsp:cNvSpPr/>
      </dsp:nvSpPr>
      <dsp:spPr>
        <a:xfrm>
          <a:off x="2709645" y="3401102"/>
          <a:ext cx="2201128" cy="830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b="1" kern="1200" dirty="0">
              <a:latin typeface="+mn-lt"/>
              <a:cs typeface="Arial" panose="020B0604020202020204" pitchFamily="34" charset="0"/>
            </a:rPr>
            <a:t>Understand payments </a:t>
          </a:r>
          <a:r>
            <a:rPr lang="en-US" sz="1600" b="0" kern="1200" dirty="0">
              <a:latin typeface="+mn-lt"/>
              <a:cs typeface="Arial" panose="020B0604020202020204" pitchFamily="34" charset="0"/>
            </a:rPr>
            <a:t>landscape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endParaRPr lang="en-US" sz="1600" b="0" kern="1200" dirty="0">
            <a:latin typeface="+mn-lt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b="1" kern="1200" dirty="0">
              <a:latin typeface="+mn-lt"/>
              <a:cs typeface="Arial" panose="020B0604020202020204" pitchFamily="34" charset="0"/>
            </a:rPr>
            <a:t>Benchmark</a:t>
          </a:r>
          <a:r>
            <a:rPr lang="en-US" sz="1600" b="0" kern="1200" dirty="0">
              <a:latin typeface="+mn-lt"/>
              <a:cs typeface="Arial" panose="020B0604020202020204" pitchFamily="34" charset="0"/>
            </a:rPr>
            <a:t> CU</a:t>
          </a:r>
        </a:p>
      </dsp:txBody>
      <dsp:txXfrm>
        <a:off x="2709645" y="3401102"/>
        <a:ext cx="2201128" cy="830973"/>
      </dsp:txXfrm>
    </dsp:sp>
    <dsp:sp modelId="{19A22BAA-2B48-794A-9B04-95889BFDAC0F}">
      <dsp:nvSpPr>
        <dsp:cNvPr id="0" name=""/>
        <dsp:cNvSpPr/>
      </dsp:nvSpPr>
      <dsp:spPr>
        <a:xfrm>
          <a:off x="4859755" y="2104639"/>
          <a:ext cx="494092" cy="943276"/>
        </a:xfrm>
        <a:prstGeom prst="chevron">
          <a:avLst>
            <a:gd name="adj" fmla="val 6231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DC4E1-C229-C44F-B108-926A4A84269C}">
      <dsp:nvSpPr>
        <dsp:cNvPr id="0" name=""/>
        <dsp:cNvSpPr/>
      </dsp:nvSpPr>
      <dsp:spPr>
        <a:xfrm>
          <a:off x="5853551" y="2105097"/>
          <a:ext cx="1347524" cy="94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PEER COHORTS</a:t>
          </a:r>
        </a:p>
      </dsp:txBody>
      <dsp:txXfrm>
        <a:off x="5853551" y="2105097"/>
        <a:ext cx="1347524" cy="943267"/>
      </dsp:txXfrm>
    </dsp:sp>
    <dsp:sp modelId="{0DF00C78-1B48-0049-867B-4883D3E6AE90}">
      <dsp:nvSpPr>
        <dsp:cNvPr id="0" name=""/>
        <dsp:cNvSpPr/>
      </dsp:nvSpPr>
      <dsp:spPr>
        <a:xfrm>
          <a:off x="5280057" y="3348343"/>
          <a:ext cx="2346930" cy="830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b="1" kern="1200" dirty="0">
              <a:latin typeface="+mn-lt"/>
              <a:cs typeface="Arial" panose="020B0604020202020204" pitchFamily="34" charset="0"/>
            </a:rPr>
            <a:t>Sponsors direct research </a:t>
          </a:r>
          <a:r>
            <a:rPr lang="en-US" sz="1600" b="0" kern="1200" dirty="0">
              <a:latin typeface="+mn-lt"/>
              <a:cs typeface="Arial" panose="020B0604020202020204" pitchFamily="34" charset="0"/>
            </a:rPr>
            <a:t>and key priorities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b="0" kern="1200" dirty="0">
              <a:latin typeface="+mn-lt"/>
              <a:cs typeface="Arial" panose="020B0604020202020204" pitchFamily="34" charset="0"/>
            </a:rPr>
            <a:t> 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b="1" kern="1200" dirty="0">
              <a:latin typeface="+mn-lt"/>
              <a:cs typeface="Arial" panose="020B0604020202020204" pitchFamily="34" charset="0"/>
            </a:rPr>
            <a:t>Industry collaboration and peer exchange </a:t>
          </a:r>
          <a:r>
            <a:rPr lang="en-US" sz="1600" b="0" kern="1200" dirty="0">
              <a:latin typeface="+mn-lt"/>
              <a:cs typeface="Arial" panose="020B0604020202020204" pitchFamily="34" charset="0"/>
            </a:rPr>
            <a:t>builds collective intelligence</a:t>
          </a:r>
        </a:p>
      </dsp:txBody>
      <dsp:txXfrm>
        <a:off x="5280057" y="3348343"/>
        <a:ext cx="2346930" cy="830973"/>
      </dsp:txXfrm>
    </dsp:sp>
    <dsp:sp modelId="{C39F5A52-E682-804B-9142-76BB234070A5}">
      <dsp:nvSpPr>
        <dsp:cNvPr id="0" name=""/>
        <dsp:cNvSpPr/>
      </dsp:nvSpPr>
      <dsp:spPr>
        <a:xfrm>
          <a:off x="7700778" y="2104639"/>
          <a:ext cx="494092" cy="943276"/>
        </a:xfrm>
        <a:prstGeom prst="chevron">
          <a:avLst>
            <a:gd name="adj" fmla="val 6231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C2599-4FCA-AD46-BA3F-3535D882F462}">
      <dsp:nvSpPr>
        <dsp:cNvPr id="0" name=""/>
        <dsp:cNvSpPr/>
      </dsp:nvSpPr>
      <dsp:spPr>
        <a:xfrm>
          <a:off x="8519523" y="2105097"/>
          <a:ext cx="1347524" cy="94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ACTIONABLE</a:t>
          </a:r>
          <a:endParaRPr lang="en-US" sz="1600" kern="1200" dirty="0"/>
        </a:p>
      </dsp:txBody>
      <dsp:txXfrm>
        <a:off x="8519523" y="2105097"/>
        <a:ext cx="1347524" cy="943267"/>
      </dsp:txXfrm>
    </dsp:sp>
    <dsp:sp modelId="{C057CACA-054A-5C4A-892E-69594BB72F48}">
      <dsp:nvSpPr>
        <dsp:cNvPr id="0" name=""/>
        <dsp:cNvSpPr/>
      </dsp:nvSpPr>
      <dsp:spPr>
        <a:xfrm>
          <a:off x="8127279" y="3293673"/>
          <a:ext cx="1996829" cy="830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b="1" kern="1200" dirty="0"/>
            <a:t>Actionable tools &amp; guides </a:t>
          </a:r>
          <a:r>
            <a:rPr lang="en-US" sz="1600" kern="1200" dirty="0"/>
            <a:t>that move ideas into production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b="1" kern="1200" dirty="0"/>
            <a:t>Practical testing of payment fintechs </a:t>
          </a:r>
          <a:r>
            <a:rPr lang="en-US" sz="1600" kern="1200" dirty="0"/>
            <a:t>through FiLab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endParaRPr lang="en-US" sz="1600" kern="1200" dirty="0"/>
        </a:p>
      </dsp:txBody>
      <dsp:txXfrm>
        <a:off x="8127279" y="3293673"/>
        <a:ext cx="1996829" cy="830973"/>
      </dsp:txXfrm>
    </dsp:sp>
    <dsp:sp modelId="{641EF27A-C987-5F48-9FA0-B83D8F915B0E}">
      <dsp:nvSpPr>
        <dsp:cNvPr id="0" name=""/>
        <dsp:cNvSpPr/>
      </dsp:nvSpPr>
      <dsp:spPr>
        <a:xfrm>
          <a:off x="10191700" y="2104639"/>
          <a:ext cx="494092" cy="943276"/>
        </a:xfrm>
        <a:prstGeom prst="chevron">
          <a:avLst>
            <a:gd name="adj" fmla="val 6231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B9C40-0D7F-FA42-87A4-E642C30889BD}">
      <dsp:nvSpPr>
        <dsp:cNvPr id="0" name=""/>
        <dsp:cNvSpPr/>
      </dsp:nvSpPr>
      <dsp:spPr>
        <a:xfrm>
          <a:off x="10739694" y="2026684"/>
          <a:ext cx="1145396" cy="1145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IMPACT</a:t>
          </a:r>
        </a:p>
      </dsp:txBody>
      <dsp:txXfrm>
        <a:off x="10907433" y="2194423"/>
        <a:ext cx="809918" cy="80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95EA-519D-2B47-AC56-B1DD8AFD4F42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5C28E-8D7E-7449-8234-B65542AAEB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0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9A25B-1FFE-B99A-B67A-3F0E01DDF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F99E08-373F-5220-DFE4-7F13C9C4C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ACC816-A3CD-7808-FE73-4CDC0F5D0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D4E8E-1DF1-674E-6F20-F31C394C3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C28E-8D7E-7449-8234-B65542AAEB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4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C28E-8D7E-7449-8234-B65542AAEB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7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EEE0F-2342-2149-A71F-CB535F507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40F2AC-DBD1-E00B-D9E7-87B99610F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9898E-88CE-18EB-0570-48B82B87C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2C0F5-EFA2-43FC-64C5-31207041B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C28E-8D7E-7449-8234-B65542AAEB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97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C28E-8D7E-7449-8234-B65542AAEB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0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5C28E-8D7E-7449-8234-B65542AAEB6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55821"/>
            <a:ext cx="12192000" cy="40602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 cap="all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77328"/>
            <a:ext cx="12192000" cy="9715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+Add presentation 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0" y="937578"/>
            <a:ext cx="4145280" cy="911248"/>
          </a:xfrm>
          <a:prstGeom prst="rect">
            <a:avLst/>
          </a:prstGeom>
        </p:spPr>
      </p:pic>
      <p:pic>
        <p:nvPicPr>
          <p:cNvPr id="7" name="Picture 6" descr="GrayWaves_final.png">
            <a:extLst>
              <a:ext uri="{FF2B5EF4-FFF2-40B4-BE49-F238E27FC236}">
                <a16:creationId xmlns:a16="http://schemas.microsoft.com/office/drawing/2014/main" id="{E39EACA2-EE90-D140-9B64-F2C98F62A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8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7680" y="1325880"/>
            <a:ext cx="11216640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87680" y="638329"/>
            <a:ext cx="11216640" cy="540232"/>
          </a:xfrm>
          <a:prstGeom prst="rect">
            <a:avLst/>
          </a:prstGeom>
        </p:spPr>
        <p:txBody>
          <a:bodyPr/>
          <a:lstStyle>
            <a:lvl1pPr>
              <a:defRPr sz="2800" b="1" i="0" cap="none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+Add 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3D7D273-6C73-FE45-98BC-6F5D61F2B8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81" y="260120"/>
            <a:ext cx="4714663" cy="3642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 b="0" i="0" cap="all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Section Title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06B843B9-245C-7941-BD6C-B1604B7D8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C0BDB-BD93-CC4D-A575-4B968D8AD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33" y="5754204"/>
            <a:ext cx="11217487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Sources for this slide if applicable. There should be no more than three sources on a page. | Additional sources can be separated by a vertical line. | Only 3 to a page. No more. 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882600-74F5-A54B-80BE-148664DCA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  <p:pic>
        <p:nvPicPr>
          <p:cNvPr id="12" name="Picture 11" descr="GrayWaves_final.png">
            <a:extLst>
              <a:ext uri="{FF2B5EF4-FFF2-40B4-BE49-F238E27FC236}">
                <a16:creationId xmlns:a16="http://schemas.microsoft.com/office/drawing/2014/main" id="{B587E583-EA2D-F24F-AC07-3CE2278AB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7680" y="1325880"/>
            <a:ext cx="11216640" cy="4389120"/>
          </a:xfrm>
          <a:prstGeom prst="rect">
            <a:avLst/>
          </a:prstGeom>
        </p:spPr>
        <p:txBody>
          <a:bodyPr/>
          <a:lstStyle>
            <a:lvl1pPr marL="914400" marR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+mj-lt"/>
              <a:buAutoNum type="arabicPeriod"/>
              <a:tabLst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buFont typeface="+mj-lt"/>
              <a:buAutoNum type="arabicPeriod"/>
              <a:defRPr sz="2000" b="0" i="0">
                <a:latin typeface="Helvetica" charset="0"/>
                <a:ea typeface="Helvetica" charset="0"/>
                <a:cs typeface="Helvetica" charset="0"/>
              </a:defRPr>
            </a:lvl2pPr>
            <a:lvl3pPr marL="1257300" indent="-342900">
              <a:buFont typeface="+mj-lt"/>
              <a:buAutoNum type="arabicPeriod"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1714500" indent="-342900">
              <a:buFont typeface="+mj-lt"/>
              <a:buAutoNum type="arabicPeriod"/>
              <a:defRPr sz="1600" b="0" i="0">
                <a:latin typeface="Helvetica" charset="0"/>
                <a:ea typeface="Helvetica" charset="0"/>
                <a:cs typeface="Helvetica" charset="0"/>
              </a:defRPr>
            </a:lvl4pPr>
            <a:lvl5pPr marL="2171700" indent="-342900">
              <a:buFont typeface="+mj-lt"/>
              <a:buAutoNum type="arabicPeriod"/>
              <a:defRPr sz="1400" b="0" i="0">
                <a:latin typeface="Helvetica" charset="0"/>
                <a:ea typeface="Helvetica" charset="0"/>
                <a:cs typeface="Helvetic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One</a:t>
            </a:r>
          </a:p>
          <a:p>
            <a:pPr lvl="0"/>
            <a:r>
              <a:rPr lang="en-US"/>
              <a:t>Two</a:t>
            </a:r>
          </a:p>
          <a:p>
            <a:pPr lvl="0"/>
            <a:r>
              <a:rPr lang="en-US"/>
              <a:t>Three</a:t>
            </a:r>
          </a:p>
          <a:p>
            <a:pPr lvl="0"/>
            <a:r>
              <a:rPr lang="en-US"/>
              <a:t>Four</a:t>
            </a:r>
          </a:p>
          <a:p>
            <a:pPr lvl="0"/>
            <a:r>
              <a:rPr lang="en-US"/>
              <a:t>Five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1002BABF-1D23-1547-8A41-9694940DC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5E0D276-5545-FF4B-8873-543DF2A3D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0" y="638329"/>
            <a:ext cx="11216640" cy="540232"/>
          </a:xfrm>
          <a:prstGeom prst="rect">
            <a:avLst/>
          </a:prstGeom>
        </p:spPr>
        <p:txBody>
          <a:bodyPr/>
          <a:lstStyle>
            <a:lvl1pPr>
              <a:defRPr sz="2800" b="1" i="0" cap="none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+Add 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F712551-E209-7A42-9F83-74F667147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81" y="260120"/>
            <a:ext cx="4714663" cy="3642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 b="0" i="0" cap="all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Section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58299FA-22D4-4944-A321-1FE255B95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33" y="5754204"/>
            <a:ext cx="11217487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Sources for this slide if applicable. There should be no more than three sources on a page. | Additional sources can be separated by a vertical line. | Only 3 to a page. No more. 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5D9C82-6B8A-314F-9D35-922E133EAE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  <p:pic>
        <p:nvPicPr>
          <p:cNvPr id="12" name="Picture 11" descr="GrayWaves_final.png">
            <a:extLst>
              <a:ext uri="{FF2B5EF4-FFF2-40B4-BE49-F238E27FC236}">
                <a16:creationId xmlns:a16="http://schemas.microsoft.com/office/drawing/2014/main" id="{2EAE797A-E208-2D45-9C78-3789D1EEA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1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7876DF-5A0B-844D-94C4-52B2E98DA9CE}"/>
              </a:ext>
            </a:extLst>
          </p:cNvPr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4CDF7C27-457A-4C41-9C53-BEDFD97A4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AFB3812-9F05-A744-A6C2-6947C5AC50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0" y="638329"/>
            <a:ext cx="11216640" cy="540232"/>
          </a:xfrm>
          <a:prstGeom prst="rect">
            <a:avLst/>
          </a:prstGeom>
        </p:spPr>
        <p:txBody>
          <a:bodyPr/>
          <a:lstStyle>
            <a:lvl1pPr>
              <a:defRPr sz="2800" b="1" i="0" cap="none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+Add 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94BAAE7-02BB-3544-AF42-946A53B7D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81" y="260120"/>
            <a:ext cx="4714663" cy="3642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 b="0" i="0" cap="all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Section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D722002-52EF-5B4F-9293-7B2E81E3F50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87680" y="1325880"/>
            <a:ext cx="5378027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BA7761-E6E4-444C-A1A5-631C42F43B2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53387" y="1325880"/>
            <a:ext cx="5378027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B127491-77F3-F44B-9740-AF902E871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833" y="5754204"/>
            <a:ext cx="11217487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Sources for this slide if applicable. There should be no more than three sources on a page. | Additional sources can be separated by a vertical line. | Only 3 to a page. No more. 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F85C68-F253-254C-9D11-CF2BDF6AF6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  <p:pic>
        <p:nvPicPr>
          <p:cNvPr id="12" name="Picture 11" descr="GrayWaves_final.png">
            <a:extLst>
              <a:ext uri="{FF2B5EF4-FFF2-40B4-BE49-F238E27FC236}">
                <a16:creationId xmlns:a16="http://schemas.microsoft.com/office/drawing/2014/main" id="{2C12B77E-78E4-6E4A-A381-4CD1C773A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69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Side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BED100D-D3C5-A746-8DAF-62809A0E0F7B}"/>
              </a:ext>
            </a:extLst>
          </p:cNvPr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 descr="GrayWaves_final.png">
            <a:extLst>
              <a:ext uri="{FF2B5EF4-FFF2-40B4-BE49-F238E27FC236}">
                <a16:creationId xmlns:a16="http://schemas.microsoft.com/office/drawing/2014/main" id="{F0E58BD7-80B3-EA42-95C4-D2A46E68B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8D673A-EB27-7343-9F56-844361F698AA}"/>
              </a:ext>
            </a:extLst>
          </p:cNvPr>
          <p:cNvSpPr/>
          <p:nvPr userDrawn="1"/>
        </p:nvSpPr>
        <p:spPr>
          <a:xfrm>
            <a:off x="0" y="-70330"/>
            <a:ext cx="4848448" cy="612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7C1D9B-CBEB-7C48-B242-925DD6609525}"/>
              </a:ext>
            </a:extLst>
          </p:cNvPr>
          <p:cNvSpPr/>
          <p:nvPr userDrawn="1"/>
        </p:nvSpPr>
        <p:spPr>
          <a:xfrm>
            <a:off x="0" y="-70330"/>
            <a:ext cx="4848448" cy="61270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B2A2F1-5CBD-1949-86B7-B9009EE6BB37}"/>
              </a:ext>
            </a:extLst>
          </p:cNvPr>
          <p:cNvSpPr/>
          <p:nvPr userDrawn="1"/>
        </p:nvSpPr>
        <p:spPr>
          <a:xfrm>
            <a:off x="0" y="6126164"/>
            <a:ext cx="12192000" cy="1235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123BFD9-CC89-1A47-8FA7-1FBE64A667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681" y="386081"/>
            <a:ext cx="3921289" cy="804163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120000"/>
              </a:lnSpc>
              <a:buNone/>
              <a:defRPr lang="en-US" sz="1600" b="1" i="0" kern="1200" cap="all" spc="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Sidebar Title</a:t>
            </a:r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C7EC9CBA-C69A-224B-B014-1C447B8B8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3DFC78E-76F4-DE4D-979D-EE09FEDB31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1046" y="260120"/>
            <a:ext cx="4714663" cy="3642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 b="0" i="0" cap="all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Section 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E263C3B-3632-A044-B1C3-FAFD69EC116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5221045" y="1325880"/>
            <a:ext cx="6483275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B2D42DA-6D23-D44F-81F8-2EEE0D0CDBA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87681" y="1325880"/>
            <a:ext cx="3921289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2296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80160" indent="-182880">
              <a:lnSpc>
                <a:spcPct val="100000"/>
              </a:lnSpc>
              <a:spcBef>
                <a:spcPts val="600"/>
              </a:spcBef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73736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2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9FCF2DC-8307-FC48-9FB1-CE8446041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1045" y="638329"/>
            <a:ext cx="6483275" cy="540232"/>
          </a:xfrm>
          <a:prstGeom prst="rect">
            <a:avLst/>
          </a:prstGeom>
        </p:spPr>
        <p:txBody>
          <a:bodyPr/>
          <a:lstStyle>
            <a:lvl1pPr>
              <a:defRPr sz="2800" b="1" i="0" cap="none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+Add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735E189-A1F1-3946-900A-1CFC66DA7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1046" y="5754204"/>
            <a:ext cx="6483273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 for this slide if applicable. Less space for multiple sources so plan accordingly.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B04E9A-583B-8844-81D6-62E3BB9786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11936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3E347C-C7F6-004A-A35F-29F7E76AED22}"/>
              </a:ext>
            </a:extLst>
          </p:cNvPr>
          <p:cNvSpPr/>
          <p:nvPr userDrawn="1"/>
        </p:nvSpPr>
        <p:spPr>
          <a:xfrm>
            <a:off x="0" y="-1"/>
            <a:ext cx="6947008" cy="6056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D0EC11-0B46-0140-931C-81B6D54908A4}"/>
              </a:ext>
            </a:extLst>
          </p:cNvPr>
          <p:cNvSpPr/>
          <p:nvPr userDrawn="1"/>
        </p:nvSpPr>
        <p:spPr>
          <a:xfrm>
            <a:off x="0" y="-70329"/>
            <a:ext cx="7193280" cy="61973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3446AE-B5E4-F648-92C9-86C982CB5DD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7193281" cy="6126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spc="60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57DE6-F848-2544-B893-22B0CDE2D967}"/>
              </a:ext>
            </a:extLst>
          </p:cNvPr>
          <p:cNvSpPr/>
          <p:nvPr userDrawn="1"/>
        </p:nvSpPr>
        <p:spPr>
          <a:xfrm>
            <a:off x="7193280" y="0"/>
            <a:ext cx="4998720" cy="62219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7FCAF89-49F2-C741-A4BB-47181F721F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5494" y="386081"/>
            <a:ext cx="4294293" cy="804163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120000"/>
              </a:lnSpc>
              <a:buNone/>
              <a:defRPr lang="en-US" sz="1600" b="1" i="0" kern="1200" cap="all" spc="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Sidebar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C52B-1187-924A-B709-10D43E76F35B}"/>
              </a:ext>
            </a:extLst>
          </p:cNvPr>
          <p:cNvSpPr/>
          <p:nvPr userDrawn="1"/>
        </p:nvSpPr>
        <p:spPr>
          <a:xfrm>
            <a:off x="0" y="6126164"/>
            <a:ext cx="12192000" cy="1235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14C81767-9913-934E-9601-E317C4947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FB0F670-D75A-1E40-820C-9469C8CE953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7545494" y="1325880"/>
            <a:ext cx="4294293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0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6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2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6EF8ADF-FD2C-104B-946E-D82AE97FDC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5494" y="5754204"/>
            <a:ext cx="4294293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 for this slide if applicable. Limited space.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6328BB-3041-7748-80C9-5C58EE5E7A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17411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885CA-4D15-A049-AEA9-5084408338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-1"/>
            <a:ext cx="12192000" cy="6135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 picture, a graphic, or a video link would be good options for this space. Ideally the photo would fill the white space completely. No text should be </a:t>
            </a:r>
            <a:r>
              <a:rPr lang="en-US" err="1"/>
              <a:t>overlayed</a:t>
            </a:r>
            <a:r>
              <a:rPr lang="en-US"/>
              <a:t> on top of the photo.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F0CD9F8-7048-0B4B-81E0-2ACFB7EEB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A4CC6A-8BC9-7F45-9C88-587DCD0DC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62294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1908328"/>
            <a:ext cx="10972800" cy="712953"/>
          </a:xfrm>
          <a:prstGeom prst="rect">
            <a:avLst/>
          </a:prstGeom>
        </p:spPr>
        <p:txBody>
          <a:bodyPr anchor="ctr"/>
          <a:lstStyle>
            <a:lvl1pPr>
              <a:defRPr sz="2800" b="1" i="0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1" y="2661921"/>
            <a:ext cx="6489700" cy="327628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 sz="2000" b="0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/>
            </a:pPr>
            <a:r>
              <a:rPr lang="en-US"/>
              <a:t>+ Add subtopic or 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" y="1172045"/>
            <a:ext cx="1147403" cy="6905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400" b="1" i="0" spc="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+ 1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43A6B4ED-EAAA-5148-94ED-1F0B76DAE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6B02347-26F2-B841-9AA6-3E827EB30D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77891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7680" y="1325880"/>
            <a:ext cx="11216640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87680" y="638329"/>
            <a:ext cx="11216640" cy="540232"/>
          </a:xfrm>
          <a:prstGeom prst="rect">
            <a:avLst/>
          </a:prstGeom>
        </p:spPr>
        <p:txBody>
          <a:bodyPr/>
          <a:lstStyle>
            <a:lvl1pPr>
              <a:defRPr sz="2800" b="1" i="0" cap="none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+Add 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3D7D273-6C73-FE45-98BC-6F5D61F2B8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81" y="260120"/>
            <a:ext cx="4714663" cy="3642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 b="0" i="0" cap="all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Section Title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06B843B9-245C-7941-BD6C-B1604B7D8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C0BDB-BD93-CC4D-A575-4B968D8AD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33" y="5754204"/>
            <a:ext cx="11217487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Sources for this slide if applicable. There should be no more than three sources on a page. | Additional sources can be separated by a vertical line. | Only 3 to a page. No more. 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882600-74F5-A54B-80BE-148664DCA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  <p:pic>
        <p:nvPicPr>
          <p:cNvPr id="12" name="Picture 11" descr="GrayWaves_final.png">
            <a:extLst>
              <a:ext uri="{FF2B5EF4-FFF2-40B4-BE49-F238E27FC236}">
                <a16:creationId xmlns:a16="http://schemas.microsoft.com/office/drawing/2014/main" id="{B587E583-EA2D-F24F-AC07-3CE2278AB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96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_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7680" y="1325880"/>
            <a:ext cx="11216640" cy="4389120"/>
          </a:xfrm>
          <a:prstGeom prst="rect">
            <a:avLst/>
          </a:prstGeom>
        </p:spPr>
        <p:txBody>
          <a:bodyPr/>
          <a:lstStyle>
            <a:lvl1pPr marL="914400" marR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+mj-lt"/>
              <a:buAutoNum type="arabicPeriod"/>
              <a:tabLst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buFont typeface="+mj-lt"/>
              <a:buAutoNum type="arabicPeriod"/>
              <a:defRPr sz="2000" b="0" i="0">
                <a:latin typeface="Helvetica" charset="0"/>
                <a:ea typeface="Helvetica" charset="0"/>
                <a:cs typeface="Helvetica" charset="0"/>
              </a:defRPr>
            </a:lvl2pPr>
            <a:lvl3pPr marL="1257300" indent="-342900">
              <a:buFont typeface="+mj-lt"/>
              <a:buAutoNum type="arabicPeriod"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1714500" indent="-342900">
              <a:buFont typeface="+mj-lt"/>
              <a:buAutoNum type="arabicPeriod"/>
              <a:defRPr sz="1600" b="0" i="0">
                <a:latin typeface="Helvetica" charset="0"/>
                <a:ea typeface="Helvetica" charset="0"/>
                <a:cs typeface="Helvetica" charset="0"/>
              </a:defRPr>
            </a:lvl4pPr>
            <a:lvl5pPr marL="2171700" indent="-342900">
              <a:buFont typeface="+mj-lt"/>
              <a:buAutoNum type="arabicPeriod"/>
              <a:defRPr sz="1400" b="0" i="0">
                <a:latin typeface="Helvetica" charset="0"/>
                <a:ea typeface="Helvetica" charset="0"/>
                <a:cs typeface="Helvetic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One</a:t>
            </a:r>
          </a:p>
          <a:p>
            <a:pPr lvl="0"/>
            <a:r>
              <a:rPr lang="en-US"/>
              <a:t>Two</a:t>
            </a:r>
          </a:p>
          <a:p>
            <a:pPr lvl="0"/>
            <a:r>
              <a:rPr lang="en-US"/>
              <a:t>Three</a:t>
            </a:r>
          </a:p>
          <a:p>
            <a:pPr lvl="0"/>
            <a:r>
              <a:rPr lang="en-US"/>
              <a:t>Four</a:t>
            </a:r>
          </a:p>
          <a:p>
            <a:pPr lvl="0"/>
            <a:r>
              <a:rPr lang="en-US"/>
              <a:t>Five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1002BABF-1D23-1547-8A41-9694940DC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5E0D276-5545-FF4B-8873-543DF2A3D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0" y="638329"/>
            <a:ext cx="11216640" cy="540232"/>
          </a:xfrm>
          <a:prstGeom prst="rect">
            <a:avLst/>
          </a:prstGeom>
        </p:spPr>
        <p:txBody>
          <a:bodyPr/>
          <a:lstStyle>
            <a:lvl1pPr>
              <a:defRPr sz="2800" b="1" i="0" cap="none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+Add 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F712551-E209-7A42-9F83-74F667147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81" y="260120"/>
            <a:ext cx="4714663" cy="3642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 b="0" i="0" cap="all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Section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58299FA-22D4-4944-A321-1FE255B95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33" y="5754204"/>
            <a:ext cx="11217487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Sources for this slide if applicable. There should be no more than three sources on a page. | Additional sources can be separated by a vertical line. | Only 3 to a page. No more. 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5D9C82-6B8A-314F-9D35-922E133EAE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  <p:pic>
        <p:nvPicPr>
          <p:cNvPr id="12" name="Picture 11" descr="GrayWaves_final.png">
            <a:extLst>
              <a:ext uri="{FF2B5EF4-FFF2-40B4-BE49-F238E27FC236}">
                <a16:creationId xmlns:a16="http://schemas.microsoft.com/office/drawing/2014/main" id="{2EAE797A-E208-2D45-9C78-3789D1EEA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08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7876DF-5A0B-844D-94C4-52B2E98DA9CE}"/>
              </a:ext>
            </a:extLst>
          </p:cNvPr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4CDF7C27-457A-4C41-9C53-BEDFD97A4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AFB3812-9F05-A744-A6C2-6947C5AC50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0" y="638329"/>
            <a:ext cx="11216640" cy="540232"/>
          </a:xfrm>
          <a:prstGeom prst="rect">
            <a:avLst/>
          </a:prstGeom>
        </p:spPr>
        <p:txBody>
          <a:bodyPr/>
          <a:lstStyle>
            <a:lvl1pPr>
              <a:defRPr sz="2800" b="1" i="0" cap="none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+Add 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94BAAE7-02BB-3544-AF42-946A53B7D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81" y="260120"/>
            <a:ext cx="4714663" cy="3642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 b="0" i="0" cap="all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Section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D722002-52EF-5B4F-9293-7B2E81E3F50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87680" y="1325880"/>
            <a:ext cx="5378027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BA7761-E6E4-444C-A1A5-631C42F43B2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53387" y="1325880"/>
            <a:ext cx="5378027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B127491-77F3-F44B-9740-AF902E871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833" y="5754204"/>
            <a:ext cx="11217487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Sources for this slide if applicable. There should be no more than three sources on a page. | Additional sources can be separated by a vertical line. | Only 3 to a page. No more. 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F85C68-F253-254C-9D11-CF2BDF6AF6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  <p:pic>
        <p:nvPicPr>
          <p:cNvPr id="12" name="Picture 11" descr="GrayWaves_final.png">
            <a:extLst>
              <a:ext uri="{FF2B5EF4-FFF2-40B4-BE49-F238E27FC236}">
                <a16:creationId xmlns:a16="http://schemas.microsoft.com/office/drawing/2014/main" id="{2C12B77E-78E4-6E4A-A381-4CD1C773A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016277" y="1813455"/>
            <a:ext cx="1263651" cy="400854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200000"/>
              </a:lnSpc>
              <a:buNone/>
              <a:defRPr sz="1800" b="1" i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+1</a:t>
            </a:r>
          </a:p>
          <a:p>
            <a:pPr lvl="0"/>
            <a:r>
              <a:rPr lang="en-US"/>
              <a:t>+2</a:t>
            </a:r>
          </a:p>
          <a:p>
            <a:pPr lvl="0"/>
            <a:r>
              <a:rPr lang="en-US"/>
              <a:t>+3</a:t>
            </a:r>
          </a:p>
          <a:p>
            <a:pPr lvl="0"/>
            <a:r>
              <a:rPr lang="en-US"/>
              <a:t>+4</a:t>
            </a:r>
          </a:p>
          <a:p>
            <a:pPr lvl="0"/>
            <a:r>
              <a:rPr lang="en-US"/>
              <a:t>+5</a:t>
            </a:r>
          </a:p>
          <a:p>
            <a:pPr lvl="0"/>
            <a:r>
              <a:rPr lang="en-US"/>
              <a:t>+6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2483128" y="1813454"/>
            <a:ext cx="7179733" cy="400854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 sz="1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+Add Section Title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/>
            </a:pPr>
            <a:r>
              <a:rPr lang="en-US"/>
              <a:t>+Add Section Title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/>
            </a:pPr>
            <a:r>
              <a:rPr lang="en-US"/>
              <a:t>+Add Section Title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/>
            </a:pPr>
            <a:r>
              <a:rPr lang="en-US"/>
              <a:t>+Add Section Title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/>
            </a:pPr>
            <a:r>
              <a:rPr lang="en-US"/>
              <a:t>+Add Section Title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/>
            </a:pPr>
            <a:r>
              <a:rPr lang="en-US"/>
              <a:t>+Add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016278" y="1280161"/>
            <a:ext cx="6743201" cy="4829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en-US" sz="1600" b="1" i="0" kern="1200" cap="all" spc="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title or “today’s agenda” 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-60960" y="6126139"/>
            <a:ext cx="12313920" cy="68824"/>
          </a:xfrm>
          <a:prstGeom prst="rect">
            <a:avLst/>
          </a:prstGeom>
          <a:solidFill>
            <a:srgbClr val="EF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861" y="6245353"/>
            <a:ext cx="2150872" cy="472821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989D2A2-6344-1941-8016-EE21534A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D07C522-98DA-B743-9D43-B745F1DB83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  <p:pic>
        <p:nvPicPr>
          <p:cNvPr id="15" name="Picture 14" descr="GrayWaves_final.png">
            <a:extLst>
              <a:ext uri="{FF2B5EF4-FFF2-40B4-BE49-F238E27FC236}">
                <a16:creationId xmlns:a16="http://schemas.microsoft.com/office/drawing/2014/main" id="{0E8CCEA7-9D4D-BC42-B3B1-AC615420F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04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_Side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BED100D-D3C5-A746-8DAF-62809A0E0F7B}"/>
              </a:ext>
            </a:extLst>
          </p:cNvPr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 descr="GrayWaves_final.png">
            <a:extLst>
              <a:ext uri="{FF2B5EF4-FFF2-40B4-BE49-F238E27FC236}">
                <a16:creationId xmlns:a16="http://schemas.microsoft.com/office/drawing/2014/main" id="{F0E58BD7-80B3-EA42-95C4-D2A46E68B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8D673A-EB27-7343-9F56-844361F698AA}"/>
              </a:ext>
            </a:extLst>
          </p:cNvPr>
          <p:cNvSpPr/>
          <p:nvPr userDrawn="1"/>
        </p:nvSpPr>
        <p:spPr>
          <a:xfrm>
            <a:off x="0" y="-70330"/>
            <a:ext cx="4848448" cy="612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7C1D9B-CBEB-7C48-B242-925DD6609525}"/>
              </a:ext>
            </a:extLst>
          </p:cNvPr>
          <p:cNvSpPr/>
          <p:nvPr userDrawn="1"/>
        </p:nvSpPr>
        <p:spPr>
          <a:xfrm>
            <a:off x="0" y="-70330"/>
            <a:ext cx="4848448" cy="61270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B2A2F1-5CBD-1949-86B7-B9009EE6BB37}"/>
              </a:ext>
            </a:extLst>
          </p:cNvPr>
          <p:cNvSpPr/>
          <p:nvPr userDrawn="1"/>
        </p:nvSpPr>
        <p:spPr>
          <a:xfrm>
            <a:off x="0" y="6126164"/>
            <a:ext cx="12192000" cy="1235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123BFD9-CC89-1A47-8FA7-1FBE64A667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681" y="386081"/>
            <a:ext cx="3921289" cy="804163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120000"/>
              </a:lnSpc>
              <a:buNone/>
              <a:defRPr lang="en-US" sz="1600" b="1" i="0" kern="1200" cap="all" spc="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Sidebar Title</a:t>
            </a:r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C7EC9CBA-C69A-224B-B014-1C447B8B8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3DFC78E-76F4-DE4D-979D-EE09FEDB31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1046" y="260120"/>
            <a:ext cx="4714663" cy="3642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 b="0" i="0" cap="all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Section 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E263C3B-3632-A044-B1C3-FAFD69EC116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5221045" y="1325880"/>
            <a:ext cx="6483275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B2D42DA-6D23-D44F-81F8-2EEE0D0CDBA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87681" y="1325880"/>
            <a:ext cx="3921289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2296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80160" indent="-182880">
              <a:lnSpc>
                <a:spcPct val="100000"/>
              </a:lnSpc>
              <a:spcBef>
                <a:spcPts val="600"/>
              </a:spcBef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73736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2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9FCF2DC-8307-FC48-9FB1-CE8446041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1045" y="638329"/>
            <a:ext cx="6483275" cy="540232"/>
          </a:xfrm>
          <a:prstGeom prst="rect">
            <a:avLst/>
          </a:prstGeom>
        </p:spPr>
        <p:txBody>
          <a:bodyPr/>
          <a:lstStyle>
            <a:lvl1pPr>
              <a:defRPr sz="2800" b="1" i="0" cap="none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+Add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735E189-A1F1-3946-900A-1CFC66DA7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1046" y="5754204"/>
            <a:ext cx="6483273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 for this slide if applicable. Less space for multiple sources so plan accordingly.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B04E9A-583B-8844-81D6-62E3BB9786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82107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_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3E347C-C7F6-004A-A35F-29F7E76AED22}"/>
              </a:ext>
            </a:extLst>
          </p:cNvPr>
          <p:cNvSpPr/>
          <p:nvPr userDrawn="1"/>
        </p:nvSpPr>
        <p:spPr>
          <a:xfrm>
            <a:off x="0" y="-1"/>
            <a:ext cx="6947008" cy="6056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D0EC11-0B46-0140-931C-81B6D54908A4}"/>
              </a:ext>
            </a:extLst>
          </p:cNvPr>
          <p:cNvSpPr/>
          <p:nvPr userDrawn="1"/>
        </p:nvSpPr>
        <p:spPr>
          <a:xfrm>
            <a:off x="0" y="-70329"/>
            <a:ext cx="7193280" cy="61973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3446AE-B5E4-F648-92C9-86C982CB5DD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7193281" cy="6126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spc="60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57DE6-F848-2544-B893-22B0CDE2D967}"/>
              </a:ext>
            </a:extLst>
          </p:cNvPr>
          <p:cNvSpPr/>
          <p:nvPr userDrawn="1"/>
        </p:nvSpPr>
        <p:spPr>
          <a:xfrm>
            <a:off x="7193280" y="0"/>
            <a:ext cx="4998720" cy="6221922"/>
          </a:xfrm>
          <a:prstGeom prst="rect">
            <a:avLst/>
          </a:prstGeom>
          <a:solidFill>
            <a:srgbClr val="04A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7FCAF89-49F2-C741-A4BB-47181F721F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5494" y="386081"/>
            <a:ext cx="4294293" cy="804163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120000"/>
              </a:lnSpc>
              <a:buNone/>
              <a:defRPr lang="en-US" sz="1600" b="1" i="0" kern="1200" cap="all" spc="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Sidebar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C52B-1187-924A-B709-10D43E76F35B}"/>
              </a:ext>
            </a:extLst>
          </p:cNvPr>
          <p:cNvSpPr/>
          <p:nvPr userDrawn="1"/>
        </p:nvSpPr>
        <p:spPr>
          <a:xfrm>
            <a:off x="0" y="6126164"/>
            <a:ext cx="12192000" cy="1235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14C81767-9913-934E-9601-E317C4947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FB0F670-D75A-1E40-820C-9469C8CE953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7545494" y="1325880"/>
            <a:ext cx="4294293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0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6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2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6EF8ADF-FD2C-104B-946E-D82AE97FDC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5494" y="5754204"/>
            <a:ext cx="4294293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 for this slide if applicable. Limited space.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6328BB-3041-7748-80C9-5C58EE5E7A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33409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885CA-4D15-A049-AEA9-5084408338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-1"/>
            <a:ext cx="12192000" cy="6135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 picture, a graphic, or a video link would be good options for this space. Ideally the photo would fill the white space completely. No text should be </a:t>
            </a:r>
            <a:r>
              <a:rPr lang="en-US" err="1"/>
              <a:t>overlayed</a:t>
            </a:r>
            <a:r>
              <a:rPr lang="en-US"/>
              <a:t> on top of the photo.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F0CD9F8-7048-0B4B-81E0-2ACFB7EEB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A4CC6A-8BC9-7F45-9C88-587DCD0DC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3489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3867" y="3405092"/>
            <a:ext cx="1783080" cy="1786702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txBody>
          <a:bodyPr vert="horz"/>
          <a:lstStyle>
            <a:lvl1pPr marL="0" indent="0">
              <a:buNone/>
              <a:defRPr sz="2000" b="0" i="0">
                <a:latin typeface="Arial" panose="020B0604020202020204" pitchFamily="34" charset="0"/>
                <a:ea typeface="Helvetica Neue Medium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394045" y="2392770"/>
            <a:ext cx="2383936" cy="2710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394046" y="539432"/>
            <a:ext cx="1783080" cy="1786702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txBody>
          <a:bodyPr vert="horz"/>
          <a:lstStyle>
            <a:lvl1pPr marL="0" indent="0">
              <a:buNone/>
              <a:defRPr sz="2000" b="0" i="0">
                <a:latin typeface="Arial" panose="020B0604020202020204" pitchFamily="34" charset="0"/>
                <a:ea typeface="Helvetica Neue Medium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9279134" y="539432"/>
            <a:ext cx="1783080" cy="1786702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txBody>
          <a:bodyPr vert="horz"/>
          <a:lstStyle>
            <a:lvl1pPr marL="0" indent="0">
              <a:buNone/>
              <a:defRPr sz="2000" b="0" i="0">
                <a:latin typeface="Arial" panose="020B0604020202020204" pitchFamily="34" charset="0"/>
                <a:ea typeface="Helvetica Neue Medium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016278" y="1280161"/>
            <a:ext cx="4474633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lang="en-US" sz="1600" b="1" i="0" kern="1200" cap="all" spc="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/>
              <a:t>+ MEET OUR TEAM</a:t>
            </a:r>
          </a:p>
        </p:txBody>
      </p:sp>
      <p:sp>
        <p:nvSpPr>
          <p:cNvPr id="32" name="Rectangle 31"/>
          <p:cNvSpPr/>
          <p:nvPr userDrawn="1"/>
        </p:nvSpPr>
        <p:spPr>
          <a:xfrm flipV="1">
            <a:off x="-60960" y="6126139"/>
            <a:ext cx="12313920" cy="68824"/>
          </a:xfrm>
          <a:prstGeom prst="rect">
            <a:avLst/>
          </a:prstGeom>
          <a:solidFill>
            <a:srgbClr val="EF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81E7AB1-E286-F442-8E8D-4AB847DFC5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4045" y="2654717"/>
            <a:ext cx="2383936" cy="2512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Job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7BCE7B9-55A2-DD4A-947B-A994657750F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79133" y="2392770"/>
            <a:ext cx="2383936" cy="2710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51F69E3-ECCE-6045-B5E7-F29B720FCF2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79133" y="2654717"/>
            <a:ext cx="2383936" cy="2512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Job 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B041E51-E5C8-7547-9397-71EC500113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3867" y="5263986"/>
            <a:ext cx="2383936" cy="2710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76755DE-7C09-D640-9655-0399E55EDD9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3867" y="5525933"/>
            <a:ext cx="2383936" cy="2512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Job Title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AA902B0E-114A-C545-AFC7-1EA82F01815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508957" y="3405092"/>
            <a:ext cx="1783080" cy="1786702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txBody>
          <a:bodyPr vert="horz"/>
          <a:lstStyle>
            <a:lvl1pPr marL="0" indent="0">
              <a:buNone/>
              <a:defRPr sz="2000" b="0" i="0">
                <a:latin typeface="Arial" panose="020B0604020202020204" pitchFamily="34" charset="0"/>
                <a:ea typeface="Helvetica Neue Medium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40DA91D5-BD88-494E-ADD9-BD01228F9D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08956" y="5263986"/>
            <a:ext cx="2383936" cy="2710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95897D9-1244-6445-B16B-A1ED580D27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508956" y="5525933"/>
            <a:ext cx="2383936" cy="2512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Job Title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BF60CEEC-F2AE-F74D-B9A1-5A0F0175B6EA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394046" y="3405092"/>
            <a:ext cx="1783080" cy="1786702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txBody>
          <a:bodyPr vert="horz"/>
          <a:lstStyle>
            <a:lvl1pPr marL="0" indent="0">
              <a:buNone/>
              <a:defRPr sz="2000" b="0" i="0">
                <a:latin typeface="Arial" panose="020B0604020202020204" pitchFamily="34" charset="0"/>
                <a:ea typeface="Helvetica Neue Medium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F976F609-8B54-A240-9296-A20A216F62F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94045" y="5263986"/>
            <a:ext cx="2383936" cy="2710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D92043-077A-7048-91C7-6686E263386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94045" y="5525933"/>
            <a:ext cx="2383936" cy="2512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Job Title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C237868-7D2E-1C4E-9BC1-F83F6058DE3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279134" y="3405092"/>
            <a:ext cx="1783080" cy="1786702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txBody>
          <a:bodyPr vert="horz"/>
          <a:lstStyle>
            <a:lvl1pPr marL="0" indent="0">
              <a:buNone/>
              <a:defRPr sz="2000" b="0" i="0">
                <a:latin typeface="Arial" panose="020B0604020202020204" pitchFamily="34" charset="0"/>
                <a:ea typeface="Helvetica Neue Medium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BEAE72E-883E-764B-B2B7-73AF8D0ED0E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279133" y="5263986"/>
            <a:ext cx="2383936" cy="2710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43D7844-AB1D-284B-BBE2-D21420B4EC7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9133" y="5525933"/>
            <a:ext cx="2383936" cy="2512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Job Title</a:t>
            </a:r>
          </a:p>
        </p:txBody>
      </p:sp>
      <p:sp>
        <p:nvSpPr>
          <p:cNvPr id="55" name="Slide Number Placeholder 1">
            <a:extLst>
              <a:ext uri="{FF2B5EF4-FFF2-40B4-BE49-F238E27FC236}">
                <a16:creationId xmlns:a16="http://schemas.microsoft.com/office/drawing/2014/main" id="{56153DE5-D565-C94F-A8E6-1E5F34D45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EC25880-4C94-5843-A208-8EBCA2EA6E9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FAB304-6739-F847-A66A-EF23D4D574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861" y="6245353"/>
            <a:ext cx="2150872" cy="472821"/>
          </a:xfrm>
          <a:prstGeom prst="rect">
            <a:avLst/>
          </a:prstGeom>
        </p:spPr>
      </p:pic>
      <p:pic>
        <p:nvPicPr>
          <p:cNvPr id="31" name="Picture 30" descr="GrayWaves_final.png">
            <a:extLst>
              <a:ext uri="{FF2B5EF4-FFF2-40B4-BE49-F238E27FC236}">
                <a16:creationId xmlns:a16="http://schemas.microsoft.com/office/drawing/2014/main" id="{87A3D63A-3E8E-6547-B4CE-F5EE4C59C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8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394046" y="4610531"/>
            <a:ext cx="5092629" cy="2710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394045" y="1279084"/>
            <a:ext cx="3072384" cy="3076746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txBody>
          <a:bodyPr vert="horz"/>
          <a:lstStyle>
            <a:lvl1pPr marL="0" indent="0">
              <a:buNone/>
              <a:defRPr sz="2000" b="0" i="0">
                <a:latin typeface="Arial" panose="020B0604020202020204" pitchFamily="34" charset="0"/>
                <a:ea typeface="Helvetica Neue Medium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016278" y="1280161"/>
            <a:ext cx="4474633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lang="en-US" sz="1600" b="1" i="0" kern="1200" cap="all" spc="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/>
              <a:t>+ Introduce a single presenter “Hello”</a:t>
            </a:r>
          </a:p>
        </p:txBody>
      </p:sp>
      <p:sp>
        <p:nvSpPr>
          <p:cNvPr id="32" name="Rectangle 31"/>
          <p:cNvSpPr/>
          <p:nvPr userDrawn="1"/>
        </p:nvSpPr>
        <p:spPr>
          <a:xfrm flipV="1">
            <a:off x="-60960" y="6126139"/>
            <a:ext cx="12313920" cy="68824"/>
          </a:xfrm>
          <a:prstGeom prst="rect">
            <a:avLst/>
          </a:prstGeom>
          <a:solidFill>
            <a:srgbClr val="EF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81E7AB1-E286-F442-8E8D-4AB847DFC5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4046" y="4959306"/>
            <a:ext cx="5092629" cy="2512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Job Title</a:t>
            </a:r>
          </a:p>
        </p:txBody>
      </p:sp>
      <p:sp>
        <p:nvSpPr>
          <p:cNvPr id="55" name="Slide Number Placeholder 1">
            <a:extLst>
              <a:ext uri="{FF2B5EF4-FFF2-40B4-BE49-F238E27FC236}">
                <a16:creationId xmlns:a16="http://schemas.microsoft.com/office/drawing/2014/main" id="{56153DE5-D565-C94F-A8E6-1E5F34D45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780B4E-4066-CB45-920A-86656537F56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94046" y="5281991"/>
            <a:ext cx="5092629" cy="2512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[presenter]@</a:t>
            </a:r>
            <a:r>
              <a:rPr lang="en-US" err="1"/>
              <a:t>filene.org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67A172F-F6E8-BD4A-982D-7ACA7C80EF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CC93C0-BF84-604C-99E6-552DB7DD4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861" y="6245353"/>
            <a:ext cx="2150872" cy="472821"/>
          </a:xfrm>
          <a:prstGeom prst="rect">
            <a:avLst/>
          </a:prstGeom>
        </p:spPr>
      </p:pic>
      <p:pic>
        <p:nvPicPr>
          <p:cNvPr id="15" name="Picture 14" descr="GrayWaves_final.png">
            <a:extLst>
              <a:ext uri="{FF2B5EF4-FFF2-40B4-BE49-F238E27FC236}">
                <a16:creationId xmlns:a16="http://schemas.microsoft.com/office/drawing/2014/main" id="{6F52DAFA-7CF6-D141-9268-1F3703E31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 red aste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49333" y="2253146"/>
            <a:ext cx="6604000" cy="109728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1" i="0" kern="1200" cap="all" spc="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+questions?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685280" y="2779930"/>
            <a:ext cx="3637280" cy="0"/>
          </a:xfrm>
          <a:prstGeom prst="line">
            <a:avLst/>
          </a:prstGeom>
          <a:ln>
            <a:solidFill>
              <a:srgbClr val="FB00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4203" y="218660"/>
            <a:ext cx="10564749" cy="8266176"/>
          </a:xfrm>
          <a:prstGeom prst="rect">
            <a:avLst/>
          </a:prstGeom>
        </p:spPr>
      </p:pic>
      <p:pic>
        <p:nvPicPr>
          <p:cNvPr id="6" name="Picture 5" descr="GrayWaves_final.png">
            <a:extLst>
              <a:ext uri="{FF2B5EF4-FFF2-40B4-BE49-F238E27FC236}">
                <a16:creationId xmlns:a16="http://schemas.microsoft.com/office/drawing/2014/main" id="{438ACFBC-13F6-634B-8C3C-1316D8BC1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00631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9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077406"/>
            <a:ext cx="12192000" cy="82918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lang="en-US" sz="2800" b="1" i="0" kern="1200" cap="all" spc="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+Call to action “Need more </a:t>
            </a:r>
            <a:r>
              <a:rPr lang="en-US" err="1"/>
              <a:t>Brainfood</a:t>
            </a:r>
            <a:r>
              <a:rPr lang="en-US"/>
              <a:t>?”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1F0DDBA-5434-0349-81EE-548EC35683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377377"/>
            <a:ext cx="12192000" cy="4165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lang="en-US" sz="2000" b="0" i="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SzPct val="60000"/>
              <a:buFont typeface="MetaSerif Pro Book Ita"/>
              <a:buNone/>
            </a:pPr>
            <a:r>
              <a:rPr lang="en-US"/>
              <a:t>+Add [Presenter Name]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E4EAC-5107-D342-A401-8077C17F75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794162"/>
            <a:ext cx="12192000" cy="41592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SzPct val="60000"/>
              <a:buFont typeface="MetaSerif Pro Book Ita"/>
              <a:buNone/>
              <a:defRPr lang="en-US" sz="2000" b="0" i="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SzPct val="60000"/>
              <a:buFont typeface="MetaSerif Pro Book Ita"/>
              <a:buNone/>
            </a:pPr>
            <a:r>
              <a:rPr lang="en-US"/>
              <a:t>+Add [presenter]@</a:t>
            </a:r>
            <a:r>
              <a:rPr lang="en-US" err="1"/>
              <a:t>filene.org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7F67F-E030-684B-AAD7-C68E56632FD1}"/>
              </a:ext>
            </a:extLst>
          </p:cNvPr>
          <p:cNvSpPr txBox="1"/>
          <p:nvPr userDrawn="1"/>
        </p:nvSpPr>
        <p:spPr>
          <a:xfrm>
            <a:off x="3203173" y="4386536"/>
            <a:ext cx="578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rtl="0" eaLnBrk="1" latinLnBrk="0" hangingPunct="1">
              <a:spcBef>
                <a:spcPct val="20000"/>
              </a:spcBef>
              <a:buSzPct val="60000"/>
              <a:buFont typeface="MetaSerif Pro Book Ita"/>
              <a:buNone/>
            </a:pPr>
            <a:r>
              <a:rPr lang="en-US" sz="2400" dirty="0"/>
              <a:t>filene.org    |    608.661.3764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EC2113-4C56-3D4F-A25F-4A2CDD8A5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291" y="899709"/>
            <a:ext cx="2193417" cy="1705991"/>
          </a:xfrm>
          <a:prstGeom prst="rect">
            <a:avLst/>
          </a:prstGeom>
        </p:spPr>
      </p:pic>
      <p:pic>
        <p:nvPicPr>
          <p:cNvPr id="8" name="Picture 7" descr="GrayWaves_final.png">
            <a:extLst>
              <a:ext uri="{FF2B5EF4-FFF2-40B4-BE49-F238E27FC236}">
                <a16:creationId xmlns:a16="http://schemas.microsoft.com/office/drawing/2014/main" id="{96C4CC39-715B-844C-BB30-8FE35DF63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46711" y="6665927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1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7876DF-5A0B-844D-94C4-52B2E98DA9CE}"/>
              </a:ext>
            </a:extLst>
          </p:cNvPr>
          <p:cNvSpPr/>
          <p:nvPr userDrawn="1"/>
        </p:nvSpPr>
        <p:spPr>
          <a:xfrm>
            <a:off x="0" y="-1"/>
            <a:ext cx="12192000" cy="6056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4CDF7C27-457A-4C41-9C53-BEDFD97A4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AFB3812-9F05-A744-A6C2-6947C5AC50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0" y="638329"/>
            <a:ext cx="11216640" cy="540232"/>
          </a:xfrm>
          <a:prstGeom prst="rect">
            <a:avLst/>
          </a:prstGeom>
        </p:spPr>
        <p:txBody>
          <a:bodyPr/>
          <a:lstStyle>
            <a:lvl1pPr>
              <a:defRPr sz="2800" b="1" i="0" cap="none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+Add 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94BAAE7-02BB-3544-AF42-946A53B7D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81" y="260120"/>
            <a:ext cx="4714663" cy="3642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050" b="0" i="0" cap="all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+Add Section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D722002-52EF-5B4F-9293-7B2E81E3F50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87680" y="1325880"/>
            <a:ext cx="5378027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BA7761-E6E4-444C-A1A5-631C42F43B2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53387" y="1325880"/>
            <a:ext cx="5378027" cy="4389120"/>
          </a:xfrm>
          <a:prstGeom prst="rect">
            <a:avLst/>
          </a:prstGeom>
        </p:spPr>
        <p:txBody>
          <a:bodyPr/>
          <a:lstStyle>
            <a:lvl1pPr marL="0" indent="-18288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lnSpc>
                <a:spcPct val="100000"/>
              </a:lnSpc>
              <a:spcBef>
                <a:spcPts val="600"/>
              </a:spcBef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>
              <a:lnSpc>
                <a:spcPct val="100000"/>
              </a:lnSpc>
              <a:spcBef>
                <a:spcPts val="600"/>
              </a:spcBef>
              <a:defRPr sz="1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B127491-77F3-F44B-9740-AF902E871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833" y="5754204"/>
            <a:ext cx="11217487" cy="23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+ Sources for this slide if applicable. There should be no more than three sources on a page. | Additional sources can be separated by a vertical line. | Only 3 to a page. No more. 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F85C68-F253-254C-9D11-CF2BDF6AF6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  <p:pic>
        <p:nvPicPr>
          <p:cNvPr id="12" name="Picture 11" descr="GrayWaves_final.png">
            <a:extLst>
              <a:ext uri="{FF2B5EF4-FFF2-40B4-BE49-F238E27FC236}">
                <a16:creationId xmlns:a16="http://schemas.microsoft.com/office/drawing/2014/main" id="{2C12B77E-78E4-6E4A-A381-4CD1C773A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11" y="-140386"/>
            <a:ext cx="12262866" cy="3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1908328"/>
            <a:ext cx="10972800" cy="712953"/>
          </a:xfrm>
          <a:prstGeom prst="rect">
            <a:avLst/>
          </a:prstGeom>
        </p:spPr>
        <p:txBody>
          <a:bodyPr anchor="ctr"/>
          <a:lstStyle>
            <a:lvl1pPr>
              <a:defRPr sz="2800" b="1" i="0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1" y="2661921"/>
            <a:ext cx="6489700" cy="327628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 sz="2000" b="0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/>
            </a:pPr>
            <a:r>
              <a:rPr lang="en-US"/>
              <a:t>+ Add subtopic or 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" y="1172045"/>
            <a:ext cx="1147403" cy="6905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400" b="1" i="0" spc="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+ 1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43A6B4ED-EAAA-5148-94ED-1F0B76DAE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6B02347-26F2-B841-9AA6-3E827EB30D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38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1908328"/>
            <a:ext cx="10972800" cy="712953"/>
          </a:xfrm>
          <a:prstGeom prst="rect">
            <a:avLst/>
          </a:prstGeom>
        </p:spPr>
        <p:txBody>
          <a:bodyPr anchor="ctr"/>
          <a:lstStyle>
            <a:lvl1pPr>
              <a:defRPr sz="2800" b="1" i="0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+section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1" y="2661921"/>
            <a:ext cx="6489700" cy="327628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 sz="2000" b="0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MetaSerif Pro Book Ita"/>
              <a:buNone/>
              <a:tabLst/>
              <a:defRPr/>
            </a:pPr>
            <a:r>
              <a:rPr lang="en-US"/>
              <a:t>+ Add subtopic or 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" y="1172045"/>
            <a:ext cx="1147403" cy="6905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400" b="1" i="0" spc="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+ 1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43A6B4ED-EAAA-5148-94ED-1F0B76DAE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214" y="6419384"/>
            <a:ext cx="635820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2A83A0-83C1-2E43-923A-B9D95FD42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6B02347-26F2-B841-9AA6-3E827EB30D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850" y="6449664"/>
            <a:ext cx="6872541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1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219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39512-BA21-9045-9BD0-E06FC373A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83A0-83C1-2E43-923A-B9D95FD42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7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95" r:id="rId3"/>
    <p:sldLayoutId id="2147483743" r:id="rId4"/>
    <p:sldLayoutId id="2147483664" r:id="rId5"/>
    <p:sldLayoutId id="2147483718" r:id="rId6"/>
    <p:sldLayoutId id="2147483805" r:id="rId7"/>
    <p:sldLayoutId id="214748380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 spc="500">
          <a:solidFill>
            <a:schemeClr val="tx1"/>
          </a:solidFill>
          <a:latin typeface="Proxima Nova Extra Condensed Re"/>
          <a:ea typeface="+mj-ea"/>
          <a:cs typeface="Proxima Nova Extra Condensed R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60000"/>
        <a:buFont typeface="MetaSerif Pro Book Ita"/>
        <a:buChar char="→"/>
        <a:defRPr sz="3200" kern="1200">
          <a:solidFill>
            <a:schemeClr val="tx1"/>
          </a:solidFill>
          <a:latin typeface="Meta Offc Pro Normal"/>
          <a:ea typeface="+mn-ea"/>
          <a:cs typeface="Meta Offc Pro Normal"/>
        </a:defRPr>
      </a:lvl1pPr>
      <a:lvl2pPr marL="742950" indent="-285750" algn="l" defTabSz="457200" rtl="0" eaLnBrk="1" latinLnBrk="0" hangingPunct="1">
        <a:spcBef>
          <a:spcPct val="20000"/>
        </a:spcBef>
        <a:buSzPct val="60000"/>
        <a:buFont typeface="Alright Sans Regular"/>
        <a:buChar char="→"/>
        <a:defRPr sz="2800" kern="1200">
          <a:solidFill>
            <a:schemeClr val="tx1"/>
          </a:solidFill>
          <a:latin typeface="Meta Offc Pro Normal"/>
          <a:ea typeface="+mn-ea"/>
          <a:cs typeface="Meta Offc Pro Normal"/>
        </a:defRPr>
      </a:lvl2pPr>
      <a:lvl3pPr marL="1143000" indent="-228600" algn="l" defTabSz="457200" rtl="0" eaLnBrk="1" latinLnBrk="0" hangingPunct="1">
        <a:spcBef>
          <a:spcPct val="20000"/>
        </a:spcBef>
        <a:buSzPct val="60000"/>
        <a:buFont typeface="Arial"/>
        <a:buChar char="•"/>
        <a:defRPr sz="2400" kern="1200">
          <a:solidFill>
            <a:schemeClr val="tx1"/>
          </a:solidFill>
          <a:latin typeface="Meta Offc Pro Normal"/>
          <a:ea typeface="+mn-ea"/>
          <a:cs typeface="Meta Offc Pro Normal"/>
        </a:defRPr>
      </a:lvl3pPr>
      <a:lvl4pPr marL="1600200" indent="-228600" algn="l" defTabSz="457200" rtl="0" eaLnBrk="1" latinLnBrk="0" hangingPunct="1">
        <a:spcBef>
          <a:spcPct val="20000"/>
        </a:spcBef>
        <a:buSzPct val="40000"/>
        <a:buFont typeface="Courier New"/>
        <a:buChar char="o"/>
        <a:defRPr sz="2000" kern="1200">
          <a:solidFill>
            <a:schemeClr val="tx1"/>
          </a:solidFill>
          <a:latin typeface="Meta Offc Pro Normal"/>
          <a:ea typeface="+mn-ea"/>
          <a:cs typeface="Meta Offc Pro Normal"/>
        </a:defRPr>
      </a:lvl4pPr>
      <a:lvl5pPr marL="2057400" indent="-228600" algn="l" defTabSz="457200" rtl="0" eaLnBrk="1" latinLnBrk="0" hangingPunct="1">
        <a:spcBef>
          <a:spcPct val="20000"/>
        </a:spcBef>
        <a:buSzPct val="40000"/>
        <a:buFont typeface="Wingdings" charset="2"/>
        <a:buChar char=""/>
        <a:defRPr sz="2000" kern="1200">
          <a:solidFill>
            <a:schemeClr val="tx1"/>
          </a:solidFill>
          <a:latin typeface="Meta Offc Pro Normal"/>
          <a:ea typeface="+mn-ea"/>
          <a:cs typeface="Meta Offc Pro Norm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221922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26164"/>
            <a:ext cx="12192000" cy="731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primary_white_redasterisk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208" y="6241173"/>
            <a:ext cx="2171524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3" r:id="rId2"/>
    <p:sldLayoutId id="2147483726" r:id="rId3"/>
    <p:sldLayoutId id="2147483682" r:id="rId4"/>
    <p:sldLayoutId id="2147483725" r:id="rId5"/>
    <p:sldLayoutId id="2147483724" r:id="rId6"/>
    <p:sldLayoutId id="2147483685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 spc="500">
          <a:solidFill>
            <a:schemeClr val="tx1"/>
          </a:solidFill>
          <a:latin typeface="Proxima Nova Extra Condensed Re"/>
          <a:ea typeface="+mj-ea"/>
          <a:cs typeface="Proxima Nova Extra Condensed R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60000"/>
        <a:buFont typeface="MetaSerif Pro Book Ita"/>
        <a:buChar char="→"/>
        <a:defRPr sz="3200" kern="1200">
          <a:solidFill>
            <a:schemeClr val="tx1"/>
          </a:solidFill>
          <a:latin typeface="Meta Offc Pro Normal"/>
          <a:ea typeface="+mn-ea"/>
          <a:cs typeface="Meta Offc Pro Normal"/>
        </a:defRPr>
      </a:lvl1pPr>
      <a:lvl2pPr marL="742950" indent="-285750" algn="l" defTabSz="457200" rtl="0" eaLnBrk="1" latinLnBrk="0" hangingPunct="1">
        <a:spcBef>
          <a:spcPct val="20000"/>
        </a:spcBef>
        <a:buSzPct val="60000"/>
        <a:buFont typeface="Alright Sans Regular"/>
        <a:buChar char="→"/>
        <a:defRPr sz="2800" kern="1200">
          <a:solidFill>
            <a:schemeClr val="tx1"/>
          </a:solidFill>
          <a:latin typeface="Meta Offc Pro Normal"/>
          <a:ea typeface="+mn-ea"/>
          <a:cs typeface="Meta Offc Pro Normal"/>
        </a:defRPr>
      </a:lvl2pPr>
      <a:lvl3pPr marL="1143000" indent="-228600" algn="l" defTabSz="457200" rtl="0" eaLnBrk="1" latinLnBrk="0" hangingPunct="1">
        <a:spcBef>
          <a:spcPct val="20000"/>
        </a:spcBef>
        <a:buSzPct val="60000"/>
        <a:buFont typeface="Arial"/>
        <a:buChar char="•"/>
        <a:defRPr sz="2400" kern="1200">
          <a:solidFill>
            <a:schemeClr val="tx1"/>
          </a:solidFill>
          <a:latin typeface="Meta Offc Pro Normal"/>
          <a:ea typeface="+mn-ea"/>
          <a:cs typeface="Meta Offc Pro Normal"/>
        </a:defRPr>
      </a:lvl3pPr>
      <a:lvl4pPr marL="1600200" indent="-228600" algn="l" defTabSz="457200" rtl="0" eaLnBrk="1" latinLnBrk="0" hangingPunct="1">
        <a:spcBef>
          <a:spcPct val="20000"/>
        </a:spcBef>
        <a:buSzPct val="40000"/>
        <a:buFont typeface="Courier New"/>
        <a:buChar char="o"/>
        <a:defRPr sz="2000" kern="1200">
          <a:solidFill>
            <a:schemeClr val="tx1"/>
          </a:solidFill>
          <a:latin typeface="Meta Offc Pro Normal"/>
          <a:ea typeface="+mn-ea"/>
          <a:cs typeface="Meta Offc Pro Normal"/>
        </a:defRPr>
      </a:lvl4pPr>
      <a:lvl5pPr marL="2057400" indent="-228600" algn="l" defTabSz="457200" rtl="0" eaLnBrk="1" latinLnBrk="0" hangingPunct="1">
        <a:spcBef>
          <a:spcPct val="20000"/>
        </a:spcBef>
        <a:buSzPct val="40000"/>
        <a:buFont typeface="Wingdings" charset="2"/>
        <a:buChar char=""/>
        <a:defRPr sz="2000" kern="1200">
          <a:solidFill>
            <a:schemeClr val="tx1"/>
          </a:solidFill>
          <a:latin typeface="Meta Offc Pro Normal"/>
          <a:ea typeface="+mn-ea"/>
          <a:cs typeface="Meta Offc Pro Norm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221922"/>
          </a:xfrm>
          <a:prstGeom prst="rect">
            <a:avLst/>
          </a:prstGeom>
          <a:solidFill>
            <a:srgbClr val="04A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26164"/>
            <a:ext cx="12192000" cy="731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primary_white_redasterisk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208" y="6241173"/>
            <a:ext cx="2171524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9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 spc="500">
          <a:solidFill>
            <a:schemeClr val="tx1"/>
          </a:solidFill>
          <a:latin typeface="Proxima Nova Extra Condensed Re"/>
          <a:ea typeface="+mj-ea"/>
          <a:cs typeface="Proxima Nova Extra Condensed R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60000"/>
        <a:buFont typeface="MetaSerif Pro Book Ita"/>
        <a:buChar char="→"/>
        <a:defRPr sz="3200" kern="1200">
          <a:solidFill>
            <a:schemeClr val="tx1"/>
          </a:solidFill>
          <a:latin typeface="Meta Offc Pro Normal"/>
          <a:ea typeface="+mn-ea"/>
          <a:cs typeface="Meta Offc Pro Normal"/>
        </a:defRPr>
      </a:lvl1pPr>
      <a:lvl2pPr marL="742950" indent="-285750" algn="l" defTabSz="457200" rtl="0" eaLnBrk="1" latinLnBrk="0" hangingPunct="1">
        <a:spcBef>
          <a:spcPct val="20000"/>
        </a:spcBef>
        <a:buSzPct val="60000"/>
        <a:buFont typeface="Alright Sans Regular"/>
        <a:buChar char="→"/>
        <a:defRPr sz="2800" kern="1200">
          <a:solidFill>
            <a:schemeClr val="tx1"/>
          </a:solidFill>
          <a:latin typeface="Meta Offc Pro Normal"/>
          <a:ea typeface="+mn-ea"/>
          <a:cs typeface="Meta Offc Pro Normal"/>
        </a:defRPr>
      </a:lvl2pPr>
      <a:lvl3pPr marL="1143000" indent="-228600" algn="l" defTabSz="457200" rtl="0" eaLnBrk="1" latinLnBrk="0" hangingPunct="1">
        <a:spcBef>
          <a:spcPct val="20000"/>
        </a:spcBef>
        <a:buSzPct val="60000"/>
        <a:buFont typeface="Arial"/>
        <a:buChar char="•"/>
        <a:defRPr sz="2400" kern="1200">
          <a:solidFill>
            <a:schemeClr val="tx1"/>
          </a:solidFill>
          <a:latin typeface="Meta Offc Pro Normal"/>
          <a:ea typeface="+mn-ea"/>
          <a:cs typeface="Meta Offc Pro Normal"/>
        </a:defRPr>
      </a:lvl3pPr>
      <a:lvl4pPr marL="1600200" indent="-228600" algn="l" defTabSz="457200" rtl="0" eaLnBrk="1" latinLnBrk="0" hangingPunct="1">
        <a:spcBef>
          <a:spcPct val="20000"/>
        </a:spcBef>
        <a:buSzPct val="40000"/>
        <a:buFont typeface="Courier New"/>
        <a:buChar char="o"/>
        <a:defRPr sz="2000" kern="1200">
          <a:solidFill>
            <a:schemeClr val="tx1"/>
          </a:solidFill>
          <a:latin typeface="Meta Offc Pro Normal"/>
          <a:ea typeface="+mn-ea"/>
          <a:cs typeface="Meta Offc Pro Normal"/>
        </a:defRPr>
      </a:lvl4pPr>
      <a:lvl5pPr marL="2057400" indent="-228600" algn="l" defTabSz="457200" rtl="0" eaLnBrk="1" latinLnBrk="0" hangingPunct="1">
        <a:spcBef>
          <a:spcPct val="20000"/>
        </a:spcBef>
        <a:buSzPct val="40000"/>
        <a:buFont typeface="Wingdings" charset="2"/>
        <a:buChar char=""/>
        <a:defRPr sz="2000" kern="1200">
          <a:solidFill>
            <a:schemeClr val="tx1"/>
          </a:solidFill>
          <a:latin typeface="Meta Offc Pro Normal"/>
          <a:ea typeface="+mn-ea"/>
          <a:cs typeface="Meta Offc Pro Norm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D7426F-2DBF-EF43-8BD6-AF311A76F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3022979"/>
            <a:ext cx="12192000" cy="406021"/>
          </a:xfrm>
        </p:spPr>
        <p:txBody>
          <a:bodyPr vert="horz" lIns="91440" tIns="45720" rIns="91440" bIns="45720" anchor="t"/>
          <a:lstStyle/>
          <a:p>
            <a:r>
              <a:rPr lang="en-US" sz="3000" dirty="0">
                <a:latin typeface="+mn-lt"/>
                <a:cs typeface="Arial"/>
              </a:rPr>
              <a:t>ALL THINGS PAYMENTS CENTER OF EXCELLENCE: </a:t>
            </a:r>
          </a:p>
          <a:p>
            <a:r>
              <a:rPr lang="en-US" sz="3000" cap="none" dirty="0">
                <a:latin typeface="+mn-lt"/>
              </a:rPr>
              <a:t>How Filene’s New Center of Excellence Can Help Credit Unions Become Leaders in Payments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3FBB6-BEA5-7441-8CED-F26A121370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" y="5607558"/>
            <a:ext cx="12192000" cy="971550"/>
          </a:xfrm>
        </p:spPr>
        <p:txBody>
          <a:bodyPr vert="horz" lIns="91440" tIns="45720" rIns="91440" bIns="45720" anchor="t"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Filene’s Newest Center of Excellence   |   Launching January 2026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85CDB-FF5A-B179-6DF5-B64662B4A4A2}"/>
              </a:ext>
            </a:extLst>
          </p:cNvPr>
          <p:cNvSpPr/>
          <p:nvPr/>
        </p:nvSpPr>
        <p:spPr>
          <a:xfrm>
            <a:off x="-39624" y="6300216"/>
            <a:ext cx="12271248" cy="557784"/>
          </a:xfrm>
          <a:prstGeom prst="rect">
            <a:avLst/>
          </a:prstGeom>
          <a:solidFill>
            <a:srgbClr val="04A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62FA0-2C1B-86E5-A029-D6EE6CE86F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3992" y="587265"/>
            <a:ext cx="2000212" cy="20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8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2910E4-D352-27D9-F181-BDD5AB3EC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Sponsors Steering The Work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14AC5F-3EC5-AC81-579A-46ABCC74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newest coe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65B5A-894E-BF1F-2F67-54F4F6C4E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2A83A0-83C1-2E43-923A-B9D95FD42C1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6186BF-425E-1B49-1657-A426B817E3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All Things Payments: Filene’s Newest Center of Excellence </a:t>
            </a:r>
            <a:endParaRPr lang="en-US" i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951C1-DE55-2A0F-A780-476E5790EE73}"/>
              </a:ext>
            </a:extLst>
          </p:cNvPr>
          <p:cNvSpPr/>
          <p:nvPr/>
        </p:nvSpPr>
        <p:spPr>
          <a:xfrm>
            <a:off x="700086" y="4365819"/>
            <a:ext cx="2206530" cy="77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4BDBC-2F48-9E3A-BB00-55FB8BE8CA78}"/>
              </a:ext>
            </a:extLst>
          </p:cNvPr>
          <p:cNvSpPr/>
          <p:nvPr/>
        </p:nvSpPr>
        <p:spPr>
          <a:xfrm>
            <a:off x="3537071" y="4365819"/>
            <a:ext cx="2206530" cy="77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629B92-56D7-F504-C40E-82322B26574D}"/>
              </a:ext>
            </a:extLst>
          </p:cNvPr>
          <p:cNvSpPr/>
          <p:nvPr/>
        </p:nvSpPr>
        <p:spPr>
          <a:xfrm>
            <a:off x="6350609" y="4365819"/>
            <a:ext cx="2206530" cy="77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FC8119-A66C-B664-FBD8-83C7C398774B}"/>
              </a:ext>
            </a:extLst>
          </p:cNvPr>
          <p:cNvSpPr/>
          <p:nvPr/>
        </p:nvSpPr>
        <p:spPr>
          <a:xfrm>
            <a:off x="9164147" y="4365819"/>
            <a:ext cx="2206530" cy="77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6BBD0F-DCEF-0BCD-A37D-34D9FF585E50}"/>
              </a:ext>
            </a:extLst>
          </p:cNvPr>
          <p:cNvSpPr/>
          <p:nvPr/>
        </p:nvSpPr>
        <p:spPr>
          <a:xfrm>
            <a:off x="700086" y="2973227"/>
            <a:ext cx="2206530" cy="77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35A740-58C2-790D-2416-D7F2592D48E2}"/>
              </a:ext>
            </a:extLst>
          </p:cNvPr>
          <p:cNvSpPr/>
          <p:nvPr/>
        </p:nvSpPr>
        <p:spPr>
          <a:xfrm>
            <a:off x="3537071" y="2973227"/>
            <a:ext cx="2206530" cy="77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487B2C-2D38-0121-46E4-29F53BBE9BB6}"/>
              </a:ext>
            </a:extLst>
          </p:cNvPr>
          <p:cNvSpPr/>
          <p:nvPr/>
        </p:nvSpPr>
        <p:spPr>
          <a:xfrm>
            <a:off x="6350609" y="2973227"/>
            <a:ext cx="2206530" cy="77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DEAFD8-B667-0F30-C51E-4B26BDF3AC4E}"/>
              </a:ext>
            </a:extLst>
          </p:cNvPr>
          <p:cNvSpPr/>
          <p:nvPr/>
        </p:nvSpPr>
        <p:spPr>
          <a:xfrm>
            <a:off x="9164147" y="2973227"/>
            <a:ext cx="2206530" cy="77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817E31-E9F7-5222-B3F1-3E1F874CE9A4}"/>
              </a:ext>
            </a:extLst>
          </p:cNvPr>
          <p:cNvSpPr/>
          <p:nvPr/>
        </p:nvSpPr>
        <p:spPr>
          <a:xfrm>
            <a:off x="6350609" y="1580635"/>
            <a:ext cx="2206530" cy="77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EE661F-F006-3ACD-33E5-9CC5B6DFFC57}"/>
              </a:ext>
            </a:extLst>
          </p:cNvPr>
          <p:cNvSpPr/>
          <p:nvPr/>
        </p:nvSpPr>
        <p:spPr>
          <a:xfrm>
            <a:off x="9164147" y="1580635"/>
            <a:ext cx="2206530" cy="77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" descr="SchoolsFirst Federal Credit Union Celebrates International Credit Union Day">
            <a:extLst>
              <a:ext uri="{FF2B5EF4-FFF2-40B4-BE49-F238E27FC236}">
                <a16:creationId xmlns:a16="http://schemas.microsoft.com/office/drawing/2014/main" id="{C4E9E3DD-F0C1-3E14-307F-44083D42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6" y="1793113"/>
            <a:ext cx="2391128" cy="3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MCU Logo">
            <a:extLst>
              <a:ext uri="{FF2B5EF4-FFF2-40B4-BE49-F238E27FC236}">
                <a16:creationId xmlns:a16="http://schemas.microsoft.com/office/drawing/2014/main" id="{1D60B67A-6100-EF2D-F57B-6390C0F6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46" y="1641168"/>
            <a:ext cx="1807180" cy="5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245019-FF4F-21EF-BE47-9A8239D6D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735" y="1525549"/>
            <a:ext cx="2515994" cy="876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96226E-19C6-A1CD-39AF-30F53D574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613" y="1595766"/>
            <a:ext cx="2697301" cy="736173"/>
          </a:xfrm>
          <a:prstGeom prst="rect">
            <a:avLst/>
          </a:prstGeom>
        </p:spPr>
      </p:pic>
      <p:pic>
        <p:nvPicPr>
          <p:cNvPr id="4" name="Graphic 19">
            <a:extLst>
              <a:ext uri="{FF2B5EF4-FFF2-40B4-BE49-F238E27FC236}">
                <a16:creationId xmlns:a16="http://schemas.microsoft.com/office/drawing/2014/main" id="{4005B7B8-9112-3EF3-A594-BBEB5C251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268" y="3091036"/>
            <a:ext cx="2288037" cy="5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5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B0133-E6B1-5045-BB4E-4CFC3A070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US" dirty="0">
                <a:latin typeface="+mn-lt"/>
                <a:cs typeface="Arial"/>
              </a:rPr>
              <a:t>Don’t JUST follow credit unions payment strategy. </a:t>
            </a:r>
          </a:p>
          <a:p>
            <a:r>
              <a:rPr lang="en-US" dirty="0">
                <a:latin typeface="+mn-lt"/>
                <a:cs typeface="Arial"/>
              </a:rPr>
              <a:t>Lead it. 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440A7-58FF-D540-BB6C-B5DEADBE2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Christie Kimbell, EVP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03BA2-8D67-CD41-A406-C87F275670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christiek@filene.org</a:t>
            </a:r>
          </a:p>
        </p:txBody>
      </p:sp>
    </p:spTree>
    <p:extLst>
      <p:ext uri="{BB962C8B-B14F-4D97-AF65-F5344CB8AC3E}">
        <p14:creationId xmlns:p14="http://schemas.microsoft.com/office/powerpoint/2010/main" val="16770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0247F-7A14-1465-8B53-1C9ECA41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35466" y="1027712"/>
            <a:ext cx="12192000" cy="45928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3B071-99FC-77D7-35B8-0142F0858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2A83A0-83C1-2E43-923A-B9D95FD42C1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EAC390-B719-6DC2-2B29-8F264C8F2D28}"/>
              </a:ext>
            </a:extLst>
          </p:cNvPr>
          <p:cNvSpPr/>
          <p:nvPr/>
        </p:nvSpPr>
        <p:spPr>
          <a:xfrm>
            <a:off x="5775510" y="3349181"/>
            <a:ext cx="623424" cy="623424"/>
          </a:xfrm>
          <a:prstGeom prst="ellipse">
            <a:avLst/>
          </a:prstGeom>
          <a:solidFill>
            <a:srgbClr val="04A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E0A5A7-CEFC-4FD5-AAA4-B8E3BCFDA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" y="287865"/>
            <a:ext cx="11568854" cy="540232"/>
          </a:xfrm>
        </p:spPr>
        <p:txBody>
          <a:bodyPr/>
          <a:lstStyle/>
          <a:p>
            <a:r>
              <a:rPr lang="en-US" dirty="0">
                <a:latin typeface="+mn-lt"/>
              </a:rPr>
              <a:t>Payments define the modern primary relationship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4BEDFD-0DB7-3CCB-B185-588A3F6BC60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92849" y="1005134"/>
            <a:ext cx="4971371" cy="2944893"/>
          </a:xfrm>
        </p:spPr>
        <p:txBody>
          <a:bodyPr lIns="91440" tIns="45720" rIns="91440" bIns="45720" anchor="t"/>
          <a:lstStyle/>
          <a:p>
            <a:pPr indent="0">
              <a:buNone/>
            </a:pPr>
            <a:r>
              <a:rPr lang="en-US" sz="2000" b="1" dirty="0">
                <a:solidFill>
                  <a:srgbClr val="04A777"/>
                </a:solidFill>
                <a:latin typeface="Calibri"/>
                <a:ea typeface="Calibri"/>
                <a:cs typeface="Calibri"/>
              </a:rPr>
              <a:t>Members</a:t>
            </a:r>
            <a:r>
              <a:rPr lang="en-US" sz="2000" dirty="0">
                <a:latin typeface="Calibri"/>
                <a:ea typeface="Calibri"/>
                <a:cs typeface="Calibri"/>
              </a:rPr>
              <a:t> are expecting the most innovative payments solutions</a:t>
            </a:r>
          </a:p>
          <a:p>
            <a:pPr indent="0">
              <a:buNone/>
            </a:pPr>
            <a:endParaRPr lang="en-US" sz="900" dirty="0">
              <a:latin typeface="Calibri"/>
              <a:ea typeface="Calibri"/>
              <a:cs typeface="Calibri"/>
            </a:endParaRPr>
          </a:p>
          <a:p>
            <a:pPr indent="0">
              <a:buClr>
                <a:srgbClr val="04A777"/>
              </a:buClr>
              <a:buSzPct val="80000"/>
              <a:buNone/>
            </a:pPr>
            <a:r>
              <a:rPr lang="en-US" sz="1800" b="1" dirty="0">
                <a:latin typeface="Calibri"/>
                <a:ea typeface="Calibri"/>
                <a:cs typeface="Calibri"/>
              </a:rPr>
              <a:t>New payment innovations such as instant payments have been rapidly adopted at surprising speeds</a:t>
            </a:r>
          </a:p>
          <a:p>
            <a:pPr indent="0">
              <a:buClr>
                <a:srgbClr val="04A777"/>
              </a:buClr>
              <a:buSzPct val="80000"/>
              <a:buNone/>
            </a:pPr>
            <a:endParaRPr lang="en-US" sz="1000" b="1" dirty="0">
              <a:latin typeface="Calibri"/>
              <a:ea typeface="Calibri"/>
              <a:cs typeface="Calibri"/>
            </a:endParaRPr>
          </a:p>
          <a:p>
            <a:pPr indent="0">
              <a:buClr>
                <a:srgbClr val="04A777"/>
              </a:buClr>
              <a:buSzPct val="80000"/>
              <a:buNone/>
            </a:pPr>
            <a:r>
              <a:rPr lang="en-US" sz="1800" b="1" dirty="0">
                <a:latin typeface="Calibri"/>
                <a:ea typeface="Calibri"/>
                <a:cs typeface="Calibri"/>
              </a:rPr>
              <a:t>Expect seamless sophisticated money movement experiences of big banks and fintechs</a:t>
            </a:r>
          </a:p>
          <a:p>
            <a:pPr lvl="1"/>
            <a:endParaRPr lang="en-US" sz="1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B46E65D-D2FB-CC5E-4338-2315EFCFCB9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357768" y="2552068"/>
            <a:ext cx="5041381" cy="2603356"/>
          </a:xfrm>
        </p:spPr>
        <p:txBody>
          <a:bodyPr/>
          <a:lstStyle/>
          <a:p>
            <a:pPr indent="0">
              <a:buNone/>
            </a:pPr>
            <a:r>
              <a:rPr lang="en-US" sz="2000" b="1" dirty="0">
                <a:solidFill>
                  <a:srgbClr val="04A777"/>
                </a:solidFill>
              </a:rPr>
              <a:t>Credit unions </a:t>
            </a:r>
            <a:r>
              <a:rPr lang="en-US" sz="2000" dirty="0"/>
              <a:t>can leverage payments to deliver growth   </a:t>
            </a:r>
          </a:p>
          <a:p>
            <a:pPr marL="274320" lvl="1" indent="0">
              <a:buClr>
                <a:srgbClr val="04A777"/>
              </a:buClr>
              <a:buSzPct val="80000"/>
              <a:buNone/>
            </a:pPr>
            <a:endParaRPr lang="en-US" sz="900" b="1" dirty="0"/>
          </a:p>
          <a:p>
            <a:pPr marL="274320" lvl="1" indent="0">
              <a:buClr>
                <a:srgbClr val="04A777"/>
              </a:buClr>
              <a:buSzPct val="80000"/>
              <a:buNone/>
            </a:pPr>
            <a:r>
              <a:rPr lang="en-US" sz="1800" b="1" dirty="0"/>
              <a:t>Deposits provide funding for lending but flowing out of CUs</a:t>
            </a:r>
          </a:p>
          <a:p>
            <a:pPr marL="274320" lvl="1" indent="0">
              <a:buClr>
                <a:srgbClr val="04A777"/>
              </a:buClr>
              <a:buSzPct val="80000"/>
              <a:buNone/>
            </a:pPr>
            <a:endParaRPr lang="en-US" sz="1800" b="1" dirty="0"/>
          </a:p>
          <a:p>
            <a:pPr marL="274320" lvl="1" indent="0">
              <a:buClr>
                <a:srgbClr val="04A777"/>
              </a:buClr>
              <a:buSzPct val="80000"/>
              <a:buNone/>
            </a:pPr>
            <a:r>
              <a:rPr lang="en-US" sz="1800" b="1" dirty="0"/>
              <a:t>Payments fees can deliver new revenue streams </a:t>
            </a:r>
          </a:p>
          <a:p>
            <a:pPr marL="274320" lvl="1" indent="0">
              <a:buClr>
                <a:srgbClr val="04A777"/>
              </a:buClr>
              <a:buSzPct val="80000"/>
              <a:buNone/>
            </a:pPr>
            <a:endParaRPr lang="en-US" sz="1800" b="1" dirty="0"/>
          </a:p>
          <a:p>
            <a:pPr marL="274320" lvl="1" indent="0">
              <a:buClr>
                <a:srgbClr val="04A777"/>
              </a:buClr>
              <a:buSzPct val="80000"/>
              <a:buNone/>
            </a:pPr>
            <a:endParaRPr lang="en-US" sz="1800" b="1" dirty="0"/>
          </a:p>
          <a:p>
            <a:pPr marL="274320" lvl="1" indent="0">
              <a:buClr>
                <a:srgbClr val="04A777"/>
              </a:buClr>
              <a:buSzPct val="80000"/>
              <a:buNone/>
            </a:pPr>
            <a:endParaRPr lang="en-US" sz="1000" b="1" dirty="0"/>
          </a:p>
          <a:p>
            <a:pPr marL="274320" lvl="1" indent="0">
              <a:buClr>
                <a:srgbClr val="04A777"/>
              </a:buClr>
              <a:buSzPct val="80000"/>
              <a:buNone/>
            </a:pPr>
            <a:endParaRPr lang="en-US" sz="1600" b="1" dirty="0"/>
          </a:p>
          <a:p>
            <a:pPr marL="274320" lvl="1" indent="0">
              <a:buClr>
                <a:srgbClr val="04A777"/>
              </a:buClr>
              <a:buSzPct val="80000"/>
              <a:buNone/>
            </a:pPr>
            <a:endParaRPr lang="en-US" sz="1600" b="1" dirty="0"/>
          </a:p>
          <a:p>
            <a:pPr lvl="1" indent="-182880">
              <a:buClr>
                <a:srgbClr val="04A777"/>
              </a:buClr>
              <a:buSzPct val="80000"/>
              <a:buFont typeface="Courier New" panose="02070309020205020404" pitchFamily="49" charset="0"/>
              <a:buChar char="o"/>
            </a:pPr>
            <a:endParaRPr lang="en-US" sz="1500" dirty="0"/>
          </a:p>
          <a:p>
            <a:pPr lvl="1"/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7C301-2646-88E6-B6E1-ADF53BFF22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All Things Payments: Filene’s Newest Center of Excellence</a:t>
            </a:r>
            <a:endParaRPr lang="en-US" i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Picture 13" descr="A white logo with black background&#10;&#10;AI-generated content may be incorrect.">
            <a:extLst>
              <a:ext uri="{FF2B5EF4-FFF2-40B4-BE49-F238E27FC236}">
                <a16:creationId xmlns:a16="http://schemas.microsoft.com/office/drawing/2014/main" id="{B8EAA569-158D-5DD5-8398-366BB0F4F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521" y="3410414"/>
            <a:ext cx="500958" cy="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0F801-509A-4AF0-68E0-55A9F56E0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777496-3E3F-CA6A-02B3-CE713BC1C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2A83A0-83C1-2E43-923A-B9D95FD42C1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7B37E6-A0E4-C88B-5316-B464767E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023" y="290269"/>
            <a:ext cx="11216640" cy="540232"/>
          </a:xfrm>
        </p:spPr>
        <p:txBody>
          <a:bodyPr/>
          <a:lstStyle/>
          <a:p>
            <a:r>
              <a:rPr lang="en-US" dirty="0">
                <a:latin typeface="+mn-lt"/>
              </a:rPr>
              <a:t>The threats are multiplying faster than ever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4E2D43-DB6D-3D1A-F2C0-27BB968F48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All Things Payments: Filene’s Newest Center of Excellence</a:t>
            </a:r>
            <a:endParaRPr lang="en-US" i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34988D0-FE72-E66A-2ED8-A487848B8E54}"/>
              </a:ext>
            </a:extLst>
          </p:cNvPr>
          <p:cNvSpPr/>
          <p:nvPr/>
        </p:nvSpPr>
        <p:spPr>
          <a:xfrm>
            <a:off x="6327519" y="972022"/>
            <a:ext cx="3901002" cy="14537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900" indent="-242900" algn="l">
              <a:lnSpc>
                <a:spcPts val="3124"/>
              </a:lnSpc>
              <a:spcBef>
                <a:spcPts val="2417"/>
              </a:spcBef>
              <a:buSzPct val="100000"/>
              <a:buChar char="•"/>
            </a:pPr>
            <a:r>
              <a:rPr lang="en-US" sz="1500" b="1" kern="0" spc="46" dirty="0">
                <a:solidFill>
                  <a:srgbClr val="00724F"/>
                </a:solidFill>
                <a:ea typeface="Lato" pitchFamily="34" charset="-122"/>
                <a:cs typeface="Lato" pitchFamily="34" charset="-120"/>
              </a:rPr>
              <a:t>Embedded Finance &amp; Banking as a Service</a:t>
            </a:r>
          </a:p>
          <a:p>
            <a:pPr lvl="1" algn="l">
              <a:lnSpc>
                <a:spcPts val="2102"/>
              </a:lnSpc>
              <a:spcBef>
                <a:spcPts val="248"/>
              </a:spcBef>
              <a:buNone/>
            </a:pPr>
            <a:r>
              <a:rPr lang="en-US" sz="1500" kern="0" spc="29" dirty="0">
                <a:solidFill>
                  <a:schemeClr val="tx1">
                    <a:alpha val="80000"/>
                  </a:schemeClr>
                </a:solidFill>
                <a:ea typeface="Lato" pitchFamily="34" charset="-122"/>
                <a:cs typeface="Lato" pitchFamily="34" charset="-120"/>
              </a:rPr>
              <a:t>Non-bank companies embedding payments and banking services into their platform without ever opening a CU mobile app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C5A77A7-18DD-4092-7EE8-E957026D1C62}"/>
              </a:ext>
            </a:extLst>
          </p:cNvPr>
          <p:cNvSpPr/>
          <p:nvPr/>
        </p:nvSpPr>
        <p:spPr>
          <a:xfrm>
            <a:off x="1570458" y="924849"/>
            <a:ext cx="3474702" cy="13555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900" indent="-242900">
              <a:lnSpc>
                <a:spcPts val="3124"/>
              </a:lnSpc>
              <a:spcBef>
                <a:spcPts val="2417"/>
              </a:spcBef>
              <a:buSzPct val="100000"/>
              <a:buChar char="•"/>
            </a:pPr>
            <a:r>
              <a:rPr lang="en-US" sz="1500" b="1" kern="0" spc="46" dirty="0">
                <a:solidFill>
                  <a:srgbClr val="00724F"/>
                </a:solidFill>
                <a:ea typeface="Lato" panose="020F0502020204030203" pitchFamily="34" charset="0"/>
                <a:cs typeface="Lato" panose="020F0502020204030203" pitchFamily="34" charset="0"/>
              </a:rPr>
              <a:t>OpenAI Instant Checkout  </a:t>
            </a:r>
          </a:p>
          <a:p>
            <a:pPr lvl="1">
              <a:lnSpc>
                <a:spcPts val="2102"/>
              </a:lnSpc>
              <a:spcBef>
                <a:spcPts val="248"/>
              </a:spcBef>
            </a:pPr>
            <a:r>
              <a:rPr lang="en-US" sz="1500" dirty="0">
                <a:ea typeface="Lato" panose="020F0502020204030203" pitchFamily="34" charset="0"/>
                <a:cs typeface="Lato" panose="020F0502020204030203" pitchFamily="34" charset="0"/>
              </a:rPr>
              <a:t>With Agentic Commerce Protocol ChatGPT users can go from chat to checkout in just a few taps with Paypal </a:t>
            </a:r>
          </a:p>
          <a:p>
            <a:pPr marL="242900" indent="-242900" algn="l">
              <a:lnSpc>
                <a:spcPts val="3124"/>
              </a:lnSpc>
              <a:buSzPct val="100000"/>
              <a:buChar char="•"/>
            </a:pPr>
            <a:endParaRPr lang="en-US" sz="1500" b="1" kern="0" spc="46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 algn="l">
              <a:lnSpc>
                <a:spcPts val="2102"/>
              </a:lnSpc>
              <a:spcBef>
                <a:spcPts val="248"/>
              </a:spcBef>
              <a:buNone/>
            </a:pPr>
            <a:endParaRPr lang="en-US" sz="1500" kern="0" spc="29" dirty="0">
              <a:solidFill>
                <a:srgbClr val="000000">
                  <a:alpha val="80000"/>
                </a:srgb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1529-9175-6E17-6D08-D06F8B988F95}"/>
              </a:ext>
            </a:extLst>
          </p:cNvPr>
          <p:cNvSpPr txBox="1"/>
          <p:nvPr/>
        </p:nvSpPr>
        <p:spPr>
          <a:xfrm>
            <a:off x="479023" y="2374704"/>
            <a:ext cx="3582614" cy="1306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888" indent="-246888" algn="l" rtl="0" eaLnBrk="1" latinLnBrk="0" hangingPunct="1">
              <a:lnSpc>
                <a:spcPts val="3124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500" b="1" spc="46" dirty="0">
                <a:solidFill>
                  <a:srgbClr val="00724F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Instant Payments</a:t>
            </a:r>
            <a:endParaRPr lang="en-US" sz="1500" dirty="0">
              <a:solidFill>
                <a:srgbClr val="00724F"/>
              </a:solidFill>
              <a:effectLst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algn="l" rtl="0" eaLnBrk="1" latinLnBrk="0" hangingPunct="1">
              <a:lnSpc>
                <a:spcPts val="2102"/>
              </a:lnSpc>
              <a:spcBef>
                <a:spcPts val="248"/>
              </a:spcBef>
              <a:buNone/>
            </a:pPr>
            <a:r>
              <a:rPr lang="en-US" sz="1500" spc="29" dirty="0">
                <a:effectLst/>
                <a:ea typeface="Lato" panose="020F0502020204030203" pitchFamily="34" charset="0"/>
                <a:cs typeface="Lato" panose="020F0502020204030203" pitchFamily="34" charset="0"/>
              </a:rPr>
              <a:t>No longer optional with rapid adoption of FedNow and RTP but increases risk and technology spend</a:t>
            </a:r>
            <a:endParaRPr lang="en-US" sz="1500" dirty="0">
              <a:effectLst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62BB8-C737-C1FA-F701-0ECFA815F49A}"/>
              </a:ext>
            </a:extLst>
          </p:cNvPr>
          <p:cNvSpPr txBox="1"/>
          <p:nvPr/>
        </p:nvSpPr>
        <p:spPr>
          <a:xfrm>
            <a:off x="1116992" y="3986658"/>
            <a:ext cx="3234640" cy="1567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888" indent="-246888" algn="l" rtl="0" eaLnBrk="1" latinLnBrk="0" hangingPunct="1">
              <a:lnSpc>
                <a:spcPts val="3124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500" b="1" spc="46" dirty="0">
                <a:solidFill>
                  <a:srgbClr val="00724F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Stablecoins </a:t>
            </a:r>
            <a:endParaRPr lang="en-US" sz="1500" dirty="0">
              <a:solidFill>
                <a:srgbClr val="00724F"/>
              </a:solidFill>
              <a:effectLst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algn="l" rtl="0" eaLnBrk="1" latinLnBrk="0" hangingPunct="1">
              <a:lnSpc>
                <a:spcPts val="2102"/>
              </a:lnSpc>
              <a:spcBef>
                <a:spcPts val="248"/>
              </a:spcBef>
              <a:buNone/>
            </a:pPr>
            <a:r>
              <a:rPr lang="en-US" sz="1500" spc="29" dirty="0">
                <a:effectLst/>
                <a:ea typeface="Lato" panose="020F0502020204030203" pitchFamily="34" charset="0"/>
                <a:cs typeface="Lato" panose="020F0502020204030203" pitchFamily="34" charset="0"/>
              </a:rPr>
              <a:t>Expected to eliminate billions in CU interchange revenue as Amazon, Apple, Walmart launch own payment coins</a:t>
            </a:r>
            <a:endParaRPr lang="en-US" sz="1500" dirty="0">
              <a:effectLst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52D8D-0029-B587-5310-DF8CA158B749}"/>
              </a:ext>
            </a:extLst>
          </p:cNvPr>
          <p:cNvSpPr txBox="1"/>
          <p:nvPr/>
        </p:nvSpPr>
        <p:spPr>
          <a:xfrm>
            <a:off x="7954590" y="2425781"/>
            <a:ext cx="3360480" cy="1576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888" indent="-246888" algn="l" rtl="0" eaLnBrk="1" latinLnBrk="0" hangingPunct="1">
              <a:lnSpc>
                <a:spcPts val="3124"/>
              </a:lnSpc>
              <a:spcBef>
                <a:spcPts val="2417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500" b="1" spc="46" dirty="0">
                <a:solidFill>
                  <a:srgbClr val="00724F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Pay-by-Bank</a:t>
            </a:r>
            <a:endParaRPr lang="en-US" sz="1500" dirty="0">
              <a:effectLst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algn="l" rtl="0" eaLnBrk="1" latinLnBrk="0" hangingPunct="1">
              <a:lnSpc>
                <a:spcPts val="2102"/>
              </a:lnSpc>
              <a:spcBef>
                <a:spcPts val="248"/>
              </a:spcBef>
              <a:buNone/>
            </a:pPr>
            <a:r>
              <a:rPr lang="en-US" sz="1500" spc="29" dirty="0">
                <a:effectLst/>
                <a:ea typeface="Lato" panose="020F0502020204030203" pitchFamily="34" charset="0"/>
                <a:cs typeface="Lato" panose="020F0502020204030203" pitchFamily="34" charset="0"/>
              </a:rPr>
              <a:t>Walmart &amp; major retailers are bypassing cards with direct account-to-account payments ($0 interchange for CUs)</a:t>
            </a:r>
            <a:endParaRPr lang="en-US" sz="1500" dirty="0">
              <a:effectLst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66E432-116D-A3AF-6F0E-9226A8EC97B3}"/>
              </a:ext>
            </a:extLst>
          </p:cNvPr>
          <p:cNvSpPr txBox="1"/>
          <p:nvPr/>
        </p:nvSpPr>
        <p:spPr>
          <a:xfrm>
            <a:off x="4426521" y="4781657"/>
            <a:ext cx="3474702" cy="90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 algn="l" rtl="0" eaLnBrk="1" latinLnBrk="0" hangingPunct="1">
              <a:lnSpc>
                <a:spcPts val="2102"/>
              </a:lnSpc>
              <a:spcBef>
                <a:spcPts val="248"/>
              </a:spcBef>
              <a:buFont typeface="Arial" panose="020B0604020202020204" pitchFamily="34" charset="0"/>
              <a:buChar char="•"/>
            </a:pPr>
            <a:r>
              <a:rPr lang="en-US" sz="1500" b="1" kern="1200" spc="29" dirty="0">
                <a:solidFill>
                  <a:srgbClr val="00724F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Buy Now Pay Later</a:t>
            </a:r>
            <a:endParaRPr lang="en-US" sz="1500" dirty="0">
              <a:solidFill>
                <a:srgbClr val="00724F"/>
              </a:solidFill>
              <a:effectLst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algn="l" rtl="0" eaLnBrk="1" latinLnBrk="0" hangingPunct="1">
              <a:lnSpc>
                <a:spcPts val="2102"/>
              </a:lnSpc>
              <a:spcBef>
                <a:spcPts val="248"/>
              </a:spcBef>
              <a:buNone/>
            </a:pPr>
            <a:r>
              <a:rPr lang="en-US" sz="1500" kern="1200" dirty="0">
                <a:effectLst/>
                <a:ea typeface="Lato" panose="020F0502020204030203" pitchFamily="34" charset="0"/>
                <a:cs typeface="Lato" panose="020F0502020204030203" pitchFamily="34" charset="0"/>
              </a:rPr>
              <a:t>Loss of interchange revenue, increased competition from fintechs </a:t>
            </a:r>
            <a:endParaRPr lang="en-US" sz="1500" dirty="0">
              <a:effectLst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231E90-4DB1-7CB5-D99D-4A9F0DF38BD1}"/>
              </a:ext>
            </a:extLst>
          </p:cNvPr>
          <p:cNvSpPr txBox="1"/>
          <p:nvPr/>
        </p:nvSpPr>
        <p:spPr>
          <a:xfrm>
            <a:off x="7665390" y="4199960"/>
            <a:ext cx="3649680" cy="1175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 algn="l" rtl="0" eaLnBrk="1" latinLnBrk="0" hangingPunct="1">
              <a:lnSpc>
                <a:spcPts val="2102"/>
              </a:lnSpc>
              <a:spcBef>
                <a:spcPts val="248"/>
              </a:spcBef>
              <a:buClrTx/>
              <a:buSzPct val="138000"/>
              <a:buFont typeface="Arial" panose="020B0604020202020204" pitchFamily="34" charset="0"/>
              <a:buChar char="•"/>
            </a:pPr>
            <a:r>
              <a:rPr lang="en-US" sz="1500" b="1" spc="29" dirty="0">
                <a:solidFill>
                  <a:srgbClr val="00724F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Fraud   </a:t>
            </a:r>
            <a:endParaRPr lang="en-US" sz="1500" dirty="0">
              <a:solidFill>
                <a:srgbClr val="00724F"/>
              </a:solidFill>
              <a:effectLst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algn="l" rtl="0" eaLnBrk="1" latinLnBrk="0" hangingPunct="1">
              <a:lnSpc>
                <a:spcPts val="2102"/>
              </a:lnSpc>
              <a:spcBef>
                <a:spcPts val="248"/>
              </a:spcBef>
              <a:buNone/>
            </a:pPr>
            <a:r>
              <a:rPr lang="en-US" sz="1500" spc="29" dirty="0">
                <a:effectLst/>
                <a:ea typeface="Lato" panose="020F0502020204030203" pitchFamily="34" charset="0"/>
                <a:cs typeface="Lato" panose="020F0502020204030203" pitchFamily="34" charset="0"/>
              </a:rPr>
              <a:t>AI-powered fraud, impostor fraud, account takeover increasing with exposure impacting CUs </a:t>
            </a:r>
            <a:endParaRPr lang="en-US" sz="1500" dirty="0">
              <a:effectLst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CD87A1-6C03-F4D5-11D4-4115F5060BA2}"/>
              </a:ext>
            </a:extLst>
          </p:cNvPr>
          <p:cNvSpPr/>
          <p:nvPr/>
        </p:nvSpPr>
        <p:spPr>
          <a:xfrm>
            <a:off x="4529470" y="2280356"/>
            <a:ext cx="2828260" cy="2132156"/>
          </a:xfrm>
          <a:prstGeom prst="ellipse">
            <a:avLst/>
          </a:prstGeom>
          <a:solidFill>
            <a:srgbClr val="04A777"/>
          </a:solidFill>
          <a:ln>
            <a:solidFill>
              <a:srgbClr val="04A7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66812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A58C0-64E0-4693-E91E-FF4536C21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2A83A0-83C1-2E43-923A-B9D95FD42C1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782E98-CE78-3F74-C144-5CD410FBE2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All Things Payments: Filene’s Newest Center of Excellence</a:t>
            </a:r>
            <a:endParaRPr lang="en-US" i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772BB8-DC59-19E8-3F3E-B4D93D8CAD02}"/>
              </a:ext>
            </a:extLst>
          </p:cNvPr>
          <p:cNvSpPr>
            <a:spLocks noChangeAspect="1"/>
          </p:cNvSpPr>
          <p:nvPr/>
        </p:nvSpPr>
        <p:spPr>
          <a:xfrm>
            <a:off x="8407005" y="2133600"/>
            <a:ext cx="2903163" cy="3099039"/>
          </a:xfrm>
          <a:prstGeom prst="ellipse">
            <a:avLst/>
          </a:prstGeom>
          <a:solidFill>
            <a:srgbClr val="04A777">
              <a:alpha val="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A9F8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5B9D7-7956-02AC-199C-F316DA3ECF9E}"/>
              </a:ext>
            </a:extLst>
          </p:cNvPr>
          <p:cNvSpPr/>
          <p:nvPr/>
        </p:nvSpPr>
        <p:spPr>
          <a:xfrm>
            <a:off x="0" y="1325880"/>
            <a:ext cx="8024673" cy="3670190"/>
          </a:xfrm>
          <a:prstGeom prst="rect">
            <a:avLst/>
          </a:prstGeom>
          <a:solidFill>
            <a:srgbClr val="04A777">
              <a:alpha val="2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4BE43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D80B5D-AEB7-C012-4723-427F039EBB03}"/>
              </a:ext>
            </a:extLst>
          </p:cNvPr>
          <p:cNvSpPr txBox="1">
            <a:spLocks/>
          </p:cNvSpPr>
          <p:nvPr/>
        </p:nvSpPr>
        <p:spPr>
          <a:xfrm>
            <a:off x="676902" y="1551136"/>
            <a:ext cx="7137061" cy="3219678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600" dirty="0">
                <a:latin typeface="+mn-lt"/>
              </a:rPr>
              <a:t>With a proliferation of confusing payments resources everywhere, Credit Unions </a:t>
            </a:r>
            <a:r>
              <a:rPr lang="en-US" sz="2600" dirty="0">
                <a:solidFill>
                  <a:srgbClr val="00724F"/>
                </a:solidFill>
                <a:latin typeface="+mn-lt"/>
              </a:rPr>
              <a:t>need a single source of unbiased information tailored to their needs </a:t>
            </a:r>
            <a:r>
              <a:rPr lang="en-US" sz="2600" dirty="0">
                <a:latin typeface="+mn-lt"/>
              </a:rPr>
              <a:t>to ensure define their payments strategy and roadmap with the latest innovations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95C446-5F1E-A989-343F-F517E77D0C62}"/>
              </a:ext>
            </a:extLst>
          </p:cNvPr>
          <p:cNvSpPr>
            <a:spLocks noChangeAspect="1"/>
          </p:cNvSpPr>
          <p:nvPr/>
        </p:nvSpPr>
        <p:spPr>
          <a:xfrm>
            <a:off x="8229600" y="1930399"/>
            <a:ext cx="3285495" cy="3507167"/>
          </a:xfrm>
          <a:prstGeom prst="ellipse">
            <a:avLst/>
          </a:prstGeom>
          <a:noFill/>
          <a:ln>
            <a:solidFill>
              <a:srgbClr val="04A77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A9F8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FD507D-35DE-A646-F6AA-7F3FEBC3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06638" y="2325930"/>
            <a:ext cx="2499977" cy="258818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6B5E8713-BFCC-25F0-0C52-8CE841E211EC}"/>
              </a:ext>
            </a:extLst>
          </p:cNvPr>
          <p:cNvSpPr>
            <a:spLocks noGrp="1"/>
          </p:cNvSpPr>
          <p:nvPr/>
        </p:nvSpPr>
        <p:spPr>
          <a:xfrm>
            <a:off x="372886" y="312208"/>
            <a:ext cx="11216640" cy="5402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Payments resources are fragmented and unclear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325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0EFE8-4934-6F9A-AA62-E08C9E87E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9E8A9EC-8AA3-BDF3-B100-88FB40D975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rcRect/>
          <a:stretch/>
        </p:blipFill>
        <p:spPr>
          <a:xfrm>
            <a:off x="0" y="-302917"/>
            <a:ext cx="12192000" cy="67223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39F372-EE40-0E53-269B-C7C16E216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2A83A0-83C1-2E43-923A-B9D95FD42C1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DCA8D-1F05-55F8-1641-DD50863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" y="638329"/>
            <a:ext cx="11557565" cy="540232"/>
          </a:xfrm>
        </p:spPr>
        <p:txBody>
          <a:bodyPr/>
          <a:lstStyle/>
          <a:p>
            <a:r>
              <a:rPr lang="en-US" dirty="0">
                <a:latin typeface="+mn-lt"/>
              </a:rPr>
              <a:t>What Are the Top Questions We Heard CUs Want Answered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FD49F-66F9-1B4F-8829-163AC69B9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newest c</a:t>
            </a:r>
            <a:r>
              <a:rPr lang="en-US" cap="none" dirty="0"/>
              <a:t>o</a:t>
            </a:r>
            <a:r>
              <a:rPr lang="en-US" dirty="0"/>
              <a:t>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6F825E-F87B-49AB-2460-E57311BED6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All Things Payments: Filene’s Newest Center of Excellence </a:t>
            </a:r>
            <a:endParaRPr lang="en-US" i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3823E9E-F66D-25E2-F6AA-D739ADA0A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188790"/>
              </p:ext>
            </p:extLst>
          </p:nvPr>
        </p:nvGraphicFramePr>
        <p:xfrm>
          <a:off x="487679" y="1788160"/>
          <a:ext cx="11216641" cy="527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58DC28-0EBF-B316-42A9-E63D90D24204}"/>
              </a:ext>
            </a:extLst>
          </p:cNvPr>
          <p:cNvSpPr txBox="1"/>
          <p:nvPr/>
        </p:nvSpPr>
        <p:spPr>
          <a:xfrm>
            <a:off x="829341" y="1331433"/>
            <a:ext cx="25712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Arial" panose="020B0604020202020204" pitchFamily="34" charset="0"/>
              </a:rPr>
              <a:t>Customer Research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64C8CC-AF30-D7C2-8289-7EC31211E0C2}"/>
              </a:ext>
            </a:extLst>
          </p:cNvPr>
          <p:cNvSpPr txBox="1"/>
          <p:nvPr/>
        </p:nvSpPr>
        <p:spPr>
          <a:xfrm>
            <a:off x="3558439" y="1332561"/>
            <a:ext cx="2652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Arial" panose="020B0604020202020204" pitchFamily="34" charset="0"/>
              </a:rPr>
              <a:t>CU Competitive Overview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BCFE3-4222-13F4-5B85-BC2D628F4900}"/>
              </a:ext>
            </a:extLst>
          </p:cNvPr>
          <p:cNvSpPr txBox="1"/>
          <p:nvPr/>
        </p:nvSpPr>
        <p:spPr>
          <a:xfrm>
            <a:off x="6283577" y="1350697"/>
            <a:ext cx="2562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Arial" panose="020B0604020202020204" pitchFamily="34" charset="0"/>
              </a:rPr>
              <a:t>Revenue Generation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A70C2-ABBF-0028-53FD-0EB13B2F102A}"/>
              </a:ext>
            </a:extLst>
          </p:cNvPr>
          <p:cNvSpPr txBox="1"/>
          <p:nvPr/>
        </p:nvSpPr>
        <p:spPr>
          <a:xfrm>
            <a:off x="9238904" y="1332561"/>
            <a:ext cx="23003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Arial" panose="020B0604020202020204" pitchFamily="34" charset="0"/>
              </a:rPr>
              <a:t>Fraud Mitigation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7B6D85-4759-DBFD-D62D-1106C9FCBE0C}"/>
              </a:ext>
            </a:extLst>
          </p:cNvPr>
          <p:cNvSpPr txBox="1"/>
          <p:nvPr/>
        </p:nvSpPr>
        <p:spPr>
          <a:xfrm>
            <a:off x="3661535" y="3566633"/>
            <a:ext cx="2099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Arial" panose="020B0604020202020204" pitchFamily="34" charset="0"/>
              </a:rPr>
              <a:t>Personalization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C261E-C9C4-83C2-C6F3-D5B2BB7E7BC7}"/>
              </a:ext>
            </a:extLst>
          </p:cNvPr>
          <p:cNvSpPr txBox="1"/>
          <p:nvPr/>
        </p:nvSpPr>
        <p:spPr>
          <a:xfrm>
            <a:off x="6168613" y="3602166"/>
            <a:ext cx="27499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Arial" panose="020B0604020202020204" pitchFamily="34" charset="0"/>
              </a:rPr>
              <a:t>Technology Considerations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6DBD3C-36C8-22CD-52C1-E6472FE1CE31}"/>
              </a:ext>
            </a:extLst>
          </p:cNvPr>
          <p:cNvSpPr txBox="1"/>
          <p:nvPr/>
        </p:nvSpPr>
        <p:spPr>
          <a:xfrm>
            <a:off x="871873" y="3602166"/>
            <a:ext cx="22647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Payment Innovations </a:t>
            </a:r>
            <a:endParaRPr lang="en-US" sz="1500" dirty="0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E62B7-D1DC-7F42-FB5E-4EF2C96F6D75}"/>
              </a:ext>
            </a:extLst>
          </p:cNvPr>
          <p:cNvSpPr txBox="1"/>
          <p:nvPr/>
        </p:nvSpPr>
        <p:spPr>
          <a:xfrm>
            <a:off x="9058936" y="3602166"/>
            <a:ext cx="256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Arial" panose="020B0604020202020204" pitchFamily="34" charset="0"/>
              </a:rPr>
              <a:t>Regulation </a:t>
            </a:r>
          </a:p>
        </p:txBody>
      </p:sp>
    </p:spTree>
    <p:extLst>
      <p:ext uri="{BB962C8B-B14F-4D97-AF65-F5344CB8AC3E}">
        <p14:creationId xmlns:p14="http://schemas.microsoft.com/office/powerpoint/2010/main" val="150893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26E23-CC2D-CE83-05A9-E4C1A7464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2A83A0-83C1-2E43-923A-B9D95FD42C1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636F0-A70C-7BE4-B450-A566ED8C10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605ABE-D533-843D-FAF0-DFE76320DA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All Things Payments: Filene’s Newest Center of Excellence </a:t>
            </a:r>
            <a:endParaRPr lang="en-US" i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F61CF-425A-BC7E-A9D5-315AE8B44698}"/>
              </a:ext>
            </a:extLst>
          </p:cNvPr>
          <p:cNvSpPr/>
          <p:nvPr/>
        </p:nvSpPr>
        <p:spPr>
          <a:xfrm>
            <a:off x="0" y="1650125"/>
            <a:ext cx="12192000" cy="4457498"/>
          </a:xfrm>
          <a:prstGeom prst="rect">
            <a:avLst/>
          </a:prstGeom>
          <a:solidFill>
            <a:srgbClr val="04A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1693844-841E-B0D7-8060-7FD53F514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" y="638329"/>
            <a:ext cx="11704321" cy="540232"/>
          </a:xfrm>
        </p:spPr>
        <p:txBody>
          <a:bodyPr/>
          <a:lstStyle/>
          <a:p>
            <a:r>
              <a:rPr lang="en-US" dirty="0">
                <a:latin typeface="+mn-lt"/>
              </a:rPr>
              <a:t>Introducing the Only Payments CoE Built for Credit Unions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B6B546D-F9D1-839D-7A11-A7B196D26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1" y="260120"/>
            <a:ext cx="4714663" cy="364216"/>
          </a:xfrm>
        </p:spPr>
        <p:txBody>
          <a:bodyPr/>
          <a:lstStyle/>
          <a:p>
            <a:r>
              <a:rPr lang="en-US" dirty="0"/>
              <a:t>Our newest c</a:t>
            </a:r>
            <a:r>
              <a:rPr lang="en-US" cap="none" dirty="0"/>
              <a:t>o</a:t>
            </a:r>
            <a:r>
              <a:rPr lang="en-US" dirty="0"/>
              <a:t>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9E8E7F4-E1A3-E59D-CBB3-3BC8AE081176}"/>
              </a:ext>
            </a:extLst>
          </p:cNvPr>
          <p:cNvSpPr txBox="1">
            <a:spLocks/>
          </p:cNvSpPr>
          <p:nvPr/>
        </p:nvSpPr>
        <p:spPr>
          <a:xfrm>
            <a:off x="486834" y="2823077"/>
            <a:ext cx="11105302" cy="192823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-18288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60000"/>
              <a:buFont typeface="Arial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60000"/>
              <a:buFont typeface="Alright Sans Regular"/>
              <a:buChar char="→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18288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60000"/>
              <a:buFont typeface=".AppleSystemUIFont" charset="-120"/>
              <a:buChar char="–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18288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40000"/>
              <a:buFont typeface="Courier New"/>
              <a:buChar char="o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18288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40000"/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4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Calibri"/>
                <a:cs typeface="Arial" panose="020B0604020202020204" pitchFamily="34" charset="0"/>
              </a:rPr>
              <a:t>All Things Payments COE helps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credit unions navigate the quickly changing payments space, allowing them to identify the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needs and expectations of members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get ahead of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evolving technology and regulation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and develop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products and services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informed by data that delivers maximum impact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CF71B9-75A4-15A0-AEE7-0383AFC97B5D}"/>
              </a:ext>
            </a:extLst>
          </p:cNvPr>
          <p:cNvSpPr/>
          <p:nvPr/>
        </p:nvSpPr>
        <p:spPr>
          <a:xfrm>
            <a:off x="5160282" y="1520602"/>
            <a:ext cx="1871436" cy="11054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F2B895-EC15-FBDE-AF16-8833FB67C49F}"/>
              </a:ext>
            </a:extLst>
          </p:cNvPr>
          <p:cNvSpPr/>
          <p:nvPr/>
        </p:nvSpPr>
        <p:spPr>
          <a:xfrm>
            <a:off x="5334000" y="5582209"/>
            <a:ext cx="1524000" cy="7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813A2-563B-EE55-8569-0CD91A89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82351" y="1593680"/>
            <a:ext cx="1626448" cy="10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C92A93-D5AE-0147-ACD8-E57A4E799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2A83A0-83C1-2E43-923A-B9D95FD42C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D1FAE-271C-0295-9402-561361A53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" y="638329"/>
            <a:ext cx="11557565" cy="540232"/>
          </a:xfrm>
        </p:spPr>
        <p:txBody>
          <a:bodyPr/>
          <a:lstStyle/>
          <a:p>
            <a:r>
              <a:rPr lang="en-US" sz="2700" dirty="0"/>
              <a:t>Insight to Impact: </a:t>
            </a:r>
            <a:r>
              <a:rPr lang="en-US" dirty="0">
                <a:latin typeface="Calibri" panose="020F0502020204030204" pitchFamily="34" charset="0"/>
              </a:rPr>
              <a:t>How</a:t>
            </a:r>
            <a:r>
              <a:rPr lang="en-US" sz="2700" dirty="0"/>
              <a:t> We Drive Real World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5A17A-532E-B4C8-F8A5-69E6CF579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newest c</a:t>
            </a:r>
            <a:r>
              <a:rPr lang="en-US" cap="none" dirty="0"/>
              <a:t>o</a:t>
            </a:r>
            <a:r>
              <a:rPr lang="en-US" dirty="0"/>
              <a:t>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E74E63-B063-5722-7D24-A0AB355FA4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All Things Payments: Filene’s Newest Center of Excellence </a:t>
            </a:r>
            <a:endParaRPr lang="en-US" i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15621E2-AB4D-C5E1-D464-0662F6ADB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480614"/>
              </p:ext>
            </p:extLst>
          </p:nvPr>
        </p:nvGraphicFramePr>
        <p:xfrm>
          <a:off x="174954" y="90227"/>
          <a:ext cx="11942618" cy="601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540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AA460-715A-A361-18E6-6A7E28052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2A83A0-83C1-2E43-923A-B9D95FD42C1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662E1B-07FB-50C6-8157-031A45F59D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All Things Payments: Filene’s Newest Center of Excellence </a:t>
            </a:r>
            <a:endParaRPr lang="en-US" i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5144-7E03-29C4-C1EE-93AF9829D137}"/>
              </a:ext>
            </a:extLst>
          </p:cNvPr>
          <p:cNvSpPr/>
          <p:nvPr/>
        </p:nvSpPr>
        <p:spPr>
          <a:xfrm>
            <a:off x="8715814" y="1533054"/>
            <a:ext cx="2788788" cy="434335"/>
          </a:xfrm>
          <a:prstGeom prst="rect">
            <a:avLst/>
          </a:prstGeom>
          <a:solidFill>
            <a:srgbClr val="04A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152F8-902A-D31C-0DF8-69491344A80F}"/>
              </a:ext>
            </a:extLst>
          </p:cNvPr>
          <p:cNvSpPr/>
          <p:nvPr/>
        </p:nvSpPr>
        <p:spPr>
          <a:xfrm>
            <a:off x="4640521" y="1533054"/>
            <a:ext cx="2637804" cy="434335"/>
          </a:xfrm>
          <a:prstGeom prst="rect">
            <a:avLst/>
          </a:prstGeom>
          <a:solidFill>
            <a:srgbClr val="04A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E5420-1ADF-709B-DDDF-BD9F076FBB44}"/>
              </a:ext>
            </a:extLst>
          </p:cNvPr>
          <p:cNvSpPr/>
          <p:nvPr/>
        </p:nvSpPr>
        <p:spPr>
          <a:xfrm>
            <a:off x="587914" y="1533054"/>
            <a:ext cx="2319672" cy="434335"/>
          </a:xfrm>
          <a:prstGeom prst="rect">
            <a:avLst/>
          </a:prstGeom>
          <a:solidFill>
            <a:srgbClr val="04A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4B5AA40-FF39-14E5-F793-0277206DF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" y="638329"/>
            <a:ext cx="11216640" cy="540232"/>
          </a:xfrm>
        </p:spPr>
        <p:txBody>
          <a:bodyPr/>
          <a:lstStyle/>
          <a:p>
            <a:r>
              <a:rPr lang="en-US" dirty="0">
                <a:latin typeface="+mn-lt"/>
              </a:rPr>
              <a:t>Meet the Experts Behind the COE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1D5A560-AE26-7893-E67D-7BEC43163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1" y="260120"/>
            <a:ext cx="4714663" cy="364216"/>
          </a:xfrm>
        </p:spPr>
        <p:txBody>
          <a:bodyPr/>
          <a:lstStyle/>
          <a:p>
            <a:r>
              <a:rPr lang="en-US" dirty="0"/>
              <a:t>Our newest c</a:t>
            </a:r>
            <a:r>
              <a:rPr lang="en-US" cap="none" dirty="0"/>
              <a:t>o</a:t>
            </a:r>
            <a:r>
              <a:rPr lang="en-US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0011A-1EA4-65D9-3766-2F260AA3FC34}"/>
              </a:ext>
            </a:extLst>
          </p:cNvPr>
          <p:cNvSpPr txBox="1"/>
          <p:nvPr/>
        </p:nvSpPr>
        <p:spPr>
          <a:xfrm>
            <a:off x="101421" y="3638300"/>
            <a:ext cx="355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4141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Leading academics and strategy experts specializing in  banking and technology </a:t>
            </a:r>
            <a:r>
              <a:rPr lang="en-US" sz="2000" dirty="0">
                <a:solidFill>
                  <a:srgbClr val="14141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2C6AB-486D-0943-9902-51CB004FF33E}"/>
              </a:ext>
            </a:extLst>
          </p:cNvPr>
          <p:cNvSpPr txBox="1"/>
          <p:nvPr/>
        </p:nvSpPr>
        <p:spPr>
          <a:xfrm>
            <a:off x="459454" y="1576783"/>
            <a:ext cx="263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RESEARCHERS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71E881-8D3B-7C27-EB4E-0698CD614A8D}"/>
              </a:ext>
            </a:extLst>
          </p:cNvPr>
          <p:cNvSpPr txBox="1"/>
          <p:nvPr/>
        </p:nvSpPr>
        <p:spPr>
          <a:xfrm>
            <a:off x="4663126" y="1576783"/>
            <a:ext cx="2659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THE INNER CIRCLE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41F95-849A-B910-B938-DE46F2E08FFA}"/>
              </a:ext>
            </a:extLst>
          </p:cNvPr>
          <p:cNvSpPr txBox="1"/>
          <p:nvPr/>
        </p:nvSpPr>
        <p:spPr>
          <a:xfrm>
            <a:off x="4229120" y="3655036"/>
            <a:ext cx="35559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141413"/>
                </a:solidFill>
                <a:latin typeface="Calibri"/>
                <a:cs typeface="Calibri"/>
              </a:rPr>
              <a:t>Ten credit unions co-designing the future of payments </a:t>
            </a:r>
            <a:r>
              <a:rPr lang="en-US" sz="2000" dirty="0">
                <a:solidFill>
                  <a:srgbClr val="141413"/>
                </a:solidFill>
                <a:latin typeface="Calibri"/>
                <a:cs typeface="Calibri"/>
              </a:rPr>
              <a:t> 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9803E7-AEC6-E348-B2C3-16E91292E327}"/>
              </a:ext>
            </a:extLst>
          </p:cNvPr>
          <p:cNvSpPr txBox="1"/>
          <p:nvPr/>
        </p:nvSpPr>
        <p:spPr>
          <a:xfrm>
            <a:off x="8995183" y="1576783"/>
            <a:ext cx="2295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FILENE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FF966C-1A46-05D6-73CF-EC3DACC5BCB1}"/>
              </a:ext>
            </a:extLst>
          </p:cNvPr>
          <p:cNvSpPr txBox="1"/>
          <p:nvPr/>
        </p:nvSpPr>
        <p:spPr>
          <a:xfrm>
            <a:off x="8167448" y="3713930"/>
            <a:ext cx="3698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41413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Filene’s 30-year track record of research that drives action bringing the entire organization to support</a:t>
            </a:r>
            <a:endParaRPr lang="en-US" sz="2000" dirty="0">
              <a:solidFill>
                <a:srgbClr val="141413"/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4BE980-5F13-DCE3-41E1-F84A4593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2089" y="1842145"/>
            <a:ext cx="1250445" cy="18640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BABB66-F994-4BD5-581B-4D6E03B9C0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4339" y="2282061"/>
            <a:ext cx="812800" cy="12116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F98F66-A7C9-9180-EAF5-313ADC1E27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2643" y="2216335"/>
            <a:ext cx="812800" cy="1211674"/>
          </a:xfrm>
          <a:prstGeom prst="rect">
            <a:avLst/>
          </a:prstGeom>
        </p:spPr>
      </p:pic>
      <p:sp>
        <p:nvSpPr>
          <p:cNvPr id="24" name="Triangle 23">
            <a:extLst>
              <a:ext uri="{FF2B5EF4-FFF2-40B4-BE49-F238E27FC236}">
                <a16:creationId xmlns:a16="http://schemas.microsoft.com/office/drawing/2014/main" id="{2C524A36-F55C-E891-6F01-44B4A5D23B1B}"/>
              </a:ext>
            </a:extLst>
          </p:cNvPr>
          <p:cNvSpPr/>
          <p:nvPr/>
        </p:nvSpPr>
        <p:spPr>
          <a:xfrm rot="5400000">
            <a:off x="7078508" y="2736137"/>
            <a:ext cx="318784" cy="274814"/>
          </a:xfrm>
          <a:prstGeom prst="triangle">
            <a:avLst/>
          </a:prstGeom>
          <a:solidFill>
            <a:srgbClr val="04A77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A7B243FE-71A3-2BD2-B346-D00591F3FCE6}"/>
              </a:ext>
            </a:extLst>
          </p:cNvPr>
          <p:cNvSpPr/>
          <p:nvPr/>
        </p:nvSpPr>
        <p:spPr>
          <a:xfrm rot="5400000">
            <a:off x="3166764" y="2736137"/>
            <a:ext cx="318784" cy="274814"/>
          </a:xfrm>
          <a:prstGeom prst="triangle">
            <a:avLst/>
          </a:prstGeom>
          <a:solidFill>
            <a:srgbClr val="04A77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3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65B5A-894E-BF1F-2F67-54F4F6C4E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2A83A0-83C1-2E43-923A-B9D95FD42C1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2910E4-D352-27D9-F181-BDD5AB3EC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970" y="638329"/>
            <a:ext cx="11704320" cy="540232"/>
          </a:xfrm>
        </p:spPr>
        <p:txBody>
          <a:bodyPr/>
          <a:lstStyle/>
          <a:p>
            <a:r>
              <a:rPr lang="en-US" dirty="0">
                <a:latin typeface="+mn-lt"/>
              </a:rPr>
              <a:t>Join the All Things Payments COE launching January 2026</a:t>
            </a:r>
            <a:br>
              <a:rPr lang="en-US" dirty="0">
                <a:solidFill>
                  <a:srgbClr val="04A777"/>
                </a:solidFill>
              </a:rPr>
            </a:br>
            <a:br>
              <a:rPr lang="en-US" dirty="0">
                <a:solidFill>
                  <a:srgbClr val="04A777"/>
                </a:solidFill>
              </a:rPr>
            </a:br>
            <a:endParaRPr lang="en-US" dirty="0">
              <a:solidFill>
                <a:srgbClr val="04A777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14AC5F-3EC5-AC81-579A-46ABCC74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Shaping our next c</a:t>
            </a:r>
            <a:r>
              <a:rPr lang="en-US" cap="none" dirty="0"/>
              <a:t>o</a:t>
            </a:r>
            <a:r>
              <a:rPr lang="en-US" dirty="0"/>
              <a:t>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0A5A1B-54C4-698D-5614-DC71E6468D7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62872" y="1328553"/>
            <a:ext cx="11492429" cy="3301081"/>
          </a:xfrm>
        </p:spPr>
        <p:txBody>
          <a:bodyPr lIns="91440" tIns="45720" rIns="91440" bIns="45720" anchor="t"/>
          <a:lstStyle/>
          <a:p>
            <a:pPr indent="0">
              <a:buNone/>
            </a:pPr>
            <a:endParaRPr lang="en-US" sz="900" b="1" dirty="0">
              <a:solidFill>
                <a:srgbClr val="00B050"/>
              </a:solidFill>
            </a:endParaRPr>
          </a:p>
          <a:p>
            <a:pPr indent="0">
              <a:buNone/>
            </a:pPr>
            <a:r>
              <a:rPr lang="en-US" sz="1800" b="1" dirty="0"/>
              <a:t>Shape the payments research agenda</a:t>
            </a:r>
            <a:r>
              <a:rPr lang="en-US" sz="1800" dirty="0"/>
              <a:t>, identifying and prioritizing key topics and impacts the center should focus on </a:t>
            </a:r>
          </a:p>
          <a:p>
            <a:pPr indent="0">
              <a:buNone/>
            </a:pPr>
            <a:r>
              <a:rPr lang="en-US" sz="1800" b="1" dirty="0"/>
              <a:t>Define industry-wide standards </a:t>
            </a:r>
            <a:r>
              <a:rPr lang="en-US" sz="1800" dirty="0"/>
              <a:t>and innovations </a:t>
            </a:r>
          </a:p>
          <a:p>
            <a:pPr indent="0">
              <a:buNone/>
            </a:pPr>
            <a:r>
              <a:rPr lang="en-US" sz="1800" b="1" dirty="0">
                <a:latin typeface="Calibri"/>
                <a:ea typeface="Calibri"/>
                <a:cs typeface="Calibri"/>
              </a:rPr>
              <a:t>Get priority access to cutting-edge </a:t>
            </a:r>
            <a:r>
              <a:rPr lang="en-US" sz="1800" dirty="0">
                <a:latin typeface="Calibri"/>
                <a:ea typeface="Calibri"/>
                <a:cs typeface="Calibri"/>
              </a:rPr>
              <a:t>prominent Academic Fellows who have advisory businesses &amp; early access to insights</a:t>
            </a:r>
          </a:p>
          <a:p>
            <a:pPr indent="0">
              <a:buNone/>
            </a:pPr>
            <a:r>
              <a:rPr lang="en-US" sz="1800" b="1" dirty="0">
                <a:latin typeface="Calibri"/>
                <a:ea typeface="Calibri"/>
                <a:cs typeface="Calibri"/>
              </a:rPr>
              <a:t>Enjoy regular networking with fellow inner circle CUs</a:t>
            </a:r>
            <a:r>
              <a:rPr lang="en-US" sz="1800" dirty="0">
                <a:latin typeface="Calibri"/>
                <a:ea typeface="Calibri"/>
                <a:cs typeface="Calibri"/>
              </a:rPr>
              <a:t>, including quarterly cohort calls and annual in-person meetings </a:t>
            </a:r>
          </a:p>
          <a:p>
            <a:pPr indent="0">
              <a:buNone/>
            </a:pPr>
            <a:r>
              <a:rPr lang="en-US" sz="1800" b="1" dirty="0"/>
              <a:t>Access to test new Payments ideas in FiLab</a:t>
            </a:r>
          </a:p>
          <a:p>
            <a:pPr indent="0">
              <a:buNone/>
            </a:pPr>
            <a:r>
              <a:rPr lang="en-US" sz="1800" b="1" dirty="0"/>
              <a:t>Credibility for your members and your employees as a data-driven, cutting-edge credit union</a:t>
            </a:r>
          </a:p>
          <a:p>
            <a:pPr indent="0">
              <a:buNone/>
            </a:pPr>
            <a:r>
              <a:rPr lang="en-US" sz="1800" b="1" dirty="0"/>
              <a:t>Priority access to the Filene team, network, and resources </a:t>
            </a:r>
          </a:p>
          <a:p>
            <a:pPr indent="0">
              <a:buNone/>
            </a:pPr>
            <a:endParaRPr lang="en-US" sz="1800" b="1" dirty="0"/>
          </a:p>
          <a:p>
            <a:pPr indent="0">
              <a:buNone/>
            </a:pPr>
            <a:endParaRPr lang="en-US" sz="1800" b="1" dirty="0"/>
          </a:p>
          <a:p>
            <a:pPr indent="0">
              <a:buNone/>
            </a:pPr>
            <a:endParaRPr lang="en-US" sz="18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984F5C-596D-433C-3F9D-6ABC9EAE8D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6833" y="5711672"/>
            <a:ext cx="11217487" cy="231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6186BF-425E-1B49-1657-A426B817E3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All Things Payments: Filene’s Newest Center of Excellence </a:t>
            </a:r>
            <a:endParaRPr lang="en-US" i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B2DA7B-97DA-A255-E756-06B077C7F913}"/>
              </a:ext>
            </a:extLst>
          </p:cNvPr>
          <p:cNvSpPr/>
          <p:nvPr/>
        </p:nvSpPr>
        <p:spPr>
          <a:xfrm>
            <a:off x="0" y="4636654"/>
            <a:ext cx="12192000" cy="1425289"/>
          </a:xfrm>
          <a:prstGeom prst="rect">
            <a:avLst/>
          </a:prstGeom>
          <a:solidFill>
            <a:srgbClr val="5CDBA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AD6CD7-1DA9-F58D-9D4B-229036263325}"/>
              </a:ext>
            </a:extLst>
          </p:cNvPr>
          <p:cNvSpPr/>
          <p:nvPr/>
        </p:nvSpPr>
        <p:spPr>
          <a:xfrm>
            <a:off x="0" y="4636654"/>
            <a:ext cx="2038525" cy="1425289"/>
          </a:xfrm>
          <a:prstGeom prst="rect">
            <a:avLst/>
          </a:prstGeom>
          <a:solidFill>
            <a:srgbClr val="0072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0CA92-4F58-6EF9-B327-DEB5FD1A48BE}"/>
              </a:ext>
            </a:extLst>
          </p:cNvPr>
          <p:cNvSpPr/>
          <p:nvPr/>
        </p:nvSpPr>
        <p:spPr>
          <a:xfrm>
            <a:off x="2274560" y="4636654"/>
            <a:ext cx="570452" cy="1425289"/>
          </a:xfrm>
          <a:prstGeom prst="rect">
            <a:avLst/>
          </a:prstGeom>
          <a:solidFill>
            <a:srgbClr val="04A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F9A64E-D0B7-5785-231C-5FC4844B5F62}"/>
              </a:ext>
            </a:extLst>
          </p:cNvPr>
          <p:cNvSpPr/>
          <p:nvPr/>
        </p:nvSpPr>
        <p:spPr>
          <a:xfrm>
            <a:off x="3081047" y="4402146"/>
            <a:ext cx="218111" cy="1659798"/>
          </a:xfrm>
          <a:prstGeom prst="rect">
            <a:avLst/>
          </a:prstGeom>
          <a:solidFill>
            <a:srgbClr val="04A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F440D-1A94-C560-69F2-D72DE842E318}"/>
              </a:ext>
            </a:extLst>
          </p:cNvPr>
          <p:cNvSpPr/>
          <p:nvPr/>
        </p:nvSpPr>
        <p:spPr>
          <a:xfrm flipH="1">
            <a:off x="10155505" y="4636654"/>
            <a:ext cx="2038525" cy="1425289"/>
          </a:xfrm>
          <a:prstGeom prst="rect">
            <a:avLst/>
          </a:prstGeom>
          <a:solidFill>
            <a:srgbClr val="0072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5A17E7-ACE1-7F22-54C1-F2AEA31DCB75}"/>
              </a:ext>
            </a:extLst>
          </p:cNvPr>
          <p:cNvSpPr/>
          <p:nvPr/>
        </p:nvSpPr>
        <p:spPr>
          <a:xfrm flipH="1">
            <a:off x="9349021" y="4636654"/>
            <a:ext cx="570452" cy="1425289"/>
          </a:xfrm>
          <a:prstGeom prst="rect">
            <a:avLst/>
          </a:prstGeom>
          <a:solidFill>
            <a:srgbClr val="04A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028A1-A6A9-B3A7-2AF9-A8938374D9D1}"/>
              </a:ext>
            </a:extLst>
          </p:cNvPr>
          <p:cNvSpPr/>
          <p:nvPr/>
        </p:nvSpPr>
        <p:spPr>
          <a:xfrm flipH="1">
            <a:off x="8894872" y="4636654"/>
            <a:ext cx="218111" cy="1425289"/>
          </a:xfrm>
          <a:prstGeom prst="rect">
            <a:avLst/>
          </a:prstGeom>
          <a:solidFill>
            <a:srgbClr val="04A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C000B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FB8120-1CC1-D3C2-507D-C9D4034211EC}"/>
              </a:ext>
            </a:extLst>
          </p:cNvPr>
          <p:cNvSpPr txBox="1"/>
          <p:nvPr/>
        </p:nvSpPr>
        <p:spPr>
          <a:xfrm>
            <a:off x="3081045" y="4878875"/>
            <a:ext cx="5780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$250K strategic investment over 3–4 years </a:t>
            </a:r>
          </a:p>
        </p:txBody>
      </p:sp>
    </p:spTree>
    <p:extLst>
      <p:ext uri="{BB962C8B-B14F-4D97-AF65-F5344CB8AC3E}">
        <p14:creationId xmlns:p14="http://schemas.microsoft.com/office/powerpoint/2010/main" val="106761185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3C32F"/>
      </a:accent1>
      <a:accent2>
        <a:srgbClr val="74CBC8"/>
      </a:accent2>
      <a:accent3>
        <a:srgbClr val="EE3524"/>
      </a:accent3>
      <a:accent4>
        <a:srgbClr val="F58024"/>
      </a:accent4>
      <a:accent5>
        <a:srgbClr val="BD1F73"/>
      </a:accent5>
      <a:accent6>
        <a:srgbClr val="F7BE16"/>
      </a:accent6>
      <a:hlink>
        <a:srgbClr val="009DB7"/>
      </a:hlink>
      <a:folHlink>
        <a:srgbClr val="7C68C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Re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3C32F"/>
      </a:accent1>
      <a:accent2>
        <a:srgbClr val="74CBC8"/>
      </a:accent2>
      <a:accent3>
        <a:srgbClr val="EE3524"/>
      </a:accent3>
      <a:accent4>
        <a:srgbClr val="F58024"/>
      </a:accent4>
      <a:accent5>
        <a:srgbClr val="BD1F73"/>
      </a:accent5>
      <a:accent6>
        <a:srgbClr val="F7BE16"/>
      </a:accent6>
      <a:hlink>
        <a:srgbClr val="009DB7"/>
      </a:hlink>
      <a:folHlink>
        <a:srgbClr val="8269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Min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3C32F"/>
      </a:accent1>
      <a:accent2>
        <a:srgbClr val="74CBC8"/>
      </a:accent2>
      <a:accent3>
        <a:srgbClr val="EE3524"/>
      </a:accent3>
      <a:accent4>
        <a:srgbClr val="F58024"/>
      </a:accent4>
      <a:accent5>
        <a:srgbClr val="BD1F73"/>
      </a:accent5>
      <a:accent6>
        <a:srgbClr val="F7BE16"/>
      </a:accent6>
      <a:hlink>
        <a:srgbClr val="009DB7"/>
      </a:hlink>
      <a:folHlink>
        <a:srgbClr val="8269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EEAD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2BE0441751B47A543813B75273A74" ma:contentTypeVersion="21" ma:contentTypeDescription="Create a new document." ma:contentTypeScope="" ma:versionID="28396c3bbc339195bcdf2d5550f3d25a">
  <xsd:schema xmlns:xsd="http://www.w3.org/2001/XMLSchema" xmlns:xs="http://www.w3.org/2001/XMLSchema" xmlns:p="http://schemas.microsoft.com/office/2006/metadata/properties" xmlns:ns1="http://schemas.microsoft.com/sharepoint/v3" xmlns:ns2="e91bd8ae-3677-48aa-86dc-e8cc0be420d3" xmlns:ns3="3c037ab0-dc0e-43ba-ab7c-a2975df6b6da" targetNamespace="http://schemas.microsoft.com/office/2006/metadata/properties" ma:root="true" ma:fieldsID="0cf53fa8408abcc3603ef76d191ff572" ns1:_="" ns2:_="" ns3:_="">
    <xsd:import namespace="http://schemas.microsoft.com/sharepoint/v3"/>
    <xsd:import namespace="e91bd8ae-3677-48aa-86dc-e8cc0be420d3"/>
    <xsd:import namespace="3c037ab0-dc0e-43ba-ab7c-a2975df6b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bd8ae-3677-48aa-86dc-e8cc0be42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495bd11-ef62-4b2c-bf1c-b30c7bb011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37ab0-dc0e-43ba-ab7c-a2975df6b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01c700-6177-47c1-86ed-fbba48d2e301}" ma:internalName="TaxCatchAll" ma:showField="CatchAllData" ma:web="3c037ab0-dc0e-43ba-ab7c-a2975df6b6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037ab0-dc0e-43ba-ab7c-a2975df6b6da" xsi:nil="true"/>
    <lcf76f155ced4ddcb4097134ff3c332f xmlns="e91bd8ae-3677-48aa-86dc-e8cc0be420d3">
      <Terms xmlns="http://schemas.microsoft.com/office/infopath/2007/PartnerControls"/>
    </lcf76f155ced4ddcb4097134ff3c332f>
    <SharedWithUsers xmlns="3c037ab0-dc0e-43ba-ab7c-a2975df6b6da">
      <UserInfo>
        <DisplayName>Brittany Hoban</DisplayName>
        <AccountId>27</AccountId>
        <AccountType/>
      </UserInfo>
      <UserInfo>
        <DisplayName>Jessica Gamache</DisplayName>
        <AccountId>744</AccountId>
        <AccountType/>
      </UserInfo>
      <UserInfo>
        <DisplayName>Christie Kimbell</DisplayName>
        <AccountId>38</AccountId>
        <AccountType/>
      </UserInfo>
      <UserInfo>
        <DisplayName>Holly Fearing</DisplayName>
        <AccountId>34</AccountId>
        <AccountType/>
      </UserInfo>
      <UserInfo>
        <DisplayName>Jeremy Tollefson</DisplayName>
        <AccountId>53</AccountId>
        <AccountType/>
      </UserInfo>
      <UserInfo>
        <DisplayName>Jenny Armistead</DisplayName>
        <AccountId>676</AccountId>
        <AccountType/>
      </UserInfo>
      <UserInfo>
        <DisplayName>Subriena Persaud</DisplayName>
        <AccountId>130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3AF91B-548E-4B53-B2C3-1C1403692402}">
  <ds:schemaRefs>
    <ds:schemaRef ds:uri="3c037ab0-dc0e-43ba-ab7c-a2975df6b6da"/>
    <ds:schemaRef ds:uri="e91bd8ae-3677-48aa-86dc-e8cc0be420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49375F-A1BB-4102-BB4D-94E5678724FD}">
  <ds:schemaRefs>
    <ds:schemaRef ds:uri="http://schemas.microsoft.com/office/2006/documentManagement/types"/>
    <ds:schemaRef ds:uri="e91bd8ae-3677-48aa-86dc-e8cc0be420d3"/>
    <ds:schemaRef ds:uri="http://purl.org/dc/dcmitype/"/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3c037ab0-dc0e-43ba-ab7c-a2975df6b6d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CBE1AE-F29D-4879-A051-D8349E551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858</Words>
  <Application>Microsoft Macintosh PowerPoint</Application>
  <PresentationFormat>Widescreen</PresentationFormat>
  <Paragraphs>122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.AppleSystemUIFont</vt:lpstr>
      <vt:lpstr>Alright Sans Regular</vt:lpstr>
      <vt:lpstr>Arial</vt:lpstr>
      <vt:lpstr>Calibri</vt:lpstr>
      <vt:lpstr>Courier New</vt:lpstr>
      <vt:lpstr>Helvetica</vt:lpstr>
      <vt:lpstr>Lato</vt:lpstr>
      <vt:lpstr>Meta Offc Pro Normal</vt:lpstr>
      <vt:lpstr>MetaSerif Pro Book Ita</vt:lpstr>
      <vt:lpstr>Proxima Nova Extra Condensed Re</vt:lpstr>
      <vt:lpstr>Wingdings</vt:lpstr>
      <vt:lpstr>Black</vt:lpstr>
      <vt:lpstr>2_Red</vt:lpstr>
      <vt:lpstr>8_Mint</vt:lpstr>
      <vt:lpstr>PowerPoint Presentation</vt:lpstr>
      <vt:lpstr>Payments define the modern primary relationship</vt:lpstr>
      <vt:lpstr>The threats are multiplying faster than ever   </vt:lpstr>
      <vt:lpstr>PowerPoint Presentation</vt:lpstr>
      <vt:lpstr>What Are the Top Questions We Heard CUs Want Answered</vt:lpstr>
      <vt:lpstr>Introducing the Only Payments CoE Built for Credit Unions</vt:lpstr>
      <vt:lpstr>Insight to Impact: How We Drive Real World Results</vt:lpstr>
      <vt:lpstr>Meet the Experts Behind the COE</vt:lpstr>
      <vt:lpstr>Join the All Things Payments COE launching January 2026  </vt:lpstr>
      <vt:lpstr>The Sponsors Steering The Work</vt:lpstr>
      <vt:lpstr>PowerPoint Presentation</vt:lpstr>
    </vt:vector>
  </TitlesOfParts>
  <Manager/>
  <Company>SWINK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Really Long, Really Really Long, So Long You Need Three Lines Title Goes Here</dc:title>
  <dc:subject/>
  <dc:creator>Matt Riley</dc:creator>
  <cp:keywords/>
  <dc:description/>
  <cp:lastModifiedBy>Jenny Armistead</cp:lastModifiedBy>
  <cp:revision>73</cp:revision>
  <dcterms:created xsi:type="dcterms:W3CDTF">2013-04-12T21:34:22Z</dcterms:created>
  <dcterms:modified xsi:type="dcterms:W3CDTF">2025-11-14T20:59:39Z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0x010100E0F2BE0441751B47A543813B75273A74</vt:lpwstr>
  </property>
</Properties>
</file>