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49"/>
  </p:notesMasterIdLst>
  <p:handoutMasterIdLst>
    <p:handoutMasterId r:id="rId50"/>
  </p:handoutMasterIdLst>
  <p:sldIdLst>
    <p:sldId id="350" r:id="rId4"/>
    <p:sldId id="259" r:id="rId5"/>
    <p:sldId id="349" r:id="rId6"/>
    <p:sldId id="257" r:id="rId7"/>
    <p:sldId id="292" r:id="rId8"/>
    <p:sldId id="262" r:id="rId9"/>
    <p:sldId id="385" r:id="rId10"/>
    <p:sldId id="293" r:id="rId11"/>
    <p:sldId id="386" r:id="rId12"/>
    <p:sldId id="387" r:id="rId13"/>
    <p:sldId id="388" r:id="rId14"/>
    <p:sldId id="389" r:id="rId15"/>
    <p:sldId id="265" r:id="rId16"/>
    <p:sldId id="266" r:id="rId17"/>
    <p:sldId id="331" r:id="rId18"/>
    <p:sldId id="296" r:id="rId19"/>
    <p:sldId id="277" r:id="rId20"/>
    <p:sldId id="271" r:id="rId21"/>
    <p:sldId id="328" r:id="rId22"/>
    <p:sldId id="275" r:id="rId23"/>
    <p:sldId id="295" r:id="rId24"/>
    <p:sldId id="272" r:id="rId25"/>
    <p:sldId id="286" r:id="rId26"/>
    <p:sldId id="298" r:id="rId27"/>
    <p:sldId id="299" r:id="rId28"/>
    <p:sldId id="297" r:id="rId29"/>
    <p:sldId id="369" r:id="rId30"/>
    <p:sldId id="345" r:id="rId31"/>
    <p:sldId id="353" r:id="rId32"/>
    <p:sldId id="355" r:id="rId33"/>
    <p:sldId id="357" r:id="rId34"/>
    <p:sldId id="358" r:id="rId35"/>
    <p:sldId id="360" r:id="rId36"/>
    <p:sldId id="359" r:id="rId37"/>
    <p:sldId id="361" r:id="rId38"/>
    <p:sldId id="362" r:id="rId39"/>
    <p:sldId id="363" r:id="rId40"/>
    <p:sldId id="364" r:id="rId41"/>
    <p:sldId id="365" r:id="rId42"/>
    <p:sldId id="368" r:id="rId43"/>
    <p:sldId id="367" r:id="rId44"/>
    <p:sldId id="329" r:id="rId45"/>
    <p:sldId id="305" r:id="rId46"/>
    <p:sldId id="280" r:id="rId47"/>
    <p:sldId id="340" r:id="rId4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102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12700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9525"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12700"/>
      </dgm:spPr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86794EA-E205-4AAE-AE98-B34C8397A8FA}" type="presOf" srcId="{CB8397A8-5B9F-454C-BE63-2ECC74199F2A}" destId="{A45D161F-6F7D-409B-81F6-7699440F2949}" srcOrd="0" destOrd="0" presId="urn:microsoft.com/office/officeart/2005/8/layout/lProcess1"/>
    <dgm:cxn modelId="{31046AFB-9FAB-4409-9BD4-28146403EFBF}" type="presOf" srcId="{659E370A-DEF4-4DE5-AF17-81440F7B5DCB}" destId="{BB0C5B26-B0B5-44B7-A767-7B5DC1D65743}" srcOrd="0" destOrd="0" presId="urn:microsoft.com/office/officeart/2005/8/layout/lProcess1"/>
    <dgm:cxn modelId="{855E693B-3C36-4131-936E-924DCDDAB2F1}" type="presOf" srcId="{791674B3-954E-4F0C-A10C-BCC9F2E2B3BF}" destId="{501C362F-6C82-479E-BAAB-96018EC2D17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0542BD5A-0F5E-4FB9-B2B3-A76BC675E9C8}" type="presOf" srcId="{5DFA18C9-1DAF-4897-AE0C-85881E65D949}" destId="{C44C27AC-4807-45FA-A692-25E612A4529D}" srcOrd="0" destOrd="0" presId="urn:microsoft.com/office/officeart/2005/8/layout/lProcess1"/>
    <dgm:cxn modelId="{8CD899CE-2DB6-4063-A292-0FF12DBFDD72}" type="presParOf" srcId="{501C362F-6C82-479E-BAAB-96018EC2D17D}" destId="{AE9199F6-041D-4389-88FF-33645BC9D2FD}" srcOrd="0" destOrd="0" presId="urn:microsoft.com/office/officeart/2005/8/layout/lProcess1"/>
    <dgm:cxn modelId="{CA7111B1-D697-4D16-903C-2F035AB556E4}" type="presParOf" srcId="{AE9199F6-041D-4389-88FF-33645BC9D2FD}" destId="{A45D161F-6F7D-409B-81F6-7699440F2949}" srcOrd="0" destOrd="0" presId="urn:microsoft.com/office/officeart/2005/8/layout/lProcess1"/>
    <dgm:cxn modelId="{DE7E9FCD-5EF6-40CA-88E4-FE60488F8CD1}" type="presParOf" srcId="{501C362F-6C82-479E-BAAB-96018EC2D17D}" destId="{B160FA30-C936-4B5E-8C2B-22432E694C2B}" srcOrd="1" destOrd="0" presId="urn:microsoft.com/office/officeart/2005/8/layout/lProcess1"/>
    <dgm:cxn modelId="{3883DDB4-500A-4688-AB19-3A5165B08A33}" type="presParOf" srcId="{501C362F-6C82-479E-BAAB-96018EC2D17D}" destId="{154D82C3-7336-41CF-8ED8-03FC857DD280}" srcOrd="2" destOrd="0" presId="urn:microsoft.com/office/officeart/2005/8/layout/lProcess1"/>
    <dgm:cxn modelId="{23A5B993-C525-4E15-9896-D2D396D642DB}" type="presParOf" srcId="{154D82C3-7336-41CF-8ED8-03FC857DD280}" destId="{BB0C5B26-B0B5-44B7-A767-7B5DC1D65743}" srcOrd="0" destOrd="0" presId="urn:microsoft.com/office/officeart/2005/8/layout/lProcess1"/>
    <dgm:cxn modelId="{9C6C70B4-C926-4A08-BA97-024471773D5D}" type="presParOf" srcId="{501C362F-6C82-479E-BAAB-96018EC2D17D}" destId="{452CC6E8-366F-401A-849C-6B66A109FCCE}" srcOrd="3" destOrd="0" presId="urn:microsoft.com/office/officeart/2005/8/layout/lProcess1"/>
    <dgm:cxn modelId="{6EDACCD5-0A87-482A-8E46-8513C08F4F63}" type="presParOf" srcId="{501C362F-6C82-479E-BAAB-96018EC2D17D}" destId="{5A67C3BB-F53F-4812-9899-01ED295B3923}" srcOrd="4" destOrd="0" presId="urn:microsoft.com/office/officeart/2005/8/layout/lProcess1"/>
    <dgm:cxn modelId="{C0889072-DFE0-4926-8BC8-227E9ACFCEB8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5CD9C533-DDEF-40C7-A0C2-8FB7A2786E1D}" type="presOf" srcId="{659E370A-DEF4-4DE5-AF17-81440F7B5DCB}" destId="{BB0C5B26-B0B5-44B7-A767-7B5DC1D65743}" srcOrd="0" destOrd="0" presId="urn:microsoft.com/office/officeart/2005/8/layout/lProcess1"/>
    <dgm:cxn modelId="{71EDE844-17BA-494D-B831-69C1C1AB5F34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8D8F6BA8-DF81-438C-8A69-17F5639C99E2}" type="presOf" srcId="{791674B3-954E-4F0C-A10C-BCC9F2E2B3BF}" destId="{501C362F-6C82-479E-BAAB-96018EC2D17D}" srcOrd="0" destOrd="0" presId="urn:microsoft.com/office/officeart/2005/8/layout/lProcess1"/>
    <dgm:cxn modelId="{BCA48CAE-3468-463C-BD64-96815C903B32}" type="presOf" srcId="{5DFA18C9-1DAF-4897-AE0C-85881E65D949}" destId="{C44C27AC-4807-45FA-A692-25E612A4529D}" srcOrd="0" destOrd="0" presId="urn:microsoft.com/office/officeart/2005/8/layout/lProcess1"/>
    <dgm:cxn modelId="{E7D33ECB-C2C1-4104-8F79-60B39C6C7E17}" type="presParOf" srcId="{501C362F-6C82-479E-BAAB-96018EC2D17D}" destId="{AE9199F6-041D-4389-88FF-33645BC9D2FD}" srcOrd="0" destOrd="0" presId="urn:microsoft.com/office/officeart/2005/8/layout/lProcess1"/>
    <dgm:cxn modelId="{FE944404-6311-49B5-A1D4-4F11862E0598}" type="presParOf" srcId="{AE9199F6-041D-4389-88FF-33645BC9D2FD}" destId="{A45D161F-6F7D-409B-81F6-7699440F2949}" srcOrd="0" destOrd="0" presId="urn:microsoft.com/office/officeart/2005/8/layout/lProcess1"/>
    <dgm:cxn modelId="{9F5463B5-9DAD-4EA7-BCB5-10280DB50D7E}" type="presParOf" srcId="{501C362F-6C82-479E-BAAB-96018EC2D17D}" destId="{B160FA30-C936-4B5E-8C2B-22432E694C2B}" srcOrd="1" destOrd="0" presId="urn:microsoft.com/office/officeart/2005/8/layout/lProcess1"/>
    <dgm:cxn modelId="{11B57F83-2621-45B6-8B70-31646FD65D9A}" type="presParOf" srcId="{501C362F-6C82-479E-BAAB-96018EC2D17D}" destId="{154D82C3-7336-41CF-8ED8-03FC857DD280}" srcOrd="2" destOrd="0" presId="urn:microsoft.com/office/officeart/2005/8/layout/lProcess1"/>
    <dgm:cxn modelId="{C28368C6-ECD7-4292-AB76-47E769F89737}" type="presParOf" srcId="{154D82C3-7336-41CF-8ED8-03FC857DD280}" destId="{BB0C5B26-B0B5-44B7-A767-7B5DC1D65743}" srcOrd="0" destOrd="0" presId="urn:microsoft.com/office/officeart/2005/8/layout/lProcess1"/>
    <dgm:cxn modelId="{C28EFE6F-0218-4BF9-9C0D-E5EDDF9C31EF}" type="presParOf" srcId="{501C362F-6C82-479E-BAAB-96018EC2D17D}" destId="{452CC6E8-366F-401A-849C-6B66A109FCCE}" srcOrd="3" destOrd="0" presId="urn:microsoft.com/office/officeart/2005/8/layout/lProcess1"/>
    <dgm:cxn modelId="{DCDFAD71-7EDD-4B62-A7B4-49915CF5110C}" type="presParOf" srcId="{501C362F-6C82-479E-BAAB-96018EC2D17D}" destId="{5A67C3BB-F53F-4812-9899-01ED295B3923}" srcOrd="4" destOrd="0" presId="urn:microsoft.com/office/officeart/2005/8/layout/lProcess1"/>
    <dgm:cxn modelId="{57E2209C-84D9-4FE3-9A5F-A635716138CC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22178B70-3880-4E1E-B259-E90CAA1A141E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62C5D260-6837-45FF-9670-49CB7439AEA6}" type="presOf" srcId="{CB8397A8-5B9F-454C-BE63-2ECC74199F2A}" destId="{A45D161F-6F7D-409B-81F6-7699440F2949}" srcOrd="0" destOrd="0" presId="urn:microsoft.com/office/officeart/2005/8/layout/lProcess1"/>
    <dgm:cxn modelId="{A6A67AE7-DA9A-4BB6-A67A-E190A3307552}" type="presOf" srcId="{791674B3-954E-4F0C-A10C-BCC9F2E2B3BF}" destId="{501C362F-6C82-479E-BAAB-96018EC2D17D}" srcOrd="0" destOrd="0" presId="urn:microsoft.com/office/officeart/2005/8/layout/lProcess1"/>
    <dgm:cxn modelId="{D4599DE3-4E65-45AD-ADEB-82AC6F724FFF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3942898-61C5-477C-85E4-C2980AD90027}" type="presParOf" srcId="{501C362F-6C82-479E-BAAB-96018EC2D17D}" destId="{AE9199F6-041D-4389-88FF-33645BC9D2FD}" srcOrd="0" destOrd="0" presId="urn:microsoft.com/office/officeart/2005/8/layout/lProcess1"/>
    <dgm:cxn modelId="{40F28F6B-9245-40CA-A475-9F8EDD4EA5B0}" type="presParOf" srcId="{AE9199F6-041D-4389-88FF-33645BC9D2FD}" destId="{A45D161F-6F7D-409B-81F6-7699440F2949}" srcOrd="0" destOrd="0" presId="urn:microsoft.com/office/officeart/2005/8/layout/lProcess1"/>
    <dgm:cxn modelId="{61C031E4-862A-43A8-AE78-3E5DDBFE5B72}" type="presParOf" srcId="{501C362F-6C82-479E-BAAB-96018EC2D17D}" destId="{B160FA30-C936-4B5E-8C2B-22432E694C2B}" srcOrd="1" destOrd="0" presId="urn:microsoft.com/office/officeart/2005/8/layout/lProcess1"/>
    <dgm:cxn modelId="{958E4524-093F-4EE7-865B-11692574E69D}" type="presParOf" srcId="{501C362F-6C82-479E-BAAB-96018EC2D17D}" destId="{154D82C3-7336-41CF-8ED8-03FC857DD280}" srcOrd="2" destOrd="0" presId="urn:microsoft.com/office/officeart/2005/8/layout/lProcess1"/>
    <dgm:cxn modelId="{6683EA31-96B0-4116-96E7-A8CBE28166D0}" type="presParOf" srcId="{154D82C3-7336-41CF-8ED8-03FC857DD280}" destId="{BB0C5B26-B0B5-44B7-A767-7B5DC1D65743}" srcOrd="0" destOrd="0" presId="urn:microsoft.com/office/officeart/2005/8/layout/lProcess1"/>
    <dgm:cxn modelId="{C3F6202A-CF17-4197-AD73-04FFEA9FE5F5}" type="presParOf" srcId="{501C362F-6C82-479E-BAAB-96018EC2D17D}" destId="{452CC6E8-366F-401A-849C-6B66A109FCCE}" srcOrd="3" destOrd="0" presId="urn:microsoft.com/office/officeart/2005/8/layout/lProcess1"/>
    <dgm:cxn modelId="{4DBBF258-E616-45EE-9659-AF92951FE320}" type="presParOf" srcId="{501C362F-6C82-479E-BAAB-96018EC2D17D}" destId="{5A67C3BB-F53F-4812-9899-01ED295B3923}" srcOrd="4" destOrd="0" presId="urn:microsoft.com/office/officeart/2005/8/layout/lProcess1"/>
    <dgm:cxn modelId="{C26B3C20-09C8-4085-B0F2-B79D9EA7963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A1BFEAFB-C8FC-49C8-9C1F-99B7D1FA04B6}" type="presOf" srcId="{CB8397A8-5B9F-454C-BE63-2ECC74199F2A}" destId="{A45D161F-6F7D-409B-81F6-7699440F2949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DE5BBA6C-0B64-4ED3-87DE-8CD60D9C8CDD}" type="presOf" srcId="{791674B3-954E-4F0C-A10C-BCC9F2E2B3BF}" destId="{501C362F-6C82-479E-BAAB-96018EC2D17D}" srcOrd="0" destOrd="0" presId="urn:microsoft.com/office/officeart/2005/8/layout/lProcess1"/>
    <dgm:cxn modelId="{CCB430FD-41FA-4BDD-AC92-E8D48C8C7D72}" type="presOf" srcId="{5DFA18C9-1DAF-4897-AE0C-85881E65D949}" destId="{C44C27AC-4807-45FA-A692-25E612A4529D}" srcOrd="0" destOrd="0" presId="urn:microsoft.com/office/officeart/2005/8/layout/lProcess1"/>
    <dgm:cxn modelId="{EBA2FB76-68C7-4C55-B9F3-07F9BCD100BC}" type="presOf" srcId="{659E370A-DEF4-4DE5-AF17-81440F7B5DCB}" destId="{BB0C5B26-B0B5-44B7-A767-7B5DC1D65743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598BDCA-99F0-4D42-BAAC-1D14DD079F2C}" type="presParOf" srcId="{501C362F-6C82-479E-BAAB-96018EC2D17D}" destId="{AE9199F6-041D-4389-88FF-33645BC9D2FD}" srcOrd="0" destOrd="0" presId="urn:microsoft.com/office/officeart/2005/8/layout/lProcess1"/>
    <dgm:cxn modelId="{4F7D50F8-FF0E-4BA3-BB17-544051BD84A3}" type="presParOf" srcId="{AE9199F6-041D-4389-88FF-33645BC9D2FD}" destId="{A45D161F-6F7D-409B-81F6-7699440F2949}" srcOrd="0" destOrd="0" presId="urn:microsoft.com/office/officeart/2005/8/layout/lProcess1"/>
    <dgm:cxn modelId="{F7938C04-E11A-4A6A-B93F-AD01D0D66A4F}" type="presParOf" srcId="{501C362F-6C82-479E-BAAB-96018EC2D17D}" destId="{B160FA30-C936-4B5E-8C2B-22432E694C2B}" srcOrd="1" destOrd="0" presId="urn:microsoft.com/office/officeart/2005/8/layout/lProcess1"/>
    <dgm:cxn modelId="{197B1CBD-3847-4DB6-ADE1-9F1E9FA232F8}" type="presParOf" srcId="{501C362F-6C82-479E-BAAB-96018EC2D17D}" destId="{154D82C3-7336-41CF-8ED8-03FC857DD280}" srcOrd="2" destOrd="0" presId="urn:microsoft.com/office/officeart/2005/8/layout/lProcess1"/>
    <dgm:cxn modelId="{15738CFE-2C90-4531-A59B-80DF7DD88A4A}" type="presParOf" srcId="{154D82C3-7336-41CF-8ED8-03FC857DD280}" destId="{BB0C5B26-B0B5-44B7-A767-7B5DC1D65743}" srcOrd="0" destOrd="0" presId="urn:microsoft.com/office/officeart/2005/8/layout/lProcess1"/>
    <dgm:cxn modelId="{379DE261-5F4D-4AEB-B58B-BCFCD51C422C}" type="presParOf" srcId="{501C362F-6C82-479E-BAAB-96018EC2D17D}" destId="{452CC6E8-366F-401A-849C-6B66A109FCCE}" srcOrd="3" destOrd="0" presId="urn:microsoft.com/office/officeart/2005/8/layout/lProcess1"/>
    <dgm:cxn modelId="{CB0EC178-4390-42CF-BB85-9405ED22F479}" type="presParOf" srcId="{501C362F-6C82-479E-BAAB-96018EC2D17D}" destId="{5A67C3BB-F53F-4812-9899-01ED295B3923}" srcOrd="4" destOrd="0" presId="urn:microsoft.com/office/officeart/2005/8/layout/lProcess1"/>
    <dgm:cxn modelId="{F41463C6-88EC-4ACA-B750-77857A2D833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</a:t>
          </a:r>
          <a:r>
            <a:rPr lang="en-US" b="1" smtClean="0"/>
            <a:t>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BED92135-AE61-4EAF-9E5B-6A25CCA0AEF7}" type="presOf" srcId="{CB8397A8-5B9F-454C-BE63-2ECC74199F2A}" destId="{A45D161F-6F7D-409B-81F6-7699440F2949}" srcOrd="0" destOrd="0" presId="urn:microsoft.com/office/officeart/2005/8/layout/lProcess1"/>
    <dgm:cxn modelId="{E3D5B133-079D-4E12-8DAC-3944FB4E4836}" type="presOf" srcId="{5DFA18C9-1DAF-4897-AE0C-85881E65D949}" destId="{C44C27AC-4807-45FA-A692-25E612A4529D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6955F0DC-307B-4013-A56D-D904A1B8B0B0}" type="presOf" srcId="{659E370A-DEF4-4DE5-AF17-81440F7B5DCB}" destId="{BB0C5B26-B0B5-44B7-A767-7B5DC1D65743}" srcOrd="0" destOrd="0" presId="urn:microsoft.com/office/officeart/2005/8/layout/lProcess1"/>
    <dgm:cxn modelId="{4F7A347B-26D3-4C4F-BC21-481AAAAA0283}" type="presOf" srcId="{791674B3-954E-4F0C-A10C-BCC9F2E2B3BF}" destId="{501C362F-6C82-479E-BAAB-96018EC2D17D}" srcOrd="0" destOrd="0" presId="urn:microsoft.com/office/officeart/2005/8/layout/lProcess1"/>
    <dgm:cxn modelId="{80F94575-7F56-4A9A-8F5C-4A50CD7918E6}" type="presParOf" srcId="{501C362F-6C82-479E-BAAB-96018EC2D17D}" destId="{AE9199F6-041D-4389-88FF-33645BC9D2FD}" srcOrd="0" destOrd="0" presId="urn:microsoft.com/office/officeart/2005/8/layout/lProcess1"/>
    <dgm:cxn modelId="{346C4048-A0B5-4C7C-B461-8964C42E507C}" type="presParOf" srcId="{AE9199F6-041D-4389-88FF-33645BC9D2FD}" destId="{A45D161F-6F7D-409B-81F6-7699440F2949}" srcOrd="0" destOrd="0" presId="urn:microsoft.com/office/officeart/2005/8/layout/lProcess1"/>
    <dgm:cxn modelId="{C09D597A-0AB9-4AC2-882D-B25B570FDCD6}" type="presParOf" srcId="{501C362F-6C82-479E-BAAB-96018EC2D17D}" destId="{B160FA30-C936-4B5E-8C2B-22432E694C2B}" srcOrd="1" destOrd="0" presId="urn:microsoft.com/office/officeart/2005/8/layout/lProcess1"/>
    <dgm:cxn modelId="{54ACDF68-5592-47EA-A87F-9B99A537AB73}" type="presParOf" srcId="{501C362F-6C82-479E-BAAB-96018EC2D17D}" destId="{154D82C3-7336-41CF-8ED8-03FC857DD280}" srcOrd="2" destOrd="0" presId="urn:microsoft.com/office/officeart/2005/8/layout/lProcess1"/>
    <dgm:cxn modelId="{A1989025-C127-4DC8-83F2-62AAE4F49CA4}" type="presParOf" srcId="{154D82C3-7336-41CF-8ED8-03FC857DD280}" destId="{BB0C5B26-B0B5-44B7-A767-7B5DC1D65743}" srcOrd="0" destOrd="0" presId="urn:microsoft.com/office/officeart/2005/8/layout/lProcess1"/>
    <dgm:cxn modelId="{D36E77DB-5888-4F61-A0AD-8C6129BD3CCB}" type="presParOf" srcId="{501C362F-6C82-479E-BAAB-96018EC2D17D}" destId="{452CC6E8-366F-401A-849C-6B66A109FCCE}" srcOrd="3" destOrd="0" presId="urn:microsoft.com/office/officeart/2005/8/layout/lProcess1"/>
    <dgm:cxn modelId="{72809ED8-532C-4BE6-8D3F-B06F0D7468D6}" type="presParOf" srcId="{501C362F-6C82-479E-BAAB-96018EC2D17D}" destId="{5A67C3BB-F53F-4812-9899-01ED295B3923}" srcOrd="4" destOrd="0" presId="urn:microsoft.com/office/officeart/2005/8/layout/lProcess1"/>
    <dgm:cxn modelId="{28AE0E39-1FEF-4E10-84AB-5A08371141B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2/26/2012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2/26/2012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7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</a:t>
            </a:r>
          </a:p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 Engineering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</a:t>
            </a:r>
            <a:r>
              <a:rPr lang="en-US" dirty="0" smtClean="0"/>
              <a:t>| NIT </a:t>
            </a:r>
            <a:r>
              <a:rPr lang="en-US" dirty="0" err="1" smtClean="0"/>
              <a:t>Trichy</a:t>
            </a:r>
            <a:r>
              <a:rPr lang="en-US" dirty="0" smtClean="0"/>
              <a:t> </a:t>
            </a:r>
            <a:r>
              <a:rPr lang="en-US" smtClean="0"/>
              <a:t>| Feb 2012 CareerCup.com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GOOG, MS &amp; 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 Company Evaluation (Coding)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Indians are at a disadvantage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Far away</a:t>
            </a:r>
          </a:p>
          <a:p>
            <a:pPr lvl="1"/>
            <a:r>
              <a:rPr lang="en-US" dirty="0" smtClean="0"/>
              <a:t>Fewer recruiting opportunities</a:t>
            </a:r>
          </a:p>
          <a:p>
            <a:r>
              <a:rPr lang="en-US" dirty="0" smtClean="0"/>
              <a:t>Unfamiliar</a:t>
            </a:r>
          </a:p>
          <a:p>
            <a:pPr lvl="1"/>
            <a:r>
              <a:rPr lang="en-US" dirty="0" smtClean="0"/>
              <a:t>Recruiters may not understand your school, GPA,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Language barrier / Cultural differences</a:t>
            </a:r>
          </a:p>
          <a:p>
            <a:pPr lvl="1"/>
            <a:r>
              <a:rPr lang="en-US" dirty="0" smtClean="0"/>
              <a:t>Accents, grammar, accidental sexism</a:t>
            </a:r>
          </a:p>
          <a:p>
            <a:r>
              <a:rPr lang="en-US" dirty="0" smtClean="0"/>
              <a:t>Different / less experience</a:t>
            </a:r>
          </a:p>
          <a:p>
            <a:pPr lvl="1"/>
            <a:r>
              <a:rPr lang="en-US" dirty="0" smtClean="0"/>
              <a:t>More emphasis in US on projects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7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equivalent experience </a:t>
            </a:r>
          </a:p>
          <a:p>
            <a:r>
              <a:rPr lang="en-US" dirty="0" smtClean="0"/>
              <a:t>Translate GPA &amp; other items</a:t>
            </a:r>
          </a:p>
          <a:p>
            <a:r>
              <a:rPr lang="en-US" dirty="0" smtClean="0"/>
              <a:t>Use good grammar &amp; punctuation</a:t>
            </a:r>
          </a:p>
          <a:p>
            <a:pPr lvl="1"/>
            <a:r>
              <a:rPr lang="en-US" dirty="0" smtClean="0"/>
              <a:t>On resumes, cover letters,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No abbreviations, no sloppiness</a:t>
            </a:r>
          </a:p>
          <a:p>
            <a:r>
              <a:rPr lang="en-US" dirty="0" smtClean="0"/>
              <a:t>Be careful about your assumptions</a:t>
            </a:r>
          </a:p>
          <a:p>
            <a:pPr lvl="1"/>
            <a:r>
              <a:rPr lang="en-US" dirty="0" smtClean="0"/>
              <a:t>Sexism is </a:t>
            </a:r>
            <a:r>
              <a:rPr lang="en-US" i="1" dirty="0" smtClean="0"/>
              <a:t>not</a:t>
            </a:r>
            <a:r>
              <a:rPr lang="en-US" dirty="0" smtClean="0"/>
              <a:t> acceptable in the U.S. </a:t>
            </a:r>
            <a:r>
              <a:rPr lang="en-US" i="1" dirty="0" smtClean="0"/>
              <a:t>Ever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8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Cheat Sheet for Indians (Grammar / Writing)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Space after comma &amp; period. Never before.</a:t>
            </a:r>
          </a:p>
          <a:p>
            <a:pPr lvl="1"/>
            <a:r>
              <a:rPr lang="en-US" dirty="0" smtClean="0"/>
              <a:t>WRONG: “Hello .I am Gayle .”</a:t>
            </a:r>
          </a:p>
          <a:p>
            <a:pPr lvl="1"/>
            <a:r>
              <a:rPr lang="en-US" dirty="0" smtClean="0"/>
              <a:t>RIGHT: “Hello. I am Gayle.”</a:t>
            </a:r>
          </a:p>
          <a:p>
            <a:r>
              <a:rPr lang="en-US" dirty="0" smtClean="0"/>
              <a:t>Questions need a question mark</a:t>
            </a:r>
          </a:p>
          <a:p>
            <a:pPr lvl="1"/>
            <a:r>
              <a:rPr lang="en-US" dirty="0" smtClean="0"/>
              <a:t>WRONG: “Do you have one.”</a:t>
            </a:r>
          </a:p>
          <a:p>
            <a:pPr lvl="1"/>
            <a:r>
              <a:rPr lang="en-US" dirty="0" smtClean="0"/>
              <a:t>RIGHT: “Do you have one?”</a:t>
            </a:r>
          </a:p>
          <a:p>
            <a:r>
              <a:rPr lang="en-US" dirty="0" smtClean="0"/>
              <a:t>No abbreviations</a:t>
            </a:r>
          </a:p>
          <a:p>
            <a:pPr lvl="1"/>
            <a:r>
              <a:rPr lang="en-US" dirty="0" smtClean="0"/>
              <a:t>WRONG: “Ny1 </a:t>
            </a:r>
            <a:r>
              <a:rPr lang="en-US" dirty="0" err="1" smtClean="0"/>
              <a:t>dr</a:t>
            </a:r>
            <a:r>
              <a:rPr lang="en-US" dirty="0" smtClean="0"/>
              <a:t>?”</a:t>
            </a:r>
          </a:p>
          <a:p>
            <a:pPr lvl="1"/>
            <a:r>
              <a:rPr lang="en-US" dirty="0" smtClean="0"/>
              <a:t>RIGHT: “Is anyone there?”</a:t>
            </a:r>
          </a:p>
          <a:p>
            <a:r>
              <a:rPr lang="en-US" dirty="0" smtClean="0"/>
              <a:t>Commands are rude (use a question)</a:t>
            </a:r>
          </a:p>
          <a:p>
            <a:pPr lvl="1"/>
            <a:r>
              <a:rPr lang="en-US" dirty="0" smtClean="0"/>
              <a:t>WRONG: “Send it to me.”</a:t>
            </a:r>
          </a:p>
          <a:p>
            <a:pPr lvl="1"/>
            <a:r>
              <a:rPr lang="en-US" dirty="0" smtClean="0"/>
              <a:t>RIGHT: “Would you mind sending it to me?”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Cheat Sheet for Indians</a:t>
            </a:r>
            <a:br>
              <a:rPr lang="en-US" dirty="0" smtClean="0"/>
            </a:br>
            <a:r>
              <a:rPr lang="en-US" dirty="0" smtClean="0"/>
              <a:t>(Gender / Sexism)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Mr. </a:t>
            </a:r>
            <a:r>
              <a:rPr lang="en-US" dirty="0" err="1" smtClean="0"/>
              <a:t>LastName</a:t>
            </a:r>
            <a:r>
              <a:rPr lang="en-US" dirty="0" smtClean="0"/>
              <a:t> / Ms.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WRONG: Ms. Gayle</a:t>
            </a:r>
          </a:p>
          <a:p>
            <a:pPr lvl="1"/>
            <a:r>
              <a:rPr lang="en-US" dirty="0" smtClean="0"/>
              <a:t>RIGHT: Ms. McDowell</a:t>
            </a:r>
          </a:p>
          <a:p>
            <a:pPr lvl="1"/>
            <a:r>
              <a:rPr lang="en-US" i="1" dirty="0" smtClean="0"/>
              <a:t>But “Dear Gayle” is perfectly okay in U.S.</a:t>
            </a:r>
          </a:p>
          <a:p>
            <a:r>
              <a:rPr lang="en-US" dirty="0" smtClean="0"/>
              <a:t>“Guy” / “Guys” is not unisex* in the U.S.</a:t>
            </a:r>
          </a:p>
          <a:p>
            <a:pPr lvl="1"/>
            <a:r>
              <a:rPr lang="en-US" dirty="0" smtClean="0"/>
              <a:t>WRONG: “I need to hire a really smart CS guy.”</a:t>
            </a:r>
          </a:p>
          <a:p>
            <a:pPr lvl="1"/>
            <a:r>
              <a:rPr lang="en-US" i="1" dirty="0" smtClean="0"/>
              <a:t>*</a:t>
            </a:r>
            <a:r>
              <a:rPr lang="en-US" i="1" dirty="0"/>
              <a:t>Except: “you guys” and “hey guys</a:t>
            </a:r>
            <a:r>
              <a:rPr lang="en-US" i="1" dirty="0" smtClean="0"/>
              <a:t>”</a:t>
            </a:r>
            <a:endParaRPr lang="en-US" dirty="0" smtClean="0"/>
          </a:p>
          <a:p>
            <a:r>
              <a:rPr lang="en-US" dirty="0" smtClean="0"/>
              <a:t>Don’t assume that people are male / female</a:t>
            </a:r>
          </a:p>
          <a:p>
            <a:pPr lvl="1"/>
            <a:r>
              <a:rPr lang="en-US" dirty="0" smtClean="0"/>
              <a:t>(Just don’t use Mr. / Ms. in emails!)</a:t>
            </a:r>
          </a:p>
          <a:p>
            <a:r>
              <a:rPr lang="en-US" dirty="0" smtClean="0"/>
              <a:t>It is </a:t>
            </a:r>
            <a:r>
              <a:rPr lang="en-US" i="1" dirty="0" smtClean="0"/>
              <a:t>EXTREMELY </a:t>
            </a:r>
            <a:r>
              <a:rPr lang="en-US" dirty="0" smtClean="0"/>
              <a:t>offensive to comment on someone’s looks</a:t>
            </a:r>
          </a:p>
          <a:p>
            <a:pPr lvl="1"/>
            <a:r>
              <a:rPr lang="en-US" dirty="0" smtClean="0"/>
              <a:t>But a great way to get fired / rejected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0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Cheat Sheet for Indians</a:t>
            </a:r>
            <a:br>
              <a:rPr lang="en-US" dirty="0"/>
            </a:br>
            <a:r>
              <a:rPr lang="en-US" dirty="0" smtClean="0"/>
              <a:t>(Getting Experience)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something!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6400" y="2209800"/>
            <a:ext cx="6629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Don’t waste your summers!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13703" y="3962400"/>
            <a:ext cx="66294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tx1"/>
                </a:solidFill>
              </a:rPr>
              <a:t>It’s really not that hard.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We Review Resumes (U.S.)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to see if you’ve written real code.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42926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12526" y="3908097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670221" y="3901543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257800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681004" y="1594410"/>
            <a:ext cx="381000" cy="2438400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31452" y="1983466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 (U.S.)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5140768"/>
            <a:ext cx="3170781" cy="8626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96000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7"/>
            <a:ext cx="2743200" cy="9253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GPA - Translated</a:t>
            </a:r>
          </a:p>
          <a:p>
            <a:pPr algn="ctr"/>
            <a:r>
              <a:rPr lang="en-US" dirty="0" smtClean="0"/>
              <a:t>We don’t understand “first class”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073682" y="6392979"/>
            <a:ext cx="819720" cy="113891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Answer the question.</a:t>
            </a:r>
          </a:p>
          <a:p>
            <a:pPr lvl="1"/>
            <a:r>
              <a:rPr lang="en-US" dirty="0" smtClean="0"/>
              <a:t>Deliver a *good* answer.</a:t>
            </a:r>
          </a:p>
          <a:p>
            <a:pPr lvl="1"/>
            <a:r>
              <a:rPr lang="en-US" dirty="0" smtClean="0"/>
              <a:t>Communicate well.</a:t>
            </a:r>
          </a:p>
          <a:p>
            <a:r>
              <a:rPr lang="en-US" dirty="0" smtClean="0"/>
              <a:t>Strategies:</a:t>
            </a:r>
          </a:p>
          <a:p>
            <a:pPr lvl="1"/>
            <a:r>
              <a:rPr lang="en-US" dirty="0" smtClean="0"/>
              <a:t>Nugget First</a:t>
            </a:r>
          </a:p>
          <a:p>
            <a:pPr lvl="1"/>
            <a:r>
              <a:rPr lang="en-US" dirty="0" smtClean="0"/>
              <a:t>S.A.R.: Situation, Action, Result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1: Nugget First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 with your “thesis” / nugget</a:t>
            </a:r>
          </a:p>
          <a:p>
            <a:pPr lvl="1"/>
            <a:r>
              <a:rPr lang="en-US" dirty="0" smtClean="0"/>
              <a:t>Grabs the listener’s attention</a:t>
            </a:r>
          </a:p>
          <a:p>
            <a:pPr lvl="1"/>
            <a:r>
              <a:rPr lang="en-US" dirty="0" smtClean="0"/>
              <a:t>Gives them context for where you’re going.</a:t>
            </a:r>
            <a:br>
              <a:rPr lang="en-US" dirty="0" smtClean="0"/>
            </a:b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997843" y="4223795"/>
            <a:ext cx="5791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/>
              <a:t>A: </a:t>
            </a:r>
            <a:r>
              <a:rPr lang="en-US" sz="3200" dirty="0" smtClean="0"/>
              <a:t>I’m most proud of the way I re-architected the 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295400" y="3367270"/>
            <a:ext cx="5181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Q: </a:t>
            </a:r>
            <a:r>
              <a:rPr lang="en-US" sz="2800" dirty="0"/>
              <a:t>What accomplishment are you most proud of</a:t>
            </a:r>
            <a:r>
              <a:rPr lang="en-US" sz="2800" dirty="0" smtClean="0"/>
              <a:t>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91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2: S.A.R.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/>
              <a:t>ituation</a:t>
            </a:r>
            <a:endParaRPr lang="en-US" sz="4800" b="1" dirty="0" smtClean="0"/>
          </a:p>
          <a:p>
            <a:pPr>
              <a:buNone/>
            </a:pPr>
            <a:r>
              <a:rPr lang="en-US" sz="4800" b="1" dirty="0" err="1" smtClean="0"/>
              <a:t>ction</a:t>
            </a:r>
            <a:endParaRPr lang="en-US" sz="4800" b="1" dirty="0"/>
          </a:p>
          <a:p>
            <a:pPr>
              <a:buNone/>
            </a:pPr>
            <a:r>
              <a:rPr lang="en-US" sz="4800" b="1" dirty="0" err="1" smtClean="0"/>
              <a:t>esult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95400" y="2163981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1295400" y="3042694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endParaRPr lang="en-US" sz="48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3922369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R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19984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issue?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307856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did you do about it?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95792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impact?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91000" y="2315265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193978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0" y="4073346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the 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3042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System Design &amp;</a:t>
                      </a:r>
                      <a:r>
                        <a:rPr lang="en-US" sz="2400" b="1" baseline="0" dirty="0" smtClean="0"/>
                        <a:t> Scalability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Be 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Good use of data structures (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define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Concise and readable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Types of Interview Questions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7224919"/>
              </p:ext>
            </p:extLst>
          </p:nvPr>
        </p:nvGraphicFramePr>
        <p:xfrm>
          <a:off x="1219200" y="1219200"/>
          <a:ext cx="76962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2154338"/>
            <a:ext cx="2057401" cy="12088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“Reverse a Linked List”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14800" y="2154337"/>
            <a:ext cx="1981200" cy="1208831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Parking Lot”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81800" y="2154338"/>
            <a:ext cx="1981200" cy="120883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“Design a </a:t>
            </a:r>
          </a:p>
          <a:p>
            <a:pPr algn="ctr"/>
            <a:r>
              <a:rPr lang="en-US" dirty="0" smtClean="0"/>
              <a:t>Web Crawler”</a:t>
            </a:r>
            <a:endParaRPr lang="en-US" dirty="0"/>
          </a:p>
        </p:txBody>
      </p:sp>
      <p:sp>
        <p:nvSpPr>
          <p:cNvPr id="13" name="AutoShape 2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6" descr="data:image/jpg;base64,/9j/4AAQSkZJRgABAQAAAQABAAD/2wCEAAkGBg4MDw8PDQ8QDw8PEBAXEBAQEBAQDRAQFRAWFBMSEhUYGyYgGB0jGRISHy8gIygpLCwsFyExNTAqNSYrLCkBCQoKDgwOGQ8PGjEcHxw1LCwuNDU1NTMrNSw1LCk1MCksLjUxKTU1LzUsLiwsLCk1MSktNSwpLzQ0KSksLCwsLP/AABEIAOEA4QMBIgACEQEDEQH/xAAcAAEAAgMBAQEAAAAAAAAAAAAABwgBBQYEAwL/xABDEAACAgECAgcEBQkGBwEAAAAAAQIDBAURBhIHEyExQVFhCCJxgRQyNXKzFSNCUnSRobHRYnOTorLBNFNUY4OS8EP/xAAZAQEBAAMBAAAAAAAAAAAAAAAABAIDBQH/xAAnEQEAAgECBAUFAAAAAAAAAAAAAQIDBBIRITFhBSJBUYEUMqGxwf/aAAwDAQACEQMRAD8AnEAAAAAAAAAAAAAAAAAAAAAAAAAAAAAAAAAAAAAAAAAAYMgAAAAAAAAAAAAAAAAAAAAAAAAAAAAAAAAAAAAAAAAAAAAAAGNzIAAAAAAAAAAAAAAAAAAAAAAAAAAAAAAAAAAAAAAAAAAAAAAAAAAAAAAAAAAAAAAAAAAAAAAAAAAAAAAAMGQAMGQAAAAAAYZkAAAAAAAAAAAAAAAAAAAAB8r8mFUXOycYQj3ynJRivi32I+jKq9JHGeVreoTqjKXUQudeNjp7RbU+RSlHxlJrft7t9gLEvpD0dS5Pylic3l10P577G8xsuu6KnVOFkJfVnCSnBr0a7GVv1boI1HEwrMuVtE5VVudmPHn51GK3ltLbaTST7PTvPF0OcW34Gp4+Opv6Pl2Ku2rf3OaXZCxLuTUtu3y3As9kZVdS5rJxhH9aclGO77u1n4x9QptTdVtdij9ZwnGSj8dn2dzI09of7Iq/bavwrSE+Ep6hkRyNO02Epzzur61QfLJ1Vc7cXLsSi3Nbt+SXiBaqnirT7LOprzcadu+3Vxvqc2/JJPtfoe/Iyq6ouds41wj9aU2owivVvsRTfX+HsvSb+ozKpU3JKSW8WnF90oyi9mt0+1PvR1P03XeK66MWqM8iGFVFT2mownLd8tl0pNJy2SS+634sCyen8R4WXJxxsqi6S741W1zlt57J7mx3KW2V5Wm5Li+sxsrHs8G42VzXqi2HD/EvXaRTqFy7Xh9baorvcK258q9XFgbrN1KjGg53210wX6dk4wj+9s09PSDo9k+SGo4jl5ddBfxb2Kz5+p6hxRqMIuTsuyLOWmrm/M0x7XyxXgoxTbfe9m2bnjPobzdGxfpk7qb64uKtVampV8z2T95dq3aW/r3AWdhZGSTi001umu1NeaZ8snOqoSd1sK032Oc4wTfkt2QL7P3Fl8MuWnWTlPHtqnOqMm31VkO18m/cnHm3Xml6nc9MvAmbrleGsJVt0Ttc1ZPk7Jxik12dv1QO5/L+H/1WP/jVf1MrXsN9n0rH/wAar+pV/iToo1HSceWTmPGhWnFLa5SnOTfZGEdu197+CZzvD2jXahlU42PHnttmlFeCW/bJvwSW7b9ALobng1LiDDw9llZVFDfcrbYQk/gm9zlOlbjeWhafHqWvpV76uhtb8m0fft29Ftt6yRA/CPBWfxNfdKFqbglK/IyJTl70m9luk3JvZ9noBajA1bHyo8+NfVfHxlVZCxL48r7D1blSdRwtS4U1Dkjb1V9ajKNlbbqtrfdumlzRezTTXgyx/DnFENY0pZkFyuyi1WQ/5dsYuM4r03W69GgN5Vq+NOSjC+mUm+yMbYOTfokz46hxJg4klDJy8emb7o221wm157N7lP8AQNXlgZVGVCKlKicZxT7nJd2/z2NzxHwbrFVP5T1CizkvkpTtnKMrN59zsjvvHfdbbpeQFtMfKrtip1TjZCS3jKElKDXo12MxDMrlKUI2Qc4/WipJyj8V3or37PvEl1WfLBc26MiuclBv3YWwXNzRXhvHmT+XkS3ovCd+Plu6couCfepPeW1bh7sdvd5t+aW7e7SA68GEZAAAAAAMSIo4/wClvTtNvdNGJVm5dUvfnKMI1U2J93Ps25J+W23nvuiTdWulVj3zh9eFNsofejBtfxSKa4E4TyapZLbrndW7pPvcHNOxv5bgSdmdKnEmp497owYrFlVYrLKsW6cI1uLU31km12LftOD6P/tfTf2zH/ERZHj7iHD07SMhqVajbjTqxYQceWxzg4QVaXekpb7rs2RWbhHPhiahhX2vaunJplN+UI2Jt/JdoE8e0T9kVfttX4Vpxvs31J52ZLbtWLFJ+Sd0d/8ASjsPaEsU9HplFqUZZlLi09006bWmn4rY5H2bf+Nzv2aH4yA+vtJxSydPfi6Lk36KxbfzZ0vs51Jabky27ZZkk35pUw2/mzm/aU/4nT/7m78SJ0/s6fZd/wC2T/CrAizpq2Wu5u3/AGPwIE99F7S0TTt9tvoy337tuaW+5AnTV9u5v/g/AgSi8uyngtTqbUvoMY7rvUZ28kn/AOsmBrOKum/Bxb5R0zCpyLK3JfSpqMIb90ur5VzSXrut/Vdpy3FXH3EOqYFyycJVYFihz2QxbYV7KyLg1ZNv9JROY6NY4z1bBWZydT1y36zbq+ZRl1fNv2bc/J39hNvTtxHRj6VPEc4u/KlUoVp++q4WKcpteC9zbfzfxAizoK+3KP7rJ/BkWdtsjBOUmoxim229kku1tvyKsdDmp1YmtYk7pKEJ9bXzN7RU7K3GG/xk0vmSX0/8a2YtNenUbxllwcrp9z6hS5VWvvSUt/SO3iBG/Stx89azGqm/oeO3GiPhN/pXNecvD0282Sx0KdHv5Nx/pmTDbLyorlTXvU0PtUfSUuxv5LzK+6DqkMPJqyLKIZKqkpKqxtVykvq823ek9nt47E1aH7R1FklHOw50xffbRZ1sV6uEknt8G/gBo/aQyZPOw6v0YY0pJeHNK1pv90InT+zhUlp+XLs5pZez89lTDZf5n+803tEaZ1sdP1Cr3qpQlW5JPbaX52p/NOf7j7ezlr1UIZmFOSjZKyNtcW0nNcnJZy+bXLF/P0A8HtJUJZWBPxlj2pv0jYmv9bNp0BZcpaZqlTfu1zcl5Jzx2n+GjmfaA1+rL1GmmmamsWnlm4tNK2c+aUd15JQ39d14HcdCWiTxtEyb5rZ5junDf/lQq5Iv5tWP4bAQVwrjxtz8Kua3jPKx1JeDTtjuiz/SxWnomopruo3+asi1/IrLwb9p6f8AtmN+LEs50rfYmo/3D/1xAgboP+3cT7uR+BMtMVZ6D/t3E+7kfgTLTAAAAAAAAAYlHdNNbp+HgyAuL/Z/y1fOzS5VTosk3GmyfV21bvflTa2kl4PdP+ZPwAgDhf2e8udsZapbXVRFreqmbsumv1ebblgvXtfp4mwv9nlS1FuNyhpjfNypt5Ue3tojuttv7b8PBsm8/MkBwXSPwDZqWl0afpyqrWPbS4QsnJQVddc4KKls3v7y7zUdEHRnnaFkZNuZKhxtpjCKqnKct1Pmbe8Vstkdpk0ZOE3Oje2nvdct5Sh919+3/wBsffB4not7JvqpeUvq/KXcRRraRbZk8s9+nxKj6e013U80dv7DiOmDo2ztdtxLMOVKVNdkZq2coPeUk01tF79zN10S8GZOiYVmPlut2TyJTXVSc4qLhCK3bS7fdZ2sLFJbpprwae6P1uWRMT0ToS6RuhzUtU1PIzMaWN1Vqq5VZbOE041Rg01yvxiSRw7wp1WkU6ZmqFiWM6rlBtwfNvvytpPx79jpTJ6K5a17Pmp02tYc6cilt8spWdVal4KcWtt/g3/sb3g/2fZKfW6xZGUUuzHonJtvbZOyzZbbeUd/Dt8CbwBCfDvs+dVmznnXRtw6p70wg2rb13rrf1Eu5pPtfc0jqeP+iuGuZlGRflOiimjknCME7JfnHJNSb2j9byfd69khPY1mr4uPZtLIm4xj3Ln5Yv5eLNWW80rMxw+eTOkRaeEuCp6JeGKlyzUrZfrTyreb4/m2l/A8Gq9Aul5cZS0zKsosXhKSvp+DT2kv3/I7rF0/T8jnVUZ+4u2W80vHu3+B8+DqXzXT8NopP57nNx6zNOWlbRWYtx5xPsrvp8ey1omYmvDq2ObwtRl4C0/KXW1dTXXJr3Zbwikpwf6LTimiCtc6ANUosf0KVWVVv7knONNqXhzRl2b+qb+RY5DY66FAPCXs+ZU7Yz1WddVMXu6aZ891n9lzXuwXqm38O8nOeBGOO6KYxhFVOEIpbQhHk5YpLwSWx7ABXzh3oI1bFzcW+2eJ1dORVObjbOUuWE1J7Lk7XsiZeNtFt1HTsvEpcVZfU4wc21Dm3T7Wk/I3uxkCE+jXoe1LStSpy8mWN1VUbd1XZKc25VuKSTgvGXn4E2AAAAAAAAAAAAAAAGGjTanw3VfvKP5ufml7r+KN0DTmwY81duSOMM8eS2Od1Z4OFu0vMxG3Dn5f1q22vmj9U8U5MOyTjP70e3+B27R5MnS6bfr1xk/PbaX70ci/heTHz0+Sa9vR0I1tL8s1Inu0FfGcv0qV8pf1R9lxnDxql8pI9NnCeNLu54/CXZ/E+L4Nq8LLP8v9DVs8Ur0tEst2hn0mHzlxpDwql85JHnt4ysf1Kox+82z3Q4OoXfOx/NL/AGPXTw5i1/8A5qT85NyMoxeJ3+68VeTfRV6VmXN/lnNyXy1uXb4Vx2/j4HswuFrLGp5M2v7O/NN/F+B1NVUYpKKSXkkkj6bFGPwuJndnvN5/DVfWzEcMVYr+2n1GhUY7rx4bOfuRUe/eXY238N+09Gj6d9GqjD9Lvk/OT7z3uJkvrp6xk3+0cI7JZyzNdvzIgAUtQAAAAAAAAAAAAAAAAAAAAAAAANgAAAAGNjIAAAAAAAAAAAAAAAAAAAAAAAAAAAAAAAAAAAAAAAAAAAAAAAAAAAADAAyAAAAAAAAAAAAAAAAAAAAAAAAAAAAAAAAAAAAAAAAAAAAAAAAAAAAAAAAAAAAAAAAAAAAAAAAAAAAAAAAAAAAAAAAAAAAAAAAAAAAAAAAAAAAAAAAAAAAAAAAAAAAAAAAAAAAAAAAAAAAAAAAAAAAAAAAAABgAAZAAIAAAAAAA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0" descr="data:image/jpg;base64,/9j/4AAQSkZJRgABAQAAAQABAAD/2wBDAAkGBwgHBgkIBwgKCgkLDRYPDQwMDRsUFRAWIB0iIiAdHx8kKDQsJCYxJx8fLT0tMTU3Ojo6Iys/RD84QzQ5Ojf/2wBDAQoKCg0MDRoPDxo3JR8lNzc3Nzc3Nzc3Nzc3Nzc3Nzc3Nzc3Nzc3Nzc3Nzc3Nzc3Nzc3Nzc3Nzc3Nzc3Nzc3Nzf/wAARCABoAPoDASIAAhEBAxEB/8QAHAABAAIDAQEBAAAAAAAAAAAAAAYHAQIFAwQI/8QAQhAAAQMDAgMEBwMKBQUBAAAAAQACAwQFEQYhEjFRE0FhgQciMnGRocEUI0IVFjNSYnJzsbLRNTZT4fAkQ2OSotL/xAAaAQEAAwEBAQAAAAAAAAAAAAAAAgMEAQUG/8QALREAAgICAQMDAgYCAwAAAAAAAAECAwQRMRIhQQUTMiJhFDNCUYGRI3GhwdH/2gAMAwEAAhEDEQA/ALxREQBFqXYXLr9S2W3OLay50sTxzYZAXDyG67GLl2SONpcnWRRka+0uXY/K0Wf4b/8A8roUWpLNXkNpLnSyPJwGdoA74HBU3TYltxf9HFOL8nWRatdkLZVkgiIgCIiAIiIAiIgCIiAIiIAiIgCIuXW32hpJDC6USTjnFHu4e/p5rjkktsjKSittnURRG4ekC20EzIZaSsfK9wa1kbWEknYY9ZSekqDUQMkfE+FzhkxyEcTfA4JHzUYzjP4sjXbCz4vZ7oiKZYEREAREQDK5t7vFLaKYzVL98HhYDu5fZUzMp6eSaQ4YxpcfJUfrG6VV/v0VtZI5pmd95wn9GwbkDy+a0Y9KsblL4oqssa0lyzsVF7u+r5pBFUuorW13CXx/j8Gj8R6k7D37LrWzR1vDQY7Y2d3fLVHtCfHB9UeQXZ0pYoo6aJxjDI2ANjjA2aByUtaxrBhrQAk8mT7Q7L7HY1Jc92QmbRdJMzDrZQj92BrfmAFFr9oGanY6W3NcwjfsXuLmH3Z3HzVwrR7GvaQ4A56rleTbW9xkdlVCXKPz3QasvunKttPTSzGQO4TRy5e1x6cJ5eRCvax18twttPPUxNhqHMBliY/jDHd4z3qK1+iqd19luLDJNUzO9t+MRt5YaANtts81LrZQtoadsbTlTysiN0k0tEKa3BNbPtRYKwT0WUuNkXn2jM44hnplbZ8EGjZFhZQBFg81jiGOa43oGyLXiC2HJE9gIiLoCLXKIDZc29xudbakteW4idv5LoZ3XxXp2LTVn/xEKMviyFnxZRFR2h1pQsMhcWztOSemT9Fe1mjcyijLiSSFRbPX17Sg/wCoT/8AJV9W8Yo48fqrPh/l7MmB+SfUi1WC9rRkkAeK1G43RahwIB6rOUBlFjiWOIICP60qzTWsMBx2jt/cBn+eFUOhovyjq6rmk34WADPdl39mqf8ApZqn01NQhg2k7Rp+DVBPRdI1mqZ43f8AciDh44d/uvUhXrB6l5MjlvI0XtSxiKBjGjYAL2WrcYGFsvLNYRFjIQDARZytSUBytQXynstGZpjxPweBnLPj7lB4Jbpqdrau5V9TS0Uu8NJSHgc9vVx7ge7mT4Lgek27SVtQ2EOIbPKGDwZnA/v5qy9MUEbabtXMBPJo6DuWeL91vfCPStj+Erjr5Pz/AOEWqtHw9kX0JrIJO57pe0B94P8AcKNx6p1Dpm4GCaQvEZHFBK4uY9vVpO48vhsruLdlAfSjYI6i3R3GJmJYH4cQNyxx/vhRuq1Hqh2aLcDLdliqv+qMu3fx/JJ9M6go9R21lZROIOeGWJ3tRu7wf79665OBklUJ6O7vLZNWx05J7Cs+6e3u4ubT8dvNXTeKwQURe04JaSq7cxVYzufgzZeJ7OR7ceGcu8X+U1v2C3va2Th4pJXco29f7DvXyMpXVA4nSVlQ/wDXdJgeQAUf0gx9zuVXLKSS+fB9wGw+ZVnQwsiYGsaAFXjUK6tWX/VJ9/svskZ5z6XqPghEsldb3+3MGE4BzuPoV1bLqXtahtHXENkdtHIOTj0Piu9WUkdTC5kjAQQq31DSOpmvGTxRu5heflRl6ffGyp/TLleC6vV0XGXKLPz35UU1Rqx9vqI7daomVFwmdwNDj6rT4+4ZJ6YXtaL86q0ua4/pmRHiP7Y2/mqxoKl1Rr6NhcSBE9rc9ds/LK+rxa4zrdz4R51smpKCJrLT3uaMyTakmM5/BTwcMQ8BggkeKh961LfLdI+kqJ6lkzdw9tQ/Dx1G6uOho4oadg4QTjc9VD/ShYY6q0troYwJqd4yR3tdsR8cFaMPI3aozS0/siu6r6dxOBpds147OsdqO9VEIOJKZkzoi13eHODzt7sZ6qxLk4/m/UAtLcR4GSSfid1UXoruD6HVc9Id4poS4tP6zXDH9RVxX8g2SqI5cH1CzeoJxnKLEGnS2UdSb69pv4jv6Sr7otqVn7qoOi/z7TfxHf0lXZc6o0dgklZs8sDWnxOy8zGaVW2R9Ng51qK8s4OqNV1DK2O0WPgNXK7hMrjswD2j7h3n4LmjTbKxvHV19yrqk7um7XgaD4N3wPiozpV7rhrGtJz6kbWM8AXb/wAlY1fqeyWJjaXtu3qsYFPTN43uPTZSg1OPXYe/cp02ezjrWvPn+fsV3d/y3pepa+kq52xneOTr+y5vI/8AOSsDQerYtU26RszWMrachs8Y5Ho4DocH3FRbU4vuqoGxyUkNpo2u4m9ueKZ5wceqPeeeF6+j7SxsVe6phM0j5G8Ej3uwHDOeQ5bjxXKYyU24/Ell3VzojGevcXlf9kv/ADcJpIYPtPDw0z6eRzWfpGuB5jPPPCfIjvXdpmOip4o3uDnMYGlwGMkDmvRvshZWo8khfpTt5q9NGoY3L6SQSHrwnId/MHyVOWeuNmv1JcD7Eb/vMd7Ts75fyX6QqoGVNPJDKwPZI0tc08iDzC/PurrDNYLrJTSBzoHkmCQ/ib094/3Xsen2xnVKiRiyIuM1Yj9A0U7KililjcHNc0EOHIjqF9CqH0aa0ZQMjs13l4afOKadx2Z+w49w6Hu5clbjXBwBaQQRkELzb6JUT6ZGmuxTjtGs0nZRveWudwjOGDJPuCiFy1Lf45sUOnnthH4ql7WuPlxbfNTFfFUWyCodxSZKhXNR5WyUk350Qu5a9rLfTOdPDSNmZs6M5OD5FdPROoq/UNvkrK5tJDHJkQRw8RccEglxJwNxsPBQH0n0kVNV1AiGPWH8gpJ6HY2usFO49wf/AFuW/KrrjTGUVyZ6ZSdj2+CutYzF1TE5uQYsZHQgq99LTsqLRBNGQWyMDgR47/VVD6TbJJa7zLMGH7JVOL43Y2a482/UeHuKlfogvzJ7ebRO8CemH3efxR93w5fBfP47cJuEj6f1KCuohfDgstczUkQmsdaxwyOxcfhuujlcDW91gtlhnMzwHytLGgnn1+S12NKL2ePjxcrYpfuikXRlut6GOIbtqGv27sb/AEVw3qRzrdADn1oiP+fFVpoi1zXO+Pu07CGvJbACO7O7voPPwVt3ygc+0t7MZkiHFgd4xuF5eZiytwpQXPZ/0z0cvIjLL34XYiHo9cIbnVQnY8QeB1yMfRWZlVPb6ltvvMVYw4YTwyDHdnn5K1IJWzRMkYQWuGQQcgq30y9W0KPlGC+DjLZ6KDa7a2KOoecDLQfkpwXAd6q/0hXA3CuFtoXBz3kdo4fgb1VPq0PdjXXHlyO40uluX2PbREEldperpWO4XTsk7MnkCSeE/EAqtWVc9s1BFWSscJ6ab7yM7HnhzfhkK7tE24UdA0BpDQ0NaD0AXK1roWlvMpq4w6KoI3kj5npkcivosC+NFftT+LMN9bnJSjyiXWauguFtp6qlkbJDIwFrgdiuRr+5QUGmqkzuAMmGsBPM5BPwAKgdrorho2J7zcqoQvcGmMMw3iwTnG47l8Nsr/zm1TJ+UnOqBDHxQRSnIc7PMjoOeOStrx1H/MpbiiErG30Nd2a+je1VEl3kuk0ZZ2+GxNPPgzni89se5W9fhixVIP6n1C8LHaG0Y7WTBldvnC+jUX+DVX7n1WHIsdnVKRZKKhU0v2KNof8APlL/ABHf0lW/qnLdLukHJhY53uzj6qoaAZ13TEcu0d/SVeVRSR19llpJfYlhLD4ZHNYsddVLRD0magoyfhlGaWfAdXOp6tvHDVgx8JcQHHmAcEZ5FW9RWGGl/wAMoqeka/2jFGASOhPNUfdqSqtd1kgnLoqqnkyHDw3Dh8irn0LrClv9DHBM9kVxjaBJCTjj/ab1B6dy5jTXwlyj6X1Wifa6t7izu09ohYeKX7x3UroRxMjGGNAWc7LR00bZWxukaHvB4WcW5xzwFtPCPVEHJEBhcfUdhpb3RPgqYmuBG3UHqD3FdlF1Nxe0GtlA33Q1ztczzSH7RDnZrjwuH0PyWbHqvUum2iEQ1DoG7djPC57B+6Ry8ir3npoZwRIxp8lyqjTlHKSWt4T4bLYs6bj0zSkvuUfh473HsQyh9KkkoDZrBUOf3mAuPyLfqul+e13qY/8AodK1oPc6odwNHxA/mu43TjG+zM8D94r3jsMLfaeT5qp21eK1/bJqEvMipNTWPUN/rH1FfJSU/aEExxuL8eQ2+anvo2tUlotsdI97n9mD65bjOSTy81KIbVSxcowT4r7GRsjGGNA9yjbfOxafB2FcY8HPv1nprzQvpqqJkjXDGHBVHcNCXO0V7am0Vb4zG7ijLshzT4OH1Cu9aSQxyDD2ArNOuM+Uaqcmyn4Mre33fXDoWxSy2gkDHayA8XvwB9F5T6bmudUKi+1z7pUD2YWt4IW+XMjw2HgVYn5Opc57Jq9oqaKP2GALntrySeVP9KS/0jjWCyto29rI0ceNhjku65gc0tI2K2RWGYg+pNMPfI6oovVcTkgDYr4bNXXy2D7O3snRg7NlJwPdtsrFIDhg8l88lFTyHL4m59yyzw6nLrS0/t2LFZLWiLVNZc66LgnrIKdjuYpmlzj8cBeNp0410/E2MtjzxOc/d0h6kqXsoadnKML3DQ0YAU68eEJdXL/d9zjm2tHnBEyCJrIxhoXFver7LZyWVVT2kucdlCOI56dMrmekG+vttE6GFxb6nFIQcEg8gopoG3vrY2XJzA+sqcuErhnsmZwA3ptuSvQjTGNfuWeeEZ3OTk4x8HWv+opb7a5oKLTN0c14yyd7WxgHuO/NVZK2tt1c180ctLVNPGxw2IPUEL9AxWUHeeVziepXxXvSFDcqN8UkYd3g94PUHqr6M5VfT0/SV2Udfffc5Ho/1229FttuhbHcA37t7dmzgc8dHeHf3dFJNVW+quVpkpaSrbTcZ9dxj4yW9BuMe9UPe6Or0tfIwHETUsrHxvG2RkEHz5fFfoa21Aq6RryPiq8+iEZJw4kKm7IOEilRou5QXFtRFcXCRj8tkEByD/7KztKG4xRFtzuUla/k0fZ2RNaPLcnzUj+zw/6bfgtmxRs9loHuXnxrjHgshTCHxIjrjR9Nf4hLw8FQwepIz2h4eI8FVNXo++UE/wByYpOE5a7iLHDy/wB1+h8L5pqOnl/SRNPkuTphN7Z6FGbdStRfYpu3M1jIBDNe5KWLkSJnyOx4AfUhWDpK2x0DCYu2nnl3mq6lxdJJ4Z7h0A2XfZbKRhyIW/BfWyNkYwxoA8F2NajwQuyZ28/8LRkchlZRFYZwiIgCIiAIiIAiIgCIiAIiIAiIgCIiALCysYQFTemGKphqopcO+yzxhvEB7LxnbzGD8Vv6Jr/Qw04tdZKyGoZkQl5w17egPUZ5Kxr1aqe60MlLVRtkjeMFrhkKqLt6OHQTudSTSsZnIa4cY+hXoQvqspVVvbXDMzrnGblDyXMDsvKpqIaeF01RKyKJgy57zgAe9VBRWbUFMwRQ36qgYO5hkx8OLC6sOmftj2Ou9dcro4HIjllLY/hkn5hUSqpj+vf8FinN/pOHfcaw1aayljJttM9o7QjaQt5NHvO56BW5YoXQ0DGv54XNtdjawR8cMcMUYwyKNoa1o8ApE0BoAHIKu233GtcLglCHSjKIiqJhERAEREAREQBERAEREAREQBERAEREAREQBERAEREAREQBauY13tAFEQHmaaEnJjb8FsyKNp9VjR7giLgN8LKIugIiIAiIgCIiAIiI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16727"/>
            <a:ext cx="50552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objects in the system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How are the objects related to each other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What are the main operations?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181600" y="213360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18667" y="1238494"/>
            <a:ext cx="2819400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0241902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77000" y="1282865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49235666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Object Oriented Design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64613"/>
            <a:ext cx="4979042" cy="380104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Is it a single restaurant, or part of a chain?</a:t>
            </a:r>
          </a:p>
          <a:p>
            <a:endParaRPr lang="en-US" sz="2000" b="1" dirty="0"/>
          </a:p>
          <a:p>
            <a:r>
              <a:rPr lang="en-US" sz="2000" b="1" dirty="0" smtClean="0"/>
              <a:t>Design the Core Objects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Guest, Party, Table, Server, Host, …</a:t>
            </a:r>
          </a:p>
          <a:p>
            <a:endParaRPr lang="en-US" sz="2000" b="1" dirty="0"/>
          </a:p>
          <a:p>
            <a:r>
              <a:rPr lang="en-US" sz="2000" b="1" dirty="0" smtClean="0"/>
              <a:t>Analyze Relationships</a:t>
            </a:r>
          </a:p>
          <a:p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are both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Employees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Investigate Actions</a:t>
            </a:r>
          </a:p>
          <a:p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Party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is seated at a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able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 by a </a:t>
            </a:r>
            <a:r>
              <a:rPr lang="en-US" sz="2000" b="1" i="1" u="sng" dirty="0" smtClean="0">
                <a:solidFill>
                  <a:schemeClr val="accent2">
                    <a:lumMod val="75000"/>
                  </a:schemeClr>
                </a:solidFill>
              </a:rPr>
              <a:t>Host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…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2152410"/>
            <a:ext cx="0" cy="20738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Arrow Callout 3"/>
          <p:cNvSpPr/>
          <p:nvPr/>
        </p:nvSpPr>
        <p:spPr>
          <a:xfrm>
            <a:off x="1219200" y="2377152"/>
            <a:ext cx="2667000" cy="3801041"/>
          </a:xfrm>
          <a:prstGeom prst="rightArrowCallout">
            <a:avLst>
              <a:gd name="adj1" fmla="val 6425"/>
              <a:gd name="adj2" fmla="val 7513"/>
              <a:gd name="adj3" fmla="val 8636"/>
              <a:gd name="adj4" fmla="val 8798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would you design the data structures and objects for a </a:t>
            </a:r>
            <a:r>
              <a:rPr lang="en-US" sz="2400" b="1" dirty="0" smtClean="0"/>
              <a:t>restaurant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51921" y="1432712"/>
            <a:ext cx="2615879" cy="8136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19200" y="1362302"/>
            <a:ext cx="2464442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2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2344699"/>
            <a:ext cx="5046560" cy="380104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about the question is ambiguous?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Pretend there wasn’t so much data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&amp; solve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Go back to the real problem. </a:t>
            </a: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What breaks?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Solve the issues you just found.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72400" y="2133600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Rectangle 17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System Design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351451"/>
            <a:ext cx="4979042" cy="410881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Handle Ambiguity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Do the words need to be in a specific order? </a:t>
            </a:r>
          </a:p>
          <a:p>
            <a:endParaRPr lang="en-US" sz="2000" b="1" dirty="0"/>
          </a:p>
          <a:p>
            <a:r>
              <a:rPr lang="en-US" sz="2000" b="1" dirty="0" smtClean="0"/>
              <a:t>Make Believe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Assume everything can fit on one machine.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Get Real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Must split up data across machines.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b="1" dirty="0" smtClean="0"/>
          </a:p>
          <a:p>
            <a:r>
              <a:rPr lang="en-US" sz="2000" b="1" dirty="0" smtClean="0"/>
              <a:t>Solve Problems</a:t>
            </a:r>
          </a:p>
          <a:p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Divide hash table by file or by keyword?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48600" y="2144071"/>
            <a:ext cx="0" cy="20738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Arrow Callout 9"/>
          <p:cNvSpPr/>
          <p:nvPr/>
        </p:nvSpPr>
        <p:spPr>
          <a:xfrm>
            <a:off x="1219200" y="2351451"/>
            <a:ext cx="2667000" cy="4108817"/>
          </a:xfrm>
          <a:prstGeom prst="rightArrowCallout">
            <a:avLst>
              <a:gd name="adj1" fmla="val 10644"/>
              <a:gd name="adj2" fmla="val 8309"/>
              <a:gd name="adj3" fmla="val 8106"/>
              <a:gd name="adj4" fmla="val 877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Given millions of documents, find all documents which contain a list of words.</a:t>
            </a:r>
            <a:endParaRPr lang="en-US" sz="24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87205853"/>
              </p:ext>
            </p:extLst>
          </p:nvPr>
        </p:nvGraphicFramePr>
        <p:xfrm>
          <a:off x="1219200" y="1408325"/>
          <a:ext cx="7696200" cy="868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Rectangle 15"/>
          <p:cNvSpPr/>
          <p:nvPr/>
        </p:nvSpPr>
        <p:spPr>
          <a:xfrm>
            <a:off x="1219200" y="1362302"/>
            <a:ext cx="5105400" cy="9544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16951"/>
            <a:ext cx="3714750" cy="2466975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 (just ask!)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30754" y="3413540"/>
            <a:ext cx="701241" cy="960119"/>
            <a:chOff x="1155493" y="2375795"/>
            <a:chExt cx="701241" cy="960119"/>
          </a:xfrm>
        </p:grpSpPr>
        <p:sp>
          <p:nvSpPr>
            <p:cNvPr id="5" name="TextBox 4"/>
            <p:cNvSpPr txBox="1"/>
            <p:nvPr/>
          </p:nvSpPr>
          <p:spPr>
            <a:xfrm>
              <a:off x="1155493" y="2375795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55493" y="2628028"/>
              <a:ext cx="7012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0000"/>
                  </a:solidFill>
                </a:rPr>
                <a:t>Rs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. 400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9303544">
            <a:off x="4383982" y="3250845"/>
            <a:ext cx="304800" cy="1560602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00578" y="4847799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5 stars!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Or, stalk me online at…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14907</TotalTime>
  <Words>1964</Words>
  <Application>Microsoft Office PowerPoint</Application>
  <PresentationFormat>On-screen Show (4:3)</PresentationFormat>
  <Paragraphs>500</Paragraphs>
  <Slides>45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Big Company Evaluation (Coding)</vt:lpstr>
      <vt:lpstr>How You Are Judged</vt:lpstr>
      <vt:lpstr>PowerPoint Presentation</vt:lpstr>
      <vt:lpstr>Indians are at a disadvantage</vt:lpstr>
      <vt:lpstr>So what to do?</vt:lpstr>
      <vt:lpstr>Cheat Sheet for Indians (Grammar / Writing)</vt:lpstr>
      <vt:lpstr>Cheat Sheet for Indians (Gender / Sexism)</vt:lpstr>
      <vt:lpstr>Cheat Sheet for Indians (Getting Experience)</vt:lpstr>
      <vt:lpstr>How We Review Resumes (U.S.)</vt:lpstr>
      <vt:lpstr>How CS Resume Should Look (U.S.)</vt:lpstr>
      <vt:lpstr>PowerPoint Presentation</vt:lpstr>
      <vt:lpstr>Communication Tips</vt:lpstr>
      <vt:lpstr>Preparing for Behavioral Qs</vt:lpstr>
      <vt:lpstr>Structure 1: Nugget First</vt:lpstr>
      <vt:lpstr>Structure 2: S.A.R.</vt:lpstr>
      <vt:lpstr>PowerPoint Presentation</vt:lpstr>
      <vt:lpstr>How to study</vt:lpstr>
      <vt:lpstr>Data Structures</vt:lpstr>
      <vt:lpstr>Algorithms</vt:lpstr>
      <vt:lpstr>Concepts</vt:lpstr>
      <vt:lpstr>PowerPoint Presentation</vt:lpstr>
      <vt:lpstr>Technical Questions</vt:lpstr>
      <vt:lpstr>What does a “good coder” do?</vt:lpstr>
      <vt:lpstr>Types of Interview Questions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Object Oriented Design</vt:lpstr>
      <vt:lpstr>Object Oriented Design</vt:lpstr>
      <vt:lpstr>System Design</vt:lpstr>
      <vt:lpstr>System Design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197</cp:revision>
  <dcterms:created xsi:type="dcterms:W3CDTF">2009-10-30T01:04:51Z</dcterms:created>
  <dcterms:modified xsi:type="dcterms:W3CDTF">2012-02-26T05:37:19Z</dcterms:modified>
</cp:coreProperties>
</file>