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handoutMasterIdLst>
    <p:handoutMasterId r:id="rId16"/>
  </p:handoutMasterIdLst>
  <p:sldIdLst>
    <p:sldId id="256" r:id="rId5"/>
    <p:sldId id="257" r:id="rId6"/>
    <p:sldId id="258" r:id="rId7"/>
    <p:sldId id="259" r:id="rId8"/>
    <p:sldId id="281" r:id="rId9"/>
    <p:sldId id="282" r:id="rId10"/>
    <p:sldId id="283" r:id="rId11"/>
    <p:sldId id="284" r:id="rId12"/>
    <p:sldId id="285" r:id="rId13"/>
    <p:sldId id="286" r:id="rId14"/>
    <p:sldId id="287" r:id="rId15"/>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2EBF1CFB-3C8E-49AC-BBBA-EDA67D4C10EF}" type="datetimeFigureOut">
              <a:rPr lang="en-US" smtClean="0"/>
              <a:t>5/30/2014</a:t>
            </a:fld>
            <a:endParaRPr lang="en-US"/>
          </a:p>
        </p:txBody>
      </p:sp>
      <p:sp>
        <p:nvSpPr>
          <p:cNvPr id="4" name="Footer Placeholder 3"/>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a:defRPr sz="1200"/>
            </a:lvl1pPr>
          </a:lstStyle>
          <a:p>
            <a:fld id="{E2DD3776-4691-4AA8-B90B-4FBE2CF7F7B2}" type="slidenum">
              <a:rPr lang="en-US" smtClean="0"/>
              <a:t>‹#›</a:t>
            </a:fld>
            <a:endParaRPr lang="en-US"/>
          </a:p>
        </p:txBody>
      </p:sp>
    </p:spTree>
    <p:extLst>
      <p:ext uri="{BB962C8B-B14F-4D97-AF65-F5344CB8AC3E}">
        <p14:creationId xmlns:p14="http://schemas.microsoft.com/office/powerpoint/2010/main" val="27090480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72C29E-F976-4E84-A2C8-EF9AFAF3CDFE}" type="datetimeFigureOut">
              <a:rPr lang="en-US" smtClean="0"/>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360284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2C29E-F976-4E84-A2C8-EF9AFAF3CDFE}" type="datetimeFigureOut">
              <a:rPr lang="en-US" smtClean="0"/>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2738454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2C29E-F976-4E84-A2C8-EF9AFAF3CDFE}" type="datetimeFigureOut">
              <a:rPr lang="en-US" smtClean="0"/>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591412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743200" y="2343150"/>
            <a:ext cx="184731"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defTabSz="457200" fontAlgn="base">
              <a:spcBef>
                <a:spcPct val="0"/>
              </a:spcBef>
              <a:spcAft>
                <a:spcPct val="0"/>
              </a:spcAft>
              <a:defRPr/>
            </a:pPr>
            <a:endParaRPr lang="en-US" dirty="0" smtClean="0">
              <a:solidFill>
                <a:prstClr val="black"/>
              </a:solidFill>
            </a:endParaRPr>
          </a:p>
        </p:txBody>
      </p:sp>
      <p:sp>
        <p:nvSpPr>
          <p:cNvPr id="5" name="Rectangle 4"/>
          <p:cNvSpPr/>
          <p:nvPr userDrawn="1"/>
        </p:nvSpPr>
        <p:spPr>
          <a:xfrm>
            <a:off x="9660467" y="5683250"/>
            <a:ext cx="2150533" cy="8953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dirty="0">
              <a:solidFill>
                <a:prstClr val="white"/>
              </a:solidFill>
            </a:endParaRPr>
          </a:p>
        </p:txBody>
      </p:sp>
      <p:pic>
        <p:nvPicPr>
          <p:cNvPr id="6" name="Picture 10" descr="LOVE Original logo.jpg"/>
          <p:cNvPicPr>
            <a:picLocks noChangeAspect="1"/>
          </p:cNvPicPr>
          <p:nvPr userDrawn="1"/>
        </p:nvPicPr>
        <p:blipFill>
          <a:blip r:embed="rId2" cstate="print"/>
          <a:srcRect/>
          <a:stretch>
            <a:fillRect/>
          </a:stretch>
        </p:blipFill>
        <p:spPr bwMode="auto">
          <a:xfrm>
            <a:off x="4438651" y="582614"/>
            <a:ext cx="3395133" cy="1354137"/>
          </a:xfrm>
          <a:prstGeom prst="rect">
            <a:avLst/>
          </a:prstGeom>
          <a:noFill/>
          <a:ln w="9525">
            <a:noFill/>
            <a:miter lim="800000"/>
            <a:headEnd/>
            <a:tailEnd/>
          </a:ln>
        </p:spPr>
      </p:pic>
      <p:sp>
        <p:nvSpPr>
          <p:cNvPr id="2" name="Title 1"/>
          <p:cNvSpPr>
            <a:spLocks noGrp="1"/>
          </p:cNvSpPr>
          <p:nvPr>
            <p:ph type="ctrTitle"/>
          </p:nvPr>
        </p:nvSpPr>
        <p:spPr>
          <a:xfrm>
            <a:off x="914400" y="2327276"/>
            <a:ext cx="10363200" cy="1470025"/>
          </a:xfrm>
        </p:spPr>
        <p:txBody>
          <a:bodyPr>
            <a:normAutofit/>
          </a:bodyPr>
          <a:lstStyle>
            <a:lvl1pPr algn="ctr">
              <a:defRPr sz="4200"/>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408305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519668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646047" y="1225550"/>
            <a:ext cx="10360223"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16467" y="274639"/>
            <a:ext cx="11133667" cy="975953"/>
          </a:xfrm>
        </p:spPr>
        <p:txBody>
          <a:bodyPr/>
          <a:lstStyle/>
          <a:p>
            <a:r>
              <a:rPr lang="en-US" smtClean="0"/>
              <a:t>Click to edit Master title style</a:t>
            </a:r>
            <a:endParaRPr lang="en-US"/>
          </a:p>
        </p:txBody>
      </p:sp>
      <p:sp>
        <p:nvSpPr>
          <p:cNvPr id="3" name="Content Placeholder 2"/>
          <p:cNvSpPr>
            <a:spLocks noGrp="1"/>
          </p:cNvSpPr>
          <p:nvPr>
            <p:ph idx="1"/>
          </p:nvPr>
        </p:nvSpPr>
        <p:spPr>
          <a:xfrm>
            <a:off x="516467" y="1380187"/>
            <a:ext cx="11133667" cy="474597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fld id="{4F8BF130-5047-46F9-9B93-C1B9FE58AD7C}"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2764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fld id="{832A8A78-F695-45ED-9A01-48BAB176CC14}"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15399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516467" y="1249363"/>
            <a:ext cx="11133667"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16467" y="274639"/>
            <a:ext cx="11133667" cy="1008351"/>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406106"/>
            <a:ext cx="5384800" cy="47200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406106"/>
            <a:ext cx="5384800" cy="47200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6"/>
          <p:cNvSpPr>
            <a:spLocks noGrp="1"/>
          </p:cNvSpPr>
          <p:nvPr>
            <p:ph type="sldNum" sz="quarter" idx="10"/>
          </p:nvPr>
        </p:nvSpPr>
        <p:spPr/>
        <p:txBody>
          <a:bodyPr/>
          <a:lstStyle>
            <a:lvl1pPr>
              <a:defRPr/>
            </a:lvl1pPr>
          </a:lstStyle>
          <a:p>
            <a:fld id="{2C133B6E-A93D-4628-9289-5E7E2C62214A}"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46806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516467" y="1158875"/>
            <a:ext cx="11133667"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16467" y="274638"/>
            <a:ext cx="11133667" cy="898196"/>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367227"/>
            <a:ext cx="5386917" cy="5442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1976323"/>
            <a:ext cx="5386917" cy="41498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367227"/>
            <a:ext cx="5389033" cy="5442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1976323"/>
            <a:ext cx="5389033" cy="41498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8"/>
          <p:cNvSpPr>
            <a:spLocks noGrp="1"/>
          </p:cNvSpPr>
          <p:nvPr>
            <p:ph type="sldNum" sz="quarter" idx="10"/>
          </p:nvPr>
        </p:nvSpPr>
        <p:spPr/>
        <p:txBody>
          <a:bodyPr/>
          <a:lstStyle>
            <a:lvl1pPr>
              <a:defRPr/>
            </a:lvl1pPr>
          </a:lstStyle>
          <a:p>
            <a:fld id="{461148B1-9346-42A1-8B9D-18ED372C877B}"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47322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fld id="{6D37ADE7-ADF5-4B8E-B709-34FC0A845A36}"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9647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AD6B94E6-B707-48EA-972F-C478290848BA}"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147058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fld id="{F20C13D3-BAEE-40BA-BEDB-63B29CC9F5EB}"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23461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2C29E-F976-4E84-A2C8-EF9AFAF3CDFE}" type="datetimeFigureOut">
              <a:rPr lang="en-US" smtClean="0"/>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4859370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fld id="{66B661CF-39E2-472F-8AE8-F60F33A348A3}"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06201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516467" y="1463675"/>
            <a:ext cx="11133667"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fld id="{9221C50D-5716-42DA-90C5-21A574EC0562}"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147186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fld id="{45C27F67-2DE2-4D1D-95F9-A70C5874676E}"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8585149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743200" y="2343150"/>
            <a:ext cx="184731"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defTabSz="457200" fontAlgn="base">
              <a:spcBef>
                <a:spcPct val="0"/>
              </a:spcBef>
              <a:spcAft>
                <a:spcPct val="0"/>
              </a:spcAft>
              <a:defRPr/>
            </a:pPr>
            <a:endParaRPr lang="en-US" dirty="0" smtClean="0">
              <a:solidFill>
                <a:prstClr val="black"/>
              </a:solidFill>
            </a:endParaRPr>
          </a:p>
        </p:txBody>
      </p:sp>
      <p:sp>
        <p:nvSpPr>
          <p:cNvPr id="5" name="Rectangle 4"/>
          <p:cNvSpPr/>
          <p:nvPr userDrawn="1"/>
        </p:nvSpPr>
        <p:spPr>
          <a:xfrm>
            <a:off x="9660467" y="5683250"/>
            <a:ext cx="2150533" cy="8953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dirty="0">
              <a:solidFill>
                <a:prstClr val="white"/>
              </a:solidFill>
            </a:endParaRPr>
          </a:p>
        </p:txBody>
      </p:sp>
      <p:pic>
        <p:nvPicPr>
          <p:cNvPr id="6" name="Picture 10" descr="LOVE Original logo.jpg"/>
          <p:cNvPicPr>
            <a:picLocks noChangeAspect="1"/>
          </p:cNvPicPr>
          <p:nvPr userDrawn="1"/>
        </p:nvPicPr>
        <p:blipFill>
          <a:blip r:embed="rId2" cstate="print"/>
          <a:srcRect/>
          <a:stretch>
            <a:fillRect/>
          </a:stretch>
        </p:blipFill>
        <p:spPr bwMode="auto">
          <a:xfrm>
            <a:off x="4438651" y="582614"/>
            <a:ext cx="3395133" cy="1354137"/>
          </a:xfrm>
          <a:prstGeom prst="rect">
            <a:avLst/>
          </a:prstGeom>
          <a:noFill/>
          <a:ln w="9525">
            <a:noFill/>
            <a:miter lim="800000"/>
            <a:headEnd/>
            <a:tailEnd/>
          </a:ln>
        </p:spPr>
      </p:pic>
      <p:sp>
        <p:nvSpPr>
          <p:cNvPr id="2" name="Title 1"/>
          <p:cNvSpPr>
            <a:spLocks noGrp="1"/>
          </p:cNvSpPr>
          <p:nvPr>
            <p:ph type="ctrTitle"/>
          </p:nvPr>
        </p:nvSpPr>
        <p:spPr>
          <a:xfrm>
            <a:off x="914400" y="2327276"/>
            <a:ext cx="10363200" cy="1470025"/>
          </a:xfrm>
        </p:spPr>
        <p:txBody>
          <a:bodyPr>
            <a:normAutofit/>
          </a:bodyPr>
          <a:lstStyle>
            <a:lvl1pPr algn="ctr">
              <a:defRPr sz="4200"/>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408305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9747549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646047" y="1225550"/>
            <a:ext cx="10360223"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16467" y="274639"/>
            <a:ext cx="11133667" cy="975953"/>
          </a:xfrm>
        </p:spPr>
        <p:txBody>
          <a:bodyPr/>
          <a:lstStyle/>
          <a:p>
            <a:r>
              <a:rPr lang="en-US" smtClean="0"/>
              <a:t>Click to edit Master title style</a:t>
            </a:r>
            <a:endParaRPr lang="en-US"/>
          </a:p>
        </p:txBody>
      </p:sp>
      <p:sp>
        <p:nvSpPr>
          <p:cNvPr id="3" name="Content Placeholder 2"/>
          <p:cNvSpPr>
            <a:spLocks noGrp="1"/>
          </p:cNvSpPr>
          <p:nvPr>
            <p:ph idx="1"/>
          </p:nvPr>
        </p:nvSpPr>
        <p:spPr>
          <a:xfrm>
            <a:off x="516467" y="1380187"/>
            <a:ext cx="11133667" cy="474597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fld id="{4F8BF130-5047-46F9-9B93-C1B9FE58AD7C}"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632201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fld id="{832A8A78-F695-45ED-9A01-48BAB176CC14}"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584644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516467" y="1249363"/>
            <a:ext cx="11133667"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16467" y="274639"/>
            <a:ext cx="11133667" cy="1008351"/>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406106"/>
            <a:ext cx="5384800" cy="47200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406106"/>
            <a:ext cx="5384800" cy="47200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6"/>
          <p:cNvSpPr>
            <a:spLocks noGrp="1"/>
          </p:cNvSpPr>
          <p:nvPr>
            <p:ph type="sldNum" sz="quarter" idx="10"/>
          </p:nvPr>
        </p:nvSpPr>
        <p:spPr/>
        <p:txBody>
          <a:bodyPr/>
          <a:lstStyle>
            <a:lvl1pPr>
              <a:defRPr/>
            </a:lvl1pPr>
          </a:lstStyle>
          <a:p>
            <a:fld id="{2C133B6E-A93D-4628-9289-5E7E2C62214A}"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07540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516467" y="1158875"/>
            <a:ext cx="11133667"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16467" y="274638"/>
            <a:ext cx="11133667" cy="898196"/>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367227"/>
            <a:ext cx="5386917" cy="5442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1976323"/>
            <a:ext cx="5386917" cy="41498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367227"/>
            <a:ext cx="5389033" cy="5442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1976323"/>
            <a:ext cx="5389033" cy="41498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8"/>
          <p:cNvSpPr>
            <a:spLocks noGrp="1"/>
          </p:cNvSpPr>
          <p:nvPr>
            <p:ph type="sldNum" sz="quarter" idx="10"/>
          </p:nvPr>
        </p:nvSpPr>
        <p:spPr/>
        <p:txBody>
          <a:bodyPr/>
          <a:lstStyle>
            <a:lvl1pPr>
              <a:defRPr/>
            </a:lvl1pPr>
          </a:lstStyle>
          <a:p>
            <a:fld id="{461148B1-9346-42A1-8B9D-18ED372C877B}"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17722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fld id="{6D37ADE7-ADF5-4B8E-B709-34FC0A845A36}"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996209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AD6B94E6-B707-48EA-972F-C478290848BA}"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6186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72C29E-F976-4E84-A2C8-EF9AFAF3CDFE}" type="datetimeFigureOut">
              <a:rPr lang="en-US" smtClean="0"/>
              <a:t>5/30/2014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22786542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fld id="{F20C13D3-BAEE-40BA-BEDB-63B29CC9F5EB}"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476005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fld id="{66B661CF-39E2-472F-8AE8-F60F33A348A3}"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082577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516467" y="1463675"/>
            <a:ext cx="11133667"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fld id="{9221C50D-5716-42DA-90C5-21A574EC0562}"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007508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fld id="{45C27F67-2DE2-4D1D-95F9-A70C5874676E}"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618570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743200" y="2343150"/>
            <a:ext cx="184731"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defTabSz="457200" fontAlgn="base">
              <a:spcBef>
                <a:spcPct val="0"/>
              </a:spcBef>
              <a:spcAft>
                <a:spcPct val="0"/>
              </a:spcAft>
              <a:defRPr/>
            </a:pPr>
            <a:endParaRPr lang="en-US" dirty="0" smtClean="0">
              <a:solidFill>
                <a:prstClr val="black"/>
              </a:solidFill>
            </a:endParaRPr>
          </a:p>
        </p:txBody>
      </p:sp>
      <p:sp>
        <p:nvSpPr>
          <p:cNvPr id="5" name="Rectangle 4"/>
          <p:cNvSpPr/>
          <p:nvPr userDrawn="1"/>
        </p:nvSpPr>
        <p:spPr>
          <a:xfrm>
            <a:off x="9660467" y="5683250"/>
            <a:ext cx="2150533" cy="8953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dirty="0">
              <a:solidFill>
                <a:prstClr val="white"/>
              </a:solidFill>
            </a:endParaRPr>
          </a:p>
        </p:txBody>
      </p:sp>
      <p:pic>
        <p:nvPicPr>
          <p:cNvPr id="6" name="Picture 10" descr="LOVE Original logo.jpg"/>
          <p:cNvPicPr>
            <a:picLocks noChangeAspect="1"/>
          </p:cNvPicPr>
          <p:nvPr userDrawn="1"/>
        </p:nvPicPr>
        <p:blipFill>
          <a:blip r:embed="rId2" cstate="print"/>
          <a:srcRect/>
          <a:stretch>
            <a:fillRect/>
          </a:stretch>
        </p:blipFill>
        <p:spPr bwMode="auto">
          <a:xfrm>
            <a:off x="4438651" y="582614"/>
            <a:ext cx="3395133" cy="1354137"/>
          </a:xfrm>
          <a:prstGeom prst="rect">
            <a:avLst/>
          </a:prstGeom>
          <a:noFill/>
          <a:ln w="9525">
            <a:noFill/>
            <a:miter lim="800000"/>
            <a:headEnd/>
            <a:tailEnd/>
          </a:ln>
        </p:spPr>
      </p:pic>
      <p:sp>
        <p:nvSpPr>
          <p:cNvPr id="2" name="Title 1"/>
          <p:cNvSpPr>
            <a:spLocks noGrp="1"/>
          </p:cNvSpPr>
          <p:nvPr>
            <p:ph type="ctrTitle"/>
          </p:nvPr>
        </p:nvSpPr>
        <p:spPr>
          <a:xfrm>
            <a:off x="914400" y="2327276"/>
            <a:ext cx="10363200" cy="1470025"/>
          </a:xfrm>
        </p:spPr>
        <p:txBody>
          <a:bodyPr>
            <a:normAutofit/>
          </a:bodyPr>
          <a:lstStyle>
            <a:lvl1pPr algn="ctr">
              <a:defRPr sz="4200"/>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408305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7" name="Picture 6" descr="LOVE_30th-Red.jpg"/>
          <p:cNvPicPr>
            <a:picLocks noChangeAspect="1"/>
          </p:cNvPicPr>
          <p:nvPr userDrawn="1"/>
        </p:nvPicPr>
        <p:blipFill>
          <a:blip r:embed="rId3" cstate="print"/>
          <a:stretch>
            <a:fillRect/>
          </a:stretch>
        </p:blipFill>
        <p:spPr>
          <a:xfrm>
            <a:off x="11054400" y="5780068"/>
            <a:ext cx="667469" cy="729894"/>
          </a:xfrm>
          <a:prstGeom prst="rect">
            <a:avLst/>
          </a:prstGeom>
        </p:spPr>
      </p:pic>
    </p:spTree>
    <p:extLst>
      <p:ext uri="{BB962C8B-B14F-4D97-AF65-F5344CB8AC3E}">
        <p14:creationId xmlns:p14="http://schemas.microsoft.com/office/powerpoint/2010/main" val="42198432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646047" y="1225550"/>
            <a:ext cx="10360223"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16467" y="274639"/>
            <a:ext cx="11133667" cy="975953"/>
          </a:xfrm>
        </p:spPr>
        <p:txBody>
          <a:bodyPr/>
          <a:lstStyle/>
          <a:p>
            <a:r>
              <a:rPr lang="en-US" smtClean="0"/>
              <a:t>Click to edit Master title style</a:t>
            </a:r>
            <a:endParaRPr lang="en-US"/>
          </a:p>
        </p:txBody>
      </p:sp>
      <p:sp>
        <p:nvSpPr>
          <p:cNvPr id="3" name="Content Placeholder 2"/>
          <p:cNvSpPr>
            <a:spLocks noGrp="1"/>
          </p:cNvSpPr>
          <p:nvPr>
            <p:ph idx="1"/>
          </p:nvPr>
        </p:nvSpPr>
        <p:spPr>
          <a:xfrm>
            <a:off x="516467" y="1380187"/>
            <a:ext cx="11133667" cy="474597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fld id="{4F8BF130-5047-46F9-9B93-C1B9FE58AD7C}"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8963558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fld id="{832A8A78-F695-45ED-9A01-48BAB176CC14}"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3765184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516467" y="1249363"/>
            <a:ext cx="11133667"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16467" y="274639"/>
            <a:ext cx="11133667" cy="1008351"/>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406106"/>
            <a:ext cx="5384800" cy="47200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406106"/>
            <a:ext cx="5384800" cy="47200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6"/>
          <p:cNvSpPr>
            <a:spLocks noGrp="1"/>
          </p:cNvSpPr>
          <p:nvPr>
            <p:ph type="sldNum" sz="quarter" idx="10"/>
          </p:nvPr>
        </p:nvSpPr>
        <p:spPr/>
        <p:txBody>
          <a:bodyPr/>
          <a:lstStyle>
            <a:lvl1pPr>
              <a:defRPr/>
            </a:lvl1pPr>
          </a:lstStyle>
          <a:p>
            <a:fld id="{2C133B6E-A93D-4628-9289-5E7E2C62214A}"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844850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516467" y="1158875"/>
            <a:ext cx="11133667"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16467" y="274638"/>
            <a:ext cx="11133667" cy="898196"/>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367227"/>
            <a:ext cx="5386917" cy="5442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1976323"/>
            <a:ext cx="5386917" cy="41498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367227"/>
            <a:ext cx="5389033" cy="5442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1976323"/>
            <a:ext cx="5389033" cy="41498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8"/>
          <p:cNvSpPr>
            <a:spLocks noGrp="1"/>
          </p:cNvSpPr>
          <p:nvPr>
            <p:ph type="sldNum" sz="quarter" idx="10"/>
          </p:nvPr>
        </p:nvSpPr>
        <p:spPr/>
        <p:txBody>
          <a:bodyPr/>
          <a:lstStyle>
            <a:lvl1pPr>
              <a:defRPr/>
            </a:lvl1pPr>
          </a:lstStyle>
          <a:p>
            <a:fld id="{461148B1-9346-42A1-8B9D-18ED372C877B}"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812184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fld id="{6D37ADE7-ADF5-4B8E-B709-34FC0A845A36}"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36550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72C29E-F976-4E84-A2C8-EF9AFAF3CDFE}" type="datetimeFigureOut">
              <a:rPr lang="en-US" smtClean="0"/>
              <a:t>5/30/2014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13797787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AD6B94E6-B707-48EA-972F-C478290848BA}"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274715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fld id="{F20C13D3-BAEE-40BA-BEDB-63B29CC9F5EB}"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880988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fld id="{66B661CF-39E2-472F-8AE8-F60F33A348A3}"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2216795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516467" y="1463675"/>
            <a:ext cx="11133667" cy="0"/>
          </a:xfrm>
          <a:prstGeom prst="line">
            <a:avLst/>
          </a:prstGeom>
          <a:ln w="25400" cap="rnd" cmpd="sng">
            <a:gradFill flip="none" rotWithShape="1">
              <a:gsLst>
                <a:gs pos="0">
                  <a:srgbClr val="A8A194"/>
                </a:gs>
                <a:gs pos="100000">
                  <a:srgbClr val="FFFFFF"/>
                </a:gs>
              </a:gsLst>
              <a:lin ang="0" scaled="1"/>
              <a:tileRect/>
            </a:gradFill>
            <a:prstDash val="sysDot"/>
            <a:roun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fld id="{9221C50D-5716-42DA-90C5-21A574EC0562}"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1376881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fld id="{45C27F67-2DE2-4D1D-95F9-A70C5874676E}" type="slidenum">
              <a:rPr lang="en-US">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34469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72C29E-F976-4E84-A2C8-EF9AFAF3CDFE}" type="datetimeFigureOut">
              <a:rPr lang="en-US" smtClean="0"/>
              <a:t>5/30/2014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396817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72C29E-F976-4E84-A2C8-EF9AFAF3CDFE}" type="datetimeFigureOut">
              <a:rPr lang="en-US" smtClean="0"/>
              <a:t>5/30/2014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387187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72C29E-F976-4E84-A2C8-EF9AFAF3CDFE}" type="datetimeFigureOut">
              <a:rPr lang="en-US" smtClean="0"/>
              <a:t>5/30/2014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3635883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72C29E-F976-4E84-A2C8-EF9AFAF3CDFE}" type="datetimeFigureOut">
              <a:rPr lang="en-US" smtClean="0"/>
              <a:t>5/30/2014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1226165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72C29E-F976-4E84-A2C8-EF9AFAF3CDFE}" type="datetimeFigureOut">
              <a:rPr lang="en-US" smtClean="0"/>
              <a:t>5/30/2014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31E8A6-573C-4C00-87C8-DA8DBE02E8AC}" type="slidenum">
              <a:rPr lang="en-US" smtClean="0"/>
              <a:t>‹#›</a:t>
            </a:fld>
            <a:endParaRPr lang="en-US"/>
          </a:p>
        </p:txBody>
      </p:sp>
    </p:spTree>
    <p:extLst>
      <p:ext uri="{BB962C8B-B14F-4D97-AF65-F5344CB8AC3E}">
        <p14:creationId xmlns:p14="http://schemas.microsoft.com/office/powerpoint/2010/main" val="3857383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72C29E-F976-4E84-A2C8-EF9AFAF3CDFE}" type="datetimeFigureOut">
              <a:rPr lang="en-US" smtClean="0"/>
              <a:t>5/30/2014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31E8A6-573C-4C00-87C8-DA8DBE02E8AC}" type="slidenum">
              <a:rPr lang="en-US" smtClean="0"/>
              <a:t>‹#›</a:t>
            </a:fld>
            <a:endParaRPr lang="en-US"/>
          </a:p>
        </p:txBody>
      </p:sp>
    </p:spTree>
    <p:extLst>
      <p:ext uri="{BB962C8B-B14F-4D97-AF65-F5344CB8AC3E}">
        <p14:creationId xmlns:p14="http://schemas.microsoft.com/office/powerpoint/2010/main" val="1892526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8C0228"/>
        </a:solidFill>
        <a:effectLst/>
      </p:bgPr>
    </p:bg>
    <p:spTree>
      <p:nvGrpSpPr>
        <p:cNvPr id="1" name=""/>
        <p:cNvGrpSpPr/>
        <p:nvPr/>
      </p:nvGrpSpPr>
      <p:grpSpPr>
        <a:xfrm>
          <a:off x="0" y="0"/>
          <a:ext cx="0" cy="0"/>
          <a:chOff x="0" y="0"/>
          <a:chExt cx="0" cy="0"/>
        </a:xfrm>
      </p:grpSpPr>
      <p:sp>
        <p:nvSpPr>
          <p:cNvPr id="7" name="Snip Single Corner Rectangle 6"/>
          <p:cNvSpPr>
            <a:spLocks/>
          </p:cNvSpPr>
          <p:nvPr userDrawn="1"/>
        </p:nvSpPr>
        <p:spPr bwMode="auto">
          <a:xfrm>
            <a:off x="330200" y="222250"/>
            <a:ext cx="11506200" cy="6381750"/>
          </a:xfrm>
          <a:custGeom>
            <a:avLst/>
            <a:gdLst>
              <a:gd name="T0" fmla="*/ 0 w 8629650"/>
              <a:gd name="T1" fmla="*/ 0 h 6381750"/>
              <a:gd name="T2" fmla="*/ 8031169 w 8629650"/>
              <a:gd name="T3" fmla="*/ 0 h 6381750"/>
              <a:gd name="T4" fmla="*/ 8629650 w 8629650"/>
              <a:gd name="T5" fmla="*/ 598481 h 6381750"/>
              <a:gd name="T6" fmla="*/ 8629650 w 8629650"/>
              <a:gd name="T7" fmla="*/ 6381750 h 6381750"/>
              <a:gd name="T8" fmla="*/ 0 w 8629650"/>
              <a:gd name="T9" fmla="*/ 6381750 h 6381750"/>
              <a:gd name="T10" fmla="*/ 0 w 8629650"/>
              <a:gd name="T11" fmla="*/ 0 h 63817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629650" h="6381750">
                <a:moveTo>
                  <a:pt x="0" y="0"/>
                </a:moveTo>
                <a:lnTo>
                  <a:pt x="8031169" y="0"/>
                </a:lnTo>
                <a:lnTo>
                  <a:pt x="8629650" y="598481"/>
                </a:lnTo>
                <a:lnTo>
                  <a:pt x="8629650" y="6381750"/>
                </a:lnTo>
                <a:lnTo>
                  <a:pt x="0" y="6381750"/>
                </a:lnTo>
                <a:lnTo>
                  <a:pt x="0" y="0"/>
                </a:lnTo>
                <a:close/>
              </a:path>
            </a:pathLst>
          </a:custGeom>
          <a:solidFill>
            <a:schemeClr val="bg1"/>
          </a:solidFill>
          <a:ln w="9525" cap="flat" cmpd="sng">
            <a:noFill/>
            <a:prstDash val="solid"/>
            <a:round/>
            <a:headEnd/>
            <a:tailEnd/>
          </a:ln>
          <a:effectLst>
            <a:outerShdw dist="23000" dir="5400000" rotWithShape="0">
              <a:srgbClr val="000000">
                <a:alpha val="34999"/>
              </a:srgbClr>
            </a:outerShdw>
          </a:effectLst>
        </p:spPr>
        <p:txBody>
          <a:bodyPr anchor="ctr"/>
          <a:lstStyle/>
          <a:p>
            <a:pPr defTabSz="457200" fontAlgn="base">
              <a:spcBef>
                <a:spcPct val="0"/>
              </a:spcBef>
              <a:spcAft>
                <a:spcPct val="0"/>
              </a:spcAft>
            </a:pPr>
            <a:endParaRPr lang="en-US" dirty="0">
              <a:solidFill>
                <a:prstClr val="black"/>
              </a:solidFill>
              <a:ea typeface="MS PGothic" pitchFamily="34" charset="-128"/>
            </a:endParaRPr>
          </a:p>
        </p:txBody>
      </p:sp>
      <p:sp>
        <p:nvSpPr>
          <p:cNvPr id="1027" name="Title Placeholder 1"/>
          <p:cNvSpPr>
            <a:spLocks noGrp="1"/>
          </p:cNvSpPr>
          <p:nvPr>
            <p:ph type="title"/>
          </p:nvPr>
        </p:nvSpPr>
        <p:spPr bwMode="auto">
          <a:xfrm>
            <a:off x="516467" y="274638"/>
            <a:ext cx="1113366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516467" y="1600201"/>
            <a:ext cx="1113366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11684000" y="6518276"/>
            <a:ext cx="541867"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defTabSz="457200" fontAlgn="base">
              <a:spcBef>
                <a:spcPct val="0"/>
              </a:spcBef>
              <a:spcAft>
                <a:spcPct val="0"/>
              </a:spcAft>
            </a:pPr>
            <a:fld id="{C6084C31-A0E6-484D-A65D-1F92DE6CEF0F}" type="slidenum">
              <a:rPr lang="en-US" smtClean="0">
                <a:solidFill>
                  <a:prstClr val="white"/>
                </a:solidFill>
                <a:ea typeface="MS PGothic" pitchFamily="34" charset="-128"/>
              </a:rPr>
              <a:pPr defTabSz="457200" fontAlgn="base">
                <a:spcBef>
                  <a:spcPct val="0"/>
                </a:spcBef>
                <a:spcAft>
                  <a:spcPct val="0"/>
                </a:spcAft>
              </a:pPr>
              <a:t>‹#›</a:t>
            </a:fld>
            <a:endParaRPr lang="en-US" dirty="0">
              <a:solidFill>
                <a:prstClr val="white"/>
              </a:solidFill>
              <a:ea typeface="MS PGothic" pitchFamily="34" charset="-128"/>
            </a:endParaRPr>
          </a:p>
        </p:txBody>
      </p:sp>
      <p:pic>
        <p:nvPicPr>
          <p:cNvPr id="8" name="Picture 7" descr="LOVE_30th-Red.jpg"/>
          <p:cNvPicPr>
            <a:picLocks noChangeAspect="1"/>
          </p:cNvPicPr>
          <p:nvPr userDrawn="1"/>
        </p:nvPicPr>
        <p:blipFill>
          <a:blip r:embed="rId13" cstate="print"/>
          <a:stretch>
            <a:fillRect/>
          </a:stretch>
        </p:blipFill>
        <p:spPr>
          <a:xfrm>
            <a:off x="11054400" y="5780068"/>
            <a:ext cx="667469" cy="729894"/>
          </a:xfrm>
          <a:prstGeom prst="rect">
            <a:avLst/>
          </a:prstGeom>
        </p:spPr>
      </p:pic>
    </p:spTree>
    <p:extLst>
      <p:ext uri="{BB962C8B-B14F-4D97-AF65-F5344CB8AC3E}">
        <p14:creationId xmlns:p14="http://schemas.microsoft.com/office/powerpoint/2010/main" val="1960901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457200" rtl="0" eaLnBrk="0" fontAlgn="base" hangingPunct="0">
        <a:spcBef>
          <a:spcPct val="0"/>
        </a:spcBef>
        <a:spcAft>
          <a:spcPct val="0"/>
        </a:spcAft>
        <a:defRPr sz="3400" kern="1200">
          <a:solidFill>
            <a:schemeClr val="tx1"/>
          </a:solidFill>
          <a:latin typeface="+mj-lt"/>
          <a:ea typeface="MS PGothic" pitchFamily="34" charset="-128"/>
          <a:cs typeface="ＭＳ Ｐゴシック" charset="0"/>
        </a:defRPr>
      </a:lvl1pPr>
      <a:lvl2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2pPr>
      <a:lvl3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3pPr>
      <a:lvl4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4pPr>
      <a:lvl5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5pPr>
      <a:lvl6pPr marL="4572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6pPr>
      <a:lvl7pPr marL="9144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7pPr>
      <a:lvl8pPr marL="13716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8pPr>
      <a:lvl9pPr marL="18288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8C0228"/>
        </a:solidFill>
        <a:effectLst/>
      </p:bgPr>
    </p:bg>
    <p:spTree>
      <p:nvGrpSpPr>
        <p:cNvPr id="1" name=""/>
        <p:cNvGrpSpPr/>
        <p:nvPr/>
      </p:nvGrpSpPr>
      <p:grpSpPr>
        <a:xfrm>
          <a:off x="0" y="0"/>
          <a:ext cx="0" cy="0"/>
          <a:chOff x="0" y="0"/>
          <a:chExt cx="0" cy="0"/>
        </a:xfrm>
      </p:grpSpPr>
      <p:sp>
        <p:nvSpPr>
          <p:cNvPr id="7" name="Snip Single Corner Rectangle 6"/>
          <p:cNvSpPr>
            <a:spLocks/>
          </p:cNvSpPr>
          <p:nvPr userDrawn="1"/>
        </p:nvSpPr>
        <p:spPr bwMode="auto">
          <a:xfrm>
            <a:off x="330200" y="222250"/>
            <a:ext cx="11506200" cy="6381750"/>
          </a:xfrm>
          <a:custGeom>
            <a:avLst/>
            <a:gdLst>
              <a:gd name="T0" fmla="*/ 0 w 8629650"/>
              <a:gd name="T1" fmla="*/ 0 h 6381750"/>
              <a:gd name="T2" fmla="*/ 8031169 w 8629650"/>
              <a:gd name="T3" fmla="*/ 0 h 6381750"/>
              <a:gd name="T4" fmla="*/ 8629650 w 8629650"/>
              <a:gd name="T5" fmla="*/ 598481 h 6381750"/>
              <a:gd name="T6" fmla="*/ 8629650 w 8629650"/>
              <a:gd name="T7" fmla="*/ 6381750 h 6381750"/>
              <a:gd name="T8" fmla="*/ 0 w 8629650"/>
              <a:gd name="T9" fmla="*/ 6381750 h 6381750"/>
              <a:gd name="T10" fmla="*/ 0 w 8629650"/>
              <a:gd name="T11" fmla="*/ 0 h 63817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629650" h="6381750">
                <a:moveTo>
                  <a:pt x="0" y="0"/>
                </a:moveTo>
                <a:lnTo>
                  <a:pt x="8031169" y="0"/>
                </a:lnTo>
                <a:lnTo>
                  <a:pt x="8629650" y="598481"/>
                </a:lnTo>
                <a:lnTo>
                  <a:pt x="8629650" y="6381750"/>
                </a:lnTo>
                <a:lnTo>
                  <a:pt x="0" y="6381750"/>
                </a:lnTo>
                <a:lnTo>
                  <a:pt x="0" y="0"/>
                </a:lnTo>
                <a:close/>
              </a:path>
            </a:pathLst>
          </a:custGeom>
          <a:solidFill>
            <a:schemeClr val="bg1"/>
          </a:solidFill>
          <a:ln w="9525" cap="flat" cmpd="sng">
            <a:noFill/>
            <a:prstDash val="solid"/>
            <a:round/>
            <a:headEnd/>
            <a:tailEnd/>
          </a:ln>
          <a:effectLst>
            <a:outerShdw dist="23000" dir="5400000" rotWithShape="0">
              <a:srgbClr val="000000">
                <a:alpha val="34999"/>
              </a:srgbClr>
            </a:outerShdw>
          </a:effectLst>
        </p:spPr>
        <p:txBody>
          <a:bodyPr anchor="ctr"/>
          <a:lstStyle/>
          <a:p>
            <a:pPr defTabSz="457200" fontAlgn="base">
              <a:spcBef>
                <a:spcPct val="0"/>
              </a:spcBef>
              <a:spcAft>
                <a:spcPct val="0"/>
              </a:spcAft>
            </a:pPr>
            <a:endParaRPr lang="en-US" dirty="0">
              <a:solidFill>
                <a:prstClr val="black"/>
              </a:solidFill>
              <a:ea typeface="MS PGothic" pitchFamily="34" charset="-128"/>
            </a:endParaRPr>
          </a:p>
        </p:txBody>
      </p:sp>
      <p:sp>
        <p:nvSpPr>
          <p:cNvPr id="1027" name="Title Placeholder 1"/>
          <p:cNvSpPr>
            <a:spLocks noGrp="1"/>
          </p:cNvSpPr>
          <p:nvPr>
            <p:ph type="title"/>
          </p:nvPr>
        </p:nvSpPr>
        <p:spPr bwMode="auto">
          <a:xfrm>
            <a:off x="516467" y="274638"/>
            <a:ext cx="1113366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516467" y="1600201"/>
            <a:ext cx="1113366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11684000" y="6518276"/>
            <a:ext cx="541867"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defTabSz="457200" fontAlgn="base">
              <a:spcBef>
                <a:spcPct val="0"/>
              </a:spcBef>
              <a:spcAft>
                <a:spcPct val="0"/>
              </a:spcAft>
            </a:pPr>
            <a:fld id="{C6084C31-A0E6-484D-A65D-1F92DE6CEF0F}" type="slidenum">
              <a:rPr lang="en-US" smtClean="0">
                <a:solidFill>
                  <a:prstClr val="white"/>
                </a:solidFill>
                <a:ea typeface="MS PGothic" pitchFamily="34" charset="-128"/>
              </a:rPr>
              <a:pPr defTabSz="457200" fontAlgn="base">
                <a:spcBef>
                  <a:spcPct val="0"/>
                </a:spcBef>
                <a:spcAft>
                  <a:spcPct val="0"/>
                </a:spcAft>
              </a:pPr>
              <a:t>‹#›</a:t>
            </a:fld>
            <a:endParaRPr lang="en-US" dirty="0">
              <a:solidFill>
                <a:prstClr val="white"/>
              </a:solidFill>
              <a:ea typeface="MS PGothic" pitchFamily="34" charset="-128"/>
            </a:endParaRPr>
          </a:p>
        </p:txBody>
      </p:sp>
      <p:pic>
        <p:nvPicPr>
          <p:cNvPr id="9" name="Picture 8" descr="LOVE_30thAnnivlogo_final.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44627" y="5117770"/>
            <a:ext cx="1333937" cy="1458694"/>
          </a:xfrm>
          <a:prstGeom prst="rect">
            <a:avLst/>
          </a:prstGeom>
        </p:spPr>
      </p:pic>
    </p:spTree>
    <p:extLst>
      <p:ext uri="{BB962C8B-B14F-4D97-AF65-F5344CB8AC3E}">
        <p14:creationId xmlns:p14="http://schemas.microsoft.com/office/powerpoint/2010/main" val="37873094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457200" rtl="0" eaLnBrk="0" fontAlgn="base" hangingPunct="0">
        <a:spcBef>
          <a:spcPct val="0"/>
        </a:spcBef>
        <a:spcAft>
          <a:spcPct val="0"/>
        </a:spcAft>
        <a:defRPr sz="3400" kern="1200">
          <a:solidFill>
            <a:schemeClr val="tx1"/>
          </a:solidFill>
          <a:latin typeface="+mj-lt"/>
          <a:ea typeface="MS PGothic" pitchFamily="34" charset="-128"/>
          <a:cs typeface="ＭＳ Ｐゴシック" charset="0"/>
        </a:defRPr>
      </a:lvl1pPr>
      <a:lvl2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2pPr>
      <a:lvl3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3pPr>
      <a:lvl4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4pPr>
      <a:lvl5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5pPr>
      <a:lvl6pPr marL="4572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6pPr>
      <a:lvl7pPr marL="9144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7pPr>
      <a:lvl8pPr marL="13716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8pPr>
      <a:lvl9pPr marL="18288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8C0228"/>
        </a:solidFill>
        <a:effectLst/>
      </p:bgPr>
    </p:bg>
    <p:spTree>
      <p:nvGrpSpPr>
        <p:cNvPr id="1" name=""/>
        <p:cNvGrpSpPr/>
        <p:nvPr/>
      </p:nvGrpSpPr>
      <p:grpSpPr>
        <a:xfrm>
          <a:off x="0" y="0"/>
          <a:ext cx="0" cy="0"/>
          <a:chOff x="0" y="0"/>
          <a:chExt cx="0" cy="0"/>
        </a:xfrm>
      </p:grpSpPr>
      <p:sp>
        <p:nvSpPr>
          <p:cNvPr id="7" name="Snip Single Corner Rectangle 6"/>
          <p:cNvSpPr>
            <a:spLocks/>
          </p:cNvSpPr>
          <p:nvPr userDrawn="1"/>
        </p:nvSpPr>
        <p:spPr bwMode="auto">
          <a:xfrm>
            <a:off x="330200" y="222250"/>
            <a:ext cx="11506200" cy="6381750"/>
          </a:xfrm>
          <a:custGeom>
            <a:avLst/>
            <a:gdLst>
              <a:gd name="T0" fmla="*/ 0 w 8629650"/>
              <a:gd name="T1" fmla="*/ 0 h 6381750"/>
              <a:gd name="T2" fmla="*/ 8031169 w 8629650"/>
              <a:gd name="T3" fmla="*/ 0 h 6381750"/>
              <a:gd name="T4" fmla="*/ 8629650 w 8629650"/>
              <a:gd name="T5" fmla="*/ 598481 h 6381750"/>
              <a:gd name="T6" fmla="*/ 8629650 w 8629650"/>
              <a:gd name="T7" fmla="*/ 6381750 h 6381750"/>
              <a:gd name="T8" fmla="*/ 0 w 8629650"/>
              <a:gd name="T9" fmla="*/ 6381750 h 6381750"/>
              <a:gd name="T10" fmla="*/ 0 w 8629650"/>
              <a:gd name="T11" fmla="*/ 0 h 63817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629650" h="6381750">
                <a:moveTo>
                  <a:pt x="0" y="0"/>
                </a:moveTo>
                <a:lnTo>
                  <a:pt x="8031169" y="0"/>
                </a:lnTo>
                <a:lnTo>
                  <a:pt x="8629650" y="598481"/>
                </a:lnTo>
                <a:lnTo>
                  <a:pt x="8629650" y="6381750"/>
                </a:lnTo>
                <a:lnTo>
                  <a:pt x="0" y="6381750"/>
                </a:lnTo>
                <a:lnTo>
                  <a:pt x="0" y="0"/>
                </a:lnTo>
                <a:close/>
              </a:path>
            </a:pathLst>
          </a:custGeom>
          <a:solidFill>
            <a:schemeClr val="bg1"/>
          </a:solidFill>
          <a:ln w="9525" cap="flat" cmpd="sng">
            <a:noFill/>
            <a:prstDash val="solid"/>
            <a:round/>
            <a:headEnd/>
            <a:tailEnd/>
          </a:ln>
          <a:effectLst>
            <a:outerShdw dist="23000" dir="5400000" rotWithShape="0">
              <a:srgbClr val="000000">
                <a:alpha val="34999"/>
              </a:srgbClr>
            </a:outerShdw>
          </a:effectLst>
        </p:spPr>
        <p:txBody>
          <a:bodyPr anchor="ctr"/>
          <a:lstStyle/>
          <a:p>
            <a:pPr defTabSz="457200" fontAlgn="base">
              <a:spcBef>
                <a:spcPct val="0"/>
              </a:spcBef>
              <a:spcAft>
                <a:spcPct val="0"/>
              </a:spcAft>
            </a:pPr>
            <a:endParaRPr lang="en-US" dirty="0">
              <a:solidFill>
                <a:prstClr val="black"/>
              </a:solidFill>
              <a:ea typeface="MS PGothic" pitchFamily="34" charset="-128"/>
            </a:endParaRPr>
          </a:p>
        </p:txBody>
      </p:sp>
      <p:sp>
        <p:nvSpPr>
          <p:cNvPr id="1027" name="Title Placeholder 1"/>
          <p:cNvSpPr>
            <a:spLocks noGrp="1"/>
          </p:cNvSpPr>
          <p:nvPr>
            <p:ph type="title"/>
          </p:nvPr>
        </p:nvSpPr>
        <p:spPr bwMode="auto">
          <a:xfrm>
            <a:off x="516467" y="274638"/>
            <a:ext cx="1113366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516467" y="1600201"/>
            <a:ext cx="1113366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11684000" y="6518276"/>
            <a:ext cx="541867"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defTabSz="457200" fontAlgn="base">
              <a:spcBef>
                <a:spcPct val="0"/>
              </a:spcBef>
              <a:spcAft>
                <a:spcPct val="0"/>
              </a:spcAft>
            </a:pPr>
            <a:fld id="{C6084C31-A0E6-484D-A65D-1F92DE6CEF0F}" type="slidenum">
              <a:rPr lang="en-US" smtClean="0">
                <a:solidFill>
                  <a:prstClr val="white"/>
                </a:solidFill>
                <a:ea typeface="MS PGothic" pitchFamily="34" charset="-128"/>
              </a:rPr>
              <a:pPr defTabSz="457200" fontAlgn="base">
                <a:spcBef>
                  <a:spcPct val="0"/>
                </a:spcBef>
                <a:spcAft>
                  <a:spcPct val="0"/>
                </a:spcAft>
              </a:pPr>
              <a:t>‹#›</a:t>
            </a:fld>
            <a:endParaRPr lang="en-US" dirty="0">
              <a:solidFill>
                <a:prstClr val="white"/>
              </a:solidFill>
              <a:ea typeface="MS PGothic" pitchFamily="34" charset="-128"/>
            </a:endParaRPr>
          </a:p>
        </p:txBody>
      </p:sp>
      <p:pic>
        <p:nvPicPr>
          <p:cNvPr id="8" name="Picture 7" descr="LOVE_30th-Red.jpg"/>
          <p:cNvPicPr>
            <a:picLocks noChangeAspect="1"/>
          </p:cNvPicPr>
          <p:nvPr userDrawn="1"/>
        </p:nvPicPr>
        <p:blipFill>
          <a:blip r:embed="rId13" cstate="print"/>
          <a:stretch>
            <a:fillRect/>
          </a:stretch>
        </p:blipFill>
        <p:spPr>
          <a:xfrm>
            <a:off x="11054400" y="5780068"/>
            <a:ext cx="667469" cy="729894"/>
          </a:xfrm>
          <a:prstGeom prst="rect">
            <a:avLst/>
          </a:prstGeom>
        </p:spPr>
      </p:pic>
      <p:pic>
        <p:nvPicPr>
          <p:cNvPr id="9" name="Picture 8" descr="LOVE_30thAnnivlogo_final.jp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444627" y="5117770"/>
            <a:ext cx="1333937" cy="1458694"/>
          </a:xfrm>
          <a:prstGeom prst="rect">
            <a:avLst/>
          </a:prstGeom>
        </p:spPr>
      </p:pic>
    </p:spTree>
    <p:extLst>
      <p:ext uri="{BB962C8B-B14F-4D97-AF65-F5344CB8AC3E}">
        <p14:creationId xmlns:p14="http://schemas.microsoft.com/office/powerpoint/2010/main" val="42545618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defTabSz="457200" rtl="0" eaLnBrk="0" fontAlgn="base" hangingPunct="0">
        <a:spcBef>
          <a:spcPct val="0"/>
        </a:spcBef>
        <a:spcAft>
          <a:spcPct val="0"/>
        </a:spcAft>
        <a:defRPr sz="3400" kern="1200">
          <a:solidFill>
            <a:schemeClr val="tx1"/>
          </a:solidFill>
          <a:latin typeface="+mj-lt"/>
          <a:ea typeface="MS PGothic" pitchFamily="34" charset="-128"/>
          <a:cs typeface="ＭＳ Ｐゴシック" charset="0"/>
        </a:defRPr>
      </a:lvl1pPr>
      <a:lvl2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2pPr>
      <a:lvl3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3pPr>
      <a:lvl4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4pPr>
      <a:lvl5pPr algn="l" defTabSz="457200" rtl="0" eaLnBrk="0" fontAlgn="base" hangingPunct="0">
        <a:spcBef>
          <a:spcPct val="0"/>
        </a:spcBef>
        <a:spcAft>
          <a:spcPct val="0"/>
        </a:spcAft>
        <a:defRPr sz="3400">
          <a:solidFill>
            <a:schemeClr val="tx1"/>
          </a:solidFill>
          <a:latin typeface="Cambria" charset="0"/>
          <a:ea typeface="MS PGothic" pitchFamily="34" charset="-128"/>
          <a:cs typeface="ＭＳ Ｐゴシック" charset="0"/>
        </a:defRPr>
      </a:lvl5pPr>
      <a:lvl6pPr marL="4572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6pPr>
      <a:lvl7pPr marL="9144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7pPr>
      <a:lvl8pPr marL="13716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8pPr>
      <a:lvl9pPr marL="1828800" algn="l" defTabSz="457200" rtl="0" fontAlgn="base">
        <a:spcBef>
          <a:spcPct val="0"/>
        </a:spcBef>
        <a:spcAft>
          <a:spcPct val="0"/>
        </a:spcAft>
        <a:defRPr sz="3400">
          <a:solidFill>
            <a:schemeClr val="tx1"/>
          </a:solidFill>
          <a:latin typeface="Cambri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gmayernik@lovefunding.com" TargetMode="External"/><Relationship Id="rId2" Type="http://schemas.openxmlformats.org/officeDocument/2006/relationships/hyperlink" Target="mailto:bjones@lovefunding.com" TargetMode="Externa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9400" y="4198938"/>
            <a:ext cx="9144000" cy="2227262"/>
          </a:xfrm>
        </p:spPr>
        <p:txBody>
          <a:bodyPr>
            <a:normAutofit lnSpcReduction="10000"/>
          </a:bodyPr>
          <a:lstStyle/>
          <a:p>
            <a:r>
              <a:rPr lang="en-US" i="1" u="sng" dirty="0" smtClean="0"/>
              <a:t>Presented By</a:t>
            </a:r>
          </a:p>
          <a:p>
            <a:pPr algn="l">
              <a:lnSpc>
                <a:spcPct val="100000"/>
              </a:lnSpc>
              <a:spcBef>
                <a:spcPts val="0"/>
              </a:spcBef>
            </a:pPr>
            <a:r>
              <a:rPr lang="en-US" dirty="0" smtClean="0"/>
              <a:t>	Katey Forth	    Moderator	     Great Lakes Capital Fund</a:t>
            </a:r>
          </a:p>
          <a:p>
            <a:pPr algn="l">
              <a:lnSpc>
                <a:spcPct val="100000"/>
              </a:lnSpc>
              <a:spcBef>
                <a:spcPts val="0"/>
              </a:spcBef>
            </a:pPr>
            <a:r>
              <a:rPr lang="en-US" dirty="0" smtClean="0"/>
              <a:t>	Paul DeKruiff	    Originator	     Great Lakes Capital Fund		Zina Risk	    Underwriter	     Great Lakes Capital Fund		Brian Jones	    Director	     Love Funding</a:t>
            </a:r>
          </a:p>
          <a:p>
            <a:pPr algn="l">
              <a:lnSpc>
                <a:spcPct val="100000"/>
              </a:lnSpc>
              <a:spcBef>
                <a:spcPts val="0"/>
              </a:spcBef>
            </a:pPr>
            <a:r>
              <a:rPr lang="en-US" dirty="0"/>
              <a:t>	</a:t>
            </a:r>
            <a:r>
              <a:rPr lang="en-US" dirty="0" smtClean="0"/>
              <a:t>Greg Mayernik	    Originator	     Love Funding</a:t>
            </a:r>
          </a:p>
          <a:p>
            <a:pPr algn="l">
              <a:lnSpc>
                <a:spcPct val="100000"/>
              </a:lnSpc>
              <a:spcBef>
                <a:spcPts val="0"/>
              </a:spcBef>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349250"/>
            <a:ext cx="5740400" cy="3060700"/>
          </a:xfrm>
          <a:prstGeom prst="rect">
            <a:avLst/>
          </a:prstGeom>
        </p:spPr>
      </p:pic>
      <p:sp>
        <p:nvSpPr>
          <p:cNvPr id="2" name="TextBox 1"/>
          <p:cNvSpPr txBox="1"/>
          <p:nvPr/>
        </p:nvSpPr>
        <p:spPr>
          <a:xfrm>
            <a:off x="2470150" y="3512056"/>
            <a:ext cx="6896100" cy="584775"/>
          </a:xfrm>
          <a:prstGeom prst="rect">
            <a:avLst/>
          </a:prstGeom>
          <a:noFill/>
        </p:spPr>
        <p:txBody>
          <a:bodyPr wrap="square" rtlCol="0">
            <a:spAutoFit/>
          </a:bodyPr>
          <a:lstStyle/>
          <a:p>
            <a:pPr algn="ctr"/>
            <a:r>
              <a:rPr lang="en-US" sz="3200" b="1" dirty="0" smtClean="0"/>
              <a:t>Loan Execution Panel Discussion</a:t>
            </a:r>
            <a:endParaRPr lang="en-US" sz="3200" b="1" dirty="0"/>
          </a:p>
        </p:txBody>
      </p:sp>
    </p:spTree>
    <p:extLst>
      <p:ext uri="{BB962C8B-B14F-4D97-AF65-F5344CB8AC3E}">
        <p14:creationId xmlns:p14="http://schemas.microsoft.com/office/powerpoint/2010/main" val="332689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911350" y="274638"/>
            <a:ext cx="8350250" cy="976312"/>
          </a:xfrm>
        </p:spPr>
        <p:txBody>
          <a:bodyPr/>
          <a:lstStyle/>
          <a:p>
            <a:pPr eaLnBrk="1" hangingPunct="1"/>
            <a:r>
              <a:rPr lang="en-US" dirty="0" smtClean="0"/>
              <a:t>LIHTC Pilot Program</a:t>
            </a:r>
            <a:br>
              <a:rPr lang="en-US" dirty="0" smtClean="0"/>
            </a:br>
            <a:r>
              <a:rPr lang="en-US" sz="2500" i="1" dirty="0"/>
              <a:t>Permanent Financing for Multifamily Housing with LIHTC</a:t>
            </a:r>
            <a:endParaRPr lang="en-US" i="1" dirty="0" smtClean="0"/>
          </a:p>
        </p:txBody>
      </p:sp>
      <p:sp>
        <p:nvSpPr>
          <p:cNvPr id="21506" name="Content Placeholder 2"/>
          <p:cNvSpPr>
            <a:spLocks noGrp="1"/>
          </p:cNvSpPr>
          <p:nvPr>
            <p:ph idx="1"/>
          </p:nvPr>
        </p:nvSpPr>
        <p:spPr>
          <a:xfrm>
            <a:off x="1911350" y="1379539"/>
            <a:ext cx="8350250" cy="4746625"/>
          </a:xfrm>
        </p:spPr>
        <p:txBody>
          <a:bodyPr/>
          <a:lstStyle/>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lvl="1" indent="-342900" eaLnBrk="1" hangingPunct="1">
              <a:buNone/>
            </a:pPr>
            <a:endParaRPr lang="en-US" sz="1200" dirty="0"/>
          </a:p>
          <a:p>
            <a:pPr marL="398463" lvl="1" indent="1588" eaLnBrk="1" hangingPunct="1">
              <a:buNone/>
            </a:pPr>
            <a:endParaRPr lang="en-US" sz="1200" dirty="0"/>
          </a:p>
          <a:p>
            <a:pPr marL="398463" lvl="1" indent="1588" eaLnBrk="1" hangingPunct="1">
              <a:buNone/>
            </a:pPr>
            <a:endParaRPr lang="en-US" sz="1200" dirty="0"/>
          </a:p>
          <a:p>
            <a:pPr marL="398463" lvl="1" indent="1588" eaLnBrk="1" hangingPunct="1">
              <a:buNone/>
            </a:pPr>
            <a:endParaRPr lang="en-US" sz="1200" dirty="0"/>
          </a:p>
        </p:txBody>
      </p:sp>
      <p:graphicFrame>
        <p:nvGraphicFramePr>
          <p:cNvPr id="4" name="Table 3"/>
          <p:cNvGraphicFramePr>
            <a:graphicFrameLocks noGrp="1"/>
          </p:cNvGraphicFramePr>
          <p:nvPr/>
        </p:nvGraphicFramePr>
        <p:xfrm>
          <a:off x="523690" y="1285601"/>
          <a:ext cx="9825643" cy="5248207"/>
        </p:xfrm>
        <a:graphic>
          <a:graphicData uri="http://schemas.openxmlformats.org/drawingml/2006/table">
            <a:tbl>
              <a:tblPr firstRow="1" bandRow="1">
                <a:tableStyleId>{5C22544A-7EE6-4342-B048-85BDC9FD1C3A}</a:tableStyleId>
              </a:tblPr>
              <a:tblGrid>
                <a:gridCol w="2606239"/>
                <a:gridCol w="3609702"/>
                <a:gridCol w="3609702"/>
              </a:tblGrid>
              <a:tr h="306216">
                <a:tc>
                  <a:txBody>
                    <a:bodyPr/>
                    <a:lstStyle/>
                    <a:p>
                      <a:pPr algn="ctr"/>
                      <a:endParaRPr lang="en-US" sz="1200" dirty="0"/>
                    </a:p>
                  </a:txBody>
                  <a:tcPr>
                    <a:solidFill>
                      <a:srgbClr val="8C0228"/>
                    </a:solidFill>
                  </a:tcPr>
                </a:tc>
                <a:tc gridSpan="2">
                  <a:txBody>
                    <a:bodyPr/>
                    <a:lstStyle/>
                    <a:p>
                      <a:pPr algn="ctr"/>
                      <a:endParaRPr lang="en-US" sz="1200" dirty="0"/>
                    </a:p>
                  </a:txBody>
                  <a:tcPr>
                    <a:solidFill>
                      <a:srgbClr val="8C0228"/>
                    </a:solidFill>
                  </a:tcPr>
                </a:tc>
                <a:tc hMerge="1">
                  <a:txBody>
                    <a:bodyPr/>
                    <a:lstStyle/>
                    <a:p>
                      <a:endParaRPr lang="en-US"/>
                    </a:p>
                  </a:txBody>
                  <a:tcPr/>
                </a:tc>
              </a:tr>
              <a:tr h="688987">
                <a:tc>
                  <a:txBody>
                    <a:bodyPr/>
                    <a:lstStyle/>
                    <a:p>
                      <a:r>
                        <a:rPr lang="en-US" sz="1150" dirty="0" smtClean="0"/>
                        <a:t>Overview</a:t>
                      </a:r>
                      <a:endParaRPr lang="en-US" sz="1150" dirty="0"/>
                    </a:p>
                  </a:txBody>
                  <a:tcPr anchor="ctr"/>
                </a:tc>
                <a:tc gridSpan="2">
                  <a:txBody>
                    <a:bodyPr/>
                    <a:lstStyle/>
                    <a:p>
                      <a:pPr algn="just"/>
                      <a:r>
                        <a:rPr lang="en-US" sz="1150" dirty="0" smtClean="0"/>
                        <a:t>Working within the framework</a:t>
                      </a:r>
                      <a:r>
                        <a:rPr lang="en-US" sz="1150" baseline="0" dirty="0" smtClean="0"/>
                        <a:t> </a:t>
                      </a:r>
                      <a:r>
                        <a:rPr lang="en-US" sz="1150" dirty="0" smtClean="0"/>
                        <a:t>of the </a:t>
                      </a:r>
                      <a:r>
                        <a:rPr lang="en-US" sz="1150" baseline="0" dirty="0" smtClean="0"/>
                        <a:t>223(f) loan program regulations, HUD created a loan program with a streamlined review process on transactions that are low risk. The Pilot program is designed to expedite application processing to meet tight external deadlines imposed by the LIHTC program. </a:t>
                      </a:r>
                      <a:endParaRPr lang="en-US" sz="1150" dirty="0"/>
                    </a:p>
                  </a:txBody>
                  <a:tcPr anchor="ctr"/>
                </a:tc>
                <a:tc hMerge="1">
                  <a:txBody>
                    <a:bodyPr/>
                    <a:lstStyle/>
                    <a:p>
                      <a:endParaRPr lang="en-US"/>
                    </a:p>
                  </a:txBody>
                  <a:tcPr/>
                </a:tc>
              </a:tr>
              <a:tr h="297710">
                <a:tc>
                  <a:txBody>
                    <a:bodyPr/>
                    <a:lstStyle/>
                    <a:p>
                      <a:r>
                        <a:rPr lang="en-US" sz="1150" dirty="0" smtClean="0"/>
                        <a:t>Eligible Properties:</a:t>
                      </a:r>
                      <a:endParaRPr lang="en-US" sz="1150" dirty="0"/>
                    </a:p>
                  </a:txBody>
                  <a:tcPr anchor="ctr"/>
                </a:tc>
                <a:tc gridSpan="2">
                  <a:txBody>
                    <a:bodyPr/>
                    <a:lstStyle/>
                    <a:p>
                      <a:pPr algn="ctr"/>
                      <a:endParaRPr lang="en-US" sz="1150" dirty="0"/>
                    </a:p>
                  </a:txBody>
                  <a:tcPr anchor="ctr"/>
                </a:tc>
                <a:tc hMerge="1">
                  <a:txBody>
                    <a:bodyPr/>
                    <a:lstStyle/>
                    <a:p>
                      <a:endParaRPr lang="en-US"/>
                    </a:p>
                  </a:txBody>
                  <a:tcPr/>
                </a:tc>
              </a:tr>
              <a:tr h="493349">
                <a:tc>
                  <a:txBody>
                    <a:bodyPr/>
                    <a:lstStyle/>
                    <a:p>
                      <a:pPr lvl="1"/>
                      <a:r>
                        <a:rPr lang="en-US" sz="1150" dirty="0" smtClean="0"/>
                        <a:t>1) Re-syndicated LIHTC projects</a:t>
                      </a:r>
                      <a:endParaRPr lang="en-US" sz="1150" dirty="0"/>
                    </a:p>
                  </a:txBody>
                  <a:tcPr anchor="ctr"/>
                </a:tc>
                <a:tc gridSpan="2">
                  <a:txBody>
                    <a:bodyPr/>
                    <a:lstStyle/>
                    <a:p>
                      <a:pPr algn="just"/>
                      <a:r>
                        <a:rPr lang="en-US" sz="1150" dirty="0" smtClean="0"/>
                        <a:t>Permanent financing</a:t>
                      </a:r>
                      <a:r>
                        <a:rPr lang="en-US" sz="1150" baseline="0" dirty="0" smtClean="0"/>
                        <a:t> for acquisition and/or refinance with moderate rehabilitation up to $40,000 per unit</a:t>
                      </a:r>
                      <a:endParaRPr lang="en-US" sz="1150" dirty="0"/>
                    </a:p>
                  </a:txBody>
                  <a:tcPr anchor="ctr"/>
                </a:tc>
                <a:tc hMerge="1">
                  <a:txBody>
                    <a:bodyPr/>
                    <a:lstStyle/>
                    <a:p>
                      <a:endParaRPr lang="en-US"/>
                    </a:p>
                  </a:txBody>
                  <a:tcPr/>
                </a:tc>
              </a:tr>
              <a:tr h="688987">
                <a:tc>
                  <a:txBody>
                    <a:bodyPr/>
                    <a:lstStyle/>
                    <a:p>
                      <a:pPr lvl="1"/>
                      <a:r>
                        <a:rPr lang="en-US" sz="1150" dirty="0" smtClean="0"/>
                        <a:t>2) Acquisition &amp; Rehabilitation</a:t>
                      </a:r>
                      <a:r>
                        <a:rPr lang="en-US" sz="1150" baseline="0" dirty="0" smtClean="0"/>
                        <a:t> with LIHTC</a:t>
                      </a:r>
                      <a:endParaRPr lang="en-US" sz="1150" dirty="0"/>
                    </a:p>
                  </a:txBody>
                  <a:tcPr anchor="ctr"/>
                </a:tc>
                <a:tc gridSpan="2">
                  <a:txBody>
                    <a:bodyPr/>
                    <a:lstStyle/>
                    <a:p>
                      <a:pPr algn="just"/>
                      <a:r>
                        <a:rPr lang="en-US" sz="1150" dirty="0" smtClean="0"/>
                        <a:t>Permanent financing for acquisition and/or refinance with moderate rehabilitation up to $40,000 per unit.</a:t>
                      </a:r>
                    </a:p>
                    <a:p>
                      <a:pPr algn="just"/>
                      <a:r>
                        <a:rPr lang="en-US" sz="1150" dirty="0" smtClean="0"/>
                        <a:t>Projects</a:t>
                      </a:r>
                      <a:r>
                        <a:rPr lang="en-US" sz="1150" baseline="0" dirty="0" smtClean="0"/>
                        <a:t> with &gt;90% rental assistance, market rate converting to LIHTC or affordable projects converting to LIHTC.</a:t>
                      </a:r>
                      <a:endParaRPr lang="en-US" sz="1150" dirty="0"/>
                    </a:p>
                  </a:txBody>
                  <a:tcPr anchor="ctr"/>
                </a:tc>
                <a:tc hMerge="1">
                  <a:txBody>
                    <a:bodyPr/>
                    <a:lstStyle/>
                    <a:p>
                      <a:endParaRPr lang="en-US"/>
                    </a:p>
                  </a:txBody>
                  <a:tcPr/>
                </a:tc>
              </a:tr>
              <a:tr h="493349">
                <a:tc>
                  <a:txBody>
                    <a:bodyPr/>
                    <a:lstStyle/>
                    <a:p>
                      <a:pPr lvl="1"/>
                      <a:r>
                        <a:rPr lang="en-US" sz="1150" dirty="0" smtClean="0"/>
                        <a:t>3) New constructed</a:t>
                      </a:r>
                      <a:r>
                        <a:rPr lang="en-US" sz="1150" baseline="0" dirty="0" smtClean="0"/>
                        <a:t> stabilized properties</a:t>
                      </a:r>
                      <a:endParaRPr lang="en-US" sz="1150" dirty="0"/>
                    </a:p>
                  </a:txBody>
                  <a:tcPr anchor="ctr"/>
                </a:tc>
                <a:tc gridSpan="2">
                  <a:txBody>
                    <a:bodyPr/>
                    <a:lstStyle/>
                    <a:p>
                      <a:pPr algn="just"/>
                      <a:r>
                        <a:rPr lang="en-US" sz="1150" dirty="0" smtClean="0"/>
                        <a:t>Permanent financing</a:t>
                      </a:r>
                      <a:r>
                        <a:rPr lang="en-US" sz="1150" baseline="0" dirty="0" smtClean="0"/>
                        <a:t> under waiver of three year rule. </a:t>
                      </a:r>
                      <a:r>
                        <a:rPr lang="en-US" sz="1150" b="1" i="1" u="sng" baseline="0" dirty="0" smtClean="0"/>
                        <a:t>Projects must have building permits prior to  September 18, 2014.</a:t>
                      </a:r>
                      <a:endParaRPr lang="en-US" sz="1150" b="1" i="1" u="sng" dirty="0"/>
                    </a:p>
                  </a:txBody>
                  <a:tcPr anchor="ctr"/>
                </a:tc>
                <a:tc hMerge="1">
                  <a:txBody>
                    <a:bodyPr/>
                    <a:lstStyle/>
                    <a:p>
                      <a:endParaRPr lang="en-US"/>
                    </a:p>
                  </a:txBody>
                  <a:tcPr/>
                </a:tc>
              </a:tr>
              <a:tr h="297710">
                <a:tc>
                  <a:txBody>
                    <a:bodyPr/>
                    <a:lstStyle/>
                    <a:p>
                      <a:r>
                        <a:rPr lang="en-US" sz="1150" dirty="0" smtClean="0"/>
                        <a:t>MIP</a:t>
                      </a:r>
                      <a:endParaRPr lang="en-US" sz="1150" dirty="0"/>
                    </a:p>
                  </a:txBody>
                  <a:tcPr anchor="ctr"/>
                </a:tc>
                <a:tc gridSpan="2">
                  <a:txBody>
                    <a:bodyPr/>
                    <a:lstStyle/>
                    <a:p>
                      <a:pPr algn="l"/>
                      <a:r>
                        <a:rPr lang="en-US" sz="1150" dirty="0" smtClean="0"/>
                        <a:t>.45%</a:t>
                      </a:r>
                      <a:endParaRPr lang="en-US" sz="1150" dirty="0"/>
                    </a:p>
                  </a:txBody>
                  <a:tcPr anchor="ctr"/>
                </a:tc>
                <a:tc hMerge="1">
                  <a:txBody>
                    <a:bodyPr/>
                    <a:lstStyle/>
                    <a:p>
                      <a:endParaRPr lang="en-US"/>
                    </a:p>
                  </a:txBody>
                  <a:tcPr/>
                </a:tc>
              </a:tr>
              <a:tr h="493349">
                <a:tc>
                  <a:txBody>
                    <a:bodyPr/>
                    <a:lstStyle/>
                    <a:p>
                      <a:r>
                        <a:rPr lang="en-US" sz="1150" dirty="0" smtClean="0"/>
                        <a:t>Maximum</a:t>
                      </a:r>
                      <a:r>
                        <a:rPr lang="en-US" sz="1150" baseline="0" dirty="0" smtClean="0"/>
                        <a:t> Loan is Limited to the Lesser of:</a:t>
                      </a:r>
                      <a:endParaRPr lang="en-US" sz="1150" dirty="0"/>
                    </a:p>
                  </a:txBody>
                  <a:tcPr anchor="ctr"/>
                </a:tc>
                <a:tc>
                  <a:txBody>
                    <a:bodyPr/>
                    <a:lstStyle/>
                    <a:p>
                      <a:pPr algn="ctr"/>
                      <a:r>
                        <a:rPr lang="en-US" sz="1150" dirty="0" smtClean="0"/>
                        <a:t>Affordable</a:t>
                      </a:r>
                      <a:endParaRPr lang="en-US" sz="1150" dirty="0"/>
                    </a:p>
                  </a:txBody>
                  <a:tcPr anchor="ctr"/>
                </a:tc>
                <a:tc>
                  <a:txBody>
                    <a:bodyPr/>
                    <a:lstStyle/>
                    <a:p>
                      <a:pPr algn="ctr"/>
                      <a:r>
                        <a:rPr lang="en-US" sz="1150" dirty="0" smtClean="0"/>
                        <a:t>&gt;90%</a:t>
                      </a:r>
                      <a:r>
                        <a:rPr lang="en-US" sz="1150" baseline="0" dirty="0" smtClean="0"/>
                        <a:t> Project Based Rental Assistance</a:t>
                      </a:r>
                      <a:endParaRPr lang="en-US" sz="1150" dirty="0"/>
                    </a:p>
                  </a:txBody>
                  <a:tcPr anchor="ctr"/>
                </a:tc>
              </a:tr>
              <a:tr h="297710">
                <a:tc>
                  <a:txBody>
                    <a:bodyPr/>
                    <a:lstStyle/>
                    <a:p>
                      <a:pPr marL="228600" indent="-228600">
                        <a:buNone/>
                      </a:pPr>
                      <a:r>
                        <a:rPr lang="en-US" sz="1150" baseline="0" dirty="0" smtClean="0"/>
                        <a:t>   1) LTV</a:t>
                      </a:r>
                      <a:endParaRPr lang="en-US" sz="1150" dirty="0"/>
                    </a:p>
                  </a:txBody>
                  <a:tcPr anchor="ctr"/>
                </a:tc>
                <a:tc>
                  <a:txBody>
                    <a:bodyPr/>
                    <a:lstStyle/>
                    <a:p>
                      <a:pPr algn="ctr"/>
                      <a:r>
                        <a:rPr lang="en-US" sz="1150" dirty="0" smtClean="0"/>
                        <a:t>85%</a:t>
                      </a:r>
                      <a:endParaRPr lang="en-US" sz="1150" dirty="0"/>
                    </a:p>
                  </a:txBody>
                  <a:tcPr anchor="ctr"/>
                </a:tc>
                <a:tc>
                  <a:txBody>
                    <a:bodyPr/>
                    <a:lstStyle/>
                    <a:p>
                      <a:pPr algn="ctr"/>
                      <a:r>
                        <a:rPr lang="en-US" sz="1150" dirty="0" smtClean="0"/>
                        <a:t>87%</a:t>
                      </a:r>
                      <a:endParaRPr lang="en-US" sz="1150" dirty="0"/>
                    </a:p>
                  </a:txBody>
                  <a:tcPr anchor="ctr"/>
                </a:tc>
              </a:tr>
              <a:tr h="297710">
                <a:tc>
                  <a:txBody>
                    <a:bodyPr/>
                    <a:lstStyle/>
                    <a:p>
                      <a:r>
                        <a:rPr lang="en-US" sz="1150" dirty="0" smtClean="0"/>
                        <a:t>   2) Refinance LTC</a:t>
                      </a:r>
                      <a:endParaRPr lang="en-US" sz="1150" dirty="0"/>
                    </a:p>
                  </a:txBody>
                  <a:tcPr anchor="ctr"/>
                </a:tc>
                <a:tc>
                  <a:txBody>
                    <a:bodyPr/>
                    <a:lstStyle/>
                    <a:p>
                      <a:pPr algn="ctr"/>
                      <a:r>
                        <a:rPr lang="en-US" sz="1150" dirty="0" smtClean="0"/>
                        <a:t>100%</a:t>
                      </a:r>
                      <a:endParaRPr lang="en-US" sz="1150" dirty="0"/>
                    </a:p>
                  </a:txBody>
                  <a:tcPr anchor="ctr"/>
                </a:tc>
                <a:tc>
                  <a:txBody>
                    <a:bodyPr/>
                    <a:lstStyle/>
                    <a:p>
                      <a:pPr algn="ctr"/>
                      <a:r>
                        <a:rPr lang="en-US" sz="1150" dirty="0" smtClean="0"/>
                        <a:t>100%</a:t>
                      </a:r>
                      <a:endParaRPr lang="en-US" sz="1150" dirty="0"/>
                    </a:p>
                  </a:txBody>
                  <a:tcPr anchor="ctr"/>
                </a:tc>
              </a:tr>
              <a:tr h="297710">
                <a:tc>
                  <a:txBody>
                    <a:bodyPr/>
                    <a:lstStyle/>
                    <a:p>
                      <a:r>
                        <a:rPr lang="en-US" sz="1150" dirty="0" smtClean="0"/>
                        <a:t>   3) Acquisition LTC</a:t>
                      </a:r>
                      <a:endParaRPr lang="en-US" sz="1150" dirty="0"/>
                    </a:p>
                  </a:txBody>
                  <a:tcPr anchor="ctr"/>
                </a:tc>
                <a:tc>
                  <a:txBody>
                    <a:bodyPr/>
                    <a:lstStyle/>
                    <a:p>
                      <a:pPr algn="ctr"/>
                      <a:r>
                        <a:rPr lang="en-US" sz="1150" dirty="0" smtClean="0"/>
                        <a:t>90%</a:t>
                      </a:r>
                      <a:endParaRPr lang="en-US" sz="1150" dirty="0"/>
                    </a:p>
                  </a:txBody>
                  <a:tcPr anchor="ctr"/>
                </a:tc>
                <a:tc>
                  <a:txBody>
                    <a:bodyPr/>
                    <a:lstStyle/>
                    <a:p>
                      <a:pPr algn="ctr"/>
                      <a:r>
                        <a:rPr lang="en-US" sz="1150" dirty="0" smtClean="0"/>
                        <a:t>90%</a:t>
                      </a:r>
                      <a:endParaRPr lang="en-US" sz="1150" dirty="0"/>
                    </a:p>
                  </a:txBody>
                  <a:tcPr anchor="ctr"/>
                </a:tc>
              </a:tr>
              <a:tr h="297710">
                <a:tc>
                  <a:txBody>
                    <a:bodyPr/>
                    <a:lstStyle/>
                    <a:p>
                      <a:r>
                        <a:rPr lang="en-US" sz="1150" dirty="0" smtClean="0"/>
                        <a:t>   4) DSC</a:t>
                      </a:r>
                      <a:endParaRPr lang="en-US" sz="1150" dirty="0"/>
                    </a:p>
                  </a:txBody>
                  <a:tcPr anchor="ctr"/>
                </a:tc>
                <a:tc>
                  <a:txBody>
                    <a:bodyPr/>
                    <a:lstStyle/>
                    <a:p>
                      <a:pPr algn="ctr"/>
                      <a:r>
                        <a:rPr lang="en-US" sz="1150" dirty="0" smtClean="0"/>
                        <a:t>1.176x</a:t>
                      </a:r>
                      <a:endParaRPr lang="en-US" sz="1150" dirty="0"/>
                    </a:p>
                  </a:txBody>
                  <a:tcPr anchor="ctr"/>
                </a:tc>
                <a:tc>
                  <a:txBody>
                    <a:bodyPr/>
                    <a:lstStyle/>
                    <a:p>
                      <a:pPr algn="ctr"/>
                      <a:r>
                        <a:rPr lang="en-US" sz="1150" dirty="0" smtClean="0"/>
                        <a:t>1.15x</a:t>
                      </a:r>
                      <a:endParaRPr lang="en-US" sz="1150" dirty="0"/>
                    </a:p>
                  </a:txBody>
                  <a:tcPr anchor="ctr"/>
                </a:tc>
              </a:tr>
              <a:tr h="297710">
                <a:tc>
                  <a:txBody>
                    <a:bodyPr/>
                    <a:lstStyle/>
                    <a:p>
                      <a:r>
                        <a:rPr lang="en-US" sz="1150" dirty="0" smtClean="0"/>
                        <a:t>   5) Dollar Maximum</a:t>
                      </a:r>
                      <a:endParaRPr lang="en-US" sz="1150" dirty="0"/>
                    </a:p>
                  </a:txBody>
                  <a:tcPr anchor="ctr"/>
                </a:tc>
                <a:tc>
                  <a:txBody>
                    <a:bodyPr/>
                    <a:lstStyle/>
                    <a:p>
                      <a:pPr algn="ctr"/>
                      <a:r>
                        <a:rPr lang="en-US" sz="1150" dirty="0" smtClean="0"/>
                        <a:t>$25 million</a:t>
                      </a:r>
                      <a:endParaRPr lang="en-US" sz="1150" dirty="0"/>
                    </a:p>
                  </a:txBody>
                  <a:tcPr anchor="ctr"/>
                </a:tc>
                <a:tc>
                  <a:txBody>
                    <a:bodyPr/>
                    <a:lstStyle/>
                    <a:p>
                      <a:pPr algn="ctr"/>
                      <a:r>
                        <a:rPr lang="en-US" sz="1150" dirty="0" smtClean="0"/>
                        <a:t>$25 million</a:t>
                      </a:r>
                      <a:endParaRPr lang="en-US" sz="1150" dirty="0"/>
                    </a:p>
                  </a:txBody>
                  <a:tcPr anchor="ctr"/>
                </a:tc>
              </a:tr>
            </a:tbl>
          </a:graphicData>
        </a:graphic>
      </p:graphicFrame>
    </p:spTree>
    <p:extLst>
      <p:ext uri="{BB962C8B-B14F-4D97-AF65-F5344CB8AC3E}">
        <p14:creationId xmlns:p14="http://schemas.microsoft.com/office/powerpoint/2010/main" val="4203534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911350" y="274638"/>
            <a:ext cx="8350250" cy="976312"/>
          </a:xfrm>
        </p:spPr>
        <p:txBody>
          <a:bodyPr/>
          <a:lstStyle/>
          <a:p>
            <a:pPr eaLnBrk="1" hangingPunct="1"/>
            <a:r>
              <a:rPr lang="en-US" dirty="0" smtClean="0"/>
              <a:t>FHA Financing</a:t>
            </a:r>
            <a:br>
              <a:rPr lang="en-US" dirty="0" smtClean="0"/>
            </a:br>
            <a:r>
              <a:rPr lang="en-US" sz="2500" i="1" dirty="0"/>
              <a:t>What is means for asset </a:t>
            </a:r>
            <a:r>
              <a:rPr lang="en-US" sz="2500" i="1" dirty="0" smtClean="0"/>
              <a:t>management</a:t>
            </a:r>
            <a:endParaRPr lang="en-US" sz="2500" i="1" dirty="0"/>
          </a:p>
        </p:txBody>
      </p:sp>
      <p:sp>
        <p:nvSpPr>
          <p:cNvPr id="21506" name="Content Placeholder 2"/>
          <p:cNvSpPr>
            <a:spLocks noGrp="1"/>
          </p:cNvSpPr>
          <p:nvPr>
            <p:ph idx="1"/>
          </p:nvPr>
        </p:nvSpPr>
        <p:spPr>
          <a:xfrm>
            <a:off x="1911350" y="1379539"/>
            <a:ext cx="8350250" cy="4380400"/>
          </a:xfrm>
          <a:noFill/>
        </p:spPr>
        <p:txBody>
          <a:bodyPr/>
          <a:lstStyle/>
          <a:p>
            <a:pPr marL="398463" indent="-398463" algn="just" eaLnBrk="1" hangingPunct="1">
              <a:buFont typeface="Wingdings" pitchFamily="2" charset="2"/>
              <a:buChar char="Ø"/>
            </a:pPr>
            <a:r>
              <a:rPr lang="en-US" sz="1700" dirty="0"/>
              <a:t>Pre-loan Application Stage</a:t>
            </a:r>
          </a:p>
          <a:p>
            <a:pPr marL="398463" indent="-398463" algn="just" eaLnBrk="1" hangingPunct="1">
              <a:buNone/>
            </a:pPr>
            <a:r>
              <a:rPr lang="en-US" sz="1700" dirty="0"/>
              <a:t>	- Manage expenses</a:t>
            </a:r>
          </a:p>
          <a:p>
            <a:pPr marL="398463" indent="-398463" algn="just" eaLnBrk="1" hangingPunct="1">
              <a:buNone/>
            </a:pPr>
            <a:r>
              <a:rPr lang="en-US" sz="1700" dirty="0"/>
              <a:t>	- Manage collections</a:t>
            </a:r>
          </a:p>
          <a:p>
            <a:pPr marL="398463" indent="-398463" algn="just" eaLnBrk="1" hangingPunct="1">
              <a:buNone/>
            </a:pPr>
            <a:r>
              <a:rPr lang="en-US" sz="1700" dirty="0"/>
              <a:t>	- Manage occupancy</a:t>
            </a:r>
          </a:p>
          <a:p>
            <a:pPr marL="398463" indent="-398463" algn="just" eaLnBrk="1" hangingPunct="1">
              <a:buNone/>
            </a:pPr>
            <a:endParaRPr lang="en-US" sz="1700" dirty="0"/>
          </a:p>
          <a:p>
            <a:pPr marL="398463" indent="-398463" algn="just" eaLnBrk="1" hangingPunct="1">
              <a:buFont typeface="Wingdings" pitchFamily="2" charset="2"/>
              <a:buChar char="Ø"/>
            </a:pPr>
            <a:r>
              <a:rPr lang="en-US" sz="1700" dirty="0"/>
              <a:t>Loan Application and Submission Stage</a:t>
            </a:r>
          </a:p>
          <a:p>
            <a:pPr marL="398463" indent="-398463" algn="just" eaLnBrk="1" hangingPunct="1">
              <a:buNone/>
            </a:pPr>
            <a:r>
              <a:rPr lang="en-US" sz="1700" dirty="0"/>
              <a:t>	- Forms, forms and more forms</a:t>
            </a:r>
          </a:p>
          <a:p>
            <a:pPr marL="398463" indent="-398463" algn="just" eaLnBrk="1" hangingPunct="1">
              <a:buNone/>
            </a:pPr>
            <a:r>
              <a:rPr lang="en-US" sz="1700" dirty="0"/>
              <a:t>	- Forms…. see above</a:t>
            </a:r>
          </a:p>
          <a:p>
            <a:pPr marL="398463" indent="-398463" algn="just" eaLnBrk="1" hangingPunct="1">
              <a:buNone/>
            </a:pPr>
            <a:r>
              <a:rPr lang="en-US" sz="1700" dirty="0"/>
              <a:t>	- Inspections</a:t>
            </a:r>
          </a:p>
          <a:p>
            <a:pPr marL="398463" indent="-398463" algn="just" eaLnBrk="1" hangingPunct="1">
              <a:buNone/>
            </a:pPr>
            <a:r>
              <a:rPr lang="en-US" sz="1700" dirty="0"/>
              <a:t>	</a:t>
            </a:r>
          </a:p>
          <a:p>
            <a:pPr marL="398463" indent="-398463" algn="just" eaLnBrk="1" hangingPunct="1">
              <a:buFont typeface="Wingdings" pitchFamily="2" charset="2"/>
              <a:buChar char="Ø"/>
            </a:pPr>
            <a:r>
              <a:rPr lang="en-US" sz="1700" dirty="0"/>
              <a:t>Post Loan Closing Stage</a:t>
            </a:r>
          </a:p>
          <a:p>
            <a:pPr marL="398463" indent="-398463" algn="just" eaLnBrk="1" hangingPunct="1">
              <a:buNone/>
            </a:pPr>
            <a:r>
              <a:rPr lang="en-US" sz="1700" dirty="0"/>
              <a:t>	- Registration for on-line HUD reporting systems</a:t>
            </a:r>
          </a:p>
          <a:p>
            <a:pPr marL="398463" indent="-398463" algn="just" eaLnBrk="1" hangingPunct="1">
              <a:buNone/>
            </a:pPr>
            <a:r>
              <a:rPr lang="en-US" sz="1700" dirty="0"/>
              <a:t>	- Physical inspections</a:t>
            </a:r>
          </a:p>
          <a:p>
            <a:pPr marL="398463" indent="-398463" algn="just" eaLnBrk="1" hangingPunct="1">
              <a:buNone/>
            </a:pPr>
            <a:r>
              <a:rPr lang="en-US" sz="1700" dirty="0"/>
              <a:t>	- Annual audit and submission requirements</a:t>
            </a:r>
          </a:p>
          <a:p>
            <a:pPr marL="398463" indent="-398463" algn="just" eaLnBrk="1" hangingPunct="1">
              <a:buFont typeface="Wingdings" pitchFamily="2" charset="2"/>
              <a:buChar char="Ø"/>
            </a:pPr>
            <a:endParaRPr lang="en-US" sz="1700" dirty="0"/>
          </a:p>
          <a:p>
            <a:pPr marL="398463" indent="-398463" algn="just" eaLnBrk="1" hangingPunct="1">
              <a:buFont typeface="Wingdings" pitchFamily="2" charset="2"/>
              <a:buChar char="Ø"/>
            </a:pPr>
            <a:endParaRPr lang="en-US" sz="1700" dirty="0"/>
          </a:p>
          <a:p>
            <a:pPr marL="398463" indent="-398463" algn="just" eaLnBrk="1" hangingPunct="1">
              <a:buFont typeface="Wingdings" pitchFamily="2" charset="2"/>
              <a:buChar char="Ø"/>
            </a:pPr>
            <a:endParaRPr lang="en-US" sz="1700" dirty="0"/>
          </a:p>
          <a:p>
            <a:pPr marL="398463" indent="-398463" eaLnBrk="1" hangingPunct="1">
              <a:buFont typeface="Wingdings" pitchFamily="2" charset="2"/>
              <a:buChar char="Ø"/>
            </a:pPr>
            <a:endParaRPr lang="en-US" sz="1500" dirty="0"/>
          </a:p>
          <a:p>
            <a:pPr marL="398463" indent="-398463" eaLnBrk="1" hangingPunct="1">
              <a:buFont typeface="Wingdings" pitchFamily="2" charset="2"/>
              <a:buChar char="Ø"/>
            </a:pPr>
            <a:endParaRPr lang="en-US" sz="2000" dirty="0"/>
          </a:p>
          <a:p>
            <a:pPr marL="398463" indent="-398463" eaLnBrk="1" hangingPunct="1">
              <a:buFont typeface="Wingdings" pitchFamily="2" charset="2"/>
              <a:buChar char="Ø"/>
            </a:pPr>
            <a:endParaRPr lang="en-US" sz="2000" dirty="0"/>
          </a:p>
          <a:p>
            <a:pPr marL="398463" indent="-398463" eaLnBrk="1" hangingPunct="1">
              <a:buNone/>
            </a:pPr>
            <a:endParaRPr lang="en-US" sz="2000" dirty="0"/>
          </a:p>
          <a:p>
            <a:pPr marL="398463" indent="-398463" eaLnBrk="1" hangingPunct="1">
              <a:buFont typeface="Wingdings" pitchFamily="2" charset="2"/>
              <a:buChar char="Ø"/>
            </a:pPr>
            <a:endParaRPr lang="en-US" sz="2000" dirty="0"/>
          </a:p>
          <a:p>
            <a:pPr marL="398463" indent="-398463" eaLnBrk="1" hangingPunct="1">
              <a:buFont typeface="Wingdings" pitchFamily="2" charset="2"/>
              <a:buChar char="Ø"/>
            </a:pPr>
            <a:endParaRPr lang="en-US" sz="2000" dirty="0"/>
          </a:p>
          <a:p>
            <a:pPr marL="398463" indent="-398463" eaLnBrk="1" hangingPunct="1">
              <a:buFont typeface="Wingdings" pitchFamily="2" charset="2"/>
              <a:buChar char="Ø"/>
            </a:pPr>
            <a:endParaRPr lang="en-US" sz="2000" dirty="0"/>
          </a:p>
        </p:txBody>
      </p:sp>
    </p:spTree>
    <p:extLst>
      <p:ext uri="{BB962C8B-B14F-4D97-AF65-F5344CB8AC3E}">
        <p14:creationId xmlns:p14="http://schemas.microsoft.com/office/powerpoint/2010/main" val="3150061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0062"/>
            <a:ext cx="10515600" cy="1325563"/>
          </a:xfrm>
        </p:spPr>
        <p:txBody>
          <a:bodyPr/>
          <a:lstStyle/>
          <a:p>
            <a:r>
              <a:rPr lang="en-US" b="1" i="1" dirty="0" smtClean="0"/>
              <a:t>How To Choose The Best Loan Product.</a:t>
            </a:r>
            <a:endParaRPr lang="en-US" b="1" i="1" dirty="0"/>
          </a:p>
        </p:txBody>
      </p:sp>
      <p:sp>
        <p:nvSpPr>
          <p:cNvPr id="3" name="Content Placeholder 2"/>
          <p:cNvSpPr>
            <a:spLocks noGrp="1"/>
          </p:cNvSpPr>
          <p:nvPr>
            <p:ph idx="1"/>
          </p:nvPr>
        </p:nvSpPr>
        <p:spPr/>
        <p:txBody>
          <a:bodyPr/>
          <a:lstStyle/>
          <a:p>
            <a:endParaRPr lang="en-US" dirty="0" smtClean="0"/>
          </a:p>
          <a:p>
            <a:endParaRPr lang="en-US" dirty="0"/>
          </a:p>
          <a:p>
            <a:r>
              <a:rPr lang="en-US" sz="4000" dirty="0" smtClean="0"/>
              <a:t>Know Where Your Asset Is In Its Life-Cycle</a:t>
            </a:r>
          </a:p>
          <a:p>
            <a:endParaRPr lang="en-US" sz="4000" dirty="0"/>
          </a:p>
          <a:p>
            <a:r>
              <a:rPr lang="en-US" sz="4000" dirty="0" smtClean="0"/>
              <a:t>Making, Setting, And Achieving Your Goal</a:t>
            </a:r>
            <a:endParaRPr lang="en-US" sz="4000" dirty="0"/>
          </a:p>
        </p:txBody>
      </p:sp>
    </p:spTree>
    <p:extLst>
      <p:ext uri="{BB962C8B-B14F-4D97-AF65-F5344CB8AC3E}">
        <p14:creationId xmlns:p14="http://schemas.microsoft.com/office/powerpoint/2010/main" val="41250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840"/>
            <a:ext cx="6678386" cy="1325563"/>
          </a:xfrm>
        </p:spPr>
        <p:txBody>
          <a:bodyPr/>
          <a:lstStyle/>
          <a:p>
            <a:r>
              <a:rPr lang="en-US" b="1" dirty="0" smtClean="0"/>
              <a:t>Permanent Lending Products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0355974"/>
              </p:ext>
            </p:extLst>
          </p:nvPr>
        </p:nvGraphicFramePr>
        <p:xfrm>
          <a:off x="121679" y="1690688"/>
          <a:ext cx="11856851" cy="4854267"/>
        </p:xfrm>
        <a:graphic>
          <a:graphicData uri="http://schemas.openxmlformats.org/drawingml/2006/table">
            <a:tbl>
              <a:tblPr>
                <a:tableStyleId>{5C22544A-7EE6-4342-B048-85BDC9FD1C3A}</a:tableStyleId>
              </a:tblPr>
              <a:tblGrid>
                <a:gridCol w="2622087"/>
                <a:gridCol w="2284316"/>
                <a:gridCol w="2284316"/>
                <a:gridCol w="2284316"/>
                <a:gridCol w="2381816"/>
              </a:tblGrid>
              <a:tr h="287935">
                <a:tc>
                  <a:txBody>
                    <a:bodyPr/>
                    <a:lstStyle/>
                    <a:p>
                      <a:pPr algn="l" fontAlgn="ctr"/>
                      <a:r>
                        <a:rPr lang="en-US" sz="1200" u="none" strike="noStrike" dirty="0">
                          <a:effectLst/>
                        </a:rPr>
                        <a:t> </a:t>
                      </a:r>
                      <a:endParaRPr lang="en-US" sz="1200" b="1" i="0" u="none" strike="noStrike" dirty="0">
                        <a:solidFill>
                          <a:srgbClr val="FFFFFF"/>
                        </a:solidFill>
                        <a:effectLst/>
                        <a:latin typeface="Calibri" panose="020F0502020204030204" pitchFamily="34" charset="0"/>
                      </a:endParaRPr>
                    </a:p>
                  </a:txBody>
                  <a:tcPr marL="9268" marR="9268" marT="9268" marB="0" anchor="ctr"/>
                </a:tc>
                <a:tc>
                  <a:txBody>
                    <a:bodyPr/>
                    <a:lstStyle/>
                    <a:p>
                      <a:pPr algn="ctr" fontAlgn="ctr"/>
                      <a:r>
                        <a:rPr lang="en-US" sz="1200" u="none" strike="noStrike">
                          <a:effectLst/>
                        </a:rPr>
                        <a:t> </a:t>
                      </a:r>
                      <a:endParaRPr lang="en-US" sz="1200" b="1" i="0" u="none" strike="noStrike">
                        <a:solidFill>
                          <a:srgbClr val="FFFFFF"/>
                        </a:solidFill>
                        <a:effectLst/>
                        <a:latin typeface="Calibri" panose="020F0502020204030204" pitchFamily="34" charset="0"/>
                      </a:endParaRPr>
                    </a:p>
                  </a:txBody>
                  <a:tcPr marL="9268" marR="9268" marT="9268" marB="0" anchor="ctr"/>
                </a:tc>
                <a:tc>
                  <a:txBody>
                    <a:bodyPr/>
                    <a:lstStyle/>
                    <a:p>
                      <a:pPr algn="ctr" fontAlgn="ctr"/>
                      <a:r>
                        <a:rPr lang="en-US" sz="1200" u="none" strike="noStrike" dirty="0">
                          <a:effectLst/>
                        </a:rPr>
                        <a:t> </a:t>
                      </a:r>
                      <a:endParaRPr lang="en-US" sz="1200" b="1" i="0" u="none" strike="noStrike" dirty="0">
                        <a:solidFill>
                          <a:srgbClr val="FFFFFF"/>
                        </a:solidFill>
                        <a:effectLst/>
                        <a:latin typeface="Calibri" panose="020F0502020204030204" pitchFamily="34" charset="0"/>
                      </a:endParaRPr>
                    </a:p>
                  </a:txBody>
                  <a:tcPr marL="9268" marR="9268" marT="9268" marB="0" anchor="ctr"/>
                </a:tc>
                <a:tc>
                  <a:txBody>
                    <a:bodyPr/>
                    <a:lstStyle/>
                    <a:p>
                      <a:pPr algn="ctr" fontAlgn="ctr"/>
                      <a:r>
                        <a:rPr lang="en-US" sz="1200" u="none" strike="noStrike">
                          <a:effectLst/>
                        </a:rPr>
                        <a:t> </a:t>
                      </a:r>
                      <a:endParaRPr lang="en-US" sz="1200" b="1" i="0" u="none" strike="noStrike">
                        <a:solidFill>
                          <a:srgbClr val="FFFFFF"/>
                        </a:solidFill>
                        <a:effectLst/>
                        <a:latin typeface="Calibri" panose="020F0502020204030204" pitchFamily="34" charset="0"/>
                      </a:endParaRPr>
                    </a:p>
                  </a:txBody>
                  <a:tcPr marL="9268" marR="9268" marT="9268" marB="0" anchor="ctr"/>
                </a:tc>
                <a:tc>
                  <a:txBody>
                    <a:bodyPr/>
                    <a:lstStyle/>
                    <a:p>
                      <a:pPr algn="ctr" fontAlgn="ctr"/>
                      <a:r>
                        <a:rPr lang="en-US" sz="1200" u="none" strike="noStrike">
                          <a:effectLst/>
                        </a:rPr>
                        <a:t> </a:t>
                      </a:r>
                      <a:endParaRPr lang="en-US" sz="1200" b="1" i="0" u="none" strike="noStrike">
                        <a:solidFill>
                          <a:srgbClr val="FFFFFF"/>
                        </a:solidFill>
                        <a:effectLst/>
                        <a:latin typeface="Calibri" panose="020F0502020204030204" pitchFamily="34" charset="0"/>
                      </a:endParaRPr>
                    </a:p>
                  </a:txBody>
                  <a:tcPr marL="9268" marR="9268" marT="9268" marB="0" anchor="ctr"/>
                </a:tc>
              </a:tr>
              <a:tr h="287935">
                <a:tc>
                  <a:txBody>
                    <a:bodyPr/>
                    <a:lstStyle/>
                    <a:p>
                      <a:pPr algn="l" fontAlgn="ctr"/>
                      <a:r>
                        <a:rPr lang="en-US" sz="1200" u="none" strike="noStrike">
                          <a:effectLst/>
                        </a:rPr>
                        <a:t>Program Name</a:t>
                      </a:r>
                      <a:endParaRPr lang="en-US" sz="1200" b="1" i="0" u="none" strike="noStrike">
                        <a:solidFill>
                          <a:srgbClr val="FFFFFF"/>
                        </a:solidFill>
                        <a:effectLst/>
                        <a:latin typeface="Calibri" panose="020F0502020204030204" pitchFamily="34" charset="0"/>
                      </a:endParaRPr>
                    </a:p>
                  </a:txBody>
                  <a:tcPr marL="9268" marR="9268" marT="9268" marB="0" anchor="ctr"/>
                </a:tc>
                <a:tc>
                  <a:txBody>
                    <a:bodyPr/>
                    <a:lstStyle/>
                    <a:p>
                      <a:pPr algn="ctr" fontAlgn="ctr"/>
                      <a:r>
                        <a:rPr lang="en-US" sz="1200" u="none" strike="noStrike" dirty="0">
                          <a:effectLst/>
                        </a:rPr>
                        <a:t>Fannie Mae LIHTC</a:t>
                      </a:r>
                      <a:endParaRPr lang="en-US" sz="1200" b="1" i="0" u="none" strike="noStrike" dirty="0">
                        <a:solidFill>
                          <a:srgbClr val="FFFFFF"/>
                        </a:solidFill>
                        <a:effectLst/>
                        <a:latin typeface="Calibri" panose="020F0502020204030204" pitchFamily="34" charset="0"/>
                      </a:endParaRPr>
                    </a:p>
                  </a:txBody>
                  <a:tcPr marL="9268" marR="9268" marT="9268" marB="0" anchor="ctr"/>
                </a:tc>
                <a:tc>
                  <a:txBody>
                    <a:bodyPr/>
                    <a:lstStyle/>
                    <a:p>
                      <a:pPr algn="ctr" fontAlgn="ctr"/>
                      <a:r>
                        <a:rPr lang="en-US" sz="1200" u="none" strike="noStrike">
                          <a:effectLst/>
                        </a:rPr>
                        <a:t>Fannie Mae Preservation</a:t>
                      </a:r>
                      <a:endParaRPr lang="en-US" sz="1200" b="1" i="0" u="none" strike="noStrike">
                        <a:solidFill>
                          <a:srgbClr val="FFFFFF"/>
                        </a:solidFill>
                        <a:effectLst/>
                        <a:latin typeface="Calibri" panose="020F0502020204030204" pitchFamily="34" charset="0"/>
                      </a:endParaRPr>
                    </a:p>
                  </a:txBody>
                  <a:tcPr marL="9268" marR="9268" marT="9268" marB="0" anchor="ctr"/>
                </a:tc>
                <a:tc>
                  <a:txBody>
                    <a:bodyPr/>
                    <a:lstStyle/>
                    <a:p>
                      <a:pPr algn="ctr" fontAlgn="ctr"/>
                      <a:r>
                        <a:rPr lang="en-US" sz="1200" u="none" strike="noStrike" dirty="0" smtClean="0">
                          <a:effectLst/>
                        </a:rPr>
                        <a:t>Private</a:t>
                      </a:r>
                      <a:r>
                        <a:rPr lang="en-US" sz="1200" u="none" strike="noStrike" baseline="0" dirty="0" smtClean="0">
                          <a:effectLst/>
                        </a:rPr>
                        <a:t> Investor</a:t>
                      </a:r>
                      <a:endParaRPr lang="en-US" sz="1200" b="1" i="0" u="none" strike="noStrike" dirty="0">
                        <a:solidFill>
                          <a:srgbClr val="FFFFFF"/>
                        </a:solidFill>
                        <a:effectLst/>
                        <a:latin typeface="Calibri" panose="020F0502020204030204" pitchFamily="34" charset="0"/>
                      </a:endParaRPr>
                    </a:p>
                  </a:txBody>
                  <a:tcPr marL="9268" marR="9268" marT="9268" marB="0" anchor="ctr"/>
                </a:tc>
                <a:tc>
                  <a:txBody>
                    <a:bodyPr/>
                    <a:lstStyle/>
                    <a:p>
                      <a:pPr algn="ctr" fontAlgn="ctr"/>
                      <a:r>
                        <a:rPr lang="en-US" sz="1200" u="none" strike="noStrike">
                          <a:effectLst/>
                        </a:rPr>
                        <a:t>Predevelopment</a:t>
                      </a:r>
                      <a:endParaRPr lang="en-US" sz="1200" b="1" i="0" u="none" strike="noStrike">
                        <a:solidFill>
                          <a:srgbClr val="FFFFFF"/>
                        </a:solidFill>
                        <a:effectLst/>
                        <a:latin typeface="Calibri" panose="020F0502020204030204" pitchFamily="34" charset="0"/>
                      </a:endParaRPr>
                    </a:p>
                  </a:txBody>
                  <a:tcPr marL="9268" marR="9268" marT="9268" marB="0" anchor="ctr"/>
                </a:tc>
              </a:tr>
              <a:tr h="287935">
                <a:tc>
                  <a:txBody>
                    <a:bodyPr/>
                    <a:lstStyle/>
                    <a:p>
                      <a:pPr algn="l" fontAlgn="ctr"/>
                      <a:r>
                        <a:rPr lang="en-US" sz="1200" u="none" strike="noStrike">
                          <a:effectLst/>
                        </a:rPr>
                        <a:t> </a:t>
                      </a:r>
                      <a:endParaRPr lang="en-US" sz="1200" b="1" i="0" u="none" strike="noStrike">
                        <a:solidFill>
                          <a:srgbClr val="FFFFFF"/>
                        </a:solidFill>
                        <a:effectLst/>
                        <a:latin typeface="Calibri" panose="020F0502020204030204" pitchFamily="34" charset="0"/>
                      </a:endParaRPr>
                    </a:p>
                  </a:txBody>
                  <a:tcPr marL="9268" marR="9268" marT="9268" marB="0" anchor="ctr"/>
                </a:tc>
                <a:tc>
                  <a:txBody>
                    <a:bodyPr/>
                    <a:lstStyle/>
                    <a:p>
                      <a:pPr algn="ctr"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9268" marR="9268" marT="9268" marB="0" anchor="b"/>
                </a:tc>
              </a:tr>
              <a:tr h="287935">
                <a:tc>
                  <a:txBody>
                    <a:bodyPr/>
                    <a:lstStyle/>
                    <a:p>
                      <a:pPr algn="l" fontAlgn="ctr"/>
                      <a:r>
                        <a:rPr lang="en-US" sz="1200" u="none" strike="noStrike">
                          <a:effectLst/>
                        </a:rPr>
                        <a:t>Maximum Loan To Value</a:t>
                      </a:r>
                      <a:endParaRPr lang="en-US" sz="1200" b="1" i="0" u="none" strike="noStrike">
                        <a:solidFill>
                          <a:srgbClr val="FFFFFF"/>
                        </a:solidFill>
                        <a:effectLst/>
                        <a:latin typeface="Calibri" panose="020F0502020204030204" pitchFamily="34" charset="0"/>
                      </a:endParaRPr>
                    </a:p>
                  </a:txBody>
                  <a:tcPr marL="9268" marR="9268" marT="9268" marB="0" anchor="ctr"/>
                </a:tc>
                <a:tc>
                  <a:txBody>
                    <a:bodyPr/>
                    <a:lstStyle/>
                    <a:p>
                      <a:pPr algn="ctr" fontAlgn="b"/>
                      <a:r>
                        <a:rPr lang="en-US" sz="1200" u="none" strike="noStrike">
                          <a:effectLst/>
                        </a:rPr>
                        <a:t>*90%</a:t>
                      </a:r>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a:effectLst/>
                        </a:rPr>
                        <a:t>**80%</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smtClean="0">
                          <a:effectLst/>
                        </a:rPr>
                        <a:t>80% - 90%</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a:effectLst/>
                        </a:rPr>
                        <a:t>90%</a:t>
                      </a:r>
                      <a:endParaRPr lang="en-US" sz="1200" b="0" i="0" u="none" strike="noStrike">
                        <a:solidFill>
                          <a:srgbClr val="000000"/>
                        </a:solidFill>
                        <a:effectLst/>
                        <a:latin typeface="Calibri" panose="020F0502020204030204" pitchFamily="34" charset="0"/>
                      </a:endParaRPr>
                    </a:p>
                  </a:txBody>
                  <a:tcPr marL="9268" marR="9268" marT="9268" marB="0" anchor="b"/>
                </a:tc>
              </a:tr>
              <a:tr h="287935">
                <a:tc>
                  <a:txBody>
                    <a:bodyPr/>
                    <a:lstStyle/>
                    <a:p>
                      <a:pPr algn="l" fontAlgn="ctr"/>
                      <a:r>
                        <a:rPr lang="en-US" sz="1200" u="none" strike="noStrike">
                          <a:effectLst/>
                        </a:rPr>
                        <a:t>Minimum Debt Coverage Ratio</a:t>
                      </a:r>
                      <a:endParaRPr lang="en-US" sz="1200" b="1" i="0" u="none" strike="noStrike">
                        <a:solidFill>
                          <a:srgbClr val="FFFFFF"/>
                        </a:solidFill>
                        <a:effectLst/>
                        <a:latin typeface="Calibri" panose="020F0502020204030204" pitchFamily="34" charset="0"/>
                      </a:endParaRPr>
                    </a:p>
                  </a:txBody>
                  <a:tcPr marL="9268" marR="9268" marT="9268" marB="0" anchor="ctr"/>
                </a:tc>
                <a:tc>
                  <a:txBody>
                    <a:bodyPr/>
                    <a:lstStyle/>
                    <a:p>
                      <a:pPr algn="ctr" fontAlgn="b"/>
                      <a:r>
                        <a:rPr lang="en-US" sz="1200" u="none" strike="noStrike">
                          <a:effectLst/>
                        </a:rPr>
                        <a:t>*1.15</a:t>
                      </a:r>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a:effectLst/>
                        </a:rPr>
                        <a:t>**1.20</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smtClean="0">
                          <a:effectLst/>
                        </a:rPr>
                        <a:t>1.15</a:t>
                      </a:r>
                      <a:r>
                        <a:rPr lang="en-US" sz="1200" u="none" strike="noStrike" baseline="0" dirty="0" smtClean="0">
                          <a:effectLst/>
                        </a:rPr>
                        <a:t> - </a:t>
                      </a:r>
                      <a:r>
                        <a:rPr lang="en-US" sz="1200" u="none" strike="noStrike" dirty="0" smtClean="0">
                          <a:effectLst/>
                        </a:rPr>
                        <a:t>1.20</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a:effectLst/>
                        </a:rPr>
                        <a:t>N/A</a:t>
                      </a:r>
                      <a:endParaRPr lang="en-US" sz="1200" b="0" i="0" u="none" strike="noStrike">
                        <a:solidFill>
                          <a:srgbClr val="000000"/>
                        </a:solidFill>
                        <a:effectLst/>
                        <a:latin typeface="Calibri" panose="020F0502020204030204" pitchFamily="34" charset="0"/>
                      </a:endParaRPr>
                    </a:p>
                  </a:txBody>
                  <a:tcPr marL="9268" marR="9268" marT="9268" marB="0" anchor="b"/>
                </a:tc>
              </a:tr>
              <a:tr h="287935">
                <a:tc>
                  <a:txBody>
                    <a:bodyPr/>
                    <a:lstStyle/>
                    <a:p>
                      <a:pPr algn="l" fontAlgn="ctr"/>
                      <a:r>
                        <a:rPr lang="en-US" sz="1200" u="none" strike="noStrike">
                          <a:effectLst/>
                        </a:rPr>
                        <a:t>Amortization</a:t>
                      </a:r>
                      <a:endParaRPr lang="en-US" sz="1200" b="1" i="0" u="none" strike="noStrike">
                        <a:solidFill>
                          <a:srgbClr val="FFFFFF"/>
                        </a:solidFill>
                        <a:effectLst/>
                        <a:latin typeface="Calibri" panose="020F0502020204030204" pitchFamily="34" charset="0"/>
                      </a:endParaRPr>
                    </a:p>
                  </a:txBody>
                  <a:tcPr marL="9268" marR="9268" marT="9268" marB="0" anchor="ctr"/>
                </a:tc>
                <a:tc>
                  <a:txBody>
                    <a:bodyPr/>
                    <a:lstStyle/>
                    <a:p>
                      <a:pPr algn="ctr" fontAlgn="b"/>
                      <a:r>
                        <a:rPr lang="en-US" sz="1200" u="none" strike="noStrike">
                          <a:effectLst/>
                        </a:rPr>
                        <a:t>30</a:t>
                      </a:r>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a:effectLst/>
                        </a:rPr>
                        <a:t>30</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a:effectLst/>
                        </a:rPr>
                        <a:t>30</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a:effectLst/>
                        </a:rPr>
                        <a:t>N/A</a:t>
                      </a:r>
                      <a:endParaRPr lang="en-US" sz="1200" b="0" i="0" u="none" strike="noStrike">
                        <a:solidFill>
                          <a:srgbClr val="000000"/>
                        </a:solidFill>
                        <a:effectLst/>
                        <a:latin typeface="Calibri" panose="020F0502020204030204" pitchFamily="34" charset="0"/>
                      </a:endParaRPr>
                    </a:p>
                  </a:txBody>
                  <a:tcPr marL="9268" marR="9268" marT="9268" marB="0" anchor="b"/>
                </a:tc>
              </a:tr>
              <a:tr h="287935">
                <a:tc>
                  <a:txBody>
                    <a:bodyPr/>
                    <a:lstStyle/>
                    <a:p>
                      <a:pPr algn="l" fontAlgn="ctr"/>
                      <a:r>
                        <a:rPr lang="en-US" sz="1200" u="none" strike="noStrike" dirty="0">
                          <a:effectLst/>
                        </a:rPr>
                        <a:t>Loan Term</a:t>
                      </a:r>
                      <a:endParaRPr lang="en-US" sz="1200" b="1" i="0" u="none" strike="noStrike" dirty="0">
                        <a:solidFill>
                          <a:srgbClr val="FFFFFF"/>
                        </a:solidFill>
                        <a:effectLst/>
                        <a:latin typeface="Calibri" panose="020F0502020204030204" pitchFamily="34" charset="0"/>
                      </a:endParaRPr>
                    </a:p>
                  </a:txBody>
                  <a:tcPr marL="9268" marR="9268" marT="9268" marB="0" anchor="ctr"/>
                </a:tc>
                <a:tc>
                  <a:txBody>
                    <a:bodyPr/>
                    <a:lstStyle/>
                    <a:p>
                      <a:pPr algn="ctr" fontAlgn="b"/>
                      <a:r>
                        <a:rPr lang="en-US" sz="1200" u="none" strike="noStrike" dirty="0" smtClean="0">
                          <a:effectLst/>
                        </a:rPr>
                        <a:t>7,10,18,30</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smtClean="0">
                          <a:effectLst/>
                        </a:rPr>
                        <a:t>7,10,18,30</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smtClean="0">
                          <a:effectLst/>
                        </a:rPr>
                        <a:t>At least </a:t>
                      </a:r>
                      <a:r>
                        <a:rPr lang="en-US" sz="1200" u="none" strike="noStrike" dirty="0">
                          <a:effectLst/>
                        </a:rPr>
                        <a:t>15 years</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a:effectLst/>
                        </a:rPr>
                        <a:t>6 - 18 Months</a:t>
                      </a:r>
                      <a:endParaRPr lang="en-US" sz="1200" b="0" i="0" u="none" strike="noStrike">
                        <a:solidFill>
                          <a:srgbClr val="000000"/>
                        </a:solidFill>
                        <a:effectLst/>
                        <a:latin typeface="Calibri" panose="020F0502020204030204" pitchFamily="34" charset="0"/>
                      </a:endParaRPr>
                    </a:p>
                  </a:txBody>
                  <a:tcPr marL="9268" marR="9268" marT="9268" marB="0" anchor="b"/>
                </a:tc>
              </a:tr>
              <a:tr h="287935">
                <a:tc>
                  <a:txBody>
                    <a:bodyPr/>
                    <a:lstStyle/>
                    <a:p>
                      <a:pPr algn="l" fontAlgn="ctr"/>
                      <a:r>
                        <a:rPr lang="en-US" sz="1200" u="none" strike="noStrike" dirty="0">
                          <a:effectLst/>
                        </a:rPr>
                        <a:t>Rates (as of </a:t>
                      </a:r>
                      <a:r>
                        <a:rPr lang="en-US" sz="1200" u="none" strike="noStrike" dirty="0" smtClean="0">
                          <a:effectLst/>
                        </a:rPr>
                        <a:t>May</a:t>
                      </a:r>
                      <a:r>
                        <a:rPr lang="en-US" sz="1200" u="none" strike="noStrike" baseline="0" dirty="0" smtClean="0">
                          <a:effectLst/>
                        </a:rPr>
                        <a:t> 21, 2014</a:t>
                      </a:r>
                      <a:r>
                        <a:rPr lang="en-US" sz="1200" u="none" strike="noStrike" dirty="0" smtClean="0">
                          <a:effectLst/>
                        </a:rPr>
                        <a:t>)</a:t>
                      </a:r>
                      <a:endParaRPr lang="en-US" sz="1200" b="1" i="0" u="none" strike="noStrike" dirty="0">
                        <a:solidFill>
                          <a:srgbClr val="FFFFFF"/>
                        </a:solidFill>
                        <a:effectLst/>
                        <a:latin typeface="Calibri" panose="020F0502020204030204" pitchFamily="34" charset="0"/>
                      </a:endParaRPr>
                    </a:p>
                  </a:txBody>
                  <a:tcPr marL="9268" marR="9268" marT="9268" marB="0" anchor="ctr"/>
                </a:tc>
                <a:tc>
                  <a:txBody>
                    <a:bodyPr/>
                    <a:lstStyle/>
                    <a:p>
                      <a:pPr algn="ctr" fontAlgn="b"/>
                      <a:r>
                        <a:rPr lang="en-US" sz="1200" u="none" strike="noStrike" dirty="0" smtClean="0">
                          <a:effectLst/>
                        </a:rPr>
                        <a:t>4.15% </a:t>
                      </a:r>
                      <a:r>
                        <a:rPr lang="en-US" sz="1200" u="none" strike="noStrike" dirty="0">
                          <a:effectLst/>
                        </a:rPr>
                        <a:t>- </a:t>
                      </a:r>
                      <a:r>
                        <a:rPr lang="en-US" sz="1200" u="none" strike="noStrike" dirty="0" smtClean="0">
                          <a:effectLst/>
                        </a:rPr>
                        <a:t>5.85%</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smtClean="0">
                          <a:effectLst/>
                        </a:rPr>
                        <a:t>4.15% </a:t>
                      </a:r>
                      <a:r>
                        <a:rPr lang="en-US" sz="1200" u="none" strike="noStrike" dirty="0">
                          <a:effectLst/>
                        </a:rPr>
                        <a:t>- </a:t>
                      </a:r>
                      <a:r>
                        <a:rPr lang="en-US" sz="1200" u="none" strike="noStrike" dirty="0" smtClean="0">
                          <a:effectLst/>
                        </a:rPr>
                        <a:t>5.85%</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a:effectLst/>
                        </a:rPr>
                        <a:t>Call</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a:effectLst/>
                        </a:rPr>
                        <a:t>Call</a:t>
                      </a:r>
                      <a:endParaRPr lang="en-US" sz="1200" b="0" i="0" u="none" strike="noStrike" dirty="0">
                        <a:solidFill>
                          <a:srgbClr val="000000"/>
                        </a:solidFill>
                        <a:effectLst/>
                        <a:latin typeface="Calibri" panose="020F0502020204030204" pitchFamily="34" charset="0"/>
                      </a:endParaRPr>
                    </a:p>
                  </a:txBody>
                  <a:tcPr marL="9268" marR="9268" marT="9268" marB="0" anchor="b"/>
                </a:tc>
              </a:tr>
              <a:tr h="302332">
                <a:tc>
                  <a:txBody>
                    <a:bodyPr/>
                    <a:lstStyle/>
                    <a:p>
                      <a:pPr algn="l" fontAlgn="ctr"/>
                      <a:r>
                        <a:rPr lang="en-US" sz="1200" u="none" strike="noStrike">
                          <a:effectLst/>
                        </a:rPr>
                        <a:t>General Notes</a:t>
                      </a:r>
                      <a:endParaRPr lang="en-US" sz="1200" b="1" i="0" u="none" strike="noStrike">
                        <a:solidFill>
                          <a:srgbClr val="FFFFFF"/>
                        </a:solidFill>
                        <a:effectLst/>
                        <a:latin typeface="Calibri" panose="020F0502020204030204" pitchFamily="34" charset="0"/>
                      </a:endParaRPr>
                    </a:p>
                  </a:txBody>
                  <a:tcPr marL="9268" marR="9268" marT="9268" marB="0" anchor="ctr"/>
                </a:tc>
                <a:tc>
                  <a:txBody>
                    <a:bodyPr/>
                    <a:lstStyle/>
                    <a:p>
                      <a:pPr algn="ctr" fontAlgn="b"/>
                      <a:r>
                        <a:rPr lang="en-US" sz="1200" u="none" strike="noStrike" dirty="0">
                          <a:effectLst/>
                        </a:rPr>
                        <a:t> </a:t>
                      </a:r>
                      <a:r>
                        <a:rPr lang="en-US" sz="1200" u="none" strike="noStrike" dirty="0" smtClean="0">
                          <a:effectLst/>
                        </a:rPr>
                        <a:t>Prepayment Options Available</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a:effectLst/>
                        </a:rPr>
                        <a:t> </a:t>
                      </a:r>
                      <a:r>
                        <a:rPr lang="en-US" sz="1200" u="none" strike="noStrike" dirty="0" smtClean="0">
                          <a:effectLst/>
                        </a:rPr>
                        <a:t>Prepayment Options Available</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smtClean="0">
                          <a:effectLst/>
                        </a:rPr>
                        <a:t>Prepayment Open With Payment</a:t>
                      </a: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ctr" fontAlgn="b"/>
                      <a:r>
                        <a:rPr lang="en-US" sz="1200" u="none" strike="noStrike" dirty="0" smtClean="0">
                          <a:effectLst/>
                        </a:rPr>
                        <a:t>Prepayment Open With Payment</a:t>
                      </a:r>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9268" marR="9268" marT="9268" marB="0" anchor="b"/>
                </a:tc>
              </a:tr>
              <a:tr h="287935">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268" marR="9268" marT="9268" marB="0" anchor="b"/>
                </a:tc>
              </a:tr>
              <a:tr h="287935">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268" marR="9268" marT="9268" marB="0" anchor="b"/>
                </a:tc>
              </a:tr>
              <a:tr h="287935">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268" marR="9268" marT="9268" marB="0" anchor="b"/>
                </a:tc>
              </a:tr>
              <a:tr h="287935">
                <a:tc gridSpan="5">
                  <a:txBody>
                    <a:bodyPr/>
                    <a:lstStyle/>
                    <a:p>
                      <a:pPr algn="ctr" fontAlgn="ctr"/>
                      <a:r>
                        <a:rPr lang="en-US" sz="1200" u="none" strike="noStrike">
                          <a:effectLst/>
                        </a:rPr>
                        <a:t>Annotations</a:t>
                      </a:r>
                      <a:endParaRPr lang="en-US" sz="1200" b="1" i="0" u="none" strike="noStrike">
                        <a:solidFill>
                          <a:srgbClr val="FFFFFF"/>
                        </a:solidFill>
                        <a:effectLst/>
                        <a:latin typeface="Calibri" panose="020F0502020204030204" pitchFamily="34" charset="0"/>
                      </a:endParaRPr>
                    </a:p>
                  </a:txBody>
                  <a:tcPr marL="9268" marR="9268" marT="9268"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5241">
                <a:tc gridSpan="5">
                  <a:txBody>
                    <a:bodyPr/>
                    <a:lstStyle/>
                    <a:p>
                      <a:pPr algn="l" fontAlgn="ctr"/>
                      <a:r>
                        <a:rPr lang="en-US" sz="1200" u="none" strike="noStrike" dirty="0">
                          <a:effectLst/>
                        </a:rPr>
                        <a:t>*These standards apply only to LIHTC projects with at least 8 years remaining in the initial 15-year compliance period. The Mortgage Loan must have a loan term that is equal to or greater than the remaining initial compliance period with 30-year amortization.  (New tax credit deals)</a:t>
                      </a:r>
                      <a:endParaRPr lang="en-US" sz="1200" b="1" i="0" u="none" strike="noStrike" dirty="0">
                        <a:solidFill>
                          <a:srgbClr val="FFFFFF"/>
                        </a:solidFill>
                        <a:effectLst/>
                        <a:latin typeface="Calibri" panose="020F0502020204030204" pitchFamily="34" charset="0"/>
                      </a:endParaRPr>
                    </a:p>
                  </a:txBody>
                  <a:tcPr marL="9268" marR="9268" marT="9268"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61474">
                <a:tc gridSpan="5">
                  <a:txBody>
                    <a:bodyPr/>
                    <a:lstStyle/>
                    <a:p>
                      <a:pPr algn="l" fontAlgn="ctr"/>
                      <a:r>
                        <a:rPr lang="en-US" sz="1200" u="none" strike="noStrike" dirty="0">
                          <a:effectLst/>
                        </a:rPr>
                        <a:t>**Applies to PRESERVATION deals - includes LIHTC with less than 8 years of compliance remaining, and catch all for recorded rent restrictions - </a:t>
                      </a:r>
                      <a:r>
                        <a:rPr lang="en-US" sz="1200" u="none" strike="noStrike" dirty="0" err="1">
                          <a:effectLst/>
                        </a:rPr>
                        <a:t>ie</a:t>
                      </a:r>
                      <a:r>
                        <a:rPr lang="en-US" sz="1200" u="none" strike="noStrike" dirty="0">
                          <a:effectLst/>
                        </a:rPr>
                        <a:t>, LURA</a:t>
                      </a:r>
                      <a:endParaRPr lang="en-US" sz="1200" b="1" i="0" u="none" strike="noStrike" dirty="0">
                        <a:solidFill>
                          <a:srgbClr val="FFFFFF"/>
                        </a:solidFill>
                        <a:effectLst/>
                        <a:latin typeface="Calibri" panose="020F0502020204030204" pitchFamily="34" charset="0"/>
                      </a:endParaRPr>
                    </a:p>
                  </a:txBody>
                  <a:tcPr marL="9268" marR="9268" marT="9268"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pic>
        <p:nvPicPr>
          <p:cNvPr id="5" name="Picture 5" descr="Description: c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2493" y="201840"/>
            <a:ext cx="540736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0771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11" y="2869609"/>
            <a:ext cx="4362495" cy="1325563"/>
          </a:xfrm>
        </p:spPr>
        <p:txBody>
          <a:bodyPr/>
          <a:lstStyle/>
          <a:p>
            <a:r>
              <a:rPr lang="en-US" b="1" dirty="0" smtClean="0"/>
              <a:t>Loan Term Sheet</a:t>
            </a:r>
            <a:endParaRPr lang="en-US" b="1" dirty="0"/>
          </a:p>
        </p:txBody>
      </p:sp>
      <p:pic>
        <p:nvPicPr>
          <p:cNvPr id="5" name="Picture 5" descr="Description: c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033" y="283480"/>
            <a:ext cx="4234473"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 6"/>
          <p:cNvGraphicFramePr>
            <a:graphicFrameLocks noGrp="1"/>
          </p:cNvGraphicFramePr>
          <p:nvPr>
            <p:extLst>
              <p:ext uri="{D42A27DB-BD31-4B8C-83A1-F6EECF244321}">
                <p14:modId xmlns:p14="http://schemas.microsoft.com/office/powerpoint/2010/main" val="2070635261"/>
              </p:ext>
            </p:extLst>
          </p:nvPr>
        </p:nvGraphicFramePr>
        <p:xfrm>
          <a:off x="4592694" y="283480"/>
          <a:ext cx="7319905" cy="6345921"/>
        </p:xfrm>
        <a:graphic>
          <a:graphicData uri="http://schemas.openxmlformats.org/drawingml/2006/table">
            <a:tbl>
              <a:tblPr/>
              <a:tblGrid>
                <a:gridCol w="1212984"/>
                <a:gridCol w="6106921"/>
              </a:tblGrid>
              <a:tr h="642661">
                <a:tc>
                  <a:txBody>
                    <a:bodyPr/>
                    <a:lstStyle/>
                    <a:p>
                      <a:pPr marL="0" marR="0" algn="ctr">
                        <a:lnSpc>
                          <a:spcPct val="115000"/>
                        </a:lnSpc>
                        <a:spcBef>
                          <a:spcPts val="0"/>
                        </a:spcBef>
                        <a:spcAft>
                          <a:spcPts val="0"/>
                        </a:spcAft>
                      </a:pPr>
                      <a:r>
                        <a:rPr lang="en-US" sz="1200" b="1"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Eligible Projects </a:t>
                      </a:r>
                      <a:endParaRPr lang="en-US" sz="1200" dirty="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Properties that are designated affordable via regulatory agreements or rent restrictions</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(Including coterminous HAP contracts)</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Any location in the country</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r h="714068">
                <a:tc>
                  <a:txBody>
                    <a:bodyPr/>
                    <a:lstStyle/>
                    <a:p>
                      <a:pPr marL="0" marR="0" algn="ctr">
                        <a:lnSpc>
                          <a:spcPct val="115000"/>
                        </a:lnSpc>
                        <a:spcBef>
                          <a:spcPts val="0"/>
                        </a:spcBef>
                        <a:spcAft>
                          <a:spcPts val="0"/>
                        </a:spcAft>
                      </a:pPr>
                      <a:r>
                        <a:rPr lang="en-US" sz="1200" b="1">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Term and Amortization </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7, 10, </a:t>
                      </a:r>
                      <a:r>
                        <a:rPr lang="en-US" sz="1200" dirty="0" smtClean="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18, </a:t>
                      </a:r>
                      <a:r>
                        <a:rPr lang="en-US" sz="1200"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or </a:t>
                      </a:r>
                      <a:r>
                        <a:rPr lang="en-US" sz="1200" dirty="0" smtClean="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30 </a:t>
                      </a:r>
                      <a:r>
                        <a:rPr lang="en-US" sz="1200"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year term</a:t>
                      </a:r>
                      <a:endParaRPr lang="en-US" sz="1200" dirty="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30 year amortization for new construction or significant rehabilitation </a:t>
                      </a:r>
                      <a:endParaRPr lang="en-US" sz="1200" dirty="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35 years available for properties with long term HAP contracts</a:t>
                      </a:r>
                      <a:endParaRPr lang="en-US" sz="1200" dirty="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r h="714068">
                <a:tc>
                  <a:txBody>
                    <a:bodyPr/>
                    <a:lstStyle/>
                    <a:p>
                      <a:pPr marL="0" marR="0" algn="ctr">
                        <a:lnSpc>
                          <a:spcPct val="115000"/>
                        </a:lnSpc>
                        <a:spcBef>
                          <a:spcPts val="0"/>
                        </a:spcBef>
                        <a:spcAft>
                          <a:spcPts val="0"/>
                        </a:spcAft>
                      </a:pPr>
                      <a:r>
                        <a:rPr lang="en-US" sz="1200" b="1">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Eligible Loan Amounts </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$500,000 minimum</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NO Maximum </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r h="476045">
                <a:tc>
                  <a:txBody>
                    <a:bodyPr/>
                    <a:lstStyle/>
                    <a:p>
                      <a:pPr marL="0" marR="0" algn="ctr">
                        <a:lnSpc>
                          <a:spcPct val="115000"/>
                        </a:lnSpc>
                        <a:spcBef>
                          <a:spcPts val="0"/>
                        </a:spcBef>
                        <a:spcAft>
                          <a:spcPts val="0"/>
                        </a:spcAft>
                      </a:pPr>
                      <a:r>
                        <a:rPr lang="en-US" sz="1200" b="1">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Underwriting Criteria</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Minimum Debt-Service-Coverage of 1.20x</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Maximum Loan-to-Value 80% for refi or up to 90% for new 9% credits</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r h="476045">
                <a:tc>
                  <a:txBody>
                    <a:bodyPr/>
                    <a:lstStyle/>
                    <a:p>
                      <a:pPr marL="0" marR="0" algn="ctr">
                        <a:lnSpc>
                          <a:spcPct val="115000"/>
                        </a:lnSpc>
                        <a:spcBef>
                          <a:spcPts val="0"/>
                        </a:spcBef>
                        <a:spcAft>
                          <a:spcPts val="0"/>
                        </a:spcAft>
                      </a:pPr>
                      <a:r>
                        <a:rPr lang="en-US" sz="1200" b="1">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Recourse/ Guarantees</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Loans are non-recourse to borrower </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Personal guarantees are required against fraud and bad acts</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r h="714068">
                <a:tc>
                  <a:txBody>
                    <a:bodyPr/>
                    <a:lstStyle/>
                    <a:p>
                      <a:pPr marL="0" marR="0" algn="ctr">
                        <a:lnSpc>
                          <a:spcPct val="115000"/>
                        </a:lnSpc>
                        <a:spcBef>
                          <a:spcPts val="0"/>
                        </a:spcBef>
                        <a:spcAft>
                          <a:spcPts val="0"/>
                        </a:spcAft>
                      </a:pPr>
                      <a:r>
                        <a:rPr lang="en-US" sz="1200" b="1">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Rate Locked Commitment</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Immediate loans rate locked for 30 days after completion of underwriting</a:t>
                      </a:r>
                      <a:endParaRPr lang="en-US" sz="1200" dirty="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Forward loan commitments can be rate locked for up to 30 months with 2% deposit</a:t>
                      </a:r>
                      <a:endParaRPr lang="en-US" sz="1200" dirty="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Legal Fees fixed at a maximum of $12,000 per loan for a typical transaction</a:t>
                      </a:r>
                      <a:endParaRPr lang="en-US" sz="1200" dirty="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r h="470437">
                <a:tc>
                  <a:txBody>
                    <a:bodyPr/>
                    <a:lstStyle/>
                    <a:p>
                      <a:pPr marL="0" marR="0" algn="ctr">
                        <a:lnSpc>
                          <a:spcPct val="115000"/>
                        </a:lnSpc>
                        <a:spcBef>
                          <a:spcPts val="0"/>
                        </a:spcBef>
                        <a:spcAft>
                          <a:spcPts val="0"/>
                        </a:spcAft>
                      </a:pPr>
                      <a:r>
                        <a:rPr lang="en-US" sz="1200" b="1">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Pre-payment</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Loans will have yield maintenance provision    </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Pre-payment fee after the expiration of the yield maintenance is 1% of principal balance</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r h="714068">
                <a:tc>
                  <a:txBody>
                    <a:bodyPr/>
                    <a:lstStyle/>
                    <a:p>
                      <a:pPr marL="0" marR="0" algn="ctr">
                        <a:lnSpc>
                          <a:spcPct val="115000"/>
                        </a:lnSpc>
                        <a:spcBef>
                          <a:spcPts val="0"/>
                        </a:spcBef>
                        <a:spcAft>
                          <a:spcPts val="0"/>
                        </a:spcAft>
                      </a:pPr>
                      <a:r>
                        <a:rPr lang="en-US" sz="1200" b="1">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Application and Origination</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$2,500 plus deposit to pay for all third party reports – appraisals, credit checks, etc.</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Origination Fee ranges from 1.0% to 2.0% depending upon loan size and complexity</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r h="472371">
                <a:tc>
                  <a:txBody>
                    <a:bodyPr/>
                    <a:lstStyle/>
                    <a:p>
                      <a:pPr marL="0" marR="0" algn="ctr">
                        <a:lnSpc>
                          <a:spcPct val="115000"/>
                        </a:lnSpc>
                        <a:spcBef>
                          <a:spcPts val="0"/>
                        </a:spcBef>
                        <a:spcAft>
                          <a:spcPts val="0"/>
                        </a:spcAft>
                      </a:pPr>
                      <a:r>
                        <a:rPr lang="en-US" sz="1200" b="1">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Legal Fees </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Legal Fees fixed at a maximum of $12,000 per loan</a:t>
                      </a:r>
                      <a:endParaRPr lang="en-US" sz="1200" dirty="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r h="476045">
                <a:tc>
                  <a:txBody>
                    <a:bodyPr/>
                    <a:lstStyle/>
                    <a:p>
                      <a:pPr marL="0" marR="0" algn="ctr">
                        <a:lnSpc>
                          <a:spcPct val="115000"/>
                        </a:lnSpc>
                        <a:spcBef>
                          <a:spcPts val="0"/>
                        </a:spcBef>
                        <a:spcAft>
                          <a:spcPts val="0"/>
                        </a:spcAft>
                      </a:pPr>
                      <a:r>
                        <a:rPr lang="en-US" sz="1200" b="1">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Replacement Reserves</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A minimum of $250 per unit per year to be funded on a monthly basis </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p>
                      <a:pPr marL="0" marR="0">
                        <a:lnSpc>
                          <a:spcPct val="115000"/>
                        </a:lnSpc>
                        <a:spcBef>
                          <a:spcPts val="0"/>
                        </a:spcBef>
                        <a:spcAft>
                          <a:spcPts val="0"/>
                        </a:spcAft>
                      </a:pPr>
                      <a:r>
                        <a:rPr lang="en-US" sz="120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Replacement Reserve funding level will be evaluated after tenth year of the mortgage </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r h="476045">
                <a:tc>
                  <a:txBody>
                    <a:bodyPr/>
                    <a:lstStyle/>
                    <a:p>
                      <a:pPr marL="0" marR="0" algn="ctr">
                        <a:lnSpc>
                          <a:spcPct val="115000"/>
                        </a:lnSpc>
                        <a:spcBef>
                          <a:spcPts val="0"/>
                        </a:spcBef>
                        <a:spcAft>
                          <a:spcPts val="0"/>
                        </a:spcAft>
                      </a:pPr>
                      <a:r>
                        <a:rPr lang="en-US" sz="1200" b="1">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Subordinate Financing</a:t>
                      </a:r>
                      <a:endParaRPr lang="en-US" sz="120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Soft subordinate loans are allowed, but must be subordinated to first </a:t>
                      </a:r>
                      <a:r>
                        <a:rPr lang="en-US" sz="1200" dirty="0" smtClean="0">
                          <a:solidFill>
                            <a:srgbClr val="000000"/>
                          </a:solidFill>
                          <a:effectLst/>
                          <a:latin typeface="Times New Roman" panose="02020603050405020304" pitchFamily="18" charset="0"/>
                          <a:ea typeface="Dotum" panose="020B0600000101010101" pitchFamily="34" charset="-127"/>
                          <a:cs typeface="Dotum" panose="020B0600000101010101" pitchFamily="34" charset="-127"/>
                        </a:rPr>
                        <a:t>mortgage</a:t>
                      </a:r>
                      <a:endParaRPr lang="en-US" sz="1200" dirty="0">
                        <a:solidFill>
                          <a:srgbClr val="000000"/>
                        </a:solidFill>
                        <a:effectLst/>
                        <a:latin typeface="Dotum" panose="020B0600000101010101" pitchFamily="34" charset="-127"/>
                        <a:ea typeface="Dotum" panose="020B0600000101010101" pitchFamily="34" charset="-127"/>
                        <a:cs typeface="Dotum" panose="020B0600000101010101" pitchFamily="34" charset="-127"/>
                      </a:endParaRPr>
                    </a:p>
                  </a:txBody>
                  <a:tcPr marL="51247" marR="51247" marT="0" marB="0" anchor="ctr">
                    <a:lnL w="38100" cap="flat" cmpd="sng" algn="ctr">
                      <a:solidFill>
                        <a:srgbClr val="003300"/>
                      </a:solidFill>
                      <a:prstDash val="solid"/>
                      <a:round/>
                      <a:headEnd type="none" w="med" len="med"/>
                      <a:tailEnd type="none" w="med" len="med"/>
                    </a:lnL>
                    <a:lnR w="38100" cap="flat" cmpd="sng" algn="ctr">
                      <a:solidFill>
                        <a:srgbClr val="003300"/>
                      </a:solidFill>
                      <a:prstDash val="solid"/>
                      <a:round/>
                      <a:headEnd type="none" w="med" len="med"/>
                      <a:tailEnd type="none" w="med" len="med"/>
                    </a:lnR>
                    <a:lnT w="38100" cap="flat" cmpd="sng" algn="ctr">
                      <a:solidFill>
                        <a:srgbClr val="003300"/>
                      </a:solidFill>
                      <a:prstDash val="solid"/>
                      <a:round/>
                      <a:headEnd type="none" w="med" len="med"/>
                      <a:tailEnd type="none" w="med" len="med"/>
                    </a:lnT>
                    <a:lnB w="38100" cap="flat" cmpd="sng" algn="ctr">
                      <a:solidFill>
                        <a:srgbClr val="0033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2317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5562600" cy="1325563"/>
          </a:xfrm>
        </p:spPr>
        <p:txBody>
          <a:bodyPr/>
          <a:lstStyle/>
          <a:p>
            <a:r>
              <a:rPr lang="en-US" b="1" dirty="0" smtClean="0"/>
              <a:t>Fannie Mae Financing</a:t>
            </a:r>
            <a:endParaRPr lang="en-US" b="1" dirty="0"/>
          </a:p>
        </p:txBody>
      </p:sp>
      <p:sp>
        <p:nvSpPr>
          <p:cNvPr id="3" name="Content Placeholder 2"/>
          <p:cNvSpPr>
            <a:spLocks noGrp="1"/>
          </p:cNvSpPr>
          <p:nvPr>
            <p:ph idx="1"/>
          </p:nvPr>
        </p:nvSpPr>
        <p:spPr/>
        <p:txBody>
          <a:bodyPr/>
          <a:lstStyle/>
          <a:p>
            <a:r>
              <a:rPr lang="en-US" dirty="0" smtClean="0"/>
              <a:t>Loan Application And Submission Stage</a:t>
            </a:r>
          </a:p>
          <a:p>
            <a:pPr lvl="2"/>
            <a:r>
              <a:rPr lang="en-US" dirty="0"/>
              <a:t>Our Inspections</a:t>
            </a:r>
          </a:p>
          <a:p>
            <a:pPr lvl="2"/>
            <a:r>
              <a:rPr lang="en-US" dirty="0"/>
              <a:t>Third Party </a:t>
            </a:r>
            <a:r>
              <a:rPr lang="en-US" dirty="0" smtClean="0"/>
              <a:t>Reports</a:t>
            </a:r>
          </a:p>
          <a:p>
            <a:pPr lvl="2"/>
            <a:r>
              <a:rPr lang="en-US" dirty="0"/>
              <a:t>C</a:t>
            </a:r>
            <a:r>
              <a:rPr lang="en-US" dirty="0" smtClean="0"/>
              <a:t>redit Review</a:t>
            </a:r>
            <a:endParaRPr lang="en-US" dirty="0"/>
          </a:p>
          <a:p>
            <a:pPr lvl="2"/>
            <a:r>
              <a:rPr lang="en-US" dirty="0"/>
              <a:t>Mildly Painful forms</a:t>
            </a:r>
            <a:r>
              <a:rPr lang="en-US" dirty="0" smtClean="0"/>
              <a:t>….</a:t>
            </a:r>
          </a:p>
          <a:p>
            <a:pPr marL="914400" lvl="2" indent="0">
              <a:buNone/>
            </a:pPr>
            <a:endParaRPr lang="en-US" dirty="0"/>
          </a:p>
          <a:p>
            <a:r>
              <a:rPr lang="en-US" dirty="0" smtClean="0"/>
              <a:t>Post-Closing</a:t>
            </a:r>
          </a:p>
          <a:p>
            <a:pPr lvl="2"/>
            <a:r>
              <a:rPr lang="en-US" dirty="0" smtClean="0"/>
              <a:t>NO Audit Required</a:t>
            </a:r>
          </a:p>
          <a:p>
            <a:pPr lvl="2"/>
            <a:r>
              <a:rPr lang="en-US" dirty="0" smtClean="0"/>
              <a:t>ALL Communication Is With GLCF</a:t>
            </a:r>
          </a:p>
          <a:p>
            <a:pPr lvl="2"/>
            <a:r>
              <a:rPr lang="en-US" dirty="0" smtClean="0"/>
              <a:t>No REAC Inspections</a:t>
            </a:r>
          </a:p>
        </p:txBody>
      </p:sp>
      <p:pic>
        <p:nvPicPr>
          <p:cNvPr id="4" name="Picture 5" descr="Description: c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2600" y="0"/>
            <a:ext cx="5168900" cy="1348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5029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p:txBody>
          <a:bodyPr/>
          <a:lstStyle/>
          <a:p>
            <a:pPr eaLnBrk="1" hangingPunct="1"/>
            <a:r>
              <a:rPr lang="en-US" dirty="0" smtClean="0"/>
              <a:t>FHA Financing Overview</a:t>
            </a:r>
            <a:br>
              <a:rPr lang="en-US" dirty="0" smtClean="0"/>
            </a:br>
            <a:r>
              <a:rPr lang="en-US" dirty="0" smtClean="0"/>
              <a:t>May 21, 2014</a:t>
            </a:r>
          </a:p>
        </p:txBody>
      </p:sp>
      <p:sp>
        <p:nvSpPr>
          <p:cNvPr id="9" name="Subtitle 2"/>
          <p:cNvSpPr>
            <a:spLocks noGrp="1"/>
          </p:cNvSpPr>
          <p:nvPr>
            <p:ph type="subTitle" idx="1"/>
          </p:nvPr>
        </p:nvSpPr>
        <p:spPr>
          <a:xfrm>
            <a:off x="2412756" y="4137469"/>
            <a:ext cx="3134759" cy="1753806"/>
          </a:xfrm>
        </p:spPr>
        <p:txBody>
          <a:bodyPr/>
          <a:lstStyle/>
          <a:p>
            <a:pPr eaLnBrk="1" hangingPunct="1">
              <a:buFont typeface="Arial" charset="0"/>
              <a:buNone/>
              <a:defRPr/>
            </a:pPr>
            <a:r>
              <a:rPr lang="en-US" dirty="0" smtClean="0">
                <a:solidFill>
                  <a:schemeClr val="tx1"/>
                </a:solidFill>
                <a:ea typeface="ＭＳ Ｐゴシック" charset="0"/>
              </a:rPr>
              <a:t>Brian Jones</a:t>
            </a:r>
          </a:p>
          <a:p>
            <a:pPr eaLnBrk="1" hangingPunct="1">
              <a:buFont typeface="Arial" charset="0"/>
              <a:buNone/>
              <a:defRPr/>
            </a:pPr>
            <a:r>
              <a:rPr lang="en-US" sz="1500" dirty="0" smtClean="0">
                <a:ea typeface="ＭＳ Ｐゴシック" charset="0"/>
                <a:hlinkClick r:id="rId2"/>
              </a:rPr>
              <a:t>bjones@lovefunding.com</a:t>
            </a:r>
            <a:endParaRPr lang="en-US" sz="1500" dirty="0" smtClean="0">
              <a:ea typeface="ＭＳ Ｐゴシック" charset="0"/>
            </a:endParaRPr>
          </a:p>
          <a:p>
            <a:pPr eaLnBrk="1" hangingPunct="1">
              <a:buFont typeface="Arial" charset="0"/>
              <a:buNone/>
              <a:defRPr/>
            </a:pPr>
            <a:r>
              <a:rPr lang="en-US" sz="1500" dirty="0" smtClean="0">
                <a:solidFill>
                  <a:schemeClr val="tx1"/>
                </a:solidFill>
                <a:ea typeface="ＭＳ Ｐゴシック" charset="0"/>
              </a:rPr>
              <a:t>Phone: 216-925-4801  </a:t>
            </a:r>
          </a:p>
          <a:p>
            <a:pPr eaLnBrk="1" hangingPunct="1">
              <a:buFont typeface="Arial" charset="0"/>
              <a:buNone/>
              <a:defRPr/>
            </a:pPr>
            <a:r>
              <a:rPr lang="en-US" sz="1500" dirty="0" smtClean="0">
                <a:solidFill>
                  <a:schemeClr val="tx1"/>
                </a:solidFill>
                <a:ea typeface="ＭＳ Ｐゴシック" charset="0"/>
              </a:rPr>
              <a:t>@</a:t>
            </a:r>
            <a:r>
              <a:rPr lang="en-US" sz="1500" dirty="0" err="1" smtClean="0">
                <a:solidFill>
                  <a:schemeClr val="tx1"/>
                </a:solidFill>
                <a:ea typeface="ＭＳ Ｐゴシック" charset="0"/>
              </a:rPr>
              <a:t>bwjfinance</a:t>
            </a:r>
            <a:endParaRPr lang="en-US" dirty="0" smtClean="0">
              <a:ea typeface="ＭＳ Ｐゴシック" charset="0"/>
            </a:endParaRPr>
          </a:p>
        </p:txBody>
      </p:sp>
      <p:sp>
        <p:nvSpPr>
          <p:cNvPr id="10" name="Subtitle 2"/>
          <p:cNvSpPr txBox="1">
            <a:spLocks/>
          </p:cNvSpPr>
          <p:nvPr/>
        </p:nvSpPr>
        <p:spPr bwMode="auto">
          <a:xfrm>
            <a:off x="6109282" y="4137469"/>
            <a:ext cx="3136392" cy="1755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S PGothic" pitchFamily="34" charset="-128"/>
                <a:cs typeface="ＭＳ Ｐゴシック" charset="0"/>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S PGothic"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S PGothic"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S PGothic"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S PGothic"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hangingPunct="1">
              <a:buFont typeface="Arial" charset="0"/>
              <a:buNone/>
              <a:defRPr/>
            </a:pPr>
            <a:r>
              <a:rPr lang="en-US" dirty="0" smtClean="0">
                <a:solidFill>
                  <a:prstClr val="black"/>
                </a:solidFill>
                <a:ea typeface="ＭＳ Ｐゴシック" charset="0"/>
              </a:rPr>
              <a:t>Greg </a:t>
            </a:r>
            <a:r>
              <a:rPr lang="en-US" dirty="0" err="1" smtClean="0">
                <a:solidFill>
                  <a:prstClr val="black"/>
                </a:solidFill>
                <a:ea typeface="ＭＳ Ｐゴシック" charset="0"/>
              </a:rPr>
              <a:t>Mayernik</a:t>
            </a:r>
            <a:endParaRPr lang="en-US" dirty="0" smtClean="0">
              <a:solidFill>
                <a:prstClr val="black"/>
              </a:solidFill>
              <a:ea typeface="ＭＳ Ｐゴシック" charset="0"/>
            </a:endParaRPr>
          </a:p>
          <a:p>
            <a:pPr eaLnBrk="1" hangingPunct="1">
              <a:buFont typeface="Arial" charset="0"/>
              <a:buNone/>
              <a:defRPr/>
            </a:pPr>
            <a:r>
              <a:rPr lang="en-US" sz="1500" dirty="0" smtClean="0">
                <a:solidFill>
                  <a:prstClr val="black"/>
                </a:solidFill>
                <a:ea typeface="ＭＳ Ｐゴシック" charset="0"/>
                <a:hlinkClick r:id="rId3"/>
              </a:rPr>
              <a:t>gmayernik@lovefunding.com</a:t>
            </a:r>
            <a:endParaRPr lang="en-US" sz="1500" dirty="0" smtClean="0">
              <a:solidFill>
                <a:prstClr val="black"/>
              </a:solidFill>
              <a:ea typeface="ＭＳ Ｐゴシック" charset="0"/>
            </a:endParaRPr>
          </a:p>
          <a:p>
            <a:pPr eaLnBrk="1" hangingPunct="1">
              <a:buFont typeface="Arial" charset="0"/>
              <a:buNone/>
              <a:defRPr/>
            </a:pPr>
            <a:r>
              <a:rPr lang="en-US" sz="1500" dirty="0" smtClean="0">
                <a:solidFill>
                  <a:prstClr val="black"/>
                </a:solidFill>
                <a:ea typeface="ＭＳ Ｐゴシック" charset="0"/>
              </a:rPr>
              <a:t>Phone: 216-583-0810</a:t>
            </a:r>
          </a:p>
          <a:p>
            <a:pPr eaLnBrk="1" hangingPunct="1">
              <a:buFont typeface="Arial" charset="0"/>
              <a:buNone/>
              <a:defRPr/>
            </a:pPr>
            <a:endParaRPr lang="en-US" dirty="0" smtClean="0">
              <a:solidFill>
                <a:prstClr val="black">
                  <a:tint val="75000"/>
                </a:prstClr>
              </a:solidFill>
              <a:ea typeface="ＭＳ Ｐゴシック" charset="0"/>
            </a:endParaRPr>
          </a:p>
        </p:txBody>
      </p:sp>
      <p:pic>
        <p:nvPicPr>
          <p:cNvPr id="11" name="Picture 10" descr="Twitter small.png"/>
          <p:cNvPicPr>
            <a:picLocks noChangeAspect="1"/>
          </p:cNvPicPr>
          <p:nvPr/>
        </p:nvPicPr>
        <p:blipFill>
          <a:blip r:embed="rId4" cstate="print"/>
          <a:stretch>
            <a:fillRect/>
          </a:stretch>
        </p:blipFill>
        <p:spPr>
          <a:xfrm>
            <a:off x="3285826" y="5301931"/>
            <a:ext cx="175143" cy="175143"/>
          </a:xfrm>
          <a:prstGeom prst="rect">
            <a:avLst/>
          </a:prstGeom>
        </p:spPr>
      </p:pic>
    </p:spTree>
    <p:extLst>
      <p:ext uri="{BB962C8B-B14F-4D97-AF65-F5344CB8AC3E}">
        <p14:creationId xmlns:p14="http://schemas.microsoft.com/office/powerpoint/2010/main" val="664627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Love Funding</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Love Funding is a fully-approved HUD LEAN and MAP lender serving clients across the country from its headquarters in Washington D.C. and offices in Boston, Cleveland, Dallas, Denver, Kansas City, Knoxville, New York, Palm Beach, Tampa and St. Louis. </a:t>
            </a:r>
          </a:p>
          <a:p>
            <a:pPr marL="0" indent="0">
              <a:buNone/>
            </a:pPr>
            <a:endParaRPr lang="en-US" sz="2000" dirty="0"/>
          </a:p>
          <a:p>
            <a:pPr marL="0" indent="0">
              <a:buNone/>
            </a:pPr>
            <a:r>
              <a:rPr lang="en-US" sz="2000" dirty="0"/>
              <a:t>The company offers refinance, construction and acquisition financing programs for multifamily, senior housing and healthcare facilities, including hospitals. </a:t>
            </a:r>
          </a:p>
          <a:p>
            <a:pPr marL="0" indent="0">
              <a:buNone/>
            </a:pPr>
            <a:endParaRPr lang="en-US" sz="2000" dirty="0"/>
          </a:p>
          <a:p>
            <a:pPr marL="0" indent="0">
              <a:buNone/>
            </a:pPr>
            <a:r>
              <a:rPr lang="en-US" sz="2000" dirty="0"/>
              <a:t>Love Funding is one of the Love Companies, a St. Louis-based investment holding company with origins dating back to 1875.</a:t>
            </a:r>
          </a:p>
        </p:txBody>
      </p:sp>
    </p:spTree>
    <p:extLst>
      <p:ext uri="{BB962C8B-B14F-4D97-AF65-F5344CB8AC3E}">
        <p14:creationId xmlns:p14="http://schemas.microsoft.com/office/powerpoint/2010/main" val="1643070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911350" y="274638"/>
            <a:ext cx="8350250" cy="976312"/>
          </a:xfrm>
        </p:spPr>
        <p:txBody>
          <a:bodyPr/>
          <a:lstStyle/>
          <a:p>
            <a:pPr eaLnBrk="1" hangingPunct="1"/>
            <a:r>
              <a:rPr lang="en-US" dirty="0" smtClean="0"/>
              <a:t>HUD Section 221(d)(4)</a:t>
            </a:r>
            <a:br>
              <a:rPr lang="en-US" dirty="0" smtClean="0"/>
            </a:br>
            <a:r>
              <a:rPr lang="en-US" sz="2500" i="1" dirty="0"/>
              <a:t>New Construction or Substantial Rehab</a:t>
            </a:r>
            <a:endParaRPr lang="en-US" i="1" dirty="0" smtClean="0"/>
          </a:p>
        </p:txBody>
      </p:sp>
      <p:sp>
        <p:nvSpPr>
          <p:cNvPr id="21506" name="Content Placeholder 2"/>
          <p:cNvSpPr>
            <a:spLocks noGrp="1"/>
          </p:cNvSpPr>
          <p:nvPr>
            <p:ph idx="1"/>
          </p:nvPr>
        </p:nvSpPr>
        <p:spPr>
          <a:xfrm>
            <a:off x="1911350" y="1379539"/>
            <a:ext cx="8350250" cy="4746625"/>
          </a:xfrm>
        </p:spPr>
        <p:txBody>
          <a:bodyPr/>
          <a:lstStyle/>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lvl="1" indent="-342900" eaLnBrk="1" hangingPunct="1">
              <a:buNone/>
            </a:pPr>
            <a:endParaRPr lang="en-US" sz="1200" dirty="0"/>
          </a:p>
          <a:p>
            <a:pPr marL="398463" lvl="1" indent="1588" eaLnBrk="1" hangingPunct="1">
              <a:buNone/>
            </a:pPr>
            <a:endParaRPr lang="en-US" sz="1200" dirty="0"/>
          </a:p>
          <a:p>
            <a:pPr marL="398463" lvl="1" indent="1588" eaLnBrk="1" hangingPunct="1">
              <a:buNone/>
            </a:pPr>
            <a:endParaRPr lang="en-US" sz="1200" dirty="0"/>
          </a:p>
          <a:p>
            <a:pPr marL="398463" lvl="1" indent="1588" eaLnBrk="1" hangingPunct="1">
              <a:buNone/>
            </a:pPr>
            <a:endParaRPr lang="en-US" sz="1200" dirty="0"/>
          </a:p>
        </p:txBody>
      </p:sp>
      <p:graphicFrame>
        <p:nvGraphicFramePr>
          <p:cNvPr id="4" name="Table 3"/>
          <p:cNvGraphicFramePr>
            <a:graphicFrameLocks noGrp="1"/>
          </p:cNvGraphicFramePr>
          <p:nvPr/>
        </p:nvGraphicFramePr>
        <p:xfrm>
          <a:off x="1805368" y="1318851"/>
          <a:ext cx="8542204" cy="5219700"/>
        </p:xfrm>
        <a:graphic>
          <a:graphicData uri="http://schemas.openxmlformats.org/drawingml/2006/table">
            <a:tbl>
              <a:tblPr firstRow="1" bandRow="1">
                <a:tableStyleId>{5C22544A-7EE6-4342-B048-85BDC9FD1C3A}</a:tableStyleId>
              </a:tblPr>
              <a:tblGrid>
                <a:gridCol w="2135551"/>
                <a:gridCol w="2135551"/>
                <a:gridCol w="2135551"/>
                <a:gridCol w="2135551"/>
              </a:tblGrid>
              <a:tr h="244116">
                <a:tc>
                  <a:txBody>
                    <a:bodyPr/>
                    <a:lstStyle/>
                    <a:p>
                      <a:pPr algn="ctr"/>
                      <a:endParaRPr lang="en-US" sz="1200" dirty="0"/>
                    </a:p>
                  </a:txBody>
                  <a:tcPr>
                    <a:solidFill>
                      <a:srgbClr val="8C0228"/>
                    </a:solidFill>
                  </a:tcPr>
                </a:tc>
                <a:tc>
                  <a:txBody>
                    <a:bodyPr/>
                    <a:lstStyle/>
                    <a:p>
                      <a:pPr algn="ctr"/>
                      <a:r>
                        <a:rPr lang="en-US" sz="1200" dirty="0" smtClean="0"/>
                        <a:t>Market Rate</a:t>
                      </a:r>
                      <a:endParaRPr lang="en-US" sz="1200" dirty="0"/>
                    </a:p>
                  </a:txBody>
                  <a:tcPr>
                    <a:solidFill>
                      <a:srgbClr val="8C0228"/>
                    </a:solidFill>
                  </a:tcPr>
                </a:tc>
                <a:tc>
                  <a:txBody>
                    <a:bodyPr/>
                    <a:lstStyle/>
                    <a:p>
                      <a:pPr algn="ctr"/>
                      <a:r>
                        <a:rPr lang="en-US" sz="1200" dirty="0" smtClean="0"/>
                        <a:t>Affordable</a:t>
                      </a:r>
                      <a:endParaRPr lang="en-US" sz="1200" dirty="0"/>
                    </a:p>
                  </a:txBody>
                  <a:tcPr>
                    <a:solidFill>
                      <a:srgbClr val="8C0228"/>
                    </a:solidFill>
                  </a:tcPr>
                </a:tc>
                <a:tc>
                  <a:txBody>
                    <a:bodyPr/>
                    <a:lstStyle/>
                    <a:p>
                      <a:pPr algn="ctr"/>
                      <a:r>
                        <a:rPr lang="en-US" sz="1200" dirty="0" smtClean="0"/>
                        <a:t>&gt;90% Rental Assistance</a:t>
                      </a:r>
                      <a:endParaRPr lang="en-US" sz="1200" dirty="0"/>
                    </a:p>
                  </a:txBody>
                  <a:tcPr>
                    <a:solidFill>
                      <a:srgbClr val="8C0228"/>
                    </a:solidFill>
                  </a:tcPr>
                </a:tc>
              </a:tr>
              <a:tr h="244116">
                <a:tc>
                  <a:txBody>
                    <a:bodyPr/>
                    <a:lstStyle/>
                    <a:p>
                      <a:r>
                        <a:rPr lang="en-US" sz="1150" dirty="0" smtClean="0"/>
                        <a:t>Maximum</a:t>
                      </a:r>
                      <a:r>
                        <a:rPr lang="en-US" sz="1150" baseline="0" dirty="0" smtClean="0"/>
                        <a:t> Term</a:t>
                      </a:r>
                      <a:endParaRPr lang="en-US" sz="1150" dirty="0"/>
                    </a:p>
                  </a:txBody>
                  <a:tcPr anchor="ctr"/>
                </a:tc>
                <a:tc gridSpan="3">
                  <a:txBody>
                    <a:bodyPr/>
                    <a:lstStyle/>
                    <a:p>
                      <a:pPr algn="ctr"/>
                      <a:r>
                        <a:rPr lang="en-US" sz="1150" dirty="0" smtClean="0"/>
                        <a:t>40 years fully</a:t>
                      </a:r>
                      <a:r>
                        <a:rPr lang="en-US" sz="1150" baseline="0" dirty="0" smtClean="0"/>
                        <a:t> amortizing</a:t>
                      </a:r>
                      <a:endParaRPr lang="en-US" sz="1150" dirty="0"/>
                    </a:p>
                  </a:txBody>
                  <a:tcPr anchor="ctr"/>
                </a:tc>
                <a:tc hMerge="1">
                  <a:txBody>
                    <a:bodyPr/>
                    <a:lstStyle/>
                    <a:p>
                      <a:pPr algn="ctr"/>
                      <a:endParaRPr lang="en-US" sz="1200" dirty="0"/>
                    </a:p>
                  </a:txBody>
                  <a:tcPr anchor="ctr"/>
                </a:tc>
                <a:tc hMerge="1">
                  <a:txBody>
                    <a:bodyPr/>
                    <a:lstStyle/>
                    <a:p>
                      <a:pPr algn="ctr"/>
                      <a:endParaRPr lang="en-US" sz="1200" dirty="0"/>
                    </a:p>
                  </a:txBody>
                  <a:tcPr anchor="ctr"/>
                </a:tc>
              </a:tr>
              <a:tr h="244116">
                <a:tc>
                  <a:txBody>
                    <a:bodyPr/>
                    <a:lstStyle/>
                    <a:p>
                      <a:r>
                        <a:rPr lang="en-US" sz="1150" dirty="0" smtClean="0"/>
                        <a:t>Debt Service</a:t>
                      </a:r>
                      <a:r>
                        <a:rPr lang="en-US" sz="1150" baseline="0" dirty="0" smtClean="0"/>
                        <a:t> Coverage</a:t>
                      </a:r>
                      <a:endParaRPr lang="en-US" sz="1150" dirty="0"/>
                    </a:p>
                  </a:txBody>
                  <a:tcPr anchor="ctr"/>
                </a:tc>
                <a:tc>
                  <a:txBody>
                    <a:bodyPr/>
                    <a:lstStyle/>
                    <a:p>
                      <a:pPr algn="ctr"/>
                      <a:r>
                        <a:rPr lang="en-US" sz="1150" dirty="0" smtClean="0"/>
                        <a:t>1.20x</a:t>
                      </a:r>
                      <a:endParaRPr lang="en-US" sz="1150" dirty="0"/>
                    </a:p>
                  </a:txBody>
                  <a:tcPr anchor="ctr"/>
                </a:tc>
                <a:tc>
                  <a:txBody>
                    <a:bodyPr/>
                    <a:lstStyle/>
                    <a:p>
                      <a:pPr algn="ctr"/>
                      <a:r>
                        <a:rPr lang="en-US" sz="1150" dirty="0" smtClean="0"/>
                        <a:t>1.15x</a:t>
                      </a:r>
                      <a:endParaRPr lang="en-US" sz="1150" dirty="0"/>
                    </a:p>
                  </a:txBody>
                  <a:tcPr anchor="ctr"/>
                </a:tc>
                <a:tc>
                  <a:txBody>
                    <a:bodyPr/>
                    <a:lstStyle/>
                    <a:p>
                      <a:pPr algn="ctr"/>
                      <a:r>
                        <a:rPr lang="en-US" sz="1150" dirty="0" smtClean="0"/>
                        <a:t>1.11x</a:t>
                      </a:r>
                      <a:endParaRPr lang="en-US" sz="1150" dirty="0"/>
                    </a:p>
                  </a:txBody>
                  <a:tcPr anchor="ctr"/>
                </a:tc>
              </a:tr>
              <a:tr h="244116">
                <a:tc>
                  <a:txBody>
                    <a:bodyPr/>
                    <a:lstStyle/>
                    <a:p>
                      <a:r>
                        <a:rPr lang="en-US" sz="1150" dirty="0" smtClean="0"/>
                        <a:t>Loan</a:t>
                      </a:r>
                      <a:r>
                        <a:rPr lang="en-US" sz="1150" baseline="0" dirty="0" smtClean="0"/>
                        <a:t> to Replacement Cost</a:t>
                      </a:r>
                      <a:endParaRPr lang="en-US" sz="1150" dirty="0"/>
                    </a:p>
                  </a:txBody>
                  <a:tcPr anchor="ctr"/>
                </a:tc>
                <a:tc>
                  <a:txBody>
                    <a:bodyPr/>
                    <a:lstStyle/>
                    <a:p>
                      <a:pPr algn="ctr"/>
                      <a:r>
                        <a:rPr lang="en-US" sz="1150" dirty="0" smtClean="0"/>
                        <a:t>83.3%</a:t>
                      </a:r>
                      <a:endParaRPr lang="en-US" sz="1150" dirty="0"/>
                    </a:p>
                  </a:txBody>
                  <a:tcPr anchor="ctr"/>
                </a:tc>
                <a:tc>
                  <a:txBody>
                    <a:bodyPr/>
                    <a:lstStyle/>
                    <a:p>
                      <a:pPr algn="ctr"/>
                      <a:r>
                        <a:rPr lang="en-US" sz="1150" dirty="0" smtClean="0"/>
                        <a:t>87%</a:t>
                      </a:r>
                      <a:endParaRPr lang="en-US" sz="1150" dirty="0"/>
                    </a:p>
                  </a:txBody>
                  <a:tcPr anchor="ctr"/>
                </a:tc>
                <a:tc>
                  <a:txBody>
                    <a:bodyPr/>
                    <a:lstStyle/>
                    <a:p>
                      <a:pPr algn="ctr"/>
                      <a:r>
                        <a:rPr lang="en-US" sz="1150" dirty="0" smtClean="0"/>
                        <a:t>90%</a:t>
                      </a:r>
                      <a:endParaRPr lang="en-US" sz="1150" dirty="0"/>
                    </a:p>
                  </a:txBody>
                  <a:tcPr anchor="ctr"/>
                </a:tc>
              </a:tr>
              <a:tr h="244116">
                <a:tc>
                  <a:txBody>
                    <a:bodyPr/>
                    <a:lstStyle/>
                    <a:p>
                      <a:r>
                        <a:rPr lang="en-US" sz="1150" dirty="0" smtClean="0"/>
                        <a:t>MIP (1.0% at closing)</a:t>
                      </a:r>
                      <a:endParaRPr lang="en-US" sz="1150" dirty="0"/>
                    </a:p>
                  </a:txBody>
                  <a:tcPr anchor="ctr"/>
                </a:tc>
                <a:tc>
                  <a:txBody>
                    <a:bodyPr/>
                    <a:lstStyle/>
                    <a:p>
                      <a:pPr algn="ctr"/>
                      <a:r>
                        <a:rPr lang="en-US" sz="1150" dirty="0" smtClean="0"/>
                        <a:t>.65%</a:t>
                      </a:r>
                      <a:endParaRPr lang="en-US" sz="1150" dirty="0"/>
                    </a:p>
                  </a:txBody>
                  <a:tcPr anchor="ctr"/>
                </a:tc>
                <a:tc>
                  <a:txBody>
                    <a:bodyPr/>
                    <a:lstStyle/>
                    <a:p>
                      <a:pPr algn="ctr"/>
                      <a:r>
                        <a:rPr lang="en-US" sz="1150" dirty="0" smtClean="0"/>
                        <a:t>.45%</a:t>
                      </a:r>
                      <a:endParaRPr lang="en-US" sz="1150" dirty="0"/>
                    </a:p>
                  </a:txBody>
                  <a:tcPr anchor="ctr"/>
                </a:tc>
                <a:tc>
                  <a:txBody>
                    <a:bodyPr/>
                    <a:lstStyle/>
                    <a:p>
                      <a:pPr algn="ctr"/>
                      <a:r>
                        <a:rPr lang="en-US" sz="1150" dirty="0" smtClean="0"/>
                        <a:t>.45%</a:t>
                      </a:r>
                      <a:endParaRPr lang="en-US" sz="1150" dirty="0"/>
                    </a:p>
                  </a:txBody>
                  <a:tcPr anchor="ctr"/>
                </a:tc>
              </a:tr>
              <a:tr h="406861">
                <a:tc>
                  <a:txBody>
                    <a:bodyPr/>
                    <a:lstStyle/>
                    <a:p>
                      <a:r>
                        <a:rPr lang="en-US" sz="1150" dirty="0" smtClean="0"/>
                        <a:t>Maximum </a:t>
                      </a:r>
                      <a:r>
                        <a:rPr lang="en-US" sz="1150" baseline="0" dirty="0" smtClean="0"/>
                        <a:t> Underwritten Occupancy</a:t>
                      </a:r>
                      <a:endParaRPr lang="en-US" sz="1150" dirty="0"/>
                    </a:p>
                  </a:txBody>
                  <a:tcPr anchor="ctr"/>
                </a:tc>
                <a:tc>
                  <a:txBody>
                    <a:bodyPr/>
                    <a:lstStyle/>
                    <a:p>
                      <a:pPr algn="ctr"/>
                      <a:r>
                        <a:rPr lang="en-US" sz="1150" dirty="0" smtClean="0"/>
                        <a:t>93%</a:t>
                      </a:r>
                      <a:endParaRPr lang="en-US" sz="1150" dirty="0"/>
                    </a:p>
                  </a:txBody>
                  <a:tcPr anchor="ctr"/>
                </a:tc>
                <a:tc>
                  <a:txBody>
                    <a:bodyPr/>
                    <a:lstStyle/>
                    <a:p>
                      <a:pPr algn="ctr"/>
                      <a:r>
                        <a:rPr lang="en-US" sz="1150" dirty="0" smtClean="0"/>
                        <a:t>93%</a:t>
                      </a:r>
                      <a:endParaRPr lang="en-US" sz="1150" dirty="0"/>
                    </a:p>
                  </a:txBody>
                  <a:tcPr anchor="ctr"/>
                </a:tc>
                <a:tc>
                  <a:txBody>
                    <a:bodyPr/>
                    <a:lstStyle/>
                    <a:p>
                      <a:pPr algn="ctr"/>
                      <a:r>
                        <a:rPr lang="en-US" sz="1150" dirty="0" smtClean="0"/>
                        <a:t>95%</a:t>
                      </a:r>
                      <a:endParaRPr lang="en-US" sz="1150" dirty="0"/>
                    </a:p>
                  </a:txBody>
                  <a:tcPr anchor="ctr"/>
                </a:tc>
              </a:tr>
              <a:tr h="244116">
                <a:tc>
                  <a:txBody>
                    <a:bodyPr/>
                    <a:lstStyle/>
                    <a:p>
                      <a:r>
                        <a:rPr lang="en-US" sz="1150" dirty="0" smtClean="0"/>
                        <a:t>Working</a:t>
                      </a:r>
                      <a:r>
                        <a:rPr lang="en-US" sz="1150" baseline="0" dirty="0" smtClean="0"/>
                        <a:t> Capital Escrow</a:t>
                      </a:r>
                      <a:endParaRPr lang="en-US" sz="1150" dirty="0"/>
                    </a:p>
                  </a:txBody>
                  <a:tcPr anchor="ctr"/>
                </a:tc>
                <a:tc gridSpan="3">
                  <a:txBody>
                    <a:bodyPr/>
                    <a:lstStyle/>
                    <a:p>
                      <a:pPr algn="ctr"/>
                      <a:r>
                        <a:rPr lang="en-US" sz="1150" dirty="0" smtClean="0"/>
                        <a:t>4% of loan</a:t>
                      </a:r>
                      <a:r>
                        <a:rPr lang="en-US" sz="1150" baseline="0" dirty="0" smtClean="0"/>
                        <a:t> amount</a:t>
                      </a:r>
                      <a:endParaRPr lang="en-US" sz="1150" dirty="0"/>
                    </a:p>
                  </a:txBody>
                  <a:tcPr anchor="ctr"/>
                </a:tc>
                <a:tc hMerge="1">
                  <a:txBody>
                    <a:bodyPr/>
                    <a:lstStyle/>
                    <a:p>
                      <a:pPr algn="ctr"/>
                      <a:endParaRPr lang="en-US" sz="1200" dirty="0"/>
                    </a:p>
                  </a:txBody>
                  <a:tcPr anchor="ctr"/>
                </a:tc>
                <a:tc hMerge="1">
                  <a:txBody>
                    <a:bodyPr/>
                    <a:lstStyle/>
                    <a:p>
                      <a:pPr algn="ctr"/>
                      <a:endParaRPr lang="en-US" sz="1200" dirty="0"/>
                    </a:p>
                  </a:txBody>
                  <a:tcPr anchor="ctr"/>
                </a:tc>
              </a:tr>
              <a:tr h="244116">
                <a:tc>
                  <a:txBody>
                    <a:bodyPr/>
                    <a:lstStyle/>
                    <a:p>
                      <a:r>
                        <a:rPr lang="en-US" sz="1150" dirty="0" smtClean="0"/>
                        <a:t>Annual Replacement</a:t>
                      </a:r>
                      <a:r>
                        <a:rPr lang="en-US" sz="1150" baseline="0" dirty="0" smtClean="0"/>
                        <a:t> Reserve</a:t>
                      </a:r>
                      <a:endParaRPr lang="en-US" sz="1150" dirty="0"/>
                    </a:p>
                  </a:txBody>
                  <a:tcPr anchor="ctr"/>
                </a:tc>
                <a:tc gridSpan="3">
                  <a:txBody>
                    <a:bodyPr/>
                    <a:lstStyle/>
                    <a:p>
                      <a:pPr algn="just"/>
                      <a:r>
                        <a:rPr lang="en-US" sz="1150" dirty="0" smtClean="0"/>
                        <a:t>Greater of: 1) .60% of total</a:t>
                      </a:r>
                      <a:r>
                        <a:rPr lang="en-US" sz="1150" baseline="0" dirty="0" smtClean="0"/>
                        <a:t> structure cost for new construction or .40% of loan amount for rehab or 2) $250 per unit per year.</a:t>
                      </a:r>
                    </a:p>
                    <a:p>
                      <a:pPr algn="just"/>
                      <a:r>
                        <a:rPr lang="en-US" sz="1150" baseline="0" dirty="0" smtClean="0"/>
                        <a:t>HUD considers waivers when formula exceeds $500 per unit.</a:t>
                      </a:r>
                      <a:endParaRPr lang="en-US" sz="1150" dirty="0"/>
                    </a:p>
                  </a:txBody>
                  <a:tcPr anchor="ctr"/>
                </a:tc>
                <a:tc hMerge="1">
                  <a:txBody>
                    <a:bodyPr/>
                    <a:lstStyle/>
                    <a:p>
                      <a:endParaRPr lang="en-US"/>
                    </a:p>
                  </a:txBody>
                  <a:tcPr/>
                </a:tc>
                <a:tc hMerge="1">
                  <a:txBody>
                    <a:bodyPr/>
                    <a:lstStyle/>
                    <a:p>
                      <a:endParaRPr lang="en-US"/>
                    </a:p>
                  </a:txBody>
                  <a:tcPr/>
                </a:tc>
              </a:tr>
              <a:tr h="569605">
                <a:tc>
                  <a:txBody>
                    <a:bodyPr/>
                    <a:lstStyle/>
                    <a:p>
                      <a:r>
                        <a:rPr lang="en-US" sz="1150" dirty="0" smtClean="0"/>
                        <a:t>Initial Operating Deficit</a:t>
                      </a:r>
                      <a:endParaRPr lang="en-US" sz="1150" dirty="0"/>
                    </a:p>
                  </a:txBody>
                  <a:tcPr anchor="ctr"/>
                </a:tc>
                <a:tc gridSpan="3">
                  <a:txBody>
                    <a:bodyPr/>
                    <a:lstStyle/>
                    <a:p>
                      <a:pPr algn="just"/>
                      <a:r>
                        <a:rPr lang="en-US" sz="1150" dirty="0" smtClean="0"/>
                        <a:t>Typically</a:t>
                      </a:r>
                      <a:r>
                        <a:rPr lang="en-US" sz="1150" baseline="0" dirty="0" smtClean="0"/>
                        <a:t> the greater of: 1) amount determined by underwriter, 2) 3% of loan amount or 3) 4 months debt service for walk-up or 6 months debt service for elevator buildings subject to a Certificate of Occupancy issuance.</a:t>
                      </a:r>
                      <a:endParaRPr lang="en-US" sz="1150" dirty="0"/>
                    </a:p>
                  </a:txBody>
                  <a:tcPr anchor="ctr"/>
                </a:tc>
                <a:tc hMerge="1">
                  <a:txBody>
                    <a:bodyPr/>
                    <a:lstStyle/>
                    <a:p>
                      <a:pPr algn="ctr"/>
                      <a:endParaRPr lang="en-US" sz="1200" dirty="0"/>
                    </a:p>
                  </a:txBody>
                  <a:tcPr anchor="ctr"/>
                </a:tc>
                <a:tc hMerge="1">
                  <a:txBody>
                    <a:bodyPr/>
                    <a:lstStyle/>
                    <a:p>
                      <a:pPr algn="ctr"/>
                      <a:endParaRPr lang="en-US" sz="1200" dirty="0"/>
                    </a:p>
                  </a:txBody>
                  <a:tcPr anchor="ctr"/>
                </a:tc>
              </a:tr>
              <a:tr h="1057837">
                <a:tc>
                  <a:txBody>
                    <a:bodyPr/>
                    <a:lstStyle/>
                    <a:p>
                      <a:r>
                        <a:rPr lang="en-US" sz="1150" dirty="0" smtClean="0"/>
                        <a:t>Substantial</a:t>
                      </a:r>
                      <a:r>
                        <a:rPr lang="en-US" sz="1150" baseline="0" dirty="0" smtClean="0"/>
                        <a:t> Rehab Threshold</a:t>
                      </a:r>
                      <a:endParaRPr lang="en-US" sz="1150" dirty="0"/>
                    </a:p>
                  </a:txBody>
                  <a:tcPr anchor="ctr"/>
                </a:tc>
                <a:tc gridSpan="3">
                  <a:txBody>
                    <a:bodyPr/>
                    <a:lstStyle/>
                    <a:p>
                      <a:pPr algn="just"/>
                      <a:r>
                        <a:rPr lang="en-US" sz="1150" dirty="0" smtClean="0"/>
                        <a:t>Cost of Repairs,</a:t>
                      </a:r>
                      <a:r>
                        <a:rPr lang="en-US" sz="1150" baseline="0" dirty="0" smtClean="0"/>
                        <a:t> replacements and/or improvements of the existing property must exceed the greater of: 1) 15% of the estimated replacement cost after completion of all repairs and improvements or 2) $6,500 adjusted regional HUD high cost factor.</a:t>
                      </a:r>
                    </a:p>
                    <a:p>
                      <a:pPr algn="just"/>
                      <a:endParaRPr lang="en-US" sz="1150" baseline="0" dirty="0" smtClean="0"/>
                    </a:p>
                    <a:p>
                      <a:pPr algn="just"/>
                      <a:r>
                        <a:rPr lang="en-US" sz="1150" baseline="0" dirty="0" smtClean="0"/>
                        <a:t>Additionally, a property can qualify for substantial rehab if two or more building systems are being  replaced.</a:t>
                      </a:r>
                    </a:p>
                  </a:txBody>
                  <a:tcPr anchor="ctr"/>
                </a:tc>
                <a:tc hMerge="1">
                  <a:txBody>
                    <a:bodyPr/>
                    <a:lstStyle/>
                    <a:p>
                      <a:endParaRPr lang="en-US"/>
                    </a:p>
                  </a:txBody>
                  <a:tcPr/>
                </a:tc>
                <a:tc hMerge="1">
                  <a:txBody>
                    <a:bodyPr/>
                    <a:lstStyle/>
                    <a:p>
                      <a:endParaRPr lang="en-US"/>
                    </a:p>
                  </a:txBody>
                  <a:tcPr/>
                </a:tc>
              </a:tr>
              <a:tr h="715444">
                <a:tc>
                  <a:txBody>
                    <a:bodyPr/>
                    <a:lstStyle/>
                    <a:p>
                      <a:r>
                        <a:rPr lang="en-US" sz="1150" dirty="0" smtClean="0"/>
                        <a:t>Other</a:t>
                      </a:r>
                      <a:endParaRPr lang="en-US" sz="1150" dirty="0"/>
                    </a:p>
                  </a:txBody>
                  <a:tcPr anchor="ctr"/>
                </a:tc>
                <a:tc gridSpan="3">
                  <a:txBody>
                    <a:bodyPr/>
                    <a:lstStyle/>
                    <a:p>
                      <a:pPr algn="just">
                        <a:buFont typeface="Arial" pitchFamily="34" charset="0"/>
                        <a:buChar char="•"/>
                      </a:pPr>
                      <a:r>
                        <a:rPr lang="en-US" sz="1150" baseline="0" dirty="0" smtClean="0"/>
                        <a:t> Davis-Bacon prevailing wage rates apply</a:t>
                      </a:r>
                    </a:p>
                    <a:p>
                      <a:pPr algn="just">
                        <a:buFont typeface="Arial" pitchFamily="34" charset="0"/>
                        <a:buChar char="•"/>
                      </a:pPr>
                      <a:r>
                        <a:rPr lang="en-US" sz="1150" baseline="0" dirty="0" smtClean="0"/>
                        <a:t> Large loans are subject to more conservative underwriting</a:t>
                      </a:r>
                    </a:p>
                    <a:p>
                      <a:pPr algn="just">
                        <a:buFont typeface="Arial" pitchFamily="34" charset="0"/>
                        <a:buChar char="•"/>
                      </a:pPr>
                      <a:r>
                        <a:rPr lang="en-US" sz="1150" baseline="0" dirty="0" smtClean="0"/>
                        <a:t> Subordinate financing is allowed from a governmental source and only in the form of a surplus cash note.</a:t>
                      </a:r>
                    </a:p>
                  </a:txBody>
                  <a:tcPr anchor="ctr"/>
                </a:tc>
                <a:tc hMerge="1">
                  <a:txBody>
                    <a:bodyPr/>
                    <a:lstStyle/>
                    <a:p>
                      <a:endParaRPr lang="en-US"/>
                    </a:p>
                  </a:txBody>
                  <a:tcPr/>
                </a:tc>
                <a:tc hMerge="1">
                  <a:txBody>
                    <a:bodyPr/>
                    <a:lstStyle/>
                    <a:p>
                      <a:endParaRPr lang="en-US"/>
                    </a:p>
                  </a:txBody>
                  <a:tcPr/>
                </a:tc>
              </a:tr>
            </a:tbl>
          </a:graphicData>
        </a:graphic>
      </p:graphicFrame>
      <p:sp>
        <p:nvSpPr>
          <p:cNvPr id="6" name="Oval Callout 5"/>
          <p:cNvSpPr/>
          <p:nvPr/>
        </p:nvSpPr>
        <p:spPr>
          <a:xfrm>
            <a:off x="7252676" y="195874"/>
            <a:ext cx="2680678" cy="1055077"/>
          </a:xfrm>
          <a:prstGeom prst="wedgeEllipseCallout">
            <a:avLst>
              <a:gd name="adj1" fmla="val -40453"/>
              <a:gd name="adj2" fmla="val 161760"/>
            </a:avLst>
          </a:prstGeom>
          <a:solidFill>
            <a:srgbClr val="004E50">
              <a:alpha val="96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r>
              <a:rPr lang="en-US" sz="1400" dirty="0">
                <a:solidFill>
                  <a:prstClr val="white"/>
                </a:solidFill>
              </a:rPr>
              <a:t>Manage expenses, collections and occupancy to maximize loan proceeds</a:t>
            </a:r>
          </a:p>
        </p:txBody>
      </p:sp>
    </p:spTree>
    <p:extLst>
      <p:ext uri="{BB962C8B-B14F-4D97-AF65-F5344CB8AC3E}">
        <p14:creationId xmlns:p14="http://schemas.microsoft.com/office/powerpoint/2010/main" val="1841882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911350" y="274638"/>
            <a:ext cx="8350250" cy="976312"/>
          </a:xfrm>
        </p:spPr>
        <p:txBody>
          <a:bodyPr/>
          <a:lstStyle/>
          <a:p>
            <a:pPr eaLnBrk="1" hangingPunct="1"/>
            <a:r>
              <a:rPr lang="en-US" dirty="0" smtClean="0"/>
              <a:t>HUD Section 223(f)</a:t>
            </a:r>
            <a:br>
              <a:rPr lang="en-US" dirty="0" smtClean="0"/>
            </a:br>
            <a:r>
              <a:rPr lang="en-US" sz="2500" i="1" dirty="0"/>
              <a:t>Refinance or Acquisition</a:t>
            </a:r>
            <a:endParaRPr lang="en-US" i="1" dirty="0" smtClean="0"/>
          </a:p>
        </p:txBody>
      </p:sp>
      <p:sp>
        <p:nvSpPr>
          <p:cNvPr id="21506" name="Content Placeholder 2"/>
          <p:cNvSpPr>
            <a:spLocks noGrp="1"/>
          </p:cNvSpPr>
          <p:nvPr>
            <p:ph idx="1"/>
          </p:nvPr>
        </p:nvSpPr>
        <p:spPr>
          <a:xfrm>
            <a:off x="1911350" y="1379539"/>
            <a:ext cx="8350250" cy="4746625"/>
          </a:xfrm>
        </p:spPr>
        <p:txBody>
          <a:bodyPr/>
          <a:lstStyle/>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marL="398463" indent="-398463" eaLnBrk="1" hangingPunct="1">
              <a:buNone/>
            </a:pPr>
            <a:endParaRPr lang="en-US" sz="2000" dirty="0"/>
          </a:p>
          <a:p>
            <a:pPr lvl="1" indent="-342900" eaLnBrk="1" hangingPunct="1">
              <a:buNone/>
            </a:pPr>
            <a:endParaRPr lang="en-US" sz="1200" dirty="0"/>
          </a:p>
          <a:p>
            <a:pPr marL="398463" lvl="1" indent="1588" eaLnBrk="1" hangingPunct="1">
              <a:buNone/>
            </a:pPr>
            <a:endParaRPr lang="en-US" sz="1200" dirty="0"/>
          </a:p>
          <a:p>
            <a:pPr marL="398463" lvl="1" indent="1588" eaLnBrk="1" hangingPunct="1">
              <a:buNone/>
            </a:pPr>
            <a:endParaRPr lang="en-US" sz="1200" dirty="0"/>
          </a:p>
          <a:p>
            <a:pPr marL="398463" lvl="1" indent="1588" eaLnBrk="1" hangingPunct="1">
              <a:buNone/>
            </a:pPr>
            <a:endParaRPr lang="en-US" sz="1200" dirty="0"/>
          </a:p>
        </p:txBody>
      </p:sp>
      <p:graphicFrame>
        <p:nvGraphicFramePr>
          <p:cNvPr id="4" name="Table 3"/>
          <p:cNvGraphicFramePr>
            <a:graphicFrameLocks noGrp="1"/>
          </p:cNvGraphicFramePr>
          <p:nvPr/>
        </p:nvGraphicFramePr>
        <p:xfrm>
          <a:off x="1246898" y="1318851"/>
          <a:ext cx="9127376" cy="5214811"/>
        </p:xfrm>
        <a:graphic>
          <a:graphicData uri="http://schemas.openxmlformats.org/drawingml/2006/table">
            <a:tbl>
              <a:tblPr firstRow="1" bandRow="1">
                <a:tableStyleId>{5C22544A-7EE6-4342-B048-85BDC9FD1C3A}</a:tableStyleId>
              </a:tblPr>
              <a:tblGrid>
                <a:gridCol w="2281844"/>
                <a:gridCol w="2281844"/>
                <a:gridCol w="2281844"/>
                <a:gridCol w="2281844"/>
              </a:tblGrid>
              <a:tr h="292469">
                <a:tc>
                  <a:txBody>
                    <a:bodyPr/>
                    <a:lstStyle/>
                    <a:p>
                      <a:pPr algn="ctr"/>
                      <a:endParaRPr lang="en-US" sz="1200" dirty="0"/>
                    </a:p>
                  </a:txBody>
                  <a:tcPr>
                    <a:solidFill>
                      <a:srgbClr val="8C0228"/>
                    </a:solidFill>
                  </a:tcPr>
                </a:tc>
                <a:tc>
                  <a:txBody>
                    <a:bodyPr/>
                    <a:lstStyle/>
                    <a:p>
                      <a:pPr algn="ctr"/>
                      <a:r>
                        <a:rPr lang="en-US" sz="1200" dirty="0" smtClean="0"/>
                        <a:t>Market Rate</a:t>
                      </a:r>
                      <a:endParaRPr lang="en-US" sz="1200" dirty="0"/>
                    </a:p>
                  </a:txBody>
                  <a:tcPr>
                    <a:solidFill>
                      <a:srgbClr val="8C0228"/>
                    </a:solidFill>
                  </a:tcPr>
                </a:tc>
                <a:tc>
                  <a:txBody>
                    <a:bodyPr/>
                    <a:lstStyle/>
                    <a:p>
                      <a:pPr algn="ctr"/>
                      <a:r>
                        <a:rPr lang="en-US" sz="1200" dirty="0" smtClean="0"/>
                        <a:t>Affordable</a:t>
                      </a:r>
                      <a:endParaRPr lang="en-US" sz="1200" dirty="0"/>
                    </a:p>
                  </a:txBody>
                  <a:tcPr>
                    <a:solidFill>
                      <a:srgbClr val="8C0228"/>
                    </a:solidFill>
                  </a:tcPr>
                </a:tc>
                <a:tc>
                  <a:txBody>
                    <a:bodyPr/>
                    <a:lstStyle/>
                    <a:p>
                      <a:pPr algn="ctr"/>
                      <a:r>
                        <a:rPr lang="en-US" sz="1200" dirty="0" smtClean="0"/>
                        <a:t>&gt;90% Rental Assistance</a:t>
                      </a:r>
                      <a:endParaRPr lang="en-US" sz="1200" dirty="0"/>
                    </a:p>
                  </a:txBody>
                  <a:tcPr>
                    <a:solidFill>
                      <a:srgbClr val="8C0228"/>
                    </a:solidFill>
                  </a:tcPr>
                </a:tc>
              </a:tr>
              <a:tr h="284345">
                <a:tc>
                  <a:txBody>
                    <a:bodyPr/>
                    <a:lstStyle/>
                    <a:p>
                      <a:r>
                        <a:rPr lang="en-US" sz="1150" dirty="0" smtClean="0"/>
                        <a:t>Maximum</a:t>
                      </a:r>
                      <a:r>
                        <a:rPr lang="en-US" sz="1150" baseline="0" dirty="0" smtClean="0"/>
                        <a:t> Term</a:t>
                      </a:r>
                      <a:endParaRPr lang="en-US" sz="1150" dirty="0"/>
                    </a:p>
                  </a:txBody>
                  <a:tcPr anchor="ctr"/>
                </a:tc>
                <a:tc gridSpan="3">
                  <a:txBody>
                    <a:bodyPr/>
                    <a:lstStyle/>
                    <a:p>
                      <a:pPr algn="ctr"/>
                      <a:r>
                        <a:rPr lang="en-US" sz="1150" dirty="0" smtClean="0"/>
                        <a:t>35 years fully</a:t>
                      </a:r>
                      <a:r>
                        <a:rPr lang="en-US" sz="1150" baseline="0" dirty="0" smtClean="0"/>
                        <a:t> amortizing limited to 75% of the remaining economic life</a:t>
                      </a:r>
                      <a:endParaRPr lang="en-US" sz="1150" dirty="0"/>
                    </a:p>
                  </a:txBody>
                  <a:tcPr anchor="ctr"/>
                </a:tc>
                <a:tc hMerge="1">
                  <a:txBody>
                    <a:bodyPr/>
                    <a:lstStyle/>
                    <a:p>
                      <a:pPr algn="ctr"/>
                      <a:endParaRPr lang="en-US" sz="1200" dirty="0"/>
                    </a:p>
                  </a:txBody>
                  <a:tcPr anchor="ctr"/>
                </a:tc>
                <a:tc hMerge="1">
                  <a:txBody>
                    <a:bodyPr/>
                    <a:lstStyle/>
                    <a:p>
                      <a:pPr algn="ctr"/>
                      <a:endParaRPr lang="en-US" sz="1200" dirty="0"/>
                    </a:p>
                  </a:txBody>
                  <a:tcPr anchor="ctr"/>
                </a:tc>
              </a:tr>
              <a:tr h="471201">
                <a:tc>
                  <a:txBody>
                    <a:bodyPr/>
                    <a:lstStyle/>
                    <a:p>
                      <a:r>
                        <a:rPr lang="en-US" sz="1150" dirty="0" smtClean="0"/>
                        <a:t>Maximum</a:t>
                      </a:r>
                      <a:r>
                        <a:rPr lang="en-US" sz="1150" baseline="0" dirty="0" smtClean="0"/>
                        <a:t> Loan is Limited to the Lesser of:</a:t>
                      </a:r>
                      <a:endParaRPr lang="en-US" sz="1150" dirty="0"/>
                    </a:p>
                  </a:txBody>
                  <a:tcPr anchor="ctr"/>
                </a:tc>
                <a:tc gridSpan="3">
                  <a:txBody>
                    <a:bodyPr/>
                    <a:lstStyle/>
                    <a:p>
                      <a:pPr algn="ctr"/>
                      <a:r>
                        <a:rPr lang="en-US" sz="1600" b="1" u="sng" dirty="0" smtClean="0"/>
                        <a:t>Refinancing</a:t>
                      </a:r>
                      <a:endParaRPr lang="en-US" sz="1600" b="1" u="sng" dirty="0"/>
                    </a:p>
                  </a:txBody>
                  <a:tcPr anchor="ctr"/>
                </a:tc>
                <a:tc hMerge="1">
                  <a:txBody>
                    <a:bodyPr/>
                    <a:lstStyle/>
                    <a:p>
                      <a:endParaRPr lang="en-US"/>
                    </a:p>
                  </a:txBody>
                  <a:tcPr/>
                </a:tc>
                <a:tc hMerge="1">
                  <a:txBody>
                    <a:bodyPr/>
                    <a:lstStyle/>
                    <a:p>
                      <a:endParaRPr lang="en-US"/>
                    </a:p>
                  </a:txBody>
                  <a:tcPr/>
                </a:tc>
              </a:tr>
              <a:tr h="284345">
                <a:tc>
                  <a:txBody>
                    <a:bodyPr/>
                    <a:lstStyle/>
                    <a:p>
                      <a:r>
                        <a:rPr lang="en-US" sz="1150" dirty="0" smtClean="0"/>
                        <a:t>     1)</a:t>
                      </a:r>
                      <a:r>
                        <a:rPr lang="en-US" sz="1150" baseline="0" dirty="0" smtClean="0"/>
                        <a:t> </a:t>
                      </a:r>
                      <a:r>
                        <a:rPr lang="en-US" sz="1150" dirty="0" smtClean="0"/>
                        <a:t>Debt Service</a:t>
                      </a:r>
                      <a:r>
                        <a:rPr lang="en-US" sz="1150" baseline="0" dirty="0" smtClean="0"/>
                        <a:t> Coverage</a:t>
                      </a:r>
                      <a:endParaRPr lang="en-US" sz="1150" dirty="0"/>
                    </a:p>
                  </a:txBody>
                  <a:tcPr anchor="ctr"/>
                </a:tc>
                <a:tc>
                  <a:txBody>
                    <a:bodyPr/>
                    <a:lstStyle/>
                    <a:p>
                      <a:pPr algn="ctr"/>
                      <a:r>
                        <a:rPr lang="en-US" sz="1150" dirty="0" smtClean="0"/>
                        <a:t>1.20x</a:t>
                      </a:r>
                      <a:endParaRPr lang="en-US" sz="1150" dirty="0"/>
                    </a:p>
                  </a:txBody>
                  <a:tcPr anchor="ctr"/>
                </a:tc>
                <a:tc>
                  <a:txBody>
                    <a:bodyPr/>
                    <a:lstStyle/>
                    <a:p>
                      <a:pPr algn="ctr"/>
                      <a:r>
                        <a:rPr lang="en-US" sz="1150" dirty="0" smtClean="0"/>
                        <a:t>1.17x</a:t>
                      </a:r>
                      <a:endParaRPr lang="en-US" sz="1150" dirty="0"/>
                    </a:p>
                  </a:txBody>
                  <a:tcPr anchor="ctr"/>
                </a:tc>
                <a:tc>
                  <a:txBody>
                    <a:bodyPr/>
                    <a:lstStyle/>
                    <a:p>
                      <a:pPr algn="ctr"/>
                      <a:r>
                        <a:rPr lang="en-US" sz="1150" dirty="0" smtClean="0"/>
                        <a:t>1.15x</a:t>
                      </a:r>
                      <a:endParaRPr lang="en-US" sz="1150" dirty="0"/>
                    </a:p>
                  </a:txBody>
                  <a:tcPr anchor="ctr"/>
                </a:tc>
              </a:tr>
              <a:tr h="284345">
                <a:tc>
                  <a:txBody>
                    <a:bodyPr/>
                    <a:lstStyle/>
                    <a:p>
                      <a:r>
                        <a:rPr lang="en-US" sz="1150" dirty="0" smtClean="0"/>
                        <a:t>     2)</a:t>
                      </a:r>
                      <a:r>
                        <a:rPr lang="en-US" sz="1150" baseline="0" dirty="0" smtClean="0"/>
                        <a:t> </a:t>
                      </a:r>
                      <a:r>
                        <a:rPr lang="en-US" sz="1150" dirty="0" smtClean="0"/>
                        <a:t>Loan</a:t>
                      </a:r>
                      <a:r>
                        <a:rPr lang="en-US" sz="1150" baseline="0" dirty="0" smtClean="0"/>
                        <a:t> to Value</a:t>
                      </a:r>
                      <a:endParaRPr lang="en-US" sz="1150" dirty="0"/>
                    </a:p>
                  </a:txBody>
                  <a:tcPr anchor="ctr"/>
                </a:tc>
                <a:tc>
                  <a:txBody>
                    <a:bodyPr/>
                    <a:lstStyle/>
                    <a:p>
                      <a:pPr algn="ctr"/>
                      <a:r>
                        <a:rPr lang="en-US" sz="1150" dirty="0" smtClean="0"/>
                        <a:t>83.3%</a:t>
                      </a:r>
                      <a:endParaRPr lang="en-US" sz="1150" dirty="0"/>
                    </a:p>
                  </a:txBody>
                  <a:tcPr anchor="ctr"/>
                </a:tc>
                <a:tc>
                  <a:txBody>
                    <a:bodyPr/>
                    <a:lstStyle/>
                    <a:p>
                      <a:pPr algn="ctr"/>
                      <a:r>
                        <a:rPr lang="en-US" sz="1150" dirty="0" smtClean="0"/>
                        <a:t>85%</a:t>
                      </a:r>
                      <a:endParaRPr lang="en-US" sz="1150" dirty="0"/>
                    </a:p>
                  </a:txBody>
                  <a:tcPr anchor="ctr"/>
                </a:tc>
                <a:tc>
                  <a:txBody>
                    <a:bodyPr/>
                    <a:lstStyle/>
                    <a:p>
                      <a:pPr algn="ctr"/>
                      <a:r>
                        <a:rPr lang="en-US" sz="1150" dirty="0" smtClean="0"/>
                        <a:t>87%</a:t>
                      </a:r>
                      <a:endParaRPr lang="en-US" sz="1150" dirty="0"/>
                    </a:p>
                  </a:txBody>
                  <a:tcPr anchor="ctr"/>
                </a:tc>
              </a:tr>
              <a:tr h="284345">
                <a:tc>
                  <a:txBody>
                    <a:bodyPr/>
                    <a:lstStyle/>
                    <a:p>
                      <a:r>
                        <a:rPr lang="en-US" sz="1150" dirty="0" smtClean="0"/>
                        <a:t>     3) Eligible Costs</a:t>
                      </a:r>
                      <a:endParaRPr lang="en-US" sz="1150" dirty="0"/>
                    </a:p>
                  </a:txBody>
                  <a:tcPr anchor="ctr"/>
                </a:tc>
                <a:tc gridSpan="3">
                  <a:txBody>
                    <a:bodyPr/>
                    <a:lstStyle/>
                    <a:p>
                      <a:pPr algn="ctr"/>
                      <a:r>
                        <a:rPr lang="en-US" sz="1150" dirty="0" smtClean="0"/>
                        <a:t>Greater of:</a:t>
                      </a:r>
                      <a:r>
                        <a:rPr lang="en-US" sz="1150" baseline="0" dirty="0" smtClean="0"/>
                        <a:t> 100% of eligible costs or, if cash out, 80% of market value </a:t>
                      </a:r>
                      <a:endParaRPr lang="en-US" sz="1150" dirty="0"/>
                    </a:p>
                  </a:txBody>
                  <a:tcPr anchor="ctr"/>
                </a:tc>
                <a:tc hMerge="1">
                  <a:txBody>
                    <a:bodyPr/>
                    <a:lstStyle/>
                    <a:p>
                      <a:pPr algn="ctr"/>
                      <a:endParaRPr lang="en-US" sz="1150" dirty="0"/>
                    </a:p>
                  </a:txBody>
                  <a:tcPr anchor="ctr"/>
                </a:tc>
                <a:tc hMerge="1">
                  <a:txBody>
                    <a:bodyPr/>
                    <a:lstStyle/>
                    <a:p>
                      <a:pPr algn="ctr"/>
                      <a:endParaRPr lang="en-US" sz="1150" dirty="0"/>
                    </a:p>
                  </a:txBody>
                  <a:tcPr anchor="ctr"/>
                </a:tc>
              </a:tr>
              <a:tr h="471201">
                <a:tc>
                  <a:txBody>
                    <a:bodyPr/>
                    <a:lstStyle/>
                    <a:p>
                      <a:r>
                        <a:rPr lang="en-US" sz="1150" dirty="0" smtClean="0"/>
                        <a:t>Maximum</a:t>
                      </a:r>
                      <a:r>
                        <a:rPr lang="en-US" sz="1150" baseline="0" dirty="0" smtClean="0"/>
                        <a:t> Loan is Limited to the Lesser of:</a:t>
                      </a:r>
                      <a:endParaRPr lang="en-US" sz="1150" dirty="0"/>
                    </a:p>
                  </a:txBody>
                  <a:tcPr anchor="ctr"/>
                </a:tc>
                <a:tc gridSpan="3">
                  <a:txBody>
                    <a:bodyPr/>
                    <a:lstStyle/>
                    <a:p>
                      <a:pPr algn="ctr"/>
                      <a:r>
                        <a:rPr lang="en-US" sz="1600" b="1" u="sng" dirty="0" smtClean="0"/>
                        <a:t>Acquisition</a:t>
                      </a:r>
                      <a:endParaRPr lang="en-US" sz="1600" b="1" u="sng" dirty="0"/>
                    </a:p>
                  </a:txBody>
                  <a:tcPr anchor="ctr"/>
                </a:tc>
                <a:tc hMerge="1">
                  <a:txBody>
                    <a:bodyPr/>
                    <a:lstStyle/>
                    <a:p>
                      <a:endParaRPr lang="en-US"/>
                    </a:p>
                  </a:txBody>
                  <a:tcPr/>
                </a:tc>
                <a:tc hMerge="1">
                  <a:txBody>
                    <a:bodyPr/>
                    <a:lstStyle/>
                    <a:p>
                      <a:endParaRPr lang="en-US"/>
                    </a:p>
                  </a:txBody>
                  <a:tcPr/>
                </a:tc>
              </a:tr>
              <a:tr h="284345">
                <a:tc>
                  <a:txBody>
                    <a:bodyPr/>
                    <a:lstStyle/>
                    <a:p>
                      <a:r>
                        <a:rPr lang="en-US" sz="1150" dirty="0" smtClean="0"/>
                        <a:t>     1)</a:t>
                      </a:r>
                      <a:r>
                        <a:rPr lang="en-US" sz="1150" baseline="0" dirty="0" smtClean="0"/>
                        <a:t> </a:t>
                      </a:r>
                      <a:r>
                        <a:rPr lang="en-US" sz="1150" dirty="0" smtClean="0"/>
                        <a:t>Debt Service</a:t>
                      </a:r>
                      <a:r>
                        <a:rPr lang="en-US" sz="1150" baseline="0" dirty="0" smtClean="0"/>
                        <a:t> Coverage</a:t>
                      </a:r>
                      <a:endParaRPr lang="en-US" sz="1150" dirty="0"/>
                    </a:p>
                  </a:txBody>
                  <a:tcPr anchor="ctr"/>
                </a:tc>
                <a:tc>
                  <a:txBody>
                    <a:bodyPr/>
                    <a:lstStyle/>
                    <a:p>
                      <a:pPr algn="ctr"/>
                      <a:r>
                        <a:rPr lang="en-US" sz="1150" dirty="0" smtClean="0"/>
                        <a:t>1.20x</a:t>
                      </a:r>
                      <a:endParaRPr lang="en-US" sz="1150" dirty="0"/>
                    </a:p>
                  </a:txBody>
                  <a:tcPr anchor="ctr"/>
                </a:tc>
                <a:tc>
                  <a:txBody>
                    <a:bodyPr/>
                    <a:lstStyle/>
                    <a:p>
                      <a:pPr algn="ctr"/>
                      <a:r>
                        <a:rPr lang="en-US" sz="1150" dirty="0" smtClean="0"/>
                        <a:t>1.17x</a:t>
                      </a:r>
                      <a:endParaRPr lang="en-US" sz="1150" dirty="0"/>
                    </a:p>
                  </a:txBody>
                  <a:tcPr anchor="ctr"/>
                </a:tc>
                <a:tc>
                  <a:txBody>
                    <a:bodyPr/>
                    <a:lstStyle/>
                    <a:p>
                      <a:pPr algn="ctr"/>
                      <a:r>
                        <a:rPr lang="en-US" sz="1150" dirty="0" smtClean="0"/>
                        <a:t>1.15x</a:t>
                      </a:r>
                      <a:endParaRPr lang="en-US" sz="1150" dirty="0"/>
                    </a:p>
                  </a:txBody>
                  <a:tcPr anchor="ctr"/>
                </a:tc>
              </a:tr>
              <a:tr h="284345">
                <a:tc>
                  <a:txBody>
                    <a:bodyPr/>
                    <a:lstStyle/>
                    <a:p>
                      <a:r>
                        <a:rPr lang="en-US" sz="1150" dirty="0" smtClean="0"/>
                        <a:t>     2)</a:t>
                      </a:r>
                      <a:r>
                        <a:rPr lang="en-US" sz="1150" baseline="0" dirty="0" smtClean="0"/>
                        <a:t> </a:t>
                      </a:r>
                      <a:r>
                        <a:rPr lang="en-US" sz="1150" dirty="0" smtClean="0"/>
                        <a:t>Loan</a:t>
                      </a:r>
                      <a:r>
                        <a:rPr lang="en-US" sz="1150" baseline="0" dirty="0" smtClean="0"/>
                        <a:t> to Value</a:t>
                      </a:r>
                      <a:endParaRPr lang="en-US" sz="1150" dirty="0"/>
                    </a:p>
                  </a:txBody>
                  <a:tcPr anchor="ctr"/>
                </a:tc>
                <a:tc>
                  <a:txBody>
                    <a:bodyPr/>
                    <a:lstStyle/>
                    <a:p>
                      <a:pPr algn="ctr"/>
                      <a:r>
                        <a:rPr lang="en-US" sz="1150" dirty="0" smtClean="0"/>
                        <a:t>83.3%</a:t>
                      </a:r>
                      <a:endParaRPr lang="en-US" sz="1150" dirty="0"/>
                    </a:p>
                  </a:txBody>
                  <a:tcPr anchor="ctr"/>
                </a:tc>
                <a:tc>
                  <a:txBody>
                    <a:bodyPr/>
                    <a:lstStyle/>
                    <a:p>
                      <a:pPr algn="ctr"/>
                      <a:r>
                        <a:rPr lang="en-US" sz="1150" dirty="0" smtClean="0"/>
                        <a:t>85%</a:t>
                      </a:r>
                      <a:endParaRPr lang="en-US" sz="1150" dirty="0"/>
                    </a:p>
                  </a:txBody>
                  <a:tcPr anchor="ctr"/>
                </a:tc>
                <a:tc>
                  <a:txBody>
                    <a:bodyPr/>
                    <a:lstStyle/>
                    <a:p>
                      <a:pPr algn="ctr"/>
                      <a:r>
                        <a:rPr lang="en-US" sz="1150" dirty="0" smtClean="0"/>
                        <a:t>87%</a:t>
                      </a:r>
                      <a:endParaRPr lang="en-US" sz="1150" dirty="0"/>
                    </a:p>
                  </a:txBody>
                  <a:tcPr anchor="ctr"/>
                </a:tc>
              </a:tr>
              <a:tr h="284345">
                <a:tc>
                  <a:txBody>
                    <a:bodyPr/>
                    <a:lstStyle/>
                    <a:p>
                      <a:r>
                        <a:rPr lang="en-US" sz="1150" dirty="0" smtClean="0"/>
                        <a:t>     3) Eligible Transaction Costs</a:t>
                      </a:r>
                      <a:endParaRPr lang="en-US" sz="1150" dirty="0"/>
                    </a:p>
                  </a:txBody>
                  <a:tcPr anchor="ctr"/>
                </a:tc>
                <a:tc>
                  <a:txBody>
                    <a:bodyPr/>
                    <a:lstStyle/>
                    <a:p>
                      <a:pPr algn="ctr"/>
                      <a:r>
                        <a:rPr lang="en-US" sz="1150" dirty="0" smtClean="0"/>
                        <a:t>83.3%</a:t>
                      </a:r>
                      <a:endParaRPr lang="en-US" sz="1150" dirty="0"/>
                    </a:p>
                  </a:txBody>
                  <a:tcPr anchor="ctr"/>
                </a:tc>
                <a:tc>
                  <a:txBody>
                    <a:bodyPr/>
                    <a:lstStyle/>
                    <a:p>
                      <a:pPr algn="ctr"/>
                      <a:r>
                        <a:rPr lang="en-US" sz="1150" dirty="0" smtClean="0"/>
                        <a:t>85%</a:t>
                      </a:r>
                      <a:endParaRPr lang="en-US" sz="1150" dirty="0"/>
                    </a:p>
                  </a:txBody>
                  <a:tcPr anchor="ctr"/>
                </a:tc>
                <a:tc>
                  <a:txBody>
                    <a:bodyPr/>
                    <a:lstStyle/>
                    <a:p>
                      <a:pPr algn="ctr"/>
                      <a:r>
                        <a:rPr lang="en-US" sz="1150" dirty="0" smtClean="0"/>
                        <a:t>87%</a:t>
                      </a:r>
                      <a:endParaRPr lang="en-US" sz="1150" dirty="0"/>
                    </a:p>
                  </a:txBody>
                  <a:tcPr anchor="ctr"/>
                </a:tc>
              </a:tr>
              <a:tr h="284345">
                <a:tc>
                  <a:txBody>
                    <a:bodyPr/>
                    <a:lstStyle/>
                    <a:p>
                      <a:r>
                        <a:rPr lang="en-US" sz="1150" dirty="0" smtClean="0"/>
                        <a:t>MIP</a:t>
                      </a:r>
                      <a:endParaRPr lang="en-US" sz="1150" dirty="0"/>
                    </a:p>
                  </a:txBody>
                  <a:tcPr anchor="ctr"/>
                </a:tc>
                <a:tc>
                  <a:txBody>
                    <a:bodyPr/>
                    <a:lstStyle/>
                    <a:p>
                      <a:pPr algn="ctr"/>
                      <a:r>
                        <a:rPr lang="en-US" sz="1150" dirty="0" smtClean="0"/>
                        <a:t>.65%</a:t>
                      </a:r>
                      <a:endParaRPr lang="en-US" sz="1150" dirty="0"/>
                    </a:p>
                  </a:txBody>
                  <a:tcPr anchor="ctr"/>
                </a:tc>
                <a:tc>
                  <a:txBody>
                    <a:bodyPr/>
                    <a:lstStyle/>
                    <a:p>
                      <a:pPr algn="ctr"/>
                      <a:r>
                        <a:rPr lang="en-US" sz="1150" dirty="0" smtClean="0"/>
                        <a:t>.45%</a:t>
                      </a:r>
                      <a:endParaRPr lang="en-US" sz="1150" dirty="0"/>
                    </a:p>
                  </a:txBody>
                  <a:tcPr anchor="ctr"/>
                </a:tc>
                <a:tc>
                  <a:txBody>
                    <a:bodyPr/>
                    <a:lstStyle/>
                    <a:p>
                      <a:pPr algn="ctr"/>
                      <a:r>
                        <a:rPr lang="en-US" sz="1150" dirty="0" smtClean="0"/>
                        <a:t>.45%</a:t>
                      </a:r>
                      <a:endParaRPr lang="en-US" sz="1150" dirty="0"/>
                    </a:p>
                  </a:txBody>
                  <a:tcPr anchor="ctr"/>
                </a:tc>
              </a:tr>
              <a:tr h="471201">
                <a:tc>
                  <a:txBody>
                    <a:bodyPr/>
                    <a:lstStyle/>
                    <a:p>
                      <a:r>
                        <a:rPr lang="en-US" sz="1150" dirty="0" smtClean="0"/>
                        <a:t>Maximum </a:t>
                      </a:r>
                      <a:r>
                        <a:rPr lang="en-US" sz="1150" baseline="0" dirty="0" smtClean="0"/>
                        <a:t> Underwritten Occupancy</a:t>
                      </a:r>
                      <a:endParaRPr lang="en-US" sz="1150" dirty="0"/>
                    </a:p>
                  </a:txBody>
                  <a:tcPr anchor="ctr"/>
                </a:tc>
                <a:tc>
                  <a:txBody>
                    <a:bodyPr/>
                    <a:lstStyle/>
                    <a:p>
                      <a:pPr algn="ctr"/>
                      <a:r>
                        <a:rPr lang="en-US" sz="1150" dirty="0" smtClean="0"/>
                        <a:t>93%</a:t>
                      </a:r>
                      <a:endParaRPr lang="en-US" sz="1150" dirty="0"/>
                    </a:p>
                  </a:txBody>
                  <a:tcPr anchor="ctr"/>
                </a:tc>
                <a:tc>
                  <a:txBody>
                    <a:bodyPr/>
                    <a:lstStyle/>
                    <a:p>
                      <a:pPr algn="ctr"/>
                      <a:r>
                        <a:rPr lang="en-US" sz="1150" dirty="0" smtClean="0"/>
                        <a:t>93%</a:t>
                      </a:r>
                      <a:endParaRPr lang="en-US" sz="1150" dirty="0"/>
                    </a:p>
                  </a:txBody>
                  <a:tcPr anchor="ctr"/>
                </a:tc>
                <a:tc>
                  <a:txBody>
                    <a:bodyPr/>
                    <a:lstStyle/>
                    <a:p>
                      <a:pPr algn="ctr"/>
                      <a:r>
                        <a:rPr lang="en-US" sz="1150" dirty="0" smtClean="0"/>
                        <a:t>95%</a:t>
                      </a:r>
                      <a:endParaRPr lang="en-US" sz="1150" dirty="0"/>
                    </a:p>
                  </a:txBody>
                  <a:tcPr anchor="ctr"/>
                </a:tc>
              </a:tr>
              <a:tr h="471201">
                <a:tc>
                  <a:txBody>
                    <a:bodyPr/>
                    <a:lstStyle/>
                    <a:p>
                      <a:r>
                        <a:rPr lang="en-US" sz="1150" dirty="0" smtClean="0"/>
                        <a:t>Replacement</a:t>
                      </a:r>
                      <a:r>
                        <a:rPr lang="en-US" sz="1150" baseline="0" dirty="0" smtClean="0"/>
                        <a:t> Reserve</a:t>
                      </a:r>
                      <a:endParaRPr lang="en-US" sz="1150" dirty="0"/>
                    </a:p>
                  </a:txBody>
                  <a:tcPr anchor="ctr"/>
                </a:tc>
                <a:tc gridSpan="3">
                  <a:txBody>
                    <a:bodyPr/>
                    <a:lstStyle/>
                    <a:p>
                      <a:pPr algn="just"/>
                      <a:r>
                        <a:rPr lang="en-US" sz="1150" baseline="0" dirty="0" smtClean="0"/>
                        <a:t>Initial deposit based on PCNA then annual deposits at the greater of $250 per unit or as identified in the PCNA</a:t>
                      </a:r>
                      <a:endParaRPr lang="en-US" sz="1150" dirty="0"/>
                    </a:p>
                  </a:txBody>
                  <a:tcPr anchor="ctr"/>
                </a:tc>
                <a:tc hMerge="1">
                  <a:txBody>
                    <a:bodyPr/>
                    <a:lstStyle/>
                    <a:p>
                      <a:endParaRPr lang="en-US"/>
                    </a:p>
                  </a:txBody>
                  <a:tcPr/>
                </a:tc>
                <a:tc hMerge="1">
                  <a:txBody>
                    <a:bodyPr/>
                    <a:lstStyle/>
                    <a:p>
                      <a:endParaRPr lang="en-US"/>
                    </a:p>
                  </a:txBody>
                  <a:tcPr/>
                </a:tc>
              </a:tr>
              <a:tr h="762778">
                <a:tc>
                  <a:txBody>
                    <a:bodyPr/>
                    <a:lstStyle/>
                    <a:p>
                      <a:r>
                        <a:rPr lang="en-US" sz="1150" dirty="0" smtClean="0"/>
                        <a:t>Other</a:t>
                      </a:r>
                      <a:endParaRPr lang="en-US" sz="1150" dirty="0"/>
                    </a:p>
                  </a:txBody>
                  <a:tcPr anchor="ctr"/>
                </a:tc>
                <a:tc gridSpan="3">
                  <a:txBody>
                    <a:bodyPr/>
                    <a:lstStyle/>
                    <a:p>
                      <a:pPr algn="just">
                        <a:buFont typeface="Arial" pitchFamily="34" charset="0"/>
                        <a:buChar char="•"/>
                      </a:pPr>
                      <a:r>
                        <a:rPr lang="en-US" sz="1150" baseline="0" dirty="0" smtClean="0"/>
                        <a:t> Repairs can not exceed the greater of $6,500/unit multiplied by the high cost factor or 15% of the estimated replacement cost after completion repairs. Repairs are also limited to one major building system.</a:t>
                      </a:r>
                    </a:p>
                    <a:p>
                      <a:pPr algn="just">
                        <a:buFont typeface="Arial" pitchFamily="34" charset="0"/>
                        <a:buChar char="•"/>
                      </a:pPr>
                      <a:r>
                        <a:rPr lang="en-US" sz="1150" baseline="0" dirty="0" smtClean="0"/>
                        <a:t> Davis-Bacon prevailing wage rates do not apply to repairs</a:t>
                      </a:r>
                    </a:p>
                  </a:txBody>
                  <a:tcPr anchor="ctr"/>
                </a:tc>
                <a:tc hMerge="1">
                  <a:txBody>
                    <a:bodyPr/>
                    <a:lstStyle/>
                    <a:p>
                      <a:endParaRPr lang="en-US"/>
                    </a:p>
                  </a:txBody>
                  <a:tcPr/>
                </a:tc>
                <a:tc hMerge="1">
                  <a:txBody>
                    <a:bodyPr/>
                    <a:lstStyle/>
                    <a:p>
                      <a:endParaRPr lang="en-US"/>
                    </a:p>
                  </a:txBody>
                  <a:tcPr/>
                </a:tc>
              </a:tr>
            </a:tbl>
          </a:graphicData>
        </a:graphic>
      </p:graphicFrame>
      <p:sp>
        <p:nvSpPr>
          <p:cNvPr id="6" name="Oval Callout 5"/>
          <p:cNvSpPr/>
          <p:nvPr/>
        </p:nvSpPr>
        <p:spPr>
          <a:xfrm>
            <a:off x="6986661" y="227134"/>
            <a:ext cx="2641601" cy="1055077"/>
          </a:xfrm>
          <a:prstGeom prst="wedgeEllipseCallout">
            <a:avLst>
              <a:gd name="adj1" fmla="val -33145"/>
              <a:gd name="adj2" fmla="val 254352"/>
            </a:avLst>
          </a:prstGeom>
          <a:solidFill>
            <a:srgbClr val="004E50">
              <a:alpha val="96000"/>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r>
              <a:rPr lang="en-US" sz="1400" dirty="0">
                <a:solidFill>
                  <a:prstClr val="white"/>
                </a:solidFill>
              </a:rPr>
              <a:t>Manage expenses, collections and occupancy to maximize loan proceeds</a:t>
            </a:r>
          </a:p>
        </p:txBody>
      </p:sp>
    </p:spTree>
    <p:extLst>
      <p:ext uri="{BB962C8B-B14F-4D97-AF65-F5344CB8AC3E}">
        <p14:creationId xmlns:p14="http://schemas.microsoft.com/office/powerpoint/2010/main" val="37697921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ove Funding Theme">
  <a:themeElements>
    <a:clrScheme name="Love Funding">
      <a:dk1>
        <a:sysClr val="windowText" lastClr="000000"/>
      </a:dk1>
      <a:lt1>
        <a:sysClr val="window" lastClr="FFFFFF"/>
      </a:lt1>
      <a:dk2>
        <a:srgbClr val="8C0228"/>
      </a:dk2>
      <a:lt2>
        <a:srgbClr val="DAD1C2"/>
      </a:lt2>
      <a:accent1>
        <a:srgbClr val="004E50"/>
      </a:accent1>
      <a:accent2>
        <a:srgbClr val="5B3C2A"/>
      </a:accent2>
      <a:accent3>
        <a:srgbClr val="A8A194"/>
      </a:accent3>
      <a:accent4>
        <a:srgbClr val="8064A2"/>
      </a:accent4>
      <a:accent5>
        <a:srgbClr val="4BACC6"/>
      </a:accent5>
      <a:accent6>
        <a:srgbClr val="F79646"/>
      </a:accent6>
      <a:hlink>
        <a:srgbClr val="0000FF"/>
      </a:hlink>
      <a:folHlink>
        <a:srgbClr val="80008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5_Love Funding Theme">
  <a:themeElements>
    <a:clrScheme name="Love Funding">
      <a:dk1>
        <a:sysClr val="windowText" lastClr="000000"/>
      </a:dk1>
      <a:lt1>
        <a:sysClr val="window" lastClr="FFFFFF"/>
      </a:lt1>
      <a:dk2>
        <a:srgbClr val="8C0228"/>
      </a:dk2>
      <a:lt2>
        <a:srgbClr val="DAD1C2"/>
      </a:lt2>
      <a:accent1>
        <a:srgbClr val="004E50"/>
      </a:accent1>
      <a:accent2>
        <a:srgbClr val="5B3C2A"/>
      </a:accent2>
      <a:accent3>
        <a:srgbClr val="A8A194"/>
      </a:accent3>
      <a:accent4>
        <a:srgbClr val="8064A2"/>
      </a:accent4>
      <a:accent5>
        <a:srgbClr val="4BACC6"/>
      </a:accent5>
      <a:accent6>
        <a:srgbClr val="F79646"/>
      </a:accent6>
      <a:hlink>
        <a:srgbClr val="0000FF"/>
      </a:hlink>
      <a:folHlink>
        <a:srgbClr val="80008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1242</Words>
  <Application>Microsoft Office PowerPoint</Application>
  <PresentationFormat>Widescreen</PresentationFormat>
  <Paragraphs>285</Paragraphs>
  <Slides>11</Slides>
  <Notes>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11</vt:i4>
      </vt:variant>
    </vt:vector>
  </HeadingPairs>
  <TitlesOfParts>
    <vt:vector size="24" baseType="lpstr">
      <vt:lpstr>Dotum</vt:lpstr>
      <vt:lpstr>ＭＳ Ｐゴシック</vt:lpstr>
      <vt:lpstr>ＭＳ Ｐゴシック</vt:lpstr>
      <vt:lpstr>Arial</vt:lpstr>
      <vt:lpstr>Calibri</vt:lpstr>
      <vt:lpstr>Calibri Light</vt:lpstr>
      <vt:lpstr>Cambria</vt:lpstr>
      <vt:lpstr>Times New Roman</vt:lpstr>
      <vt:lpstr>Wingdings</vt:lpstr>
      <vt:lpstr>Office Theme</vt:lpstr>
      <vt:lpstr>Love Funding Theme</vt:lpstr>
      <vt:lpstr>Office Theme</vt:lpstr>
      <vt:lpstr>5_Love Funding Theme</vt:lpstr>
      <vt:lpstr>PowerPoint Presentation</vt:lpstr>
      <vt:lpstr>How To Choose The Best Loan Product.</vt:lpstr>
      <vt:lpstr>Permanent Lending Products</vt:lpstr>
      <vt:lpstr>Loan Term Sheet</vt:lpstr>
      <vt:lpstr>Fannie Mae Financing</vt:lpstr>
      <vt:lpstr>FHA Financing Overview May 21, 2014</vt:lpstr>
      <vt:lpstr>About Love Funding</vt:lpstr>
      <vt:lpstr>HUD Section 221(d)(4) New Construction or Substantial Rehab</vt:lpstr>
      <vt:lpstr>HUD Section 223(f) Refinance or Acquisition</vt:lpstr>
      <vt:lpstr>LIHTC Pilot Program Permanent Financing for Multifamily Housing with LIHTC</vt:lpstr>
      <vt:lpstr>FHA Financing What is means for asset management</vt:lpstr>
    </vt:vector>
  </TitlesOfParts>
  <Company>Great Lakes Capital Fund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Moulton</dc:creator>
  <cp:lastModifiedBy>Mary Molnar</cp:lastModifiedBy>
  <cp:revision>25</cp:revision>
  <cp:lastPrinted>2014-05-20T20:45:29Z</cp:lastPrinted>
  <dcterms:created xsi:type="dcterms:W3CDTF">2014-05-20T15:28:01Z</dcterms:created>
  <dcterms:modified xsi:type="dcterms:W3CDTF">2014-05-30T13:54:19Z</dcterms:modified>
</cp:coreProperties>
</file>