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8"/>
  </p:notesMasterIdLst>
  <p:handoutMasterIdLst>
    <p:handoutMasterId r:id="rId29"/>
  </p:handoutMasterIdLst>
  <p:sldIdLst>
    <p:sldId id="264" r:id="rId2"/>
    <p:sldId id="276" r:id="rId3"/>
    <p:sldId id="320" r:id="rId4"/>
    <p:sldId id="256" r:id="rId5"/>
    <p:sldId id="257" r:id="rId6"/>
    <p:sldId id="307" r:id="rId7"/>
    <p:sldId id="282" r:id="rId8"/>
    <p:sldId id="287" r:id="rId9"/>
    <p:sldId id="288" r:id="rId10"/>
    <p:sldId id="314" r:id="rId11"/>
    <p:sldId id="294" r:id="rId12"/>
    <p:sldId id="290" r:id="rId13"/>
    <p:sldId id="280" r:id="rId14"/>
    <p:sldId id="309" r:id="rId15"/>
    <p:sldId id="313" r:id="rId16"/>
    <p:sldId id="308" r:id="rId17"/>
    <p:sldId id="315" r:id="rId18"/>
    <p:sldId id="316" r:id="rId19"/>
    <p:sldId id="317" r:id="rId20"/>
    <p:sldId id="318" r:id="rId21"/>
    <p:sldId id="319" r:id="rId22"/>
    <p:sldId id="292" r:id="rId23"/>
    <p:sldId id="289" r:id="rId24"/>
    <p:sldId id="286" r:id="rId25"/>
    <p:sldId id="302" r:id="rId26"/>
    <p:sldId id="306" r:id="rId27"/>
  </p:sldIdLst>
  <p:sldSz cx="9144000" cy="6858000" type="screen4x3"/>
  <p:notesSz cx="7053263" cy="93091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FFFFFF"/>
    <a:srgbClr val="000099"/>
    <a:srgbClr val="8C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63" autoAdjust="0"/>
    <p:restoredTop sz="94660"/>
  </p:normalViewPr>
  <p:slideViewPr>
    <p:cSldViewPr snapToGrid="0">
      <p:cViewPr>
        <p:scale>
          <a:sx n="76" d="100"/>
          <a:sy n="76" d="100"/>
        </p:scale>
        <p:origin x="-1086" y="-72"/>
      </p:cViewPr>
      <p:guideLst>
        <p:guide orient="horz" pos="2160"/>
        <p:guide pos="2880"/>
      </p:guideLst>
    </p:cSldViewPr>
  </p:slideViewPr>
  <p:notesTextViewPr>
    <p:cViewPr>
      <p:scale>
        <a:sx n="100" d="100"/>
        <a:sy n="100" d="100"/>
      </p:scale>
      <p:origin x="0" y="0"/>
    </p:cViewPr>
  </p:notesTextViewPr>
  <p:notesViewPr>
    <p:cSldViewPr snapToGrid="0">
      <p:cViewPr varScale="1">
        <p:scale>
          <a:sx n="82" d="100"/>
          <a:sy n="82" d="100"/>
        </p:scale>
        <p:origin x="-3252" y="-90"/>
      </p:cViewPr>
      <p:guideLst>
        <p:guide orient="horz" pos="2933"/>
        <p:guide pos="2222"/>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Dick\Documents\O'Brien%20Energy\Guidance%20Center\Guidance%20Center%20Lighting%20Cash%20Flow%20Chart.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650" b="1" i="0" u="none" strike="noStrike" kern="1200" baseline="0">
                <a:solidFill>
                  <a:srgbClr val="000000"/>
                </a:solidFill>
                <a:latin typeface="Verdana"/>
                <a:ea typeface="Verdana"/>
                <a:cs typeface="Verdana"/>
              </a:defRPr>
            </a:pPr>
            <a:r>
              <a:rPr lang="en-US" dirty="0" smtClean="0"/>
              <a:t>Typical </a:t>
            </a:r>
            <a:r>
              <a:rPr lang="en-US" sz="1800" b="1" i="0" baseline="0" dirty="0" smtClean="0">
                <a:effectLst/>
              </a:rPr>
              <a:t>Campus</a:t>
            </a:r>
            <a:endParaRPr lang="en-US" dirty="0">
              <a:effectLst/>
            </a:endParaRPr>
          </a:p>
          <a:p>
            <a:pPr marL="0" marR="0" indent="0" algn="ctr" defTabSz="914400" rtl="0" eaLnBrk="1" fontAlgn="auto" latinLnBrk="0" hangingPunct="1">
              <a:lnSpc>
                <a:spcPct val="100000"/>
              </a:lnSpc>
              <a:spcBef>
                <a:spcPts val="0"/>
              </a:spcBef>
              <a:spcAft>
                <a:spcPts val="0"/>
              </a:spcAft>
              <a:buClrTx/>
              <a:buSzTx/>
              <a:buFontTx/>
              <a:buNone/>
              <a:tabLst/>
              <a:defRPr sz="1650" b="1" i="0" u="none" strike="noStrike" kern="1200" baseline="0">
                <a:solidFill>
                  <a:srgbClr val="000000"/>
                </a:solidFill>
                <a:latin typeface="Verdana"/>
                <a:ea typeface="Verdana"/>
                <a:cs typeface="Verdana"/>
              </a:defRPr>
            </a:pPr>
            <a:r>
              <a:rPr lang="en-US" dirty="0"/>
              <a:t>Cash Flow Analysis
10 Year Utility Savings - Lighting</a:t>
            </a:r>
          </a:p>
        </c:rich>
      </c:tx>
      <c:layout>
        <c:manualLayout>
          <c:xMode val="edge"/>
          <c:yMode val="edge"/>
          <c:x val="0.2041509169676535"/>
          <c:y val="1.6025641025641024E-2"/>
        </c:manualLayout>
      </c:layout>
      <c:overlay val="0"/>
      <c:spPr>
        <a:noFill/>
        <a:ln w="25400">
          <a:noFill/>
        </a:ln>
      </c:spPr>
    </c:title>
    <c:autoTitleDeleted val="0"/>
    <c:plotArea>
      <c:layout>
        <c:manualLayout>
          <c:layoutTarget val="inner"/>
          <c:xMode val="edge"/>
          <c:yMode val="edge"/>
          <c:x val="0.19455339989717779"/>
          <c:y val="0.16885999447437489"/>
          <c:w val="0.67598517162755345"/>
          <c:h val="0.74198834070190545"/>
        </c:manualLayout>
      </c:layout>
      <c:areaChart>
        <c:grouping val="stacked"/>
        <c:varyColors val="0"/>
        <c:ser>
          <c:idx val="0"/>
          <c:order val="0"/>
          <c:spPr>
            <a:solidFill>
              <a:srgbClr val="9999FF"/>
            </a:solidFill>
            <a:ln w="12700">
              <a:solidFill>
                <a:srgbClr val="000000"/>
              </a:solidFill>
              <a:prstDash val="solid"/>
            </a:ln>
          </c:spPr>
          <c:dLbls>
            <c:dLbl>
              <c:idx val="0"/>
              <c:layout>
                <c:manualLayout>
                  <c:x val="-2.5346259925895539E-5"/>
                  <c:y val="0.24402264620768557"/>
                </c:manualLayout>
              </c:layout>
              <c:showLegendKey val="0"/>
              <c:showVal val="1"/>
              <c:showCatName val="0"/>
              <c:showSerName val="0"/>
              <c:showPercent val="0"/>
              <c:showBubbleSize val="0"/>
            </c:dLbl>
            <c:dLbl>
              <c:idx val="1"/>
              <c:layout>
                <c:manualLayout>
                  <c:x val="9.9117216447054657E-4"/>
                  <c:y val="0.2418869035601319"/>
                </c:manualLayout>
              </c:layout>
              <c:showLegendKey val="0"/>
              <c:showVal val="1"/>
              <c:showCatName val="0"/>
              <c:showSerName val="0"/>
              <c:showPercent val="0"/>
              <c:showBubbleSize val="0"/>
            </c:dLbl>
            <c:dLbl>
              <c:idx val="2"/>
              <c:layout>
                <c:manualLayout>
                  <c:x val="2.4311065309974753E-3"/>
                  <c:y val="0.24349030890369472"/>
                </c:manualLayout>
              </c:layout>
              <c:showLegendKey val="0"/>
              <c:showVal val="1"/>
              <c:showCatName val="0"/>
              <c:showSerName val="0"/>
              <c:showPercent val="0"/>
              <c:showBubbleSize val="0"/>
            </c:dLbl>
            <c:dLbl>
              <c:idx val="3"/>
              <c:layout>
                <c:manualLayout>
                  <c:x val="3.0242090132634311E-3"/>
                  <c:y val="0.24188875429032911"/>
                </c:manualLayout>
              </c:layout>
              <c:showLegendKey val="0"/>
              <c:showVal val="1"/>
              <c:showCatName val="0"/>
              <c:showSerName val="0"/>
              <c:showPercent val="0"/>
              <c:showBubbleSize val="0"/>
            </c:dLbl>
            <c:dLbl>
              <c:idx val="4"/>
              <c:layout>
                <c:manualLayout>
                  <c:x val="2.7700794071643204E-3"/>
                  <c:y val="0.24188959553132783"/>
                </c:manualLayout>
              </c:layout>
              <c:showLegendKey val="0"/>
              <c:showVal val="1"/>
              <c:showCatName val="0"/>
              <c:showSerName val="0"/>
              <c:showPercent val="0"/>
              <c:showBubbleSize val="0"/>
            </c:dLbl>
            <c:dLbl>
              <c:idx val="5"/>
              <c:layout>
                <c:manualLayout>
                  <c:x val="2.5158163996971787E-3"/>
                  <c:y val="0.24402735715727841"/>
                </c:manualLayout>
              </c:layout>
              <c:showLegendKey val="0"/>
              <c:showVal val="1"/>
              <c:showCatName val="0"/>
              <c:showSerName val="0"/>
              <c:showPercent val="0"/>
              <c:showBubbleSize val="0"/>
            </c:dLbl>
            <c:dLbl>
              <c:idx val="6"/>
              <c:layout>
                <c:manualLayout>
                  <c:x val="9.9117216447054657E-4"/>
                  <c:y val="0.23922050609058484"/>
                </c:manualLayout>
              </c:layout>
              <c:showLegendKey val="0"/>
              <c:showVal val="1"/>
              <c:showCatName val="0"/>
              <c:showSerName val="0"/>
              <c:showPercent val="0"/>
              <c:showBubbleSize val="0"/>
            </c:dLbl>
            <c:dLbl>
              <c:idx val="7"/>
              <c:layout>
                <c:manualLayout>
                  <c:x val="1.1605919018699536E-3"/>
                  <c:y val="0.24563177199003972"/>
                </c:manualLayout>
              </c:layout>
              <c:showLegendKey val="0"/>
              <c:showVal val="1"/>
              <c:showCatName val="0"/>
              <c:showSerName val="0"/>
              <c:showPercent val="0"/>
              <c:showBubbleSize val="0"/>
            </c:dLbl>
            <c:dLbl>
              <c:idx val="8"/>
              <c:layout>
                <c:manualLayout>
                  <c:x val="-3.6418573472470962E-4"/>
                  <c:y val="0.24189329699172218"/>
                </c:manualLayout>
              </c:layout>
              <c:showLegendKey val="0"/>
              <c:showVal val="1"/>
              <c:showCatName val="0"/>
              <c:showSerName val="0"/>
              <c:showPercent val="0"/>
              <c:showBubbleSize val="0"/>
            </c:dLbl>
            <c:dLbl>
              <c:idx val="9"/>
              <c:layout>
                <c:manualLayout>
                  <c:x val="2.7700794071643204E-3"/>
                  <c:y val="0.24456524665186083"/>
                </c:manualLayout>
              </c:layout>
              <c:showLegendKey val="0"/>
              <c:showVal val="1"/>
              <c:showCatName val="0"/>
              <c:showSerName val="0"/>
              <c:showPercent val="0"/>
              <c:showBubbleSize val="0"/>
            </c:dLbl>
            <c:dLbl>
              <c:idx val="10"/>
              <c:layout>
                <c:manualLayout>
                  <c:x val="2.4904701397712834E-3"/>
                  <c:y val="0.24616865199542365"/>
                </c:manualLayout>
              </c:layout>
              <c:showLegendKey val="0"/>
              <c:showVal val="1"/>
              <c:showCatName val="0"/>
              <c:showSerName val="0"/>
              <c:showPercent val="0"/>
              <c:showBubbleSize val="0"/>
            </c:dLbl>
            <c:spPr>
              <a:noFill/>
              <a:ln w="25400">
                <a:noFill/>
              </a:ln>
            </c:spPr>
            <c:txPr>
              <a:bodyPr/>
              <a:lstStyle/>
              <a:p>
                <a:pPr>
                  <a:defRPr sz="1175" b="0" i="0" u="none" strike="noStrike" baseline="0">
                    <a:solidFill>
                      <a:srgbClr val="000000"/>
                    </a:solidFill>
                    <a:latin typeface="Verdana"/>
                    <a:ea typeface="Verdana"/>
                    <a:cs typeface="Verdana"/>
                  </a:defRPr>
                </a:pPr>
                <a:endParaRPr lang="en-US"/>
              </a:p>
            </c:txPr>
            <c:showLegendKey val="0"/>
            <c:showVal val="1"/>
            <c:showCatName val="0"/>
            <c:showSerName val="0"/>
            <c:showPercent val="0"/>
            <c:showBubbleSize val="0"/>
            <c:showLeaderLines val="0"/>
          </c:dLbls>
          <c:val>
            <c:numRef>
              <c:f>'[Guidance Center Lighting Cash Flow Chart.xls]Data'!$A$6:$A$16</c:f>
              <c:numCache>
                <c:formatCode>General</c:formatCode>
                <c:ptCount val="11"/>
                <c:pt idx="0">
                  <c:v>0</c:v>
                </c:pt>
                <c:pt idx="1">
                  <c:v>1</c:v>
                </c:pt>
                <c:pt idx="2">
                  <c:v>2</c:v>
                </c:pt>
                <c:pt idx="3">
                  <c:v>3</c:v>
                </c:pt>
                <c:pt idx="4">
                  <c:v>4</c:v>
                </c:pt>
                <c:pt idx="5">
                  <c:v>5</c:v>
                </c:pt>
                <c:pt idx="6">
                  <c:v>6</c:v>
                </c:pt>
                <c:pt idx="7">
                  <c:v>7</c:v>
                </c:pt>
                <c:pt idx="8">
                  <c:v>8</c:v>
                </c:pt>
                <c:pt idx="9">
                  <c:v>9</c:v>
                </c:pt>
                <c:pt idx="10">
                  <c:v>10</c:v>
                </c:pt>
              </c:numCache>
            </c:numRef>
          </c:val>
        </c:ser>
        <c:ser>
          <c:idx val="1"/>
          <c:order val="1"/>
          <c:spPr>
            <a:solidFill>
              <a:srgbClr val="00FF00"/>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c:spPr>
          <c:dLbls>
            <c:dLbl>
              <c:idx val="0"/>
              <c:layout>
                <c:manualLayout>
                  <c:x val="4.737827480921912E-2"/>
                  <c:y val="5.6041753547287985E-2"/>
                </c:manualLayout>
              </c:layout>
              <c:tx>
                <c:rich>
                  <a:bodyPr/>
                  <a:lstStyle/>
                  <a:p>
                    <a:r>
                      <a:rPr lang="en-US" b="1" baseline="0" dirty="0">
                        <a:solidFill>
                          <a:schemeClr val="tx1"/>
                        </a:solidFill>
                      </a:rPr>
                      <a:t>-$</a:t>
                    </a:r>
                    <a:r>
                      <a:rPr lang="en-US" b="1" baseline="0" dirty="0" smtClean="0">
                        <a:solidFill>
                          <a:schemeClr val="tx1"/>
                        </a:solidFill>
                      </a:rPr>
                      <a:t>70,777</a:t>
                    </a:r>
                    <a:endParaRPr lang="en-US" b="1" baseline="0" dirty="0">
                      <a:solidFill>
                        <a:schemeClr val="tx1"/>
                      </a:solidFill>
                    </a:endParaRPr>
                  </a:p>
                </c:rich>
              </c:tx>
              <c:showLegendKey val="0"/>
              <c:showVal val="1"/>
              <c:showCatName val="0"/>
              <c:showSerName val="0"/>
              <c:showPercent val="0"/>
              <c:showBubbleSize val="0"/>
            </c:dLbl>
            <c:dLbl>
              <c:idx val="1"/>
              <c:layout>
                <c:manualLayout>
                  <c:x val="4.4582889348143702E-2"/>
                  <c:y val="3.3343301138978751E-2"/>
                </c:manualLayout>
              </c:layout>
              <c:showLegendKey val="0"/>
              <c:showVal val="1"/>
              <c:showCatName val="0"/>
              <c:showSerName val="0"/>
              <c:showPercent val="0"/>
              <c:showBubbleSize val="0"/>
            </c:dLbl>
            <c:dLbl>
              <c:idx val="2"/>
              <c:layout>
                <c:manualLayout>
                  <c:x val="-2.2990369073895688E-2"/>
                  <c:y val="-4.2240017666910143E-2"/>
                </c:manualLayout>
              </c:layout>
              <c:showLegendKey val="0"/>
              <c:showVal val="1"/>
              <c:showCatName val="0"/>
              <c:showSerName val="0"/>
              <c:showPercent val="0"/>
              <c:showBubbleSize val="0"/>
            </c:dLbl>
            <c:dLbl>
              <c:idx val="3"/>
              <c:layout>
                <c:manualLayout>
                  <c:x val="-3.7954369195911018E-2"/>
                  <c:y val="-7.7759002959917695E-2"/>
                </c:manualLayout>
              </c:layout>
              <c:showLegendKey val="0"/>
              <c:showVal val="1"/>
              <c:showCatName val="0"/>
              <c:showSerName val="0"/>
              <c:showPercent val="0"/>
              <c:showBubbleSize val="0"/>
            </c:dLbl>
            <c:dLbl>
              <c:idx val="4"/>
              <c:layout>
                <c:manualLayout>
                  <c:x val="-3.6937808200440042E-2"/>
                  <c:y val="-0.10686772181057604"/>
                </c:manualLayout>
              </c:layout>
              <c:showLegendKey val="0"/>
              <c:showVal val="1"/>
              <c:showCatName val="0"/>
              <c:showSerName val="0"/>
              <c:showPercent val="0"/>
              <c:showBubbleSize val="0"/>
            </c:dLbl>
            <c:dLbl>
              <c:idx val="5"/>
              <c:layout>
                <c:manualLayout>
                  <c:x val="-3.721737962687794E-2"/>
                  <c:y val="-0.13116890907767229"/>
                </c:manualLayout>
              </c:layout>
              <c:showLegendKey val="0"/>
              <c:showVal val="1"/>
              <c:showCatName val="0"/>
              <c:showSerName val="0"/>
              <c:showPercent val="0"/>
              <c:showBubbleSize val="0"/>
            </c:dLbl>
            <c:dLbl>
              <c:idx val="6"/>
              <c:layout>
                <c:manualLayout>
                  <c:x val="-3.8742116269104523E-2"/>
                  <c:y val="-0.16829046098126701"/>
                </c:manualLayout>
              </c:layout>
              <c:showLegendKey val="0"/>
              <c:showVal val="1"/>
              <c:showCatName val="0"/>
              <c:showSerName val="0"/>
              <c:showPercent val="0"/>
              <c:showBubbleSize val="0"/>
            </c:dLbl>
            <c:dLbl>
              <c:idx val="7"/>
              <c:layout>
                <c:manualLayout>
                  <c:x val="-3.8996204092482299E-2"/>
                  <c:y val="-0.18137351372605265"/>
                </c:manualLayout>
              </c:layout>
              <c:showLegendKey val="0"/>
              <c:showVal val="1"/>
              <c:showCatName val="0"/>
              <c:showSerName val="0"/>
              <c:showPercent val="0"/>
              <c:showBubbleSize val="0"/>
            </c:dLbl>
            <c:dLbl>
              <c:idx val="8"/>
              <c:layout>
                <c:manualLayout>
                  <c:x val="-3.5438345459313819E-2"/>
                  <c:y val="-0.21208496743549807"/>
                </c:manualLayout>
              </c:layout>
              <c:showLegendKey val="0"/>
              <c:showVal val="1"/>
              <c:showCatName val="0"/>
              <c:showSerName val="0"/>
              <c:showPercent val="0"/>
              <c:showBubbleSize val="0"/>
            </c:dLbl>
            <c:dLbl>
              <c:idx val="9"/>
              <c:layout>
                <c:manualLayout>
                  <c:x val="-4.2045810778303612E-2"/>
                  <c:y val="-0.22997572001204558"/>
                </c:manualLayout>
              </c:layout>
              <c:showLegendKey val="0"/>
              <c:showVal val="1"/>
              <c:showCatName val="0"/>
              <c:showSerName val="0"/>
              <c:showPercent val="0"/>
              <c:showBubbleSize val="0"/>
            </c:dLbl>
            <c:dLbl>
              <c:idx val="10"/>
              <c:layout>
                <c:manualLayout>
                  <c:x val="1.4784749844413778E-3"/>
                  <c:y val="-0.27924298936317171"/>
                </c:manualLayout>
              </c:layout>
              <c:tx>
                <c:rich>
                  <a:bodyPr/>
                  <a:lstStyle/>
                  <a:p>
                    <a:r>
                      <a:rPr lang="en-US" b="1" baseline="0" dirty="0">
                        <a:solidFill>
                          <a:schemeClr val="tx1"/>
                        </a:solidFill>
                      </a:rPr>
                      <a:t>$340,107</a:t>
                    </a:r>
                  </a:p>
                </c:rich>
              </c:tx>
              <c:showLegendKey val="0"/>
              <c:showVal val="1"/>
              <c:showCatName val="0"/>
              <c:showSerName val="0"/>
              <c:showPercent val="0"/>
              <c:showBubbleSize val="0"/>
            </c:dLbl>
            <c:numFmt formatCode="\$#,##0" sourceLinked="0"/>
            <c:spPr>
              <a:solidFill>
                <a:schemeClr val="accent1">
                  <a:lumMod val="60000"/>
                  <a:lumOff val="40000"/>
                </a:schemeClr>
              </a:solidFill>
              <a:ln w="25400">
                <a:noFill/>
              </a:ln>
            </c:spPr>
            <c:txPr>
              <a:bodyPr/>
              <a:lstStyle/>
              <a:p>
                <a:pPr>
                  <a:defRPr sz="1175" b="0" i="0" u="none" strike="noStrike" baseline="0">
                    <a:solidFill>
                      <a:schemeClr val="tx1"/>
                    </a:solidFill>
                    <a:latin typeface="Verdana"/>
                    <a:ea typeface="Verdana"/>
                    <a:cs typeface="Verdana"/>
                  </a:defRPr>
                </a:pPr>
                <a:endParaRPr lang="en-US"/>
              </a:p>
            </c:txPr>
            <c:showLegendKey val="0"/>
            <c:showVal val="1"/>
            <c:showCatName val="0"/>
            <c:showSerName val="0"/>
            <c:showPercent val="0"/>
            <c:showBubbleSize val="0"/>
            <c:showLeaderLines val="0"/>
          </c:dLbls>
          <c:val>
            <c:numRef>
              <c:f>'[Guidance Center Lighting Cash Flow Chart.xls]Data'!$B$6:$B$16</c:f>
              <c:numCache>
                <c:formatCode>General</c:formatCode>
                <c:ptCount val="11"/>
                <c:pt idx="0">
                  <c:v>-70773</c:v>
                </c:pt>
                <c:pt idx="1">
                  <c:v>-29685</c:v>
                </c:pt>
                <c:pt idx="2">
                  <c:v>11403</c:v>
                </c:pt>
                <c:pt idx="3">
                  <c:v>52491</c:v>
                </c:pt>
                <c:pt idx="4">
                  <c:v>93579</c:v>
                </c:pt>
                <c:pt idx="5">
                  <c:v>134667</c:v>
                </c:pt>
                <c:pt idx="6">
                  <c:v>175755</c:v>
                </c:pt>
                <c:pt idx="7">
                  <c:v>216843</c:v>
                </c:pt>
                <c:pt idx="8">
                  <c:v>257931</c:v>
                </c:pt>
                <c:pt idx="9">
                  <c:v>299019</c:v>
                </c:pt>
                <c:pt idx="10">
                  <c:v>340107</c:v>
                </c:pt>
              </c:numCache>
            </c:numRef>
          </c:val>
        </c:ser>
        <c:dLbls>
          <c:showLegendKey val="0"/>
          <c:showVal val="0"/>
          <c:showCatName val="0"/>
          <c:showSerName val="0"/>
          <c:showPercent val="0"/>
          <c:showBubbleSize val="0"/>
        </c:dLbls>
        <c:dropLines>
          <c:spPr>
            <a:ln w="3175">
              <a:solidFill>
                <a:srgbClr val="000000"/>
              </a:solidFill>
              <a:prstDash val="lgDash"/>
            </a:ln>
          </c:spPr>
        </c:dropLines>
        <c:axId val="151628032"/>
        <c:axId val="152330624"/>
      </c:areaChart>
      <c:catAx>
        <c:axId val="151628032"/>
        <c:scaling>
          <c:orientation val="minMax"/>
        </c:scaling>
        <c:delete val="1"/>
        <c:axPos val="b"/>
        <c:majorGridlines>
          <c:spPr>
            <a:ln w="3175">
              <a:solidFill>
                <a:srgbClr val="000000"/>
              </a:solidFill>
              <a:prstDash val="solid"/>
            </a:ln>
          </c:spPr>
        </c:majorGridlines>
        <c:title>
          <c:tx>
            <c:rich>
              <a:bodyPr/>
              <a:lstStyle/>
              <a:p>
                <a:pPr>
                  <a:defRPr sz="1175" b="1" i="0" u="none" strike="noStrike" baseline="0">
                    <a:solidFill>
                      <a:srgbClr val="000000"/>
                    </a:solidFill>
                    <a:latin typeface="Verdana"/>
                    <a:ea typeface="Verdana"/>
                    <a:cs typeface="Verdana"/>
                  </a:defRPr>
                </a:pPr>
                <a:r>
                  <a:rPr lang="en-US"/>
                  <a:t>Year</a:t>
                </a:r>
              </a:p>
            </c:rich>
          </c:tx>
          <c:layout>
            <c:manualLayout>
              <c:xMode val="edge"/>
              <c:yMode val="edge"/>
              <c:x val="7.4544951258475142E-2"/>
              <c:y val="0.95993741166969515"/>
            </c:manualLayout>
          </c:layout>
          <c:overlay val="0"/>
          <c:spPr>
            <a:noFill/>
            <a:ln w="25400">
              <a:noFill/>
            </a:ln>
          </c:spPr>
        </c:title>
        <c:majorTickMark val="out"/>
        <c:minorTickMark val="none"/>
        <c:tickLblPos val="nextTo"/>
        <c:crossAx val="152330624"/>
        <c:crosses val="autoZero"/>
        <c:auto val="0"/>
        <c:lblAlgn val="ctr"/>
        <c:lblOffset val="100"/>
        <c:noMultiLvlLbl val="0"/>
      </c:catAx>
      <c:valAx>
        <c:axId val="152330624"/>
        <c:scaling>
          <c:orientation val="minMax"/>
        </c:scaling>
        <c:delete val="0"/>
        <c:axPos val="l"/>
        <c:majorGridlines>
          <c:spPr>
            <a:ln w="3175">
              <a:solidFill>
                <a:srgbClr val="000000"/>
              </a:solidFill>
              <a:prstDash val="solid"/>
            </a:ln>
          </c:spPr>
        </c:majorGridlines>
        <c:title>
          <c:tx>
            <c:rich>
              <a:bodyPr/>
              <a:lstStyle/>
              <a:p>
                <a:pPr>
                  <a:defRPr sz="1175" b="1" i="0" u="none" strike="noStrike" baseline="0">
                    <a:solidFill>
                      <a:srgbClr val="000000"/>
                    </a:solidFill>
                    <a:latin typeface="Verdana"/>
                    <a:ea typeface="Verdana"/>
                    <a:cs typeface="Verdana"/>
                  </a:defRPr>
                </a:pPr>
                <a:r>
                  <a:rPr lang="en-US"/>
                  <a:t>$ Saved</a:t>
                </a:r>
              </a:p>
            </c:rich>
          </c:tx>
          <c:layout>
            <c:manualLayout>
              <c:xMode val="edge"/>
              <c:yMode val="edge"/>
              <c:x val="2.5412960609911054E-2"/>
              <c:y val="0.47596221145433742"/>
            </c:manualLayout>
          </c:layout>
          <c:overlay val="0"/>
          <c:spPr>
            <a:noFill/>
            <a:ln w="25400">
              <a:noFill/>
            </a:ln>
          </c:spPr>
        </c:title>
        <c:numFmt formatCode="\$#,##0" sourceLinked="0"/>
        <c:majorTickMark val="out"/>
        <c:minorTickMark val="out"/>
        <c:tickLblPos val="nextTo"/>
        <c:spPr>
          <a:ln w="3175">
            <a:solidFill>
              <a:srgbClr val="000000"/>
            </a:solidFill>
            <a:prstDash val="solid"/>
          </a:ln>
        </c:spPr>
        <c:txPr>
          <a:bodyPr rot="0" vert="horz"/>
          <a:lstStyle/>
          <a:p>
            <a:pPr>
              <a:defRPr sz="1175" b="0" i="0" u="none" strike="noStrike" baseline="0">
                <a:solidFill>
                  <a:srgbClr val="000000"/>
                </a:solidFill>
                <a:latin typeface="Verdana"/>
                <a:ea typeface="Verdana"/>
                <a:cs typeface="Verdana"/>
              </a:defRPr>
            </a:pPr>
            <a:endParaRPr lang="en-US"/>
          </a:p>
        </c:txPr>
        <c:crossAx val="151628032"/>
        <c:crosses val="autoZero"/>
        <c:crossBetween val="midCat"/>
      </c:valAx>
      <c:spPr>
        <a:solidFill>
          <a:srgbClr val="C0C0C0"/>
        </a:solidFill>
        <a:ln w="12700">
          <a:solidFill>
            <a:srgbClr val="808080"/>
          </a:solidFill>
          <a:prstDash val="solid"/>
        </a:ln>
      </c:spPr>
    </c:plotArea>
    <c:plotVisOnly val="1"/>
    <c:dispBlanksAs val="zero"/>
    <c:showDLblsOverMax val="0"/>
  </c:chart>
  <c:spPr>
    <a:solidFill>
      <a:srgbClr val="FFFFFF"/>
    </a:solidFill>
    <a:ln w="3175">
      <a:solidFill>
        <a:srgbClr val="000000"/>
      </a:solidFill>
      <a:prstDash val="solid"/>
    </a:ln>
  </c:spPr>
  <c:txPr>
    <a:bodyPr/>
    <a:lstStyle/>
    <a:p>
      <a:pPr>
        <a:defRPr sz="1175" b="0" i="0" u="none" strike="noStrike" baseline="0">
          <a:solidFill>
            <a:srgbClr val="000000"/>
          </a:solidFill>
          <a:latin typeface="Verdana"/>
          <a:ea typeface="Verdana"/>
          <a:cs typeface="Verdana"/>
        </a:defRPr>
      </a:pPr>
      <a:endParaRPr lang="en-US"/>
    </a:p>
  </c:txPr>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638B07-A318-4D70-B61F-ACE57008CCE9}"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63004748-F6A8-4EDD-933C-3B9B75D148DD}">
      <dgm:prSet phldrT="[Text]" custT="1"/>
      <dgm:spPr/>
      <dgm:t>
        <a:bodyPr/>
        <a:lstStyle/>
        <a:p>
          <a:r>
            <a:rPr lang="en-US" sz="1600" dirty="0" smtClean="0"/>
            <a:t>Utility Rates and Monitoring Bills</a:t>
          </a:r>
          <a:endParaRPr lang="en-US" sz="1600" dirty="0"/>
        </a:p>
      </dgm:t>
    </dgm:pt>
    <dgm:pt modelId="{A2FB229C-E70C-4BE4-BB3C-FBAFF701A8AA}" type="parTrans" cxnId="{84DE01EF-50B5-4E45-9E4F-495E22A9B73F}">
      <dgm:prSet/>
      <dgm:spPr/>
      <dgm:t>
        <a:bodyPr/>
        <a:lstStyle/>
        <a:p>
          <a:endParaRPr lang="en-US"/>
        </a:p>
      </dgm:t>
    </dgm:pt>
    <dgm:pt modelId="{B95269DA-F931-4091-ACB8-4E73DC5DBCC4}" type="sibTrans" cxnId="{84DE01EF-50B5-4E45-9E4F-495E22A9B73F}">
      <dgm:prSet/>
      <dgm:spPr/>
      <dgm:t>
        <a:bodyPr/>
        <a:lstStyle/>
        <a:p>
          <a:endParaRPr lang="en-US"/>
        </a:p>
      </dgm:t>
    </dgm:pt>
    <dgm:pt modelId="{B4CF501F-6944-4524-B0BB-79A3D2F890C9}">
      <dgm:prSet phldrT="[Text]" custT="1"/>
      <dgm:spPr/>
      <dgm:t>
        <a:bodyPr/>
        <a:lstStyle/>
        <a:p>
          <a:r>
            <a:rPr lang="en-US" sz="1600" dirty="0" smtClean="0"/>
            <a:t>Commissioning Maintenance Training</a:t>
          </a:r>
          <a:endParaRPr lang="en-US" sz="1600" dirty="0"/>
        </a:p>
      </dgm:t>
    </dgm:pt>
    <dgm:pt modelId="{FA56515A-4E0E-4EBD-B19F-8E7DE4E2A0E4}" type="parTrans" cxnId="{A2C0A49E-6F8D-4206-86C5-133B79EFA3B2}">
      <dgm:prSet/>
      <dgm:spPr/>
      <dgm:t>
        <a:bodyPr/>
        <a:lstStyle/>
        <a:p>
          <a:endParaRPr lang="en-US"/>
        </a:p>
      </dgm:t>
    </dgm:pt>
    <dgm:pt modelId="{089F65C9-78AF-41A8-AB39-E47156812022}" type="sibTrans" cxnId="{A2C0A49E-6F8D-4206-86C5-133B79EFA3B2}">
      <dgm:prSet/>
      <dgm:spPr/>
      <dgm:t>
        <a:bodyPr/>
        <a:lstStyle/>
        <a:p>
          <a:endParaRPr lang="en-US"/>
        </a:p>
      </dgm:t>
    </dgm:pt>
    <dgm:pt modelId="{C0EB943E-1E57-4072-B337-B3623CB3B90F}">
      <dgm:prSet phldrT="[Text]" custT="1"/>
      <dgm:spPr/>
      <dgm:t>
        <a:bodyPr/>
        <a:lstStyle/>
        <a:p>
          <a:r>
            <a:rPr lang="en-US" sz="1600" dirty="0" smtClean="0"/>
            <a:t>Top Management Support</a:t>
          </a:r>
          <a:endParaRPr lang="en-US" sz="1600" dirty="0"/>
        </a:p>
      </dgm:t>
    </dgm:pt>
    <dgm:pt modelId="{55F904E1-3504-4E52-90B4-EDF750AA6E46}" type="parTrans" cxnId="{1FCF4295-501E-4EB1-92C2-9D30013921C0}">
      <dgm:prSet/>
      <dgm:spPr/>
      <dgm:t>
        <a:bodyPr/>
        <a:lstStyle/>
        <a:p>
          <a:endParaRPr lang="en-US"/>
        </a:p>
      </dgm:t>
    </dgm:pt>
    <dgm:pt modelId="{7A0D5276-2A81-4F34-BB4F-A428DB4886BD}" type="sibTrans" cxnId="{1FCF4295-501E-4EB1-92C2-9D30013921C0}">
      <dgm:prSet/>
      <dgm:spPr/>
      <dgm:t>
        <a:bodyPr/>
        <a:lstStyle/>
        <a:p>
          <a:endParaRPr lang="en-US"/>
        </a:p>
      </dgm:t>
    </dgm:pt>
    <dgm:pt modelId="{3CB64F79-5182-48EF-8360-3347C99BF9C7}">
      <dgm:prSet phldrT="[Text]" custT="1"/>
      <dgm:spPr/>
      <dgm:t>
        <a:bodyPr/>
        <a:lstStyle/>
        <a:p>
          <a:r>
            <a:rPr lang="en-US" sz="1400" dirty="0" smtClean="0"/>
            <a:t>Strategic Plan Implementation</a:t>
          </a:r>
          <a:endParaRPr lang="en-US" sz="1400" dirty="0"/>
        </a:p>
      </dgm:t>
    </dgm:pt>
    <dgm:pt modelId="{F6BCB207-DE2E-4AC2-AD9C-DF99DF5C2BE7}" type="parTrans" cxnId="{9FF9DF5D-A21D-4CD5-8A9F-226C1437A129}">
      <dgm:prSet/>
      <dgm:spPr/>
      <dgm:t>
        <a:bodyPr/>
        <a:lstStyle/>
        <a:p>
          <a:endParaRPr lang="en-US"/>
        </a:p>
      </dgm:t>
    </dgm:pt>
    <dgm:pt modelId="{D6D2095D-1794-40AA-A2AF-28A00B243591}" type="sibTrans" cxnId="{9FF9DF5D-A21D-4CD5-8A9F-226C1437A129}">
      <dgm:prSet/>
      <dgm:spPr/>
      <dgm:t>
        <a:bodyPr/>
        <a:lstStyle/>
        <a:p>
          <a:endParaRPr lang="en-US"/>
        </a:p>
      </dgm:t>
    </dgm:pt>
    <dgm:pt modelId="{7FE99021-BADD-47EA-94B9-4CCC9F0C403A}">
      <dgm:prSet phldrT="[Text]" custT="1"/>
      <dgm:spPr/>
      <dgm:t>
        <a:bodyPr/>
        <a:lstStyle/>
        <a:p>
          <a:r>
            <a:rPr lang="en-US" sz="1600" dirty="0" smtClean="0"/>
            <a:t>Purchasing</a:t>
          </a:r>
        </a:p>
      </dgm:t>
    </dgm:pt>
    <dgm:pt modelId="{F26CF4F5-45D0-41D3-9770-786FF151CECB}" type="parTrans" cxnId="{C8DA9401-68D3-43CB-9A08-5D228F9A63BD}">
      <dgm:prSet/>
      <dgm:spPr/>
      <dgm:t>
        <a:bodyPr/>
        <a:lstStyle/>
        <a:p>
          <a:endParaRPr lang="en-US"/>
        </a:p>
      </dgm:t>
    </dgm:pt>
    <dgm:pt modelId="{474ED101-5D1D-413F-B6DF-CAA57720AD1E}" type="sibTrans" cxnId="{C8DA9401-68D3-43CB-9A08-5D228F9A63BD}">
      <dgm:prSet/>
      <dgm:spPr/>
      <dgm:t>
        <a:bodyPr/>
        <a:lstStyle/>
        <a:p>
          <a:endParaRPr lang="en-US"/>
        </a:p>
      </dgm:t>
    </dgm:pt>
    <dgm:pt modelId="{DD6BA574-2C35-4FA7-864D-CC90EEC21213}">
      <dgm:prSet custT="1"/>
      <dgm:spPr/>
      <dgm:t>
        <a:bodyPr/>
        <a:lstStyle/>
        <a:p>
          <a:r>
            <a:rPr lang="en-US" sz="1600" dirty="0" smtClean="0"/>
            <a:t>Finance</a:t>
          </a:r>
          <a:endParaRPr lang="en-US" sz="1600" dirty="0"/>
        </a:p>
      </dgm:t>
    </dgm:pt>
    <dgm:pt modelId="{03D045DB-9FEF-4187-8AA2-947A595EA5C6}" type="parTrans" cxnId="{82799A7B-0461-4C23-9D44-23CA4CCEC0BE}">
      <dgm:prSet/>
      <dgm:spPr/>
      <dgm:t>
        <a:bodyPr/>
        <a:lstStyle/>
        <a:p>
          <a:endParaRPr lang="en-US"/>
        </a:p>
      </dgm:t>
    </dgm:pt>
    <dgm:pt modelId="{FBD9A35C-75C4-461D-B5C6-9F6F5AD8C829}" type="sibTrans" cxnId="{82799A7B-0461-4C23-9D44-23CA4CCEC0BE}">
      <dgm:prSet/>
      <dgm:spPr/>
      <dgm:t>
        <a:bodyPr/>
        <a:lstStyle/>
        <a:p>
          <a:endParaRPr lang="en-US"/>
        </a:p>
      </dgm:t>
    </dgm:pt>
    <dgm:pt modelId="{92C7BA98-1B1C-4E49-8019-D132E64E7F2F}">
      <dgm:prSet custT="1"/>
      <dgm:spPr/>
      <dgm:t>
        <a:bodyPr/>
        <a:lstStyle/>
        <a:p>
          <a:r>
            <a:rPr lang="en-US" sz="1600" dirty="0" smtClean="0"/>
            <a:t>Technology </a:t>
          </a:r>
          <a:endParaRPr lang="en-US" sz="1600" dirty="0"/>
        </a:p>
      </dgm:t>
    </dgm:pt>
    <dgm:pt modelId="{88EFE548-0612-424C-B59D-E9CB501A5D9B}" type="sibTrans" cxnId="{F3F40256-5A24-4279-AE9C-F5CC17D741FA}">
      <dgm:prSet/>
      <dgm:spPr/>
      <dgm:t>
        <a:bodyPr/>
        <a:lstStyle/>
        <a:p>
          <a:endParaRPr lang="en-US"/>
        </a:p>
      </dgm:t>
    </dgm:pt>
    <dgm:pt modelId="{3FF62A8D-3EF5-4D78-9077-B7C9A026DC3B}" type="parTrans" cxnId="{F3F40256-5A24-4279-AE9C-F5CC17D741FA}">
      <dgm:prSet/>
      <dgm:spPr/>
      <dgm:t>
        <a:bodyPr/>
        <a:lstStyle/>
        <a:p>
          <a:endParaRPr lang="en-US"/>
        </a:p>
      </dgm:t>
    </dgm:pt>
    <dgm:pt modelId="{AAAB40E9-805D-43CF-8D92-CB8DD481317E}" type="pres">
      <dgm:prSet presAssocID="{C9638B07-A318-4D70-B61F-ACE57008CCE9}" presName="cycle" presStyleCnt="0">
        <dgm:presLayoutVars>
          <dgm:dir/>
          <dgm:resizeHandles val="exact"/>
        </dgm:presLayoutVars>
      </dgm:prSet>
      <dgm:spPr/>
      <dgm:t>
        <a:bodyPr/>
        <a:lstStyle/>
        <a:p>
          <a:endParaRPr lang="en-US"/>
        </a:p>
      </dgm:t>
    </dgm:pt>
    <dgm:pt modelId="{A8A99ABA-F300-4D52-96FB-EEABACC365AC}" type="pres">
      <dgm:prSet presAssocID="{3CB64F79-5182-48EF-8360-3347C99BF9C7}" presName="node" presStyleLbl="node1" presStyleIdx="0" presStyleCnt="7" custScaleX="127640" custScaleY="125788">
        <dgm:presLayoutVars>
          <dgm:bulletEnabled val="1"/>
        </dgm:presLayoutVars>
      </dgm:prSet>
      <dgm:spPr/>
      <dgm:t>
        <a:bodyPr/>
        <a:lstStyle/>
        <a:p>
          <a:endParaRPr lang="en-US"/>
        </a:p>
      </dgm:t>
    </dgm:pt>
    <dgm:pt modelId="{210D5A2D-A1DA-43CD-9EA7-85759C0C494D}" type="pres">
      <dgm:prSet presAssocID="{3CB64F79-5182-48EF-8360-3347C99BF9C7}" presName="spNode" presStyleCnt="0"/>
      <dgm:spPr/>
    </dgm:pt>
    <dgm:pt modelId="{41687CB5-E8BA-40A9-A820-C6CAD12B10D2}" type="pres">
      <dgm:prSet presAssocID="{D6D2095D-1794-40AA-A2AF-28A00B243591}" presName="sibTrans" presStyleLbl="sibTrans1D1" presStyleIdx="0" presStyleCnt="7"/>
      <dgm:spPr/>
      <dgm:t>
        <a:bodyPr/>
        <a:lstStyle/>
        <a:p>
          <a:endParaRPr lang="en-US"/>
        </a:p>
      </dgm:t>
    </dgm:pt>
    <dgm:pt modelId="{9D555CD8-FE19-47C2-AB49-DAE9404C9D05}" type="pres">
      <dgm:prSet presAssocID="{C0EB943E-1E57-4072-B337-B3623CB3B90F}" presName="node" presStyleLbl="node1" presStyleIdx="1" presStyleCnt="7" custScaleX="118998" custScaleY="156113" custRadScaleRad="101023" custRadScaleInc="31916">
        <dgm:presLayoutVars>
          <dgm:bulletEnabled val="1"/>
        </dgm:presLayoutVars>
      </dgm:prSet>
      <dgm:spPr/>
      <dgm:t>
        <a:bodyPr/>
        <a:lstStyle/>
        <a:p>
          <a:endParaRPr lang="en-US"/>
        </a:p>
      </dgm:t>
    </dgm:pt>
    <dgm:pt modelId="{B1511D9E-9FD7-4AD5-92DC-B0EA3C810025}" type="pres">
      <dgm:prSet presAssocID="{C0EB943E-1E57-4072-B337-B3623CB3B90F}" presName="spNode" presStyleCnt="0"/>
      <dgm:spPr/>
    </dgm:pt>
    <dgm:pt modelId="{5A7E01ED-71B5-4EDA-B911-CD797B824F78}" type="pres">
      <dgm:prSet presAssocID="{7A0D5276-2A81-4F34-BB4F-A428DB4886BD}" presName="sibTrans" presStyleLbl="sibTrans1D1" presStyleIdx="1" presStyleCnt="7"/>
      <dgm:spPr/>
      <dgm:t>
        <a:bodyPr/>
        <a:lstStyle/>
        <a:p>
          <a:endParaRPr lang="en-US"/>
        </a:p>
      </dgm:t>
    </dgm:pt>
    <dgm:pt modelId="{01E4B822-3D0A-46C6-8BF2-2FF77ECEC96B}" type="pres">
      <dgm:prSet presAssocID="{63004748-F6A8-4EDD-933C-3B9B75D148DD}" presName="node" presStyleLbl="node1" presStyleIdx="2" presStyleCnt="7" custScaleX="122865" custScaleY="143041">
        <dgm:presLayoutVars>
          <dgm:bulletEnabled val="1"/>
        </dgm:presLayoutVars>
      </dgm:prSet>
      <dgm:spPr/>
      <dgm:t>
        <a:bodyPr/>
        <a:lstStyle/>
        <a:p>
          <a:endParaRPr lang="en-US"/>
        </a:p>
      </dgm:t>
    </dgm:pt>
    <dgm:pt modelId="{002C7E0F-5C35-4908-8037-FA62A1379538}" type="pres">
      <dgm:prSet presAssocID="{63004748-F6A8-4EDD-933C-3B9B75D148DD}" presName="spNode" presStyleCnt="0"/>
      <dgm:spPr/>
    </dgm:pt>
    <dgm:pt modelId="{BAF0AA98-90C1-4DA4-9DE9-38470B7C4625}" type="pres">
      <dgm:prSet presAssocID="{B95269DA-F931-4091-ACB8-4E73DC5DBCC4}" presName="sibTrans" presStyleLbl="sibTrans1D1" presStyleIdx="2" presStyleCnt="7"/>
      <dgm:spPr/>
      <dgm:t>
        <a:bodyPr/>
        <a:lstStyle/>
        <a:p>
          <a:endParaRPr lang="en-US"/>
        </a:p>
      </dgm:t>
    </dgm:pt>
    <dgm:pt modelId="{38CB1D9A-C1FB-420E-A76B-1587D3CE5973}" type="pres">
      <dgm:prSet presAssocID="{DD6BA574-2C35-4FA7-864D-CC90EEC21213}" presName="node" presStyleLbl="node1" presStyleIdx="3" presStyleCnt="7" custScaleX="117238" custScaleY="117191">
        <dgm:presLayoutVars>
          <dgm:bulletEnabled val="1"/>
        </dgm:presLayoutVars>
      </dgm:prSet>
      <dgm:spPr/>
      <dgm:t>
        <a:bodyPr/>
        <a:lstStyle/>
        <a:p>
          <a:endParaRPr lang="en-US"/>
        </a:p>
      </dgm:t>
    </dgm:pt>
    <dgm:pt modelId="{9129D8D9-41F6-473F-9BA0-32E7FDC57943}" type="pres">
      <dgm:prSet presAssocID="{DD6BA574-2C35-4FA7-864D-CC90EEC21213}" presName="spNode" presStyleCnt="0"/>
      <dgm:spPr/>
    </dgm:pt>
    <dgm:pt modelId="{4DC7DF63-0D4B-4472-ABFA-41FB29F4AA26}" type="pres">
      <dgm:prSet presAssocID="{FBD9A35C-75C4-461D-B5C6-9F6F5AD8C829}" presName="sibTrans" presStyleLbl="sibTrans1D1" presStyleIdx="3" presStyleCnt="7"/>
      <dgm:spPr/>
      <dgm:t>
        <a:bodyPr/>
        <a:lstStyle/>
        <a:p>
          <a:endParaRPr lang="en-US"/>
        </a:p>
      </dgm:t>
    </dgm:pt>
    <dgm:pt modelId="{0217C206-D389-4577-9869-CCADB1C4D7FB}" type="pres">
      <dgm:prSet presAssocID="{7FE99021-BADD-47EA-94B9-4CCC9F0C403A}" presName="node" presStyleLbl="node1" presStyleIdx="4" presStyleCnt="7" custScaleX="119716" custScaleY="121083">
        <dgm:presLayoutVars>
          <dgm:bulletEnabled val="1"/>
        </dgm:presLayoutVars>
      </dgm:prSet>
      <dgm:spPr/>
      <dgm:t>
        <a:bodyPr/>
        <a:lstStyle/>
        <a:p>
          <a:endParaRPr lang="en-US"/>
        </a:p>
      </dgm:t>
    </dgm:pt>
    <dgm:pt modelId="{328472DE-69E8-4538-B566-DF4E64C6E453}" type="pres">
      <dgm:prSet presAssocID="{7FE99021-BADD-47EA-94B9-4CCC9F0C403A}" presName="spNode" presStyleCnt="0"/>
      <dgm:spPr/>
    </dgm:pt>
    <dgm:pt modelId="{94C70085-A18A-4041-8400-FB37134CCF17}" type="pres">
      <dgm:prSet presAssocID="{474ED101-5D1D-413F-B6DF-CAA57720AD1E}" presName="sibTrans" presStyleLbl="sibTrans1D1" presStyleIdx="4" presStyleCnt="7"/>
      <dgm:spPr/>
      <dgm:t>
        <a:bodyPr/>
        <a:lstStyle/>
        <a:p>
          <a:endParaRPr lang="en-US"/>
        </a:p>
      </dgm:t>
    </dgm:pt>
    <dgm:pt modelId="{6560A27A-A1BF-4163-A89A-041152F38D46}" type="pres">
      <dgm:prSet presAssocID="{B4CF501F-6944-4524-B0BB-79A3D2F890C9}" presName="node" presStyleLbl="node1" presStyleIdx="5" presStyleCnt="7" custScaleX="143348" custScaleY="126383" custRadScaleRad="96878" custRadScaleInc="-21542">
        <dgm:presLayoutVars>
          <dgm:bulletEnabled val="1"/>
        </dgm:presLayoutVars>
      </dgm:prSet>
      <dgm:spPr/>
      <dgm:t>
        <a:bodyPr/>
        <a:lstStyle/>
        <a:p>
          <a:endParaRPr lang="en-US"/>
        </a:p>
      </dgm:t>
    </dgm:pt>
    <dgm:pt modelId="{2361940A-EE37-4151-9905-EA5C9994605F}" type="pres">
      <dgm:prSet presAssocID="{B4CF501F-6944-4524-B0BB-79A3D2F890C9}" presName="spNode" presStyleCnt="0"/>
      <dgm:spPr/>
    </dgm:pt>
    <dgm:pt modelId="{137E938C-5C15-44E5-821A-52CEA6651E35}" type="pres">
      <dgm:prSet presAssocID="{089F65C9-78AF-41A8-AB39-E47156812022}" presName="sibTrans" presStyleLbl="sibTrans1D1" presStyleIdx="5" presStyleCnt="7"/>
      <dgm:spPr/>
      <dgm:t>
        <a:bodyPr/>
        <a:lstStyle/>
        <a:p>
          <a:endParaRPr lang="en-US"/>
        </a:p>
      </dgm:t>
    </dgm:pt>
    <dgm:pt modelId="{B2F71979-2D1C-46DD-8019-C9F02EC87302}" type="pres">
      <dgm:prSet presAssocID="{92C7BA98-1B1C-4E49-8019-D132E64E7F2F}" presName="node" presStyleLbl="node1" presStyleIdx="6" presStyleCnt="7" custScaleX="112317" custScaleY="121046" custRadScaleRad="98938" custRadScaleInc="-40424">
        <dgm:presLayoutVars>
          <dgm:bulletEnabled val="1"/>
        </dgm:presLayoutVars>
      </dgm:prSet>
      <dgm:spPr/>
      <dgm:t>
        <a:bodyPr/>
        <a:lstStyle/>
        <a:p>
          <a:endParaRPr lang="en-US"/>
        </a:p>
      </dgm:t>
    </dgm:pt>
    <dgm:pt modelId="{58FD1BEF-D796-496A-AD6E-1CCEA1A813D9}" type="pres">
      <dgm:prSet presAssocID="{92C7BA98-1B1C-4E49-8019-D132E64E7F2F}" presName="spNode" presStyleCnt="0"/>
      <dgm:spPr/>
    </dgm:pt>
    <dgm:pt modelId="{04660FCD-6F2D-49EB-BB1A-D6A9180823C0}" type="pres">
      <dgm:prSet presAssocID="{88EFE548-0612-424C-B59D-E9CB501A5D9B}" presName="sibTrans" presStyleLbl="sibTrans1D1" presStyleIdx="6" presStyleCnt="7"/>
      <dgm:spPr/>
      <dgm:t>
        <a:bodyPr/>
        <a:lstStyle/>
        <a:p>
          <a:endParaRPr lang="en-US"/>
        </a:p>
      </dgm:t>
    </dgm:pt>
  </dgm:ptLst>
  <dgm:cxnLst>
    <dgm:cxn modelId="{A2C0A49E-6F8D-4206-86C5-133B79EFA3B2}" srcId="{C9638B07-A318-4D70-B61F-ACE57008CCE9}" destId="{B4CF501F-6944-4524-B0BB-79A3D2F890C9}" srcOrd="5" destOrd="0" parTransId="{FA56515A-4E0E-4EBD-B19F-8E7DE4E2A0E4}" sibTransId="{089F65C9-78AF-41A8-AB39-E47156812022}"/>
    <dgm:cxn modelId="{771FA761-2590-4274-8377-F0BADE0E7B27}" type="presOf" srcId="{B4CF501F-6944-4524-B0BB-79A3D2F890C9}" destId="{6560A27A-A1BF-4163-A89A-041152F38D46}" srcOrd="0" destOrd="0" presId="urn:microsoft.com/office/officeart/2005/8/layout/cycle6"/>
    <dgm:cxn modelId="{78FBAC13-C223-4D68-8E9B-2097B1B11F13}" type="presOf" srcId="{DD6BA574-2C35-4FA7-864D-CC90EEC21213}" destId="{38CB1D9A-C1FB-420E-A76B-1587D3CE5973}" srcOrd="0" destOrd="0" presId="urn:microsoft.com/office/officeart/2005/8/layout/cycle6"/>
    <dgm:cxn modelId="{F2F17E86-516C-4EB3-9F6A-A15F87342186}" type="presOf" srcId="{C9638B07-A318-4D70-B61F-ACE57008CCE9}" destId="{AAAB40E9-805D-43CF-8D92-CB8DD481317E}" srcOrd="0" destOrd="0" presId="urn:microsoft.com/office/officeart/2005/8/layout/cycle6"/>
    <dgm:cxn modelId="{1FCF4295-501E-4EB1-92C2-9D30013921C0}" srcId="{C9638B07-A318-4D70-B61F-ACE57008CCE9}" destId="{C0EB943E-1E57-4072-B337-B3623CB3B90F}" srcOrd="1" destOrd="0" parTransId="{55F904E1-3504-4E52-90B4-EDF750AA6E46}" sibTransId="{7A0D5276-2A81-4F34-BB4F-A428DB4886BD}"/>
    <dgm:cxn modelId="{F0875F3C-E5B2-4034-A504-AE56A6755229}" type="presOf" srcId="{88EFE548-0612-424C-B59D-E9CB501A5D9B}" destId="{04660FCD-6F2D-49EB-BB1A-D6A9180823C0}" srcOrd="0" destOrd="0" presId="urn:microsoft.com/office/officeart/2005/8/layout/cycle6"/>
    <dgm:cxn modelId="{975BB01B-1E2D-4A0C-82D1-FFF972C6EFB7}" type="presOf" srcId="{92C7BA98-1B1C-4E49-8019-D132E64E7F2F}" destId="{B2F71979-2D1C-46DD-8019-C9F02EC87302}" srcOrd="0" destOrd="0" presId="urn:microsoft.com/office/officeart/2005/8/layout/cycle6"/>
    <dgm:cxn modelId="{84DE01EF-50B5-4E45-9E4F-495E22A9B73F}" srcId="{C9638B07-A318-4D70-B61F-ACE57008CCE9}" destId="{63004748-F6A8-4EDD-933C-3B9B75D148DD}" srcOrd="2" destOrd="0" parTransId="{A2FB229C-E70C-4BE4-BB3C-FBAFF701A8AA}" sibTransId="{B95269DA-F931-4091-ACB8-4E73DC5DBCC4}"/>
    <dgm:cxn modelId="{C8DA9401-68D3-43CB-9A08-5D228F9A63BD}" srcId="{C9638B07-A318-4D70-B61F-ACE57008CCE9}" destId="{7FE99021-BADD-47EA-94B9-4CCC9F0C403A}" srcOrd="4" destOrd="0" parTransId="{F26CF4F5-45D0-41D3-9770-786FF151CECB}" sibTransId="{474ED101-5D1D-413F-B6DF-CAA57720AD1E}"/>
    <dgm:cxn modelId="{F3F40256-5A24-4279-AE9C-F5CC17D741FA}" srcId="{C9638B07-A318-4D70-B61F-ACE57008CCE9}" destId="{92C7BA98-1B1C-4E49-8019-D132E64E7F2F}" srcOrd="6" destOrd="0" parTransId="{3FF62A8D-3EF5-4D78-9077-B7C9A026DC3B}" sibTransId="{88EFE548-0612-424C-B59D-E9CB501A5D9B}"/>
    <dgm:cxn modelId="{13908F4A-9402-4953-B5BF-117B13321D20}" type="presOf" srcId="{3CB64F79-5182-48EF-8360-3347C99BF9C7}" destId="{A8A99ABA-F300-4D52-96FB-EEABACC365AC}" srcOrd="0" destOrd="0" presId="urn:microsoft.com/office/officeart/2005/8/layout/cycle6"/>
    <dgm:cxn modelId="{5D9B524F-D334-4E5B-A342-C6A5C48B3A58}" type="presOf" srcId="{7FE99021-BADD-47EA-94B9-4CCC9F0C403A}" destId="{0217C206-D389-4577-9869-CCADB1C4D7FB}" srcOrd="0" destOrd="0" presId="urn:microsoft.com/office/officeart/2005/8/layout/cycle6"/>
    <dgm:cxn modelId="{CD11BE4A-18D4-4800-B03D-BDCB9ADD35E5}" type="presOf" srcId="{C0EB943E-1E57-4072-B337-B3623CB3B90F}" destId="{9D555CD8-FE19-47C2-AB49-DAE9404C9D05}" srcOrd="0" destOrd="0" presId="urn:microsoft.com/office/officeart/2005/8/layout/cycle6"/>
    <dgm:cxn modelId="{82799A7B-0461-4C23-9D44-23CA4CCEC0BE}" srcId="{C9638B07-A318-4D70-B61F-ACE57008CCE9}" destId="{DD6BA574-2C35-4FA7-864D-CC90EEC21213}" srcOrd="3" destOrd="0" parTransId="{03D045DB-9FEF-4187-8AA2-947A595EA5C6}" sibTransId="{FBD9A35C-75C4-461D-B5C6-9F6F5AD8C829}"/>
    <dgm:cxn modelId="{80AEF315-5CA5-4191-BCEB-C50AC926106D}" type="presOf" srcId="{7A0D5276-2A81-4F34-BB4F-A428DB4886BD}" destId="{5A7E01ED-71B5-4EDA-B911-CD797B824F78}" srcOrd="0" destOrd="0" presId="urn:microsoft.com/office/officeart/2005/8/layout/cycle6"/>
    <dgm:cxn modelId="{1366CCD8-178F-468C-B128-C337A79F8BEA}" type="presOf" srcId="{FBD9A35C-75C4-461D-B5C6-9F6F5AD8C829}" destId="{4DC7DF63-0D4B-4472-ABFA-41FB29F4AA26}" srcOrd="0" destOrd="0" presId="urn:microsoft.com/office/officeart/2005/8/layout/cycle6"/>
    <dgm:cxn modelId="{B3D5DC92-C460-48C8-9CD9-66F1AC13980A}" type="presOf" srcId="{474ED101-5D1D-413F-B6DF-CAA57720AD1E}" destId="{94C70085-A18A-4041-8400-FB37134CCF17}" srcOrd="0" destOrd="0" presId="urn:microsoft.com/office/officeart/2005/8/layout/cycle6"/>
    <dgm:cxn modelId="{46DCC535-0DA5-4127-ACB4-59A10F6A31EA}" type="presOf" srcId="{B95269DA-F931-4091-ACB8-4E73DC5DBCC4}" destId="{BAF0AA98-90C1-4DA4-9DE9-38470B7C4625}" srcOrd="0" destOrd="0" presId="urn:microsoft.com/office/officeart/2005/8/layout/cycle6"/>
    <dgm:cxn modelId="{BCEF73EA-5A6C-473E-A523-DBEA339D00CB}" type="presOf" srcId="{D6D2095D-1794-40AA-A2AF-28A00B243591}" destId="{41687CB5-E8BA-40A9-A820-C6CAD12B10D2}" srcOrd="0" destOrd="0" presId="urn:microsoft.com/office/officeart/2005/8/layout/cycle6"/>
    <dgm:cxn modelId="{2764C67B-CFD1-4A28-8839-856913B8ECA0}" type="presOf" srcId="{63004748-F6A8-4EDD-933C-3B9B75D148DD}" destId="{01E4B822-3D0A-46C6-8BF2-2FF77ECEC96B}" srcOrd="0" destOrd="0" presId="urn:microsoft.com/office/officeart/2005/8/layout/cycle6"/>
    <dgm:cxn modelId="{9FF9DF5D-A21D-4CD5-8A9F-226C1437A129}" srcId="{C9638B07-A318-4D70-B61F-ACE57008CCE9}" destId="{3CB64F79-5182-48EF-8360-3347C99BF9C7}" srcOrd="0" destOrd="0" parTransId="{F6BCB207-DE2E-4AC2-AD9C-DF99DF5C2BE7}" sibTransId="{D6D2095D-1794-40AA-A2AF-28A00B243591}"/>
    <dgm:cxn modelId="{09C82915-D52E-44DC-86AC-995BA4D5E621}" type="presOf" srcId="{089F65C9-78AF-41A8-AB39-E47156812022}" destId="{137E938C-5C15-44E5-821A-52CEA6651E35}" srcOrd="0" destOrd="0" presId="urn:microsoft.com/office/officeart/2005/8/layout/cycle6"/>
    <dgm:cxn modelId="{02C2EED8-3C8B-4C4B-A27B-A1D257D62D71}" type="presParOf" srcId="{AAAB40E9-805D-43CF-8D92-CB8DD481317E}" destId="{A8A99ABA-F300-4D52-96FB-EEABACC365AC}" srcOrd="0" destOrd="0" presId="urn:microsoft.com/office/officeart/2005/8/layout/cycle6"/>
    <dgm:cxn modelId="{2337EC7D-B0AC-4B4E-8722-067ADDB689B0}" type="presParOf" srcId="{AAAB40E9-805D-43CF-8D92-CB8DD481317E}" destId="{210D5A2D-A1DA-43CD-9EA7-85759C0C494D}" srcOrd="1" destOrd="0" presId="urn:microsoft.com/office/officeart/2005/8/layout/cycle6"/>
    <dgm:cxn modelId="{18DE80E3-6BDA-4B16-8A99-17348F23049D}" type="presParOf" srcId="{AAAB40E9-805D-43CF-8D92-CB8DD481317E}" destId="{41687CB5-E8BA-40A9-A820-C6CAD12B10D2}" srcOrd="2" destOrd="0" presId="urn:microsoft.com/office/officeart/2005/8/layout/cycle6"/>
    <dgm:cxn modelId="{854CE39C-3541-4D44-B68F-635260573317}" type="presParOf" srcId="{AAAB40E9-805D-43CF-8D92-CB8DD481317E}" destId="{9D555CD8-FE19-47C2-AB49-DAE9404C9D05}" srcOrd="3" destOrd="0" presId="urn:microsoft.com/office/officeart/2005/8/layout/cycle6"/>
    <dgm:cxn modelId="{6B1D5B26-5772-4994-871B-DB2463344942}" type="presParOf" srcId="{AAAB40E9-805D-43CF-8D92-CB8DD481317E}" destId="{B1511D9E-9FD7-4AD5-92DC-B0EA3C810025}" srcOrd="4" destOrd="0" presId="urn:microsoft.com/office/officeart/2005/8/layout/cycle6"/>
    <dgm:cxn modelId="{1E3F7E4A-EBEB-49AE-B0C5-A31705F17A2E}" type="presParOf" srcId="{AAAB40E9-805D-43CF-8D92-CB8DD481317E}" destId="{5A7E01ED-71B5-4EDA-B911-CD797B824F78}" srcOrd="5" destOrd="0" presId="urn:microsoft.com/office/officeart/2005/8/layout/cycle6"/>
    <dgm:cxn modelId="{DF5E0DD0-ABE6-4D0A-B91E-4B5D357967E8}" type="presParOf" srcId="{AAAB40E9-805D-43CF-8D92-CB8DD481317E}" destId="{01E4B822-3D0A-46C6-8BF2-2FF77ECEC96B}" srcOrd="6" destOrd="0" presId="urn:microsoft.com/office/officeart/2005/8/layout/cycle6"/>
    <dgm:cxn modelId="{90F44817-BD3C-4931-9DCB-509E9E93EC36}" type="presParOf" srcId="{AAAB40E9-805D-43CF-8D92-CB8DD481317E}" destId="{002C7E0F-5C35-4908-8037-FA62A1379538}" srcOrd="7" destOrd="0" presId="urn:microsoft.com/office/officeart/2005/8/layout/cycle6"/>
    <dgm:cxn modelId="{911A39C9-2D98-4BD3-91D1-186977FDB5DD}" type="presParOf" srcId="{AAAB40E9-805D-43CF-8D92-CB8DD481317E}" destId="{BAF0AA98-90C1-4DA4-9DE9-38470B7C4625}" srcOrd="8" destOrd="0" presId="urn:microsoft.com/office/officeart/2005/8/layout/cycle6"/>
    <dgm:cxn modelId="{49F677EC-D121-4973-8504-5B399DC30081}" type="presParOf" srcId="{AAAB40E9-805D-43CF-8D92-CB8DD481317E}" destId="{38CB1D9A-C1FB-420E-A76B-1587D3CE5973}" srcOrd="9" destOrd="0" presId="urn:microsoft.com/office/officeart/2005/8/layout/cycle6"/>
    <dgm:cxn modelId="{9F53AEE8-B0C1-410E-BB6B-BAF42DDBEA5E}" type="presParOf" srcId="{AAAB40E9-805D-43CF-8D92-CB8DD481317E}" destId="{9129D8D9-41F6-473F-9BA0-32E7FDC57943}" srcOrd="10" destOrd="0" presId="urn:microsoft.com/office/officeart/2005/8/layout/cycle6"/>
    <dgm:cxn modelId="{99020A6C-867E-4B4D-94DF-317DA4E54FC7}" type="presParOf" srcId="{AAAB40E9-805D-43CF-8D92-CB8DD481317E}" destId="{4DC7DF63-0D4B-4472-ABFA-41FB29F4AA26}" srcOrd="11" destOrd="0" presId="urn:microsoft.com/office/officeart/2005/8/layout/cycle6"/>
    <dgm:cxn modelId="{3750CE9E-DFE8-43F8-A99A-C665774C84AD}" type="presParOf" srcId="{AAAB40E9-805D-43CF-8D92-CB8DD481317E}" destId="{0217C206-D389-4577-9869-CCADB1C4D7FB}" srcOrd="12" destOrd="0" presId="urn:microsoft.com/office/officeart/2005/8/layout/cycle6"/>
    <dgm:cxn modelId="{11D2B456-DE3B-4002-A1B5-1C67532A9891}" type="presParOf" srcId="{AAAB40E9-805D-43CF-8D92-CB8DD481317E}" destId="{328472DE-69E8-4538-B566-DF4E64C6E453}" srcOrd="13" destOrd="0" presId="urn:microsoft.com/office/officeart/2005/8/layout/cycle6"/>
    <dgm:cxn modelId="{7ABDC03D-6F03-491A-A8ED-CD3D6EC77299}" type="presParOf" srcId="{AAAB40E9-805D-43CF-8D92-CB8DD481317E}" destId="{94C70085-A18A-4041-8400-FB37134CCF17}" srcOrd="14" destOrd="0" presId="urn:microsoft.com/office/officeart/2005/8/layout/cycle6"/>
    <dgm:cxn modelId="{982665B7-5E27-4AC5-9D5F-1518ACFDF91E}" type="presParOf" srcId="{AAAB40E9-805D-43CF-8D92-CB8DD481317E}" destId="{6560A27A-A1BF-4163-A89A-041152F38D46}" srcOrd="15" destOrd="0" presId="urn:microsoft.com/office/officeart/2005/8/layout/cycle6"/>
    <dgm:cxn modelId="{24C10D9E-4265-4AC6-8118-E000856DA25F}" type="presParOf" srcId="{AAAB40E9-805D-43CF-8D92-CB8DD481317E}" destId="{2361940A-EE37-4151-9905-EA5C9994605F}" srcOrd="16" destOrd="0" presId="urn:microsoft.com/office/officeart/2005/8/layout/cycle6"/>
    <dgm:cxn modelId="{37A8F170-11C4-46BA-AA9A-3E754406D78F}" type="presParOf" srcId="{AAAB40E9-805D-43CF-8D92-CB8DD481317E}" destId="{137E938C-5C15-44E5-821A-52CEA6651E35}" srcOrd="17" destOrd="0" presId="urn:microsoft.com/office/officeart/2005/8/layout/cycle6"/>
    <dgm:cxn modelId="{15E500D7-6904-4878-A397-459F9DAA9FB5}" type="presParOf" srcId="{AAAB40E9-805D-43CF-8D92-CB8DD481317E}" destId="{B2F71979-2D1C-46DD-8019-C9F02EC87302}" srcOrd="18" destOrd="0" presId="urn:microsoft.com/office/officeart/2005/8/layout/cycle6"/>
    <dgm:cxn modelId="{61FFD1C2-190D-4012-9068-9A6C623DB9C6}" type="presParOf" srcId="{AAAB40E9-805D-43CF-8D92-CB8DD481317E}" destId="{58FD1BEF-D796-496A-AD6E-1CCEA1A813D9}" srcOrd="19" destOrd="0" presId="urn:microsoft.com/office/officeart/2005/8/layout/cycle6"/>
    <dgm:cxn modelId="{33B7ECE5-BCEC-4642-B11A-19D80D9FD320}" type="presParOf" srcId="{AAAB40E9-805D-43CF-8D92-CB8DD481317E}" destId="{04660FCD-6F2D-49EB-BB1A-D6A9180823C0}"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99ABA-F300-4D52-96FB-EEABACC365AC}">
      <dsp:nvSpPr>
        <dsp:cNvPr id="0" name=""/>
        <dsp:cNvSpPr/>
      </dsp:nvSpPr>
      <dsp:spPr>
        <a:xfrm>
          <a:off x="3355764" y="-90501"/>
          <a:ext cx="1567655" cy="100419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Strategic Plan Implementation</a:t>
          </a:r>
          <a:endParaRPr lang="en-US" sz="1400" kern="1200" dirty="0"/>
        </a:p>
      </dsp:txBody>
      <dsp:txXfrm>
        <a:off x="3404785" y="-41480"/>
        <a:ext cx="1469613" cy="906149"/>
      </dsp:txXfrm>
    </dsp:sp>
    <dsp:sp modelId="{41687CB5-E8BA-40A9-A820-C6CAD12B10D2}">
      <dsp:nvSpPr>
        <dsp:cNvPr id="0" name=""/>
        <dsp:cNvSpPr/>
      </dsp:nvSpPr>
      <dsp:spPr>
        <a:xfrm>
          <a:off x="1945492" y="440621"/>
          <a:ext cx="4556786" cy="4556786"/>
        </a:xfrm>
        <a:custGeom>
          <a:avLst/>
          <a:gdLst/>
          <a:ahLst/>
          <a:cxnLst/>
          <a:rect l="0" t="0" r="0" b="0"/>
          <a:pathLst>
            <a:path>
              <a:moveTo>
                <a:pt x="2983660" y="111904"/>
              </a:moveTo>
              <a:arcTo wR="2278393" hR="2278393" stAng="17281911" swAng="8936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555CD8-FE19-47C2-AB49-DAE9404C9D05}">
      <dsp:nvSpPr>
        <dsp:cNvPr id="0" name=""/>
        <dsp:cNvSpPr/>
      </dsp:nvSpPr>
      <dsp:spPr>
        <a:xfrm>
          <a:off x="5337010" y="809879"/>
          <a:ext cx="1461516" cy="12462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Top Management Support</a:t>
          </a:r>
          <a:endParaRPr lang="en-US" sz="1600" kern="1200" dirty="0"/>
        </a:p>
      </dsp:txBody>
      <dsp:txXfrm>
        <a:off x="5397848" y="870717"/>
        <a:ext cx="1339840" cy="1124606"/>
      </dsp:txXfrm>
    </dsp:sp>
    <dsp:sp modelId="{5A7E01ED-71B5-4EDA-B911-CD797B824F78}">
      <dsp:nvSpPr>
        <dsp:cNvPr id="0" name=""/>
        <dsp:cNvSpPr/>
      </dsp:nvSpPr>
      <dsp:spPr>
        <a:xfrm>
          <a:off x="1860493" y="318007"/>
          <a:ext cx="4556786" cy="4556786"/>
        </a:xfrm>
        <a:custGeom>
          <a:avLst/>
          <a:gdLst/>
          <a:ahLst/>
          <a:cxnLst/>
          <a:rect l="0" t="0" r="0" b="0"/>
          <a:pathLst>
            <a:path>
              <a:moveTo>
                <a:pt x="4493163" y="1743726"/>
              </a:moveTo>
              <a:arcTo wR="2278393" hR="2278393" stAng="20785676" swAng="85035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1E4B822-3D0A-46C6-8BF2-2FF77ECEC96B}">
      <dsp:nvSpPr>
        <dsp:cNvPr id="0" name=""/>
        <dsp:cNvSpPr/>
      </dsp:nvSpPr>
      <dsp:spPr>
        <a:xfrm>
          <a:off x="5606356" y="2626015"/>
          <a:ext cx="1509010" cy="114192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Utility Rates and Monitoring Bills</a:t>
          </a:r>
          <a:endParaRPr lang="en-US" sz="1600" kern="1200" dirty="0"/>
        </a:p>
      </dsp:txBody>
      <dsp:txXfrm>
        <a:off x="5662100" y="2681759"/>
        <a:ext cx="1397522" cy="1030437"/>
      </dsp:txXfrm>
    </dsp:sp>
    <dsp:sp modelId="{BAF0AA98-90C1-4DA4-9DE9-38470B7C4625}">
      <dsp:nvSpPr>
        <dsp:cNvPr id="0" name=""/>
        <dsp:cNvSpPr/>
      </dsp:nvSpPr>
      <dsp:spPr>
        <a:xfrm>
          <a:off x="1861198" y="411594"/>
          <a:ext cx="4556786" cy="4556786"/>
        </a:xfrm>
        <a:custGeom>
          <a:avLst/>
          <a:gdLst/>
          <a:ahLst/>
          <a:cxnLst/>
          <a:rect l="0" t="0" r="0" b="0"/>
          <a:pathLst>
            <a:path>
              <a:moveTo>
                <a:pt x="4282674" y="3361874"/>
              </a:moveTo>
              <a:arcTo wR="2278393" hR="2278393" stAng="1703695" swAng="93160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8CB1D9A-C1FB-420E-A76B-1587D3CE5973}">
      <dsp:nvSpPr>
        <dsp:cNvPr id="0" name=""/>
        <dsp:cNvSpPr/>
      </dsp:nvSpPr>
      <dsp:spPr>
        <a:xfrm>
          <a:off x="4408200" y="4274969"/>
          <a:ext cx="1439900" cy="9355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Finance</a:t>
          </a:r>
          <a:endParaRPr lang="en-US" sz="1600" kern="1200" dirty="0"/>
        </a:p>
      </dsp:txBody>
      <dsp:txXfrm>
        <a:off x="4453870" y="4320639"/>
        <a:ext cx="1348560" cy="844219"/>
      </dsp:txXfrm>
    </dsp:sp>
    <dsp:sp modelId="{4DC7DF63-0D4B-4472-ABFA-41FB29F4AA26}">
      <dsp:nvSpPr>
        <dsp:cNvPr id="0" name=""/>
        <dsp:cNvSpPr/>
      </dsp:nvSpPr>
      <dsp:spPr>
        <a:xfrm>
          <a:off x="1861198" y="411594"/>
          <a:ext cx="4556786" cy="4556786"/>
        </a:xfrm>
        <a:custGeom>
          <a:avLst/>
          <a:gdLst/>
          <a:ahLst/>
          <a:cxnLst/>
          <a:rect l="0" t="0" r="0" b="0"/>
          <a:pathLst>
            <a:path>
              <a:moveTo>
                <a:pt x="2541816" y="4541507"/>
              </a:moveTo>
              <a:arcTo wR="2278393" hR="2278393" stAng="5001643" swAng="7736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217C206-D389-4577-9869-CCADB1C4D7FB}">
      <dsp:nvSpPr>
        <dsp:cNvPr id="0" name=""/>
        <dsp:cNvSpPr/>
      </dsp:nvSpPr>
      <dsp:spPr>
        <a:xfrm>
          <a:off x="2415867" y="4259433"/>
          <a:ext cx="1470334" cy="9666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Purchasing</a:t>
          </a:r>
        </a:p>
      </dsp:txBody>
      <dsp:txXfrm>
        <a:off x="2463054" y="4306620"/>
        <a:ext cx="1375960" cy="872256"/>
      </dsp:txXfrm>
    </dsp:sp>
    <dsp:sp modelId="{94C70085-A18A-4041-8400-FB37134CCF17}">
      <dsp:nvSpPr>
        <dsp:cNvPr id="0" name=""/>
        <dsp:cNvSpPr/>
      </dsp:nvSpPr>
      <dsp:spPr>
        <a:xfrm>
          <a:off x="2067672" y="662522"/>
          <a:ext cx="4556786" cy="4556786"/>
        </a:xfrm>
        <a:custGeom>
          <a:avLst/>
          <a:gdLst/>
          <a:ahLst/>
          <a:cxnLst/>
          <a:rect l="0" t="0" r="0" b="0"/>
          <a:pathLst>
            <a:path>
              <a:moveTo>
                <a:pt x="417395" y="3592838"/>
              </a:moveTo>
              <a:arcTo wR="2278393" hR="2278393" stAng="8685959" swAng="73953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60A27A-A1BF-4163-A89A-041152F38D46}">
      <dsp:nvSpPr>
        <dsp:cNvPr id="0" name=""/>
        <dsp:cNvSpPr/>
      </dsp:nvSpPr>
      <dsp:spPr>
        <a:xfrm>
          <a:off x="1143484" y="2814261"/>
          <a:ext cx="1760579" cy="10089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Commissioning Maintenance Training</a:t>
          </a:r>
          <a:endParaRPr lang="en-US" sz="1600" kern="1200" dirty="0"/>
        </a:p>
      </dsp:txBody>
      <dsp:txXfrm>
        <a:off x="1192736" y="2863513"/>
        <a:ext cx="1662075" cy="910437"/>
      </dsp:txXfrm>
    </dsp:sp>
    <dsp:sp modelId="{137E938C-5C15-44E5-821A-52CEA6651E35}">
      <dsp:nvSpPr>
        <dsp:cNvPr id="0" name=""/>
        <dsp:cNvSpPr/>
      </dsp:nvSpPr>
      <dsp:spPr>
        <a:xfrm>
          <a:off x="1922417" y="289000"/>
          <a:ext cx="4556786" cy="4556786"/>
        </a:xfrm>
        <a:custGeom>
          <a:avLst/>
          <a:gdLst/>
          <a:ahLst/>
          <a:cxnLst/>
          <a:rect l="0" t="0" r="0" b="0"/>
          <a:pathLst>
            <a:path>
              <a:moveTo>
                <a:pt x="12533" y="2517049"/>
              </a:moveTo>
              <a:arcTo wR="2278393" hR="2278393" stAng="10439243" swAng="122817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2F71979-2D1C-46DD-8019-C9F02EC87302}">
      <dsp:nvSpPr>
        <dsp:cNvPr id="0" name=""/>
        <dsp:cNvSpPr/>
      </dsp:nvSpPr>
      <dsp:spPr>
        <a:xfrm>
          <a:off x="1530759" y="1024259"/>
          <a:ext cx="1379461" cy="9663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Technology </a:t>
          </a:r>
          <a:endParaRPr lang="en-US" sz="1600" kern="1200" dirty="0"/>
        </a:p>
      </dsp:txBody>
      <dsp:txXfrm>
        <a:off x="1577932" y="1071432"/>
        <a:ext cx="1285115" cy="871989"/>
      </dsp:txXfrm>
    </dsp:sp>
    <dsp:sp modelId="{04660FCD-6F2D-49EB-BB1A-D6A9180823C0}">
      <dsp:nvSpPr>
        <dsp:cNvPr id="0" name=""/>
        <dsp:cNvSpPr/>
      </dsp:nvSpPr>
      <dsp:spPr>
        <a:xfrm>
          <a:off x="1921058" y="388702"/>
          <a:ext cx="4556786" cy="4556786"/>
        </a:xfrm>
        <a:custGeom>
          <a:avLst/>
          <a:gdLst/>
          <a:ahLst/>
          <a:cxnLst/>
          <a:rect l="0" t="0" r="0" b="0"/>
          <a:pathLst>
            <a:path>
              <a:moveTo>
                <a:pt x="706050" y="629510"/>
              </a:moveTo>
              <a:arcTo wR="2278393" hR="2278393" stAng="13581669" swAng="130109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0.2354</cdr:x>
      <cdr:y>0.52411</cdr:y>
    </cdr:from>
    <cdr:to>
      <cdr:x>0.24182</cdr:x>
      <cdr:y>0.63136</cdr:y>
    </cdr:to>
    <cdr:sp macro="" textlink="">
      <cdr:nvSpPr>
        <cdr:cNvPr id="38915" name="Text Box 3"/>
        <cdr:cNvSpPr txBox="1">
          <a:spLocks xmlns:a="http://schemas.openxmlformats.org/drawingml/2006/main" noChangeArrowheads="1"/>
        </cdr:cNvSpPr>
      </cdr:nvSpPr>
      <cdr:spPr bwMode="auto">
        <a:xfrm xmlns:a="http://schemas.openxmlformats.org/drawingml/2006/main">
          <a:off x="1770024" y="3123255"/>
          <a:ext cx="48168" cy="63850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0.23738</cdr:x>
      <cdr:y>0.52411</cdr:y>
    </cdr:from>
    <cdr:to>
      <cdr:x>0.25144</cdr:x>
      <cdr:y>0.56421</cdr:y>
    </cdr:to>
    <cdr:sp macro="" textlink="">
      <cdr:nvSpPr>
        <cdr:cNvPr id="38916" name="Text Box 4"/>
        <cdr:cNvSpPr txBox="1">
          <a:spLocks xmlns:a="http://schemas.openxmlformats.org/drawingml/2006/main" noChangeArrowheads="1"/>
        </cdr:cNvSpPr>
      </cdr:nvSpPr>
      <cdr:spPr bwMode="auto">
        <a:xfrm xmlns:a="http://schemas.openxmlformats.org/drawingml/2006/main">
          <a:off x="1784845" y="3123255"/>
          <a:ext cx="105599" cy="23870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0.21837</cdr:x>
      <cdr:y>0.50861</cdr:y>
    </cdr:from>
    <cdr:to>
      <cdr:x>0.24256</cdr:x>
      <cdr:y>0.54699</cdr:y>
    </cdr:to>
    <cdr:sp macro="" textlink="">
      <cdr:nvSpPr>
        <cdr:cNvPr id="38917" name="Text Box 5"/>
        <cdr:cNvSpPr txBox="1">
          <a:spLocks xmlns:a="http://schemas.openxmlformats.org/drawingml/2006/main" noChangeArrowheads="1"/>
        </cdr:cNvSpPr>
      </cdr:nvSpPr>
      <cdr:spPr bwMode="auto">
        <a:xfrm xmlns:a="http://schemas.openxmlformats.org/drawingml/2006/main">
          <a:off x="1642194" y="3030994"/>
          <a:ext cx="181556" cy="22845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0.18949</cdr:x>
      <cdr:y>0.46261</cdr:y>
    </cdr:from>
    <cdr:to>
      <cdr:x>0.21985</cdr:x>
      <cdr:y>0.52657</cdr:y>
    </cdr:to>
    <cdr:sp macro="" textlink="">
      <cdr:nvSpPr>
        <cdr:cNvPr id="38918" name="Text Box 6"/>
        <cdr:cNvSpPr txBox="1">
          <a:spLocks xmlns:a="http://schemas.openxmlformats.org/drawingml/2006/main" noChangeArrowheads="1"/>
        </cdr:cNvSpPr>
      </cdr:nvSpPr>
      <cdr:spPr bwMode="auto">
        <a:xfrm xmlns:a="http://schemas.openxmlformats.org/drawingml/2006/main">
          <a:off x="1425438" y="2757138"/>
          <a:ext cx="227872" cy="38076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0.22923</cdr:x>
      <cdr:y>0.43678</cdr:y>
    </cdr:from>
    <cdr:to>
      <cdr:x>0.2433</cdr:x>
      <cdr:y>0.47688</cdr:y>
    </cdr:to>
    <cdr:sp macro="" textlink="">
      <cdr:nvSpPr>
        <cdr:cNvPr id="38919" name="Text Box 7"/>
        <cdr:cNvSpPr txBox="1">
          <a:spLocks xmlns:a="http://schemas.openxmlformats.org/drawingml/2006/main" noChangeArrowheads="1"/>
        </cdr:cNvSpPr>
      </cdr:nvSpPr>
      <cdr:spPr bwMode="auto">
        <a:xfrm xmlns:a="http://schemas.openxmlformats.org/drawingml/2006/main">
          <a:off x="1723709" y="2603369"/>
          <a:ext cx="105599" cy="23870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0.26231</cdr:x>
      <cdr:y>0.50049</cdr:y>
    </cdr:from>
    <cdr:to>
      <cdr:x>0.26872</cdr:x>
      <cdr:y>0.51181</cdr:y>
    </cdr:to>
    <cdr:sp macro="" textlink="">
      <cdr:nvSpPr>
        <cdr:cNvPr id="38920" name="Text Box 8"/>
        <cdr:cNvSpPr txBox="1">
          <a:spLocks xmlns:a="http://schemas.openxmlformats.org/drawingml/2006/main" noChangeArrowheads="1"/>
        </cdr:cNvSpPr>
      </cdr:nvSpPr>
      <cdr:spPr bwMode="auto">
        <a:xfrm xmlns:a="http://schemas.openxmlformats.org/drawingml/2006/main">
          <a:off x="1971959" y="2982666"/>
          <a:ext cx="48168" cy="6736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1" y="2"/>
            <a:ext cx="3057053"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27" tIns="47064" rIns="94127" bIns="47064" numCol="1" anchor="t" anchorCtr="0" compatLnSpc="1">
            <a:prstTxWarp prst="textNoShape">
              <a:avLst/>
            </a:prstTxWarp>
          </a:bodyPr>
          <a:lstStyle>
            <a:lvl1pPr defTabSz="941368">
              <a:defRPr sz="1200"/>
            </a:lvl1pPr>
          </a:lstStyle>
          <a:p>
            <a:pPr>
              <a:defRPr/>
            </a:pPr>
            <a:endParaRPr lang="en-US"/>
          </a:p>
        </p:txBody>
      </p:sp>
      <p:sp>
        <p:nvSpPr>
          <p:cNvPr id="67587" name="Rectangle 3"/>
          <p:cNvSpPr>
            <a:spLocks noGrp="1" noChangeArrowheads="1"/>
          </p:cNvSpPr>
          <p:nvPr>
            <p:ph type="dt" sz="quarter" idx="1"/>
          </p:nvPr>
        </p:nvSpPr>
        <p:spPr bwMode="auto">
          <a:xfrm>
            <a:off x="3994614" y="2"/>
            <a:ext cx="3057053"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27" tIns="47064" rIns="94127" bIns="47064" numCol="1" anchor="t" anchorCtr="0" compatLnSpc="1">
            <a:prstTxWarp prst="textNoShape">
              <a:avLst/>
            </a:prstTxWarp>
          </a:bodyPr>
          <a:lstStyle>
            <a:lvl1pPr algn="r" defTabSz="941368">
              <a:defRPr sz="1200"/>
            </a:lvl1pPr>
          </a:lstStyle>
          <a:p>
            <a:pPr>
              <a:defRPr/>
            </a:pPr>
            <a:fld id="{C281B1C5-207D-484F-B81A-43EEDA8EA1BA}" type="datetimeFigureOut">
              <a:rPr lang="en-US"/>
              <a:pPr>
                <a:defRPr/>
              </a:pPr>
              <a:t>5/16/2014</a:t>
            </a:fld>
            <a:endParaRPr lang="en-US"/>
          </a:p>
        </p:txBody>
      </p:sp>
      <p:sp>
        <p:nvSpPr>
          <p:cNvPr id="67588" name="Rectangle 4"/>
          <p:cNvSpPr>
            <a:spLocks noGrp="1" noChangeArrowheads="1"/>
          </p:cNvSpPr>
          <p:nvPr>
            <p:ph type="ftr" sz="quarter" idx="2"/>
          </p:nvPr>
        </p:nvSpPr>
        <p:spPr bwMode="auto">
          <a:xfrm>
            <a:off x="1" y="8841887"/>
            <a:ext cx="3057053"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27" tIns="47064" rIns="94127" bIns="47064" numCol="1" anchor="b" anchorCtr="0" compatLnSpc="1">
            <a:prstTxWarp prst="textNoShape">
              <a:avLst/>
            </a:prstTxWarp>
          </a:bodyPr>
          <a:lstStyle>
            <a:lvl1pPr defTabSz="941368">
              <a:defRPr sz="1200"/>
            </a:lvl1pPr>
          </a:lstStyle>
          <a:p>
            <a:pPr>
              <a:defRPr/>
            </a:pPr>
            <a:endParaRPr lang="en-US"/>
          </a:p>
        </p:txBody>
      </p:sp>
      <p:sp>
        <p:nvSpPr>
          <p:cNvPr id="67589" name="Rectangle 5"/>
          <p:cNvSpPr>
            <a:spLocks noGrp="1" noChangeArrowheads="1"/>
          </p:cNvSpPr>
          <p:nvPr>
            <p:ph type="sldNum" sz="quarter" idx="3"/>
          </p:nvPr>
        </p:nvSpPr>
        <p:spPr bwMode="auto">
          <a:xfrm>
            <a:off x="3994614" y="8841887"/>
            <a:ext cx="3057053" cy="465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27" tIns="47064" rIns="94127" bIns="47064" numCol="1" anchor="b" anchorCtr="0" compatLnSpc="1">
            <a:prstTxWarp prst="textNoShape">
              <a:avLst/>
            </a:prstTxWarp>
          </a:bodyPr>
          <a:lstStyle>
            <a:lvl1pPr algn="r" defTabSz="941368">
              <a:defRPr sz="1200"/>
            </a:lvl1pPr>
          </a:lstStyle>
          <a:p>
            <a:pPr>
              <a:defRPr/>
            </a:pPr>
            <a:fld id="{29C680F3-3CA0-4320-8A9E-FB61D52B1C8B}" type="slidenum">
              <a:rPr lang="en-US"/>
              <a:pPr>
                <a:defRPr/>
              </a:pPr>
              <a:t>‹#›</a:t>
            </a:fld>
            <a:endParaRPr lang="en-US"/>
          </a:p>
        </p:txBody>
      </p:sp>
    </p:spTree>
    <p:extLst>
      <p:ext uri="{BB962C8B-B14F-4D97-AF65-F5344CB8AC3E}">
        <p14:creationId xmlns:p14="http://schemas.microsoft.com/office/powerpoint/2010/main" val="3647556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1" y="2"/>
            <a:ext cx="3057053" cy="46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27" tIns="47064" rIns="94127" bIns="47064" numCol="1" anchor="t" anchorCtr="0" compatLnSpc="1">
            <a:prstTxWarp prst="textNoShape">
              <a:avLst/>
            </a:prstTxWarp>
          </a:bodyPr>
          <a:lstStyle>
            <a:lvl1pPr defTabSz="941368" eaLnBrk="1" hangingPunct="1">
              <a:defRPr sz="1200">
                <a:latin typeface="Arial" charset="0"/>
              </a:defRPr>
            </a:lvl1pPr>
          </a:lstStyle>
          <a:p>
            <a:pPr>
              <a:defRPr/>
            </a:pPr>
            <a:endParaRPr lang="en-US"/>
          </a:p>
        </p:txBody>
      </p:sp>
      <p:sp>
        <p:nvSpPr>
          <p:cNvPr id="82947" name="Rectangle 3"/>
          <p:cNvSpPr>
            <a:spLocks noGrp="1" noChangeArrowheads="1"/>
          </p:cNvSpPr>
          <p:nvPr>
            <p:ph type="dt" idx="1"/>
          </p:nvPr>
        </p:nvSpPr>
        <p:spPr bwMode="auto">
          <a:xfrm>
            <a:off x="3994614" y="2"/>
            <a:ext cx="3057053" cy="46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27" tIns="47064" rIns="94127" bIns="47064" numCol="1" anchor="t" anchorCtr="0" compatLnSpc="1">
            <a:prstTxWarp prst="textNoShape">
              <a:avLst/>
            </a:prstTxWarp>
          </a:bodyPr>
          <a:lstStyle>
            <a:lvl1pPr algn="r" defTabSz="941368" eaLnBrk="1" hangingPunct="1">
              <a:defRPr sz="120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98563" y="696913"/>
            <a:ext cx="4656137"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5"/>
          <p:cNvSpPr>
            <a:spLocks noGrp="1" noChangeArrowheads="1"/>
          </p:cNvSpPr>
          <p:nvPr>
            <p:ph type="body" sz="quarter" idx="3"/>
          </p:nvPr>
        </p:nvSpPr>
        <p:spPr bwMode="auto">
          <a:xfrm>
            <a:off x="705966" y="4422543"/>
            <a:ext cx="5641332" cy="41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27" tIns="47064" rIns="94127" bIns="47064" numCol="1" anchor="t" anchorCtr="0" compatLnSpc="1">
            <a:prstTxWarp prst="textNoShape">
              <a:avLst/>
            </a:prstTxWarp>
          </a:bodyPr>
          <a:lstStyle/>
          <a:p>
            <a:pPr lvl="0"/>
            <a:r>
              <a:rPr lang="en-US" noProof="0" smtClean="0"/>
              <a:t>Thank you for having us here today.  We trust that our Response to the RFP showed you the background of OCC.  Today we’d like to show you our desire to be your General Contractor.  We believe we are ideally suited to provide you all of the qualifications necessary to buld a successful project. </a:t>
            </a:r>
          </a:p>
          <a:p>
            <a:pPr lvl="0"/>
            <a:endParaRPr lang="en-US" noProof="0" smtClean="0"/>
          </a:p>
          <a:p>
            <a:pPr lvl="0"/>
            <a:r>
              <a:rPr lang="en-US" noProof="0" smtClean="0"/>
              <a:t>To start I’d like to introduce you to our team.</a:t>
            </a:r>
          </a:p>
        </p:txBody>
      </p:sp>
      <p:sp>
        <p:nvSpPr>
          <p:cNvPr id="82950" name="Rectangle 6"/>
          <p:cNvSpPr>
            <a:spLocks noGrp="1" noChangeArrowheads="1"/>
          </p:cNvSpPr>
          <p:nvPr>
            <p:ph type="ftr" sz="quarter" idx="4"/>
          </p:nvPr>
        </p:nvSpPr>
        <p:spPr bwMode="auto">
          <a:xfrm>
            <a:off x="1" y="8841887"/>
            <a:ext cx="3057053" cy="46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27" tIns="47064" rIns="94127" bIns="47064" numCol="1" anchor="b" anchorCtr="0" compatLnSpc="1">
            <a:prstTxWarp prst="textNoShape">
              <a:avLst/>
            </a:prstTxWarp>
          </a:bodyPr>
          <a:lstStyle>
            <a:lvl1pPr defTabSz="941368" eaLnBrk="1" hangingPunct="1">
              <a:defRPr sz="1200">
                <a:latin typeface="Arial" charset="0"/>
              </a:defRPr>
            </a:lvl1pPr>
          </a:lstStyle>
          <a:p>
            <a:pPr>
              <a:defRPr/>
            </a:pPr>
            <a:endParaRPr lang="en-US"/>
          </a:p>
        </p:txBody>
      </p:sp>
      <p:sp>
        <p:nvSpPr>
          <p:cNvPr id="82951" name="Rectangle 7"/>
          <p:cNvSpPr>
            <a:spLocks noGrp="1" noChangeArrowheads="1"/>
          </p:cNvSpPr>
          <p:nvPr>
            <p:ph type="sldNum" sz="quarter" idx="5"/>
          </p:nvPr>
        </p:nvSpPr>
        <p:spPr bwMode="auto">
          <a:xfrm>
            <a:off x="3994614" y="8841887"/>
            <a:ext cx="3057053" cy="46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27" tIns="47064" rIns="94127" bIns="47064" numCol="1" anchor="b" anchorCtr="0" compatLnSpc="1">
            <a:prstTxWarp prst="textNoShape">
              <a:avLst/>
            </a:prstTxWarp>
          </a:bodyPr>
          <a:lstStyle>
            <a:lvl1pPr algn="r" defTabSz="941368" eaLnBrk="1" hangingPunct="1">
              <a:defRPr sz="1200">
                <a:latin typeface="Arial" charset="0"/>
              </a:defRPr>
            </a:lvl1pPr>
          </a:lstStyle>
          <a:p>
            <a:pPr>
              <a:defRPr/>
            </a:pPr>
            <a:fld id="{549F18CF-23E4-41D3-A1B0-2EF10B6239DC}" type="slidenum">
              <a:rPr lang="en-US"/>
              <a:pPr>
                <a:defRPr/>
              </a:pPr>
              <a:t>‹#›</a:t>
            </a:fld>
            <a:endParaRPr lang="en-US"/>
          </a:p>
        </p:txBody>
      </p:sp>
    </p:spTree>
    <p:extLst>
      <p:ext uri="{BB962C8B-B14F-4D97-AF65-F5344CB8AC3E}">
        <p14:creationId xmlns:p14="http://schemas.microsoft.com/office/powerpoint/2010/main" val="258877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600" kern="1200">
        <a:solidFill>
          <a:schemeClr val="tx1"/>
        </a:solidFill>
        <a:latin typeface="Arial"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Arial"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41368">
              <a:defRPr>
                <a:solidFill>
                  <a:schemeClr val="tx1"/>
                </a:solidFill>
                <a:latin typeface="Verdana" pitchFamily="34" charset="0"/>
              </a:defRPr>
            </a:lvl1pPr>
            <a:lvl2pPr marL="750528" indent="-288665" defTabSz="941368">
              <a:defRPr>
                <a:solidFill>
                  <a:schemeClr val="tx1"/>
                </a:solidFill>
                <a:latin typeface="Verdana" pitchFamily="34" charset="0"/>
              </a:defRPr>
            </a:lvl2pPr>
            <a:lvl3pPr marL="1154659" indent="-230932" defTabSz="941368">
              <a:defRPr>
                <a:solidFill>
                  <a:schemeClr val="tx1"/>
                </a:solidFill>
                <a:latin typeface="Verdana" pitchFamily="34" charset="0"/>
              </a:defRPr>
            </a:lvl3pPr>
            <a:lvl4pPr marL="1616522" indent="-230932" defTabSz="941368">
              <a:defRPr>
                <a:solidFill>
                  <a:schemeClr val="tx1"/>
                </a:solidFill>
                <a:latin typeface="Verdana" pitchFamily="34" charset="0"/>
              </a:defRPr>
            </a:lvl4pPr>
            <a:lvl5pPr marL="2078385" indent="-230932" defTabSz="941368">
              <a:defRPr>
                <a:solidFill>
                  <a:schemeClr val="tx1"/>
                </a:solidFill>
                <a:latin typeface="Verdana" pitchFamily="34" charset="0"/>
              </a:defRPr>
            </a:lvl5pPr>
            <a:lvl6pPr marL="2540249" indent="-230932" defTabSz="941368" eaLnBrk="0" fontAlgn="base" hangingPunct="0">
              <a:spcBef>
                <a:spcPct val="0"/>
              </a:spcBef>
              <a:spcAft>
                <a:spcPct val="0"/>
              </a:spcAft>
              <a:defRPr>
                <a:solidFill>
                  <a:schemeClr val="tx1"/>
                </a:solidFill>
                <a:latin typeface="Verdana" pitchFamily="34" charset="0"/>
              </a:defRPr>
            </a:lvl6pPr>
            <a:lvl7pPr marL="3002112" indent="-230932" defTabSz="941368" eaLnBrk="0" fontAlgn="base" hangingPunct="0">
              <a:spcBef>
                <a:spcPct val="0"/>
              </a:spcBef>
              <a:spcAft>
                <a:spcPct val="0"/>
              </a:spcAft>
              <a:defRPr>
                <a:solidFill>
                  <a:schemeClr val="tx1"/>
                </a:solidFill>
                <a:latin typeface="Verdana" pitchFamily="34" charset="0"/>
              </a:defRPr>
            </a:lvl7pPr>
            <a:lvl8pPr marL="3463976" indent="-230932" defTabSz="941368" eaLnBrk="0" fontAlgn="base" hangingPunct="0">
              <a:spcBef>
                <a:spcPct val="0"/>
              </a:spcBef>
              <a:spcAft>
                <a:spcPct val="0"/>
              </a:spcAft>
              <a:defRPr>
                <a:solidFill>
                  <a:schemeClr val="tx1"/>
                </a:solidFill>
                <a:latin typeface="Verdana" pitchFamily="34" charset="0"/>
              </a:defRPr>
            </a:lvl8pPr>
            <a:lvl9pPr marL="3925839" indent="-230932" defTabSz="941368" eaLnBrk="0" fontAlgn="base" hangingPunct="0">
              <a:spcBef>
                <a:spcPct val="0"/>
              </a:spcBef>
              <a:spcAft>
                <a:spcPct val="0"/>
              </a:spcAft>
              <a:defRPr>
                <a:solidFill>
                  <a:schemeClr val="tx1"/>
                </a:solidFill>
                <a:latin typeface="Verdana" pitchFamily="34" charset="0"/>
              </a:defRPr>
            </a:lvl9pPr>
          </a:lstStyle>
          <a:p>
            <a:fld id="{89E9524A-5309-4DBD-912E-31284D90E170}" type="slidenum">
              <a:rPr lang="en-US" smtClean="0">
                <a:latin typeface="Arial" charset="0"/>
              </a:rPr>
              <a:pPr/>
              <a:t>1</a:t>
            </a:fld>
            <a:endParaRPr lang="en-US" smtClean="0">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defTabSz="941368">
              <a:defRPr>
                <a:solidFill>
                  <a:schemeClr val="tx1"/>
                </a:solidFill>
                <a:latin typeface="Verdana" pitchFamily="34" charset="0"/>
              </a:defRPr>
            </a:lvl1pPr>
            <a:lvl2pPr marL="750528" indent="-288665" defTabSz="941368">
              <a:defRPr>
                <a:solidFill>
                  <a:schemeClr val="tx1"/>
                </a:solidFill>
                <a:latin typeface="Verdana" pitchFamily="34" charset="0"/>
              </a:defRPr>
            </a:lvl2pPr>
            <a:lvl3pPr marL="1154659" indent="-230932" defTabSz="941368">
              <a:defRPr>
                <a:solidFill>
                  <a:schemeClr val="tx1"/>
                </a:solidFill>
                <a:latin typeface="Verdana" pitchFamily="34" charset="0"/>
              </a:defRPr>
            </a:lvl3pPr>
            <a:lvl4pPr marL="1616522" indent="-230932" defTabSz="941368">
              <a:defRPr>
                <a:solidFill>
                  <a:schemeClr val="tx1"/>
                </a:solidFill>
                <a:latin typeface="Verdana" pitchFamily="34" charset="0"/>
              </a:defRPr>
            </a:lvl4pPr>
            <a:lvl5pPr marL="2078385" indent="-230932" defTabSz="941368">
              <a:defRPr>
                <a:solidFill>
                  <a:schemeClr val="tx1"/>
                </a:solidFill>
                <a:latin typeface="Verdana" pitchFamily="34" charset="0"/>
              </a:defRPr>
            </a:lvl5pPr>
            <a:lvl6pPr marL="2540249" indent="-230932" defTabSz="941368" eaLnBrk="0" fontAlgn="base" hangingPunct="0">
              <a:spcBef>
                <a:spcPct val="0"/>
              </a:spcBef>
              <a:spcAft>
                <a:spcPct val="0"/>
              </a:spcAft>
              <a:defRPr>
                <a:solidFill>
                  <a:schemeClr val="tx1"/>
                </a:solidFill>
                <a:latin typeface="Verdana" pitchFamily="34" charset="0"/>
              </a:defRPr>
            </a:lvl6pPr>
            <a:lvl7pPr marL="3002112" indent="-230932" defTabSz="941368" eaLnBrk="0" fontAlgn="base" hangingPunct="0">
              <a:spcBef>
                <a:spcPct val="0"/>
              </a:spcBef>
              <a:spcAft>
                <a:spcPct val="0"/>
              </a:spcAft>
              <a:defRPr>
                <a:solidFill>
                  <a:schemeClr val="tx1"/>
                </a:solidFill>
                <a:latin typeface="Verdana" pitchFamily="34" charset="0"/>
              </a:defRPr>
            </a:lvl7pPr>
            <a:lvl8pPr marL="3463976" indent="-230932" defTabSz="941368" eaLnBrk="0" fontAlgn="base" hangingPunct="0">
              <a:spcBef>
                <a:spcPct val="0"/>
              </a:spcBef>
              <a:spcAft>
                <a:spcPct val="0"/>
              </a:spcAft>
              <a:defRPr>
                <a:solidFill>
                  <a:schemeClr val="tx1"/>
                </a:solidFill>
                <a:latin typeface="Verdana" pitchFamily="34" charset="0"/>
              </a:defRPr>
            </a:lvl8pPr>
            <a:lvl9pPr marL="3925839" indent="-230932" defTabSz="941368" eaLnBrk="0" fontAlgn="base" hangingPunct="0">
              <a:spcBef>
                <a:spcPct val="0"/>
              </a:spcBef>
              <a:spcAft>
                <a:spcPct val="0"/>
              </a:spcAft>
              <a:defRPr>
                <a:solidFill>
                  <a:schemeClr val="tx1"/>
                </a:solidFill>
                <a:latin typeface="Verdana" pitchFamily="34" charset="0"/>
              </a:defRPr>
            </a:lvl9pPr>
          </a:lstStyle>
          <a:p>
            <a:fld id="{B6E3A050-8886-4E29-BD00-C458E8627289}" type="slidenum">
              <a:rPr lang="en-US" smtClean="0">
                <a:latin typeface="Arial" charset="0"/>
              </a:rPr>
              <a:pPr/>
              <a:t>4</a:t>
            </a:fld>
            <a:endParaRPr lang="en-US" smtClean="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defTabSz="941368">
              <a:defRPr>
                <a:solidFill>
                  <a:schemeClr val="tx1"/>
                </a:solidFill>
                <a:latin typeface="Verdana" pitchFamily="34" charset="0"/>
              </a:defRPr>
            </a:lvl1pPr>
            <a:lvl2pPr marL="750528" indent="-288665" defTabSz="941368">
              <a:defRPr>
                <a:solidFill>
                  <a:schemeClr val="tx1"/>
                </a:solidFill>
                <a:latin typeface="Verdana" pitchFamily="34" charset="0"/>
              </a:defRPr>
            </a:lvl2pPr>
            <a:lvl3pPr marL="1154659" indent="-230932" defTabSz="941368">
              <a:defRPr>
                <a:solidFill>
                  <a:schemeClr val="tx1"/>
                </a:solidFill>
                <a:latin typeface="Verdana" pitchFamily="34" charset="0"/>
              </a:defRPr>
            </a:lvl3pPr>
            <a:lvl4pPr marL="1616522" indent="-230932" defTabSz="941368">
              <a:defRPr>
                <a:solidFill>
                  <a:schemeClr val="tx1"/>
                </a:solidFill>
                <a:latin typeface="Verdana" pitchFamily="34" charset="0"/>
              </a:defRPr>
            </a:lvl4pPr>
            <a:lvl5pPr marL="2078385" indent="-230932" defTabSz="941368">
              <a:defRPr>
                <a:solidFill>
                  <a:schemeClr val="tx1"/>
                </a:solidFill>
                <a:latin typeface="Verdana" pitchFamily="34" charset="0"/>
              </a:defRPr>
            </a:lvl5pPr>
            <a:lvl6pPr marL="2540249" indent="-230932" defTabSz="941368" eaLnBrk="0" fontAlgn="base" hangingPunct="0">
              <a:spcBef>
                <a:spcPct val="0"/>
              </a:spcBef>
              <a:spcAft>
                <a:spcPct val="0"/>
              </a:spcAft>
              <a:defRPr>
                <a:solidFill>
                  <a:schemeClr val="tx1"/>
                </a:solidFill>
                <a:latin typeface="Verdana" pitchFamily="34" charset="0"/>
              </a:defRPr>
            </a:lvl6pPr>
            <a:lvl7pPr marL="3002112" indent="-230932" defTabSz="941368" eaLnBrk="0" fontAlgn="base" hangingPunct="0">
              <a:spcBef>
                <a:spcPct val="0"/>
              </a:spcBef>
              <a:spcAft>
                <a:spcPct val="0"/>
              </a:spcAft>
              <a:defRPr>
                <a:solidFill>
                  <a:schemeClr val="tx1"/>
                </a:solidFill>
                <a:latin typeface="Verdana" pitchFamily="34" charset="0"/>
              </a:defRPr>
            </a:lvl7pPr>
            <a:lvl8pPr marL="3463976" indent="-230932" defTabSz="941368" eaLnBrk="0" fontAlgn="base" hangingPunct="0">
              <a:spcBef>
                <a:spcPct val="0"/>
              </a:spcBef>
              <a:spcAft>
                <a:spcPct val="0"/>
              </a:spcAft>
              <a:defRPr>
                <a:solidFill>
                  <a:schemeClr val="tx1"/>
                </a:solidFill>
                <a:latin typeface="Verdana" pitchFamily="34" charset="0"/>
              </a:defRPr>
            </a:lvl8pPr>
            <a:lvl9pPr marL="3925839" indent="-230932" defTabSz="941368" eaLnBrk="0" fontAlgn="base" hangingPunct="0">
              <a:spcBef>
                <a:spcPct val="0"/>
              </a:spcBef>
              <a:spcAft>
                <a:spcPct val="0"/>
              </a:spcAft>
              <a:defRPr>
                <a:solidFill>
                  <a:schemeClr val="tx1"/>
                </a:solidFill>
                <a:latin typeface="Verdana" pitchFamily="34" charset="0"/>
              </a:defRPr>
            </a:lvl9pPr>
          </a:lstStyle>
          <a:p>
            <a:fld id="{D9B49C01-9267-40B7-9190-7D40ECFB7FB5}" type="slidenum">
              <a:rPr lang="en-US" smtClean="0">
                <a:latin typeface="Arial" charset="0"/>
              </a:rPr>
              <a:pPr/>
              <a:t>5</a:t>
            </a:fld>
            <a:endParaRPr lang="en-US" smtClean="0">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BAE2C322-EC9B-45CE-88D2-9F93E683A7FE}" type="slidenum">
              <a:rPr lang="en-US"/>
              <a:pPr>
                <a:defRPr/>
              </a:pPr>
              <a:t>‹#›</a:t>
            </a:fld>
            <a:endParaRPr lang="en-US"/>
          </a:p>
        </p:txBody>
      </p:sp>
    </p:spTree>
    <p:extLst>
      <p:ext uri="{BB962C8B-B14F-4D97-AF65-F5344CB8AC3E}">
        <p14:creationId xmlns:p14="http://schemas.microsoft.com/office/powerpoint/2010/main" val="2636749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12C1F357-F187-4471-BC68-937F271F87F8}" type="slidenum">
              <a:rPr lang="en-US"/>
              <a:pPr>
                <a:defRPr/>
              </a:pPr>
              <a:t>‹#›</a:t>
            </a:fld>
            <a:endParaRPr lang="en-US"/>
          </a:p>
        </p:txBody>
      </p:sp>
    </p:spTree>
    <p:extLst>
      <p:ext uri="{BB962C8B-B14F-4D97-AF65-F5344CB8AC3E}">
        <p14:creationId xmlns:p14="http://schemas.microsoft.com/office/powerpoint/2010/main" val="369632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7501144-C88B-4DB0-88C8-DAED40FD4E5A}" type="slidenum">
              <a:rPr lang="en-US"/>
              <a:pPr>
                <a:defRPr/>
              </a:pPr>
              <a:t>‹#›</a:t>
            </a:fld>
            <a:endParaRPr lang="en-US"/>
          </a:p>
        </p:txBody>
      </p:sp>
    </p:spTree>
    <p:extLst>
      <p:ext uri="{BB962C8B-B14F-4D97-AF65-F5344CB8AC3E}">
        <p14:creationId xmlns:p14="http://schemas.microsoft.com/office/powerpoint/2010/main" val="192440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2167EB05-CE97-44F4-823F-FB20D6D8476C}" type="slidenum">
              <a:rPr lang="en-US"/>
              <a:pPr>
                <a:defRPr/>
              </a:pPr>
              <a:t>‹#›</a:t>
            </a:fld>
            <a:endParaRPr lang="en-US"/>
          </a:p>
        </p:txBody>
      </p:sp>
    </p:spTree>
    <p:extLst>
      <p:ext uri="{BB962C8B-B14F-4D97-AF65-F5344CB8AC3E}">
        <p14:creationId xmlns:p14="http://schemas.microsoft.com/office/powerpoint/2010/main" val="941685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D267069E-1810-4718-BE32-023A9F30C552}" type="slidenum">
              <a:rPr lang="en-US"/>
              <a:pPr>
                <a:defRPr/>
              </a:pPr>
              <a:t>‹#›</a:t>
            </a:fld>
            <a:endParaRPr lang="en-US"/>
          </a:p>
        </p:txBody>
      </p:sp>
    </p:spTree>
    <p:extLst>
      <p:ext uri="{BB962C8B-B14F-4D97-AF65-F5344CB8AC3E}">
        <p14:creationId xmlns:p14="http://schemas.microsoft.com/office/powerpoint/2010/main" val="202190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p:nvPr/>
        </p:nvSpPr>
        <p:spPr>
          <a:xfrm>
            <a:off x="-1588" y="-1588"/>
            <a:ext cx="9145588"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Triangle 4"/>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CE055BA9-DF9F-4F7A-B08E-12EB86986B66}" type="slidenum">
              <a:rPr lang="en-US"/>
              <a:pPr>
                <a:defRPr/>
              </a:pPr>
              <a:t>‹#›</a:t>
            </a:fld>
            <a:endParaRPr lang="en-US"/>
          </a:p>
        </p:txBody>
      </p:sp>
    </p:spTree>
    <p:extLst>
      <p:ext uri="{BB962C8B-B14F-4D97-AF65-F5344CB8AC3E}">
        <p14:creationId xmlns:p14="http://schemas.microsoft.com/office/powerpoint/2010/main" val="1186574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1B0B7377-2DD2-4C35-BD8B-8747404F2C9D}" type="slidenum">
              <a:rPr lang="en-US"/>
              <a:pPr>
                <a:defRPr/>
              </a:pPr>
              <a:t>‹#›</a:t>
            </a:fld>
            <a:endParaRPr lang="en-US"/>
          </a:p>
        </p:txBody>
      </p:sp>
    </p:spTree>
    <p:extLst>
      <p:ext uri="{BB962C8B-B14F-4D97-AF65-F5344CB8AC3E}">
        <p14:creationId xmlns:p14="http://schemas.microsoft.com/office/powerpoint/2010/main" val="352887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747E6DF6-E9BA-4CF7-958E-FCB879869087}" type="slidenum">
              <a:rPr lang="en-US"/>
              <a:pPr>
                <a:defRPr/>
              </a:pPr>
              <a:t>‹#›</a:t>
            </a:fld>
            <a:endParaRPr lang="en-US"/>
          </a:p>
        </p:txBody>
      </p:sp>
    </p:spTree>
    <p:extLst>
      <p:ext uri="{BB962C8B-B14F-4D97-AF65-F5344CB8AC3E}">
        <p14:creationId xmlns:p14="http://schemas.microsoft.com/office/powerpoint/2010/main" val="2225739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D88CB5CB-93A7-4745-9BDA-0786224EF5BB}" type="slidenum">
              <a:rPr lang="en-US"/>
              <a:pPr>
                <a:defRPr/>
              </a:pPr>
              <a:t>‹#›</a:t>
            </a:fld>
            <a:endParaRPr lang="en-US"/>
          </a:p>
        </p:txBody>
      </p:sp>
    </p:spTree>
    <p:extLst>
      <p:ext uri="{BB962C8B-B14F-4D97-AF65-F5344CB8AC3E}">
        <p14:creationId xmlns:p14="http://schemas.microsoft.com/office/powerpoint/2010/main" val="2846900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5D811093-0CF1-4125-AEBC-DE9AFE982FB8}" type="slidenum">
              <a:rPr lang="en-US"/>
              <a:pPr>
                <a:defRPr/>
              </a:pPr>
              <a:t>‹#›</a:t>
            </a:fld>
            <a:endParaRPr lang="en-US"/>
          </a:p>
        </p:txBody>
      </p:sp>
    </p:spTree>
    <p:extLst>
      <p:ext uri="{BB962C8B-B14F-4D97-AF65-F5344CB8AC3E}">
        <p14:creationId xmlns:p14="http://schemas.microsoft.com/office/powerpoint/2010/main" val="2538527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5400000">
            <a:off x="433388" y="-433388"/>
            <a:ext cx="6858000" cy="7724775"/>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9"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pPr>
              <a:defRPr/>
            </a:pPr>
            <a:fld id="{8C627A8E-D50F-4DDA-A9C9-210BA33ACC65}" type="slidenum">
              <a:rPr lang="en-US"/>
              <a:pPr>
                <a:defRPr/>
              </a:pPr>
              <a:t>‹#›</a:t>
            </a:fld>
            <a:endParaRPr lang="en-US"/>
          </a:p>
        </p:txBody>
      </p:sp>
    </p:spTree>
    <p:extLst>
      <p:ext uri="{BB962C8B-B14F-4D97-AF65-F5344CB8AC3E}">
        <p14:creationId xmlns:p14="http://schemas.microsoft.com/office/powerpoint/2010/main" val="325023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Freeform 5"/>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smtClean="0"/>
              <a:t>Click icon to add picture</a:t>
            </a:r>
            <a:endParaRPr lang="en-US" noProof="0" dirty="0"/>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9" name="Slide Number Placeholder 6"/>
          <p:cNvSpPr>
            <a:spLocks noGrp="1"/>
          </p:cNvSpPr>
          <p:nvPr>
            <p:ph type="sldNum" sz="quarter" idx="17"/>
          </p:nvPr>
        </p:nvSpPr>
        <p:spPr/>
        <p:txBody>
          <a:bodyPr/>
          <a:lstStyle>
            <a:lvl1pPr>
              <a:defRPr/>
            </a:lvl1pPr>
          </a:lstStyle>
          <a:p>
            <a:pPr>
              <a:defRPr/>
            </a:pPr>
            <a:fld id="{BB68154F-759A-4D6B-8450-12F1F8085566}" type="slidenum">
              <a:rPr lang="en-US"/>
              <a:pPr>
                <a:defRPr/>
              </a:pPr>
              <a:t>‹#›</a:t>
            </a:fld>
            <a:endParaRPr lang="en-US"/>
          </a:p>
        </p:txBody>
      </p:sp>
    </p:spTree>
    <p:extLst>
      <p:ext uri="{BB962C8B-B14F-4D97-AF65-F5344CB8AC3E}">
        <p14:creationId xmlns:p14="http://schemas.microsoft.com/office/powerpoint/2010/main" val="30431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1425"/>
            <a:ext cx="3575050"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Freeform 7"/>
          <p:cNvSpPr/>
          <p:nvPr/>
        </p:nvSpPr>
        <p:spPr>
          <a:xfrm>
            <a:off x="-1588" y="5051425"/>
            <a:ext cx="9145588"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822325" y="365125"/>
            <a:ext cx="7521575" cy="5492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822325" y="1100138"/>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rot="19140000">
            <a:off x="201613" y="5870575"/>
            <a:ext cx="2176462" cy="201613"/>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p>
        </p:txBody>
      </p:sp>
      <p:sp>
        <p:nvSpPr>
          <p:cNvPr id="5" name="Footer Placeholder 4"/>
          <p:cNvSpPr>
            <a:spLocks noGrp="1"/>
          </p:cNvSpPr>
          <p:nvPr>
            <p:ph type="ftr" sz="quarter" idx="3"/>
          </p:nvPr>
        </p:nvSpPr>
        <p:spPr>
          <a:xfrm>
            <a:off x="3517900" y="6284913"/>
            <a:ext cx="4724400" cy="274637"/>
          </a:xfrm>
          <a:prstGeom prst="rect">
            <a:avLst/>
          </a:prstGeom>
        </p:spPr>
        <p:txBody>
          <a:bodyPr vert="horz" lIns="91440" tIns="45720" rIns="91440" bIns="45720" rtlCol="0" anchor="ctr"/>
          <a:lstStyle>
            <a:lvl1pPr algn="r">
              <a:defRPr sz="1000" cap="all" spc="200"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8401050" y="6170613"/>
            <a:ext cx="503238" cy="503237"/>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a:defRPr/>
            </a:pPr>
            <a:fld id="{7E907BBD-040E-4254-AF75-9F49D1533126}" type="slidenum">
              <a:rPr lang="en-US"/>
              <a:pPr>
                <a:defRPr/>
              </a:pPr>
              <a:t>‹#›</a:t>
            </a:fld>
            <a:endParaRPr lang="en-US"/>
          </a:p>
        </p:txBody>
      </p:sp>
      <p:pic>
        <p:nvPicPr>
          <p:cNvPr id="1033" name="Picture 12" descr="OBrien_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8600" y="533400"/>
            <a:ext cx="1125538"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6" r:id="rId1"/>
    <p:sldLayoutId id="2147483838" r:id="rId2"/>
    <p:sldLayoutId id="2147483847" r:id="rId3"/>
    <p:sldLayoutId id="2147483839" r:id="rId4"/>
    <p:sldLayoutId id="2147483840" r:id="rId5"/>
    <p:sldLayoutId id="2147483841" r:id="rId6"/>
    <p:sldLayoutId id="2147483842" r:id="rId7"/>
    <p:sldLayoutId id="2147483848" r:id="rId8"/>
    <p:sldLayoutId id="2147483849" r:id="rId9"/>
    <p:sldLayoutId id="2147483843" r:id="rId10"/>
    <p:sldLayoutId id="2147483844" r:id="rId11"/>
    <p:sldLayoutId id="2147483845" r:id="rId12"/>
  </p:sldLayoutIdLst>
  <p:txStyles>
    <p:title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p:titleStyle>
    <p:bodyStyle>
      <a:lvl1pPr marL="342900" indent="-342900" algn="l" rtl="0" eaLnBrk="0" fontAlgn="base" hangingPunct="0">
        <a:spcBef>
          <a:spcPts val="800"/>
        </a:spcBef>
        <a:spcAft>
          <a:spcPct val="0"/>
        </a:spcAft>
        <a:buFont typeface="Arial"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pn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ctrTitle"/>
          </p:nvPr>
        </p:nvSpPr>
        <p:spPr>
          <a:xfrm>
            <a:off x="685800" y="533400"/>
            <a:ext cx="7772400" cy="2127250"/>
          </a:xfrm>
        </p:spPr>
        <p:txBody>
          <a:bodyPr/>
          <a:lstStyle/>
          <a:p>
            <a:pPr eaLnBrk="1" fontAlgn="auto" hangingPunct="1">
              <a:spcAft>
                <a:spcPts val="0"/>
              </a:spcAft>
              <a:defRPr/>
            </a:pPr>
            <a:r>
              <a:rPr lang="en-US" sz="4800" dirty="0" smtClean="0">
                <a:solidFill>
                  <a:srgbClr val="820000"/>
                </a:solidFill>
              </a:rPr>
              <a:t/>
            </a:r>
            <a:br>
              <a:rPr lang="en-US" sz="4800" dirty="0" smtClean="0">
                <a:solidFill>
                  <a:srgbClr val="820000"/>
                </a:solidFill>
              </a:rPr>
            </a:br>
            <a:endParaRPr lang="en-US" sz="4800" dirty="0" smtClean="0">
              <a:solidFill>
                <a:srgbClr val="820000"/>
              </a:solidFill>
            </a:endParaRPr>
          </a:p>
        </p:txBody>
      </p:sp>
      <p:pic>
        <p:nvPicPr>
          <p:cNvPr id="6147" name="Picture 7" descr="15Sept08-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039" y="1404979"/>
            <a:ext cx="1729124" cy="126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0" descr="Our Saviour fro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5334000"/>
            <a:ext cx="1754188"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descr="msu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102100"/>
            <a:ext cx="16462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2" descr="jerom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346700"/>
            <a:ext cx="16764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3" descr="f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4191000"/>
            <a:ext cx="14478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salv arm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129088"/>
            <a:ext cx="190500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1" descr="173587"/>
          <p:cNvPicPr>
            <a:picLocks noChangeAspect="1" noChangeArrowheads="1"/>
          </p:cNvPicPr>
          <p:nvPr/>
        </p:nvPicPr>
        <p:blipFill>
          <a:blip r:embed="rId9">
            <a:extLst>
              <a:ext uri="{28A0092B-C50C-407E-A947-70E740481C1C}">
                <a14:useLocalDpi xmlns:a14="http://schemas.microsoft.com/office/drawing/2010/main" val="0"/>
              </a:ext>
            </a:extLst>
          </a:blip>
          <a:srcRect t="20763" b="12978"/>
          <a:stretch>
            <a:fillRect/>
          </a:stretch>
        </p:blipFill>
        <p:spPr bwMode="auto">
          <a:xfrm>
            <a:off x="6781800" y="5538788"/>
            <a:ext cx="2120900"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0" descr="STRAND~1 sm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810000"/>
            <a:ext cx="1657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3" descr="Warren Plaza (1)"/>
          <p:cNvPicPr>
            <a:picLocks noChangeAspect="1" noChangeArrowheads="1"/>
          </p:cNvPicPr>
          <p:nvPr/>
        </p:nvPicPr>
        <p:blipFill>
          <a:blip r:embed="rId11">
            <a:extLst>
              <a:ext uri="{28A0092B-C50C-407E-A947-70E740481C1C}">
                <a14:useLocalDpi xmlns:a14="http://schemas.microsoft.com/office/drawing/2010/main" val="0"/>
              </a:ext>
            </a:extLst>
          </a:blip>
          <a:srcRect l="33000" t="13228" r="30000"/>
          <a:stretch>
            <a:fillRect/>
          </a:stretch>
        </p:blipFill>
        <p:spPr bwMode="auto">
          <a:xfrm>
            <a:off x="1905000" y="3810000"/>
            <a:ext cx="17526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6" descr="EnergySolutionsKeyline4-30-10_Layout 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1800" y="1493797"/>
            <a:ext cx="1476375"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34501" y="808826"/>
            <a:ext cx="4503156" cy="461665"/>
          </a:xfrm>
          <a:prstGeom prst="rect">
            <a:avLst/>
          </a:prstGeom>
          <a:noFill/>
        </p:spPr>
        <p:txBody>
          <a:bodyPr wrap="none" rtlCol="0">
            <a:spAutoFit/>
          </a:bodyPr>
          <a:lstStyle/>
          <a:p>
            <a:r>
              <a:rPr lang="en-US" sz="2400" b="1" i="1" dirty="0" smtClean="0"/>
              <a:t>Great Lakes Capital Fund</a:t>
            </a:r>
          </a:p>
        </p:txBody>
      </p:sp>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7179" y="1404978"/>
            <a:ext cx="1498860" cy="126674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7033364" cy="849529"/>
          </a:xfrm>
          <a:solidFill>
            <a:schemeClr val="bg1"/>
          </a:solidFill>
          <a:ln>
            <a:solidFill>
              <a:schemeClr val="tx1"/>
            </a:solidFill>
          </a:ln>
        </p:spPr>
        <p:txBody>
          <a:bodyPr/>
          <a:lstStyle/>
          <a:p>
            <a:r>
              <a:rPr lang="en-US" sz="2400" dirty="0" smtClean="0"/>
              <a:t>O’Brien Construction Headquarters</a:t>
            </a:r>
            <a:br>
              <a:rPr lang="en-US" sz="2400" dirty="0" smtClean="0"/>
            </a:br>
            <a:r>
              <a:rPr lang="en-US" sz="2400" dirty="0" smtClean="0"/>
              <a:t>Energy Efficiency Systems and features</a:t>
            </a:r>
            <a:endParaRPr lang="en-US" sz="2400" dirty="0"/>
          </a:p>
        </p:txBody>
      </p:sp>
      <p:sp>
        <p:nvSpPr>
          <p:cNvPr id="4" name="Content Placeholder 3"/>
          <p:cNvSpPr>
            <a:spLocks noGrp="1"/>
          </p:cNvSpPr>
          <p:nvPr>
            <p:ph sz="half" idx="2"/>
          </p:nvPr>
        </p:nvSpPr>
        <p:spPr>
          <a:xfrm>
            <a:off x="4685777" y="1763040"/>
            <a:ext cx="4120019" cy="3197268"/>
          </a:xfrm>
        </p:spPr>
        <p:txBody>
          <a:bodyPr/>
          <a:lstStyle/>
          <a:p>
            <a:pPr>
              <a:buFont typeface="Arial" pitchFamily="34" charset="0"/>
              <a:buChar char="•"/>
            </a:pPr>
            <a:r>
              <a:rPr lang="en-US" dirty="0"/>
              <a:t>R</a:t>
            </a:r>
            <a:r>
              <a:rPr lang="en-US" dirty="0" smtClean="0"/>
              <a:t>ecycled </a:t>
            </a:r>
            <a:r>
              <a:rPr lang="en-US" dirty="0"/>
              <a:t>95% of the construction </a:t>
            </a:r>
            <a:r>
              <a:rPr lang="en-US" dirty="0" smtClean="0"/>
              <a:t>debris</a:t>
            </a:r>
          </a:p>
          <a:p>
            <a:pPr>
              <a:buFont typeface="Arial" pitchFamily="34" charset="0"/>
              <a:buChar char="•"/>
            </a:pPr>
            <a:r>
              <a:rPr lang="en-US" dirty="0" smtClean="0"/>
              <a:t>500 </a:t>
            </a:r>
            <a:r>
              <a:rPr lang="en-US" dirty="0"/>
              <a:t>gallon underground storage </a:t>
            </a:r>
            <a:r>
              <a:rPr lang="en-US" dirty="0" smtClean="0"/>
              <a:t>tank</a:t>
            </a:r>
          </a:p>
          <a:p>
            <a:pPr>
              <a:buFont typeface="Arial" pitchFamily="34" charset="0"/>
              <a:buChar char="•"/>
            </a:pPr>
            <a:r>
              <a:rPr lang="en-US" dirty="0"/>
              <a:t>P</a:t>
            </a:r>
            <a:r>
              <a:rPr lang="en-US" dirty="0" smtClean="0"/>
              <a:t>olished </a:t>
            </a:r>
            <a:r>
              <a:rPr lang="en-US" dirty="0"/>
              <a:t>concrete </a:t>
            </a:r>
            <a:r>
              <a:rPr lang="en-US" dirty="0" smtClean="0"/>
              <a:t>floors</a:t>
            </a:r>
          </a:p>
          <a:p>
            <a:pPr>
              <a:buFont typeface="Arial" pitchFamily="34" charset="0"/>
              <a:buChar char="•"/>
            </a:pPr>
            <a:r>
              <a:rPr lang="en-US" dirty="0"/>
              <a:t>L</a:t>
            </a:r>
            <a:r>
              <a:rPr lang="en-US" dirty="0" smtClean="0"/>
              <a:t>ow </a:t>
            </a:r>
            <a:r>
              <a:rPr lang="en-US" dirty="0"/>
              <a:t>flow water </a:t>
            </a:r>
            <a:r>
              <a:rPr lang="en-US" dirty="0" smtClean="0"/>
              <a:t>devices</a:t>
            </a:r>
          </a:p>
          <a:p>
            <a:pPr>
              <a:buFont typeface="Arial" pitchFamily="34" charset="0"/>
              <a:buChar char="•"/>
            </a:pPr>
            <a:r>
              <a:rPr lang="en-US" dirty="0" smtClean="0"/>
              <a:t>Motion </a:t>
            </a:r>
            <a:r>
              <a:rPr lang="en-US" dirty="0"/>
              <a:t>sensors to control </a:t>
            </a:r>
            <a:r>
              <a:rPr lang="en-US" dirty="0" smtClean="0"/>
              <a:t>lighting</a:t>
            </a:r>
          </a:p>
          <a:p>
            <a:pPr>
              <a:buFont typeface="Arial" pitchFamily="34" charset="0"/>
              <a:buChar char="•"/>
            </a:pPr>
            <a:r>
              <a:rPr lang="en-US" dirty="0" smtClean="0"/>
              <a:t>Temperature control </a:t>
            </a:r>
            <a:r>
              <a:rPr lang="en-US" dirty="0"/>
              <a:t>by </a:t>
            </a:r>
            <a:r>
              <a:rPr lang="en-US" dirty="0" smtClean="0"/>
              <a:t> zone</a:t>
            </a:r>
          </a:p>
          <a:p>
            <a:pPr>
              <a:buFont typeface="Arial" pitchFamily="34" charset="0"/>
              <a:buChar char="•"/>
            </a:pPr>
            <a:r>
              <a:rPr lang="en-US" dirty="0" smtClean="0"/>
              <a:t>Balanced </a:t>
            </a:r>
            <a:r>
              <a:rPr lang="en-US" dirty="0"/>
              <a:t>construction costs versus energy efficiency. We obtained excellent value </a:t>
            </a:r>
            <a:r>
              <a:rPr lang="en-US" dirty="0" smtClean="0"/>
              <a:t>for our energy dollars. </a:t>
            </a:r>
          </a:p>
          <a:p>
            <a:pPr>
              <a:buFont typeface="Arial" pitchFamily="34" charset="0"/>
              <a:buChar char="•"/>
            </a:pPr>
            <a:r>
              <a:rPr lang="en-US" dirty="0"/>
              <a:t>Recharging Station for electric </a:t>
            </a:r>
            <a:r>
              <a:rPr lang="en-US" dirty="0" smtClean="0"/>
              <a:t>vehicles</a:t>
            </a:r>
            <a:endParaRPr lang="en-US" dirty="0"/>
          </a:p>
        </p:txBody>
      </p:sp>
      <p:sp>
        <p:nvSpPr>
          <p:cNvPr id="3" name="Text Placeholder 2"/>
          <p:cNvSpPr>
            <a:spLocks noGrp="1"/>
          </p:cNvSpPr>
          <p:nvPr>
            <p:ph type="body" sz="half" idx="1"/>
          </p:nvPr>
        </p:nvSpPr>
        <p:spPr>
          <a:xfrm>
            <a:off x="507304" y="1174316"/>
            <a:ext cx="4038600" cy="3823570"/>
          </a:xfrm>
        </p:spPr>
        <p:txBody>
          <a:bodyPr/>
          <a:lstStyle/>
          <a:p>
            <a:pPr>
              <a:buFont typeface="Arial" pitchFamily="34" charset="0"/>
              <a:buChar char="•"/>
            </a:pPr>
            <a:r>
              <a:rPr lang="en-US" dirty="0" smtClean="0"/>
              <a:t>Geothermal </a:t>
            </a:r>
            <a:r>
              <a:rPr lang="en-US" dirty="0"/>
              <a:t>Heating and </a:t>
            </a:r>
            <a:r>
              <a:rPr lang="en-US" dirty="0" smtClean="0"/>
              <a:t>Cooling</a:t>
            </a:r>
          </a:p>
          <a:p>
            <a:pPr>
              <a:buFont typeface="Arial" pitchFamily="34" charset="0"/>
              <a:buChar char="•"/>
            </a:pPr>
            <a:r>
              <a:rPr lang="en-US" dirty="0" smtClean="0"/>
              <a:t>Water </a:t>
            </a:r>
            <a:r>
              <a:rPr lang="en-US" dirty="0"/>
              <a:t>Cooled Variable Refrigerant Volume </a:t>
            </a:r>
            <a:r>
              <a:rPr lang="en-US" dirty="0" smtClean="0"/>
              <a:t>(VRV) System</a:t>
            </a:r>
          </a:p>
          <a:p>
            <a:pPr>
              <a:buFont typeface="Arial" pitchFamily="34" charset="0"/>
              <a:buChar char="•"/>
            </a:pPr>
            <a:r>
              <a:rPr lang="en-US" dirty="0" smtClean="0"/>
              <a:t>Energy </a:t>
            </a:r>
            <a:r>
              <a:rPr lang="en-US" dirty="0"/>
              <a:t>Recovery </a:t>
            </a:r>
            <a:r>
              <a:rPr lang="en-US" dirty="0" smtClean="0"/>
              <a:t>Units</a:t>
            </a:r>
          </a:p>
          <a:p>
            <a:pPr>
              <a:buFont typeface="Arial" pitchFamily="34" charset="0"/>
              <a:buChar char="•"/>
            </a:pPr>
            <a:r>
              <a:rPr lang="en-US" dirty="0" smtClean="0"/>
              <a:t>Dual </a:t>
            </a:r>
            <a:r>
              <a:rPr lang="en-US" dirty="0"/>
              <a:t>use Hot Water </a:t>
            </a:r>
            <a:r>
              <a:rPr lang="en-US" dirty="0" smtClean="0"/>
              <a:t>Heater</a:t>
            </a:r>
          </a:p>
          <a:p>
            <a:pPr>
              <a:buFont typeface="Arial" pitchFamily="34" charset="0"/>
              <a:buChar char="•"/>
            </a:pPr>
            <a:r>
              <a:rPr lang="en-US" dirty="0" smtClean="0"/>
              <a:t>Skylights</a:t>
            </a:r>
          </a:p>
          <a:p>
            <a:pPr>
              <a:buFont typeface="Arial" pitchFamily="34" charset="0"/>
              <a:buChar char="•"/>
            </a:pPr>
            <a:r>
              <a:rPr lang="en-US" dirty="0" smtClean="0"/>
              <a:t>Wall </a:t>
            </a:r>
            <a:r>
              <a:rPr lang="en-US" dirty="0"/>
              <a:t>floor and roof insulation and building sealers </a:t>
            </a:r>
            <a:endParaRPr lang="en-US" dirty="0" smtClean="0"/>
          </a:p>
          <a:p>
            <a:pPr>
              <a:buFont typeface="Arial" pitchFamily="34" charset="0"/>
              <a:buChar char="•"/>
            </a:pPr>
            <a:r>
              <a:rPr lang="en-US" dirty="0" smtClean="0"/>
              <a:t>LED </a:t>
            </a:r>
            <a:r>
              <a:rPr lang="en-US" dirty="0"/>
              <a:t>interior and exterior </a:t>
            </a:r>
            <a:r>
              <a:rPr lang="en-US" dirty="0" smtClean="0"/>
              <a:t>lighting</a:t>
            </a:r>
          </a:p>
          <a:p>
            <a:pPr>
              <a:buFont typeface="Arial" pitchFamily="34" charset="0"/>
              <a:buChar char="•"/>
            </a:pPr>
            <a:r>
              <a:rPr lang="en-US" dirty="0" smtClean="0"/>
              <a:t>Windows - thermally </a:t>
            </a:r>
            <a:r>
              <a:rPr lang="en-US" dirty="0"/>
              <a:t>broken aluminum frames </a:t>
            </a:r>
            <a:endParaRPr lang="en-US" dirty="0" smtClean="0"/>
          </a:p>
          <a:p>
            <a:pPr>
              <a:buFont typeface="Arial" pitchFamily="34" charset="0"/>
              <a:buChar char="•"/>
            </a:pPr>
            <a:r>
              <a:rPr lang="en-US" dirty="0" smtClean="0"/>
              <a:t>Window </a:t>
            </a:r>
            <a:r>
              <a:rPr lang="en-US" dirty="0"/>
              <a:t>glass is low-E argon </a:t>
            </a:r>
            <a:r>
              <a:rPr lang="en-US" dirty="0" smtClean="0"/>
              <a:t>filled.</a:t>
            </a:r>
          </a:p>
          <a:p>
            <a:endParaRPr lang="en-US" dirty="0"/>
          </a:p>
        </p:txBody>
      </p:sp>
    </p:spTree>
    <p:extLst>
      <p:ext uri="{BB962C8B-B14F-4D97-AF65-F5344CB8AC3E}">
        <p14:creationId xmlns:p14="http://schemas.microsoft.com/office/powerpoint/2010/main" val="3922506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20000"/>
                </a:solidFill>
              </a:rPr>
              <a:t>Corporate Energy Goals</a:t>
            </a:r>
            <a:endParaRPr lang="en-US" dirty="0">
              <a:solidFill>
                <a:srgbClr val="820000"/>
              </a:solidFill>
            </a:endParaRPr>
          </a:p>
        </p:txBody>
      </p:sp>
      <p:sp>
        <p:nvSpPr>
          <p:cNvPr id="3" name="Content Placeholder 2"/>
          <p:cNvSpPr>
            <a:spLocks noGrp="1"/>
          </p:cNvSpPr>
          <p:nvPr>
            <p:ph idx="1"/>
          </p:nvPr>
        </p:nvSpPr>
        <p:spPr>
          <a:xfrm>
            <a:off x="471596" y="1075086"/>
            <a:ext cx="7521575" cy="3579812"/>
          </a:xfrm>
        </p:spPr>
        <p:txBody>
          <a:bodyPr/>
          <a:lstStyle/>
          <a:p>
            <a:r>
              <a:rPr lang="en-US" sz="1800" dirty="0"/>
              <a:t>R</a:t>
            </a:r>
            <a:r>
              <a:rPr lang="en-US" sz="1800" dirty="0" smtClean="0"/>
              <a:t>educe energy costs while maintaining a good environment for employees</a:t>
            </a:r>
          </a:p>
          <a:p>
            <a:r>
              <a:rPr lang="en-US" sz="1800" dirty="0" smtClean="0"/>
              <a:t>Minimize  effect on maintenance costs</a:t>
            </a:r>
          </a:p>
          <a:p>
            <a:r>
              <a:rPr lang="en-US" sz="1800" dirty="0" smtClean="0"/>
              <a:t>Utilize alternative energy power sources </a:t>
            </a:r>
          </a:p>
          <a:p>
            <a:r>
              <a:rPr lang="en-US" sz="1800" dirty="0" smtClean="0"/>
              <a:t>Use energy as a learning tool </a:t>
            </a:r>
          </a:p>
          <a:p>
            <a:r>
              <a:rPr lang="en-US" sz="1800" dirty="0" smtClean="0"/>
              <a:t>Leadership in Energy and Environmental Design (LEED) </a:t>
            </a:r>
          </a:p>
          <a:p>
            <a:endParaRPr lang="en-US" sz="1800" dirty="0"/>
          </a:p>
          <a:p>
            <a:r>
              <a:rPr lang="en-US" sz="1800" dirty="0" smtClean="0"/>
              <a:t>Decide what fits best with the overall mission of the organization.</a:t>
            </a:r>
          </a:p>
          <a:p>
            <a:r>
              <a:rPr lang="en-US" sz="1800" dirty="0" smtClean="0"/>
              <a:t>Facilities energy usage should dovetail with the other departments functions.</a:t>
            </a:r>
          </a:p>
          <a:p>
            <a:endParaRPr lang="en-US" dirty="0"/>
          </a:p>
        </p:txBody>
      </p:sp>
    </p:spTree>
    <p:extLst>
      <p:ext uri="{BB962C8B-B14F-4D97-AF65-F5344CB8AC3E}">
        <p14:creationId xmlns:p14="http://schemas.microsoft.com/office/powerpoint/2010/main" val="947773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52400"/>
            <a:ext cx="8229600" cy="868363"/>
          </a:xfrm>
        </p:spPr>
        <p:txBody>
          <a:bodyPr>
            <a:normAutofit/>
          </a:bodyPr>
          <a:lstStyle/>
          <a:p>
            <a:pPr eaLnBrk="1" hangingPunct="1">
              <a:defRPr/>
            </a:pPr>
            <a:r>
              <a:rPr lang="en-US" b="1" dirty="0" smtClean="0">
                <a:solidFill>
                  <a:srgbClr val="820000"/>
                </a:solidFill>
              </a:rPr>
              <a:t>Energy Management Strategy</a:t>
            </a:r>
            <a:endParaRPr lang="en-US" b="1" dirty="0">
              <a:solidFill>
                <a:srgbClr val="82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57602069"/>
              </p:ext>
            </p:extLst>
          </p:nvPr>
        </p:nvGraphicFramePr>
        <p:xfrm>
          <a:off x="457200" y="990600"/>
          <a:ext cx="8153400" cy="513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3650673" y="2791691"/>
            <a:ext cx="2057400" cy="1447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ln>
                  <a:solidFill>
                    <a:srgbClr val="FFFF00"/>
                  </a:solidFill>
                </a:ln>
              </a:rPr>
              <a:t>People</a:t>
            </a:r>
          </a:p>
        </p:txBody>
      </p:sp>
      <p:pic>
        <p:nvPicPr>
          <p:cNvPr id="20486" name="Picture 16" descr="EnergySolutionsKeyline4-30-10_Layou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8438" y="461963"/>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239713" y="349250"/>
            <a:ext cx="6100762" cy="1139825"/>
          </a:xfrm>
        </p:spPr>
        <p:txBody>
          <a:bodyPr/>
          <a:lstStyle/>
          <a:p>
            <a:pPr eaLnBrk="1" fontAlgn="auto" hangingPunct="1">
              <a:spcAft>
                <a:spcPts val="0"/>
              </a:spcAft>
              <a:defRPr/>
            </a:pPr>
            <a:r>
              <a:rPr lang="en-US" sz="2400" dirty="0" smtClean="0">
                <a:solidFill>
                  <a:srgbClr val="820000"/>
                </a:solidFill>
              </a:rPr>
              <a:t>SELECTING O’BRIEN CONSTRUCTION and Energy solutions</a:t>
            </a:r>
          </a:p>
        </p:txBody>
      </p:sp>
      <p:sp>
        <p:nvSpPr>
          <p:cNvPr id="70659" name="Content Placeholder 2"/>
          <p:cNvSpPr>
            <a:spLocks noGrp="1"/>
          </p:cNvSpPr>
          <p:nvPr>
            <p:ph idx="4294967295"/>
          </p:nvPr>
        </p:nvSpPr>
        <p:spPr>
          <a:xfrm>
            <a:off x="182367" y="1376362"/>
            <a:ext cx="8861425" cy="3245741"/>
          </a:xfrm>
        </p:spPr>
        <p:txBody>
          <a:bodyPr rtlCol="0">
            <a:normAutofit fontScale="77500" lnSpcReduction="20000"/>
          </a:bodyPr>
          <a:lstStyle/>
          <a:p>
            <a:pPr marL="438150" indent="-438150" algn="ctr" eaLnBrk="1" fontAlgn="auto" hangingPunct="1">
              <a:spcAft>
                <a:spcPts val="0"/>
              </a:spcAft>
              <a:buClr>
                <a:srgbClr val="990000"/>
              </a:buClr>
              <a:buFont typeface="Wingdings" pitchFamily="2" charset="2"/>
              <a:buNone/>
              <a:defRPr/>
            </a:pPr>
            <a:r>
              <a:rPr lang="en-US" sz="3600" i="1" u="sng" dirty="0" smtClean="0">
                <a:effectLst>
                  <a:outerShdw blurRad="38100" dist="38100" dir="2700000" algn="tl">
                    <a:srgbClr val="C0C0C0"/>
                  </a:outerShdw>
                </a:effectLst>
              </a:rPr>
              <a:t>Finding Money to Fund Your Projects</a:t>
            </a:r>
          </a:p>
          <a:p>
            <a:pPr marL="438150" indent="-438150" algn="ctr" eaLnBrk="1" fontAlgn="auto" hangingPunct="1">
              <a:spcAft>
                <a:spcPts val="0"/>
              </a:spcAft>
              <a:buClr>
                <a:srgbClr val="990000"/>
              </a:buClr>
              <a:buFont typeface="Wingdings" pitchFamily="2" charset="2"/>
              <a:buNone/>
              <a:defRPr/>
            </a:pPr>
            <a:endParaRPr lang="en-US" sz="3600" i="1" u="sng" dirty="0" smtClean="0">
              <a:effectLst>
                <a:outerShdw blurRad="38100" dist="38100" dir="2700000" algn="tl">
                  <a:srgbClr val="C0C0C0"/>
                </a:outerShdw>
              </a:effectLst>
            </a:endParaRPr>
          </a:p>
          <a:p>
            <a:pPr marL="438150" indent="-438150" algn="ctr" eaLnBrk="1" fontAlgn="auto" hangingPunct="1">
              <a:spcAft>
                <a:spcPts val="0"/>
              </a:spcAft>
              <a:buClr>
                <a:srgbClr val="990000"/>
              </a:buClr>
              <a:buFont typeface="Wingdings" pitchFamily="2" charset="2"/>
              <a:buNone/>
              <a:defRPr/>
            </a:pPr>
            <a:r>
              <a:rPr lang="en-US" sz="3600" i="1" dirty="0" smtClean="0">
                <a:effectLst>
                  <a:outerShdw blurRad="38100" dist="38100" dir="2700000" algn="tl">
                    <a:srgbClr val="C0C0C0"/>
                  </a:outerShdw>
                </a:effectLst>
              </a:rPr>
              <a:t>Great Lakes Capital Fund</a:t>
            </a:r>
          </a:p>
          <a:p>
            <a:pPr marL="438150" indent="-438150" algn="ctr" eaLnBrk="1" fontAlgn="auto" hangingPunct="1">
              <a:spcAft>
                <a:spcPts val="0"/>
              </a:spcAft>
              <a:buClr>
                <a:srgbClr val="990000"/>
              </a:buClr>
              <a:buFont typeface="Wingdings" pitchFamily="2" charset="2"/>
              <a:buNone/>
              <a:defRPr/>
            </a:pPr>
            <a:r>
              <a:rPr lang="en-US" sz="3600" i="1" dirty="0" smtClean="0">
                <a:effectLst>
                  <a:outerShdw blurRad="38100" dist="38100" dir="2700000" algn="tl">
                    <a:srgbClr val="C0C0C0"/>
                  </a:outerShdw>
                </a:effectLst>
              </a:rPr>
              <a:t>Utility Company Incentives about 25%</a:t>
            </a:r>
          </a:p>
          <a:p>
            <a:pPr marL="438150" indent="-438150" algn="ctr" eaLnBrk="1" fontAlgn="auto" hangingPunct="1">
              <a:spcAft>
                <a:spcPts val="0"/>
              </a:spcAft>
              <a:buClr>
                <a:srgbClr val="990000"/>
              </a:buClr>
              <a:buFont typeface="Wingdings" pitchFamily="2" charset="2"/>
              <a:buNone/>
              <a:defRPr/>
            </a:pPr>
            <a:r>
              <a:rPr lang="en-US" sz="3600" i="1" dirty="0" smtClean="0">
                <a:effectLst>
                  <a:outerShdw blurRad="38100" dist="38100" dir="2700000" algn="tl">
                    <a:srgbClr val="C0C0C0"/>
                  </a:outerShdw>
                </a:effectLst>
              </a:rPr>
              <a:t>Michigan Saves Loans</a:t>
            </a:r>
          </a:p>
          <a:p>
            <a:pPr marL="438150" indent="-438150" algn="ctr" eaLnBrk="1" fontAlgn="auto" hangingPunct="1">
              <a:spcAft>
                <a:spcPts val="0"/>
              </a:spcAft>
              <a:buClr>
                <a:srgbClr val="990000"/>
              </a:buClr>
              <a:buFont typeface="Wingdings" pitchFamily="2" charset="2"/>
              <a:buNone/>
              <a:defRPr/>
            </a:pPr>
            <a:r>
              <a:rPr lang="en-US" sz="3600" i="1" dirty="0" smtClean="0">
                <a:effectLst>
                  <a:outerShdw blurRad="38100" dist="38100" dir="2700000" algn="tl">
                    <a:srgbClr val="C0C0C0"/>
                  </a:outerShdw>
                </a:effectLst>
              </a:rPr>
              <a:t>Tax Deductions</a:t>
            </a:r>
          </a:p>
          <a:p>
            <a:pPr marL="438150" indent="-438150" algn="ctr" eaLnBrk="1" fontAlgn="auto" hangingPunct="1">
              <a:spcAft>
                <a:spcPts val="0"/>
              </a:spcAft>
              <a:buClr>
                <a:srgbClr val="990000"/>
              </a:buClr>
              <a:buFont typeface="Wingdings" pitchFamily="2" charset="2"/>
              <a:buNone/>
              <a:defRPr/>
            </a:pPr>
            <a:r>
              <a:rPr lang="en-US" sz="3600" i="1" dirty="0" smtClean="0">
                <a:effectLst>
                  <a:outerShdw blurRad="38100" dist="38100" dir="2700000" algn="tl">
                    <a:srgbClr val="C0C0C0"/>
                  </a:outerShdw>
                </a:effectLst>
              </a:rPr>
              <a:t>Positive Cash Flow</a:t>
            </a:r>
          </a:p>
        </p:txBody>
      </p:sp>
      <p:pic>
        <p:nvPicPr>
          <p:cNvPr id="22532"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461963"/>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idx="4294967295"/>
          </p:nvPr>
        </p:nvSpPr>
        <p:spPr>
          <a:xfrm>
            <a:off x="239713" y="349250"/>
            <a:ext cx="6100762" cy="1139825"/>
          </a:xfrm>
        </p:spPr>
        <p:txBody>
          <a:bodyPr/>
          <a:lstStyle/>
          <a:p>
            <a:pPr eaLnBrk="1" fontAlgn="auto" hangingPunct="1">
              <a:spcAft>
                <a:spcPts val="0"/>
              </a:spcAft>
              <a:defRPr/>
            </a:pPr>
            <a:r>
              <a:rPr lang="en-US" sz="2400" dirty="0" smtClean="0">
                <a:solidFill>
                  <a:srgbClr val="820000"/>
                </a:solidFill>
              </a:rPr>
              <a:t>O’BRIEN CONSTRUCTION Company and O’Brien Energy solutions</a:t>
            </a:r>
          </a:p>
        </p:txBody>
      </p:sp>
      <p:sp>
        <p:nvSpPr>
          <p:cNvPr id="70659" name="Content Placeholder 2"/>
          <p:cNvSpPr>
            <a:spLocks noGrp="1"/>
          </p:cNvSpPr>
          <p:nvPr>
            <p:ph idx="4294967295"/>
          </p:nvPr>
        </p:nvSpPr>
        <p:spPr>
          <a:xfrm>
            <a:off x="107211" y="1863247"/>
            <a:ext cx="8861425" cy="1230681"/>
          </a:xfrm>
        </p:spPr>
        <p:txBody>
          <a:bodyPr rtlCol="0">
            <a:normAutofit/>
          </a:bodyPr>
          <a:lstStyle/>
          <a:p>
            <a:pPr marL="438150" indent="-438150" algn="ctr" eaLnBrk="1" fontAlgn="auto" hangingPunct="1">
              <a:spcAft>
                <a:spcPts val="0"/>
              </a:spcAft>
              <a:buClr>
                <a:srgbClr val="990000"/>
              </a:buClr>
              <a:buFont typeface="Wingdings" pitchFamily="2" charset="2"/>
              <a:buNone/>
              <a:defRPr/>
            </a:pPr>
            <a:r>
              <a:rPr lang="en-US" sz="3600" i="1" dirty="0" smtClean="0">
                <a:effectLst>
                  <a:outerShdw blurRad="38100" dist="38100" dir="2700000" algn="tl">
                    <a:srgbClr val="C0C0C0"/>
                  </a:outerShdw>
                </a:effectLst>
              </a:rPr>
              <a:t>WE WANT TO BE YOUR PARTNER IN BUILDING THIS COMMUNITY!</a:t>
            </a:r>
          </a:p>
        </p:txBody>
      </p:sp>
      <p:pic>
        <p:nvPicPr>
          <p:cNvPr id="22532"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461963"/>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50963" y="3282384"/>
            <a:ext cx="6827837" cy="148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Arial" pitchFamily="34" charset="0"/>
              <a:buChar char="•"/>
              <a:defRPr/>
            </a:pPr>
            <a:r>
              <a:rPr lang="en-US" sz="2000" dirty="0"/>
              <a:t>O’Brien Energy Solutions - your strategic energy partner</a:t>
            </a:r>
          </a:p>
          <a:p>
            <a:pPr marL="342900" indent="-342900">
              <a:buFont typeface="Arial" pitchFamily="34" charset="0"/>
              <a:buChar char="•"/>
              <a:defRPr/>
            </a:pPr>
            <a:r>
              <a:rPr lang="en-US" sz="2000" dirty="0"/>
              <a:t>Energy management is more than just a passing fad</a:t>
            </a:r>
          </a:p>
          <a:p>
            <a:pPr marL="342900" indent="-342900">
              <a:buFont typeface="Arial" pitchFamily="34" charset="0"/>
              <a:buChar char="•"/>
              <a:defRPr/>
            </a:pPr>
            <a:r>
              <a:rPr lang="en-US" sz="2000" dirty="0"/>
              <a:t>It takes continuing effort to maintain energy savings</a:t>
            </a:r>
          </a:p>
          <a:p>
            <a:pPr marL="342900" indent="-342900">
              <a:buFont typeface="Arial" pitchFamily="34" charset="0"/>
              <a:buChar char="•"/>
              <a:defRPr/>
            </a:pPr>
            <a:r>
              <a:rPr lang="en-US" sz="2000" dirty="0"/>
              <a:t>A sustainable facilities plan reduces overall facilities costs</a:t>
            </a:r>
          </a:p>
        </p:txBody>
      </p:sp>
    </p:spTree>
    <p:extLst>
      <p:ext uri="{BB962C8B-B14F-4D97-AF65-F5344CB8AC3E}">
        <p14:creationId xmlns:p14="http://schemas.microsoft.com/office/powerpoint/2010/main" val="1390156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04" y="1692884"/>
            <a:ext cx="7521575" cy="549275"/>
          </a:xfrm>
        </p:spPr>
        <p:txBody>
          <a:bodyPr/>
          <a:lstStyle/>
          <a:p>
            <a:pPr algn="ctr"/>
            <a:r>
              <a:rPr lang="en-US" dirty="0" smtClean="0">
                <a:solidFill>
                  <a:srgbClr val="820000"/>
                </a:solidFill>
              </a:rPr>
              <a:t>Q &amp; A Discussion</a:t>
            </a:r>
            <a:endParaRPr lang="en-US" dirty="0">
              <a:solidFill>
                <a:srgbClr val="820000"/>
              </a:solidFill>
            </a:endParaRPr>
          </a:p>
        </p:txBody>
      </p:sp>
      <p:sp>
        <p:nvSpPr>
          <p:cNvPr id="3" name="TextBox 2"/>
          <p:cNvSpPr txBox="1"/>
          <p:nvPr/>
        </p:nvSpPr>
        <p:spPr>
          <a:xfrm>
            <a:off x="1766170" y="2492678"/>
            <a:ext cx="5496698" cy="646331"/>
          </a:xfrm>
          <a:prstGeom prst="rect">
            <a:avLst/>
          </a:prstGeom>
          <a:noFill/>
        </p:spPr>
        <p:txBody>
          <a:bodyPr wrap="none" rtlCol="0">
            <a:spAutoFit/>
          </a:bodyPr>
          <a:lstStyle/>
          <a:p>
            <a:r>
              <a:rPr lang="en-US" sz="3600" dirty="0" smtClean="0">
                <a:latin typeface="+mj-lt"/>
              </a:rPr>
              <a:t>Thank you for Participating</a:t>
            </a:r>
            <a:endParaRPr lang="en-US" sz="3600" dirty="0">
              <a:latin typeface="+mj-lt"/>
            </a:endParaRPr>
          </a:p>
        </p:txBody>
      </p:sp>
    </p:spTree>
    <p:extLst>
      <p:ext uri="{BB962C8B-B14F-4D97-AF65-F5344CB8AC3E}">
        <p14:creationId xmlns:p14="http://schemas.microsoft.com/office/powerpoint/2010/main" val="398482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908" y="2582232"/>
            <a:ext cx="7521575" cy="549275"/>
          </a:xfrm>
        </p:spPr>
        <p:txBody>
          <a:bodyPr/>
          <a:lstStyle/>
          <a:p>
            <a:pPr algn="ctr"/>
            <a:r>
              <a:rPr lang="en-US" sz="4400" dirty="0" smtClean="0"/>
              <a:t>Extra Slides</a:t>
            </a:r>
            <a:endParaRPr lang="en-US" sz="4400" dirty="0"/>
          </a:p>
        </p:txBody>
      </p:sp>
    </p:spTree>
    <p:extLst>
      <p:ext uri="{BB962C8B-B14F-4D97-AF65-F5344CB8AC3E}">
        <p14:creationId xmlns:p14="http://schemas.microsoft.com/office/powerpoint/2010/main" val="2583491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796922" y="4033381"/>
            <a:ext cx="1728591" cy="2304788"/>
            <a:chOff x="601641" y="4033381"/>
            <a:chExt cx="1728591" cy="2304788"/>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41" y="4033381"/>
              <a:ext cx="1728591" cy="2304788"/>
            </a:xfrm>
            <a:prstGeom prst="rect">
              <a:avLst/>
            </a:prstGeom>
          </p:spPr>
        </p:pic>
        <p:sp>
          <p:nvSpPr>
            <p:cNvPr id="6" name="TextBox 5"/>
            <p:cNvSpPr txBox="1"/>
            <p:nvPr/>
          </p:nvSpPr>
          <p:spPr>
            <a:xfrm>
              <a:off x="601641" y="6053648"/>
              <a:ext cx="1728591" cy="276999"/>
            </a:xfrm>
            <a:prstGeom prst="rect">
              <a:avLst/>
            </a:prstGeom>
            <a:solidFill>
              <a:srgbClr val="00B050"/>
            </a:solidFill>
          </p:spPr>
          <p:txBody>
            <a:bodyPr wrap="square" rtlCol="0">
              <a:spAutoFit/>
            </a:bodyPr>
            <a:lstStyle/>
            <a:p>
              <a:r>
                <a:rPr lang="en-US" sz="1200" dirty="0" smtClean="0"/>
                <a:t>Occupancy Sensor</a:t>
              </a:r>
              <a:endParaRPr lang="en-US" sz="1200" dirty="0"/>
            </a:p>
          </p:txBody>
        </p:sp>
      </p:grpSp>
      <p:grpSp>
        <p:nvGrpSpPr>
          <p:cNvPr id="17" name="Group 16"/>
          <p:cNvGrpSpPr/>
          <p:nvPr/>
        </p:nvGrpSpPr>
        <p:grpSpPr>
          <a:xfrm>
            <a:off x="513130" y="576197"/>
            <a:ext cx="2296177" cy="3061569"/>
            <a:chOff x="158924" y="576197"/>
            <a:chExt cx="2296177" cy="306156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924" y="576197"/>
              <a:ext cx="2296177" cy="3061569"/>
            </a:xfrm>
            <a:prstGeom prst="rect">
              <a:avLst/>
            </a:prstGeom>
          </p:spPr>
        </p:pic>
        <p:sp>
          <p:nvSpPr>
            <p:cNvPr id="7" name="TextBox 6"/>
            <p:cNvSpPr txBox="1"/>
            <p:nvPr/>
          </p:nvSpPr>
          <p:spPr>
            <a:xfrm>
              <a:off x="901291" y="3184835"/>
              <a:ext cx="811441" cy="276999"/>
            </a:xfrm>
            <a:prstGeom prst="rect">
              <a:avLst/>
            </a:prstGeom>
            <a:solidFill>
              <a:srgbClr val="00B050"/>
            </a:solidFill>
          </p:spPr>
          <p:txBody>
            <a:bodyPr wrap="none" rtlCol="0">
              <a:spAutoFit/>
            </a:bodyPr>
            <a:lstStyle/>
            <a:p>
              <a:r>
                <a:rPr lang="en-US" sz="1200" dirty="0" smtClean="0"/>
                <a:t>Skylight</a:t>
              </a:r>
              <a:endParaRPr lang="en-US" sz="1200" dirty="0"/>
            </a:p>
          </p:txBody>
        </p:sp>
      </p:grpSp>
      <p:grpSp>
        <p:nvGrpSpPr>
          <p:cNvPr id="11" name="Group 10"/>
          <p:cNvGrpSpPr/>
          <p:nvPr/>
        </p:nvGrpSpPr>
        <p:grpSpPr>
          <a:xfrm>
            <a:off x="3192728" y="576197"/>
            <a:ext cx="2296177" cy="3061569"/>
            <a:chOff x="3014858" y="576197"/>
            <a:chExt cx="2296177" cy="3061569"/>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4858" y="576197"/>
              <a:ext cx="2296177" cy="3061569"/>
            </a:xfrm>
            <a:prstGeom prst="rect">
              <a:avLst/>
            </a:prstGeom>
          </p:spPr>
        </p:pic>
        <p:sp>
          <p:nvSpPr>
            <p:cNvPr id="8" name="TextBox 7"/>
            <p:cNvSpPr txBox="1"/>
            <p:nvPr/>
          </p:nvSpPr>
          <p:spPr>
            <a:xfrm>
              <a:off x="3242662" y="3291771"/>
              <a:ext cx="1840568" cy="276999"/>
            </a:xfrm>
            <a:prstGeom prst="rect">
              <a:avLst/>
            </a:prstGeom>
            <a:solidFill>
              <a:srgbClr val="00B050"/>
            </a:solidFill>
          </p:spPr>
          <p:txBody>
            <a:bodyPr wrap="none" rtlCol="0">
              <a:spAutoFit/>
            </a:bodyPr>
            <a:lstStyle/>
            <a:p>
              <a:r>
                <a:rPr lang="en-US" sz="1200" dirty="0" smtClean="0"/>
                <a:t>LED Corridor Lighting</a:t>
              </a:r>
              <a:endParaRPr lang="en-US" sz="1200" dirty="0"/>
            </a:p>
          </p:txBody>
        </p:sp>
      </p:grpSp>
      <p:grpSp>
        <p:nvGrpSpPr>
          <p:cNvPr id="10" name="Group 9"/>
          <p:cNvGrpSpPr/>
          <p:nvPr/>
        </p:nvGrpSpPr>
        <p:grpSpPr>
          <a:xfrm>
            <a:off x="5962389" y="576197"/>
            <a:ext cx="2296177" cy="3061569"/>
            <a:chOff x="5599134" y="576197"/>
            <a:chExt cx="2296177" cy="3061569"/>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9134" y="576197"/>
              <a:ext cx="2296177" cy="3061569"/>
            </a:xfrm>
            <a:prstGeom prst="rect">
              <a:avLst/>
            </a:prstGeom>
          </p:spPr>
        </p:pic>
        <p:sp>
          <p:nvSpPr>
            <p:cNvPr id="9" name="TextBox 8"/>
            <p:cNvSpPr txBox="1"/>
            <p:nvPr/>
          </p:nvSpPr>
          <p:spPr>
            <a:xfrm>
              <a:off x="5744383" y="3054075"/>
              <a:ext cx="2005677" cy="461665"/>
            </a:xfrm>
            <a:prstGeom prst="rect">
              <a:avLst/>
            </a:prstGeom>
            <a:solidFill>
              <a:srgbClr val="00B050"/>
            </a:solidFill>
          </p:spPr>
          <p:txBody>
            <a:bodyPr wrap="none" rtlCol="0">
              <a:spAutoFit/>
            </a:bodyPr>
            <a:lstStyle/>
            <a:p>
              <a:r>
                <a:rPr lang="en-US" sz="1200" dirty="0" smtClean="0"/>
                <a:t>2x2 Skylight</a:t>
              </a:r>
            </a:p>
            <a:p>
              <a:r>
                <a:rPr lang="en-US" sz="1200" dirty="0"/>
                <a:t>2x4 Fluorescent </a:t>
              </a:r>
              <a:r>
                <a:rPr lang="en-US" sz="1200" dirty="0" smtClean="0"/>
                <a:t>Fixture</a:t>
              </a:r>
              <a:endParaRPr lang="en-US" sz="1200" dirty="0"/>
            </a:p>
          </p:txBody>
        </p:sp>
      </p:grpSp>
      <p:grpSp>
        <p:nvGrpSpPr>
          <p:cNvPr id="16" name="Group 15"/>
          <p:cNvGrpSpPr/>
          <p:nvPr/>
        </p:nvGrpSpPr>
        <p:grpSpPr>
          <a:xfrm>
            <a:off x="4340816" y="4033381"/>
            <a:ext cx="3063021" cy="2297266"/>
            <a:chOff x="2809307" y="4033381"/>
            <a:chExt cx="3063021" cy="2297266"/>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9307" y="4033381"/>
              <a:ext cx="3063021" cy="2297266"/>
            </a:xfrm>
            <a:prstGeom prst="rect">
              <a:avLst/>
            </a:prstGeom>
          </p:spPr>
        </p:pic>
        <p:sp>
          <p:nvSpPr>
            <p:cNvPr id="15" name="TextBox 14"/>
            <p:cNvSpPr txBox="1"/>
            <p:nvPr/>
          </p:nvSpPr>
          <p:spPr>
            <a:xfrm>
              <a:off x="3637051" y="5782365"/>
              <a:ext cx="1673984" cy="276999"/>
            </a:xfrm>
            <a:prstGeom prst="rect">
              <a:avLst/>
            </a:prstGeom>
            <a:solidFill>
              <a:srgbClr val="00B050"/>
            </a:solidFill>
          </p:spPr>
          <p:txBody>
            <a:bodyPr wrap="none" rtlCol="0">
              <a:spAutoFit/>
            </a:bodyPr>
            <a:lstStyle/>
            <a:p>
              <a:r>
                <a:rPr lang="en-US" sz="1200" dirty="0" smtClean="0"/>
                <a:t>Light Switch Labels</a:t>
              </a:r>
              <a:endParaRPr lang="en-US" sz="1200" dirty="0"/>
            </a:p>
          </p:txBody>
        </p:sp>
      </p:grpSp>
    </p:spTree>
    <p:extLst>
      <p:ext uri="{BB962C8B-B14F-4D97-AF65-F5344CB8AC3E}">
        <p14:creationId xmlns:p14="http://schemas.microsoft.com/office/powerpoint/2010/main" val="1131946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481" y="3237976"/>
            <a:ext cx="2273474" cy="3031299"/>
          </a:xfrm>
          <a:prstGeom prst="rect">
            <a:avLst/>
          </a:prstGeom>
          <a:ln>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3712" y="3250502"/>
            <a:ext cx="2273474" cy="3031299"/>
          </a:xfrm>
          <a:prstGeom prst="rect">
            <a:avLst/>
          </a:prstGeom>
          <a:ln>
            <a:solidFill>
              <a:schemeClr val="tx1"/>
            </a:solidFill>
          </a:ln>
        </p:spPr>
      </p:pic>
      <p:sp>
        <p:nvSpPr>
          <p:cNvPr id="5" name="TextBox 4"/>
          <p:cNvSpPr txBox="1"/>
          <p:nvPr/>
        </p:nvSpPr>
        <p:spPr>
          <a:xfrm>
            <a:off x="1941533" y="278797"/>
            <a:ext cx="5875455" cy="369332"/>
          </a:xfrm>
          <a:prstGeom prst="rect">
            <a:avLst/>
          </a:prstGeom>
          <a:noFill/>
        </p:spPr>
        <p:txBody>
          <a:bodyPr wrap="none" rtlCol="0">
            <a:spAutoFit/>
          </a:bodyPr>
          <a:lstStyle/>
          <a:p>
            <a:r>
              <a:rPr lang="en-US" dirty="0" smtClean="0"/>
              <a:t>O’Brien Construction Company Conference Room</a:t>
            </a:r>
            <a:endParaRPr lang="en-US" dirty="0"/>
          </a:p>
        </p:txBody>
      </p:sp>
      <p:sp>
        <p:nvSpPr>
          <p:cNvPr id="6" name="TextBox 5"/>
          <p:cNvSpPr txBox="1"/>
          <p:nvPr/>
        </p:nvSpPr>
        <p:spPr>
          <a:xfrm>
            <a:off x="699662" y="5862549"/>
            <a:ext cx="1909112" cy="307777"/>
          </a:xfrm>
          <a:prstGeom prst="rect">
            <a:avLst/>
          </a:prstGeom>
          <a:solidFill>
            <a:srgbClr val="00B050"/>
          </a:solidFill>
        </p:spPr>
        <p:txBody>
          <a:bodyPr wrap="none" rtlCol="0">
            <a:spAutoFit/>
          </a:bodyPr>
          <a:lstStyle/>
          <a:p>
            <a:r>
              <a:rPr lang="en-US" sz="1400" dirty="0" smtClean="0"/>
              <a:t>Recycled Wood Top</a:t>
            </a:r>
            <a:endParaRPr lang="en-US" sz="1400" dirty="0"/>
          </a:p>
        </p:txBody>
      </p:sp>
      <p:sp>
        <p:nvSpPr>
          <p:cNvPr id="7" name="TextBox 6"/>
          <p:cNvSpPr txBox="1"/>
          <p:nvPr/>
        </p:nvSpPr>
        <p:spPr>
          <a:xfrm>
            <a:off x="6629013" y="5854611"/>
            <a:ext cx="2008563" cy="307777"/>
          </a:xfrm>
          <a:prstGeom prst="rect">
            <a:avLst/>
          </a:prstGeom>
          <a:solidFill>
            <a:srgbClr val="00B050"/>
          </a:solidFill>
        </p:spPr>
        <p:txBody>
          <a:bodyPr wrap="none" rtlCol="0">
            <a:spAutoFit/>
          </a:bodyPr>
          <a:lstStyle/>
          <a:p>
            <a:r>
              <a:rPr lang="en-US" sz="1400" dirty="0" smtClean="0"/>
              <a:t>Recycled Wood Legs</a:t>
            </a:r>
            <a:endParaRPr lang="en-US" sz="1400" dirty="0"/>
          </a:p>
        </p:txBody>
      </p:sp>
      <p:grpSp>
        <p:nvGrpSpPr>
          <p:cNvPr id="9" name="Group 8"/>
          <p:cNvGrpSpPr/>
          <p:nvPr/>
        </p:nvGrpSpPr>
        <p:grpSpPr>
          <a:xfrm>
            <a:off x="3104496" y="970896"/>
            <a:ext cx="3137771" cy="4807122"/>
            <a:chOff x="2991762" y="801665"/>
            <a:chExt cx="3137771" cy="4807122"/>
          </a:xfrm>
          <a:solidFill>
            <a:srgbClr val="00B050"/>
          </a:solidFill>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1762" y="801665"/>
              <a:ext cx="3137771" cy="4183694"/>
            </a:xfrm>
            <a:prstGeom prst="rect">
              <a:avLst/>
            </a:prstGeom>
            <a:grpFill/>
            <a:ln>
              <a:solidFill>
                <a:schemeClr val="tx1"/>
              </a:solidFill>
            </a:ln>
          </p:spPr>
        </p:pic>
        <p:sp>
          <p:nvSpPr>
            <p:cNvPr id="8" name="TextBox 7"/>
            <p:cNvSpPr txBox="1"/>
            <p:nvPr/>
          </p:nvSpPr>
          <p:spPr>
            <a:xfrm>
              <a:off x="3015523" y="5085567"/>
              <a:ext cx="3114010" cy="523220"/>
            </a:xfrm>
            <a:prstGeom prst="rect">
              <a:avLst/>
            </a:prstGeom>
            <a:grpFill/>
            <a:ln w="25400" cap="rnd" cmpd="dbl">
              <a:solidFill>
                <a:schemeClr val="tx1"/>
              </a:solidFill>
            </a:ln>
          </p:spPr>
          <p:txBody>
            <a:bodyPr wrap="square" rtlCol="0">
              <a:spAutoFit/>
            </a:bodyPr>
            <a:lstStyle/>
            <a:p>
              <a:r>
                <a:rPr lang="en-US" sz="1400" dirty="0" smtClean="0"/>
                <a:t>Skylights, LED Chandelier, </a:t>
              </a:r>
            </a:p>
            <a:p>
              <a:r>
                <a:rPr lang="en-US" sz="1400" dirty="0" smtClean="0"/>
                <a:t>Recycled Wood Table</a:t>
              </a:r>
              <a:endParaRPr lang="en-US" sz="1400" dirty="0"/>
            </a:p>
          </p:txBody>
        </p:sp>
      </p:grpSp>
    </p:spTree>
    <p:extLst>
      <p:ext uri="{BB962C8B-B14F-4D97-AF65-F5344CB8AC3E}">
        <p14:creationId xmlns:p14="http://schemas.microsoft.com/office/powerpoint/2010/main" val="3415302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459549" y="588723"/>
            <a:ext cx="2571750" cy="3429000"/>
            <a:chOff x="459549" y="588723"/>
            <a:chExt cx="2571750" cy="342900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549" y="588723"/>
              <a:ext cx="2571750" cy="3429000"/>
            </a:xfrm>
            <a:prstGeom prst="rect">
              <a:avLst/>
            </a:prstGeom>
            <a:ln>
              <a:solidFill>
                <a:schemeClr val="tx1"/>
              </a:solidFill>
            </a:ln>
          </p:spPr>
        </p:pic>
        <p:sp>
          <p:nvSpPr>
            <p:cNvPr id="7" name="TextBox 6"/>
            <p:cNvSpPr txBox="1"/>
            <p:nvPr/>
          </p:nvSpPr>
          <p:spPr>
            <a:xfrm>
              <a:off x="545800" y="3476869"/>
              <a:ext cx="2399247" cy="461665"/>
            </a:xfrm>
            <a:prstGeom prst="rect">
              <a:avLst/>
            </a:prstGeom>
            <a:solidFill>
              <a:srgbClr val="00B050"/>
            </a:solidFill>
            <a:ln>
              <a:solidFill>
                <a:schemeClr val="tx1"/>
              </a:solidFill>
            </a:ln>
          </p:spPr>
          <p:txBody>
            <a:bodyPr wrap="none" rtlCol="0">
              <a:spAutoFit/>
            </a:bodyPr>
            <a:lstStyle/>
            <a:p>
              <a:r>
                <a:rPr lang="en-US" sz="1200" dirty="0" smtClean="0"/>
                <a:t>Dual Purpose Water Heater</a:t>
              </a:r>
            </a:p>
            <a:p>
              <a:r>
                <a:rPr lang="en-US" sz="1200" dirty="0" smtClean="0"/>
                <a:t>Domestic and Aux </a:t>
              </a:r>
              <a:r>
                <a:rPr lang="en-US" sz="1200" dirty="0" err="1" smtClean="0"/>
                <a:t>Bldg</a:t>
              </a:r>
              <a:r>
                <a:rPr lang="en-US" sz="1200" dirty="0" smtClean="0"/>
                <a:t> Heat</a:t>
              </a:r>
              <a:endParaRPr lang="en-US" sz="1200" dirty="0"/>
            </a:p>
          </p:txBody>
        </p:sp>
      </p:grpSp>
      <p:grpSp>
        <p:nvGrpSpPr>
          <p:cNvPr id="10" name="Group 9"/>
          <p:cNvGrpSpPr/>
          <p:nvPr/>
        </p:nvGrpSpPr>
        <p:grpSpPr>
          <a:xfrm>
            <a:off x="3351887" y="588723"/>
            <a:ext cx="2571750" cy="3429000"/>
            <a:chOff x="3351887" y="588723"/>
            <a:chExt cx="2571750" cy="342900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887" y="588723"/>
              <a:ext cx="2571750" cy="3429000"/>
            </a:xfrm>
            <a:prstGeom prst="rect">
              <a:avLst/>
            </a:prstGeom>
          </p:spPr>
        </p:pic>
        <p:sp>
          <p:nvSpPr>
            <p:cNvPr id="9" name="TextBox 8"/>
            <p:cNvSpPr txBox="1"/>
            <p:nvPr/>
          </p:nvSpPr>
          <p:spPr>
            <a:xfrm>
              <a:off x="3489851" y="3553812"/>
              <a:ext cx="2295821" cy="307777"/>
            </a:xfrm>
            <a:prstGeom prst="rect">
              <a:avLst/>
            </a:prstGeom>
            <a:solidFill>
              <a:srgbClr val="00B050"/>
            </a:solidFill>
          </p:spPr>
          <p:txBody>
            <a:bodyPr wrap="none" rtlCol="0">
              <a:spAutoFit/>
            </a:bodyPr>
            <a:lstStyle/>
            <a:p>
              <a:r>
                <a:rPr lang="en-US" sz="1400" dirty="0" smtClean="0"/>
                <a:t>Geothermal Heat Pump</a:t>
              </a:r>
              <a:endParaRPr lang="en-US" sz="1400" dirty="0"/>
            </a:p>
          </p:txBody>
        </p:sp>
      </p:grpSp>
      <p:grpSp>
        <p:nvGrpSpPr>
          <p:cNvPr id="12" name="Group 11"/>
          <p:cNvGrpSpPr/>
          <p:nvPr/>
        </p:nvGrpSpPr>
        <p:grpSpPr>
          <a:xfrm>
            <a:off x="6108787" y="588723"/>
            <a:ext cx="2571750" cy="3429000"/>
            <a:chOff x="6108787" y="588723"/>
            <a:chExt cx="2571750" cy="342900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787" y="588723"/>
              <a:ext cx="2571750" cy="3429000"/>
            </a:xfrm>
            <a:prstGeom prst="rect">
              <a:avLst/>
            </a:prstGeom>
          </p:spPr>
        </p:pic>
        <p:sp>
          <p:nvSpPr>
            <p:cNvPr id="11" name="TextBox 10"/>
            <p:cNvSpPr txBox="1"/>
            <p:nvPr/>
          </p:nvSpPr>
          <p:spPr>
            <a:xfrm>
              <a:off x="6140226" y="3554884"/>
              <a:ext cx="2540311" cy="307777"/>
            </a:xfrm>
            <a:prstGeom prst="rect">
              <a:avLst/>
            </a:prstGeom>
            <a:solidFill>
              <a:srgbClr val="00B050"/>
            </a:solidFill>
          </p:spPr>
          <p:txBody>
            <a:bodyPr wrap="none" rtlCol="0">
              <a:spAutoFit/>
            </a:bodyPr>
            <a:lstStyle/>
            <a:p>
              <a:r>
                <a:rPr lang="en-US" sz="1400" dirty="0" smtClean="0"/>
                <a:t>Geothermal Lines to Wells</a:t>
              </a:r>
            </a:p>
          </p:txBody>
        </p:sp>
      </p:grpSp>
      <p:grpSp>
        <p:nvGrpSpPr>
          <p:cNvPr id="16" name="Group 15"/>
          <p:cNvGrpSpPr/>
          <p:nvPr/>
        </p:nvGrpSpPr>
        <p:grpSpPr>
          <a:xfrm>
            <a:off x="545800" y="4146115"/>
            <a:ext cx="3457184" cy="2592888"/>
            <a:chOff x="545800" y="4146115"/>
            <a:chExt cx="3457184" cy="2592888"/>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800" y="4146115"/>
              <a:ext cx="3457184" cy="2592888"/>
            </a:xfrm>
            <a:prstGeom prst="rect">
              <a:avLst/>
            </a:prstGeom>
            <a:ln>
              <a:solidFill>
                <a:schemeClr val="tx1"/>
              </a:solidFill>
            </a:ln>
          </p:spPr>
        </p:pic>
        <p:sp>
          <p:nvSpPr>
            <p:cNvPr id="13" name="TextBox 12"/>
            <p:cNvSpPr txBox="1"/>
            <p:nvPr/>
          </p:nvSpPr>
          <p:spPr>
            <a:xfrm>
              <a:off x="814271" y="6406173"/>
              <a:ext cx="1625445" cy="276999"/>
            </a:xfrm>
            <a:prstGeom prst="rect">
              <a:avLst/>
            </a:prstGeom>
            <a:solidFill>
              <a:srgbClr val="00B050"/>
            </a:solidFill>
          </p:spPr>
          <p:txBody>
            <a:bodyPr wrap="none" rtlCol="0">
              <a:spAutoFit/>
            </a:bodyPr>
            <a:lstStyle/>
            <a:p>
              <a:r>
                <a:rPr lang="en-US" sz="1200" dirty="0" smtClean="0"/>
                <a:t>HVAC Zone Layout</a:t>
              </a:r>
              <a:endParaRPr lang="en-US" sz="1200" dirty="0"/>
            </a:p>
          </p:txBody>
        </p:sp>
      </p:grpSp>
      <p:grpSp>
        <p:nvGrpSpPr>
          <p:cNvPr id="15" name="Group 14"/>
          <p:cNvGrpSpPr/>
          <p:nvPr/>
        </p:nvGrpSpPr>
        <p:grpSpPr>
          <a:xfrm>
            <a:off x="4471558" y="4146115"/>
            <a:ext cx="1991880" cy="2592888"/>
            <a:chOff x="4471552" y="4146115"/>
            <a:chExt cx="1850721" cy="2467627"/>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1552" y="4146115"/>
              <a:ext cx="1850721" cy="2467627"/>
            </a:xfrm>
            <a:prstGeom prst="rect">
              <a:avLst/>
            </a:prstGeom>
            <a:ln>
              <a:solidFill>
                <a:schemeClr val="tx1"/>
              </a:solidFill>
            </a:ln>
          </p:spPr>
        </p:pic>
        <p:sp>
          <p:nvSpPr>
            <p:cNvPr id="14" name="TextBox 13"/>
            <p:cNvSpPr txBox="1"/>
            <p:nvPr/>
          </p:nvSpPr>
          <p:spPr>
            <a:xfrm>
              <a:off x="4581721" y="6047628"/>
              <a:ext cx="1647995" cy="439362"/>
            </a:xfrm>
            <a:prstGeom prst="rect">
              <a:avLst/>
            </a:prstGeom>
            <a:solidFill>
              <a:srgbClr val="00B050"/>
            </a:solidFill>
            <a:ln>
              <a:solidFill>
                <a:schemeClr val="tx1"/>
              </a:solidFill>
            </a:ln>
          </p:spPr>
          <p:txBody>
            <a:bodyPr wrap="none" rtlCol="0">
              <a:spAutoFit/>
            </a:bodyPr>
            <a:lstStyle/>
            <a:p>
              <a:r>
                <a:rPr lang="en-US" sz="1200" dirty="0" smtClean="0"/>
                <a:t>Variable Refrigerant </a:t>
              </a:r>
            </a:p>
            <a:p>
              <a:r>
                <a:rPr lang="en-US" sz="1200" dirty="0" smtClean="0"/>
                <a:t>Volume HVAC</a:t>
              </a:r>
              <a:endParaRPr lang="en-US" sz="1200" dirty="0"/>
            </a:p>
          </p:txBody>
        </p:sp>
      </p:grpSp>
    </p:spTree>
    <p:extLst>
      <p:ext uri="{BB962C8B-B14F-4D97-AF65-F5344CB8AC3E}">
        <p14:creationId xmlns:p14="http://schemas.microsoft.com/office/powerpoint/2010/main" val="2365587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p:cNvSpPr>
            <a:spLocks noGrp="1"/>
          </p:cNvSpPr>
          <p:nvPr>
            <p:ph type="title" idx="4294967295"/>
          </p:nvPr>
        </p:nvSpPr>
        <p:spPr>
          <a:xfrm>
            <a:off x="0" y="277813"/>
            <a:ext cx="8229600" cy="1139825"/>
          </a:xfrm>
        </p:spPr>
        <p:txBody>
          <a:bodyPr/>
          <a:lstStyle/>
          <a:p>
            <a:pPr eaLnBrk="1" fontAlgn="auto" hangingPunct="1">
              <a:spcAft>
                <a:spcPts val="0"/>
              </a:spcAft>
              <a:defRPr/>
            </a:pPr>
            <a:r>
              <a:rPr lang="en-US" sz="3600" dirty="0" smtClean="0">
                <a:solidFill>
                  <a:srgbClr val="820000"/>
                </a:solidFill>
              </a:rPr>
              <a:t>Agenda</a:t>
            </a:r>
          </a:p>
        </p:txBody>
      </p:sp>
      <p:sp>
        <p:nvSpPr>
          <p:cNvPr id="7171" name="Content Placeholder 5"/>
          <p:cNvSpPr>
            <a:spLocks noGrp="1"/>
          </p:cNvSpPr>
          <p:nvPr>
            <p:ph idx="4294967295"/>
          </p:nvPr>
        </p:nvSpPr>
        <p:spPr>
          <a:xfrm>
            <a:off x="375781" y="1409700"/>
            <a:ext cx="8342334" cy="2811571"/>
          </a:xfrm>
        </p:spPr>
        <p:txBody>
          <a:bodyPr/>
          <a:lstStyle/>
          <a:p>
            <a:pPr algn="ctr" eaLnBrk="1" hangingPunct="1">
              <a:buFont typeface="Wingdings" pitchFamily="2" charset="2"/>
              <a:buNone/>
            </a:pPr>
            <a:r>
              <a:rPr lang="en-US" sz="2800" dirty="0" smtClean="0"/>
              <a:t>Fun Stuff</a:t>
            </a:r>
          </a:p>
          <a:p>
            <a:pPr algn="ctr" eaLnBrk="1" hangingPunct="1">
              <a:buFont typeface="Wingdings" pitchFamily="2" charset="2"/>
              <a:buNone/>
            </a:pPr>
            <a:r>
              <a:rPr lang="en-US" sz="2800" dirty="0" smtClean="0"/>
              <a:t>Energy </a:t>
            </a:r>
            <a:r>
              <a:rPr lang="en-US" sz="2800" dirty="0" smtClean="0"/>
              <a:t>Efficiency Case Studies</a:t>
            </a:r>
          </a:p>
          <a:p>
            <a:pPr algn="ctr" eaLnBrk="1" hangingPunct="1">
              <a:buFont typeface="Wingdings" pitchFamily="2" charset="2"/>
              <a:buNone/>
            </a:pPr>
            <a:r>
              <a:rPr lang="en-US" sz="2800" dirty="0" smtClean="0"/>
              <a:t>Energy Conservation – Is it Free?</a:t>
            </a:r>
          </a:p>
          <a:p>
            <a:pPr algn="ctr" eaLnBrk="1" hangingPunct="1">
              <a:buFont typeface="Wingdings" pitchFamily="2" charset="2"/>
              <a:buNone/>
            </a:pPr>
            <a:r>
              <a:rPr lang="en-US" sz="2800" dirty="0" smtClean="0"/>
              <a:t>Attendee Participation</a:t>
            </a:r>
          </a:p>
          <a:p>
            <a:pPr algn="ctr" eaLnBrk="1" hangingPunct="1">
              <a:buFont typeface="Wingdings" pitchFamily="2" charset="2"/>
              <a:buNone/>
            </a:pPr>
            <a:r>
              <a:rPr lang="en-US" sz="2800" dirty="0" smtClean="0"/>
              <a:t>Funding Sources</a:t>
            </a:r>
          </a:p>
          <a:p>
            <a:pPr algn="ctr" eaLnBrk="1" hangingPunct="1">
              <a:buFont typeface="Wingdings" pitchFamily="2" charset="2"/>
              <a:buNone/>
            </a:pPr>
            <a:endParaRPr lang="en-US" sz="2800" dirty="0" smtClean="0"/>
          </a:p>
          <a:p>
            <a:pPr eaLnBrk="1" hangingPunct="1">
              <a:buFont typeface="Wingdings" pitchFamily="2" charset="2"/>
              <a:buNone/>
            </a:pPr>
            <a:endParaRPr lang="en-US" i="1" dirty="0" smtClean="0">
              <a:solidFill>
                <a:srgbClr val="820000"/>
              </a:solidFill>
            </a:endParaRPr>
          </a:p>
          <a:p>
            <a:pPr eaLnBrk="1" hangingPunct="1">
              <a:buFont typeface="Wingdings" pitchFamily="2" charset="2"/>
              <a:buNone/>
            </a:pPr>
            <a:endParaRPr lang="en-US" dirty="0" smtClean="0">
              <a:solidFill>
                <a:srgbClr val="820000"/>
              </a:solidFill>
            </a:endParaRPr>
          </a:p>
        </p:txBody>
      </p:sp>
      <p:pic>
        <p:nvPicPr>
          <p:cNvPr id="7172"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p:cNvGrpSpPr/>
          <p:nvPr/>
        </p:nvGrpSpPr>
        <p:grpSpPr>
          <a:xfrm>
            <a:off x="622387" y="501041"/>
            <a:ext cx="2245291" cy="2993721"/>
            <a:chOff x="622387" y="501041"/>
            <a:chExt cx="2245291" cy="299372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387" y="501041"/>
              <a:ext cx="2245291" cy="2993721"/>
            </a:xfrm>
            <a:prstGeom prst="rect">
              <a:avLst/>
            </a:prstGeom>
            <a:ln>
              <a:solidFill>
                <a:schemeClr val="tx1"/>
              </a:solidFill>
            </a:ln>
          </p:spPr>
        </p:pic>
        <p:sp>
          <p:nvSpPr>
            <p:cNvPr id="8" name="TextBox 7"/>
            <p:cNvSpPr txBox="1"/>
            <p:nvPr/>
          </p:nvSpPr>
          <p:spPr>
            <a:xfrm>
              <a:off x="686298" y="3105741"/>
              <a:ext cx="2145652" cy="276999"/>
            </a:xfrm>
            <a:prstGeom prst="rect">
              <a:avLst/>
            </a:prstGeom>
            <a:solidFill>
              <a:srgbClr val="00B050"/>
            </a:solidFill>
          </p:spPr>
          <p:txBody>
            <a:bodyPr wrap="none" rtlCol="0">
              <a:spAutoFit/>
            </a:bodyPr>
            <a:lstStyle/>
            <a:p>
              <a:r>
                <a:rPr lang="en-US" sz="1200" dirty="0" smtClean="0"/>
                <a:t>Electric Vehicle Charging </a:t>
              </a:r>
              <a:endParaRPr lang="en-US" sz="1200" dirty="0"/>
            </a:p>
          </p:txBody>
        </p:sp>
      </p:grpSp>
      <p:grpSp>
        <p:nvGrpSpPr>
          <p:cNvPr id="11" name="Group 10"/>
          <p:cNvGrpSpPr/>
          <p:nvPr/>
        </p:nvGrpSpPr>
        <p:grpSpPr>
          <a:xfrm>
            <a:off x="3440743" y="501041"/>
            <a:ext cx="2245291" cy="2993721"/>
            <a:chOff x="3440743" y="501041"/>
            <a:chExt cx="2245291" cy="299372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0743" y="501041"/>
              <a:ext cx="2245291" cy="2993721"/>
            </a:xfrm>
            <a:prstGeom prst="rect">
              <a:avLst/>
            </a:prstGeom>
            <a:ln>
              <a:solidFill>
                <a:schemeClr val="tx1"/>
              </a:solidFill>
            </a:ln>
          </p:spPr>
        </p:pic>
        <p:sp>
          <p:nvSpPr>
            <p:cNvPr id="10" name="TextBox 9"/>
            <p:cNvSpPr txBox="1"/>
            <p:nvPr/>
          </p:nvSpPr>
          <p:spPr>
            <a:xfrm>
              <a:off x="3856848" y="3105739"/>
              <a:ext cx="1413079" cy="276999"/>
            </a:xfrm>
            <a:prstGeom prst="rect">
              <a:avLst/>
            </a:prstGeom>
            <a:solidFill>
              <a:srgbClr val="00B050"/>
            </a:solidFill>
          </p:spPr>
          <p:txBody>
            <a:bodyPr wrap="none" rtlCol="0">
              <a:spAutoFit/>
            </a:bodyPr>
            <a:lstStyle/>
            <a:p>
              <a:r>
                <a:rPr lang="en-US" sz="1200" dirty="0" smtClean="0"/>
                <a:t>Extra Insulation</a:t>
              </a:r>
              <a:endParaRPr lang="en-US" sz="1200" dirty="0"/>
            </a:p>
          </p:txBody>
        </p:sp>
      </p:grpSp>
      <p:grpSp>
        <p:nvGrpSpPr>
          <p:cNvPr id="13" name="Group 12"/>
          <p:cNvGrpSpPr/>
          <p:nvPr/>
        </p:nvGrpSpPr>
        <p:grpSpPr>
          <a:xfrm>
            <a:off x="6284152" y="501041"/>
            <a:ext cx="2273475" cy="3028167"/>
            <a:chOff x="6284152" y="501041"/>
            <a:chExt cx="2273475" cy="3028167"/>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4152" y="501041"/>
              <a:ext cx="2271125" cy="3028167"/>
            </a:xfrm>
            <a:prstGeom prst="rect">
              <a:avLst/>
            </a:prstGeom>
            <a:ln>
              <a:solidFill>
                <a:schemeClr val="tx1"/>
              </a:solidFill>
            </a:ln>
          </p:spPr>
        </p:pic>
        <p:sp>
          <p:nvSpPr>
            <p:cNvPr id="12" name="TextBox 11"/>
            <p:cNvSpPr txBox="1"/>
            <p:nvPr/>
          </p:nvSpPr>
          <p:spPr>
            <a:xfrm>
              <a:off x="6296623" y="3107876"/>
              <a:ext cx="2261004" cy="276999"/>
            </a:xfrm>
            <a:prstGeom prst="rect">
              <a:avLst/>
            </a:prstGeom>
            <a:solidFill>
              <a:srgbClr val="00B050"/>
            </a:solidFill>
          </p:spPr>
          <p:txBody>
            <a:bodyPr wrap="none" rtlCol="0">
              <a:spAutoFit/>
            </a:bodyPr>
            <a:lstStyle/>
            <a:p>
              <a:r>
                <a:rPr lang="en-US" sz="1200" dirty="0" smtClean="0"/>
                <a:t>Roof Deck Foam Insulation</a:t>
              </a:r>
              <a:endParaRPr lang="en-US" sz="1200" dirty="0"/>
            </a:p>
          </p:txBody>
        </p:sp>
      </p:grpSp>
      <p:grpSp>
        <p:nvGrpSpPr>
          <p:cNvPr id="15" name="Group 14"/>
          <p:cNvGrpSpPr/>
          <p:nvPr/>
        </p:nvGrpSpPr>
        <p:grpSpPr>
          <a:xfrm>
            <a:off x="622387" y="3645074"/>
            <a:ext cx="2273474" cy="3031299"/>
            <a:chOff x="622387" y="3645074"/>
            <a:chExt cx="2273474" cy="3031299"/>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87" y="3645074"/>
              <a:ext cx="2273474" cy="3031299"/>
            </a:xfrm>
            <a:prstGeom prst="rect">
              <a:avLst/>
            </a:prstGeom>
            <a:ln>
              <a:solidFill>
                <a:schemeClr val="tx1"/>
              </a:solidFill>
            </a:ln>
          </p:spPr>
        </p:pic>
        <p:sp>
          <p:nvSpPr>
            <p:cNvPr id="14" name="TextBox 13"/>
            <p:cNvSpPr txBox="1"/>
            <p:nvPr/>
          </p:nvSpPr>
          <p:spPr>
            <a:xfrm>
              <a:off x="762184" y="6302018"/>
              <a:ext cx="1993879" cy="276999"/>
            </a:xfrm>
            <a:prstGeom prst="rect">
              <a:avLst/>
            </a:prstGeom>
            <a:solidFill>
              <a:srgbClr val="00B050"/>
            </a:solidFill>
            <a:ln>
              <a:solidFill>
                <a:schemeClr val="tx1"/>
              </a:solidFill>
            </a:ln>
          </p:spPr>
          <p:txBody>
            <a:bodyPr wrap="none" rtlCol="0">
              <a:spAutoFit/>
            </a:bodyPr>
            <a:lstStyle/>
            <a:p>
              <a:r>
                <a:rPr lang="en-US" sz="1200" dirty="0" smtClean="0"/>
                <a:t>Polished Concrete Floor</a:t>
              </a:r>
              <a:endParaRPr lang="en-US" sz="1200" dirty="0"/>
            </a:p>
          </p:txBody>
        </p:sp>
      </p:grpSp>
      <p:grpSp>
        <p:nvGrpSpPr>
          <p:cNvPr id="17" name="Group 16"/>
          <p:cNvGrpSpPr/>
          <p:nvPr/>
        </p:nvGrpSpPr>
        <p:grpSpPr>
          <a:xfrm>
            <a:off x="3440743" y="3645074"/>
            <a:ext cx="2273475" cy="3031299"/>
            <a:chOff x="3440743" y="3645074"/>
            <a:chExt cx="2273475" cy="3031299"/>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0743" y="3645074"/>
              <a:ext cx="2273475" cy="3031299"/>
            </a:xfrm>
            <a:prstGeom prst="rect">
              <a:avLst/>
            </a:prstGeom>
          </p:spPr>
        </p:pic>
        <p:sp>
          <p:nvSpPr>
            <p:cNvPr id="16" name="TextBox 15"/>
            <p:cNvSpPr txBox="1"/>
            <p:nvPr/>
          </p:nvSpPr>
          <p:spPr>
            <a:xfrm>
              <a:off x="4049820" y="6302017"/>
              <a:ext cx="1330814" cy="276999"/>
            </a:xfrm>
            <a:prstGeom prst="rect">
              <a:avLst/>
            </a:prstGeom>
            <a:solidFill>
              <a:srgbClr val="00B050"/>
            </a:solidFill>
          </p:spPr>
          <p:txBody>
            <a:bodyPr wrap="none" rtlCol="0">
              <a:spAutoFit/>
            </a:bodyPr>
            <a:lstStyle/>
            <a:p>
              <a:r>
                <a:rPr lang="en-US" sz="1200" dirty="0" smtClean="0"/>
                <a:t>Window Shade</a:t>
              </a:r>
              <a:endParaRPr lang="en-US" sz="1200" dirty="0"/>
            </a:p>
          </p:txBody>
        </p:sp>
      </p:grpSp>
      <p:grpSp>
        <p:nvGrpSpPr>
          <p:cNvPr id="19" name="Group 18"/>
          <p:cNvGrpSpPr/>
          <p:nvPr/>
        </p:nvGrpSpPr>
        <p:grpSpPr>
          <a:xfrm>
            <a:off x="6284152" y="3645074"/>
            <a:ext cx="2273475" cy="3031300"/>
            <a:chOff x="6284152" y="3645074"/>
            <a:chExt cx="2273475" cy="303130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84152" y="3645074"/>
              <a:ext cx="2273475" cy="3031300"/>
            </a:xfrm>
            <a:prstGeom prst="rect">
              <a:avLst/>
            </a:prstGeom>
            <a:ln>
              <a:solidFill>
                <a:schemeClr val="tx1"/>
              </a:solidFill>
            </a:ln>
          </p:spPr>
        </p:pic>
        <p:sp>
          <p:nvSpPr>
            <p:cNvPr id="18" name="TextBox 17"/>
            <p:cNvSpPr txBox="1"/>
            <p:nvPr/>
          </p:nvSpPr>
          <p:spPr>
            <a:xfrm>
              <a:off x="6570288" y="6096950"/>
              <a:ext cx="1713674" cy="461665"/>
            </a:xfrm>
            <a:prstGeom prst="rect">
              <a:avLst/>
            </a:prstGeom>
            <a:solidFill>
              <a:srgbClr val="00B050"/>
            </a:solidFill>
            <a:ln>
              <a:solidFill>
                <a:schemeClr val="tx1"/>
              </a:solidFill>
            </a:ln>
          </p:spPr>
          <p:txBody>
            <a:bodyPr wrap="none" rtlCol="0">
              <a:spAutoFit/>
            </a:bodyPr>
            <a:lstStyle/>
            <a:p>
              <a:r>
                <a:rPr lang="en-US" sz="1200" dirty="0" smtClean="0"/>
                <a:t>Small Sink and</a:t>
              </a:r>
            </a:p>
            <a:p>
              <a:r>
                <a:rPr lang="en-US" sz="1200" dirty="0" smtClean="0"/>
                <a:t>Auto Control Faucet</a:t>
              </a:r>
              <a:endParaRPr lang="en-US" sz="1200" dirty="0"/>
            </a:p>
          </p:txBody>
        </p:sp>
      </p:grpSp>
    </p:spTree>
    <p:extLst>
      <p:ext uri="{BB962C8B-B14F-4D97-AF65-F5344CB8AC3E}">
        <p14:creationId xmlns:p14="http://schemas.microsoft.com/office/powerpoint/2010/main" val="3756236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447022" y="438411"/>
            <a:ext cx="2386208" cy="3181611"/>
            <a:chOff x="447022" y="438411"/>
            <a:chExt cx="2386208" cy="3181611"/>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022" y="438411"/>
              <a:ext cx="2386208" cy="3181611"/>
            </a:xfrm>
            <a:prstGeom prst="rect">
              <a:avLst/>
            </a:prstGeom>
            <a:ln>
              <a:solidFill>
                <a:schemeClr val="tx1"/>
              </a:solidFill>
            </a:ln>
          </p:spPr>
        </p:pic>
        <p:sp>
          <p:nvSpPr>
            <p:cNvPr id="6" name="TextBox 5"/>
            <p:cNvSpPr txBox="1"/>
            <p:nvPr/>
          </p:nvSpPr>
          <p:spPr>
            <a:xfrm>
              <a:off x="904989" y="3256053"/>
              <a:ext cx="1470274" cy="276999"/>
            </a:xfrm>
            <a:prstGeom prst="rect">
              <a:avLst/>
            </a:prstGeom>
            <a:solidFill>
              <a:srgbClr val="00B050"/>
            </a:solidFill>
          </p:spPr>
          <p:txBody>
            <a:bodyPr wrap="none" rtlCol="0">
              <a:spAutoFit/>
            </a:bodyPr>
            <a:lstStyle/>
            <a:p>
              <a:r>
                <a:rPr lang="en-US" sz="1200" dirty="0" smtClean="0"/>
                <a:t>Auto Flush Valve</a:t>
              </a:r>
              <a:endParaRPr lang="en-US" sz="1200" dirty="0"/>
            </a:p>
          </p:txBody>
        </p:sp>
      </p:grpSp>
      <p:grpSp>
        <p:nvGrpSpPr>
          <p:cNvPr id="9" name="Group 8"/>
          <p:cNvGrpSpPr/>
          <p:nvPr/>
        </p:nvGrpSpPr>
        <p:grpSpPr>
          <a:xfrm>
            <a:off x="3331924" y="438410"/>
            <a:ext cx="2386208" cy="3181611"/>
            <a:chOff x="3331924" y="438410"/>
            <a:chExt cx="2386208" cy="318161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1924" y="438410"/>
              <a:ext cx="2386208" cy="3181611"/>
            </a:xfrm>
            <a:prstGeom prst="rect">
              <a:avLst/>
            </a:prstGeom>
            <a:ln>
              <a:solidFill>
                <a:schemeClr val="tx1"/>
              </a:solidFill>
            </a:ln>
          </p:spPr>
        </p:pic>
        <p:sp>
          <p:nvSpPr>
            <p:cNvPr id="8" name="TextBox 7"/>
            <p:cNvSpPr txBox="1"/>
            <p:nvPr/>
          </p:nvSpPr>
          <p:spPr>
            <a:xfrm>
              <a:off x="3661490" y="3230999"/>
              <a:ext cx="1727076" cy="276999"/>
            </a:xfrm>
            <a:prstGeom prst="rect">
              <a:avLst/>
            </a:prstGeom>
            <a:solidFill>
              <a:srgbClr val="00B050"/>
            </a:solidFill>
            <a:ln>
              <a:solidFill>
                <a:schemeClr val="tx1"/>
              </a:solidFill>
            </a:ln>
          </p:spPr>
          <p:txBody>
            <a:bodyPr wrap="none" rtlCol="0">
              <a:spAutoFit/>
            </a:bodyPr>
            <a:lstStyle/>
            <a:p>
              <a:r>
                <a:rPr lang="en-US" sz="1200" dirty="0" smtClean="0"/>
                <a:t>Office HVAC Control</a:t>
              </a:r>
              <a:endParaRPr lang="en-US" sz="1200" dirty="0"/>
            </a:p>
          </p:txBody>
        </p:sp>
      </p:grpSp>
      <p:grpSp>
        <p:nvGrpSpPr>
          <p:cNvPr id="11" name="Group 10"/>
          <p:cNvGrpSpPr/>
          <p:nvPr/>
        </p:nvGrpSpPr>
        <p:grpSpPr>
          <a:xfrm>
            <a:off x="6299808" y="438411"/>
            <a:ext cx="2386209" cy="3181611"/>
            <a:chOff x="6299808" y="438411"/>
            <a:chExt cx="2386209" cy="3181611"/>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808" y="438411"/>
              <a:ext cx="2386209" cy="3181611"/>
            </a:xfrm>
            <a:prstGeom prst="rect">
              <a:avLst/>
            </a:prstGeom>
            <a:ln>
              <a:solidFill>
                <a:schemeClr val="tx1"/>
              </a:solidFill>
            </a:ln>
          </p:spPr>
        </p:pic>
        <p:sp>
          <p:nvSpPr>
            <p:cNvPr id="10" name="TextBox 9"/>
            <p:cNvSpPr txBox="1"/>
            <p:nvPr/>
          </p:nvSpPr>
          <p:spPr>
            <a:xfrm>
              <a:off x="6701425" y="3000166"/>
              <a:ext cx="1768433" cy="461665"/>
            </a:xfrm>
            <a:prstGeom prst="rect">
              <a:avLst/>
            </a:prstGeom>
            <a:solidFill>
              <a:srgbClr val="00B050"/>
            </a:solidFill>
            <a:ln>
              <a:solidFill>
                <a:schemeClr val="tx1"/>
              </a:solidFill>
            </a:ln>
          </p:spPr>
          <p:txBody>
            <a:bodyPr wrap="none" rtlCol="0">
              <a:spAutoFit/>
            </a:bodyPr>
            <a:lstStyle/>
            <a:p>
              <a:r>
                <a:rPr lang="en-US" sz="1200" dirty="0" err="1" smtClean="0"/>
                <a:t>Autoflush</a:t>
              </a:r>
              <a:r>
                <a:rPr lang="en-US" sz="1200" dirty="0" smtClean="0"/>
                <a:t> Toilet</a:t>
              </a:r>
            </a:p>
            <a:p>
              <a:r>
                <a:rPr lang="en-US" sz="1200" dirty="0" smtClean="0"/>
                <a:t>Note Cleaning Brush</a:t>
              </a:r>
              <a:endParaRPr lang="en-US" sz="1200" dirty="0"/>
            </a:p>
          </p:txBody>
        </p:sp>
      </p:grpSp>
      <p:grpSp>
        <p:nvGrpSpPr>
          <p:cNvPr id="13" name="Group 12"/>
          <p:cNvGrpSpPr/>
          <p:nvPr/>
        </p:nvGrpSpPr>
        <p:grpSpPr>
          <a:xfrm>
            <a:off x="447023" y="3920646"/>
            <a:ext cx="3022688" cy="2267016"/>
            <a:chOff x="447023" y="3920646"/>
            <a:chExt cx="3022688" cy="2267016"/>
          </a:xfrm>
        </p:grpSpPr>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023" y="3920646"/>
              <a:ext cx="3022688" cy="2267016"/>
            </a:xfrm>
            <a:prstGeom prst="rect">
              <a:avLst/>
            </a:prstGeom>
            <a:ln>
              <a:solidFill>
                <a:schemeClr val="tx1"/>
              </a:solidFill>
            </a:ln>
          </p:spPr>
        </p:pic>
        <p:sp>
          <p:nvSpPr>
            <p:cNvPr id="12" name="TextBox 11"/>
            <p:cNvSpPr txBox="1"/>
            <p:nvPr/>
          </p:nvSpPr>
          <p:spPr>
            <a:xfrm>
              <a:off x="822607" y="5748020"/>
              <a:ext cx="2271519" cy="276999"/>
            </a:xfrm>
            <a:prstGeom prst="rect">
              <a:avLst/>
            </a:prstGeom>
            <a:solidFill>
              <a:srgbClr val="00B050"/>
            </a:solidFill>
            <a:ln>
              <a:solidFill>
                <a:schemeClr val="tx1"/>
              </a:solidFill>
            </a:ln>
          </p:spPr>
          <p:txBody>
            <a:bodyPr wrap="none" rtlCol="0">
              <a:spAutoFit/>
            </a:bodyPr>
            <a:lstStyle/>
            <a:p>
              <a:r>
                <a:rPr lang="en-US" sz="1200" dirty="0" smtClean="0"/>
                <a:t>HVAC Master Control Panel</a:t>
              </a:r>
              <a:endParaRPr lang="en-US" sz="1200" dirty="0"/>
            </a:p>
          </p:txBody>
        </p:sp>
      </p:grpSp>
    </p:spTree>
    <p:extLst>
      <p:ext uri="{BB962C8B-B14F-4D97-AF65-F5344CB8AC3E}">
        <p14:creationId xmlns:p14="http://schemas.microsoft.com/office/powerpoint/2010/main" val="468873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7" y="457483"/>
            <a:ext cx="1176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heatexchanger-design.com/wp-content/uploads/2011/02/geothermal-heat-excha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3839" y="4509367"/>
            <a:ext cx="3145533" cy="20120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cquay.com/McQuay/DesignSolutions/images/SummerMo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908" y="1562621"/>
            <a:ext cx="3319396" cy="26993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advance.org/attachments/wysiwyg/17033/sol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934" y="560323"/>
            <a:ext cx="3765071" cy="262392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alternative-energy-news.info/images/technical/solar-pow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890" y="3614042"/>
            <a:ext cx="4409161" cy="272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1738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252" y="523082"/>
            <a:ext cx="4764088" cy="792162"/>
          </a:xfrm>
          <a:ln w="25400" cap="rnd" cmpd="dbl">
            <a:solidFill>
              <a:schemeClr val="tx1"/>
            </a:solidFill>
          </a:ln>
        </p:spPr>
        <p:txBody>
          <a:bodyPr/>
          <a:lstStyle/>
          <a:p>
            <a:pPr eaLnBrk="1" fontAlgn="auto" hangingPunct="1">
              <a:spcAft>
                <a:spcPts val="0"/>
              </a:spcAft>
              <a:defRPr/>
            </a:pPr>
            <a:r>
              <a:rPr lang="en-US" sz="2400" dirty="0" smtClean="0">
                <a:solidFill>
                  <a:srgbClr val="820000"/>
                </a:solidFill>
              </a:rPr>
              <a:t>Managing Energy After Initial Projects are Complete</a:t>
            </a:r>
            <a:endParaRPr lang="en-US" sz="2400" dirty="0">
              <a:solidFill>
                <a:srgbClr val="820000"/>
              </a:solidFill>
            </a:endParaRPr>
          </a:p>
        </p:txBody>
      </p:sp>
      <p:sp>
        <p:nvSpPr>
          <p:cNvPr id="3" name="Content Placeholder 2"/>
          <p:cNvSpPr>
            <a:spLocks noGrp="1"/>
          </p:cNvSpPr>
          <p:nvPr>
            <p:ph idx="1"/>
          </p:nvPr>
        </p:nvSpPr>
        <p:spPr>
          <a:xfrm>
            <a:off x="457200" y="1295400"/>
            <a:ext cx="8110603" cy="3752589"/>
          </a:xfrm>
        </p:spPr>
        <p:txBody>
          <a:bodyPr rtlCol="0">
            <a:normAutofit lnSpcReduction="10000"/>
          </a:bodyPr>
          <a:lstStyle/>
          <a:p>
            <a:pPr eaLnBrk="1" fontAlgn="auto" hangingPunct="1">
              <a:spcAft>
                <a:spcPts val="0"/>
              </a:spcAft>
              <a:buFont typeface="Arial" pitchFamily="34" charset="0"/>
              <a:buNone/>
              <a:defRPr/>
            </a:pPr>
            <a:endParaRPr lang="en-US" dirty="0" smtClean="0"/>
          </a:p>
          <a:p>
            <a:pPr marL="285750" indent="-285750" eaLnBrk="1" fontAlgn="auto" hangingPunct="1">
              <a:spcAft>
                <a:spcPts val="0"/>
              </a:spcAft>
              <a:buFont typeface="Arial" pitchFamily="34" charset="0"/>
              <a:buChar char="•"/>
              <a:defRPr/>
            </a:pPr>
            <a:r>
              <a:rPr lang="en-US" dirty="0" smtClean="0"/>
              <a:t> </a:t>
            </a:r>
            <a:r>
              <a:rPr lang="en-US" sz="2000" dirty="0" smtClean="0"/>
              <a:t>Track utility usage and costs monthly</a:t>
            </a:r>
          </a:p>
          <a:p>
            <a:pPr eaLnBrk="1" fontAlgn="auto" hangingPunct="1">
              <a:spcAft>
                <a:spcPts val="0"/>
              </a:spcAft>
              <a:buFont typeface="Arial" pitchFamily="34" charset="0"/>
              <a:buChar char="•"/>
              <a:defRPr/>
            </a:pPr>
            <a:r>
              <a:rPr lang="en-US" sz="2000" dirty="0" smtClean="0"/>
              <a:t>Identify grants, subsidies, incentives for efficiency and renewable deployment</a:t>
            </a:r>
          </a:p>
          <a:p>
            <a:pPr eaLnBrk="1" fontAlgn="auto" hangingPunct="1">
              <a:spcAft>
                <a:spcPts val="0"/>
              </a:spcAft>
              <a:buFont typeface="Arial" pitchFamily="34" charset="0"/>
              <a:buChar char="•"/>
              <a:defRPr/>
            </a:pPr>
            <a:r>
              <a:rPr lang="en-US" sz="2000" dirty="0" smtClean="0"/>
              <a:t>Institute </a:t>
            </a:r>
            <a:r>
              <a:rPr lang="en-US" sz="2000" dirty="0"/>
              <a:t>Sustainable </a:t>
            </a:r>
            <a:r>
              <a:rPr lang="en-US" sz="2000" dirty="0" smtClean="0"/>
              <a:t>Building Strategy</a:t>
            </a:r>
          </a:p>
          <a:p>
            <a:pPr eaLnBrk="1" fontAlgn="auto" hangingPunct="1">
              <a:spcAft>
                <a:spcPts val="0"/>
              </a:spcAft>
              <a:buFont typeface="Arial" pitchFamily="34" charset="0"/>
              <a:buChar char="•"/>
              <a:defRPr/>
            </a:pPr>
            <a:r>
              <a:rPr lang="en-US" sz="2000" dirty="0" smtClean="0"/>
              <a:t>Review of automated building functions quarterly</a:t>
            </a:r>
          </a:p>
          <a:p>
            <a:pPr eaLnBrk="1" fontAlgn="auto" hangingPunct="1">
              <a:spcAft>
                <a:spcPts val="0"/>
              </a:spcAft>
              <a:buFont typeface="Arial" pitchFamily="34" charset="0"/>
              <a:buChar char="•"/>
              <a:defRPr/>
            </a:pPr>
            <a:r>
              <a:rPr lang="en-US" sz="2000" dirty="0" smtClean="0"/>
              <a:t>Ensure HVAC and lighting system commissioning is complete and perform additional training for managers, maintenance staff and building occupants</a:t>
            </a:r>
          </a:p>
          <a:p>
            <a:pPr eaLnBrk="1" fontAlgn="auto" hangingPunct="1">
              <a:spcAft>
                <a:spcPts val="0"/>
              </a:spcAft>
              <a:buFont typeface="Arial" pitchFamily="34" charset="0"/>
              <a:buChar char="•"/>
              <a:defRPr/>
            </a:pPr>
            <a:r>
              <a:rPr lang="en-US" sz="2000" dirty="0" smtClean="0"/>
              <a:t>Engage people using the offices , classrooms</a:t>
            </a:r>
            <a:r>
              <a:rPr lang="en-US" sz="2000" dirty="0"/>
              <a:t> </a:t>
            </a:r>
            <a:r>
              <a:rPr lang="en-US" sz="2000" dirty="0" smtClean="0"/>
              <a:t>and residential halls to save energy</a:t>
            </a:r>
            <a:endParaRPr lang="en-US" sz="2000" dirty="0"/>
          </a:p>
          <a:p>
            <a:pPr eaLnBrk="1" fontAlgn="auto" hangingPunct="1">
              <a:spcAft>
                <a:spcPts val="0"/>
              </a:spcAft>
              <a:buFont typeface="Arial" pitchFamily="34" charset="0"/>
              <a:buNone/>
              <a:defRPr/>
            </a:pPr>
            <a:endParaRPr lang="en-US" sz="2000" dirty="0" smtClean="0"/>
          </a:p>
        </p:txBody>
      </p:sp>
      <p:pic>
        <p:nvPicPr>
          <p:cNvPr id="18437"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461963"/>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609600"/>
            <a:ext cx="7772400" cy="914400"/>
          </a:xfrm>
        </p:spPr>
        <p:txBody>
          <a:bodyPr/>
          <a:lstStyle/>
          <a:p>
            <a:pPr eaLnBrk="1" fontAlgn="auto" hangingPunct="1">
              <a:spcAft>
                <a:spcPts val="0"/>
              </a:spcAft>
              <a:defRPr/>
            </a:pPr>
            <a:r>
              <a:rPr lang="en-US" sz="2800" dirty="0" smtClean="0">
                <a:solidFill>
                  <a:srgbClr val="820000"/>
                </a:solidFill>
              </a:rPr>
              <a:t>Building Automation System</a:t>
            </a:r>
            <a:endParaRPr lang="en-US" sz="2800" dirty="0">
              <a:solidFill>
                <a:srgbClr val="820000"/>
              </a:solidFill>
            </a:endParaRPr>
          </a:p>
        </p:txBody>
      </p:sp>
      <p:sp>
        <p:nvSpPr>
          <p:cNvPr id="3" name="Subtitle 2"/>
          <p:cNvSpPr>
            <a:spLocks noGrp="1"/>
          </p:cNvSpPr>
          <p:nvPr>
            <p:ph type="subTitle" idx="4294967295"/>
          </p:nvPr>
        </p:nvSpPr>
        <p:spPr>
          <a:xfrm>
            <a:off x="940496" y="1701452"/>
            <a:ext cx="7239000" cy="2362200"/>
          </a:xfrm>
        </p:spPr>
        <p:txBody>
          <a:bodyPr rtlCol="0">
            <a:normAutofit fontScale="70000" lnSpcReduction="20000"/>
          </a:bodyPr>
          <a:lstStyle/>
          <a:p>
            <a:pPr eaLnBrk="1" fontAlgn="auto" hangingPunct="1">
              <a:spcAft>
                <a:spcPts val="0"/>
              </a:spcAft>
              <a:buFont typeface="Arial" pitchFamily="34" charset="0"/>
              <a:buNone/>
              <a:defRPr/>
            </a:pPr>
            <a:r>
              <a:rPr sz="4600" b="1" dirty="0">
                <a:solidFill>
                  <a:srgbClr val="820000"/>
                </a:solidFill>
                <a:latin typeface="+mj-lt"/>
              </a:rPr>
              <a:t>Control Functions</a:t>
            </a:r>
          </a:p>
          <a:p>
            <a:pPr marL="457200" indent="-457200" eaLnBrk="1" fontAlgn="auto" hangingPunct="1">
              <a:spcAft>
                <a:spcPts val="0"/>
              </a:spcAft>
              <a:buFont typeface="Arial" pitchFamily="34" charset="0"/>
              <a:buChar char="•"/>
              <a:defRPr/>
            </a:pPr>
            <a:endParaRPr sz="2400" dirty="0"/>
          </a:p>
          <a:p>
            <a:pPr marL="457200" indent="-457200" eaLnBrk="1" fontAlgn="auto" hangingPunct="1">
              <a:spcAft>
                <a:spcPts val="0"/>
              </a:spcAft>
              <a:buFont typeface="Arial" pitchFamily="34" charset="0"/>
              <a:buChar char="•"/>
              <a:defRPr/>
            </a:pPr>
            <a:r>
              <a:rPr sz="3200" dirty="0"/>
              <a:t>HVAC Controls and Remote Programming</a:t>
            </a:r>
          </a:p>
          <a:p>
            <a:pPr marL="457200" indent="-457200" eaLnBrk="1" fontAlgn="auto" hangingPunct="1">
              <a:spcAft>
                <a:spcPts val="0"/>
              </a:spcAft>
              <a:buFont typeface="Arial" pitchFamily="34" charset="0"/>
              <a:buChar char="•"/>
              <a:defRPr/>
            </a:pPr>
            <a:r>
              <a:rPr sz="3200" dirty="0"/>
              <a:t>Lighting Controls</a:t>
            </a:r>
          </a:p>
          <a:p>
            <a:pPr marL="457200" indent="-457200" eaLnBrk="1" fontAlgn="auto" hangingPunct="1">
              <a:spcAft>
                <a:spcPts val="0"/>
              </a:spcAft>
              <a:buFont typeface="Arial" pitchFamily="34" charset="0"/>
              <a:buChar char="•"/>
              <a:defRPr/>
            </a:pPr>
            <a:r>
              <a:rPr sz="3200" dirty="0"/>
              <a:t>Security System Integration </a:t>
            </a:r>
          </a:p>
          <a:p>
            <a:pPr marL="457200" indent="-457200" eaLnBrk="1" fontAlgn="auto" hangingPunct="1">
              <a:spcAft>
                <a:spcPts val="0"/>
              </a:spcAft>
              <a:buFont typeface="Arial" pitchFamily="34" charset="0"/>
              <a:buChar char="•"/>
              <a:defRPr/>
            </a:pPr>
            <a:r>
              <a:rPr lang="en-US" sz="3200" dirty="0" smtClean="0"/>
              <a:t>E</a:t>
            </a:r>
            <a:r>
              <a:rPr sz="3200" dirty="0" smtClean="0"/>
              <a:t>nergy </a:t>
            </a:r>
            <a:r>
              <a:rPr sz="3200" dirty="0"/>
              <a:t>usage monitoring</a:t>
            </a:r>
          </a:p>
          <a:p>
            <a:pPr marL="457200" indent="-457200" eaLnBrk="1" fontAlgn="auto" hangingPunct="1">
              <a:spcAft>
                <a:spcPts val="0"/>
              </a:spcAft>
              <a:buFont typeface="Arial" pitchFamily="34" charset="0"/>
              <a:buChar char="•"/>
              <a:defRPr/>
            </a:pPr>
            <a:endParaRPr sz="2400" dirty="0"/>
          </a:p>
          <a:p>
            <a:pPr marL="457200" indent="-457200" eaLnBrk="1" fontAlgn="auto" hangingPunct="1">
              <a:spcAft>
                <a:spcPts val="0"/>
              </a:spcAft>
              <a:buFont typeface="Arial" pitchFamily="34" charset="0"/>
              <a:buChar char="•"/>
              <a:defRPr/>
            </a:pPr>
            <a:endParaRPr sz="2400" dirty="0"/>
          </a:p>
          <a:p>
            <a:pPr eaLnBrk="1" fontAlgn="auto" hangingPunct="1">
              <a:spcAft>
                <a:spcPts val="0"/>
              </a:spcAft>
              <a:buFont typeface="Arial" pitchFamily="34" charset="0"/>
              <a:buNone/>
              <a:defRPr/>
            </a:pPr>
            <a:endParaRPr sz="2400" dirty="0"/>
          </a:p>
          <a:p>
            <a:pPr marL="457200" indent="-457200" eaLnBrk="1" fontAlgn="auto" hangingPunct="1">
              <a:spcAft>
                <a:spcPts val="0"/>
              </a:spcAft>
              <a:buFont typeface="Arial" pitchFamily="34" charset="0"/>
              <a:buChar char="•"/>
              <a:defRPr/>
            </a:pPr>
            <a:endParaRPr sz="2400" dirty="0"/>
          </a:p>
        </p:txBody>
      </p:sp>
      <p:pic>
        <p:nvPicPr>
          <p:cNvPr id="15364" name="Picture 7" descr="15Sept08-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495300"/>
            <a:ext cx="1239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6" descr="EnergySolutionsKeyline4-30-10_Layou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20000"/>
                </a:solidFill>
              </a:rPr>
              <a:t>Energy Audit Summary</a:t>
            </a:r>
            <a:endParaRPr lang="en-US" dirty="0">
              <a:solidFill>
                <a:srgbClr val="820000"/>
              </a:solidFill>
            </a:endParaRPr>
          </a:p>
        </p:txBody>
      </p:sp>
      <p:sp>
        <p:nvSpPr>
          <p:cNvPr id="3" name="Content Placeholder 2"/>
          <p:cNvSpPr>
            <a:spLocks noGrp="1"/>
          </p:cNvSpPr>
          <p:nvPr>
            <p:ph idx="1"/>
          </p:nvPr>
        </p:nvSpPr>
        <p:spPr>
          <a:xfrm>
            <a:off x="797273" y="1453019"/>
            <a:ext cx="7607691" cy="3507287"/>
          </a:xfrm>
        </p:spPr>
        <p:txBody>
          <a:bodyPr/>
          <a:lstStyle/>
          <a:p>
            <a:r>
              <a:rPr lang="en-US" sz="2000" dirty="0" smtClean="0"/>
              <a:t>Decision matrix for Building Manager</a:t>
            </a:r>
            <a:endParaRPr lang="en-US" sz="2000" dirty="0"/>
          </a:p>
          <a:p>
            <a:r>
              <a:rPr lang="en-US" sz="2000" dirty="0" smtClean="0"/>
              <a:t>Comprehensive Energy Analysis</a:t>
            </a:r>
            <a:endParaRPr lang="en-US" sz="2000" dirty="0"/>
          </a:p>
          <a:p>
            <a:r>
              <a:rPr lang="en-US" sz="2000" dirty="0" smtClean="0"/>
              <a:t>Systems are interrelated</a:t>
            </a:r>
            <a:endParaRPr lang="en-US" sz="2000" dirty="0"/>
          </a:p>
          <a:p>
            <a:r>
              <a:rPr lang="en-US" sz="2000" dirty="0" smtClean="0"/>
              <a:t>Sustainable site and operations</a:t>
            </a:r>
            <a:endParaRPr lang="en-US" sz="2000" dirty="0"/>
          </a:p>
          <a:p>
            <a:r>
              <a:rPr lang="en-US" sz="2000" dirty="0" smtClean="0"/>
              <a:t>Capital Budget</a:t>
            </a:r>
            <a:endParaRPr lang="en-US" sz="2000" dirty="0"/>
          </a:p>
          <a:p>
            <a:r>
              <a:rPr lang="en-US" sz="2000" dirty="0" smtClean="0"/>
              <a:t>Consider water, transportation and landscaping</a:t>
            </a:r>
            <a:endParaRPr lang="en-US" sz="2000" dirty="0"/>
          </a:p>
        </p:txBody>
      </p:sp>
    </p:spTree>
    <p:extLst>
      <p:ext uri="{BB962C8B-B14F-4D97-AF65-F5344CB8AC3E}">
        <p14:creationId xmlns:p14="http://schemas.microsoft.com/office/powerpoint/2010/main" val="37359724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p:cNvSpPr>
            <a:spLocks noGrp="1"/>
          </p:cNvSpPr>
          <p:nvPr>
            <p:ph type="title" idx="4294967295"/>
          </p:nvPr>
        </p:nvSpPr>
        <p:spPr>
          <a:xfrm>
            <a:off x="0" y="277813"/>
            <a:ext cx="8229600" cy="1139825"/>
          </a:xfrm>
        </p:spPr>
        <p:txBody>
          <a:bodyPr/>
          <a:lstStyle/>
          <a:p>
            <a:pPr eaLnBrk="1" fontAlgn="auto" hangingPunct="1">
              <a:spcAft>
                <a:spcPts val="0"/>
              </a:spcAft>
              <a:defRPr/>
            </a:pPr>
            <a:r>
              <a:rPr lang="en-US" dirty="0" smtClean="0">
                <a:solidFill>
                  <a:srgbClr val="820000"/>
                </a:solidFill>
              </a:rPr>
              <a:t>About O’Brien Construction</a:t>
            </a:r>
          </a:p>
        </p:txBody>
      </p:sp>
      <p:sp>
        <p:nvSpPr>
          <p:cNvPr id="7171" name="Content Placeholder 5"/>
          <p:cNvSpPr>
            <a:spLocks noGrp="1"/>
          </p:cNvSpPr>
          <p:nvPr>
            <p:ph idx="4294967295"/>
          </p:nvPr>
        </p:nvSpPr>
        <p:spPr>
          <a:xfrm>
            <a:off x="413359" y="1587674"/>
            <a:ext cx="8229600" cy="4530725"/>
          </a:xfrm>
        </p:spPr>
        <p:txBody>
          <a:bodyPr/>
          <a:lstStyle/>
          <a:p>
            <a:pPr eaLnBrk="1" hangingPunct="1">
              <a:buFont typeface="Wingdings" pitchFamily="2" charset="2"/>
              <a:buNone/>
            </a:pPr>
            <a:r>
              <a:rPr lang="en-US" sz="2000" dirty="0" smtClean="0">
                <a:solidFill>
                  <a:srgbClr val="820000"/>
                </a:solidFill>
              </a:rPr>
              <a:t>O’Brien Construction’s  and Energy Solutions Mission Statement</a:t>
            </a:r>
          </a:p>
          <a:p>
            <a:pPr eaLnBrk="1" hangingPunct="1">
              <a:buFont typeface="Wingdings" pitchFamily="2" charset="2"/>
              <a:buNone/>
            </a:pPr>
            <a:r>
              <a:rPr lang="en-US" sz="2400" dirty="0" smtClean="0"/>
              <a:t>	</a:t>
            </a:r>
            <a:r>
              <a:rPr lang="en-US" sz="1800" i="1" dirty="0" smtClean="0"/>
              <a:t>The Mission of O’Brien Construction and Energy Solutions is to develop lasting relationships based on mutual trust and respect. The initiatives we use in creating our relationships will be guided by the following principles.</a:t>
            </a:r>
          </a:p>
          <a:p>
            <a:pPr eaLnBrk="1" hangingPunct="1">
              <a:buFont typeface="Wingdings" pitchFamily="2" charset="2"/>
              <a:buNone/>
            </a:pPr>
            <a:r>
              <a:rPr lang="en-US" sz="1800" i="1" dirty="0" smtClean="0"/>
              <a:t>		</a:t>
            </a:r>
            <a:r>
              <a:rPr lang="en-US" sz="1800" i="1" dirty="0" smtClean="0">
                <a:solidFill>
                  <a:srgbClr val="820000"/>
                </a:solidFill>
              </a:rPr>
              <a:t>♦ </a:t>
            </a:r>
            <a:r>
              <a:rPr lang="en-US" sz="1800" i="1" dirty="0" smtClean="0"/>
              <a:t>Our Clients Are The Focus Of Everything We Do.</a:t>
            </a:r>
          </a:p>
          <a:p>
            <a:pPr eaLnBrk="1" hangingPunct="1">
              <a:buFont typeface="Wingdings" pitchFamily="2" charset="2"/>
              <a:buNone/>
            </a:pPr>
            <a:r>
              <a:rPr lang="en-US" sz="1800" i="1" dirty="0" smtClean="0"/>
              <a:t>		</a:t>
            </a:r>
            <a:r>
              <a:rPr lang="en-US" sz="1800" i="1" dirty="0" smtClean="0">
                <a:solidFill>
                  <a:srgbClr val="820000"/>
                </a:solidFill>
              </a:rPr>
              <a:t>♦</a:t>
            </a:r>
            <a:r>
              <a:rPr lang="en-US" sz="1800" i="1" dirty="0" smtClean="0"/>
              <a:t> Employee Involvement Is Our Way Of Life.</a:t>
            </a:r>
          </a:p>
          <a:p>
            <a:pPr eaLnBrk="1" hangingPunct="1">
              <a:buFont typeface="Wingdings" pitchFamily="2" charset="2"/>
              <a:buNone/>
            </a:pPr>
            <a:r>
              <a:rPr lang="en-US" sz="1800" i="1" dirty="0" smtClean="0"/>
              <a:t>		</a:t>
            </a:r>
            <a:r>
              <a:rPr lang="en-US" sz="1800" i="1" dirty="0" smtClean="0">
                <a:solidFill>
                  <a:srgbClr val="820000"/>
                </a:solidFill>
              </a:rPr>
              <a:t>♦</a:t>
            </a:r>
            <a:r>
              <a:rPr lang="en-US" sz="1800" i="1" dirty="0" smtClean="0"/>
              <a:t> Continuous Quality Improvement Is Essential To Our Success.</a:t>
            </a:r>
          </a:p>
          <a:p>
            <a:pPr eaLnBrk="1" hangingPunct="1">
              <a:buFont typeface="Wingdings" pitchFamily="2" charset="2"/>
              <a:buNone/>
            </a:pPr>
            <a:r>
              <a:rPr lang="en-US" sz="1800" i="1" dirty="0" smtClean="0"/>
              <a:t>		</a:t>
            </a:r>
            <a:r>
              <a:rPr lang="en-US" sz="1800" i="1" dirty="0" smtClean="0">
                <a:solidFill>
                  <a:srgbClr val="820000"/>
                </a:solidFill>
              </a:rPr>
              <a:t>♦</a:t>
            </a:r>
            <a:r>
              <a:rPr lang="en-US" sz="1800" i="1" dirty="0" smtClean="0"/>
              <a:t> Subcontractors And Suppliers Are Our Partners.</a:t>
            </a:r>
          </a:p>
          <a:p>
            <a:pPr eaLnBrk="1" hangingPunct="1">
              <a:buFont typeface="Wingdings" pitchFamily="2" charset="2"/>
              <a:buNone/>
            </a:pPr>
            <a:r>
              <a:rPr lang="en-US" sz="1800" i="1" dirty="0" smtClean="0"/>
              <a:t>		</a:t>
            </a:r>
            <a:r>
              <a:rPr lang="en-US" sz="1800" i="1" dirty="0" smtClean="0">
                <a:solidFill>
                  <a:srgbClr val="820000"/>
                </a:solidFill>
              </a:rPr>
              <a:t>♦</a:t>
            </a:r>
            <a:r>
              <a:rPr lang="en-US" sz="1800" i="1" dirty="0" smtClean="0"/>
              <a:t> Integrity Is Never Compromised.</a:t>
            </a:r>
            <a:endParaRPr lang="en-US" sz="1800" dirty="0" smtClean="0"/>
          </a:p>
          <a:p>
            <a:pPr eaLnBrk="1" hangingPunct="1">
              <a:buFont typeface="Wingdings" pitchFamily="2" charset="2"/>
              <a:buNone/>
            </a:pPr>
            <a:endParaRPr lang="en-US" i="1" dirty="0" smtClean="0">
              <a:solidFill>
                <a:srgbClr val="820000"/>
              </a:solidFill>
            </a:endParaRPr>
          </a:p>
          <a:p>
            <a:pPr eaLnBrk="1" hangingPunct="1">
              <a:buFont typeface="Wingdings" pitchFamily="2" charset="2"/>
              <a:buNone/>
            </a:pPr>
            <a:endParaRPr lang="en-US" dirty="0" smtClean="0">
              <a:solidFill>
                <a:srgbClr val="820000"/>
              </a:solidFill>
            </a:endParaRPr>
          </a:p>
        </p:txBody>
      </p:sp>
      <p:pic>
        <p:nvPicPr>
          <p:cNvPr id="7172"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4627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4"/>
          <p:cNvSpPr>
            <a:spLocks noGrp="1"/>
          </p:cNvSpPr>
          <p:nvPr>
            <p:ph type="title" idx="4294967295"/>
          </p:nvPr>
        </p:nvSpPr>
        <p:spPr>
          <a:xfrm>
            <a:off x="0" y="277813"/>
            <a:ext cx="8229600" cy="1139825"/>
          </a:xfrm>
        </p:spPr>
        <p:txBody>
          <a:bodyPr/>
          <a:lstStyle/>
          <a:p>
            <a:pPr eaLnBrk="1" fontAlgn="auto" hangingPunct="1">
              <a:spcAft>
                <a:spcPts val="0"/>
              </a:spcAft>
              <a:defRPr/>
            </a:pPr>
            <a:r>
              <a:rPr lang="en-US" sz="3600" dirty="0" smtClean="0">
                <a:solidFill>
                  <a:srgbClr val="820000"/>
                </a:solidFill>
              </a:rPr>
              <a:t>Fun Stuff</a:t>
            </a:r>
            <a:endParaRPr lang="en-US" sz="3600" dirty="0" smtClean="0">
              <a:solidFill>
                <a:srgbClr val="820000"/>
              </a:solidFill>
            </a:endParaRPr>
          </a:p>
        </p:txBody>
      </p:sp>
      <p:sp>
        <p:nvSpPr>
          <p:cNvPr id="7171" name="Content Placeholder 5"/>
          <p:cNvSpPr>
            <a:spLocks noGrp="1"/>
          </p:cNvSpPr>
          <p:nvPr>
            <p:ph idx="4294967295"/>
          </p:nvPr>
        </p:nvSpPr>
        <p:spPr>
          <a:xfrm>
            <a:off x="375781" y="1409700"/>
            <a:ext cx="8342334" cy="2811571"/>
          </a:xfrm>
        </p:spPr>
        <p:txBody>
          <a:bodyPr/>
          <a:lstStyle/>
          <a:p>
            <a:pPr algn="ctr" eaLnBrk="1" hangingPunct="1">
              <a:buFont typeface="Wingdings" pitchFamily="2" charset="2"/>
              <a:buNone/>
            </a:pPr>
            <a:r>
              <a:rPr lang="en-US" sz="2800" dirty="0" smtClean="0"/>
              <a:t>True or False</a:t>
            </a:r>
          </a:p>
          <a:p>
            <a:pPr algn="ctr" eaLnBrk="1" hangingPunct="1">
              <a:buFont typeface="Wingdings" pitchFamily="2" charset="2"/>
              <a:buNone/>
            </a:pPr>
            <a:r>
              <a:rPr lang="en-US" sz="2800" dirty="0" smtClean="0"/>
              <a:t>Building envelope refers to large FedEx mailing pouch</a:t>
            </a:r>
          </a:p>
          <a:p>
            <a:pPr algn="ctr" eaLnBrk="1" hangingPunct="1">
              <a:buFont typeface="Wingdings" pitchFamily="2" charset="2"/>
              <a:buNone/>
            </a:pPr>
            <a:r>
              <a:rPr lang="en-US" sz="2800" dirty="0" smtClean="0"/>
              <a:t>Fluorescent lights are all about the same cost</a:t>
            </a:r>
          </a:p>
          <a:p>
            <a:pPr algn="ctr" eaLnBrk="1" hangingPunct="1">
              <a:buFont typeface="Wingdings" pitchFamily="2" charset="2"/>
              <a:buNone/>
            </a:pPr>
            <a:r>
              <a:rPr lang="en-US" sz="2800" dirty="0" smtClean="0"/>
              <a:t>If natural gas prices are low, is it wise to have the most energy efficient available?</a:t>
            </a:r>
          </a:p>
          <a:p>
            <a:pPr algn="ctr" eaLnBrk="1" hangingPunct="1">
              <a:buFont typeface="Wingdings" pitchFamily="2" charset="2"/>
              <a:buNone/>
            </a:pPr>
            <a:endParaRPr lang="en-US" sz="2800" dirty="0" smtClean="0"/>
          </a:p>
          <a:p>
            <a:pPr algn="ctr" eaLnBrk="1" hangingPunct="1">
              <a:buFont typeface="Wingdings" pitchFamily="2" charset="2"/>
              <a:buNone/>
            </a:pPr>
            <a:endParaRPr lang="en-US" sz="2800" dirty="0" smtClean="0"/>
          </a:p>
          <a:p>
            <a:pPr eaLnBrk="1" hangingPunct="1">
              <a:buFont typeface="Wingdings" pitchFamily="2" charset="2"/>
              <a:buNone/>
            </a:pPr>
            <a:endParaRPr lang="en-US" i="1" dirty="0" smtClean="0">
              <a:solidFill>
                <a:srgbClr val="820000"/>
              </a:solidFill>
            </a:endParaRPr>
          </a:p>
          <a:p>
            <a:pPr eaLnBrk="1" hangingPunct="1">
              <a:buFont typeface="Wingdings" pitchFamily="2" charset="2"/>
              <a:buNone/>
            </a:pPr>
            <a:endParaRPr lang="en-US" dirty="0" smtClean="0">
              <a:solidFill>
                <a:srgbClr val="820000"/>
              </a:solidFill>
            </a:endParaRPr>
          </a:p>
        </p:txBody>
      </p:sp>
      <p:pic>
        <p:nvPicPr>
          <p:cNvPr id="7172"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699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304800" y="339725"/>
            <a:ext cx="7926388" cy="950913"/>
          </a:xfrm>
        </p:spPr>
        <p:txBody>
          <a:bodyPr/>
          <a:lstStyle/>
          <a:p>
            <a:pPr eaLnBrk="1" fontAlgn="auto" hangingPunct="1">
              <a:spcAft>
                <a:spcPts val="0"/>
              </a:spcAft>
              <a:defRPr/>
            </a:pPr>
            <a:r>
              <a:rPr lang="en-US" dirty="0" smtClean="0">
                <a:solidFill>
                  <a:srgbClr val="820000"/>
                </a:solidFill>
              </a:rPr>
              <a:t>EXPERIENCE        </a:t>
            </a:r>
            <a:r>
              <a:rPr lang="en-US" sz="2000" dirty="0" smtClean="0">
                <a:solidFill>
                  <a:srgbClr val="820000"/>
                </a:solidFill>
              </a:rPr>
              <a:t>VARIOUS PROJECTS</a:t>
            </a:r>
            <a:r>
              <a:rPr lang="en-US" dirty="0" smtClean="0">
                <a:solidFill>
                  <a:srgbClr val="820000"/>
                </a:solidFill>
              </a:rPr>
              <a:t> </a:t>
            </a:r>
          </a:p>
        </p:txBody>
      </p:sp>
      <p:sp>
        <p:nvSpPr>
          <p:cNvPr id="8195" name="Rectangle 5"/>
          <p:cNvSpPr>
            <a:spLocks noGrp="1" noChangeArrowheads="1"/>
          </p:cNvSpPr>
          <p:nvPr>
            <p:ph type="body" sz="half" idx="1"/>
          </p:nvPr>
        </p:nvSpPr>
        <p:spPr>
          <a:xfrm>
            <a:off x="371475" y="1152525"/>
            <a:ext cx="4038600" cy="5029200"/>
          </a:xfrm>
        </p:spPr>
        <p:txBody>
          <a:bodyPr/>
          <a:lstStyle/>
          <a:p>
            <a:pPr marL="0" indent="0" eaLnBrk="1" hangingPunct="1">
              <a:buClr>
                <a:srgbClr val="CC3300"/>
              </a:buClr>
              <a:buFont typeface="Wingdings" pitchFamily="2" charset="2"/>
              <a:buNone/>
            </a:pPr>
            <a:r>
              <a:rPr lang="en-US" sz="2100" dirty="0" err="1" smtClean="0"/>
              <a:t>Piquette</a:t>
            </a:r>
            <a:r>
              <a:rPr lang="en-US" sz="2100" dirty="0" smtClean="0"/>
              <a:t> Square VA </a:t>
            </a:r>
            <a:endParaRPr lang="en-US" sz="2000" dirty="0" smtClean="0"/>
          </a:p>
          <a:p>
            <a:pPr marL="0" indent="0" eaLnBrk="1" hangingPunct="1">
              <a:buClr>
                <a:srgbClr val="CC3300"/>
              </a:buClr>
              <a:buFont typeface="Wingdings" pitchFamily="2" charset="2"/>
              <a:buNone/>
            </a:pPr>
            <a:r>
              <a:rPr lang="en-US" dirty="0" smtClean="0">
                <a:solidFill>
                  <a:srgbClr val="820000"/>
                </a:solidFill>
              </a:rPr>
              <a:t>   - Architect:  John H. </a:t>
            </a:r>
            <a:r>
              <a:rPr lang="en-US" dirty="0" err="1" smtClean="0">
                <a:solidFill>
                  <a:srgbClr val="820000"/>
                </a:solidFill>
              </a:rPr>
              <a:t>Donolan</a:t>
            </a:r>
            <a:endParaRPr lang="en-US" sz="1300" dirty="0" smtClean="0">
              <a:solidFill>
                <a:srgbClr val="820000"/>
              </a:solidFill>
            </a:endParaRPr>
          </a:p>
          <a:p>
            <a:pPr marL="0" indent="0" eaLnBrk="1" hangingPunct="1">
              <a:buFont typeface="Wingdings" pitchFamily="2" charset="2"/>
              <a:buNone/>
            </a:pPr>
            <a:r>
              <a:rPr lang="en-US" sz="2100" dirty="0" smtClean="0"/>
              <a:t>Drake Park Community Center</a:t>
            </a:r>
          </a:p>
          <a:p>
            <a:pPr marL="0" indent="0" eaLnBrk="1" hangingPunct="1">
              <a:buFont typeface="Wingdings" pitchFamily="2" charset="2"/>
              <a:buNone/>
            </a:pPr>
            <a:r>
              <a:rPr lang="en-US" dirty="0" smtClean="0">
                <a:solidFill>
                  <a:srgbClr val="820000"/>
                </a:solidFill>
              </a:rPr>
              <a:t>   - Architect:  Fusco, Shaffer &amp; Pappas, Inc.</a:t>
            </a:r>
          </a:p>
          <a:p>
            <a:pPr marL="0" indent="0" eaLnBrk="1" hangingPunct="1">
              <a:buClr>
                <a:srgbClr val="CC3300"/>
              </a:buClr>
              <a:buFont typeface="Wingdings" pitchFamily="2" charset="2"/>
              <a:buNone/>
            </a:pPr>
            <a:r>
              <a:rPr lang="en-US" sz="2000" dirty="0" smtClean="0"/>
              <a:t>Salvation Army Temple Corps Bldg.</a:t>
            </a:r>
          </a:p>
          <a:p>
            <a:pPr marL="0" indent="0" eaLnBrk="1" hangingPunct="1">
              <a:buClr>
                <a:srgbClr val="CC3300"/>
              </a:buClr>
              <a:buFont typeface="Wingdings" pitchFamily="2" charset="2"/>
              <a:buNone/>
            </a:pPr>
            <a:r>
              <a:rPr lang="en-US" dirty="0" smtClean="0">
                <a:solidFill>
                  <a:srgbClr val="820000"/>
                </a:solidFill>
              </a:rPr>
              <a:t>   - Architect: </a:t>
            </a:r>
            <a:r>
              <a:rPr lang="en-US" dirty="0" err="1" smtClean="0">
                <a:solidFill>
                  <a:srgbClr val="820000"/>
                </a:solidFill>
              </a:rPr>
              <a:t>Ehresman</a:t>
            </a:r>
            <a:r>
              <a:rPr lang="en-US" dirty="0" smtClean="0">
                <a:solidFill>
                  <a:srgbClr val="820000"/>
                </a:solidFill>
              </a:rPr>
              <a:t> Associates, Inc.</a:t>
            </a:r>
          </a:p>
          <a:p>
            <a:pPr marL="0" indent="0" eaLnBrk="1" hangingPunct="1">
              <a:buClr>
                <a:srgbClr val="CC3300"/>
              </a:buClr>
              <a:buFont typeface="Wingdings" pitchFamily="2" charset="2"/>
              <a:buNone/>
            </a:pPr>
            <a:r>
              <a:rPr lang="en-US" sz="2100" dirty="0" smtClean="0"/>
              <a:t>Antioch Baptist Church, Phase I</a:t>
            </a:r>
          </a:p>
          <a:p>
            <a:pPr marL="0" indent="0" eaLnBrk="1" hangingPunct="1">
              <a:buClr>
                <a:srgbClr val="CC3300"/>
              </a:buClr>
              <a:buFont typeface="Wingdings" pitchFamily="2" charset="2"/>
              <a:buNone/>
            </a:pPr>
            <a:r>
              <a:rPr lang="en-US" dirty="0" smtClean="0">
                <a:solidFill>
                  <a:srgbClr val="820000"/>
                </a:solidFill>
              </a:rPr>
              <a:t>   - Architect: </a:t>
            </a:r>
            <a:r>
              <a:rPr lang="en-US" dirty="0" err="1" smtClean="0">
                <a:solidFill>
                  <a:srgbClr val="820000"/>
                </a:solidFill>
              </a:rPr>
              <a:t>Micuda</a:t>
            </a:r>
            <a:r>
              <a:rPr lang="en-US" dirty="0" smtClean="0">
                <a:solidFill>
                  <a:srgbClr val="820000"/>
                </a:solidFill>
              </a:rPr>
              <a:t> Associates, Inc.</a:t>
            </a:r>
          </a:p>
          <a:p>
            <a:pPr marL="0" indent="0" eaLnBrk="1" hangingPunct="1">
              <a:buClr>
                <a:srgbClr val="CC3300"/>
              </a:buClr>
              <a:buFont typeface="Wingdings" pitchFamily="2" charset="2"/>
              <a:buNone/>
            </a:pPr>
            <a:r>
              <a:rPr lang="en-US" sz="2100" dirty="0" smtClean="0"/>
              <a:t>Antioch Baptist Church, Phase II</a:t>
            </a:r>
          </a:p>
          <a:p>
            <a:pPr marL="0" indent="0" eaLnBrk="1" hangingPunct="1">
              <a:buClr>
                <a:srgbClr val="CC3300"/>
              </a:buClr>
              <a:buFont typeface="Wingdings" pitchFamily="2" charset="2"/>
              <a:buNone/>
            </a:pPr>
            <a:r>
              <a:rPr lang="en-US" dirty="0" smtClean="0">
                <a:solidFill>
                  <a:srgbClr val="820000"/>
                </a:solidFill>
              </a:rPr>
              <a:t>   - Architect: Fusco, Shaffer &amp; Pappas, Inc.</a:t>
            </a:r>
          </a:p>
          <a:p>
            <a:pPr marL="0" indent="0" eaLnBrk="1" hangingPunct="1">
              <a:buClr>
                <a:srgbClr val="CC3300"/>
              </a:buClr>
              <a:buFont typeface="Wingdings" pitchFamily="2" charset="2"/>
              <a:buNone/>
            </a:pPr>
            <a:endParaRPr lang="en-US" dirty="0" smtClean="0">
              <a:solidFill>
                <a:schemeClr val="accent2"/>
              </a:solidFill>
            </a:endParaRPr>
          </a:p>
        </p:txBody>
      </p:sp>
      <p:pic>
        <p:nvPicPr>
          <p:cNvPr id="8197" name="Picture 8" descr="DRAK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52800"/>
            <a:ext cx="3048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17424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816" y="4809995"/>
            <a:ext cx="19812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0" descr="1735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4921" y="4591050"/>
            <a:ext cx="19812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1" descr="100_12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3533645"/>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6" descr="EnergySolutionsKeyline4-30-10_Layou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3_MARKETING\Lynn's Files\O'Brien CC\OCC Pictures\Piquette Square\Piquette Courtyard Cov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85567" y="1553226"/>
            <a:ext cx="3194137" cy="17995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339725"/>
            <a:ext cx="7926388" cy="950913"/>
          </a:xfrm>
        </p:spPr>
        <p:txBody>
          <a:bodyPr/>
          <a:lstStyle/>
          <a:p>
            <a:pPr eaLnBrk="1" fontAlgn="auto" hangingPunct="1">
              <a:spcAft>
                <a:spcPts val="0"/>
              </a:spcAft>
              <a:defRPr/>
            </a:pPr>
            <a:r>
              <a:rPr lang="en-US" dirty="0" smtClean="0">
                <a:solidFill>
                  <a:srgbClr val="820000"/>
                </a:solidFill>
              </a:rPr>
              <a:t>EXPERIENCE        </a:t>
            </a:r>
            <a:r>
              <a:rPr lang="en-US" sz="2000" dirty="0" smtClean="0">
                <a:solidFill>
                  <a:srgbClr val="820000"/>
                </a:solidFill>
              </a:rPr>
              <a:t>VARIOUS PROJECTS</a:t>
            </a:r>
            <a:r>
              <a:rPr lang="en-US" dirty="0" smtClean="0">
                <a:solidFill>
                  <a:srgbClr val="820000"/>
                </a:solidFill>
              </a:rPr>
              <a:t> </a:t>
            </a:r>
          </a:p>
        </p:txBody>
      </p:sp>
      <p:sp>
        <p:nvSpPr>
          <p:cNvPr id="9219" name="Rectangle 3"/>
          <p:cNvSpPr>
            <a:spLocks noGrp="1" noChangeArrowheads="1"/>
          </p:cNvSpPr>
          <p:nvPr>
            <p:ph type="body" sz="half" idx="1"/>
          </p:nvPr>
        </p:nvSpPr>
        <p:spPr>
          <a:xfrm>
            <a:off x="406400" y="1136650"/>
            <a:ext cx="4044950" cy="4953000"/>
          </a:xfrm>
        </p:spPr>
        <p:txBody>
          <a:bodyPr/>
          <a:lstStyle/>
          <a:p>
            <a:pPr marL="0" indent="0" eaLnBrk="1" hangingPunct="1">
              <a:buClr>
                <a:srgbClr val="CC3300"/>
              </a:buClr>
              <a:buFont typeface="Wingdings" pitchFamily="2" charset="2"/>
              <a:buNone/>
            </a:pPr>
            <a:r>
              <a:rPr lang="en-US" sz="2400" dirty="0" smtClean="0"/>
              <a:t>Oakland University Credit Union</a:t>
            </a:r>
          </a:p>
          <a:p>
            <a:pPr marL="0" indent="0" eaLnBrk="1" hangingPunct="1">
              <a:buFont typeface="Wingdings" pitchFamily="2" charset="2"/>
              <a:buNone/>
            </a:pPr>
            <a:r>
              <a:rPr lang="en-US" sz="1800" dirty="0" smtClean="0">
                <a:solidFill>
                  <a:srgbClr val="820000"/>
                </a:solidFill>
              </a:rPr>
              <a:t>- </a:t>
            </a:r>
            <a:r>
              <a:rPr lang="en-US" dirty="0" smtClean="0">
                <a:solidFill>
                  <a:srgbClr val="820000"/>
                </a:solidFill>
              </a:rPr>
              <a:t>Architect:  Fusco, Shaffer &amp; Pappas, Inc.</a:t>
            </a:r>
          </a:p>
          <a:p>
            <a:pPr marL="0" indent="0" eaLnBrk="1" hangingPunct="1">
              <a:buFontTx/>
              <a:buNone/>
            </a:pPr>
            <a:r>
              <a:rPr lang="en-US" sz="2400" dirty="0" smtClean="0"/>
              <a:t>Michigan Bell Building </a:t>
            </a:r>
            <a:endParaRPr lang="en-US" sz="2400" dirty="0" smtClean="0">
              <a:solidFill>
                <a:schemeClr val="accent2"/>
              </a:solidFill>
            </a:endParaRPr>
          </a:p>
          <a:p>
            <a:pPr marL="0" indent="0" eaLnBrk="1" hangingPunct="1">
              <a:buFontTx/>
              <a:buNone/>
            </a:pPr>
            <a:r>
              <a:rPr lang="en-US" dirty="0" smtClean="0">
                <a:solidFill>
                  <a:srgbClr val="820000"/>
                </a:solidFill>
              </a:rPr>
              <a:t> - Architect: Fusco, Shaffer &amp; Pappas, Inc</a:t>
            </a:r>
            <a:endParaRPr lang="en-US" sz="1700" dirty="0" smtClean="0">
              <a:solidFill>
                <a:srgbClr val="820000"/>
              </a:solidFill>
            </a:endParaRPr>
          </a:p>
          <a:p>
            <a:pPr marL="0" indent="0" eaLnBrk="1" hangingPunct="1">
              <a:buClr>
                <a:srgbClr val="CC3300"/>
              </a:buClr>
              <a:buFont typeface="Wingdings" pitchFamily="2" charset="2"/>
              <a:buNone/>
            </a:pPr>
            <a:r>
              <a:rPr lang="en-US" sz="2400" dirty="0" smtClean="0"/>
              <a:t>Red Holman GMC</a:t>
            </a:r>
          </a:p>
          <a:p>
            <a:pPr marL="0" indent="0" eaLnBrk="1" hangingPunct="1">
              <a:buClr>
                <a:srgbClr val="CC3300"/>
              </a:buClr>
              <a:buFont typeface="Wingdings" pitchFamily="2" charset="2"/>
              <a:buNone/>
            </a:pPr>
            <a:r>
              <a:rPr lang="en-US" sz="1800" dirty="0" smtClean="0">
                <a:solidFill>
                  <a:srgbClr val="820000"/>
                </a:solidFill>
              </a:rPr>
              <a:t> </a:t>
            </a:r>
            <a:r>
              <a:rPr lang="en-US" dirty="0" smtClean="0">
                <a:solidFill>
                  <a:srgbClr val="820000"/>
                </a:solidFill>
              </a:rPr>
              <a:t>- Architect: L &amp; A Architects, Inc. </a:t>
            </a:r>
          </a:p>
          <a:p>
            <a:pPr marL="0" indent="0" eaLnBrk="1" hangingPunct="1">
              <a:buClr>
                <a:srgbClr val="CC3300"/>
              </a:buClr>
              <a:buFont typeface="Wingdings" pitchFamily="2" charset="2"/>
              <a:buNone/>
            </a:pPr>
            <a:r>
              <a:rPr lang="en-US" sz="2400" dirty="0" smtClean="0"/>
              <a:t>Walgreens </a:t>
            </a:r>
          </a:p>
          <a:p>
            <a:pPr marL="0" indent="0" eaLnBrk="1" hangingPunct="1">
              <a:buClr>
                <a:srgbClr val="CC3300"/>
              </a:buClr>
              <a:buFont typeface="Wingdings" pitchFamily="2" charset="2"/>
              <a:buNone/>
            </a:pPr>
            <a:r>
              <a:rPr lang="en-US" sz="1800" dirty="0" smtClean="0">
                <a:solidFill>
                  <a:srgbClr val="820000"/>
                </a:solidFill>
              </a:rPr>
              <a:t>- </a:t>
            </a:r>
            <a:r>
              <a:rPr lang="en-US" dirty="0" smtClean="0">
                <a:solidFill>
                  <a:srgbClr val="820000"/>
                </a:solidFill>
              </a:rPr>
              <a:t>Architect: </a:t>
            </a:r>
            <a:r>
              <a:rPr lang="en-US" dirty="0" err="1" smtClean="0">
                <a:solidFill>
                  <a:srgbClr val="820000"/>
                </a:solidFill>
              </a:rPr>
              <a:t>Seigfreid</a:t>
            </a:r>
            <a:r>
              <a:rPr lang="en-US" dirty="0" smtClean="0">
                <a:solidFill>
                  <a:srgbClr val="820000"/>
                </a:solidFill>
              </a:rPr>
              <a:t>, Edwards &amp; </a:t>
            </a:r>
            <a:r>
              <a:rPr lang="en-US" dirty="0" err="1" smtClean="0">
                <a:solidFill>
                  <a:srgbClr val="820000"/>
                </a:solidFill>
              </a:rPr>
              <a:t>Asso</a:t>
            </a:r>
            <a:r>
              <a:rPr lang="en-US" dirty="0" smtClean="0">
                <a:solidFill>
                  <a:srgbClr val="820000"/>
                </a:solidFill>
              </a:rPr>
              <a:t>.</a:t>
            </a:r>
          </a:p>
          <a:p>
            <a:pPr marL="0" indent="0" eaLnBrk="1" hangingPunct="1">
              <a:buClr>
                <a:srgbClr val="CC3300"/>
              </a:buClr>
              <a:buFont typeface="Wingdings" pitchFamily="2" charset="2"/>
              <a:buNone/>
            </a:pPr>
            <a:endParaRPr lang="en-US" sz="1800" dirty="0" smtClean="0">
              <a:solidFill>
                <a:schemeClr val="accent2"/>
              </a:solidFill>
            </a:endParaRPr>
          </a:p>
        </p:txBody>
      </p:sp>
      <p:pic>
        <p:nvPicPr>
          <p:cNvPr id="9220" name="Picture 11" descr="Picture 104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676400"/>
            <a:ext cx="2590800" cy="2000250"/>
          </a:xfrm>
          <a:noFill/>
        </p:spPr>
      </p:pic>
      <p:pic>
        <p:nvPicPr>
          <p:cNvPr id="9221" name="Picture 13" descr="WALGRE~1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875" y="4670425"/>
            <a:ext cx="327660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4" descr="RH shop 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3505200"/>
            <a:ext cx="24384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5" descr="MSUCU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450" y="1524000"/>
            <a:ext cx="1981200"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6" descr="EnergySolutionsKeyline4-30-10_Layou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7" descr="G:\2008-12-4 FUS BELL 02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7513" y="3684588"/>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695" y="2582233"/>
            <a:ext cx="7521575" cy="549275"/>
          </a:xfrm>
        </p:spPr>
        <p:txBody>
          <a:bodyPr/>
          <a:lstStyle/>
          <a:p>
            <a:r>
              <a:rPr lang="en-US" dirty="0" smtClean="0"/>
              <a:t>Energy Efficiency and conservation</a:t>
            </a:r>
            <a:endParaRPr lang="en-US" dirty="0"/>
          </a:p>
        </p:txBody>
      </p:sp>
    </p:spTree>
    <p:extLst>
      <p:ext uri="{BB962C8B-B14F-4D97-AF65-F5344CB8AC3E}">
        <p14:creationId xmlns:p14="http://schemas.microsoft.com/office/powerpoint/2010/main" val="1008438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9775" y="495300"/>
            <a:ext cx="7772400" cy="873125"/>
          </a:xfrm>
        </p:spPr>
        <p:txBody>
          <a:bodyPr>
            <a:normAutofit/>
          </a:bodyPr>
          <a:lstStyle/>
          <a:p>
            <a:pPr eaLnBrk="1" fontAlgn="auto" hangingPunct="1">
              <a:spcAft>
                <a:spcPts val="0"/>
              </a:spcAft>
              <a:defRPr/>
            </a:pPr>
            <a:r>
              <a:rPr lang="en-US" b="1" dirty="0" smtClean="0">
                <a:solidFill>
                  <a:srgbClr val="820000"/>
                </a:solidFill>
              </a:rPr>
              <a:t>Saving Energy</a:t>
            </a:r>
            <a:endParaRPr lang="en-US" b="1" dirty="0">
              <a:solidFill>
                <a:srgbClr val="820000"/>
              </a:solidFill>
            </a:endParaRPr>
          </a:p>
        </p:txBody>
      </p:sp>
      <p:sp>
        <p:nvSpPr>
          <p:cNvPr id="3" name="Subtitle 2"/>
          <p:cNvSpPr>
            <a:spLocks noGrp="1"/>
          </p:cNvSpPr>
          <p:nvPr>
            <p:ph type="subTitle" idx="1"/>
          </p:nvPr>
        </p:nvSpPr>
        <p:spPr>
          <a:xfrm>
            <a:off x="1398588" y="1409700"/>
            <a:ext cx="6400800" cy="685800"/>
          </a:xfrm>
        </p:spPr>
        <p:txBody>
          <a:bodyPr rtlCol="0"/>
          <a:lstStyle/>
          <a:p>
            <a:pPr eaLnBrk="1" fontAlgn="auto" hangingPunct="1">
              <a:spcAft>
                <a:spcPts val="0"/>
              </a:spcAft>
              <a:buFont typeface="Arial" pitchFamily="34" charset="0"/>
              <a:buNone/>
              <a:defRPr/>
            </a:pPr>
            <a:r>
              <a:rPr dirty="0"/>
              <a:t>O’Brien Energy Solutions</a:t>
            </a:r>
          </a:p>
        </p:txBody>
      </p:sp>
      <p:pic>
        <p:nvPicPr>
          <p:cNvPr id="1126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354263"/>
            <a:ext cx="3970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275" y="2095500"/>
            <a:ext cx="34131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7"/>
          <p:cNvSpPr txBox="1">
            <a:spLocks noChangeArrowheads="1"/>
          </p:cNvSpPr>
          <p:nvPr/>
        </p:nvSpPr>
        <p:spPr bwMode="auto">
          <a:xfrm>
            <a:off x="422275" y="4925861"/>
            <a:ext cx="34131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2400" dirty="0">
                <a:solidFill>
                  <a:schemeClr val="bg1"/>
                </a:solidFill>
                <a:latin typeface="+mn-lt"/>
              </a:rPr>
              <a:t>Maintenance and Energy Cost Reductions</a:t>
            </a:r>
          </a:p>
        </p:txBody>
      </p:sp>
      <p:sp>
        <p:nvSpPr>
          <p:cNvPr id="11271" name="TextBox 8"/>
          <p:cNvSpPr txBox="1">
            <a:spLocks noChangeArrowheads="1"/>
          </p:cNvSpPr>
          <p:nvPr/>
        </p:nvSpPr>
        <p:spPr bwMode="auto">
          <a:xfrm>
            <a:off x="5727115" y="1771302"/>
            <a:ext cx="2609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2400" dirty="0">
                <a:solidFill>
                  <a:schemeClr val="bg1"/>
                </a:solidFill>
                <a:latin typeface="+mn-lt"/>
              </a:rPr>
              <a:t>Comfort for People</a:t>
            </a:r>
          </a:p>
        </p:txBody>
      </p:sp>
      <p:sp>
        <p:nvSpPr>
          <p:cNvPr id="10" name="TextBox 9"/>
          <p:cNvSpPr txBox="1"/>
          <p:nvPr/>
        </p:nvSpPr>
        <p:spPr>
          <a:xfrm>
            <a:off x="2681466" y="5863833"/>
            <a:ext cx="5371744" cy="646331"/>
          </a:xfrm>
          <a:prstGeom prst="rect">
            <a:avLst/>
          </a:prstGeom>
          <a:noFill/>
          <a:ln w="19050" cap="rnd">
            <a:noFill/>
          </a:ln>
          <a:scene3d>
            <a:camera prst="orthographicFront"/>
            <a:lightRig rig="threePt" dir="t"/>
          </a:scene3d>
          <a:sp3d>
            <a:bevelB/>
          </a:sp3d>
        </p:spPr>
        <p:txBody>
          <a:bodyPr wrap="square">
            <a:spAutoFit/>
          </a:bodyPr>
          <a:lstStyle/>
          <a:p>
            <a:pPr algn="r">
              <a:defRPr/>
            </a:pPr>
            <a:r>
              <a:rPr lang="en-US" sz="3600" i="1" dirty="0">
                <a:solidFill>
                  <a:schemeClr val="bg1"/>
                </a:solidFill>
                <a:latin typeface="+mn-lt"/>
              </a:rPr>
              <a:t>Go Green! Save Green$</a:t>
            </a:r>
          </a:p>
        </p:txBody>
      </p:sp>
      <p:pic>
        <p:nvPicPr>
          <p:cNvPr id="11275" name="Picture 16" descr="EnergySolutionsKeyline4-30-10_Layou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7" descr="15Sept08-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3" y="495300"/>
            <a:ext cx="12128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US" dirty="0" smtClean="0">
                <a:solidFill>
                  <a:srgbClr val="820000"/>
                </a:solidFill>
              </a:rPr>
              <a:t>Return on Investment</a:t>
            </a:r>
            <a:endParaRPr lang="en-US" dirty="0">
              <a:solidFill>
                <a:srgbClr val="820000"/>
              </a:solidFill>
            </a:endParaRPr>
          </a:p>
        </p:txBody>
      </p:sp>
      <p:sp>
        <p:nvSpPr>
          <p:cNvPr id="17411" name="Content Placeholder 2"/>
          <p:cNvSpPr>
            <a:spLocks noGrp="1"/>
          </p:cNvSpPr>
          <p:nvPr>
            <p:ph idx="1"/>
          </p:nvPr>
        </p:nvSpPr>
        <p:spPr>
          <a:xfrm>
            <a:off x="847377" y="1538548"/>
            <a:ext cx="7521575" cy="2795457"/>
          </a:xfrm>
        </p:spPr>
        <p:txBody>
          <a:bodyPr/>
          <a:lstStyle/>
          <a:p>
            <a:pPr eaLnBrk="1" hangingPunct="1"/>
            <a:endParaRPr lang="en-US" dirty="0" smtClean="0"/>
          </a:p>
          <a:p>
            <a:pPr eaLnBrk="1" hangingPunct="1">
              <a:buFont typeface="Arial" charset="0"/>
              <a:buChar char="•"/>
            </a:pPr>
            <a:r>
              <a:rPr lang="en-US" sz="2000" dirty="0" smtClean="0"/>
              <a:t>National average internal rate of return on energy efficiency products is 21.2%</a:t>
            </a:r>
          </a:p>
          <a:p>
            <a:pPr eaLnBrk="1" hangingPunct="1">
              <a:buFont typeface="Arial" charset="0"/>
              <a:buChar char="•"/>
            </a:pPr>
            <a:r>
              <a:rPr lang="en-US" sz="2000" dirty="0" smtClean="0"/>
              <a:t>Two to Three Year Project Payback on Lighting Projects</a:t>
            </a:r>
          </a:p>
          <a:p>
            <a:pPr eaLnBrk="1" hangingPunct="1">
              <a:buFont typeface="Arial" charset="0"/>
              <a:buChar char="•"/>
            </a:pPr>
            <a:r>
              <a:rPr lang="en-US" sz="2000" dirty="0" smtClean="0"/>
              <a:t>Renewable energy technologies also return, but at lower levels</a:t>
            </a:r>
          </a:p>
          <a:p>
            <a:pPr eaLnBrk="1" hangingPunct="1">
              <a:buFont typeface="Arial" charset="0"/>
              <a:buChar char="•"/>
            </a:pPr>
            <a:r>
              <a:rPr lang="en-US" sz="2000" dirty="0" smtClean="0"/>
              <a:t>How much energy and money would you like to save?</a:t>
            </a:r>
          </a:p>
          <a:p>
            <a:pPr eaLnBrk="1" hangingPunct="1">
              <a:buFont typeface="Arial" charset="0"/>
              <a:buChar char="•"/>
            </a:pPr>
            <a:r>
              <a:rPr lang="en-US" sz="2000" dirty="0" smtClean="0"/>
              <a:t>Combine fast payback projects with ones of longer duration</a:t>
            </a:r>
          </a:p>
          <a:p>
            <a:pPr eaLnBrk="1" hangingPunct="1"/>
            <a:endParaRPr lang="en-US" dirty="0" smtClean="0"/>
          </a:p>
        </p:txBody>
      </p:sp>
      <p:pic>
        <p:nvPicPr>
          <p:cNvPr id="17413" name="Picture 16" descr="EnergySolutionsKeyline4-30-10_Layout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663" y="495300"/>
            <a:ext cx="117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endParaRPr lang="en-US" dirty="0"/>
          </a:p>
        </p:txBody>
      </p:sp>
      <p:grpSp>
        <p:nvGrpSpPr>
          <p:cNvPr id="16387" name="Group 6"/>
          <p:cNvGrpSpPr>
            <a:grpSpLocks/>
          </p:cNvGrpSpPr>
          <p:nvPr/>
        </p:nvGrpSpPr>
        <p:grpSpPr bwMode="auto">
          <a:xfrm>
            <a:off x="477838" y="265113"/>
            <a:ext cx="7119937" cy="5554662"/>
            <a:chOff x="457200" y="228600"/>
            <a:chExt cx="7391400" cy="5791200"/>
          </a:xfrm>
        </p:grpSpPr>
        <p:graphicFrame>
          <p:nvGraphicFramePr>
            <p:cNvPr id="5" name="Chart 4"/>
            <p:cNvGraphicFramePr>
              <a:graphicFrameLocks/>
            </p:cNvGraphicFramePr>
            <p:nvPr/>
          </p:nvGraphicFramePr>
          <p:xfrm>
            <a:off x="457200" y="228600"/>
            <a:ext cx="7391400" cy="5791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743013" y="5135976"/>
              <a:ext cx="2875807" cy="523012"/>
            </a:xfrm>
            <a:prstGeom prst="rect">
              <a:avLst/>
            </a:prstGeom>
            <a:solidFill>
              <a:schemeClr val="accent1">
                <a:lumMod val="60000"/>
                <a:lumOff val="40000"/>
              </a:schemeClr>
            </a:solidFill>
          </p:spPr>
          <p:txBody>
            <a:bodyPr>
              <a:spAutoFit/>
            </a:bodyPr>
            <a:lstStyle/>
            <a:p>
              <a:pPr>
                <a:defRPr/>
              </a:pPr>
              <a:r>
                <a:rPr lang="en-US" sz="1400" dirty="0"/>
                <a:t>($98,268 Cost - $27,491 DTE Incentive)</a:t>
              </a:r>
            </a:p>
          </p:txBody>
        </p:sp>
      </p:grpSp>
      <p:pic>
        <p:nvPicPr>
          <p:cNvPr id="16388" name="Picture 16" descr="EnergySolutionsKeyline4-30-10_Layou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775" y="1735138"/>
            <a:ext cx="11763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7">
      <a:dk1>
        <a:srgbClr val="000000"/>
      </a:dk1>
      <a:lt1>
        <a:srgbClr val="FFFFFF"/>
      </a:lt1>
      <a:dk2>
        <a:srgbClr val="434342"/>
      </a:dk2>
      <a:lt2>
        <a:srgbClr val="CDD7D9"/>
      </a:lt2>
      <a:accent1>
        <a:srgbClr val="005696"/>
      </a:accent1>
      <a:accent2>
        <a:srgbClr val="5C8E26"/>
      </a:accent2>
      <a:accent3>
        <a:srgbClr val="0842A0"/>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7">
    <a:dk1>
      <a:srgbClr val="000000"/>
    </a:dk1>
    <a:lt1>
      <a:srgbClr val="FFFFFF"/>
    </a:lt1>
    <a:dk2>
      <a:srgbClr val="434342"/>
    </a:dk2>
    <a:lt2>
      <a:srgbClr val="CDD7D9"/>
    </a:lt2>
    <a:accent1>
      <a:srgbClr val="005696"/>
    </a:accent1>
    <a:accent2>
      <a:srgbClr val="5C8E26"/>
    </a:accent2>
    <a:accent3>
      <a:srgbClr val="0842A0"/>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Angles</Template>
  <TotalTime>14778</TotalTime>
  <Words>813</Words>
  <Application>Microsoft Office PowerPoint</Application>
  <PresentationFormat>On-screen Show (4:3)</PresentationFormat>
  <Paragraphs>194</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Angles</vt:lpstr>
      <vt:lpstr> </vt:lpstr>
      <vt:lpstr>Agenda</vt:lpstr>
      <vt:lpstr>Fun Stuff</vt:lpstr>
      <vt:lpstr>EXPERIENCE        VARIOUS PROJECTS </vt:lpstr>
      <vt:lpstr>EXPERIENCE        VARIOUS PROJECTS </vt:lpstr>
      <vt:lpstr>Energy Efficiency and conservation</vt:lpstr>
      <vt:lpstr>Saving Energy</vt:lpstr>
      <vt:lpstr>Return on Investment</vt:lpstr>
      <vt:lpstr>PowerPoint Presentation</vt:lpstr>
      <vt:lpstr>O’Brien Construction Headquarters Energy Efficiency Systems and features</vt:lpstr>
      <vt:lpstr>Corporate Energy Goals</vt:lpstr>
      <vt:lpstr>Energy Management Strategy</vt:lpstr>
      <vt:lpstr>SELECTING O’BRIEN CONSTRUCTION and Energy solutions</vt:lpstr>
      <vt:lpstr>O’BRIEN CONSTRUCTION Company and O’Brien Energy solutions</vt:lpstr>
      <vt:lpstr>Q &amp; A Discussion</vt:lpstr>
      <vt:lpstr>Extra Slides</vt:lpstr>
      <vt:lpstr>PowerPoint Presentation</vt:lpstr>
      <vt:lpstr>PowerPoint Presentation</vt:lpstr>
      <vt:lpstr>PowerPoint Presentation</vt:lpstr>
      <vt:lpstr>PowerPoint Presentation</vt:lpstr>
      <vt:lpstr>PowerPoint Presentation</vt:lpstr>
      <vt:lpstr>PowerPoint Presentation</vt:lpstr>
      <vt:lpstr>Managing Energy After Initial Projects are Complete</vt:lpstr>
      <vt:lpstr>Building Automation System</vt:lpstr>
      <vt:lpstr>Energy Audit Summary</vt:lpstr>
      <vt:lpstr>About O’Brien Construction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cobrien</dc:creator>
  <cp:lastModifiedBy>Dick Green</cp:lastModifiedBy>
  <cp:revision>289</cp:revision>
  <cp:lastPrinted>2013-02-04T17:40:53Z</cp:lastPrinted>
  <dcterms:created xsi:type="dcterms:W3CDTF">2010-07-13T19:15:42Z</dcterms:created>
  <dcterms:modified xsi:type="dcterms:W3CDTF">2014-05-16T15:57:39Z</dcterms:modified>
</cp:coreProperties>
</file>