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98" r:id="rId3"/>
    <p:sldId id="282" r:id="rId4"/>
    <p:sldId id="272" r:id="rId5"/>
    <p:sldId id="285" r:id="rId6"/>
    <p:sldId id="284" r:id="rId7"/>
    <p:sldId id="286" r:id="rId8"/>
    <p:sldId id="283" r:id="rId9"/>
    <p:sldId id="257" r:id="rId10"/>
    <p:sldId id="258" r:id="rId11"/>
    <p:sldId id="287" r:id="rId12"/>
    <p:sldId id="278" r:id="rId13"/>
    <p:sldId id="280" r:id="rId14"/>
    <p:sldId id="281" r:id="rId15"/>
    <p:sldId id="288" r:id="rId16"/>
    <p:sldId id="296" r:id="rId17"/>
    <p:sldId id="260" r:id="rId18"/>
    <p:sldId id="289" r:id="rId19"/>
    <p:sldId id="261" r:id="rId20"/>
    <p:sldId id="262" r:id="rId21"/>
    <p:sldId id="263" r:id="rId22"/>
    <p:sldId id="265" r:id="rId23"/>
    <p:sldId id="267" r:id="rId24"/>
    <p:sldId id="266" r:id="rId25"/>
    <p:sldId id="264" r:id="rId26"/>
    <p:sldId id="269" r:id="rId27"/>
    <p:sldId id="268" r:id="rId28"/>
    <p:sldId id="306" r:id="rId29"/>
    <p:sldId id="271" r:id="rId30"/>
    <p:sldId id="270" r:id="rId31"/>
    <p:sldId id="275" r:id="rId32"/>
    <p:sldId id="274" r:id="rId33"/>
    <p:sldId id="276" r:id="rId34"/>
    <p:sldId id="307" r:id="rId35"/>
    <p:sldId id="277" r:id="rId36"/>
    <p:sldId id="304" r:id="rId37"/>
    <p:sldId id="259" r:id="rId38"/>
    <p:sldId id="292" r:id="rId39"/>
    <p:sldId id="295" r:id="rId40"/>
    <p:sldId id="293" r:id="rId41"/>
    <p:sldId id="294" r:id="rId42"/>
  </p:sldIdLst>
  <p:sldSz cx="9144000" cy="5143500" type="screen16x9"/>
  <p:notesSz cx="7112000" cy="939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29"/>
    <a:srgbClr val="364A56"/>
    <a:srgbClr val="559C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snapToObjects="1">
      <p:cViewPr>
        <p:scale>
          <a:sx n="120" d="100"/>
          <a:sy n="120" d="100"/>
        </p:scale>
        <p:origin x="-72"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808" y="-96"/>
      </p:cViewPr>
      <p:guideLst>
        <p:guide orient="horz" pos="2960"/>
        <p:guide pos="22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CC9C98AC-9392-4E94-8D37-861C0F7EA95C}" type="datetimeFigureOut">
              <a:rPr lang="en-US" smtClean="0"/>
              <a:pPr/>
              <a:t>5/22/2014</a:t>
            </a:fld>
            <a:endParaRPr lang="en-US"/>
          </a:p>
        </p:txBody>
      </p:sp>
      <p:sp>
        <p:nvSpPr>
          <p:cNvPr id="4" name="Slide Image Placeholder 3"/>
          <p:cNvSpPr>
            <a:spLocks noGrp="1" noRot="1" noChangeAspect="1"/>
          </p:cNvSpPr>
          <p:nvPr>
            <p:ph type="sldImg" idx="2"/>
          </p:nvPr>
        </p:nvSpPr>
        <p:spPr>
          <a:xfrm>
            <a:off x="423863" y="704850"/>
            <a:ext cx="6264275"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35024634-0E4C-46D8-97EF-A8CAF0BA0D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024634-0E4C-46D8-97EF-A8CAF0BA0D6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DOZ_ppt_titleC.pdf"/>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59232" y="2244101"/>
            <a:ext cx="8322124" cy="1102519"/>
          </a:xfrm>
        </p:spPr>
        <p:txBody>
          <a:bodyPr>
            <a:normAutofit/>
          </a:bodyPr>
          <a:lstStyle>
            <a:lvl1pPr algn="l">
              <a:defRPr sz="3200" b="0" i="0" baseline="0">
                <a:solidFill>
                  <a:srgbClr val="FFFFFF"/>
                </a:solidFill>
                <a:latin typeface="Arial"/>
                <a:cs typeface="Arial"/>
              </a:defRPr>
            </a:lvl1pPr>
          </a:lstStyle>
          <a:p>
            <a:r>
              <a:rPr lang="en-US" dirty="0" smtClean="0"/>
              <a:t>Title of presentation goes here</a:t>
            </a:r>
            <a:endParaRPr lang="en-US" dirty="0"/>
          </a:p>
        </p:txBody>
      </p:sp>
      <p:sp>
        <p:nvSpPr>
          <p:cNvPr id="3" name="Subtitle 2"/>
          <p:cNvSpPr>
            <a:spLocks noGrp="1"/>
          </p:cNvSpPr>
          <p:nvPr>
            <p:ph type="subTitle" idx="1" hasCustomPrompt="1"/>
          </p:nvPr>
        </p:nvSpPr>
        <p:spPr>
          <a:xfrm>
            <a:off x="359231" y="3181172"/>
            <a:ext cx="8322125" cy="750190"/>
          </a:xfrm>
        </p:spPr>
        <p:txBody>
          <a:bodyPr>
            <a:normAutofit/>
          </a:bodyPr>
          <a:lstStyle>
            <a:lvl1pPr marL="0" indent="0" algn="l">
              <a:buNone/>
              <a:defRPr sz="18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if needed.</a:t>
            </a:r>
            <a:endParaRPr lang="en-US" dirty="0"/>
          </a:p>
        </p:txBody>
      </p:sp>
    </p:spTree>
    <p:extLst>
      <p:ext uri="{BB962C8B-B14F-4D97-AF65-F5344CB8AC3E}">
        <p14:creationId xmlns="" xmlns:p14="http://schemas.microsoft.com/office/powerpoint/2010/main" val="285164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DOZ_ppt_slideC.pdf"/>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49250" y="104379"/>
            <a:ext cx="8229600" cy="441721"/>
          </a:xfrm>
        </p:spPr>
        <p:txBody>
          <a:bodyPr>
            <a:normAutofit/>
          </a:bodyPr>
          <a:lstStyle>
            <a:lvl1pPr algn="l">
              <a:defRPr sz="2100" b="0" i="0">
                <a:solidFill>
                  <a:schemeClr val="bg1"/>
                </a:solidFill>
                <a:latin typeface="Arial"/>
                <a:cs typeface="Arial"/>
              </a:defRPr>
            </a:lvl1pPr>
          </a:lstStyle>
          <a:p>
            <a:r>
              <a:rPr lang="en-US" dirty="0" smtClean="0"/>
              <a:t>Section/slide title goes here.</a:t>
            </a:r>
            <a:endParaRPr lang="en-US" dirty="0"/>
          </a:p>
        </p:txBody>
      </p:sp>
      <p:sp>
        <p:nvSpPr>
          <p:cNvPr id="3" name="Content Placeholder 2"/>
          <p:cNvSpPr>
            <a:spLocks noGrp="1"/>
          </p:cNvSpPr>
          <p:nvPr>
            <p:ph idx="1"/>
          </p:nvPr>
        </p:nvSpPr>
        <p:spPr>
          <a:xfrm>
            <a:off x="349250" y="1035051"/>
            <a:ext cx="8229600" cy="3394472"/>
          </a:xfrm>
        </p:spPr>
        <p:txBody>
          <a:bodyPr/>
          <a:lstStyle>
            <a:lvl1pPr>
              <a:defRPr sz="2200" b="0" i="0">
                <a:solidFill>
                  <a:schemeClr val="tx1">
                    <a:lumMod val="75000"/>
                    <a:lumOff val="25000"/>
                  </a:schemeClr>
                </a:solidFill>
                <a:latin typeface="Arial"/>
                <a:cs typeface="Arial"/>
              </a:defRPr>
            </a:lvl1pPr>
            <a:lvl2pPr marL="742950" indent="-285750">
              <a:buFont typeface="Wingdings" charset="2"/>
              <a:buChar char="§"/>
              <a:defRPr sz="1800" b="0" i="0">
                <a:solidFill>
                  <a:schemeClr val="tx1">
                    <a:lumMod val="75000"/>
                    <a:lumOff val="25000"/>
                  </a:schemeClr>
                </a:solidFill>
                <a:latin typeface="Arial"/>
                <a:cs typeface="Arial"/>
              </a:defRPr>
            </a:lvl2pPr>
            <a:lvl3pPr>
              <a:defRPr sz="1600" b="0" i="0">
                <a:solidFill>
                  <a:schemeClr val="tx1">
                    <a:lumMod val="75000"/>
                    <a:lumOff val="25000"/>
                  </a:schemeClr>
                </a:solidFill>
                <a:latin typeface="Arial"/>
                <a:cs typeface="Arial"/>
              </a:defRPr>
            </a:lvl3pPr>
            <a:lvl4pPr>
              <a:defRPr b="0" i="0">
                <a:solidFill>
                  <a:schemeClr val="tx1">
                    <a:lumMod val="75000"/>
                    <a:lumOff val="25000"/>
                  </a:schemeClr>
                </a:solidFill>
                <a:latin typeface="Arial"/>
                <a:cs typeface="Arial"/>
              </a:defRPr>
            </a:lvl4pPr>
            <a:lvl5pPr>
              <a:defRPr b="0" i="0">
                <a:solidFill>
                  <a:schemeClr val="tx1">
                    <a:lumMod val="75000"/>
                    <a:lumOff val="25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287405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DOZ_ppt_closingC.pdf"/>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1" y="2046526"/>
            <a:ext cx="9144000" cy="857250"/>
          </a:xfrm>
        </p:spPr>
        <p:txBody>
          <a:bodyPr>
            <a:normAutofit/>
          </a:bodyPr>
          <a:lstStyle>
            <a:lvl1pPr>
              <a:defRPr sz="3200" b="0" i="0">
                <a:solidFill>
                  <a:srgbClr val="001729"/>
                </a:solidFill>
                <a:latin typeface="Arial"/>
                <a:cs typeface="Arial"/>
              </a:defRPr>
            </a:lvl1pPr>
          </a:lstStyle>
          <a:p>
            <a:r>
              <a:rPr lang="en-US" dirty="0" smtClean="0"/>
              <a:t>Questions?</a:t>
            </a:r>
            <a:endParaRPr lang="en-US" dirty="0"/>
          </a:p>
        </p:txBody>
      </p:sp>
      <p:sp>
        <p:nvSpPr>
          <p:cNvPr id="8" name="Subtitle 2"/>
          <p:cNvSpPr>
            <a:spLocks noGrp="1"/>
          </p:cNvSpPr>
          <p:nvPr>
            <p:ph type="subTitle" idx="1" hasCustomPrompt="1"/>
          </p:nvPr>
        </p:nvSpPr>
        <p:spPr>
          <a:xfrm>
            <a:off x="1" y="3098793"/>
            <a:ext cx="9144000" cy="750190"/>
          </a:xfrm>
        </p:spPr>
        <p:txBody>
          <a:bodyPr>
            <a:normAutofit/>
          </a:bodyPr>
          <a:lstStyle>
            <a:lvl1pPr marL="0" indent="0" algn="ctr">
              <a:buNone/>
              <a:defRPr sz="1800" b="0" i="0" baseline="0">
                <a:solidFill>
                  <a:srgbClr val="00172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Contact name, </a:t>
            </a:r>
            <a:r>
              <a:rPr lang="en-US" dirty="0" err="1" smtClean="0"/>
              <a:t>email@doz.net</a:t>
            </a:r>
            <a:endParaRPr lang="en-US" dirty="0"/>
          </a:p>
        </p:txBody>
      </p:sp>
    </p:spTree>
    <p:extLst>
      <p:ext uri="{BB962C8B-B14F-4D97-AF65-F5344CB8AC3E}">
        <p14:creationId xmlns="" xmlns:p14="http://schemas.microsoft.com/office/powerpoint/2010/main" val="261533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38F49E-FC9A-574E-A325-B5A1F81A2ACD}" type="datetimeFigureOut">
              <a:rPr lang="en-US" smtClean="0"/>
              <a:pPr/>
              <a:t>5/22/2014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87FB43-0D83-1145-A057-E5C9DF8153DE}" type="slidenum">
              <a:rPr lang="en-US" smtClean="0"/>
              <a:pPr/>
              <a:t>‹#›</a:t>
            </a:fld>
            <a:endParaRPr lang="en-US"/>
          </a:p>
        </p:txBody>
      </p:sp>
    </p:spTree>
    <p:extLst>
      <p:ext uri="{BB962C8B-B14F-4D97-AF65-F5344CB8AC3E}">
        <p14:creationId xmlns="" xmlns:p14="http://schemas.microsoft.com/office/powerpoint/2010/main" val="394049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levy@doz.net" TargetMode="External"/><Relationship Id="rId2" Type="http://schemas.openxmlformats.org/officeDocument/2006/relationships/hyperlink" Target="mailto:shise@doz.net" TargetMode="Externa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Tangible Property Regulations</a:t>
            </a:r>
            <a:endParaRPr lang="en-US" dirty="0"/>
          </a:p>
        </p:txBody>
      </p:sp>
      <p:sp>
        <p:nvSpPr>
          <p:cNvPr id="3" name="Subtitle 2"/>
          <p:cNvSpPr>
            <a:spLocks noGrp="1"/>
          </p:cNvSpPr>
          <p:nvPr>
            <p:ph type="subTitle" idx="1"/>
          </p:nvPr>
        </p:nvSpPr>
        <p:spPr/>
        <p:txBody>
          <a:bodyPr/>
          <a:lstStyle/>
          <a:p>
            <a:endParaRPr lang="en-US" dirty="0"/>
          </a:p>
        </p:txBody>
      </p:sp>
      <p:sp>
        <p:nvSpPr>
          <p:cNvPr id="6" name="TextBox 5"/>
          <p:cNvSpPr txBox="1"/>
          <p:nvPr/>
        </p:nvSpPr>
        <p:spPr>
          <a:xfrm>
            <a:off x="2270726" y="3952986"/>
            <a:ext cx="1384300" cy="307777"/>
          </a:xfrm>
          <a:prstGeom prst="rect">
            <a:avLst/>
          </a:prstGeom>
          <a:noFill/>
        </p:spPr>
        <p:txBody>
          <a:bodyPr wrap="square" rtlCol="0">
            <a:sp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dozcpa</a:t>
            </a:r>
            <a:endParaRPr lang="en-US" sz="1400" dirty="0">
              <a:solidFill>
                <a:schemeClr val="bg1"/>
              </a:solidFill>
              <a:latin typeface="Arial"/>
              <a:cs typeface="Arial"/>
            </a:endParaRPr>
          </a:p>
        </p:txBody>
      </p:sp>
      <p:pic>
        <p:nvPicPr>
          <p:cNvPr id="7" name="Picture 6" descr="twitter.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16309" y="3958893"/>
            <a:ext cx="368300" cy="368300"/>
          </a:xfrm>
          <a:prstGeom prst="rect">
            <a:avLst/>
          </a:prstGeom>
        </p:spPr>
      </p:pic>
    </p:spTree>
    <p:extLst>
      <p:ext uri="{BB962C8B-B14F-4D97-AF65-F5344CB8AC3E}">
        <p14:creationId xmlns="" xmlns:p14="http://schemas.microsoft.com/office/powerpoint/2010/main" val="360751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Capitalization Rule (</a:t>
            </a:r>
            <a:r>
              <a:rPr lang="en-US" sz="2400" dirty="0" smtClean="0"/>
              <a:t>§</a:t>
            </a:r>
            <a:r>
              <a:rPr lang="en-US" dirty="0" smtClean="0"/>
              <a:t>1.263(a)-1)…</a:t>
            </a:r>
            <a:endParaRPr lang="en-US" dirty="0"/>
          </a:p>
        </p:txBody>
      </p:sp>
      <p:sp>
        <p:nvSpPr>
          <p:cNvPr id="3" name="Content Placeholder 2"/>
          <p:cNvSpPr>
            <a:spLocks noGrp="1"/>
          </p:cNvSpPr>
          <p:nvPr>
            <p:ph idx="1"/>
          </p:nvPr>
        </p:nvSpPr>
        <p:spPr/>
        <p:txBody>
          <a:bodyPr>
            <a:normAutofit fontScale="92500" lnSpcReduction="20000"/>
          </a:bodyPr>
          <a:lstStyle/>
          <a:p>
            <a:pPr lvl="1">
              <a:buNone/>
            </a:pPr>
            <a:r>
              <a:rPr lang="en-US" sz="2400" u="sng" dirty="0" smtClean="0"/>
              <a:t>Cost to Be Capitalized</a:t>
            </a:r>
            <a:endParaRPr lang="en-US" sz="2400" dirty="0" smtClean="0"/>
          </a:p>
          <a:p>
            <a:pPr lvl="1"/>
            <a:r>
              <a:rPr lang="en-US" sz="1900" dirty="0" smtClean="0"/>
              <a:t>Contingency fees if contingent on closing of an acquisition</a:t>
            </a:r>
          </a:p>
          <a:p>
            <a:pPr lvl="1"/>
            <a:r>
              <a:rPr lang="en-US" sz="1900" dirty="0" smtClean="0"/>
              <a:t>Exceptions:</a:t>
            </a:r>
          </a:p>
          <a:p>
            <a:pPr lvl="2"/>
            <a:r>
              <a:rPr lang="en-US" sz="1700" dirty="0" smtClean="0"/>
              <a:t>Employee compensation or overhead:</a:t>
            </a:r>
          </a:p>
          <a:p>
            <a:pPr lvl="3"/>
            <a:r>
              <a:rPr lang="en-US" sz="1700" dirty="0" smtClean="0"/>
              <a:t>Treated as amounts that don’t facilitate acquisition</a:t>
            </a:r>
          </a:p>
          <a:p>
            <a:pPr lvl="3"/>
            <a:r>
              <a:rPr lang="en-US" sz="1700" dirty="0" smtClean="0"/>
              <a:t>Taxpayer may elect to capitalize employee compensation or overhead related to each acquisition</a:t>
            </a:r>
          </a:p>
          <a:p>
            <a:pPr lvl="1"/>
            <a:r>
              <a:rPr lang="en-US" sz="1900" dirty="0" smtClean="0"/>
              <a:t>Effective dates:</a:t>
            </a:r>
          </a:p>
          <a:p>
            <a:pPr lvl="2"/>
            <a:r>
              <a:rPr lang="en-US" sz="1700" dirty="0" smtClean="0"/>
              <a:t>January 1, 2014</a:t>
            </a:r>
          </a:p>
          <a:p>
            <a:pPr lvl="2"/>
            <a:r>
              <a:rPr lang="en-US" sz="1700" dirty="0" smtClean="0"/>
              <a:t>Elect to apply on or after January 1, 2012 and</a:t>
            </a:r>
          </a:p>
          <a:p>
            <a:pPr lvl="2"/>
            <a:r>
              <a:rPr lang="en-US" sz="1700" dirty="0" smtClean="0"/>
              <a:t>Temporary regulations may be used if earlier application is elected</a:t>
            </a:r>
          </a:p>
          <a:p>
            <a:pPr lvl="1"/>
            <a:endParaRPr lang="en-US" sz="1900" dirty="0" smtClean="0"/>
          </a:p>
          <a:p>
            <a:pPr lvl="1"/>
            <a:r>
              <a:rPr lang="en-US" sz="1900" dirty="0" smtClean="0"/>
              <a:t>DOZ Observation:  No, or very few, early adopters </a:t>
            </a:r>
            <a:r>
              <a:rPr lang="en-US" sz="1900" dirty="0" smtClean="0">
                <a:sym typeface="Wingdings" pitchFamily="2" charset="2"/>
              </a:rPr>
              <a:t> </a:t>
            </a:r>
            <a:endParaRPr lang="en-US" sz="1900" dirty="0" smtClean="0"/>
          </a:p>
        </p:txBody>
      </p:sp>
    </p:spTree>
    <p:extLst>
      <p:ext uri="{BB962C8B-B14F-4D97-AF65-F5344CB8AC3E}">
        <p14:creationId xmlns="" xmlns:p14="http://schemas.microsoft.com/office/powerpoint/2010/main" val="832080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Minimis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a:xfrm>
            <a:off x="349249" y="1035051"/>
            <a:ext cx="8460795" cy="3743683"/>
          </a:xfrm>
        </p:spPr>
        <p:txBody>
          <a:bodyPr>
            <a:normAutofit fontScale="85000" lnSpcReduction="10000"/>
          </a:bodyPr>
          <a:lstStyle/>
          <a:p>
            <a:r>
              <a:rPr lang="en-US" dirty="0" smtClean="0"/>
              <a:t>Taxpayers may elect not to capitalize amounts paid to acquire or produce tangible property under </a:t>
            </a:r>
            <a:r>
              <a:rPr lang="en-US" sz="2400" dirty="0" smtClean="0"/>
              <a:t>§</a:t>
            </a:r>
            <a:r>
              <a:rPr lang="en-US" dirty="0" smtClean="0"/>
              <a:t>1.263(a)-2(d) or </a:t>
            </a:r>
            <a:r>
              <a:rPr lang="en-US" sz="2400" dirty="0" smtClean="0"/>
              <a:t>§</a:t>
            </a:r>
            <a:r>
              <a:rPr lang="en-US" dirty="0" smtClean="0"/>
              <a:t>1.263(a)-3(d) if:</a:t>
            </a:r>
          </a:p>
          <a:p>
            <a:pPr lvl="1"/>
            <a:r>
              <a:rPr lang="en-US" dirty="0" smtClean="0"/>
              <a:t>Taxpayer has, at the beginning of the tax year, </a:t>
            </a:r>
            <a:r>
              <a:rPr lang="en-US" b="1" i="1" dirty="0" smtClean="0"/>
              <a:t>written</a:t>
            </a:r>
            <a:r>
              <a:rPr lang="en-US" dirty="0" smtClean="0"/>
              <a:t> accounting procedures treating as an expense amounts paid for property:</a:t>
            </a:r>
          </a:p>
          <a:p>
            <a:pPr lvl="2"/>
            <a:r>
              <a:rPr lang="en-US" dirty="0" smtClean="0"/>
              <a:t>Costing less than a specified dollar amount; or</a:t>
            </a:r>
          </a:p>
          <a:p>
            <a:pPr lvl="2"/>
            <a:r>
              <a:rPr lang="en-US" dirty="0" smtClean="0"/>
              <a:t>With an economic useful life of 12 months or less</a:t>
            </a:r>
          </a:p>
          <a:p>
            <a:pPr lvl="1"/>
            <a:r>
              <a:rPr lang="en-US" dirty="0" smtClean="0"/>
              <a:t>Taxpayer must expense the amount paid for property on its books and records and/or applicable financial statement (</a:t>
            </a:r>
            <a:r>
              <a:rPr lang="en-US" b="1" dirty="0" smtClean="0"/>
              <a:t>“AFS”</a:t>
            </a:r>
            <a:r>
              <a:rPr lang="en-US" dirty="0" smtClean="0"/>
              <a:t>)</a:t>
            </a:r>
          </a:p>
          <a:p>
            <a:pPr lvl="1"/>
            <a:r>
              <a:rPr lang="en-US" dirty="0" smtClean="0"/>
              <a:t>Amounts paid for property may not exceed the de minimis threshold:</a:t>
            </a:r>
          </a:p>
          <a:p>
            <a:pPr lvl="2"/>
            <a:r>
              <a:rPr lang="en-US" dirty="0" smtClean="0"/>
              <a:t>$5,000 for taxpayers with an AFS</a:t>
            </a:r>
          </a:p>
          <a:p>
            <a:pPr lvl="2"/>
            <a:r>
              <a:rPr lang="en-US" dirty="0" smtClean="0"/>
              <a:t>$500 for taxpayers without an AFS</a:t>
            </a:r>
          </a:p>
          <a:p>
            <a:pPr lvl="2"/>
            <a:r>
              <a:rPr lang="en-US" dirty="0" smtClean="0"/>
              <a:t>Amount paid is “per invoice or per item as substantiated by the invoice”</a:t>
            </a:r>
          </a:p>
          <a:p>
            <a:pPr lvl="2"/>
            <a:r>
              <a:rPr lang="en-US" dirty="0" smtClean="0"/>
              <a:t>An invoice for the acquisition of a Unit of Property (UOP) in the amount of $5,001 or $501 will cause the entire amount paid to be ineligible for the de minimis safe harbor election</a:t>
            </a:r>
          </a:p>
          <a:p>
            <a:pPr lvl="2"/>
            <a:r>
              <a:rPr lang="en-US" dirty="0" smtClean="0"/>
              <a:t>Provision for the IRS to increase the maximum amount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Minimis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DOZ Observation</a:t>
            </a:r>
          </a:p>
          <a:p>
            <a:pPr lvl="1"/>
            <a:r>
              <a:rPr lang="en-US" dirty="0" smtClean="0"/>
              <a:t>The requirement that the capitalization policy be </a:t>
            </a:r>
            <a:r>
              <a:rPr lang="en-US" b="1" i="1" dirty="0" smtClean="0"/>
              <a:t>in writing</a:t>
            </a:r>
            <a:r>
              <a:rPr lang="en-US" dirty="0" smtClean="0"/>
              <a:t> technically applies only to taxpayer’s with an AFS.  DOZ recommends that taxpayers have a written capitalization policy with or without an AFS.</a:t>
            </a:r>
          </a:p>
          <a:p>
            <a:pPr lvl="2"/>
            <a:r>
              <a:rPr lang="en-US" dirty="0" smtClean="0"/>
              <a:t>See Appendix A for Sample Capitalization Policy Language </a:t>
            </a:r>
          </a:p>
          <a:p>
            <a:pPr lvl="1"/>
            <a:r>
              <a:rPr lang="en-US" dirty="0" smtClean="0"/>
              <a:t>Final regulations give the IRS authority to make cost-of-living type adjustments to the de minimis threshold; could we have a $5,150 threshold next year?</a:t>
            </a:r>
          </a:p>
          <a:p>
            <a:r>
              <a:rPr lang="en-US" dirty="0" smtClean="0"/>
              <a:t>DOZ Caution</a:t>
            </a:r>
          </a:p>
          <a:p>
            <a:pPr lvl="1"/>
            <a:r>
              <a:rPr lang="en-US" dirty="0" smtClean="0"/>
              <a:t>The new regulations are clear that the written policy be in place at the beginning of the taxable year.  The (written) policy must be effective as of January 1, 2014 and must apply to all 2014 transactions.</a:t>
            </a:r>
          </a:p>
          <a:p>
            <a:r>
              <a:rPr lang="en-US" dirty="0" smtClean="0"/>
              <a:t>DOZ Caution</a:t>
            </a:r>
          </a:p>
          <a:p>
            <a:pPr lvl="1"/>
            <a:r>
              <a:rPr lang="en-US" dirty="0" smtClean="0"/>
              <a:t>Anti-abuse rules apply… you can’t create a separate invoice for parts of a UOP to suddenly fall under the de </a:t>
            </a:r>
            <a:r>
              <a:rPr lang="en-US" dirty="0" err="1" smtClean="0"/>
              <a:t>minimis</a:t>
            </a:r>
            <a:r>
              <a:rPr lang="en-US" dirty="0" smtClean="0"/>
              <a:t> threshold</a:t>
            </a:r>
          </a:p>
          <a:p>
            <a:pPr lvl="2"/>
            <a:r>
              <a:rPr lang="en-US" dirty="0" smtClean="0"/>
              <a:t>Example- truck purchase</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Minimis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Applicable Financial Statements are “Prioritized”:</a:t>
            </a:r>
          </a:p>
          <a:p>
            <a:pPr lvl="1"/>
            <a:r>
              <a:rPr lang="en-US" dirty="0" smtClean="0"/>
              <a:t>Financial statements filed with SEC;</a:t>
            </a:r>
          </a:p>
          <a:p>
            <a:pPr lvl="1"/>
            <a:r>
              <a:rPr lang="en-US" dirty="0" smtClean="0"/>
              <a:t>Certified audited financial statements but </a:t>
            </a:r>
            <a:r>
              <a:rPr lang="en-US" b="1" i="1" dirty="0" smtClean="0"/>
              <a:t>only if</a:t>
            </a:r>
            <a:r>
              <a:rPr lang="en-US" dirty="0" smtClean="0"/>
              <a:t> used for:</a:t>
            </a:r>
          </a:p>
          <a:p>
            <a:pPr lvl="2"/>
            <a:r>
              <a:rPr lang="en-US" dirty="0" smtClean="0"/>
              <a:t>Credit purposes;</a:t>
            </a:r>
          </a:p>
          <a:p>
            <a:pPr lvl="2"/>
            <a:r>
              <a:rPr lang="en-US" dirty="0" smtClean="0"/>
              <a:t>Reporting to shareholders, partners, or similar purposes; or</a:t>
            </a:r>
          </a:p>
          <a:p>
            <a:pPr lvl="2"/>
            <a:r>
              <a:rPr lang="en-US" dirty="0" smtClean="0"/>
              <a:t>Any other substantive tax purpose</a:t>
            </a:r>
          </a:p>
          <a:p>
            <a:pPr lvl="1"/>
            <a:r>
              <a:rPr lang="en-US" i="1" dirty="0" smtClean="0"/>
              <a:t>A financial statement </a:t>
            </a:r>
            <a:r>
              <a:rPr lang="en-US" dirty="0" smtClean="0"/>
              <a:t>(other than a tax return) </a:t>
            </a:r>
            <a:r>
              <a:rPr lang="en-US" i="1" dirty="0" smtClean="0"/>
              <a:t>required to be provided to the federal or a state government or any federal or state agency</a:t>
            </a:r>
            <a:r>
              <a:rPr lang="en-US" dirty="0" smtClean="0"/>
              <a:t> (other than the SEC or IRS)</a:t>
            </a:r>
          </a:p>
          <a:p>
            <a:r>
              <a:rPr lang="en-US" dirty="0" smtClean="0"/>
              <a:t>DOZ Observation</a:t>
            </a:r>
          </a:p>
          <a:p>
            <a:pPr lvl="1"/>
            <a:r>
              <a:rPr lang="en-US" dirty="0" smtClean="0"/>
              <a:t>An audited financial statement solely for the purposes of using the $5,000 de minimis threshold is not an AFS.</a:t>
            </a:r>
          </a:p>
          <a:p>
            <a:pPr lvl="1"/>
            <a:r>
              <a:rPr lang="en-US" dirty="0" smtClean="0"/>
              <a:t>It is clear under the new regulations that an owner certified financial statement is an AFS. This seems inconsistent with regulatory intent and could change at some point in the future.</a:t>
            </a:r>
          </a:p>
          <a:p>
            <a:pPr lvl="1"/>
            <a:r>
              <a:rPr lang="en-US" dirty="0" smtClean="0"/>
              <a:t>It is unclear how the above rules work in a partnership with related partners.</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Minimis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p:txBody>
          <a:bodyPr>
            <a:normAutofit lnSpcReduction="10000"/>
          </a:bodyPr>
          <a:lstStyle/>
          <a:p>
            <a:r>
              <a:rPr lang="en-US" dirty="0" smtClean="0"/>
              <a:t>Transaction and Other Additional Costs:</a:t>
            </a:r>
          </a:p>
          <a:p>
            <a:pPr lvl="1"/>
            <a:r>
              <a:rPr lang="en-US" dirty="0" smtClean="0"/>
              <a:t>Additional costs consist of facilitative costs of acquiring or producing property and costs for work performed before the date the acquired property is placed-in-service</a:t>
            </a:r>
          </a:p>
          <a:p>
            <a:pPr lvl="1"/>
            <a:r>
              <a:rPr lang="en-US" dirty="0" smtClean="0"/>
              <a:t>Taxpayer electing the de minimis safe harbor would include any additional costs such as delivery or installation costs </a:t>
            </a:r>
            <a:r>
              <a:rPr lang="en-US" b="1" i="1" dirty="0" smtClean="0"/>
              <a:t>if such costs are included on the same invoice</a:t>
            </a:r>
          </a:p>
          <a:p>
            <a:pPr lvl="1"/>
            <a:r>
              <a:rPr lang="en-US" dirty="0" smtClean="0"/>
              <a:t>Additional costs should be allocated if invoice is for multiple UOP</a:t>
            </a:r>
          </a:p>
          <a:p>
            <a:r>
              <a:rPr lang="en-US" dirty="0" smtClean="0"/>
              <a:t>Safe Harbor rule must be applied to any amount paid to acquire or produce a UOP (or a material or supply) </a:t>
            </a:r>
            <a:r>
              <a:rPr lang="en-US" i="1" dirty="0" smtClean="0"/>
              <a:t>to which the safe harbor applies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Minimis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p:txBody>
          <a:bodyPr/>
          <a:lstStyle/>
          <a:p>
            <a:r>
              <a:rPr lang="en-US" dirty="0" smtClean="0"/>
              <a:t>DOZ Observation</a:t>
            </a:r>
          </a:p>
          <a:p>
            <a:pPr lvl="1"/>
            <a:r>
              <a:rPr lang="en-US" dirty="0" smtClean="0"/>
              <a:t>One of the criteria to meet the safe harbor requirements is that the amount expensed must be expensed on the AFS (or the books and records for taxpayers without an AFS).  Therefore, once amounts are capitalized for book (AFS) purposes, such costs are no longer eligible to be expensed under the de minimis safe harbor.</a:t>
            </a:r>
          </a:p>
          <a:p>
            <a:pPr lvl="1">
              <a:buNone/>
            </a:pPr>
            <a:endParaRPr lang="en-US" dirty="0" smtClean="0"/>
          </a:p>
          <a:p>
            <a:pPr lvl="1"/>
            <a:r>
              <a:rPr lang="en-US" dirty="0" smtClean="0"/>
              <a:t>The required capitalization policy is a book (GAAP) policy. There is no such thing as a tax capitalization policy.  Therefore, in determining the appropriate threshold for expensing amounts paid to acquire or produce property, GAAP and materiality must be considered.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a:t>
            </a:r>
            <a:r>
              <a:rPr lang="en-US" dirty="0" err="1" smtClean="0"/>
              <a:t>Minimis</a:t>
            </a:r>
            <a:r>
              <a:rPr lang="en-US" dirty="0" smtClean="0"/>
              <a:t> Safe Harbor Election (</a:t>
            </a:r>
            <a:r>
              <a:rPr lang="en-US" sz="2400" dirty="0" smtClean="0"/>
              <a:t>§</a:t>
            </a:r>
            <a:r>
              <a:rPr lang="en-US" dirty="0" smtClean="0"/>
              <a:t>1.263(a)-1(f))..…</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Example Question</a:t>
            </a:r>
          </a:p>
          <a:p>
            <a:pPr lvl="1"/>
            <a:r>
              <a:rPr lang="en-US" dirty="0" smtClean="0"/>
              <a:t>Assume a taxpayer has a written capitalization policy and an </a:t>
            </a:r>
            <a:r>
              <a:rPr lang="en-US" b="1" dirty="0" smtClean="0"/>
              <a:t>AFS</a:t>
            </a:r>
            <a:r>
              <a:rPr lang="en-US" dirty="0" smtClean="0"/>
              <a:t>.  The written capitalization policy provides for expensing amounts paid to acquire a </a:t>
            </a:r>
            <a:r>
              <a:rPr lang="en-US" b="1" dirty="0" smtClean="0"/>
              <a:t>UOP</a:t>
            </a:r>
            <a:r>
              <a:rPr lang="en-US" dirty="0" smtClean="0"/>
              <a:t> up to </a:t>
            </a:r>
            <a:r>
              <a:rPr lang="en-US" b="1" i="1" dirty="0" smtClean="0"/>
              <a:t>$2,500</a:t>
            </a:r>
            <a:r>
              <a:rPr lang="en-US" dirty="0" smtClean="0"/>
              <a:t> for each UOP</a:t>
            </a:r>
            <a:r>
              <a:rPr lang="en-US" b="1" i="1" dirty="0" smtClean="0"/>
              <a:t>.</a:t>
            </a:r>
            <a:r>
              <a:rPr lang="en-US" dirty="0" smtClean="0"/>
              <a:t>  Taxpayer acquires 100 refrigerators for $250,000 (per unit cost of $2,500) and capitalizes the $250,000 on its </a:t>
            </a:r>
            <a:r>
              <a:rPr lang="en-US" b="1" dirty="0" smtClean="0"/>
              <a:t>AFS since the 100 refrigerators represent a significant portion of the total refrigerators (i.e. purchase is material)</a:t>
            </a:r>
            <a:r>
              <a:rPr lang="en-US" dirty="0" smtClean="0"/>
              <a:t>.  Taxpayer also replaces carpet in 10 dwelling units at a cost of $1,500 per UOP.  The total cost of the replacement carpet, $15,000, is expensed on the </a:t>
            </a:r>
            <a:r>
              <a:rPr lang="en-US" b="1" dirty="0" smtClean="0"/>
              <a:t>AFS</a:t>
            </a:r>
            <a:r>
              <a:rPr lang="en-US" dirty="0" smtClean="0"/>
              <a:t>.  Taxpayer makes the de </a:t>
            </a:r>
            <a:r>
              <a:rPr lang="en-US" dirty="0" err="1" smtClean="0"/>
              <a:t>minimis</a:t>
            </a:r>
            <a:r>
              <a:rPr lang="en-US" dirty="0" smtClean="0"/>
              <a:t> election.</a:t>
            </a:r>
          </a:p>
          <a:p>
            <a:r>
              <a:rPr lang="en-US" dirty="0" smtClean="0"/>
              <a:t>Answer</a:t>
            </a:r>
          </a:p>
          <a:p>
            <a:pPr lvl="1"/>
            <a:r>
              <a:rPr lang="en-US" dirty="0" smtClean="0"/>
              <a:t>Taxpayer must capitalize for tax purposes the amounts paid to acquire the 100 refrigerators since the amounts paid for the refrigerators have not been deducted on the </a:t>
            </a:r>
            <a:r>
              <a:rPr lang="en-US" b="1" dirty="0" smtClean="0"/>
              <a:t>AFS</a:t>
            </a:r>
            <a:r>
              <a:rPr lang="en-US" dirty="0" smtClean="0"/>
              <a:t>. </a:t>
            </a:r>
          </a:p>
          <a:p>
            <a:pPr lvl="1"/>
            <a:r>
              <a:rPr lang="en-US" dirty="0" smtClean="0"/>
              <a:t>The cost of the replacement carpet for all ten dwelling units must be expensed.</a:t>
            </a:r>
          </a:p>
          <a:p>
            <a:pPr lvl="1"/>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of Property (“UOP”) (</a:t>
            </a:r>
            <a:r>
              <a:rPr lang="en-US" sz="2400" dirty="0" smtClean="0"/>
              <a:t>§</a:t>
            </a:r>
            <a:r>
              <a:rPr lang="en-US" dirty="0" smtClean="0"/>
              <a:t>1.263(a)-3(e))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UOP rules apply for the purposes of:</a:t>
            </a:r>
          </a:p>
          <a:p>
            <a:pPr lvl="1"/>
            <a:r>
              <a:rPr lang="en-US" dirty="0" smtClean="0"/>
              <a:t>Barring current deductions for new buildings or permanent improvements made to increase the value of the property</a:t>
            </a:r>
          </a:p>
          <a:p>
            <a:pPr lvl="1"/>
            <a:r>
              <a:rPr lang="en-US" dirty="0" smtClean="0"/>
              <a:t>Explaining types of expenses that must be capitalized</a:t>
            </a:r>
          </a:p>
          <a:p>
            <a:pPr lvl="1"/>
            <a:r>
              <a:rPr lang="en-US" dirty="0" smtClean="0"/>
              <a:t>Explaining how to handle materials and supplies</a:t>
            </a:r>
          </a:p>
          <a:p>
            <a:pPr lvl="1"/>
            <a:r>
              <a:rPr lang="en-US" dirty="0" smtClean="0"/>
              <a:t>An improvement to a UOP doesn’t create a separate UOP</a:t>
            </a:r>
          </a:p>
          <a:p>
            <a:pPr lvl="1"/>
            <a:endParaRPr lang="en-US" dirty="0" smtClean="0"/>
          </a:p>
          <a:p>
            <a:r>
              <a:rPr lang="en-US" dirty="0" smtClean="0"/>
              <a:t>UOP for personal or real property (other than a building)</a:t>
            </a:r>
          </a:p>
          <a:p>
            <a:pPr lvl="1"/>
            <a:r>
              <a:rPr lang="en-US" dirty="0" smtClean="0"/>
              <a:t>Components that are functionally interdependent comprise a single UOP; components must be placed in service simultaneously</a:t>
            </a:r>
          </a:p>
          <a:p>
            <a:pPr lvl="1"/>
            <a:r>
              <a:rPr lang="en-US" dirty="0" smtClean="0"/>
              <a:t>One UOP may be placed-in-service independent of another UOP</a:t>
            </a:r>
          </a:p>
          <a:p>
            <a:pPr lvl="1"/>
            <a:r>
              <a:rPr lang="en-US" dirty="0" smtClean="0"/>
              <a:t>Example – refrigerator and its drawers</a:t>
            </a:r>
          </a:p>
          <a:p>
            <a:pPr lvl="1"/>
            <a:r>
              <a:rPr lang="en-US" dirty="0" smtClean="0"/>
              <a:t>DOZ Observation</a:t>
            </a:r>
          </a:p>
          <a:p>
            <a:pPr lvl="2"/>
            <a:r>
              <a:rPr lang="en-US" dirty="0" smtClean="0"/>
              <a:t>Includes each refrigerator, stove, kitchen cabinets, countertops, dwelling unit carpet</a:t>
            </a:r>
          </a:p>
          <a:p>
            <a:pPr lvl="1"/>
            <a:endParaRPr lang="en-US" dirty="0" smtClean="0"/>
          </a:p>
          <a:p>
            <a:pPr lvl="1"/>
            <a:endParaRPr lang="en-US" dirty="0" smtClean="0"/>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of Property (“UOP”) (</a:t>
            </a:r>
            <a:r>
              <a:rPr lang="en-US" sz="2400" dirty="0" smtClean="0"/>
              <a:t>§</a:t>
            </a:r>
            <a:r>
              <a:rPr lang="en-US" dirty="0" smtClean="0"/>
              <a:t>1.263(a)-3(e))…</a:t>
            </a:r>
            <a:endParaRPr lang="en-US" dirty="0"/>
          </a:p>
        </p:txBody>
      </p:sp>
      <p:sp>
        <p:nvSpPr>
          <p:cNvPr id="3" name="Content Placeholder 2"/>
          <p:cNvSpPr>
            <a:spLocks noGrp="1"/>
          </p:cNvSpPr>
          <p:nvPr>
            <p:ph idx="1"/>
          </p:nvPr>
        </p:nvSpPr>
        <p:spPr/>
        <p:txBody>
          <a:bodyPr/>
          <a:lstStyle/>
          <a:p>
            <a:r>
              <a:rPr lang="en-US" dirty="0" smtClean="0"/>
              <a:t>UOP – Buildings</a:t>
            </a:r>
          </a:p>
          <a:p>
            <a:pPr lvl="1"/>
            <a:r>
              <a:rPr lang="en-US" dirty="0" smtClean="0"/>
              <a:t>A building and its structural components (including the building systems) are a single UOP</a:t>
            </a:r>
          </a:p>
          <a:p>
            <a:pPr lvl="1"/>
            <a:r>
              <a:rPr lang="en-US" dirty="0" smtClean="0"/>
              <a:t>Amounts paid to improve are treated as improvements to the building if the building structure or any building system is improved</a:t>
            </a:r>
          </a:p>
          <a:p>
            <a:pPr lvl="1"/>
            <a:r>
              <a:rPr lang="en-US" dirty="0" smtClean="0"/>
              <a:t>A building and its structural components (excluding the building systems) is defined in Reg 1.48-1(e)(1) and Reg 1.48-1(e)(2) and includes the structure or edifice enclosing a space within walls, roof, partitions, floors, ceilings, permanent coverings thereof such as paneling or tile, windows and doors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of Property (“UOP”) (</a:t>
            </a:r>
            <a:r>
              <a:rPr lang="en-US" sz="2400" dirty="0" smtClean="0"/>
              <a:t>§</a:t>
            </a:r>
            <a:r>
              <a:rPr lang="en-US" dirty="0" smtClean="0"/>
              <a:t>1.263(a)-3(e))..…</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UOP – Buildings (continued)</a:t>
            </a:r>
          </a:p>
          <a:p>
            <a:pPr lvl="1"/>
            <a:r>
              <a:rPr lang="en-US" dirty="0" smtClean="0"/>
              <a:t>Building Systems</a:t>
            </a:r>
            <a:endParaRPr lang="en-US" sz="1200" dirty="0" smtClean="0"/>
          </a:p>
          <a:p>
            <a:pPr lvl="2"/>
            <a:r>
              <a:rPr lang="en-US" dirty="0" smtClean="0"/>
              <a:t>HVAC</a:t>
            </a:r>
          </a:p>
          <a:p>
            <a:pPr lvl="2"/>
            <a:r>
              <a:rPr lang="en-US" dirty="0" smtClean="0"/>
              <a:t>Plumbing</a:t>
            </a:r>
          </a:p>
          <a:p>
            <a:pPr lvl="2"/>
            <a:r>
              <a:rPr lang="en-US" dirty="0" smtClean="0"/>
              <a:t>Electrical</a:t>
            </a:r>
          </a:p>
          <a:p>
            <a:pPr lvl="2"/>
            <a:r>
              <a:rPr lang="en-US" dirty="0" smtClean="0"/>
              <a:t>All Escalators</a:t>
            </a:r>
          </a:p>
          <a:p>
            <a:pPr lvl="2"/>
            <a:r>
              <a:rPr lang="en-US" dirty="0" smtClean="0"/>
              <a:t>All Elevators</a:t>
            </a:r>
          </a:p>
          <a:p>
            <a:pPr lvl="2"/>
            <a:r>
              <a:rPr lang="en-US" dirty="0" smtClean="0"/>
              <a:t>Fire- Protection and Alarm Systems</a:t>
            </a:r>
          </a:p>
          <a:p>
            <a:pPr lvl="2"/>
            <a:r>
              <a:rPr lang="en-US" dirty="0" smtClean="0"/>
              <a:t>Security Systems</a:t>
            </a:r>
          </a:p>
          <a:p>
            <a:pPr lvl="2"/>
            <a:r>
              <a:rPr lang="en-US" dirty="0" smtClean="0"/>
              <a:t>Gas Distribution System</a:t>
            </a:r>
          </a:p>
          <a:p>
            <a:pPr lvl="2"/>
            <a:r>
              <a:rPr lang="en-US" dirty="0" smtClean="0"/>
              <a:t>Other Systems (TBD)</a:t>
            </a:r>
          </a:p>
          <a:p>
            <a:pPr lvl="1"/>
            <a:r>
              <a:rPr lang="en-US" dirty="0" smtClean="0"/>
              <a:t>See Appendix B for Complete Detail</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Dauby</a:t>
            </a:r>
            <a:r>
              <a:rPr lang="en-US" dirty="0" smtClean="0"/>
              <a:t> O’Connor &amp; </a:t>
            </a:r>
            <a:r>
              <a:rPr lang="en-US" dirty="0" err="1" smtClean="0"/>
              <a:t>Zaleski</a:t>
            </a:r>
            <a:r>
              <a:rPr lang="en-US" dirty="0" smtClean="0"/>
              <a:t> LLC</a:t>
            </a:r>
            <a:endParaRPr lang="en-US" dirty="0"/>
          </a:p>
        </p:txBody>
      </p:sp>
      <p:sp>
        <p:nvSpPr>
          <p:cNvPr id="3" name="Content Placeholder 2"/>
          <p:cNvSpPr>
            <a:spLocks noGrp="1"/>
          </p:cNvSpPr>
          <p:nvPr>
            <p:ph idx="1"/>
          </p:nvPr>
        </p:nvSpPr>
        <p:spPr/>
        <p:txBody>
          <a:bodyPr/>
          <a:lstStyle/>
          <a:p>
            <a:r>
              <a:rPr lang="en-US" dirty="0" smtClean="0"/>
              <a:t>DOZ has been in business for 27 years, has 150 employees, and specializes in the multifamily/affordable housing industry</a:t>
            </a:r>
            <a:endParaRPr lang="en-US" dirty="0"/>
          </a:p>
        </p:txBody>
      </p:sp>
      <p:pic>
        <p:nvPicPr>
          <p:cNvPr id="1026" name="Picture 2" descr="C:\Users\krichey\Desktop\DOZ_building.jpg"/>
          <p:cNvPicPr>
            <a:picLocks noChangeAspect="1" noChangeArrowheads="1"/>
          </p:cNvPicPr>
          <p:nvPr/>
        </p:nvPicPr>
        <p:blipFill>
          <a:blip r:embed="rId2"/>
          <a:srcRect/>
          <a:stretch>
            <a:fillRect/>
          </a:stretch>
        </p:blipFill>
        <p:spPr bwMode="auto">
          <a:xfrm>
            <a:off x="857986" y="2949935"/>
            <a:ext cx="7708320" cy="12347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of Property (“UOP”) (</a:t>
            </a:r>
            <a:r>
              <a:rPr lang="en-US" sz="2400" dirty="0" smtClean="0"/>
              <a:t>§</a:t>
            </a:r>
            <a:r>
              <a:rPr lang="en-US" dirty="0" smtClean="0"/>
              <a:t>1.263(a)-3(e))…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Special UOP Rules for leased property, condominiums and cooperatives</a:t>
            </a:r>
          </a:p>
          <a:p>
            <a:r>
              <a:rPr lang="en-US" dirty="0" smtClean="0"/>
              <a:t>Characterization of assets for depreciation purposes overrides UOP Rules</a:t>
            </a:r>
          </a:p>
          <a:p>
            <a:pPr lvl="1"/>
            <a:r>
              <a:rPr lang="en-US" dirty="0" smtClean="0"/>
              <a:t>Example – Tractor and tires</a:t>
            </a:r>
          </a:p>
          <a:p>
            <a:r>
              <a:rPr lang="en-US" b="1" dirty="0" smtClean="0"/>
              <a:t>DOZ  Key Point </a:t>
            </a:r>
            <a:r>
              <a:rPr lang="en-US" dirty="0" smtClean="0"/>
              <a:t>– A building and its structural components (including the building systems) is a single unit of property.  However, the improvement rules apply separately to the building and the building systems </a:t>
            </a:r>
            <a:r>
              <a:rPr lang="en-US" b="1" i="1" dirty="0" smtClean="0"/>
              <a:t>of each UOP (building)</a:t>
            </a:r>
            <a:r>
              <a:rPr lang="en-US" dirty="0" smtClean="0"/>
              <a:t>.</a:t>
            </a:r>
          </a:p>
          <a:p>
            <a:pPr lvl="1"/>
            <a:r>
              <a:rPr lang="en-US" dirty="0" smtClean="0"/>
              <a:t>Example – Plumbing systems repair for one building</a:t>
            </a:r>
          </a:p>
          <a:p>
            <a:pPr lvl="1"/>
            <a:r>
              <a:rPr lang="en-US" dirty="0" smtClean="0"/>
              <a:t>For new projects, costs for each building system will need to be accounted for separately (i.e. HVAC separate from plumbing)</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Routine Maintenance Safe Harbor</a:t>
            </a:r>
            <a:endParaRPr lang="en-US" dirty="0"/>
          </a:p>
        </p:txBody>
      </p:sp>
      <p:sp>
        <p:nvSpPr>
          <p:cNvPr id="3" name="Content Placeholder 2"/>
          <p:cNvSpPr>
            <a:spLocks noGrp="1"/>
          </p:cNvSpPr>
          <p:nvPr>
            <p:ph idx="1"/>
          </p:nvPr>
        </p:nvSpPr>
        <p:spPr>
          <a:xfrm>
            <a:off x="238539" y="826936"/>
            <a:ext cx="8603311" cy="3737113"/>
          </a:xfrm>
        </p:spPr>
        <p:txBody>
          <a:bodyPr>
            <a:normAutofit fontScale="85000" lnSpcReduction="10000"/>
          </a:bodyPr>
          <a:lstStyle/>
          <a:p>
            <a:r>
              <a:rPr lang="en-US" dirty="0" smtClean="0"/>
              <a:t>Routine maintenance safe harbor:</a:t>
            </a:r>
          </a:p>
          <a:p>
            <a:pPr lvl="1"/>
            <a:r>
              <a:rPr lang="en-US" dirty="0" smtClean="0"/>
              <a:t>Routine maintenance consists of recurring maintenance taxpayer expects to perform to maintain a UOP in its ordinary efficient operation</a:t>
            </a:r>
          </a:p>
          <a:p>
            <a:pPr lvl="1"/>
            <a:r>
              <a:rPr lang="en-US" dirty="0" smtClean="0"/>
              <a:t>Routine maintenance includes inspection, cleaning, testing, and replacement of damaged or worn parts; however,</a:t>
            </a:r>
          </a:p>
          <a:p>
            <a:pPr lvl="1"/>
            <a:r>
              <a:rPr lang="en-US" dirty="0" smtClean="0"/>
              <a:t>For a building UOP, maintenance is only routine when, at the time the building is placed in service, the taxpayer expects to perform such maintenance more than once in a ten-year period</a:t>
            </a:r>
          </a:p>
          <a:p>
            <a:pPr lvl="2"/>
            <a:r>
              <a:rPr lang="en-US" dirty="0" smtClean="0"/>
              <a:t>Example – preventative maintenance</a:t>
            </a:r>
          </a:p>
          <a:p>
            <a:pPr lvl="1"/>
            <a:r>
              <a:rPr lang="en-US" dirty="0" smtClean="0"/>
              <a:t>For a UOP that is not a building, maintenance is routine if taxpayer expects to perform such maintenance more than once during the UOP class-life (usually 5 years for multifamily housing personal property)</a:t>
            </a:r>
          </a:p>
          <a:p>
            <a:pPr lvl="2"/>
            <a:r>
              <a:rPr lang="en-US" dirty="0" smtClean="0"/>
              <a:t>Example - refrigerator</a:t>
            </a:r>
          </a:p>
          <a:p>
            <a:pPr lvl="1"/>
            <a:r>
              <a:rPr lang="en-US" dirty="0" smtClean="0"/>
              <a:t>The </a:t>
            </a:r>
            <a:r>
              <a:rPr lang="en-US" b="1" i="1" dirty="0" smtClean="0"/>
              <a:t>fact</a:t>
            </a:r>
            <a:r>
              <a:rPr lang="en-US" dirty="0" smtClean="0"/>
              <a:t> that the maintenance does not occur as often as expected is not compelling; it is the </a:t>
            </a:r>
            <a:r>
              <a:rPr lang="en-US" i="1" dirty="0" smtClean="0"/>
              <a:t>reasonable expectation of taxpayer </a:t>
            </a:r>
            <a:r>
              <a:rPr lang="en-US" dirty="0" smtClean="0"/>
              <a:t>at the time the property was placed-in-service</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Routine Maintenance Safe Harbor…..</a:t>
            </a:r>
            <a:endParaRPr lang="en-US" dirty="0"/>
          </a:p>
        </p:txBody>
      </p:sp>
      <p:sp>
        <p:nvSpPr>
          <p:cNvPr id="3" name="Content Placeholder 2"/>
          <p:cNvSpPr>
            <a:spLocks noGrp="1"/>
          </p:cNvSpPr>
          <p:nvPr>
            <p:ph idx="1"/>
          </p:nvPr>
        </p:nvSpPr>
        <p:spPr/>
        <p:txBody>
          <a:bodyPr>
            <a:normAutofit/>
          </a:bodyPr>
          <a:lstStyle/>
          <a:p>
            <a:r>
              <a:rPr lang="en-US" u="sng" dirty="0" smtClean="0"/>
              <a:t>Routine maintenance safe harbor (continued)</a:t>
            </a:r>
          </a:p>
          <a:p>
            <a:pPr lvl="1"/>
            <a:r>
              <a:rPr lang="en-US" dirty="0" smtClean="0"/>
              <a:t>Expenses ineligible for safe harbor:</a:t>
            </a:r>
          </a:p>
          <a:p>
            <a:pPr lvl="2"/>
            <a:r>
              <a:rPr lang="en-US" dirty="0" smtClean="0"/>
              <a:t>Betterments and adaptations to a new or different use</a:t>
            </a:r>
          </a:p>
          <a:p>
            <a:pPr lvl="2"/>
            <a:r>
              <a:rPr lang="en-US" dirty="0" smtClean="0"/>
              <a:t>Replacement of component where taxpayer has properly deducted a loss or otherwise taken into account the adjusted basis of the component in realizing gain or loss resulting from a sale or exchange</a:t>
            </a:r>
          </a:p>
          <a:p>
            <a:pPr lvl="2"/>
            <a:r>
              <a:rPr lang="en-US" dirty="0" smtClean="0"/>
              <a:t>Restorations of damages to a UOP for which taxpayer has taken a basic adjustment as a result of a casualty loss</a:t>
            </a:r>
          </a:p>
          <a:p>
            <a:pPr lvl="2"/>
            <a:r>
              <a:rPr lang="en-US" dirty="0" smtClean="0"/>
              <a:t>Once a UOP falls into a state of disrepair or is no longer functional, costs to return a UOP to its former efficient operating condition must be capitalized</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Routine Maintenance Safe Harbor..…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DOZ Observations</a:t>
            </a:r>
          </a:p>
          <a:p>
            <a:pPr lvl="1"/>
            <a:r>
              <a:rPr lang="en-US" dirty="0" smtClean="0"/>
              <a:t>Preventive maintenance contracts for HVAC and other building systems will likely meet the repairs and maintenance safe harbor </a:t>
            </a:r>
            <a:r>
              <a:rPr lang="en-US" b="1" i="1" dirty="0" smtClean="0"/>
              <a:t>without regard to the level of repairs made</a:t>
            </a:r>
            <a:r>
              <a:rPr lang="en-US" dirty="0" smtClean="0"/>
              <a:t> during such preventive maintenance.  DOZ recommends documenting the “reasonable expectation” for routine maintenance services and frequency.</a:t>
            </a:r>
          </a:p>
          <a:p>
            <a:pPr lvl="1"/>
            <a:r>
              <a:rPr lang="en-US" dirty="0" smtClean="0"/>
              <a:t>Preventive or routine maintenance contracts for personal property (such as for appliances) normally associated with multifamily housing projects do not normally occur.</a:t>
            </a:r>
          </a:p>
          <a:p>
            <a:pPr lvl="1"/>
            <a:endParaRPr lang="en-US" dirty="0" smtClean="0"/>
          </a:p>
          <a:p>
            <a:r>
              <a:rPr lang="en-US" dirty="0" smtClean="0"/>
              <a:t>DOZ Caution</a:t>
            </a:r>
          </a:p>
          <a:p>
            <a:pPr lvl="1"/>
            <a:r>
              <a:rPr lang="en-US" b="1" i="1" dirty="0" smtClean="0"/>
              <a:t>Exception for prior owner’s use -</a:t>
            </a:r>
            <a:r>
              <a:rPr lang="en-US" dirty="0" smtClean="0"/>
              <a:t> Otherwise routine repairs and maintenance expenses made need to be capitalized if the “wear and tear” occurred prior to taxpayer placing the property in service (used machinery and equipment).</a:t>
            </a:r>
          </a:p>
          <a:p>
            <a:endParaRPr lang="en-US" dirty="0"/>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Building Owner Safe Harbor</a:t>
            </a:r>
            <a:endParaRPr lang="en-US" dirty="0"/>
          </a:p>
        </p:txBody>
      </p:sp>
      <p:sp>
        <p:nvSpPr>
          <p:cNvPr id="3" name="Content Placeholder 2"/>
          <p:cNvSpPr>
            <a:spLocks noGrp="1"/>
          </p:cNvSpPr>
          <p:nvPr>
            <p:ph idx="1"/>
          </p:nvPr>
        </p:nvSpPr>
        <p:spPr/>
        <p:txBody>
          <a:bodyPr>
            <a:normAutofit lnSpcReduction="10000"/>
          </a:bodyPr>
          <a:lstStyle/>
          <a:p>
            <a:r>
              <a:rPr lang="en-US" dirty="0" smtClean="0"/>
              <a:t>Per-Building Safe Harbor Election for Small Taxpayers:</a:t>
            </a:r>
          </a:p>
          <a:p>
            <a:pPr lvl="1"/>
            <a:r>
              <a:rPr lang="en-US" dirty="0" smtClean="0"/>
              <a:t>Small Taxpayers (average annual gross receipts of $10,000,000 or less for 3 preceding years)</a:t>
            </a:r>
          </a:p>
          <a:p>
            <a:pPr lvl="1"/>
            <a:r>
              <a:rPr lang="en-US" dirty="0" smtClean="0"/>
              <a:t>Election not to capitalize building improvement costs up to the lesser of $10,000 or 2% of the unadjusted basis of the building</a:t>
            </a:r>
          </a:p>
          <a:p>
            <a:pPr lvl="1"/>
            <a:r>
              <a:rPr lang="en-US" dirty="0" smtClean="0"/>
              <a:t>$10,000 includes amounts expensed under the de </a:t>
            </a:r>
            <a:r>
              <a:rPr lang="en-US" dirty="0" err="1" smtClean="0"/>
              <a:t>minimis</a:t>
            </a:r>
            <a:r>
              <a:rPr lang="en-US" dirty="0" smtClean="0"/>
              <a:t> safe harbor</a:t>
            </a:r>
          </a:p>
          <a:p>
            <a:pPr lvl="1"/>
            <a:r>
              <a:rPr lang="en-US" dirty="0" smtClean="0"/>
              <a:t>Elected annually on a building-by-building basis</a:t>
            </a:r>
          </a:p>
          <a:p>
            <a:pPr lvl="1"/>
            <a:r>
              <a:rPr lang="en-US" dirty="0" smtClean="0"/>
              <a:t>If improvement expenses are more than the lesser of 2% of the unadjusted basis or $10,000, taxpayer is not eligible for the election</a:t>
            </a:r>
          </a:p>
          <a:p>
            <a:r>
              <a:rPr lang="en-US" b="1" dirty="0" smtClean="0"/>
              <a:t>DOZ Observation:</a:t>
            </a:r>
            <a:r>
              <a:rPr lang="en-US" dirty="0" smtClean="0"/>
              <a:t>  Unlikely to be useful except for smallest of taxpayers</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Capitalization of Improvements – Betterments</a:t>
            </a:r>
            <a:endParaRPr lang="en-US" dirty="0"/>
          </a:p>
        </p:txBody>
      </p:sp>
      <p:sp>
        <p:nvSpPr>
          <p:cNvPr id="3" name="Content Placeholder 2"/>
          <p:cNvSpPr>
            <a:spLocks noGrp="1"/>
          </p:cNvSpPr>
          <p:nvPr>
            <p:ph idx="1"/>
          </p:nvPr>
        </p:nvSpPr>
        <p:spPr/>
        <p:txBody>
          <a:bodyPr>
            <a:normAutofit lnSpcReduction="10000"/>
          </a:bodyPr>
          <a:lstStyle/>
          <a:p>
            <a:r>
              <a:rPr lang="en-US" dirty="0" smtClean="0"/>
              <a:t>Taxpayers must capitalize amounts paid for betterment of a UOP.  A betterment:</a:t>
            </a:r>
          </a:p>
          <a:p>
            <a:pPr lvl="1"/>
            <a:r>
              <a:rPr lang="en-US" dirty="0" smtClean="0"/>
              <a:t>Ameliorates a material condition or defect that either existed before the taxpayer acquired the UOP or arose during production</a:t>
            </a:r>
          </a:p>
          <a:p>
            <a:pPr lvl="1"/>
            <a:r>
              <a:rPr lang="en-US" dirty="0" smtClean="0"/>
              <a:t>Results in a material addition or material increase to capacity  including additional cubic or linear space; or</a:t>
            </a:r>
          </a:p>
          <a:p>
            <a:pPr lvl="1"/>
            <a:r>
              <a:rPr lang="en-US" dirty="0" smtClean="0"/>
              <a:t>Is reasonably expected to increase productivity, efficiency, strength, quality or output of the UOP</a:t>
            </a:r>
          </a:p>
          <a:p>
            <a:r>
              <a:rPr lang="en-US" dirty="0" smtClean="0"/>
              <a:t>Property’s “Before and After” Condition</a:t>
            </a:r>
          </a:p>
          <a:p>
            <a:pPr lvl="1"/>
            <a:r>
              <a:rPr lang="en-US" dirty="0" smtClean="0"/>
              <a:t>Normal wear and tear versus betterment</a:t>
            </a:r>
          </a:p>
          <a:p>
            <a:pPr lvl="1"/>
            <a:r>
              <a:rPr lang="en-US" dirty="0" smtClean="0"/>
              <a:t>Expenses to correct damage</a:t>
            </a:r>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Capitalization of Improvements – Betterments..…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DOZ Observations</a:t>
            </a:r>
          </a:p>
          <a:p>
            <a:pPr lvl="1"/>
            <a:r>
              <a:rPr lang="en-US" dirty="0" smtClean="0"/>
              <a:t>Amounts paid to repair property acquired must be capitalized if the condition or defect existed at the time the taxpayer acquired the property – even if the defect was unknown at the time of the acquisition.</a:t>
            </a:r>
          </a:p>
          <a:p>
            <a:pPr lvl="1"/>
            <a:r>
              <a:rPr lang="en-US" dirty="0" smtClean="0"/>
              <a:t>Generally, the betterment rule will apply to multifamily housing for acquisition/rehab projects or when used machinery and equipment is acquired.</a:t>
            </a:r>
          </a:p>
          <a:p>
            <a:pPr lvl="1"/>
            <a:r>
              <a:rPr lang="en-US" dirty="0" smtClean="0"/>
              <a:t>The </a:t>
            </a:r>
            <a:r>
              <a:rPr lang="en-US" b="1" i="1" dirty="0" smtClean="0"/>
              <a:t>“before and after”</a:t>
            </a:r>
            <a:r>
              <a:rPr lang="en-US" dirty="0" smtClean="0"/>
              <a:t> rule assists in distinguishing costs which are not required to be capitalized under </a:t>
            </a:r>
            <a:r>
              <a:rPr lang="en-US" dirty="0" err="1" smtClean="0"/>
              <a:t>Reg</a:t>
            </a:r>
            <a:r>
              <a:rPr lang="en-US" dirty="0" smtClean="0"/>
              <a:t> 1.263(a)-3(d) and are, therefore, deductible as repairs and maintenance expense.</a:t>
            </a:r>
          </a:p>
          <a:p>
            <a:pPr lvl="1"/>
            <a:r>
              <a:rPr lang="en-US" dirty="0" smtClean="0"/>
              <a:t>Example 11 of </a:t>
            </a:r>
            <a:r>
              <a:rPr lang="en-US" dirty="0" err="1" smtClean="0"/>
              <a:t>Reg</a:t>
            </a:r>
            <a:r>
              <a:rPr lang="en-US" dirty="0" smtClean="0"/>
              <a:t> 1.263(a)-3(j)(3) makes it clear that the fact work undertaken to satisfy a regulatory requirement is not relevant.</a:t>
            </a:r>
          </a:p>
          <a:p>
            <a:pPr lvl="1"/>
            <a:endParaRPr lang="en-US" dirty="0" smtClean="0"/>
          </a:p>
          <a:p>
            <a:pPr lvl="1"/>
            <a:endParaRPr lang="en-US" dirty="0" smtClean="0"/>
          </a:p>
          <a:p>
            <a:endParaRPr lang="en-US" dirty="0"/>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Capitalization of Improvements - Restorations</a:t>
            </a:r>
            <a:endParaRPr lang="en-US" dirty="0"/>
          </a:p>
        </p:txBody>
      </p:sp>
      <p:sp>
        <p:nvSpPr>
          <p:cNvPr id="3" name="Content Placeholder 2"/>
          <p:cNvSpPr>
            <a:spLocks noGrp="1"/>
          </p:cNvSpPr>
          <p:nvPr>
            <p:ph idx="1"/>
          </p:nvPr>
        </p:nvSpPr>
        <p:spPr>
          <a:xfrm>
            <a:off x="230588" y="787178"/>
            <a:ext cx="8611262" cy="3808675"/>
          </a:xfrm>
        </p:spPr>
        <p:txBody>
          <a:bodyPr>
            <a:normAutofit fontScale="85000" lnSpcReduction="10000"/>
          </a:bodyPr>
          <a:lstStyle/>
          <a:p>
            <a:r>
              <a:rPr lang="en-US" dirty="0" smtClean="0"/>
              <a:t>Restorations</a:t>
            </a:r>
          </a:p>
          <a:p>
            <a:pPr lvl="1"/>
            <a:r>
              <a:rPr lang="en-US" dirty="0" smtClean="0"/>
              <a:t>Taxpayers must capitalize amounts paid to restore a UOP</a:t>
            </a:r>
          </a:p>
          <a:p>
            <a:pPr lvl="1"/>
            <a:r>
              <a:rPr lang="en-US" dirty="0" smtClean="0"/>
              <a:t>Special Rule for Restoration of Damage:</a:t>
            </a:r>
          </a:p>
          <a:p>
            <a:pPr lvl="2"/>
            <a:r>
              <a:rPr lang="en-US" dirty="0" smtClean="0"/>
              <a:t>The amount paid to restore damage required to be capitalized is limited to the excess (if any) of:</a:t>
            </a:r>
          </a:p>
          <a:p>
            <a:pPr lvl="3"/>
            <a:r>
              <a:rPr lang="en-US" dirty="0" smtClean="0"/>
              <a:t>Adjusted basis of the property damaged, over</a:t>
            </a:r>
          </a:p>
          <a:p>
            <a:pPr lvl="4"/>
            <a:r>
              <a:rPr lang="en-US" dirty="0" smtClean="0"/>
              <a:t>The amount paid to restore the damage to the UOP</a:t>
            </a:r>
          </a:p>
          <a:p>
            <a:pPr lvl="3"/>
            <a:r>
              <a:rPr lang="en-US" dirty="0" smtClean="0"/>
              <a:t>Excess amounts are treated under otherwise applicable rules (i.e. generally, repairs and maintenance)</a:t>
            </a:r>
          </a:p>
          <a:p>
            <a:pPr lvl="1"/>
            <a:r>
              <a:rPr lang="en-US" b="1" dirty="0" smtClean="0"/>
              <a:t>Replacement of a part or combination of parts that comprise a major component or a substantial structural part of UOP</a:t>
            </a:r>
          </a:p>
          <a:p>
            <a:r>
              <a:rPr lang="en-US" dirty="0" smtClean="0"/>
              <a:t>DOZ Observation</a:t>
            </a:r>
          </a:p>
          <a:p>
            <a:pPr lvl="1"/>
            <a:r>
              <a:rPr lang="en-US" dirty="0" smtClean="0"/>
              <a:t>A common theme (and added layer of complexity) is the concept that amounts must be capitalized when taxpayer recognizes a gain or loss on the disposition of replaced assets whether due to a sale or exchange or casualty loss.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of Improvements – Restorations…</a:t>
            </a:r>
            <a:endParaRPr lang="en-US" dirty="0"/>
          </a:p>
        </p:txBody>
      </p:sp>
      <p:sp>
        <p:nvSpPr>
          <p:cNvPr id="4" name="Content Placeholder 2"/>
          <p:cNvSpPr>
            <a:spLocks noGrp="1"/>
          </p:cNvSpPr>
          <p:nvPr>
            <p:ph idx="1"/>
          </p:nvPr>
        </p:nvSpPr>
        <p:spPr>
          <a:xfrm>
            <a:off x="349249" y="811032"/>
            <a:ext cx="8421039" cy="3658246"/>
          </a:xfrm>
        </p:spPr>
        <p:txBody>
          <a:bodyPr>
            <a:normAutofit fontScale="92500"/>
          </a:bodyPr>
          <a:lstStyle/>
          <a:p>
            <a:r>
              <a:rPr lang="en-US" dirty="0" smtClean="0"/>
              <a:t>Application of Restoration Rule to Building System</a:t>
            </a:r>
          </a:p>
          <a:p>
            <a:pPr lvl="1"/>
            <a:r>
              <a:rPr lang="en-US" b="1" dirty="0" smtClean="0"/>
              <a:t>Plumbing System</a:t>
            </a:r>
            <a:r>
              <a:rPr lang="en-US" dirty="0" smtClean="0"/>
              <a:t> – pipes, drains, valves, sinks, bathtubs, toilets, water and sanitary sewer, collection equipment, site utility equipment used to distribute water and waste to and from the property line and between buildings and other permanent structures.</a:t>
            </a:r>
          </a:p>
          <a:p>
            <a:pPr lvl="2"/>
            <a:r>
              <a:rPr lang="en-US" dirty="0" smtClean="0"/>
              <a:t>All bathroom sink faucets are replaced ($2,000)</a:t>
            </a:r>
          </a:p>
          <a:p>
            <a:pPr lvl="2"/>
            <a:r>
              <a:rPr lang="en-US" dirty="0" smtClean="0"/>
              <a:t>All sink faucets are replaced (bathroom and kitchen) (</a:t>
            </a:r>
            <a:r>
              <a:rPr lang="en-US" b="1" dirty="0" smtClean="0"/>
              <a:t>$5,000</a:t>
            </a:r>
            <a:r>
              <a:rPr lang="en-US" dirty="0" smtClean="0"/>
              <a:t>) </a:t>
            </a:r>
          </a:p>
          <a:p>
            <a:pPr lvl="2"/>
            <a:r>
              <a:rPr lang="en-US" dirty="0" smtClean="0"/>
              <a:t>All bathroom sinks are replaced ($5,000)</a:t>
            </a:r>
          </a:p>
          <a:p>
            <a:pPr lvl="2"/>
            <a:r>
              <a:rPr lang="en-US" dirty="0" smtClean="0"/>
              <a:t>All sinks are replaced (bathroom and kitchen) (</a:t>
            </a:r>
            <a:r>
              <a:rPr lang="en-US" b="1" dirty="0" smtClean="0"/>
              <a:t>$10,000</a:t>
            </a:r>
            <a:r>
              <a:rPr lang="en-US" dirty="0" smtClean="0"/>
              <a:t>)</a:t>
            </a:r>
          </a:p>
          <a:p>
            <a:pPr lvl="2"/>
            <a:r>
              <a:rPr lang="en-US" dirty="0" smtClean="0"/>
              <a:t>All toilets are replaced ($</a:t>
            </a:r>
            <a:r>
              <a:rPr lang="en-US" b="1" dirty="0" smtClean="0"/>
              <a:t>5,000</a:t>
            </a:r>
            <a:r>
              <a:rPr lang="en-US" dirty="0" smtClean="0"/>
              <a:t>)</a:t>
            </a:r>
          </a:p>
          <a:p>
            <a:pPr lvl="2"/>
            <a:r>
              <a:rPr lang="en-US" dirty="0" smtClean="0"/>
              <a:t>All bathtubs are replaced ($</a:t>
            </a:r>
            <a:r>
              <a:rPr lang="en-US" b="1" dirty="0" smtClean="0"/>
              <a:t>7,500</a:t>
            </a:r>
            <a:r>
              <a:rPr lang="en-US" dirty="0" smtClean="0"/>
              <a:t>)</a:t>
            </a:r>
          </a:p>
          <a:p>
            <a:r>
              <a:rPr lang="en-US" sz="2100" dirty="0" smtClean="0"/>
              <a:t>Unadjusted Basis of Plumbing System - $67k per building $7,500 per unit</a:t>
            </a:r>
          </a:p>
          <a:p>
            <a:pPr lvl="2"/>
            <a:endParaRPr lang="en-US" dirty="0" smtClean="0"/>
          </a:p>
          <a:p>
            <a:pPr lvl="2"/>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Capitalization of Improvements - Adaptations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Adaptations to a New or Different Use</a:t>
            </a:r>
          </a:p>
          <a:p>
            <a:pPr lvl="1"/>
            <a:r>
              <a:rPr lang="en-US" dirty="0" smtClean="0"/>
              <a:t>Taxpayers must capitalize amounts paid to adapt a UOP to a new or different use</a:t>
            </a:r>
          </a:p>
          <a:p>
            <a:pPr lvl="1"/>
            <a:r>
              <a:rPr lang="en-US" dirty="0" smtClean="0"/>
              <a:t>“New or Different Use” means a situation where the adaptation is inconsistent with the taxpayer’s intended ordinary use of the property when it was originally placed in service</a:t>
            </a:r>
          </a:p>
          <a:p>
            <a:pPr lvl="1"/>
            <a:endParaRPr lang="en-US" dirty="0" smtClean="0"/>
          </a:p>
          <a:p>
            <a:r>
              <a:rPr lang="en-US" dirty="0" smtClean="0"/>
              <a:t>DOZ Observation</a:t>
            </a:r>
          </a:p>
          <a:p>
            <a:pPr lvl="1"/>
            <a:r>
              <a:rPr lang="en-US" dirty="0" smtClean="0"/>
              <a:t>The multifamily housing industry is not likely to convert property to a new or different use.  When such circumstances arise, the rules are fairly clear. Conversion of a storage area to a fitness center would be considered adaptation to a new or different use.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Welcome to DOZ’s “Not So De </a:t>
            </a:r>
            <a:r>
              <a:rPr lang="en-US" dirty="0" err="1" smtClean="0"/>
              <a:t>Minimis</a:t>
            </a:r>
            <a:r>
              <a:rPr lang="en-US" dirty="0" smtClean="0"/>
              <a:t>” </a:t>
            </a:r>
            <a:r>
              <a:rPr lang="en-US" dirty="0" smtClean="0"/>
              <a:t>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Objectives of Final Regulations</a:t>
            </a:r>
          </a:p>
          <a:p>
            <a:r>
              <a:rPr lang="en-US" dirty="0" smtClean="0"/>
              <a:t>General Capitalization Rule</a:t>
            </a:r>
          </a:p>
          <a:p>
            <a:r>
              <a:rPr lang="en-US" dirty="0" smtClean="0"/>
              <a:t>De Minimis Safe Harbor Election</a:t>
            </a:r>
          </a:p>
          <a:p>
            <a:r>
              <a:rPr lang="en-US" dirty="0" smtClean="0"/>
              <a:t>Unit of Property</a:t>
            </a:r>
          </a:p>
          <a:p>
            <a:r>
              <a:rPr lang="en-US" dirty="0" smtClean="0"/>
              <a:t>Routine Maintenance and Small Building Owner Safe Harbor</a:t>
            </a:r>
          </a:p>
          <a:p>
            <a:r>
              <a:rPr lang="en-US" dirty="0" smtClean="0"/>
              <a:t>Capitalization of Improvements</a:t>
            </a:r>
          </a:p>
          <a:p>
            <a:r>
              <a:rPr lang="en-US" dirty="0" smtClean="0"/>
              <a:t>Materials and Supplies</a:t>
            </a:r>
          </a:p>
          <a:p>
            <a:r>
              <a:rPr lang="en-US" dirty="0" smtClean="0"/>
              <a:t>Other Issues, Considerations and Food for Thought</a:t>
            </a:r>
          </a:p>
          <a:p>
            <a:r>
              <a:rPr lang="en-US" dirty="0" smtClean="0"/>
              <a:t>Final Thoughts….Final Regulations </a:t>
            </a:r>
            <a:r>
              <a:rPr lang="en-US" i="1" dirty="0" smtClean="0"/>
              <a:t>“Simplified”</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Supplies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Items which are considered materials and supplies may be deducted:</a:t>
            </a:r>
          </a:p>
          <a:p>
            <a:pPr lvl="1"/>
            <a:r>
              <a:rPr lang="en-US" dirty="0" smtClean="0"/>
              <a:t>When paid or when consumed depending on:</a:t>
            </a:r>
            <a:endParaRPr lang="en-US" dirty="0"/>
          </a:p>
          <a:p>
            <a:pPr lvl="2"/>
            <a:r>
              <a:rPr lang="en-US" dirty="0" smtClean="0"/>
              <a:t>Whether or not inventory or consumption records are maintained</a:t>
            </a:r>
          </a:p>
          <a:p>
            <a:r>
              <a:rPr lang="en-US" dirty="0" smtClean="0"/>
              <a:t>This gives rise to the terms:</a:t>
            </a:r>
          </a:p>
          <a:p>
            <a:pPr lvl="1"/>
            <a:r>
              <a:rPr lang="en-US" dirty="0" smtClean="0"/>
              <a:t>Incidental materials and supplies (no inventory/consumption records, expensed when paid)</a:t>
            </a:r>
          </a:p>
          <a:p>
            <a:pPr lvl="1"/>
            <a:r>
              <a:rPr lang="en-US" dirty="0" smtClean="0"/>
              <a:t>Non-incidental materials and supplies (inventory/consumption records, expensed in the year first placed-in-service)</a:t>
            </a:r>
          </a:p>
          <a:p>
            <a:r>
              <a:rPr lang="en-US" dirty="0" smtClean="0"/>
              <a:t>Generally, materials and supplies are:</a:t>
            </a:r>
          </a:p>
          <a:p>
            <a:pPr lvl="1"/>
            <a:r>
              <a:rPr lang="en-US" dirty="0" smtClean="0"/>
              <a:t>Amounts paid or incurred to acquire components to maintain, repair, or improve a unit of property</a:t>
            </a:r>
          </a:p>
          <a:p>
            <a:pPr lvl="1"/>
            <a:r>
              <a:rPr lang="en-US" dirty="0" smtClean="0"/>
              <a:t>Amounts paid or incurred to acquire a UOP with an economic useful life of less than 12 months; </a:t>
            </a:r>
            <a:r>
              <a:rPr lang="en-US" b="1" dirty="0" smtClean="0"/>
              <a:t>or</a:t>
            </a:r>
          </a:p>
          <a:p>
            <a:pPr lvl="1"/>
            <a:r>
              <a:rPr lang="en-US" dirty="0" smtClean="0"/>
              <a:t>Amounts paid or incurred to acquire a UOP with an acquisition cost of $200 or less</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Supplies…..</a:t>
            </a:r>
            <a:endParaRPr lang="en-US" dirty="0"/>
          </a:p>
        </p:txBody>
      </p:sp>
      <p:sp>
        <p:nvSpPr>
          <p:cNvPr id="3" name="Content Placeholder 2"/>
          <p:cNvSpPr>
            <a:spLocks noGrp="1"/>
          </p:cNvSpPr>
          <p:nvPr>
            <p:ph idx="1"/>
          </p:nvPr>
        </p:nvSpPr>
        <p:spPr/>
        <p:txBody>
          <a:bodyPr>
            <a:normAutofit/>
          </a:bodyPr>
          <a:lstStyle/>
          <a:p>
            <a:r>
              <a:rPr lang="en-US" dirty="0" smtClean="0"/>
              <a:t>DOZ Observation</a:t>
            </a:r>
          </a:p>
          <a:p>
            <a:pPr lvl="1"/>
            <a:r>
              <a:rPr lang="en-US" dirty="0" smtClean="0"/>
              <a:t>Properties may be keeping light bulbs and furnace filters on hand but not much else.  It seems somewhat unlikely that properties are maintaining inventory or consumption records for any UOP qualifying as materials and supplies.  </a:t>
            </a:r>
          </a:p>
          <a:p>
            <a:pPr lvl="1"/>
            <a:r>
              <a:rPr lang="en-US" dirty="0" smtClean="0"/>
              <a:t>Taxpayers owning multifamily housing will, generally, make the de </a:t>
            </a:r>
            <a:r>
              <a:rPr lang="en-US" dirty="0" err="1" smtClean="0"/>
              <a:t>minimis</a:t>
            </a:r>
            <a:r>
              <a:rPr lang="en-US" dirty="0" smtClean="0"/>
              <a:t> safe harbor election (it is an annual election).  This will prevent the taxpayer from deducting expenses as materials and supplies.</a:t>
            </a:r>
          </a:p>
          <a:p>
            <a:pPr lvl="1"/>
            <a:r>
              <a:rPr lang="en-US" dirty="0" smtClean="0"/>
              <a:t>Practically, for a typical multifamily project, the final regulations relating to materials and supplies can be ignored.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Considerations and Food for Thought</a:t>
            </a:r>
            <a:endParaRPr lang="en-US" dirty="0"/>
          </a:p>
        </p:txBody>
      </p:sp>
      <p:sp>
        <p:nvSpPr>
          <p:cNvPr id="3" name="Content Placeholder 2"/>
          <p:cNvSpPr>
            <a:spLocks noGrp="1"/>
          </p:cNvSpPr>
          <p:nvPr>
            <p:ph idx="1"/>
          </p:nvPr>
        </p:nvSpPr>
        <p:spPr/>
        <p:txBody>
          <a:bodyPr>
            <a:normAutofit lnSpcReduction="10000"/>
          </a:bodyPr>
          <a:lstStyle/>
          <a:p>
            <a:r>
              <a:rPr lang="en-US" dirty="0" smtClean="0"/>
              <a:t>Election to capitalize repairs and maintenance</a:t>
            </a:r>
          </a:p>
          <a:p>
            <a:pPr lvl="1"/>
            <a:r>
              <a:rPr lang="en-US" dirty="0" smtClean="0"/>
              <a:t>At the request of tax practitioners, the final regulations include an election to capitalize repair and maintenance expenditures as improvements if:</a:t>
            </a:r>
          </a:p>
          <a:p>
            <a:pPr lvl="2"/>
            <a:r>
              <a:rPr lang="en-US" dirty="0" smtClean="0"/>
              <a:t>Taxpayer treats such costs as capital expenditures for financial accounting purposes; and</a:t>
            </a:r>
          </a:p>
          <a:p>
            <a:pPr lvl="2"/>
            <a:r>
              <a:rPr lang="en-US" dirty="0" smtClean="0"/>
              <a:t>Such costs are incurred in “carrying on a trade or business”</a:t>
            </a:r>
          </a:p>
          <a:p>
            <a:r>
              <a:rPr lang="en-US" dirty="0" smtClean="0"/>
              <a:t>DOZ Caution</a:t>
            </a:r>
          </a:p>
          <a:p>
            <a:pPr lvl="1"/>
            <a:r>
              <a:rPr lang="en-US" dirty="0" smtClean="0"/>
              <a:t>There are no uniform standards for whether taxpayer activities qualify as a trade or business.  The question of whether rental property is a trade or business of a taxpayer is ultimately a question of fact.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 Considerations and Food for Thought…..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Track preventive maintenance contracts as part of annual operating budget to document frequency of services provided</a:t>
            </a:r>
          </a:p>
          <a:p>
            <a:r>
              <a:rPr lang="en-US" dirty="0" smtClean="0"/>
              <a:t>DOZ recommends tracking repairs and maintenance related to the building separately from repairs and maintenance relating to personal property</a:t>
            </a:r>
          </a:p>
          <a:p>
            <a:r>
              <a:rPr lang="en-US" dirty="0" smtClean="0"/>
              <a:t>Taxpayers without an AFS should still have written accounting procedure:</a:t>
            </a:r>
          </a:p>
          <a:p>
            <a:pPr lvl="1"/>
            <a:r>
              <a:rPr lang="en-US" dirty="0" smtClean="0"/>
              <a:t>Not required; but</a:t>
            </a:r>
          </a:p>
          <a:p>
            <a:pPr lvl="1"/>
            <a:r>
              <a:rPr lang="en-US" dirty="0" smtClean="0"/>
              <a:t>Whether intentional or a drafting oversight remains to be seen</a:t>
            </a:r>
          </a:p>
          <a:p>
            <a:r>
              <a:rPr lang="en-US" dirty="0" smtClean="0"/>
              <a:t>A change in procedures to comply with the de </a:t>
            </a:r>
            <a:r>
              <a:rPr lang="en-US" dirty="0" err="1" smtClean="0"/>
              <a:t>minimis</a:t>
            </a:r>
            <a:r>
              <a:rPr lang="en-US" dirty="0" smtClean="0"/>
              <a:t> safe harbor is not a change in accounting method</a:t>
            </a:r>
          </a:p>
          <a:p>
            <a:pPr lvl="1"/>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Procedure 2014-16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Explains the procedures to obtain automatic consent for changes in accounting methods required or permitted under the regulations</a:t>
            </a:r>
          </a:p>
          <a:p>
            <a:r>
              <a:rPr lang="en-US" dirty="0" smtClean="0"/>
              <a:t>Automatic consent for changes to:</a:t>
            </a:r>
          </a:p>
          <a:p>
            <a:pPr lvl="1"/>
            <a:r>
              <a:rPr lang="en-US" dirty="0" smtClean="0"/>
              <a:t>Deducting materials/supplies (</a:t>
            </a:r>
            <a:r>
              <a:rPr lang="en-US" dirty="0" err="1" smtClean="0"/>
              <a:t>nonincidential</a:t>
            </a:r>
            <a:r>
              <a:rPr lang="en-US" dirty="0" smtClean="0"/>
              <a:t> - for 1</a:t>
            </a:r>
            <a:r>
              <a:rPr lang="en-US" baseline="30000" dirty="0" smtClean="0"/>
              <a:t>st</a:t>
            </a:r>
            <a:r>
              <a:rPr lang="en-US" dirty="0" smtClean="0"/>
              <a:t> year used/consumed; incidental – year paid)</a:t>
            </a:r>
          </a:p>
          <a:p>
            <a:pPr lvl="1"/>
            <a:r>
              <a:rPr lang="en-US" dirty="0" smtClean="0"/>
              <a:t>Deducting amounts paid for repairs and maintenance, including change in classification of unit of property (or for building, change in identifying building structure or building systems) </a:t>
            </a:r>
          </a:p>
          <a:p>
            <a:r>
              <a:rPr lang="en-US" dirty="0" smtClean="0"/>
              <a:t>Taxpayers who want to apply de </a:t>
            </a:r>
            <a:r>
              <a:rPr lang="en-US" dirty="0" err="1" smtClean="0"/>
              <a:t>minimis</a:t>
            </a:r>
            <a:r>
              <a:rPr lang="en-US" dirty="0" smtClean="0"/>
              <a:t> rule do not have to obtain approval for change in accounting method since is an election.</a:t>
            </a:r>
          </a:p>
          <a:p>
            <a:r>
              <a:rPr lang="en-US" dirty="0" smtClean="0"/>
              <a:t>May require a Sec. 481(a) adjustment </a:t>
            </a:r>
            <a:r>
              <a:rPr lang="en-US" smtClean="0"/>
              <a:t>to income.</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thoughts…”Not-So-De Minimis” Regulations </a:t>
            </a:r>
            <a:r>
              <a:rPr lang="en-US" i="1" dirty="0" smtClean="0"/>
              <a:t>Simplified</a:t>
            </a:r>
            <a:endParaRPr lang="en-US" i="1" dirty="0"/>
          </a:p>
        </p:txBody>
      </p:sp>
      <p:sp>
        <p:nvSpPr>
          <p:cNvPr id="3" name="Content Placeholder 2"/>
          <p:cNvSpPr>
            <a:spLocks noGrp="1"/>
          </p:cNvSpPr>
          <p:nvPr>
            <p:ph idx="1"/>
          </p:nvPr>
        </p:nvSpPr>
        <p:spPr/>
        <p:txBody>
          <a:bodyPr/>
          <a:lstStyle/>
          <a:p>
            <a:r>
              <a:rPr lang="en-US" dirty="0" smtClean="0"/>
              <a:t>Final regulations “</a:t>
            </a:r>
            <a:r>
              <a:rPr lang="en-US" i="1" dirty="0" smtClean="0"/>
              <a:t>simplified”</a:t>
            </a:r>
          </a:p>
          <a:p>
            <a:pPr lvl="1"/>
            <a:r>
              <a:rPr lang="en-US" dirty="0" smtClean="0"/>
              <a:t>Personal Property- repairs to personal property that rise to the level of an improvement probably occur less frequently than replacement of personal property.  Therefore:</a:t>
            </a:r>
          </a:p>
          <a:p>
            <a:pPr lvl="2"/>
            <a:r>
              <a:rPr lang="en-US" dirty="0" smtClean="0"/>
              <a:t>Repairs to personal property will, most likely, be expensed</a:t>
            </a:r>
          </a:p>
          <a:p>
            <a:pPr lvl="2"/>
            <a:r>
              <a:rPr lang="en-US" dirty="0" smtClean="0"/>
              <a:t>Replacement of personal property will be expensed under the de minimis safe harbor rule </a:t>
            </a:r>
            <a:r>
              <a:rPr lang="en-US" b="1" dirty="0" smtClean="0"/>
              <a:t>if</a:t>
            </a:r>
            <a:r>
              <a:rPr lang="en-US" dirty="0" smtClean="0"/>
              <a:t> the amount paid to acquire property is less than the de minimis threshold; otherwise such cost will be capitalized</a:t>
            </a:r>
          </a:p>
          <a:p>
            <a:pPr lvl="1"/>
            <a:r>
              <a:rPr lang="en-US" dirty="0" smtClean="0"/>
              <a:t>Real Property</a:t>
            </a:r>
          </a:p>
          <a:p>
            <a:pPr lvl="2"/>
            <a:r>
              <a:rPr lang="en-US" dirty="0" smtClean="0"/>
              <a:t>De </a:t>
            </a:r>
            <a:r>
              <a:rPr lang="en-US" dirty="0" err="1" smtClean="0"/>
              <a:t>minimis</a:t>
            </a:r>
            <a:r>
              <a:rPr lang="en-US" dirty="0" smtClean="0"/>
              <a:t> rule not likely to be an issue</a:t>
            </a:r>
          </a:p>
          <a:p>
            <a:pPr lvl="2"/>
            <a:r>
              <a:rPr lang="en-US" dirty="0" smtClean="0"/>
              <a:t>Issue will generally be repairs versus improvements (no bright lines)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thoughts…”Not-So-De </a:t>
            </a:r>
            <a:r>
              <a:rPr lang="en-US" dirty="0" err="1" smtClean="0"/>
              <a:t>Minimis</a:t>
            </a:r>
            <a:r>
              <a:rPr lang="en-US" dirty="0" smtClean="0"/>
              <a:t>” Regulations </a:t>
            </a:r>
            <a:r>
              <a:rPr lang="en-US" i="1" dirty="0" smtClean="0"/>
              <a:t>Simplified…</a:t>
            </a:r>
            <a:endParaRPr lang="en-US" dirty="0"/>
          </a:p>
        </p:txBody>
      </p:sp>
      <p:sp>
        <p:nvSpPr>
          <p:cNvPr id="3" name="Content Placeholder 2"/>
          <p:cNvSpPr>
            <a:spLocks noGrp="1"/>
          </p:cNvSpPr>
          <p:nvPr>
            <p:ph idx="1"/>
          </p:nvPr>
        </p:nvSpPr>
        <p:spPr/>
        <p:txBody>
          <a:bodyPr/>
          <a:lstStyle/>
          <a:p>
            <a:pPr lvl="1"/>
            <a:r>
              <a:rPr lang="en-US" sz="2200" dirty="0" smtClean="0"/>
              <a:t>Repairs Analysis</a:t>
            </a:r>
          </a:p>
          <a:p>
            <a:pPr lvl="2"/>
            <a:r>
              <a:rPr lang="en-US" sz="1800" dirty="0" smtClean="0"/>
              <a:t>Is it preventive maintenance (safe harbor)? If not;</a:t>
            </a:r>
          </a:p>
          <a:p>
            <a:pPr lvl="2"/>
            <a:r>
              <a:rPr lang="en-US" sz="1800" dirty="0" smtClean="0"/>
              <a:t>Is it a requirement to be capitalized?  </a:t>
            </a:r>
          </a:p>
          <a:p>
            <a:pPr lvl="3"/>
            <a:r>
              <a:rPr lang="en-US" sz="1600" dirty="0" smtClean="0"/>
              <a:t>Casualty losses</a:t>
            </a:r>
          </a:p>
          <a:p>
            <a:pPr lvl="3"/>
            <a:r>
              <a:rPr lang="en-US" sz="1600" dirty="0" smtClean="0"/>
              <a:t>Before and after condition</a:t>
            </a:r>
          </a:p>
          <a:p>
            <a:pPr lvl="3"/>
            <a:r>
              <a:rPr lang="en-US" sz="1600" dirty="0" smtClean="0"/>
              <a:t>Significant portion of major component or substantial structural part</a:t>
            </a:r>
          </a:p>
          <a:p>
            <a:pPr lvl="2"/>
            <a:r>
              <a:rPr lang="en-US" sz="1800" dirty="0" smtClean="0"/>
              <a:t>If not;  Repairs and maintenance deductible under §1.162-4</a:t>
            </a:r>
          </a:p>
          <a:p>
            <a:pPr lvl="2"/>
            <a:endParaRPr lang="en-US" i="1" dirty="0" smtClean="0"/>
          </a:p>
          <a:p>
            <a:pPr lvl="2"/>
            <a:endParaRPr lang="en-US" i="1"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33384"/>
            <a:ext cx="9144000" cy="882595"/>
          </a:xfrm>
        </p:spPr>
        <p:txBody>
          <a:bodyPr>
            <a:normAutofit/>
          </a:bodyPr>
          <a:lstStyle/>
          <a:p>
            <a:r>
              <a:rPr lang="en-US" dirty="0" smtClean="0"/>
              <a:t>Questions?</a:t>
            </a:r>
            <a:endParaRPr lang="en-US" dirty="0"/>
          </a:p>
        </p:txBody>
      </p:sp>
      <p:sp>
        <p:nvSpPr>
          <p:cNvPr id="3" name="Subtitle 2"/>
          <p:cNvSpPr>
            <a:spLocks noGrp="1"/>
          </p:cNvSpPr>
          <p:nvPr>
            <p:ph type="subTitle" idx="1"/>
          </p:nvPr>
        </p:nvSpPr>
        <p:spPr>
          <a:xfrm>
            <a:off x="1" y="2615979"/>
            <a:ext cx="9144000" cy="787180"/>
          </a:xfrm>
        </p:spPr>
        <p:txBody>
          <a:bodyPr>
            <a:normAutofit fontScale="85000" lnSpcReduction="20000"/>
          </a:bodyPr>
          <a:lstStyle/>
          <a:p>
            <a:r>
              <a:rPr lang="en-US" dirty="0" smtClean="0"/>
              <a:t>Steve </a:t>
            </a:r>
            <a:r>
              <a:rPr lang="en-US" dirty="0" err="1" smtClean="0"/>
              <a:t>Hise</a:t>
            </a:r>
            <a:r>
              <a:rPr lang="en-US" dirty="0" smtClean="0"/>
              <a:t>, CPA, </a:t>
            </a:r>
            <a:r>
              <a:rPr lang="en-US" dirty="0" smtClean="0">
                <a:hlinkClick r:id="rId2"/>
              </a:rPr>
              <a:t>shise@doz.net</a:t>
            </a:r>
            <a:endParaRPr lang="en-US" dirty="0" smtClean="0"/>
          </a:p>
          <a:p>
            <a:r>
              <a:rPr lang="en-US" dirty="0" smtClean="0"/>
              <a:t>Steve Levy, CPA, JD, </a:t>
            </a:r>
            <a:r>
              <a:rPr lang="en-US" dirty="0" smtClean="0">
                <a:hlinkClick r:id="rId3"/>
              </a:rPr>
              <a:t>slevy@doz.net</a:t>
            </a:r>
            <a:endParaRPr lang="en-US" dirty="0" smtClean="0"/>
          </a:p>
          <a:p>
            <a:r>
              <a:rPr lang="en-US" dirty="0" smtClean="0"/>
              <a:t>Contributing Editors:  Kristie Richey, CPA and Cassia Kendall, CPA</a:t>
            </a:r>
          </a:p>
          <a:p>
            <a:endParaRPr lang="en-US" dirty="0"/>
          </a:p>
        </p:txBody>
      </p:sp>
      <p:sp>
        <p:nvSpPr>
          <p:cNvPr id="4" name="TextBox 3"/>
          <p:cNvSpPr txBox="1"/>
          <p:nvPr/>
        </p:nvSpPr>
        <p:spPr>
          <a:xfrm>
            <a:off x="4275261" y="3752102"/>
            <a:ext cx="1384300" cy="307777"/>
          </a:xfrm>
          <a:prstGeom prst="rect">
            <a:avLst/>
          </a:prstGeom>
          <a:noFill/>
        </p:spPr>
        <p:txBody>
          <a:bodyPr wrap="square" rtlCol="0">
            <a:spAutoFit/>
          </a:bodyPr>
          <a:lstStyle/>
          <a:p>
            <a:r>
              <a:rPr lang="en-US" sz="1400" dirty="0" smtClean="0">
                <a:solidFill>
                  <a:srgbClr val="001729"/>
                </a:solidFill>
                <a:latin typeface="Arial"/>
                <a:cs typeface="Arial"/>
              </a:rPr>
              <a:t>@</a:t>
            </a:r>
            <a:r>
              <a:rPr lang="en-US" sz="1400" dirty="0" err="1" smtClean="0">
                <a:solidFill>
                  <a:srgbClr val="001729"/>
                </a:solidFill>
                <a:latin typeface="Arial"/>
                <a:cs typeface="Arial"/>
              </a:rPr>
              <a:t>dozcpa</a:t>
            </a:r>
            <a:endParaRPr lang="en-US" sz="1400" dirty="0">
              <a:solidFill>
                <a:srgbClr val="001729"/>
              </a:solidFill>
              <a:latin typeface="Arial"/>
              <a:cs typeface="Arial"/>
            </a:endParaRPr>
          </a:p>
        </p:txBody>
      </p:sp>
      <p:pic>
        <p:nvPicPr>
          <p:cNvPr id="5" name="Picture 4" descr="twitter.pdf"/>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906961" y="3731739"/>
            <a:ext cx="368300" cy="368300"/>
          </a:xfrm>
          <a:prstGeom prst="rect">
            <a:avLst/>
          </a:prstGeom>
        </p:spPr>
      </p:pic>
    </p:spTree>
    <p:extLst>
      <p:ext uri="{BB962C8B-B14F-4D97-AF65-F5344CB8AC3E}">
        <p14:creationId xmlns="" xmlns:p14="http://schemas.microsoft.com/office/powerpoint/2010/main" val="1365991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–Sample Capitalization Policy Language</a:t>
            </a:r>
            <a:endParaRPr lang="en-US" i="1" dirty="0"/>
          </a:p>
        </p:txBody>
      </p:sp>
      <p:sp>
        <p:nvSpPr>
          <p:cNvPr id="3" name="Content Placeholder 2"/>
          <p:cNvSpPr>
            <a:spLocks noGrp="1"/>
          </p:cNvSpPr>
          <p:nvPr>
            <p:ph idx="1"/>
          </p:nvPr>
        </p:nvSpPr>
        <p:spPr/>
        <p:txBody>
          <a:bodyPr>
            <a:normAutofit/>
          </a:bodyPr>
          <a:lstStyle/>
          <a:p>
            <a:r>
              <a:rPr lang="en-US" dirty="0" smtClean="0"/>
              <a:t>Sample Capitalization Policy Language</a:t>
            </a:r>
          </a:p>
          <a:p>
            <a:pPr lvl="1"/>
            <a:r>
              <a:rPr lang="en-US" dirty="0" smtClean="0"/>
              <a:t>Purpose</a:t>
            </a:r>
          </a:p>
          <a:p>
            <a:pPr lvl="2"/>
            <a:r>
              <a:rPr lang="en-US" dirty="0" smtClean="0"/>
              <a:t>This accounting policy establishes the minimum cost (capitalization amount) that shall be used to determine the capital assets that are to be recorded in </a:t>
            </a:r>
            <a:r>
              <a:rPr lang="en-US" b="1" dirty="0" smtClean="0"/>
              <a:t>[name of your business]’s</a:t>
            </a:r>
            <a:r>
              <a:rPr lang="en-US" dirty="0" smtClean="0"/>
              <a:t> annual financial statements (or books).</a:t>
            </a:r>
          </a:p>
          <a:p>
            <a:pPr lvl="1"/>
            <a:r>
              <a:rPr lang="en-US" dirty="0" smtClean="0"/>
              <a:t>Capital Asset Definition</a:t>
            </a:r>
          </a:p>
          <a:p>
            <a:pPr lvl="2"/>
            <a:r>
              <a:rPr lang="en-US" dirty="0" smtClean="0"/>
              <a:t>A “Capital Asset” is defined as a unit of property that: (1) has an economic useful life that extends beyond 12 months; </a:t>
            </a:r>
            <a:r>
              <a:rPr lang="en-US" b="1" u="sng" dirty="0" smtClean="0"/>
              <a:t>and</a:t>
            </a:r>
            <a:r>
              <a:rPr lang="en-US" dirty="0" smtClean="0"/>
              <a:t> (2) was acquired or produced for a cost of more than $______.  Capital Assets must be capitalized and depreciated for financial statement (or bookkeeping) purposes.</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–Sample Capitalization Policy Language…</a:t>
            </a:r>
            <a:endParaRPr lang="en-US" i="1" dirty="0"/>
          </a:p>
        </p:txBody>
      </p:sp>
      <p:sp>
        <p:nvSpPr>
          <p:cNvPr id="3" name="Content Placeholder 2"/>
          <p:cNvSpPr>
            <a:spLocks noGrp="1"/>
          </p:cNvSpPr>
          <p:nvPr>
            <p:ph idx="1"/>
          </p:nvPr>
        </p:nvSpPr>
        <p:spPr>
          <a:xfrm>
            <a:off x="349249" y="826936"/>
            <a:ext cx="8389233" cy="3824577"/>
          </a:xfrm>
        </p:spPr>
        <p:txBody>
          <a:bodyPr>
            <a:normAutofit fontScale="92500" lnSpcReduction="20000"/>
          </a:bodyPr>
          <a:lstStyle/>
          <a:p>
            <a:r>
              <a:rPr lang="en-US" dirty="0" smtClean="0"/>
              <a:t>Sample Capitalization Policy Language(continued)</a:t>
            </a:r>
          </a:p>
          <a:p>
            <a:pPr lvl="1"/>
            <a:r>
              <a:rPr lang="en-US" dirty="0" smtClean="0"/>
              <a:t>Capitalization Thresholds</a:t>
            </a:r>
          </a:p>
          <a:p>
            <a:pPr lvl="2"/>
            <a:r>
              <a:rPr lang="en-US" b="1" dirty="0" smtClean="0"/>
              <a:t>[Name of your business] </a:t>
            </a:r>
            <a:r>
              <a:rPr lang="en-US" dirty="0" smtClean="0"/>
              <a:t>establishes $______ as the threshold amount for minimum capitalization.  Any items costing below this amount should be expensed in </a:t>
            </a:r>
            <a:r>
              <a:rPr lang="en-US" b="1" dirty="0" smtClean="0"/>
              <a:t>[name of your business]’s</a:t>
            </a:r>
            <a:r>
              <a:rPr lang="en-US" dirty="0" smtClean="0"/>
              <a:t> financial statements (or books</a:t>
            </a:r>
            <a:r>
              <a:rPr lang="en-US" i="1" dirty="0" smtClean="0"/>
              <a:t>) unless such amounts are part of an overall replacement or rehabilitation plan.  Amounts paid to acquire or improve property which results in a betterment, restoration or adaptation to a different use will be considered to be part of an overall replacement or rehabilitation plan and will be capitalized.</a:t>
            </a:r>
            <a:r>
              <a:rPr lang="en-US" dirty="0" smtClean="0"/>
              <a:t> </a:t>
            </a:r>
          </a:p>
          <a:p>
            <a:pPr lvl="1"/>
            <a:r>
              <a:rPr lang="en-US" dirty="0" smtClean="0"/>
              <a:t>Capitalization Method and Procedure</a:t>
            </a:r>
          </a:p>
          <a:p>
            <a:pPr lvl="2"/>
            <a:r>
              <a:rPr lang="en-US" dirty="0" smtClean="0"/>
              <a:t>All Capital Assets are recorded at historical cost as of the date acquired.  </a:t>
            </a:r>
            <a:endParaRPr lang="en-US" sz="1000" dirty="0" smtClean="0"/>
          </a:p>
          <a:p>
            <a:pPr lvl="2"/>
            <a:r>
              <a:rPr lang="en-US" sz="1500" dirty="0" smtClean="0"/>
              <a:t>Tangible assets costing below the aforementioned threshold amount are recorded as an expense for </a:t>
            </a:r>
            <a:r>
              <a:rPr lang="en-US" sz="1500" b="1" dirty="0" smtClean="0"/>
              <a:t>[name of your business]’s</a:t>
            </a:r>
            <a:r>
              <a:rPr lang="en-US" sz="1500" dirty="0" smtClean="0"/>
              <a:t> annual financial statements.  Similarly, assets with an economic useful life of less than 12 months are required to be expensed for financial statement purposes, regardless of the acquisition or production cost</a:t>
            </a:r>
            <a:r>
              <a:rPr lang="en-US" sz="2200" dirty="0" smtClean="0"/>
              <a:t>. </a:t>
            </a:r>
          </a:p>
          <a:p>
            <a:pPr lvl="1"/>
            <a:r>
              <a:rPr lang="en-US" dirty="0" smtClean="0"/>
              <a:t>Recordkeeping</a:t>
            </a:r>
          </a:p>
          <a:p>
            <a:pPr lvl="2"/>
            <a:r>
              <a:rPr lang="en-US" sz="1300" dirty="0" smtClean="0"/>
              <a:t>Invoice substantiating an acquisition cost of each unit of property shall be retained for a minimum of four years.</a:t>
            </a:r>
          </a:p>
          <a:p>
            <a:pPr lvl="2"/>
            <a:endParaRPr lang="en-US" dirty="0" smtClean="0"/>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Background and Objectives</a:t>
            </a:r>
            <a:endParaRPr lang="en-US" dirty="0"/>
          </a:p>
        </p:txBody>
      </p:sp>
      <p:sp>
        <p:nvSpPr>
          <p:cNvPr id="3" name="Content Placeholder 2"/>
          <p:cNvSpPr>
            <a:spLocks noGrp="1"/>
          </p:cNvSpPr>
          <p:nvPr>
            <p:ph idx="1"/>
          </p:nvPr>
        </p:nvSpPr>
        <p:spPr>
          <a:xfrm>
            <a:off x="349250" y="1216550"/>
            <a:ext cx="8229600" cy="2878372"/>
          </a:xfrm>
        </p:spPr>
        <p:txBody>
          <a:bodyPr>
            <a:normAutofit fontScale="92500"/>
          </a:bodyPr>
          <a:lstStyle/>
          <a:p>
            <a:r>
              <a:rPr lang="en-US" sz="2800" dirty="0" smtClean="0"/>
              <a:t>Final regulations culminates a seven year project:</a:t>
            </a:r>
          </a:p>
          <a:p>
            <a:pPr lvl="1"/>
            <a:r>
              <a:rPr lang="en-US" sz="2800" dirty="0" smtClean="0"/>
              <a:t>Proposed Regulations in 2006;</a:t>
            </a:r>
          </a:p>
          <a:p>
            <a:pPr lvl="1"/>
            <a:r>
              <a:rPr lang="en-US" sz="2800" dirty="0" smtClean="0"/>
              <a:t>Proposed Regulations modified in 2008;</a:t>
            </a:r>
          </a:p>
          <a:p>
            <a:pPr lvl="1"/>
            <a:r>
              <a:rPr lang="en-US" sz="2800" dirty="0" smtClean="0"/>
              <a:t>Temporary Regulations issued in late 2011; and</a:t>
            </a:r>
          </a:p>
          <a:p>
            <a:pPr lvl="1"/>
            <a:r>
              <a:rPr lang="en-US" sz="2800" dirty="0" smtClean="0"/>
              <a:t>Final Regulations issued September 13, 2013</a:t>
            </a:r>
          </a:p>
          <a:p>
            <a:pPr lvl="1"/>
            <a:r>
              <a:rPr lang="en-US" sz="2800" dirty="0" smtClean="0"/>
              <a:t>Revenue Procedure issued April 2014</a:t>
            </a:r>
          </a:p>
          <a:p>
            <a:pPr lvl="1">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 – Building Systems Detail</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Building Systems Detail</a:t>
            </a:r>
          </a:p>
          <a:p>
            <a:pPr lvl="1"/>
            <a:r>
              <a:rPr lang="en-US" b="1" dirty="0" smtClean="0"/>
              <a:t>HVAC</a:t>
            </a:r>
            <a:r>
              <a:rPr lang="en-US" dirty="0" smtClean="0"/>
              <a:t>- heating, ventilation and air conditioning systems (including motors, compressors, boilers, furnace chillers, pipes, ducts, radiators)</a:t>
            </a:r>
          </a:p>
          <a:p>
            <a:pPr lvl="1"/>
            <a:r>
              <a:rPr lang="en-US" b="1" dirty="0" smtClean="0"/>
              <a:t>Plumbing</a:t>
            </a:r>
            <a:r>
              <a:rPr lang="en-US" dirty="0" smtClean="0"/>
              <a:t> – including pipes, drains, valves sinks, bathtubs, toilets, water and sanitary sewer, collection equipment, site utility equipment used to distribute water and waste to and from the property line and between buildings and other permanent structures.</a:t>
            </a:r>
          </a:p>
          <a:p>
            <a:pPr lvl="1"/>
            <a:r>
              <a:rPr lang="en-US" b="1" dirty="0" smtClean="0"/>
              <a:t>Electrical</a:t>
            </a:r>
            <a:r>
              <a:rPr lang="en-US" dirty="0" smtClean="0"/>
              <a:t> – wiring, outlets, junction boxes, lighting fixtures and associated connectors, site utility equipment used to distribute electricity from the property line to and between buildings and other permanent structures.</a:t>
            </a:r>
          </a:p>
          <a:p>
            <a:pPr lvl="1"/>
            <a:r>
              <a:rPr lang="en-US" b="1" dirty="0" smtClean="0"/>
              <a:t>All Escalators</a:t>
            </a:r>
          </a:p>
          <a:p>
            <a:pPr lvl="1"/>
            <a:r>
              <a:rPr lang="en-US" b="1" dirty="0" smtClean="0"/>
              <a:t>All Elevators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 – Building Systems Detail…</a:t>
            </a:r>
            <a:endParaRPr lang="en-US" i="1" dirty="0"/>
          </a:p>
        </p:txBody>
      </p:sp>
      <p:sp>
        <p:nvSpPr>
          <p:cNvPr id="3" name="Content Placeholder 2"/>
          <p:cNvSpPr>
            <a:spLocks noGrp="1"/>
          </p:cNvSpPr>
          <p:nvPr>
            <p:ph idx="1"/>
          </p:nvPr>
        </p:nvSpPr>
        <p:spPr/>
        <p:txBody>
          <a:bodyPr>
            <a:normAutofit fontScale="85000" lnSpcReduction="10000"/>
          </a:bodyPr>
          <a:lstStyle/>
          <a:p>
            <a:r>
              <a:rPr lang="en-US" dirty="0" smtClean="0"/>
              <a:t>Building Systems Detail (continued)</a:t>
            </a:r>
          </a:p>
          <a:p>
            <a:pPr lvl="1"/>
            <a:r>
              <a:rPr lang="en-US" b="1" dirty="0" smtClean="0"/>
              <a:t>Fire-Protection and Alarm Systems </a:t>
            </a:r>
            <a:r>
              <a:rPr lang="en-US" dirty="0" smtClean="0"/>
              <a:t>– including sensing devices, computer controls, sprinkler heads, sprinkler mains, associated piping or plumbing, pumps, visual and audible alarms, alarm control panels, heat and smoke detection devices, fire escapes, fire doors, emergency exit lighting and signage, firefighting equipment (such as extinguishers and hoses)</a:t>
            </a:r>
          </a:p>
          <a:p>
            <a:pPr lvl="1"/>
            <a:r>
              <a:rPr lang="en-US" b="1" dirty="0" smtClean="0"/>
              <a:t>Security Systems - </a:t>
            </a:r>
            <a:r>
              <a:rPr lang="en-US" dirty="0" smtClean="0"/>
              <a:t>for the protection of the building and its occupants – including window and door locks, security cameras, recorders, monitors, motion detectors, security lighting alarm systems, entry and access systems, related junction boxes, associated wiring  and conduit.</a:t>
            </a:r>
          </a:p>
          <a:p>
            <a:pPr lvl="1"/>
            <a:r>
              <a:rPr lang="en-US" b="1" dirty="0" smtClean="0"/>
              <a:t>Gas Distribution System </a:t>
            </a:r>
            <a:r>
              <a:rPr lang="en-US" dirty="0" smtClean="0"/>
              <a:t>– including associated pipes and equipment used to distribute gas to and from the property line and between buildings and permanent structures.</a:t>
            </a:r>
          </a:p>
          <a:p>
            <a:pPr lvl="1"/>
            <a:r>
              <a:rPr lang="en-US" b="1" dirty="0" smtClean="0"/>
              <a:t>Other Systems </a:t>
            </a:r>
            <a:r>
              <a:rPr lang="en-US" dirty="0" smtClean="0"/>
              <a:t>– as published in the Federal Register or Internal Revenue Bulletins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Controversy</a:t>
            </a:r>
            <a:endParaRPr lang="en-US" dirty="0"/>
          </a:p>
        </p:txBody>
      </p:sp>
      <p:sp>
        <p:nvSpPr>
          <p:cNvPr id="3" name="Content Placeholder 2"/>
          <p:cNvSpPr>
            <a:spLocks noGrp="1"/>
          </p:cNvSpPr>
          <p:nvPr>
            <p:ph idx="1"/>
          </p:nvPr>
        </p:nvSpPr>
        <p:spPr/>
        <p:txBody>
          <a:bodyPr/>
          <a:lstStyle/>
          <a:p>
            <a:r>
              <a:rPr lang="en-US" dirty="0" smtClean="0"/>
              <a:t>Subjective nature of prior standards created controversy</a:t>
            </a:r>
          </a:p>
          <a:p>
            <a:pPr lvl="1"/>
            <a:r>
              <a:rPr lang="en-US" sz="2200" dirty="0" smtClean="0"/>
              <a:t>Conflict between requirement to capitalize and the ability to deduct ordinary and necessary expenses under IRC </a:t>
            </a:r>
            <a:r>
              <a:rPr lang="en-US" sz="2000" dirty="0" smtClean="0"/>
              <a:t>§</a:t>
            </a:r>
            <a:r>
              <a:rPr lang="en-US" sz="2200" dirty="0" smtClean="0"/>
              <a:t>162</a:t>
            </a:r>
          </a:p>
          <a:p>
            <a:pPr lvl="1"/>
            <a:r>
              <a:rPr lang="en-US" sz="2200" dirty="0" smtClean="0"/>
              <a:t>Requirement to capitalize based on facts and circumstances</a:t>
            </a:r>
          </a:p>
          <a:p>
            <a:pPr lvl="1"/>
            <a:r>
              <a:rPr lang="en-US" sz="2200" dirty="0" smtClean="0"/>
              <a:t>Prior rules were based on subjective standards</a:t>
            </a:r>
          </a:p>
          <a:p>
            <a:pPr lvl="1"/>
            <a:r>
              <a:rPr lang="en-US" sz="2200" dirty="0" smtClean="0"/>
              <a:t>Clearly, an objective of this seven year project is to reduce controversy between the taxpayer and the IRS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Final Regulations May Help to Reduce Controversy</a:t>
            </a:r>
            <a:endParaRPr lang="en-US" dirty="0"/>
          </a:p>
        </p:txBody>
      </p:sp>
      <p:sp>
        <p:nvSpPr>
          <p:cNvPr id="3" name="Content Placeholder 2"/>
          <p:cNvSpPr>
            <a:spLocks noGrp="1"/>
          </p:cNvSpPr>
          <p:nvPr>
            <p:ph idx="1"/>
          </p:nvPr>
        </p:nvSpPr>
        <p:spPr/>
        <p:txBody>
          <a:bodyPr>
            <a:normAutofit/>
          </a:bodyPr>
          <a:lstStyle/>
          <a:p>
            <a:r>
              <a:rPr lang="en-US" dirty="0" smtClean="0"/>
              <a:t>How the new regulations help to reduce controversy:</a:t>
            </a:r>
          </a:p>
          <a:p>
            <a:pPr lvl="1"/>
            <a:r>
              <a:rPr lang="en-US" dirty="0" smtClean="0"/>
              <a:t>Multiple taxpayer-friendly safe harbor rules</a:t>
            </a:r>
          </a:p>
          <a:p>
            <a:pPr lvl="2"/>
            <a:r>
              <a:rPr lang="en-US" dirty="0" smtClean="0"/>
              <a:t>Repairs and maintenance</a:t>
            </a:r>
          </a:p>
          <a:p>
            <a:pPr lvl="2"/>
            <a:r>
              <a:rPr lang="en-US" dirty="0" smtClean="0"/>
              <a:t>De minimis safe harbor with a fixed dollar threshold versus the temporary regulation percentage of revenue computation</a:t>
            </a:r>
          </a:p>
          <a:p>
            <a:pPr marL="740664" lvl="2"/>
            <a:r>
              <a:rPr lang="en-US" dirty="0" smtClean="0"/>
              <a:t>Book-Tax conformity as a </a:t>
            </a:r>
            <a:r>
              <a:rPr lang="en-US" b="1" i="1" dirty="0" smtClean="0"/>
              <a:t>“control”</a:t>
            </a:r>
          </a:p>
          <a:p>
            <a:pPr lvl="2"/>
            <a:r>
              <a:rPr lang="en-US" dirty="0" smtClean="0"/>
              <a:t>More generous de minimus threshold with an applicable financial statement</a:t>
            </a:r>
          </a:p>
          <a:p>
            <a:pPr lvl="2"/>
            <a:r>
              <a:rPr lang="en-US" dirty="0" smtClean="0"/>
              <a:t>Emphasis on consistent policy, consistently applied</a:t>
            </a:r>
          </a:p>
          <a:p>
            <a:pPr marL="740664" lvl="2"/>
            <a:r>
              <a:rPr lang="en-US" dirty="0" smtClean="0"/>
              <a:t>New controversies going forward? </a:t>
            </a:r>
          </a:p>
          <a:p>
            <a:pPr lvl="2"/>
            <a:r>
              <a:rPr lang="en-US" dirty="0" smtClean="0"/>
              <a:t>No bright lines for building improvements versus repairs</a:t>
            </a:r>
          </a:p>
          <a:p>
            <a:pPr lvl="2"/>
            <a:r>
              <a:rPr lang="en-US" dirty="0" smtClean="0"/>
              <a:t>Significant portion of major component; substantial structural part</a:t>
            </a:r>
          </a:p>
          <a:p>
            <a:pPr marL="1197864" lvl="3"/>
            <a:endParaRPr lang="en-US" dirty="0" smtClean="0"/>
          </a:p>
          <a:p>
            <a:pPr marL="1197864" lvl="3"/>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Final Regulations and </a:t>
            </a:r>
            <a:r>
              <a:rPr lang="en-US" dirty="0" smtClean="0"/>
              <a:t>Presentation</a:t>
            </a:r>
            <a:r>
              <a:rPr lang="en-US" dirty="0" smtClean="0"/>
              <a:t> </a:t>
            </a:r>
            <a:r>
              <a:rPr lang="en-US" dirty="0" smtClean="0"/>
              <a:t>Focus</a:t>
            </a:r>
            <a:endParaRPr lang="en-US" dirty="0"/>
          </a:p>
        </p:txBody>
      </p:sp>
      <p:sp>
        <p:nvSpPr>
          <p:cNvPr id="3" name="Content Placeholder 2"/>
          <p:cNvSpPr>
            <a:spLocks noGrp="1"/>
          </p:cNvSpPr>
          <p:nvPr>
            <p:ph idx="1"/>
          </p:nvPr>
        </p:nvSpPr>
        <p:spPr/>
        <p:txBody>
          <a:bodyPr/>
          <a:lstStyle/>
          <a:p>
            <a:r>
              <a:rPr lang="en-US" dirty="0" smtClean="0"/>
              <a:t>Complexity of Final Regulations and </a:t>
            </a:r>
            <a:r>
              <a:rPr lang="en-US" dirty="0" smtClean="0"/>
              <a:t>Presentation</a:t>
            </a:r>
            <a:r>
              <a:rPr lang="en-US" dirty="0" smtClean="0"/>
              <a:t> </a:t>
            </a:r>
            <a:r>
              <a:rPr lang="en-US" dirty="0" smtClean="0"/>
              <a:t>Focus:</a:t>
            </a:r>
          </a:p>
          <a:p>
            <a:pPr lvl="1"/>
            <a:r>
              <a:rPr lang="en-US" dirty="0" smtClean="0"/>
              <a:t>T.D. 9636 and the new final regulations represent over 200 pages of technical material</a:t>
            </a:r>
          </a:p>
          <a:p>
            <a:pPr lvl="1"/>
            <a:r>
              <a:rPr lang="en-US" dirty="0" smtClean="0"/>
              <a:t>Approximately 70% of the examples relate to airlines, railroads and manufacturing facilities</a:t>
            </a:r>
          </a:p>
          <a:p>
            <a:pPr lvl="1"/>
            <a:r>
              <a:rPr lang="en-US" dirty="0" smtClean="0"/>
              <a:t>Our focus is on §263(a) not §263(A)</a:t>
            </a:r>
          </a:p>
          <a:p>
            <a:pPr lvl="2"/>
            <a:r>
              <a:rPr lang="en-US" dirty="0" smtClean="0"/>
              <a:t>§ 263(a) applies to the multifamily housing industry</a:t>
            </a:r>
          </a:p>
          <a:p>
            <a:pPr lvl="2"/>
            <a:r>
              <a:rPr lang="en-US" dirty="0" smtClean="0"/>
              <a:t>§ 263(A) applies to inventory or active trade or businesses</a:t>
            </a:r>
          </a:p>
          <a:p>
            <a:pPr lvl="1"/>
            <a:r>
              <a:rPr lang="en-US" dirty="0" smtClean="0"/>
              <a:t>DOZ is happy to assist you in working through the new final regulations as it relates to your industry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DOZ Observation</a:t>
            </a:r>
            <a:endParaRPr lang="en-US" dirty="0"/>
          </a:p>
        </p:txBody>
      </p:sp>
      <p:sp>
        <p:nvSpPr>
          <p:cNvPr id="3" name="Content Placeholder 2"/>
          <p:cNvSpPr>
            <a:spLocks noGrp="1"/>
          </p:cNvSpPr>
          <p:nvPr>
            <p:ph idx="1"/>
          </p:nvPr>
        </p:nvSpPr>
        <p:spPr/>
        <p:txBody>
          <a:bodyPr/>
          <a:lstStyle/>
          <a:p>
            <a:r>
              <a:rPr lang="en-US" sz="1900" dirty="0" smtClean="0"/>
              <a:t>DOZ Observation</a:t>
            </a:r>
          </a:p>
          <a:p>
            <a:pPr lvl="1"/>
            <a:r>
              <a:rPr lang="en-US" dirty="0" smtClean="0"/>
              <a:t>Providing a de minimis safe harbor threshold at a specific dollar amount versus a percentage of revenue is a clear win for the small and medium sized taxpayers; Designed to create bright lines and make taxpayer compliance easier</a:t>
            </a:r>
          </a:p>
          <a:p>
            <a:pPr lvl="1"/>
            <a:endParaRPr lang="en-US" dirty="0" smtClean="0"/>
          </a:p>
          <a:p>
            <a:pPr lvl="1"/>
            <a:r>
              <a:rPr lang="en-US" dirty="0" smtClean="0"/>
              <a:t>Many multifamily housing taxpayers may </a:t>
            </a:r>
            <a:r>
              <a:rPr lang="en-US" dirty="0" smtClean="0"/>
              <a:t>not want to </a:t>
            </a:r>
            <a:r>
              <a:rPr lang="en-US" dirty="0" smtClean="0"/>
              <a:t>take advantage of the full $5,000 de minimis safe harbor due to GAAP and materiality considerations; consider that the $5,000 threshold applies to small taxpayers and US Airways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Capitalization Rule (</a:t>
            </a:r>
            <a:r>
              <a:rPr lang="en-US" sz="2400" dirty="0" smtClean="0"/>
              <a:t>§</a:t>
            </a:r>
            <a:r>
              <a:rPr lang="en-US" dirty="0" smtClean="0"/>
              <a:t>1.263(a)-1)</a:t>
            </a:r>
            <a:endParaRPr lang="en-US" dirty="0"/>
          </a:p>
        </p:txBody>
      </p:sp>
      <p:sp>
        <p:nvSpPr>
          <p:cNvPr id="3" name="Content Placeholder 2"/>
          <p:cNvSpPr>
            <a:spLocks noGrp="1"/>
          </p:cNvSpPr>
          <p:nvPr>
            <p:ph idx="1"/>
          </p:nvPr>
        </p:nvSpPr>
        <p:spPr/>
        <p:txBody>
          <a:bodyPr>
            <a:normAutofit/>
          </a:bodyPr>
          <a:lstStyle/>
          <a:p>
            <a:r>
              <a:rPr lang="en-US" dirty="0" smtClean="0"/>
              <a:t>Taxpayer must capitalize amounts paid to acquire or produce a unit of property, including leasehold improvement property, land and land improvements, buildings, machinery, equipment and furniture and fixtures</a:t>
            </a:r>
          </a:p>
          <a:p>
            <a:pPr lvl="2"/>
            <a:r>
              <a:rPr lang="en-US" dirty="0" smtClean="0"/>
              <a:t>Amounts paid include invoice price and transaction costs</a:t>
            </a:r>
          </a:p>
          <a:p>
            <a:pPr lvl="2"/>
            <a:r>
              <a:rPr lang="en-US" dirty="0" smtClean="0"/>
              <a:t>Amounts paid to defend or perfect title</a:t>
            </a:r>
          </a:p>
          <a:p>
            <a:pPr lvl="2"/>
            <a:r>
              <a:rPr lang="en-US" dirty="0" smtClean="0"/>
              <a:t>Costs that facilitate (including inherently facilitative) the acquisition or production of property must be capitalized</a:t>
            </a:r>
          </a:p>
          <a:p>
            <a:r>
              <a:rPr lang="en-US" dirty="0" smtClean="0"/>
              <a:t>Repairs made to assets prior to placing them in service must be capitalized</a:t>
            </a:r>
          </a:p>
          <a:p>
            <a:pPr lvl="2"/>
            <a:endParaRPr lang="en-US" dirty="0" smtClean="0"/>
          </a:p>
        </p:txBody>
      </p:sp>
    </p:spTree>
    <p:extLst>
      <p:ext uri="{BB962C8B-B14F-4D97-AF65-F5344CB8AC3E}">
        <p14:creationId xmlns="" xmlns:p14="http://schemas.microsoft.com/office/powerpoint/2010/main" val="4140788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Z_templateC_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DOZ_templateC_widescreen</Template>
  <TotalTime>842</TotalTime>
  <Words>4317</Words>
  <Application>Microsoft Office PowerPoint</Application>
  <PresentationFormat>On-screen Show (16:9)</PresentationFormat>
  <Paragraphs>324</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DOZ_templateC_widescreen</vt:lpstr>
      <vt:lpstr>Final Tangible Property Regulations</vt:lpstr>
      <vt:lpstr>Dauby O’Connor &amp; Zaleski LLC</vt:lpstr>
      <vt:lpstr>Welcome to DOZ’s “Not So De Minimis” Presentation</vt:lpstr>
      <vt:lpstr>Introduction, Background and Objectives</vt:lpstr>
      <vt:lpstr>History of Controversy</vt:lpstr>
      <vt:lpstr>How the Final Regulations May Help to Reduce Controversy</vt:lpstr>
      <vt:lpstr>Complexity of Final Regulations and Presentation Focus</vt:lpstr>
      <vt:lpstr>DOZ Observation</vt:lpstr>
      <vt:lpstr>General Capitalization Rule (§1.263(a)-1)</vt:lpstr>
      <vt:lpstr>General Capitalization Rule (§1.263(a)-1)…</vt:lpstr>
      <vt:lpstr>De Minimis Safe Harbor Election (§1.263(a)-1(f))</vt:lpstr>
      <vt:lpstr>De Minimis Safe Harbor Election (§1.263(a)-1(f))…..</vt:lpstr>
      <vt:lpstr>De Minimis Safe Harbor Election (§1.263(a)-1(f))…..</vt:lpstr>
      <vt:lpstr>De Minimis Safe Harbor Election (§1.263(a)-1(f))……</vt:lpstr>
      <vt:lpstr>De Minimis Safe Harbor Election (§1.263(a)-1(f))..…</vt:lpstr>
      <vt:lpstr>De Minimis Safe Harbor Election (§1.263(a)-1(f))..…</vt:lpstr>
      <vt:lpstr>Unit of Property (“UOP”) (§1.263(a)-3(e))</vt:lpstr>
      <vt:lpstr>Unit of Property (“UOP”) (§1.263(a)-3(e))…</vt:lpstr>
      <vt:lpstr>Unit of Property (“UOP”) (§1.263(a)-3(e))..…</vt:lpstr>
      <vt:lpstr>Unit of Property (“UOP”) (§1.263(a)-3(e))…</vt:lpstr>
      <vt:lpstr>Routine Maintenance Safe Harbor</vt:lpstr>
      <vt:lpstr>Routine Maintenance Safe Harbor…..</vt:lpstr>
      <vt:lpstr>Routine Maintenance Safe Harbor..…</vt:lpstr>
      <vt:lpstr>Small Building Owner Safe Harbor</vt:lpstr>
      <vt:lpstr>Capitalization of Improvements – Betterments</vt:lpstr>
      <vt:lpstr>Capitalization of Improvements – Betterments..…</vt:lpstr>
      <vt:lpstr>Capitalization of Improvements - Restorations</vt:lpstr>
      <vt:lpstr>Capitalization of Improvements – Restorations…</vt:lpstr>
      <vt:lpstr>Capitalization of Improvements - Adaptations</vt:lpstr>
      <vt:lpstr>Materials and Supplies</vt:lpstr>
      <vt:lpstr>Materials and Supplies…..</vt:lpstr>
      <vt:lpstr>Other Issues, Considerations and Food for Thought</vt:lpstr>
      <vt:lpstr>Other Issues, Considerations and Food for Thought…..</vt:lpstr>
      <vt:lpstr>Revenue Procedure 2014-16</vt:lpstr>
      <vt:lpstr>Final thoughts…”Not-So-De Minimis” Regulations Simplified</vt:lpstr>
      <vt:lpstr>Final thoughts…”Not-So-De Minimis” Regulations Simplified…</vt:lpstr>
      <vt:lpstr>Questions?</vt:lpstr>
      <vt:lpstr>Appendix A –Sample Capitalization Policy Language</vt:lpstr>
      <vt:lpstr>Appendix A –Sample Capitalization Policy Language…</vt:lpstr>
      <vt:lpstr>Appendix B – Building Systems Detail</vt:lpstr>
      <vt:lpstr>Appendix B – Building Systems Detail…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Kristie Richey</dc:creator>
  <cp:lastModifiedBy>Steve Levy</cp:lastModifiedBy>
  <cp:revision>149</cp:revision>
  <dcterms:created xsi:type="dcterms:W3CDTF">2014-01-07T14:09:26Z</dcterms:created>
  <dcterms:modified xsi:type="dcterms:W3CDTF">2014-05-22T12:30:49Z</dcterms:modified>
</cp:coreProperties>
</file>