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charts/chart6.xml" ContentType="application/vnd.openxmlformats-officedocument.drawingml.chart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ppt/drawings/drawing6.xml" ContentType="application/vnd.openxmlformats-officedocument.drawingml.chartshapes+xml"/>
  <Override PartName="/ppt/charts/chart8.xml" ContentType="application/vnd.openxmlformats-officedocument.drawingml.chart+xml"/>
  <Override PartName="/ppt/drawings/drawing7.xml" ContentType="application/vnd.openxmlformats-officedocument.drawingml.chartshapes+xml"/>
  <Override PartName="/ppt/charts/chart9.xml" ContentType="application/vnd.openxmlformats-officedocument.drawingml.chart+xml"/>
  <Override PartName="/ppt/drawings/drawing8.xml" ContentType="application/vnd.openxmlformats-officedocument.drawingml.chartshapes+xml"/>
  <Override PartName="/ppt/charts/chart10.xml" ContentType="application/vnd.openxmlformats-officedocument.drawingml.chart+xml"/>
  <Override PartName="/ppt/drawings/drawing9.xml" ContentType="application/vnd.openxmlformats-officedocument.drawingml.chartshapes+xml"/>
  <Override PartName="/ppt/charts/chart11.xml" ContentType="application/vnd.openxmlformats-officedocument.drawingml.chart+xml"/>
  <Override PartName="/ppt/drawings/drawing10.xml" ContentType="application/vnd.openxmlformats-officedocument.drawingml.chartshapes+xml"/>
  <Override PartName="/ppt/charts/chart12.xml" ContentType="application/vnd.openxmlformats-officedocument.drawingml.chart+xml"/>
  <Override PartName="/ppt/drawings/drawing11.xml" ContentType="application/vnd.openxmlformats-officedocument.drawingml.chartshapes+xml"/>
  <Override PartName="/ppt/charts/chart13.xml" ContentType="application/vnd.openxmlformats-officedocument.drawingml.chart+xml"/>
  <Override PartName="/ppt/drawings/drawing12.xml" ContentType="application/vnd.openxmlformats-officedocument.drawingml.chartshapes+xml"/>
  <Override PartName="/ppt/charts/chart14.xml" ContentType="application/vnd.openxmlformats-officedocument.drawingml.chart+xml"/>
  <Override PartName="/ppt/drawings/drawing13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15.xml" ContentType="application/vnd.openxmlformats-officedocument.drawingml.chart+xml"/>
  <Override PartName="/ppt/drawings/drawing14.xml" ContentType="application/vnd.openxmlformats-officedocument.drawingml.chartshapes+xml"/>
  <Override PartName="/ppt/charts/chart16.xml" ContentType="application/vnd.openxmlformats-officedocument.drawingml.chart+xml"/>
  <Override PartName="/ppt/drawings/drawing15.xml" ContentType="application/vnd.openxmlformats-officedocument.drawingml.chartshapes+xml"/>
  <Override PartName="/ppt/charts/chart17.xml" ContentType="application/vnd.openxmlformats-officedocument.drawingml.chart+xml"/>
  <Override PartName="/ppt/drawings/drawing16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18.xml" ContentType="application/vnd.openxmlformats-officedocument.drawingml.chart+xml"/>
  <Override PartName="/ppt/drawings/drawing17.xml" ContentType="application/vnd.openxmlformats-officedocument.drawingml.chartshape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65" r:id="rId3"/>
    <p:sldId id="291" r:id="rId4"/>
    <p:sldId id="293" r:id="rId5"/>
    <p:sldId id="260" r:id="rId6"/>
    <p:sldId id="294" r:id="rId7"/>
    <p:sldId id="296" r:id="rId8"/>
    <p:sldId id="267" r:id="rId9"/>
    <p:sldId id="282" r:id="rId10"/>
    <p:sldId id="268" r:id="rId11"/>
    <p:sldId id="269" r:id="rId12"/>
    <p:sldId id="270" r:id="rId13"/>
    <p:sldId id="271" r:id="rId14"/>
    <p:sldId id="278" r:id="rId15"/>
    <p:sldId id="272" r:id="rId16"/>
    <p:sldId id="279" r:id="rId17"/>
    <p:sldId id="280" r:id="rId18"/>
    <p:sldId id="264" r:id="rId19"/>
    <p:sldId id="281" r:id="rId20"/>
    <p:sldId id="297" r:id="rId21"/>
    <p:sldId id="273" r:id="rId22"/>
    <p:sldId id="274" r:id="rId23"/>
    <p:sldId id="275" r:id="rId24"/>
    <p:sldId id="276" r:id="rId25"/>
    <p:sldId id="277" r:id="rId26"/>
    <p:sldId id="284" r:id="rId27"/>
    <p:sldId id="285" r:id="rId28"/>
    <p:sldId id="290" r:id="rId29"/>
    <p:sldId id="287" r:id="rId30"/>
    <p:sldId id="288" r:id="rId31"/>
    <p:sldId id="289" r:id="rId32"/>
    <p:sldId id="295" r:id="rId3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450" y="-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image" Target="../media/image2.jpg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tcaii.local\root\Users\mkahn\Documents\Bus%20Tour%20Presentation%20Data.xlsx" TargetMode="External"/><Relationship Id="rId1" Type="http://schemas.openxmlformats.org/officeDocument/2006/relationships/image" Target="../media/image2.jpg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tcaii.local\root\Users\mkahn\Documents\Bus%20Tour%20Presentation%20Data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tcaii.local\root\Users\mkahn\Documents\Bus%20Tour%20Presentation%20Data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2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\\tcaii.local\root\Users\mkahn\Documents\Bus%20Tour%20Presentation%20Data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\\tcaii.local\root\Users\mkahn\Documents\Bus%20Tour%20Presentation%20Data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\\tcaii.local\root\Users\mkahn\Documents\Bus%20Tour%20Presentation%20Data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\\tcaii.local\root\Users\mkahn\Documents\Bus%20Tour%20Presentation%20Data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image" Target="../media/image5.gif"/><Relationship Id="rId5" Type="http://schemas.openxmlformats.org/officeDocument/2006/relationships/chartUserShapes" Target="../drawings/drawing9.xml"/><Relationship Id="rId4" Type="http://schemas.openxmlformats.org/officeDocument/2006/relationships/oleObject" Target="file:///\\tcaii.local\root\Users\mkahn\Documents\Spreadsheets\Federal\Public%20Debt%20Ownership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\\tcaii.local\root\Users\mkahn\Documents\Bus%20Tour%20Presentation%20Data.xlsx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oleObject" Target="file:///\\tcaii.local\root\Users\mkahn\Documents\Bus%20Tour%20Presentation%20Data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2.xml"/><Relationship Id="rId2" Type="http://schemas.openxmlformats.org/officeDocument/2006/relationships/oleObject" Target="file:///\\tcaii.local\root\Users\mkahn\Documents\Bus%20Tour%20Presentation%20Data.xlsx" TargetMode="External"/><Relationship Id="rId1" Type="http://schemas.openxmlformats.org/officeDocument/2006/relationships/image" Target="../media/image8.gif"/></Relationships>
</file>

<file path=ppt/charts/_rels/chart14.xml.rels><?xml version="1.0" encoding="UTF-8" standalone="yes"?>
<Relationships xmlns="http://schemas.openxmlformats.org/package/2006/relationships"><Relationship Id="rId8" Type="http://schemas.openxmlformats.org/officeDocument/2006/relationships/oleObject" Target="file:///\\tcaii.local\root\Users\mkahn\Documents\Bus%20Tour%20Presentation%20Data.xlsx" TargetMode="External"/><Relationship Id="rId3" Type="http://schemas.openxmlformats.org/officeDocument/2006/relationships/image" Target="../media/image11.jpg"/><Relationship Id="rId7" Type="http://schemas.openxmlformats.org/officeDocument/2006/relationships/image" Target="../media/image2.jpg"/><Relationship Id="rId2" Type="http://schemas.openxmlformats.org/officeDocument/2006/relationships/image" Target="../media/image10.jpg"/><Relationship Id="rId1" Type="http://schemas.openxmlformats.org/officeDocument/2006/relationships/image" Target="../media/image9.gif"/><Relationship Id="rId6" Type="http://schemas.openxmlformats.org/officeDocument/2006/relationships/image" Target="../media/image14.jpg"/><Relationship Id="rId5" Type="http://schemas.openxmlformats.org/officeDocument/2006/relationships/image" Target="../media/image13.gif"/><Relationship Id="rId4" Type="http://schemas.openxmlformats.org/officeDocument/2006/relationships/image" Target="../media/image12.jpg"/><Relationship Id="rId9" Type="http://schemas.openxmlformats.org/officeDocument/2006/relationships/chartUserShapes" Target="../drawings/drawing13.xml"/></Relationships>
</file>

<file path=ppt/charts/_rels/char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13" Type="http://schemas.openxmlformats.org/officeDocument/2006/relationships/image" Target="../media/image9.gif"/><Relationship Id="rId18" Type="http://schemas.openxmlformats.org/officeDocument/2006/relationships/chartUserShapes" Target="../drawings/drawing14.xml"/><Relationship Id="rId3" Type="http://schemas.openxmlformats.org/officeDocument/2006/relationships/image" Target="../media/image15.gif"/><Relationship Id="rId7" Type="http://schemas.openxmlformats.org/officeDocument/2006/relationships/image" Target="../media/image17.GIF"/><Relationship Id="rId12" Type="http://schemas.openxmlformats.org/officeDocument/2006/relationships/image" Target="../media/image20.jpg"/><Relationship Id="rId17" Type="http://schemas.openxmlformats.org/officeDocument/2006/relationships/package" Target="../embeddings/Microsoft_Excel_Worksheet3.xlsx"/><Relationship Id="rId2" Type="http://schemas.openxmlformats.org/officeDocument/2006/relationships/image" Target="../media/image7.gif"/><Relationship Id="rId16" Type="http://schemas.openxmlformats.org/officeDocument/2006/relationships/image" Target="../media/image23.gif"/><Relationship Id="rId1" Type="http://schemas.openxmlformats.org/officeDocument/2006/relationships/image" Target="../media/image2.jpg"/><Relationship Id="rId6" Type="http://schemas.openxmlformats.org/officeDocument/2006/relationships/image" Target="../media/image16.gif"/><Relationship Id="rId11" Type="http://schemas.openxmlformats.org/officeDocument/2006/relationships/image" Target="../media/image19.gif"/><Relationship Id="rId5" Type="http://schemas.openxmlformats.org/officeDocument/2006/relationships/image" Target="../media/image14.jpg"/><Relationship Id="rId15" Type="http://schemas.openxmlformats.org/officeDocument/2006/relationships/image" Target="../media/image22.gif"/><Relationship Id="rId10" Type="http://schemas.openxmlformats.org/officeDocument/2006/relationships/image" Target="../media/image12.jpg"/><Relationship Id="rId4" Type="http://schemas.openxmlformats.org/officeDocument/2006/relationships/image" Target="../media/image10.jpg"/><Relationship Id="rId9" Type="http://schemas.openxmlformats.org/officeDocument/2006/relationships/image" Target="../media/image11.jpg"/><Relationship Id="rId14" Type="http://schemas.openxmlformats.org/officeDocument/2006/relationships/image" Target="../media/image21.gif"/></Relationships>
</file>

<file path=ppt/charts/_rels/char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image" Target="../media/image2.jpg"/><Relationship Id="rId7" Type="http://schemas.openxmlformats.org/officeDocument/2006/relationships/image" Target="../media/image11.jpg"/><Relationship Id="rId2" Type="http://schemas.openxmlformats.org/officeDocument/2006/relationships/image" Target="../media/image16.gif"/><Relationship Id="rId1" Type="http://schemas.openxmlformats.org/officeDocument/2006/relationships/image" Target="../media/image24.jpg"/><Relationship Id="rId6" Type="http://schemas.openxmlformats.org/officeDocument/2006/relationships/image" Target="../media/image9.gif"/><Relationship Id="rId11" Type="http://schemas.openxmlformats.org/officeDocument/2006/relationships/chartUserShapes" Target="../drawings/drawing15.xml"/><Relationship Id="rId5" Type="http://schemas.openxmlformats.org/officeDocument/2006/relationships/image" Target="../media/image14.jpg"/><Relationship Id="rId10" Type="http://schemas.openxmlformats.org/officeDocument/2006/relationships/oleObject" Target="file:///\\tcaii.local\root\Users\mkahn\Documents\Bus%20Tour%20Presentation%20Data.xlsx" TargetMode="External"/><Relationship Id="rId4" Type="http://schemas.openxmlformats.org/officeDocument/2006/relationships/image" Target="../media/image21.gif"/><Relationship Id="rId9" Type="http://schemas.openxmlformats.org/officeDocument/2006/relationships/image" Target="../media/image10.jpg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Microsoft_Excel_Worksheet4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2592958954610991"/>
          <c:y val="0.16982650354189599"/>
          <c:w val="0.43753825001977131"/>
          <c:h val="0.63431423390624553"/>
        </c:manualLayout>
      </c:layout>
      <c:pieChart>
        <c:varyColors val="1"/>
        <c:ser>
          <c:idx val="0"/>
          <c:order val="0"/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spPr>
              <a:blipFill dpi="0" rotWithShape="1">
                <a:blip xmlns:r="http://schemas.openxmlformats.org/officeDocument/2006/relationships"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3.0965025946137806E-3"/>
                  <c:y val="-2.0463974261281857E-2"/>
                </c:manualLayout>
              </c:layout>
              <c:tx>
                <c:rich>
                  <a:bodyPr/>
                  <a:lstStyle/>
                  <a:p>
                    <a:r>
                      <a:rPr lang="en-US" sz="2800" dirty="0" smtClean="0"/>
                      <a:t>24%</a:t>
                    </a:r>
                    <a:endParaRPr lang="en-US" sz="160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numFmt formatCode="#,##0" sourceLinked="0"/>
            <c:txPr>
              <a:bodyPr/>
              <a:lstStyle/>
              <a:p>
                <a:pPr>
                  <a:defRPr sz="280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Sheet1!$A$24:$A$25</c:f>
              <c:strCache>
                <c:ptCount val="2"/>
                <c:pt idx="0">
                  <c:v>Federal Spending as a Percentage of GDP</c:v>
                </c:pt>
                <c:pt idx="1">
                  <c:v>2nd Qtr</c:v>
                </c:pt>
              </c:strCache>
            </c:strRef>
          </c:cat>
          <c:val>
            <c:numRef>
              <c:f>Sheet1!$B$24:$B$25</c:f>
              <c:numCache>
                <c:formatCode>0.00%</c:formatCode>
                <c:ptCount val="2"/>
                <c:pt idx="0">
                  <c:v>0.24099999999999999</c:v>
                </c:pt>
                <c:pt idx="1">
                  <c:v>0.75900000000000001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ln>
          <a:noFill/>
        </a:ln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"/>
          <c:y val="0"/>
          <c:w val="1"/>
          <c:h val="0.13634871298982365"/>
        </c:manualLayout>
      </c:layout>
      <c:overlay val="1"/>
      <c:txPr>
        <a:bodyPr/>
        <a:lstStyle/>
        <a:p>
          <a:pPr rtl="0">
            <a:defRPr sz="2800"/>
          </a:pPr>
          <a:endParaRPr lang="en-US"/>
        </a:p>
      </c:txPr>
    </c:legend>
    <c:plotVisOnly val="1"/>
    <c:dispBlanksAs val="gap"/>
    <c:showDLblsOverMax val="0"/>
  </c:chart>
  <c:spPr>
    <a:ln>
      <a:solidFill>
        <a:schemeClr val="bg1">
          <a:lumMod val="50000"/>
        </a:schemeClr>
      </a:solidFill>
    </a:ln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699718577537367E-2"/>
          <c:y val="0.17577617420953021"/>
          <c:w val="0.87622284760547264"/>
          <c:h val="0.63941513380572701"/>
        </c:manualLayout>
      </c:layout>
      <c:pieChart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blipFill dpi="0" rotWithShape="1">
                <a:blip xmlns:r="http://schemas.openxmlformats.org/officeDocument/2006/relationships"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c:spPr>
          </c:dPt>
          <c:dPt>
            <c:idx val="1"/>
            <c:bubble3D val="0"/>
            <c:spPr>
              <a:solidFill>
                <a:schemeClr val="tx2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1"/>
              <c:delete val="1"/>
            </c:dLbl>
            <c:txPr>
              <a:bodyPr/>
              <a:lstStyle/>
              <a:p>
                <a:pPr>
                  <a:defRPr sz="2800"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'Growth of Spending '!$A$2:$A$3</c:f>
              <c:strCache>
                <c:ptCount val="2"/>
                <c:pt idx="0">
                  <c:v>Federal Spending </c:v>
                </c:pt>
                <c:pt idx="1">
                  <c:v>2nd Qtr</c:v>
                </c:pt>
              </c:strCache>
            </c:strRef>
          </c:cat>
          <c:val>
            <c:numRef>
              <c:f>'Growth of Spending '!$B$2:$B$3</c:f>
              <c:numCache>
                <c:formatCode>0%</c:formatCode>
                <c:ptCount val="2"/>
                <c:pt idx="0">
                  <c:v>1.7999999999999999E-2</c:v>
                </c:pt>
                <c:pt idx="1">
                  <c:v>0.98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20"/>
      </c:pieChart>
      <c:spPr>
        <a:ln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7037037037037035E-2"/>
          <c:y val="0.14156149752114322"/>
          <c:w val="0.9320987654320988"/>
          <c:h val="0.6990740740740740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rgbClr val="00B0F0"/>
              </a:solidFill>
              <a:ln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7.986585010207059E-2"/>
                  <c:y val="6.8179498396033827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Sheet1!$B$1:$C$1</c:f>
              <c:strCache>
                <c:ptCount val="2"/>
                <c:pt idx="0">
                  <c:v>Auto Pilot</c:v>
                </c:pt>
                <c:pt idx="1">
                  <c:v>Controlled Yearly</c:v>
                </c:pt>
              </c:strCache>
            </c:strRef>
          </c:cat>
          <c:val>
            <c:numRef>
              <c:f>Sheet1!$B$3:$C$3</c:f>
              <c:numCache>
                <c:formatCode>0%</c:formatCode>
                <c:ptCount val="2"/>
                <c:pt idx="0">
                  <c:v>3.2782465381710757E-2</c:v>
                </c:pt>
                <c:pt idx="1">
                  <c:v>0.96721753461828919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66"/>
      </c:pieChart>
    </c:plotArea>
    <c:legend>
      <c:legendPos val="t"/>
      <c:legendEntry>
        <c:idx val="0"/>
        <c:delete val="1"/>
      </c:legendEntry>
      <c:layout>
        <c:manualLayout>
          <c:xMode val="edge"/>
          <c:yMode val="edge"/>
          <c:x val="0"/>
          <c:y val="0"/>
          <c:w val="1"/>
          <c:h val="7.4789843977836098E-2"/>
        </c:manualLayout>
      </c:layout>
      <c:overlay val="0"/>
      <c:txPr>
        <a:bodyPr/>
        <a:lstStyle/>
        <a:p>
          <a:pPr rtl="0">
            <a:defRPr sz="24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0123456790123455E-2"/>
          <c:y val="0.14156149752114322"/>
          <c:w val="0.9320987654320988"/>
          <c:h val="0.6990740740740740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rgbClr val="00B0F0"/>
              </a:solidFill>
              <a:ln>
                <a:solidFill>
                  <a:schemeClr val="tx1"/>
                </a:solidFill>
              </a:ln>
            </c:spPr>
          </c:dPt>
          <c:dLbls>
            <c:txPr>
              <a:bodyPr/>
              <a:lstStyle/>
              <a:p>
                <a:pPr>
                  <a:defRPr sz="1800"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'[Bus Tour Presentation Data.xlsx]Sheet1'!$B$1:$C$1</c:f>
              <c:strCache>
                <c:ptCount val="2"/>
                <c:pt idx="0">
                  <c:v>Auto Pilot</c:v>
                </c:pt>
                <c:pt idx="1">
                  <c:v>Controlled Yearly</c:v>
                </c:pt>
              </c:strCache>
            </c:strRef>
          </c:cat>
          <c:val>
            <c:numRef>
              <c:f>'[Bus Tour Presentation Data.xlsx]Sheet1'!$B$5:$C$5</c:f>
              <c:numCache>
                <c:formatCode>0%</c:formatCode>
                <c:ptCount val="2"/>
                <c:pt idx="0">
                  <c:v>0.66819147511868759</c:v>
                </c:pt>
                <c:pt idx="1">
                  <c:v>0.33180852488131246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0"/>
      </c:pieChart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1.4491591328861832E-3"/>
          <c:y val="4.6296296296296294E-3"/>
          <c:w val="0.99855084086711388"/>
          <c:h val="7.4789843977836098E-2"/>
        </c:manualLayout>
      </c:layout>
      <c:overlay val="0"/>
      <c:txPr>
        <a:bodyPr/>
        <a:lstStyle/>
        <a:p>
          <a:pPr rtl="0">
            <a:defRPr sz="2400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tx1"/>
              </a:solidFill>
            </c:spPr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</c:spPr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3"/>
            <c:bubble3D val="0"/>
            <c:spPr>
              <a:solidFill>
                <a:srgbClr val="C00000"/>
              </a:solidFill>
            </c:spPr>
          </c:dPt>
          <c:dPt>
            <c:idx val="4"/>
            <c:bubble3D val="0"/>
            <c:spPr>
              <a:solidFill>
                <a:srgbClr val="FF0000"/>
              </a:solidFill>
            </c:spPr>
          </c:dPt>
          <c:dPt>
            <c:idx val="5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6"/>
            <c:bubble3D val="0"/>
            <c:spPr>
              <a:solidFill>
                <a:schemeClr val="accent1">
                  <a:lumMod val="50000"/>
                </a:schemeClr>
              </a:solidFill>
            </c:spPr>
          </c:dPt>
          <c:dLbls>
            <c:dLbl>
              <c:idx val="0"/>
              <c:layout>
                <c:manualLayout>
                  <c:x val="-0.10464996632058161"/>
                  <c:y val="0.12800683471613028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National </a:t>
                    </a:r>
                  </a:p>
                  <a:p>
                    <a:r>
                      <a:rPr lang="en-US" dirty="0"/>
                      <a:t>Defense</a:t>
                    </a:r>
                    <a:br>
                      <a:rPr lang="en-US" dirty="0"/>
                    </a:br>
                    <a:r>
                      <a:rPr lang="en-US" dirty="0"/>
                      <a:t/>
                    </a:r>
                    <a:br>
                      <a:rPr lang="en-US" dirty="0"/>
                    </a:br>
                    <a:r>
                      <a:rPr lang="en-US" dirty="0"/>
                      <a:t>18.7%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5980363565665516E-2"/>
                  <c:y val="2.9484930155542637E-2"/>
                </c:manualLayout>
              </c:layout>
              <c:tx>
                <c:rich>
                  <a:bodyPr/>
                  <a:lstStyle/>
                  <a:p>
                    <a:pPr>
                      <a:defRPr sz="160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sz="1600" dirty="0"/>
                      <a:t>International </a:t>
                    </a:r>
                    <a:br>
                      <a:rPr lang="en-US" sz="1600" dirty="0"/>
                    </a:br>
                    <a:r>
                      <a:rPr lang="en-US" sz="1600" dirty="0"/>
                      <a:t>Affairs &amp; Foreign Aid</a:t>
                    </a:r>
                    <a:br>
                      <a:rPr lang="en-US" sz="1600" dirty="0"/>
                    </a:br>
                    <a:r>
                      <a:rPr lang="en-US" sz="1600" dirty="0"/>
                      <a:t>1.5%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8798260283836202"/>
                  <c:y val="-6.176469552044249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Other </a:t>
                    </a:r>
                    <a:br>
                      <a:rPr lang="en-US" dirty="0"/>
                    </a:br>
                    <a:r>
                      <a:rPr lang="en-US" dirty="0"/>
                      <a:t>Discretionary</a:t>
                    </a:r>
                    <a:br>
                      <a:rPr lang="en-US" dirty="0"/>
                    </a:br>
                    <a:r>
                      <a:rPr lang="en-US" dirty="0"/>
                      <a:t/>
                    </a:r>
                    <a:br>
                      <a:rPr lang="en-US" dirty="0"/>
                    </a:br>
                    <a:r>
                      <a:rPr lang="en-US" dirty="0"/>
                      <a:t>14.6%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/>
                      <a:t>Social Security</a:t>
                    </a:r>
                    <a:br>
                      <a:rPr lang="en-US" dirty="0"/>
                    </a:br>
                    <a:r>
                      <a:rPr lang="en-US" dirty="0"/>
                      <a:t/>
                    </a:r>
                    <a:br>
                      <a:rPr lang="en-US" dirty="0"/>
                    </a:br>
                    <a:r>
                      <a:rPr lang="en-US" dirty="0"/>
                      <a:t>20.4%</a:t>
                    </a:r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12801788665305724"/>
                  <c:y val="-0.14741478623896845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Medicare</a:t>
                    </a:r>
                    <a:br>
                      <a:rPr lang="en-US" sz="1600" dirty="0"/>
                    </a:br>
                    <a:r>
                      <a:rPr lang="en-US" sz="1600" dirty="0"/>
                      <a:t/>
                    </a:r>
                    <a:br>
                      <a:rPr lang="en-US" sz="1600" dirty="0"/>
                    </a:br>
                    <a:r>
                      <a:rPr lang="en-US" sz="1600" dirty="0"/>
                      <a:t>12.6%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13209404687245949"/>
                  <c:y val="-5.2980323768253804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Medicaid</a:t>
                    </a:r>
                    <a:br>
                      <a:rPr lang="en-US" sz="1600" dirty="0"/>
                    </a:br>
                    <a:r>
                      <a:rPr lang="en-US" sz="1600" dirty="0"/>
                      <a:t/>
                    </a:r>
                    <a:br>
                      <a:rPr lang="en-US" sz="1600" dirty="0"/>
                    </a:br>
                    <a:r>
                      <a:rPr lang="en-US" sz="1600" dirty="0"/>
                      <a:t>6.7%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17982052590648392"/>
                  <c:y val="0.15815955891419614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Other Mandatory</a:t>
                    </a:r>
                    <a:br>
                      <a:rPr lang="en-US" sz="1600" dirty="0"/>
                    </a:br>
                    <a:r>
                      <a:rPr lang="en-US" sz="1600" dirty="0"/>
                      <a:t/>
                    </a:r>
                    <a:br>
                      <a:rPr lang="en-US" sz="1600" dirty="0"/>
                    </a:br>
                    <a:r>
                      <a:rPr lang="en-US" sz="1600" dirty="0"/>
                      <a:t>19.7%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4.4716744477736797E-2"/>
                  <c:y val="8.047050326762846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Net </a:t>
                    </a:r>
                  </a:p>
                  <a:p>
                    <a:r>
                      <a:rPr lang="en-US" sz="1600" dirty="0"/>
                      <a:t>Interest </a:t>
                    </a:r>
                    <a:br>
                      <a:rPr lang="en-US" sz="1600" dirty="0"/>
                    </a:br>
                    <a:r>
                      <a:rPr lang="en-US" sz="1600" dirty="0"/>
                      <a:t/>
                    </a:r>
                    <a:br>
                      <a:rPr lang="en-US" sz="1600" dirty="0"/>
                    </a:br>
                    <a:r>
                      <a:rPr lang="en-US" sz="1600" dirty="0"/>
                      <a:t>5.9%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'Budget Composition'!$A$19:$A$26</c:f>
              <c:strCache>
                <c:ptCount val="8"/>
                <c:pt idx="0">
                  <c:v>National Defense </c:v>
                </c:pt>
                <c:pt idx="1">
                  <c:v>International Affairs</c:v>
                </c:pt>
                <c:pt idx="2">
                  <c:v>Other Discretionary </c:v>
                </c:pt>
                <c:pt idx="3">
                  <c:v>Social Security </c:v>
                </c:pt>
                <c:pt idx="4">
                  <c:v>Medicare</c:v>
                </c:pt>
                <c:pt idx="5">
                  <c:v>Medicaid </c:v>
                </c:pt>
                <c:pt idx="6">
                  <c:v>Other Mandatory </c:v>
                </c:pt>
                <c:pt idx="7">
                  <c:v>Net Interest </c:v>
                </c:pt>
              </c:strCache>
            </c:strRef>
          </c:cat>
          <c:val>
            <c:numRef>
              <c:f>'Budget Composition'!$B$19:$B$26</c:f>
              <c:numCache>
                <c:formatCode>0.0%</c:formatCode>
                <c:ptCount val="8"/>
                <c:pt idx="0">
                  <c:v>0.18679372148867768</c:v>
                </c:pt>
                <c:pt idx="1">
                  <c:v>1.4539885156380503E-2</c:v>
                </c:pt>
                <c:pt idx="2">
                  <c:v>0.14613157640968513</c:v>
                </c:pt>
                <c:pt idx="3">
                  <c:v>0.20359448830722907</c:v>
                </c:pt>
                <c:pt idx="4">
                  <c:v>0.12595490040369686</c:v>
                </c:pt>
                <c:pt idx="5">
                  <c:v>6.7255498861523169E-2</c:v>
                </c:pt>
                <c:pt idx="6">
                  <c:v>0.19650489458089246</c:v>
                </c:pt>
                <c:pt idx="7">
                  <c:v>5.9225034791915099E-2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solidFill>
        <a:schemeClr val="bg1">
          <a:lumMod val="50000"/>
        </a:schemeClr>
      </a:solidFill>
    </a:ln>
  </c:sp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66473461650627"/>
          <c:y val="8.3696959755030623E-2"/>
          <c:w val="0.87637734519296195"/>
          <c:h val="0.762506743948673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'Growth of Spending Dollars'!$H$1</c:f>
              <c:strCache>
                <c:ptCount val="1"/>
                <c:pt idx="0">
                  <c:v>Republican President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numRef>
              <c:f>'Growth of Spending Dollars'!$A$2:$A$102</c:f>
              <c:numCache>
                <c:formatCode>General</c:formatCode>
                <c:ptCount val="101"/>
                <c:pt idx="0">
                  <c:v>1912</c:v>
                </c:pt>
                <c:pt idx="1">
                  <c:v>1913</c:v>
                </c:pt>
                <c:pt idx="2">
                  <c:v>1914</c:v>
                </c:pt>
                <c:pt idx="3">
                  <c:v>1915</c:v>
                </c:pt>
                <c:pt idx="4">
                  <c:v>1916</c:v>
                </c:pt>
                <c:pt idx="5">
                  <c:v>1917</c:v>
                </c:pt>
                <c:pt idx="6">
                  <c:v>1918</c:v>
                </c:pt>
                <c:pt idx="7">
                  <c:v>1919</c:v>
                </c:pt>
                <c:pt idx="8">
                  <c:v>1920</c:v>
                </c:pt>
                <c:pt idx="9">
                  <c:v>1921</c:v>
                </c:pt>
                <c:pt idx="10">
                  <c:v>1922</c:v>
                </c:pt>
                <c:pt idx="11">
                  <c:v>1923</c:v>
                </c:pt>
                <c:pt idx="12">
                  <c:v>1924</c:v>
                </c:pt>
                <c:pt idx="13">
                  <c:v>1925</c:v>
                </c:pt>
                <c:pt idx="14">
                  <c:v>1926</c:v>
                </c:pt>
                <c:pt idx="15">
                  <c:v>1927</c:v>
                </c:pt>
                <c:pt idx="16">
                  <c:v>1928</c:v>
                </c:pt>
                <c:pt idx="17">
                  <c:v>1929</c:v>
                </c:pt>
                <c:pt idx="18">
                  <c:v>1930</c:v>
                </c:pt>
                <c:pt idx="19">
                  <c:v>1931</c:v>
                </c:pt>
                <c:pt idx="20">
                  <c:v>1932</c:v>
                </c:pt>
                <c:pt idx="21">
                  <c:v>1933</c:v>
                </c:pt>
                <c:pt idx="22">
                  <c:v>1934</c:v>
                </c:pt>
                <c:pt idx="23">
                  <c:v>1935</c:v>
                </c:pt>
                <c:pt idx="24">
                  <c:v>1936</c:v>
                </c:pt>
                <c:pt idx="25">
                  <c:v>1937</c:v>
                </c:pt>
                <c:pt idx="26">
                  <c:v>1938</c:v>
                </c:pt>
                <c:pt idx="27">
                  <c:v>1939</c:v>
                </c:pt>
                <c:pt idx="28">
                  <c:v>1940</c:v>
                </c:pt>
                <c:pt idx="29">
                  <c:v>1941</c:v>
                </c:pt>
                <c:pt idx="30">
                  <c:v>1942</c:v>
                </c:pt>
                <c:pt idx="31">
                  <c:v>1943</c:v>
                </c:pt>
                <c:pt idx="32">
                  <c:v>1944</c:v>
                </c:pt>
                <c:pt idx="33">
                  <c:v>1945</c:v>
                </c:pt>
                <c:pt idx="34">
                  <c:v>1946</c:v>
                </c:pt>
                <c:pt idx="35">
                  <c:v>1947</c:v>
                </c:pt>
                <c:pt idx="36">
                  <c:v>1948</c:v>
                </c:pt>
                <c:pt idx="37">
                  <c:v>1949</c:v>
                </c:pt>
                <c:pt idx="38">
                  <c:v>1950</c:v>
                </c:pt>
                <c:pt idx="39">
                  <c:v>1951</c:v>
                </c:pt>
                <c:pt idx="40">
                  <c:v>1952</c:v>
                </c:pt>
                <c:pt idx="41">
                  <c:v>1953</c:v>
                </c:pt>
                <c:pt idx="42">
                  <c:v>1954</c:v>
                </c:pt>
                <c:pt idx="43">
                  <c:v>1955</c:v>
                </c:pt>
                <c:pt idx="44">
                  <c:v>1956</c:v>
                </c:pt>
                <c:pt idx="45">
                  <c:v>1957</c:v>
                </c:pt>
                <c:pt idx="46">
                  <c:v>1958</c:v>
                </c:pt>
                <c:pt idx="47">
                  <c:v>1959</c:v>
                </c:pt>
                <c:pt idx="48">
                  <c:v>1960</c:v>
                </c:pt>
                <c:pt idx="49">
                  <c:v>1961</c:v>
                </c:pt>
                <c:pt idx="50">
                  <c:v>1962</c:v>
                </c:pt>
                <c:pt idx="51">
                  <c:v>1963</c:v>
                </c:pt>
                <c:pt idx="52">
                  <c:v>1964</c:v>
                </c:pt>
                <c:pt idx="53">
                  <c:v>1965</c:v>
                </c:pt>
                <c:pt idx="54">
                  <c:v>1966</c:v>
                </c:pt>
                <c:pt idx="55">
                  <c:v>1967</c:v>
                </c:pt>
                <c:pt idx="56">
                  <c:v>1968</c:v>
                </c:pt>
                <c:pt idx="57">
                  <c:v>1969</c:v>
                </c:pt>
                <c:pt idx="58">
                  <c:v>1970</c:v>
                </c:pt>
                <c:pt idx="59">
                  <c:v>1971</c:v>
                </c:pt>
                <c:pt idx="60">
                  <c:v>1972</c:v>
                </c:pt>
                <c:pt idx="61">
                  <c:v>1973</c:v>
                </c:pt>
                <c:pt idx="62">
                  <c:v>1974</c:v>
                </c:pt>
                <c:pt idx="63">
                  <c:v>1975</c:v>
                </c:pt>
                <c:pt idx="64">
                  <c:v>1976</c:v>
                </c:pt>
                <c:pt idx="65">
                  <c:v>1977</c:v>
                </c:pt>
                <c:pt idx="66">
                  <c:v>1978</c:v>
                </c:pt>
                <c:pt idx="67">
                  <c:v>1979</c:v>
                </c:pt>
                <c:pt idx="68">
                  <c:v>1980</c:v>
                </c:pt>
                <c:pt idx="69">
                  <c:v>1981</c:v>
                </c:pt>
                <c:pt idx="70">
                  <c:v>1982</c:v>
                </c:pt>
                <c:pt idx="71">
                  <c:v>1983</c:v>
                </c:pt>
                <c:pt idx="72">
                  <c:v>1984</c:v>
                </c:pt>
                <c:pt idx="73">
                  <c:v>1985</c:v>
                </c:pt>
                <c:pt idx="74">
                  <c:v>1986</c:v>
                </c:pt>
                <c:pt idx="75">
                  <c:v>1987</c:v>
                </c:pt>
                <c:pt idx="76">
                  <c:v>1988</c:v>
                </c:pt>
                <c:pt idx="77">
                  <c:v>1989</c:v>
                </c:pt>
                <c:pt idx="78">
                  <c:v>1990</c:v>
                </c:pt>
                <c:pt idx="79">
                  <c:v>1991</c:v>
                </c:pt>
                <c:pt idx="80">
                  <c:v>1992</c:v>
                </c:pt>
                <c:pt idx="81">
                  <c:v>1993</c:v>
                </c:pt>
                <c:pt idx="82">
                  <c:v>1994</c:v>
                </c:pt>
                <c:pt idx="83">
                  <c:v>1995</c:v>
                </c:pt>
                <c:pt idx="84">
                  <c:v>1996</c:v>
                </c:pt>
                <c:pt idx="85">
                  <c:v>1997</c:v>
                </c:pt>
                <c:pt idx="86">
                  <c:v>1998</c:v>
                </c:pt>
                <c:pt idx="87">
                  <c:v>1999</c:v>
                </c:pt>
                <c:pt idx="88">
                  <c:v>2000</c:v>
                </c:pt>
                <c:pt idx="89">
                  <c:v>2001</c:v>
                </c:pt>
                <c:pt idx="90">
                  <c:v>2002</c:v>
                </c:pt>
                <c:pt idx="91">
                  <c:v>2003</c:v>
                </c:pt>
                <c:pt idx="92">
                  <c:v>2004</c:v>
                </c:pt>
                <c:pt idx="93">
                  <c:v>2005</c:v>
                </c:pt>
                <c:pt idx="94">
                  <c:v>2006</c:v>
                </c:pt>
                <c:pt idx="95">
                  <c:v>2007</c:v>
                </c:pt>
                <c:pt idx="96">
                  <c:v>2008</c:v>
                </c:pt>
                <c:pt idx="97">
                  <c:v>2009</c:v>
                </c:pt>
                <c:pt idx="98">
                  <c:v>2010</c:v>
                </c:pt>
                <c:pt idx="99">
                  <c:v>2011</c:v>
                </c:pt>
                <c:pt idx="100">
                  <c:v>2012</c:v>
                </c:pt>
              </c:numCache>
            </c:numRef>
          </c:cat>
          <c:val>
            <c:numRef>
              <c:f>'Growth of Spending Dollars'!$H$2:$H$102</c:f>
              <c:numCache>
                <c:formatCode>"$"#,##0.0</c:formatCode>
                <c:ptCount val="101"/>
                <c:pt idx="0">
                  <c:v>15.197999999999999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62.232875500874997</c:v>
                </c:pt>
                <c:pt idx="10">
                  <c:v>43.081938638475002</c:v>
                </c:pt>
                <c:pt idx="11">
                  <c:v>40.408207568549997</c:v>
                </c:pt>
                <c:pt idx="12">
                  <c:v>37.423520646900002</c:v>
                </c:pt>
                <c:pt idx="13">
                  <c:v>36.770038216274997</c:v>
                </c:pt>
                <c:pt idx="14">
                  <c:v>36.428461132424992</c:v>
                </c:pt>
                <c:pt idx="15">
                  <c:v>36.133566147149999</c:v>
                </c:pt>
                <c:pt idx="16">
                  <c:v>38.105616609149997</c:v>
                </c:pt>
                <c:pt idx="17">
                  <c:v>40.242928636875</c:v>
                </c:pt>
                <c:pt idx="18">
                  <c:v>43.748274230024997</c:v>
                </c:pt>
                <c:pt idx="19">
                  <c:v>51.786395050425</c:v>
                </c:pt>
                <c:pt idx="20">
                  <c:v>74.836778721374998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756.65924999999993</c:v>
                </c:pt>
                <c:pt idx="42">
                  <c:v>680.78100000000006</c:v>
                </c:pt>
                <c:pt idx="43">
                  <c:v>635.74574999999993</c:v>
                </c:pt>
                <c:pt idx="44">
                  <c:v>625.01774999999986</c:v>
                </c:pt>
                <c:pt idx="45">
                  <c:v>644.90925000000004</c:v>
                </c:pt>
                <c:pt idx="46">
                  <c:v>655.41374999999994</c:v>
                </c:pt>
                <c:pt idx="47">
                  <c:v>704.47199999999998</c:v>
                </c:pt>
                <c:pt idx="48">
                  <c:v>702.23699999999997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1091.0152499999999</c:v>
                </c:pt>
                <c:pt idx="58">
                  <c:v>1097.6085</c:v>
                </c:pt>
                <c:pt idx="59">
                  <c:v>1101.0727499999998</c:v>
                </c:pt>
                <c:pt idx="60">
                  <c:v>1129.1219999999998</c:v>
                </c:pt>
                <c:pt idx="61">
                  <c:v>1137.9502499999999</c:v>
                </c:pt>
                <c:pt idx="62">
                  <c:v>1148.00775</c:v>
                </c:pt>
                <c:pt idx="63">
                  <c:v>1285.01325</c:v>
                </c:pt>
                <c:pt idx="64">
                  <c:v>1332.5070000000001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1582.3799999999999</c:v>
                </c:pt>
                <c:pt idx="70">
                  <c:v>1622.27475</c:v>
                </c:pt>
                <c:pt idx="71">
                  <c:v>1674.6854999999998</c:v>
                </c:pt>
                <c:pt idx="72">
                  <c:v>1676.6970000000001</c:v>
                </c:pt>
                <c:pt idx="73">
                  <c:v>1801.6334999999999</c:v>
                </c:pt>
                <c:pt idx="74">
                  <c:v>1837.8404999999998</c:v>
                </c:pt>
                <c:pt idx="75">
                  <c:v>1805.8799999999999</c:v>
                </c:pt>
                <c:pt idx="76">
                  <c:v>1858.626</c:v>
                </c:pt>
                <c:pt idx="77">
                  <c:v>1925.7877499999997</c:v>
                </c:pt>
                <c:pt idx="78">
                  <c:v>2046.4777499999998</c:v>
                </c:pt>
                <c:pt idx="79">
                  <c:v>2065.3634999999999</c:v>
                </c:pt>
                <c:pt idx="80">
                  <c:v>2075.3092499999998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2315.1247499999995</c:v>
                </c:pt>
                <c:pt idx="90">
                  <c:v>2459.1704999999997</c:v>
                </c:pt>
                <c:pt idx="91">
                  <c:v>2573.8259999999996</c:v>
                </c:pt>
                <c:pt idx="92">
                  <c:v>2656.5209999999997</c:v>
                </c:pt>
                <c:pt idx="93">
                  <c:v>2762.46</c:v>
                </c:pt>
                <c:pt idx="94">
                  <c:v>2865.6052500000001</c:v>
                </c:pt>
                <c:pt idx="95">
                  <c:v>2865.3817499999996</c:v>
                </c:pt>
                <c:pt idx="96">
                  <c:v>3021.4965000000002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</c:numCache>
            </c:numRef>
          </c:val>
        </c:ser>
        <c:ser>
          <c:idx val="1"/>
          <c:order val="1"/>
          <c:tx>
            <c:strRef>
              <c:f>'Growth of Spending Dollars'!$I$1</c:f>
              <c:strCache>
                <c:ptCount val="1"/>
                <c:pt idx="0">
                  <c:v>Democrat President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numRef>
              <c:f>'Growth of Spending Dollars'!$A$2:$A$102</c:f>
              <c:numCache>
                <c:formatCode>General</c:formatCode>
                <c:ptCount val="101"/>
                <c:pt idx="0">
                  <c:v>1912</c:v>
                </c:pt>
                <c:pt idx="1">
                  <c:v>1913</c:v>
                </c:pt>
                <c:pt idx="2">
                  <c:v>1914</c:v>
                </c:pt>
                <c:pt idx="3">
                  <c:v>1915</c:v>
                </c:pt>
                <c:pt idx="4">
                  <c:v>1916</c:v>
                </c:pt>
                <c:pt idx="5">
                  <c:v>1917</c:v>
                </c:pt>
                <c:pt idx="6">
                  <c:v>1918</c:v>
                </c:pt>
                <c:pt idx="7">
                  <c:v>1919</c:v>
                </c:pt>
                <c:pt idx="8">
                  <c:v>1920</c:v>
                </c:pt>
                <c:pt idx="9">
                  <c:v>1921</c:v>
                </c:pt>
                <c:pt idx="10">
                  <c:v>1922</c:v>
                </c:pt>
                <c:pt idx="11">
                  <c:v>1923</c:v>
                </c:pt>
                <c:pt idx="12">
                  <c:v>1924</c:v>
                </c:pt>
                <c:pt idx="13">
                  <c:v>1925</c:v>
                </c:pt>
                <c:pt idx="14">
                  <c:v>1926</c:v>
                </c:pt>
                <c:pt idx="15">
                  <c:v>1927</c:v>
                </c:pt>
                <c:pt idx="16">
                  <c:v>1928</c:v>
                </c:pt>
                <c:pt idx="17">
                  <c:v>1929</c:v>
                </c:pt>
                <c:pt idx="18">
                  <c:v>1930</c:v>
                </c:pt>
                <c:pt idx="19">
                  <c:v>1931</c:v>
                </c:pt>
                <c:pt idx="20">
                  <c:v>1932</c:v>
                </c:pt>
                <c:pt idx="21">
                  <c:v>1933</c:v>
                </c:pt>
                <c:pt idx="22">
                  <c:v>1934</c:v>
                </c:pt>
                <c:pt idx="23">
                  <c:v>1935</c:v>
                </c:pt>
                <c:pt idx="24">
                  <c:v>1936</c:v>
                </c:pt>
                <c:pt idx="25">
                  <c:v>1937</c:v>
                </c:pt>
                <c:pt idx="26">
                  <c:v>1938</c:v>
                </c:pt>
                <c:pt idx="27">
                  <c:v>1939</c:v>
                </c:pt>
                <c:pt idx="28">
                  <c:v>1940</c:v>
                </c:pt>
                <c:pt idx="29">
                  <c:v>1941</c:v>
                </c:pt>
                <c:pt idx="30">
                  <c:v>1942</c:v>
                </c:pt>
                <c:pt idx="31">
                  <c:v>1943</c:v>
                </c:pt>
                <c:pt idx="32">
                  <c:v>1944</c:v>
                </c:pt>
                <c:pt idx="33">
                  <c:v>1945</c:v>
                </c:pt>
                <c:pt idx="34">
                  <c:v>1946</c:v>
                </c:pt>
                <c:pt idx="35">
                  <c:v>1947</c:v>
                </c:pt>
                <c:pt idx="36">
                  <c:v>1948</c:v>
                </c:pt>
                <c:pt idx="37">
                  <c:v>1949</c:v>
                </c:pt>
                <c:pt idx="38">
                  <c:v>1950</c:v>
                </c:pt>
                <c:pt idx="39">
                  <c:v>1951</c:v>
                </c:pt>
                <c:pt idx="40">
                  <c:v>1952</c:v>
                </c:pt>
                <c:pt idx="41">
                  <c:v>1953</c:v>
                </c:pt>
                <c:pt idx="42">
                  <c:v>1954</c:v>
                </c:pt>
                <c:pt idx="43">
                  <c:v>1955</c:v>
                </c:pt>
                <c:pt idx="44">
                  <c:v>1956</c:v>
                </c:pt>
                <c:pt idx="45">
                  <c:v>1957</c:v>
                </c:pt>
                <c:pt idx="46">
                  <c:v>1958</c:v>
                </c:pt>
                <c:pt idx="47">
                  <c:v>1959</c:v>
                </c:pt>
                <c:pt idx="48">
                  <c:v>1960</c:v>
                </c:pt>
                <c:pt idx="49">
                  <c:v>1961</c:v>
                </c:pt>
                <c:pt idx="50">
                  <c:v>1962</c:v>
                </c:pt>
                <c:pt idx="51">
                  <c:v>1963</c:v>
                </c:pt>
                <c:pt idx="52">
                  <c:v>1964</c:v>
                </c:pt>
                <c:pt idx="53">
                  <c:v>1965</c:v>
                </c:pt>
                <c:pt idx="54">
                  <c:v>1966</c:v>
                </c:pt>
                <c:pt idx="55">
                  <c:v>1967</c:v>
                </c:pt>
                <c:pt idx="56">
                  <c:v>1968</c:v>
                </c:pt>
                <c:pt idx="57">
                  <c:v>1969</c:v>
                </c:pt>
                <c:pt idx="58">
                  <c:v>1970</c:v>
                </c:pt>
                <c:pt idx="59">
                  <c:v>1971</c:v>
                </c:pt>
                <c:pt idx="60">
                  <c:v>1972</c:v>
                </c:pt>
                <c:pt idx="61">
                  <c:v>1973</c:v>
                </c:pt>
                <c:pt idx="62">
                  <c:v>1974</c:v>
                </c:pt>
                <c:pt idx="63">
                  <c:v>1975</c:v>
                </c:pt>
                <c:pt idx="64">
                  <c:v>1976</c:v>
                </c:pt>
                <c:pt idx="65">
                  <c:v>1977</c:v>
                </c:pt>
                <c:pt idx="66">
                  <c:v>1978</c:v>
                </c:pt>
                <c:pt idx="67">
                  <c:v>1979</c:v>
                </c:pt>
                <c:pt idx="68">
                  <c:v>1980</c:v>
                </c:pt>
                <c:pt idx="69">
                  <c:v>1981</c:v>
                </c:pt>
                <c:pt idx="70">
                  <c:v>1982</c:v>
                </c:pt>
                <c:pt idx="71">
                  <c:v>1983</c:v>
                </c:pt>
                <c:pt idx="72">
                  <c:v>1984</c:v>
                </c:pt>
                <c:pt idx="73">
                  <c:v>1985</c:v>
                </c:pt>
                <c:pt idx="74">
                  <c:v>1986</c:v>
                </c:pt>
                <c:pt idx="75">
                  <c:v>1987</c:v>
                </c:pt>
                <c:pt idx="76">
                  <c:v>1988</c:v>
                </c:pt>
                <c:pt idx="77">
                  <c:v>1989</c:v>
                </c:pt>
                <c:pt idx="78">
                  <c:v>1990</c:v>
                </c:pt>
                <c:pt idx="79">
                  <c:v>1991</c:v>
                </c:pt>
                <c:pt idx="80">
                  <c:v>1992</c:v>
                </c:pt>
                <c:pt idx="81">
                  <c:v>1993</c:v>
                </c:pt>
                <c:pt idx="82">
                  <c:v>1994</c:v>
                </c:pt>
                <c:pt idx="83">
                  <c:v>1995</c:v>
                </c:pt>
                <c:pt idx="84">
                  <c:v>1996</c:v>
                </c:pt>
                <c:pt idx="85">
                  <c:v>1997</c:v>
                </c:pt>
                <c:pt idx="86">
                  <c:v>1998</c:v>
                </c:pt>
                <c:pt idx="87">
                  <c:v>1999</c:v>
                </c:pt>
                <c:pt idx="88">
                  <c:v>2000</c:v>
                </c:pt>
                <c:pt idx="89">
                  <c:v>2001</c:v>
                </c:pt>
                <c:pt idx="90">
                  <c:v>2002</c:v>
                </c:pt>
                <c:pt idx="91">
                  <c:v>2003</c:v>
                </c:pt>
                <c:pt idx="92">
                  <c:v>2004</c:v>
                </c:pt>
                <c:pt idx="93">
                  <c:v>2005</c:v>
                </c:pt>
                <c:pt idx="94">
                  <c:v>2006</c:v>
                </c:pt>
                <c:pt idx="95">
                  <c:v>2007</c:v>
                </c:pt>
                <c:pt idx="96">
                  <c:v>2008</c:v>
                </c:pt>
                <c:pt idx="97">
                  <c:v>2009</c:v>
                </c:pt>
                <c:pt idx="98">
                  <c:v>2010</c:v>
                </c:pt>
                <c:pt idx="99">
                  <c:v>2011</c:v>
                </c:pt>
                <c:pt idx="100">
                  <c:v>2012</c:v>
                </c:pt>
              </c:numCache>
            </c:numRef>
          </c:cat>
          <c:val>
            <c:numRef>
              <c:f>'Growth of Spending Dollars'!$I$2:$I$102</c:f>
              <c:numCache>
                <c:formatCode>"$"#,##0.0</c:formatCode>
                <c:ptCount val="101"/>
                <c:pt idx="0">
                  <c:v>0</c:v>
                </c:pt>
                <c:pt idx="1">
                  <c:v>15.893550539324998</c:v>
                </c:pt>
                <c:pt idx="2">
                  <c:v>15.976860399</c:v>
                </c:pt>
                <c:pt idx="3">
                  <c:v>16.253229960974998</c:v>
                </c:pt>
                <c:pt idx="4">
                  <c:v>14.39600764155</c:v>
                </c:pt>
                <c:pt idx="5">
                  <c:v>33.592529865674997</c:v>
                </c:pt>
                <c:pt idx="6">
                  <c:v>184.7464497165</c:v>
                </c:pt>
                <c:pt idx="7">
                  <c:v>235.23892111949999</c:v>
                </c:pt>
                <c:pt idx="8">
                  <c:v>69.956071198949999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77.833898456325002</c:v>
                </c:pt>
                <c:pt idx="22">
                  <c:v>107.41815613387499</c:v>
                </c:pt>
                <c:pt idx="23">
                  <c:v>102.99451040264999</c:v>
                </c:pt>
                <c:pt idx="24">
                  <c:v>130.26511279799999</c:v>
                </c:pt>
                <c:pt idx="25">
                  <c:v>115.83933077699999</c:v>
                </c:pt>
                <c:pt idx="26">
                  <c:v>106.75414294199999</c:v>
                </c:pt>
                <c:pt idx="27">
                  <c:v>144.71862077624996</c:v>
                </c:pt>
                <c:pt idx="28">
                  <c:v>131.64149999999998</c:v>
                </c:pt>
                <c:pt idx="29">
                  <c:v>182.48775000000001</c:v>
                </c:pt>
                <c:pt idx="30">
                  <c:v>419.50949999999995</c:v>
                </c:pt>
                <c:pt idx="31">
                  <c:v>855.55799999999999</c:v>
                </c:pt>
                <c:pt idx="32">
                  <c:v>1075.1467499999999</c:v>
                </c:pt>
                <c:pt idx="33">
                  <c:v>1144.7670000000001</c:v>
                </c:pt>
                <c:pt idx="34">
                  <c:v>681.22799999999995</c:v>
                </c:pt>
                <c:pt idx="35">
                  <c:v>385.53749999999997</c:v>
                </c:pt>
                <c:pt idx="36">
                  <c:v>314.35275000000001</c:v>
                </c:pt>
                <c:pt idx="37">
                  <c:v>423.75599999999997</c:v>
                </c:pt>
                <c:pt idx="38">
                  <c:v>446.553</c:v>
                </c:pt>
                <c:pt idx="39">
                  <c:v>485.77724999999998</c:v>
                </c:pt>
                <c:pt idx="40">
                  <c:v>725.928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724.6987499999999</c:v>
                </c:pt>
                <c:pt idx="50">
                  <c:v>790.07249999999999</c:v>
                </c:pt>
                <c:pt idx="51">
                  <c:v>787.83749999999998</c:v>
                </c:pt>
                <c:pt idx="52">
                  <c:v>827.84399999999994</c:v>
                </c:pt>
                <c:pt idx="53">
                  <c:v>815.10449999999992</c:v>
                </c:pt>
                <c:pt idx="54">
                  <c:v>906.18074999999988</c:v>
                </c:pt>
                <c:pt idx="55">
                  <c:v>1035.1402499999999</c:v>
                </c:pt>
                <c:pt idx="56">
                  <c:v>1127.89275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1356.1979999999999</c:v>
                </c:pt>
                <c:pt idx="66">
                  <c:v>1428.3885</c:v>
                </c:pt>
                <c:pt idx="67">
                  <c:v>1442.8042499999999</c:v>
                </c:pt>
                <c:pt idx="68">
                  <c:v>1528.9635000000001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2061.4522499999998</c:v>
                </c:pt>
                <c:pt idx="82">
                  <c:v>2099.1120000000001</c:v>
                </c:pt>
                <c:pt idx="83">
                  <c:v>2118.6682500000002</c:v>
                </c:pt>
                <c:pt idx="84">
                  <c:v>2130.06675</c:v>
                </c:pt>
                <c:pt idx="85">
                  <c:v>2140.4594999999999</c:v>
                </c:pt>
                <c:pt idx="86">
                  <c:v>2188.1767499999996</c:v>
                </c:pt>
                <c:pt idx="87">
                  <c:v>2222.2604999999999</c:v>
                </c:pt>
                <c:pt idx="88">
                  <c:v>2279.5882499999998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3546.2745</c:v>
                </c:pt>
                <c:pt idx="98">
                  <c:v>3443.0174999999999</c:v>
                </c:pt>
                <c:pt idx="99">
                  <c:v>3493.6402499999999</c:v>
                </c:pt>
                <c:pt idx="100">
                  <c:v>3767.4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77669504"/>
        <c:axId val="77671040"/>
      </c:barChart>
      <c:lineChart>
        <c:grouping val="standard"/>
        <c:varyColors val="0"/>
        <c:ser>
          <c:idx val="2"/>
          <c:order val="2"/>
          <c:tx>
            <c:v>Revenues</c:v>
          </c:tx>
          <c:spPr>
            <a:ln>
              <a:solidFill>
                <a:sysClr val="windowText" lastClr="000000"/>
              </a:solidFill>
            </a:ln>
          </c:spPr>
          <c:marker>
            <c:symbol val="none"/>
          </c:marker>
          <c:val>
            <c:numRef>
              <c:f>'Growth of Spending Dollars'!$F$2:$F$103</c:f>
              <c:numCache>
                <c:formatCode>"$"#,##0.0</c:formatCode>
                <c:ptCount val="102"/>
                <c:pt idx="0">
                  <c:v>0</c:v>
                </c:pt>
                <c:pt idx="1">
                  <c:v>15.871321795857185</c:v>
                </c:pt>
                <c:pt idx="2">
                  <c:v>15.954853707573609</c:v>
                </c:pt>
                <c:pt idx="3">
                  <c:v>14.88063815229477</c:v>
                </c:pt>
                <c:pt idx="4">
                  <c:v>15.365163831486186</c:v>
                </c:pt>
                <c:pt idx="5">
                  <c:v>18.92803243545902</c:v>
                </c:pt>
                <c:pt idx="6">
                  <c:v>53.119887133403047</c:v>
                </c:pt>
                <c:pt idx="7">
                  <c:v>65.255808424104117</c:v>
                </c:pt>
                <c:pt idx="8">
                  <c:v>73.157898300935926</c:v>
                </c:pt>
                <c:pt idx="9">
                  <c:v>68.490586606901203</c:v>
                </c:pt>
                <c:pt idx="10">
                  <c:v>52.735750978732504</c:v>
                </c:pt>
                <c:pt idx="11">
                  <c:v>49.583701838568061</c:v>
                </c:pt>
                <c:pt idx="12">
                  <c:v>49.816522849018291</c:v>
                </c:pt>
                <c:pt idx="13">
                  <c:v>45.786494232638603</c:v>
                </c:pt>
                <c:pt idx="14">
                  <c:v>47.182938563704134</c:v>
                </c:pt>
                <c:pt idx="15">
                  <c:v>50.753938030372147</c:v>
                </c:pt>
                <c:pt idx="16">
                  <c:v>50.189768586492569</c:v>
                </c:pt>
                <c:pt idx="17">
                  <c:v>49.702011644079221</c:v>
                </c:pt>
                <c:pt idx="18">
                  <c:v>53.473041214824967</c:v>
                </c:pt>
                <c:pt idx="19">
                  <c:v>45.112218893765601</c:v>
                </c:pt>
                <c:pt idx="20">
                  <c:v>30.904907116256794</c:v>
                </c:pt>
                <c:pt idx="21">
                  <c:v>33.804761900826016</c:v>
                </c:pt>
                <c:pt idx="22">
                  <c:v>48.527847633609824</c:v>
                </c:pt>
                <c:pt idx="23">
                  <c:v>57.970553342255045</c:v>
                </c:pt>
                <c:pt idx="24">
                  <c:v>62.108657917823685</c:v>
                </c:pt>
                <c:pt idx="25">
                  <c:v>82.325392447444329</c:v>
                </c:pt>
                <c:pt idx="26">
                  <c:v>105.36509049389781</c:v>
                </c:pt>
                <c:pt idx="27">
                  <c:v>99.661275313159578</c:v>
                </c:pt>
                <c:pt idx="28">
                  <c:v>90.964500000000001</c:v>
                </c:pt>
                <c:pt idx="29">
                  <c:v>116.4435</c:v>
                </c:pt>
                <c:pt idx="30">
                  <c:v>174.66525000000001</c:v>
                </c:pt>
                <c:pt idx="31">
                  <c:v>261.38324999999998</c:v>
                </c:pt>
                <c:pt idx="32">
                  <c:v>515.16750000000002</c:v>
                </c:pt>
                <c:pt idx="33">
                  <c:v>557.63249999999994</c:v>
                </c:pt>
                <c:pt idx="34">
                  <c:v>484.65974999999997</c:v>
                </c:pt>
                <c:pt idx="35">
                  <c:v>430.34924999999998</c:v>
                </c:pt>
                <c:pt idx="36">
                  <c:v>438.95400000000001</c:v>
                </c:pt>
                <c:pt idx="37">
                  <c:v>430.12574999999993</c:v>
                </c:pt>
                <c:pt idx="38">
                  <c:v>413.92199999999997</c:v>
                </c:pt>
                <c:pt idx="39">
                  <c:v>550.92750000000001</c:v>
                </c:pt>
                <c:pt idx="40">
                  <c:v>709.61249999999995</c:v>
                </c:pt>
                <c:pt idx="41">
                  <c:v>692.06774999999993</c:v>
                </c:pt>
                <c:pt idx="42">
                  <c:v>669.71774999999991</c:v>
                </c:pt>
                <c:pt idx="43">
                  <c:v>608.03174999999999</c:v>
                </c:pt>
                <c:pt idx="44">
                  <c:v>659.99549999999999</c:v>
                </c:pt>
                <c:pt idx="45">
                  <c:v>673.62899999999991</c:v>
                </c:pt>
                <c:pt idx="46">
                  <c:v>633.39899999999989</c:v>
                </c:pt>
                <c:pt idx="47">
                  <c:v>606.13199999999995</c:v>
                </c:pt>
                <c:pt idx="48">
                  <c:v>704.58375000000001</c:v>
                </c:pt>
                <c:pt idx="49">
                  <c:v>699.89024999999992</c:v>
                </c:pt>
                <c:pt idx="50">
                  <c:v>737.21474999999998</c:v>
                </c:pt>
                <c:pt idx="51">
                  <c:v>754.20074999999997</c:v>
                </c:pt>
                <c:pt idx="52">
                  <c:v>786.49649999999986</c:v>
                </c:pt>
                <c:pt idx="53">
                  <c:v>805.27049999999997</c:v>
                </c:pt>
                <c:pt idx="54">
                  <c:v>881.26049999999998</c:v>
                </c:pt>
                <c:pt idx="55">
                  <c:v>978.25949999999989</c:v>
                </c:pt>
                <c:pt idx="56">
                  <c:v>968.53724999999997</c:v>
                </c:pt>
                <c:pt idx="57">
                  <c:v>1110.2362499999999</c:v>
                </c:pt>
                <c:pt idx="58">
                  <c:v>1081.62825</c:v>
                </c:pt>
                <c:pt idx="59">
                  <c:v>980.4944999999999</c:v>
                </c:pt>
                <c:pt idx="60">
                  <c:v>1014.80175</c:v>
                </c:pt>
                <c:pt idx="61">
                  <c:v>1068.8887499999998</c:v>
                </c:pt>
                <c:pt idx="62">
                  <c:v>1121.85825</c:v>
                </c:pt>
                <c:pt idx="63">
                  <c:v>1079.16975</c:v>
                </c:pt>
                <c:pt idx="64">
                  <c:v>1068.2182499999999</c:v>
                </c:pt>
                <c:pt idx="65">
                  <c:v>1178.2920000000001</c:v>
                </c:pt>
                <c:pt idx="66">
                  <c:v>1244.1127499999998</c:v>
                </c:pt>
                <c:pt idx="67">
                  <c:v>1326.13725</c:v>
                </c:pt>
                <c:pt idx="68">
                  <c:v>1337.9827499999999</c:v>
                </c:pt>
                <c:pt idx="69">
                  <c:v>1398.1042499999999</c:v>
                </c:pt>
                <c:pt idx="70">
                  <c:v>1343.9054999999998</c:v>
                </c:pt>
                <c:pt idx="71">
                  <c:v>1244.2245</c:v>
                </c:pt>
                <c:pt idx="72">
                  <c:v>1311.8332500000001</c:v>
                </c:pt>
                <c:pt idx="73">
                  <c:v>1397.4337499999999</c:v>
                </c:pt>
                <c:pt idx="74">
                  <c:v>1427.271</c:v>
                </c:pt>
                <c:pt idx="75">
                  <c:v>1536.5625</c:v>
                </c:pt>
                <c:pt idx="76">
                  <c:v>1587.6322499999999</c:v>
                </c:pt>
                <c:pt idx="77">
                  <c:v>1668.7627499999999</c:v>
                </c:pt>
                <c:pt idx="78">
                  <c:v>1685.5252499999999</c:v>
                </c:pt>
                <c:pt idx="79">
                  <c:v>1645.4069999999999</c:v>
                </c:pt>
                <c:pt idx="80">
                  <c:v>1639.2607499999999</c:v>
                </c:pt>
                <c:pt idx="81">
                  <c:v>1688.43075</c:v>
                </c:pt>
                <c:pt idx="82">
                  <c:v>1807.3327499999998</c:v>
                </c:pt>
                <c:pt idx="83">
                  <c:v>1889.4689999999998</c:v>
                </c:pt>
                <c:pt idx="84">
                  <c:v>1983.3389999999999</c:v>
                </c:pt>
                <c:pt idx="85">
                  <c:v>2111.2927499999996</c:v>
                </c:pt>
                <c:pt idx="86">
                  <c:v>2279.9234999999999</c:v>
                </c:pt>
                <c:pt idx="87">
                  <c:v>2386.3094999999998</c:v>
                </c:pt>
                <c:pt idx="88">
                  <c:v>2580.5309999999995</c:v>
                </c:pt>
                <c:pt idx="89">
                  <c:v>2474.4802500000001</c:v>
                </c:pt>
                <c:pt idx="90">
                  <c:v>2266.1782499999999</c:v>
                </c:pt>
                <c:pt idx="91">
                  <c:v>2123.8087499999997</c:v>
                </c:pt>
                <c:pt idx="92">
                  <c:v>2178.3427499999998</c:v>
                </c:pt>
                <c:pt idx="93">
                  <c:v>2406.6479999999997</c:v>
                </c:pt>
                <c:pt idx="94">
                  <c:v>2597.7404999999999</c:v>
                </c:pt>
                <c:pt idx="95">
                  <c:v>2696.6392499999997</c:v>
                </c:pt>
                <c:pt idx="96">
                  <c:v>2556.9517499999997</c:v>
                </c:pt>
                <c:pt idx="97">
                  <c:v>2122.1324999999997</c:v>
                </c:pt>
                <c:pt idx="98">
                  <c:v>2154.4282499999999</c:v>
                </c:pt>
                <c:pt idx="99">
                  <c:v>2233.5472500000001</c:v>
                </c:pt>
                <c:pt idx="100">
                  <c:v>2480.6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7669504"/>
        <c:axId val="77671040"/>
      </c:lineChart>
      <c:catAx>
        <c:axId val="77669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7671040"/>
        <c:crosses val="autoZero"/>
        <c:auto val="1"/>
        <c:lblAlgn val="ctr"/>
        <c:lblOffset val="100"/>
        <c:tickLblSkip val="10"/>
        <c:tickMarkSkip val="12"/>
        <c:noMultiLvlLbl val="0"/>
      </c:catAx>
      <c:valAx>
        <c:axId val="77671040"/>
        <c:scaling>
          <c:orientation val="minMax"/>
          <c:max val="38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dirty="0"/>
                  <a:t>Federal Government</a:t>
                </a:r>
                <a:r>
                  <a:rPr lang="en-US" sz="1200" baseline="0" dirty="0"/>
                  <a:t> </a:t>
                </a:r>
                <a:r>
                  <a:rPr lang="en-US" sz="1200" dirty="0"/>
                  <a:t>Spending </a:t>
                </a:r>
              </a:p>
              <a:p>
                <a:pPr>
                  <a:defRPr sz="1200"/>
                </a:pPr>
                <a:r>
                  <a:rPr lang="en-US" sz="1200" dirty="0"/>
                  <a:t>In </a:t>
                </a:r>
                <a:r>
                  <a:rPr lang="en-US" sz="1200" u="sng" dirty="0"/>
                  <a:t>Trillions</a:t>
                </a:r>
                <a:r>
                  <a:rPr lang="en-US" sz="1200" dirty="0"/>
                  <a:t> of Constant 2012</a:t>
                </a:r>
                <a:r>
                  <a:rPr lang="en-US" sz="1200" baseline="0" dirty="0"/>
                  <a:t> Dollars</a:t>
                </a:r>
                <a:r>
                  <a:rPr lang="en-US" sz="1200" dirty="0"/>
                  <a:t>  </a:t>
                </a:r>
              </a:p>
            </c:rich>
          </c:tx>
          <c:layout/>
          <c:overlay val="0"/>
        </c:title>
        <c:numFmt formatCode="&quot;$&quot;#,##0.0" sourceLinked="1"/>
        <c:majorTickMark val="out"/>
        <c:minorTickMark val="none"/>
        <c:tickLblPos val="nextTo"/>
        <c:crossAx val="77669504"/>
        <c:crosses val="autoZero"/>
        <c:crossBetween val="between"/>
        <c:dispUnits>
          <c:builtInUnit val="thousands"/>
        </c:dispUnits>
      </c:valAx>
    </c:plotArea>
    <c:legend>
      <c:legendPos val="t"/>
      <c:layout>
        <c:manualLayout>
          <c:xMode val="edge"/>
          <c:yMode val="edge"/>
          <c:x val="0"/>
          <c:y val="0"/>
          <c:w val="1"/>
          <c:h val="6.7493256051326916E-2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>
      <a:solidFill>
        <a:sysClr val="windowText" lastClr="000000"/>
      </a:solidFill>
    </a:ln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34796344901332E-2"/>
          <c:y val="8.3696959755030623E-2"/>
          <c:w val="0.88867672790901142"/>
          <c:h val="0.81111785505978418"/>
        </c:manualLayout>
      </c:layout>
      <c:areaChart>
        <c:grouping val="standard"/>
        <c:varyColors val="0"/>
        <c:ser>
          <c:idx val="0"/>
          <c:order val="0"/>
          <c:tx>
            <c:strRef>
              <c:f>'US Debt and Projected Debt'!$B$1</c:f>
              <c:strCache>
                <c:ptCount val="1"/>
                <c:pt idx="0">
                  <c:v>Actual Debt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ysClr val="windowText" lastClr="000000"/>
              </a:solidFill>
            </a:ln>
          </c:spPr>
          <c:cat>
            <c:numRef>
              <c:f>'US Debt and Projected Debt'!$A$2:$A$142</c:f>
              <c:numCache>
                <c:formatCode>General</c:formatCode>
                <c:ptCount val="141"/>
                <c:pt idx="0">
                  <c:v>1900</c:v>
                </c:pt>
                <c:pt idx="1">
                  <c:v>1901</c:v>
                </c:pt>
                <c:pt idx="2">
                  <c:v>1902</c:v>
                </c:pt>
                <c:pt idx="3">
                  <c:v>1903</c:v>
                </c:pt>
                <c:pt idx="4">
                  <c:v>1904</c:v>
                </c:pt>
                <c:pt idx="5">
                  <c:v>1905</c:v>
                </c:pt>
                <c:pt idx="6">
                  <c:v>1906</c:v>
                </c:pt>
                <c:pt idx="7">
                  <c:v>1907</c:v>
                </c:pt>
                <c:pt idx="8">
                  <c:v>1908</c:v>
                </c:pt>
                <c:pt idx="9">
                  <c:v>1909</c:v>
                </c:pt>
                <c:pt idx="10">
                  <c:v>1910</c:v>
                </c:pt>
                <c:pt idx="11">
                  <c:v>1911</c:v>
                </c:pt>
                <c:pt idx="12">
                  <c:v>1912</c:v>
                </c:pt>
                <c:pt idx="13">
                  <c:v>1913</c:v>
                </c:pt>
                <c:pt idx="14">
                  <c:v>1914</c:v>
                </c:pt>
                <c:pt idx="15">
                  <c:v>1915</c:v>
                </c:pt>
                <c:pt idx="16">
                  <c:v>1916</c:v>
                </c:pt>
                <c:pt idx="17">
                  <c:v>1917</c:v>
                </c:pt>
                <c:pt idx="18">
                  <c:v>1918</c:v>
                </c:pt>
                <c:pt idx="19">
                  <c:v>1919</c:v>
                </c:pt>
                <c:pt idx="20">
                  <c:v>1920</c:v>
                </c:pt>
                <c:pt idx="21">
                  <c:v>1921</c:v>
                </c:pt>
                <c:pt idx="22">
                  <c:v>1922</c:v>
                </c:pt>
                <c:pt idx="23">
                  <c:v>1923</c:v>
                </c:pt>
                <c:pt idx="24">
                  <c:v>1924</c:v>
                </c:pt>
                <c:pt idx="25">
                  <c:v>1925</c:v>
                </c:pt>
                <c:pt idx="26">
                  <c:v>1926</c:v>
                </c:pt>
                <c:pt idx="27">
                  <c:v>1927</c:v>
                </c:pt>
                <c:pt idx="28">
                  <c:v>1928</c:v>
                </c:pt>
                <c:pt idx="29">
                  <c:v>1929</c:v>
                </c:pt>
                <c:pt idx="30">
                  <c:v>1930</c:v>
                </c:pt>
                <c:pt idx="31">
                  <c:v>1931</c:v>
                </c:pt>
                <c:pt idx="32">
                  <c:v>1932</c:v>
                </c:pt>
                <c:pt idx="33">
                  <c:v>1933</c:v>
                </c:pt>
                <c:pt idx="34">
                  <c:v>1934</c:v>
                </c:pt>
                <c:pt idx="35">
                  <c:v>1935</c:v>
                </c:pt>
                <c:pt idx="36">
                  <c:v>1936</c:v>
                </c:pt>
                <c:pt idx="37">
                  <c:v>1937</c:v>
                </c:pt>
                <c:pt idx="38">
                  <c:v>1938</c:v>
                </c:pt>
                <c:pt idx="39">
                  <c:v>1939</c:v>
                </c:pt>
                <c:pt idx="40">
                  <c:v>1940</c:v>
                </c:pt>
                <c:pt idx="41">
                  <c:v>1941</c:v>
                </c:pt>
                <c:pt idx="42">
                  <c:v>1942</c:v>
                </c:pt>
                <c:pt idx="43">
                  <c:v>1943</c:v>
                </c:pt>
                <c:pt idx="44">
                  <c:v>1944</c:v>
                </c:pt>
                <c:pt idx="45">
                  <c:v>1945</c:v>
                </c:pt>
                <c:pt idx="46">
                  <c:v>1946</c:v>
                </c:pt>
                <c:pt idx="47">
                  <c:v>1947</c:v>
                </c:pt>
                <c:pt idx="48">
                  <c:v>1948</c:v>
                </c:pt>
                <c:pt idx="49">
                  <c:v>1949</c:v>
                </c:pt>
                <c:pt idx="50">
                  <c:v>1950</c:v>
                </c:pt>
                <c:pt idx="51">
                  <c:v>1951</c:v>
                </c:pt>
                <c:pt idx="52">
                  <c:v>1952</c:v>
                </c:pt>
                <c:pt idx="53">
                  <c:v>1953</c:v>
                </c:pt>
                <c:pt idx="54">
                  <c:v>1954</c:v>
                </c:pt>
                <c:pt idx="55">
                  <c:v>1955</c:v>
                </c:pt>
                <c:pt idx="56">
                  <c:v>1956</c:v>
                </c:pt>
                <c:pt idx="57">
                  <c:v>1957</c:v>
                </c:pt>
                <c:pt idx="58">
                  <c:v>1958</c:v>
                </c:pt>
                <c:pt idx="59">
                  <c:v>1959</c:v>
                </c:pt>
                <c:pt idx="60">
                  <c:v>1960</c:v>
                </c:pt>
                <c:pt idx="61">
                  <c:v>1961</c:v>
                </c:pt>
                <c:pt idx="62">
                  <c:v>1962</c:v>
                </c:pt>
                <c:pt idx="63">
                  <c:v>1963</c:v>
                </c:pt>
                <c:pt idx="64">
                  <c:v>1964</c:v>
                </c:pt>
                <c:pt idx="65">
                  <c:v>1965</c:v>
                </c:pt>
                <c:pt idx="66">
                  <c:v>1966</c:v>
                </c:pt>
                <c:pt idx="67">
                  <c:v>1967</c:v>
                </c:pt>
                <c:pt idx="68">
                  <c:v>1968</c:v>
                </c:pt>
                <c:pt idx="69">
                  <c:v>1969</c:v>
                </c:pt>
                <c:pt idx="70">
                  <c:v>1970</c:v>
                </c:pt>
                <c:pt idx="71">
                  <c:v>1971</c:v>
                </c:pt>
                <c:pt idx="72">
                  <c:v>1972</c:v>
                </c:pt>
                <c:pt idx="73">
                  <c:v>1973</c:v>
                </c:pt>
                <c:pt idx="74">
                  <c:v>1974</c:v>
                </c:pt>
                <c:pt idx="75">
                  <c:v>1975</c:v>
                </c:pt>
                <c:pt idx="76">
                  <c:v>1976</c:v>
                </c:pt>
                <c:pt idx="77">
                  <c:v>1977</c:v>
                </c:pt>
                <c:pt idx="78">
                  <c:v>1978</c:v>
                </c:pt>
                <c:pt idx="79">
                  <c:v>1979</c:v>
                </c:pt>
                <c:pt idx="80">
                  <c:v>1980</c:v>
                </c:pt>
                <c:pt idx="81">
                  <c:v>1981</c:v>
                </c:pt>
                <c:pt idx="82">
                  <c:v>1982</c:v>
                </c:pt>
                <c:pt idx="83">
                  <c:v>1983</c:v>
                </c:pt>
                <c:pt idx="84">
                  <c:v>1984</c:v>
                </c:pt>
                <c:pt idx="85">
                  <c:v>1985</c:v>
                </c:pt>
                <c:pt idx="86">
                  <c:v>1986</c:v>
                </c:pt>
                <c:pt idx="87">
                  <c:v>1987</c:v>
                </c:pt>
                <c:pt idx="88">
                  <c:v>1988</c:v>
                </c:pt>
                <c:pt idx="89">
                  <c:v>1989</c:v>
                </c:pt>
                <c:pt idx="90">
                  <c:v>1990</c:v>
                </c:pt>
                <c:pt idx="91">
                  <c:v>1991</c:v>
                </c:pt>
                <c:pt idx="92">
                  <c:v>1992</c:v>
                </c:pt>
                <c:pt idx="93">
                  <c:v>1993</c:v>
                </c:pt>
                <c:pt idx="94">
                  <c:v>1994</c:v>
                </c:pt>
                <c:pt idx="95">
                  <c:v>1995</c:v>
                </c:pt>
                <c:pt idx="96">
                  <c:v>1996</c:v>
                </c:pt>
                <c:pt idx="97">
                  <c:v>1997</c:v>
                </c:pt>
                <c:pt idx="98">
                  <c:v>1998</c:v>
                </c:pt>
                <c:pt idx="99">
                  <c:v>1999</c:v>
                </c:pt>
                <c:pt idx="100">
                  <c:v>2000</c:v>
                </c:pt>
                <c:pt idx="101">
                  <c:v>2001</c:v>
                </c:pt>
                <c:pt idx="102">
                  <c:v>2002</c:v>
                </c:pt>
                <c:pt idx="103">
                  <c:v>2003</c:v>
                </c:pt>
                <c:pt idx="104">
                  <c:v>2004</c:v>
                </c:pt>
                <c:pt idx="105">
                  <c:v>2005</c:v>
                </c:pt>
                <c:pt idx="106">
                  <c:v>2006</c:v>
                </c:pt>
                <c:pt idx="107">
                  <c:v>2007</c:v>
                </c:pt>
                <c:pt idx="108">
                  <c:v>2008</c:v>
                </c:pt>
                <c:pt idx="109">
                  <c:v>2009</c:v>
                </c:pt>
                <c:pt idx="110">
                  <c:v>2010</c:v>
                </c:pt>
                <c:pt idx="111">
                  <c:v>2011</c:v>
                </c:pt>
                <c:pt idx="112">
                  <c:v>2012</c:v>
                </c:pt>
                <c:pt idx="113">
                  <c:v>2013</c:v>
                </c:pt>
                <c:pt idx="114">
                  <c:v>2014</c:v>
                </c:pt>
                <c:pt idx="115">
                  <c:v>2015</c:v>
                </c:pt>
                <c:pt idx="116">
                  <c:v>2016</c:v>
                </c:pt>
                <c:pt idx="117">
                  <c:v>2017</c:v>
                </c:pt>
                <c:pt idx="118">
                  <c:v>2018</c:v>
                </c:pt>
                <c:pt idx="119">
                  <c:v>2019</c:v>
                </c:pt>
                <c:pt idx="120">
                  <c:v>2020</c:v>
                </c:pt>
                <c:pt idx="121">
                  <c:v>2021</c:v>
                </c:pt>
                <c:pt idx="122">
                  <c:v>2022</c:v>
                </c:pt>
                <c:pt idx="123">
                  <c:v>2023</c:v>
                </c:pt>
                <c:pt idx="124">
                  <c:v>2024</c:v>
                </c:pt>
                <c:pt idx="125">
                  <c:v>2025</c:v>
                </c:pt>
                <c:pt idx="126">
                  <c:v>2026</c:v>
                </c:pt>
                <c:pt idx="127">
                  <c:v>2027</c:v>
                </c:pt>
                <c:pt idx="128">
                  <c:v>2028</c:v>
                </c:pt>
                <c:pt idx="129">
                  <c:v>2029</c:v>
                </c:pt>
                <c:pt idx="130">
                  <c:v>2030</c:v>
                </c:pt>
                <c:pt idx="131">
                  <c:v>2031</c:v>
                </c:pt>
                <c:pt idx="132">
                  <c:v>2032</c:v>
                </c:pt>
                <c:pt idx="133">
                  <c:v>2033</c:v>
                </c:pt>
                <c:pt idx="134">
                  <c:v>2034</c:v>
                </c:pt>
                <c:pt idx="135">
                  <c:v>2035</c:v>
                </c:pt>
                <c:pt idx="136">
                  <c:v>2036</c:v>
                </c:pt>
                <c:pt idx="137">
                  <c:v>2037</c:v>
                </c:pt>
                <c:pt idx="138">
                  <c:v>2038</c:v>
                </c:pt>
                <c:pt idx="139">
                  <c:v>2039</c:v>
                </c:pt>
                <c:pt idx="140">
                  <c:v>2040</c:v>
                </c:pt>
              </c:numCache>
            </c:numRef>
          </c:cat>
          <c:val>
            <c:numRef>
              <c:f>'US Debt and Projected Debt'!$B$1:$B$142</c:f>
              <c:numCache>
                <c:formatCode>0%</c:formatCode>
                <c:ptCount val="142"/>
                <c:pt idx="0" formatCode="General">
                  <c:v>0</c:v>
                </c:pt>
                <c:pt idx="1">
                  <c:v>6.6000000000000003E-2</c:v>
                </c:pt>
                <c:pt idx="2">
                  <c:v>5.7000000000000002E-2</c:v>
                </c:pt>
                <c:pt idx="3">
                  <c:v>0.154</c:v>
                </c:pt>
                <c:pt idx="4">
                  <c:v>0.05</c:v>
                </c:pt>
                <c:pt idx="5">
                  <c:v>4.7E-2</c:v>
                </c:pt>
                <c:pt idx="6">
                  <c:v>4.2999999999999997E-2</c:v>
                </c:pt>
                <c:pt idx="7">
                  <c:v>0.04</c:v>
                </c:pt>
                <c:pt idx="8">
                  <c:v>0.04</c:v>
                </c:pt>
                <c:pt idx="9">
                  <c:v>4.2999999999999997E-2</c:v>
                </c:pt>
                <c:pt idx="10">
                  <c:v>3.7999999999999999E-2</c:v>
                </c:pt>
                <c:pt idx="11">
                  <c:v>3.7000000000000005E-2</c:v>
                </c:pt>
                <c:pt idx="12">
                  <c:v>3.6000000000000004E-2</c:v>
                </c:pt>
                <c:pt idx="13">
                  <c:v>3.4000000000000002E-2</c:v>
                </c:pt>
                <c:pt idx="14">
                  <c:v>3.2000000000000001E-2</c:v>
                </c:pt>
                <c:pt idx="15">
                  <c:v>3.5000000000000003E-2</c:v>
                </c:pt>
                <c:pt idx="16">
                  <c:v>3.3000000000000002E-2</c:v>
                </c:pt>
                <c:pt idx="17">
                  <c:v>2.7000000000000003E-2</c:v>
                </c:pt>
                <c:pt idx="18">
                  <c:v>0.13300000000000001</c:v>
                </c:pt>
                <c:pt idx="19">
                  <c:v>0.30199999999999999</c:v>
                </c:pt>
                <c:pt idx="20">
                  <c:v>0.33399999999999996</c:v>
                </c:pt>
                <c:pt idx="21">
                  <c:v>0.27300000000000002</c:v>
                </c:pt>
                <c:pt idx="22">
                  <c:v>0.316</c:v>
                </c:pt>
                <c:pt idx="23">
                  <c:v>0.311</c:v>
                </c:pt>
                <c:pt idx="24">
                  <c:v>0.252</c:v>
                </c:pt>
                <c:pt idx="25">
                  <c:v>0.23499999999999999</c:v>
                </c:pt>
                <c:pt idx="26">
                  <c:v>0.21600000000000003</c:v>
                </c:pt>
                <c:pt idx="27">
                  <c:v>0.19</c:v>
                </c:pt>
                <c:pt idx="28">
                  <c:v>0.18</c:v>
                </c:pt>
                <c:pt idx="29">
                  <c:v>0.17</c:v>
                </c:pt>
                <c:pt idx="30">
                  <c:v>0.14899999999999999</c:v>
                </c:pt>
                <c:pt idx="31">
                  <c:v>0.16500000000000001</c:v>
                </c:pt>
                <c:pt idx="32">
                  <c:v>0.223</c:v>
                </c:pt>
                <c:pt idx="33">
                  <c:v>0.34499999999999997</c:v>
                </c:pt>
                <c:pt idx="34">
                  <c:v>0.39100000000000001</c:v>
                </c:pt>
                <c:pt idx="35">
                  <c:v>0.44</c:v>
                </c:pt>
                <c:pt idx="36">
                  <c:v>0.42899999999999999</c:v>
                </c:pt>
                <c:pt idx="37">
                  <c:v>0.43</c:v>
                </c:pt>
                <c:pt idx="38">
                  <c:v>0.40100000000000002</c:v>
                </c:pt>
                <c:pt idx="39">
                  <c:v>0.42799999999999999</c:v>
                </c:pt>
                <c:pt idx="40">
                  <c:v>0.43</c:v>
                </c:pt>
                <c:pt idx="41">
                  <c:v>0.442</c:v>
                </c:pt>
                <c:pt idx="42">
                  <c:v>0.42299999999999999</c:v>
                </c:pt>
                <c:pt idx="43">
                  <c:v>0.47</c:v>
                </c:pt>
                <c:pt idx="44">
                  <c:v>0.70900000000000007</c:v>
                </c:pt>
                <c:pt idx="45">
                  <c:v>0.88300000000000001</c:v>
                </c:pt>
                <c:pt idx="46">
                  <c:v>1.0620000000000001</c:v>
                </c:pt>
                <c:pt idx="47">
                  <c:v>1.087</c:v>
                </c:pt>
                <c:pt idx="48">
                  <c:v>0.96200000000000008</c:v>
                </c:pt>
                <c:pt idx="49">
                  <c:v>0.84299999999999997</c:v>
                </c:pt>
                <c:pt idx="50">
                  <c:v>0.79</c:v>
                </c:pt>
                <c:pt idx="51">
                  <c:v>0.80200000000000005</c:v>
                </c:pt>
                <c:pt idx="52">
                  <c:v>0.66900000000000004</c:v>
                </c:pt>
                <c:pt idx="53">
                  <c:v>0.61599999999999999</c:v>
                </c:pt>
                <c:pt idx="54">
                  <c:v>0.58599999999999997</c:v>
                </c:pt>
                <c:pt idx="55">
                  <c:v>0.59499999999999997</c:v>
                </c:pt>
                <c:pt idx="56">
                  <c:v>0.57200000000000006</c:v>
                </c:pt>
                <c:pt idx="57">
                  <c:v>0.52</c:v>
                </c:pt>
                <c:pt idx="58">
                  <c:v>0.48599999999999999</c:v>
                </c:pt>
                <c:pt idx="59">
                  <c:v>0.49200000000000005</c:v>
                </c:pt>
                <c:pt idx="60">
                  <c:v>0.47899999999999998</c:v>
                </c:pt>
                <c:pt idx="61">
                  <c:v>0.45600000000000002</c:v>
                </c:pt>
                <c:pt idx="62">
                  <c:v>0.45</c:v>
                </c:pt>
                <c:pt idx="63">
                  <c:v>0.43700000000000006</c:v>
                </c:pt>
                <c:pt idx="64">
                  <c:v>0.42399999999999999</c:v>
                </c:pt>
                <c:pt idx="65">
                  <c:v>0.4</c:v>
                </c:pt>
                <c:pt idx="66">
                  <c:v>0.379</c:v>
                </c:pt>
                <c:pt idx="67">
                  <c:v>0.34899999999999998</c:v>
                </c:pt>
                <c:pt idx="68">
                  <c:v>0.32899999999999996</c:v>
                </c:pt>
                <c:pt idx="69">
                  <c:v>0.33299999999999996</c:v>
                </c:pt>
                <c:pt idx="70">
                  <c:v>0.29299999999999998</c:v>
                </c:pt>
                <c:pt idx="71">
                  <c:v>0.28000000000000003</c:v>
                </c:pt>
                <c:pt idx="72">
                  <c:v>0.28100000000000003</c:v>
                </c:pt>
                <c:pt idx="73">
                  <c:v>0.27399999999999997</c:v>
                </c:pt>
                <c:pt idx="74">
                  <c:v>0.26</c:v>
                </c:pt>
                <c:pt idx="75">
                  <c:v>0.23899999999999999</c:v>
                </c:pt>
                <c:pt idx="76">
                  <c:v>0.253</c:v>
                </c:pt>
                <c:pt idx="77">
                  <c:v>0.27500000000000002</c:v>
                </c:pt>
                <c:pt idx="78">
                  <c:v>0.27800000000000002</c:v>
                </c:pt>
                <c:pt idx="79">
                  <c:v>0.27399999999999997</c:v>
                </c:pt>
                <c:pt idx="80">
                  <c:v>0.25600000000000001</c:v>
                </c:pt>
                <c:pt idx="81">
                  <c:v>0.26100000000000001</c:v>
                </c:pt>
                <c:pt idx="82">
                  <c:v>0.25800000000000001</c:v>
                </c:pt>
                <c:pt idx="83">
                  <c:v>0.28699999999999998</c:v>
                </c:pt>
                <c:pt idx="84">
                  <c:v>0.33100000000000002</c:v>
                </c:pt>
                <c:pt idx="85">
                  <c:v>0.34</c:v>
                </c:pt>
                <c:pt idx="86">
                  <c:v>0.36399999999999999</c:v>
                </c:pt>
                <c:pt idx="87">
                  <c:v>0.39500000000000002</c:v>
                </c:pt>
                <c:pt idx="88">
                  <c:v>0.40600000000000003</c:v>
                </c:pt>
                <c:pt idx="89">
                  <c:v>0.41</c:v>
                </c:pt>
                <c:pt idx="90">
                  <c:v>0.40600000000000003</c:v>
                </c:pt>
                <c:pt idx="91">
                  <c:v>0.42100000000000004</c:v>
                </c:pt>
                <c:pt idx="92">
                  <c:v>0.45299999999999996</c:v>
                </c:pt>
                <c:pt idx="93">
                  <c:v>0.48100000000000004</c:v>
                </c:pt>
                <c:pt idx="94">
                  <c:v>0.49299999999999999</c:v>
                </c:pt>
                <c:pt idx="95">
                  <c:v>0.49200000000000005</c:v>
                </c:pt>
                <c:pt idx="96">
                  <c:v>0.49099999999999999</c:v>
                </c:pt>
                <c:pt idx="97">
                  <c:v>0.48399999999999999</c:v>
                </c:pt>
                <c:pt idx="98">
                  <c:v>0.45899999999999996</c:v>
                </c:pt>
                <c:pt idx="99">
                  <c:v>0.43</c:v>
                </c:pt>
                <c:pt idx="100">
                  <c:v>0.39399999999999996</c:v>
                </c:pt>
                <c:pt idx="101">
                  <c:v>0.35</c:v>
                </c:pt>
                <c:pt idx="102">
                  <c:v>0.32</c:v>
                </c:pt>
                <c:pt idx="103">
                  <c:v>0.34</c:v>
                </c:pt>
                <c:pt idx="104">
                  <c:v>0.36</c:v>
                </c:pt>
                <c:pt idx="105">
                  <c:v>0.37</c:v>
                </c:pt>
                <c:pt idx="106">
                  <c:v>0.37</c:v>
                </c:pt>
                <c:pt idx="107">
                  <c:v>0.37</c:v>
                </c:pt>
                <c:pt idx="108">
                  <c:v>0.36</c:v>
                </c:pt>
                <c:pt idx="109">
                  <c:v>0.4</c:v>
                </c:pt>
                <c:pt idx="110">
                  <c:v>0.54</c:v>
                </c:pt>
                <c:pt idx="111">
                  <c:v>0.63</c:v>
                </c:pt>
                <c:pt idx="112">
                  <c:v>0.68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704192"/>
        <c:axId val="77722368"/>
      </c:areaChart>
      <c:barChart>
        <c:barDir val="col"/>
        <c:grouping val="clustered"/>
        <c:varyColors val="0"/>
        <c:ser>
          <c:idx val="1"/>
          <c:order val="1"/>
          <c:tx>
            <c:strRef>
              <c:f>'US Debt and Projected Debt'!$C$1</c:f>
              <c:strCache>
                <c:ptCount val="1"/>
                <c:pt idx="0">
                  <c:v>Projected Debt 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</c:spPr>
          <c:invertIfNegative val="0"/>
          <c:cat>
            <c:strRef>
              <c:f>'US Debt and Projected Debt'!$A$1:$A$142</c:f>
              <c:strCache>
                <c:ptCount val="142"/>
                <c:pt idx="0">
                  <c:v>Year</c:v>
                </c:pt>
                <c:pt idx="1">
                  <c:v>1900</c:v>
                </c:pt>
                <c:pt idx="2">
                  <c:v>1901</c:v>
                </c:pt>
                <c:pt idx="3">
                  <c:v>1902</c:v>
                </c:pt>
                <c:pt idx="4">
                  <c:v>1903</c:v>
                </c:pt>
                <c:pt idx="5">
                  <c:v>1904</c:v>
                </c:pt>
                <c:pt idx="6">
                  <c:v>1905</c:v>
                </c:pt>
                <c:pt idx="7">
                  <c:v>1906</c:v>
                </c:pt>
                <c:pt idx="8">
                  <c:v>1907</c:v>
                </c:pt>
                <c:pt idx="9">
                  <c:v>1908</c:v>
                </c:pt>
                <c:pt idx="10">
                  <c:v>1909</c:v>
                </c:pt>
                <c:pt idx="11">
                  <c:v>1910</c:v>
                </c:pt>
                <c:pt idx="12">
                  <c:v>1911</c:v>
                </c:pt>
                <c:pt idx="13">
                  <c:v>1912</c:v>
                </c:pt>
                <c:pt idx="14">
                  <c:v>1913</c:v>
                </c:pt>
                <c:pt idx="15">
                  <c:v>1914</c:v>
                </c:pt>
                <c:pt idx="16">
                  <c:v>1915</c:v>
                </c:pt>
                <c:pt idx="17">
                  <c:v>1916</c:v>
                </c:pt>
                <c:pt idx="18">
                  <c:v>1917</c:v>
                </c:pt>
                <c:pt idx="19">
                  <c:v>1918</c:v>
                </c:pt>
                <c:pt idx="20">
                  <c:v>1919</c:v>
                </c:pt>
                <c:pt idx="21">
                  <c:v>1920</c:v>
                </c:pt>
                <c:pt idx="22">
                  <c:v>1921</c:v>
                </c:pt>
                <c:pt idx="23">
                  <c:v>1922</c:v>
                </c:pt>
                <c:pt idx="24">
                  <c:v>1923</c:v>
                </c:pt>
                <c:pt idx="25">
                  <c:v>1924</c:v>
                </c:pt>
                <c:pt idx="26">
                  <c:v>1925</c:v>
                </c:pt>
                <c:pt idx="27">
                  <c:v>1926</c:v>
                </c:pt>
                <c:pt idx="28">
                  <c:v>1927</c:v>
                </c:pt>
                <c:pt idx="29">
                  <c:v>1928</c:v>
                </c:pt>
                <c:pt idx="30">
                  <c:v>1929</c:v>
                </c:pt>
                <c:pt idx="31">
                  <c:v>1930</c:v>
                </c:pt>
                <c:pt idx="32">
                  <c:v>1931</c:v>
                </c:pt>
                <c:pt idx="33">
                  <c:v>1932</c:v>
                </c:pt>
                <c:pt idx="34">
                  <c:v>1933</c:v>
                </c:pt>
                <c:pt idx="35">
                  <c:v>1934</c:v>
                </c:pt>
                <c:pt idx="36">
                  <c:v>1935</c:v>
                </c:pt>
                <c:pt idx="37">
                  <c:v>1936</c:v>
                </c:pt>
                <c:pt idx="38">
                  <c:v>1937</c:v>
                </c:pt>
                <c:pt idx="39">
                  <c:v>1938</c:v>
                </c:pt>
                <c:pt idx="40">
                  <c:v>1939</c:v>
                </c:pt>
                <c:pt idx="41">
                  <c:v>1940</c:v>
                </c:pt>
                <c:pt idx="42">
                  <c:v>1941</c:v>
                </c:pt>
                <c:pt idx="43">
                  <c:v>1942</c:v>
                </c:pt>
                <c:pt idx="44">
                  <c:v>1943</c:v>
                </c:pt>
                <c:pt idx="45">
                  <c:v>1944</c:v>
                </c:pt>
                <c:pt idx="46">
                  <c:v>1945</c:v>
                </c:pt>
                <c:pt idx="47">
                  <c:v>1946</c:v>
                </c:pt>
                <c:pt idx="48">
                  <c:v>1947</c:v>
                </c:pt>
                <c:pt idx="49">
                  <c:v>1948</c:v>
                </c:pt>
                <c:pt idx="50">
                  <c:v>1949</c:v>
                </c:pt>
                <c:pt idx="51">
                  <c:v>1950</c:v>
                </c:pt>
                <c:pt idx="52">
                  <c:v>1951</c:v>
                </c:pt>
                <c:pt idx="53">
                  <c:v>1952</c:v>
                </c:pt>
                <c:pt idx="54">
                  <c:v>1953</c:v>
                </c:pt>
                <c:pt idx="55">
                  <c:v>1954</c:v>
                </c:pt>
                <c:pt idx="56">
                  <c:v>1955</c:v>
                </c:pt>
                <c:pt idx="57">
                  <c:v>1956</c:v>
                </c:pt>
                <c:pt idx="58">
                  <c:v>1957</c:v>
                </c:pt>
                <c:pt idx="59">
                  <c:v>1958</c:v>
                </c:pt>
                <c:pt idx="60">
                  <c:v>1959</c:v>
                </c:pt>
                <c:pt idx="61">
                  <c:v>1960</c:v>
                </c:pt>
                <c:pt idx="62">
                  <c:v>1961</c:v>
                </c:pt>
                <c:pt idx="63">
                  <c:v>1962</c:v>
                </c:pt>
                <c:pt idx="64">
                  <c:v>1963</c:v>
                </c:pt>
                <c:pt idx="65">
                  <c:v>1964</c:v>
                </c:pt>
                <c:pt idx="66">
                  <c:v>1965</c:v>
                </c:pt>
                <c:pt idx="67">
                  <c:v>1966</c:v>
                </c:pt>
                <c:pt idx="68">
                  <c:v>1967</c:v>
                </c:pt>
                <c:pt idx="69">
                  <c:v>1968</c:v>
                </c:pt>
                <c:pt idx="70">
                  <c:v>1969</c:v>
                </c:pt>
                <c:pt idx="71">
                  <c:v>1970</c:v>
                </c:pt>
                <c:pt idx="72">
                  <c:v>1971</c:v>
                </c:pt>
                <c:pt idx="73">
                  <c:v>1972</c:v>
                </c:pt>
                <c:pt idx="74">
                  <c:v>1973</c:v>
                </c:pt>
                <c:pt idx="75">
                  <c:v>1974</c:v>
                </c:pt>
                <c:pt idx="76">
                  <c:v>1975</c:v>
                </c:pt>
                <c:pt idx="77">
                  <c:v>1976</c:v>
                </c:pt>
                <c:pt idx="78">
                  <c:v>1977</c:v>
                </c:pt>
                <c:pt idx="79">
                  <c:v>1978</c:v>
                </c:pt>
                <c:pt idx="80">
                  <c:v>1979</c:v>
                </c:pt>
                <c:pt idx="81">
                  <c:v>1980</c:v>
                </c:pt>
                <c:pt idx="82">
                  <c:v>1981</c:v>
                </c:pt>
                <c:pt idx="83">
                  <c:v>1982</c:v>
                </c:pt>
                <c:pt idx="84">
                  <c:v>1983</c:v>
                </c:pt>
                <c:pt idx="85">
                  <c:v>1984</c:v>
                </c:pt>
                <c:pt idx="86">
                  <c:v>1985</c:v>
                </c:pt>
                <c:pt idx="87">
                  <c:v>1986</c:v>
                </c:pt>
                <c:pt idx="88">
                  <c:v>1987</c:v>
                </c:pt>
                <c:pt idx="89">
                  <c:v>1988</c:v>
                </c:pt>
                <c:pt idx="90">
                  <c:v>1989</c:v>
                </c:pt>
                <c:pt idx="91">
                  <c:v>1990</c:v>
                </c:pt>
                <c:pt idx="92">
                  <c:v>1991</c:v>
                </c:pt>
                <c:pt idx="93">
                  <c:v>1992</c:v>
                </c:pt>
                <c:pt idx="94">
                  <c:v>1993</c:v>
                </c:pt>
                <c:pt idx="95">
                  <c:v>1994</c:v>
                </c:pt>
                <c:pt idx="96">
                  <c:v>1995</c:v>
                </c:pt>
                <c:pt idx="97">
                  <c:v>1996</c:v>
                </c:pt>
                <c:pt idx="98">
                  <c:v>1997</c:v>
                </c:pt>
                <c:pt idx="99">
                  <c:v>1998</c:v>
                </c:pt>
                <c:pt idx="100">
                  <c:v>1999</c:v>
                </c:pt>
                <c:pt idx="101">
                  <c:v>2000</c:v>
                </c:pt>
                <c:pt idx="102">
                  <c:v>2001</c:v>
                </c:pt>
                <c:pt idx="103">
                  <c:v>2002</c:v>
                </c:pt>
                <c:pt idx="104">
                  <c:v>2003</c:v>
                </c:pt>
                <c:pt idx="105">
                  <c:v>2004</c:v>
                </c:pt>
                <c:pt idx="106">
                  <c:v>2005</c:v>
                </c:pt>
                <c:pt idx="107">
                  <c:v>2006</c:v>
                </c:pt>
                <c:pt idx="108">
                  <c:v>2007</c:v>
                </c:pt>
                <c:pt idx="109">
                  <c:v>2008</c:v>
                </c:pt>
                <c:pt idx="110">
                  <c:v>2009</c:v>
                </c:pt>
                <c:pt idx="111">
                  <c:v>2010</c:v>
                </c:pt>
                <c:pt idx="112">
                  <c:v>2011</c:v>
                </c:pt>
                <c:pt idx="113">
                  <c:v>2012</c:v>
                </c:pt>
                <c:pt idx="114">
                  <c:v>2013</c:v>
                </c:pt>
                <c:pt idx="115">
                  <c:v>2014</c:v>
                </c:pt>
                <c:pt idx="116">
                  <c:v>2015</c:v>
                </c:pt>
                <c:pt idx="117">
                  <c:v>2016</c:v>
                </c:pt>
                <c:pt idx="118">
                  <c:v>2017</c:v>
                </c:pt>
                <c:pt idx="119">
                  <c:v>2018</c:v>
                </c:pt>
                <c:pt idx="120">
                  <c:v>2019</c:v>
                </c:pt>
                <c:pt idx="121">
                  <c:v>2020</c:v>
                </c:pt>
                <c:pt idx="122">
                  <c:v>2021</c:v>
                </c:pt>
                <c:pt idx="123">
                  <c:v>2022</c:v>
                </c:pt>
                <c:pt idx="124">
                  <c:v>2023</c:v>
                </c:pt>
                <c:pt idx="125">
                  <c:v>2024</c:v>
                </c:pt>
                <c:pt idx="126">
                  <c:v>2025</c:v>
                </c:pt>
                <c:pt idx="127">
                  <c:v>2026</c:v>
                </c:pt>
                <c:pt idx="128">
                  <c:v>2027</c:v>
                </c:pt>
                <c:pt idx="129">
                  <c:v>2028</c:v>
                </c:pt>
                <c:pt idx="130">
                  <c:v>2029</c:v>
                </c:pt>
                <c:pt idx="131">
                  <c:v>2030</c:v>
                </c:pt>
                <c:pt idx="132">
                  <c:v>2031</c:v>
                </c:pt>
                <c:pt idx="133">
                  <c:v>2032</c:v>
                </c:pt>
                <c:pt idx="134">
                  <c:v>2033</c:v>
                </c:pt>
                <c:pt idx="135">
                  <c:v>2034</c:v>
                </c:pt>
                <c:pt idx="136">
                  <c:v>2035</c:v>
                </c:pt>
                <c:pt idx="137">
                  <c:v>2036</c:v>
                </c:pt>
                <c:pt idx="138">
                  <c:v>2037</c:v>
                </c:pt>
                <c:pt idx="139">
                  <c:v>2038</c:v>
                </c:pt>
                <c:pt idx="140">
                  <c:v>2039</c:v>
                </c:pt>
                <c:pt idx="141">
                  <c:v>2040</c:v>
                </c:pt>
              </c:strCache>
            </c:strRef>
          </c:cat>
          <c:val>
            <c:numRef>
              <c:f>'US Debt and Projected Debt'!$C$1:$C$142</c:f>
              <c:numCache>
                <c:formatCode>General</c:formatCode>
                <c:ptCount val="142"/>
                <c:pt idx="0">
                  <c:v>0</c:v>
                </c:pt>
                <c:pt idx="113" formatCode="0%">
                  <c:v>0.73</c:v>
                </c:pt>
                <c:pt idx="114" formatCode="0%">
                  <c:v>0.78</c:v>
                </c:pt>
                <c:pt idx="115" formatCode="0%">
                  <c:v>0.82</c:v>
                </c:pt>
                <c:pt idx="116" formatCode="0%">
                  <c:v>0.82</c:v>
                </c:pt>
                <c:pt idx="117" formatCode="0%">
                  <c:v>0.83</c:v>
                </c:pt>
                <c:pt idx="118" formatCode="0%">
                  <c:v>0.84</c:v>
                </c:pt>
                <c:pt idx="119" formatCode="0%">
                  <c:v>0.85</c:v>
                </c:pt>
                <c:pt idx="120" formatCode="0%">
                  <c:v>0.87</c:v>
                </c:pt>
                <c:pt idx="121" formatCode="0%">
                  <c:v>0.89</c:v>
                </c:pt>
                <c:pt idx="122" formatCode="0%">
                  <c:v>0.91</c:v>
                </c:pt>
                <c:pt idx="123" formatCode="0%">
                  <c:v>0.93</c:v>
                </c:pt>
                <c:pt idx="124" formatCode="0%">
                  <c:v>0.97</c:v>
                </c:pt>
                <c:pt idx="125" formatCode="0%">
                  <c:v>1.01</c:v>
                </c:pt>
                <c:pt idx="126" formatCode="0%">
                  <c:v>1.06</c:v>
                </c:pt>
                <c:pt idx="127" formatCode="0%">
                  <c:v>1.1200000000000001</c:v>
                </c:pt>
                <c:pt idx="128" formatCode="0%">
                  <c:v>1.19</c:v>
                </c:pt>
                <c:pt idx="129" formatCode="0%">
                  <c:v>1.26</c:v>
                </c:pt>
                <c:pt idx="130" formatCode="0%">
                  <c:v>1.33</c:v>
                </c:pt>
                <c:pt idx="131" formatCode="0%">
                  <c:v>1.41</c:v>
                </c:pt>
                <c:pt idx="132" formatCode="0%">
                  <c:v>1.49</c:v>
                </c:pt>
                <c:pt idx="133" formatCode="0%">
                  <c:v>1.57</c:v>
                </c:pt>
                <c:pt idx="134" formatCode="0%">
                  <c:v>1.65</c:v>
                </c:pt>
                <c:pt idx="135" formatCode="0%">
                  <c:v>1.73</c:v>
                </c:pt>
                <c:pt idx="136" formatCode="0%">
                  <c:v>1.81</c:v>
                </c:pt>
                <c:pt idx="137" formatCode="0%">
                  <c:v>1.9</c:v>
                </c:pt>
                <c:pt idx="138" formatCode="0%">
                  <c:v>1.99</c:v>
                </c:pt>
                <c:pt idx="139" formatCode="0%">
                  <c:v>2.08</c:v>
                </c:pt>
                <c:pt idx="140" formatCode="0%">
                  <c:v>2.17</c:v>
                </c:pt>
                <c:pt idx="141" formatCode="0%">
                  <c:v>2.27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77704192"/>
        <c:axId val="77722368"/>
      </c:barChart>
      <c:catAx>
        <c:axId val="77704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7722368"/>
        <c:crosses val="autoZero"/>
        <c:auto val="1"/>
        <c:lblAlgn val="ctr"/>
        <c:lblOffset val="100"/>
        <c:tickLblSkip val="10"/>
        <c:noMultiLvlLbl val="0"/>
      </c:catAx>
      <c:valAx>
        <c:axId val="7772236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/>
                  <a:t>Publicly</a:t>
                </a:r>
                <a:r>
                  <a:rPr lang="en-US" baseline="0"/>
                  <a:t> Held Federal Debt as a Percentageo of GDP</a:t>
                </a:r>
                <a:endParaRPr lang="en-US"/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crossAx val="7770419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0"/>
          <c:w val="1"/>
          <c:h val="5.0842993584135319E-2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spPr>
    <a:ln>
      <a:solidFill>
        <a:schemeClr val="bg1">
          <a:lumMod val="50000"/>
        </a:schemeClr>
      </a:solidFill>
    </a:ln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0700393602589136E-2"/>
          <c:y val="0.11095980356493271"/>
          <c:w val="0.89232456700673435"/>
          <c:h val="0.7790516551473263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'FInancial Hole'!$A$2</c:f>
              <c:strCache>
                <c:ptCount val="1"/>
                <c:pt idx="0">
                  <c:v>Explicit Liabilities 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'FInancial Hole'!$B$1:$C$1</c:f>
              <c:numCache>
                <c:formatCode>General</c:formatCode>
                <c:ptCount val="2"/>
                <c:pt idx="0">
                  <c:v>2000</c:v>
                </c:pt>
                <c:pt idx="1">
                  <c:v>2011</c:v>
                </c:pt>
              </c:numCache>
            </c:numRef>
          </c:cat>
          <c:val>
            <c:numRef>
              <c:f>'FInancial Hole'!$B$2:$C$2</c:f>
              <c:numCache>
                <c:formatCode>"$"#,##0.0</c:formatCode>
                <c:ptCount val="2"/>
                <c:pt idx="0">
                  <c:v>6.9</c:v>
                </c:pt>
                <c:pt idx="1">
                  <c:v>17.399999999999999</c:v>
                </c:pt>
              </c:numCache>
            </c:numRef>
          </c:val>
        </c:ser>
        <c:ser>
          <c:idx val="1"/>
          <c:order val="1"/>
          <c:tx>
            <c:strRef>
              <c:f>'FInancial Hole'!$A$3</c:f>
              <c:strCache>
                <c:ptCount val="1"/>
                <c:pt idx="0">
                  <c:v>Commitments &amp; Contingencies 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0.169191919191919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7171717171717171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'FInancial Hole'!$B$1:$C$1</c:f>
              <c:numCache>
                <c:formatCode>General</c:formatCode>
                <c:ptCount val="2"/>
                <c:pt idx="0">
                  <c:v>2000</c:v>
                </c:pt>
                <c:pt idx="1">
                  <c:v>2011</c:v>
                </c:pt>
              </c:numCache>
            </c:numRef>
          </c:cat>
          <c:val>
            <c:numRef>
              <c:f>'FInancial Hole'!$B$3:$C$3</c:f>
              <c:numCache>
                <c:formatCode>"$"#,##0.0</c:formatCode>
                <c:ptCount val="2"/>
                <c:pt idx="0">
                  <c:v>0.5</c:v>
                </c:pt>
                <c:pt idx="1">
                  <c:v>1.9</c:v>
                </c:pt>
              </c:numCache>
            </c:numRef>
          </c:val>
        </c:ser>
        <c:ser>
          <c:idx val="2"/>
          <c:order val="2"/>
          <c:tx>
            <c:strRef>
              <c:f>'FInancial Hole'!$A$4</c:f>
              <c:strCache>
                <c:ptCount val="1"/>
                <c:pt idx="0">
                  <c:v>Social Security 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'FInancial Hole'!$B$1:$C$1</c:f>
              <c:numCache>
                <c:formatCode>General</c:formatCode>
                <c:ptCount val="2"/>
                <c:pt idx="0">
                  <c:v>2000</c:v>
                </c:pt>
                <c:pt idx="1">
                  <c:v>2011</c:v>
                </c:pt>
              </c:numCache>
            </c:numRef>
          </c:cat>
          <c:val>
            <c:numRef>
              <c:f>'FInancial Hole'!$B$4:$C$4</c:f>
              <c:numCache>
                <c:formatCode>"$"#,##0.0</c:formatCode>
                <c:ptCount val="2"/>
                <c:pt idx="0">
                  <c:v>3.8</c:v>
                </c:pt>
                <c:pt idx="1">
                  <c:v>9.1999999999999993</c:v>
                </c:pt>
              </c:numCache>
            </c:numRef>
          </c:val>
        </c:ser>
        <c:ser>
          <c:idx val="3"/>
          <c:order val="3"/>
          <c:tx>
            <c:strRef>
              <c:f>'FInancial Hole'!$A$5</c:f>
              <c:strCache>
                <c:ptCount val="1"/>
                <c:pt idx="0">
                  <c:v>Medicare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'FInancial Hole'!$B$1:$C$1</c:f>
              <c:numCache>
                <c:formatCode>General</c:formatCode>
                <c:ptCount val="2"/>
                <c:pt idx="0">
                  <c:v>2000</c:v>
                </c:pt>
                <c:pt idx="1">
                  <c:v>2011</c:v>
                </c:pt>
              </c:numCache>
            </c:numRef>
          </c:cat>
          <c:val>
            <c:numRef>
              <c:f>'FInancial Hole'!$B$5:$C$5</c:f>
              <c:numCache>
                <c:formatCode>"$"#,##0.0</c:formatCode>
                <c:ptCount val="2"/>
                <c:pt idx="0">
                  <c:v>9.1999999999999993</c:v>
                </c:pt>
                <c:pt idx="1">
                  <c:v>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78048256"/>
        <c:axId val="79631104"/>
      </c:barChart>
      <c:catAx>
        <c:axId val="78048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9631104"/>
        <c:crosses val="autoZero"/>
        <c:auto val="1"/>
        <c:lblAlgn val="ctr"/>
        <c:lblOffset val="100"/>
        <c:noMultiLvlLbl val="0"/>
      </c:catAx>
      <c:valAx>
        <c:axId val="7963110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dirty="0"/>
                  <a:t>Trillions of Present Value Dollars</a:t>
                </a:r>
              </a:p>
            </c:rich>
          </c:tx>
          <c:layout>
            <c:manualLayout>
              <c:xMode val="edge"/>
              <c:yMode val="edge"/>
              <c:x val="1.9918237731097039E-2"/>
              <c:y val="0.26306511458712262"/>
            </c:manualLayout>
          </c:layout>
          <c:overlay val="0"/>
        </c:title>
        <c:numFmt formatCode="&quot;$&quot;#,##0" sourceLinked="0"/>
        <c:majorTickMark val="out"/>
        <c:minorTickMark val="none"/>
        <c:tickLblPos val="nextTo"/>
        <c:crossAx val="7804825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0"/>
          <c:w val="1"/>
          <c:h val="7.2056357538640994E-2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spPr>
    <a:ln>
      <a:solidFill>
        <a:schemeClr val="bg1">
          <a:lumMod val="50000"/>
        </a:schemeClr>
      </a:solidFill>
    </a:ln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564425974530962"/>
          <c:y val="2.5462962962962962E-2"/>
          <c:w val="0.86738043161271505"/>
          <c:h val="0.85760407553222517"/>
        </c:manualLayout>
      </c:layout>
      <c:barChart>
        <c:barDir val="col"/>
        <c:grouping val="stacked"/>
        <c:varyColors val="0"/>
        <c:ser>
          <c:idx val="0"/>
          <c:order val="0"/>
          <c:invertIfNegative val="0"/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'International Comparison'!$A$19:$A$26</c:f>
              <c:strCache>
                <c:ptCount val="8"/>
                <c:pt idx="0">
                  <c:v>Germany</c:v>
                </c:pt>
                <c:pt idx="1">
                  <c:v>Spain</c:v>
                </c:pt>
                <c:pt idx="2">
                  <c:v>United Kingdom</c:v>
                </c:pt>
                <c:pt idx="3">
                  <c:v>France</c:v>
                </c:pt>
                <c:pt idx="4">
                  <c:v>United States</c:v>
                </c:pt>
                <c:pt idx="5">
                  <c:v>Portugal</c:v>
                </c:pt>
                <c:pt idx="6">
                  <c:v>Italy</c:v>
                </c:pt>
                <c:pt idx="7">
                  <c:v>Greece</c:v>
                </c:pt>
              </c:strCache>
            </c:strRef>
          </c:cat>
          <c:val>
            <c:numRef>
              <c:f>'International Comparison'!$B$19:$B$26</c:f>
              <c:numCache>
                <c:formatCode>0.0%</c:formatCode>
                <c:ptCount val="8"/>
                <c:pt idx="0">
                  <c:v>0.78867999999999994</c:v>
                </c:pt>
                <c:pt idx="1">
                  <c:v>0.79040999999999995</c:v>
                </c:pt>
                <c:pt idx="2">
                  <c:v>0.88373999999999997</c:v>
                </c:pt>
                <c:pt idx="3">
                  <c:v>0.89022999999999997</c:v>
                </c:pt>
                <c:pt idx="4">
                  <c:v>1.06599</c:v>
                </c:pt>
                <c:pt idx="5">
                  <c:v>1.1239600000000001</c:v>
                </c:pt>
                <c:pt idx="6">
                  <c:v>1.2335700000000001</c:v>
                </c:pt>
                <c:pt idx="7">
                  <c:v>1.5323599999999999</c:v>
                </c:pt>
              </c:numCache>
            </c:numRef>
          </c:val>
        </c:ser>
        <c:ser>
          <c:idx val="1"/>
          <c:order val="1"/>
          <c:spPr>
            <a:noFill/>
            <a:ln>
              <a:solidFill>
                <a:sysClr val="windowText" lastClr="000000"/>
              </a:solidFill>
              <a:prstDash val="dash"/>
            </a:ln>
          </c:spPr>
          <c:invertIfNegative val="0"/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'International Comparison'!$A$19:$A$26</c:f>
              <c:strCache>
                <c:ptCount val="8"/>
                <c:pt idx="0">
                  <c:v>Germany</c:v>
                </c:pt>
                <c:pt idx="1">
                  <c:v>Spain</c:v>
                </c:pt>
                <c:pt idx="2">
                  <c:v>United Kingdom</c:v>
                </c:pt>
                <c:pt idx="3">
                  <c:v>France</c:v>
                </c:pt>
                <c:pt idx="4">
                  <c:v>United States</c:v>
                </c:pt>
                <c:pt idx="5">
                  <c:v>Portugal</c:v>
                </c:pt>
                <c:pt idx="6">
                  <c:v>Italy</c:v>
                </c:pt>
                <c:pt idx="7">
                  <c:v>Greece</c:v>
                </c:pt>
              </c:strCache>
            </c:strRef>
          </c:cat>
          <c:val>
            <c:numRef>
              <c:f>'International Comparison'!$C$19:$C$26</c:f>
              <c:numCache>
                <c:formatCode>General</c:formatCode>
                <c:ptCount val="8"/>
                <c:pt idx="4" formatCode="0.0%">
                  <c:v>0.312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79705600"/>
        <c:axId val="79707136"/>
      </c:barChart>
      <c:catAx>
        <c:axId val="79705600"/>
        <c:scaling>
          <c:orientation val="minMax"/>
        </c:scaling>
        <c:delete val="0"/>
        <c:axPos val="b"/>
        <c:majorTickMark val="out"/>
        <c:minorTickMark val="none"/>
        <c:tickLblPos val="nextTo"/>
        <c:crossAx val="79707136"/>
        <c:crosses val="autoZero"/>
        <c:auto val="1"/>
        <c:lblAlgn val="ctr"/>
        <c:lblOffset val="100"/>
        <c:noMultiLvlLbl val="0"/>
      </c:catAx>
      <c:valAx>
        <c:axId val="79707136"/>
        <c:scaling>
          <c:orientation val="minMax"/>
          <c:max val="1.6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dirty="0"/>
                  <a:t>Total Government</a:t>
                </a:r>
                <a:r>
                  <a:rPr lang="en-US" sz="1200" baseline="0" dirty="0"/>
                  <a:t> Debt As a</a:t>
                </a:r>
              </a:p>
              <a:p>
                <a:pPr>
                  <a:defRPr sz="1200"/>
                </a:pPr>
                <a:r>
                  <a:rPr lang="en-US" sz="1200" baseline="0" dirty="0"/>
                  <a:t> Percentage of the Economy</a:t>
                </a:r>
                <a:endParaRPr lang="en-US" sz="1200" dirty="0"/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crossAx val="79705600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bg1">
          <a:lumMod val="50000"/>
        </a:schemeClr>
      </a:solidFill>
    </a:ln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1493025177408376E-2"/>
          <c:y val="8.8772965879265087E-2"/>
          <c:w val="0.90153166618061631"/>
          <c:h val="0.79197925780110823"/>
        </c:manualLayout>
      </c:layout>
      <c:barChart>
        <c:barDir val="col"/>
        <c:grouping val="stacked"/>
        <c:varyColors val="0"/>
        <c:ser>
          <c:idx val="3"/>
          <c:order val="0"/>
          <c:tx>
            <c:strRef>
              <c:f>'Foreign Ownership US Pub Debt'!$E$1</c:f>
              <c:strCache>
                <c:ptCount val="1"/>
                <c:pt idx="0">
                  <c:v>U.S. Debt Held by The FED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</c:spPr>
          <c:invertIfNegative val="0"/>
          <c:val>
            <c:numRef>
              <c:f>'Foreign Ownership US Pub Debt'!$E$2:$E$13</c:f>
              <c:numCache>
                <c:formatCode>"$"#,##0.00</c:formatCode>
                <c:ptCount val="12"/>
                <c:pt idx="0">
                  <c:v>512.47199999999998</c:v>
                </c:pt>
                <c:pt idx="1">
                  <c:v>526.81700000000001</c:v>
                </c:pt>
                <c:pt idx="2">
                  <c:v>606.24800000000005</c:v>
                </c:pt>
                <c:pt idx="3">
                  <c:v>656.00300000000004</c:v>
                </c:pt>
                <c:pt idx="4">
                  <c:v>698.61699999999996</c:v>
                </c:pt>
                <c:pt idx="5">
                  <c:v>736.08199999999999</c:v>
                </c:pt>
                <c:pt idx="6">
                  <c:v>768.91499999999996</c:v>
                </c:pt>
                <c:pt idx="7">
                  <c:v>779.63300000000004</c:v>
                </c:pt>
                <c:pt idx="8">
                  <c:v>486.57799999999997</c:v>
                </c:pt>
                <c:pt idx="9">
                  <c:v>1588.434</c:v>
                </c:pt>
                <c:pt idx="10">
                  <c:v>2044</c:v>
                </c:pt>
                <c:pt idx="11">
                  <c:v>2644</c:v>
                </c:pt>
              </c:numCache>
            </c:numRef>
          </c:val>
        </c:ser>
        <c:ser>
          <c:idx val="2"/>
          <c:order val="1"/>
          <c:tx>
            <c:strRef>
              <c:f>'Foreign Ownership US Pub Debt'!$D$1</c:f>
              <c:strCache>
                <c:ptCount val="1"/>
                <c:pt idx="0">
                  <c:v>Other Domestically Held U.S. Debt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ysClr val="windowText" lastClr="000000"/>
              </a:solidFill>
            </a:ln>
          </c:spPr>
          <c:invertIfNegative val="0"/>
          <c:cat>
            <c:numRef>
              <c:f>'Foreign Ownership US Pub Debt'!$A$2:$A$13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'Foreign Ownership US Pub Debt'!$D$2:$D$13</c:f>
              <c:numCache>
                <c:formatCode>"$"#,##0.00</c:formatCode>
                <c:ptCount val="12"/>
                <c:pt idx="0">
                  <c:v>1854.0280000000005</c:v>
                </c:pt>
                <c:pt idx="1">
                  <c:v>1820.2830000000004</c:v>
                </c:pt>
                <c:pt idx="2">
                  <c:v>1758.3520000000003</c:v>
                </c:pt>
                <c:pt idx="3">
                  <c:v>1824.7969999999996</c:v>
                </c:pt>
                <c:pt idx="4">
                  <c:v>1814.1830000000002</c:v>
                </c:pt>
                <c:pt idx="5">
                  <c:v>1935.5179999999996</c:v>
                </c:pt>
                <c:pt idx="6">
                  <c:v>2048.8850000000007</c:v>
                </c:pt>
                <c:pt idx="7">
                  <c:v>2034.367</c:v>
                </c:pt>
                <c:pt idx="8">
                  <c:v>2519.7220000000002</c:v>
                </c:pt>
                <c:pt idx="9">
                  <c:v>2392.8659999999991</c:v>
                </c:pt>
                <c:pt idx="10">
                  <c:v>2654.6000000000004</c:v>
                </c:pt>
                <c:pt idx="11">
                  <c:v>2578.1000000000004</c:v>
                </c:pt>
              </c:numCache>
            </c:numRef>
          </c:val>
        </c:ser>
        <c:ser>
          <c:idx val="1"/>
          <c:order val="2"/>
          <c:tx>
            <c:strRef>
              <c:f>'Foreign Ownership US Pub Debt'!$C$1</c:f>
              <c:strCache>
                <c:ptCount val="1"/>
                <c:pt idx="0">
                  <c:v>All Other U.S. Debt Held by Foreigners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ysClr val="windowText" lastClr="000000"/>
              </a:solidFill>
            </a:ln>
          </c:spPr>
          <c:invertIfNegative val="0"/>
          <c:cat>
            <c:numRef>
              <c:f>'Foreign Ownership US Pub Debt'!$A$2:$A$13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'Foreign Ownership US Pub Debt'!$C$2:$C$13</c:f>
              <c:numCache>
                <c:formatCode>"$"#,##0.00</c:formatCode>
                <c:ptCount val="12"/>
                <c:pt idx="0">
                  <c:v>976.69999999999993</c:v>
                </c:pt>
                <c:pt idx="1">
                  <c:v>920.2</c:v>
                </c:pt>
                <c:pt idx="2">
                  <c:v>1083.8999999999999</c:v>
                </c:pt>
                <c:pt idx="3">
                  <c:v>1296.2</c:v>
                </c:pt>
                <c:pt idx="4">
                  <c:v>1585.1</c:v>
                </c:pt>
                <c:pt idx="5">
                  <c:v>1623.3</c:v>
                </c:pt>
                <c:pt idx="6">
                  <c:v>1635.6</c:v>
                </c:pt>
                <c:pt idx="7">
                  <c:v>1767.6000000000001</c:v>
                </c:pt>
                <c:pt idx="8">
                  <c:v>2184.1999999999998</c:v>
                </c:pt>
                <c:pt idx="9">
                  <c:v>2632.3</c:v>
                </c:pt>
                <c:pt idx="10">
                  <c:v>3172.2999999999997</c:v>
                </c:pt>
                <c:pt idx="11">
                  <c:v>3634.7</c:v>
                </c:pt>
              </c:numCache>
            </c:numRef>
          </c:val>
        </c:ser>
        <c:ser>
          <c:idx val="0"/>
          <c:order val="3"/>
          <c:tx>
            <c:strRef>
              <c:f>'Foreign Ownership US Pub Debt'!$B$1</c:f>
              <c:strCache>
                <c:ptCount val="1"/>
                <c:pt idx="0">
                  <c:v> U.S. Debt Held by China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ysClr val="windowText" lastClr="000000"/>
              </a:solidFill>
            </a:ln>
          </c:spPr>
          <c:invertIfNegative val="0"/>
          <c:cat>
            <c:numRef>
              <c:f>'Foreign Ownership US Pub Debt'!$A$2:$A$13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'Foreign Ownership US Pub Debt'!$B$2:$B$13</c:f>
              <c:numCache>
                <c:formatCode>"$"#,##0.00</c:formatCode>
                <c:ptCount val="12"/>
                <c:pt idx="0">
                  <c:v>62.1</c:v>
                </c:pt>
                <c:pt idx="1">
                  <c:v>72</c:v>
                </c:pt>
                <c:pt idx="2">
                  <c:v>104.7</c:v>
                </c:pt>
                <c:pt idx="3">
                  <c:v>147.1</c:v>
                </c:pt>
                <c:pt idx="4">
                  <c:v>209.4</c:v>
                </c:pt>
                <c:pt idx="5">
                  <c:v>306.3</c:v>
                </c:pt>
                <c:pt idx="6">
                  <c:v>389.7</c:v>
                </c:pt>
                <c:pt idx="7">
                  <c:v>467.7</c:v>
                </c:pt>
                <c:pt idx="8">
                  <c:v>618.20000000000005</c:v>
                </c:pt>
                <c:pt idx="9">
                  <c:v>938.3</c:v>
                </c:pt>
                <c:pt idx="10">
                  <c:v>1151.9000000000001</c:v>
                </c:pt>
                <c:pt idx="11">
                  <c:v>1270.2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82055552"/>
        <c:axId val="82057088"/>
      </c:barChart>
      <c:catAx>
        <c:axId val="82055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2057088"/>
        <c:crosses val="autoZero"/>
        <c:auto val="1"/>
        <c:lblAlgn val="ctr"/>
        <c:lblOffset val="100"/>
        <c:noMultiLvlLbl val="0"/>
      </c:catAx>
      <c:valAx>
        <c:axId val="82057088"/>
        <c:scaling>
          <c:orientation val="minMax"/>
          <c:max val="11000"/>
          <c:min val="1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dirty="0"/>
                  <a:t>Federal</a:t>
                </a:r>
                <a:r>
                  <a:rPr lang="en-US" sz="1200" baseline="0" dirty="0"/>
                  <a:t> Public Debt In Trillions of Dollars</a:t>
                </a:r>
                <a:endParaRPr lang="en-US" sz="1200" dirty="0"/>
              </a:p>
            </c:rich>
          </c:tx>
          <c:layout/>
          <c:overlay val="0"/>
        </c:title>
        <c:numFmt formatCode="&quot;$&quot;#,##0" sourceLinked="0"/>
        <c:majorTickMark val="out"/>
        <c:minorTickMark val="none"/>
        <c:tickLblPos val="nextTo"/>
        <c:crossAx val="82055552"/>
        <c:crosses val="autoZero"/>
        <c:crossBetween val="between"/>
        <c:dispUnits>
          <c:builtInUnit val="thousands"/>
        </c:dispUnits>
      </c:valAx>
    </c:plotArea>
    <c:legend>
      <c:legendPos val="t"/>
      <c:layout>
        <c:manualLayout>
          <c:xMode val="edge"/>
          <c:yMode val="edge"/>
          <c:x val="0"/>
          <c:y val="0"/>
          <c:w val="1"/>
          <c:h val="9.5370005832604257E-2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ln>
      <a:solidFill>
        <a:schemeClr val="bg1">
          <a:lumMod val="50000"/>
        </a:schemeClr>
      </a:solidFill>
    </a:ln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4">
    <c:autoUpdate val="0"/>
  </c:externalData>
  <c:userShapes r:id="rId5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631914066297264E-2"/>
          <c:y val="9.8924978127734028E-2"/>
          <c:w val="0.89639277729172739"/>
          <c:h val="0.7633087270341207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'Fiscal Futures'!$B$1</c:f>
              <c:strCache>
                <c:ptCount val="1"/>
                <c:pt idx="0">
                  <c:v>Net Interest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'Fiscal Futures'!$A$2:$A$5</c:f>
              <c:numCache>
                <c:formatCode>General</c:formatCode>
                <c:ptCount val="4"/>
                <c:pt idx="0">
                  <c:v>2012</c:v>
                </c:pt>
                <c:pt idx="1">
                  <c:v>2020</c:v>
                </c:pt>
                <c:pt idx="2">
                  <c:v>2030</c:v>
                </c:pt>
                <c:pt idx="3">
                  <c:v>2040</c:v>
                </c:pt>
              </c:numCache>
            </c:numRef>
          </c:cat>
          <c:val>
            <c:numRef>
              <c:f>'Fiscal Futures'!$B$2:$B$5</c:f>
              <c:numCache>
                <c:formatCode>0.0%</c:formatCode>
                <c:ptCount val="4"/>
                <c:pt idx="0">
                  <c:v>1.4E-2</c:v>
                </c:pt>
                <c:pt idx="1">
                  <c:v>3.3000000000000002E-2</c:v>
                </c:pt>
                <c:pt idx="2">
                  <c:v>6.7000000000000004E-2</c:v>
                </c:pt>
                <c:pt idx="3">
                  <c:v>0.108</c:v>
                </c:pt>
              </c:numCache>
            </c:numRef>
          </c:val>
        </c:ser>
        <c:ser>
          <c:idx val="1"/>
          <c:order val="1"/>
          <c:tx>
            <c:strRef>
              <c:f>'Fiscal Futures'!$D$1</c:f>
              <c:strCache>
                <c:ptCount val="1"/>
                <c:pt idx="0">
                  <c:v>Social Security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dLbl>
              <c:idx val="3"/>
              <c:layout>
                <c:manualLayout>
                  <c:x val="1.5432098765432098E-3"/>
                  <c:y val="6.944444444444444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'Fiscal Futures'!$A$2:$A$5</c:f>
              <c:numCache>
                <c:formatCode>General</c:formatCode>
                <c:ptCount val="4"/>
                <c:pt idx="0">
                  <c:v>2012</c:v>
                </c:pt>
                <c:pt idx="1">
                  <c:v>2020</c:v>
                </c:pt>
                <c:pt idx="2">
                  <c:v>2030</c:v>
                </c:pt>
                <c:pt idx="3">
                  <c:v>2040</c:v>
                </c:pt>
              </c:numCache>
            </c:numRef>
          </c:cat>
          <c:val>
            <c:numRef>
              <c:f>'Fiscal Futures'!$D$2:$D$5</c:f>
              <c:numCache>
                <c:formatCode>0.0%</c:formatCode>
                <c:ptCount val="4"/>
                <c:pt idx="0">
                  <c:v>0.05</c:v>
                </c:pt>
                <c:pt idx="1">
                  <c:v>5.2999999999999999E-2</c:v>
                </c:pt>
                <c:pt idx="2">
                  <c:v>0.06</c:v>
                </c:pt>
                <c:pt idx="3">
                  <c:v>6.0999999999999999E-2</c:v>
                </c:pt>
              </c:numCache>
            </c:numRef>
          </c:val>
        </c:ser>
        <c:ser>
          <c:idx val="4"/>
          <c:order val="2"/>
          <c:tx>
            <c:strRef>
              <c:f>'Fiscal Futures'!$C$1</c:f>
              <c:strCache>
                <c:ptCount val="1"/>
                <c:pt idx="0">
                  <c:v>Medicare &amp; Medicaid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dLbl>
              <c:idx val="3"/>
              <c:layout>
                <c:manualLayout>
                  <c:x val="-1.5432098765432098E-3"/>
                  <c:y val="-2.777777777777777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'Fiscal Futures'!$C$2:$C$5</c:f>
              <c:numCache>
                <c:formatCode>0.0%</c:formatCode>
                <c:ptCount val="4"/>
                <c:pt idx="0">
                  <c:v>4.8445161290322586E-2</c:v>
                </c:pt>
                <c:pt idx="1">
                  <c:v>5.9109734513274337E-2</c:v>
                </c:pt>
                <c:pt idx="2">
                  <c:v>7.7756287432220406E-2</c:v>
                </c:pt>
                <c:pt idx="3">
                  <c:v>9.2889730453363961E-2</c:v>
                </c:pt>
              </c:numCache>
            </c:numRef>
          </c:val>
        </c:ser>
        <c:ser>
          <c:idx val="2"/>
          <c:order val="3"/>
          <c:tx>
            <c:strRef>
              <c:f>'Fiscal Futures'!$E$1</c:f>
              <c:strCache>
                <c:ptCount val="1"/>
                <c:pt idx="0">
                  <c:v>All Other</c:v>
                </c:pt>
              </c:strCache>
            </c:strRef>
          </c:tx>
          <c:spPr>
            <a:solidFill>
              <a:schemeClr val="tx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dLbl>
              <c:idx val="0"/>
              <c:layout>
                <c:manualLayout>
                  <c:x val="-3.0864197530864196E-3"/>
                  <c:y val="6.535505978419364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658370848008886E-17"/>
                  <c:y val="4.540791776027996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1.300014581510644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5432098765432098E-3"/>
                  <c:y val="-1.109251968503932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'Fiscal Futures'!$A$2:$A$5</c:f>
              <c:numCache>
                <c:formatCode>General</c:formatCode>
                <c:ptCount val="4"/>
                <c:pt idx="0">
                  <c:v>2012</c:v>
                </c:pt>
                <c:pt idx="1">
                  <c:v>2020</c:v>
                </c:pt>
                <c:pt idx="2">
                  <c:v>2030</c:v>
                </c:pt>
                <c:pt idx="3">
                  <c:v>2040</c:v>
                </c:pt>
              </c:numCache>
            </c:numRef>
          </c:cat>
          <c:val>
            <c:numRef>
              <c:f>'Fiscal Futures'!$E$2:$E$5</c:f>
              <c:numCache>
                <c:formatCode>0.0%</c:formatCode>
                <c:ptCount val="4"/>
                <c:pt idx="0">
                  <c:v>0.11655483870967742</c:v>
                </c:pt>
                <c:pt idx="1">
                  <c:v>8.5190265486725661E-2</c:v>
                </c:pt>
                <c:pt idx="2">
                  <c:v>0.1022437125677796</c:v>
                </c:pt>
                <c:pt idx="3">
                  <c:v>9.9110269546636029E-2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82122240"/>
        <c:axId val="82124160"/>
      </c:barChart>
      <c:lineChart>
        <c:grouping val="standard"/>
        <c:varyColors val="0"/>
        <c:ser>
          <c:idx val="3"/>
          <c:order val="4"/>
          <c:tx>
            <c:strRef>
              <c:f>'Fiscal Futures'!$F$1</c:f>
              <c:strCache>
                <c:ptCount val="1"/>
                <c:pt idx="0">
                  <c:v>Revenue</c:v>
                </c:pt>
              </c:strCache>
            </c:strRef>
          </c:tx>
          <c:spPr>
            <a:ln w="57150">
              <a:solidFill>
                <a:sysClr val="windowText" lastClr="000000"/>
              </a:solidFill>
            </a:ln>
          </c:spPr>
          <c:marker>
            <c:symbol val="square"/>
            <c:size val="16"/>
            <c:spPr>
              <a:solidFill>
                <a:schemeClr val="tx1"/>
              </a:solidFill>
              <a:ln w="57150">
                <a:solidFill>
                  <a:sysClr val="windowText" lastClr="000000"/>
                </a:solidFill>
              </a:ln>
            </c:spPr>
          </c:marker>
          <c:val>
            <c:numRef>
              <c:f>'Fiscal Futures'!$F$2:$F$5</c:f>
              <c:numCache>
                <c:formatCode>0.0%</c:formatCode>
                <c:ptCount val="4"/>
                <c:pt idx="0">
                  <c:v>0.157</c:v>
                </c:pt>
                <c:pt idx="1">
                  <c:v>0.183</c:v>
                </c:pt>
                <c:pt idx="2">
                  <c:v>0.185</c:v>
                </c:pt>
                <c:pt idx="3">
                  <c:v>0.185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122240"/>
        <c:axId val="82124160"/>
      </c:lineChart>
      <c:catAx>
        <c:axId val="8212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2124160"/>
        <c:crosses val="autoZero"/>
        <c:auto val="1"/>
        <c:lblAlgn val="ctr"/>
        <c:lblOffset val="20"/>
        <c:noMultiLvlLbl val="0"/>
      </c:catAx>
      <c:valAx>
        <c:axId val="8212416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dirty="0"/>
                  <a:t>Percentage of GDP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crossAx val="8212224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0"/>
          <c:w val="1"/>
          <c:h val="0.11567403032954214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spPr>
    <a:ln>
      <a:solidFill>
        <a:schemeClr val="bg1">
          <a:lumMod val="50000"/>
        </a:schemeClr>
      </a:solidFill>
    </a:ln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0505370856420719E-2"/>
          <c:y val="7.8620771361913089E-2"/>
          <c:w val="0.89373967142996014"/>
          <c:h val="0.7581499708369786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'Social Security Cashflows'!$B$1</c:f>
              <c:strCache>
                <c:ptCount val="1"/>
                <c:pt idx="0">
                  <c:v>HI</c:v>
                </c:pt>
              </c:strCache>
            </c:strRef>
          </c:tx>
          <c:invertIfNegative val="0"/>
          <c:cat>
            <c:numRef>
              <c:f>'Social Security Cashflows'!$A$2:$A$75</c:f>
              <c:numCache>
                <c:formatCode>General</c:formatCode>
                <c:ptCount val="7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</c:v>
                </c:pt>
                <c:pt idx="15">
                  <c:v>2027</c:v>
                </c:pt>
                <c:pt idx="16">
                  <c:v>2028</c:v>
                </c:pt>
                <c:pt idx="17">
                  <c:v>2029</c:v>
                </c:pt>
                <c:pt idx="18">
                  <c:v>2030</c:v>
                </c:pt>
                <c:pt idx="19">
                  <c:v>2031</c:v>
                </c:pt>
                <c:pt idx="20">
                  <c:v>2032</c:v>
                </c:pt>
                <c:pt idx="21">
                  <c:v>2033</c:v>
                </c:pt>
                <c:pt idx="22">
                  <c:v>2034</c:v>
                </c:pt>
                <c:pt idx="23">
                  <c:v>2035</c:v>
                </c:pt>
                <c:pt idx="24">
                  <c:v>2036</c:v>
                </c:pt>
                <c:pt idx="25">
                  <c:v>2037</c:v>
                </c:pt>
                <c:pt idx="26">
                  <c:v>2038</c:v>
                </c:pt>
                <c:pt idx="27">
                  <c:v>2039</c:v>
                </c:pt>
                <c:pt idx="28">
                  <c:v>2040</c:v>
                </c:pt>
                <c:pt idx="29">
                  <c:v>2041</c:v>
                </c:pt>
                <c:pt idx="30">
                  <c:v>2042</c:v>
                </c:pt>
                <c:pt idx="31">
                  <c:v>2043</c:v>
                </c:pt>
                <c:pt idx="32">
                  <c:v>2044</c:v>
                </c:pt>
                <c:pt idx="33">
                  <c:v>2045</c:v>
                </c:pt>
                <c:pt idx="34">
                  <c:v>2046</c:v>
                </c:pt>
                <c:pt idx="35">
                  <c:v>2047</c:v>
                </c:pt>
                <c:pt idx="36">
                  <c:v>2048</c:v>
                </c:pt>
                <c:pt idx="37">
                  <c:v>2049</c:v>
                </c:pt>
                <c:pt idx="38">
                  <c:v>2050</c:v>
                </c:pt>
                <c:pt idx="39">
                  <c:v>2051</c:v>
                </c:pt>
                <c:pt idx="40">
                  <c:v>2052</c:v>
                </c:pt>
                <c:pt idx="41">
                  <c:v>2053</c:v>
                </c:pt>
                <c:pt idx="42">
                  <c:v>2054</c:v>
                </c:pt>
                <c:pt idx="43">
                  <c:v>2055</c:v>
                </c:pt>
                <c:pt idx="44">
                  <c:v>2056</c:v>
                </c:pt>
                <c:pt idx="45">
                  <c:v>2057</c:v>
                </c:pt>
                <c:pt idx="46">
                  <c:v>2058</c:v>
                </c:pt>
                <c:pt idx="47">
                  <c:v>2059</c:v>
                </c:pt>
                <c:pt idx="48">
                  <c:v>2060</c:v>
                </c:pt>
                <c:pt idx="49">
                  <c:v>2061</c:v>
                </c:pt>
                <c:pt idx="50">
                  <c:v>2062</c:v>
                </c:pt>
                <c:pt idx="51">
                  <c:v>2063</c:v>
                </c:pt>
                <c:pt idx="52">
                  <c:v>2064</c:v>
                </c:pt>
                <c:pt idx="53">
                  <c:v>2065</c:v>
                </c:pt>
                <c:pt idx="54">
                  <c:v>2066</c:v>
                </c:pt>
                <c:pt idx="55">
                  <c:v>2067</c:v>
                </c:pt>
                <c:pt idx="56">
                  <c:v>2068</c:v>
                </c:pt>
                <c:pt idx="57">
                  <c:v>2069</c:v>
                </c:pt>
                <c:pt idx="58">
                  <c:v>2070</c:v>
                </c:pt>
                <c:pt idx="59">
                  <c:v>2071</c:v>
                </c:pt>
                <c:pt idx="60">
                  <c:v>2072</c:v>
                </c:pt>
                <c:pt idx="61">
                  <c:v>2073</c:v>
                </c:pt>
                <c:pt idx="62">
                  <c:v>2074</c:v>
                </c:pt>
                <c:pt idx="63">
                  <c:v>2075</c:v>
                </c:pt>
                <c:pt idx="64">
                  <c:v>2076</c:v>
                </c:pt>
                <c:pt idx="65">
                  <c:v>2077</c:v>
                </c:pt>
                <c:pt idx="66">
                  <c:v>2078</c:v>
                </c:pt>
                <c:pt idx="67">
                  <c:v>2079</c:v>
                </c:pt>
                <c:pt idx="68">
                  <c:v>2080</c:v>
                </c:pt>
                <c:pt idx="69">
                  <c:v>2081</c:v>
                </c:pt>
                <c:pt idx="70">
                  <c:v>2082</c:v>
                </c:pt>
                <c:pt idx="71">
                  <c:v>2083</c:v>
                </c:pt>
                <c:pt idx="72">
                  <c:v>2084</c:v>
                </c:pt>
                <c:pt idx="73">
                  <c:v>2085</c:v>
                </c:pt>
              </c:numCache>
            </c:numRef>
          </c:cat>
          <c:val>
            <c:numRef>
              <c:f>'Social Security Cashflows'!$B$2:$B$75</c:f>
              <c:numCache>
                <c:formatCode>"$"#,##0</c:formatCode>
                <c:ptCount val="74"/>
                <c:pt idx="0">
                  <c:v>-38.735500000000002</c:v>
                </c:pt>
                <c:pt idx="1">
                  <c:v>-29.364799999999999</c:v>
                </c:pt>
                <c:pt idx="2">
                  <c:v>-25.843399999999999</c:v>
                </c:pt>
                <c:pt idx="3">
                  <c:v>-15.6364</c:v>
                </c:pt>
                <c:pt idx="4">
                  <c:v>-11.422499999999999</c:v>
                </c:pt>
                <c:pt idx="5">
                  <c:v>-8.4060900000000007</c:v>
                </c:pt>
                <c:pt idx="6">
                  <c:v>-7.343</c:v>
                </c:pt>
                <c:pt idx="7">
                  <c:v>-9.9305599999999998</c:v>
                </c:pt>
                <c:pt idx="8">
                  <c:v>-15.0442</c:v>
                </c:pt>
                <c:pt idx="9">
                  <c:v>-21.610199999999999</c:v>
                </c:pt>
                <c:pt idx="10">
                  <c:v>-36.384599999999999</c:v>
                </c:pt>
                <c:pt idx="11">
                  <c:v>-45.797699999999999</c:v>
                </c:pt>
                <c:pt idx="12">
                  <c:v>-55.5672</c:v>
                </c:pt>
                <c:pt idx="13">
                  <c:v>-65.541200000000003</c:v>
                </c:pt>
                <c:pt idx="14">
                  <c:v>-76.710300000000004</c:v>
                </c:pt>
                <c:pt idx="15">
                  <c:v>-88.8185</c:v>
                </c:pt>
                <c:pt idx="16">
                  <c:v>-100.39400000000001</c:v>
                </c:pt>
                <c:pt idx="17">
                  <c:v>-113.541</c:v>
                </c:pt>
                <c:pt idx="18">
                  <c:v>-126.227</c:v>
                </c:pt>
                <c:pt idx="19">
                  <c:v>-139.374</c:v>
                </c:pt>
                <c:pt idx="20">
                  <c:v>-153.238</c:v>
                </c:pt>
                <c:pt idx="21">
                  <c:v>-167.94900000000001</c:v>
                </c:pt>
                <c:pt idx="22">
                  <c:v>-183.94900000000001</c:v>
                </c:pt>
                <c:pt idx="23">
                  <c:v>-199.649</c:v>
                </c:pt>
                <c:pt idx="24">
                  <c:v>-216.10499999999999</c:v>
                </c:pt>
                <c:pt idx="25">
                  <c:v>-229.72300000000001</c:v>
                </c:pt>
                <c:pt idx="26">
                  <c:v>-242.791</c:v>
                </c:pt>
                <c:pt idx="27">
                  <c:v>-256.14499999999998</c:v>
                </c:pt>
                <c:pt idx="28">
                  <c:v>-268.70499999999998</c:v>
                </c:pt>
                <c:pt idx="29">
                  <c:v>-280.50299999999999</c:v>
                </c:pt>
                <c:pt idx="30">
                  <c:v>-292.221</c:v>
                </c:pt>
                <c:pt idx="31">
                  <c:v>-302.98399999999998</c:v>
                </c:pt>
                <c:pt idx="32">
                  <c:v>-313.649</c:v>
                </c:pt>
                <c:pt idx="33">
                  <c:v>-323.79500000000002</c:v>
                </c:pt>
                <c:pt idx="34">
                  <c:v>-334.22199999999998</c:v>
                </c:pt>
                <c:pt idx="35">
                  <c:v>-343.089</c:v>
                </c:pt>
                <c:pt idx="36">
                  <c:v>-350.93799999999999</c:v>
                </c:pt>
                <c:pt idx="37">
                  <c:v>-357.86799999999999</c:v>
                </c:pt>
                <c:pt idx="38">
                  <c:v>-365.31599999999997</c:v>
                </c:pt>
                <c:pt idx="39">
                  <c:v>-371.94400000000002</c:v>
                </c:pt>
                <c:pt idx="40">
                  <c:v>-377.28300000000002</c:v>
                </c:pt>
                <c:pt idx="41">
                  <c:v>-383.24700000000001</c:v>
                </c:pt>
                <c:pt idx="42">
                  <c:v>-389.25700000000001</c:v>
                </c:pt>
                <c:pt idx="43">
                  <c:v>-397.41899999999998</c:v>
                </c:pt>
                <c:pt idx="44">
                  <c:v>-405.39400000000001</c:v>
                </c:pt>
                <c:pt idx="45">
                  <c:v>-413.22800000000001</c:v>
                </c:pt>
                <c:pt idx="46">
                  <c:v>-420.92200000000003</c:v>
                </c:pt>
                <c:pt idx="47">
                  <c:v>-429.899</c:v>
                </c:pt>
                <c:pt idx="48">
                  <c:v>-439.15300000000002</c:v>
                </c:pt>
                <c:pt idx="49">
                  <c:v>-449.87400000000002</c:v>
                </c:pt>
                <c:pt idx="50">
                  <c:v>-460.63600000000002</c:v>
                </c:pt>
                <c:pt idx="51">
                  <c:v>-472.714</c:v>
                </c:pt>
                <c:pt idx="52">
                  <c:v>-486.40600000000001</c:v>
                </c:pt>
                <c:pt idx="53">
                  <c:v>-501.43200000000002</c:v>
                </c:pt>
                <c:pt idx="54">
                  <c:v>-516.66499999999996</c:v>
                </c:pt>
                <c:pt idx="55">
                  <c:v>-532.721</c:v>
                </c:pt>
                <c:pt idx="56">
                  <c:v>-548.56100000000004</c:v>
                </c:pt>
                <c:pt idx="57">
                  <c:v>-564.59100000000001</c:v>
                </c:pt>
                <c:pt idx="58">
                  <c:v>-580.76300000000003</c:v>
                </c:pt>
                <c:pt idx="59">
                  <c:v>-596.69299999999998</c:v>
                </c:pt>
                <c:pt idx="60">
                  <c:v>-612.69299999999998</c:v>
                </c:pt>
                <c:pt idx="61">
                  <c:v>-629.12900000000002</c:v>
                </c:pt>
                <c:pt idx="62">
                  <c:v>-644.93399999999997</c:v>
                </c:pt>
                <c:pt idx="63">
                  <c:v>-659.08100000000002</c:v>
                </c:pt>
                <c:pt idx="64">
                  <c:v>-673.05799999999999</c:v>
                </c:pt>
                <c:pt idx="65">
                  <c:v>-687.51800000000003</c:v>
                </c:pt>
                <c:pt idx="66">
                  <c:v>-700.72199999999998</c:v>
                </c:pt>
                <c:pt idx="67">
                  <c:v>-714.03599999999994</c:v>
                </c:pt>
                <c:pt idx="68">
                  <c:v>-726.21299999999997</c:v>
                </c:pt>
                <c:pt idx="69">
                  <c:v>-737.678</c:v>
                </c:pt>
                <c:pt idx="70">
                  <c:v>-749.76599999999996</c:v>
                </c:pt>
                <c:pt idx="71">
                  <c:v>-761.36099999999999</c:v>
                </c:pt>
                <c:pt idx="72">
                  <c:v>-773.03300000000002</c:v>
                </c:pt>
                <c:pt idx="73">
                  <c:v>-784.08900000000006</c:v>
                </c:pt>
              </c:numCache>
            </c:numRef>
          </c:val>
        </c:ser>
        <c:ser>
          <c:idx val="1"/>
          <c:order val="1"/>
          <c:tx>
            <c:strRef>
              <c:f>'Social Security Cashflows'!$C$1</c:f>
              <c:strCache>
                <c:ptCount val="1"/>
                <c:pt idx="0">
                  <c:v>OASDI</c:v>
                </c:pt>
              </c:strCache>
            </c:strRef>
          </c:tx>
          <c:invertIfNegative val="0"/>
          <c:cat>
            <c:numRef>
              <c:f>'Social Security Cashflows'!$A$2:$A$75</c:f>
              <c:numCache>
                <c:formatCode>General</c:formatCode>
                <c:ptCount val="7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</c:v>
                </c:pt>
                <c:pt idx="15">
                  <c:v>2027</c:v>
                </c:pt>
                <c:pt idx="16">
                  <c:v>2028</c:v>
                </c:pt>
                <c:pt idx="17">
                  <c:v>2029</c:v>
                </c:pt>
                <c:pt idx="18">
                  <c:v>2030</c:v>
                </c:pt>
                <c:pt idx="19">
                  <c:v>2031</c:v>
                </c:pt>
                <c:pt idx="20">
                  <c:v>2032</c:v>
                </c:pt>
                <c:pt idx="21">
                  <c:v>2033</c:v>
                </c:pt>
                <c:pt idx="22">
                  <c:v>2034</c:v>
                </c:pt>
                <c:pt idx="23">
                  <c:v>2035</c:v>
                </c:pt>
                <c:pt idx="24">
                  <c:v>2036</c:v>
                </c:pt>
                <c:pt idx="25">
                  <c:v>2037</c:v>
                </c:pt>
                <c:pt idx="26">
                  <c:v>2038</c:v>
                </c:pt>
                <c:pt idx="27">
                  <c:v>2039</c:v>
                </c:pt>
                <c:pt idx="28">
                  <c:v>2040</c:v>
                </c:pt>
                <c:pt idx="29">
                  <c:v>2041</c:v>
                </c:pt>
                <c:pt idx="30">
                  <c:v>2042</c:v>
                </c:pt>
                <c:pt idx="31">
                  <c:v>2043</c:v>
                </c:pt>
                <c:pt idx="32">
                  <c:v>2044</c:v>
                </c:pt>
                <c:pt idx="33">
                  <c:v>2045</c:v>
                </c:pt>
                <c:pt idx="34">
                  <c:v>2046</c:v>
                </c:pt>
                <c:pt idx="35">
                  <c:v>2047</c:v>
                </c:pt>
                <c:pt idx="36">
                  <c:v>2048</c:v>
                </c:pt>
                <c:pt idx="37">
                  <c:v>2049</c:v>
                </c:pt>
                <c:pt idx="38">
                  <c:v>2050</c:v>
                </c:pt>
                <c:pt idx="39">
                  <c:v>2051</c:v>
                </c:pt>
                <c:pt idx="40">
                  <c:v>2052</c:v>
                </c:pt>
                <c:pt idx="41">
                  <c:v>2053</c:v>
                </c:pt>
                <c:pt idx="42">
                  <c:v>2054</c:v>
                </c:pt>
                <c:pt idx="43">
                  <c:v>2055</c:v>
                </c:pt>
                <c:pt idx="44">
                  <c:v>2056</c:v>
                </c:pt>
                <c:pt idx="45">
                  <c:v>2057</c:v>
                </c:pt>
                <c:pt idx="46">
                  <c:v>2058</c:v>
                </c:pt>
                <c:pt idx="47">
                  <c:v>2059</c:v>
                </c:pt>
                <c:pt idx="48">
                  <c:v>2060</c:v>
                </c:pt>
                <c:pt idx="49">
                  <c:v>2061</c:v>
                </c:pt>
                <c:pt idx="50">
                  <c:v>2062</c:v>
                </c:pt>
                <c:pt idx="51">
                  <c:v>2063</c:v>
                </c:pt>
                <c:pt idx="52">
                  <c:v>2064</c:v>
                </c:pt>
                <c:pt idx="53">
                  <c:v>2065</c:v>
                </c:pt>
                <c:pt idx="54">
                  <c:v>2066</c:v>
                </c:pt>
                <c:pt idx="55">
                  <c:v>2067</c:v>
                </c:pt>
                <c:pt idx="56">
                  <c:v>2068</c:v>
                </c:pt>
                <c:pt idx="57">
                  <c:v>2069</c:v>
                </c:pt>
                <c:pt idx="58">
                  <c:v>2070</c:v>
                </c:pt>
                <c:pt idx="59">
                  <c:v>2071</c:v>
                </c:pt>
                <c:pt idx="60">
                  <c:v>2072</c:v>
                </c:pt>
                <c:pt idx="61">
                  <c:v>2073</c:v>
                </c:pt>
                <c:pt idx="62">
                  <c:v>2074</c:v>
                </c:pt>
                <c:pt idx="63">
                  <c:v>2075</c:v>
                </c:pt>
                <c:pt idx="64">
                  <c:v>2076</c:v>
                </c:pt>
                <c:pt idx="65">
                  <c:v>2077</c:v>
                </c:pt>
                <c:pt idx="66">
                  <c:v>2078</c:v>
                </c:pt>
                <c:pt idx="67">
                  <c:v>2079</c:v>
                </c:pt>
                <c:pt idx="68">
                  <c:v>2080</c:v>
                </c:pt>
                <c:pt idx="69">
                  <c:v>2081</c:v>
                </c:pt>
                <c:pt idx="70">
                  <c:v>2082</c:v>
                </c:pt>
                <c:pt idx="71">
                  <c:v>2083</c:v>
                </c:pt>
                <c:pt idx="72">
                  <c:v>2084</c:v>
                </c:pt>
                <c:pt idx="73">
                  <c:v>2085</c:v>
                </c:pt>
              </c:numCache>
            </c:numRef>
          </c:cat>
          <c:val>
            <c:numRef>
              <c:f>'Social Security Cashflows'!$C$2:$C$75</c:f>
              <c:numCache>
                <c:formatCode>"$"#,##0</c:formatCode>
                <c:ptCount val="74"/>
                <c:pt idx="0">
                  <c:v>-54.025799999999997</c:v>
                </c:pt>
                <c:pt idx="1">
                  <c:v>-67.842799999999997</c:v>
                </c:pt>
                <c:pt idx="2">
                  <c:v>-65.602400000000003</c:v>
                </c:pt>
                <c:pt idx="3">
                  <c:v>-66.454499999999996</c:v>
                </c:pt>
                <c:pt idx="4">
                  <c:v>-64.7273</c:v>
                </c:pt>
                <c:pt idx="5">
                  <c:v>-63.512700000000002</c:v>
                </c:pt>
                <c:pt idx="6">
                  <c:v>-67.922700000000006</c:v>
                </c:pt>
                <c:pt idx="7">
                  <c:v>-82.152799999999999</c:v>
                </c:pt>
                <c:pt idx="8">
                  <c:v>-101.77</c:v>
                </c:pt>
                <c:pt idx="9">
                  <c:v>-123.61</c:v>
                </c:pt>
                <c:pt idx="10">
                  <c:v>-149.76900000000001</c:v>
                </c:pt>
                <c:pt idx="11">
                  <c:v>-179.02699999999999</c:v>
                </c:pt>
                <c:pt idx="12">
                  <c:v>-207.56</c:v>
                </c:pt>
                <c:pt idx="13">
                  <c:v>-235.78899999999999</c:v>
                </c:pt>
                <c:pt idx="14">
                  <c:v>-263.00700000000001</c:v>
                </c:pt>
                <c:pt idx="15">
                  <c:v>-290.95699999999999</c:v>
                </c:pt>
                <c:pt idx="16">
                  <c:v>-316.16500000000002</c:v>
                </c:pt>
                <c:pt idx="17">
                  <c:v>-339.89100000000002</c:v>
                </c:pt>
                <c:pt idx="18">
                  <c:v>-362.904</c:v>
                </c:pt>
                <c:pt idx="19">
                  <c:v>-385.03899999999999</c:v>
                </c:pt>
                <c:pt idx="20">
                  <c:v>-402.67899999999997</c:v>
                </c:pt>
                <c:pt idx="21">
                  <c:v>-418.52800000000002</c:v>
                </c:pt>
                <c:pt idx="22">
                  <c:v>-434.488</c:v>
                </c:pt>
                <c:pt idx="23">
                  <c:v>-446.31099999999998</c:v>
                </c:pt>
                <c:pt idx="24">
                  <c:v>-458.04300000000001</c:v>
                </c:pt>
                <c:pt idx="25">
                  <c:v>-468.685</c:v>
                </c:pt>
                <c:pt idx="26">
                  <c:v>-477.75</c:v>
                </c:pt>
                <c:pt idx="27">
                  <c:v>-485.73099999999999</c:v>
                </c:pt>
                <c:pt idx="28">
                  <c:v>-493.49299999999999</c:v>
                </c:pt>
                <c:pt idx="29">
                  <c:v>-499.928</c:v>
                </c:pt>
                <c:pt idx="30">
                  <c:v>-506.40499999999997</c:v>
                </c:pt>
                <c:pt idx="31">
                  <c:v>-513.82500000000005</c:v>
                </c:pt>
                <c:pt idx="32">
                  <c:v>-521.68700000000001</c:v>
                </c:pt>
                <c:pt idx="33">
                  <c:v>-528.952</c:v>
                </c:pt>
                <c:pt idx="34">
                  <c:v>-537.90499999999997</c:v>
                </c:pt>
                <c:pt idx="35">
                  <c:v>-546.45600000000002</c:v>
                </c:pt>
                <c:pt idx="36">
                  <c:v>-555.36699999999996</c:v>
                </c:pt>
                <c:pt idx="37">
                  <c:v>-564.404</c:v>
                </c:pt>
                <c:pt idx="38">
                  <c:v>-573.80200000000002</c:v>
                </c:pt>
                <c:pt idx="39">
                  <c:v>-585.26499999999999</c:v>
                </c:pt>
                <c:pt idx="40">
                  <c:v>-596.88199999999995</c:v>
                </c:pt>
                <c:pt idx="41">
                  <c:v>-610.66300000000001</c:v>
                </c:pt>
                <c:pt idx="42">
                  <c:v>-624.43299999999999</c:v>
                </c:pt>
                <c:pt idx="43">
                  <c:v>-640.21600000000001</c:v>
                </c:pt>
                <c:pt idx="44">
                  <c:v>-655.495</c:v>
                </c:pt>
                <c:pt idx="45">
                  <c:v>-671.79499999999996</c:v>
                </c:pt>
                <c:pt idx="46">
                  <c:v>-688.49699999999996</c:v>
                </c:pt>
                <c:pt idx="47">
                  <c:v>-705.77</c:v>
                </c:pt>
                <c:pt idx="48">
                  <c:v>-721.30399999999997</c:v>
                </c:pt>
                <c:pt idx="49">
                  <c:v>-738.66</c:v>
                </c:pt>
                <c:pt idx="50">
                  <c:v>-755.17100000000005</c:v>
                </c:pt>
                <c:pt idx="51">
                  <c:v>-772.41499999999996</c:v>
                </c:pt>
                <c:pt idx="52">
                  <c:v>-791.65599999999995</c:v>
                </c:pt>
                <c:pt idx="53">
                  <c:v>-811.16899999999998</c:v>
                </c:pt>
                <c:pt idx="54">
                  <c:v>-830.87</c:v>
                </c:pt>
                <c:pt idx="55">
                  <c:v>-853.96299999999997</c:v>
                </c:pt>
                <c:pt idx="56">
                  <c:v>-877.82299999999998</c:v>
                </c:pt>
                <c:pt idx="57">
                  <c:v>-902.54399999999998</c:v>
                </c:pt>
                <c:pt idx="58">
                  <c:v>-927.83399999999995</c:v>
                </c:pt>
                <c:pt idx="59">
                  <c:v>-953.11800000000005</c:v>
                </c:pt>
                <c:pt idx="60">
                  <c:v>-978.57899999999995</c:v>
                </c:pt>
                <c:pt idx="61">
                  <c:v>-1005.93</c:v>
                </c:pt>
                <c:pt idx="62">
                  <c:v>-1034.82</c:v>
                </c:pt>
                <c:pt idx="63">
                  <c:v>-1063.24</c:v>
                </c:pt>
                <c:pt idx="64">
                  <c:v>-1091.7</c:v>
                </c:pt>
                <c:pt idx="65">
                  <c:v>-1121.6199999999999</c:v>
                </c:pt>
                <c:pt idx="66">
                  <c:v>-1151.93</c:v>
                </c:pt>
                <c:pt idx="67">
                  <c:v>-1185.27</c:v>
                </c:pt>
                <c:pt idx="68">
                  <c:v>-1219.24</c:v>
                </c:pt>
                <c:pt idx="69">
                  <c:v>-1253.79</c:v>
                </c:pt>
                <c:pt idx="70">
                  <c:v>-1291.05</c:v>
                </c:pt>
                <c:pt idx="71">
                  <c:v>-1328.81</c:v>
                </c:pt>
                <c:pt idx="72">
                  <c:v>-1368.51</c:v>
                </c:pt>
                <c:pt idx="73">
                  <c:v>-1408.63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82168448"/>
        <c:axId val="82170240"/>
      </c:barChart>
      <c:catAx>
        <c:axId val="82168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crossAx val="82170240"/>
        <c:crosses val="autoZero"/>
        <c:auto val="1"/>
        <c:lblAlgn val="ctr"/>
        <c:lblOffset val="100"/>
        <c:tickLblSkip val="3"/>
        <c:noMultiLvlLbl val="0"/>
      </c:catAx>
      <c:valAx>
        <c:axId val="8217024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Trillions of 2012 Dollars</a:t>
                </a:r>
              </a:p>
            </c:rich>
          </c:tx>
          <c:layout/>
          <c:overlay val="0"/>
        </c:title>
        <c:numFmt formatCode="&quot;$&quot;#,##0.0_);\(&quot;$&quot;#,##0.0\)" sourceLinked="0"/>
        <c:majorTickMark val="out"/>
        <c:minorTickMark val="none"/>
        <c:tickLblPos val="nextTo"/>
        <c:crossAx val="82168448"/>
        <c:crosses val="autoZero"/>
        <c:crossBetween val="between"/>
        <c:dispUnits>
          <c:builtInUnit val="thousands"/>
        </c:dispUnits>
      </c:valAx>
    </c:plotArea>
    <c:legend>
      <c:legendPos val="t"/>
      <c:layout>
        <c:manualLayout>
          <c:xMode val="edge"/>
          <c:yMode val="edge"/>
          <c:x val="0"/>
          <c:y val="0"/>
          <c:w val="1"/>
          <c:h val="4.942111402741324E-2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ln>
      <a:solidFill>
        <a:schemeClr val="bg1">
          <a:lumMod val="50000"/>
        </a:schemeClr>
      </a:solidFill>
    </a:ln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2152473996307"/>
          <c:y val="7.8620771361913089E-2"/>
          <c:w val="0.86680944395839565"/>
          <c:h val="0.7998166375036456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'Medicare Social Sec Ben'!$B$10</c:f>
              <c:strCache>
                <c:ptCount val="1"/>
                <c:pt idx="0">
                  <c:v>Medicare 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'Medicare Social Sec Ben'!$A$11:$A$12</c:f>
              <c:strCache>
                <c:ptCount val="2"/>
                <c:pt idx="0">
                  <c:v>Paid In</c:v>
                </c:pt>
                <c:pt idx="1">
                  <c:v>Benefits Received </c:v>
                </c:pt>
              </c:strCache>
            </c:strRef>
          </c:cat>
          <c:val>
            <c:numRef>
              <c:f>'Medicare Social Sec Ben'!$B$11:$B$12</c:f>
              <c:numCache>
                <c:formatCode>"$"#,##0</c:formatCode>
                <c:ptCount val="2"/>
                <c:pt idx="0">
                  <c:v>86000</c:v>
                </c:pt>
                <c:pt idx="1">
                  <c:v>357000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82197504"/>
        <c:axId val="82215680"/>
      </c:barChart>
      <c:catAx>
        <c:axId val="821975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anchor="t" anchorCtr="0"/>
          <a:lstStyle/>
          <a:p>
            <a:pPr>
              <a:defRPr sz="1600" b="0"/>
            </a:pPr>
            <a:endParaRPr lang="en-US"/>
          </a:p>
        </c:txPr>
        <c:crossAx val="82215680"/>
        <c:crosses val="autoZero"/>
        <c:auto val="1"/>
        <c:lblAlgn val="ctr"/>
        <c:lblOffset val="100"/>
        <c:noMultiLvlLbl val="0"/>
      </c:catAx>
      <c:valAx>
        <c:axId val="8221568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dirty="0"/>
                  <a:t>U.S. Dollars</a:t>
                </a:r>
              </a:p>
            </c:rich>
          </c:tx>
          <c:layout/>
          <c:overlay val="0"/>
        </c:title>
        <c:numFmt formatCode="&quot;$&quot;#,##0" sourceLinked="1"/>
        <c:majorTickMark val="out"/>
        <c:minorTickMark val="none"/>
        <c:tickLblPos val="nextTo"/>
        <c:crossAx val="82197504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bg1">
          <a:lumMod val="50000"/>
        </a:schemeClr>
      </a:solidFill>
    </a:ln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  <c:userShapes r:id="rId3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951771653543307E-2"/>
          <c:y val="2.5462962962962962E-2"/>
          <c:w val="0.89350697482259167"/>
          <c:h val="0.78121518664333622"/>
        </c:manualLayout>
      </c:layout>
      <c:barChart>
        <c:barDir val="col"/>
        <c:grouping val="clustered"/>
        <c:varyColors val="0"/>
        <c:ser>
          <c:idx val="0"/>
          <c:order val="0"/>
          <c:spPr>
            <a:ln>
              <a:solidFill>
                <a:sysClr val="windowText" lastClr="000000"/>
              </a:solidFill>
            </a:ln>
          </c:spPr>
          <c:invertIfNegative val="0"/>
          <c:dPt>
            <c:idx val="1"/>
            <c:invertIfNegative val="0"/>
            <c:bubble3D val="0"/>
            <c:spPr>
              <a:blipFill dpi="0" rotWithShape="1">
                <a:blip xmlns:r="http://schemas.openxmlformats.org/officeDocument/2006/relationships"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ysClr val="windowText" lastClr="000000"/>
                </a:solidFill>
              </a:ln>
            </c:spPr>
          </c:dPt>
          <c:dPt>
            <c:idx val="2"/>
            <c:invertIfNegative val="0"/>
            <c:bubble3D val="0"/>
            <c:spPr>
              <a:blipFill dpi="0" rotWithShape="1">
                <a:blip xmlns:r="http://schemas.openxmlformats.org/officeDocument/2006/relationships"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ysClr val="windowText" lastClr="000000"/>
                </a:solidFill>
              </a:ln>
            </c:spPr>
          </c:dPt>
          <c:dPt>
            <c:idx val="3"/>
            <c:invertIfNegative val="0"/>
            <c:bubble3D val="0"/>
            <c:spPr>
              <a:blipFill dpi="0" rotWithShape="1">
                <a:blip xmlns:r="http://schemas.openxmlformats.org/officeDocument/2006/relationships"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ysClr val="windowText" lastClr="000000"/>
                </a:solidFill>
              </a:ln>
            </c:spPr>
          </c:dPt>
          <c:dPt>
            <c:idx val="4"/>
            <c:invertIfNegative val="0"/>
            <c:bubble3D val="0"/>
            <c:spPr>
              <a:blipFill dpi="0" rotWithShape="1">
                <a:blip xmlns:r="http://schemas.openxmlformats.org/officeDocument/2006/relationships"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ysClr val="windowText" lastClr="000000"/>
                </a:solidFill>
              </a:ln>
            </c:spPr>
          </c:dPt>
          <c:dPt>
            <c:idx val="5"/>
            <c:invertIfNegative val="0"/>
            <c:bubble3D val="0"/>
            <c:spPr>
              <a:blipFill dpi="0" rotWithShape="1">
                <a:blip xmlns:r="http://schemas.openxmlformats.org/officeDocument/2006/relationships"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ysClr val="windowText" lastClr="000000"/>
                </a:solidFill>
              </a:ln>
            </c:spPr>
          </c:dPt>
          <c:dPt>
            <c:idx val="6"/>
            <c:invertIfNegative val="0"/>
            <c:bubble3D val="0"/>
            <c:spPr>
              <a:blipFill dpi="0" rotWithShape="1">
                <a:blip xmlns:r="http://schemas.openxmlformats.org/officeDocument/2006/relationships"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ysClr val="windowText" lastClr="000000"/>
                </a:solidFill>
              </a:ln>
            </c:spPr>
          </c:dPt>
          <c:dPt>
            <c:idx val="7"/>
            <c:invertIfNegative val="0"/>
            <c:bubble3D val="0"/>
            <c:spPr>
              <a:blipFill dpi="0" rotWithShape="1">
                <a:blip xmlns:r="http://schemas.openxmlformats.org/officeDocument/2006/relationships"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ysClr val="windowText" lastClr="000000"/>
                </a:solidFill>
              </a:ln>
            </c:spPr>
          </c:dPt>
          <c:dLbls>
            <c:dLbl>
              <c:idx val="7"/>
              <c:numFmt formatCode="&quot;$&quot;#,##0" sourceLinked="0"/>
              <c:spPr/>
              <c:txPr>
                <a:bodyPr/>
                <a:lstStyle/>
                <a:p>
                  <a:pPr>
                    <a:defRPr sz="1600" b="1" u="sng">
                      <a:solidFill>
                        <a:srgbClr val="FF0000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&quot;$&quot;#,##0" sourceLinked="0"/>
            <c:txPr>
              <a:bodyPr/>
              <a:lstStyle/>
              <a:p>
                <a:pPr>
                  <a:defRPr sz="1600" b="1" u="sng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'Healthcare '!$A$3:$A$10</c:f>
              <c:strCache>
                <c:ptCount val="8"/>
                <c:pt idx="0">
                  <c:v>OECD Average</c:v>
                </c:pt>
                <c:pt idx="1">
                  <c:v>Canada</c:v>
                </c:pt>
                <c:pt idx="2">
                  <c:v>France</c:v>
                </c:pt>
                <c:pt idx="3">
                  <c:v>Germany</c:v>
                </c:pt>
                <c:pt idx="4">
                  <c:v>Italy</c:v>
                </c:pt>
                <c:pt idx="5">
                  <c:v>Sweden</c:v>
                </c:pt>
                <c:pt idx="6">
                  <c:v>United Kingdom</c:v>
                </c:pt>
                <c:pt idx="7">
                  <c:v>United States</c:v>
                </c:pt>
              </c:strCache>
            </c:strRef>
          </c:cat>
          <c:val>
            <c:numRef>
              <c:f>'Healthcare '!$B$3:$B$10</c:f>
              <c:numCache>
                <c:formatCode>#,##0</c:formatCode>
                <c:ptCount val="8"/>
                <c:pt idx="0">
                  <c:v>3361.3</c:v>
                </c:pt>
                <c:pt idx="1">
                  <c:v>4363</c:v>
                </c:pt>
                <c:pt idx="2">
                  <c:v>3978</c:v>
                </c:pt>
                <c:pt idx="3">
                  <c:v>4218</c:v>
                </c:pt>
                <c:pt idx="4">
                  <c:v>3137</c:v>
                </c:pt>
                <c:pt idx="5">
                  <c:v>3722</c:v>
                </c:pt>
                <c:pt idx="6">
                  <c:v>3487</c:v>
                </c:pt>
                <c:pt idx="7">
                  <c:v>7960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82267136"/>
        <c:axId val="82268928"/>
      </c:barChart>
      <c:catAx>
        <c:axId val="82267136"/>
        <c:scaling>
          <c:orientation val="minMax"/>
        </c:scaling>
        <c:delete val="0"/>
        <c:axPos val="b"/>
        <c:majorTickMark val="out"/>
        <c:minorTickMark val="none"/>
        <c:tickLblPos val="nextTo"/>
        <c:crossAx val="82268928"/>
        <c:crosses val="autoZero"/>
        <c:auto val="1"/>
        <c:lblAlgn val="ctr"/>
        <c:lblOffset val="100"/>
        <c:noMultiLvlLbl val="0"/>
      </c:catAx>
      <c:valAx>
        <c:axId val="8226892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dirty="0"/>
                  <a:t>Per Capita Health Care Costs</a:t>
                </a:r>
              </a:p>
            </c:rich>
          </c:tx>
          <c:layout/>
          <c:overlay val="0"/>
        </c:title>
        <c:numFmt formatCode="&quot;$&quot;#,##0" sourceLinked="0"/>
        <c:majorTickMark val="out"/>
        <c:minorTickMark val="none"/>
        <c:tickLblPos val="nextTo"/>
        <c:crossAx val="82267136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bg1">
          <a:lumMod val="50000"/>
        </a:schemeClr>
      </a:solidFill>
    </a:ln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8">
    <c:autoUpdate val="0"/>
  </c:externalData>
  <c:userShapes r:id="rId9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081886119043643E-2"/>
          <c:y val="3.4025588860255897E-2"/>
          <c:w val="0.88611758361863935"/>
          <c:h val="0.887614268276142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'Constant (2010) USD'!$AB$8</c:f>
              <c:strCache>
                <c:ptCount val="1"/>
                <c:pt idx="0">
                  <c:v>USA                           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c:spPr>
          <c:invertIfNegative val="0"/>
          <c:dPt>
            <c:idx val="1"/>
            <c:invertIfNegative val="0"/>
            <c:bubble3D val="0"/>
            <c:spPr>
              <a:blipFill dpi="0" rotWithShape="1">
                <a:blip xmlns:r="http://schemas.openxmlformats.org/officeDocument/2006/relationships"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ysClr val="windowText" lastClr="000000"/>
                </a:solidFill>
              </a:ln>
            </c:spPr>
          </c:dPt>
          <c:dLbls>
            <c:dLbl>
              <c:idx val="1"/>
              <c:layout>
                <c:manualLayout>
                  <c:x val="1.4629604191581139E-3"/>
                  <c:y val="-0.4370009494100095"/>
                </c:manualLayout>
              </c:layout>
              <c:tx>
                <c:rich>
                  <a:bodyPr/>
                  <a:lstStyle/>
                  <a:p>
                    <a:pPr>
                      <a:defRPr sz="2400" b="1" u="sng"/>
                    </a:pPr>
                    <a:r>
                      <a:rPr lang="en-US" sz="2400" b="1" u="sng" dirty="0"/>
                      <a:t> </a:t>
                    </a:r>
                    <a:r>
                      <a:rPr lang="en-US" sz="2200" b="1" u="sng" dirty="0"/>
                      <a:t>$</a:t>
                    </a:r>
                    <a:r>
                      <a:rPr lang="en-US" sz="2200" b="1" u="sng" dirty="0" smtClean="0"/>
                      <a:t>690 Bil</a:t>
                    </a:r>
                    <a:r>
                      <a:rPr lang="en-US" sz="2200" b="1" u="sng" dirty="0"/>
                      <a:t>. </a:t>
                    </a:r>
                    <a:endParaRPr lang="en-US" sz="2200" dirty="0"/>
                  </a:p>
                </c:rich>
              </c:tx>
              <c:numFmt formatCode="_(&quot;$&quot;* #,##0_);_(&quot;$&quot;* \(#,##0\);_(&quot;$&quot;* &quot;-&quot;_);_(@_)" sourceLinked="0"/>
              <c:spPr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 u="sng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'Constant (2010) USD'!$AC$8:$AD$8</c:f>
              <c:numCache>
                <c:formatCode>#,##0</c:formatCode>
                <c:ptCount val="2"/>
                <c:pt idx="1">
                  <c:v>689591</c:v>
                </c:pt>
              </c:numCache>
            </c:numRef>
          </c:val>
        </c:ser>
        <c:ser>
          <c:idx val="1"/>
          <c:order val="1"/>
          <c:tx>
            <c:strRef>
              <c:f>'Constant (2010) USD'!$AB$9</c:f>
              <c:strCache>
                <c:ptCount val="1"/>
                <c:pt idx="0">
                  <c:v>China, P. R.                  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ysClr val="windowText" lastClr="000000"/>
              </a:solidFill>
            </a:ln>
          </c:spPr>
          <c:invertIfNegative val="0"/>
          <c:dLbls>
            <c:delete val="1"/>
          </c:dLbls>
          <c:val>
            <c:numRef>
              <c:f>'Constant (2010) USD'!$AC$9:$AD$9</c:f>
              <c:numCache>
                <c:formatCode>General</c:formatCode>
                <c:ptCount val="2"/>
                <c:pt idx="0" formatCode="#,##0">
                  <c:v>129272</c:v>
                </c:pt>
              </c:numCache>
            </c:numRef>
          </c:val>
        </c:ser>
        <c:ser>
          <c:idx val="2"/>
          <c:order val="2"/>
          <c:tx>
            <c:strRef>
              <c:f>'Constant (2010) USD'!$AB$10</c:f>
              <c:strCache>
                <c:ptCount val="1"/>
                <c:pt idx="0">
                  <c:v>Russia                        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ysClr val="windowText" lastClr="000000"/>
              </a:solidFill>
            </a:ln>
          </c:spPr>
          <c:invertIfNegative val="0"/>
          <c:dLbls>
            <c:dLbl>
              <c:idx val="0"/>
              <c:delete val="1"/>
            </c:dLbl>
            <c:txPr>
              <a:bodyPr/>
              <a:lstStyle/>
              <a:p>
                <a:pPr>
                  <a:defRPr sz="90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'Constant (2010) USD'!$AC$10:$AD$10</c:f>
              <c:numCache>
                <c:formatCode>General</c:formatCode>
                <c:ptCount val="2"/>
                <c:pt idx="0" formatCode="#,##0">
                  <c:v>64123</c:v>
                </c:pt>
              </c:numCache>
            </c:numRef>
          </c:val>
        </c:ser>
        <c:ser>
          <c:idx val="3"/>
          <c:order val="3"/>
          <c:tx>
            <c:strRef>
              <c:f>'Constant (2010) USD'!$AB$11</c:f>
              <c:strCache>
                <c:ptCount val="1"/>
                <c:pt idx="0">
                  <c:v>France                        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ysClr val="windowText" lastClr="000000"/>
              </a:solidFill>
            </a:ln>
          </c:spPr>
          <c:invertIfNegative val="0"/>
          <c:dLbls>
            <c:delete val="1"/>
          </c:dLbls>
          <c:val>
            <c:numRef>
              <c:f>'Constant (2010) USD'!$AC$11:$AD$11</c:f>
              <c:numCache>
                <c:formatCode>General</c:formatCode>
                <c:ptCount val="2"/>
                <c:pt idx="0" formatCode="#,##0">
                  <c:v>58244</c:v>
                </c:pt>
              </c:numCache>
            </c:numRef>
          </c:val>
        </c:ser>
        <c:ser>
          <c:idx val="4"/>
          <c:order val="4"/>
          <c:tx>
            <c:strRef>
              <c:f>'Constant (2010) USD'!$AB$12</c:f>
              <c:strCache>
                <c:ptCount val="1"/>
                <c:pt idx="0">
                  <c:v>UK                            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ysClr val="windowText" lastClr="000000"/>
              </a:solidFill>
            </a:ln>
          </c:spPr>
          <c:invertIfNegative val="0"/>
          <c:dLbls>
            <c:delete val="1"/>
          </c:dLbls>
          <c:val>
            <c:numRef>
              <c:f>'Constant (2010) USD'!$AC$12:$AD$12</c:f>
              <c:numCache>
                <c:formatCode>General</c:formatCode>
                <c:ptCount val="2"/>
                <c:pt idx="0" formatCode="#,##0">
                  <c:v>57875</c:v>
                </c:pt>
              </c:numCache>
            </c:numRef>
          </c:val>
        </c:ser>
        <c:ser>
          <c:idx val="5"/>
          <c:order val="5"/>
          <c:tx>
            <c:strRef>
              <c:f>'Constant (2010) USD'!$AB$13</c:f>
              <c:strCache>
                <c:ptCount val="1"/>
                <c:pt idx="0">
                  <c:v>Japan                         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ysClr val="windowText" lastClr="000000"/>
              </a:solidFill>
            </a:ln>
          </c:spPr>
          <c:invertIfNegative val="0"/>
          <c:dLbls>
            <c:delete val="1"/>
          </c:dLbls>
          <c:val>
            <c:numRef>
              <c:f>'Constant (2010) USD'!$AC$13:$AD$13</c:f>
              <c:numCache>
                <c:formatCode>General</c:formatCode>
                <c:ptCount val="2"/>
                <c:pt idx="0" formatCode="#,##0">
                  <c:v>54529</c:v>
                </c:pt>
              </c:numCache>
            </c:numRef>
          </c:val>
        </c:ser>
        <c:ser>
          <c:idx val="6"/>
          <c:order val="6"/>
          <c:tx>
            <c:strRef>
              <c:f>'Constant (2010) USD'!$AB$14</c:f>
              <c:strCache>
                <c:ptCount val="1"/>
                <c:pt idx="0">
                  <c:v>Saudi Arabia                  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ysClr val="windowText" lastClr="000000"/>
              </a:solidFill>
            </a:ln>
          </c:spPr>
          <c:invertIfNegative val="0"/>
          <c:dLbls>
            <c:delete val="1"/>
          </c:dLbls>
          <c:val>
            <c:numRef>
              <c:f>'Constant (2010) USD'!$AC$14:$AD$14</c:f>
              <c:numCache>
                <c:formatCode>General</c:formatCode>
                <c:ptCount val="2"/>
                <c:pt idx="0" formatCode="#,##0">
                  <c:v>46219</c:v>
                </c:pt>
              </c:numCache>
            </c:numRef>
          </c:val>
        </c:ser>
        <c:ser>
          <c:idx val="7"/>
          <c:order val="7"/>
          <c:tx>
            <c:strRef>
              <c:f>'Constant (2010) USD'!$AB$15</c:f>
              <c:strCache>
                <c:ptCount val="1"/>
                <c:pt idx="0">
                  <c:v>India                         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ysClr val="windowText" lastClr="000000"/>
              </a:solidFill>
            </a:ln>
          </c:spPr>
          <c:invertIfNegative val="0"/>
          <c:dLbls>
            <c:delete val="1"/>
          </c:dLbls>
          <c:val>
            <c:numRef>
              <c:f>'Constant (2010) USD'!$AC$15:$AD$15</c:f>
              <c:numCache>
                <c:formatCode>General</c:formatCode>
                <c:ptCount val="2"/>
                <c:pt idx="0" formatCode="#,##0">
                  <c:v>44282</c:v>
                </c:pt>
              </c:numCache>
            </c:numRef>
          </c:val>
        </c:ser>
        <c:ser>
          <c:idx val="8"/>
          <c:order val="8"/>
          <c:tx>
            <c:strRef>
              <c:f>'Constant (2010) USD'!$AB$16</c:f>
              <c:strCache>
                <c:ptCount val="1"/>
                <c:pt idx="0">
                  <c:v>Germany                       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ysClr val="windowText" lastClr="000000"/>
              </a:solidFill>
            </a:ln>
          </c:spPr>
          <c:invertIfNegative val="0"/>
          <c:dLbls>
            <c:delete val="1"/>
          </c:dLbls>
          <c:val>
            <c:numRef>
              <c:f>'Constant (2010) USD'!$AC$16:$AD$16</c:f>
              <c:numCache>
                <c:formatCode>General</c:formatCode>
                <c:ptCount val="2"/>
                <c:pt idx="0" formatCode="#,##0">
                  <c:v>43478</c:v>
                </c:pt>
              </c:numCache>
            </c:numRef>
          </c:val>
        </c:ser>
        <c:ser>
          <c:idx val="9"/>
          <c:order val="9"/>
          <c:tx>
            <c:strRef>
              <c:f>'Constant (2010) USD'!$AB$17</c:f>
              <c:strCache>
                <c:ptCount val="1"/>
                <c:pt idx="0">
                  <c:v>Italy                         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ysClr val="windowText" lastClr="000000"/>
              </a:solidFill>
            </a:ln>
          </c:spPr>
          <c:invertIfNegative val="0"/>
          <c:dLbls>
            <c:delete val="1"/>
          </c:dLbls>
          <c:val>
            <c:numRef>
              <c:f>'Constant (2010) USD'!$AC$17:$AD$17</c:f>
              <c:numCache>
                <c:formatCode>General</c:formatCode>
                <c:ptCount val="2"/>
                <c:pt idx="0" formatCode="#,##0">
                  <c:v>31946</c:v>
                </c:pt>
              </c:numCache>
            </c:numRef>
          </c:val>
        </c:ser>
        <c:ser>
          <c:idx val="10"/>
          <c:order val="10"/>
          <c:tx>
            <c:strRef>
              <c:f>'Constant (2010) USD'!$AB$18</c:f>
              <c:strCache>
                <c:ptCount val="1"/>
                <c:pt idx="0">
                  <c:v>Brazil                        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ysClr val="windowText" lastClr="000000"/>
              </a:solidFill>
            </a:ln>
          </c:spPr>
          <c:invertIfNegative val="0"/>
          <c:dLbls>
            <c:delete val="1"/>
          </c:dLbls>
          <c:val>
            <c:numRef>
              <c:f>'Constant (2010) USD'!$AC$18:$AD$18</c:f>
              <c:numCache>
                <c:formatCode>General</c:formatCode>
                <c:ptCount val="2"/>
                <c:pt idx="0" formatCode="#,##0">
                  <c:v>31576</c:v>
                </c:pt>
              </c:numCache>
            </c:numRef>
          </c:val>
        </c:ser>
        <c:ser>
          <c:idx val="11"/>
          <c:order val="11"/>
          <c:tx>
            <c:strRef>
              <c:f>'Constant (2010) USD'!$AB$19</c:f>
              <c:strCache>
                <c:ptCount val="1"/>
                <c:pt idx="0">
                  <c:v>Korea, South                  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ysClr val="windowText" lastClr="000000"/>
              </a:solidFill>
            </a:ln>
          </c:spPr>
          <c:invertIfNegative val="0"/>
          <c:dLbls>
            <c:delete val="1"/>
          </c:dLbls>
          <c:val>
            <c:numRef>
              <c:f>'Constant (2010) USD'!$AC$19:$AD$19</c:f>
              <c:numCache>
                <c:formatCode>General</c:formatCode>
                <c:ptCount val="2"/>
                <c:pt idx="0" formatCode="#,##0">
                  <c:v>28280</c:v>
                </c:pt>
              </c:numCache>
            </c:numRef>
          </c:val>
        </c:ser>
        <c:ser>
          <c:idx val="12"/>
          <c:order val="12"/>
          <c:tx>
            <c:strRef>
              <c:f>'Constant (2010) USD'!$AB$20</c:f>
              <c:strCache>
                <c:ptCount val="1"/>
                <c:pt idx="0">
                  <c:v>Canada                        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ysClr val="windowText" lastClr="000000"/>
              </a:solidFill>
            </a:ln>
          </c:spPr>
          <c:invertIfNegative val="0"/>
          <c:dLbls>
            <c:delete val="1"/>
          </c:dLbls>
          <c:val>
            <c:numRef>
              <c:f>'Constant (2010) USD'!$AC$20:$AD$20</c:f>
              <c:numCache>
                <c:formatCode>General</c:formatCode>
                <c:ptCount val="2"/>
                <c:pt idx="0" formatCode="#,##0">
                  <c:v>23082</c:v>
                </c:pt>
              </c:numCache>
            </c:numRef>
          </c:val>
        </c:ser>
        <c:ser>
          <c:idx val="13"/>
          <c:order val="13"/>
          <c:tx>
            <c:strRef>
              <c:f>'Constant (2010) USD'!$AB$21</c:f>
              <c:strCache>
                <c:ptCount val="1"/>
                <c:pt idx="0">
                  <c:v>Australia                     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ysClr val="windowText" lastClr="000000"/>
              </a:solidFill>
            </a:ln>
          </c:spPr>
          <c:invertIfNegative val="0"/>
          <c:dLbls>
            <c:delete val="1"/>
          </c:dLbls>
          <c:val>
            <c:numRef>
              <c:f>'Constant (2010) USD'!$AC$21:$AD$21</c:f>
              <c:numCache>
                <c:formatCode>General</c:formatCode>
                <c:ptCount val="2"/>
                <c:pt idx="0" formatCode="#,##0">
                  <c:v>22955</c:v>
                </c:pt>
              </c:numCache>
            </c:numRef>
          </c:val>
        </c:ser>
        <c:ser>
          <c:idx val="14"/>
          <c:order val="14"/>
          <c:tx>
            <c:strRef>
              <c:f>'Constant (2010) USD'!$AB$22</c:f>
              <c:strCache>
                <c:ptCount val="1"/>
                <c:pt idx="0">
                  <c:v>Turkey                        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ysClr val="windowText" lastClr="000000"/>
              </a:solidFill>
            </a:ln>
          </c:spPr>
          <c:invertIfNegative val="0"/>
          <c:dLbls>
            <c:delete val="1"/>
          </c:dLbls>
          <c:val>
            <c:numRef>
              <c:f>'Constant (2010) USD'!$AC$22:$AD$22</c:f>
              <c:numCache>
                <c:formatCode>General</c:formatCode>
                <c:ptCount val="2"/>
                <c:pt idx="0" formatCode="#,##0">
                  <c:v>18687</c:v>
                </c:pt>
              </c:numCache>
            </c:numRef>
          </c:val>
        </c:ser>
        <c:ser>
          <c:idx val="15"/>
          <c:order val="15"/>
          <c:tx>
            <c:strRef>
              <c:f>'Constant (2010) USD'!$AB$23</c:f>
              <c:strCache>
                <c:ptCount val="1"/>
                <c:pt idx="0">
                  <c:v>Israel                        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ysClr val="windowText" lastClr="000000"/>
              </a:solidFill>
            </a:ln>
          </c:spPr>
          <c:invertIfNegative val="0"/>
          <c:dLbls>
            <c:delete val="1"/>
          </c:dLbls>
          <c:val>
            <c:numRef>
              <c:f>'Constant (2010) USD'!$AC$23:$AD$23</c:f>
              <c:numCache>
                <c:formatCode>General</c:formatCode>
                <c:ptCount val="2"/>
                <c:pt idx="0" formatCode="#,##0">
                  <c:v>15209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100"/>
        <c:axId val="93521024"/>
        <c:axId val="93522560"/>
      </c:barChart>
      <c:catAx>
        <c:axId val="93521024"/>
        <c:scaling>
          <c:orientation val="minMax"/>
        </c:scaling>
        <c:delete val="1"/>
        <c:axPos val="b"/>
        <c:majorTickMark val="none"/>
        <c:minorTickMark val="none"/>
        <c:tickLblPos val="nextTo"/>
        <c:crossAx val="93522560"/>
        <c:crosses val="autoZero"/>
        <c:auto val="1"/>
        <c:lblAlgn val="ctr"/>
        <c:lblOffset val="100"/>
        <c:noMultiLvlLbl val="0"/>
      </c:catAx>
      <c:valAx>
        <c:axId val="9352256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dirty="0" smtClean="0"/>
                  <a:t>Billions </a:t>
                </a:r>
                <a:r>
                  <a:rPr lang="en-US" sz="1200" dirty="0"/>
                  <a:t>of Constant 2010 US Dollars</a:t>
                </a:r>
              </a:p>
            </c:rich>
          </c:tx>
          <c:layout/>
          <c:overlay val="0"/>
        </c:title>
        <c:numFmt formatCode="&quot;$&quot;#,##0" sourceLinked="0"/>
        <c:majorTickMark val="none"/>
        <c:minorTickMark val="none"/>
        <c:tickLblPos val="nextTo"/>
        <c:crossAx val="93521024"/>
        <c:crosses val="autoZero"/>
        <c:crossBetween val="between"/>
        <c:dispUnits>
          <c:builtInUnit val="thousands"/>
        </c:dispUnits>
      </c:valAx>
    </c:plotArea>
    <c:legend>
      <c:legendPos val="r"/>
      <c:legendEntry>
        <c:idx val="15"/>
        <c:delete val="1"/>
      </c:legendEntry>
      <c:layout>
        <c:manualLayout>
          <c:xMode val="edge"/>
          <c:yMode val="edge"/>
          <c:x val="0.4605607490415467"/>
          <c:y val="0.17264939644649396"/>
          <c:w val="0.126891362850232"/>
          <c:h val="0.74834775532347753"/>
        </c:manualLayout>
      </c:layout>
      <c:overlay val="0"/>
    </c:legend>
    <c:plotVisOnly val="1"/>
    <c:dispBlanksAs val="gap"/>
    <c:showDLblsOverMax val="0"/>
  </c:chart>
  <c:spPr>
    <a:ln>
      <a:solidFill>
        <a:schemeClr val="bg1">
          <a:lumMod val="50000"/>
        </a:schemeClr>
      </a:solidFill>
    </a:ln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17">
    <c:autoUpdate val="0"/>
  </c:externalData>
  <c:userShapes r:id="rId18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082531350247887E-2"/>
          <c:y val="2.5462962962962962E-2"/>
          <c:w val="0.89994216000777683"/>
          <c:h val="0.86802055993000871"/>
        </c:manualLayout>
      </c:layout>
      <c:barChart>
        <c:barDir val="col"/>
        <c:grouping val="clustered"/>
        <c:varyColors val="0"/>
        <c:ser>
          <c:idx val="0"/>
          <c:order val="0"/>
          <c:spPr>
            <a:ln>
              <a:solidFill>
                <a:sysClr val="windowText" lastClr="000000"/>
              </a:solidFill>
            </a:ln>
          </c:spPr>
          <c:invertIfNegative val="0"/>
          <c:dPt>
            <c:idx val="0"/>
            <c:invertIfNegative val="0"/>
            <c:bubble3D val="0"/>
            <c:spPr>
              <a:blipFill dpi="0" rotWithShape="1">
                <a:blip xmlns:r="http://schemas.openxmlformats.org/officeDocument/2006/relationships"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ysClr val="windowText" lastClr="000000"/>
                </a:solidFill>
              </a:ln>
            </c:spPr>
          </c:dPt>
          <c:dPt>
            <c:idx val="1"/>
            <c:invertIfNegative val="0"/>
            <c:bubble3D val="0"/>
            <c:spPr>
              <a:blipFill dpi="0" rotWithShape="1">
                <a:blip xmlns:r="http://schemas.openxmlformats.org/officeDocument/2006/relationships"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ysClr val="windowText" lastClr="000000"/>
                </a:solidFill>
              </a:ln>
            </c:spPr>
          </c:dPt>
          <c:dPt>
            <c:idx val="2"/>
            <c:invertIfNegative val="0"/>
            <c:bubble3D val="0"/>
            <c:spPr>
              <a:blipFill dpi="0" rotWithShape="1">
                <a:blip xmlns:r="http://schemas.openxmlformats.org/officeDocument/2006/relationships"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ysClr val="windowText" lastClr="000000"/>
                </a:solidFill>
              </a:ln>
            </c:spPr>
          </c:dPt>
          <c:dPt>
            <c:idx val="3"/>
            <c:invertIfNegative val="0"/>
            <c:bubble3D val="0"/>
            <c:spPr>
              <a:blipFill dpi="0" rotWithShape="1">
                <a:blip xmlns:r="http://schemas.openxmlformats.org/officeDocument/2006/relationships"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ysClr val="windowText" lastClr="000000"/>
                </a:solidFill>
              </a:ln>
            </c:spPr>
          </c:dPt>
          <c:dPt>
            <c:idx val="4"/>
            <c:invertIfNegative val="0"/>
            <c:bubble3D val="0"/>
            <c:spPr>
              <a:blipFill dpi="0" rotWithShape="1">
                <a:blip xmlns:r="http://schemas.openxmlformats.org/officeDocument/2006/relationships"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ysClr val="windowText" lastClr="000000"/>
                </a:solidFill>
              </a:ln>
            </c:spPr>
          </c:dPt>
          <c:dPt>
            <c:idx val="5"/>
            <c:invertIfNegative val="0"/>
            <c:bubble3D val="0"/>
            <c:spPr>
              <a:blipFill dpi="0" rotWithShape="1">
                <a:blip xmlns:r="http://schemas.openxmlformats.org/officeDocument/2006/relationships"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ysClr val="windowText" lastClr="000000"/>
                </a:solidFill>
              </a:ln>
            </c:spPr>
          </c:dPt>
          <c:dPt>
            <c:idx val="6"/>
            <c:invertIfNegative val="0"/>
            <c:bubble3D val="0"/>
            <c:spPr>
              <a:blipFill dpi="0" rotWithShape="1">
                <a:blip xmlns:r="http://schemas.openxmlformats.org/officeDocument/2006/relationships"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ysClr val="windowText" lastClr="000000"/>
                </a:solidFill>
              </a:ln>
            </c:spPr>
          </c:dPt>
          <c:dPt>
            <c:idx val="7"/>
            <c:invertIfNegative val="0"/>
            <c:bubble3D val="0"/>
            <c:spPr>
              <a:blipFill dpi="0" rotWithShape="1">
                <a:blip xmlns:r="http://schemas.openxmlformats.org/officeDocument/2006/relationships"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ysClr val="windowText" lastClr="000000"/>
                </a:solidFill>
              </a:ln>
            </c:spPr>
          </c:dPt>
          <c:dPt>
            <c:idx val="8"/>
            <c:invertIfNegative val="0"/>
            <c:bubble3D val="0"/>
            <c:spPr>
              <a:blipFill dpi="0" rotWithShape="1">
                <a:blip xmlns:r="http://schemas.openxmlformats.org/officeDocument/2006/relationships"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ysClr val="windowText" lastClr="000000"/>
                </a:solidFill>
              </a:ln>
            </c:spPr>
          </c:dPt>
          <c:cat>
            <c:strRef>
              <c:f>'Tax Burden by Country'!$A$40:$A$48</c:f>
              <c:strCache>
                <c:ptCount val="9"/>
                <c:pt idx="0">
                  <c:v>Mexico</c:v>
                </c:pt>
                <c:pt idx="1">
                  <c:v>Japan</c:v>
                </c:pt>
                <c:pt idx="2">
                  <c:v>United States</c:v>
                </c:pt>
                <c:pt idx="3">
                  <c:v>Australia</c:v>
                </c:pt>
                <c:pt idx="4">
                  <c:v>United Kingdom</c:v>
                </c:pt>
                <c:pt idx="5">
                  <c:v>Canada</c:v>
                </c:pt>
                <c:pt idx="6">
                  <c:v>Germany</c:v>
                </c:pt>
                <c:pt idx="7">
                  <c:v>Netherlands</c:v>
                </c:pt>
                <c:pt idx="8">
                  <c:v>France</c:v>
                </c:pt>
              </c:strCache>
            </c:strRef>
          </c:cat>
          <c:val>
            <c:numRef>
              <c:f>'Tax Burden by Country'!$B$40:$B$48</c:f>
              <c:numCache>
                <c:formatCode>0%</c:formatCode>
                <c:ptCount val="9"/>
                <c:pt idx="0">
                  <c:v>0.22166</c:v>
                </c:pt>
                <c:pt idx="1">
                  <c:v>0.31139</c:v>
                </c:pt>
                <c:pt idx="2">
                  <c:v>0.31911</c:v>
                </c:pt>
                <c:pt idx="3">
                  <c:v>0.33859</c:v>
                </c:pt>
                <c:pt idx="4">
                  <c:v>0.37298999999999999</c:v>
                </c:pt>
                <c:pt idx="5">
                  <c:v>0.38063000000000002</c:v>
                </c:pt>
                <c:pt idx="6">
                  <c:v>0.44284000000000001</c:v>
                </c:pt>
                <c:pt idx="7">
                  <c:v>0.45911000000000002</c:v>
                </c:pt>
                <c:pt idx="8">
                  <c:v>0.51259999999999994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3101184"/>
        <c:axId val="83102720"/>
      </c:barChart>
      <c:catAx>
        <c:axId val="83101184"/>
        <c:scaling>
          <c:orientation val="minMax"/>
        </c:scaling>
        <c:delete val="0"/>
        <c:axPos val="b"/>
        <c:majorTickMark val="out"/>
        <c:minorTickMark val="none"/>
        <c:tickLblPos val="nextTo"/>
        <c:crossAx val="83102720"/>
        <c:crosses val="autoZero"/>
        <c:auto val="1"/>
        <c:lblAlgn val="ctr"/>
        <c:lblOffset val="100"/>
        <c:noMultiLvlLbl val="0"/>
      </c:catAx>
      <c:valAx>
        <c:axId val="83102720"/>
        <c:scaling>
          <c:orientation val="minMax"/>
          <c:max val="0.55000000000000004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dirty="0"/>
                  <a:t>Total Tax Burden as a Percentage of GDP</a:t>
                </a:r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crossAx val="83101184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bg1">
          <a:lumMod val="50000"/>
        </a:schemeClr>
      </a:solidFill>
    </a:ln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10">
    <c:autoUpdate val="0"/>
  </c:externalData>
  <c:userShapes r:id="rId1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9209074560124432E-2"/>
          <c:y val="2.5462962962962962E-2"/>
          <c:w val="0.89381561679790023"/>
          <c:h val="0.75112222951297758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wdDnDiag">
              <a:fgClr>
                <a:srgbClr val="FF0000"/>
              </a:fgClr>
              <a:bgClr>
                <a:srgbClr val="C00000"/>
              </a:bgClr>
            </a:pattFill>
            <a:ln>
              <a:solidFill>
                <a:schemeClr val="tx1"/>
              </a:solidFill>
            </a:ln>
          </c:spPr>
          <c:invertIfNegative val="0"/>
          <c:cat>
            <c:strRef>
              <c:f>('CAI Chart Data'!$A$3,'CAI Chart Data'!$A$4,'CAI Chart Data'!$A$5,'CAI Chart Data'!$A$7,'CAI Chart Data'!$A$11)</c:f>
              <c:strCache>
                <c:ptCount val="5"/>
                <c:pt idx="0">
                  <c:v>Exclusion of Employer Contributions for Healthcare*</c:v>
                </c:pt>
                <c:pt idx="1">
                  <c:v>Deduction for Mortgage Interest on Owner-Occupied Residences </c:v>
                </c:pt>
                <c:pt idx="2">
                  <c:v>Reduced Rates of Tax on Dividends and Long-Term Capital Gains</c:v>
                </c:pt>
                <c:pt idx="3">
                  <c:v>Earned Income Credit</c:v>
                </c:pt>
                <c:pt idx="4">
                  <c:v>Deductions for Charitable Contributions, Other than Education and Health</c:v>
                </c:pt>
              </c:strCache>
            </c:strRef>
          </c:cat>
          <c:val>
            <c:numRef>
              <c:f>('CAI Chart Data'!$B$3,'CAI Chart Data'!$B$4,'CAI Chart Data'!$B$5,'CAI Chart Data'!$B$7,'CAI Chart Data'!$B$11)</c:f>
              <c:numCache>
                <c:formatCode>"$"#,##0.0</c:formatCode>
                <c:ptCount val="5"/>
                <c:pt idx="0">
                  <c:v>659.4</c:v>
                </c:pt>
                <c:pt idx="1">
                  <c:v>484.1</c:v>
                </c:pt>
                <c:pt idx="2">
                  <c:v>402.9</c:v>
                </c:pt>
                <c:pt idx="3">
                  <c:v>268.8</c:v>
                </c:pt>
                <c:pt idx="4">
                  <c:v>182.4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95847936"/>
        <c:axId val="95849472"/>
      </c:barChart>
      <c:catAx>
        <c:axId val="95847936"/>
        <c:scaling>
          <c:orientation val="minMax"/>
        </c:scaling>
        <c:delete val="0"/>
        <c:axPos val="b"/>
        <c:majorTickMark val="out"/>
        <c:minorTickMark val="none"/>
        <c:tickLblPos val="nextTo"/>
        <c:crossAx val="95849472"/>
        <c:crosses val="autoZero"/>
        <c:auto val="1"/>
        <c:lblAlgn val="ctr"/>
        <c:lblOffset val="100"/>
        <c:noMultiLvlLbl val="0"/>
      </c:catAx>
      <c:valAx>
        <c:axId val="9584947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dirty="0"/>
                  <a:t>Billions of Dollars</a:t>
                </a:r>
              </a:p>
            </c:rich>
          </c:tx>
          <c:layout/>
          <c:overlay val="0"/>
        </c:title>
        <c:numFmt formatCode="&quot;$&quot;#,##0" sourceLinked="0"/>
        <c:majorTickMark val="out"/>
        <c:minorTickMark val="none"/>
        <c:tickLblPos val="nextTo"/>
        <c:crossAx val="95847936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bg1">
          <a:lumMod val="50000"/>
        </a:schemeClr>
      </a:solidFill>
    </a:ln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7084990071390742E-2"/>
          <c:y val="2.2241075748455186E-2"/>
          <c:w val="0.89680645974770801"/>
          <c:h val="0.79915718868474772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tx2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tx2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tx2"/>
              </a:solidFill>
            </c:spPr>
          </c:dPt>
          <c:dPt>
            <c:idx val="6"/>
            <c:invertIfNegative val="0"/>
            <c:bubble3D val="0"/>
            <c:spPr>
              <a:solidFill>
                <a:schemeClr val="tx2"/>
              </a:solidFill>
            </c:spPr>
          </c:dPt>
          <c:dPt>
            <c:idx val="7"/>
            <c:invertIfNegative val="0"/>
            <c:bubble3D val="0"/>
            <c:spPr>
              <a:solidFill>
                <a:schemeClr val="tx2"/>
              </a:solidFill>
            </c:spPr>
          </c:dPt>
          <c:dPt>
            <c:idx val="8"/>
            <c:invertIfNegative val="0"/>
            <c:bubble3D val="0"/>
            <c:spPr>
              <a:solidFill>
                <a:schemeClr val="tx2"/>
              </a:solidFill>
            </c:spPr>
          </c:dPt>
          <c:dPt>
            <c:idx val="9"/>
            <c:invertIfNegative val="0"/>
            <c:bubble3D val="0"/>
            <c:spPr>
              <a:solidFill>
                <a:schemeClr val="tx2"/>
              </a:solidFill>
            </c:spPr>
          </c:dPt>
          <c:dPt>
            <c:idx val="10"/>
            <c:invertIfNegative val="0"/>
            <c:bubble3D val="0"/>
            <c:spPr>
              <a:solidFill>
                <a:schemeClr val="tx2"/>
              </a:solidFill>
            </c:spPr>
          </c:dPt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'All Tax Units'!$N$13:$N$23</c:f>
              <c:strCache>
                <c:ptCount val="11"/>
                <c:pt idx="0">
                  <c:v>Less Than $10,000</c:v>
                </c:pt>
                <c:pt idx="1">
                  <c:v>$10,000 - $20,000</c:v>
                </c:pt>
                <c:pt idx="2">
                  <c:v>$20,000 - $30,000</c:v>
                </c:pt>
                <c:pt idx="3">
                  <c:v>$30,000 - $40,000</c:v>
                </c:pt>
                <c:pt idx="4">
                  <c:v>$40,000 - $50,000</c:v>
                </c:pt>
                <c:pt idx="5">
                  <c:v>$50,000 - $75,000</c:v>
                </c:pt>
                <c:pt idx="6">
                  <c:v>$75,000 - $100,000</c:v>
                </c:pt>
                <c:pt idx="7">
                  <c:v>$100,000 - $200,000</c:v>
                </c:pt>
                <c:pt idx="8">
                  <c:v>$200,000 - $500,000</c:v>
                </c:pt>
                <c:pt idx="9">
                  <c:v>$500,000 - $1,000,000</c:v>
                </c:pt>
                <c:pt idx="10">
                  <c:v>More Than $1,000,000</c:v>
                </c:pt>
              </c:strCache>
            </c:strRef>
          </c:cat>
          <c:val>
            <c:numRef>
              <c:f>'All Tax Units'!$O$13:$O$23</c:f>
              <c:numCache>
                <c:formatCode>0.0%</c:formatCode>
                <c:ptCount val="11"/>
                <c:pt idx="0">
                  <c:v>-6.6538818783077242E-2</c:v>
                </c:pt>
                <c:pt idx="1">
                  <c:v>-5.4066212045724135E-2</c:v>
                </c:pt>
                <c:pt idx="2">
                  <c:v>-2.9109309304421634E-2</c:v>
                </c:pt>
                <c:pt idx="3">
                  <c:v>8.2291358117925935E-3</c:v>
                </c:pt>
                <c:pt idx="4">
                  <c:v>3.1843145567645108E-2</c:v>
                </c:pt>
                <c:pt idx="5">
                  <c:v>5.666913126107314E-2</c:v>
                </c:pt>
                <c:pt idx="6">
                  <c:v>7.2476420563699004E-2</c:v>
                </c:pt>
                <c:pt idx="7">
                  <c:v>9.9454198027241592E-2</c:v>
                </c:pt>
                <c:pt idx="8">
                  <c:v>0.14699286058376715</c:v>
                </c:pt>
                <c:pt idx="9">
                  <c:v>0.1746244808778161</c:v>
                </c:pt>
                <c:pt idx="10">
                  <c:v>0.18875720546345398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5348224"/>
        <c:axId val="95349760"/>
      </c:barChart>
      <c:catAx>
        <c:axId val="95348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>
            <a:solidFill>
              <a:schemeClr val="bg1">
                <a:lumMod val="50000"/>
              </a:schemeClr>
            </a:solidFill>
          </a:ln>
        </c:spPr>
        <c:crossAx val="95349760"/>
        <c:crosses val="autoZero"/>
        <c:auto val="1"/>
        <c:lblAlgn val="ctr"/>
        <c:lblOffset val="100"/>
        <c:noMultiLvlLbl val="0"/>
      </c:catAx>
      <c:valAx>
        <c:axId val="9534976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dirty="0"/>
                  <a:t>Effective Individual Federal Income Tax Rate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crossAx val="95348224"/>
        <c:crosses val="autoZero"/>
        <c:crossBetween val="between"/>
      </c:valAx>
      <c:spPr>
        <a:ln>
          <a:solidFill>
            <a:schemeClr val="bg1">
              <a:lumMod val="50000"/>
            </a:schemeClr>
          </a:solidFill>
        </a:ln>
      </c:spPr>
    </c:plotArea>
    <c:plotVisOnly val="1"/>
    <c:dispBlanksAs val="gap"/>
    <c:showDLblsOverMax val="0"/>
  </c:chart>
  <c:spPr>
    <a:ln>
      <a:solidFill>
        <a:schemeClr val="bg1">
          <a:lumMod val="50000"/>
        </a:schemeClr>
      </a:solidFill>
    </a:ln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0.49871</cdr:x>
      <cdr:y>0.81125</cdr:y>
    </cdr:from>
    <cdr:to>
      <cdr:x>0.99744</cdr:x>
      <cdr:y>0.95783</cdr:y>
    </cdr:to>
    <cdr:sp macro="" textlink="">
      <cdr:nvSpPr>
        <cdr:cNvPr id="2" name="TextBox 8"/>
        <cdr:cNvSpPr txBox="1"/>
      </cdr:nvSpPr>
      <cdr:spPr>
        <a:xfrm xmlns:a="http://schemas.openxmlformats.org/drawingml/2006/main">
          <a:off x="4098895" y="4599200"/>
          <a:ext cx="4098982" cy="83099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Federal Spending</a:t>
          </a:r>
        </a:p>
        <a:p xmlns:a="http://schemas.openxmlformats.org/drawingml/2006/main">
          <a:pPr algn="ctr"/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$3.8 Trillion in 2012 Dollars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0.5032</cdr:x>
      <cdr:y>0.53551</cdr:y>
    </cdr:from>
    <cdr:to>
      <cdr:x>1</cdr:x>
      <cdr:y>0.71466</cdr:y>
    </cdr:to>
    <cdr:sp macro="" textlink="">
      <cdr:nvSpPr>
        <cdr:cNvPr id="3" name="TextBox 11"/>
        <cdr:cNvSpPr txBox="1"/>
      </cdr:nvSpPr>
      <cdr:spPr>
        <a:xfrm xmlns:a="http://schemas.openxmlformats.org/drawingml/2006/main">
          <a:off x="4135785" y="3035952"/>
          <a:ext cx="4083165" cy="101566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6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2012</a:t>
          </a:r>
          <a:endParaRPr lang="en-US" sz="60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0.641</cdr:y>
    </cdr:from>
    <cdr:to>
      <cdr:x>1</cdr:x>
      <cdr:y>0.80767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-445576" y="3516800"/>
          <a:ext cx="41148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6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1912</a:t>
          </a:r>
          <a:endParaRPr lang="en-US" sz="60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0.64077</cdr:y>
    </cdr:from>
    <cdr:to>
      <cdr:x>1</cdr:x>
      <cdr:y>0.80743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-4553919" y="3515508"/>
          <a:ext cx="41148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6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2012</a:t>
          </a:r>
          <a:endParaRPr lang="en-US" sz="60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0.19801</cdr:x>
      <cdr:y>0.49826</cdr:y>
    </cdr:from>
    <cdr:to>
      <cdr:x>0.50116</cdr:x>
      <cdr:y>0.72819</cdr:y>
    </cdr:to>
    <cdr:cxnSp macro="">
      <cdr:nvCxnSpPr>
        <cdr:cNvPr id="3" name="Straight Connector 2"/>
        <cdr:cNvCxnSpPr/>
      </cdr:nvCxnSpPr>
      <cdr:spPr>
        <a:xfrm xmlns:a="http://schemas.openxmlformats.org/drawingml/2006/main" flipH="1">
          <a:off x="1704975" y="2828572"/>
          <a:ext cx="2610314" cy="1305278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</cdr:x>
      <cdr:y>0.49497</cdr:y>
    </cdr:from>
    <cdr:to>
      <cdr:x>0.78429</cdr:x>
      <cdr:y>0.80537</cdr:y>
    </cdr:to>
    <cdr:cxnSp macro="">
      <cdr:nvCxnSpPr>
        <cdr:cNvPr id="4" name="Straight Connector 3"/>
        <cdr:cNvCxnSpPr/>
      </cdr:nvCxnSpPr>
      <cdr:spPr>
        <a:xfrm xmlns:a="http://schemas.openxmlformats.org/drawingml/2006/main" flipH="1" flipV="1">
          <a:off x="4305300" y="2809896"/>
          <a:ext cx="2447925" cy="1762104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</cdr:x>
      <cdr:y>0.95722</cdr:y>
    </cdr:from>
    <cdr:to>
      <cdr:x>0.38938</cdr:x>
      <cdr:y>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0" y="5434017"/>
          <a:ext cx="3352821" cy="2428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900" dirty="0" smtClean="0">
              <a:latin typeface="Times New Roman" pitchFamily="18" charset="0"/>
              <a:cs typeface="Times New Roman" pitchFamily="18" charset="0"/>
            </a:rPr>
            <a:t>Source: OMB, Historical Tables, 8.5, 8.8. Compiled by TCAII. </a:t>
          </a:r>
          <a:endParaRPr lang="en-US" sz="9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0.19248</cdr:x>
      <cdr:y>0.16611</cdr:y>
    </cdr:from>
    <cdr:to>
      <cdr:x>0.8042</cdr:x>
      <cdr:y>0.9849</cdr:y>
    </cdr:to>
    <cdr:sp macro="" textlink="">
      <cdr:nvSpPr>
        <cdr:cNvPr id="7" name="Arc 6"/>
        <cdr:cNvSpPr/>
      </cdr:nvSpPr>
      <cdr:spPr>
        <a:xfrm xmlns:a="http://schemas.openxmlformats.org/drawingml/2006/main" rot="10800000">
          <a:off x="1657349" y="942976"/>
          <a:ext cx="5267325" cy="4648198"/>
        </a:xfrm>
        <a:prstGeom xmlns:a="http://schemas.openxmlformats.org/drawingml/2006/main" prst="arc">
          <a:avLst>
            <a:gd name="adj1" fmla="val 12421336"/>
            <a:gd name="adj2" fmla="val 20475972"/>
          </a:avLst>
        </a:prstGeom>
        <a:ln xmlns:a="http://schemas.openxmlformats.org/drawingml/2006/main" w="381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 dirty="0"/>
        </a:p>
      </cdr:txBody>
    </cdr:sp>
  </cdr:relSizeAnchor>
  <cdr:relSizeAnchor xmlns:cdr="http://schemas.openxmlformats.org/drawingml/2006/chartDrawing">
    <cdr:from>
      <cdr:x>0.73254</cdr:x>
      <cdr:y>0.88123</cdr:y>
    </cdr:from>
    <cdr:to>
      <cdr:x>0.97147</cdr:x>
      <cdr:y>1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6307576" y="5002676"/>
          <a:ext cx="2057400" cy="6742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Social Security &amp; Medicare </a:t>
          </a:r>
        </a:p>
        <a:p xmlns:a="http://schemas.openxmlformats.org/drawingml/2006/main">
          <a:pPr algn="ctr"/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Combined 33%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0.9158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5024438"/>
          <a:ext cx="8229600" cy="4619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900" dirty="0">
              <a:latin typeface="Times New Roman" pitchFamily="18" charset="0"/>
              <a:cs typeface="Times New Roman" pitchFamily="18" charset="0"/>
            </a:rPr>
            <a:t>Sources: Office of Management &amp; Budget, Historical Tables; Bureau of Labor Statistics; Congressional Budget Office</a:t>
          </a:r>
          <a:r>
            <a:rPr lang="en-US" sz="900" baseline="0" dirty="0">
              <a:latin typeface="Times New Roman" pitchFamily="18" charset="0"/>
              <a:cs typeface="Times New Roman" pitchFamily="18" charset="0"/>
            </a:rPr>
            <a:t>, Long-Term Budget Outlook, June 2012. </a:t>
          </a:r>
        </a:p>
        <a:p xmlns:a="http://schemas.openxmlformats.org/drawingml/2006/main">
          <a:r>
            <a:rPr lang="en-US" sz="900" baseline="0" dirty="0">
              <a:latin typeface="Times New Roman" pitchFamily="18" charset="0"/>
              <a:cs typeface="Times New Roman" pitchFamily="18" charset="0"/>
            </a:rPr>
            <a:t>Compiled by TCAII</a:t>
          </a:r>
          <a:r>
            <a:rPr lang="en-US" sz="900" dirty="0">
              <a:latin typeface="Times New Roman" pitchFamily="18" charset="0"/>
              <a:cs typeface="Times New Roman" pitchFamily="18" charset="0"/>
            </a:rPr>
            <a:t> 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0.93696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0800" y="5279121"/>
          <a:ext cx="8229600" cy="3458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900" dirty="0">
              <a:latin typeface="Times New Roman" pitchFamily="18" charset="0"/>
              <a:cs typeface="Times New Roman" pitchFamily="18" charset="0"/>
            </a:rPr>
            <a:t>Source: CBO, Long-Term Budget Outlook,</a:t>
          </a:r>
          <a:r>
            <a:rPr lang="en-US" sz="900" baseline="0" dirty="0">
              <a:latin typeface="Times New Roman" pitchFamily="18" charset="0"/>
              <a:cs typeface="Times New Roman" pitchFamily="18" charset="0"/>
            </a:rPr>
            <a:t> 2009, 2012. Compiled by TCAII. </a:t>
          </a:r>
          <a:endParaRPr lang="en-US" sz="9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0.01515</cdr:x>
      <cdr:y>0.93143</cdr:y>
    </cdr:from>
    <cdr:to>
      <cdr:x>1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24517" y="5120976"/>
          <a:ext cx="8094433" cy="377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900" cap="all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Source: </a:t>
          </a:r>
          <a:r>
            <a:rPr lang="en-US" sz="9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Data from the Department of Treasury, 2011 Financial Report of the United States Government.  Compiled by TCAII.</a:t>
          </a:r>
        </a:p>
        <a:p xmlns:a="http://schemas.openxmlformats.org/drawingml/2006/main">
          <a:r>
            <a:rPr lang="en-US" sz="9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Note: Actuary’s alternative estimates are used for 2011 Medicare projected benefits cost. </a:t>
          </a:r>
        </a:p>
        <a:p xmlns:a="http://schemas.openxmlformats.org/drawingml/2006/main">
          <a:endParaRPr lang="en-US" sz="900" dirty="0"/>
        </a:p>
      </cdr:txBody>
    </cdr:sp>
  </cdr:relSizeAnchor>
  <cdr:relSizeAnchor xmlns:cdr="http://schemas.openxmlformats.org/drawingml/2006/chartDrawing">
    <cdr:from>
      <cdr:x>0.16462</cdr:x>
      <cdr:y>0.54239</cdr:y>
    </cdr:from>
    <cdr:to>
      <cdr:x>0.46065</cdr:x>
      <cdr:y>0.67111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52998" y="2982075"/>
          <a:ext cx="2433099" cy="7076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$20.4 Trillion</a:t>
          </a:r>
          <a:r>
            <a:rPr lang="en-US" sz="900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en-US" sz="900" dirty="0" smtClean="0">
              <a:latin typeface="Times New Roman" pitchFamily="18" charset="0"/>
              <a:cs typeface="Times New Roman" pitchFamily="18" charset="0"/>
            </a:rPr>
          </a:br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(Your Share $72,500)</a:t>
          </a:r>
          <a:endParaRPr lang="en-US" sz="20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0.61195</cdr:x>
      <cdr:y>0.04194</cdr:y>
    </cdr:from>
    <cdr:to>
      <cdr:x>0.90799</cdr:x>
      <cdr:y>0.17065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5029592" y="230588"/>
          <a:ext cx="2433099" cy="7076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$65.5 Trillion</a:t>
          </a:r>
          <a:r>
            <a:rPr lang="en-US" sz="900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en-US" sz="900" dirty="0" smtClean="0">
              <a:latin typeface="Times New Roman" pitchFamily="18" charset="0"/>
              <a:cs typeface="Times New Roman" pitchFamily="18" charset="0"/>
            </a:rPr>
          </a:br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(Your Share $210,200)</a:t>
          </a:r>
          <a:endParaRPr lang="en-US" sz="20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0.00129</cdr:x>
      <cdr:y>0.92274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649" y="5062538"/>
          <a:ext cx="8218951" cy="4238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>
              <a:latin typeface="Times New Roman" pitchFamily="18" charset="0"/>
              <a:cs typeface="Times New Roman" pitchFamily="18" charset="0"/>
            </a:rPr>
            <a:t>Source: IMF, World Economic Outlook, April</a:t>
          </a:r>
          <a:r>
            <a:rPr lang="en-US" sz="1000" baseline="0" dirty="0">
              <a:latin typeface="Times New Roman" pitchFamily="18" charset="0"/>
              <a:cs typeface="Times New Roman" pitchFamily="18" charset="0"/>
            </a:rPr>
            <a:t> 2012; U.S. Treasury, Debt to the Penny; OMB, Historical Tables. Compiled by TCAII</a:t>
          </a:r>
        </a:p>
        <a:p xmlns:a="http://schemas.openxmlformats.org/drawingml/2006/main">
          <a:r>
            <a:rPr lang="en-US" sz="1000" baseline="0" dirty="0">
              <a:latin typeface="Times New Roman" pitchFamily="18" charset="0"/>
              <a:cs typeface="Times New Roman" pitchFamily="18" charset="0"/>
            </a:rPr>
            <a:t>Note: Additional data with dotted line represents intra-governmental holdings for the United States. All figures are estimates for 2012. </a:t>
          </a:r>
        </a:p>
        <a:p xmlns:a="http://schemas.openxmlformats.org/drawingml/2006/main">
          <a:r>
            <a:rPr lang="en-US" sz="1000" baseline="0" dirty="0">
              <a:latin typeface="Times New Roman" pitchFamily="18" charset="0"/>
              <a:cs typeface="Times New Roman" pitchFamily="18" charset="0"/>
            </a:rPr>
            <a:t>. </a:t>
          </a:r>
        </a:p>
      </cdr:txBody>
    </cdr:sp>
  </cdr:relSizeAnchor>
  <cdr:relSizeAnchor xmlns:cdr="http://schemas.openxmlformats.org/drawingml/2006/chartDrawing">
    <cdr:from>
      <cdr:x>0.54861</cdr:x>
      <cdr:y>0.05903</cdr:y>
    </cdr:from>
    <cdr:to>
      <cdr:x>0.65972</cdr:x>
      <cdr:y>0.14323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514850" y="323850"/>
          <a:ext cx="914400" cy="4619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100" dirty="0">
              <a:latin typeface="Times New Roman" pitchFamily="18" charset="0"/>
              <a:cs typeface="Times New Roman" pitchFamily="18" charset="0"/>
            </a:rPr>
            <a:t>Total</a:t>
          </a:r>
          <a:r>
            <a:rPr lang="en-US" sz="1100" baseline="0" dirty="0">
              <a:latin typeface="Times New Roman" pitchFamily="18" charset="0"/>
              <a:cs typeface="Times New Roman" pitchFamily="18" charset="0"/>
            </a:rPr>
            <a:t> U.S. Debt</a:t>
          </a:r>
        </a:p>
        <a:p xmlns:a="http://schemas.openxmlformats.org/drawingml/2006/main">
          <a:pPr algn="ctr"/>
          <a:r>
            <a:rPr lang="en-US" sz="1100" dirty="0">
              <a:latin typeface="Times New Roman" pitchFamily="18" charset="0"/>
              <a:cs typeface="Times New Roman" pitchFamily="18" charset="0"/>
            </a:rPr>
            <a:t>137.8%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</cdr:x>
      <cdr:y>0.92361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5067300"/>
          <a:ext cx="8229600" cy="4191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900" dirty="0">
              <a:latin typeface="Times New Roman" pitchFamily="18" charset="0"/>
              <a:cs typeface="Times New Roman" pitchFamily="18" charset="0"/>
            </a:rPr>
            <a:t>Source: U.S. Department</a:t>
          </a:r>
          <a:r>
            <a:rPr lang="en-US" sz="900" baseline="0" dirty="0">
              <a:latin typeface="Times New Roman" pitchFamily="18" charset="0"/>
              <a:cs typeface="Times New Roman" pitchFamily="18" charset="0"/>
            </a:rPr>
            <a:t> of the Treasury.  Compiled by TCAII.</a:t>
          </a:r>
        </a:p>
        <a:p xmlns:a="http://schemas.openxmlformats.org/drawingml/2006/main">
          <a:r>
            <a:rPr lang="en-US" sz="900" baseline="0" dirty="0">
              <a:latin typeface="Times New Roman" pitchFamily="18" charset="0"/>
              <a:cs typeface="Times New Roman" pitchFamily="18" charset="0"/>
            </a:rPr>
            <a:t>Note: All data from September the end of the fiscal year.  </a:t>
          </a:r>
          <a:endParaRPr lang="en-US" sz="9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</cdr:x>
      <cdr:y>0.91878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5040801"/>
          <a:ext cx="8229600" cy="4455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900" dirty="0">
              <a:latin typeface="Times New Roman" pitchFamily="18" charset="0"/>
              <a:cs typeface="Times New Roman" pitchFamily="18" charset="0"/>
            </a:rPr>
            <a:t>Source: Congressional Budget Office, Long-Term</a:t>
          </a:r>
          <a:r>
            <a:rPr lang="en-US" sz="900" baseline="0" dirty="0">
              <a:latin typeface="Times New Roman" pitchFamily="18" charset="0"/>
              <a:cs typeface="Times New Roman" pitchFamily="18" charset="0"/>
            </a:rPr>
            <a:t> Budget Outlook, June 2012. Compiled by TCAII. </a:t>
          </a:r>
        </a:p>
        <a:p xmlns:a="http://schemas.openxmlformats.org/drawingml/2006/main">
          <a:r>
            <a:rPr lang="en-US" sz="900" baseline="0" dirty="0">
              <a:latin typeface="Times New Roman" pitchFamily="18" charset="0"/>
              <a:cs typeface="Times New Roman" pitchFamily="18" charset="0"/>
            </a:rPr>
            <a:t>Note: Alternative Fiscal Scenario used for all figures. Medicaid number are estimated and </a:t>
          </a:r>
          <a:r>
            <a:rPr lang="en-US" sz="900" baseline="0" dirty="0" smtClean="0">
              <a:latin typeface="Times New Roman" pitchFamily="18" charset="0"/>
              <a:cs typeface="Times New Roman" pitchFamily="18" charset="0"/>
            </a:rPr>
            <a:t>illustrative,</a:t>
          </a:r>
          <a:r>
            <a:rPr lang="en-US" sz="900" dirty="0" smtClean="0">
              <a:latin typeface="Times New Roman" pitchFamily="18" charset="0"/>
              <a:cs typeface="Times New Roman" pitchFamily="18" charset="0"/>
            </a:rPr>
            <a:t> t</a:t>
          </a:r>
          <a:r>
            <a:rPr lang="en-US" sz="900" baseline="0" dirty="0" smtClean="0">
              <a:latin typeface="Times New Roman" pitchFamily="18" charset="0"/>
              <a:cs typeface="Times New Roman" pitchFamily="18" charset="0"/>
            </a:rPr>
            <a:t>hey </a:t>
          </a:r>
          <a:r>
            <a:rPr lang="en-US" sz="900" baseline="0" dirty="0">
              <a:latin typeface="Times New Roman" pitchFamily="18" charset="0"/>
              <a:cs typeface="Times New Roman" pitchFamily="18" charset="0"/>
            </a:rPr>
            <a:t>are derived from </a:t>
          </a:r>
          <a:r>
            <a:rPr lang="en-US" sz="900" baseline="0" dirty="0" smtClean="0">
              <a:latin typeface="Times New Roman" pitchFamily="18" charset="0"/>
              <a:cs typeface="Times New Roman" pitchFamily="18" charset="0"/>
            </a:rPr>
            <a:t>CBO’s </a:t>
          </a:r>
          <a:r>
            <a:rPr lang="en-US" sz="900" baseline="0" dirty="0">
              <a:latin typeface="Times New Roman" pitchFamily="18" charset="0"/>
              <a:cs typeface="Times New Roman" pitchFamily="18" charset="0"/>
            </a:rPr>
            <a:t>LTBO June 2012 Data. </a:t>
          </a:r>
          <a:endParaRPr lang="en-US" sz="9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</cdr:x>
      <cdr:y>0.89844</cdr:y>
    </cdr:from>
    <cdr:to>
      <cdr:x>1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0" y="4929188"/>
          <a:ext cx="8229600" cy="5572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 smtClean="0">
              <a:latin typeface="Times New Roman" pitchFamily="18" charset="0"/>
              <a:cs typeface="Times New Roman" pitchFamily="18" charset="0"/>
            </a:rPr>
            <a:t>Source: Social Security,</a:t>
          </a:r>
          <a:r>
            <a:rPr lang="en-US" sz="1000" baseline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000" dirty="0" smtClean="0">
              <a:latin typeface="Times New Roman" pitchFamily="18" charset="0"/>
              <a:cs typeface="Times New Roman" pitchFamily="18" charset="0"/>
            </a:rPr>
            <a:t>OASDI and HI Annual Non-interest Income, Cost, and</a:t>
          </a:r>
          <a:r>
            <a:rPr lang="en-US" sz="1000" baseline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000" dirty="0" smtClean="0">
              <a:latin typeface="Times New Roman" pitchFamily="18" charset="0"/>
              <a:cs typeface="Times New Roman" pitchFamily="18" charset="0"/>
            </a:rPr>
            <a:t>Balance in Current Dollars, Calendar Years 2012-90, Table VI.F9. </a:t>
          </a:r>
        </a:p>
        <a:p xmlns:a="http://schemas.openxmlformats.org/drawingml/2006/main">
          <a:r>
            <a:rPr lang="en-US" sz="1000" dirty="0" smtClean="0">
              <a:latin typeface="Times New Roman" pitchFamily="18" charset="0"/>
              <a:cs typeface="Times New Roman" pitchFamily="18" charset="0"/>
            </a:rPr>
            <a:t>Congressional Budget Office, Long-Term Budget Outlook, June 2012. Compiled by TCAII.</a:t>
          </a:r>
        </a:p>
        <a:p xmlns:a="http://schemas.openxmlformats.org/drawingml/2006/main">
          <a:r>
            <a:rPr lang="en-US" sz="1000" baseline="0" dirty="0" smtClean="0">
              <a:latin typeface="Times New Roman" pitchFamily="18" charset="0"/>
              <a:cs typeface="Times New Roman" pitchFamily="18" charset="0"/>
            </a:rPr>
            <a:t>Note: Intermediate projections</a:t>
          </a:r>
          <a:r>
            <a:rPr lang="en-US" sz="1000" dirty="0" smtClean="0">
              <a:latin typeface="Times New Roman" pitchFamily="18" charset="0"/>
              <a:cs typeface="Times New Roman" pitchFamily="18" charset="0"/>
            </a:rPr>
            <a:t> used. </a:t>
          </a:r>
          <a:r>
            <a:rPr lang="en-US" sz="1000" baseline="0" dirty="0" smtClean="0">
              <a:latin typeface="Times New Roman" pitchFamily="18" charset="0"/>
              <a:cs typeface="Times New Roman" pitchFamily="18" charset="0"/>
            </a:rPr>
            <a:t> </a:t>
          </a:r>
          <a:endParaRPr lang="en-US" sz="1000" dirty="0" smtClean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en-US" sz="10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</cdr:x>
      <cdr:y>0.92535</cdr:y>
    </cdr:from>
    <cdr:to>
      <cdr:x>1</cdr:x>
      <cdr:y>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0" y="5076824"/>
          <a:ext cx="8229600" cy="409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900" dirty="0">
              <a:latin typeface="Times New Roman" pitchFamily="18" charset="0"/>
              <a:cs typeface="Times New Roman" pitchFamily="18" charset="0"/>
            </a:rPr>
            <a:t>Source: Urban Institute. Compiled by TCAII.</a:t>
          </a:r>
        </a:p>
        <a:p xmlns:a="http://schemas.openxmlformats.org/drawingml/2006/main">
          <a:r>
            <a:rPr lang="en-US" sz="900" dirty="0">
              <a:latin typeface="Times New Roman" pitchFamily="18" charset="0"/>
              <a:cs typeface="Times New Roman" pitchFamily="18" charset="0"/>
            </a:rPr>
            <a:t>Note: Two-earner couple with one spouse earning an average wage ($43,500 in 2011) and one earning a low wage ($19,500 in 2011). Turning</a:t>
          </a:r>
          <a:r>
            <a:rPr lang="en-US" sz="900" baseline="0" dirty="0">
              <a:latin typeface="Times New Roman" pitchFamily="18" charset="0"/>
              <a:cs typeface="Times New Roman" pitchFamily="18" charset="0"/>
            </a:rPr>
            <a:t> 65 in 2011. </a:t>
          </a:r>
          <a:endParaRPr lang="en-US" sz="9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</cdr:y>
    </cdr:from>
    <cdr:to>
      <cdr:x>1</cdr:x>
      <cdr:y>0.52171</cdr:y>
    </cdr:to>
    <cdr:sp macro="" textlink="">
      <cdr:nvSpPr>
        <cdr:cNvPr id="19" name="TextBox 1"/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0" y="0"/>
          <a:ext cx="8229600" cy="28623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 sz="3600" dirty="0" smtClean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endParaRPr lang="en-US" sz="3600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en-US" sz="3600" dirty="0" smtClean="0">
              <a:latin typeface="Times New Roman" pitchFamily="18" charset="0"/>
              <a:cs typeface="Times New Roman" pitchFamily="18" charset="0"/>
            </a:rPr>
            <a:t>315% </a:t>
          </a:r>
          <a:endParaRPr lang="en-US" sz="3600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en-US" sz="3600" dirty="0">
              <a:latin typeface="Times New Roman" pitchFamily="18" charset="0"/>
              <a:cs typeface="Times New Roman" pitchFamily="18" charset="0"/>
            </a:rPr>
            <a:t>Difference</a:t>
          </a:r>
        </a:p>
        <a:p xmlns:a="http://schemas.openxmlformats.org/drawingml/2006/main">
          <a:pPr algn="ctr"/>
          <a:endParaRPr lang="en-US" sz="36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</cdr:x>
      <cdr:y>0.93268</cdr:y>
    </cdr:from>
    <cdr:to>
      <cdr:x>1</cdr:x>
      <cdr:y>1</cdr:y>
    </cdr:to>
    <cdr:sp macro="" textlink="">
      <cdr:nvSpPr>
        <cdr:cNvPr id="3" name="TextBox 5"/>
        <cdr:cNvSpPr txBox="1"/>
      </cdr:nvSpPr>
      <cdr:spPr>
        <a:xfrm xmlns:a="http://schemas.openxmlformats.org/drawingml/2006/main">
          <a:off x="518650" y="6053034"/>
          <a:ext cx="8232323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9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Source: OECD, Health Data, 2011. Compiled by TCAII.</a:t>
          </a:r>
        </a:p>
        <a:p xmlns:a="http://schemas.openxmlformats.org/drawingml/2006/main">
          <a:r>
            <a:rPr lang="en-US" sz="9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Note: Based on 2009 expenditures. </a:t>
          </a:r>
          <a:endParaRPr lang="en-US" sz="900" dirty="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0.082</cdr:x>
      <cdr:y>0.88181</cdr:y>
    </cdr:from>
    <cdr:to>
      <cdr:x>0.1984</cdr:x>
      <cdr:y>0.93795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676324" y="4827516"/>
          <a:ext cx="960065" cy="30734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dirty="0" smtClean="0">
              <a:latin typeface="Times New Roman" pitchFamily="18" charset="0"/>
              <a:cs typeface="Times New Roman" pitchFamily="18" charset="0"/>
            </a:rPr>
            <a:t>72.2%</a:t>
          </a:r>
          <a:endParaRPr lang="en-US" sz="11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0.19841</cdr:x>
      <cdr:y>0.88181</cdr:y>
    </cdr:from>
    <cdr:to>
      <cdr:x>0.31016</cdr:x>
      <cdr:y>0.93795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636471" y="4827516"/>
          <a:ext cx="921716" cy="30734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dirty="0" smtClean="0">
              <a:latin typeface="Times New Roman" pitchFamily="18" charset="0"/>
              <a:cs typeface="Times New Roman" pitchFamily="18" charset="0"/>
            </a:rPr>
            <a:t>70.6%</a:t>
          </a:r>
          <a:endParaRPr lang="en-US" sz="11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0.31016</cdr:x>
      <cdr:y>0.88181</cdr:y>
    </cdr:from>
    <cdr:to>
      <cdr:x>0.42191</cdr:x>
      <cdr:y>0.93795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558187" y="4827516"/>
          <a:ext cx="921715" cy="30734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dirty="0" smtClean="0">
              <a:latin typeface="Times New Roman" pitchFamily="18" charset="0"/>
              <a:cs typeface="Times New Roman" pitchFamily="18" charset="0"/>
            </a:rPr>
            <a:t>77.9%</a:t>
          </a:r>
          <a:endParaRPr lang="en-US" sz="11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0.42191</cdr:x>
      <cdr:y>0.88181</cdr:y>
    </cdr:from>
    <cdr:to>
      <cdr:x>0.53366</cdr:x>
      <cdr:y>0.93795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3479902" y="4827516"/>
          <a:ext cx="921715" cy="30734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dirty="0" smtClean="0">
              <a:latin typeface="Times New Roman" pitchFamily="18" charset="0"/>
              <a:cs typeface="Times New Roman" pitchFamily="18" charset="0"/>
            </a:rPr>
            <a:t>76.9%</a:t>
          </a:r>
          <a:endParaRPr lang="en-US" sz="11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0.53366</cdr:x>
      <cdr:y>0.88181</cdr:y>
    </cdr:from>
    <cdr:to>
      <cdr:x>0.64541</cdr:x>
      <cdr:y>0.93795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401617" y="4827516"/>
          <a:ext cx="921715" cy="30734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dirty="0" smtClean="0">
              <a:latin typeface="Times New Roman" pitchFamily="18" charset="0"/>
              <a:cs typeface="Times New Roman" pitchFamily="18" charset="0"/>
            </a:rPr>
            <a:t>77.9%</a:t>
          </a:r>
          <a:endParaRPr lang="en-US" sz="11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0.64541</cdr:x>
      <cdr:y>0.88181</cdr:y>
    </cdr:from>
    <cdr:to>
      <cdr:x>0.75716</cdr:x>
      <cdr:y>0.93795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5323332" y="4827516"/>
          <a:ext cx="921715" cy="30734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dirty="0" smtClean="0">
              <a:latin typeface="Times New Roman" pitchFamily="18" charset="0"/>
              <a:cs typeface="Times New Roman" pitchFamily="18" charset="0"/>
            </a:rPr>
            <a:t>81.5%</a:t>
          </a:r>
          <a:endParaRPr lang="en-US" sz="11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0.75716</cdr:x>
      <cdr:y>0.88181</cdr:y>
    </cdr:from>
    <cdr:to>
      <cdr:x>0.86891</cdr:x>
      <cdr:y>0.93795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6245047" y="4827516"/>
          <a:ext cx="921716" cy="30734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dirty="0" smtClean="0">
              <a:latin typeface="Times New Roman" pitchFamily="18" charset="0"/>
              <a:cs typeface="Times New Roman" pitchFamily="18" charset="0"/>
            </a:rPr>
            <a:t>84.1%</a:t>
          </a:r>
          <a:endParaRPr lang="en-US" sz="11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0.86891</cdr:x>
      <cdr:y>0.88181</cdr:y>
    </cdr:from>
    <cdr:to>
      <cdr:x>0.98532</cdr:x>
      <cdr:y>0.93795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7166763" y="4827516"/>
          <a:ext cx="960147" cy="30734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dirty="0" smtClean="0">
              <a:latin typeface="Times New Roman" pitchFamily="18" charset="0"/>
              <a:cs typeface="Times New Roman" pitchFamily="18" charset="0"/>
            </a:rPr>
            <a:t>47.7%</a:t>
          </a:r>
          <a:endParaRPr lang="en-US" sz="11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0.082</cdr:x>
      <cdr:y>0.84673</cdr:y>
    </cdr:from>
    <cdr:to>
      <cdr:x>0.98532</cdr:x>
      <cdr:y>0.88181</cdr:y>
    </cdr:to>
    <cdr:sp macro="" textlink="">
      <cdr:nvSpPr>
        <cdr:cNvPr id="14" name="TextBox 9"/>
        <cdr:cNvSpPr txBox="1"/>
      </cdr:nvSpPr>
      <cdr:spPr>
        <a:xfrm xmlns:a="http://schemas.openxmlformats.org/drawingml/2006/main">
          <a:off x="676324" y="4635492"/>
          <a:ext cx="7450586" cy="192024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dirty="0" smtClean="0">
              <a:latin typeface="Times New Roman" pitchFamily="18" charset="0"/>
              <a:cs typeface="Times New Roman" pitchFamily="18" charset="0"/>
            </a:rPr>
            <a:t>Public Health Expenditure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s as a Percentage of Total Health Expenditures </a:t>
          </a:r>
          <a:endParaRPr lang="en-US" sz="11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0.10684</cdr:x>
      <cdr:y>0.92205</cdr:y>
    </cdr:from>
    <cdr:to>
      <cdr:x>0.93526</cdr:x>
      <cdr:y>0.92408</cdr:y>
    </cdr:to>
    <cdr:cxnSp macro="">
      <cdr:nvCxnSpPr>
        <cdr:cNvPr id="4" name="Straight Connector 3"/>
        <cdr:cNvCxnSpPr/>
      </cdr:nvCxnSpPr>
      <cdr:spPr bwMode="auto">
        <a:xfrm xmlns:a="http://schemas.openxmlformats.org/drawingml/2006/main">
          <a:off x="878131" y="5098725"/>
          <a:ext cx="6808744" cy="11225"/>
        </a:xfrm>
        <a:prstGeom xmlns:a="http://schemas.openxmlformats.org/drawingml/2006/main" prst="line">
          <a:avLst/>
        </a:prstGeom>
        <a:solidFill xmlns:a="http://schemas.openxmlformats.org/drawingml/2006/main">
          <a:srgbClr val="FFFFFF"/>
        </a:solidFill>
        <a:ln xmlns:a="http://schemas.openxmlformats.org/drawingml/2006/main" w="9525" cap="flat" cmpd="sng" algn="ctr">
          <a:solidFill>
            <a:schemeClr val="tx1">
              <a:lumMod val="85000"/>
              <a:lumOff val="15000"/>
            </a:schemeClr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</cdr:cxnSp>
  </cdr:relSizeAnchor>
  <cdr:relSizeAnchor xmlns:cdr="http://schemas.openxmlformats.org/drawingml/2006/chartDrawing">
    <cdr:from>
      <cdr:x>0.18628</cdr:x>
      <cdr:y>0.0678</cdr:y>
    </cdr:from>
    <cdr:to>
      <cdr:x>0.46316</cdr:x>
      <cdr:y>0.14007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531016" y="374910"/>
          <a:ext cx="2275663" cy="3996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 anchor="ctr"/>
        <a:lstStyle xmlns:a="http://schemas.openxmlformats.org/drawingml/2006/main"/>
        <a:p xmlns:a="http://schemas.openxmlformats.org/drawingml/2006/main">
          <a:pPr algn="ctr"/>
          <a:r>
            <a:rPr lang="en-US" sz="2200" b="1" u="sng" dirty="0" smtClean="0">
              <a:latin typeface="Times New Roman" pitchFamily="18" charset="0"/>
              <a:cs typeface="Times New Roman" pitchFamily="18" charset="0"/>
            </a:rPr>
            <a:t>$670 Bil.</a:t>
          </a:r>
          <a:endParaRPr lang="en-US" sz="2200" b="1" u="sng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</cdr:x>
      <cdr:y>0.95747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5253038"/>
          <a:ext cx="8229600" cy="2333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900" dirty="0">
              <a:latin typeface="Times New Roman" pitchFamily="18" charset="0"/>
              <a:cs typeface="Times New Roman" pitchFamily="18" charset="0"/>
            </a:rPr>
            <a:t>Source:</a:t>
          </a:r>
          <a:r>
            <a:rPr lang="en-US" sz="900" baseline="0" dirty="0">
              <a:latin typeface="Times New Roman" pitchFamily="18" charset="0"/>
              <a:cs typeface="Times New Roman" pitchFamily="18" charset="0"/>
            </a:rPr>
            <a:t> International Monetary Fund, World Economic Outlook Database, April 2012. Compiled by TCAII. </a:t>
          </a:r>
          <a:endParaRPr lang="en-US" sz="9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</cdr:x>
      <cdr:y>0.88094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4833187"/>
          <a:ext cx="8229600" cy="6532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9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Source: The Joint Committee on Taxation, Background Information on Tax Expenditure Analysis</a:t>
          </a:r>
          <a:r>
            <a:rPr lang="en-US" sz="900" baseline="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and </a:t>
          </a:r>
          <a:r>
            <a:rPr lang="en-US" sz="900" baseline="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Historical </a:t>
          </a:r>
          <a:r>
            <a:rPr lang="en-US" sz="900" baseline="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Survey of Tax Expenditure Estimates, JCX-15-11, </a:t>
          </a:r>
        </a:p>
        <a:p xmlns:a="http://schemas.openxmlformats.org/drawingml/2006/main">
          <a:r>
            <a:rPr lang="en-US" sz="900" baseline="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February 28, 2011.</a:t>
          </a:r>
        </a:p>
        <a:p xmlns:a="http://schemas.openxmlformats.org/drawingml/2006/main">
          <a:r>
            <a:rPr lang="en-US" sz="900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Note: </a:t>
          </a:r>
          <a:r>
            <a:rPr lang="en-US" sz="900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*This </a:t>
          </a:r>
          <a:r>
            <a:rPr lang="en-US" sz="900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only includes income taxes,  There are estimates that suggest that if an analysis included </a:t>
          </a:r>
          <a:r>
            <a:rPr lang="en-US" sz="900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payroll </a:t>
          </a:r>
          <a:r>
            <a:rPr lang="en-US" sz="900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taxes the total cost would be over $1 trillion </a:t>
          </a:r>
          <a:endParaRPr lang="en-US" sz="900" baseline="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en-US" sz="900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for </a:t>
          </a:r>
          <a:r>
            <a:rPr lang="en-US" sz="900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the same </a:t>
          </a:r>
          <a:r>
            <a:rPr lang="en-US" sz="900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time period</a:t>
          </a:r>
          <a:r>
            <a:rPr lang="en-US" sz="900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en-US" sz="9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0.48727</cdr:x>
      <cdr:y>0</cdr:y>
    </cdr:from>
    <cdr:to>
      <cdr:x>1</cdr:x>
      <cdr:y>0.1276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010037" y="0"/>
          <a:ext cx="4219563" cy="7000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dirty="0">
              <a:latin typeface="Times New Roman" pitchFamily="18" charset="0"/>
              <a:cs typeface="Times New Roman" pitchFamily="18" charset="0"/>
            </a:rPr>
            <a:t>Total</a:t>
          </a:r>
          <a:r>
            <a:rPr lang="en-US" sz="1200" baseline="0" dirty="0">
              <a:latin typeface="Times New Roman" pitchFamily="18" charset="0"/>
              <a:cs typeface="Times New Roman" pitchFamily="18" charset="0"/>
            </a:rPr>
            <a:t> individual tax expenditures for the period 2010-2014 will be</a:t>
          </a:r>
        </a:p>
        <a:p xmlns:a="http://schemas.openxmlformats.org/drawingml/2006/main">
          <a:r>
            <a:rPr lang="en-US" sz="1200" baseline="0" dirty="0">
              <a:latin typeface="Times New Roman" pitchFamily="18" charset="0"/>
              <a:cs typeface="Times New Roman" pitchFamily="18" charset="0"/>
            </a:rPr>
            <a:t>greater than $3 trillion dollars. </a:t>
          </a:r>
          <a:endParaRPr lang="en-US" sz="12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</cdr:x>
      <cdr:y>0.90637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4972698"/>
          <a:ext cx="8229600" cy="5137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900" b="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Source: Urban Institute and Brookings Institution, Tax Policy Center, Distribution tables by Dollar Income Class, </a:t>
          </a:r>
          <a:r>
            <a:rPr lang="en-US" sz="900" b="0" i="0" dirty="0">
              <a:solidFill>
                <a:schemeClr val="bg1">
                  <a:lumMod val="50000"/>
                </a:schemeClr>
              </a:solidFill>
              <a:effectLst/>
              <a:latin typeface="Times New Roman" pitchFamily="18" charset="0"/>
              <a:ea typeface="+mn-ea"/>
              <a:cs typeface="Times New Roman" pitchFamily="18" charset="0"/>
            </a:rPr>
            <a:t>T11-0315 - Effective Federal Tax Rates by Filing Status</a:t>
          </a:r>
        </a:p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900" b="0" i="0" dirty="0">
              <a:solidFill>
                <a:schemeClr val="bg1">
                  <a:lumMod val="50000"/>
                </a:schemeClr>
              </a:solidFill>
              <a:effectLst/>
              <a:latin typeface="Times New Roman" pitchFamily="18" charset="0"/>
              <a:ea typeface="+mn-ea"/>
              <a:cs typeface="Times New Roman" pitchFamily="18" charset="0"/>
            </a:rPr>
            <a:t> and Demographics, Under Current Law, by Cash Income Level, 2011. Compiled by TCAII. </a:t>
          </a:r>
          <a:endParaRPr lang="en-US" sz="900" b="0" i="0" dirty="0" smtClean="0">
            <a:solidFill>
              <a:schemeClr val="bg1">
                <a:lumMod val="50000"/>
              </a:schemeClr>
            </a:solidFill>
            <a:effectLst/>
            <a:latin typeface="Times New Roman" pitchFamily="18" charset="0"/>
            <a:ea typeface="+mn-ea"/>
            <a:cs typeface="Times New Roman" pitchFamily="18" charset="0"/>
          </a:endParaRPr>
        </a:p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9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Note: About half of individuals who file federal tax returns pay no income tax. </a:t>
          </a:r>
          <a:endParaRPr lang="en-US" sz="900" b="0" dirty="0">
            <a:solidFill>
              <a:schemeClr val="bg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ABA066-D379-4C9F-81D7-C313E3EFB602}" type="datetimeFigureOut">
              <a:rPr lang="en-US" smtClean="0"/>
              <a:t>9/6/2012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5D063E-1685-44D8-A1F5-476FA7D35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91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58C24E9-3E95-4FC7-BCC7-16C7E3BE53B1}" type="datetimeFigureOut">
              <a:rPr lang="en-US" smtClean="0"/>
              <a:t>9/6/2012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024E752-C202-465B-9DB2-13B35F4845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644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2133% increase in mandatory</a:t>
            </a:r>
            <a:r>
              <a:rPr lang="en-US" baseline="0" dirty="0" smtClean="0"/>
              <a:t> control of budget.  Our budget is out of control.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4E752-C202-465B-9DB2-13B35F4845B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397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Explanation of how our government spends</a:t>
            </a:r>
            <a:r>
              <a:rPr lang="en-US" baseline="0" dirty="0" smtClean="0"/>
              <a:t> its money.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4E4BD-827B-4BE7-B598-83FD9B2DA9D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037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C0621-FB6B-4C2E-91B9-56440EC06693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C0621-FB6B-4C2E-91B9-56440EC06693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17255-464D-496C-8090-CAA4F7BA6F2B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DADD-61D1-46E4-B841-84EB055ACFC3}" type="datetime1">
              <a:rPr lang="en-US" smtClean="0"/>
              <a:t>9/6/2012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#10Million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26343-A284-4AB8-A57D-040517459D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829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6290-39F6-4B8D-9A2A-A21050DFF342}" type="datetime1">
              <a:rPr lang="en-US" smtClean="0"/>
              <a:t>9/6/2012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#10Million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26343-A284-4AB8-A57D-040517459D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172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528C0-B0F1-4A02-84DE-79D97306C263}" type="datetime1">
              <a:rPr lang="en-US" smtClean="0"/>
              <a:t>9/6/2012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#10Million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26343-A284-4AB8-A57D-040517459D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067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6706-1ED2-4429-BAB4-80830877AA0A}" type="datetime1">
              <a:rPr lang="en-US" smtClean="0"/>
              <a:t>9/6/2012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#10Million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26343-A284-4AB8-A57D-040517459D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480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ED7D-2420-40BC-94F1-597F43104487}" type="datetime1">
              <a:rPr lang="en-US" smtClean="0"/>
              <a:t>9/6/2012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#10Million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26343-A284-4AB8-A57D-040517459D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674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9F381-93F8-45DF-89C5-6B929F639C2B}" type="datetime1">
              <a:rPr lang="en-US" smtClean="0"/>
              <a:t>9/6/2012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#10Million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26343-A284-4AB8-A57D-040517459D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800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AC52-61CF-4AAE-A489-8829EDB376FB}" type="datetime1">
              <a:rPr lang="en-US" smtClean="0"/>
              <a:t>9/6/2012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#10Million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26343-A284-4AB8-A57D-040517459D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250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CBC6-458C-45E0-8C4A-478510C0B805}" type="datetime1">
              <a:rPr lang="en-US" smtClean="0"/>
              <a:t>9/6/2012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#10Million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26343-A284-4AB8-A57D-040517459D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089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53D10-5D06-4718-9FB0-364F9F492317}" type="datetime1">
              <a:rPr lang="en-US" smtClean="0"/>
              <a:t>9/6/2012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#10Million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26343-A284-4AB8-A57D-040517459D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455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BD865-9C0E-4075-9CDF-87A3572B0D18}" type="datetime1">
              <a:rPr lang="en-US" smtClean="0"/>
              <a:t>9/6/2012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#10Million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26343-A284-4AB8-A57D-040517459D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24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29BD8-FB4D-4664-B0DC-1882E922595A}" type="datetime1">
              <a:rPr lang="en-US" smtClean="0"/>
              <a:t>9/6/2012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#10Million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26343-A284-4AB8-A57D-040517459D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37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7F4E5-E212-4820-BDB6-4EDB6B98D784}" type="datetime1">
              <a:rPr lang="en-US" smtClean="0"/>
              <a:t>9/6/2012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#10Million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26343-A284-4AB8-A57D-040517459D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385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chart" Target="../charts/char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chart" Target="../charts/char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keepingamericagreat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TBD TITLE SLIDE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9144000" cy="1752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Optima" pitchFamily="34" charset="0"/>
              </a:rPr>
              <a:t>The Economy, Jobs, and Fiscal Responsibility</a:t>
            </a:r>
          </a:p>
          <a:p>
            <a:r>
              <a:rPr lang="en-US" dirty="0" smtClean="0">
                <a:solidFill>
                  <a:schemeClr val="tx1"/>
                </a:solidFill>
                <a:latin typeface="Optima" pitchFamily="34" charset="0"/>
              </a:rPr>
              <a:t>From Main Street to Wall Street to Washington</a:t>
            </a:r>
          </a:p>
          <a:p>
            <a:r>
              <a:rPr lang="en-US" dirty="0" smtClean="0">
                <a:solidFill>
                  <a:schemeClr val="tx1"/>
                </a:solidFill>
                <a:latin typeface="Optima" pitchFamily="34" charset="0"/>
              </a:rPr>
              <a:t>September 7</a:t>
            </a:r>
            <a:r>
              <a:rPr lang="en-US" baseline="30000" dirty="0" smtClean="0">
                <a:solidFill>
                  <a:schemeClr val="tx1"/>
                </a:solidFill>
                <a:latin typeface="Optima" pitchFamily="34" charset="0"/>
              </a:rPr>
              <a:t>th</a:t>
            </a:r>
            <a:r>
              <a:rPr lang="en-US" dirty="0" smtClean="0">
                <a:solidFill>
                  <a:schemeClr val="tx1"/>
                </a:solidFill>
                <a:latin typeface="Optima" pitchFamily="34" charset="0"/>
              </a:rPr>
              <a:t> – October 9</a:t>
            </a:r>
            <a:r>
              <a:rPr lang="en-US" baseline="30000" dirty="0" smtClean="0">
                <a:solidFill>
                  <a:schemeClr val="tx1"/>
                </a:solidFill>
                <a:latin typeface="Optima" pitchFamily="34" charset="0"/>
              </a:rPr>
              <a:t>th</a:t>
            </a:r>
            <a:r>
              <a:rPr lang="en-US" dirty="0" smtClean="0">
                <a:solidFill>
                  <a:schemeClr val="tx1"/>
                </a:solidFill>
                <a:latin typeface="Optima" pitchFamily="34" charset="0"/>
              </a:rPr>
              <a:t>  </a:t>
            </a:r>
            <a:endParaRPr lang="en-US" sz="2400" dirty="0">
              <a:solidFill>
                <a:schemeClr val="tx1"/>
              </a:solidFill>
              <a:latin typeface="Optima" pitchFamily="34" charset="0"/>
            </a:endParaRPr>
          </a:p>
        </p:txBody>
      </p:sp>
      <p:pic>
        <p:nvPicPr>
          <p:cNvPr id="1026" name="Picture 2" descr="C:\Users\mkahn\AppData\Local\Microsoft\Windows\Temporary Internet Files\Content.Outlook\S9KUBNO8\Tour Bann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76" y="381000"/>
            <a:ext cx="8319049" cy="289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26343-A284-4AB8-A57D-040517459D9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872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7744509"/>
              </p:ext>
            </p:extLst>
          </p:nvPr>
        </p:nvGraphicFramePr>
        <p:xfrm>
          <a:off x="467850" y="850248"/>
          <a:ext cx="8218950" cy="5506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The Federal Government </a:t>
            </a:r>
          </a:p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has Grown Dramatically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2531501"/>
              </p:ext>
            </p:extLst>
          </p:nvPr>
        </p:nvGraphicFramePr>
        <p:xfrm>
          <a:off x="467850" y="852876"/>
          <a:ext cx="4104150" cy="5534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98436" y="5341203"/>
            <a:ext cx="40989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Federal Spending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$16 Billion in 2012 Dollars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835" y="3886200"/>
            <a:ext cx="40831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1912</a:t>
            </a:r>
            <a:endParaRPr lang="en-US" sz="6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6172200"/>
            <a:ext cx="78790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Times New Roman" pitchFamily="18" charset="0"/>
                <a:cs typeface="Times New Roman" pitchFamily="18" charset="0"/>
              </a:rPr>
              <a:t>Source: Historical Statistics of the United States, Millennial Edition On Line, Cambridge </a:t>
            </a:r>
            <a:r>
              <a:rPr lang="en-US" sz="800" dirty="0" smtClean="0">
                <a:latin typeface="Times New Roman" pitchFamily="18" charset="0"/>
                <a:cs typeface="Times New Roman" pitchFamily="18" charset="0"/>
              </a:rPr>
              <a:t>2006; Congressional Budget Office, Long-Term Budget Outlook, June 2012. Compiled by TCAII</a:t>
            </a:r>
            <a:endParaRPr lang="en-US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19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We’ve Lost Control of the Budget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8770737"/>
              </p:ext>
            </p:extLst>
          </p:nvPr>
        </p:nvGraphicFramePr>
        <p:xfrm>
          <a:off x="445576" y="826600"/>
          <a:ext cx="41148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9837291"/>
              </p:ext>
            </p:extLst>
          </p:nvPr>
        </p:nvGraphicFramePr>
        <p:xfrm>
          <a:off x="4553919" y="827892"/>
          <a:ext cx="41148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5876015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Times New Roman" pitchFamily="18" charset="0"/>
                <a:cs typeface="Times New Roman" pitchFamily="18" charset="0"/>
              </a:rPr>
              <a:t>Source: Historical </a:t>
            </a:r>
            <a:r>
              <a:rPr lang="en-US" sz="900" dirty="0">
                <a:latin typeface="Times New Roman" pitchFamily="18" charset="0"/>
                <a:cs typeface="Times New Roman" pitchFamily="18" charset="0"/>
              </a:rPr>
              <a:t>Statistics of the United States, Millennial Edition On Line, Table Ea636–643 Federal government expenditure, by major function: </a:t>
            </a:r>
            <a:r>
              <a:rPr lang="en-US" sz="900" dirty="0" smtClean="0">
                <a:latin typeface="Times New Roman" pitchFamily="18" charset="0"/>
                <a:cs typeface="Times New Roman" pitchFamily="18" charset="0"/>
              </a:rPr>
              <a:t>1789–1970. Congressional Budget Office, Historical Tables. Compiled by TCAII. </a:t>
            </a:r>
            <a:endParaRPr lang="en-US" sz="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1948" y="826600"/>
            <a:ext cx="8229600" cy="54864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59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Where the Money Goes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960847"/>
              </p:ext>
            </p:extLst>
          </p:nvPr>
        </p:nvGraphicFramePr>
        <p:xfrm>
          <a:off x="457200" y="826600"/>
          <a:ext cx="8229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41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Federal Spending </a:t>
            </a:r>
          </a:p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and Revenue Trends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4260754"/>
              </p:ext>
            </p:extLst>
          </p:nvPr>
        </p:nvGraphicFramePr>
        <p:xfrm>
          <a:off x="457200" y="852488"/>
          <a:ext cx="8229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6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Federal Debt Levels 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852488"/>
          <a:ext cx="8229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54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Federal Financial Sink Hole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4067459"/>
              </p:ext>
            </p:extLst>
          </p:nvPr>
        </p:nvGraphicFramePr>
        <p:xfrm>
          <a:off x="467850" y="826600"/>
          <a:ext cx="8218950" cy="549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81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Comparative Government </a:t>
            </a:r>
          </a:p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Debt Burdens 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124289"/>
              </p:ext>
            </p:extLst>
          </p:nvPr>
        </p:nvGraphicFramePr>
        <p:xfrm>
          <a:off x="457200" y="852488"/>
          <a:ext cx="8229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23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The Federal Public Debt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78790"/>
              </p:ext>
            </p:extLst>
          </p:nvPr>
        </p:nvGraphicFramePr>
        <p:xfrm>
          <a:off x="438882" y="826600"/>
          <a:ext cx="8229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28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Our Fiscal Future 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914098"/>
              </p:ext>
            </p:extLst>
          </p:nvPr>
        </p:nvGraphicFramePr>
        <p:xfrm>
          <a:off x="472440" y="826600"/>
          <a:ext cx="8229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85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Social Insurance Cash Flows 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852488"/>
          <a:ext cx="8229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85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Social Insurance </a:t>
            </a:r>
          </a:p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Payments vs. Benefits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79043"/>
              </p:ext>
            </p:extLst>
          </p:nvPr>
        </p:nvGraphicFramePr>
        <p:xfrm>
          <a:off x="457200" y="854336"/>
          <a:ext cx="8229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85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Comparative Health Care Costs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4224222"/>
              </p:ext>
            </p:extLst>
          </p:nvPr>
        </p:nvGraphicFramePr>
        <p:xfrm>
          <a:off x="457200" y="852488"/>
          <a:ext cx="8229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85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Relative Defense Spending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Char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695030"/>
              </p:ext>
            </p:extLst>
          </p:nvPr>
        </p:nvGraphicFramePr>
        <p:xfrm>
          <a:off x="467849" y="826600"/>
          <a:ext cx="8218951" cy="5529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82804" y="6133296"/>
            <a:ext cx="82086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Source: SIPRI Military Expenditure Database, Military Expenditure by Country, In Constant (2010) US$ millions. Compiled by TCAII. 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909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Comparative Tax Burden 2012 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6988680"/>
              </p:ext>
            </p:extLst>
          </p:nvPr>
        </p:nvGraphicFramePr>
        <p:xfrm>
          <a:off x="457200" y="852488"/>
          <a:ext cx="8229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17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Select Individual Tax Expenditures</a:t>
            </a:r>
            <a:br>
              <a:rPr lang="en-US" sz="3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(2010-2014)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8641599"/>
              </p:ext>
            </p:extLst>
          </p:nvPr>
        </p:nvGraphicFramePr>
        <p:xfrm>
          <a:off x="457200" y="900113"/>
          <a:ext cx="8229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6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99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49360"/>
            <a:ext cx="8229600" cy="777240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Effective Federal Income Tax Rates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Char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25846"/>
              </p:ext>
            </p:extLst>
          </p:nvPr>
        </p:nvGraphicFramePr>
        <p:xfrm>
          <a:off x="457200" y="837412"/>
          <a:ext cx="8229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28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2328092"/>
              </p:ext>
            </p:extLst>
          </p:nvPr>
        </p:nvGraphicFramePr>
        <p:xfrm>
          <a:off x="467850" y="857080"/>
          <a:ext cx="8229600" cy="54784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5770"/>
                <a:gridCol w="1938666"/>
                <a:gridCol w="1775164"/>
              </a:tblGrid>
              <a:tr h="2735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2013-2022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273500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2001/2003/2010 Tax Cuts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$110 Billion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$2.8 Trillion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73500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Alternative Minimum Tax </a:t>
                      </a:r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Patches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$125 Billion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$1.7 Trillion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91440">
                <a:tc>
                  <a:txBody>
                    <a:bodyPr/>
                    <a:lstStyle/>
                    <a:p>
                      <a:pPr lvl="1"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73500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Jobs Measures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$115 Billion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$150 Billion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91440">
                <a:tc>
                  <a:txBody>
                    <a:bodyPr/>
                    <a:lstStyle/>
                    <a:p>
                      <a:pPr lvl="1"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73500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Medicare Physician Payments</a:t>
                      </a:r>
                      <a:r>
                        <a:rPr lang="en-US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 Billion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$150 Billion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91440">
                <a:tc>
                  <a:txBody>
                    <a:bodyPr/>
                    <a:lstStyle/>
                    <a:p>
                      <a:pPr lvl="1"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73500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Budget Control Act </a:t>
                      </a:r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Sequester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$65 Billion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$980 Billion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91440">
                <a:tc>
                  <a:txBody>
                    <a:bodyPr/>
                    <a:lstStyle/>
                    <a:p>
                      <a:pPr lvl="1"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73500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"Tax Extenders"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$30 Billion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$455 Billion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91440">
                <a:tc>
                  <a:txBody>
                    <a:bodyPr/>
                    <a:lstStyle/>
                    <a:p>
                      <a:pPr lvl="1"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73500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Health Care Reform Taxes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$25 Billion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$420 Billion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91440">
                <a:tc>
                  <a:txBody>
                    <a:bodyPr/>
                    <a:lstStyle/>
                    <a:p>
                      <a:pPr lvl="1"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273500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Net Interest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N/A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$1.2 Trillion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91440">
                <a:tc>
                  <a:txBody>
                    <a:bodyPr/>
                    <a:lstStyle/>
                    <a:p>
                      <a:pPr lvl="1"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495034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 (Without Jobs Measures)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~$400 Billion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$7.9 Trillion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495034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 (With Jobs Measures)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~$500 Billion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$8.1 Trillion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The Year End Fiscal Cliff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6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D5CA0-2334-4E57-BB89-0CA725E3EB8A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45788" y="5925463"/>
            <a:ext cx="6324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Source: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2010,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Institute for Truth in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Accounting. All information from State CAFRs</a:t>
            </a:r>
          </a:p>
          <a:p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Numbers in red denote burden per taxpayer, Numbers in black denote a surplus per taxpayer</a:t>
            </a:r>
          </a:p>
        </p:txBody>
      </p:sp>
      <p:sp>
        <p:nvSpPr>
          <p:cNvPr id="2" name="Rectangle 1"/>
          <p:cNvSpPr/>
          <p:nvPr/>
        </p:nvSpPr>
        <p:spPr>
          <a:xfrm>
            <a:off x="445788" y="879475"/>
            <a:ext cx="8229600" cy="54864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Taxpayer’s Burden by State 2010</a:t>
            </a:r>
          </a:p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(Thousands of Dollars)</a:t>
            </a:r>
            <a:endParaRPr lang="en-US" sz="2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382" y="5517031"/>
            <a:ext cx="1444752" cy="8168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5788" y="994077"/>
            <a:ext cx="16764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Alaska </a:t>
            </a:r>
          </a:p>
          <a:p>
            <a:pPr marL="342900" indent="-342900">
              <a:buAutoNum type="arabicPeriod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Wyoming </a:t>
            </a:r>
          </a:p>
          <a:p>
            <a:pPr marL="342900" indent="-342900">
              <a:buAutoNum type="arabicPeriod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North Dakota </a:t>
            </a:r>
          </a:p>
          <a:p>
            <a:pPr marL="342900" indent="-342900">
              <a:buAutoNum type="arabicPeriod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Utah </a:t>
            </a:r>
          </a:p>
          <a:p>
            <a:pPr marL="342900" indent="-342900">
              <a:buAutoNum type="arabicPeriod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Nebraska </a:t>
            </a:r>
          </a:p>
          <a:p>
            <a:pPr marL="342900" indent="-342900">
              <a:buAutoNum type="arabicPeriod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South Dakota </a:t>
            </a:r>
          </a:p>
          <a:p>
            <a:pPr marL="342900" indent="-342900">
              <a:buAutoNum type="arabicPeriod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Montana </a:t>
            </a:r>
          </a:p>
          <a:p>
            <a:pPr marL="342900" indent="-342900">
              <a:buAutoNum type="arabicPeriod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Iowa </a:t>
            </a:r>
          </a:p>
          <a:p>
            <a:pPr marL="342900" indent="-342900">
              <a:buAutoNum type="arabicPeriod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Oregon </a:t>
            </a:r>
          </a:p>
          <a:p>
            <a:pPr marL="342900" indent="-342900">
              <a:buAutoNum type="arabicPeriod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Tennessee </a:t>
            </a:r>
          </a:p>
          <a:p>
            <a:pPr marL="342900" indent="-342900">
              <a:buAutoNum type="arabicPeriod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Arkansas </a:t>
            </a:r>
          </a:p>
          <a:p>
            <a:pPr marL="342900" indent="-342900">
              <a:buAutoNum type="arabicPeriod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Idaho </a:t>
            </a:r>
          </a:p>
          <a:p>
            <a:pPr marL="342900" indent="-342900">
              <a:buAutoNum type="arabicPeriod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Minnesota </a:t>
            </a:r>
          </a:p>
          <a:p>
            <a:pPr marL="342900" indent="-342900">
              <a:buAutoNum type="arabicPeriod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Colorado</a:t>
            </a:r>
          </a:p>
          <a:p>
            <a:pPr marL="342900" indent="-342900">
              <a:buAutoNum type="arabicPeriod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Florida </a:t>
            </a:r>
          </a:p>
          <a:p>
            <a:pPr marL="342900" indent="-342900">
              <a:buAutoNum type="arabicPeriod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Arizona </a:t>
            </a:r>
          </a:p>
          <a:p>
            <a:pPr marL="342900" indent="-342900">
              <a:buAutoNum type="arabicPeriod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Virginia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0" y="1016960"/>
            <a:ext cx="9144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$21.2 </a:t>
            </a:r>
          </a:p>
          <a:p>
            <a:pPr marL="342900" indent="-342900" algn="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$20.2 </a:t>
            </a:r>
          </a:p>
          <a:p>
            <a:pPr marL="342900" indent="-342900" algn="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$9.5 </a:t>
            </a:r>
          </a:p>
          <a:p>
            <a:pPr marL="342900" indent="-342900" algn="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$2.6 </a:t>
            </a:r>
          </a:p>
          <a:p>
            <a:pPr marL="342900" indent="-342900" algn="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$2.4 </a:t>
            </a:r>
          </a:p>
          <a:p>
            <a:pPr marL="342900" indent="-342900" algn="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$1.4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$0.3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$0.5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$0.9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$1.1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$1.7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$2.6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$2.6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$2.9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$2.9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$3.3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$3.6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40680" y="1032751"/>
            <a:ext cx="19050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8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Nevada </a:t>
            </a:r>
          </a:p>
          <a:p>
            <a:pPr marL="342900" indent="-342900">
              <a:buAutoNum type="arabicPeriod" startAt="18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Missouri </a:t>
            </a:r>
          </a:p>
          <a:p>
            <a:pPr marL="342900" indent="-342900">
              <a:buAutoNum type="arabicPeriod" startAt="18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Georgia </a:t>
            </a:r>
          </a:p>
          <a:p>
            <a:pPr marL="342900" indent="-342900">
              <a:buAutoNum type="arabicPeriod" startAt="18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Indiana </a:t>
            </a:r>
          </a:p>
          <a:p>
            <a:pPr marL="342900" indent="-342900">
              <a:buAutoNum type="arabicPeriod" startAt="18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Kansas </a:t>
            </a:r>
          </a:p>
          <a:p>
            <a:pPr marL="342900" indent="-342900">
              <a:buAutoNum type="arabicPeriod" startAt="18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Texas </a:t>
            </a:r>
          </a:p>
          <a:p>
            <a:pPr marL="342900" indent="-342900">
              <a:buAutoNum type="arabicPeriod" startAt="18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Wisconsin </a:t>
            </a:r>
          </a:p>
          <a:p>
            <a:pPr marL="342900" indent="-342900">
              <a:buAutoNum type="arabicPeriod" startAt="18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Ohio </a:t>
            </a:r>
          </a:p>
          <a:p>
            <a:pPr marL="342900" indent="-342900">
              <a:buAutoNum type="arabicPeriod" startAt="18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New Hampshire </a:t>
            </a:r>
          </a:p>
          <a:p>
            <a:pPr marL="342900" indent="-342900">
              <a:buAutoNum type="arabicPeriod" startAt="18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Vermont</a:t>
            </a:r>
          </a:p>
          <a:p>
            <a:pPr marL="342900" indent="-342900">
              <a:buAutoNum type="arabicPeriod" startAt="18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Washington </a:t>
            </a:r>
          </a:p>
          <a:p>
            <a:pPr marL="342900" indent="-342900">
              <a:buAutoNum type="arabicPeriod" startAt="18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Pennsylvania </a:t>
            </a:r>
          </a:p>
          <a:p>
            <a:pPr marL="342900" indent="-342900">
              <a:buAutoNum type="arabicPeriod" startAt="18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South Carolina </a:t>
            </a:r>
          </a:p>
          <a:p>
            <a:pPr marL="342900" indent="-342900">
              <a:buAutoNum type="arabicPeriod" startAt="18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New Mexico </a:t>
            </a:r>
          </a:p>
          <a:p>
            <a:pPr marL="342900" indent="-342900">
              <a:buAutoNum type="arabicPeriod" startAt="18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Oklahoma </a:t>
            </a:r>
          </a:p>
          <a:p>
            <a:pPr marL="342900" indent="-342900">
              <a:buAutoNum type="arabicPeriod" startAt="18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Alabama </a:t>
            </a:r>
          </a:p>
          <a:p>
            <a:pPr marL="342900" indent="-342900">
              <a:buAutoNum type="arabicPeriod" startAt="18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Louisiana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17834" y="1009485"/>
            <a:ext cx="9144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$3.7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$3.8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$3.9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$3.9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$4.6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$5.5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$5.7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$6.0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$8.2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$9.1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$9.8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$10.3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$10.5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$11.8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$12.6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$14.3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$14.7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02358" y="1063797"/>
            <a:ext cx="2057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35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North Carolina </a:t>
            </a:r>
          </a:p>
          <a:p>
            <a:pPr marL="342900" indent="-342900">
              <a:buFont typeface="+mj-lt"/>
              <a:buAutoNum type="arabicPeriod" startAt="35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Maine </a:t>
            </a:r>
          </a:p>
          <a:p>
            <a:pPr marL="342900" indent="-342900">
              <a:buFont typeface="+mj-lt"/>
              <a:buAutoNum type="arabicPeriod" startAt="35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Mississippi </a:t>
            </a:r>
          </a:p>
          <a:p>
            <a:pPr marL="342900" indent="-342900">
              <a:buFont typeface="+mj-lt"/>
              <a:buAutoNum type="arabicPeriod" startAt="35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Delaware </a:t>
            </a:r>
          </a:p>
          <a:p>
            <a:pPr marL="342900" indent="-342900">
              <a:buFont typeface="+mj-lt"/>
              <a:buAutoNum type="arabicPeriod" startAt="35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New York </a:t>
            </a:r>
          </a:p>
          <a:p>
            <a:pPr marL="342900" indent="-342900">
              <a:buFont typeface="+mj-lt"/>
              <a:buAutoNum type="arabicPeriod" startAt="35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Maryland </a:t>
            </a:r>
          </a:p>
          <a:p>
            <a:pPr marL="342900" indent="-342900">
              <a:buFont typeface="+mj-lt"/>
              <a:buAutoNum type="arabicPeriod" startAt="35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Rhode Island </a:t>
            </a:r>
          </a:p>
          <a:p>
            <a:pPr marL="342900" indent="-342900">
              <a:buFont typeface="+mj-lt"/>
              <a:buAutoNum type="arabicPeriod" startAt="35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West Virginia </a:t>
            </a:r>
          </a:p>
          <a:p>
            <a:pPr marL="342900" indent="-342900">
              <a:buFont typeface="+mj-lt"/>
              <a:buAutoNum type="arabicPeriod" startAt="35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Michigan </a:t>
            </a:r>
          </a:p>
          <a:p>
            <a:pPr marL="342900" indent="-342900">
              <a:buFont typeface="+mj-lt"/>
              <a:buAutoNum type="arabicPeriod" startAt="35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California </a:t>
            </a:r>
          </a:p>
          <a:p>
            <a:pPr marL="342900" indent="-342900">
              <a:buFont typeface="+mj-lt"/>
              <a:buAutoNum type="arabicPeriod" startAt="35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Massachusetts </a:t>
            </a:r>
          </a:p>
          <a:p>
            <a:pPr marL="342900" indent="-342900">
              <a:buFont typeface="+mj-lt"/>
              <a:buAutoNum type="arabicPeriod" startAt="35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Kentucky </a:t>
            </a:r>
          </a:p>
          <a:p>
            <a:pPr marL="342900" indent="-342900">
              <a:buFont typeface="+mj-lt"/>
              <a:buAutoNum type="arabicPeriod" startAt="35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Illinois</a:t>
            </a:r>
          </a:p>
          <a:p>
            <a:pPr marL="342900" indent="-342900">
              <a:buFont typeface="+mj-lt"/>
              <a:buAutoNum type="arabicPeriod" startAt="35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Hawaii </a:t>
            </a:r>
          </a:p>
          <a:p>
            <a:pPr marL="342900" indent="-342900">
              <a:buFont typeface="+mj-lt"/>
              <a:buAutoNum type="arabicPeriod" startAt="35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New Jersey </a:t>
            </a:r>
          </a:p>
          <a:p>
            <a:pPr marL="342900" indent="-342900">
              <a:buSzPct val="75000"/>
              <a:buFont typeface="+mj-lt"/>
              <a:buAutoNum type="arabicPeriod" startAt="35"/>
            </a:pP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Connecticut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52132" y="1079051"/>
            <a:ext cx="10232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$14.8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$15.0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$15.7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$16.3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$17.2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$17.3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$18.8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$20.5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$20.8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$21.4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$23.2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$23.5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$31.6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$32.7 </a:t>
            </a:r>
          </a:p>
          <a:p>
            <a:pPr marL="342900" indent="-342900" algn="r"/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$35.8 </a:t>
            </a:r>
          </a:p>
          <a:p>
            <a:pPr marL="342900" indent="-342900" algn="r"/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$49.0 </a:t>
            </a:r>
          </a:p>
        </p:txBody>
      </p:sp>
      <p:pic>
        <p:nvPicPr>
          <p:cNvPr id="16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01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Protecting Their Future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835" y="3886200"/>
            <a:ext cx="40831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1912</a:t>
            </a:r>
            <a:endParaRPr lang="en-US" sz="6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S:\Bus Tour\Research\Presentation\Dave Grandkids Phot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50" y="826600"/>
            <a:ext cx="8218950" cy="5499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36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852441"/>
            <a:ext cx="8229600" cy="5486400"/>
          </a:xfrm>
          <a:ln>
            <a:solidFill>
              <a:schemeClr val="bg1">
                <a:lumMod val="50000"/>
              </a:schemeClr>
            </a:solidFill>
          </a:ln>
        </p:spPr>
        <p:txBody>
          <a:bodyPr>
            <a:normAutofit lnSpcReduction="10000"/>
          </a:bodyPr>
          <a:lstStyle/>
          <a:p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512763">
              <a:buFont typeface="+mj-lt"/>
              <a:buAutoNum type="arabicPeriod"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Pro Growth </a:t>
            </a:r>
          </a:p>
          <a:p>
            <a:pPr marL="742950" indent="512763">
              <a:buFont typeface="+mj-lt"/>
              <a:buAutoNum type="arabicPeriod"/>
            </a:pP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marL="742950" indent="512763">
              <a:buFont typeface="+mj-lt"/>
              <a:buAutoNum type="arabicPeriod"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Socially Equitable </a:t>
            </a:r>
          </a:p>
          <a:p>
            <a:pPr marL="742950" indent="512763">
              <a:buFont typeface="+mj-lt"/>
              <a:buAutoNum type="arabicPeriod"/>
            </a:pP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marL="742950" indent="512763">
              <a:buFont typeface="+mj-lt"/>
              <a:buAutoNum type="arabicPeriod"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Culturally Acceptable </a:t>
            </a:r>
          </a:p>
          <a:p>
            <a:pPr marL="742950" indent="512763">
              <a:buFont typeface="+mj-lt"/>
              <a:buAutoNum type="arabicPeriod"/>
            </a:pPr>
            <a:endParaRPr lang="en-US" sz="1100" dirty="0">
              <a:latin typeface="Times New Roman" pitchFamily="18" charset="0"/>
              <a:cs typeface="Times New Roman" pitchFamily="18" charset="0"/>
            </a:endParaRPr>
          </a:p>
          <a:p>
            <a:pPr marL="742950" indent="512763">
              <a:buFont typeface="+mj-lt"/>
              <a:buAutoNum type="arabicPeriod"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Mathematically Accurate </a:t>
            </a:r>
          </a:p>
          <a:p>
            <a:pPr marL="742950" indent="512763">
              <a:buFont typeface="+mj-lt"/>
              <a:buAutoNum type="arabicPeriod"/>
            </a:pPr>
            <a:endParaRPr lang="en-US" sz="1100" dirty="0">
              <a:latin typeface="Times New Roman" pitchFamily="18" charset="0"/>
              <a:cs typeface="Times New Roman" pitchFamily="18" charset="0"/>
            </a:endParaRPr>
          </a:p>
          <a:p>
            <a:pPr marL="742950" indent="512763">
              <a:buFont typeface="+mj-lt"/>
              <a:buAutoNum type="arabicPeriod"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Politically Feasible </a:t>
            </a:r>
          </a:p>
          <a:p>
            <a:pPr marL="742950" indent="512763">
              <a:buFont typeface="+mj-lt"/>
              <a:buAutoNum type="arabicPeriod"/>
            </a:pPr>
            <a:endParaRPr lang="en-US" sz="1100" dirty="0">
              <a:latin typeface="Times New Roman" pitchFamily="18" charset="0"/>
              <a:cs typeface="Times New Roman" pitchFamily="18" charset="0"/>
            </a:endParaRPr>
          </a:p>
          <a:p>
            <a:pPr marL="742950" indent="512763">
              <a:buFont typeface="+mj-lt"/>
              <a:buAutoNum type="arabicPeriod"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Bipartisan Support </a:t>
            </a:r>
            <a:endParaRPr lang="en-US" sz="4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6 Key Principles for Reform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17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852441"/>
            <a:ext cx="8229600" cy="5486400"/>
          </a:xfrm>
          <a:ln>
            <a:solidFill>
              <a:schemeClr val="bg1">
                <a:lumMod val="50000"/>
              </a:schemeClr>
            </a:solidFill>
          </a:ln>
        </p:spPr>
        <p:txBody>
          <a:bodyPr numCol="2">
            <a:normAutofit/>
          </a:bodyPr>
          <a:lstStyle/>
          <a:p>
            <a:pPr mar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Budgeting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Social Security	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Health Care	 	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Medicare &amp;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Medicaid			</a:t>
            </a:r>
          </a:p>
          <a:p>
            <a:pPr marL="0" indent="0" algn="ctr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Defense	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 </a:t>
            </a: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Taxes    	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   </a:t>
            </a: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Other	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Political	 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Areas of Reforms 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17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852441"/>
            <a:ext cx="8229600" cy="5486400"/>
          </a:xfrm>
          <a:ln>
            <a:solidFill>
              <a:schemeClr val="bg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No Budget, No Pay</a:t>
            </a:r>
          </a:p>
          <a:p>
            <a:pPr algn="ctr"/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Recapture Control over the Budget</a:t>
            </a:r>
          </a:p>
          <a:p>
            <a:pPr algn="ctr"/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Reform Federal Budget Controls</a:t>
            </a:r>
          </a:p>
          <a:p>
            <a:pPr marL="0" indent="0" algn="ctr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(Pay-Go Rules, Debt to GDP Targets)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Budgeting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17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852441"/>
            <a:ext cx="8229600" cy="5486400"/>
          </a:xfrm>
          <a:ln>
            <a:solidFill>
              <a:schemeClr val="bg1">
                <a:lumMod val="50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Raise The Taxable Wage Base Cap</a:t>
            </a:r>
          </a:p>
          <a:p>
            <a:pPr marL="0" indent="0" algn="ctr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Gradually Raise the Retirement Eligibility Ages</a:t>
            </a:r>
          </a:p>
          <a:p>
            <a:pPr marL="0" indent="0" algn="ctr"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Revise Benefit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Structure Based on Income</a:t>
            </a:r>
          </a:p>
          <a:p>
            <a:pPr marL="0" indent="0" algn="ctr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Supplemental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Retirement Savings Account 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Social Security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17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Health Care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10"/>
          <p:cNvSpPr txBox="1">
            <a:spLocks/>
          </p:cNvSpPr>
          <p:nvPr/>
        </p:nvSpPr>
        <p:spPr>
          <a:xfrm>
            <a:off x="457200" y="852441"/>
            <a:ext cx="8229600" cy="54864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Basic Level of Health Coverage for all Citizens</a:t>
            </a:r>
          </a:p>
          <a:p>
            <a:pPr marL="0" indent="0" algn="ctr">
              <a:buFont typeface="Arial" pitchFamily="34" charset="0"/>
              <a:buNone/>
            </a:pPr>
            <a:endParaRPr lang="en-US" sz="11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Revise Payment Practices to be Evidence Based</a:t>
            </a:r>
          </a:p>
          <a:p>
            <a:pPr marL="0" indent="0" algn="ctr">
              <a:buFont typeface="Arial" pitchFamily="34" charset="0"/>
              <a:buNone/>
            </a:pP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Phase Out the Tax Exclusion for Employer Provided Health Insurance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Font typeface="Arial" pitchFamily="34" charset="0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17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852441"/>
            <a:ext cx="8229600" cy="5486400"/>
          </a:xfrm>
          <a:ln>
            <a:solidFill>
              <a:schemeClr val="bg1">
                <a:lumMod val="50000"/>
              </a:schemeClr>
            </a:solidFill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sz="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Impose an Annual Budget for Medicare &amp; Medicaid Spending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Make Medicare Premiums Subsidies More </a:t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Needs Based</a:t>
            </a:r>
          </a:p>
          <a:p>
            <a:pPr marL="0" indent="0" algn="ctr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Rationalize Medicaid Minimum Standard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Medicare &amp; Medicaid 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45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852441"/>
            <a:ext cx="8229600" cy="5486400"/>
          </a:xfrm>
          <a:ln>
            <a:solidFill>
              <a:schemeClr val="bg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Require Cost Consideration in Defense Planning</a:t>
            </a:r>
          </a:p>
          <a:p>
            <a:pPr marL="0" indent="0" algn="ctr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Right-Size our Bases and Force Structure</a:t>
            </a:r>
          </a:p>
          <a:p>
            <a:pPr marL="0" indent="0" algn="ctr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Modernize Purchasing and Compensation Practices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Defense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45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852441"/>
            <a:ext cx="8229600" cy="5486400"/>
          </a:xfrm>
          <a:ln>
            <a:solidFill>
              <a:schemeClr val="bg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endParaRPr lang="en-US" sz="1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Reform Individual Federal Income Tax</a:t>
            </a:r>
          </a:p>
          <a:p>
            <a:pPr marL="0" indent="0" algn="ctr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Reform Corporate Federal Income Tax</a:t>
            </a:r>
          </a:p>
          <a:p>
            <a:pPr marL="0" indent="0" algn="ctr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Determine Income Level Where No Income Tax is Paid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Taxes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07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852441"/>
            <a:ext cx="8229600" cy="5486400"/>
          </a:xfrm>
          <a:ln>
            <a:solidFill>
              <a:schemeClr val="bg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Develop a Strategic Framework for the Federal Government</a:t>
            </a:r>
          </a:p>
          <a:p>
            <a:pPr marL="0" indent="0" algn="ctr"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Create Government Transformation Task Force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Other 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45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852441"/>
            <a:ext cx="8229600" cy="5486400"/>
          </a:xfrm>
          <a:ln>
            <a:solidFill>
              <a:schemeClr val="bg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Redistricting Reform</a:t>
            </a:r>
          </a:p>
          <a:p>
            <a:pPr marL="0" indent="0" algn="ctr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Integrated &amp; Open Primaries</a:t>
            </a:r>
          </a:p>
          <a:p>
            <a:pPr marL="0" indent="0" algn="ctr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Campaign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Finance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Reform</a:t>
            </a:r>
          </a:p>
          <a:p>
            <a:pPr marL="0" indent="0" algn="ctr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Term Limits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Political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45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852441"/>
            <a:ext cx="8229600" cy="5486400"/>
          </a:xfrm>
          <a:ln>
            <a:solidFill>
              <a:schemeClr val="bg1">
                <a:lumMod val="50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Committee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for a Responsible Federal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Budget-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www.crfb.org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www.FixtheDebt.org)</a:t>
            </a:r>
            <a:br>
              <a:rPr lang="en-US" sz="2400" i="1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Committee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for Economic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Development -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www.ced.org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Common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Sense Coalition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www.thecommonsensecoalition.com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Concord Coalition -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www.concordcoalition.org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No Labels -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www.nolabels.org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Rebellious Truths -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www.rebellioustruths.org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Can Kicks Back -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www.thecankicksback.org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Partner Organizations 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45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852441"/>
            <a:ext cx="8229600" cy="5486400"/>
          </a:xfrm>
          <a:ln>
            <a:solidFill>
              <a:schemeClr val="bg1">
                <a:lumMod val="50000"/>
              </a:schemeClr>
            </a:solidFill>
          </a:ln>
        </p:spPr>
        <p:txBody>
          <a:bodyPr>
            <a:normAutofit lnSpcReduction="10000"/>
          </a:bodyPr>
          <a:lstStyle/>
          <a:p>
            <a:endParaRPr lang="en-US" sz="105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Educate yourself and others on the facts, tough choices and solutions (Participate in Live Online Town Hall on September 15 at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hlinkClick r:id="rId2"/>
              </a:rPr>
              <a:t>www.KeepingAmericaGreat.org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Use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“Serious 7: Serious Questions for Serious Candidates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 marL="0" indent="0"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Make these issues the top priority on election day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Hold our elected officials accountable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EB0F-8299-4E3C-B8A3-C908C61F9A93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850" y="60336"/>
            <a:ext cx="1093304" cy="60350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777467"/>
            <a:ext cx="82296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57200" y="49360"/>
            <a:ext cx="8229600" cy="77724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What You Can Do</a:t>
            </a:r>
            <a:endParaRPr lang="en-US" sz="3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mkahn\Pictures\10 Million Graphic Solo Larg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188"/>
            <a:ext cx="1143000" cy="7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#10Million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54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4946</TotalTime>
  <Words>1540</Words>
  <Application>Microsoft Office PowerPoint</Application>
  <PresentationFormat>On-screen Show (4:3)</PresentationFormat>
  <Paragraphs>441</Paragraphs>
  <Slides>32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TBD TITLE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Effective Federal Income Tax Rates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Kahn</dc:creator>
  <cp:lastModifiedBy>Matthew Kahn</cp:lastModifiedBy>
  <cp:revision>77</cp:revision>
  <cp:lastPrinted>2012-09-06T17:26:02Z</cp:lastPrinted>
  <dcterms:created xsi:type="dcterms:W3CDTF">2012-07-27T13:13:28Z</dcterms:created>
  <dcterms:modified xsi:type="dcterms:W3CDTF">2012-09-06T17:35:40Z</dcterms:modified>
</cp:coreProperties>
</file>