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93"/>
    <p:restoredTop sz="83514"/>
  </p:normalViewPr>
  <p:slideViewPr>
    <p:cSldViewPr snapToGrid="0" snapToObjects="1">
      <p:cViewPr varScale="1">
        <p:scale>
          <a:sx n="73" d="100"/>
          <a:sy n="73" d="100"/>
        </p:scale>
        <p:origin x="3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365BF3-4585-9242-8110-7B6A937683EE}" type="datetimeFigureOut">
              <a:rPr lang="en-US" smtClean="0"/>
              <a:t>1/16/18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64F22D-157F-2940-BAD4-B91F486BF448}" type="slidenum">
              <a:rPr lang="en-US" smtClean="0"/>
              <a:t>‹#›</a:t>
            </a:fld>
            <a:endParaRPr lang="en-US"/>
          </a:p>
        </p:txBody>
      </p:sp>
    </p:spTree>
    <p:extLst>
      <p:ext uri="{BB962C8B-B14F-4D97-AF65-F5344CB8AC3E}">
        <p14:creationId xmlns:p14="http://schemas.microsoft.com/office/powerpoint/2010/main" val="344920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The object</a:t>
            </a:r>
            <a:r>
              <a:rPr lang="en-US" sz="1200" b="0" kern="1200" baseline="0" dirty="0" smtClean="0">
                <a:solidFill>
                  <a:schemeClr val="tx1"/>
                </a:solidFill>
                <a:effectLst/>
                <a:latin typeface="+mn-lt"/>
                <a:ea typeface="+mn-ea"/>
                <a:cs typeface="+mn-cs"/>
              </a:rPr>
              <a:t> of the </a:t>
            </a:r>
            <a:r>
              <a:rPr lang="en-US" sz="1200" b="0" kern="1200" dirty="0" smtClean="0">
                <a:solidFill>
                  <a:schemeClr val="tx1"/>
                </a:solidFill>
                <a:effectLst/>
                <a:latin typeface="+mn-lt"/>
                <a:ea typeface="+mn-ea"/>
                <a:cs typeface="+mn-cs"/>
              </a:rPr>
              <a:t>Squeeze Page Funnel’s</a:t>
            </a:r>
            <a:r>
              <a:rPr lang="en-US" sz="1200" b="0"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is to really entice</a:t>
            </a:r>
            <a:r>
              <a:rPr lang="en-US" sz="1200" b="0" kern="1200" baseline="0" dirty="0" smtClean="0">
                <a:solidFill>
                  <a:schemeClr val="tx1"/>
                </a:solidFill>
                <a:effectLst/>
                <a:latin typeface="+mn-lt"/>
                <a:ea typeface="+mn-ea"/>
                <a:cs typeface="+mn-cs"/>
              </a:rPr>
              <a:t> the customer by making them want to know more</a:t>
            </a:r>
            <a:r>
              <a:rPr lang="en-US" sz="1200" b="0" kern="1200" dirty="0" smtClean="0">
                <a:solidFill>
                  <a:schemeClr val="tx1"/>
                </a:solidFill>
                <a:effectLst/>
                <a:latin typeface="+mn-lt"/>
                <a:ea typeface="+mn-ea"/>
                <a:cs typeface="+mn-cs"/>
              </a:rPr>
              <a:t>. It’s the hook you’ll use to get more information. Once you have the information, the Thank You Page will follow through on what</a:t>
            </a:r>
            <a:r>
              <a:rPr lang="en-US" sz="1200" b="0" kern="1200" baseline="0" dirty="0" smtClean="0">
                <a:solidFill>
                  <a:schemeClr val="tx1"/>
                </a:solidFill>
                <a:effectLst/>
                <a:latin typeface="+mn-lt"/>
                <a:ea typeface="+mn-ea"/>
                <a:cs typeface="+mn-cs"/>
              </a:rPr>
              <a:t> was promised and </a:t>
            </a:r>
            <a:r>
              <a:rPr lang="en-US" sz="1200" b="0" kern="1200" dirty="0" smtClean="0">
                <a:solidFill>
                  <a:schemeClr val="tx1"/>
                </a:solidFill>
                <a:effectLst/>
                <a:latin typeface="+mn-lt"/>
                <a:ea typeface="+mn-ea"/>
                <a:cs typeface="+mn-cs"/>
              </a:rPr>
              <a:t>lead them into your next funnel. </a:t>
            </a:r>
            <a:endParaRPr lang="en-US" dirty="0" smtClean="0"/>
          </a:p>
          <a:p>
            <a:endParaRPr lang="en-US" dirty="0"/>
          </a:p>
        </p:txBody>
      </p:sp>
      <p:sp>
        <p:nvSpPr>
          <p:cNvPr id="4" name="Slide Number Placeholder 3"/>
          <p:cNvSpPr>
            <a:spLocks noGrp="1"/>
          </p:cNvSpPr>
          <p:nvPr>
            <p:ph type="sldNum" sz="quarter" idx="10"/>
          </p:nvPr>
        </p:nvSpPr>
        <p:spPr/>
        <p:txBody>
          <a:bodyPr/>
          <a:lstStyle/>
          <a:p>
            <a:fld id="{5F64F22D-157F-2940-BAD4-B91F486BF448}" type="slidenum">
              <a:rPr lang="en-US" smtClean="0"/>
              <a:t>1</a:t>
            </a:fld>
            <a:endParaRPr lang="en-US"/>
          </a:p>
        </p:txBody>
      </p:sp>
    </p:spTree>
    <p:extLst>
      <p:ext uri="{BB962C8B-B14F-4D97-AF65-F5344CB8AC3E}">
        <p14:creationId xmlns:p14="http://schemas.microsoft.com/office/powerpoint/2010/main" val="1560307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With the Invisible Funnel, customers</a:t>
            </a:r>
            <a:r>
              <a:rPr lang="en-US" sz="1200" b="0" kern="1200" baseline="0" dirty="0" smtClean="0">
                <a:solidFill>
                  <a:schemeClr val="tx1"/>
                </a:solidFill>
                <a:effectLst/>
                <a:latin typeface="+mn-lt"/>
                <a:ea typeface="+mn-ea"/>
                <a:cs typeface="+mn-cs"/>
              </a:rPr>
              <a:t> see a video sales letter on the front page and that’s what gives them something of value, such as training, for free. They’ll still enter their contact information and credit card information, but there won’t be any charge at this point. On the second page, they are told that if they do nothing, their credit card will be charged in ”X” number of days. But here they’ll also have the option to tell you that they didn’t find anything of value within the free product or service so that their credit card is never billed.</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10</a:t>
            </a:fld>
            <a:endParaRPr lang="en-US"/>
          </a:p>
        </p:txBody>
      </p:sp>
    </p:spTree>
    <p:extLst>
      <p:ext uri="{BB962C8B-B14F-4D97-AF65-F5344CB8AC3E}">
        <p14:creationId xmlns:p14="http://schemas.microsoft.com/office/powerpoint/2010/main" val="20465477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Webinar</a:t>
            </a:r>
            <a:r>
              <a:rPr lang="en-US" sz="1200" b="0" kern="1200" baseline="0" dirty="0" smtClean="0">
                <a:solidFill>
                  <a:schemeClr val="tx1"/>
                </a:solidFill>
                <a:effectLst/>
                <a:latin typeface="+mn-lt"/>
                <a:ea typeface="+mn-ea"/>
                <a:cs typeface="+mn-cs"/>
              </a:rPr>
              <a:t> Funnels are two-part events. In the first part customers sign up for a webinar that’s (typically) at least one hour and that dispel the myths they’ve believed up to that point. During the second part, they will attend the webinar and be able to watch replays. It’s during this second part that the buy window will slowly tick down, creating a sense of urgency. </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11</a:t>
            </a:fld>
            <a:endParaRPr lang="en-US"/>
          </a:p>
        </p:txBody>
      </p:sp>
    </p:spTree>
    <p:extLst>
      <p:ext uri="{BB962C8B-B14F-4D97-AF65-F5344CB8AC3E}">
        <p14:creationId xmlns:p14="http://schemas.microsoft.com/office/powerpoint/2010/main" val="1531379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Auto</a:t>
            </a:r>
            <a:r>
              <a:rPr lang="en-US" sz="1200" b="0" kern="1200" baseline="0" dirty="0" smtClean="0">
                <a:solidFill>
                  <a:schemeClr val="tx1"/>
                </a:solidFill>
                <a:effectLst/>
                <a:latin typeface="+mn-lt"/>
                <a:ea typeface="+mn-ea"/>
                <a:cs typeface="+mn-cs"/>
              </a:rPr>
              <a:t> Webinar Funnels are similar to Webinar Funnels but the main difference is that instead of being uploaded onto third-party software, they are uploaded online to places such as YouTube or Vimeo. There they can be set to play every hour, so your products and services are always being sold for you. On the first page someone registers for the webinar and they are then taken to a confirmation page that gives them information about the event such as the day, time, and link to the webinar. Before that day and time, you can email them pages pertaining to the webinar to get them even more excited about attending the webinar. After the webinar, you can email them replay links so they can watch the video one more time. </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12</a:t>
            </a:fld>
            <a:endParaRPr lang="en-US"/>
          </a:p>
        </p:txBody>
      </p:sp>
    </p:spTree>
    <p:extLst>
      <p:ext uri="{BB962C8B-B14F-4D97-AF65-F5344CB8AC3E}">
        <p14:creationId xmlns:p14="http://schemas.microsoft.com/office/powerpoint/2010/main" val="408097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The Product Launch</a:t>
            </a:r>
            <a:r>
              <a:rPr lang="en-US" sz="1200" b="0" kern="1200" baseline="0" dirty="0" smtClean="0">
                <a:solidFill>
                  <a:schemeClr val="tx1"/>
                </a:solidFill>
                <a:effectLst/>
                <a:latin typeface="+mn-lt"/>
                <a:ea typeface="+mn-ea"/>
                <a:cs typeface="+mn-cs"/>
              </a:rPr>
              <a:t> Funnel is intended to create anticipation for a product. It gives the customer ‘sneak peeks’ about the product through emails, which are typically sent about a day apart for several days. At the end of that time, the cart will open allowing customers to buy </a:t>
            </a:r>
            <a:r>
              <a:rPr lang="mr-IN" sz="1200" b="0" kern="1200" baseline="0" dirty="0" smtClean="0">
                <a:solidFill>
                  <a:schemeClr val="tx1"/>
                </a:solidFill>
                <a:effectLst/>
                <a:latin typeface="+mn-lt"/>
                <a:ea typeface="+mn-ea"/>
                <a:cs typeface="+mn-cs"/>
              </a:rPr>
              <a:t>–</a:t>
            </a:r>
            <a:r>
              <a:rPr lang="en-US" sz="1200" b="0" kern="1200" baseline="0" dirty="0" smtClean="0">
                <a:solidFill>
                  <a:schemeClr val="tx1"/>
                </a:solidFill>
                <a:effectLst/>
                <a:latin typeface="+mn-lt"/>
                <a:ea typeface="+mn-ea"/>
                <a:cs typeface="+mn-cs"/>
              </a:rPr>
              <a:t> but only for a limited time. This will create a sense of urgency around the product. </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13</a:t>
            </a:fld>
            <a:endParaRPr lang="en-US"/>
          </a:p>
        </p:txBody>
      </p:sp>
    </p:spTree>
    <p:extLst>
      <p:ext uri="{BB962C8B-B14F-4D97-AF65-F5344CB8AC3E}">
        <p14:creationId xmlns:p14="http://schemas.microsoft.com/office/powerpoint/2010/main" val="703307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The Home Page</a:t>
            </a:r>
            <a:r>
              <a:rPr lang="en-US" sz="1200" b="0" kern="1200" baseline="0" dirty="0" smtClean="0">
                <a:solidFill>
                  <a:schemeClr val="tx1"/>
                </a:solidFill>
                <a:effectLst/>
                <a:latin typeface="+mn-lt"/>
                <a:ea typeface="+mn-ea"/>
                <a:cs typeface="+mn-cs"/>
              </a:rPr>
              <a:t> Funnel utilizes the home page of a website and turns it into a lead funnel. On the first page, tell customers the story of your business, how it got started, the problem you’re trying to solve, and how your products do that. Visitors can then opt-in to learn more, or buy those products you’ve featured on the home page.</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14</a:t>
            </a:fld>
            <a:endParaRPr lang="en-US"/>
          </a:p>
        </p:txBody>
      </p:sp>
    </p:spTree>
    <p:extLst>
      <p:ext uri="{BB962C8B-B14F-4D97-AF65-F5344CB8AC3E}">
        <p14:creationId xmlns:p14="http://schemas.microsoft.com/office/powerpoint/2010/main" val="1306471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The Cancellation</a:t>
            </a:r>
            <a:r>
              <a:rPr lang="en-US" sz="1200" b="0" kern="1200" baseline="0" dirty="0" smtClean="0">
                <a:solidFill>
                  <a:schemeClr val="tx1"/>
                </a:solidFill>
                <a:effectLst/>
                <a:latin typeface="+mn-lt"/>
                <a:ea typeface="+mn-ea"/>
                <a:cs typeface="+mn-cs"/>
              </a:rPr>
              <a:t> Funnel is a great tool to use when someone tries to refund or cancel an order for your product or service. Asking them to take a small quiz first can help you better understand why they want to cancel their order. Most of the time, it’s simply because they don’t fully understand it. When that, or something else easily fixable is the case, you can then try to save the sale on the next page. </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15</a:t>
            </a:fld>
            <a:endParaRPr lang="en-US"/>
          </a:p>
        </p:txBody>
      </p:sp>
    </p:spTree>
    <p:extLst>
      <p:ext uri="{BB962C8B-B14F-4D97-AF65-F5344CB8AC3E}">
        <p14:creationId xmlns:p14="http://schemas.microsoft.com/office/powerpoint/2010/main" val="1284623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The</a:t>
            </a:r>
            <a:r>
              <a:rPr lang="en-US" sz="1200" b="0" kern="1200" baseline="0" dirty="0" smtClean="0">
                <a:solidFill>
                  <a:schemeClr val="tx1"/>
                </a:solidFill>
                <a:effectLst/>
                <a:latin typeface="+mn-lt"/>
                <a:ea typeface="+mn-ea"/>
                <a:cs typeface="+mn-cs"/>
              </a:rPr>
              <a:t> Storefront Funnel is very similar to an e-commerce page, listing out several different products that are accompanied by links. The difference is that the link will send customers to another funnel that will sell them on that product. </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16</a:t>
            </a:fld>
            <a:endParaRPr lang="en-US"/>
          </a:p>
        </p:txBody>
      </p:sp>
    </p:spTree>
    <p:extLst>
      <p:ext uri="{BB962C8B-B14F-4D97-AF65-F5344CB8AC3E}">
        <p14:creationId xmlns:p14="http://schemas.microsoft.com/office/powerpoint/2010/main" val="1456241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The Summit Funnel is really an online conference with multiple</a:t>
            </a:r>
            <a:r>
              <a:rPr lang="en-US" sz="1200" b="0" kern="1200" baseline="0" dirty="0" smtClean="0">
                <a:solidFill>
                  <a:schemeClr val="tx1"/>
                </a:solidFill>
                <a:effectLst/>
                <a:latin typeface="+mn-lt"/>
                <a:ea typeface="+mn-ea"/>
                <a:cs typeface="+mn-cs"/>
              </a:rPr>
              <a:t> speakers that are experts in the field. Anyone can attend for free, but they must register to do so. The expert recordings are then used to upsell the customer on a product. Biographies of those speakers are on the second page and this page can be used to upsell the actual recording. They can even be moved through that funnel to a Share Page at the end where they are encouraged to invite their friends to the summit as well. </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17</a:t>
            </a:fld>
            <a:endParaRPr lang="en-US"/>
          </a:p>
        </p:txBody>
      </p:sp>
    </p:spTree>
    <p:extLst>
      <p:ext uri="{BB962C8B-B14F-4D97-AF65-F5344CB8AC3E}">
        <p14:creationId xmlns:p14="http://schemas.microsoft.com/office/powerpoint/2010/main" val="173920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A lead magnet</a:t>
            </a:r>
            <a:r>
              <a:rPr lang="en-US" sz="1200" b="0" kern="1200" baseline="0" dirty="0" smtClean="0">
                <a:solidFill>
                  <a:schemeClr val="tx1"/>
                </a:solidFill>
                <a:effectLst/>
                <a:latin typeface="+mn-lt"/>
                <a:ea typeface="+mn-ea"/>
                <a:cs typeface="+mn-cs"/>
              </a:rPr>
              <a:t> funnel should be set up to give something of value away for an email address. This can be a number of things, although e-books, reports and whitepapers are most common, but it should be something tangible that has value</a:t>
            </a:r>
            <a:r>
              <a:rPr lang="en-US" sz="1200" b="0" kern="1200" baseline="0" smtClean="0">
                <a:solidFill>
                  <a:schemeClr val="tx1"/>
                </a:solidFill>
                <a:effectLst/>
                <a:latin typeface="+mn-lt"/>
                <a:ea typeface="+mn-ea"/>
                <a:cs typeface="+mn-cs"/>
              </a:rPr>
              <a:t>. </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2</a:t>
            </a:fld>
            <a:endParaRPr lang="en-US"/>
          </a:p>
        </p:txBody>
      </p:sp>
    </p:spTree>
    <p:extLst>
      <p:ext uri="{BB962C8B-B14F-4D97-AF65-F5344CB8AC3E}">
        <p14:creationId xmlns:p14="http://schemas.microsoft.com/office/powerpoint/2010/main" val="1878834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A Bridge Funnel connects two different</a:t>
            </a:r>
            <a:r>
              <a:rPr lang="en-US" sz="1200" b="0" kern="1200" baseline="0" dirty="0" smtClean="0">
                <a:solidFill>
                  <a:schemeClr val="tx1"/>
                </a:solidFill>
                <a:effectLst/>
                <a:latin typeface="+mn-lt"/>
                <a:ea typeface="+mn-ea"/>
                <a:cs typeface="+mn-cs"/>
              </a:rPr>
              <a:t> but related ideas for the customer and it’s a great tool for marketers that have no control over the page customers are being sent to. When these two ideas are connected, it sets up the sale that can be made in the next funnel.</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3</a:t>
            </a:fld>
            <a:endParaRPr lang="en-US"/>
          </a:p>
        </p:txBody>
      </p:sp>
    </p:spTree>
    <p:extLst>
      <p:ext uri="{BB962C8B-B14F-4D97-AF65-F5344CB8AC3E}">
        <p14:creationId xmlns:p14="http://schemas.microsoft.com/office/powerpoint/2010/main" val="2137544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A survey funnel helps</a:t>
            </a:r>
            <a:r>
              <a:rPr lang="en-US" sz="1200" b="0" kern="1200" baseline="0" dirty="0" smtClean="0">
                <a:solidFill>
                  <a:schemeClr val="tx1"/>
                </a:solidFill>
                <a:effectLst/>
                <a:latin typeface="+mn-lt"/>
                <a:ea typeface="+mn-ea"/>
                <a:cs typeface="+mn-cs"/>
              </a:rPr>
              <a:t> get your customers more engaged with you or your product. They are making a commitment to take the survey, which makes them feel committed. But even more importantly, it allows you to get to know your customers. And once you determine who they are, you can better target your sales message to them. For example, if you’re selling travel packages, you may ask your customers if they have children. Those who don’t will be sent to one funnel while those who do will be sent to another funnel that uses a different sales tactic, perhaps showing them kid-friendly locales. </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4</a:t>
            </a:fld>
            <a:endParaRPr lang="en-US"/>
          </a:p>
        </p:txBody>
      </p:sp>
    </p:spTree>
    <p:extLst>
      <p:ext uri="{BB962C8B-B14F-4D97-AF65-F5344CB8AC3E}">
        <p14:creationId xmlns:p14="http://schemas.microsoft.com/office/powerpoint/2010/main" val="273031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Application Funnels are just that</a:t>
            </a:r>
            <a:r>
              <a:rPr lang="en-US" sz="1200" b="0" kern="1200" baseline="0" dirty="0" smtClean="0">
                <a:solidFill>
                  <a:schemeClr val="tx1"/>
                </a:solidFill>
                <a:effectLst/>
                <a:latin typeface="+mn-lt"/>
                <a:ea typeface="+mn-ea"/>
                <a:cs typeface="+mn-cs"/>
              </a:rPr>
              <a:t> - </a:t>
            </a:r>
            <a:r>
              <a:rPr lang="en-US" sz="1200" b="0" kern="1200" dirty="0" smtClean="0">
                <a:solidFill>
                  <a:schemeClr val="tx1"/>
                </a:solidFill>
                <a:effectLst/>
                <a:latin typeface="+mn-lt"/>
                <a:ea typeface="+mn-ea"/>
                <a:cs typeface="+mn-cs"/>
              </a:rPr>
              <a:t>potential clients must ‘apply’ to become a client. It helps you qualify the people you want to work with so</a:t>
            </a:r>
            <a:r>
              <a:rPr lang="en-US" sz="1200" b="0" kern="1200" baseline="0" dirty="0" smtClean="0">
                <a:solidFill>
                  <a:schemeClr val="tx1"/>
                </a:solidFill>
                <a:effectLst/>
                <a:latin typeface="+mn-lt"/>
                <a:ea typeface="+mn-ea"/>
                <a:cs typeface="+mn-cs"/>
              </a:rPr>
              <a:t> in the end, all of your clients are higher quality so you can make more sales from them. It’s a strategy used by many high-end consultants.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5</a:t>
            </a:fld>
            <a:endParaRPr lang="en-US"/>
          </a:p>
        </p:txBody>
      </p:sp>
    </p:spTree>
    <p:extLst>
      <p:ext uri="{BB962C8B-B14F-4D97-AF65-F5344CB8AC3E}">
        <p14:creationId xmlns:p14="http://schemas.microsoft.com/office/powerpoint/2010/main" val="1527370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The 2-Step Tripwire Funnel has two steps, just as its name would suggest. During the first step the customer is sold a product that has</a:t>
            </a:r>
            <a:r>
              <a:rPr lang="en-US" sz="1200" b="0" kern="1200" baseline="0" dirty="0" smtClean="0">
                <a:solidFill>
                  <a:schemeClr val="tx1"/>
                </a:solidFill>
                <a:effectLst/>
                <a:latin typeface="+mn-lt"/>
                <a:ea typeface="+mn-ea"/>
                <a:cs typeface="+mn-cs"/>
              </a:rPr>
              <a:t> value to them and that has a very low price. Once they’ve entered their credit card information you can then upsell on other products that hold value, but that have a higher price point. Because the customer will have entered their contact information along with their credit card information in the first step, even if they don’t take the upsell, you’ll still know how to follow-up with them. </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6</a:t>
            </a:fld>
            <a:endParaRPr lang="en-US"/>
          </a:p>
        </p:txBody>
      </p:sp>
    </p:spTree>
    <p:extLst>
      <p:ext uri="{BB962C8B-B14F-4D97-AF65-F5344CB8AC3E}">
        <p14:creationId xmlns:p14="http://schemas.microsoft.com/office/powerpoint/2010/main" val="799231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A video</a:t>
            </a:r>
            <a:r>
              <a:rPr lang="en-US" sz="1200" b="0" kern="1200" baseline="0" dirty="0" smtClean="0">
                <a:solidFill>
                  <a:schemeClr val="tx1"/>
                </a:solidFill>
                <a:effectLst/>
                <a:latin typeface="+mn-lt"/>
                <a:ea typeface="+mn-ea"/>
                <a:cs typeface="+mn-cs"/>
              </a:rPr>
              <a:t> sales letter funnel simply plays a video that sells the product or service. People are very visual and love watching videos, making these funnels very effective. Once the customer decides to order the product or service, you can then include an upsell or </a:t>
            </a:r>
            <a:r>
              <a:rPr lang="en-US" sz="1200" b="0" kern="1200" baseline="0" dirty="0" err="1" smtClean="0">
                <a:solidFill>
                  <a:schemeClr val="tx1"/>
                </a:solidFill>
                <a:effectLst/>
                <a:latin typeface="+mn-lt"/>
                <a:ea typeface="+mn-ea"/>
                <a:cs typeface="+mn-cs"/>
              </a:rPr>
              <a:t>downsell</a:t>
            </a:r>
            <a:r>
              <a:rPr lang="en-US" sz="1200" b="0" kern="1200" baseline="0" dirty="0" smtClean="0">
                <a:solidFill>
                  <a:schemeClr val="tx1"/>
                </a:solidFill>
                <a:effectLst/>
                <a:latin typeface="+mn-lt"/>
                <a:ea typeface="+mn-ea"/>
                <a:cs typeface="+mn-cs"/>
              </a:rPr>
              <a:t>.</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7</a:t>
            </a:fld>
            <a:endParaRPr lang="en-US"/>
          </a:p>
        </p:txBody>
      </p:sp>
    </p:spTree>
    <p:extLst>
      <p:ext uri="{BB962C8B-B14F-4D97-AF65-F5344CB8AC3E}">
        <p14:creationId xmlns:p14="http://schemas.microsoft.com/office/powerpoint/2010/main" val="1354553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smtClean="0">
                <a:solidFill>
                  <a:schemeClr val="tx1"/>
                </a:solidFill>
                <a:effectLst/>
                <a:latin typeface="+mn-lt"/>
                <a:ea typeface="+mn-ea"/>
                <a:cs typeface="+mn-cs"/>
              </a:rPr>
              <a:t>Simple enough, this funnel uses a long form sales letter to sell the product. After the letter has sold the product or service, you can then upsell or </a:t>
            </a:r>
            <a:r>
              <a:rPr lang="en-US" sz="1200" b="0" kern="1200" baseline="0" dirty="0" err="1" smtClean="0">
                <a:solidFill>
                  <a:schemeClr val="tx1"/>
                </a:solidFill>
                <a:effectLst/>
                <a:latin typeface="+mn-lt"/>
                <a:ea typeface="+mn-ea"/>
                <a:cs typeface="+mn-cs"/>
              </a:rPr>
              <a:t>downsell</a:t>
            </a:r>
            <a:r>
              <a:rPr lang="en-US" sz="1200" b="0" kern="1200" baseline="0" dirty="0" smtClean="0">
                <a:solidFill>
                  <a:schemeClr val="tx1"/>
                </a:solidFill>
                <a:effectLst/>
                <a:latin typeface="+mn-lt"/>
                <a:ea typeface="+mn-ea"/>
                <a:cs typeface="+mn-cs"/>
              </a:rPr>
              <a:t> to increase their cart value even more.</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8</a:t>
            </a:fld>
            <a:endParaRPr lang="en-US"/>
          </a:p>
        </p:txBody>
      </p:sp>
    </p:spTree>
    <p:extLst>
      <p:ext uri="{BB962C8B-B14F-4D97-AF65-F5344CB8AC3E}">
        <p14:creationId xmlns:p14="http://schemas.microsoft.com/office/powerpoint/2010/main" val="1171379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A membership funnel is used when trying</a:t>
            </a:r>
            <a:r>
              <a:rPr lang="en-US" sz="1200" b="0" kern="1200" baseline="0" dirty="0" smtClean="0">
                <a:solidFill>
                  <a:schemeClr val="tx1"/>
                </a:solidFill>
                <a:effectLst/>
                <a:latin typeface="+mn-lt"/>
                <a:ea typeface="+mn-ea"/>
                <a:cs typeface="+mn-cs"/>
              </a:rPr>
              <a:t> to sell people on membership sites, subscriptions, and paid newsletters. The first part of the funnel is used to get someone to sign up for a trial period. The second page is then used to thank them and provide them with a link to create their account. Once they’ve signed up with a username and password that they will create, you can then unlock content for them based on their specific purchases. </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64F22D-157F-2940-BAD4-B91F486BF448}" type="slidenum">
              <a:rPr lang="en-US" smtClean="0"/>
              <a:t>9</a:t>
            </a:fld>
            <a:endParaRPr lang="en-US"/>
          </a:p>
        </p:txBody>
      </p:sp>
    </p:spTree>
    <p:extLst>
      <p:ext uri="{BB962C8B-B14F-4D97-AF65-F5344CB8AC3E}">
        <p14:creationId xmlns:p14="http://schemas.microsoft.com/office/powerpoint/2010/main" val="665630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D997077-A4AC-D349-91BB-1A7AFC0E3733}" type="datetimeFigureOut">
              <a:rPr lang="en-US" smtClean="0"/>
              <a:t>1/16/18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C3C30C-2475-7E41-B09F-7F25E40BB761}" type="slidenum">
              <a:rPr lang="en-US" smtClean="0"/>
              <a:t>‹#›</a:t>
            </a:fld>
            <a:endParaRPr lang="en-US"/>
          </a:p>
        </p:txBody>
      </p:sp>
    </p:spTree>
    <p:extLst>
      <p:ext uri="{BB962C8B-B14F-4D97-AF65-F5344CB8AC3E}">
        <p14:creationId xmlns:p14="http://schemas.microsoft.com/office/powerpoint/2010/main" val="1023532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997077-A4AC-D349-91BB-1A7AFC0E3733}" type="datetimeFigureOut">
              <a:rPr lang="en-US" smtClean="0"/>
              <a:t>1/16/18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C3C30C-2475-7E41-B09F-7F25E40BB761}" type="slidenum">
              <a:rPr lang="en-US" smtClean="0"/>
              <a:t>‹#›</a:t>
            </a:fld>
            <a:endParaRPr lang="en-US"/>
          </a:p>
        </p:txBody>
      </p:sp>
    </p:spTree>
    <p:extLst>
      <p:ext uri="{BB962C8B-B14F-4D97-AF65-F5344CB8AC3E}">
        <p14:creationId xmlns:p14="http://schemas.microsoft.com/office/powerpoint/2010/main" val="173343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997077-A4AC-D349-91BB-1A7AFC0E3733}" type="datetimeFigureOut">
              <a:rPr lang="en-US" smtClean="0"/>
              <a:t>1/16/18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C3C30C-2475-7E41-B09F-7F25E40BB761}" type="slidenum">
              <a:rPr lang="en-US" smtClean="0"/>
              <a:t>‹#›</a:t>
            </a:fld>
            <a:endParaRPr lang="en-US"/>
          </a:p>
        </p:txBody>
      </p:sp>
    </p:spTree>
    <p:extLst>
      <p:ext uri="{BB962C8B-B14F-4D97-AF65-F5344CB8AC3E}">
        <p14:creationId xmlns:p14="http://schemas.microsoft.com/office/powerpoint/2010/main" val="140269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997077-A4AC-D349-91BB-1A7AFC0E3733}" type="datetimeFigureOut">
              <a:rPr lang="en-US" smtClean="0"/>
              <a:t>1/16/18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C3C30C-2475-7E41-B09F-7F25E40BB761}" type="slidenum">
              <a:rPr lang="en-US" smtClean="0"/>
              <a:t>‹#›</a:t>
            </a:fld>
            <a:endParaRPr lang="en-US"/>
          </a:p>
        </p:txBody>
      </p:sp>
    </p:spTree>
    <p:extLst>
      <p:ext uri="{BB962C8B-B14F-4D97-AF65-F5344CB8AC3E}">
        <p14:creationId xmlns:p14="http://schemas.microsoft.com/office/powerpoint/2010/main" val="1169252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D997077-A4AC-D349-91BB-1A7AFC0E3733}" type="datetimeFigureOut">
              <a:rPr lang="en-US" smtClean="0"/>
              <a:t>1/16/18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C3C30C-2475-7E41-B09F-7F25E40BB761}" type="slidenum">
              <a:rPr lang="en-US" smtClean="0"/>
              <a:t>‹#›</a:t>
            </a:fld>
            <a:endParaRPr lang="en-US"/>
          </a:p>
        </p:txBody>
      </p:sp>
    </p:spTree>
    <p:extLst>
      <p:ext uri="{BB962C8B-B14F-4D97-AF65-F5344CB8AC3E}">
        <p14:creationId xmlns:p14="http://schemas.microsoft.com/office/powerpoint/2010/main" val="10418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D997077-A4AC-D349-91BB-1A7AFC0E3733}" type="datetimeFigureOut">
              <a:rPr lang="en-US" smtClean="0"/>
              <a:t>1/16/18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C3C30C-2475-7E41-B09F-7F25E40BB761}" type="slidenum">
              <a:rPr lang="en-US" smtClean="0"/>
              <a:t>‹#›</a:t>
            </a:fld>
            <a:endParaRPr lang="en-US"/>
          </a:p>
        </p:txBody>
      </p:sp>
    </p:spTree>
    <p:extLst>
      <p:ext uri="{BB962C8B-B14F-4D97-AF65-F5344CB8AC3E}">
        <p14:creationId xmlns:p14="http://schemas.microsoft.com/office/powerpoint/2010/main" val="1151032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D997077-A4AC-D349-91BB-1A7AFC0E3733}" type="datetimeFigureOut">
              <a:rPr lang="en-US" smtClean="0"/>
              <a:t>1/16/18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C3C30C-2475-7E41-B09F-7F25E40BB761}" type="slidenum">
              <a:rPr lang="en-US" smtClean="0"/>
              <a:t>‹#›</a:t>
            </a:fld>
            <a:endParaRPr lang="en-US"/>
          </a:p>
        </p:txBody>
      </p:sp>
    </p:spTree>
    <p:extLst>
      <p:ext uri="{BB962C8B-B14F-4D97-AF65-F5344CB8AC3E}">
        <p14:creationId xmlns:p14="http://schemas.microsoft.com/office/powerpoint/2010/main" val="878552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D997077-A4AC-D349-91BB-1A7AFC0E3733}" type="datetimeFigureOut">
              <a:rPr lang="en-US" smtClean="0"/>
              <a:t>1/16/18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C3C30C-2475-7E41-B09F-7F25E40BB761}" type="slidenum">
              <a:rPr lang="en-US" smtClean="0"/>
              <a:t>‹#›</a:t>
            </a:fld>
            <a:endParaRPr lang="en-US"/>
          </a:p>
        </p:txBody>
      </p:sp>
    </p:spTree>
    <p:extLst>
      <p:ext uri="{BB962C8B-B14F-4D97-AF65-F5344CB8AC3E}">
        <p14:creationId xmlns:p14="http://schemas.microsoft.com/office/powerpoint/2010/main" val="1877811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997077-A4AC-D349-91BB-1A7AFC0E3733}" type="datetimeFigureOut">
              <a:rPr lang="en-US" smtClean="0"/>
              <a:t>1/16/18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C3C30C-2475-7E41-B09F-7F25E40BB761}" type="slidenum">
              <a:rPr lang="en-US" smtClean="0"/>
              <a:t>‹#›</a:t>
            </a:fld>
            <a:endParaRPr lang="en-US"/>
          </a:p>
        </p:txBody>
      </p:sp>
    </p:spTree>
    <p:extLst>
      <p:ext uri="{BB962C8B-B14F-4D97-AF65-F5344CB8AC3E}">
        <p14:creationId xmlns:p14="http://schemas.microsoft.com/office/powerpoint/2010/main" val="951750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997077-A4AC-D349-91BB-1A7AFC0E3733}" type="datetimeFigureOut">
              <a:rPr lang="en-US" smtClean="0"/>
              <a:t>1/16/18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C3C30C-2475-7E41-B09F-7F25E40BB761}" type="slidenum">
              <a:rPr lang="en-US" smtClean="0"/>
              <a:t>‹#›</a:t>
            </a:fld>
            <a:endParaRPr lang="en-US"/>
          </a:p>
        </p:txBody>
      </p:sp>
    </p:spTree>
    <p:extLst>
      <p:ext uri="{BB962C8B-B14F-4D97-AF65-F5344CB8AC3E}">
        <p14:creationId xmlns:p14="http://schemas.microsoft.com/office/powerpoint/2010/main" val="1609089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997077-A4AC-D349-91BB-1A7AFC0E3733}" type="datetimeFigureOut">
              <a:rPr lang="en-US" smtClean="0"/>
              <a:t>1/16/18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C3C30C-2475-7E41-B09F-7F25E40BB761}" type="slidenum">
              <a:rPr lang="en-US" smtClean="0"/>
              <a:t>‹#›</a:t>
            </a:fld>
            <a:endParaRPr lang="en-US"/>
          </a:p>
        </p:txBody>
      </p:sp>
    </p:spTree>
    <p:extLst>
      <p:ext uri="{BB962C8B-B14F-4D97-AF65-F5344CB8AC3E}">
        <p14:creationId xmlns:p14="http://schemas.microsoft.com/office/powerpoint/2010/main" val="70135723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997077-A4AC-D349-91BB-1A7AFC0E3733}" type="datetimeFigureOut">
              <a:rPr lang="en-US" smtClean="0"/>
              <a:t>1/16/18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C3C30C-2475-7E41-B09F-7F25E40BB761}" type="slidenum">
              <a:rPr lang="en-US" smtClean="0"/>
              <a:t>‹#›</a:t>
            </a:fld>
            <a:endParaRPr lang="en-US"/>
          </a:p>
        </p:txBody>
      </p:sp>
    </p:spTree>
    <p:extLst>
      <p:ext uri="{BB962C8B-B14F-4D97-AF65-F5344CB8AC3E}">
        <p14:creationId xmlns:p14="http://schemas.microsoft.com/office/powerpoint/2010/main" val="1528776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1.png"/><Relationship Id="rId5" Type="http://schemas.openxmlformats.org/officeDocument/2006/relationships/image" Target="../media/image14.png"/><Relationship Id="rId6"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png"/><Relationship Id="rId6"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png"/><Relationship Id="rId6" Type="http://schemas.openxmlformats.org/officeDocument/2006/relationships/image" Target="../media/image20.png"/><Relationship Id="rId7"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4.png"/><Relationship Id="rId5" Type="http://schemas.openxmlformats.org/officeDocument/2006/relationships/image" Target="../media/image28.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4.png"/><Relationship Id="rId5" Type="http://schemas.openxmlformats.org/officeDocument/2006/relationships/image" Target="../media/image3.png"/><Relationship Id="rId6" Type="http://schemas.openxmlformats.org/officeDocument/2006/relationships/image" Target="../media/image29.png"/><Relationship Id="rId7"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4.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5.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6.png"/><Relationship Id="rId5" Type="http://schemas.openxmlformats.org/officeDocument/2006/relationships/image" Target="../media/image14.png"/><Relationship Id="rId6" Type="http://schemas.openxmlformats.org/officeDocument/2006/relationships/image" Target="../media/image13.png"/><Relationship Id="rId7"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3431237" y="5385744"/>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SQUEEZE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2906" y="2113574"/>
            <a:ext cx="3033182" cy="2275114"/>
          </a:xfrm>
          <a:prstGeom prst="rect">
            <a:avLst/>
          </a:prstGeom>
        </p:spPr>
      </p:pic>
      <p:cxnSp>
        <p:nvCxnSpPr>
          <p:cNvPr id="9" name="Straight Arrow Connector 8"/>
          <p:cNvCxnSpPr>
            <a:stCxn id="6" idx="3"/>
            <a:endCxn id="7" idx="1"/>
          </p:cNvCxnSpPr>
          <p:nvPr/>
        </p:nvCxnSpPr>
        <p:spPr>
          <a:xfrm>
            <a:off x="5553430" y="3251131"/>
            <a:ext cx="809476"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249808" y="4135483"/>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08782" y="4980941"/>
            <a:ext cx="1082051" cy="767661"/>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5373" y="4980941"/>
            <a:ext cx="1082051" cy="767661"/>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41964" y="4980941"/>
            <a:ext cx="1082051" cy="767661"/>
          </a:xfrm>
          <a:prstGeom prst="rect">
            <a:avLst/>
          </a:prstGeom>
        </p:spPr>
      </p:pic>
      <p:sp>
        <p:nvSpPr>
          <p:cNvPr id="18" name="Rounded Rectangle 17"/>
          <p:cNvSpPr/>
          <p:nvPr/>
        </p:nvSpPr>
        <p:spPr>
          <a:xfrm>
            <a:off x="2708782" y="1663631"/>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Squeeze Page</a:t>
            </a:r>
            <a:endParaRPr lang="en-US" dirty="0">
              <a:latin typeface="Lato" charset="0"/>
              <a:ea typeface="Lato" charset="0"/>
              <a:cs typeface="Lato" charset="0"/>
            </a:endParaRPr>
          </a:p>
        </p:txBody>
      </p:sp>
      <p:sp>
        <p:nvSpPr>
          <p:cNvPr id="19" name="Rounded Rectangle 18"/>
          <p:cNvSpPr/>
          <p:nvPr/>
        </p:nvSpPr>
        <p:spPr>
          <a:xfrm>
            <a:off x="6551439" y="1663631"/>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Thank You </a:t>
            </a:r>
            <a:r>
              <a:rPr lang="en-US" dirty="0" smtClean="0">
                <a:latin typeface="Lato" charset="0"/>
                <a:ea typeface="Lato" charset="0"/>
                <a:cs typeface="Lato" charset="0"/>
              </a:rPr>
              <a:t>Page</a:t>
            </a:r>
            <a:endParaRPr lang="en-US" dirty="0">
              <a:latin typeface="Lato" charset="0"/>
              <a:ea typeface="Lato" charset="0"/>
              <a:cs typeface="Lato" charset="0"/>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20248" y="2113574"/>
            <a:ext cx="3033182" cy="2275114"/>
          </a:xfrm>
          <a:prstGeom prst="rect">
            <a:avLst/>
          </a:prstGeom>
        </p:spPr>
      </p:pic>
    </p:spTree>
    <p:extLst>
      <p:ext uri="{BB962C8B-B14F-4D97-AF65-F5344CB8AC3E}">
        <p14:creationId xmlns:p14="http://schemas.microsoft.com/office/powerpoint/2010/main" val="269421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1414991" y="5612282"/>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INVISIBLE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365196" y="3351848"/>
            <a:ext cx="809476"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233562" y="4362021"/>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536" y="5207479"/>
            <a:ext cx="1082051" cy="76766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127" y="5207479"/>
            <a:ext cx="1082051" cy="76766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5718" y="5207479"/>
            <a:ext cx="1082051" cy="767661"/>
          </a:xfrm>
          <a:prstGeom prst="rect">
            <a:avLst/>
          </a:prstGeom>
        </p:spPr>
      </p:pic>
      <p:sp>
        <p:nvSpPr>
          <p:cNvPr id="18" name="Rounded Rectangle 17"/>
          <p:cNvSpPr/>
          <p:nvPr/>
        </p:nvSpPr>
        <p:spPr>
          <a:xfrm>
            <a:off x="520548" y="1792586"/>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VSL Page</a:t>
            </a:r>
            <a:endParaRPr lang="en-US" dirty="0">
              <a:latin typeface="Lato" charset="0"/>
              <a:ea typeface="Lato" charset="0"/>
              <a:cs typeface="Lato" charset="0"/>
            </a:endParaRPr>
          </a:p>
        </p:txBody>
      </p:sp>
      <p:sp>
        <p:nvSpPr>
          <p:cNvPr id="19" name="Rounded Rectangle 18"/>
          <p:cNvSpPr/>
          <p:nvPr/>
        </p:nvSpPr>
        <p:spPr>
          <a:xfrm>
            <a:off x="4417347" y="1824301"/>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OTO Page</a:t>
            </a:r>
            <a:endParaRPr lang="en-US" dirty="0">
              <a:latin typeface="Lato" charset="0"/>
              <a:ea typeface="Lato" charset="0"/>
              <a:cs typeface="Lato"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4672" y="2328408"/>
            <a:ext cx="3141464" cy="235633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2657" y="2274243"/>
            <a:ext cx="3051896" cy="2289151"/>
          </a:xfrm>
          <a:prstGeom prst="rect">
            <a:avLst/>
          </a:prstGeom>
        </p:spPr>
      </p:pic>
      <p:sp>
        <p:nvSpPr>
          <p:cNvPr id="17" name="Rounded Rectangle 16"/>
          <p:cNvSpPr/>
          <p:nvPr/>
        </p:nvSpPr>
        <p:spPr>
          <a:xfrm>
            <a:off x="8556821" y="1824301"/>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Offer Wall Page</a:t>
            </a:r>
            <a:endParaRPr lang="en-US" dirty="0">
              <a:latin typeface="Lato" charset="0"/>
              <a:ea typeface="Lato" charset="0"/>
              <a:cs typeface="Lato" charset="0"/>
            </a:endParaRPr>
          </a:p>
        </p:txBody>
      </p:sp>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14146" y="2328408"/>
            <a:ext cx="3141463" cy="2356333"/>
          </a:xfrm>
          <a:prstGeom prst="rect">
            <a:avLst/>
          </a:prstGeom>
        </p:spPr>
      </p:pic>
      <p:cxnSp>
        <p:nvCxnSpPr>
          <p:cNvPr id="21" name="Straight Arrow Connector 20"/>
          <p:cNvCxnSpPr/>
          <p:nvPr/>
        </p:nvCxnSpPr>
        <p:spPr>
          <a:xfrm>
            <a:off x="7316136" y="3351848"/>
            <a:ext cx="809476"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9193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WEBINAR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577467" y="3474356"/>
            <a:ext cx="809476"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930658" y="4562928"/>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389632" y="1820073"/>
            <a:ext cx="2964390"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Webinar Registration </a:t>
            </a:r>
            <a:r>
              <a:rPr lang="en-US" dirty="0" smtClean="0">
                <a:latin typeface="Lato" charset="0"/>
                <a:ea typeface="Lato" charset="0"/>
                <a:cs typeface="Lato" charset="0"/>
              </a:rPr>
              <a:t>Page</a:t>
            </a:r>
            <a:endParaRPr lang="en-US" dirty="0">
              <a:latin typeface="Lato" charset="0"/>
              <a:ea typeface="Lato" charset="0"/>
              <a:cs typeface="Lato" charset="0"/>
            </a:endParaRPr>
          </a:p>
        </p:txBody>
      </p:sp>
      <p:sp>
        <p:nvSpPr>
          <p:cNvPr id="19" name="Rounded Rectangle 18"/>
          <p:cNvSpPr/>
          <p:nvPr/>
        </p:nvSpPr>
        <p:spPr>
          <a:xfrm>
            <a:off x="8594487" y="1817685"/>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 Webinar Page</a:t>
            </a:r>
            <a:endParaRPr lang="en-US" dirty="0">
              <a:latin typeface="Lato" charset="0"/>
              <a:ea typeface="Lato" charset="0"/>
              <a:cs typeface="Lato"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88" y="2328408"/>
            <a:ext cx="3411279" cy="255871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9341" y="2255227"/>
            <a:ext cx="3606406" cy="2705075"/>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9632" y="5408386"/>
            <a:ext cx="1082051" cy="767661"/>
          </a:xfrm>
          <a:prstGeom prst="rect">
            <a:avLst/>
          </a:prstGeom>
        </p:spPr>
      </p:pic>
      <p:cxnSp>
        <p:nvCxnSpPr>
          <p:cNvPr id="20" name="Straight Arrow Connector 19"/>
          <p:cNvCxnSpPr/>
          <p:nvPr/>
        </p:nvCxnSpPr>
        <p:spPr>
          <a:xfrm flipV="1">
            <a:off x="1398370" y="5780533"/>
            <a:ext cx="8420474" cy="11683"/>
          </a:xfrm>
          <a:prstGeom prst="straightConnector1">
            <a:avLst/>
          </a:prstGeom>
          <a:ln w="6350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96310" y="5408386"/>
            <a:ext cx="1082051" cy="767661"/>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3239" y="5408386"/>
            <a:ext cx="1082051" cy="767661"/>
          </a:xfrm>
          <a:prstGeom prst="rect">
            <a:avLst/>
          </a:prstGeom>
        </p:spPr>
      </p:pic>
      <p:sp>
        <p:nvSpPr>
          <p:cNvPr id="14" name="Rounded Rectangle 13"/>
          <p:cNvSpPr/>
          <p:nvPr/>
        </p:nvSpPr>
        <p:spPr>
          <a:xfrm>
            <a:off x="4880436" y="1817685"/>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 Webinar Confirmation</a:t>
            </a:r>
            <a:endParaRPr lang="en-US" dirty="0">
              <a:latin typeface="Lato" charset="0"/>
              <a:ea typeface="Lato" charset="0"/>
              <a:cs typeface="Lato" charset="0"/>
            </a:endParaRPr>
          </a:p>
        </p:txBody>
      </p:sp>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05290" y="2255227"/>
            <a:ext cx="3606405" cy="2705075"/>
          </a:xfrm>
          <a:prstGeom prst="rect">
            <a:avLst/>
          </a:prstGeom>
        </p:spPr>
      </p:pic>
      <p:cxnSp>
        <p:nvCxnSpPr>
          <p:cNvPr id="23" name="Straight Arrow Connector 22"/>
          <p:cNvCxnSpPr/>
          <p:nvPr/>
        </p:nvCxnSpPr>
        <p:spPr>
          <a:xfrm flipV="1">
            <a:off x="9818844" y="4887124"/>
            <a:ext cx="0" cy="905092"/>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4757057" y="5535500"/>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 Indoctrination Pages</a:t>
            </a:r>
            <a:endParaRPr lang="en-US" dirty="0">
              <a:latin typeface="Lato" charset="0"/>
              <a:ea typeface="Lato" charset="0"/>
              <a:cs typeface="Lato" charset="0"/>
            </a:endParaRPr>
          </a:p>
        </p:txBody>
      </p:sp>
      <p:cxnSp>
        <p:nvCxnSpPr>
          <p:cNvPr id="25" name="Straight Arrow Connector 24"/>
          <p:cNvCxnSpPr/>
          <p:nvPr/>
        </p:nvCxnSpPr>
        <p:spPr>
          <a:xfrm flipV="1">
            <a:off x="6085114" y="4839278"/>
            <a:ext cx="0" cy="56910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1982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AUTOWEBINAR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902691" y="3343727"/>
            <a:ext cx="420548"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930658" y="4147457"/>
            <a:ext cx="0" cy="1260929"/>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196278" y="1828800"/>
            <a:ext cx="2964390"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Webinar Registration </a:t>
            </a:r>
            <a:r>
              <a:rPr lang="en-US" dirty="0" smtClean="0">
                <a:latin typeface="Lato" charset="0"/>
                <a:ea typeface="Lato" charset="0"/>
                <a:cs typeface="Lato" charset="0"/>
              </a:rPr>
              <a:t>Page</a:t>
            </a:r>
            <a:endParaRPr lang="en-US" dirty="0">
              <a:latin typeface="Lato" charset="0"/>
              <a:ea typeface="Lato" charset="0"/>
              <a:cs typeface="Lato" charset="0"/>
            </a:endParaRPr>
          </a:p>
        </p:txBody>
      </p:sp>
      <p:sp>
        <p:nvSpPr>
          <p:cNvPr id="22" name="Rounded Rectangle 21"/>
          <p:cNvSpPr/>
          <p:nvPr/>
        </p:nvSpPr>
        <p:spPr>
          <a:xfrm>
            <a:off x="9360734" y="1842576"/>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 </a:t>
            </a:r>
            <a:r>
              <a:rPr lang="en-US" smtClean="0">
                <a:latin typeface="Lato" charset="0"/>
                <a:ea typeface="Lato" charset="0"/>
                <a:cs typeface="Lato" charset="0"/>
              </a:rPr>
              <a:t>Webinar Replay</a:t>
            </a:r>
            <a:endParaRPr lang="en-US" dirty="0">
              <a:latin typeface="Lato" charset="0"/>
              <a:ea typeface="Lato" charset="0"/>
              <a:cs typeface="Lato" charset="0"/>
            </a:endParaRPr>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88" y="2328408"/>
            <a:ext cx="2834961" cy="2126433"/>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230" y="2260773"/>
            <a:ext cx="2997122" cy="2248066"/>
          </a:xfrm>
          <a:prstGeom prst="rect">
            <a:avLst/>
          </a:prstGeom>
        </p:spPr>
      </p:pic>
      <p:cxnSp>
        <p:nvCxnSpPr>
          <p:cNvPr id="26" name="Straight Arrow Connector 25"/>
          <p:cNvCxnSpPr/>
          <p:nvPr/>
        </p:nvCxnSpPr>
        <p:spPr>
          <a:xfrm flipV="1">
            <a:off x="1077686" y="5732688"/>
            <a:ext cx="9578941" cy="13289"/>
          </a:xfrm>
          <a:prstGeom prst="straightConnector1">
            <a:avLst/>
          </a:prstGeom>
          <a:ln w="6350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96310" y="5408386"/>
            <a:ext cx="1082051" cy="767661"/>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3239" y="5408386"/>
            <a:ext cx="1082051" cy="767661"/>
          </a:xfrm>
          <a:prstGeom prst="rect">
            <a:avLst/>
          </a:prstGeom>
        </p:spPr>
      </p:pic>
      <p:sp>
        <p:nvSpPr>
          <p:cNvPr id="29" name="Rounded Rectangle 28"/>
          <p:cNvSpPr/>
          <p:nvPr/>
        </p:nvSpPr>
        <p:spPr>
          <a:xfrm>
            <a:off x="3462727" y="1817684"/>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 Webinar Confirmation</a:t>
            </a:r>
            <a:endParaRPr lang="en-US" dirty="0">
              <a:latin typeface="Lato" charset="0"/>
              <a:ea typeface="Lato" charset="0"/>
              <a:cs typeface="Lato" charset="0"/>
            </a:endParaRPr>
          </a:p>
        </p:txBody>
      </p:sp>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92224" y="2267627"/>
            <a:ext cx="2997121" cy="2248066"/>
          </a:xfrm>
          <a:prstGeom prst="rect">
            <a:avLst/>
          </a:prstGeom>
        </p:spPr>
      </p:pic>
      <p:cxnSp>
        <p:nvCxnSpPr>
          <p:cNvPr id="31" name="Straight Arrow Connector 30"/>
          <p:cNvCxnSpPr/>
          <p:nvPr/>
        </p:nvCxnSpPr>
        <p:spPr>
          <a:xfrm flipV="1">
            <a:off x="10656627" y="4839279"/>
            <a:ext cx="0" cy="93052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4757057" y="5535500"/>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 Indoctrination Pages</a:t>
            </a:r>
            <a:endParaRPr lang="en-US" dirty="0">
              <a:latin typeface="Lato" charset="0"/>
              <a:ea typeface="Lato" charset="0"/>
              <a:cs typeface="Lato" charset="0"/>
            </a:endParaRPr>
          </a:p>
        </p:txBody>
      </p:sp>
      <p:cxnSp>
        <p:nvCxnSpPr>
          <p:cNvPr id="33" name="Straight Arrow Connector 32"/>
          <p:cNvCxnSpPr/>
          <p:nvPr/>
        </p:nvCxnSpPr>
        <p:spPr>
          <a:xfrm flipV="1">
            <a:off x="5072742" y="4454841"/>
            <a:ext cx="0" cy="953546"/>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Rounded Rectangle 33"/>
          <p:cNvSpPr/>
          <p:nvPr/>
        </p:nvSpPr>
        <p:spPr>
          <a:xfrm>
            <a:off x="6399799" y="1831696"/>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 Webinar Broadcast</a:t>
            </a:r>
            <a:endParaRPr lang="en-US" dirty="0">
              <a:latin typeface="Lato" charset="0"/>
              <a:ea typeface="Lato" charset="0"/>
              <a:cs typeface="Lato" charset="0"/>
            </a:endParaRPr>
          </a:p>
        </p:txBody>
      </p:sp>
      <p:pic>
        <p:nvPicPr>
          <p:cNvPr id="35" name="Picture 3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29295" y="2249893"/>
            <a:ext cx="2997121" cy="2248066"/>
          </a:xfrm>
          <a:prstGeom prst="rect">
            <a:avLst/>
          </a:prstGeom>
        </p:spPr>
      </p:pic>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9632" y="5408386"/>
            <a:ext cx="1082051" cy="767661"/>
          </a:xfrm>
          <a:prstGeom prst="rect">
            <a:avLst/>
          </a:prstGeom>
        </p:spPr>
      </p:pic>
    </p:spTree>
    <p:extLst>
      <p:ext uri="{BB962C8B-B14F-4D97-AF65-F5344CB8AC3E}">
        <p14:creationId xmlns:p14="http://schemas.microsoft.com/office/powerpoint/2010/main" val="1917005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823469" y="5557338"/>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PRODUCT LAUNCH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922679" y="3259751"/>
            <a:ext cx="6400935"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49695" y="4307077"/>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14" y="5152535"/>
            <a:ext cx="1082051" cy="76766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7605" y="5152535"/>
            <a:ext cx="1082051" cy="76766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4196" y="5152535"/>
            <a:ext cx="1082051" cy="767661"/>
          </a:xfrm>
          <a:prstGeom prst="rect">
            <a:avLst/>
          </a:prstGeom>
        </p:spPr>
      </p:pic>
      <p:sp>
        <p:nvSpPr>
          <p:cNvPr id="18" name="Rounded Rectangle 17"/>
          <p:cNvSpPr/>
          <p:nvPr/>
        </p:nvSpPr>
        <p:spPr>
          <a:xfrm>
            <a:off x="219007" y="1821860"/>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Product Launch Page</a:t>
            </a:r>
            <a:endParaRPr lang="en-US" dirty="0">
              <a:latin typeface="Lato" charset="0"/>
              <a:ea typeface="Lato" charset="0"/>
              <a:cs typeface="Lato" charset="0"/>
            </a:endParaRPr>
          </a:p>
        </p:txBody>
      </p:sp>
      <p:sp>
        <p:nvSpPr>
          <p:cNvPr id="19" name="Rounded Rectangle 18"/>
          <p:cNvSpPr/>
          <p:nvPr/>
        </p:nvSpPr>
        <p:spPr>
          <a:xfrm>
            <a:off x="9326335" y="1846939"/>
            <a:ext cx="2661557"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Order </a:t>
            </a:r>
            <a:r>
              <a:rPr lang="en-US" dirty="0" smtClean="0">
                <a:latin typeface="Lato" charset="0"/>
                <a:ea typeface="Lato" charset="0"/>
                <a:cs typeface="Lato" charset="0"/>
              </a:rPr>
              <a:t>Form</a:t>
            </a:r>
            <a:endParaRPr lang="en-US" dirty="0">
              <a:latin typeface="Lato" charset="0"/>
              <a:ea typeface="Lato" charset="0"/>
              <a:cs typeface="Lato"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8221" y="2243942"/>
            <a:ext cx="3037785" cy="227856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 y="2243943"/>
            <a:ext cx="3037786" cy="2278567"/>
          </a:xfrm>
          <a:prstGeom prst="rect">
            <a:avLst/>
          </a:prstGeom>
        </p:spPr>
      </p:pic>
      <p:sp>
        <p:nvSpPr>
          <p:cNvPr id="17" name="Rounded Rectangle 16"/>
          <p:cNvSpPr/>
          <p:nvPr/>
        </p:nvSpPr>
        <p:spPr>
          <a:xfrm>
            <a:off x="3314919" y="1821860"/>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Product Launch Page</a:t>
            </a:r>
            <a:endParaRPr lang="en-US" dirty="0">
              <a:latin typeface="Lato" charset="0"/>
              <a:ea typeface="Lato" charset="0"/>
              <a:cs typeface="Lato" charset="0"/>
            </a:endParaRPr>
          </a:p>
        </p:txBody>
      </p:sp>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04547" y="2225697"/>
            <a:ext cx="3037785" cy="2278567"/>
          </a:xfrm>
          <a:prstGeom prst="rect">
            <a:avLst/>
          </a:prstGeom>
        </p:spPr>
      </p:pic>
      <p:sp>
        <p:nvSpPr>
          <p:cNvPr id="21" name="Rounded Rectangle 20"/>
          <p:cNvSpPr/>
          <p:nvPr/>
        </p:nvSpPr>
        <p:spPr>
          <a:xfrm>
            <a:off x="6278893" y="1846939"/>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Product Launch Page</a:t>
            </a:r>
            <a:endParaRPr lang="en-US" dirty="0">
              <a:latin typeface="Lato" charset="0"/>
              <a:ea typeface="Lato" charset="0"/>
              <a:cs typeface="Lato" charset="0"/>
            </a:endParaRPr>
          </a:p>
        </p:txBody>
      </p:sp>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85114" y="2254673"/>
            <a:ext cx="3037785" cy="2278567"/>
          </a:xfrm>
          <a:prstGeom prst="rect">
            <a:avLst/>
          </a:prstGeom>
        </p:spPr>
      </p:pic>
    </p:spTree>
    <p:extLst>
      <p:ext uri="{BB962C8B-B14F-4D97-AF65-F5344CB8AC3E}">
        <p14:creationId xmlns:p14="http://schemas.microsoft.com/office/powerpoint/2010/main" val="8972650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HOMEPAGE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367271" y="6097835"/>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185842" y="3665937"/>
            <a:ext cx="0" cy="199059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4816" y="5693032"/>
            <a:ext cx="1082051" cy="767661"/>
          </a:xfrm>
          <a:prstGeom prst="rect">
            <a:avLst/>
          </a:prstGeom>
        </p:spPr>
      </p:pic>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1407" y="5693032"/>
            <a:ext cx="1082051" cy="767661"/>
          </a:xfrm>
          <a:prstGeom prst="rect">
            <a:avLst/>
          </a:prstGeom>
        </p:spPr>
      </p:pic>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7998" y="5693032"/>
            <a:ext cx="1082051" cy="767661"/>
          </a:xfrm>
          <a:prstGeom prst="rect">
            <a:avLst/>
          </a:prstGeom>
        </p:spPr>
      </p:pic>
      <p:sp>
        <p:nvSpPr>
          <p:cNvPr id="26" name="Rounded Rectangle 25"/>
          <p:cNvSpPr/>
          <p:nvPr/>
        </p:nvSpPr>
        <p:spPr>
          <a:xfrm>
            <a:off x="1539116" y="1574429"/>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Home Page</a:t>
            </a:r>
            <a:endParaRPr lang="en-US" dirty="0">
              <a:latin typeface="Lato" charset="0"/>
              <a:ea typeface="Lato" charset="0"/>
              <a:cs typeface="Lato" charset="0"/>
            </a:endParaRPr>
          </a:p>
        </p:txBody>
      </p:sp>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8644" y="2011305"/>
            <a:ext cx="4250786" cy="3188409"/>
          </a:xfrm>
          <a:prstGeom prst="rect">
            <a:avLst/>
          </a:prstGeom>
        </p:spPr>
      </p:pic>
      <p:sp>
        <p:nvSpPr>
          <p:cNvPr id="29" name="Rounded Rectangle 28"/>
          <p:cNvSpPr/>
          <p:nvPr/>
        </p:nvSpPr>
        <p:spPr>
          <a:xfrm>
            <a:off x="4191622" y="3508021"/>
            <a:ext cx="1927533"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Click Pop</a:t>
            </a:r>
            <a:endParaRPr lang="en-US" dirty="0">
              <a:latin typeface="Lato" charset="0"/>
              <a:ea typeface="Lato" charset="0"/>
              <a:cs typeface="Lato" charset="0"/>
            </a:endParaRPr>
          </a:p>
        </p:txBody>
      </p:sp>
      <p:sp>
        <p:nvSpPr>
          <p:cNvPr id="32" name="Rounded Rectangle 31"/>
          <p:cNvSpPr/>
          <p:nvPr/>
        </p:nvSpPr>
        <p:spPr>
          <a:xfrm>
            <a:off x="7630652" y="1531115"/>
            <a:ext cx="3017310"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Thank You Page</a:t>
            </a:r>
            <a:endParaRPr lang="en-US" dirty="0">
              <a:latin typeface="Lato" charset="0"/>
              <a:ea typeface="Lato" charset="0"/>
              <a:cs typeface="Lato" charset="0"/>
            </a:endParaRPr>
          </a:p>
        </p:txBody>
      </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88876" y="1980449"/>
            <a:ext cx="3498279" cy="2623972"/>
          </a:xfrm>
          <a:prstGeom prst="rect">
            <a:avLst/>
          </a:prstGeom>
        </p:spPr>
      </p:pic>
      <p:sp>
        <p:nvSpPr>
          <p:cNvPr id="35" name="Rounded Rectangle 34"/>
          <p:cNvSpPr/>
          <p:nvPr/>
        </p:nvSpPr>
        <p:spPr>
          <a:xfrm>
            <a:off x="7811250" y="4752967"/>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Other Funnels</a:t>
            </a:r>
            <a:endParaRPr lang="en-US" dirty="0">
              <a:latin typeface="Lato" charset="0"/>
              <a:ea typeface="Lato" charset="0"/>
              <a:cs typeface="Lato" charset="0"/>
            </a:endParaRPr>
          </a:p>
        </p:txBody>
      </p:sp>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4691" y="5351455"/>
            <a:ext cx="1558381" cy="1168902"/>
          </a:xfrm>
          <a:prstGeom prst="rect">
            <a:avLst/>
          </a:prstGeom>
        </p:spPr>
      </p:pic>
      <p:cxnSp>
        <p:nvCxnSpPr>
          <p:cNvPr id="21" name="Straight Arrow Connector 20"/>
          <p:cNvCxnSpPr/>
          <p:nvPr/>
        </p:nvCxnSpPr>
        <p:spPr>
          <a:xfrm>
            <a:off x="3594692" y="4002247"/>
            <a:ext cx="4357144" cy="1732731"/>
          </a:xfrm>
          <a:prstGeom prst="straightConnector1">
            <a:avLst/>
          </a:prstGeom>
          <a:ln w="635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5499430" y="2999974"/>
            <a:ext cx="1889446"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41231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CANCELLATION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545425" y="5915206"/>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128727" y="3670300"/>
            <a:ext cx="809476"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363996" y="4664945"/>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2970" y="5510403"/>
            <a:ext cx="1082051" cy="767661"/>
          </a:xfrm>
          <a:prstGeom prst="rect">
            <a:avLst/>
          </a:prstGeom>
        </p:spPr>
      </p:pic>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9561" y="5510403"/>
            <a:ext cx="1082051" cy="767661"/>
          </a:xfrm>
          <a:prstGeom prst="rect">
            <a:avLst/>
          </a:prstGeom>
        </p:spPr>
      </p:pic>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6152" y="5510403"/>
            <a:ext cx="1082051" cy="767661"/>
          </a:xfrm>
          <a:prstGeom prst="rect">
            <a:avLst/>
          </a:prstGeom>
        </p:spPr>
      </p:pic>
      <p:sp>
        <p:nvSpPr>
          <p:cNvPr id="25" name="Rounded Rectangle 24"/>
          <p:cNvSpPr/>
          <p:nvPr/>
        </p:nvSpPr>
        <p:spPr>
          <a:xfrm>
            <a:off x="1992863" y="1756228"/>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Cancellation Page</a:t>
            </a:r>
            <a:endParaRPr lang="en-US" dirty="0">
              <a:latin typeface="Lato" charset="0"/>
              <a:ea typeface="Lato" charset="0"/>
              <a:cs typeface="Lato" charset="0"/>
            </a:endParaRPr>
          </a:p>
        </p:txBody>
      </p:sp>
      <p:sp>
        <p:nvSpPr>
          <p:cNvPr id="26" name="Rounded Rectangle 25"/>
          <p:cNvSpPr/>
          <p:nvPr/>
        </p:nvSpPr>
        <p:spPr>
          <a:xfrm>
            <a:off x="7222886" y="1531257"/>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Article Pages</a:t>
            </a:r>
            <a:endParaRPr lang="en-US" dirty="0">
              <a:latin typeface="Lato" charset="0"/>
              <a:ea typeface="Lato" charset="0"/>
              <a:cs typeface="Lato" charset="0"/>
            </a:endParaRPr>
          </a:p>
        </p:txBody>
      </p:sp>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3114" y="2206170"/>
            <a:ext cx="3615613" cy="2711981"/>
          </a:xfrm>
          <a:prstGeom prst="rect">
            <a:avLst/>
          </a:prstGeom>
        </p:spPr>
      </p:pic>
      <p:sp>
        <p:nvSpPr>
          <p:cNvPr id="28" name="Right Arrow 27"/>
          <p:cNvSpPr/>
          <p:nvPr/>
        </p:nvSpPr>
        <p:spPr>
          <a:xfrm>
            <a:off x="7870371" y="2208357"/>
            <a:ext cx="1292893" cy="8249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a:off x="7870371" y="3260504"/>
            <a:ext cx="1292893" cy="8249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a:off x="7870371" y="4312651"/>
            <a:ext cx="1292893" cy="8249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flipV="1">
            <a:off x="5938203" y="2620851"/>
            <a:ext cx="1752554" cy="941309"/>
          </a:xfrm>
          <a:prstGeom prst="straightConnector1">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5983106" y="3842618"/>
            <a:ext cx="1662747" cy="882527"/>
          </a:xfrm>
          <a:prstGeom prst="straightConnector1">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6021421" y="3691304"/>
            <a:ext cx="1669336" cy="0"/>
          </a:xfrm>
          <a:prstGeom prst="straightConnector1">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834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2376472" y="5682013"/>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STOREFRONT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536895" y="3458028"/>
            <a:ext cx="809476"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195043" y="4431752"/>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017" y="5277210"/>
            <a:ext cx="1082051" cy="76766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0608" y="5277210"/>
            <a:ext cx="1082051" cy="76766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7199" y="5277210"/>
            <a:ext cx="1082051" cy="767661"/>
          </a:xfrm>
          <a:prstGeom prst="rect">
            <a:avLst/>
          </a:prstGeom>
        </p:spPr>
      </p:pic>
      <p:sp>
        <p:nvSpPr>
          <p:cNvPr id="18" name="Rounded Rectangle 17"/>
          <p:cNvSpPr/>
          <p:nvPr/>
        </p:nvSpPr>
        <p:spPr>
          <a:xfrm>
            <a:off x="2186386" y="1772557"/>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Storefront </a:t>
            </a:r>
            <a:r>
              <a:rPr lang="en-US" dirty="0" smtClean="0">
                <a:latin typeface="Lato" charset="0"/>
                <a:ea typeface="Lato" charset="0"/>
                <a:cs typeface="Lato" charset="0"/>
              </a:rPr>
              <a:t>Page</a:t>
            </a:r>
            <a:endParaRPr lang="en-US" dirty="0">
              <a:latin typeface="Lato" charset="0"/>
              <a:ea typeface="Lato" charset="0"/>
              <a:cs typeface="Lato" charset="0"/>
            </a:endParaRPr>
          </a:p>
        </p:txBody>
      </p:sp>
      <p:sp>
        <p:nvSpPr>
          <p:cNvPr id="19" name="Rounded Rectangle 18"/>
          <p:cNvSpPr/>
          <p:nvPr/>
        </p:nvSpPr>
        <p:spPr>
          <a:xfrm>
            <a:off x="7067306" y="1772557"/>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 VSL / Order Page</a:t>
            </a:r>
            <a:endParaRPr lang="en-US" dirty="0">
              <a:latin typeface="Lato" charset="0"/>
              <a:ea typeface="Lato" charset="0"/>
              <a:cs typeface="Lato"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141" y="2032359"/>
            <a:ext cx="3256443" cy="2442576"/>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0118" y="2222499"/>
            <a:ext cx="3596765" cy="2697843"/>
          </a:xfrm>
          <a:prstGeom prst="rect">
            <a:avLst/>
          </a:prstGeom>
        </p:spPr>
      </p:pic>
    </p:spTree>
    <p:extLst>
      <p:ext uri="{BB962C8B-B14F-4D97-AF65-F5344CB8AC3E}">
        <p14:creationId xmlns:p14="http://schemas.microsoft.com/office/powerpoint/2010/main" val="9610686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p:cNvCxnSpPr/>
          <p:nvPr/>
        </p:nvCxnSpPr>
        <p:spPr>
          <a:xfrm>
            <a:off x="8224615" y="3021334"/>
            <a:ext cx="524604"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SUMMIT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294609" y="6326435"/>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743806" y="3115128"/>
            <a:ext cx="943581"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113180" y="3894537"/>
            <a:ext cx="0" cy="199059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154" y="5921632"/>
            <a:ext cx="1082051" cy="767661"/>
          </a:xfrm>
          <a:prstGeom prst="rect">
            <a:avLst/>
          </a:prstGeom>
        </p:spPr>
      </p:pic>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8745" y="5921632"/>
            <a:ext cx="1082051" cy="767661"/>
          </a:xfrm>
          <a:prstGeom prst="rect">
            <a:avLst/>
          </a:prstGeom>
        </p:spPr>
      </p:pic>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5336" y="5921632"/>
            <a:ext cx="1082051" cy="767661"/>
          </a:xfrm>
          <a:prstGeom prst="rect">
            <a:avLst/>
          </a:prstGeom>
        </p:spPr>
      </p:pic>
      <p:sp>
        <p:nvSpPr>
          <p:cNvPr id="26" name="Rounded Rectangle 25"/>
          <p:cNvSpPr/>
          <p:nvPr/>
        </p:nvSpPr>
        <p:spPr>
          <a:xfrm>
            <a:off x="479678" y="1477402"/>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Sales Letter Page</a:t>
            </a:r>
            <a:endParaRPr lang="en-US" dirty="0">
              <a:latin typeface="Lato" charset="0"/>
              <a:ea typeface="Lato" charset="0"/>
              <a:cs typeface="Lato" charset="0"/>
            </a:endParaRPr>
          </a:p>
        </p:txBody>
      </p:sp>
      <p:sp>
        <p:nvSpPr>
          <p:cNvPr id="27" name="Rounded Rectangle 26"/>
          <p:cNvSpPr/>
          <p:nvPr/>
        </p:nvSpPr>
        <p:spPr>
          <a:xfrm>
            <a:off x="5207305" y="1472373"/>
            <a:ext cx="3017310"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VSL Page</a:t>
            </a:r>
            <a:endParaRPr lang="en-US" dirty="0">
              <a:latin typeface="Lato" charset="0"/>
              <a:ea typeface="Lato" charset="0"/>
              <a:cs typeface="Lato" charset="0"/>
            </a:endParaRPr>
          </a:p>
        </p:txBody>
      </p:sp>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8483" y="1786262"/>
            <a:ext cx="3498280" cy="2623972"/>
          </a:xfrm>
          <a:prstGeom prst="rect">
            <a:avLst/>
          </a:prstGeom>
        </p:spPr>
      </p:pic>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90369" y="4196967"/>
            <a:ext cx="2458538" cy="1844087"/>
          </a:xfrm>
          <a:prstGeom prst="rect">
            <a:avLst/>
          </a:prstGeom>
        </p:spPr>
      </p:pic>
      <p:sp>
        <p:nvSpPr>
          <p:cNvPr id="32" name="Rounded Rectangle 31"/>
          <p:cNvSpPr/>
          <p:nvPr/>
        </p:nvSpPr>
        <p:spPr>
          <a:xfrm>
            <a:off x="8869172" y="1489253"/>
            <a:ext cx="3017310"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Share Page</a:t>
            </a:r>
            <a:endParaRPr lang="en-US" dirty="0">
              <a:latin typeface="Lato" charset="0"/>
              <a:ea typeface="Lato" charset="0"/>
              <a:cs typeface="Lato" charset="0"/>
            </a:endParaRPr>
          </a:p>
        </p:txBody>
      </p:sp>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49219" y="1909636"/>
            <a:ext cx="3246132" cy="2434843"/>
          </a:xfrm>
          <a:prstGeom prst="rect">
            <a:avLst/>
          </a:prstGeom>
        </p:spPr>
      </p:pic>
      <p:pic>
        <p:nvPicPr>
          <p:cNvPr id="35" name="Picture 3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595" y="1869201"/>
            <a:ext cx="3498280" cy="2623972"/>
          </a:xfrm>
          <a:prstGeom prst="rect">
            <a:avLst/>
          </a:prstGeom>
        </p:spPr>
      </p:pic>
      <p:sp>
        <p:nvSpPr>
          <p:cNvPr id="29" name="Rounded Rectangle 28"/>
          <p:cNvSpPr/>
          <p:nvPr/>
        </p:nvSpPr>
        <p:spPr>
          <a:xfrm>
            <a:off x="2955872" y="3894537"/>
            <a:ext cx="1927533"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Click Pop</a:t>
            </a:r>
            <a:endParaRPr lang="en-US" dirty="0">
              <a:latin typeface="Lato" charset="0"/>
              <a:ea typeface="Lato" charset="0"/>
              <a:cs typeface="Lato" charset="0"/>
            </a:endParaRPr>
          </a:p>
        </p:txBody>
      </p:sp>
      <p:sp>
        <p:nvSpPr>
          <p:cNvPr id="31" name="Freeform 30"/>
          <p:cNvSpPr/>
          <p:nvPr/>
        </p:nvSpPr>
        <p:spPr>
          <a:xfrm>
            <a:off x="1434471" y="4196966"/>
            <a:ext cx="1632857" cy="543159"/>
          </a:xfrm>
          <a:custGeom>
            <a:avLst/>
            <a:gdLst>
              <a:gd name="connsiteX0" fmla="*/ 0 w 1632857"/>
              <a:gd name="connsiteY0" fmla="*/ 0 h 643787"/>
              <a:gd name="connsiteX1" fmla="*/ 473529 w 1632857"/>
              <a:gd name="connsiteY1" fmla="*/ 620486 h 643787"/>
              <a:gd name="connsiteX2" fmla="*/ 1632857 w 1632857"/>
              <a:gd name="connsiteY2" fmla="*/ 522514 h 643787"/>
              <a:gd name="connsiteX3" fmla="*/ 1632857 w 1632857"/>
              <a:gd name="connsiteY3" fmla="*/ 522514 h 643787"/>
            </a:gdLst>
            <a:ahLst/>
            <a:cxnLst>
              <a:cxn ang="0">
                <a:pos x="connsiteX0" y="connsiteY0"/>
              </a:cxn>
              <a:cxn ang="0">
                <a:pos x="connsiteX1" y="connsiteY1"/>
              </a:cxn>
              <a:cxn ang="0">
                <a:pos x="connsiteX2" y="connsiteY2"/>
              </a:cxn>
              <a:cxn ang="0">
                <a:pos x="connsiteX3" y="connsiteY3"/>
              </a:cxn>
            </a:cxnLst>
            <a:rect l="l" t="t" r="r" b="b"/>
            <a:pathLst>
              <a:path w="1632857" h="643787">
                <a:moveTo>
                  <a:pt x="0" y="0"/>
                </a:moveTo>
                <a:cubicBezTo>
                  <a:pt x="100693" y="266700"/>
                  <a:pt x="201386" y="533400"/>
                  <a:pt x="473529" y="620486"/>
                </a:cubicBezTo>
                <a:cubicBezTo>
                  <a:pt x="745672" y="707572"/>
                  <a:pt x="1632857" y="522514"/>
                  <a:pt x="1632857" y="522514"/>
                </a:cubicBezTo>
                <a:lnTo>
                  <a:pt x="1632857" y="522514"/>
                </a:lnTo>
              </a:path>
            </a:pathLst>
          </a:custGeom>
          <a:noFill/>
          <a:ln w="63500">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720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3231129" y="5408893"/>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LEAD MAGNET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1332" y="2136723"/>
            <a:ext cx="3033182" cy="2275114"/>
          </a:xfrm>
          <a:prstGeom prst="rect">
            <a:avLst/>
          </a:prstGeom>
        </p:spPr>
      </p:pic>
      <p:cxnSp>
        <p:nvCxnSpPr>
          <p:cNvPr id="9" name="Straight Arrow Connector 8"/>
          <p:cNvCxnSpPr>
            <a:endCxn id="7" idx="1"/>
          </p:cNvCxnSpPr>
          <p:nvPr/>
        </p:nvCxnSpPr>
        <p:spPr>
          <a:xfrm>
            <a:off x="5541856" y="3274280"/>
            <a:ext cx="809476"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049700" y="4158632"/>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8674" y="5004090"/>
            <a:ext cx="1082051" cy="767661"/>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5265" y="5004090"/>
            <a:ext cx="1082051" cy="767661"/>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1856" y="5004090"/>
            <a:ext cx="1082051" cy="767661"/>
          </a:xfrm>
          <a:prstGeom prst="rect">
            <a:avLst/>
          </a:prstGeom>
        </p:spPr>
      </p:pic>
      <p:sp>
        <p:nvSpPr>
          <p:cNvPr id="18" name="Rounded Rectangle 17"/>
          <p:cNvSpPr/>
          <p:nvPr/>
        </p:nvSpPr>
        <p:spPr>
          <a:xfrm>
            <a:off x="2697208" y="1686780"/>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Squeeze Page</a:t>
            </a:r>
            <a:endParaRPr lang="en-US" dirty="0">
              <a:latin typeface="Lato" charset="0"/>
              <a:ea typeface="Lato" charset="0"/>
              <a:cs typeface="Lato" charset="0"/>
            </a:endParaRPr>
          </a:p>
        </p:txBody>
      </p:sp>
      <p:sp>
        <p:nvSpPr>
          <p:cNvPr id="19" name="Rounded Rectangle 18"/>
          <p:cNvSpPr/>
          <p:nvPr/>
        </p:nvSpPr>
        <p:spPr>
          <a:xfrm>
            <a:off x="6539865" y="1686780"/>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Thank You </a:t>
            </a:r>
            <a:r>
              <a:rPr lang="en-US" dirty="0" smtClean="0">
                <a:latin typeface="Lato" charset="0"/>
                <a:ea typeface="Lato" charset="0"/>
                <a:cs typeface="Lato" charset="0"/>
              </a:rPr>
              <a:t>Page</a:t>
            </a:r>
            <a:endParaRPr lang="en-US" dirty="0">
              <a:latin typeface="Lato" charset="0"/>
              <a:ea typeface="Lato" charset="0"/>
              <a:cs typeface="Lato"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8674" y="2174193"/>
            <a:ext cx="2983227" cy="2237644"/>
          </a:xfrm>
          <a:prstGeom prst="rect">
            <a:avLst/>
          </a:prstGeom>
        </p:spPr>
      </p:pic>
    </p:spTree>
    <p:extLst>
      <p:ext uri="{BB962C8B-B14F-4D97-AF65-F5344CB8AC3E}">
        <p14:creationId xmlns:p14="http://schemas.microsoft.com/office/powerpoint/2010/main" val="17231610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1353394" y="5678121"/>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BRIDGE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936696" y="3360056"/>
            <a:ext cx="809476"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171965" y="4427860"/>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939" y="5273318"/>
            <a:ext cx="1082051" cy="76766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7530" y="5273318"/>
            <a:ext cx="1082051" cy="76766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4121" y="5273318"/>
            <a:ext cx="1082051" cy="767661"/>
          </a:xfrm>
          <a:prstGeom prst="rect">
            <a:avLst/>
          </a:prstGeom>
        </p:spPr>
      </p:pic>
      <p:sp>
        <p:nvSpPr>
          <p:cNvPr id="18" name="Rounded Rectangle 17"/>
          <p:cNvSpPr/>
          <p:nvPr/>
        </p:nvSpPr>
        <p:spPr>
          <a:xfrm>
            <a:off x="835163" y="1794107"/>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Squeeze Page</a:t>
            </a:r>
            <a:endParaRPr lang="en-US" dirty="0">
              <a:latin typeface="Lato" charset="0"/>
              <a:ea typeface="Lato" charset="0"/>
              <a:cs typeface="Lato" charset="0"/>
            </a:endParaRPr>
          </a:p>
        </p:txBody>
      </p:sp>
      <p:sp>
        <p:nvSpPr>
          <p:cNvPr id="19" name="Rounded Rectangle 18"/>
          <p:cNvSpPr/>
          <p:nvPr/>
        </p:nvSpPr>
        <p:spPr>
          <a:xfrm>
            <a:off x="5263092" y="1802353"/>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Bridge Page</a:t>
            </a:r>
            <a:endParaRPr lang="en-US" dirty="0">
              <a:latin typeface="Lato" charset="0"/>
              <a:ea typeface="Lato" charset="0"/>
              <a:cs typeface="Lato"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596" y="2244050"/>
            <a:ext cx="3341248" cy="2506186"/>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49024" y="2328408"/>
            <a:ext cx="3325166" cy="2494123"/>
          </a:xfrm>
          <a:prstGeom prst="rect">
            <a:avLst/>
          </a:prstGeom>
        </p:spPr>
      </p:pic>
      <p:cxnSp>
        <p:nvCxnSpPr>
          <p:cNvPr id="17" name="Straight Arrow Connector 16"/>
          <p:cNvCxnSpPr/>
          <p:nvPr/>
        </p:nvCxnSpPr>
        <p:spPr>
          <a:xfrm>
            <a:off x="8261544" y="3360056"/>
            <a:ext cx="809476"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9104466" y="1825716"/>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Next/Affiliate Funnel</a:t>
            </a:r>
            <a:endParaRPr lang="en-US" dirty="0">
              <a:latin typeface="Lato" charset="0"/>
              <a:ea typeface="Lato" charset="0"/>
              <a:cs typeface="Lato" charset="0"/>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75297" y="2447417"/>
            <a:ext cx="2798990" cy="2099452"/>
          </a:xfrm>
          <a:prstGeom prst="rect">
            <a:avLst/>
          </a:prstGeom>
        </p:spPr>
      </p:pic>
    </p:spTree>
    <p:extLst>
      <p:ext uri="{BB962C8B-B14F-4D97-AF65-F5344CB8AC3E}">
        <p14:creationId xmlns:p14="http://schemas.microsoft.com/office/powerpoint/2010/main" val="1668461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2235569" y="5747656"/>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SURVEY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128727" y="3670300"/>
            <a:ext cx="809476"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042566" y="4497395"/>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3114" y="5342853"/>
            <a:ext cx="1082051" cy="76766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9705" y="5342853"/>
            <a:ext cx="1082051" cy="76766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6296" y="5342853"/>
            <a:ext cx="1082051" cy="767661"/>
          </a:xfrm>
          <a:prstGeom prst="rect">
            <a:avLst/>
          </a:prstGeom>
        </p:spPr>
      </p:pic>
      <p:sp>
        <p:nvSpPr>
          <p:cNvPr id="18" name="Rounded Rectangle 17"/>
          <p:cNvSpPr/>
          <p:nvPr/>
        </p:nvSpPr>
        <p:spPr>
          <a:xfrm>
            <a:off x="1992863" y="1756228"/>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Squeeze Page</a:t>
            </a:r>
            <a:endParaRPr lang="en-US" dirty="0">
              <a:latin typeface="Lato" charset="0"/>
              <a:ea typeface="Lato" charset="0"/>
              <a:cs typeface="Lato" charset="0"/>
            </a:endParaRPr>
          </a:p>
        </p:txBody>
      </p:sp>
      <p:sp>
        <p:nvSpPr>
          <p:cNvPr id="19" name="Rounded Rectangle 18"/>
          <p:cNvSpPr/>
          <p:nvPr/>
        </p:nvSpPr>
        <p:spPr>
          <a:xfrm>
            <a:off x="7222886" y="1531257"/>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Next Funnel</a:t>
            </a:r>
            <a:endParaRPr lang="en-US" dirty="0">
              <a:latin typeface="Lato" charset="0"/>
              <a:ea typeface="Lato" charset="0"/>
              <a:cs typeface="Lato"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3114" y="2206170"/>
            <a:ext cx="3615613" cy="2711981"/>
          </a:xfrm>
          <a:prstGeom prst="rect">
            <a:avLst/>
          </a:prstGeom>
        </p:spPr>
      </p:pic>
      <p:sp>
        <p:nvSpPr>
          <p:cNvPr id="17" name="Right Arrow 16"/>
          <p:cNvSpPr/>
          <p:nvPr/>
        </p:nvSpPr>
        <p:spPr>
          <a:xfrm>
            <a:off x="7870371" y="2208357"/>
            <a:ext cx="1292893" cy="8249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7870371" y="3260504"/>
            <a:ext cx="1292893" cy="8249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7870371" y="4312651"/>
            <a:ext cx="1292893" cy="8249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Arrow Connector 21"/>
          <p:cNvCxnSpPr/>
          <p:nvPr/>
        </p:nvCxnSpPr>
        <p:spPr>
          <a:xfrm flipV="1">
            <a:off x="5938203" y="2620851"/>
            <a:ext cx="1752554" cy="941309"/>
          </a:xfrm>
          <a:prstGeom prst="straightConnector1">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983106" y="3842618"/>
            <a:ext cx="1662747" cy="882527"/>
          </a:xfrm>
          <a:prstGeom prst="straightConnector1">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021421" y="3691304"/>
            <a:ext cx="1669336" cy="0"/>
          </a:xfrm>
          <a:prstGeom prst="straightConnector1">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455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1294609" y="6326435"/>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APPLICATION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146361" y="3180020"/>
            <a:ext cx="943581"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113180" y="3894537"/>
            <a:ext cx="0" cy="199059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154" y="5921632"/>
            <a:ext cx="1082051" cy="76766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8745" y="5921632"/>
            <a:ext cx="1082051" cy="76766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5336" y="5921632"/>
            <a:ext cx="1082051" cy="767661"/>
          </a:xfrm>
          <a:prstGeom prst="rect">
            <a:avLst/>
          </a:prstGeom>
        </p:spPr>
      </p:pic>
      <p:sp>
        <p:nvSpPr>
          <p:cNvPr id="18" name="Rounded Rectangle 17"/>
          <p:cNvSpPr/>
          <p:nvPr/>
        </p:nvSpPr>
        <p:spPr>
          <a:xfrm>
            <a:off x="475576" y="1419259"/>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Reverse Squeeze </a:t>
            </a:r>
            <a:r>
              <a:rPr lang="en-US" dirty="0" smtClean="0">
                <a:latin typeface="Lato" charset="0"/>
                <a:ea typeface="Lato" charset="0"/>
                <a:cs typeface="Lato" charset="0"/>
              </a:rPr>
              <a:t>Page</a:t>
            </a:r>
            <a:endParaRPr lang="en-US" dirty="0">
              <a:latin typeface="Lato" charset="0"/>
              <a:ea typeface="Lato" charset="0"/>
              <a:cs typeface="Lato" charset="0"/>
            </a:endParaRPr>
          </a:p>
        </p:txBody>
      </p:sp>
      <p:sp>
        <p:nvSpPr>
          <p:cNvPr id="19" name="Rounded Rectangle 18"/>
          <p:cNvSpPr/>
          <p:nvPr/>
        </p:nvSpPr>
        <p:spPr>
          <a:xfrm>
            <a:off x="5207305" y="1574954"/>
            <a:ext cx="3017310"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Application Page</a:t>
            </a:r>
            <a:endParaRPr lang="en-US" dirty="0">
              <a:latin typeface="Lato" charset="0"/>
              <a:ea typeface="Lato" charset="0"/>
              <a:cs typeface="Lato"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20" y="1856796"/>
            <a:ext cx="4299780" cy="3225157"/>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4993" y="2041776"/>
            <a:ext cx="3363209" cy="2522659"/>
          </a:xfrm>
          <a:prstGeom prst="rect">
            <a:avLst/>
          </a:prstGeom>
        </p:spPr>
      </p:pic>
      <p:sp>
        <p:nvSpPr>
          <p:cNvPr id="17" name="Rounded Rectangle 16"/>
          <p:cNvSpPr/>
          <p:nvPr/>
        </p:nvSpPr>
        <p:spPr>
          <a:xfrm>
            <a:off x="2284455" y="2576803"/>
            <a:ext cx="1927533"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Click Pop</a:t>
            </a:r>
            <a:endParaRPr lang="en-US" dirty="0">
              <a:latin typeface="Lato" charset="0"/>
              <a:ea typeface="Lato" charset="0"/>
              <a:cs typeface="Lato" charset="0"/>
            </a:endParaRPr>
          </a:p>
        </p:txBody>
      </p:sp>
      <p:sp>
        <p:nvSpPr>
          <p:cNvPr id="27" name="Rounded Rectangle 26"/>
          <p:cNvSpPr/>
          <p:nvPr/>
        </p:nvSpPr>
        <p:spPr>
          <a:xfrm>
            <a:off x="8869172" y="1591834"/>
            <a:ext cx="3017310"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Thank You Page</a:t>
            </a:r>
            <a:endParaRPr lang="en-US" dirty="0">
              <a:latin typeface="Lato" charset="0"/>
              <a:ea typeface="Lato" charset="0"/>
              <a:cs typeface="Lato" charset="0"/>
            </a:endParaRPr>
          </a:p>
        </p:txBody>
      </p:sp>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64020" y="1937962"/>
            <a:ext cx="3527980" cy="2646249"/>
          </a:xfrm>
          <a:prstGeom prst="rect">
            <a:avLst/>
          </a:prstGeom>
        </p:spPr>
      </p:pic>
      <p:cxnSp>
        <p:nvCxnSpPr>
          <p:cNvPr id="30" name="Straight Arrow Connector 29"/>
          <p:cNvCxnSpPr/>
          <p:nvPr/>
        </p:nvCxnSpPr>
        <p:spPr>
          <a:xfrm>
            <a:off x="8224615" y="3194954"/>
            <a:ext cx="512941"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62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1463977" y="5731546"/>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2-STEP TRIPWIRE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047279" y="2869096"/>
            <a:ext cx="1226850"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282548" y="4481285"/>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522" y="5326743"/>
            <a:ext cx="1082051" cy="76766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8113" y="5326743"/>
            <a:ext cx="1082051" cy="76766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4704" y="5326743"/>
            <a:ext cx="1082051" cy="767661"/>
          </a:xfrm>
          <a:prstGeom prst="rect">
            <a:avLst/>
          </a:prstGeom>
        </p:spPr>
      </p:pic>
      <p:sp>
        <p:nvSpPr>
          <p:cNvPr id="18" name="Rounded Rectangle 17"/>
          <p:cNvSpPr/>
          <p:nvPr/>
        </p:nvSpPr>
        <p:spPr>
          <a:xfrm>
            <a:off x="859693" y="1878465"/>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Two-Step Sales </a:t>
            </a:r>
            <a:r>
              <a:rPr lang="en-US" dirty="0" smtClean="0">
                <a:latin typeface="Lato" charset="0"/>
                <a:ea typeface="Lato" charset="0"/>
                <a:cs typeface="Lato" charset="0"/>
              </a:rPr>
              <a:t>Page</a:t>
            </a:r>
            <a:endParaRPr lang="en-US" dirty="0">
              <a:latin typeface="Lato" charset="0"/>
              <a:ea typeface="Lato" charset="0"/>
              <a:cs typeface="Lato" charset="0"/>
            </a:endParaRPr>
          </a:p>
        </p:txBody>
      </p:sp>
      <p:sp>
        <p:nvSpPr>
          <p:cNvPr id="19" name="Rounded Rectangle 18"/>
          <p:cNvSpPr/>
          <p:nvPr/>
        </p:nvSpPr>
        <p:spPr>
          <a:xfrm>
            <a:off x="5537607" y="1653096"/>
            <a:ext cx="1969270" cy="347875"/>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OTO </a:t>
            </a:r>
            <a:r>
              <a:rPr lang="en-US" dirty="0" smtClean="0">
                <a:latin typeface="Lato" charset="0"/>
                <a:ea typeface="Lato" charset="0"/>
                <a:cs typeface="Lato" charset="0"/>
              </a:rPr>
              <a:t>Page</a:t>
            </a:r>
            <a:endParaRPr lang="en-US" dirty="0">
              <a:latin typeface="Lato" charset="0"/>
              <a:ea typeface="Lato" charset="0"/>
              <a:cs typeface="Lato"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716" y="2328408"/>
            <a:ext cx="3228069" cy="2421294"/>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2662" y="2045304"/>
            <a:ext cx="2119161" cy="1589529"/>
          </a:xfrm>
          <a:prstGeom prst="rect">
            <a:avLst/>
          </a:prstGeom>
        </p:spPr>
      </p:pic>
      <p:sp>
        <p:nvSpPr>
          <p:cNvPr id="17" name="Rounded Rectangle 16"/>
          <p:cNvSpPr/>
          <p:nvPr/>
        </p:nvSpPr>
        <p:spPr>
          <a:xfrm>
            <a:off x="5537607" y="4480853"/>
            <a:ext cx="1969270" cy="347875"/>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Downsale Page</a:t>
            </a:r>
            <a:endParaRPr lang="en-US" dirty="0">
              <a:latin typeface="Lato" charset="0"/>
              <a:ea typeface="Lato" charset="0"/>
              <a:cs typeface="Lato" charset="0"/>
            </a:endParaRPr>
          </a:p>
        </p:txBody>
      </p:sp>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2662" y="4828728"/>
            <a:ext cx="2119161" cy="1589529"/>
          </a:xfrm>
          <a:prstGeom prst="rect">
            <a:avLst/>
          </a:prstGeom>
        </p:spPr>
      </p:pic>
      <p:cxnSp>
        <p:nvCxnSpPr>
          <p:cNvPr id="21" name="Straight Arrow Connector 20"/>
          <p:cNvCxnSpPr/>
          <p:nvPr/>
        </p:nvCxnSpPr>
        <p:spPr>
          <a:xfrm flipH="1">
            <a:off x="6522242" y="3752152"/>
            <a:ext cx="1" cy="460619"/>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726655" y="3253665"/>
            <a:ext cx="671514" cy="6443"/>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726655" y="4904014"/>
            <a:ext cx="671514" cy="6443"/>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8828978" y="2383682"/>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Offer Wall Page</a:t>
            </a:r>
            <a:endParaRPr lang="en-US" dirty="0">
              <a:latin typeface="Lato" charset="0"/>
              <a:ea typeface="Lato" charset="0"/>
              <a:cs typeface="Lato" charset="0"/>
            </a:endParaRPr>
          </a:p>
        </p:txBody>
      </p:sp>
      <p:pic>
        <p:nvPicPr>
          <p:cNvPr id="25" name="Picture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43002" y="2833625"/>
            <a:ext cx="3228067" cy="2421293"/>
          </a:xfrm>
          <a:prstGeom prst="rect">
            <a:avLst/>
          </a:prstGeom>
        </p:spPr>
      </p:pic>
    </p:spTree>
    <p:extLst>
      <p:ext uri="{BB962C8B-B14F-4D97-AF65-F5344CB8AC3E}">
        <p14:creationId xmlns:p14="http://schemas.microsoft.com/office/powerpoint/2010/main" val="1697386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1694543" y="5596700"/>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VIDEO SALES LETTER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101984" y="2853871"/>
            <a:ext cx="1296401" cy="3629"/>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513114" y="4346439"/>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088" y="5191897"/>
            <a:ext cx="1082051" cy="76766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8679" y="5191897"/>
            <a:ext cx="1082051" cy="76766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5270" y="5191897"/>
            <a:ext cx="1082051" cy="767661"/>
          </a:xfrm>
          <a:prstGeom prst="rect">
            <a:avLst/>
          </a:prstGeom>
        </p:spPr>
      </p:pic>
      <p:sp>
        <p:nvSpPr>
          <p:cNvPr id="18" name="Rounded Rectangle 17"/>
          <p:cNvSpPr/>
          <p:nvPr/>
        </p:nvSpPr>
        <p:spPr>
          <a:xfrm>
            <a:off x="1090581" y="1756228"/>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VSL </a:t>
            </a:r>
            <a:r>
              <a:rPr lang="en-US" dirty="0" smtClean="0">
                <a:latin typeface="Lato" charset="0"/>
                <a:ea typeface="Lato" charset="0"/>
                <a:cs typeface="Lato" charset="0"/>
              </a:rPr>
              <a:t>Page</a:t>
            </a:r>
            <a:endParaRPr lang="en-US" dirty="0">
              <a:latin typeface="Lato" charset="0"/>
              <a:ea typeface="Lato" charset="0"/>
              <a:cs typeface="Lato"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293" y="2140272"/>
            <a:ext cx="3366691" cy="2525271"/>
          </a:xfrm>
          <a:prstGeom prst="rect">
            <a:avLst/>
          </a:prstGeom>
        </p:spPr>
      </p:pic>
      <p:sp>
        <p:nvSpPr>
          <p:cNvPr id="17" name="Rounded Rectangle 16"/>
          <p:cNvSpPr/>
          <p:nvPr/>
        </p:nvSpPr>
        <p:spPr>
          <a:xfrm>
            <a:off x="5473330" y="1489810"/>
            <a:ext cx="1969270" cy="347875"/>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OTO </a:t>
            </a:r>
            <a:r>
              <a:rPr lang="en-US" dirty="0" smtClean="0">
                <a:latin typeface="Lato" charset="0"/>
                <a:ea typeface="Lato" charset="0"/>
                <a:cs typeface="Lato" charset="0"/>
              </a:rPr>
              <a:t>Page</a:t>
            </a:r>
            <a:endParaRPr lang="en-US" dirty="0">
              <a:latin typeface="Lato" charset="0"/>
              <a:ea typeface="Lato" charset="0"/>
              <a:cs typeface="Lato" charset="0"/>
            </a:endParaRPr>
          </a:p>
        </p:txBody>
      </p:sp>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8385" y="1882018"/>
            <a:ext cx="2119161" cy="1589529"/>
          </a:xfrm>
          <a:prstGeom prst="rect">
            <a:avLst/>
          </a:prstGeom>
        </p:spPr>
      </p:pic>
      <p:sp>
        <p:nvSpPr>
          <p:cNvPr id="21" name="Rounded Rectangle 20"/>
          <p:cNvSpPr/>
          <p:nvPr/>
        </p:nvSpPr>
        <p:spPr>
          <a:xfrm>
            <a:off x="5473330" y="4317567"/>
            <a:ext cx="1969270" cy="347875"/>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Downsale Page</a:t>
            </a:r>
            <a:endParaRPr lang="en-US" dirty="0">
              <a:latin typeface="Lato" charset="0"/>
              <a:ea typeface="Lato" charset="0"/>
              <a:cs typeface="Lato" charset="0"/>
            </a:endParaRPr>
          </a:p>
        </p:txBody>
      </p:sp>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98385" y="4665442"/>
            <a:ext cx="2119161" cy="1589529"/>
          </a:xfrm>
          <a:prstGeom prst="rect">
            <a:avLst/>
          </a:prstGeom>
        </p:spPr>
      </p:pic>
      <p:cxnSp>
        <p:nvCxnSpPr>
          <p:cNvPr id="23" name="Straight Arrow Connector 22"/>
          <p:cNvCxnSpPr/>
          <p:nvPr/>
        </p:nvCxnSpPr>
        <p:spPr>
          <a:xfrm flipH="1">
            <a:off x="6457965" y="3588866"/>
            <a:ext cx="1" cy="460619"/>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706079" y="3074785"/>
            <a:ext cx="671514" cy="6443"/>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7706079" y="4773603"/>
            <a:ext cx="671514" cy="6443"/>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8764701" y="2220396"/>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Offer Wall Page</a:t>
            </a:r>
            <a:endParaRPr lang="en-US" dirty="0">
              <a:latin typeface="Lato" charset="0"/>
              <a:ea typeface="Lato" charset="0"/>
              <a:cs typeface="Lato" charset="0"/>
            </a:endParaRPr>
          </a:p>
        </p:txBody>
      </p:sp>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78725" y="2670339"/>
            <a:ext cx="3228067" cy="2421293"/>
          </a:xfrm>
          <a:prstGeom prst="rect">
            <a:avLst/>
          </a:prstGeom>
        </p:spPr>
      </p:pic>
    </p:spTree>
    <p:extLst>
      <p:ext uri="{BB962C8B-B14F-4D97-AF65-F5344CB8AC3E}">
        <p14:creationId xmlns:p14="http://schemas.microsoft.com/office/powerpoint/2010/main" val="1699591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1173376" y="5559989"/>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SALES LETTER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592959" y="2853870"/>
            <a:ext cx="1407735"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991947" y="4309728"/>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921" y="5155186"/>
            <a:ext cx="1082051" cy="76766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7512" y="5155186"/>
            <a:ext cx="1082051" cy="76766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4103" y="5155186"/>
            <a:ext cx="1082051" cy="767661"/>
          </a:xfrm>
          <a:prstGeom prst="rect">
            <a:avLst/>
          </a:prstGeom>
        </p:spPr>
      </p:pic>
      <p:sp>
        <p:nvSpPr>
          <p:cNvPr id="18" name="Rounded Rectangle 17"/>
          <p:cNvSpPr/>
          <p:nvPr/>
        </p:nvSpPr>
        <p:spPr>
          <a:xfrm>
            <a:off x="748311" y="1756228"/>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Sales Letter Page</a:t>
            </a:r>
            <a:endParaRPr lang="en-US" dirty="0">
              <a:latin typeface="Lato" charset="0"/>
              <a:ea typeface="Lato" charset="0"/>
              <a:cs typeface="Lato"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921" y="2206170"/>
            <a:ext cx="3142038" cy="2356764"/>
          </a:xfrm>
          <a:prstGeom prst="rect">
            <a:avLst/>
          </a:prstGeom>
        </p:spPr>
      </p:pic>
      <p:sp>
        <p:nvSpPr>
          <p:cNvPr id="17" name="Rounded Rectangle 16"/>
          <p:cNvSpPr/>
          <p:nvPr/>
        </p:nvSpPr>
        <p:spPr>
          <a:xfrm>
            <a:off x="5075639" y="1538796"/>
            <a:ext cx="1969270" cy="347875"/>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OTO </a:t>
            </a:r>
            <a:r>
              <a:rPr lang="en-US" dirty="0" smtClean="0">
                <a:latin typeface="Lato" charset="0"/>
                <a:ea typeface="Lato" charset="0"/>
                <a:cs typeface="Lato" charset="0"/>
              </a:rPr>
              <a:t>Page</a:t>
            </a:r>
            <a:endParaRPr lang="en-US" dirty="0">
              <a:latin typeface="Lato" charset="0"/>
              <a:ea typeface="Lato" charset="0"/>
              <a:cs typeface="Lato" charset="0"/>
            </a:endParaRPr>
          </a:p>
        </p:txBody>
      </p:sp>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00694" y="1931004"/>
            <a:ext cx="2119161" cy="1589529"/>
          </a:xfrm>
          <a:prstGeom prst="rect">
            <a:avLst/>
          </a:prstGeom>
        </p:spPr>
      </p:pic>
      <p:sp>
        <p:nvSpPr>
          <p:cNvPr id="21" name="Rounded Rectangle 20"/>
          <p:cNvSpPr/>
          <p:nvPr/>
        </p:nvSpPr>
        <p:spPr>
          <a:xfrm>
            <a:off x="5075639" y="4366553"/>
            <a:ext cx="1969270" cy="347875"/>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Downsale Page</a:t>
            </a:r>
            <a:endParaRPr lang="en-US" dirty="0">
              <a:latin typeface="Lato" charset="0"/>
              <a:ea typeface="Lato" charset="0"/>
              <a:cs typeface="Lato" charset="0"/>
            </a:endParaRPr>
          </a:p>
        </p:txBody>
      </p:sp>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00694" y="4714428"/>
            <a:ext cx="2119161" cy="1589529"/>
          </a:xfrm>
          <a:prstGeom prst="rect">
            <a:avLst/>
          </a:prstGeom>
        </p:spPr>
      </p:pic>
      <p:cxnSp>
        <p:nvCxnSpPr>
          <p:cNvPr id="23" name="Straight Arrow Connector 22"/>
          <p:cNvCxnSpPr/>
          <p:nvPr/>
        </p:nvCxnSpPr>
        <p:spPr>
          <a:xfrm flipH="1">
            <a:off x="6060274" y="3637852"/>
            <a:ext cx="1" cy="460619"/>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308388" y="3202274"/>
            <a:ext cx="671514" cy="6443"/>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7308388" y="4889853"/>
            <a:ext cx="671514" cy="6443"/>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8367010" y="2269382"/>
            <a:ext cx="2656114"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Offer Wall Page</a:t>
            </a:r>
            <a:endParaRPr lang="en-US" dirty="0">
              <a:latin typeface="Lato" charset="0"/>
              <a:ea typeface="Lato" charset="0"/>
              <a:cs typeface="Lato" charset="0"/>
            </a:endParaRPr>
          </a:p>
        </p:txBody>
      </p:sp>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81033" y="2784787"/>
            <a:ext cx="3228067" cy="2421293"/>
          </a:xfrm>
          <a:prstGeom prst="rect">
            <a:avLst/>
          </a:prstGeom>
        </p:spPr>
      </p:pic>
    </p:spTree>
    <p:extLst>
      <p:ext uri="{BB962C8B-B14F-4D97-AF65-F5344CB8AC3E}">
        <p14:creationId xmlns:p14="http://schemas.microsoft.com/office/powerpoint/2010/main" val="1309361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Arrow Connector 15"/>
          <p:cNvCxnSpPr/>
          <p:nvPr/>
        </p:nvCxnSpPr>
        <p:spPr>
          <a:xfrm>
            <a:off x="1018576" y="5401116"/>
            <a:ext cx="2310727" cy="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513114" y="131764"/>
            <a:ext cx="9144000" cy="1098322"/>
          </a:xfrm>
        </p:spPr>
        <p:txBody>
          <a:bodyPr anchor="ctr">
            <a:normAutofit/>
          </a:bodyPr>
          <a:lstStyle/>
          <a:p>
            <a:r>
              <a:rPr lang="en-US" sz="4800" b="1" dirty="0" smtClean="0">
                <a:solidFill>
                  <a:srgbClr val="00B050"/>
                </a:solidFill>
                <a:latin typeface="Lato Black" charset="0"/>
                <a:ea typeface="Lato Black" charset="0"/>
                <a:cs typeface="Lato Black" charset="0"/>
              </a:rPr>
              <a:t>MEMBERSHIP FUNNEL</a:t>
            </a:r>
            <a:endParaRPr lang="en-US" sz="4800" b="1" dirty="0">
              <a:solidFill>
                <a:srgbClr val="00B050"/>
              </a:solidFill>
              <a:latin typeface="Lato Black" charset="0"/>
              <a:ea typeface="Lato Black" charset="0"/>
              <a:cs typeface="Lato Black" charset="0"/>
            </a:endParaRPr>
          </a:p>
        </p:txBody>
      </p:sp>
      <p:cxnSp>
        <p:nvCxnSpPr>
          <p:cNvPr id="5" name="Straight Connector 4"/>
          <p:cNvCxnSpPr/>
          <p:nvPr/>
        </p:nvCxnSpPr>
        <p:spPr>
          <a:xfrm>
            <a:off x="1513114" y="1230086"/>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860834" y="3364004"/>
            <a:ext cx="493332" cy="1270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837147" y="4150855"/>
            <a:ext cx="0" cy="84545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121" y="4996313"/>
            <a:ext cx="1082051" cy="76766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2712" y="4996313"/>
            <a:ext cx="1082051" cy="76766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9303" y="4996313"/>
            <a:ext cx="1082051" cy="767661"/>
          </a:xfrm>
          <a:prstGeom prst="rect">
            <a:avLst/>
          </a:prstGeom>
        </p:spPr>
      </p:pic>
      <p:sp>
        <p:nvSpPr>
          <p:cNvPr id="18" name="Rounded Rectangle 17"/>
          <p:cNvSpPr/>
          <p:nvPr/>
        </p:nvSpPr>
        <p:spPr>
          <a:xfrm>
            <a:off x="296121" y="1816535"/>
            <a:ext cx="2567925" cy="440974"/>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VSL </a:t>
            </a:r>
            <a:r>
              <a:rPr lang="en-US" dirty="0" smtClean="0">
                <a:latin typeface="Lato" charset="0"/>
                <a:ea typeface="Lato" charset="0"/>
                <a:cs typeface="Lato" charset="0"/>
              </a:rPr>
              <a:t>Page</a:t>
            </a:r>
            <a:endParaRPr lang="en-US" dirty="0">
              <a:latin typeface="Lato" charset="0"/>
              <a:ea typeface="Lato" charset="0"/>
              <a:cs typeface="Lato" charset="0"/>
            </a:endParaRPr>
          </a:p>
        </p:txBody>
      </p:sp>
      <p:sp>
        <p:nvSpPr>
          <p:cNvPr id="19" name="Rounded Rectangle 18"/>
          <p:cNvSpPr/>
          <p:nvPr/>
        </p:nvSpPr>
        <p:spPr>
          <a:xfrm>
            <a:off x="6273647" y="1847102"/>
            <a:ext cx="2764146"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Lato" charset="0"/>
                <a:ea typeface="Lato" charset="0"/>
                <a:cs typeface="Lato" charset="0"/>
              </a:rPr>
              <a:t>Membership Access </a:t>
            </a:r>
            <a:r>
              <a:rPr lang="en-US" dirty="0" smtClean="0">
                <a:latin typeface="Lato" charset="0"/>
                <a:ea typeface="Lato" charset="0"/>
                <a:cs typeface="Lato" charset="0"/>
              </a:rPr>
              <a:t>Page</a:t>
            </a:r>
            <a:endParaRPr lang="en-US" dirty="0">
              <a:latin typeface="Lato" charset="0"/>
              <a:ea typeface="Lato" charset="0"/>
              <a:cs typeface="Lato"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3647" y="2328408"/>
            <a:ext cx="2729926" cy="2047649"/>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577" y="2240302"/>
            <a:ext cx="2748641" cy="2061687"/>
          </a:xfrm>
          <a:prstGeom prst="rect">
            <a:avLst/>
          </a:prstGeom>
        </p:spPr>
      </p:pic>
      <p:cxnSp>
        <p:nvCxnSpPr>
          <p:cNvPr id="17" name="Straight Arrow Connector 16"/>
          <p:cNvCxnSpPr/>
          <p:nvPr/>
        </p:nvCxnSpPr>
        <p:spPr>
          <a:xfrm>
            <a:off x="2864046" y="3252095"/>
            <a:ext cx="493332" cy="1270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8958113" y="3373435"/>
            <a:ext cx="493332" cy="1270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3194316" y="1822091"/>
            <a:ext cx="2764146"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Offer Wall Page</a:t>
            </a:r>
            <a:endParaRPr lang="en-US" dirty="0">
              <a:latin typeface="Lato" charset="0"/>
              <a:ea typeface="Lato" charset="0"/>
              <a:cs typeface="Lato" charset="0"/>
            </a:endParaRPr>
          </a:p>
        </p:txBody>
      </p:sp>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11426" y="2352433"/>
            <a:ext cx="2729925" cy="2047648"/>
          </a:xfrm>
          <a:prstGeom prst="rect">
            <a:avLst/>
          </a:prstGeom>
        </p:spPr>
      </p:pic>
      <p:sp>
        <p:nvSpPr>
          <p:cNvPr id="24" name="Rounded Rectangle 23"/>
          <p:cNvSpPr/>
          <p:nvPr/>
        </p:nvSpPr>
        <p:spPr>
          <a:xfrm>
            <a:off x="9318759" y="1849464"/>
            <a:ext cx="2764146" cy="44994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Lato" charset="0"/>
                <a:ea typeface="Lato" charset="0"/>
                <a:cs typeface="Lato" charset="0"/>
              </a:rPr>
              <a:t>Membership Area</a:t>
            </a:r>
            <a:endParaRPr lang="en-US" dirty="0">
              <a:latin typeface="Lato" charset="0"/>
              <a:ea typeface="Lato" charset="0"/>
              <a:cs typeface="Lato" charset="0"/>
            </a:endParaRPr>
          </a:p>
        </p:txBody>
      </p:sp>
      <p:pic>
        <p:nvPicPr>
          <p:cNvPr id="25" name="Picture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52979" y="2328408"/>
            <a:ext cx="2729925" cy="2047649"/>
          </a:xfrm>
          <a:prstGeom prst="rect">
            <a:avLst/>
          </a:prstGeom>
        </p:spPr>
      </p:pic>
    </p:spTree>
    <p:extLst>
      <p:ext uri="{BB962C8B-B14F-4D97-AF65-F5344CB8AC3E}">
        <p14:creationId xmlns:p14="http://schemas.microsoft.com/office/powerpoint/2010/main" val="4904330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429</TotalTime>
  <Words>1497</Words>
  <Application>Microsoft Macintosh PowerPoint</Application>
  <PresentationFormat>Widescreen</PresentationFormat>
  <Paragraphs>108</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Calibri</vt:lpstr>
      <vt:lpstr>Calibri Light</vt:lpstr>
      <vt:lpstr>Lato</vt:lpstr>
      <vt:lpstr>Lato Black</vt:lpstr>
      <vt:lpstr>Mangal</vt:lpstr>
      <vt:lpstr>Arial</vt:lpstr>
      <vt:lpstr>Office Theme</vt:lpstr>
      <vt:lpstr>SQUEEZE FUNNEL</vt:lpstr>
      <vt:lpstr>LEAD MAGNET FUNNEL</vt:lpstr>
      <vt:lpstr>BRIDGE FUNNEL</vt:lpstr>
      <vt:lpstr>SURVEY FUNNEL</vt:lpstr>
      <vt:lpstr>APPLICATION FUNNEL</vt:lpstr>
      <vt:lpstr>2-STEP TRIPWIRE FUNNEL</vt:lpstr>
      <vt:lpstr>VIDEO SALES LETTER FUNNEL</vt:lpstr>
      <vt:lpstr>SALES LETTER FUNNEL</vt:lpstr>
      <vt:lpstr>MEMBERSHIP FUNNEL</vt:lpstr>
      <vt:lpstr>INVISIBLE FUNNEL</vt:lpstr>
      <vt:lpstr>WEBINAR FUNNEL</vt:lpstr>
      <vt:lpstr>AUTOWEBINAR FUNNEL</vt:lpstr>
      <vt:lpstr>PRODUCT LAUNCH FUNNEL</vt:lpstr>
      <vt:lpstr>HOMEPAGE FUNNEL</vt:lpstr>
      <vt:lpstr>CANCELLATION FUNNEL</vt:lpstr>
      <vt:lpstr>STOREFRONT FUNNEL</vt:lpstr>
      <vt:lpstr>SUMMIT FUNNEL</vt:lpstr>
    </vt:vector>
  </TitlesOfParts>
  <Company/>
  <LinksUpToDate>false</LinksUpToDate>
  <SharedDoc>false</SharedDoc>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Drew Laughlin</dc:creator>
  <cp:lastModifiedBy>Drew Laughlin</cp:lastModifiedBy>
  <cp:revision>67</cp:revision>
  <dcterms:created xsi:type="dcterms:W3CDTF">2017-12-27T20:28:15Z</dcterms:created>
  <dcterms:modified xsi:type="dcterms:W3CDTF">2018-01-16T18:05:34Z</dcterms:modified>
</cp:coreProperties>
</file>