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7" r:id="rId7"/>
    <p:sldId id="266" r:id="rId8"/>
    <p:sldId id="262" r:id="rId9"/>
    <p:sldId id="263" r:id="rId10"/>
    <p:sldId id="264" r:id="rId11"/>
    <p:sldId id="265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732"/>
    <a:srgbClr val="E68951"/>
    <a:srgbClr val="E9E5D5"/>
    <a:srgbClr val="819C91"/>
    <a:srgbClr val="88A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 Corp Scores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BCorp Score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F-4C3B-80EE-6342F7369A4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F-4C3B-80EE-6342F7369A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E1F-4C3B-80EE-6342F7369A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E1F-4C3B-80EE-6342F7369A4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E1F-4C3B-80EE-6342F7369A4D}"/>
              </c:ext>
            </c:extLst>
          </c:dPt>
          <c:cat>
            <c:strRef>
              <c:f>Sheet1!$A$2:$A$6</c:f>
              <c:strCache>
                <c:ptCount val="5"/>
                <c:pt idx="0">
                  <c:v>Governance</c:v>
                </c:pt>
                <c:pt idx="1">
                  <c:v>Workers</c:v>
                </c:pt>
                <c:pt idx="2">
                  <c:v>Community</c:v>
                </c:pt>
                <c:pt idx="3">
                  <c:v>Environment</c:v>
                </c:pt>
                <c:pt idx="4">
                  <c:v>Customers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17</c:v>
                </c:pt>
                <c:pt idx="1">
                  <c:v>24.1</c:v>
                </c:pt>
                <c:pt idx="2">
                  <c:v>20.3</c:v>
                </c:pt>
                <c:pt idx="3">
                  <c:v>15.7</c:v>
                </c:pt>
                <c:pt idx="4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6D-460C-91A3-65181C3B1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6899C-59A6-4AA0-830A-AE83C01DC797}" type="datetimeFigureOut">
              <a:rPr lang="en-GB" smtClean="0"/>
              <a:t>17/12/2024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F22EB-D9F6-4B69-AED3-1AFFF4C945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916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DF22EB-D9F6-4B69-AED3-1AFFF4C9457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27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93AFE-1C08-0904-B2F5-762D84572B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062A5-EB65-1959-EB30-60CA7EA127B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5618D-4296-1281-8FEC-1667E224BD7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EE0FDC-C529-4CB8-87F6-8A8B92D98144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6AC61-4580-5D21-280F-16F1423CD62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E2680-CAD0-79C0-13C5-6FEA325E1B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0D9595-407D-4FE2-BA40-CBEAF568CDE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51364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9EE79-3A29-D8D6-9C0F-E572C129E20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A7F856-8DF4-1A23-858A-F013B27F9DB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AEF88-96C9-1014-3616-2C4FEA14CAC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FA7483-744D-4D7F-8A6E-5E57398AD8E3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C21F4-E1E3-F925-9CCC-3666A744DC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1B076-94AB-DF84-606C-EC0FEA3998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BD1647-B6E8-418D-847A-3E3E2EC3BBC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12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8AF383-C633-A10C-6DCA-FDCBC4D7F5A6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09E69B-2EEB-66B4-CAC5-BC1FA4CB2CE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8FFBE-3309-FE45-CEFF-773262E2CA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F313D2-D669-4C29-A73B-E2182FD0E566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02421-660A-EE3C-D7DF-293198487A6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FB571-8953-9C51-0226-8962EDF2D6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F169A3-70B9-4D9A-8602-3E5837E1D72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22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F9877-A3AE-1646-74C4-338EEEC5068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0979C-8702-3643-F3D6-BBB319484DA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3E930-83EA-4780-35FB-918D1A6AE1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CB10B5-4B9D-440A-9C2D-A84C3234BA0C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6DA20-F2ED-7426-E974-123D9F1E7D3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50AC3-D9E6-5719-0B5D-025B69F831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4E60EB-F26E-45E8-B071-19CE7A42978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94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76E2D-ECE0-3CC7-0B39-964198F6C4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61324-DC6D-B8C0-7B19-EE3AF302AF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4C571-433A-A13E-2D8E-EC47644F08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46DA73-BD10-43DC-9423-5E32C8591027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A0E4E-4258-2F8D-5038-E5721C6ABC8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B51C9-B1E1-DD74-E8D2-3190F9D093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64020A-5097-4AD2-B6FA-3F0250C4FB3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21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780A0-688E-B589-B4F2-87717AA638F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248FC-7E23-6E51-31C9-7E63FE26C3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C2B68-D144-8D88-1491-221B9397D54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08192-C461-C0CB-484D-DF7F39DA6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0C933D-A6FB-42F1-812B-74639B848416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01AF0-2A81-035C-295A-747DAEF4D4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51C8B-9049-B9F4-4AE3-18CD35B686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93DF6E-4A39-4BBF-9B5F-2291F15C0B2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93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9EC09-D376-DFB5-9F78-0A989D8D12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88F63-E114-F36B-6B9C-4259DF1C97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A4D18-AF01-BF29-8C32-1056D09AFA4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655806-EC93-CEBD-B1B4-EC9F00E5723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831F62-2D42-9D0C-037E-70427708C502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1D7E03-7302-236B-E3CE-C6DFE62E273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E7F848-1B2A-4336-AE9E-2B0875721D99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0C1BEA-E2A5-5E74-7152-2A46965D333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27E8F1-B332-F851-D098-ADE5AEA191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8F56D2-BC69-4265-83E4-B7E82C42C38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041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D23D4-DE99-8C2B-B6BE-7E34F7AA201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7892AE-EAFB-4455-7BD5-4BA0CE13F3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E33F13-9D20-4F6E-92A3-BF647DB8D280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5992B2-A353-325B-F3C0-8688F28BA8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991F0-3ADA-9C3A-2A81-2C18175A7B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0CB1CB-4E36-4293-9DD4-D5F10A4DD91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65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F66DCB-C2DC-9A40-6F85-38205EBEF4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343397-224F-41CC-A666-50EDA4673F2F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12C9B-47AE-5C17-4055-0921901A59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5A63D-5305-D9B7-B938-7DBD897C64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26B9C7-6112-4D64-B90D-C2DBF37FBCA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87247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E2B43-E134-9F7A-0AE7-AD6BD2AC2D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E5940-B15F-BA77-7091-C3B86C09F16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B5B75B-C1FF-CA3D-700C-71EEC462F28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9A1F38-5784-E726-F31B-CBA10C1514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315F51-326F-4D8F-A1CA-63CE7FB6F6AB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36344-E99D-A767-2A83-05A1C727E72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F2490-EE94-2F76-A9DA-3E3723C124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7B8340-0284-4C0F-BF6C-58571B86901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88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B810A-82B5-33C5-1C8A-900727BDEE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0912B9-F299-19CB-905F-B79B2842963F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646F6-7132-7EF3-CAF1-D1A87C8DC87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06F13-FA13-E515-FD69-898F34D1E8C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49C5DC-053B-40F1-8CAF-A3EF96DC3F8D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CF967C-A934-FA10-4917-C880F0ECF56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D1B97C-17D7-C2E7-919B-C2E129DB88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4CFB1-93CA-42F3-BCBC-BD4813900FA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05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675713-15AB-2D14-8F4F-C7A17A0625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39875-3059-D900-1725-6AC7C59BAE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B9C7D-382C-AE33-BEAC-D0C7B274CF4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5995905C-4931-46DE-9EE0-E944922E27D7}" type="datetime1">
              <a:rPr lang="en-GB"/>
              <a:pPr lvl="0"/>
              <a:t>17/12/2024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A7479-E174-EAA3-7120-428978B8BF6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4BE72-65FF-967C-90E8-06B2F20CD16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4ABBA727-85EA-4DA7-BE16-6398FFA2962B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E9E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F97EE-B63C-0DB4-A5E5-418D9E6612D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05256" y="2942867"/>
            <a:ext cx="10387584" cy="1045543"/>
          </a:xfrm>
        </p:spPr>
        <p:txBody>
          <a:bodyPr>
            <a:noAutofit/>
          </a:bodyPr>
          <a:lstStyle/>
          <a:p>
            <a:pPr lvl="0"/>
            <a:r>
              <a:rPr lang="en-GB" sz="5400" b="1" dirty="0">
                <a:solidFill>
                  <a:srgbClr val="3F5732"/>
                </a:solidFill>
                <a:latin typeface="Brandon grotesque"/>
              </a:rPr>
              <a:t>THETFORD GARDEN CENTRE LTD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8921D3-7374-8325-136F-98A4D5C55E6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01818" y="4105401"/>
            <a:ext cx="9144000" cy="789995"/>
          </a:xfrm>
        </p:spPr>
        <p:txBody>
          <a:bodyPr/>
          <a:lstStyle/>
          <a:p>
            <a:pPr lvl="0"/>
            <a:r>
              <a:rPr lang="en-GB" sz="4800" b="1" dirty="0">
                <a:solidFill>
                  <a:srgbClr val="88A44F"/>
                </a:solidFill>
                <a:latin typeface="Proxima nova"/>
              </a:rPr>
              <a:t>IMPACT REPORT 2024</a:t>
            </a:r>
          </a:p>
        </p:txBody>
      </p:sp>
      <p:pic>
        <p:nvPicPr>
          <p:cNvPr id="4" name="Picture 5" descr="A green leaf on a black background">
            <a:extLst>
              <a:ext uri="{FF2B5EF4-FFF2-40B4-BE49-F238E27FC236}">
                <a16:creationId xmlns:a16="http://schemas.microsoft.com/office/drawing/2014/main" id="{0F65A5CE-1CDF-7178-90F8-80E1800E8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042" y="551771"/>
            <a:ext cx="3223916" cy="203427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2388BF7-43B1-5F23-ACC4-65E6CA6ECE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79" y="5169317"/>
            <a:ext cx="1502642" cy="15026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07DB8F1-61CA-989A-27F1-920BF9C1C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" y="562081"/>
            <a:ext cx="5273006" cy="59030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75F14CA3-6DB1-044A-B678-0F914425C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082" y="811456"/>
            <a:ext cx="5068007" cy="27245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36D99528-90F7-3671-E05B-097EAC8A4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374" y="3729060"/>
            <a:ext cx="5039432" cy="254353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C0B13AC-E838-D150-0CB3-F9007ABA3A60}"/>
              </a:ext>
            </a:extLst>
          </p:cNvPr>
          <p:cNvSpPr/>
          <p:nvPr/>
        </p:nvSpPr>
        <p:spPr>
          <a:xfrm>
            <a:off x="3255264" y="640080"/>
            <a:ext cx="2569464" cy="859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86B84F-C229-B8DC-94B0-F34E9EF02D93}"/>
              </a:ext>
            </a:extLst>
          </p:cNvPr>
          <p:cNvSpPr/>
          <p:nvPr/>
        </p:nvSpPr>
        <p:spPr>
          <a:xfrm>
            <a:off x="4839855" y="1805709"/>
            <a:ext cx="581890" cy="290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20A07-6D9E-6402-FBF8-DBA847F7C1BC}"/>
              </a:ext>
            </a:extLst>
          </p:cNvPr>
          <p:cNvSpPr txBox="1"/>
          <p:nvPr/>
        </p:nvSpPr>
        <p:spPr>
          <a:xfrm>
            <a:off x="4858327" y="1764147"/>
            <a:ext cx="58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B4BCE6-1F63-DF4A-E0CA-508F05F0052D}"/>
              </a:ext>
            </a:extLst>
          </p:cNvPr>
          <p:cNvSpPr/>
          <p:nvPr/>
        </p:nvSpPr>
        <p:spPr>
          <a:xfrm>
            <a:off x="768096" y="438912"/>
            <a:ext cx="2212848" cy="2130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tree with green leaves&#10;&#10;Description automatically generated">
            <a:extLst>
              <a:ext uri="{FF2B5EF4-FFF2-40B4-BE49-F238E27FC236}">
                <a16:creationId xmlns:a16="http://schemas.microsoft.com/office/drawing/2014/main" id="{8D9A8C5B-033C-5F5D-4FD2-72D02FE52A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69" y="242631"/>
            <a:ext cx="2802891" cy="36897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C7A395-A22E-CE34-0E05-4962E22CD38B}"/>
              </a:ext>
            </a:extLst>
          </p:cNvPr>
          <p:cNvSpPr txBox="1"/>
          <p:nvPr/>
        </p:nvSpPr>
        <p:spPr>
          <a:xfrm>
            <a:off x="3352390" y="1037911"/>
            <a:ext cx="2441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E68951"/>
                </a:solidFill>
              </a:rPr>
              <a:t>CUSTOMERS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242E46BE-CD10-693A-92E2-4FF73535E3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2692"/>
          <a:stretch/>
        </p:blipFill>
        <p:spPr>
          <a:xfrm>
            <a:off x="6548082" y="2568618"/>
            <a:ext cx="5068007" cy="7440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C09623-3200-0018-2C1F-620E86412BFB}"/>
              </a:ext>
            </a:extLst>
          </p:cNvPr>
          <p:cNvSpPr txBox="1"/>
          <p:nvPr/>
        </p:nvSpPr>
        <p:spPr>
          <a:xfrm>
            <a:off x="1705596" y="365963"/>
            <a:ext cx="9171432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i="0" u="none" strike="noStrike" kern="1200" cap="none" spc="0" baseline="0" dirty="0">
                <a:solidFill>
                  <a:srgbClr val="3F5732"/>
                </a:solidFill>
                <a:uFillTx/>
                <a:latin typeface="Brandon grotesque"/>
              </a:rPr>
              <a:t>Our Business Carbon Footprint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5B3E23-2F56-AEEC-17C4-D5DA712A2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68" y="1123764"/>
            <a:ext cx="5337527" cy="2463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164C40-05BD-D2E2-1573-9417AB65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846" y="1123764"/>
            <a:ext cx="5446968" cy="24428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98F45F-15B2-F3B3-51DB-6470E9C48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296" y="3743830"/>
            <a:ext cx="6035100" cy="274820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E643A9-A6F3-B40D-45B0-1053DCA61DBB}"/>
              </a:ext>
            </a:extLst>
          </p:cNvPr>
          <p:cNvSpPr txBox="1"/>
          <p:nvPr/>
        </p:nvSpPr>
        <p:spPr>
          <a:xfrm>
            <a:off x="419180" y="393192"/>
            <a:ext cx="3657600" cy="98180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i="0" u="none" strike="noStrike" kern="1200" cap="none" spc="0" baseline="0" dirty="0">
                <a:solidFill>
                  <a:srgbClr val="3F5732"/>
                </a:solidFill>
                <a:uFillTx/>
                <a:latin typeface="Brandon grotesque"/>
              </a:rPr>
              <a:t>WHAT’S NEXT?</a:t>
            </a:r>
            <a:endParaRPr lang="en-GB" sz="4000" b="1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b="0" i="0" u="none" strike="noStrike" kern="1200" cap="none" spc="0" baseline="0" dirty="0">
              <a:solidFill>
                <a:srgbClr val="000000"/>
              </a:solidFill>
              <a:uFillTx/>
              <a:latin typeface="Proxima nov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Proxima nova"/>
              </a:rPr>
              <a:t>We plan to continue to create new ways in which to be more sustainable. With the creation of a new office facility within which  we have incorporated energy saving devices, heating, and hopefully a reduction in our emissions, we will be improving standards for our staff and in turn, for our customers, and the planet.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b="0" i="0" u="none" strike="noStrike" kern="1200" cap="none" spc="0" baseline="0" dirty="0">
              <a:solidFill>
                <a:srgbClr val="000000"/>
              </a:solidFill>
              <a:uFillTx/>
              <a:latin typeface="Proxima nov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Year on year we aim to reduce our electricity, gas, and water usage by approximately 8.5% in order to reach Net Zero by 2050. Obviously, some emissions are unavoidable but those that we can work on, </a:t>
            </a:r>
            <a:r>
              <a:rPr lang="en-GB" sz="1400" dirty="0">
                <a:solidFill>
                  <a:srgbClr val="000000"/>
                </a:solidFill>
                <a:latin typeface="Proxima nova"/>
              </a:rPr>
              <a:t>we will strive to reduce.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b="0" i="0" u="none" strike="noStrike" kern="1200" cap="none" spc="0" baseline="0" dirty="0">
              <a:solidFill>
                <a:srgbClr val="000000"/>
              </a:solidFill>
              <a:uFillTx/>
              <a:latin typeface="Proxima nov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Our in-house Sustainability Action Group will also continue to create ways in which we can help including sourcing more local suppliers, procurement from sustainable companies, and highlighting the benefits of becoming a Certified B Corporation.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b="1" dirty="0">
              <a:solidFill>
                <a:srgbClr val="3F5732"/>
              </a:solidFill>
              <a:latin typeface="Brandon grotesque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</p:txBody>
      </p:sp>
      <p:pic>
        <p:nvPicPr>
          <p:cNvPr id="5" name="Picture 4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106970C8-CCE9-903D-4E7F-B8F7BABD3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9" t="1553" r="14860" b="-2255"/>
          <a:stretch/>
        </p:blipFill>
        <p:spPr>
          <a:xfrm>
            <a:off x="5274644" y="0"/>
            <a:ext cx="6917355" cy="70233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bg>
      <p:bgPr>
        <a:solidFill>
          <a:srgbClr val="E9E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9050BE91-7D6E-96C8-9A6C-26D9957812EB}"/>
              </a:ext>
            </a:extLst>
          </p:cNvPr>
          <p:cNvSpPr txBox="1"/>
          <p:nvPr/>
        </p:nvSpPr>
        <p:spPr>
          <a:xfrm>
            <a:off x="1139955" y="3135656"/>
            <a:ext cx="991209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3F5732"/>
                </a:solidFill>
                <a:uFillTx/>
                <a:latin typeface="Proxima nova"/>
              </a:rPr>
              <a:t>Thank you for taking the time to read this report. If you have any questions, please e-mail us at customerservice@thetfordgardencentre.co.uk</a:t>
            </a:r>
          </a:p>
        </p:txBody>
      </p:sp>
      <p:pic>
        <p:nvPicPr>
          <p:cNvPr id="4" name="Picture 5" descr="A green leaf on a black background&#10;&#10;Description automatically generated">
            <a:extLst>
              <a:ext uri="{FF2B5EF4-FFF2-40B4-BE49-F238E27FC236}">
                <a16:creationId xmlns:a16="http://schemas.microsoft.com/office/drawing/2014/main" id="{FC745F91-15C3-0C5B-1784-23BADBA9B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477" y="576072"/>
            <a:ext cx="3275051" cy="206654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D29F360-3DED-9EA1-A01A-0188B4DDC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787" y="4061676"/>
            <a:ext cx="2436426" cy="24364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1BCED8-2316-D0A7-EE58-78CCD69F4BE7}"/>
              </a:ext>
            </a:extLst>
          </p:cNvPr>
          <p:cNvSpPr txBox="1"/>
          <p:nvPr/>
        </p:nvSpPr>
        <p:spPr>
          <a:xfrm>
            <a:off x="4178808" y="2971800"/>
            <a:ext cx="359359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Add full page pic of Garden Centre</a:t>
            </a:r>
          </a:p>
        </p:txBody>
      </p:sp>
      <p:pic>
        <p:nvPicPr>
          <p:cNvPr id="4" name="Picture 3" descr="A building with many roofs and trees&#10;&#10;Description automatically generated with medium confidence">
            <a:extLst>
              <a:ext uri="{FF2B5EF4-FFF2-40B4-BE49-F238E27FC236}">
                <a16:creationId xmlns:a16="http://schemas.microsoft.com/office/drawing/2014/main" id="{4C9A0C06-B6F6-2117-4475-5177B93FD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751"/>
            <a:ext cx="12192000" cy="82080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FCB0BA-2C53-2898-2DA5-72061E9A4598}"/>
              </a:ext>
            </a:extLst>
          </p:cNvPr>
          <p:cNvSpPr txBox="1"/>
          <p:nvPr/>
        </p:nvSpPr>
        <p:spPr>
          <a:xfrm>
            <a:off x="1524003" y="533649"/>
            <a:ext cx="2389628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 dirty="0">
                <a:solidFill>
                  <a:srgbClr val="3F5732"/>
                </a:solidFill>
                <a:uFillTx/>
                <a:latin typeface="Brandon grotesque"/>
              </a:rPr>
              <a:t>Contents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4BD541-4F18-D437-21B7-D39C85B105BE}"/>
              </a:ext>
            </a:extLst>
          </p:cNvPr>
          <p:cNvSpPr txBox="1"/>
          <p:nvPr/>
        </p:nvSpPr>
        <p:spPr>
          <a:xfrm>
            <a:off x="1524003" y="1469934"/>
            <a:ext cx="7936992" cy="46228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4. Our Mission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5. B Corp – What’s It All About?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6. Governance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7. Workers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8. Community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9. Environment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10. Customers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11. Our Business Carbon Footprint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Proxima nova"/>
              </a:rPr>
              <a:t>12. The Future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</p:txBody>
      </p:sp>
      <p:pic>
        <p:nvPicPr>
          <p:cNvPr id="6" name="Picture 5" descr="A close up of purple flowers&#10;&#10;Description automatically generated">
            <a:extLst>
              <a:ext uri="{FF2B5EF4-FFF2-40B4-BE49-F238E27FC236}">
                <a16:creationId xmlns:a16="http://schemas.microsoft.com/office/drawing/2014/main" id="{011063C3-D05F-C19E-95B4-AC3A5A806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0"/>
          <a:stretch/>
        </p:blipFill>
        <p:spPr>
          <a:xfrm>
            <a:off x="7167418" y="1"/>
            <a:ext cx="50245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ee on a yellow flower&#10;&#10;Description automatically generated">
            <a:extLst>
              <a:ext uri="{FF2B5EF4-FFF2-40B4-BE49-F238E27FC236}">
                <a16:creationId xmlns:a16="http://schemas.microsoft.com/office/drawing/2014/main" id="{6B25FDAE-055C-CDA5-5068-41AF904E8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/>
          <a:stretch/>
        </p:blipFill>
        <p:spPr>
          <a:xfrm>
            <a:off x="1221810" y="643467"/>
            <a:ext cx="4134979" cy="5571066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A528449A-963D-47DE-4E9C-D561FF3A88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789"/>
          <a:stretch/>
        </p:blipFill>
        <p:spPr>
          <a:xfrm>
            <a:off x="6256865" y="806622"/>
            <a:ext cx="5291667" cy="5244755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E46759-7AED-59B8-13D5-05003E4007A0}"/>
              </a:ext>
            </a:extLst>
          </p:cNvPr>
          <p:cNvSpPr/>
          <p:nvPr/>
        </p:nvSpPr>
        <p:spPr>
          <a:xfrm>
            <a:off x="6256865" y="5285232"/>
            <a:ext cx="5383447" cy="621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3B7AF9-B954-5458-7B57-D88F9282C954}"/>
              </a:ext>
            </a:extLst>
          </p:cNvPr>
          <p:cNvSpPr/>
          <p:nvPr/>
        </p:nvSpPr>
        <p:spPr>
          <a:xfrm>
            <a:off x="8028432" y="5029200"/>
            <a:ext cx="3017520" cy="256032"/>
          </a:xfrm>
          <a:prstGeom prst="rect">
            <a:avLst/>
          </a:prstGeom>
          <a:solidFill>
            <a:srgbClr val="3F5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DF2797-12DF-1C72-0F97-9086D8267475}"/>
              </a:ext>
            </a:extLst>
          </p:cNvPr>
          <p:cNvSpPr txBox="1"/>
          <p:nvPr/>
        </p:nvSpPr>
        <p:spPr>
          <a:xfrm>
            <a:off x="1050637" y="407841"/>
            <a:ext cx="6108192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1" i="0" u="none" strike="noStrike" kern="1200" cap="none" spc="0" baseline="0" dirty="0">
                <a:solidFill>
                  <a:srgbClr val="3F5732"/>
                </a:solidFill>
                <a:uFillTx/>
                <a:latin typeface="Brandon grotesque"/>
              </a:rPr>
              <a:t>B Corp - What’s It All About?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67D119-74D3-5D32-F8C0-464D62965D21}"/>
              </a:ext>
            </a:extLst>
          </p:cNvPr>
          <p:cNvSpPr txBox="1"/>
          <p:nvPr/>
        </p:nvSpPr>
        <p:spPr>
          <a:xfrm>
            <a:off x="1050637" y="1239100"/>
            <a:ext cx="5839690" cy="89562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Certified B Corporations, or B corps, are companies verified to meet high standards </a:t>
            </a:r>
            <a:r>
              <a:rPr lang="en-GB" dirty="0">
                <a:solidFill>
                  <a:srgbClr val="000000"/>
                </a:solidFill>
                <a:latin typeface="Aptos"/>
              </a:rPr>
              <a:t>of social and environmental performance, transparency, and accountability.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From 2023-24</a:t>
            </a:r>
            <a:r>
              <a:rPr lang="en-GB" dirty="0">
                <a:solidFill>
                  <a:srgbClr val="000000"/>
                </a:solidFill>
                <a:latin typeface="Aptos"/>
              </a:rPr>
              <a:t>,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 we, at Thetford Garden Centre worked hard on proving that we </a:t>
            </a:r>
            <a:r>
              <a:rPr lang="en-GB" dirty="0">
                <a:solidFill>
                  <a:srgbClr val="000000"/>
                </a:solidFill>
                <a:latin typeface="Aptos"/>
              </a:rPr>
              <a:t>are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 a worthy company to display 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the B Corp 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logo with pride and join the other companies who are part of this amazing collective.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dirty="0">
              <a:solidFill>
                <a:srgbClr val="000000"/>
              </a:solidFill>
              <a:latin typeface="Apto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It wasn’t an easy ride. We proved that we </a:t>
            </a:r>
            <a:r>
              <a:rPr lang="en-GB" dirty="0">
                <a:solidFill>
                  <a:srgbClr val="000000"/>
                </a:solidFill>
                <a:latin typeface="Aptos"/>
              </a:rPr>
              <a:t>are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 a part of the B Corp movement in making our store a better, safer and more sustainable place for our customers to shop, eat and spend time in. 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dirty="0">
              <a:solidFill>
                <a:srgbClr val="000000"/>
              </a:solidFill>
              <a:latin typeface="Apto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>
                <a:solidFill>
                  <a:srgbClr val="000000"/>
                </a:solidFill>
                <a:latin typeface="Aptos"/>
              </a:rPr>
              <a:t>Showing our B Corp Accreditation also means that we must continue to strive and improve each and every year to ensure a better place for people and planet.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1AA21DB-75FD-9CC3-29F9-2FB1E5A51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6208" y="5111496"/>
            <a:ext cx="1019053" cy="1488506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AE37498-6D9F-ECD3-AE6B-B8CD14503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7074179"/>
              </p:ext>
            </p:extLst>
          </p:nvPr>
        </p:nvGraphicFramePr>
        <p:xfrm>
          <a:off x="7793734" y="257998"/>
          <a:ext cx="4064000" cy="4198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9375ECC-4B0A-0E0A-1D54-C9AC8D680DE3}"/>
              </a:ext>
            </a:extLst>
          </p:cNvPr>
          <p:cNvSpPr txBox="1"/>
          <p:nvPr/>
        </p:nvSpPr>
        <p:spPr>
          <a:xfrm>
            <a:off x="8358909" y="4599429"/>
            <a:ext cx="3666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Overall Score for 2024: 80.5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3C9DCF-C327-CBF2-DAB3-48747AEC3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2" y="399190"/>
            <a:ext cx="5728085" cy="644755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2D45DDE7-502E-ED3E-33D5-C63258ADE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779" y="455252"/>
            <a:ext cx="5096582" cy="301032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9DF484C4-460F-7C71-412D-D57E9EA03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779" y="3554373"/>
            <a:ext cx="5096582" cy="28483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49966C-F591-2742-11CA-424398ED68BC}"/>
              </a:ext>
            </a:extLst>
          </p:cNvPr>
          <p:cNvSpPr/>
          <p:nvPr/>
        </p:nvSpPr>
        <p:spPr>
          <a:xfrm>
            <a:off x="2953512" y="455252"/>
            <a:ext cx="2606040" cy="9254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6737F4-74FE-C8B7-E05F-4D6EA6A755C3}"/>
              </a:ext>
            </a:extLst>
          </p:cNvPr>
          <p:cNvSpPr/>
          <p:nvPr/>
        </p:nvSpPr>
        <p:spPr>
          <a:xfrm>
            <a:off x="4544568" y="1737360"/>
            <a:ext cx="649224" cy="310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1B276C-11A6-0A6B-1589-A923BCABA401}"/>
              </a:ext>
            </a:extLst>
          </p:cNvPr>
          <p:cNvSpPr txBox="1"/>
          <p:nvPr/>
        </p:nvSpPr>
        <p:spPr>
          <a:xfrm>
            <a:off x="4586130" y="1705034"/>
            <a:ext cx="683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Proxima Nova" panose="02000506030000020004" pitchFamily="50" charset="0"/>
              </a:rPr>
              <a:t>17.0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A6020F-A4AC-3DDC-67C2-10B2B96E7528}"/>
              </a:ext>
            </a:extLst>
          </p:cNvPr>
          <p:cNvSpPr/>
          <p:nvPr/>
        </p:nvSpPr>
        <p:spPr>
          <a:xfrm>
            <a:off x="356616" y="228600"/>
            <a:ext cx="2596896" cy="2194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tree with green leaves&#10;&#10;Description automatically generated">
            <a:extLst>
              <a:ext uri="{FF2B5EF4-FFF2-40B4-BE49-F238E27FC236}">
                <a16:creationId xmlns:a16="http://schemas.microsoft.com/office/drawing/2014/main" id="{7AEDF239-F5F4-2679-9411-7B4FC245A1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61" y="47301"/>
            <a:ext cx="3040013" cy="40019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8BCE5FB-8BCD-30B6-3C18-C52CC5679AE5}"/>
              </a:ext>
            </a:extLst>
          </p:cNvPr>
          <p:cNvSpPr txBox="1"/>
          <p:nvPr/>
        </p:nvSpPr>
        <p:spPr>
          <a:xfrm>
            <a:off x="3063482" y="833437"/>
            <a:ext cx="24414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88A44F"/>
                </a:solidFill>
              </a:rPr>
              <a:t>GOVERNANCE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bg>
      <p:bgPr>
        <a:solidFill>
          <a:srgbClr val="E9E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00FF147-4FFE-0A1C-DAF2-B7B33DB8A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02" y="171801"/>
            <a:ext cx="5797740" cy="644916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84C61B0-1F70-27E6-5ABB-0095B7B56E90}"/>
              </a:ext>
            </a:extLst>
          </p:cNvPr>
          <p:cNvSpPr/>
          <p:nvPr/>
        </p:nvSpPr>
        <p:spPr>
          <a:xfrm>
            <a:off x="3473888" y="435864"/>
            <a:ext cx="2538984" cy="731520"/>
          </a:xfrm>
          <a:prstGeom prst="rect">
            <a:avLst/>
          </a:prstGeom>
          <a:solidFill>
            <a:srgbClr val="E9E5D5"/>
          </a:solidFill>
          <a:ln>
            <a:solidFill>
              <a:srgbClr val="E9E5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992FE9-5BCE-2E75-B2D1-3D3AF77533EF}"/>
              </a:ext>
            </a:extLst>
          </p:cNvPr>
          <p:cNvSpPr/>
          <p:nvPr/>
        </p:nvSpPr>
        <p:spPr>
          <a:xfrm>
            <a:off x="5024582" y="1514764"/>
            <a:ext cx="623454" cy="235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94518D-E38E-870E-DB1B-4ACA5552AC89}"/>
              </a:ext>
            </a:extLst>
          </p:cNvPr>
          <p:cNvSpPr txBox="1"/>
          <p:nvPr/>
        </p:nvSpPr>
        <p:spPr>
          <a:xfrm>
            <a:off x="4992255" y="1473200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20.8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7828AF-A8B9-28C3-5AEB-65CC7E1D50E6}"/>
              </a:ext>
            </a:extLst>
          </p:cNvPr>
          <p:cNvSpPr/>
          <p:nvPr/>
        </p:nvSpPr>
        <p:spPr>
          <a:xfrm>
            <a:off x="530352" y="435864"/>
            <a:ext cx="2700166" cy="1795272"/>
          </a:xfrm>
          <a:prstGeom prst="rect">
            <a:avLst/>
          </a:prstGeom>
          <a:solidFill>
            <a:srgbClr val="E9E5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tree with green leaves&#10;&#10;Description automatically generated">
            <a:extLst>
              <a:ext uri="{FF2B5EF4-FFF2-40B4-BE49-F238E27FC236}">
                <a16:creationId xmlns:a16="http://schemas.microsoft.com/office/drawing/2014/main" id="{175EB267-12A0-19D3-85E1-EF368D1A0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73" y="0"/>
            <a:ext cx="2802891" cy="36897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E876BD-E1C7-1CB8-1ED4-7888AEF24B5A}"/>
              </a:ext>
            </a:extLst>
          </p:cNvPr>
          <p:cNvSpPr txBox="1"/>
          <p:nvPr/>
        </p:nvSpPr>
        <p:spPr>
          <a:xfrm>
            <a:off x="3431994" y="786136"/>
            <a:ext cx="24414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3F5732"/>
                </a:solidFill>
              </a:rPr>
              <a:t>COMMUNITY</a:t>
            </a:r>
          </a:p>
        </p:txBody>
      </p:sp>
      <p:pic>
        <p:nvPicPr>
          <p:cNvPr id="15" name="Picture 1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8CAF1FF-20FB-F1E9-0634-AA952CFC42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89"/>
          <a:stretch/>
        </p:blipFill>
        <p:spPr>
          <a:xfrm>
            <a:off x="6915902" y="922635"/>
            <a:ext cx="4413608" cy="2168038"/>
          </a:xfrm>
          <a:prstGeom prst="rect">
            <a:avLst/>
          </a:prstGeom>
        </p:spPr>
      </p:pic>
      <p:pic>
        <p:nvPicPr>
          <p:cNvPr id="17" name="Picture 1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0BCF270-0D93-5C94-4A90-61CB633612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57"/>
          <a:stretch/>
        </p:blipFill>
        <p:spPr>
          <a:xfrm>
            <a:off x="6998197" y="3689760"/>
            <a:ext cx="4198482" cy="19979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4BAA4923-79E2-60E4-A914-7E8BC0C49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" y="254751"/>
            <a:ext cx="5556708" cy="64843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B480731-A7F1-ADC3-8586-49F19AB3DA43}"/>
              </a:ext>
            </a:extLst>
          </p:cNvPr>
          <p:cNvSpPr/>
          <p:nvPr/>
        </p:nvSpPr>
        <p:spPr>
          <a:xfrm>
            <a:off x="3255264" y="456788"/>
            <a:ext cx="2624328" cy="777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989440-5501-F7F7-4E20-2C31B081F565}"/>
              </a:ext>
            </a:extLst>
          </p:cNvPr>
          <p:cNvSpPr/>
          <p:nvPr/>
        </p:nvSpPr>
        <p:spPr>
          <a:xfrm>
            <a:off x="4798291" y="1611745"/>
            <a:ext cx="660400" cy="267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9C5FC-05A5-3B06-22DB-15E7642E6EDC}"/>
              </a:ext>
            </a:extLst>
          </p:cNvPr>
          <p:cNvSpPr txBox="1"/>
          <p:nvPr/>
        </p:nvSpPr>
        <p:spPr>
          <a:xfrm>
            <a:off x="4798291" y="1584037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24.0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E55B8E-BE4F-0E16-9DB4-3A7AC68F3D48}"/>
              </a:ext>
            </a:extLst>
          </p:cNvPr>
          <p:cNvSpPr/>
          <p:nvPr/>
        </p:nvSpPr>
        <p:spPr>
          <a:xfrm>
            <a:off x="6521400" y="713232"/>
            <a:ext cx="4817160" cy="3328416"/>
          </a:xfrm>
          <a:prstGeom prst="rect">
            <a:avLst/>
          </a:prstGeom>
          <a:solidFill>
            <a:srgbClr val="819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ack and white text on a black background&#10;&#10;Description automatically generated">
            <a:extLst>
              <a:ext uri="{FF2B5EF4-FFF2-40B4-BE49-F238E27FC236}">
                <a16:creationId xmlns:a16="http://schemas.microsoft.com/office/drawing/2014/main" id="{FF6A4F1B-40C5-2CAD-41F8-A327BE766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958" y="891334"/>
            <a:ext cx="3987963" cy="324354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BD28834-E1F5-C461-EA85-6E0B6D828689}"/>
              </a:ext>
            </a:extLst>
          </p:cNvPr>
          <p:cNvSpPr/>
          <p:nvPr/>
        </p:nvSpPr>
        <p:spPr>
          <a:xfrm>
            <a:off x="6521400" y="4183174"/>
            <a:ext cx="4817160" cy="2418794"/>
          </a:xfrm>
          <a:prstGeom prst="rect">
            <a:avLst/>
          </a:prstGeom>
          <a:solidFill>
            <a:srgbClr val="819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4BE2770-4741-CE0B-A372-D1EA7A5B4A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29" y="4408597"/>
            <a:ext cx="3921258" cy="31892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55AD28F-D3C8-B987-75F3-948C7F39734D}"/>
              </a:ext>
            </a:extLst>
          </p:cNvPr>
          <p:cNvSpPr/>
          <p:nvPr/>
        </p:nvSpPr>
        <p:spPr>
          <a:xfrm>
            <a:off x="630936" y="274320"/>
            <a:ext cx="2057400" cy="2167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A tree with green leaves&#10;&#10;Description automatically generated">
            <a:extLst>
              <a:ext uri="{FF2B5EF4-FFF2-40B4-BE49-F238E27FC236}">
                <a16:creationId xmlns:a16="http://schemas.microsoft.com/office/drawing/2014/main" id="{B5A045B3-C556-351B-518C-88A27E570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" y="118873"/>
            <a:ext cx="2802891" cy="36897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1BB5F6-15FE-866B-D662-C05532818843}"/>
              </a:ext>
            </a:extLst>
          </p:cNvPr>
          <p:cNvSpPr txBox="1"/>
          <p:nvPr/>
        </p:nvSpPr>
        <p:spPr>
          <a:xfrm>
            <a:off x="3310857" y="905009"/>
            <a:ext cx="24414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819C91"/>
                </a:solidFill>
              </a:rPr>
              <a:t>WORKERS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AE7AC4-50FD-34A9-B47C-935251D8E690}"/>
              </a:ext>
            </a:extLst>
          </p:cNvPr>
          <p:cNvSpPr/>
          <p:nvPr/>
        </p:nvSpPr>
        <p:spPr>
          <a:xfrm>
            <a:off x="713232" y="4809744"/>
            <a:ext cx="4974336" cy="1773936"/>
          </a:xfrm>
          <a:prstGeom prst="rect">
            <a:avLst/>
          </a:prstGeom>
          <a:solidFill>
            <a:srgbClr val="819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C15092-B481-B2DA-D9D8-686EE00CD62E}"/>
              </a:ext>
            </a:extLst>
          </p:cNvPr>
          <p:cNvSpPr txBox="1"/>
          <p:nvPr/>
        </p:nvSpPr>
        <p:spPr>
          <a:xfrm>
            <a:off x="788436" y="4864608"/>
            <a:ext cx="4670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Proxima Nova" panose="02000506030000020004" pitchFamily="50" charset="0"/>
              </a:rPr>
              <a:t>All team members received skills-based training in the last 12 months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Proxima Nova" panose="02000506030000020004" pitchFamily="50" charset="0"/>
              </a:rPr>
              <a:t>10+ hours of average employee training in the last 12 months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bg>
      <p:bgPr>
        <a:solidFill>
          <a:srgbClr val="E9E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988FB56-F566-903C-5830-39BC0D5C6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" y="332786"/>
            <a:ext cx="5293205" cy="601384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91163EC-C853-AB95-F184-3B63F758E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743" y="332786"/>
            <a:ext cx="5106110" cy="3010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7830139-0DCA-31A0-F1ED-54D0CBE81413}"/>
              </a:ext>
            </a:extLst>
          </p:cNvPr>
          <p:cNvSpPr/>
          <p:nvPr/>
        </p:nvSpPr>
        <p:spPr>
          <a:xfrm>
            <a:off x="3227832" y="576072"/>
            <a:ext cx="2386584" cy="722376"/>
          </a:xfrm>
          <a:prstGeom prst="rect">
            <a:avLst/>
          </a:prstGeom>
          <a:solidFill>
            <a:srgbClr val="E9E5D5"/>
          </a:solidFill>
          <a:ln>
            <a:solidFill>
              <a:srgbClr val="E9E5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BEF0AF-E506-5C6F-F935-CC624852245F}"/>
              </a:ext>
            </a:extLst>
          </p:cNvPr>
          <p:cNvSpPr/>
          <p:nvPr/>
        </p:nvSpPr>
        <p:spPr>
          <a:xfrm>
            <a:off x="4687455" y="1644073"/>
            <a:ext cx="609600" cy="277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82206-ACF3-47FD-B8FE-9CF9CF4B423B}"/>
              </a:ext>
            </a:extLst>
          </p:cNvPr>
          <p:cNvSpPr txBox="1"/>
          <p:nvPr/>
        </p:nvSpPr>
        <p:spPr>
          <a:xfrm>
            <a:off x="4678219" y="1611743"/>
            <a:ext cx="6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15.7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26E4F8-8CD3-05F1-B09C-DF413EF94705}"/>
              </a:ext>
            </a:extLst>
          </p:cNvPr>
          <p:cNvSpPr/>
          <p:nvPr/>
        </p:nvSpPr>
        <p:spPr>
          <a:xfrm>
            <a:off x="722376" y="466344"/>
            <a:ext cx="2477747" cy="1938528"/>
          </a:xfrm>
          <a:prstGeom prst="rect">
            <a:avLst/>
          </a:prstGeom>
          <a:solidFill>
            <a:srgbClr val="E9E5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tree with green leaves&#10;&#10;Description automatically generated">
            <a:extLst>
              <a:ext uri="{FF2B5EF4-FFF2-40B4-BE49-F238E27FC236}">
                <a16:creationId xmlns:a16="http://schemas.microsoft.com/office/drawing/2014/main" id="{9417565F-2EE8-B5F8-44C5-C17EBF3AB6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3" y="103716"/>
            <a:ext cx="2802891" cy="36897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340E94-519F-FD85-7BB7-3352F5592B01}"/>
              </a:ext>
            </a:extLst>
          </p:cNvPr>
          <p:cNvSpPr txBox="1"/>
          <p:nvPr/>
        </p:nvSpPr>
        <p:spPr>
          <a:xfrm>
            <a:off x="3254464" y="889852"/>
            <a:ext cx="2441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88A44F"/>
                </a:solidFill>
              </a:rPr>
              <a:t>ENVIRONMENT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8657F9-71E2-1670-9430-AB8920E17F1F}"/>
              </a:ext>
            </a:extLst>
          </p:cNvPr>
          <p:cNvSpPr/>
          <p:nvPr/>
        </p:nvSpPr>
        <p:spPr>
          <a:xfrm>
            <a:off x="6514743" y="332786"/>
            <a:ext cx="5293205" cy="3096214"/>
          </a:xfrm>
          <a:prstGeom prst="rect">
            <a:avLst/>
          </a:prstGeom>
          <a:solidFill>
            <a:srgbClr val="E9E5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D1607CC-7B10-CCD2-1CDC-C97AF7100C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973" y="1020239"/>
            <a:ext cx="4428750" cy="3157285"/>
          </a:xfrm>
          <a:prstGeom prst="rect">
            <a:avLst/>
          </a:prstGeom>
        </p:spPr>
      </p:pic>
      <p:pic>
        <p:nvPicPr>
          <p:cNvPr id="15" name="Picture 14" descr="A black screen with green text&#10;&#10;Description automatically generated">
            <a:extLst>
              <a:ext uri="{FF2B5EF4-FFF2-40B4-BE49-F238E27FC236}">
                <a16:creationId xmlns:a16="http://schemas.microsoft.com/office/drawing/2014/main" id="{0CC1AFFA-0A22-8C7E-2D99-2BEB314F75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973" y="3905179"/>
            <a:ext cx="4141947" cy="29528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425</Words>
  <Application>Microsoft Office PowerPoint</Application>
  <PresentationFormat>Widescreen</PresentationFormat>
  <Paragraphs>70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Brandon grotesque</vt:lpstr>
      <vt:lpstr>Proxima nova</vt:lpstr>
      <vt:lpstr>Proxima nova</vt:lpstr>
      <vt:lpstr>Office Theme</vt:lpstr>
      <vt:lpstr>THETFORD GARDEN CENTRE LTD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Perry</dc:creator>
  <cp:lastModifiedBy>Sophie Stogdon</cp:lastModifiedBy>
  <cp:revision>21</cp:revision>
  <dcterms:created xsi:type="dcterms:W3CDTF">2024-12-02T12:22:09Z</dcterms:created>
  <dcterms:modified xsi:type="dcterms:W3CDTF">2024-12-17T13:28:04Z</dcterms:modified>
</cp:coreProperties>
</file>