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7" r:id="rId7"/>
    <p:sldId id="266" r:id="rId8"/>
    <p:sldId id="262" r:id="rId9"/>
    <p:sldId id="263" r:id="rId10"/>
    <p:sldId id="264" r:id="rId11"/>
    <p:sldId id="265" r:id="rId12"/>
    <p:sldId id="268" r:id="rId13"/>
    <p:sldId id="269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F5732"/>
    <a:srgbClr val="E68951"/>
    <a:srgbClr val="E9E5D5"/>
    <a:srgbClr val="819C91"/>
    <a:srgbClr val="88A4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B Corp Scores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BCorp Score</c:v>
                </c:pt>
              </c:strCache>
            </c:strRef>
          </c:tx>
          <c:explosion val="1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E1F-4C3B-80EE-6342F7369A4D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CE1F-4C3B-80EE-6342F7369A4D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CE1F-4C3B-80EE-6342F7369A4D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CE1F-4C3B-80EE-6342F7369A4D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CE1F-4C3B-80EE-6342F7369A4D}"/>
              </c:ext>
            </c:extLst>
          </c:dPt>
          <c:cat>
            <c:strRef>
              <c:f>Sheet1!$A$2:$A$6</c:f>
              <c:strCache>
                <c:ptCount val="5"/>
                <c:pt idx="0">
                  <c:v>Governance</c:v>
                </c:pt>
                <c:pt idx="1">
                  <c:v>Workers</c:v>
                </c:pt>
                <c:pt idx="2">
                  <c:v>Community</c:v>
                </c:pt>
                <c:pt idx="3">
                  <c:v>Environment</c:v>
                </c:pt>
                <c:pt idx="4">
                  <c:v>Customers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17</c:v>
                </c:pt>
                <c:pt idx="1">
                  <c:v>24.1</c:v>
                </c:pt>
                <c:pt idx="2">
                  <c:v>20.3</c:v>
                </c:pt>
                <c:pt idx="3">
                  <c:v>15.7</c:v>
                </c:pt>
                <c:pt idx="4">
                  <c:v>2.7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46D-460C-91A3-65181C3B1DC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36899C-59A6-4AA0-830A-AE83C01DC797}" type="datetimeFigureOut">
              <a:rPr lang="en-GB" smtClean="0"/>
              <a:t>17/12/2024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DF22EB-D9F6-4B69-AED3-1AFFF4C945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09162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DF22EB-D9F6-4B69-AED3-1AFFF4C9457A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72751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793AFE-1C08-0904-B2F5-762D84572B1D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524003" y="1122361"/>
            <a:ext cx="9144000" cy="2387598"/>
          </a:xfrm>
        </p:spPr>
        <p:txBody>
          <a:bodyPr anchor="b" anchorCtr="1"/>
          <a:lstStyle>
            <a:lvl1pPr algn="ctr">
              <a:defRPr sz="6000"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BF062A5-EB65-1959-EB30-60CA7EA127BC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524003" y="3602041"/>
            <a:ext cx="9144000" cy="1655758"/>
          </a:xfrm>
        </p:spPr>
        <p:txBody>
          <a:bodyPr anchorCtr="1"/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35618D-4296-1281-8FEC-1667E224BD7C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5EE0FDC-C529-4CB8-87F6-8A8B92D98144}" type="datetime1">
              <a:rPr lang="en-GB"/>
              <a:pPr lvl="0"/>
              <a:t>17/12/2024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C6AC61-4580-5D21-280F-16F1423CD62F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1E2680-CAD0-79C0-13C5-6FEA325E1B3A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10D9595-407D-4FE2-BA40-CBEAF568CDE0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1513641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C9EE79-3A29-D8D6-9C0F-E572C129E200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4A7F856-8DF4-1A23-858A-F013B27F9DBA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4AEF88-96C9-1014-3616-2C4FEA14CAC7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4FA7483-744D-4D7F-8A6E-5E57398AD8E3}" type="datetime1">
              <a:rPr lang="en-GB"/>
              <a:pPr lvl="0"/>
              <a:t>17/12/2024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CC21F4-E1E3-F925-9CCC-3666A744DCF6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E1B076-94AB-DF84-606C-EC0FEA399841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ABD1647-B6E8-418D-847A-3E3E2EC3BBC8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41290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98AF383-C633-A10C-6DCA-FDCBC4D7F5A6}"/>
              </a:ext>
            </a:extLst>
          </p:cNvPr>
          <p:cNvSpPr txBox="1">
            <a:spLocks noGrp="1"/>
          </p:cNvSpPr>
          <p:nvPr>
            <p:ph type="title" orient="vert"/>
          </p:nvPr>
        </p:nvSpPr>
        <p:spPr>
          <a:xfrm>
            <a:off x="8724903" y="365129"/>
            <a:ext cx="2628899" cy="5811834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909E69B-2EEB-66B4-CAC5-BC1FA4CB2CE7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>
          <a:xfrm>
            <a:off x="838203" y="365129"/>
            <a:ext cx="7734296" cy="5811834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F8FFBE-3309-FE45-CEFF-773262E2CAD0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2F313D2-D669-4C29-A73B-E2182FD0E566}" type="datetime1">
              <a:rPr lang="en-GB"/>
              <a:pPr lvl="0"/>
              <a:t>17/12/2024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102421-660A-EE3C-D7DF-293198487A66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0FB571-8953-9C51-0226-8962EDF2D663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1F169A3-70B9-4D9A-8602-3E5837E1D724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12261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EF9877-A3AE-1646-74C4-338EEEC50681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80979C-8702-3643-F3D6-BBB319484DA8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23E930-83EA-4780-35FB-918D1A6AE14F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DCB10B5-4B9D-440A-9C2D-A84C3234BA0C}" type="datetime1">
              <a:rPr lang="en-GB"/>
              <a:pPr lvl="0"/>
              <a:t>17/12/2024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36DA20-F2ED-7426-E974-123D9F1E7D30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650AC3-D9E6-5719-0B5D-025B69F831C1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D4E60EB-F26E-45E8-B071-19CE7A42978B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99494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B76E2D-ECE0-3CC7-0B39-964198F6C4E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1847" y="1709735"/>
            <a:ext cx="10515600" cy="2852735"/>
          </a:xfrm>
        </p:spPr>
        <p:txBody>
          <a:bodyPr anchor="b"/>
          <a:lstStyle>
            <a:lvl1pPr>
              <a:defRPr sz="6000"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661324-DC6D-B8C0-7B19-EE3AF302AF5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1847" y="4589465"/>
            <a:ext cx="10515600" cy="1500182"/>
          </a:xfrm>
        </p:spPr>
        <p:txBody>
          <a:bodyPr/>
          <a:lstStyle>
            <a:lvl1pPr marL="0" indent="0">
              <a:buNone/>
              <a:defRPr sz="2400">
                <a:solidFill>
                  <a:srgbClr val="767676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54C571-433A-A13E-2D8E-EC47644F0893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046DA73-BD10-43DC-9423-5E32C8591027}" type="datetime1">
              <a:rPr lang="en-GB"/>
              <a:pPr lvl="0"/>
              <a:t>17/12/2024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5A0E4E-4258-2F8D-5038-E5721C6ABC83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FB51C9-B1E1-DD74-E8D2-3190F9D09351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A64020A-5097-4AD2-B6FA-3F0250C4FB3F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52107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B780A0-688E-B589-B4F2-87717AA638FE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1248FC-7E23-6E51-31C9-7E63FE26C3D6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3" y="1825627"/>
            <a:ext cx="5181603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0C2B68-D144-8D88-1491-221B9397D547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6172200" y="1825627"/>
            <a:ext cx="5181603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608192-C461-C0CB-484D-DF7F39DA68E8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B0C933D-A6FB-42F1-812B-74639B848416}" type="datetime1">
              <a:rPr lang="en-GB"/>
              <a:pPr lvl="0"/>
              <a:t>17/12/2024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201AF0-2A81-035C-295A-747DAEF4D4D0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451C8B-9049-B9F4-4AE3-18CD35B686B0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593DF6E-4A39-4BBF-9B5F-2291F15C0B2E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19383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89EC09-D376-DFB5-9F78-0A989D8D12A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365129"/>
            <a:ext cx="10515600" cy="132555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A88F63-E114-F36B-6B9C-4259DF1C97A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9784" y="1681160"/>
            <a:ext cx="5157782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8A4D18-AF01-BF29-8C32-1056D09AFA46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839784" y="2505071"/>
            <a:ext cx="5157782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655806-EC93-CEBD-B1B4-EC9F00E5723E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6172200" y="1681160"/>
            <a:ext cx="5183184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4831F62-2D42-9D0C-037E-70427708C502}"/>
              </a:ext>
            </a:extLst>
          </p:cNvPr>
          <p:cNvSpPr txBox="1">
            <a:spLocks noGrp="1"/>
          </p:cNvSpPr>
          <p:nvPr>
            <p:ph idx="4"/>
          </p:nvPr>
        </p:nvSpPr>
        <p:spPr>
          <a:xfrm>
            <a:off x="6172200" y="2505071"/>
            <a:ext cx="5183184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31D7E03-7302-236B-E3CE-C6DFE62E2737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BE7F848-1B2A-4336-AE9E-2B0875721D99}" type="datetime1">
              <a:rPr lang="en-GB"/>
              <a:pPr lvl="0"/>
              <a:t>17/12/2024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90C1BEA-E2A5-5E74-7152-2A46965D3332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827E8F1-B332-F851-D098-ADE5AEA19165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38F56D2-BC69-4265-83E4-B7E82C42C38F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50411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D23D4-DE99-8C2B-B6BE-7E34F7AA2016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D7892AE-EAFB-4455-7BD5-4BA0CE13F318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8E33F13-9D20-4F6E-92A3-BF647DB8D280}" type="datetime1">
              <a:rPr lang="en-GB"/>
              <a:pPr lvl="0"/>
              <a:t>17/12/2024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5992B2-A353-325B-F3C0-8688F28BA84A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8E991F0-3ADA-9C3A-2A81-2C18175A7B92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50CB1CB-4E36-4293-9DD4-D5F10A4DD913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06507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FF66DCB-C2DC-9A40-6F85-38205EBEF413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A343397-224F-41CC-A666-50EDA4673F2F}" type="datetime1">
              <a:rPr lang="en-GB"/>
              <a:pPr lvl="0"/>
              <a:t>17/12/2024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712C9B-47AE-5C17-4055-0921901A59C7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35A63D-5305-D9B7-B938-7DBD897C64AA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526B9C7-6112-4D64-B90D-C2DBF37FBCA4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4872478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BE2B43-E134-9F7A-0AE7-AD6BD2AC2D0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7E5940-B15F-BA77-7091-C3B86C09F168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183184" y="987423"/>
            <a:ext cx="6172200" cy="487362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B5B75B-C1FF-CA3D-700C-71EEC462F288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39784" y="2057400"/>
            <a:ext cx="3932240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9A1F38-5784-E726-F31B-CBA10C151414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2315F51-326F-4D8F-A1CA-63CE7FB6F6AB}" type="datetime1">
              <a:rPr lang="en-GB"/>
              <a:pPr lvl="0"/>
              <a:t>17/12/2024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F36344-E99D-A767-2A83-05A1C727E72B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9F2490-EE94-2F76-A9DA-3E3723C124F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37B8340-0284-4C0F-BF6C-58571B869014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08819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7B810A-82B5-33C5-1C8A-900727BDEED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60912B9-F299-19CB-905F-B79B2842963F}"/>
              </a:ext>
            </a:extLst>
          </p:cNvPr>
          <p:cNvSpPr txBox="1">
            <a:spLocks noGrp="1"/>
          </p:cNvSpPr>
          <p:nvPr>
            <p:ph type="pic" idx="1"/>
          </p:nvPr>
        </p:nvSpPr>
        <p:spPr>
          <a:xfrm>
            <a:off x="5183184" y="987423"/>
            <a:ext cx="6172200" cy="4873623"/>
          </a:xfrm>
        </p:spPr>
        <p:txBody>
          <a:bodyPr/>
          <a:lstStyle>
            <a:lvl1pPr marL="0" indent="0">
              <a:buNone/>
              <a:defRPr lang="en-GB" sz="3200"/>
            </a:lvl1pPr>
          </a:lstStyle>
          <a:p>
            <a:pPr lvl="0"/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2646F6-7132-7EF3-CAF1-D1A87C8DC875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39784" y="2057400"/>
            <a:ext cx="3932240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806F13-FA13-E515-FD69-898F34D1E8C2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149C5DC-053B-40F1-8CAF-A3EF96DC3F8D}" type="datetime1">
              <a:rPr lang="en-GB"/>
              <a:pPr lvl="0"/>
              <a:t>17/12/2024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CF967C-A934-FA10-4917-C880F0ECF566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D1B97C-17D7-C2E7-919B-C2E129DB889F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A44CFB1-93CA-42F3-BCBC-BD4813900FAB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70519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F675713-15AB-2D14-8F4F-C7A17A06256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3" y="365129"/>
            <a:ext cx="10515600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339875-3059-D900-1725-6AC7C59BAEA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3" y="1825627"/>
            <a:ext cx="10515600" cy="435133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0B9C7D-382C-AE33-BEAC-D0C7B274CF49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838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200" b="0" i="0" u="none" strike="noStrike" kern="1200" cap="none" spc="0" baseline="0">
                <a:solidFill>
                  <a:srgbClr val="767676"/>
                </a:solidFill>
                <a:uFillTx/>
                <a:latin typeface="Aptos"/>
              </a:defRPr>
            </a:lvl1pPr>
          </a:lstStyle>
          <a:p>
            <a:pPr lvl="0"/>
            <a:fld id="{5995905C-4931-46DE-9EE0-E944922E27D7}" type="datetime1">
              <a:rPr lang="en-GB"/>
              <a:pPr lvl="0"/>
              <a:t>17/12/2024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EA7479-E174-EAA3-7120-428978B8BF69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4038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200" b="0" i="0" u="none" strike="noStrike" kern="1200" cap="none" spc="0" baseline="0">
                <a:solidFill>
                  <a:srgbClr val="767676"/>
                </a:solidFill>
                <a:uFillTx/>
                <a:latin typeface="Aptos"/>
              </a:defRPr>
            </a:lvl1pPr>
          </a:lstStyle>
          <a:p>
            <a:pPr lvl="0"/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44BE72-65FF-967C-90E8-06B2F20CD163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86106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200" b="0" i="0" u="none" strike="noStrike" kern="1200" cap="none" spc="0" baseline="0">
                <a:solidFill>
                  <a:srgbClr val="767676"/>
                </a:solidFill>
                <a:uFillTx/>
                <a:latin typeface="Aptos"/>
              </a:defRPr>
            </a:lvl1pPr>
          </a:lstStyle>
          <a:p>
            <a:pPr lvl="0"/>
            <a:fld id="{4ABBA727-85EA-4DA7-BE16-6398FFA2962B}" type="slidenum"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marL="0" marR="0" lvl="0" indent="0" algn="l" defTabSz="914400" rtl="0" fontAlgn="auto" hangingPunct="1">
        <a:lnSpc>
          <a:spcPct val="90000"/>
        </a:lnSpc>
        <a:spcBef>
          <a:spcPts val="0"/>
        </a:spcBef>
        <a:spcAft>
          <a:spcPts val="0"/>
        </a:spcAft>
        <a:buNone/>
        <a:tabLst/>
        <a:defRPr lang="en-US" sz="4400" b="0" i="0" u="none" strike="noStrike" kern="1200" cap="none" spc="0" baseline="0">
          <a:solidFill>
            <a:srgbClr val="000000"/>
          </a:solidFill>
          <a:uFillTx/>
          <a:latin typeface="Aptos Display"/>
        </a:defRPr>
      </a:lvl1pPr>
    </p:titleStyle>
    <p:bodyStyle>
      <a:lvl1pPr marL="228600" marR="0" lvl="0" indent="-228600" algn="l" defTabSz="914400" rtl="0" fontAlgn="auto" hangingPunct="1">
        <a:lnSpc>
          <a:spcPct val="90000"/>
        </a:lnSpc>
        <a:spcBef>
          <a:spcPts val="1000"/>
        </a:spcBef>
        <a:spcAft>
          <a:spcPts val="0"/>
        </a:spcAft>
        <a:buSzPct val="100000"/>
        <a:buFont typeface="Arial" pitchFamily="34"/>
        <a:buChar char="•"/>
        <a:tabLst/>
        <a:defRPr lang="en-US" sz="2800" b="0" i="0" u="none" strike="noStrike" kern="1200" cap="none" spc="0" baseline="0">
          <a:solidFill>
            <a:srgbClr val="000000"/>
          </a:solidFill>
          <a:uFillTx/>
          <a:latin typeface="Aptos"/>
        </a:defRPr>
      </a:lvl1pPr>
      <a:lvl2pPr marL="685800" marR="0" lvl="1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n-US" sz="2400" b="0" i="0" u="none" strike="noStrike" kern="1200" cap="none" spc="0" baseline="0">
          <a:solidFill>
            <a:srgbClr val="000000"/>
          </a:solidFill>
          <a:uFillTx/>
          <a:latin typeface="Aptos"/>
        </a:defRPr>
      </a:lvl2pPr>
      <a:lvl3pPr marL="1143000" marR="0" lvl="2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n-US" sz="2000" b="0" i="0" u="none" strike="noStrike" kern="1200" cap="none" spc="0" baseline="0">
          <a:solidFill>
            <a:srgbClr val="000000"/>
          </a:solidFill>
          <a:uFillTx/>
          <a:latin typeface="Aptos"/>
        </a:defRPr>
      </a:lvl3pPr>
      <a:lvl4pPr marL="1600200" marR="0" lvl="3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n-US" sz="1800" b="0" i="0" u="none" strike="noStrike" kern="1200" cap="none" spc="0" baseline="0">
          <a:solidFill>
            <a:srgbClr val="000000"/>
          </a:solidFill>
          <a:uFillTx/>
          <a:latin typeface="Aptos"/>
        </a:defRPr>
      </a:lvl4pPr>
      <a:lvl5pPr marL="2057400" marR="0" lvl="4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n-US" sz="1800" b="0" i="0" u="none" strike="noStrike" kern="1200" cap="none" spc="0" baseline="0">
          <a:solidFill>
            <a:srgbClr val="000000"/>
          </a:solidFill>
          <a:uFillTx/>
          <a:latin typeface="Apto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">
    <p:bg>
      <p:bgPr>
        <a:solidFill>
          <a:srgbClr val="E9E5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EF97EE-B63C-0DB4-A5E5-418D9E6612D9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905256" y="2942867"/>
            <a:ext cx="10387584" cy="1045543"/>
          </a:xfrm>
        </p:spPr>
        <p:txBody>
          <a:bodyPr>
            <a:noAutofit/>
          </a:bodyPr>
          <a:lstStyle/>
          <a:p>
            <a:pPr lvl="0"/>
            <a:r>
              <a:rPr lang="en-GB" sz="5400" b="1" dirty="0">
                <a:solidFill>
                  <a:srgbClr val="3F5732"/>
                </a:solidFill>
                <a:latin typeface="Brandon grotesque"/>
              </a:rPr>
              <a:t>THETFORD GARDEN CENTRE LTD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A8921D3-7374-8325-136F-98A4D5C55E63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601818" y="4105401"/>
            <a:ext cx="9144000" cy="789995"/>
          </a:xfrm>
        </p:spPr>
        <p:txBody>
          <a:bodyPr/>
          <a:lstStyle/>
          <a:p>
            <a:pPr lvl="0"/>
            <a:r>
              <a:rPr lang="en-GB" sz="4800" b="1" dirty="0">
                <a:solidFill>
                  <a:srgbClr val="88A44F"/>
                </a:solidFill>
                <a:latin typeface="Proxima nova"/>
              </a:rPr>
              <a:t>IMPACT REPORT 2024</a:t>
            </a:r>
          </a:p>
        </p:txBody>
      </p:sp>
      <p:pic>
        <p:nvPicPr>
          <p:cNvPr id="4" name="Picture 5" descr="A green leaf on a black background">
            <a:extLst>
              <a:ext uri="{FF2B5EF4-FFF2-40B4-BE49-F238E27FC236}">
                <a16:creationId xmlns:a16="http://schemas.microsoft.com/office/drawing/2014/main" id="{0F65A5CE-1CDF-7178-90F8-80E1800E80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4042" y="551771"/>
            <a:ext cx="3223916" cy="203427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Picture 6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52388BF7-43B1-5F23-ACC4-65E6CA6ECE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4679" y="5169317"/>
            <a:ext cx="1502642" cy="150264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707DB8F1-61CA-989A-27F1-920BF9C1C2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944" y="562081"/>
            <a:ext cx="5273006" cy="590300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75F14CA3-6DB1-044A-B678-0F914425C4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8082" y="811456"/>
            <a:ext cx="5068007" cy="272452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36D99528-90F7-3671-E05B-097EAC8A42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2374" y="3729060"/>
            <a:ext cx="5039432" cy="2543531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C0B13AC-E838-D150-0CB3-F9007ABA3A60}"/>
              </a:ext>
            </a:extLst>
          </p:cNvPr>
          <p:cNvSpPr/>
          <p:nvPr/>
        </p:nvSpPr>
        <p:spPr>
          <a:xfrm>
            <a:off x="3255264" y="640080"/>
            <a:ext cx="2569464" cy="8595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186B84F-C229-B8DC-94B0-F34E9EF02D93}"/>
              </a:ext>
            </a:extLst>
          </p:cNvPr>
          <p:cNvSpPr/>
          <p:nvPr/>
        </p:nvSpPr>
        <p:spPr>
          <a:xfrm>
            <a:off x="4839855" y="1805709"/>
            <a:ext cx="581890" cy="2909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520A07-6D9E-6402-FBF8-DBA847F7C1BC}"/>
              </a:ext>
            </a:extLst>
          </p:cNvPr>
          <p:cNvSpPr txBox="1"/>
          <p:nvPr/>
        </p:nvSpPr>
        <p:spPr>
          <a:xfrm>
            <a:off x="4858327" y="1764147"/>
            <a:ext cx="581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2.8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4B4BCE6-1F63-DF4A-E0CA-508F05F0052D}"/>
              </a:ext>
            </a:extLst>
          </p:cNvPr>
          <p:cNvSpPr/>
          <p:nvPr/>
        </p:nvSpPr>
        <p:spPr>
          <a:xfrm>
            <a:off x="768096" y="438912"/>
            <a:ext cx="2212848" cy="21305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 descr="A tree with green leaves&#10;&#10;Description automatically generated">
            <a:extLst>
              <a:ext uri="{FF2B5EF4-FFF2-40B4-BE49-F238E27FC236}">
                <a16:creationId xmlns:a16="http://schemas.microsoft.com/office/drawing/2014/main" id="{8D9A8C5B-033C-5F5D-4FD2-72D02FE52A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969" y="242631"/>
            <a:ext cx="2802891" cy="368976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8C7A395-A22E-CE34-0E05-4962E22CD38B}"/>
              </a:ext>
            </a:extLst>
          </p:cNvPr>
          <p:cNvSpPr txBox="1"/>
          <p:nvPr/>
        </p:nvSpPr>
        <p:spPr>
          <a:xfrm>
            <a:off x="3352390" y="1037911"/>
            <a:ext cx="24414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E68951"/>
                </a:solidFill>
              </a:rPr>
              <a:t>CUSTOMERS</a:t>
            </a:r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id="{242E46BE-CD10-693A-92E2-4FF73535E3A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2692"/>
          <a:stretch/>
        </p:blipFill>
        <p:spPr>
          <a:xfrm>
            <a:off x="6548082" y="2568618"/>
            <a:ext cx="5068007" cy="744015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AC09623-3200-0018-2C1F-620E86412BFB}"/>
              </a:ext>
            </a:extLst>
          </p:cNvPr>
          <p:cNvSpPr txBox="1"/>
          <p:nvPr/>
        </p:nvSpPr>
        <p:spPr>
          <a:xfrm>
            <a:off x="1705596" y="365963"/>
            <a:ext cx="9171432" cy="70788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000" b="1" i="0" u="none" strike="noStrike" kern="1200" cap="none" spc="0" baseline="0" dirty="0">
                <a:solidFill>
                  <a:srgbClr val="3F5732"/>
                </a:solidFill>
                <a:uFillTx/>
                <a:latin typeface="Brandon grotesque"/>
              </a:rPr>
              <a:t>Our Business Carbon Footprint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F5B3E23-2F56-AEEC-17C4-D5DA712A23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968" y="1123764"/>
            <a:ext cx="5337527" cy="246347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F164C40-05BD-D2E2-1573-9417AB6514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7846" y="1123764"/>
            <a:ext cx="5446968" cy="244288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398F45F-15B2-F3B3-51DB-6470E9C484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0296" y="3743830"/>
            <a:ext cx="6035100" cy="2748207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1E643A9-A6F3-B40D-45B0-1053DCA61DBB}"/>
              </a:ext>
            </a:extLst>
          </p:cNvPr>
          <p:cNvSpPr txBox="1"/>
          <p:nvPr/>
        </p:nvSpPr>
        <p:spPr>
          <a:xfrm>
            <a:off x="419180" y="393192"/>
            <a:ext cx="3657600" cy="981807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000" b="1" i="0" u="none" strike="noStrike" kern="1200" cap="none" spc="0" baseline="0" dirty="0">
                <a:solidFill>
                  <a:srgbClr val="3F5732"/>
                </a:solidFill>
                <a:uFillTx/>
                <a:latin typeface="Brandon grotesque"/>
              </a:rPr>
              <a:t>WHAT’S NEXT?</a:t>
            </a:r>
            <a:endParaRPr lang="en-GB" sz="4000" b="1" i="0" u="none" strike="noStrike" kern="1200" cap="none" spc="0" baseline="0" dirty="0">
              <a:solidFill>
                <a:srgbClr val="000000"/>
              </a:solidFill>
              <a:uFillTx/>
              <a:latin typeface="Aptos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400" b="0" i="0" u="none" strike="noStrike" kern="1200" cap="none" spc="0" baseline="0" dirty="0">
              <a:solidFill>
                <a:srgbClr val="000000"/>
              </a:solidFill>
              <a:uFillTx/>
              <a:latin typeface="Proxima nova"/>
            </a:endParaRPr>
          </a:p>
          <a:p>
            <a:pPr marL="0" marR="0" lvl="0" indent="0" algn="just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dirty="0">
                <a:solidFill>
                  <a:srgbClr val="000000"/>
                </a:solidFill>
                <a:latin typeface="Proxima nova"/>
              </a:rPr>
              <a:t>We plan to continue to create new ways in which to be more sustainable. With the creation of a new office facility within which  we have incorporated energy saving devices, heating, and hopefully a reduction in our emissions, we will be improving standards for our staff and in turn, for our customers, and the planet.</a:t>
            </a:r>
          </a:p>
          <a:p>
            <a:pPr marL="0" marR="0" lvl="0" indent="0" algn="just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400" b="0" i="0" u="none" strike="noStrike" kern="1200" cap="none" spc="0" baseline="0" dirty="0">
              <a:solidFill>
                <a:srgbClr val="000000"/>
              </a:solidFill>
              <a:uFillTx/>
              <a:latin typeface="Proxima nova"/>
            </a:endParaRPr>
          </a:p>
          <a:p>
            <a:pPr marL="0" marR="0" lvl="0" indent="0" algn="just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0" i="0" u="none" strike="noStrike" kern="1200" cap="none" spc="0" baseline="0" dirty="0">
                <a:solidFill>
                  <a:srgbClr val="000000"/>
                </a:solidFill>
                <a:uFillTx/>
                <a:latin typeface="Proxima nova"/>
              </a:rPr>
              <a:t>Year on year we aim to reduce our electricity, gas, and water usage by approximately 8.5% in order to reach Net Zero by 2050. Obviously, some emissions are unavoidable but those that we can work on, </a:t>
            </a:r>
            <a:r>
              <a:rPr lang="en-GB" sz="1400" dirty="0">
                <a:solidFill>
                  <a:srgbClr val="000000"/>
                </a:solidFill>
                <a:latin typeface="Proxima nova"/>
              </a:rPr>
              <a:t>we will strive to reduce.</a:t>
            </a:r>
          </a:p>
          <a:p>
            <a:pPr marL="0" marR="0" lvl="0" indent="0" algn="just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400" b="0" i="0" u="none" strike="noStrike" kern="1200" cap="none" spc="0" baseline="0" dirty="0">
              <a:solidFill>
                <a:srgbClr val="000000"/>
              </a:solidFill>
              <a:uFillTx/>
              <a:latin typeface="Proxima nova"/>
            </a:endParaRPr>
          </a:p>
          <a:p>
            <a:pPr marL="0" marR="0" lvl="0" indent="0" algn="just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0" i="0" u="none" strike="noStrike" kern="1200" cap="none" spc="0" baseline="0" dirty="0">
                <a:solidFill>
                  <a:srgbClr val="000000"/>
                </a:solidFill>
                <a:uFillTx/>
                <a:latin typeface="Proxima nova"/>
              </a:rPr>
              <a:t>Our in-house Sustainability Action Group will also continue to create ways in which we can help including sourcing more local suppliers, procurement from sustainable companies, and highlighting the benefits of becoming a Certified B Corporation.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 dirty="0">
              <a:solidFill>
                <a:srgbClr val="000000"/>
              </a:solidFill>
              <a:uFillTx/>
              <a:latin typeface="Aptos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 dirty="0">
              <a:solidFill>
                <a:srgbClr val="000000"/>
              </a:solidFill>
              <a:uFillTx/>
              <a:latin typeface="Aptos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 dirty="0">
              <a:solidFill>
                <a:srgbClr val="000000"/>
              </a:solidFill>
              <a:uFillTx/>
              <a:latin typeface="Aptos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 dirty="0">
              <a:solidFill>
                <a:srgbClr val="000000"/>
              </a:solidFill>
              <a:uFillTx/>
              <a:latin typeface="Aptos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 dirty="0">
              <a:solidFill>
                <a:srgbClr val="000000"/>
              </a:solidFill>
              <a:uFillTx/>
              <a:latin typeface="Aptos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 dirty="0">
              <a:solidFill>
                <a:srgbClr val="000000"/>
              </a:solidFill>
              <a:uFillTx/>
              <a:latin typeface="Aptos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 dirty="0">
              <a:solidFill>
                <a:srgbClr val="000000"/>
              </a:solidFill>
              <a:uFillTx/>
              <a:latin typeface="Aptos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 dirty="0">
              <a:solidFill>
                <a:srgbClr val="000000"/>
              </a:solidFill>
              <a:uFillTx/>
              <a:latin typeface="Aptos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 dirty="0">
              <a:solidFill>
                <a:srgbClr val="000000"/>
              </a:solidFill>
              <a:uFillTx/>
              <a:latin typeface="Aptos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 dirty="0">
              <a:solidFill>
                <a:srgbClr val="000000"/>
              </a:solidFill>
              <a:uFillTx/>
              <a:latin typeface="Aptos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 dirty="0">
              <a:solidFill>
                <a:srgbClr val="000000"/>
              </a:solidFill>
              <a:uFillTx/>
              <a:latin typeface="Aptos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 dirty="0">
              <a:solidFill>
                <a:srgbClr val="000000"/>
              </a:solidFill>
              <a:uFillTx/>
              <a:latin typeface="Aptos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 dirty="0">
              <a:solidFill>
                <a:srgbClr val="000000"/>
              </a:solidFill>
              <a:uFillTx/>
              <a:latin typeface="Aptos"/>
            </a:endParaRPr>
          </a:p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b="1" dirty="0">
              <a:solidFill>
                <a:srgbClr val="3F5732"/>
              </a:solidFill>
              <a:latin typeface="Brandon grotesque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 dirty="0">
              <a:solidFill>
                <a:srgbClr val="000000"/>
              </a:solidFill>
              <a:uFillTx/>
              <a:latin typeface="Aptos"/>
            </a:endParaRPr>
          </a:p>
        </p:txBody>
      </p:sp>
      <p:pic>
        <p:nvPicPr>
          <p:cNvPr id="5" name="Picture 4" descr="A group of people standing in front of a building&#10;&#10;Description automatically generated">
            <a:extLst>
              <a:ext uri="{FF2B5EF4-FFF2-40B4-BE49-F238E27FC236}">
                <a16:creationId xmlns:a16="http://schemas.microsoft.com/office/drawing/2014/main" id="{106970C8-CCE9-903D-4E7F-B8F7BABD3F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49" t="1553" r="14860" b="-2255"/>
          <a:stretch/>
        </p:blipFill>
        <p:spPr>
          <a:xfrm>
            <a:off x="5274644" y="0"/>
            <a:ext cx="6917355" cy="7023396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4">
    <p:bg>
      <p:bgPr>
        <a:solidFill>
          <a:srgbClr val="E9E5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>
            <a:extLst>
              <a:ext uri="{FF2B5EF4-FFF2-40B4-BE49-F238E27FC236}">
                <a16:creationId xmlns:a16="http://schemas.microsoft.com/office/drawing/2014/main" id="{9050BE91-7D6E-96C8-9A6C-26D9957812EB}"/>
              </a:ext>
            </a:extLst>
          </p:cNvPr>
          <p:cNvSpPr txBox="1"/>
          <p:nvPr/>
        </p:nvSpPr>
        <p:spPr>
          <a:xfrm>
            <a:off x="1139955" y="3135656"/>
            <a:ext cx="9912096" cy="64633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1" i="0" u="none" strike="noStrike" kern="1200" cap="none" spc="0" baseline="0" dirty="0">
                <a:solidFill>
                  <a:srgbClr val="3F5732"/>
                </a:solidFill>
                <a:uFillTx/>
                <a:latin typeface="Proxima nova"/>
              </a:rPr>
              <a:t>Thank you for taking the time to read this report. If you have any questions, please e-mail us at customerservice@thetfordgardencentre.co.uk</a:t>
            </a:r>
          </a:p>
        </p:txBody>
      </p:sp>
      <p:pic>
        <p:nvPicPr>
          <p:cNvPr id="4" name="Picture 5" descr="A green leaf on a black background&#10;&#10;Description automatically generated">
            <a:extLst>
              <a:ext uri="{FF2B5EF4-FFF2-40B4-BE49-F238E27FC236}">
                <a16:creationId xmlns:a16="http://schemas.microsoft.com/office/drawing/2014/main" id="{FC745F91-15C3-0C5B-1784-23BADBA9B0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8477" y="576072"/>
            <a:ext cx="3275051" cy="206654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Picture 5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0D29F360-3DED-9EA1-A01A-0188B4DDCB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7787" y="4061676"/>
            <a:ext cx="2436426" cy="2436426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B1BCED8-2316-D0A7-EE58-78CCD69F4BE7}"/>
              </a:ext>
            </a:extLst>
          </p:cNvPr>
          <p:cNvSpPr txBox="1"/>
          <p:nvPr/>
        </p:nvSpPr>
        <p:spPr>
          <a:xfrm>
            <a:off x="4178808" y="2971800"/>
            <a:ext cx="3593591" cy="36933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Aptos"/>
              </a:rPr>
              <a:t>Add full page pic of Garden Centre</a:t>
            </a:r>
          </a:p>
        </p:txBody>
      </p:sp>
      <p:pic>
        <p:nvPicPr>
          <p:cNvPr id="4" name="Picture 3" descr="A building with many roofs and trees&#10;&#10;Description automatically generated with medium confidence">
            <a:extLst>
              <a:ext uri="{FF2B5EF4-FFF2-40B4-BE49-F238E27FC236}">
                <a16:creationId xmlns:a16="http://schemas.microsoft.com/office/drawing/2014/main" id="{4C9A0C06-B6F6-2117-4475-5177B93FDB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751"/>
            <a:ext cx="12192000" cy="8208097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2FCB0BA-2C53-2898-2DA5-72061E9A4598}"/>
              </a:ext>
            </a:extLst>
          </p:cNvPr>
          <p:cNvSpPr txBox="1"/>
          <p:nvPr/>
        </p:nvSpPr>
        <p:spPr>
          <a:xfrm>
            <a:off x="1524003" y="533649"/>
            <a:ext cx="2389628" cy="76944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400" b="1" i="0" u="none" strike="noStrike" kern="1200" cap="none" spc="0" baseline="0" dirty="0">
                <a:solidFill>
                  <a:srgbClr val="3F5732"/>
                </a:solidFill>
                <a:uFillTx/>
                <a:latin typeface="Brandon grotesque"/>
              </a:rPr>
              <a:t>Contents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64BD541-4F18-D437-21B7-D39C85B105BE}"/>
              </a:ext>
            </a:extLst>
          </p:cNvPr>
          <p:cNvSpPr txBox="1"/>
          <p:nvPr/>
        </p:nvSpPr>
        <p:spPr>
          <a:xfrm>
            <a:off x="1524003" y="1469934"/>
            <a:ext cx="7936992" cy="462286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000" i="0" u="none" strike="noStrike" kern="1200" cap="none" spc="0" baseline="0" dirty="0">
                <a:solidFill>
                  <a:srgbClr val="000000"/>
                </a:solidFill>
                <a:uFillTx/>
                <a:latin typeface="Proxima nova"/>
              </a:rPr>
              <a:t>4. Our Mission</a:t>
            </a:r>
          </a:p>
          <a:p>
            <a:pPr marL="0" marR="0" lvl="0" indent="0" algn="l" defTabSz="914400" rtl="0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000" i="0" u="none" strike="noStrike" kern="1200" cap="none" spc="0" baseline="0" dirty="0">
                <a:solidFill>
                  <a:srgbClr val="000000"/>
                </a:solidFill>
                <a:uFillTx/>
                <a:latin typeface="Proxima nova"/>
              </a:rPr>
              <a:t>5. B Corp – What’s It All About?</a:t>
            </a:r>
          </a:p>
          <a:p>
            <a:pPr marL="0" marR="0" lvl="0" indent="0" algn="l" defTabSz="914400" rtl="0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000" i="0" u="none" strike="noStrike" kern="1200" cap="none" spc="0" baseline="0" dirty="0">
                <a:solidFill>
                  <a:srgbClr val="000000"/>
                </a:solidFill>
                <a:uFillTx/>
                <a:latin typeface="Proxima nova"/>
              </a:rPr>
              <a:t>6. Governance</a:t>
            </a:r>
          </a:p>
          <a:p>
            <a:pPr marL="0" marR="0" lvl="0" indent="0" algn="l" defTabSz="914400" rtl="0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000" i="0" u="none" strike="noStrike" kern="1200" cap="none" spc="0" baseline="0" dirty="0">
                <a:solidFill>
                  <a:srgbClr val="000000"/>
                </a:solidFill>
                <a:uFillTx/>
                <a:latin typeface="Proxima nova"/>
              </a:rPr>
              <a:t>7. Workers</a:t>
            </a:r>
          </a:p>
          <a:p>
            <a:pPr marL="0" marR="0" lvl="0" indent="0" algn="l" defTabSz="914400" rtl="0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000" i="0" u="none" strike="noStrike" kern="1200" cap="none" spc="0" baseline="0" dirty="0">
                <a:solidFill>
                  <a:srgbClr val="000000"/>
                </a:solidFill>
                <a:uFillTx/>
                <a:latin typeface="Proxima nova"/>
              </a:rPr>
              <a:t>8. Community</a:t>
            </a:r>
          </a:p>
          <a:p>
            <a:pPr marL="0" marR="0" lvl="0" indent="0" algn="l" defTabSz="914400" rtl="0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000" i="0" u="none" strike="noStrike" kern="1200" cap="none" spc="0" baseline="0" dirty="0">
                <a:solidFill>
                  <a:srgbClr val="000000"/>
                </a:solidFill>
                <a:uFillTx/>
                <a:latin typeface="Proxima nova"/>
              </a:rPr>
              <a:t>9. Environment</a:t>
            </a:r>
          </a:p>
          <a:p>
            <a:pPr marL="0" marR="0" lvl="0" indent="0" algn="l" defTabSz="914400" rtl="0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000" i="0" u="none" strike="noStrike" kern="1200" cap="none" spc="0" baseline="0" dirty="0">
                <a:solidFill>
                  <a:srgbClr val="000000"/>
                </a:solidFill>
                <a:uFillTx/>
                <a:latin typeface="Proxima nova"/>
              </a:rPr>
              <a:t>10. Customers</a:t>
            </a:r>
          </a:p>
          <a:p>
            <a:pPr marL="0" marR="0" lvl="0" indent="0" algn="l" defTabSz="914400" rtl="0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000" i="0" u="none" strike="noStrike" kern="1200" cap="none" spc="0" baseline="0" dirty="0">
                <a:solidFill>
                  <a:srgbClr val="000000"/>
                </a:solidFill>
                <a:uFillTx/>
                <a:latin typeface="Proxima nova"/>
              </a:rPr>
              <a:t>11. Our Business Carbon Footprint</a:t>
            </a:r>
          </a:p>
          <a:p>
            <a:pPr marL="0" marR="0" lvl="0" indent="0" algn="l" defTabSz="914400" rtl="0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000" i="0" u="none" strike="noStrike" kern="1200" cap="none" spc="0" baseline="0" dirty="0">
                <a:solidFill>
                  <a:srgbClr val="000000"/>
                </a:solidFill>
                <a:uFillTx/>
                <a:latin typeface="Proxima nova"/>
              </a:rPr>
              <a:t>12. The Future</a:t>
            </a:r>
          </a:p>
          <a:p>
            <a:pPr marL="0" marR="0" lvl="0" indent="0" algn="l" defTabSz="914400" rtl="0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 dirty="0">
              <a:solidFill>
                <a:srgbClr val="000000"/>
              </a:solidFill>
              <a:uFillTx/>
              <a:latin typeface="Aptos"/>
            </a:endParaRPr>
          </a:p>
        </p:txBody>
      </p:sp>
      <p:pic>
        <p:nvPicPr>
          <p:cNvPr id="6" name="Picture 5" descr="A close up of purple flowers&#10;&#10;Description automatically generated">
            <a:extLst>
              <a:ext uri="{FF2B5EF4-FFF2-40B4-BE49-F238E27FC236}">
                <a16:creationId xmlns:a16="http://schemas.microsoft.com/office/drawing/2014/main" id="{011063C3-D05F-C19E-95B4-AC3A5A8069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30"/>
          <a:stretch/>
        </p:blipFill>
        <p:spPr>
          <a:xfrm>
            <a:off x="7167418" y="1"/>
            <a:ext cx="5024582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bee on a yellow flower&#10;&#10;Description automatically generated">
            <a:extLst>
              <a:ext uri="{FF2B5EF4-FFF2-40B4-BE49-F238E27FC236}">
                <a16:creationId xmlns:a16="http://schemas.microsoft.com/office/drawing/2014/main" id="{6B25FDAE-055C-CDA5-5068-41AF904E8C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2"/>
          <a:stretch/>
        </p:blipFill>
        <p:spPr>
          <a:xfrm>
            <a:off x="1221810" y="643467"/>
            <a:ext cx="4134979" cy="5571066"/>
          </a:xfrm>
          <a:prstGeom prst="rect">
            <a:avLst/>
          </a:prstGeom>
        </p:spPr>
      </p:pic>
      <p:pic>
        <p:nvPicPr>
          <p:cNvPr id="2" name="Picture 7">
            <a:extLst>
              <a:ext uri="{FF2B5EF4-FFF2-40B4-BE49-F238E27FC236}">
                <a16:creationId xmlns:a16="http://schemas.microsoft.com/office/drawing/2014/main" id="{A528449A-963D-47DE-4E9C-D561FF3A88F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1789"/>
          <a:stretch/>
        </p:blipFill>
        <p:spPr>
          <a:xfrm>
            <a:off x="6256865" y="806622"/>
            <a:ext cx="5291667" cy="5244755"/>
          </a:xfrm>
          <a:prstGeom prst="rect">
            <a:avLst/>
          </a:prstGeom>
          <a:noFill/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2E46759-7AED-59B8-13D5-05003E4007A0}"/>
              </a:ext>
            </a:extLst>
          </p:cNvPr>
          <p:cNvSpPr/>
          <p:nvPr/>
        </p:nvSpPr>
        <p:spPr>
          <a:xfrm>
            <a:off x="6256865" y="5285232"/>
            <a:ext cx="5383447" cy="6217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F3B7AF9-B954-5458-7B57-D88F9282C954}"/>
              </a:ext>
            </a:extLst>
          </p:cNvPr>
          <p:cNvSpPr/>
          <p:nvPr/>
        </p:nvSpPr>
        <p:spPr>
          <a:xfrm>
            <a:off x="8028432" y="5029200"/>
            <a:ext cx="3017520" cy="256032"/>
          </a:xfrm>
          <a:prstGeom prst="rect">
            <a:avLst/>
          </a:prstGeom>
          <a:solidFill>
            <a:srgbClr val="3F57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3DF2797-12DF-1C72-0F97-9086D8267475}"/>
              </a:ext>
            </a:extLst>
          </p:cNvPr>
          <p:cNvSpPr txBox="1"/>
          <p:nvPr/>
        </p:nvSpPr>
        <p:spPr>
          <a:xfrm>
            <a:off x="1050637" y="407841"/>
            <a:ext cx="6108192" cy="64633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600" b="1" i="0" u="none" strike="noStrike" kern="1200" cap="none" spc="0" baseline="0" dirty="0">
                <a:solidFill>
                  <a:srgbClr val="3F5732"/>
                </a:solidFill>
                <a:uFillTx/>
                <a:latin typeface="Brandon grotesque"/>
              </a:rPr>
              <a:t>B Corp - What’s It All About?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567D119-74D3-5D32-F8C0-464D62965D21}"/>
              </a:ext>
            </a:extLst>
          </p:cNvPr>
          <p:cNvSpPr txBox="1"/>
          <p:nvPr/>
        </p:nvSpPr>
        <p:spPr>
          <a:xfrm>
            <a:off x="1050637" y="1239100"/>
            <a:ext cx="5839690" cy="895629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" dirty="0">
                <a:solidFill>
                  <a:srgbClr val="000000"/>
                </a:solidFill>
                <a:uFillTx/>
                <a:latin typeface="Aptos"/>
              </a:rPr>
              <a:t>Certified B Corporations, or B corps, are companies verified to meet high standards </a:t>
            </a:r>
            <a:r>
              <a:rPr lang="en-GB" dirty="0">
                <a:solidFill>
                  <a:srgbClr val="000000"/>
                </a:solidFill>
                <a:latin typeface="Aptos"/>
              </a:rPr>
              <a:t>of social and environmental performance, transparency, and accountability.</a:t>
            </a:r>
          </a:p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 dirty="0">
              <a:solidFill>
                <a:srgbClr val="000000"/>
              </a:solidFill>
              <a:uFillTx/>
              <a:latin typeface="Aptos"/>
            </a:endParaRPr>
          </a:p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" dirty="0">
                <a:solidFill>
                  <a:srgbClr val="000000"/>
                </a:solidFill>
                <a:uFillTx/>
                <a:latin typeface="Aptos"/>
              </a:rPr>
              <a:t>From 2023-24</a:t>
            </a:r>
            <a:r>
              <a:rPr lang="en-GB" dirty="0">
                <a:solidFill>
                  <a:srgbClr val="000000"/>
                </a:solidFill>
                <a:latin typeface="Aptos"/>
              </a:rPr>
              <a:t>,</a:t>
            </a:r>
            <a:r>
              <a:rPr lang="en-GB" sz="1800" b="0" i="0" u="none" strike="noStrike" kern="1200" cap="none" spc="0" baseline="0" dirty="0">
                <a:solidFill>
                  <a:srgbClr val="000000"/>
                </a:solidFill>
                <a:uFillTx/>
                <a:latin typeface="Aptos"/>
              </a:rPr>
              <a:t> we, at Thetford Garden Centre worked hard on proving that we </a:t>
            </a:r>
            <a:r>
              <a:rPr lang="en-GB" dirty="0">
                <a:solidFill>
                  <a:srgbClr val="000000"/>
                </a:solidFill>
                <a:latin typeface="Aptos"/>
              </a:rPr>
              <a:t>are</a:t>
            </a:r>
            <a:r>
              <a:rPr lang="en-GB" sz="1800" b="0" i="0" u="none" strike="noStrike" kern="1200" cap="none" spc="0" baseline="0" dirty="0">
                <a:solidFill>
                  <a:srgbClr val="000000"/>
                </a:solidFill>
                <a:uFillTx/>
                <a:latin typeface="Aptos"/>
              </a:rPr>
              <a:t> a worthy company to display </a:t>
            </a:r>
            <a:r>
              <a: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Aptos"/>
              </a:rPr>
              <a:t>the B Corp </a:t>
            </a:r>
            <a:r>
              <a:rPr lang="en-GB" sz="1800" b="0" i="0" u="none" strike="noStrike" kern="1200" cap="none" spc="0" baseline="0" dirty="0">
                <a:solidFill>
                  <a:srgbClr val="000000"/>
                </a:solidFill>
                <a:uFillTx/>
                <a:latin typeface="Aptos"/>
              </a:rPr>
              <a:t>logo with pride and join the other companies who are part of this amazing collective.</a:t>
            </a:r>
          </a:p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dirty="0">
              <a:solidFill>
                <a:srgbClr val="000000"/>
              </a:solidFill>
              <a:latin typeface="Aptos"/>
            </a:endParaRPr>
          </a:p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" dirty="0">
                <a:solidFill>
                  <a:srgbClr val="000000"/>
                </a:solidFill>
                <a:uFillTx/>
                <a:latin typeface="Aptos"/>
              </a:rPr>
              <a:t>It wasn’t an easy ride. We proved that we </a:t>
            </a:r>
            <a:r>
              <a:rPr lang="en-GB" dirty="0">
                <a:solidFill>
                  <a:srgbClr val="000000"/>
                </a:solidFill>
                <a:latin typeface="Aptos"/>
              </a:rPr>
              <a:t>are</a:t>
            </a:r>
            <a:r>
              <a:rPr lang="en-GB" sz="1800" b="0" i="0" u="none" strike="noStrike" kern="1200" cap="none" spc="0" baseline="0" dirty="0">
                <a:solidFill>
                  <a:srgbClr val="000000"/>
                </a:solidFill>
                <a:uFillTx/>
                <a:latin typeface="Aptos"/>
              </a:rPr>
              <a:t> a part of the B Corp movement in making our store a better, safer and more sustainable place for our customers to shop, eat and spend time in. </a:t>
            </a:r>
          </a:p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dirty="0">
              <a:solidFill>
                <a:srgbClr val="000000"/>
              </a:solidFill>
              <a:latin typeface="Aptos"/>
            </a:endParaRPr>
          </a:p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dirty="0">
                <a:solidFill>
                  <a:srgbClr val="000000"/>
                </a:solidFill>
                <a:latin typeface="Aptos"/>
              </a:rPr>
              <a:t>Showing our B Corp Accreditation also means that we must continue to strive and improve each and every year to ensure a better place for people and planet.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 dirty="0">
              <a:solidFill>
                <a:srgbClr val="000000"/>
              </a:solidFill>
              <a:uFillTx/>
              <a:latin typeface="Aptos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 dirty="0">
              <a:solidFill>
                <a:srgbClr val="000000"/>
              </a:solidFill>
              <a:uFillTx/>
              <a:latin typeface="Aptos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 dirty="0">
              <a:solidFill>
                <a:srgbClr val="000000"/>
              </a:solidFill>
              <a:uFillTx/>
              <a:latin typeface="Aptos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 dirty="0">
              <a:solidFill>
                <a:srgbClr val="000000"/>
              </a:solidFill>
              <a:uFillTx/>
              <a:latin typeface="Aptos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 dirty="0">
              <a:solidFill>
                <a:srgbClr val="000000"/>
              </a:solidFill>
              <a:uFillTx/>
              <a:latin typeface="Aptos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 dirty="0">
              <a:solidFill>
                <a:srgbClr val="000000"/>
              </a:solidFill>
              <a:uFillTx/>
              <a:latin typeface="Aptos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 dirty="0">
              <a:solidFill>
                <a:srgbClr val="000000"/>
              </a:solidFill>
              <a:uFillTx/>
              <a:latin typeface="Aptos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 dirty="0">
              <a:solidFill>
                <a:srgbClr val="000000"/>
              </a:solidFill>
              <a:uFillTx/>
              <a:latin typeface="Aptos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 dirty="0">
              <a:solidFill>
                <a:srgbClr val="000000"/>
              </a:solidFill>
              <a:uFillTx/>
              <a:latin typeface="Aptos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 dirty="0">
              <a:solidFill>
                <a:srgbClr val="000000"/>
              </a:solidFill>
              <a:uFillTx/>
              <a:latin typeface="Aptos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 dirty="0">
              <a:solidFill>
                <a:srgbClr val="000000"/>
              </a:solidFill>
              <a:uFillTx/>
              <a:latin typeface="Aptos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 dirty="0">
              <a:solidFill>
                <a:srgbClr val="000000"/>
              </a:solidFill>
              <a:uFillTx/>
              <a:latin typeface="Aptos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 dirty="0">
              <a:solidFill>
                <a:srgbClr val="000000"/>
              </a:solidFill>
              <a:uFillTx/>
              <a:latin typeface="Aptos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 dirty="0">
              <a:solidFill>
                <a:srgbClr val="000000"/>
              </a:solidFill>
              <a:uFillTx/>
              <a:latin typeface="Aptos"/>
            </a:endParaRP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C1AA21DB-75FD-9CC3-29F9-2FB1E5A513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16208" y="5111496"/>
            <a:ext cx="1019053" cy="1488506"/>
          </a:xfrm>
          <a:prstGeom prst="rect">
            <a:avLst/>
          </a:prstGeom>
          <a:noFill/>
          <a:ln cap="flat">
            <a:noFill/>
          </a:ln>
        </p:spPr>
      </p:pic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DAE37498-6D9F-ECD3-AE6B-B8CD145038F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77074179"/>
              </p:ext>
            </p:extLst>
          </p:nvPr>
        </p:nvGraphicFramePr>
        <p:xfrm>
          <a:off x="7793734" y="257998"/>
          <a:ext cx="4064000" cy="41986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49375ECC-4B0A-0E0A-1D54-C9AC8D680DE3}"/>
              </a:ext>
            </a:extLst>
          </p:cNvPr>
          <p:cNvSpPr txBox="1"/>
          <p:nvPr/>
        </p:nvSpPr>
        <p:spPr>
          <a:xfrm>
            <a:off x="8358909" y="4599429"/>
            <a:ext cx="36668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" dirty="0">
                <a:solidFill>
                  <a:srgbClr val="000000"/>
                </a:solidFill>
                <a:uFillTx/>
                <a:latin typeface="Aptos"/>
              </a:rPr>
              <a:t>Overall Score for 2024: 80.5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CE3C9DCF-C327-CBF2-DAB3-48747AEC33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32" y="399190"/>
            <a:ext cx="5728085" cy="644755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2D45DDE7-502E-ED3E-33D5-C63258ADED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9779" y="455252"/>
            <a:ext cx="5096582" cy="301032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9DF484C4-460F-7C71-412D-D57E9EA031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9779" y="3554373"/>
            <a:ext cx="5096582" cy="2848374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049966C-F591-2742-11CA-424398ED68BC}"/>
              </a:ext>
            </a:extLst>
          </p:cNvPr>
          <p:cNvSpPr/>
          <p:nvPr/>
        </p:nvSpPr>
        <p:spPr>
          <a:xfrm>
            <a:off x="2953512" y="455252"/>
            <a:ext cx="2606040" cy="9254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66737F4-74FE-C8B7-E05F-4D6EA6A755C3}"/>
              </a:ext>
            </a:extLst>
          </p:cNvPr>
          <p:cNvSpPr/>
          <p:nvPr/>
        </p:nvSpPr>
        <p:spPr>
          <a:xfrm>
            <a:off x="4544568" y="1737360"/>
            <a:ext cx="649224" cy="3108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1B276C-11A6-0A6B-1589-A923BCABA401}"/>
              </a:ext>
            </a:extLst>
          </p:cNvPr>
          <p:cNvSpPr txBox="1"/>
          <p:nvPr/>
        </p:nvSpPr>
        <p:spPr>
          <a:xfrm>
            <a:off x="4586130" y="1705034"/>
            <a:ext cx="6832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Proxima Nova" panose="02000506030000020004" pitchFamily="50" charset="0"/>
              </a:rPr>
              <a:t>17.0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4A6020F-A4AC-3DDC-67C2-10B2B96E7528}"/>
              </a:ext>
            </a:extLst>
          </p:cNvPr>
          <p:cNvSpPr/>
          <p:nvPr/>
        </p:nvSpPr>
        <p:spPr>
          <a:xfrm>
            <a:off x="356616" y="228600"/>
            <a:ext cx="2596896" cy="21945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Picture 12" descr="A tree with green leaves&#10;&#10;Description automatically generated">
            <a:extLst>
              <a:ext uri="{FF2B5EF4-FFF2-40B4-BE49-F238E27FC236}">
                <a16:creationId xmlns:a16="http://schemas.microsoft.com/office/drawing/2014/main" id="{7AEDF239-F5F4-2679-9411-7B4FC245A1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61" y="47301"/>
            <a:ext cx="3040013" cy="400191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8BCE5FB-8BCD-30B6-3C18-C52CC5679AE5}"/>
              </a:ext>
            </a:extLst>
          </p:cNvPr>
          <p:cNvSpPr txBox="1"/>
          <p:nvPr/>
        </p:nvSpPr>
        <p:spPr>
          <a:xfrm>
            <a:off x="3063482" y="833437"/>
            <a:ext cx="244144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b="1" dirty="0">
                <a:solidFill>
                  <a:srgbClr val="88A44F"/>
                </a:solidFill>
              </a:rPr>
              <a:t>GOVERNANCE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1">
    <p:bg>
      <p:bgPr>
        <a:solidFill>
          <a:srgbClr val="E9E5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000FF147-4FFE-0A1C-DAF2-B7B33DB8AA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502" y="171801"/>
            <a:ext cx="5797740" cy="644916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84C61B0-1F70-27E6-5ABB-0095B7B56E90}"/>
              </a:ext>
            </a:extLst>
          </p:cNvPr>
          <p:cNvSpPr/>
          <p:nvPr/>
        </p:nvSpPr>
        <p:spPr>
          <a:xfrm>
            <a:off x="3473888" y="435864"/>
            <a:ext cx="2538984" cy="731520"/>
          </a:xfrm>
          <a:prstGeom prst="rect">
            <a:avLst/>
          </a:prstGeom>
          <a:solidFill>
            <a:srgbClr val="E9E5D5"/>
          </a:solidFill>
          <a:ln>
            <a:solidFill>
              <a:srgbClr val="E9E5D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0992FE9-5BCE-2E75-B2D1-3D3AF77533EF}"/>
              </a:ext>
            </a:extLst>
          </p:cNvPr>
          <p:cNvSpPr/>
          <p:nvPr/>
        </p:nvSpPr>
        <p:spPr>
          <a:xfrm>
            <a:off x="5024582" y="1514764"/>
            <a:ext cx="623454" cy="2355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794518D-E38E-870E-DB1B-4ACA5552AC89}"/>
              </a:ext>
            </a:extLst>
          </p:cNvPr>
          <p:cNvSpPr txBox="1"/>
          <p:nvPr/>
        </p:nvSpPr>
        <p:spPr>
          <a:xfrm>
            <a:off x="4992255" y="1473200"/>
            <a:ext cx="71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20.8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D7828AF-A8B9-28C3-5AEB-65CC7E1D50E6}"/>
              </a:ext>
            </a:extLst>
          </p:cNvPr>
          <p:cNvSpPr/>
          <p:nvPr/>
        </p:nvSpPr>
        <p:spPr>
          <a:xfrm>
            <a:off x="530352" y="435864"/>
            <a:ext cx="2700166" cy="1795272"/>
          </a:xfrm>
          <a:prstGeom prst="rect">
            <a:avLst/>
          </a:prstGeom>
          <a:solidFill>
            <a:srgbClr val="E9E5D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 descr="A tree with green leaves&#10;&#10;Description automatically generated">
            <a:extLst>
              <a:ext uri="{FF2B5EF4-FFF2-40B4-BE49-F238E27FC236}">
                <a16:creationId xmlns:a16="http://schemas.microsoft.com/office/drawing/2014/main" id="{175EB267-12A0-19D3-85E1-EF368D1A03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573" y="0"/>
            <a:ext cx="2802891" cy="368976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AE876BD-E1C7-1CB8-1ED4-7888AEF24B5A}"/>
              </a:ext>
            </a:extLst>
          </p:cNvPr>
          <p:cNvSpPr txBox="1"/>
          <p:nvPr/>
        </p:nvSpPr>
        <p:spPr>
          <a:xfrm>
            <a:off x="3431994" y="786136"/>
            <a:ext cx="244144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b="1" dirty="0">
                <a:solidFill>
                  <a:srgbClr val="3F5732"/>
                </a:solidFill>
              </a:rPr>
              <a:t>COMMUNITY</a:t>
            </a:r>
          </a:p>
        </p:txBody>
      </p:sp>
      <p:pic>
        <p:nvPicPr>
          <p:cNvPr id="15" name="Picture 14" descr="A black screen with white text&#10;&#10;Description automatically generated">
            <a:extLst>
              <a:ext uri="{FF2B5EF4-FFF2-40B4-BE49-F238E27FC236}">
                <a16:creationId xmlns:a16="http://schemas.microsoft.com/office/drawing/2014/main" id="{58CAF1FF-20FB-F1E9-0634-AA952CFC42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289"/>
          <a:stretch/>
        </p:blipFill>
        <p:spPr>
          <a:xfrm>
            <a:off x="6915902" y="922635"/>
            <a:ext cx="4413608" cy="2168038"/>
          </a:xfrm>
          <a:prstGeom prst="rect">
            <a:avLst/>
          </a:prstGeom>
        </p:spPr>
      </p:pic>
      <p:pic>
        <p:nvPicPr>
          <p:cNvPr id="17" name="Picture 16" descr="A black screen with white text&#10;&#10;Description automatically generated">
            <a:extLst>
              <a:ext uri="{FF2B5EF4-FFF2-40B4-BE49-F238E27FC236}">
                <a16:creationId xmlns:a16="http://schemas.microsoft.com/office/drawing/2014/main" id="{70BCF270-0D93-5C94-4A90-61CB633612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657"/>
          <a:stretch/>
        </p:blipFill>
        <p:spPr>
          <a:xfrm>
            <a:off x="6998197" y="3689760"/>
            <a:ext cx="4198482" cy="1997948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4BAA4923-79E2-60E4-A914-7E8BC0C493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624" y="254751"/>
            <a:ext cx="5556708" cy="648437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B480731-A7F1-ADC3-8586-49F19AB3DA43}"/>
              </a:ext>
            </a:extLst>
          </p:cNvPr>
          <p:cNvSpPr/>
          <p:nvPr/>
        </p:nvSpPr>
        <p:spPr>
          <a:xfrm>
            <a:off x="3255264" y="456788"/>
            <a:ext cx="2624328" cy="7776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0989440-5501-F7F7-4E20-2C31B081F565}"/>
              </a:ext>
            </a:extLst>
          </p:cNvPr>
          <p:cNvSpPr/>
          <p:nvPr/>
        </p:nvSpPr>
        <p:spPr>
          <a:xfrm>
            <a:off x="4798291" y="1611745"/>
            <a:ext cx="660400" cy="2678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189C5FC-05A5-3B06-22DB-15E7642E6EDC}"/>
              </a:ext>
            </a:extLst>
          </p:cNvPr>
          <p:cNvSpPr txBox="1"/>
          <p:nvPr/>
        </p:nvSpPr>
        <p:spPr>
          <a:xfrm>
            <a:off x="4798291" y="1584037"/>
            <a:ext cx="66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24.0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AE55B8E-BE4F-0E16-9DB4-3A7AC68F3D48}"/>
              </a:ext>
            </a:extLst>
          </p:cNvPr>
          <p:cNvSpPr/>
          <p:nvPr/>
        </p:nvSpPr>
        <p:spPr>
          <a:xfrm>
            <a:off x="6521400" y="713232"/>
            <a:ext cx="4817160" cy="3328416"/>
          </a:xfrm>
          <a:prstGeom prst="rect">
            <a:avLst/>
          </a:prstGeom>
          <a:solidFill>
            <a:srgbClr val="819C9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Picture 11" descr="A black and white text on a black background&#10;&#10;Description automatically generated">
            <a:extLst>
              <a:ext uri="{FF2B5EF4-FFF2-40B4-BE49-F238E27FC236}">
                <a16:creationId xmlns:a16="http://schemas.microsoft.com/office/drawing/2014/main" id="{FF6A4F1B-40C5-2CAD-41F8-A327BE766C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0958" y="891334"/>
            <a:ext cx="3987963" cy="324354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BD28834-E1F5-C461-EA85-6E0B6D828689}"/>
              </a:ext>
            </a:extLst>
          </p:cNvPr>
          <p:cNvSpPr/>
          <p:nvPr/>
        </p:nvSpPr>
        <p:spPr>
          <a:xfrm>
            <a:off x="6521400" y="4183174"/>
            <a:ext cx="4817160" cy="2418794"/>
          </a:xfrm>
          <a:prstGeom prst="rect">
            <a:avLst/>
          </a:prstGeom>
          <a:solidFill>
            <a:srgbClr val="819C9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5" name="Picture 14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A4BE2770-4741-CE0B-A372-D1EA7A5B4A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6029" y="4408597"/>
            <a:ext cx="3921258" cy="318929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655AD28F-D3C8-B987-75F3-948C7F39734D}"/>
              </a:ext>
            </a:extLst>
          </p:cNvPr>
          <p:cNvSpPr/>
          <p:nvPr/>
        </p:nvSpPr>
        <p:spPr>
          <a:xfrm>
            <a:off x="630936" y="274320"/>
            <a:ext cx="2057400" cy="21671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7" name="Picture 16" descr="A tree with green leaves&#10;&#10;Description automatically generated">
            <a:extLst>
              <a:ext uri="{FF2B5EF4-FFF2-40B4-BE49-F238E27FC236}">
                <a16:creationId xmlns:a16="http://schemas.microsoft.com/office/drawing/2014/main" id="{B5A045B3-C556-351B-518C-88A27E570C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" y="118873"/>
            <a:ext cx="2802891" cy="368976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E1BB5F6-15FE-866B-D662-C05532818843}"/>
              </a:ext>
            </a:extLst>
          </p:cNvPr>
          <p:cNvSpPr txBox="1"/>
          <p:nvPr/>
        </p:nvSpPr>
        <p:spPr>
          <a:xfrm>
            <a:off x="3310857" y="905009"/>
            <a:ext cx="244144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b="1" dirty="0">
                <a:solidFill>
                  <a:srgbClr val="819C91"/>
                </a:solidFill>
              </a:rPr>
              <a:t>WORKERS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0AE7AC4-50FD-34A9-B47C-935251D8E690}"/>
              </a:ext>
            </a:extLst>
          </p:cNvPr>
          <p:cNvSpPr/>
          <p:nvPr/>
        </p:nvSpPr>
        <p:spPr>
          <a:xfrm>
            <a:off x="713232" y="4809744"/>
            <a:ext cx="4974336" cy="1773936"/>
          </a:xfrm>
          <a:prstGeom prst="rect">
            <a:avLst/>
          </a:prstGeom>
          <a:solidFill>
            <a:srgbClr val="819C9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3C15092-B481-B2DA-D9D8-686EE00CD62E}"/>
              </a:ext>
            </a:extLst>
          </p:cNvPr>
          <p:cNvSpPr txBox="1"/>
          <p:nvPr/>
        </p:nvSpPr>
        <p:spPr>
          <a:xfrm>
            <a:off x="788436" y="4864608"/>
            <a:ext cx="467025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bg1"/>
                </a:solidFill>
                <a:latin typeface="Proxima Nova" panose="02000506030000020004" pitchFamily="50" charset="0"/>
              </a:rPr>
              <a:t>All team members received skills-based training in the last 12 months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bg1"/>
                </a:solidFill>
                <a:latin typeface="Proxima Nova" panose="02000506030000020004" pitchFamily="50" charset="0"/>
              </a:rPr>
              <a:t>10+ hours of average employee training in the last 12 months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8">
    <p:bg>
      <p:bgPr>
        <a:solidFill>
          <a:srgbClr val="E9E5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2988FB56-F566-903C-5830-39BC0D5C6F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352" y="332786"/>
            <a:ext cx="5293205" cy="601384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991163EC-C853-AB95-F184-3B63F758EB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4743" y="332786"/>
            <a:ext cx="5106110" cy="3010323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7830139-0DCA-31A0-F1ED-54D0CBE81413}"/>
              </a:ext>
            </a:extLst>
          </p:cNvPr>
          <p:cNvSpPr/>
          <p:nvPr/>
        </p:nvSpPr>
        <p:spPr>
          <a:xfrm>
            <a:off x="3227832" y="576072"/>
            <a:ext cx="2386584" cy="722376"/>
          </a:xfrm>
          <a:prstGeom prst="rect">
            <a:avLst/>
          </a:prstGeom>
          <a:solidFill>
            <a:srgbClr val="E9E5D5"/>
          </a:solidFill>
          <a:ln>
            <a:solidFill>
              <a:srgbClr val="E9E5D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1BEF0AF-E506-5C6F-F935-CC624852245F}"/>
              </a:ext>
            </a:extLst>
          </p:cNvPr>
          <p:cNvSpPr/>
          <p:nvPr/>
        </p:nvSpPr>
        <p:spPr>
          <a:xfrm>
            <a:off x="4687455" y="1644073"/>
            <a:ext cx="609600" cy="2770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9082206-ACF3-47FD-B8FE-9CF9CF4B423B}"/>
              </a:ext>
            </a:extLst>
          </p:cNvPr>
          <p:cNvSpPr txBox="1"/>
          <p:nvPr/>
        </p:nvSpPr>
        <p:spPr>
          <a:xfrm>
            <a:off x="4678219" y="1611743"/>
            <a:ext cx="6465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15.7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926E4F8-8CD3-05F1-B09C-DF413EF94705}"/>
              </a:ext>
            </a:extLst>
          </p:cNvPr>
          <p:cNvSpPr/>
          <p:nvPr/>
        </p:nvSpPr>
        <p:spPr>
          <a:xfrm>
            <a:off x="722376" y="466344"/>
            <a:ext cx="2477747" cy="1938528"/>
          </a:xfrm>
          <a:prstGeom prst="rect">
            <a:avLst/>
          </a:prstGeom>
          <a:solidFill>
            <a:srgbClr val="E9E5D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 descr="A tree with green leaves&#10;&#10;Description automatically generated">
            <a:extLst>
              <a:ext uri="{FF2B5EF4-FFF2-40B4-BE49-F238E27FC236}">
                <a16:creationId xmlns:a16="http://schemas.microsoft.com/office/drawing/2014/main" id="{9417565F-2EE8-B5F8-44C5-C17EBF3AB6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043" y="103716"/>
            <a:ext cx="2802891" cy="368976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6340E94-519F-FD85-7BB7-3352F5592B01}"/>
              </a:ext>
            </a:extLst>
          </p:cNvPr>
          <p:cNvSpPr txBox="1"/>
          <p:nvPr/>
        </p:nvSpPr>
        <p:spPr>
          <a:xfrm>
            <a:off x="3254464" y="889852"/>
            <a:ext cx="24414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88A44F"/>
                </a:solidFill>
              </a:rPr>
              <a:t>ENVIRONMENT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A8657F9-71E2-1670-9430-AB8920E17F1F}"/>
              </a:ext>
            </a:extLst>
          </p:cNvPr>
          <p:cNvSpPr/>
          <p:nvPr/>
        </p:nvSpPr>
        <p:spPr>
          <a:xfrm>
            <a:off x="6514743" y="332786"/>
            <a:ext cx="5293205" cy="3096214"/>
          </a:xfrm>
          <a:prstGeom prst="rect">
            <a:avLst/>
          </a:prstGeom>
          <a:solidFill>
            <a:srgbClr val="E9E5D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Picture 12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4D1607CC-7B10-CCD2-1CDC-C97AF7100C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7973" y="1020239"/>
            <a:ext cx="4428750" cy="3157285"/>
          </a:xfrm>
          <a:prstGeom prst="rect">
            <a:avLst/>
          </a:prstGeom>
        </p:spPr>
      </p:pic>
      <p:pic>
        <p:nvPicPr>
          <p:cNvPr id="15" name="Picture 14" descr="A black screen with green text&#10;&#10;Description automatically generated">
            <a:extLst>
              <a:ext uri="{FF2B5EF4-FFF2-40B4-BE49-F238E27FC236}">
                <a16:creationId xmlns:a16="http://schemas.microsoft.com/office/drawing/2014/main" id="{0CC1AFFA-0A22-8C7E-2D99-2BEB314F75A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7973" y="3905179"/>
            <a:ext cx="4141947" cy="2952821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1151</TotalTime>
  <Words>425</Words>
  <Application>Microsoft Office PowerPoint</Application>
  <PresentationFormat>Widescreen</PresentationFormat>
  <Paragraphs>70</Paragraphs>
  <Slides>13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Aptos</vt:lpstr>
      <vt:lpstr>Aptos Display</vt:lpstr>
      <vt:lpstr>Arial</vt:lpstr>
      <vt:lpstr>Brandon grotesque</vt:lpstr>
      <vt:lpstr>Proxima nova</vt:lpstr>
      <vt:lpstr>Proxima nova</vt:lpstr>
      <vt:lpstr>Office Theme</vt:lpstr>
      <vt:lpstr>THETFORD GARDEN CENTRE LTD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Angela Perry</dc:creator>
  <cp:lastModifiedBy>Sophie Stogdon</cp:lastModifiedBy>
  <cp:revision>21</cp:revision>
  <dcterms:created xsi:type="dcterms:W3CDTF">2024-12-02T12:22:09Z</dcterms:created>
  <dcterms:modified xsi:type="dcterms:W3CDTF">2024-12-17T13:28:04Z</dcterms:modified>
</cp:coreProperties>
</file>