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66" r:id="rId5"/>
    <p:sldId id="299" r:id="rId6"/>
    <p:sldId id="287" r:id="rId7"/>
    <p:sldId id="293" r:id="rId8"/>
    <p:sldId id="292" r:id="rId9"/>
    <p:sldId id="294" r:id="rId10"/>
    <p:sldId id="295" r:id="rId11"/>
    <p:sldId id="296" r:id="rId12"/>
    <p:sldId id="29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F54B8F-4BA6-5FFF-9319-B2D96EB58ED2}" v="14" dt="2023-09-26T08:18:29.536"/>
    <p1510:client id="{F19D0433-73EF-42BD-8978-41EC83DEE031}" vWet="4" dt="2023-09-05T13:18:01.862"/>
    <p1510:client id="{F1E4C9B9-7C05-4521-B22F-D3DC0C13C81C}" v="1" dt="2023-09-05T14:57:50.876"/>
    <p1510:client id="{FF6E4F1E-F802-4DEC-ACAB-2B4D6D686799}" v="25" dt="2023-09-05T14:21:45.8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1" autoAdjust="0"/>
    <p:restoredTop sz="61861" autoAdjust="0"/>
  </p:normalViewPr>
  <p:slideViewPr>
    <p:cSldViewPr snapToGrid="0">
      <p:cViewPr varScale="1">
        <p:scale>
          <a:sx n="63" d="100"/>
          <a:sy n="63" d="100"/>
        </p:scale>
        <p:origin x="9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rren Weeks" userId="e0f0a080-f6b2-48c1-bf8d-01f0799ef54b" providerId="ADAL" clId="{5FE9597F-676F-453A-8113-4287A3BA396C}"/>
    <pc:docChg chg="undo custSel modSld">
      <pc:chgData name="Darren Weeks" userId="e0f0a080-f6b2-48c1-bf8d-01f0799ef54b" providerId="ADAL" clId="{5FE9597F-676F-453A-8113-4287A3BA396C}" dt="2023-06-16T10:14:52.602" v="220" actId="20577"/>
      <pc:docMkLst>
        <pc:docMk/>
      </pc:docMkLst>
      <pc:sldChg chg="modSp mod">
        <pc:chgData name="Darren Weeks" userId="e0f0a080-f6b2-48c1-bf8d-01f0799ef54b" providerId="ADAL" clId="{5FE9597F-676F-453A-8113-4287A3BA396C}" dt="2023-06-16T10:14:52.602" v="220" actId="20577"/>
        <pc:sldMkLst>
          <pc:docMk/>
          <pc:sldMk cId="1094257075" sldId="287"/>
        </pc:sldMkLst>
        <pc:spChg chg="mod">
          <ac:chgData name="Darren Weeks" userId="e0f0a080-f6b2-48c1-bf8d-01f0799ef54b" providerId="ADAL" clId="{5FE9597F-676F-453A-8113-4287A3BA396C}" dt="2023-06-16T10:14:52.602" v="220" actId="20577"/>
          <ac:spMkLst>
            <pc:docMk/>
            <pc:sldMk cId="1094257075" sldId="287"/>
            <ac:spMk id="3" creationId="{5ED87239-E7CB-5F5C-D4FD-E997DF4BC072}"/>
          </ac:spMkLst>
        </pc:spChg>
      </pc:sldChg>
      <pc:sldChg chg="modSp mod">
        <pc:chgData name="Darren Weeks" userId="e0f0a080-f6b2-48c1-bf8d-01f0799ef54b" providerId="ADAL" clId="{5FE9597F-676F-453A-8113-4287A3BA396C}" dt="2023-06-15T09:27:44.594" v="61" actId="13926"/>
        <pc:sldMkLst>
          <pc:docMk/>
          <pc:sldMk cId="3108957839" sldId="294"/>
        </pc:sldMkLst>
        <pc:graphicFrameChg chg="modGraphic">
          <ac:chgData name="Darren Weeks" userId="e0f0a080-f6b2-48c1-bf8d-01f0799ef54b" providerId="ADAL" clId="{5FE9597F-676F-453A-8113-4287A3BA396C}" dt="2023-06-15T09:27:44.594" v="61" actId="13926"/>
          <ac:graphicFrameMkLst>
            <pc:docMk/>
            <pc:sldMk cId="3108957839" sldId="294"/>
            <ac:graphicFrameMk id="3" creationId="{87D42431-1AEE-F66D-ED6D-78DE811AD22F}"/>
          </ac:graphicFrameMkLst>
        </pc:graphicFrameChg>
      </pc:sldChg>
      <pc:sldChg chg="modSp mod">
        <pc:chgData name="Darren Weeks" userId="e0f0a080-f6b2-48c1-bf8d-01f0799ef54b" providerId="ADAL" clId="{5FE9597F-676F-453A-8113-4287A3BA396C}" dt="2023-06-15T09:29:54.611" v="95" actId="13926"/>
        <pc:sldMkLst>
          <pc:docMk/>
          <pc:sldMk cId="663142993" sldId="295"/>
        </pc:sldMkLst>
        <pc:graphicFrameChg chg="modGraphic">
          <ac:chgData name="Darren Weeks" userId="e0f0a080-f6b2-48c1-bf8d-01f0799ef54b" providerId="ADAL" clId="{5FE9597F-676F-453A-8113-4287A3BA396C}" dt="2023-06-15T09:29:54.611" v="95" actId="13926"/>
          <ac:graphicFrameMkLst>
            <pc:docMk/>
            <pc:sldMk cId="663142993" sldId="295"/>
            <ac:graphicFrameMk id="3" creationId="{87D42431-1AEE-F66D-ED6D-78DE811AD22F}"/>
          </ac:graphicFrameMkLst>
        </pc:graphicFrameChg>
      </pc:sldChg>
      <pc:sldChg chg="modSp mod">
        <pc:chgData name="Darren Weeks" userId="e0f0a080-f6b2-48c1-bf8d-01f0799ef54b" providerId="ADAL" clId="{5FE9597F-676F-453A-8113-4287A3BA396C}" dt="2023-06-15T09:33:32.797" v="184" actId="13926"/>
        <pc:sldMkLst>
          <pc:docMk/>
          <pc:sldMk cId="2794066847" sldId="296"/>
        </pc:sldMkLst>
        <pc:graphicFrameChg chg="mod modGraphic">
          <ac:chgData name="Darren Weeks" userId="e0f0a080-f6b2-48c1-bf8d-01f0799ef54b" providerId="ADAL" clId="{5FE9597F-676F-453A-8113-4287A3BA396C}" dt="2023-06-15T09:33:32.797" v="184" actId="13926"/>
          <ac:graphicFrameMkLst>
            <pc:docMk/>
            <pc:sldMk cId="2794066847" sldId="296"/>
            <ac:graphicFrameMk id="3" creationId="{87D42431-1AEE-F66D-ED6D-78DE811AD22F}"/>
          </ac:graphicFrameMkLst>
        </pc:graphicFrameChg>
      </pc:sldChg>
      <pc:sldChg chg="modSp mod">
        <pc:chgData name="Darren Weeks" userId="e0f0a080-f6b2-48c1-bf8d-01f0799ef54b" providerId="ADAL" clId="{5FE9597F-676F-453A-8113-4287A3BA396C}" dt="2023-06-15T09:38:55.392" v="219" actId="13926"/>
        <pc:sldMkLst>
          <pc:docMk/>
          <pc:sldMk cId="3909705113" sldId="297"/>
        </pc:sldMkLst>
        <pc:graphicFrameChg chg="modGraphic">
          <ac:chgData name="Darren Weeks" userId="e0f0a080-f6b2-48c1-bf8d-01f0799ef54b" providerId="ADAL" clId="{5FE9597F-676F-453A-8113-4287A3BA396C}" dt="2023-06-15T09:38:55.392" v="219" actId="13926"/>
          <ac:graphicFrameMkLst>
            <pc:docMk/>
            <pc:sldMk cId="3909705113" sldId="297"/>
            <ac:graphicFrameMk id="3" creationId="{87D42431-1AEE-F66D-ED6D-78DE811AD22F}"/>
          </ac:graphicFrameMkLst>
        </pc:graphicFrameChg>
      </pc:sldChg>
    </pc:docChg>
  </pc:docChgLst>
  <pc:docChgLst>
    <pc:chgData name="Elspeth Bedford" userId="S::elspeth.bedford@bphwealth.co.uk::4184d607-8157-4439-9333-cd696f1c2a70" providerId="AD" clId="Web-{F1E4C9B9-7C05-4521-B22F-D3DC0C13C81C}"/>
    <pc:docChg chg="sldOrd">
      <pc:chgData name="Elspeth Bedford" userId="S::elspeth.bedford@bphwealth.co.uk::4184d607-8157-4439-9333-cd696f1c2a70" providerId="AD" clId="Web-{F1E4C9B9-7C05-4521-B22F-D3DC0C13C81C}" dt="2023-09-05T14:57:50.876" v="0"/>
      <pc:docMkLst>
        <pc:docMk/>
      </pc:docMkLst>
      <pc:sldChg chg="ord">
        <pc:chgData name="Elspeth Bedford" userId="S::elspeth.bedford@bphwealth.co.uk::4184d607-8157-4439-9333-cd696f1c2a70" providerId="AD" clId="Web-{F1E4C9B9-7C05-4521-B22F-D3DC0C13C81C}" dt="2023-09-05T14:57:50.876" v="0"/>
        <pc:sldMkLst>
          <pc:docMk/>
          <pc:sldMk cId="1094257075" sldId="287"/>
        </pc:sldMkLst>
      </pc:sldChg>
    </pc:docChg>
  </pc:docChgLst>
  <pc:docChgLst>
    <pc:chgData name="Karl Brown" userId="S::karl.brown@bphwealth.co.uk::434859a1-1ce8-4230-9f30-d685dc6bc83b" providerId="AD" clId="Web-{BBF54B8F-4BA6-5FFF-9319-B2D96EB58ED2}"/>
    <pc:docChg chg="modSld">
      <pc:chgData name="Karl Brown" userId="S::karl.brown@bphwealth.co.uk::434859a1-1ce8-4230-9f30-d685dc6bc83b" providerId="AD" clId="Web-{BBF54B8F-4BA6-5FFF-9319-B2D96EB58ED2}" dt="2023-09-26T08:18:29.536" v="11"/>
      <pc:docMkLst>
        <pc:docMk/>
      </pc:docMkLst>
      <pc:sldChg chg="delSp modSp">
        <pc:chgData name="Karl Brown" userId="S::karl.brown@bphwealth.co.uk::434859a1-1ce8-4230-9f30-d685dc6bc83b" providerId="AD" clId="Web-{BBF54B8F-4BA6-5FFF-9319-B2D96EB58ED2}" dt="2023-09-26T08:18:29.536" v="11"/>
        <pc:sldMkLst>
          <pc:docMk/>
          <pc:sldMk cId="3791438218" sldId="292"/>
        </pc:sldMkLst>
        <pc:spChg chg="del">
          <ac:chgData name="Karl Brown" userId="S::karl.brown@bphwealth.co.uk::434859a1-1ce8-4230-9f30-d685dc6bc83b" providerId="AD" clId="Web-{BBF54B8F-4BA6-5FFF-9319-B2D96EB58ED2}" dt="2023-09-26T08:18:29.536" v="11"/>
          <ac:spMkLst>
            <pc:docMk/>
            <pc:sldMk cId="3791438218" sldId="292"/>
            <ac:spMk id="4" creationId="{6B34DC18-1FB8-0C25-B3E0-A1E93AB490BD}"/>
          </ac:spMkLst>
        </pc:spChg>
        <pc:graphicFrameChg chg="mod modGraphic">
          <ac:chgData name="Karl Brown" userId="S::karl.brown@bphwealth.co.uk::434859a1-1ce8-4230-9f30-d685dc6bc83b" providerId="AD" clId="Web-{BBF54B8F-4BA6-5FFF-9319-B2D96EB58ED2}" dt="2023-09-26T08:18:25.270" v="10"/>
          <ac:graphicFrameMkLst>
            <pc:docMk/>
            <pc:sldMk cId="3791438218" sldId="292"/>
            <ac:graphicFrameMk id="3" creationId="{87D42431-1AEE-F66D-ED6D-78DE811AD22F}"/>
          </ac:graphicFrameMkLst>
        </pc:graphicFrameChg>
      </pc:sldChg>
      <pc:sldChg chg="modSp">
        <pc:chgData name="Karl Brown" userId="S::karl.brown@bphwealth.co.uk::434859a1-1ce8-4230-9f30-d685dc6bc83b" providerId="AD" clId="Web-{BBF54B8F-4BA6-5FFF-9319-B2D96EB58ED2}" dt="2023-09-26T08:17:48.284" v="4" actId="20577"/>
        <pc:sldMkLst>
          <pc:docMk/>
          <pc:sldMk cId="1830993731" sldId="299"/>
        </pc:sldMkLst>
        <pc:spChg chg="mod">
          <ac:chgData name="Karl Brown" userId="S::karl.brown@bphwealth.co.uk::434859a1-1ce8-4230-9f30-d685dc6bc83b" providerId="AD" clId="Web-{BBF54B8F-4BA6-5FFF-9319-B2D96EB58ED2}" dt="2023-09-26T08:17:48.284" v="4" actId="20577"/>
          <ac:spMkLst>
            <pc:docMk/>
            <pc:sldMk cId="1830993731" sldId="299"/>
            <ac:spMk id="3" creationId="{5ED87239-E7CB-5F5C-D4FD-E997DF4BC072}"/>
          </ac:spMkLst>
        </pc:spChg>
      </pc:sldChg>
    </pc:docChg>
  </pc:docChgLst>
  <pc:docChgLst>
    <pc:chgData name="Karl Brown" userId="S::karl.brown@bphwealth.co.uk::434859a1-1ce8-4230-9f30-d685dc6bc83b" providerId="AD" clId="Web-{EC6C4DC1-7A4A-D74B-030B-247CF6A987C7}"/>
    <pc:docChg chg="modSld">
      <pc:chgData name="Karl Brown" userId="S::karl.brown@bphwealth.co.uk::434859a1-1ce8-4230-9f30-d685dc6bc83b" providerId="AD" clId="Web-{EC6C4DC1-7A4A-D74B-030B-247CF6A987C7}" dt="2023-06-14T14:38:44.695" v="572"/>
      <pc:docMkLst>
        <pc:docMk/>
      </pc:docMkLst>
      <pc:sldChg chg="delSp modSp">
        <pc:chgData name="Karl Brown" userId="S::karl.brown@bphwealth.co.uk::434859a1-1ce8-4230-9f30-d685dc6bc83b" providerId="AD" clId="Web-{EC6C4DC1-7A4A-D74B-030B-247CF6A987C7}" dt="2023-06-14T14:38:44.695" v="572"/>
        <pc:sldMkLst>
          <pc:docMk/>
          <pc:sldMk cId="3909705113" sldId="297"/>
        </pc:sldMkLst>
        <pc:spChg chg="del">
          <ac:chgData name="Karl Brown" userId="S::karl.brown@bphwealth.co.uk::434859a1-1ce8-4230-9f30-d685dc6bc83b" providerId="AD" clId="Web-{EC6C4DC1-7A4A-D74B-030B-247CF6A987C7}" dt="2023-06-14T14:30:27.368" v="0"/>
          <ac:spMkLst>
            <pc:docMk/>
            <pc:sldMk cId="3909705113" sldId="297"/>
            <ac:spMk id="4" creationId="{6B34DC18-1FB8-0C25-B3E0-A1E93AB490BD}"/>
          </ac:spMkLst>
        </pc:spChg>
        <pc:graphicFrameChg chg="mod modGraphic">
          <ac:chgData name="Karl Brown" userId="S::karl.brown@bphwealth.co.uk::434859a1-1ce8-4230-9f30-d685dc6bc83b" providerId="AD" clId="Web-{EC6C4DC1-7A4A-D74B-030B-247CF6A987C7}" dt="2023-06-14T14:38:44.695" v="572"/>
          <ac:graphicFrameMkLst>
            <pc:docMk/>
            <pc:sldMk cId="3909705113" sldId="297"/>
            <ac:graphicFrameMk id="3" creationId="{87D42431-1AEE-F66D-ED6D-78DE811AD22F}"/>
          </ac:graphicFrameMkLst>
        </pc:graphicFrameChg>
      </pc:sldChg>
    </pc:docChg>
  </pc:docChgLst>
  <pc:docChgLst>
    <pc:chgData name="Karl Brown" userId="434859a1-1ce8-4230-9f30-d685dc6bc83b" providerId="ADAL" clId="{FF6E4F1E-F802-4DEC-ACAB-2B4D6D686799}"/>
    <pc:docChg chg="undo custSel addSld delSld modSld sldOrd">
      <pc:chgData name="Karl Brown" userId="434859a1-1ce8-4230-9f30-d685dc6bc83b" providerId="ADAL" clId="{FF6E4F1E-F802-4DEC-ACAB-2B4D6D686799}" dt="2023-09-06T08:23:32.863" v="13259" actId="20577"/>
      <pc:docMkLst>
        <pc:docMk/>
      </pc:docMkLst>
      <pc:sldChg chg="addSp modSp mod">
        <pc:chgData name="Karl Brown" userId="434859a1-1ce8-4230-9f30-d685dc6bc83b" providerId="ADAL" clId="{FF6E4F1E-F802-4DEC-ACAB-2B4D6D686799}" dt="2023-09-05T14:21:45.785" v="13251" actId="14100"/>
        <pc:sldMkLst>
          <pc:docMk/>
          <pc:sldMk cId="233707474" sldId="266"/>
        </pc:sldMkLst>
        <pc:spChg chg="mod">
          <ac:chgData name="Karl Brown" userId="434859a1-1ce8-4230-9f30-d685dc6bc83b" providerId="ADAL" clId="{FF6E4F1E-F802-4DEC-ACAB-2B4D6D686799}" dt="2023-06-22T15:06:23.750" v="12864" actId="20577"/>
          <ac:spMkLst>
            <pc:docMk/>
            <pc:sldMk cId="233707474" sldId="266"/>
            <ac:spMk id="2" creationId="{00000000-0000-0000-0000-000000000000}"/>
          </ac:spMkLst>
        </pc:spChg>
        <pc:spChg chg="mod">
          <ac:chgData name="Karl Brown" userId="434859a1-1ce8-4230-9f30-d685dc6bc83b" providerId="ADAL" clId="{FF6E4F1E-F802-4DEC-ACAB-2B4D6D686799}" dt="2023-09-05T14:21:40.010" v="13249" actId="1076"/>
          <ac:spMkLst>
            <pc:docMk/>
            <pc:sldMk cId="233707474" sldId="266"/>
            <ac:spMk id="9" creationId="{C162C13E-DDD8-7FC0-A31F-558DE142CA87}"/>
          </ac:spMkLst>
        </pc:spChg>
        <pc:picChg chg="add mod">
          <ac:chgData name="Karl Brown" userId="434859a1-1ce8-4230-9f30-d685dc6bc83b" providerId="ADAL" clId="{FF6E4F1E-F802-4DEC-ACAB-2B4D6D686799}" dt="2023-09-05T14:21:45.785" v="13251" actId="14100"/>
          <ac:picMkLst>
            <pc:docMk/>
            <pc:sldMk cId="233707474" sldId="266"/>
            <ac:picMk id="4" creationId="{4F7191BE-E37E-E435-E5E9-0185329E2DEF}"/>
          </ac:picMkLst>
        </pc:picChg>
      </pc:sldChg>
      <pc:sldChg chg="del">
        <pc:chgData name="Karl Brown" userId="434859a1-1ce8-4230-9f30-d685dc6bc83b" providerId="ADAL" clId="{FF6E4F1E-F802-4DEC-ACAB-2B4D6D686799}" dt="2023-05-17T09:40:17.850" v="124" actId="47"/>
        <pc:sldMkLst>
          <pc:docMk/>
          <pc:sldMk cId="861510426" sldId="276"/>
        </pc:sldMkLst>
      </pc:sldChg>
      <pc:sldChg chg="addSp delSp modSp mod setBg modNotesTx">
        <pc:chgData name="Karl Brown" userId="434859a1-1ce8-4230-9f30-d685dc6bc83b" providerId="ADAL" clId="{FF6E4F1E-F802-4DEC-ACAB-2B4D6D686799}" dt="2023-09-06T08:23:01.570" v="13253" actId="20577"/>
        <pc:sldMkLst>
          <pc:docMk/>
          <pc:sldMk cId="1094257075" sldId="287"/>
        </pc:sldMkLst>
        <pc:spChg chg="mod">
          <ac:chgData name="Karl Brown" userId="434859a1-1ce8-4230-9f30-d685dc6bc83b" providerId="ADAL" clId="{FF6E4F1E-F802-4DEC-ACAB-2B4D6D686799}" dt="2023-07-26T15:38:21.468" v="13141" actId="404"/>
          <ac:spMkLst>
            <pc:docMk/>
            <pc:sldMk cId="1094257075" sldId="287"/>
            <ac:spMk id="2" creationId="{18052513-34C2-5245-9492-DB6B95DB1455}"/>
          </ac:spMkLst>
        </pc:spChg>
        <pc:spChg chg="add mod ord">
          <ac:chgData name="Karl Brown" userId="434859a1-1ce8-4230-9f30-d685dc6bc83b" providerId="ADAL" clId="{FF6E4F1E-F802-4DEC-ACAB-2B4D6D686799}" dt="2023-07-26T15:33:24.578" v="13051" actId="403"/>
          <ac:spMkLst>
            <pc:docMk/>
            <pc:sldMk cId="1094257075" sldId="287"/>
            <ac:spMk id="3" creationId="{5ED87239-E7CB-5F5C-D4FD-E997DF4BC072}"/>
          </ac:spMkLst>
        </pc:spChg>
        <pc:spChg chg="del mod">
          <ac:chgData name="Karl Brown" userId="434859a1-1ce8-4230-9f30-d685dc6bc83b" providerId="ADAL" clId="{FF6E4F1E-F802-4DEC-ACAB-2B4D6D686799}" dt="2023-06-14T11:29:12.516" v="12722" actId="478"/>
          <ac:spMkLst>
            <pc:docMk/>
            <pc:sldMk cId="1094257075" sldId="287"/>
            <ac:spMk id="5" creationId="{5949361D-3443-2AFB-F161-3F913960493F}"/>
          </ac:spMkLst>
        </pc:spChg>
        <pc:spChg chg="add del mod">
          <ac:chgData name="Karl Brown" userId="434859a1-1ce8-4230-9f30-d685dc6bc83b" providerId="ADAL" clId="{FF6E4F1E-F802-4DEC-ACAB-2B4D6D686799}" dt="2023-06-14T11:29:15.175" v="12723" actId="478"/>
          <ac:spMkLst>
            <pc:docMk/>
            <pc:sldMk cId="1094257075" sldId="287"/>
            <ac:spMk id="8" creationId="{C657859F-9FA4-F028-7701-5DAF0C2AFA4A}"/>
          </ac:spMkLst>
        </pc:spChg>
        <pc:spChg chg="add del">
          <ac:chgData name="Karl Brown" userId="434859a1-1ce8-4230-9f30-d685dc6bc83b" providerId="ADAL" clId="{FF6E4F1E-F802-4DEC-ACAB-2B4D6D686799}" dt="2023-07-26T15:32:22.523" v="13028" actId="26606"/>
          <ac:spMkLst>
            <pc:docMk/>
            <pc:sldMk cId="1094257075" sldId="287"/>
            <ac:spMk id="2055" creationId="{F13C74B1-5B17-4795-BED0-7140497B445A}"/>
          </ac:spMkLst>
        </pc:spChg>
        <pc:spChg chg="add del">
          <ac:chgData name="Karl Brown" userId="434859a1-1ce8-4230-9f30-d685dc6bc83b" providerId="ADAL" clId="{FF6E4F1E-F802-4DEC-ACAB-2B4D6D686799}" dt="2023-07-26T15:32:22.523" v="13028" actId="26606"/>
          <ac:spMkLst>
            <pc:docMk/>
            <pc:sldMk cId="1094257075" sldId="287"/>
            <ac:spMk id="2057" creationId="{D4974D33-8DC5-464E-8C6D-BE58F0669C17}"/>
          </ac:spMkLst>
        </pc:spChg>
        <pc:spChg chg="add">
          <ac:chgData name="Karl Brown" userId="434859a1-1ce8-4230-9f30-d685dc6bc83b" providerId="ADAL" clId="{FF6E4F1E-F802-4DEC-ACAB-2B4D6D686799}" dt="2023-07-26T15:32:22.523" v="13028" actId="26606"/>
          <ac:spMkLst>
            <pc:docMk/>
            <pc:sldMk cId="1094257075" sldId="287"/>
            <ac:spMk id="2062" creationId="{2C61293E-6EBE-43EF-A52C-9BEBFD7679D4}"/>
          </ac:spMkLst>
        </pc:spChg>
        <pc:spChg chg="add">
          <ac:chgData name="Karl Brown" userId="434859a1-1ce8-4230-9f30-d685dc6bc83b" providerId="ADAL" clId="{FF6E4F1E-F802-4DEC-ACAB-2B4D6D686799}" dt="2023-07-26T15:32:22.523" v="13028" actId="26606"/>
          <ac:spMkLst>
            <pc:docMk/>
            <pc:sldMk cId="1094257075" sldId="287"/>
            <ac:spMk id="2064" creationId="{3FCFB1DE-0B7E-48CC-BA90-B2AB0889F9D6}"/>
          </ac:spMkLst>
        </pc:spChg>
        <pc:picChg chg="add del mod">
          <ac:chgData name="Karl Brown" userId="434859a1-1ce8-4230-9f30-d685dc6bc83b" providerId="ADAL" clId="{FF6E4F1E-F802-4DEC-ACAB-2B4D6D686799}" dt="2023-06-14T11:30:09.368" v="12725" actId="21"/>
          <ac:picMkLst>
            <pc:docMk/>
            <pc:sldMk cId="1094257075" sldId="287"/>
            <ac:picMk id="4" creationId="{E3200207-37D2-3499-303E-78090E8CE5AB}"/>
          </ac:picMkLst>
        </pc:picChg>
        <pc:picChg chg="ord">
          <ac:chgData name="Karl Brown" userId="434859a1-1ce8-4230-9f30-d685dc6bc83b" providerId="ADAL" clId="{FF6E4F1E-F802-4DEC-ACAB-2B4D6D686799}" dt="2023-07-26T15:32:05.571" v="13026" actId="26606"/>
          <ac:picMkLst>
            <pc:docMk/>
            <pc:sldMk cId="1094257075" sldId="287"/>
            <ac:picMk id="7" creationId="{FD432682-DEF9-FB7A-D034-8856524BF553}"/>
          </ac:picMkLst>
        </pc:picChg>
        <pc:picChg chg="del ord">
          <ac:chgData name="Karl Brown" userId="434859a1-1ce8-4230-9f30-d685dc6bc83b" providerId="ADAL" clId="{FF6E4F1E-F802-4DEC-ACAB-2B4D6D686799}" dt="2023-07-26T15:33:06.212" v="13042" actId="478"/>
          <ac:picMkLst>
            <pc:docMk/>
            <pc:sldMk cId="1094257075" sldId="287"/>
            <ac:picMk id="11" creationId="{DA24A2F5-6094-304C-AFF5-7812C281AA98}"/>
          </ac:picMkLst>
        </pc:picChg>
        <pc:picChg chg="add mod">
          <ac:chgData name="Karl Brown" userId="434859a1-1ce8-4230-9f30-d685dc6bc83b" providerId="ADAL" clId="{FF6E4F1E-F802-4DEC-ACAB-2B4D6D686799}" dt="2023-07-26T15:32:22.523" v="13028" actId="26606"/>
          <ac:picMkLst>
            <pc:docMk/>
            <pc:sldMk cId="1094257075" sldId="287"/>
            <ac:picMk id="2050" creationId="{B50081FC-14B5-0DA5-9F4A-6ECB1BEA32FF}"/>
          </ac:picMkLst>
        </pc:picChg>
      </pc:sldChg>
      <pc:sldChg chg="del">
        <pc:chgData name="Karl Brown" userId="434859a1-1ce8-4230-9f30-d685dc6bc83b" providerId="ADAL" clId="{FF6E4F1E-F802-4DEC-ACAB-2B4D6D686799}" dt="2023-05-31T10:30:07.472" v="3465" actId="47"/>
        <pc:sldMkLst>
          <pc:docMk/>
          <pc:sldMk cId="2274774337" sldId="288"/>
        </pc:sldMkLst>
      </pc:sldChg>
      <pc:sldChg chg="del">
        <pc:chgData name="Karl Brown" userId="434859a1-1ce8-4230-9f30-d685dc6bc83b" providerId="ADAL" clId="{FF6E4F1E-F802-4DEC-ACAB-2B4D6D686799}" dt="2023-05-31T10:46:39.832" v="4464" actId="2696"/>
        <pc:sldMkLst>
          <pc:docMk/>
          <pc:sldMk cId="1236174410" sldId="289"/>
        </pc:sldMkLst>
      </pc:sldChg>
      <pc:sldChg chg="del">
        <pc:chgData name="Karl Brown" userId="434859a1-1ce8-4230-9f30-d685dc6bc83b" providerId="ADAL" clId="{FF6E4F1E-F802-4DEC-ACAB-2B4D6D686799}" dt="2023-05-31T10:46:36.521" v="4463" actId="2696"/>
        <pc:sldMkLst>
          <pc:docMk/>
          <pc:sldMk cId="27942711" sldId="290"/>
        </pc:sldMkLst>
      </pc:sldChg>
      <pc:sldChg chg="del">
        <pc:chgData name="Karl Brown" userId="434859a1-1ce8-4230-9f30-d685dc6bc83b" providerId="ADAL" clId="{FF6E4F1E-F802-4DEC-ACAB-2B4D6D686799}" dt="2023-05-17T09:39:31.327" v="123" actId="47"/>
        <pc:sldMkLst>
          <pc:docMk/>
          <pc:sldMk cId="298702043" sldId="291"/>
        </pc:sldMkLst>
      </pc:sldChg>
      <pc:sldChg chg="new del ord">
        <pc:chgData name="Karl Brown" userId="434859a1-1ce8-4230-9f30-d685dc6bc83b" providerId="ADAL" clId="{FF6E4F1E-F802-4DEC-ACAB-2B4D6D686799}" dt="2023-05-17T09:33:43.899" v="3" actId="47"/>
        <pc:sldMkLst>
          <pc:docMk/>
          <pc:sldMk cId="107865176" sldId="292"/>
        </pc:sldMkLst>
      </pc:sldChg>
      <pc:sldChg chg="addSp delSp modSp add mod modNotesTx">
        <pc:chgData name="Karl Brown" userId="434859a1-1ce8-4230-9f30-d685dc6bc83b" providerId="ADAL" clId="{FF6E4F1E-F802-4DEC-ACAB-2B4D6D686799}" dt="2023-09-06T08:23:10.340" v="13255" actId="20577"/>
        <pc:sldMkLst>
          <pc:docMk/>
          <pc:sldMk cId="3791438218" sldId="292"/>
        </pc:sldMkLst>
        <pc:spChg chg="del mod">
          <ac:chgData name="Karl Brown" userId="434859a1-1ce8-4230-9f30-d685dc6bc83b" providerId="ADAL" clId="{FF6E4F1E-F802-4DEC-ACAB-2B4D6D686799}" dt="2023-05-31T10:28:42.140" v="3436" actId="478"/>
          <ac:spMkLst>
            <pc:docMk/>
            <pc:sldMk cId="3791438218" sldId="292"/>
            <ac:spMk id="2" creationId="{18052513-34C2-5245-9492-DB6B95DB1455}"/>
          </ac:spMkLst>
        </pc:spChg>
        <pc:spChg chg="add mod">
          <ac:chgData name="Karl Brown" userId="434859a1-1ce8-4230-9f30-d685dc6bc83b" providerId="ADAL" clId="{FF6E4F1E-F802-4DEC-ACAB-2B4D6D686799}" dt="2023-05-17T09:37:09.372" v="66" actId="14100"/>
          <ac:spMkLst>
            <pc:docMk/>
            <pc:sldMk cId="3791438218" sldId="292"/>
            <ac:spMk id="4" creationId="{6B34DC18-1FB8-0C25-B3E0-A1E93AB490BD}"/>
          </ac:spMkLst>
        </pc:spChg>
        <pc:spChg chg="del">
          <ac:chgData name="Karl Brown" userId="434859a1-1ce8-4230-9f30-d685dc6bc83b" providerId="ADAL" clId="{FF6E4F1E-F802-4DEC-ACAB-2B4D6D686799}" dt="2023-05-17T09:37:20.333" v="67" actId="478"/>
          <ac:spMkLst>
            <pc:docMk/>
            <pc:sldMk cId="3791438218" sldId="292"/>
            <ac:spMk id="5" creationId="{5949361D-3443-2AFB-F161-3F913960493F}"/>
          </ac:spMkLst>
        </pc:spChg>
        <pc:spChg chg="add del mod">
          <ac:chgData name="Karl Brown" userId="434859a1-1ce8-4230-9f30-d685dc6bc83b" providerId="ADAL" clId="{FF6E4F1E-F802-4DEC-ACAB-2B4D6D686799}" dt="2023-05-17T09:37:24.224" v="68" actId="478"/>
          <ac:spMkLst>
            <pc:docMk/>
            <pc:sldMk cId="3791438218" sldId="292"/>
            <ac:spMk id="8" creationId="{AE6FB482-F552-D6A4-FF41-E95D5E4F3246}"/>
          </ac:spMkLst>
        </pc:spChg>
        <pc:graphicFrameChg chg="add mod modGraphic">
          <ac:chgData name="Karl Brown" userId="434859a1-1ce8-4230-9f30-d685dc6bc83b" providerId="ADAL" clId="{FF6E4F1E-F802-4DEC-ACAB-2B4D6D686799}" dt="2023-07-20T14:58:45.258" v="12868" actId="20577"/>
          <ac:graphicFrameMkLst>
            <pc:docMk/>
            <pc:sldMk cId="3791438218" sldId="292"/>
            <ac:graphicFrameMk id="3" creationId="{87D42431-1AEE-F66D-ED6D-78DE811AD22F}"/>
          </ac:graphicFrameMkLst>
        </pc:graphicFrameChg>
        <pc:picChg chg="add del">
          <ac:chgData name="Karl Brown" userId="434859a1-1ce8-4230-9f30-d685dc6bc83b" providerId="ADAL" clId="{FF6E4F1E-F802-4DEC-ACAB-2B4D6D686799}" dt="2023-05-18T09:02:21.438" v="1939" actId="478"/>
          <ac:picMkLst>
            <pc:docMk/>
            <pc:sldMk cId="3791438218" sldId="292"/>
            <ac:picMk id="10" creationId="{4A11010C-A566-0519-E240-8FBC9646DD72}"/>
          </ac:picMkLst>
        </pc:picChg>
      </pc:sldChg>
      <pc:sldChg chg="addSp delSp modSp add mod modNotesTx">
        <pc:chgData name="Karl Brown" userId="434859a1-1ce8-4230-9f30-d685dc6bc83b" providerId="ADAL" clId="{FF6E4F1E-F802-4DEC-ACAB-2B4D6D686799}" dt="2023-09-06T08:23:05.985" v="13254" actId="20577"/>
        <pc:sldMkLst>
          <pc:docMk/>
          <pc:sldMk cId="3567835105" sldId="293"/>
        </pc:sldMkLst>
        <pc:spChg chg="mod">
          <ac:chgData name="Karl Brown" userId="434859a1-1ce8-4230-9f30-d685dc6bc83b" providerId="ADAL" clId="{FF6E4F1E-F802-4DEC-ACAB-2B4D6D686799}" dt="2023-06-14T11:19:19.245" v="12698" actId="1076"/>
          <ac:spMkLst>
            <pc:docMk/>
            <pc:sldMk cId="3567835105" sldId="293"/>
            <ac:spMk id="2" creationId="{18052513-34C2-5245-9492-DB6B95DB1455}"/>
          </ac:spMkLst>
        </pc:spChg>
        <pc:spChg chg="add del mod">
          <ac:chgData name="Karl Brown" userId="434859a1-1ce8-4230-9f30-d685dc6bc83b" providerId="ADAL" clId="{FF6E4F1E-F802-4DEC-ACAB-2B4D6D686799}" dt="2023-06-13T11:48:54.562" v="10016" actId="478"/>
          <ac:spMkLst>
            <pc:docMk/>
            <pc:sldMk cId="3567835105" sldId="293"/>
            <ac:spMk id="3" creationId="{74D95BD0-1367-321C-C192-31F2E2B110F6}"/>
          </ac:spMkLst>
        </pc:spChg>
        <pc:spChg chg="mod">
          <ac:chgData name="Karl Brown" userId="434859a1-1ce8-4230-9f30-d685dc6bc83b" providerId="ADAL" clId="{FF6E4F1E-F802-4DEC-ACAB-2B4D6D686799}" dt="2023-09-05T13:18:54.033" v="13244" actId="20577"/>
          <ac:spMkLst>
            <pc:docMk/>
            <pc:sldMk cId="3567835105" sldId="293"/>
            <ac:spMk id="5" creationId="{5949361D-3443-2AFB-F161-3F913960493F}"/>
          </ac:spMkLst>
        </pc:spChg>
        <pc:picChg chg="add del mod">
          <ac:chgData name="Karl Brown" userId="434859a1-1ce8-4230-9f30-d685dc6bc83b" providerId="ADAL" clId="{FF6E4F1E-F802-4DEC-ACAB-2B4D6D686799}" dt="2023-06-13T14:08:37.299" v="11119" actId="21"/>
          <ac:picMkLst>
            <pc:docMk/>
            <pc:sldMk cId="3567835105" sldId="293"/>
            <ac:picMk id="2050" creationId="{C70C7AD1-6BA8-8DC1-4A28-7598B1DB45BF}"/>
          </ac:picMkLst>
        </pc:picChg>
      </pc:sldChg>
      <pc:sldChg chg="new del">
        <pc:chgData name="Karl Brown" userId="434859a1-1ce8-4230-9f30-d685dc6bc83b" providerId="ADAL" clId="{FF6E4F1E-F802-4DEC-ACAB-2B4D6D686799}" dt="2023-05-17T09:37:56.319" v="74" actId="47"/>
        <pc:sldMkLst>
          <pc:docMk/>
          <pc:sldMk cId="1140928972" sldId="294"/>
        </pc:sldMkLst>
      </pc:sldChg>
      <pc:sldChg chg="delSp modSp add mod modNotesTx">
        <pc:chgData name="Karl Brown" userId="434859a1-1ce8-4230-9f30-d685dc6bc83b" providerId="ADAL" clId="{FF6E4F1E-F802-4DEC-ACAB-2B4D6D686799}" dt="2023-09-06T08:23:21.596" v="13256" actId="20577"/>
        <pc:sldMkLst>
          <pc:docMk/>
          <pc:sldMk cId="3108957839" sldId="294"/>
        </pc:sldMkLst>
        <pc:spChg chg="del mod">
          <ac:chgData name="Karl Brown" userId="434859a1-1ce8-4230-9f30-d685dc6bc83b" providerId="ADAL" clId="{FF6E4F1E-F802-4DEC-ACAB-2B4D6D686799}" dt="2023-05-31T10:28:58.575" v="3444" actId="478"/>
          <ac:spMkLst>
            <pc:docMk/>
            <pc:sldMk cId="3108957839" sldId="294"/>
            <ac:spMk id="2" creationId="{18052513-34C2-5245-9492-DB6B95DB1455}"/>
          </ac:spMkLst>
        </pc:spChg>
        <pc:graphicFrameChg chg="mod modGraphic">
          <ac:chgData name="Karl Brown" userId="434859a1-1ce8-4230-9f30-d685dc6bc83b" providerId="ADAL" clId="{FF6E4F1E-F802-4DEC-ACAB-2B4D6D686799}" dt="2023-09-05T13:09:16.358" v="13225" actId="20577"/>
          <ac:graphicFrameMkLst>
            <pc:docMk/>
            <pc:sldMk cId="3108957839" sldId="294"/>
            <ac:graphicFrameMk id="3" creationId="{87D42431-1AEE-F66D-ED6D-78DE811AD22F}"/>
          </ac:graphicFrameMkLst>
        </pc:graphicFrameChg>
      </pc:sldChg>
      <pc:sldChg chg="addSp delSp modSp add mod modNotesTx">
        <pc:chgData name="Karl Brown" userId="434859a1-1ce8-4230-9f30-d685dc6bc83b" providerId="ADAL" clId="{FF6E4F1E-F802-4DEC-ACAB-2B4D6D686799}" dt="2023-09-06T08:23:25.521" v="13257" actId="20577"/>
        <pc:sldMkLst>
          <pc:docMk/>
          <pc:sldMk cId="663142993" sldId="295"/>
        </pc:sldMkLst>
        <pc:spChg chg="del mod">
          <ac:chgData name="Karl Brown" userId="434859a1-1ce8-4230-9f30-d685dc6bc83b" providerId="ADAL" clId="{FF6E4F1E-F802-4DEC-ACAB-2B4D6D686799}" dt="2023-05-31T10:27:51.658" v="3414" actId="478"/>
          <ac:spMkLst>
            <pc:docMk/>
            <pc:sldMk cId="663142993" sldId="295"/>
            <ac:spMk id="2" creationId="{18052513-34C2-5245-9492-DB6B95DB1455}"/>
          </ac:spMkLst>
        </pc:spChg>
        <pc:spChg chg="add del mod">
          <ac:chgData name="Karl Brown" userId="434859a1-1ce8-4230-9f30-d685dc6bc83b" providerId="ADAL" clId="{FF6E4F1E-F802-4DEC-ACAB-2B4D6D686799}" dt="2023-05-31T10:27:59.564" v="3416" actId="478"/>
          <ac:spMkLst>
            <pc:docMk/>
            <pc:sldMk cId="663142993" sldId="295"/>
            <ac:spMk id="6" creationId="{D5A432D6-23CF-4867-9D67-2064C0F3DDEA}"/>
          </ac:spMkLst>
        </pc:spChg>
        <pc:graphicFrameChg chg="mod modGraphic">
          <ac:chgData name="Karl Brown" userId="434859a1-1ce8-4230-9f30-d685dc6bc83b" providerId="ADAL" clId="{FF6E4F1E-F802-4DEC-ACAB-2B4D6D686799}" dt="2023-08-15T12:03:57.863" v="13206" actId="20577"/>
          <ac:graphicFrameMkLst>
            <pc:docMk/>
            <pc:sldMk cId="663142993" sldId="295"/>
            <ac:graphicFrameMk id="3" creationId="{87D42431-1AEE-F66D-ED6D-78DE811AD22F}"/>
          </ac:graphicFrameMkLst>
        </pc:graphicFrameChg>
      </pc:sldChg>
      <pc:sldChg chg="addSp delSp modSp add mod modNotesTx">
        <pc:chgData name="Karl Brown" userId="434859a1-1ce8-4230-9f30-d685dc6bc83b" providerId="ADAL" clId="{FF6E4F1E-F802-4DEC-ACAB-2B4D6D686799}" dt="2023-09-06T08:23:29.073" v="13258" actId="20577"/>
        <pc:sldMkLst>
          <pc:docMk/>
          <pc:sldMk cId="2794066847" sldId="296"/>
        </pc:sldMkLst>
        <pc:spChg chg="del mod">
          <ac:chgData name="Karl Brown" userId="434859a1-1ce8-4230-9f30-d685dc6bc83b" providerId="ADAL" clId="{FF6E4F1E-F802-4DEC-ACAB-2B4D6D686799}" dt="2023-05-31T10:29:27.987" v="3448" actId="478"/>
          <ac:spMkLst>
            <pc:docMk/>
            <pc:sldMk cId="2794066847" sldId="296"/>
            <ac:spMk id="2" creationId="{18052513-34C2-5245-9492-DB6B95DB1455}"/>
          </ac:spMkLst>
        </pc:spChg>
        <pc:spChg chg="del">
          <ac:chgData name="Karl Brown" userId="434859a1-1ce8-4230-9f30-d685dc6bc83b" providerId="ADAL" clId="{FF6E4F1E-F802-4DEC-ACAB-2B4D6D686799}" dt="2023-06-19T10:35:17.263" v="12751" actId="478"/>
          <ac:spMkLst>
            <pc:docMk/>
            <pc:sldMk cId="2794066847" sldId="296"/>
            <ac:spMk id="4" creationId="{6B34DC18-1FB8-0C25-B3E0-A1E93AB490BD}"/>
          </ac:spMkLst>
        </pc:spChg>
        <pc:spChg chg="add del mod">
          <ac:chgData name="Karl Brown" userId="434859a1-1ce8-4230-9f30-d685dc6bc83b" providerId="ADAL" clId="{FF6E4F1E-F802-4DEC-ACAB-2B4D6D686799}" dt="2023-05-31T10:29:30.627" v="3449" actId="478"/>
          <ac:spMkLst>
            <pc:docMk/>
            <pc:sldMk cId="2794066847" sldId="296"/>
            <ac:spMk id="6" creationId="{D118153E-62B4-CDD5-A488-1877E04BB3B2}"/>
          </ac:spMkLst>
        </pc:spChg>
        <pc:graphicFrameChg chg="mod modGraphic">
          <ac:chgData name="Karl Brown" userId="434859a1-1ce8-4230-9f30-d685dc6bc83b" providerId="ADAL" clId="{FF6E4F1E-F802-4DEC-ACAB-2B4D6D686799}" dt="2023-07-20T15:35:45.970" v="12904" actId="20577"/>
          <ac:graphicFrameMkLst>
            <pc:docMk/>
            <pc:sldMk cId="2794066847" sldId="296"/>
            <ac:graphicFrameMk id="3" creationId="{87D42431-1AEE-F66D-ED6D-78DE811AD22F}"/>
          </ac:graphicFrameMkLst>
        </pc:graphicFrameChg>
      </pc:sldChg>
      <pc:sldChg chg="delSp modSp add mod modNotesTx">
        <pc:chgData name="Karl Brown" userId="434859a1-1ce8-4230-9f30-d685dc6bc83b" providerId="ADAL" clId="{FF6E4F1E-F802-4DEC-ACAB-2B4D6D686799}" dt="2023-09-06T08:23:32.863" v="13259" actId="20577"/>
        <pc:sldMkLst>
          <pc:docMk/>
          <pc:sldMk cId="3909705113" sldId="297"/>
        </pc:sldMkLst>
        <pc:spChg chg="del mod">
          <ac:chgData name="Karl Brown" userId="434859a1-1ce8-4230-9f30-d685dc6bc83b" providerId="ADAL" clId="{FF6E4F1E-F802-4DEC-ACAB-2B4D6D686799}" dt="2023-05-31T10:29:51.729" v="3458" actId="478"/>
          <ac:spMkLst>
            <pc:docMk/>
            <pc:sldMk cId="3909705113" sldId="297"/>
            <ac:spMk id="2" creationId="{18052513-34C2-5245-9492-DB6B95DB1455}"/>
          </ac:spMkLst>
        </pc:spChg>
        <pc:graphicFrameChg chg="mod modGraphic">
          <ac:chgData name="Karl Brown" userId="434859a1-1ce8-4230-9f30-d685dc6bc83b" providerId="ADAL" clId="{FF6E4F1E-F802-4DEC-ACAB-2B4D6D686799}" dt="2023-09-05T13:09:42.692" v="13241" actId="20577"/>
          <ac:graphicFrameMkLst>
            <pc:docMk/>
            <pc:sldMk cId="3909705113" sldId="297"/>
            <ac:graphicFrameMk id="3" creationId="{87D42431-1AEE-F66D-ED6D-78DE811AD22F}"/>
          </ac:graphicFrameMkLst>
        </pc:graphicFrameChg>
      </pc:sldChg>
      <pc:sldChg chg="new del">
        <pc:chgData name="Karl Brown" userId="434859a1-1ce8-4230-9f30-d685dc6bc83b" providerId="ADAL" clId="{FF6E4F1E-F802-4DEC-ACAB-2B4D6D686799}" dt="2023-07-26T15:26:07.731" v="12988" actId="47"/>
        <pc:sldMkLst>
          <pc:docMk/>
          <pc:sldMk cId="522248295" sldId="298"/>
        </pc:sldMkLst>
      </pc:sldChg>
      <pc:sldChg chg="addSp delSp modSp add mod setBg modNotesTx">
        <pc:chgData name="Karl Brown" userId="434859a1-1ce8-4230-9f30-d685dc6bc83b" providerId="ADAL" clId="{FF6E4F1E-F802-4DEC-ACAB-2B4D6D686799}" dt="2023-09-06T08:22:56.858" v="13252" actId="20577"/>
        <pc:sldMkLst>
          <pc:docMk/>
          <pc:sldMk cId="1830993731" sldId="299"/>
        </pc:sldMkLst>
        <pc:spChg chg="mod">
          <ac:chgData name="Karl Brown" userId="434859a1-1ce8-4230-9f30-d685dc6bc83b" providerId="ADAL" clId="{FF6E4F1E-F802-4DEC-ACAB-2B4D6D686799}" dt="2023-07-26T15:50:32.802" v="13150" actId="20577"/>
          <ac:spMkLst>
            <pc:docMk/>
            <pc:sldMk cId="1830993731" sldId="299"/>
            <ac:spMk id="2" creationId="{18052513-34C2-5245-9492-DB6B95DB1455}"/>
          </ac:spMkLst>
        </pc:spChg>
        <pc:spChg chg="mod ord">
          <ac:chgData name="Karl Brown" userId="434859a1-1ce8-4230-9f30-d685dc6bc83b" providerId="ADAL" clId="{FF6E4F1E-F802-4DEC-ACAB-2B4D6D686799}" dt="2023-07-26T15:39:00.008" v="13148" actId="403"/>
          <ac:spMkLst>
            <pc:docMk/>
            <pc:sldMk cId="1830993731" sldId="299"/>
            <ac:spMk id="3" creationId="{5ED87239-E7CB-5F5C-D4FD-E997DF4BC072}"/>
          </ac:spMkLst>
        </pc:spChg>
        <pc:spChg chg="add">
          <ac:chgData name="Karl Brown" userId="434859a1-1ce8-4230-9f30-d685dc6bc83b" providerId="ADAL" clId="{FF6E4F1E-F802-4DEC-ACAB-2B4D6D686799}" dt="2023-07-26T15:32:33.881" v="13029" actId="26606"/>
          <ac:spMkLst>
            <pc:docMk/>
            <pc:sldMk cId="1830993731" sldId="299"/>
            <ac:spMk id="1031" creationId="{2C61293E-6EBE-43EF-A52C-9BEBFD7679D4}"/>
          </ac:spMkLst>
        </pc:spChg>
        <pc:spChg chg="add">
          <ac:chgData name="Karl Brown" userId="434859a1-1ce8-4230-9f30-d685dc6bc83b" providerId="ADAL" clId="{FF6E4F1E-F802-4DEC-ACAB-2B4D6D686799}" dt="2023-07-26T15:32:33.881" v="13029" actId="26606"/>
          <ac:spMkLst>
            <pc:docMk/>
            <pc:sldMk cId="1830993731" sldId="299"/>
            <ac:spMk id="1033" creationId="{3FCFB1DE-0B7E-48CC-BA90-B2AB0889F9D6}"/>
          </ac:spMkLst>
        </pc:spChg>
        <pc:picChg chg="del">
          <ac:chgData name="Karl Brown" userId="434859a1-1ce8-4230-9f30-d685dc6bc83b" providerId="ADAL" clId="{FF6E4F1E-F802-4DEC-ACAB-2B4D6D686799}" dt="2023-07-26T15:33:02.601" v="13041" actId="478"/>
          <ac:picMkLst>
            <pc:docMk/>
            <pc:sldMk cId="1830993731" sldId="299"/>
            <ac:picMk id="11" creationId="{DA24A2F5-6094-304C-AFF5-7812C281AA98}"/>
          </ac:picMkLst>
        </pc:picChg>
        <pc:picChg chg="add mod ord">
          <ac:chgData name="Karl Brown" userId="434859a1-1ce8-4230-9f30-d685dc6bc83b" providerId="ADAL" clId="{FF6E4F1E-F802-4DEC-ACAB-2B4D6D686799}" dt="2023-07-26T15:32:33.881" v="13029" actId="26606"/>
          <ac:picMkLst>
            <pc:docMk/>
            <pc:sldMk cId="1830993731" sldId="299"/>
            <ac:picMk id="1026" creationId="{3470787C-6436-DE44-4A31-EF6B8E2F561C}"/>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F87C0E-8D27-4E6B-A6E1-606F027E5CED}" type="datetimeFigureOut">
              <a:rPr lang="en-GB" smtClean="0"/>
              <a:t>26/09/2023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3F071B-DC5D-4798-AEF1-3661D8322811}" type="slidenum">
              <a:rPr lang="en-GB" smtClean="0"/>
              <a:t>‹#›</a:t>
            </a:fld>
            <a:endParaRPr lang="en-GB"/>
          </a:p>
        </p:txBody>
      </p:sp>
    </p:spTree>
    <p:extLst>
      <p:ext uri="{BB962C8B-B14F-4D97-AF65-F5344CB8AC3E}">
        <p14:creationId xmlns:p14="http://schemas.microsoft.com/office/powerpoint/2010/main" val="34102490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983338F-4017-42B9-A84F-2144173D99C1}" type="slidenum">
              <a:rPr lang="en-GB" smtClean="0"/>
              <a:t>1</a:t>
            </a:fld>
            <a:endParaRPr lang="en-GB"/>
          </a:p>
        </p:txBody>
      </p:sp>
    </p:spTree>
    <p:extLst>
      <p:ext uri="{BB962C8B-B14F-4D97-AF65-F5344CB8AC3E}">
        <p14:creationId xmlns:p14="http://schemas.microsoft.com/office/powerpoint/2010/main" val="8236817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dirty="0"/>
          </a:p>
          <a:p>
            <a:endParaRPr lang="en-GB" sz="1800" dirty="0"/>
          </a:p>
        </p:txBody>
      </p:sp>
      <p:sp>
        <p:nvSpPr>
          <p:cNvPr id="4" name="Slide Number Placeholder 3"/>
          <p:cNvSpPr>
            <a:spLocks noGrp="1"/>
          </p:cNvSpPr>
          <p:nvPr>
            <p:ph type="sldNum" sz="quarter" idx="5"/>
          </p:nvPr>
        </p:nvSpPr>
        <p:spPr/>
        <p:txBody>
          <a:bodyPr/>
          <a:lstStyle/>
          <a:p>
            <a:fld id="{E983338F-4017-42B9-A84F-2144173D99C1}" type="slidenum">
              <a:rPr lang="en-GB" smtClean="0"/>
              <a:t>2</a:t>
            </a:fld>
            <a:endParaRPr lang="en-GB"/>
          </a:p>
        </p:txBody>
      </p:sp>
    </p:spTree>
    <p:extLst>
      <p:ext uri="{BB962C8B-B14F-4D97-AF65-F5344CB8AC3E}">
        <p14:creationId xmlns:p14="http://schemas.microsoft.com/office/powerpoint/2010/main" val="345717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dirty="0"/>
          </a:p>
          <a:p>
            <a:endParaRPr lang="en-GB" sz="1800" dirty="0"/>
          </a:p>
        </p:txBody>
      </p:sp>
      <p:sp>
        <p:nvSpPr>
          <p:cNvPr id="4" name="Slide Number Placeholder 3"/>
          <p:cNvSpPr>
            <a:spLocks noGrp="1"/>
          </p:cNvSpPr>
          <p:nvPr>
            <p:ph type="sldNum" sz="quarter" idx="5"/>
          </p:nvPr>
        </p:nvSpPr>
        <p:spPr/>
        <p:txBody>
          <a:bodyPr/>
          <a:lstStyle/>
          <a:p>
            <a:fld id="{E983338F-4017-42B9-A84F-2144173D99C1}" type="slidenum">
              <a:rPr lang="en-GB" smtClean="0"/>
              <a:t>3</a:t>
            </a:fld>
            <a:endParaRPr lang="en-GB"/>
          </a:p>
        </p:txBody>
      </p:sp>
    </p:spTree>
    <p:extLst>
      <p:ext uri="{BB962C8B-B14F-4D97-AF65-F5344CB8AC3E}">
        <p14:creationId xmlns:p14="http://schemas.microsoft.com/office/powerpoint/2010/main" val="22205049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dirty="0"/>
          </a:p>
          <a:p>
            <a:endParaRPr lang="en-GB" sz="1800" dirty="0"/>
          </a:p>
        </p:txBody>
      </p:sp>
      <p:sp>
        <p:nvSpPr>
          <p:cNvPr id="4" name="Slide Number Placeholder 3"/>
          <p:cNvSpPr>
            <a:spLocks noGrp="1"/>
          </p:cNvSpPr>
          <p:nvPr>
            <p:ph type="sldNum" sz="quarter" idx="5"/>
          </p:nvPr>
        </p:nvSpPr>
        <p:spPr/>
        <p:txBody>
          <a:bodyPr/>
          <a:lstStyle/>
          <a:p>
            <a:fld id="{E983338F-4017-42B9-A84F-2144173D99C1}" type="slidenum">
              <a:rPr lang="en-GB" smtClean="0"/>
              <a:t>4</a:t>
            </a:fld>
            <a:endParaRPr lang="en-GB"/>
          </a:p>
        </p:txBody>
      </p:sp>
    </p:spTree>
    <p:extLst>
      <p:ext uri="{BB962C8B-B14F-4D97-AF65-F5344CB8AC3E}">
        <p14:creationId xmlns:p14="http://schemas.microsoft.com/office/powerpoint/2010/main" val="19006910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dirty="0"/>
          </a:p>
          <a:p>
            <a:endParaRPr lang="en-GB" sz="1800" dirty="0"/>
          </a:p>
        </p:txBody>
      </p:sp>
      <p:sp>
        <p:nvSpPr>
          <p:cNvPr id="4" name="Slide Number Placeholder 3"/>
          <p:cNvSpPr>
            <a:spLocks noGrp="1"/>
          </p:cNvSpPr>
          <p:nvPr>
            <p:ph type="sldNum" sz="quarter" idx="5"/>
          </p:nvPr>
        </p:nvSpPr>
        <p:spPr/>
        <p:txBody>
          <a:bodyPr/>
          <a:lstStyle/>
          <a:p>
            <a:fld id="{E983338F-4017-42B9-A84F-2144173D99C1}" type="slidenum">
              <a:rPr lang="en-GB" smtClean="0"/>
              <a:t>5</a:t>
            </a:fld>
            <a:endParaRPr lang="en-GB"/>
          </a:p>
        </p:txBody>
      </p:sp>
    </p:spTree>
    <p:extLst>
      <p:ext uri="{BB962C8B-B14F-4D97-AF65-F5344CB8AC3E}">
        <p14:creationId xmlns:p14="http://schemas.microsoft.com/office/powerpoint/2010/main" val="15267665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dirty="0"/>
          </a:p>
          <a:p>
            <a:endParaRPr lang="en-GB" sz="1800" dirty="0"/>
          </a:p>
        </p:txBody>
      </p:sp>
      <p:sp>
        <p:nvSpPr>
          <p:cNvPr id="4" name="Slide Number Placeholder 3"/>
          <p:cNvSpPr>
            <a:spLocks noGrp="1"/>
          </p:cNvSpPr>
          <p:nvPr>
            <p:ph type="sldNum" sz="quarter" idx="5"/>
          </p:nvPr>
        </p:nvSpPr>
        <p:spPr/>
        <p:txBody>
          <a:bodyPr/>
          <a:lstStyle/>
          <a:p>
            <a:fld id="{E983338F-4017-42B9-A84F-2144173D99C1}" type="slidenum">
              <a:rPr lang="en-GB" smtClean="0"/>
              <a:t>6</a:t>
            </a:fld>
            <a:endParaRPr lang="en-GB"/>
          </a:p>
        </p:txBody>
      </p:sp>
    </p:spTree>
    <p:extLst>
      <p:ext uri="{BB962C8B-B14F-4D97-AF65-F5344CB8AC3E}">
        <p14:creationId xmlns:p14="http://schemas.microsoft.com/office/powerpoint/2010/main" val="42736745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dirty="0"/>
          </a:p>
          <a:p>
            <a:endParaRPr lang="en-GB" sz="1800" dirty="0"/>
          </a:p>
        </p:txBody>
      </p:sp>
      <p:sp>
        <p:nvSpPr>
          <p:cNvPr id="4" name="Slide Number Placeholder 3"/>
          <p:cNvSpPr>
            <a:spLocks noGrp="1"/>
          </p:cNvSpPr>
          <p:nvPr>
            <p:ph type="sldNum" sz="quarter" idx="5"/>
          </p:nvPr>
        </p:nvSpPr>
        <p:spPr/>
        <p:txBody>
          <a:bodyPr/>
          <a:lstStyle/>
          <a:p>
            <a:fld id="{E983338F-4017-42B9-A84F-2144173D99C1}" type="slidenum">
              <a:rPr lang="en-GB" smtClean="0"/>
              <a:t>7</a:t>
            </a:fld>
            <a:endParaRPr lang="en-GB"/>
          </a:p>
        </p:txBody>
      </p:sp>
    </p:spTree>
    <p:extLst>
      <p:ext uri="{BB962C8B-B14F-4D97-AF65-F5344CB8AC3E}">
        <p14:creationId xmlns:p14="http://schemas.microsoft.com/office/powerpoint/2010/main" val="1977527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dirty="0"/>
          </a:p>
          <a:p>
            <a:endParaRPr lang="en-GB" sz="1800" dirty="0"/>
          </a:p>
        </p:txBody>
      </p:sp>
      <p:sp>
        <p:nvSpPr>
          <p:cNvPr id="4" name="Slide Number Placeholder 3"/>
          <p:cNvSpPr>
            <a:spLocks noGrp="1"/>
          </p:cNvSpPr>
          <p:nvPr>
            <p:ph type="sldNum" sz="quarter" idx="5"/>
          </p:nvPr>
        </p:nvSpPr>
        <p:spPr/>
        <p:txBody>
          <a:bodyPr/>
          <a:lstStyle/>
          <a:p>
            <a:fld id="{E983338F-4017-42B9-A84F-2144173D99C1}" type="slidenum">
              <a:rPr lang="en-GB" smtClean="0"/>
              <a:t>8</a:t>
            </a:fld>
            <a:endParaRPr lang="en-GB"/>
          </a:p>
        </p:txBody>
      </p:sp>
    </p:spTree>
    <p:extLst>
      <p:ext uri="{BB962C8B-B14F-4D97-AF65-F5344CB8AC3E}">
        <p14:creationId xmlns:p14="http://schemas.microsoft.com/office/powerpoint/2010/main" val="12838831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dirty="0"/>
          </a:p>
        </p:txBody>
      </p:sp>
      <p:sp>
        <p:nvSpPr>
          <p:cNvPr id="4" name="Slide Number Placeholder 3"/>
          <p:cNvSpPr>
            <a:spLocks noGrp="1"/>
          </p:cNvSpPr>
          <p:nvPr>
            <p:ph type="sldNum" sz="quarter" idx="5"/>
          </p:nvPr>
        </p:nvSpPr>
        <p:spPr/>
        <p:txBody>
          <a:bodyPr/>
          <a:lstStyle/>
          <a:p>
            <a:fld id="{E983338F-4017-42B9-A84F-2144173D99C1}" type="slidenum">
              <a:rPr lang="en-GB" smtClean="0"/>
              <a:t>9</a:t>
            </a:fld>
            <a:endParaRPr lang="en-GB"/>
          </a:p>
        </p:txBody>
      </p:sp>
    </p:spTree>
    <p:extLst>
      <p:ext uri="{BB962C8B-B14F-4D97-AF65-F5344CB8AC3E}">
        <p14:creationId xmlns:p14="http://schemas.microsoft.com/office/powerpoint/2010/main" val="37697042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A48F1-2A87-13AC-64BB-A2C2F344334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1609722-7D92-230F-5CB1-E792E6E82F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2D643D0-7CB5-D425-B98C-8EA193FCD757}"/>
              </a:ext>
            </a:extLst>
          </p:cNvPr>
          <p:cNvSpPr>
            <a:spLocks noGrp="1"/>
          </p:cNvSpPr>
          <p:nvPr>
            <p:ph type="dt" sz="half" idx="10"/>
          </p:nvPr>
        </p:nvSpPr>
        <p:spPr/>
        <p:txBody>
          <a:bodyPr/>
          <a:lstStyle/>
          <a:p>
            <a:fld id="{64FC65FF-7A3E-4805-9EFD-181C39D94015}" type="datetimeFigureOut">
              <a:rPr lang="en-GB" smtClean="0"/>
              <a:t>26/09/2023</a:t>
            </a:fld>
            <a:endParaRPr lang="en-GB"/>
          </a:p>
        </p:txBody>
      </p:sp>
      <p:sp>
        <p:nvSpPr>
          <p:cNvPr id="5" name="Footer Placeholder 4">
            <a:extLst>
              <a:ext uri="{FF2B5EF4-FFF2-40B4-BE49-F238E27FC236}">
                <a16:creationId xmlns:a16="http://schemas.microsoft.com/office/drawing/2014/main" id="{FD70832C-1AB3-AC93-E705-FDEA2897A1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BE9EF0A-061F-1C6D-8A57-6F71C1A3CBB9}"/>
              </a:ext>
            </a:extLst>
          </p:cNvPr>
          <p:cNvSpPr>
            <a:spLocks noGrp="1"/>
          </p:cNvSpPr>
          <p:nvPr>
            <p:ph type="sldNum" sz="quarter" idx="12"/>
          </p:nvPr>
        </p:nvSpPr>
        <p:spPr/>
        <p:txBody>
          <a:bodyPr/>
          <a:lstStyle/>
          <a:p>
            <a:fld id="{A833B5F1-2C1D-4C85-A139-DAAF9E7A05FB}" type="slidenum">
              <a:rPr lang="en-GB" smtClean="0"/>
              <a:t>‹#›</a:t>
            </a:fld>
            <a:endParaRPr lang="en-GB"/>
          </a:p>
        </p:txBody>
      </p:sp>
    </p:spTree>
    <p:extLst>
      <p:ext uri="{BB962C8B-B14F-4D97-AF65-F5344CB8AC3E}">
        <p14:creationId xmlns:p14="http://schemas.microsoft.com/office/powerpoint/2010/main" val="187880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1EF52-B29A-A2F6-B960-66EB656A51C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BF9D0D5-21B9-658F-E0D7-ED8821122AB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6736218-B403-250C-655E-FCE8CDBDA52E}"/>
              </a:ext>
            </a:extLst>
          </p:cNvPr>
          <p:cNvSpPr>
            <a:spLocks noGrp="1"/>
          </p:cNvSpPr>
          <p:nvPr>
            <p:ph type="dt" sz="half" idx="10"/>
          </p:nvPr>
        </p:nvSpPr>
        <p:spPr/>
        <p:txBody>
          <a:bodyPr/>
          <a:lstStyle/>
          <a:p>
            <a:fld id="{64FC65FF-7A3E-4805-9EFD-181C39D94015}" type="datetimeFigureOut">
              <a:rPr lang="en-GB" smtClean="0"/>
              <a:t>26/09/2023</a:t>
            </a:fld>
            <a:endParaRPr lang="en-GB"/>
          </a:p>
        </p:txBody>
      </p:sp>
      <p:sp>
        <p:nvSpPr>
          <p:cNvPr id="5" name="Footer Placeholder 4">
            <a:extLst>
              <a:ext uri="{FF2B5EF4-FFF2-40B4-BE49-F238E27FC236}">
                <a16:creationId xmlns:a16="http://schemas.microsoft.com/office/drawing/2014/main" id="{D6759452-FF62-B353-533B-BE49A805D8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0B513A-DC73-99E2-2ECC-135DE362DB88}"/>
              </a:ext>
            </a:extLst>
          </p:cNvPr>
          <p:cNvSpPr>
            <a:spLocks noGrp="1"/>
          </p:cNvSpPr>
          <p:nvPr>
            <p:ph type="sldNum" sz="quarter" idx="12"/>
          </p:nvPr>
        </p:nvSpPr>
        <p:spPr/>
        <p:txBody>
          <a:bodyPr/>
          <a:lstStyle/>
          <a:p>
            <a:fld id="{A833B5F1-2C1D-4C85-A139-DAAF9E7A05FB}" type="slidenum">
              <a:rPr lang="en-GB" smtClean="0"/>
              <a:t>‹#›</a:t>
            </a:fld>
            <a:endParaRPr lang="en-GB"/>
          </a:p>
        </p:txBody>
      </p:sp>
    </p:spTree>
    <p:extLst>
      <p:ext uri="{BB962C8B-B14F-4D97-AF65-F5344CB8AC3E}">
        <p14:creationId xmlns:p14="http://schemas.microsoft.com/office/powerpoint/2010/main" val="913130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25AE56-2C3C-CBBD-C6C1-61CA04A2DBB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92CE083-6237-0D54-A9EE-01F2026997D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ADA3CB3-6D4C-2069-EA2C-94FA47A5AD65}"/>
              </a:ext>
            </a:extLst>
          </p:cNvPr>
          <p:cNvSpPr>
            <a:spLocks noGrp="1"/>
          </p:cNvSpPr>
          <p:nvPr>
            <p:ph type="dt" sz="half" idx="10"/>
          </p:nvPr>
        </p:nvSpPr>
        <p:spPr/>
        <p:txBody>
          <a:bodyPr/>
          <a:lstStyle/>
          <a:p>
            <a:fld id="{64FC65FF-7A3E-4805-9EFD-181C39D94015}" type="datetimeFigureOut">
              <a:rPr lang="en-GB" smtClean="0"/>
              <a:t>26/09/2023</a:t>
            </a:fld>
            <a:endParaRPr lang="en-GB"/>
          </a:p>
        </p:txBody>
      </p:sp>
      <p:sp>
        <p:nvSpPr>
          <p:cNvPr id="5" name="Footer Placeholder 4">
            <a:extLst>
              <a:ext uri="{FF2B5EF4-FFF2-40B4-BE49-F238E27FC236}">
                <a16:creationId xmlns:a16="http://schemas.microsoft.com/office/drawing/2014/main" id="{C4B9E440-969B-2CCC-AF9A-0E7F9811EA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C9FA90D-7DDF-57BC-8C1A-FD8F4DD8E7F8}"/>
              </a:ext>
            </a:extLst>
          </p:cNvPr>
          <p:cNvSpPr>
            <a:spLocks noGrp="1"/>
          </p:cNvSpPr>
          <p:nvPr>
            <p:ph type="sldNum" sz="quarter" idx="12"/>
          </p:nvPr>
        </p:nvSpPr>
        <p:spPr/>
        <p:txBody>
          <a:bodyPr/>
          <a:lstStyle/>
          <a:p>
            <a:fld id="{A833B5F1-2C1D-4C85-A139-DAAF9E7A05FB}" type="slidenum">
              <a:rPr lang="en-GB" smtClean="0"/>
              <a:t>‹#›</a:t>
            </a:fld>
            <a:endParaRPr lang="en-GB"/>
          </a:p>
        </p:txBody>
      </p:sp>
    </p:spTree>
    <p:extLst>
      <p:ext uri="{BB962C8B-B14F-4D97-AF65-F5344CB8AC3E}">
        <p14:creationId xmlns:p14="http://schemas.microsoft.com/office/powerpoint/2010/main" val="2647670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0C4DD-5AC2-11CF-91BE-76FFA981E66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9AD1F2-22DE-8479-55C8-481BD9BD888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13AFC2-7BC5-F2B3-569F-FA965F5366D4}"/>
              </a:ext>
            </a:extLst>
          </p:cNvPr>
          <p:cNvSpPr>
            <a:spLocks noGrp="1"/>
          </p:cNvSpPr>
          <p:nvPr>
            <p:ph type="dt" sz="half" idx="10"/>
          </p:nvPr>
        </p:nvSpPr>
        <p:spPr/>
        <p:txBody>
          <a:bodyPr/>
          <a:lstStyle/>
          <a:p>
            <a:fld id="{64FC65FF-7A3E-4805-9EFD-181C39D94015}" type="datetimeFigureOut">
              <a:rPr lang="en-GB" smtClean="0"/>
              <a:t>26/09/2023</a:t>
            </a:fld>
            <a:endParaRPr lang="en-GB"/>
          </a:p>
        </p:txBody>
      </p:sp>
      <p:sp>
        <p:nvSpPr>
          <p:cNvPr id="5" name="Footer Placeholder 4">
            <a:extLst>
              <a:ext uri="{FF2B5EF4-FFF2-40B4-BE49-F238E27FC236}">
                <a16:creationId xmlns:a16="http://schemas.microsoft.com/office/drawing/2014/main" id="{10116DD3-AEDE-CF44-BD7B-8D4955474F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C20AE9-BB9B-B28E-765F-7765AE497131}"/>
              </a:ext>
            </a:extLst>
          </p:cNvPr>
          <p:cNvSpPr>
            <a:spLocks noGrp="1"/>
          </p:cNvSpPr>
          <p:nvPr>
            <p:ph type="sldNum" sz="quarter" idx="12"/>
          </p:nvPr>
        </p:nvSpPr>
        <p:spPr/>
        <p:txBody>
          <a:bodyPr/>
          <a:lstStyle/>
          <a:p>
            <a:fld id="{A833B5F1-2C1D-4C85-A139-DAAF9E7A05FB}" type="slidenum">
              <a:rPr lang="en-GB" smtClean="0"/>
              <a:t>‹#›</a:t>
            </a:fld>
            <a:endParaRPr lang="en-GB"/>
          </a:p>
        </p:txBody>
      </p:sp>
    </p:spTree>
    <p:extLst>
      <p:ext uri="{BB962C8B-B14F-4D97-AF65-F5344CB8AC3E}">
        <p14:creationId xmlns:p14="http://schemas.microsoft.com/office/powerpoint/2010/main" val="1287240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EB8F7-F8A2-C6EB-FF36-3407791B20A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F32D002-D4F5-B628-6843-FB66E93EF1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5BF2983-44C2-DC5C-B40E-56D56184E954}"/>
              </a:ext>
            </a:extLst>
          </p:cNvPr>
          <p:cNvSpPr>
            <a:spLocks noGrp="1"/>
          </p:cNvSpPr>
          <p:nvPr>
            <p:ph type="dt" sz="half" idx="10"/>
          </p:nvPr>
        </p:nvSpPr>
        <p:spPr/>
        <p:txBody>
          <a:bodyPr/>
          <a:lstStyle/>
          <a:p>
            <a:fld id="{64FC65FF-7A3E-4805-9EFD-181C39D94015}" type="datetimeFigureOut">
              <a:rPr lang="en-GB" smtClean="0"/>
              <a:t>26/09/2023</a:t>
            </a:fld>
            <a:endParaRPr lang="en-GB"/>
          </a:p>
        </p:txBody>
      </p:sp>
      <p:sp>
        <p:nvSpPr>
          <p:cNvPr id="5" name="Footer Placeholder 4">
            <a:extLst>
              <a:ext uri="{FF2B5EF4-FFF2-40B4-BE49-F238E27FC236}">
                <a16:creationId xmlns:a16="http://schemas.microsoft.com/office/drawing/2014/main" id="{A331E8D1-EC21-7832-32C6-E018613C7B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B60A61-48C0-7C3C-20B2-525EA80E144A}"/>
              </a:ext>
            </a:extLst>
          </p:cNvPr>
          <p:cNvSpPr>
            <a:spLocks noGrp="1"/>
          </p:cNvSpPr>
          <p:nvPr>
            <p:ph type="sldNum" sz="quarter" idx="12"/>
          </p:nvPr>
        </p:nvSpPr>
        <p:spPr/>
        <p:txBody>
          <a:bodyPr/>
          <a:lstStyle/>
          <a:p>
            <a:fld id="{A833B5F1-2C1D-4C85-A139-DAAF9E7A05FB}" type="slidenum">
              <a:rPr lang="en-GB" smtClean="0"/>
              <a:t>‹#›</a:t>
            </a:fld>
            <a:endParaRPr lang="en-GB"/>
          </a:p>
        </p:txBody>
      </p:sp>
    </p:spTree>
    <p:extLst>
      <p:ext uri="{BB962C8B-B14F-4D97-AF65-F5344CB8AC3E}">
        <p14:creationId xmlns:p14="http://schemas.microsoft.com/office/powerpoint/2010/main" val="3890242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AB096-B685-F678-80D0-3DD8ED93E81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D2D45E1-8D6E-E1C4-E89B-4FB4CD64EE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1B93682-CD62-C7FD-03B2-5FD7F56D1B1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4976F5C-B3F3-FE4A-CAA8-08A1B410F467}"/>
              </a:ext>
            </a:extLst>
          </p:cNvPr>
          <p:cNvSpPr>
            <a:spLocks noGrp="1"/>
          </p:cNvSpPr>
          <p:nvPr>
            <p:ph type="dt" sz="half" idx="10"/>
          </p:nvPr>
        </p:nvSpPr>
        <p:spPr/>
        <p:txBody>
          <a:bodyPr/>
          <a:lstStyle/>
          <a:p>
            <a:fld id="{64FC65FF-7A3E-4805-9EFD-181C39D94015}" type="datetimeFigureOut">
              <a:rPr lang="en-GB" smtClean="0"/>
              <a:t>26/09/2023</a:t>
            </a:fld>
            <a:endParaRPr lang="en-GB"/>
          </a:p>
        </p:txBody>
      </p:sp>
      <p:sp>
        <p:nvSpPr>
          <p:cNvPr id="6" name="Footer Placeholder 5">
            <a:extLst>
              <a:ext uri="{FF2B5EF4-FFF2-40B4-BE49-F238E27FC236}">
                <a16:creationId xmlns:a16="http://schemas.microsoft.com/office/drawing/2014/main" id="{B6184C39-073E-ECF5-CAEC-F9D42A1E7B2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C56A211-4659-EE41-C69D-FC0DE7359CDE}"/>
              </a:ext>
            </a:extLst>
          </p:cNvPr>
          <p:cNvSpPr>
            <a:spLocks noGrp="1"/>
          </p:cNvSpPr>
          <p:nvPr>
            <p:ph type="sldNum" sz="quarter" idx="12"/>
          </p:nvPr>
        </p:nvSpPr>
        <p:spPr/>
        <p:txBody>
          <a:bodyPr/>
          <a:lstStyle/>
          <a:p>
            <a:fld id="{A833B5F1-2C1D-4C85-A139-DAAF9E7A05FB}" type="slidenum">
              <a:rPr lang="en-GB" smtClean="0"/>
              <a:t>‹#›</a:t>
            </a:fld>
            <a:endParaRPr lang="en-GB"/>
          </a:p>
        </p:txBody>
      </p:sp>
    </p:spTree>
    <p:extLst>
      <p:ext uri="{BB962C8B-B14F-4D97-AF65-F5344CB8AC3E}">
        <p14:creationId xmlns:p14="http://schemas.microsoft.com/office/powerpoint/2010/main" val="2307929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B9D7E-3B64-3785-6CA5-2D40336A74B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99C6987-BEEB-EDDE-BF29-BB9C53D954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FC0819-EB6B-C006-DB1B-C6E83FB2280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2D199A0-12C3-D561-BB2E-110765EF49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D090AD6-7C3C-ADC5-6E30-4D4ED104C3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732B2DB-5E27-BDAB-59D5-B433B505D3C0}"/>
              </a:ext>
            </a:extLst>
          </p:cNvPr>
          <p:cNvSpPr>
            <a:spLocks noGrp="1"/>
          </p:cNvSpPr>
          <p:nvPr>
            <p:ph type="dt" sz="half" idx="10"/>
          </p:nvPr>
        </p:nvSpPr>
        <p:spPr/>
        <p:txBody>
          <a:bodyPr/>
          <a:lstStyle/>
          <a:p>
            <a:fld id="{64FC65FF-7A3E-4805-9EFD-181C39D94015}" type="datetimeFigureOut">
              <a:rPr lang="en-GB" smtClean="0"/>
              <a:t>26/09/2023</a:t>
            </a:fld>
            <a:endParaRPr lang="en-GB"/>
          </a:p>
        </p:txBody>
      </p:sp>
      <p:sp>
        <p:nvSpPr>
          <p:cNvPr id="8" name="Footer Placeholder 7">
            <a:extLst>
              <a:ext uri="{FF2B5EF4-FFF2-40B4-BE49-F238E27FC236}">
                <a16:creationId xmlns:a16="http://schemas.microsoft.com/office/drawing/2014/main" id="{05A053C1-7173-41A5-E59A-5013ADC156C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DA139AE-034C-EBA0-873F-FAEACE7618D2}"/>
              </a:ext>
            </a:extLst>
          </p:cNvPr>
          <p:cNvSpPr>
            <a:spLocks noGrp="1"/>
          </p:cNvSpPr>
          <p:nvPr>
            <p:ph type="sldNum" sz="quarter" idx="12"/>
          </p:nvPr>
        </p:nvSpPr>
        <p:spPr/>
        <p:txBody>
          <a:bodyPr/>
          <a:lstStyle/>
          <a:p>
            <a:fld id="{A833B5F1-2C1D-4C85-A139-DAAF9E7A05FB}" type="slidenum">
              <a:rPr lang="en-GB" smtClean="0"/>
              <a:t>‹#›</a:t>
            </a:fld>
            <a:endParaRPr lang="en-GB"/>
          </a:p>
        </p:txBody>
      </p:sp>
    </p:spTree>
    <p:extLst>
      <p:ext uri="{BB962C8B-B14F-4D97-AF65-F5344CB8AC3E}">
        <p14:creationId xmlns:p14="http://schemas.microsoft.com/office/powerpoint/2010/main" val="3805668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79952-6BE5-4405-35A5-47168F993C4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DC604DD-9B5C-AF2B-80E2-9FAC5DB6F19D}"/>
              </a:ext>
            </a:extLst>
          </p:cNvPr>
          <p:cNvSpPr>
            <a:spLocks noGrp="1"/>
          </p:cNvSpPr>
          <p:nvPr>
            <p:ph type="dt" sz="half" idx="10"/>
          </p:nvPr>
        </p:nvSpPr>
        <p:spPr/>
        <p:txBody>
          <a:bodyPr/>
          <a:lstStyle/>
          <a:p>
            <a:fld id="{64FC65FF-7A3E-4805-9EFD-181C39D94015}" type="datetimeFigureOut">
              <a:rPr lang="en-GB" smtClean="0"/>
              <a:t>26/09/2023</a:t>
            </a:fld>
            <a:endParaRPr lang="en-GB"/>
          </a:p>
        </p:txBody>
      </p:sp>
      <p:sp>
        <p:nvSpPr>
          <p:cNvPr id="4" name="Footer Placeholder 3">
            <a:extLst>
              <a:ext uri="{FF2B5EF4-FFF2-40B4-BE49-F238E27FC236}">
                <a16:creationId xmlns:a16="http://schemas.microsoft.com/office/drawing/2014/main" id="{8C3E2B03-8FE9-5868-7CA2-DA82F64B11D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81206E2-020E-F195-F4D3-CF41A5C72361}"/>
              </a:ext>
            </a:extLst>
          </p:cNvPr>
          <p:cNvSpPr>
            <a:spLocks noGrp="1"/>
          </p:cNvSpPr>
          <p:nvPr>
            <p:ph type="sldNum" sz="quarter" idx="12"/>
          </p:nvPr>
        </p:nvSpPr>
        <p:spPr/>
        <p:txBody>
          <a:bodyPr/>
          <a:lstStyle/>
          <a:p>
            <a:fld id="{A833B5F1-2C1D-4C85-A139-DAAF9E7A05FB}" type="slidenum">
              <a:rPr lang="en-GB" smtClean="0"/>
              <a:t>‹#›</a:t>
            </a:fld>
            <a:endParaRPr lang="en-GB"/>
          </a:p>
        </p:txBody>
      </p:sp>
    </p:spTree>
    <p:extLst>
      <p:ext uri="{BB962C8B-B14F-4D97-AF65-F5344CB8AC3E}">
        <p14:creationId xmlns:p14="http://schemas.microsoft.com/office/powerpoint/2010/main" val="3960844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136C6FF-FB4D-F335-37B8-982999983A85}"/>
              </a:ext>
            </a:extLst>
          </p:cNvPr>
          <p:cNvSpPr>
            <a:spLocks noGrp="1"/>
          </p:cNvSpPr>
          <p:nvPr>
            <p:ph type="dt" sz="half" idx="10"/>
          </p:nvPr>
        </p:nvSpPr>
        <p:spPr/>
        <p:txBody>
          <a:bodyPr/>
          <a:lstStyle/>
          <a:p>
            <a:fld id="{64FC65FF-7A3E-4805-9EFD-181C39D94015}" type="datetimeFigureOut">
              <a:rPr lang="en-GB" smtClean="0"/>
              <a:t>26/09/2023</a:t>
            </a:fld>
            <a:endParaRPr lang="en-GB"/>
          </a:p>
        </p:txBody>
      </p:sp>
      <p:sp>
        <p:nvSpPr>
          <p:cNvPr id="3" name="Footer Placeholder 2">
            <a:extLst>
              <a:ext uri="{FF2B5EF4-FFF2-40B4-BE49-F238E27FC236}">
                <a16:creationId xmlns:a16="http://schemas.microsoft.com/office/drawing/2014/main" id="{72831164-9D21-B84D-B1F3-0E198548145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DD3E2C0-0CF7-C13A-E66D-6A89CCC1DE46}"/>
              </a:ext>
            </a:extLst>
          </p:cNvPr>
          <p:cNvSpPr>
            <a:spLocks noGrp="1"/>
          </p:cNvSpPr>
          <p:nvPr>
            <p:ph type="sldNum" sz="quarter" idx="12"/>
          </p:nvPr>
        </p:nvSpPr>
        <p:spPr/>
        <p:txBody>
          <a:bodyPr/>
          <a:lstStyle/>
          <a:p>
            <a:fld id="{A833B5F1-2C1D-4C85-A139-DAAF9E7A05FB}" type="slidenum">
              <a:rPr lang="en-GB" smtClean="0"/>
              <a:t>‹#›</a:t>
            </a:fld>
            <a:endParaRPr lang="en-GB"/>
          </a:p>
        </p:txBody>
      </p:sp>
    </p:spTree>
    <p:extLst>
      <p:ext uri="{BB962C8B-B14F-4D97-AF65-F5344CB8AC3E}">
        <p14:creationId xmlns:p14="http://schemas.microsoft.com/office/powerpoint/2010/main" val="4293039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B2D44-5188-C2FB-1EF8-025D7D1342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25E3967-6372-CC5B-AC3E-6044EAE110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2A398FB-5E21-40D2-9C45-6753BF251F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F7A89D-2315-5EE8-27C0-DBCDA53F0D84}"/>
              </a:ext>
            </a:extLst>
          </p:cNvPr>
          <p:cNvSpPr>
            <a:spLocks noGrp="1"/>
          </p:cNvSpPr>
          <p:nvPr>
            <p:ph type="dt" sz="half" idx="10"/>
          </p:nvPr>
        </p:nvSpPr>
        <p:spPr/>
        <p:txBody>
          <a:bodyPr/>
          <a:lstStyle/>
          <a:p>
            <a:fld id="{64FC65FF-7A3E-4805-9EFD-181C39D94015}" type="datetimeFigureOut">
              <a:rPr lang="en-GB" smtClean="0"/>
              <a:t>26/09/2023</a:t>
            </a:fld>
            <a:endParaRPr lang="en-GB"/>
          </a:p>
        </p:txBody>
      </p:sp>
      <p:sp>
        <p:nvSpPr>
          <p:cNvPr id="6" name="Footer Placeholder 5">
            <a:extLst>
              <a:ext uri="{FF2B5EF4-FFF2-40B4-BE49-F238E27FC236}">
                <a16:creationId xmlns:a16="http://schemas.microsoft.com/office/drawing/2014/main" id="{30EB58C4-4137-8170-B164-55E55A6DD8D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13592AD-C4BF-60F7-72F8-5685382C9C52}"/>
              </a:ext>
            </a:extLst>
          </p:cNvPr>
          <p:cNvSpPr>
            <a:spLocks noGrp="1"/>
          </p:cNvSpPr>
          <p:nvPr>
            <p:ph type="sldNum" sz="quarter" idx="12"/>
          </p:nvPr>
        </p:nvSpPr>
        <p:spPr/>
        <p:txBody>
          <a:bodyPr/>
          <a:lstStyle/>
          <a:p>
            <a:fld id="{A833B5F1-2C1D-4C85-A139-DAAF9E7A05FB}" type="slidenum">
              <a:rPr lang="en-GB" smtClean="0"/>
              <a:t>‹#›</a:t>
            </a:fld>
            <a:endParaRPr lang="en-GB"/>
          </a:p>
        </p:txBody>
      </p:sp>
    </p:spTree>
    <p:extLst>
      <p:ext uri="{BB962C8B-B14F-4D97-AF65-F5344CB8AC3E}">
        <p14:creationId xmlns:p14="http://schemas.microsoft.com/office/powerpoint/2010/main" val="1834871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9A568-93F0-36B8-D3A7-058C629EB5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4CFFB8B-B8FD-5DA3-0DDE-738A59658F7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3CBAF78-3422-A678-0861-18C9BC0BE3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2D93F9-C498-43EA-EA60-1F06AD35D253}"/>
              </a:ext>
            </a:extLst>
          </p:cNvPr>
          <p:cNvSpPr>
            <a:spLocks noGrp="1"/>
          </p:cNvSpPr>
          <p:nvPr>
            <p:ph type="dt" sz="half" idx="10"/>
          </p:nvPr>
        </p:nvSpPr>
        <p:spPr/>
        <p:txBody>
          <a:bodyPr/>
          <a:lstStyle/>
          <a:p>
            <a:fld id="{64FC65FF-7A3E-4805-9EFD-181C39D94015}" type="datetimeFigureOut">
              <a:rPr lang="en-GB" smtClean="0"/>
              <a:t>26/09/2023</a:t>
            </a:fld>
            <a:endParaRPr lang="en-GB"/>
          </a:p>
        </p:txBody>
      </p:sp>
      <p:sp>
        <p:nvSpPr>
          <p:cNvPr id="6" name="Footer Placeholder 5">
            <a:extLst>
              <a:ext uri="{FF2B5EF4-FFF2-40B4-BE49-F238E27FC236}">
                <a16:creationId xmlns:a16="http://schemas.microsoft.com/office/drawing/2014/main" id="{5B334C35-2D33-07A4-7950-457E06E7D19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896811F-F7A6-603F-7411-F21BBF2B724F}"/>
              </a:ext>
            </a:extLst>
          </p:cNvPr>
          <p:cNvSpPr>
            <a:spLocks noGrp="1"/>
          </p:cNvSpPr>
          <p:nvPr>
            <p:ph type="sldNum" sz="quarter" idx="12"/>
          </p:nvPr>
        </p:nvSpPr>
        <p:spPr/>
        <p:txBody>
          <a:bodyPr/>
          <a:lstStyle/>
          <a:p>
            <a:fld id="{A833B5F1-2C1D-4C85-A139-DAAF9E7A05FB}" type="slidenum">
              <a:rPr lang="en-GB" smtClean="0"/>
              <a:t>‹#›</a:t>
            </a:fld>
            <a:endParaRPr lang="en-GB"/>
          </a:p>
        </p:txBody>
      </p:sp>
    </p:spTree>
    <p:extLst>
      <p:ext uri="{BB962C8B-B14F-4D97-AF65-F5344CB8AC3E}">
        <p14:creationId xmlns:p14="http://schemas.microsoft.com/office/powerpoint/2010/main" val="1765560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A17B9D-EAD1-B152-64F6-F3FB1ED83E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C075309-A28A-57B8-98D0-EE9DB53BD7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E90CA75-7240-55BB-4EDF-C203BCA0B5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FC65FF-7A3E-4805-9EFD-181C39D94015}" type="datetimeFigureOut">
              <a:rPr lang="en-GB" smtClean="0"/>
              <a:t>26/09/2023</a:t>
            </a:fld>
            <a:endParaRPr lang="en-GB"/>
          </a:p>
        </p:txBody>
      </p:sp>
      <p:sp>
        <p:nvSpPr>
          <p:cNvPr id="5" name="Footer Placeholder 4">
            <a:extLst>
              <a:ext uri="{FF2B5EF4-FFF2-40B4-BE49-F238E27FC236}">
                <a16:creationId xmlns:a16="http://schemas.microsoft.com/office/drawing/2014/main" id="{4FBF258D-4E13-9F5A-05EC-8D0ECD038B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3F3E931-A347-29EB-D9FB-4CC0E01269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33B5F1-2C1D-4C85-A139-DAAF9E7A05FB}" type="slidenum">
              <a:rPr lang="en-GB" smtClean="0"/>
              <a:t>‹#›</a:t>
            </a:fld>
            <a:endParaRPr lang="en-GB"/>
          </a:p>
        </p:txBody>
      </p:sp>
    </p:spTree>
    <p:extLst>
      <p:ext uri="{BB962C8B-B14F-4D97-AF65-F5344CB8AC3E}">
        <p14:creationId xmlns:p14="http://schemas.microsoft.com/office/powerpoint/2010/main" val="14066509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81298" y="2039730"/>
            <a:ext cx="8420100" cy="2387600"/>
          </a:xfrm>
        </p:spPr>
        <p:txBody>
          <a:bodyPr anchor="t">
            <a:normAutofit/>
          </a:bodyPr>
          <a:lstStyle/>
          <a:p>
            <a:pPr>
              <a:lnSpc>
                <a:spcPct val="150000"/>
              </a:lnSpc>
            </a:pPr>
            <a:r>
              <a:rPr lang="en-GB" sz="4800" dirty="0">
                <a:solidFill>
                  <a:srgbClr val="008EAA"/>
                </a:solidFill>
                <a:latin typeface="Garamond" panose="02020404030301010803" pitchFamily="18" charset="0"/>
              </a:rPr>
              <a:t>BpH Wealth Impact report</a:t>
            </a:r>
            <a:br>
              <a:rPr lang="en-GB" sz="3600" b="1" dirty="0">
                <a:solidFill>
                  <a:srgbClr val="008EAA"/>
                </a:solidFill>
              </a:rPr>
            </a:br>
            <a:endParaRPr lang="en-GB" sz="2400" dirty="0">
              <a:solidFill>
                <a:srgbClr val="7D7F7F"/>
              </a:solidFill>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9737" y="351333"/>
            <a:ext cx="2863123" cy="1224000"/>
          </a:xfrm>
          <a:prstGeom prst="rect">
            <a:avLst/>
          </a:prstGeom>
        </p:spPr>
      </p:pic>
      <p:sp>
        <p:nvSpPr>
          <p:cNvPr id="5" name="TextBox 4">
            <a:extLst>
              <a:ext uri="{FF2B5EF4-FFF2-40B4-BE49-F238E27FC236}">
                <a16:creationId xmlns:a16="http://schemas.microsoft.com/office/drawing/2014/main" id="{44BC79F7-A190-EF41-9DA9-31D92099A49B}"/>
              </a:ext>
            </a:extLst>
          </p:cNvPr>
          <p:cNvSpPr txBox="1"/>
          <p:nvPr/>
        </p:nvSpPr>
        <p:spPr>
          <a:xfrm>
            <a:off x="2918792" y="3233530"/>
            <a:ext cx="184731" cy="369332"/>
          </a:xfrm>
          <a:prstGeom prst="rect">
            <a:avLst/>
          </a:prstGeom>
          <a:noFill/>
        </p:spPr>
        <p:txBody>
          <a:bodyPr wrap="none" rtlCol="0">
            <a:spAutoFit/>
          </a:bodyPr>
          <a:lstStyle/>
          <a:p>
            <a:endParaRPr lang="en-GB"/>
          </a:p>
        </p:txBody>
      </p:sp>
      <p:pic>
        <p:nvPicPr>
          <p:cNvPr id="7" name="Picture 6" descr="Icon&#10;&#10;Description automatically generated">
            <a:extLst>
              <a:ext uri="{FF2B5EF4-FFF2-40B4-BE49-F238E27FC236}">
                <a16:creationId xmlns:a16="http://schemas.microsoft.com/office/drawing/2014/main" id="{1D8308F1-55DB-1039-4D63-022B4371F6D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102086"/>
            <a:ext cx="1187645" cy="1739900"/>
          </a:xfrm>
          <a:prstGeom prst="rect">
            <a:avLst/>
          </a:prstGeom>
        </p:spPr>
      </p:pic>
      <p:sp>
        <p:nvSpPr>
          <p:cNvPr id="9" name="Subtitle 8">
            <a:extLst>
              <a:ext uri="{FF2B5EF4-FFF2-40B4-BE49-F238E27FC236}">
                <a16:creationId xmlns:a16="http://schemas.microsoft.com/office/drawing/2014/main" id="{C162C13E-DDD8-7FC0-A31F-558DE142CA87}"/>
              </a:ext>
            </a:extLst>
          </p:cNvPr>
          <p:cNvSpPr>
            <a:spLocks noGrp="1"/>
          </p:cNvSpPr>
          <p:nvPr>
            <p:ph type="subTitle" idx="1"/>
          </p:nvPr>
        </p:nvSpPr>
        <p:spPr>
          <a:xfrm>
            <a:off x="1524000" y="3851068"/>
            <a:ext cx="9144000" cy="1655762"/>
          </a:xfrm>
        </p:spPr>
        <p:txBody>
          <a:bodyPr>
            <a:normAutofit/>
          </a:bodyPr>
          <a:lstStyle/>
          <a:p>
            <a:r>
              <a:rPr lang="en-GB" sz="3200" dirty="0">
                <a:solidFill>
                  <a:schemeClr val="bg1">
                    <a:lumMod val="50000"/>
                  </a:schemeClr>
                </a:solidFill>
              </a:rPr>
              <a:t>June 2023</a:t>
            </a:r>
          </a:p>
        </p:txBody>
      </p:sp>
      <p:pic>
        <p:nvPicPr>
          <p:cNvPr id="4" name="Picture 2" descr="Our B Corp Score: 96.4">
            <a:extLst>
              <a:ext uri="{FF2B5EF4-FFF2-40B4-BE49-F238E27FC236}">
                <a16:creationId xmlns:a16="http://schemas.microsoft.com/office/drawing/2014/main" id="{4F7191BE-E37E-E435-E5E9-0185329E2DEF}"/>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33238" r="640"/>
          <a:stretch/>
        </p:blipFill>
        <p:spPr bwMode="auto">
          <a:xfrm>
            <a:off x="4014439" y="4538546"/>
            <a:ext cx="4223428" cy="21644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707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052513-34C2-5245-9492-DB6B95DB1455}"/>
              </a:ext>
            </a:extLst>
          </p:cNvPr>
          <p:cNvSpPr>
            <a:spLocks noGrp="1"/>
          </p:cNvSpPr>
          <p:nvPr>
            <p:ph type="title"/>
          </p:nvPr>
        </p:nvSpPr>
        <p:spPr>
          <a:xfrm>
            <a:off x="4654296" y="329184"/>
            <a:ext cx="6894576" cy="1783080"/>
          </a:xfrm>
        </p:spPr>
        <p:txBody>
          <a:bodyPr vert="horz" lIns="91440" tIns="45720" rIns="91440" bIns="45720" rtlCol="0" anchor="b">
            <a:normAutofit/>
          </a:bodyPr>
          <a:lstStyle/>
          <a:p>
            <a:r>
              <a:rPr lang="en-US" sz="5400" dirty="0"/>
              <a:t>Leadership letter</a:t>
            </a:r>
            <a:br>
              <a:rPr lang="en-US" sz="5400" dirty="0"/>
            </a:br>
            <a:r>
              <a:rPr lang="en-US" sz="2000" dirty="0"/>
              <a:t>Darren Weeks- Managing Partner</a:t>
            </a:r>
            <a:endParaRPr lang="en-US" sz="5400" dirty="0"/>
          </a:p>
        </p:txBody>
      </p:sp>
      <p:pic>
        <p:nvPicPr>
          <p:cNvPr id="1026" name="Picture 2" descr="Image of Darren Weeks">
            <a:extLst>
              <a:ext uri="{FF2B5EF4-FFF2-40B4-BE49-F238E27FC236}">
                <a16:creationId xmlns:a16="http://schemas.microsoft.com/office/drawing/2014/main" id="{3470787C-6436-DE44-4A31-EF6B8E2F561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3653" r="36902" b="-2"/>
          <a:stretch/>
        </p:blipFill>
        <p:spPr bwMode="auto">
          <a:xfrm>
            <a:off x="20" y="1"/>
            <a:ext cx="4052522" cy="6858000"/>
          </a:xfrm>
          <a:custGeom>
            <a:avLst/>
            <a:gdLst/>
            <a:ahLst/>
            <a:cxnLst/>
            <a:rect l="l" t="t" r="r" b="b"/>
            <a:pathLst>
              <a:path w="4052542" h="6858000">
                <a:moveTo>
                  <a:pt x="0" y="0"/>
                </a:moveTo>
                <a:lnTo>
                  <a:pt x="4020923" y="0"/>
                </a:lnTo>
                <a:lnTo>
                  <a:pt x="4022656" y="14697"/>
                </a:lnTo>
                <a:cubicBezTo>
                  <a:pt x="4037606" y="98462"/>
                  <a:pt x="4035072" y="183369"/>
                  <a:pt x="4039126" y="267642"/>
                </a:cubicBezTo>
                <a:cubicBezTo>
                  <a:pt x="4043941" y="370699"/>
                  <a:pt x="4037860" y="474136"/>
                  <a:pt x="4035579" y="577446"/>
                </a:cubicBezTo>
                <a:cubicBezTo>
                  <a:pt x="4033805" y="665399"/>
                  <a:pt x="4025063" y="753226"/>
                  <a:pt x="4027724" y="841306"/>
                </a:cubicBezTo>
                <a:cubicBezTo>
                  <a:pt x="4027914" y="844352"/>
                  <a:pt x="4027914" y="847398"/>
                  <a:pt x="4027724" y="850444"/>
                </a:cubicBezTo>
                <a:cubicBezTo>
                  <a:pt x="4019615" y="947281"/>
                  <a:pt x="4019615" y="1044626"/>
                  <a:pt x="4027724" y="1141464"/>
                </a:cubicBezTo>
                <a:cubicBezTo>
                  <a:pt x="4030296" y="1181772"/>
                  <a:pt x="4029574" y="1222221"/>
                  <a:pt x="4025570" y="1262415"/>
                </a:cubicBezTo>
                <a:cubicBezTo>
                  <a:pt x="4021769" y="1313563"/>
                  <a:pt x="4009606" y="1365472"/>
                  <a:pt x="4018348" y="1416238"/>
                </a:cubicBezTo>
                <a:cubicBezTo>
                  <a:pt x="4024037" y="1458058"/>
                  <a:pt x="4027166" y="1500194"/>
                  <a:pt x="4027724" y="1542394"/>
                </a:cubicBezTo>
                <a:cubicBezTo>
                  <a:pt x="4032158" y="1636820"/>
                  <a:pt x="4027977" y="1731753"/>
                  <a:pt x="4026330" y="1826433"/>
                </a:cubicBezTo>
                <a:cubicBezTo>
                  <a:pt x="4024556" y="1936724"/>
                  <a:pt x="4027344" y="2047015"/>
                  <a:pt x="4018475" y="2157432"/>
                </a:cubicBezTo>
                <a:cubicBezTo>
                  <a:pt x="4013597" y="2246629"/>
                  <a:pt x="4013597" y="2336029"/>
                  <a:pt x="4018475" y="2425226"/>
                </a:cubicBezTo>
                <a:cubicBezTo>
                  <a:pt x="4020882" y="2506961"/>
                  <a:pt x="4033172" y="2587934"/>
                  <a:pt x="4031145" y="2670557"/>
                </a:cubicBezTo>
                <a:cubicBezTo>
                  <a:pt x="4028737" y="2766886"/>
                  <a:pt x="4017335" y="2862962"/>
                  <a:pt x="4020882" y="2959546"/>
                </a:cubicBezTo>
                <a:cubicBezTo>
                  <a:pt x="4022529" y="3005617"/>
                  <a:pt x="4022656" y="3051688"/>
                  <a:pt x="4023543" y="3097758"/>
                </a:cubicBezTo>
                <a:cubicBezTo>
                  <a:pt x="4024683" y="3153221"/>
                  <a:pt x="4034692" y="3208556"/>
                  <a:pt x="4029117" y="3263892"/>
                </a:cubicBezTo>
                <a:cubicBezTo>
                  <a:pt x="4019869" y="3356161"/>
                  <a:pt x="3995923" y="3446906"/>
                  <a:pt x="4010873" y="3541459"/>
                </a:cubicBezTo>
                <a:cubicBezTo>
                  <a:pt x="4019108" y="3593495"/>
                  <a:pt x="4028357" y="3645658"/>
                  <a:pt x="4033172" y="3698201"/>
                </a:cubicBezTo>
                <a:cubicBezTo>
                  <a:pt x="4037353" y="3745160"/>
                  <a:pt x="4047868" y="3792881"/>
                  <a:pt x="4039886" y="3839586"/>
                </a:cubicBezTo>
                <a:cubicBezTo>
                  <a:pt x="4033045" y="3879565"/>
                  <a:pt x="4036592" y="3919544"/>
                  <a:pt x="4031271" y="3959523"/>
                </a:cubicBezTo>
                <a:cubicBezTo>
                  <a:pt x="4024303" y="4011939"/>
                  <a:pt x="4020629" y="4065244"/>
                  <a:pt x="4015308" y="4118042"/>
                </a:cubicBezTo>
                <a:cubicBezTo>
                  <a:pt x="4010620" y="4165889"/>
                  <a:pt x="4006946" y="4213610"/>
                  <a:pt x="4019615" y="4258539"/>
                </a:cubicBezTo>
                <a:cubicBezTo>
                  <a:pt x="4050656" y="4371622"/>
                  <a:pt x="4033679" y="4484070"/>
                  <a:pt x="4022023" y="4596391"/>
                </a:cubicBezTo>
                <a:cubicBezTo>
                  <a:pt x="4016321" y="4650965"/>
                  <a:pt x="4007959" y="4708712"/>
                  <a:pt x="4020629" y="4758718"/>
                </a:cubicBezTo>
                <a:cubicBezTo>
                  <a:pt x="4043941" y="4847432"/>
                  <a:pt x="4025697" y="4931705"/>
                  <a:pt x="4015561" y="5016866"/>
                </a:cubicBezTo>
                <a:cubicBezTo>
                  <a:pt x="4003335" y="5100174"/>
                  <a:pt x="4005096" y="5184929"/>
                  <a:pt x="4020756" y="5267654"/>
                </a:cubicBezTo>
                <a:cubicBezTo>
                  <a:pt x="4033172" y="5326035"/>
                  <a:pt x="4033172" y="5385432"/>
                  <a:pt x="4034692" y="5444194"/>
                </a:cubicBezTo>
                <a:cubicBezTo>
                  <a:pt x="4035579" y="5481001"/>
                  <a:pt x="4022023" y="5518441"/>
                  <a:pt x="4013027" y="5555120"/>
                </a:cubicBezTo>
                <a:cubicBezTo>
                  <a:pt x="3996937" y="5621371"/>
                  <a:pt x="3991109" y="5688636"/>
                  <a:pt x="4013027" y="5753237"/>
                </a:cubicBezTo>
                <a:cubicBezTo>
                  <a:pt x="4043561" y="5842713"/>
                  <a:pt x="4061045" y="5932189"/>
                  <a:pt x="4048375" y="6026870"/>
                </a:cubicBezTo>
                <a:cubicBezTo>
                  <a:pt x="4041027" y="6085251"/>
                  <a:pt x="4039380" y="6144902"/>
                  <a:pt x="4028357" y="6202522"/>
                </a:cubicBezTo>
                <a:cubicBezTo>
                  <a:pt x="4010240" y="6298091"/>
                  <a:pt x="4016701" y="6393024"/>
                  <a:pt x="4031145" y="6487196"/>
                </a:cubicBezTo>
                <a:cubicBezTo>
                  <a:pt x="4041293" y="6565885"/>
                  <a:pt x="4042395" y="6645474"/>
                  <a:pt x="4034439" y="6724403"/>
                </a:cubicBezTo>
                <a:lnTo>
                  <a:pt x="4025206"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
        <p:nvSpPr>
          <p:cNvPr id="1033" name="sketchy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4">
            <a:extLst>
              <a:ext uri="{FF2B5EF4-FFF2-40B4-BE49-F238E27FC236}">
                <a16:creationId xmlns:a16="http://schemas.microsoft.com/office/drawing/2014/main" id="{5ED87239-E7CB-5F5C-D4FD-E997DF4BC072}"/>
              </a:ext>
            </a:extLst>
          </p:cNvPr>
          <p:cNvSpPr txBox="1">
            <a:spLocks/>
          </p:cNvSpPr>
          <p:nvPr/>
        </p:nvSpPr>
        <p:spPr>
          <a:xfrm>
            <a:off x="4576128" y="2608287"/>
            <a:ext cx="7615872" cy="4249713"/>
          </a:xfrm>
          <a:prstGeom prst="rect">
            <a:avLst/>
          </a:prstGeom>
        </p:spPr>
        <p:txBody>
          <a:bodyPr vert="horz" lIns="91440" tIns="45720" rIns="91440" bIns="45720" rtlCol="0" anchor="t">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None/>
            </a:pPr>
            <a:r>
              <a:rPr lang="en-US" sz="1800" b="0" i="0" dirty="0">
                <a:effectLst/>
                <a:latin typeface="Arial"/>
                <a:cs typeface="Arial"/>
              </a:rPr>
              <a:t>B Corp has helped us focus on being purposeful with our approach, enhancing our due diligence on some of our suppliers, raising issues such as inequality and community development as well as the positive impact on the environment, people as well as being profitable so they can continue this impact. We have also been much more deliberate in explaining our ESG and </a:t>
            </a:r>
            <a:r>
              <a:rPr lang="en-US" sz="1800" dirty="0">
                <a:latin typeface="Arial"/>
                <a:cs typeface="Arial"/>
              </a:rPr>
              <a:t>Sustainability</a:t>
            </a:r>
            <a:r>
              <a:rPr lang="en-US" sz="1800" b="0" i="0" dirty="0">
                <a:effectLst/>
                <a:latin typeface="Arial"/>
                <a:cs typeface="Arial"/>
              </a:rPr>
              <a:t> investment options which has resulted in a significant uptake of this way of investing. </a:t>
            </a:r>
          </a:p>
          <a:p>
            <a:pPr marL="0" indent="0" fontAlgn="base">
              <a:buNone/>
            </a:pPr>
            <a:r>
              <a:rPr lang="en-US" sz="1800" b="0" i="0" dirty="0">
                <a:effectLst/>
                <a:latin typeface="Arial"/>
                <a:cs typeface="Arial"/>
              </a:rPr>
              <a:t>We’re excited about the next year, with the development of the Charity Committee and changing suppliers where appropriate to either B Corp companies, or ones we are satisfied their values are in line with B Corp and ours. We will continue with the client education of ESG &amp; Sustainability portfolios; work with other financial planning companies and financial institutions for best practice ideas. Also, by changing some of the suppliers we can work with, ensuring we’re having a positive impact on society and the environment. </a:t>
            </a:r>
          </a:p>
          <a:p>
            <a:pPr marL="0" indent="0" fontAlgn="base">
              <a:buNone/>
            </a:pPr>
            <a:r>
              <a:rPr lang="en-US" sz="1800" b="0" i="0" dirty="0">
                <a:effectLst/>
                <a:latin typeface="Arial"/>
                <a:cs typeface="Arial"/>
              </a:rPr>
              <a:t>We were particularly proud of the initial score for certification, but also how team members are embracing B Corp, and the change in focus and clarity of the Charity Committee and the impact that this is going to have on local charities, not just financial help, but time too. We’re also proud of the ESG and sustainability funds ratio increasing, proving that clients are as interested as we are in aligning their social and environmental values with their investments. </a:t>
            </a:r>
          </a:p>
        </p:txBody>
      </p:sp>
      <p:pic>
        <p:nvPicPr>
          <p:cNvPr id="7" name="Picture 6" descr="Icon&#10;&#10;Description automatically generated">
            <a:extLst>
              <a:ext uri="{FF2B5EF4-FFF2-40B4-BE49-F238E27FC236}">
                <a16:creationId xmlns:a16="http://schemas.microsoft.com/office/drawing/2014/main" id="{FD432682-DEF9-FB7A-D034-8856524BF5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602" y="5556107"/>
            <a:ext cx="837198" cy="1226495"/>
          </a:xfrm>
          <a:prstGeom prst="rect">
            <a:avLst/>
          </a:prstGeom>
        </p:spPr>
      </p:pic>
    </p:spTree>
    <p:extLst>
      <p:ext uri="{BB962C8B-B14F-4D97-AF65-F5344CB8AC3E}">
        <p14:creationId xmlns:p14="http://schemas.microsoft.com/office/powerpoint/2010/main" val="1830993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62" name="Rectangle 2061">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052513-34C2-5245-9492-DB6B95DB1455}"/>
              </a:ext>
            </a:extLst>
          </p:cNvPr>
          <p:cNvSpPr>
            <a:spLocks noGrp="1"/>
          </p:cNvSpPr>
          <p:nvPr>
            <p:ph type="title"/>
          </p:nvPr>
        </p:nvSpPr>
        <p:spPr>
          <a:xfrm>
            <a:off x="4654296" y="329184"/>
            <a:ext cx="6894576" cy="1783080"/>
          </a:xfrm>
        </p:spPr>
        <p:txBody>
          <a:bodyPr vert="horz" lIns="91440" tIns="45720" rIns="91440" bIns="45720" rtlCol="0" anchor="b">
            <a:normAutofit/>
          </a:bodyPr>
          <a:lstStyle/>
          <a:p>
            <a:r>
              <a:rPr lang="en-US" sz="5400" dirty="0"/>
              <a:t>Leadership letter</a:t>
            </a:r>
            <a:br>
              <a:rPr lang="en-US" sz="5400" dirty="0"/>
            </a:br>
            <a:r>
              <a:rPr lang="en-US" sz="2000" dirty="0"/>
              <a:t>Simon Brown- Partner</a:t>
            </a:r>
            <a:endParaRPr lang="en-US" sz="5400" dirty="0"/>
          </a:p>
        </p:txBody>
      </p:sp>
      <p:pic>
        <p:nvPicPr>
          <p:cNvPr id="2050" name="Picture 2" descr="Image of Simon Brown">
            <a:extLst>
              <a:ext uri="{FF2B5EF4-FFF2-40B4-BE49-F238E27FC236}">
                <a16:creationId xmlns:a16="http://schemas.microsoft.com/office/drawing/2014/main" id="{B50081FC-14B5-0DA5-9F4A-6ECB1BEA32F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4779" r="25777" b="-2"/>
          <a:stretch/>
        </p:blipFill>
        <p:spPr bwMode="auto">
          <a:xfrm>
            <a:off x="20" y="1"/>
            <a:ext cx="4052522" cy="6858000"/>
          </a:xfrm>
          <a:custGeom>
            <a:avLst/>
            <a:gdLst/>
            <a:ahLst/>
            <a:cxnLst/>
            <a:rect l="l" t="t" r="r" b="b"/>
            <a:pathLst>
              <a:path w="4052542" h="6858000">
                <a:moveTo>
                  <a:pt x="0" y="0"/>
                </a:moveTo>
                <a:lnTo>
                  <a:pt x="4020923" y="0"/>
                </a:lnTo>
                <a:lnTo>
                  <a:pt x="4022656" y="14697"/>
                </a:lnTo>
                <a:cubicBezTo>
                  <a:pt x="4037606" y="98462"/>
                  <a:pt x="4035072" y="183369"/>
                  <a:pt x="4039126" y="267642"/>
                </a:cubicBezTo>
                <a:cubicBezTo>
                  <a:pt x="4043941" y="370699"/>
                  <a:pt x="4037860" y="474136"/>
                  <a:pt x="4035579" y="577446"/>
                </a:cubicBezTo>
                <a:cubicBezTo>
                  <a:pt x="4033805" y="665399"/>
                  <a:pt x="4025063" y="753226"/>
                  <a:pt x="4027724" y="841306"/>
                </a:cubicBezTo>
                <a:cubicBezTo>
                  <a:pt x="4027914" y="844352"/>
                  <a:pt x="4027914" y="847398"/>
                  <a:pt x="4027724" y="850444"/>
                </a:cubicBezTo>
                <a:cubicBezTo>
                  <a:pt x="4019615" y="947281"/>
                  <a:pt x="4019615" y="1044626"/>
                  <a:pt x="4027724" y="1141464"/>
                </a:cubicBezTo>
                <a:cubicBezTo>
                  <a:pt x="4030296" y="1181772"/>
                  <a:pt x="4029574" y="1222221"/>
                  <a:pt x="4025570" y="1262415"/>
                </a:cubicBezTo>
                <a:cubicBezTo>
                  <a:pt x="4021769" y="1313563"/>
                  <a:pt x="4009606" y="1365472"/>
                  <a:pt x="4018348" y="1416238"/>
                </a:cubicBezTo>
                <a:cubicBezTo>
                  <a:pt x="4024037" y="1458058"/>
                  <a:pt x="4027166" y="1500194"/>
                  <a:pt x="4027724" y="1542394"/>
                </a:cubicBezTo>
                <a:cubicBezTo>
                  <a:pt x="4032158" y="1636820"/>
                  <a:pt x="4027977" y="1731753"/>
                  <a:pt x="4026330" y="1826433"/>
                </a:cubicBezTo>
                <a:cubicBezTo>
                  <a:pt x="4024556" y="1936724"/>
                  <a:pt x="4027344" y="2047015"/>
                  <a:pt x="4018475" y="2157432"/>
                </a:cubicBezTo>
                <a:cubicBezTo>
                  <a:pt x="4013597" y="2246629"/>
                  <a:pt x="4013597" y="2336029"/>
                  <a:pt x="4018475" y="2425226"/>
                </a:cubicBezTo>
                <a:cubicBezTo>
                  <a:pt x="4020882" y="2506961"/>
                  <a:pt x="4033172" y="2587934"/>
                  <a:pt x="4031145" y="2670557"/>
                </a:cubicBezTo>
                <a:cubicBezTo>
                  <a:pt x="4028737" y="2766886"/>
                  <a:pt x="4017335" y="2862962"/>
                  <a:pt x="4020882" y="2959546"/>
                </a:cubicBezTo>
                <a:cubicBezTo>
                  <a:pt x="4022529" y="3005617"/>
                  <a:pt x="4022656" y="3051688"/>
                  <a:pt x="4023543" y="3097758"/>
                </a:cubicBezTo>
                <a:cubicBezTo>
                  <a:pt x="4024683" y="3153221"/>
                  <a:pt x="4034692" y="3208556"/>
                  <a:pt x="4029117" y="3263892"/>
                </a:cubicBezTo>
                <a:cubicBezTo>
                  <a:pt x="4019869" y="3356161"/>
                  <a:pt x="3995923" y="3446906"/>
                  <a:pt x="4010873" y="3541459"/>
                </a:cubicBezTo>
                <a:cubicBezTo>
                  <a:pt x="4019108" y="3593495"/>
                  <a:pt x="4028357" y="3645658"/>
                  <a:pt x="4033172" y="3698201"/>
                </a:cubicBezTo>
                <a:cubicBezTo>
                  <a:pt x="4037353" y="3745160"/>
                  <a:pt x="4047868" y="3792881"/>
                  <a:pt x="4039886" y="3839586"/>
                </a:cubicBezTo>
                <a:cubicBezTo>
                  <a:pt x="4033045" y="3879565"/>
                  <a:pt x="4036592" y="3919544"/>
                  <a:pt x="4031271" y="3959523"/>
                </a:cubicBezTo>
                <a:cubicBezTo>
                  <a:pt x="4024303" y="4011939"/>
                  <a:pt x="4020629" y="4065244"/>
                  <a:pt x="4015308" y="4118042"/>
                </a:cubicBezTo>
                <a:cubicBezTo>
                  <a:pt x="4010620" y="4165889"/>
                  <a:pt x="4006946" y="4213610"/>
                  <a:pt x="4019615" y="4258539"/>
                </a:cubicBezTo>
                <a:cubicBezTo>
                  <a:pt x="4050656" y="4371622"/>
                  <a:pt x="4033679" y="4484070"/>
                  <a:pt x="4022023" y="4596391"/>
                </a:cubicBezTo>
                <a:cubicBezTo>
                  <a:pt x="4016321" y="4650965"/>
                  <a:pt x="4007959" y="4708712"/>
                  <a:pt x="4020629" y="4758718"/>
                </a:cubicBezTo>
                <a:cubicBezTo>
                  <a:pt x="4043941" y="4847432"/>
                  <a:pt x="4025697" y="4931705"/>
                  <a:pt x="4015561" y="5016866"/>
                </a:cubicBezTo>
                <a:cubicBezTo>
                  <a:pt x="4003335" y="5100174"/>
                  <a:pt x="4005096" y="5184929"/>
                  <a:pt x="4020756" y="5267654"/>
                </a:cubicBezTo>
                <a:cubicBezTo>
                  <a:pt x="4033172" y="5326035"/>
                  <a:pt x="4033172" y="5385432"/>
                  <a:pt x="4034692" y="5444194"/>
                </a:cubicBezTo>
                <a:cubicBezTo>
                  <a:pt x="4035579" y="5481001"/>
                  <a:pt x="4022023" y="5518441"/>
                  <a:pt x="4013027" y="5555120"/>
                </a:cubicBezTo>
                <a:cubicBezTo>
                  <a:pt x="3996937" y="5621371"/>
                  <a:pt x="3991109" y="5688636"/>
                  <a:pt x="4013027" y="5753237"/>
                </a:cubicBezTo>
                <a:cubicBezTo>
                  <a:pt x="4043561" y="5842713"/>
                  <a:pt x="4061045" y="5932189"/>
                  <a:pt x="4048375" y="6026870"/>
                </a:cubicBezTo>
                <a:cubicBezTo>
                  <a:pt x="4041027" y="6085251"/>
                  <a:pt x="4039380" y="6144902"/>
                  <a:pt x="4028357" y="6202522"/>
                </a:cubicBezTo>
                <a:cubicBezTo>
                  <a:pt x="4010240" y="6298091"/>
                  <a:pt x="4016701" y="6393024"/>
                  <a:pt x="4031145" y="6487196"/>
                </a:cubicBezTo>
                <a:cubicBezTo>
                  <a:pt x="4041293" y="6565885"/>
                  <a:pt x="4042395" y="6645474"/>
                  <a:pt x="4034439" y="6724403"/>
                </a:cubicBezTo>
                <a:lnTo>
                  <a:pt x="4025206"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
        <p:nvSpPr>
          <p:cNvPr id="2064" name="sketchy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4">
            <a:extLst>
              <a:ext uri="{FF2B5EF4-FFF2-40B4-BE49-F238E27FC236}">
                <a16:creationId xmlns:a16="http://schemas.microsoft.com/office/drawing/2014/main" id="{5ED87239-E7CB-5F5C-D4FD-E997DF4BC072}"/>
              </a:ext>
            </a:extLst>
          </p:cNvPr>
          <p:cNvSpPr txBox="1">
            <a:spLocks/>
          </p:cNvSpPr>
          <p:nvPr/>
        </p:nvSpPr>
        <p:spPr>
          <a:xfrm>
            <a:off x="4654296" y="2706624"/>
            <a:ext cx="7303242" cy="4021114"/>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None/>
            </a:pPr>
            <a:r>
              <a:rPr lang="en-US" sz="1800" b="0" i="0" dirty="0">
                <a:effectLst/>
              </a:rPr>
              <a:t>At BpH, we have always had a culture of high ethics, integrity and morals, which is one of the reasons why we have been in business for almost 40 years and having some clients and staff that have been working with us for nearly 30 years. We always put the client first, but staff and their welfare are equally central to our philosophy of promoting a ‘work family’ environment, supporting each other. We aspire to help our clients and team achieve a balance between life, money and society. </a:t>
            </a:r>
          </a:p>
          <a:p>
            <a:pPr marL="0" indent="0" fontAlgn="base">
              <a:buNone/>
            </a:pPr>
            <a:r>
              <a:rPr lang="en-US" sz="1800" b="0" i="0" dirty="0">
                <a:effectLst/>
              </a:rPr>
              <a:t>When we first reviewed B Corp, it was clear that our values were very aligned with B Corp ethos and aims. We felt attaining B Corp certification would give us more structure and focus to further continue to develop what we were already doing and to do this in a purposeful way. Additionally, we believe in the power of businesses to drive positive social and environmental change and believe we are in a unique position to do this with our ESG &amp; Sustainability investment choices.  </a:t>
            </a:r>
          </a:p>
          <a:p>
            <a:pPr marL="0" indent="0" fontAlgn="base">
              <a:buNone/>
            </a:pPr>
            <a:r>
              <a:rPr lang="en-US" sz="1800" b="0" i="0" dirty="0">
                <a:effectLst/>
              </a:rPr>
              <a:t>By undergoing the rigorous certification process, we’re delighted to be part of a global community of like-minded companies dedicated to using their influence and resources for the greater good. We were thrilled with our initial Certification score, but see this very much as the starting point to further build and develop what we have already created. </a:t>
            </a:r>
            <a:endParaRPr lang="en-US" sz="1800" dirty="0"/>
          </a:p>
        </p:txBody>
      </p:sp>
      <p:pic>
        <p:nvPicPr>
          <p:cNvPr id="7" name="Picture 6" descr="Icon&#10;&#10;Description automatically generated">
            <a:extLst>
              <a:ext uri="{FF2B5EF4-FFF2-40B4-BE49-F238E27FC236}">
                <a16:creationId xmlns:a16="http://schemas.microsoft.com/office/drawing/2014/main" id="{FD432682-DEF9-FB7A-D034-8856524BF5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602" y="5556107"/>
            <a:ext cx="837198" cy="1226495"/>
          </a:xfrm>
          <a:prstGeom prst="rect">
            <a:avLst/>
          </a:prstGeom>
        </p:spPr>
      </p:pic>
    </p:spTree>
    <p:extLst>
      <p:ext uri="{BB962C8B-B14F-4D97-AF65-F5344CB8AC3E}">
        <p14:creationId xmlns:p14="http://schemas.microsoft.com/office/powerpoint/2010/main" val="1094257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52513-34C2-5245-9492-DB6B95DB1455}"/>
              </a:ext>
            </a:extLst>
          </p:cNvPr>
          <p:cNvSpPr>
            <a:spLocks noGrp="1"/>
          </p:cNvSpPr>
          <p:nvPr>
            <p:ph type="title"/>
          </p:nvPr>
        </p:nvSpPr>
        <p:spPr>
          <a:xfrm>
            <a:off x="939800" y="222904"/>
            <a:ext cx="9090212" cy="468591"/>
          </a:xfrm>
        </p:spPr>
        <p:txBody>
          <a:bodyPr>
            <a:normAutofit fontScale="90000"/>
          </a:bodyPr>
          <a:lstStyle/>
          <a:p>
            <a:r>
              <a:rPr lang="en-GB" sz="3200" dirty="0">
                <a:solidFill>
                  <a:srgbClr val="008EAA"/>
                </a:solidFill>
                <a:latin typeface="Garamond" panose="02020404030301010803" pitchFamily="18" charset="0"/>
              </a:rPr>
              <a:t>Our B Corp Journey so far </a:t>
            </a:r>
          </a:p>
        </p:txBody>
      </p:sp>
      <p:pic>
        <p:nvPicPr>
          <p:cNvPr id="11" name="Picture 10">
            <a:extLst>
              <a:ext uri="{FF2B5EF4-FFF2-40B4-BE49-F238E27FC236}">
                <a16:creationId xmlns:a16="http://schemas.microsoft.com/office/drawing/2014/main" id="{DA24A2F5-6094-304C-AFF5-7812C281AA9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72451" y="6121400"/>
            <a:ext cx="1516947" cy="648502"/>
          </a:xfrm>
          <a:prstGeom prst="rect">
            <a:avLst/>
          </a:prstGeom>
        </p:spPr>
      </p:pic>
      <p:sp>
        <p:nvSpPr>
          <p:cNvPr id="5" name="Content Placeholder 4">
            <a:extLst>
              <a:ext uri="{FF2B5EF4-FFF2-40B4-BE49-F238E27FC236}">
                <a16:creationId xmlns:a16="http://schemas.microsoft.com/office/drawing/2014/main" id="{5949361D-3443-2AFB-F161-3F913960493F}"/>
              </a:ext>
            </a:extLst>
          </p:cNvPr>
          <p:cNvSpPr>
            <a:spLocks noGrp="1"/>
          </p:cNvSpPr>
          <p:nvPr>
            <p:ph idx="1"/>
          </p:nvPr>
        </p:nvSpPr>
        <p:spPr>
          <a:xfrm>
            <a:off x="939800" y="873454"/>
            <a:ext cx="10795000" cy="5527346"/>
          </a:xfrm>
        </p:spPr>
        <p:txBody>
          <a:bodyPr>
            <a:normAutofit/>
          </a:bodyPr>
          <a:lstStyle/>
          <a:p>
            <a:pPr marL="0" indent="0">
              <a:buNone/>
            </a:pPr>
            <a:r>
              <a:rPr lang="en-GB" sz="1900" dirty="0"/>
              <a:t>BpH Wealth are proud to be a business that is committed to providing our clients with the best service we can offer. We have a policy of never making a recommendation that we wouldn’t make to our own family, meaning we always put our clients' needs above those of the business. This is reflected by our high score of 3.67/5 for customer stewardship. </a:t>
            </a:r>
          </a:p>
          <a:p>
            <a:pPr marL="0" indent="0">
              <a:buNone/>
            </a:pPr>
            <a:r>
              <a:rPr lang="en-GB" sz="1900" dirty="0"/>
              <a:t>Furthermore, we take our obligations as an employer very seriously, and it is of paramount importance to us that working at BpH Wealth allows all our team to lead a good quality of life. This is reflected in our excellent score of 34.9/41.34 for the ‘Workers’ category. </a:t>
            </a:r>
          </a:p>
          <a:p>
            <a:pPr marL="0" indent="0">
              <a:buNone/>
            </a:pPr>
            <a:r>
              <a:rPr lang="en-GB" sz="1900" dirty="0"/>
              <a:t>Although we scored well on the areas we expected, we found there was lots to improve on, especially in the ‘Environment’ and ‘Community’ categories and this has been our focus since certification. </a:t>
            </a:r>
          </a:p>
          <a:p>
            <a:pPr marL="0" indent="0">
              <a:buNone/>
            </a:pPr>
            <a:r>
              <a:rPr lang="en-GB" sz="1900" dirty="0"/>
              <a:t>On the environmental side, we have begun to monitor our energy and gas usage and began switching office supplies to more sustainable versions. On the community side, we are in the process of formalising our charity and volunteering policy, and the role of our Charity Committee. We hope to explore ways where we as individuals can create impact in the local community through the unique skills that our team has, over and above the impact we would create with simple financial commitments. </a:t>
            </a:r>
          </a:p>
          <a:p>
            <a:pPr marL="0" indent="0">
              <a:buNone/>
            </a:pPr>
            <a:r>
              <a:rPr lang="en-GB" sz="1900" dirty="0"/>
              <a:t>Consistent improvement is our goal, and we remain committed to this. Having said that, it remains a challenge to balance such improvements given the time and resource it takes to consistently ensure the level of customer service we are committed to. We want to be proud of our progress by the time our recertification comes round, and we believe we are on the right track to be so. </a:t>
            </a:r>
          </a:p>
          <a:p>
            <a:endParaRPr lang="en-GB" dirty="0"/>
          </a:p>
        </p:txBody>
      </p:sp>
      <p:pic>
        <p:nvPicPr>
          <p:cNvPr id="7" name="Picture 6" descr="Icon&#10;&#10;Description automatically generated">
            <a:extLst>
              <a:ext uri="{FF2B5EF4-FFF2-40B4-BE49-F238E27FC236}">
                <a16:creationId xmlns:a16="http://schemas.microsoft.com/office/drawing/2014/main" id="{FD432682-DEF9-FB7A-D034-8856524BF5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602" y="5556107"/>
            <a:ext cx="837198" cy="1226495"/>
          </a:xfrm>
          <a:prstGeom prst="rect">
            <a:avLst/>
          </a:prstGeom>
        </p:spPr>
      </p:pic>
    </p:spTree>
    <p:extLst>
      <p:ext uri="{BB962C8B-B14F-4D97-AF65-F5344CB8AC3E}">
        <p14:creationId xmlns:p14="http://schemas.microsoft.com/office/powerpoint/2010/main" val="3567835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A24A2F5-6094-304C-AFF5-7812C281AA9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72451" y="6121400"/>
            <a:ext cx="1516947" cy="648502"/>
          </a:xfrm>
          <a:prstGeom prst="rect">
            <a:avLst/>
          </a:prstGeom>
        </p:spPr>
      </p:pic>
      <p:pic>
        <p:nvPicPr>
          <p:cNvPr id="7" name="Picture 6" descr="Icon&#10;&#10;Description automatically generated">
            <a:extLst>
              <a:ext uri="{FF2B5EF4-FFF2-40B4-BE49-F238E27FC236}">
                <a16:creationId xmlns:a16="http://schemas.microsoft.com/office/drawing/2014/main" id="{FD432682-DEF9-FB7A-D034-8856524BF5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602" y="5556107"/>
            <a:ext cx="837198" cy="1226495"/>
          </a:xfrm>
          <a:prstGeom prst="rect">
            <a:avLst/>
          </a:prstGeom>
        </p:spPr>
      </p:pic>
      <p:graphicFrame>
        <p:nvGraphicFramePr>
          <p:cNvPr id="3" name="Table 2">
            <a:extLst>
              <a:ext uri="{FF2B5EF4-FFF2-40B4-BE49-F238E27FC236}">
                <a16:creationId xmlns:a16="http://schemas.microsoft.com/office/drawing/2014/main" id="{87D42431-1AEE-F66D-ED6D-78DE811AD22F}"/>
              </a:ext>
            </a:extLst>
          </p:cNvPr>
          <p:cNvGraphicFramePr>
            <a:graphicFrameLocks noGrp="1"/>
          </p:cNvGraphicFramePr>
          <p:nvPr>
            <p:extLst>
              <p:ext uri="{D42A27DB-BD31-4B8C-83A1-F6EECF244321}">
                <p14:modId xmlns:p14="http://schemas.microsoft.com/office/powerpoint/2010/main" val="4014137994"/>
              </p:ext>
            </p:extLst>
          </p:nvPr>
        </p:nvGraphicFramePr>
        <p:xfrm>
          <a:off x="1123434" y="425338"/>
          <a:ext cx="9626817" cy="5108191"/>
        </p:xfrm>
        <a:graphic>
          <a:graphicData uri="http://schemas.openxmlformats.org/drawingml/2006/table">
            <a:tbl>
              <a:tblPr/>
              <a:tblGrid>
                <a:gridCol w="9626817">
                  <a:extLst>
                    <a:ext uri="{9D8B030D-6E8A-4147-A177-3AD203B41FA5}">
                      <a16:colId xmlns:a16="http://schemas.microsoft.com/office/drawing/2014/main" val="3666159866"/>
                    </a:ext>
                  </a:extLst>
                </a:gridCol>
              </a:tblGrid>
              <a:tr h="578904">
                <a:tc>
                  <a:txBody>
                    <a:bodyPr/>
                    <a:lstStyle/>
                    <a:p>
                      <a:pPr rtl="0" fontAlgn="t">
                        <a:spcBef>
                          <a:spcPts val="0"/>
                        </a:spcBef>
                        <a:spcAft>
                          <a:spcPts val="0"/>
                        </a:spcAft>
                      </a:pPr>
                      <a:r>
                        <a:rPr kumimoji="0" lang="en-GB" sz="2400" b="0" i="0" u="none" strike="noStrike" kern="1200" cap="none" spc="0" normalizeH="0" baseline="0" noProof="0" dirty="0">
                          <a:ln>
                            <a:noFill/>
                          </a:ln>
                          <a:solidFill>
                            <a:srgbClr val="008EAA"/>
                          </a:solidFill>
                          <a:effectLst/>
                          <a:uLnTx/>
                          <a:uFillTx/>
                          <a:latin typeface="Garamond" panose="02020404030301010803" pitchFamily="18" charset="0"/>
                          <a:ea typeface="+mj-ea"/>
                          <a:cs typeface="+mj-cs"/>
                        </a:rPr>
                        <a:t>Governance- 14.7</a:t>
                      </a:r>
                      <a:endParaRPr lang="en-GB" sz="1400"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369866"/>
                  </a:ext>
                </a:extLst>
              </a:tr>
              <a:tr h="2407941">
                <a:tc>
                  <a:txBody>
                    <a:bodyPr/>
                    <a:lstStyle/>
                    <a:p>
                      <a:pPr rtl="0" fontAlgn="t">
                        <a:spcBef>
                          <a:spcPts val="0"/>
                        </a:spcBef>
                        <a:spcAft>
                          <a:spcPts val="0"/>
                        </a:spcAft>
                      </a:pPr>
                      <a:r>
                        <a:rPr lang="en-GB" sz="1400" dirty="0">
                          <a:effectLst/>
                          <a:latin typeface="Arial"/>
                          <a:cs typeface="Arial"/>
                        </a:rPr>
                        <a:t>Overall, we were pleased with our governance score, and no improvements suggested by B Corp immediately jumped out as something that were both feasible and desirable in the short term. Many of the suggestions are around factoring social and environmental impact into governance documents, but as we did not track these metrics we were unable to set realistic material goals. Another problem with this is that as a fiduciary, we are legally always committed to work for the best interests of our clients, and careful examination would have to be made of whether any social or environmental goals ran counter to that. However, now we are at least tracking our environmental impact, we can consider setting goals related to this. For social impact, these goals will be covered by the new approach to charity and volunteering policy document that is currently being drafted.</a:t>
                      </a:r>
                    </a:p>
                    <a:p>
                      <a:pPr rtl="0" fontAlgn="t">
                        <a:spcBef>
                          <a:spcPts val="0"/>
                        </a:spcBef>
                        <a:spcAft>
                          <a:spcPts val="0"/>
                        </a:spcAft>
                      </a:pPr>
                      <a:endParaRPr lang="en-GB" sz="1400" dirty="0">
                        <a:effectLst/>
                        <a:latin typeface="Arial" panose="020B0604020202020204" pitchFamily="34" charset="0"/>
                        <a:cs typeface="Arial" panose="020B0604020202020204" pitchFamily="34" charset="0"/>
                      </a:endParaRPr>
                    </a:p>
                    <a:p>
                      <a:pPr rtl="0" fontAlgn="t">
                        <a:spcBef>
                          <a:spcPts val="0"/>
                        </a:spcBef>
                        <a:spcAft>
                          <a:spcPts val="0"/>
                        </a:spcAft>
                      </a:pPr>
                      <a:r>
                        <a:rPr lang="en-GB" sz="1400" dirty="0">
                          <a:effectLst/>
                          <a:latin typeface="Arial" panose="020B0604020202020204" pitchFamily="34" charset="0"/>
                          <a:cs typeface="Arial" panose="020B0604020202020204" pitchFamily="34" charset="0"/>
                        </a:rPr>
                        <a:t>The only other major governance issue that we currently want to address is the lack of transparency to and input from the team on BpH Wealth’s company objectives. We plan to address this by holding more meetings to explain our vision, goals and strategy, as well as opportunities for the team to engage.</a:t>
                      </a: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244073"/>
                  </a:ext>
                </a:extLst>
              </a:tr>
              <a:tr h="1841967">
                <a:tc>
                  <a:txBody>
                    <a:bodyPr/>
                    <a:lstStyle/>
                    <a:p>
                      <a:pPr rtl="0" fontAlgn="t">
                        <a:spcBef>
                          <a:spcPts val="0"/>
                        </a:spcBef>
                        <a:spcAft>
                          <a:spcPts val="0"/>
                        </a:spcAft>
                      </a:pPr>
                      <a:r>
                        <a:rPr lang="en-GB" sz="1400" b="0" i="1" u="none" strike="noStrike" dirty="0">
                          <a:solidFill>
                            <a:srgbClr val="000000"/>
                          </a:solidFill>
                          <a:effectLst/>
                          <a:latin typeface="Arial" panose="020B0604020202020204" pitchFamily="34" charset="0"/>
                          <a:cs typeface="Arial" panose="020B0604020202020204" pitchFamily="34" charset="0"/>
                        </a:rPr>
                        <a:t>Plans for the next 12 months</a:t>
                      </a:r>
                      <a:endParaRPr lang="en-GB" sz="1400" dirty="0">
                        <a:effectLst/>
                        <a:latin typeface="Arial" panose="020B0604020202020204" pitchFamily="34" charset="0"/>
                        <a:cs typeface="Arial" panose="020B0604020202020204" pitchFamily="34" charset="0"/>
                      </a:endParaRPr>
                    </a:p>
                    <a:p>
                      <a:pPr rtl="0" fontAlgn="t">
                        <a:spcBef>
                          <a:spcPts val="0"/>
                        </a:spcBef>
                        <a:spcAft>
                          <a:spcPts val="0"/>
                        </a:spcAft>
                      </a:pPr>
                      <a:r>
                        <a:rPr lang="en-GB" sz="1400" b="0" i="0" u="none" strike="noStrike" dirty="0">
                          <a:solidFill>
                            <a:srgbClr val="000000"/>
                          </a:solidFill>
                          <a:effectLst/>
                          <a:latin typeface="Arial" panose="020B0604020202020204" pitchFamily="34" charset="0"/>
                          <a:cs typeface="Arial" panose="020B0604020202020204" pitchFamily="34" charset="0"/>
                        </a:rPr>
                        <a:t>1.Increase transparency to employees about financial, social and environmental performance.</a:t>
                      </a:r>
                      <a:endParaRPr lang="en-GB" sz="1400" dirty="0">
                        <a:effectLst/>
                        <a:latin typeface="Arial" panose="020B0604020202020204" pitchFamily="34" charset="0"/>
                        <a:cs typeface="Arial" panose="020B0604020202020204" pitchFamily="34" charset="0"/>
                      </a:endParaRPr>
                    </a:p>
                    <a:p>
                      <a:pPr rtl="0" fontAlgn="t">
                        <a:spcBef>
                          <a:spcPts val="0"/>
                        </a:spcBef>
                        <a:spcAft>
                          <a:spcPts val="0"/>
                        </a:spcAft>
                      </a:pPr>
                      <a:r>
                        <a:rPr lang="en-GB" sz="1400" b="0" i="0" u="none" strike="noStrike" dirty="0">
                          <a:solidFill>
                            <a:srgbClr val="000000"/>
                          </a:solidFill>
                          <a:effectLst/>
                          <a:latin typeface="Arial" panose="020B0604020202020204" pitchFamily="34" charset="0"/>
                          <a:cs typeface="Arial" panose="020B0604020202020204" pitchFamily="34" charset="0"/>
                        </a:rPr>
                        <a:t>2.Consider setting, tracking and reporting social and environmental goals. </a:t>
                      </a:r>
                    </a:p>
                    <a:p>
                      <a:pPr rtl="0" fontAlgn="t">
                        <a:spcBef>
                          <a:spcPts val="0"/>
                        </a:spcBef>
                        <a:spcAft>
                          <a:spcPts val="0"/>
                        </a:spcAft>
                      </a:pPr>
                      <a:r>
                        <a:rPr lang="en-GB" sz="1400" b="0" i="0" u="none" strike="noStrike" dirty="0">
                          <a:solidFill>
                            <a:srgbClr val="000000"/>
                          </a:solidFill>
                          <a:effectLst/>
                          <a:latin typeface="Arial" panose="020B0604020202020204" pitchFamily="34" charset="0"/>
                          <a:cs typeface="Arial" panose="020B0604020202020204" pitchFamily="34" charset="0"/>
                        </a:rPr>
                        <a:t>3. Explore ways in which all staff can have more of a say in the direction of the business. </a:t>
                      </a:r>
                      <a:endParaRPr lang="en-GB" sz="1400" dirty="0">
                        <a:effectLst/>
                        <a:latin typeface="Arial" panose="020B0604020202020204" pitchFamily="34" charset="0"/>
                        <a:cs typeface="Arial" panose="020B0604020202020204" pitchFamily="34" charset="0"/>
                      </a:endParaRPr>
                    </a:p>
                    <a:p>
                      <a:pPr rtl="0" fontAlgn="t">
                        <a:spcBef>
                          <a:spcPts val="0"/>
                        </a:spcBef>
                        <a:spcAft>
                          <a:spcPts val="0"/>
                        </a:spcAft>
                      </a:pPr>
                      <a:endParaRPr lang="en-GB" sz="1400" b="0" i="0" u="none" strike="noStrike" dirty="0">
                        <a:solidFill>
                          <a:srgbClr val="000000"/>
                        </a:solidFill>
                        <a:effectLst/>
                        <a:latin typeface="Arial" panose="020B0604020202020204" pitchFamily="34" charset="0"/>
                        <a:cs typeface="Arial" panose="020B0604020202020204" pitchFamily="34" charset="0"/>
                      </a:endParaRPr>
                    </a:p>
                    <a:p>
                      <a:pPr marL="0" marR="0" lvl="0" indent="0" algn="l" defTabSz="914400" rtl="0" eaLnBrk="1" fontAlgn="t" latinLnBrk="0" hangingPunct="1">
                        <a:lnSpc>
                          <a:spcPct val="100000"/>
                        </a:lnSpc>
                        <a:spcBef>
                          <a:spcPts val="0"/>
                        </a:spcBef>
                        <a:spcAft>
                          <a:spcPts val="0"/>
                        </a:spcAft>
                        <a:buClrTx/>
                        <a:buSzTx/>
                        <a:buFontTx/>
                        <a:buNone/>
                        <a:tabLst/>
                        <a:defRPr/>
                      </a:pPr>
                      <a:r>
                        <a:rPr lang="en-GB" sz="1400" b="0" i="0" u="none" strike="noStrike" dirty="0">
                          <a:solidFill>
                            <a:srgbClr val="000000"/>
                          </a:solidFill>
                          <a:effectLst/>
                          <a:latin typeface="Arial" panose="020B0604020202020204" pitchFamily="34" charset="0"/>
                          <a:cs typeface="Arial" panose="020B0604020202020204" pitchFamily="34" charset="0"/>
                        </a:rPr>
                        <a:t>In the future…</a:t>
                      </a:r>
                    </a:p>
                    <a:p>
                      <a:pPr marL="0" marR="0" lvl="0" indent="0" algn="l" defTabSz="914400" rtl="0" eaLnBrk="1" fontAlgn="t" latinLnBrk="0" hangingPunct="1">
                        <a:lnSpc>
                          <a:spcPct val="100000"/>
                        </a:lnSpc>
                        <a:spcBef>
                          <a:spcPts val="0"/>
                        </a:spcBef>
                        <a:spcAft>
                          <a:spcPts val="0"/>
                        </a:spcAft>
                        <a:buClrTx/>
                        <a:buSzTx/>
                        <a:buFontTx/>
                        <a:buNone/>
                        <a:tabLst/>
                        <a:defRPr/>
                      </a:pPr>
                      <a:r>
                        <a:rPr lang="en-GB" sz="1400" b="0" i="0" u="none" strike="noStrike" dirty="0">
                          <a:solidFill>
                            <a:srgbClr val="000000"/>
                          </a:solidFill>
                          <a:effectLst/>
                          <a:latin typeface="Arial" panose="020B0604020202020204" pitchFamily="34" charset="0"/>
                          <a:cs typeface="Arial" panose="020B0604020202020204" pitchFamily="34" charset="0"/>
                        </a:rPr>
                        <a:t>1. Continue to explore and improve upon the ideas listed above. </a:t>
                      </a: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61983373"/>
                  </a:ext>
                </a:extLst>
              </a:tr>
            </a:tbl>
          </a:graphicData>
        </a:graphic>
      </p:graphicFrame>
    </p:spTree>
    <p:extLst>
      <p:ext uri="{BB962C8B-B14F-4D97-AF65-F5344CB8AC3E}">
        <p14:creationId xmlns:p14="http://schemas.microsoft.com/office/powerpoint/2010/main" val="3791438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A24A2F5-6094-304C-AFF5-7812C281AA9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72451" y="6121400"/>
            <a:ext cx="1516947" cy="648502"/>
          </a:xfrm>
          <a:prstGeom prst="rect">
            <a:avLst/>
          </a:prstGeom>
        </p:spPr>
      </p:pic>
      <p:pic>
        <p:nvPicPr>
          <p:cNvPr id="7" name="Picture 6" descr="Icon&#10;&#10;Description automatically generated">
            <a:extLst>
              <a:ext uri="{FF2B5EF4-FFF2-40B4-BE49-F238E27FC236}">
                <a16:creationId xmlns:a16="http://schemas.microsoft.com/office/drawing/2014/main" id="{FD432682-DEF9-FB7A-D034-8856524BF5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602" y="5556107"/>
            <a:ext cx="837198" cy="1226495"/>
          </a:xfrm>
          <a:prstGeom prst="rect">
            <a:avLst/>
          </a:prstGeom>
        </p:spPr>
      </p:pic>
      <p:graphicFrame>
        <p:nvGraphicFramePr>
          <p:cNvPr id="3" name="Table 2">
            <a:extLst>
              <a:ext uri="{FF2B5EF4-FFF2-40B4-BE49-F238E27FC236}">
                <a16:creationId xmlns:a16="http://schemas.microsoft.com/office/drawing/2014/main" id="{87D42431-1AEE-F66D-ED6D-78DE811AD22F}"/>
              </a:ext>
            </a:extLst>
          </p:cNvPr>
          <p:cNvGraphicFramePr>
            <a:graphicFrameLocks noGrp="1"/>
          </p:cNvGraphicFramePr>
          <p:nvPr>
            <p:extLst>
              <p:ext uri="{D42A27DB-BD31-4B8C-83A1-F6EECF244321}">
                <p14:modId xmlns:p14="http://schemas.microsoft.com/office/powerpoint/2010/main" val="787931576"/>
              </p:ext>
            </p:extLst>
          </p:nvPr>
        </p:nvGraphicFramePr>
        <p:xfrm>
          <a:off x="1147316" y="282462"/>
          <a:ext cx="9897368" cy="5647282"/>
        </p:xfrm>
        <a:graphic>
          <a:graphicData uri="http://schemas.openxmlformats.org/drawingml/2006/table">
            <a:tbl>
              <a:tblPr/>
              <a:tblGrid>
                <a:gridCol w="3826768">
                  <a:extLst>
                    <a:ext uri="{9D8B030D-6E8A-4147-A177-3AD203B41FA5}">
                      <a16:colId xmlns:a16="http://schemas.microsoft.com/office/drawing/2014/main" val="3666159866"/>
                    </a:ext>
                  </a:extLst>
                </a:gridCol>
                <a:gridCol w="6070600">
                  <a:extLst>
                    <a:ext uri="{9D8B030D-6E8A-4147-A177-3AD203B41FA5}">
                      <a16:colId xmlns:a16="http://schemas.microsoft.com/office/drawing/2014/main" val="4263300926"/>
                    </a:ext>
                  </a:extLst>
                </a:gridCol>
              </a:tblGrid>
              <a:tr h="546712">
                <a:tc gridSpan="2">
                  <a:txBody>
                    <a:bodyPr/>
                    <a:lstStyle/>
                    <a:p>
                      <a:pPr rtl="0" fontAlgn="t">
                        <a:spcBef>
                          <a:spcPts val="0"/>
                        </a:spcBef>
                        <a:spcAft>
                          <a:spcPts val="0"/>
                        </a:spcAft>
                      </a:pPr>
                      <a:r>
                        <a:rPr kumimoji="0" lang="en-GB" sz="2400" b="0" i="0" u="none" strike="noStrike" kern="1200" cap="none" spc="0" normalizeH="0" baseline="0" noProof="0" dirty="0">
                          <a:ln>
                            <a:noFill/>
                          </a:ln>
                          <a:solidFill>
                            <a:srgbClr val="008EAA"/>
                          </a:solidFill>
                          <a:effectLst/>
                          <a:uLnTx/>
                          <a:uFillTx/>
                          <a:latin typeface="Garamond" panose="02020404030301010803" pitchFamily="18" charset="0"/>
                          <a:ea typeface="+mj-ea"/>
                          <a:cs typeface="+mj-cs"/>
                        </a:rPr>
                        <a:t>Workers- 34.9</a:t>
                      </a:r>
                      <a:endParaRPr lang="en-GB" sz="1400"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210369866"/>
                  </a:ext>
                </a:extLst>
              </a:tr>
              <a:tr h="1301765">
                <a:tc gridSpan="2">
                  <a:txBody>
                    <a:bodyPr/>
                    <a:lstStyle/>
                    <a:p>
                      <a:pPr rtl="0" fontAlgn="t">
                        <a:spcBef>
                          <a:spcPts val="0"/>
                        </a:spcBef>
                        <a:spcAft>
                          <a:spcPts val="0"/>
                        </a:spcAft>
                      </a:pPr>
                      <a:r>
                        <a:rPr lang="en-GB" sz="1400" dirty="0">
                          <a:effectLst/>
                          <a:latin typeface="Arial" panose="020B0604020202020204" pitchFamily="34" charset="0"/>
                          <a:cs typeface="Arial" panose="020B0604020202020204" pitchFamily="34" charset="0"/>
                        </a:rPr>
                        <a:t>The treatment of our team has always been of paramount importance for BpH Wealth. That is why we were thrilled to get such a high score for this category. As a company, we work every day to ensure our clients have the best possible chance of achieving a balanced life. However, we naturally want this for our team too and our package of financial compensation, benefits, flexible working and more is designed to achieve this. However, one place where we felt was lacking was asking the team about their own personal experience working for BpH Wealth. We have now remedied this with a recent survey, for which we will be getting the anonymised results very soon. After this we will be looking at measures to ensure all the team feels engaged, valued and has opportunities to develop in their workplace.  </a:t>
                      </a: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3329073479"/>
                  </a:ext>
                </a:extLst>
              </a:tr>
              <a:tr h="546712">
                <a:tc>
                  <a:txBody>
                    <a:bodyPr/>
                    <a:lstStyle/>
                    <a:p>
                      <a:pPr rtl="0" fontAlgn="t">
                        <a:spcBef>
                          <a:spcPts val="0"/>
                        </a:spcBef>
                        <a:spcAft>
                          <a:spcPts val="0"/>
                        </a:spcAft>
                      </a:pPr>
                      <a:r>
                        <a:rPr lang="en-GB" sz="1400" b="0" i="1" u="none" strike="noStrike" dirty="0">
                          <a:solidFill>
                            <a:srgbClr val="000000"/>
                          </a:solidFill>
                          <a:effectLst/>
                          <a:latin typeface="Arial" panose="020B0604020202020204" pitchFamily="34" charset="0"/>
                          <a:cs typeface="Arial" panose="020B0604020202020204" pitchFamily="34" charset="0"/>
                        </a:rPr>
                        <a:t>What we said we’d do</a:t>
                      </a:r>
                      <a:endParaRPr lang="en-GB" sz="1400" dirty="0">
                        <a:effectLst/>
                        <a:latin typeface="Arial" panose="020B0604020202020204" pitchFamily="34" charset="0"/>
                        <a:cs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GB" sz="1400" b="0" i="1" u="none" strike="noStrike" dirty="0">
                          <a:solidFill>
                            <a:srgbClr val="000000"/>
                          </a:solidFill>
                          <a:effectLst/>
                          <a:latin typeface="Arial" panose="020B0604020202020204" pitchFamily="34" charset="0"/>
                          <a:cs typeface="Arial" panose="020B0604020202020204" pitchFamily="34" charset="0"/>
                        </a:rPr>
                        <a:t>What we did</a:t>
                      </a:r>
                      <a:endParaRPr lang="en-GB" sz="1400" dirty="0">
                        <a:effectLst/>
                        <a:latin typeface="Arial" panose="020B0604020202020204" pitchFamily="34" charset="0"/>
                        <a:cs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244073"/>
                  </a:ext>
                </a:extLst>
              </a:tr>
              <a:tr h="1107311">
                <a:tc>
                  <a:txBody>
                    <a:bodyPr/>
                    <a:lstStyle/>
                    <a:p>
                      <a:pPr rtl="0" fontAlgn="t">
                        <a:spcBef>
                          <a:spcPts val="0"/>
                        </a:spcBef>
                        <a:spcAft>
                          <a:spcPts val="0"/>
                        </a:spcAft>
                      </a:pPr>
                      <a:r>
                        <a:rPr lang="en-GB" sz="1400" b="0" i="0" u="none" strike="noStrike" dirty="0">
                          <a:solidFill>
                            <a:srgbClr val="000000"/>
                          </a:solidFill>
                          <a:effectLst/>
                          <a:latin typeface="Arial" panose="020B0604020202020204" pitchFamily="34" charset="0"/>
                          <a:cs typeface="Arial" panose="020B0604020202020204" pitchFamily="34" charset="0"/>
                        </a:rPr>
                        <a:t>Track employee engagement and satisfaction.</a:t>
                      </a:r>
                      <a:endParaRPr lang="en-GB" sz="1400" dirty="0">
                        <a:effectLst/>
                        <a:latin typeface="Arial" panose="020B0604020202020204" pitchFamily="34" charset="0"/>
                        <a:cs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GB" sz="1400" b="0" i="0" u="none" strike="noStrike" dirty="0">
                          <a:solidFill>
                            <a:srgbClr val="000000"/>
                          </a:solidFill>
                          <a:effectLst/>
                          <a:latin typeface="Arial" panose="020B0604020202020204" pitchFamily="34" charset="0"/>
                          <a:cs typeface="Arial" panose="020B0604020202020204" pitchFamily="34" charset="0"/>
                        </a:rPr>
                        <a:t>We have commissioned a survey to gauge how staff feel about the Company, Leadership Team, how connected they feel to our mission, opportunities for development and advancement and more. We will implement a plan to address the findings of this report after it is received later this month.</a:t>
                      </a:r>
                      <a:endParaRPr lang="en-GB" sz="1400" dirty="0">
                        <a:effectLst/>
                        <a:latin typeface="Arial" panose="020B0604020202020204" pitchFamily="34" charset="0"/>
                        <a:cs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4220208"/>
                  </a:ext>
                </a:extLst>
              </a:tr>
              <a:tr h="1739538">
                <a:tc gridSpan="2">
                  <a:txBody>
                    <a:bodyPr/>
                    <a:lstStyle/>
                    <a:p>
                      <a:pPr rtl="0" fontAlgn="t">
                        <a:spcBef>
                          <a:spcPts val="0"/>
                        </a:spcBef>
                        <a:spcAft>
                          <a:spcPts val="0"/>
                        </a:spcAft>
                      </a:pPr>
                      <a:r>
                        <a:rPr lang="en-GB" sz="1400" b="0" i="1" u="none" strike="noStrike" dirty="0">
                          <a:solidFill>
                            <a:srgbClr val="000000"/>
                          </a:solidFill>
                          <a:effectLst/>
                          <a:latin typeface="Arial" panose="020B0604020202020204" pitchFamily="34" charset="0"/>
                          <a:cs typeface="Arial" panose="020B0604020202020204" pitchFamily="34" charset="0"/>
                        </a:rPr>
                        <a:t>Plans for the next 12 months</a:t>
                      </a:r>
                      <a:endParaRPr lang="en-GB" sz="1400" dirty="0">
                        <a:effectLst/>
                        <a:latin typeface="Arial" panose="020B0604020202020204" pitchFamily="34" charset="0"/>
                        <a:cs typeface="Arial" panose="020B0604020202020204" pitchFamily="34" charset="0"/>
                      </a:endParaRPr>
                    </a:p>
                    <a:p>
                      <a:pPr rtl="0" fontAlgn="t">
                        <a:spcBef>
                          <a:spcPts val="0"/>
                        </a:spcBef>
                        <a:spcAft>
                          <a:spcPts val="0"/>
                        </a:spcAft>
                      </a:pPr>
                      <a:r>
                        <a:rPr lang="en-GB" sz="1400" b="0" i="0" u="none" strike="noStrike" dirty="0">
                          <a:solidFill>
                            <a:srgbClr val="000000"/>
                          </a:solidFill>
                          <a:effectLst/>
                          <a:latin typeface="Arial" panose="020B0604020202020204" pitchFamily="34" charset="0"/>
                          <a:cs typeface="Arial" panose="020B0604020202020204" pitchFamily="34" charset="0"/>
                        </a:rPr>
                        <a:t>1. Peer and subordinate input into employee review process </a:t>
                      </a:r>
                      <a:endParaRPr lang="en-GB" sz="1400" dirty="0">
                        <a:effectLst/>
                        <a:latin typeface="Arial" panose="020B0604020202020204" pitchFamily="34" charset="0"/>
                        <a:cs typeface="Arial" panose="020B0604020202020204" pitchFamily="34" charset="0"/>
                      </a:endParaRPr>
                    </a:p>
                    <a:p>
                      <a:pPr rtl="0" fontAlgn="t">
                        <a:spcBef>
                          <a:spcPts val="0"/>
                        </a:spcBef>
                        <a:spcAft>
                          <a:spcPts val="0"/>
                        </a:spcAft>
                      </a:pPr>
                      <a:endParaRPr lang="en-GB" sz="1400" b="0" i="0" u="none" strike="noStrike" dirty="0">
                        <a:solidFill>
                          <a:srgbClr val="000000"/>
                        </a:solidFill>
                        <a:effectLst/>
                        <a:latin typeface="Arial" panose="020B0604020202020204" pitchFamily="34" charset="0"/>
                        <a:cs typeface="Arial" panose="020B0604020202020204" pitchFamily="34" charset="0"/>
                      </a:endParaRPr>
                    </a:p>
                    <a:p>
                      <a:pPr rtl="0" fontAlgn="t">
                        <a:spcBef>
                          <a:spcPts val="0"/>
                        </a:spcBef>
                        <a:spcAft>
                          <a:spcPts val="0"/>
                        </a:spcAft>
                      </a:pPr>
                      <a:r>
                        <a:rPr lang="en-GB" sz="1400" b="0" i="0" u="none" strike="noStrike" dirty="0">
                          <a:solidFill>
                            <a:srgbClr val="000000"/>
                          </a:solidFill>
                          <a:effectLst/>
                          <a:latin typeface="Arial" panose="020B0604020202020204" pitchFamily="34" charset="0"/>
                          <a:cs typeface="Arial" panose="020B0604020202020204" pitchFamily="34" charset="0"/>
                        </a:rPr>
                        <a:t>In the future…</a:t>
                      </a:r>
                    </a:p>
                    <a:p>
                      <a:pPr marL="0" indent="0" rtl="0" fontAlgn="t">
                        <a:spcBef>
                          <a:spcPts val="0"/>
                        </a:spcBef>
                        <a:spcAft>
                          <a:spcPts val="0"/>
                        </a:spcAft>
                        <a:buNone/>
                      </a:pPr>
                      <a:r>
                        <a:rPr lang="en-GB" sz="1400" b="0" i="0" u="none" strike="noStrike" dirty="0">
                          <a:solidFill>
                            <a:srgbClr val="000000"/>
                          </a:solidFill>
                          <a:effectLst/>
                          <a:latin typeface="Arial" panose="020B0604020202020204" pitchFamily="34" charset="0"/>
                          <a:cs typeface="Arial" panose="020B0604020202020204" pitchFamily="34" charset="0"/>
                        </a:rPr>
                        <a:t>1. Internship scheme (paid)</a:t>
                      </a:r>
                    </a:p>
                    <a:p>
                      <a:pPr marL="0" indent="0" rtl="0" fontAlgn="t">
                        <a:spcBef>
                          <a:spcPts val="0"/>
                        </a:spcBef>
                        <a:spcAft>
                          <a:spcPts val="0"/>
                        </a:spcAft>
                        <a:buNone/>
                      </a:pPr>
                      <a:r>
                        <a:rPr lang="en-GB" sz="1400" b="0" i="0" u="none" strike="noStrike" kern="1200" dirty="0">
                          <a:solidFill>
                            <a:srgbClr val="000000"/>
                          </a:solidFill>
                          <a:effectLst/>
                          <a:latin typeface="Arial" panose="020B0604020202020204" pitchFamily="34" charset="0"/>
                          <a:ea typeface="+mn-ea"/>
                          <a:cs typeface="Arial" panose="020B0604020202020204" pitchFamily="34" charset="0"/>
                        </a:rPr>
                        <a:t>2. Consider procedures for staff who want to take short/long term leave, a sabbatical or secondment</a:t>
                      </a: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761983373"/>
                  </a:ext>
                </a:extLst>
              </a:tr>
            </a:tbl>
          </a:graphicData>
        </a:graphic>
      </p:graphicFrame>
      <p:sp>
        <p:nvSpPr>
          <p:cNvPr id="4" name="Rectangle 1">
            <a:extLst>
              <a:ext uri="{FF2B5EF4-FFF2-40B4-BE49-F238E27FC236}">
                <a16:creationId xmlns:a16="http://schemas.microsoft.com/office/drawing/2014/main" id="{6B34DC18-1FB8-0C25-B3E0-A1E93AB490BD}"/>
              </a:ext>
            </a:extLst>
          </p:cNvPr>
          <p:cNvSpPr>
            <a:spLocks noChangeArrowheads="1"/>
          </p:cNvSpPr>
          <p:nvPr/>
        </p:nvSpPr>
        <p:spPr bwMode="auto">
          <a:xfrm>
            <a:off x="3047576" y="132447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3108957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A24A2F5-6094-304C-AFF5-7812C281AA9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72451" y="6121400"/>
            <a:ext cx="1516947" cy="648502"/>
          </a:xfrm>
          <a:prstGeom prst="rect">
            <a:avLst/>
          </a:prstGeom>
        </p:spPr>
      </p:pic>
      <p:pic>
        <p:nvPicPr>
          <p:cNvPr id="7" name="Picture 6" descr="Icon&#10;&#10;Description automatically generated">
            <a:extLst>
              <a:ext uri="{FF2B5EF4-FFF2-40B4-BE49-F238E27FC236}">
                <a16:creationId xmlns:a16="http://schemas.microsoft.com/office/drawing/2014/main" id="{FD432682-DEF9-FB7A-D034-8856524BF5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602" y="5556107"/>
            <a:ext cx="837198" cy="1226495"/>
          </a:xfrm>
          <a:prstGeom prst="rect">
            <a:avLst/>
          </a:prstGeom>
        </p:spPr>
      </p:pic>
      <p:graphicFrame>
        <p:nvGraphicFramePr>
          <p:cNvPr id="3" name="Table 2">
            <a:extLst>
              <a:ext uri="{FF2B5EF4-FFF2-40B4-BE49-F238E27FC236}">
                <a16:creationId xmlns:a16="http://schemas.microsoft.com/office/drawing/2014/main" id="{87D42431-1AEE-F66D-ED6D-78DE811AD22F}"/>
              </a:ext>
            </a:extLst>
          </p:cNvPr>
          <p:cNvGraphicFramePr>
            <a:graphicFrameLocks noGrp="1"/>
          </p:cNvGraphicFramePr>
          <p:nvPr>
            <p:extLst>
              <p:ext uri="{D42A27DB-BD31-4B8C-83A1-F6EECF244321}">
                <p14:modId xmlns:p14="http://schemas.microsoft.com/office/powerpoint/2010/main" val="2974957387"/>
              </p:ext>
            </p:extLst>
          </p:nvPr>
        </p:nvGraphicFramePr>
        <p:xfrm>
          <a:off x="1022350" y="33822"/>
          <a:ext cx="9467551" cy="6761480"/>
        </p:xfrm>
        <a:graphic>
          <a:graphicData uri="http://schemas.openxmlformats.org/drawingml/2006/table">
            <a:tbl>
              <a:tblPr/>
              <a:tblGrid>
                <a:gridCol w="3454399">
                  <a:extLst>
                    <a:ext uri="{9D8B030D-6E8A-4147-A177-3AD203B41FA5}">
                      <a16:colId xmlns:a16="http://schemas.microsoft.com/office/drawing/2014/main" val="3666159866"/>
                    </a:ext>
                  </a:extLst>
                </a:gridCol>
                <a:gridCol w="6013152">
                  <a:extLst>
                    <a:ext uri="{9D8B030D-6E8A-4147-A177-3AD203B41FA5}">
                      <a16:colId xmlns:a16="http://schemas.microsoft.com/office/drawing/2014/main" val="4263300926"/>
                    </a:ext>
                  </a:extLst>
                </a:gridCol>
              </a:tblGrid>
              <a:tr h="472767">
                <a:tc gridSpan="2">
                  <a:txBody>
                    <a:bodyPr/>
                    <a:lstStyle/>
                    <a:p>
                      <a:pPr rtl="0" fontAlgn="t">
                        <a:spcBef>
                          <a:spcPts val="0"/>
                        </a:spcBef>
                        <a:spcAft>
                          <a:spcPts val="0"/>
                        </a:spcAft>
                      </a:pPr>
                      <a:r>
                        <a:rPr lang="en-GB" sz="2400" dirty="0">
                          <a:solidFill>
                            <a:srgbClr val="008EAA"/>
                          </a:solidFill>
                          <a:latin typeface="Garamond" panose="02020404030301010803" pitchFamily="18" charset="0"/>
                        </a:rPr>
                        <a:t>Community- 16.2</a:t>
                      </a:r>
                      <a:endParaRPr lang="en-GB" sz="2400"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210369866"/>
                  </a:ext>
                </a:extLst>
              </a:tr>
              <a:tr h="333137">
                <a:tc>
                  <a:txBody>
                    <a:bodyPr/>
                    <a:lstStyle/>
                    <a:p>
                      <a:pPr rtl="0" fontAlgn="t">
                        <a:spcBef>
                          <a:spcPts val="0"/>
                        </a:spcBef>
                        <a:spcAft>
                          <a:spcPts val="0"/>
                        </a:spcAft>
                      </a:pPr>
                      <a:r>
                        <a:rPr lang="en-GB" sz="1400" b="0" i="1" u="none" strike="noStrike" dirty="0">
                          <a:solidFill>
                            <a:srgbClr val="000000"/>
                          </a:solidFill>
                          <a:effectLst/>
                          <a:latin typeface="Arial" panose="020B0604020202020204" pitchFamily="34" charset="0"/>
                          <a:cs typeface="Arial" panose="020B0604020202020204" pitchFamily="34" charset="0"/>
                        </a:rPr>
                        <a:t>What we said we’d do</a:t>
                      </a:r>
                      <a:endParaRPr lang="en-GB" sz="1400" dirty="0">
                        <a:effectLst/>
                        <a:latin typeface="Arial" panose="020B0604020202020204" pitchFamily="34" charset="0"/>
                        <a:cs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GB" sz="1400" b="0" i="1" u="none" strike="noStrike">
                          <a:solidFill>
                            <a:srgbClr val="000000"/>
                          </a:solidFill>
                          <a:effectLst/>
                          <a:latin typeface="Arial" panose="020B0604020202020204" pitchFamily="34" charset="0"/>
                          <a:cs typeface="Arial" panose="020B0604020202020204" pitchFamily="34" charset="0"/>
                        </a:rPr>
                        <a:t>What we did</a:t>
                      </a:r>
                      <a:endParaRPr lang="en-GB" sz="1400">
                        <a:effectLst/>
                        <a:latin typeface="Arial" panose="020B0604020202020204" pitchFamily="34" charset="0"/>
                        <a:cs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244073"/>
                  </a:ext>
                </a:extLst>
              </a:tr>
              <a:tr h="1964177">
                <a:tc>
                  <a:txBody>
                    <a:bodyPr/>
                    <a:lstStyle/>
                    <a:p>
                      <a:pPr rtl="0" fontAlgn="t">
                        <a:spcBef>
                          <a:spcPts val="0"/>
                        </a:spcBef>
                        <a:spcAft>
                          <a:spcPts val="0"/>
                        </a:spcAft>
                      </a:pPr>
                      <a:r>
                        <a:rPr lang="en-GB" sz="1400" b="0" i="0" u="none" strike="noStrike" dirty="0">
                          <a:solidFill>
                            <a:srgbClr val="000000"/>
                          </a:solidFill>
                          <a:effectLst/>
                          <a:latin typeface="Arial" panose="020B0604020202020204" pitchFamily="34" charset="0"/>
                          <a:cs typeface="Arial" panose="020B0604020202020204" pitchFamily="34" charset="0"/>
                        </a:rPr>
                        <a:t>Get all of our suppliers to answer a survey </a:t>
                      </a:r>
                      <a:endParaRPr lang="en-GB" sz="1400" dirty="0">
                        <a:effectLst/>
                        <a:latin typeface="Arial" panose="020B0604020202020204" pitchFamily="34" charset="0"/>
                        <a:cs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GB" sz="1400" b="0" i="0" u="none" strike="noStrike" dirty="0">
                          <a:solidFill>
                            <a:srgbClr val="000000"/>
                          </a:solidFill>
                          <a:effectLst/>
                          <a:latin typeface="Arial" panose="020B0604020202020204" pitchFamily="34" charset="0"/>
                          <a:cs typeface="Arial" panose="020B0604020202020204" pitchFamily="34" charset="0"/>
                        </a:rPr>
                        <a:t>We have sent out a survey to all our suppliers, but have only received about 50% of responses. Surprisingly, many larger companies gave us no response, when we assumed they would have faced many similar questions before, or at least have a standardised response. However, all new suppliers that we switch to are investigated for their environmental impact and do receive our survey to complete. When picking new suppliers, a large determinant of who we pick is how local they are, with UK based management and manufacturing getting a lot of weight in our decisions. </a:t>
                      </a:r>
                      <a:endParaRPr lang="en-GB" sz="1400" dirty="0">
                        <a:effectLst/>
                        <a:latin typeface="Arial" panose="020B0604020202020204" pitchFamily="34" charset="0"/>
                        <a:cs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4220208"/>
                  </a:ext>
                </a:extLst>
              </a:tr>
              <a:tr h="1964177">
                <a:tc>
                  <a:txBody>
                    <a:bodyPr/>
                    <a:lstStyle/>
                    <a:p>
                      <a:pPr rtl="0" fontAlgn="t">
                        <a:spcBef>
                          <a:spcPts val="0"/>
                        </a:spcBef>
                        <a:spcAft>
                          <a:spcPts val="0"/>
                        </a:spcAft>
                      </a:pPr>
                      <a:r>
                        <a:rPr lang="en-GB" sz="1400" b="0" i="0" u="none" strike="noStrike" kern="1200" dirty="0">
                          <a:solidFill>
                            <a:srgbClr val="000000"/>
                          </a:solidFill>
                          <a:effectLst/>
                          <a:latin typeface="Arial" panose="020B0604020202020204" pitchFamily="34" charset="0"/>
                          <a:ea typeface="+mn-ea"/>
                          <a:cs typeface="Arial" panose="020B0604020202020204" pitchFamily="34" charset="0"/>
                        </a:rPr>
                        <a:t>Formalise our policies around charitable giving and volunteering</a:t>
                      </a: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GB" sz="1400" b="0" i="0" u="none" strike="noStrike" dirty="0">
                          <a:solidFill>
                            <a:srgbClr val="000000"/>
                          </a:solidFill>
                          <a:effectLst/>
                          <a:latin typeface="Arial" panose="020B0604020202020204" pitchFamily="34" charset="0"/>
                          <a:cs typeface="Arial" panose="020B0604020202020204" pitchFamily="34" charset="0"/>
                        </a:rPr>
                        <a:t>We have just finalised a new policy document for charitable giving and volunteering, including formalising the charity committee, which currently exists but only sporadically meets. The new document is currently being drafted to set the objectives of the BpH Wealth charitable giving and volunteering policy, and the charity committee’s role in pursuing these objectives. The new strategy will involve consideration of how we can best make an impact over just donating money, and is expected to involve establishing partner charities which we give time and expertise, as </a:t>
                      </a:r>
                      <a:r>
                        <a:rPr lang="en-GB" sz="1400" b="0" i="0" u="none" strike="noStrike">
                          <a:solidFill>
                            <a:srgbClr val="000000"/>
                          </a:solidFill>
                          <a:effectLst/>
                          <a:latin typeface="Arial" panose="020B0604020202020204" pitchFamily="34" charset="0"/>
                          <a:cs typeface="Arial" panose="020B0604020202020204" pitchFamily="34" charset="0"/>
                        </a:rPr>
                        <a:t>well as a </a:t>
                      </a:r>
                      <a:r>
                        <a:rPr lang="en-GB" sz="1400" b="0" i="0" u="none" strike="noStrike" dirty="0">
                          <a:solidFill>
                            <a:srgbClr val="000000"/>
                          </a:solidFill>
                          <a:effectLst/>
                          <a:latin typeface="Arial" panose="020B0604020202020204" pitchFamily="34" charset="0"/>
                          <a:cs typeface="Arial" panose="020B0604020202020204" pitchFamily="34" charset="0"/>
                        </a:rPr>
                        <a:t>financial commitment to, each year. </a:t>
                      </a:r>
                      <a:endParaRPr lang="en-GB" sz="1400" dirty="0">
                        <a:effectLst/>
                        <a:latin typeface="Arial" panose="020B0604020202020204" pitchFamily="34" charset="0"/>
                        <a:cs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10588141"/>
                  </a:ext>
                </a:extLst>
              </a:tr>
              <a:tr h="1759474">
                <a:tc gridSpan="2">
                  <a:txBody>
                    <a:bodyPr/>
                    <a:lstStyle/>
                    <a:p>
                      <a:pPr rtl="0" fontAlgn="t">
                        <a:spcBef>
                          <a:spcPts val="0"/>
                        </a:spcBef>
                        <a:spcAft>
                          <a:spcPts val="0"/>
                        </a:spcAft>
                      </a:pPr>
                      <a:r>
                        <a:rPr lang="en-GB" sz="1400" b="0" i="1" u="none" strike="noStrike" dirty="0">
                          <a:solidFill>
                            <a:srgbClr val="000000"/>
                          </a:solidFill>
                          <a:effectLst/>
                          <a:latin typeface="Arial" panose="020B0604020202020204" pitchFamily="34" charset="0"/>
                          <a:cs typeface="Arial" panose="020B0604020202020204" pitchFamily="34" charset="0"/>
                        </a:rPr>
                        <a:t>Plans for the next 12 months</a:t>
                      </a:r>
                      <a:endParaRPr lang="en-GB" sz="1400" dirty="0">
                        <a:effectLst/>
                        <a:latin typeface="Arial" panose="020B0604020202020204" pitchFamily="34" charset="0"/>
                        <a:cs typeface="Arial" panose="020B0604020202020204" pitchFamily="34" charset="0"/>
                      </a:endParaRPr>
                    </a:p>
                    <a:p>
                      <a:pPr rtl="0" fontAlgn="t">
                        <a:spcBef>
                          <a:spcPts val="0"/>
                        </a:spcBef>
                        <a:spcAft>
                          <a:spcPts val="0"/>
                        </a:spcAft>
                      </a:pPr>
                      <a:r>
                        <a:rPr lang="en-GB" sz="1400" b="0" i="0" u="none" strike="noStrike" dirty="0">
                          <a:solidFill>
                            <a:srgbClr val="000000"/>
                          </a:solidFill>
                          <a:effectLst/>
                          <a:latin typeface="Arial" panose="020B0604020202020204" pitchFamily="34" charset="0"/>
                          <a:cs typeface="Arial" panose="020B0604020202020204" pitchFamily="34" charset="0"/>
                        </a:rPr>
                        <a:t>1.Implement volunteering days for the team.</a:t>
                      </a:r>
                    </a:p>
                    <a:p>
                      <a:pPr rtl="0" fontAlgn="t">
                        <a:spcBef>
                          <a:spcPts val="0"/>
                        </a:spcBef>
                        <a:spcAft>
                          <a:spcPts val="0"/>
                        </a:spcAft>
                      </a:pPr>
                      <a:r>
                        <a:rPr lang="en-GB" sz="1400" b="0" i="0" u="none" strike="noStrike" dirty="0">
                          <a:solidFill>
                            <a:srgbClr val="000000"/>
                          </a:solidFill>
                          <a:effectLst/>
                          <a:latin typeface="Arial" panose="020B0604020202020204" pitchFamily="34" charset="0"/>
                          <a:cs typeface="Arial" panose="020B0604020202020204" pitchFamily="34" charset="0"/>
                        </a:rPr>
                        <a:t>2. Finalise policy on charitable giving and volunteering and pick our first partner charities.  </a:t>
                      </a:r>
                    </a:p>
                    <a:p>
                      <a:pPr rtl="0" fontAlgn="t">
                        <a:spcBef>
                          <a:spcPts val="0"/>
                        </a:spcBef>
                        <a:spcAft>
                          <a:spcPts val="0"/>
                        </a:spcAft>
                      </a:pPr>
                      <a:endParaRPr lang="en-GB" sz="1400" b="0" i="0" u="none" strike="noStrike" dirty="0">
                        <a:solidFill>
                          <a:srgbClr val="000000"/>
                        </a:solidFill>
                        <a:effectLst/>
                        <a:latin typeface="Arial" panose="020B0604020202020204" pitchFamily="34" charset="0"/>
                        <a:cs typeface="Arial" panose="020B0604020202020204" pitchFamily="34" charset="0"/>
                      </a:endParaRPr>
                    </a:p>
                    <a:p>
                      <a:pPr rtl="0" fontAlgn="t">
                        <a:spcBef>
                          <a:spcPts val="0"/>
                        </a:spcBef>
                        <a:spcAft>
                          <a:spcPts val="0"/>
                        </a:spcAft>
                      </a:pPr>
                      <a:r>
                        <a:rPr lang="en-GB" sz="1400" b="0" i="0" u="none" strike="noStrike" dirty="0">
                          <a:solidFill>
                            <a:srgbClr val="000000"/>
                          </a:solidFill>
                          <a:effectLst/>
                          <a:latin typeface="Arial" panose="020B0604020202020204" pitchFamily="34" charset="0"/>
                          <a:cs typeface="Arial" panose="020B0604020202020204" pitchFamily="34" charset="0"/>
                        </a:rPr>
                        <a:t>In the future…</a:t>
                      </a:r>
                    </a:p>
                    <a:p>
                      <a:pPr rtl="0" fontAlgn="t">
                        <a:spcBef>
                          <a:spcPts val="0"/>
                        </a:spcBef>
                        <a:spcAft>
                          <a:spcPts val="0"/>
                        </a:spcAft>
                      </a:pPr>
                      <a:r>
                        <a:rPr lang="en-GB" sz="1400" b="0" i="0" u="none" strike="noStrike" dirty="0">
                          <a:solidFill>
                            <a:srgbClr val="000000"/>
                          </a:solidFill>
                          <a:effectLst/>
                          <a:latin typeface="Arial" panose="020B0604020202020204" pitchFamily="34" charset="0"/>
                          <a:cs typeface="Arial" panose="020B0604020202020204" pitchFamily="34" charset="0"/>
                        </a:rPr>
                        <a:t>1. Formal donation commitment as a % of revenue.</a:t>
                      </a:r>
                    </a:p>
                    <a:p>
                      <a:pPr rtl="0" fontAlgn="t">
                        <a:spcBef>
                          <a:spcPts val="0"/>
                        </a:spcBef>
                        <a:spcAft>
                          <a:spcPts val="0"/>
                        </a:spcAft>
                      </a:pPr>
                      <a:r>
                        <a:rPr lang="en-GB" sz="1400" b="0" i="0" u="none" strike="noStrike" dirty="0">
                          <a:solidFill>
                            <a:srgbClr val="000000"/>
                          </a:solidFill>
                          <a:effectLst/>
                          <a:latin typeface="Arial" panose="020B0604020202020204" pitchFamily="34" charset="0"/>
                          <a:cs typeface="Arial" panose="020B0604020202020204" pitchFamily="34" charset="0"/>
                        </a:rPr>
                        <a:t>2. Set up a foundation/trust for community investments.</a:t>
                      </a:r>
                    </a:p>
                    <a:p>
                      <a:pPr rtl="0" fontAlgn="t">
                        <a:spcBef>
                          <a:spcPts val="0"/>
                        </a:spcBef>
                        <a:spcAft>
                          <a:spcPts val="0"/>
                        </a:spcAft>
                      </a:pPr>
                      <a:endParaRPr lang="en-GB" sz="1400" dirty="0">
                        <a:effectLst/>
                        <a:latin typeface="Arial" panose="020B0604020202020204" pitchFamily="34" charset="0"/>
                        <a:cs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761983373"/>
                  </a:ext>
                </a:extLst>
              </a:tr>
            </a:tbl>
          </a:graphicData>
        </a:graphic>
      </p:graphicFrame>
      <p:sp>
        <p:nvSpPr>
          <p:cNvPr id="4" name="Rectangle 1">
            <a:extLst>
              <a:ext uri="{FF2B5EF4-FFF2-40B4-BE49-F238E27FC236}">
                <a16:creationId xmlns:a16="http://schemas.microsoft.com/office/drawing/2014/main" id="{6B34DC18-1FB8-0C25-B3E0-A1E93AB490BD}"/>
              </a:ext>
            </a:extLst>
          </p:cNvPr>
          <p:cNvSpPr>
            <a:spLocks noChangeArrowheads="1"/>
          </p:cNvSpPr>
          <p:nvPr/>
        </p:nvSpPr>
        <p:spPr bwMode="auto">
          <a:xfrm>
            <a:off x="3047576" y="132447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663142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A24A2F5-6094-304C-AFF5-7812C281AA9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72451" y="6121400"/>
            <a:ext cx="1516947" cy="648502"/>
          </a:xfrm>
          <a:prstGeom prst="rect">
            <a:avLst/>
          </a:prstGeom>
        </p:spPr>
      </p:pic>
      <p:pic>
        <p:nvPicPr>
          <p:cNvPr id="7" name="Picture 6" descr="Icon&#10;&#10;Description automatically generated">
            <a:extLst>
              <a:ext uri="{FF2B5EF4-FFF2-40B4-BE49-F238E27FC236}">
                <a16:creationId xmlns:a16="http://schemas.microsoft.com/office/drawing/2014/main" id="{FD432682-DEF9-FB7A-D034-8856524BF5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602" y="5556107"/>
            <a:ext cx="837198" cy="1226495"/>
          </a:xfrm>
          <a:prstGeom prst="rect">
            <a:avLst/>
          </a:prstGeom>
        </p:spPr>
      </p:pic>
      <p:graphicFrame>
        <p:nvGraphicFramePr>
          <p:cNvPr id="3" name="Table 2">
            <a:extLst>
              <a:ext uri="{FF2B5EF4-FFF2-40B4-BE49-F238E27FC236}">
                <a16:creationId xmlns:a16="http://schemas.microsoft.com/office/drawing/2014/main" id="{87D42431-1AEE-F66D-ED6D-78DE811AD22F}"/>
              </a:ext>
            </a:extLst>
          </p:cNvPr>
          <p:cNvGraphicFramePr>
            <a:graphicFrameLocks noGrp="1"/>
          </p:cNvGraphicFramePr>
          <p:nvPr>
            <p:extLst>
              <p:ext uri="{D42A27DB-BD31-4B8C-83A1-F6EECF244321}">
                <p14:modId xmlns:p14="http://schemas.microsoft.com/office/powerpoint/2010/main" val="3378912666"/>
              </p:ext>
            </p:extLst>
          </p:nvPr>
        </p:nvGraphicFramePr>
        <p:xfrm>
          <a:off x="1091266" y="88098"/>
          <a:ext cx="9348134" cy="6656980"/>
        </p:xfrm>
        <a:graphic>
          <a:graphicData uri="http://schemas.openxmlformats.org/drawingml/2006/table">
            <a:tbl>
              <a:tblPr/>
              <a:tblGrid>
                <a:gridCol w="3278038">
                  <a:extLst>
                    <a:ext uri="{9D8B030D-6E8A-4147-A177-3AD203B41FA5}">
                      <a16:colId xmlns:a16="http://schemas.microsoft.com/office/drawing/2014/main" val="3666159866"/>
                    </a:ext>
                  </a:extLst>
                </a:gridCol>
                <a:gridCol w="6070096">
                  <a:extLst>
                    <a:ext uri="{9D8B030D-6E8A-4147-A177-3AD203B41FA5}">
                      <a16:colId xmlns:a16="http://schemas.microsoft.com/office/drawing/2014/main" val="4263300926"/>
                    </a:ext>
                  </a:extLst>
                </a:gridCol>
              </a:tblGrid>
              <a:tr h="514170">
                <a:tc gridSpan="2">
                  <a:txBody>
                    <a:bodyPr/>
                    <a:lstStyle/>
                    <a:p>
                      <a:pPr rtl="0" fontAlgn="t">
                        <a:spcBef>
                          <a:spcPts val="0"/>
                        </a:spcBef>
                        <a:spcAft>
                          <a:spcPts val="0"/>
                        </a:spcAft>
                      </a:pPr>
                      <a:r>
                        <a:rPr kumimoji="0" lang="en-GB" sz="2400" b="0" i="0" u="none" strike="noStrike" kern="1200" cap="none" spc="0" normalizeH="0" baseline="0" noProof="0" dirty="0">
                          <a:ln>
                            <a:noFill/>
                          </a:ln>
                          <a:solidFill>
                            <a:srgbClr val="008EAA"/>
                          </a:solidFill>
                          <a:effectLst/>
                          <a:uLnTx/>
                          <a:uFillTx/>
                          <a:latin typeface="Garamond" panose="02020404030301010803" pitchFamily="18" charset="0"/>
                          <a:ea typeface="+mj-ea"/>
                          <a:cs typeface="+mj-cs"/>
                        </a:rPr>
                        <a:t>Environment- 4.2</a:t>
                      </a:r>
                      <a:endParaRPr lang="en-GB" sz="1400"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210369866"/>
                  </a:ext>
                </a:extLst>
              </a:tr>
              <a:tr h="514170">
                <a:tc gridSpan="2">
                  <a:txBody>
                    <a:bodyPr/>
                    <a:lstStyle/>
                    <a:p>
                      <a:pPr rtl="0" fontAlgn="t">
                        <a:spcBef>
                          <a:spcPts val="0"/>
                        </a:spcBef>
                        <a:spcAft>
                          <a:spcPts val="0"/>
                        </a:spcAft>
                      </a:pPr>
                      <a:r>
                        <a:rPr lang="en-GB" sz="1400" dirty="0">
                          <a:effectLst/>
                        </a:rPr>
                        <a:t>When we obtained our certification, it was obvious to us that this area needed significant improvement. While our environmental impact was something we tried to minimise, e.g. by using 100% renewable energy and ensuring what can be is recycled, we did not track any of our usage or have targets to minimise or offset our impact. Now we have begun to monitor our, electricity, gas and water usage and once we have enough data we will be able to review consumption and set reduction targets where necessary. We have also begun a review into our office suppliers, which has resulted in a switch of many day-to-day supplies </a:t>
                      </a: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3895002000"/>
                  </a:ext>
                </a:extLst>
              </a:tr>
              <a:tr h="514170">
                <a:tc>
                  <a:txBody>
                    <a:bodyPr/>
                    <a:lstStyle/>
                    <a:p>
                      <a:pPr rtl="0" fontAlgn="t">
                        <a:spcBef>
                          <a:spcPts val="0"/>
                        </a:spcBef>
                        <a:spcAft>
                          <a:spcPts val="0"/>
                        </a:spcAft>
                      </a:pPr>
                      <a:r>
                        <a:rPr lang="en-GB" sz="1400" b="0" i="1" u="none" strike="noStrike" dirty="0">
                          <a:solidFill>
                            <a:srgbClr val="000000"/>
                          </a:solidFill>
                          <a:effectLst/>
                          <a:latin typeface="Arial" panose="020B0604020202020204" pitchFamily="34" charset="0"/>
                          <a:cs typeface="Arial" panose="020B0604020202020204" pitchFamily="34" charset="0"/>
                        </a:rPr>
                        <a:t>What we said we’d do</a:t>
                      </a:r>
                      <a:endParaRPr lang="en-GB" sz="1400" dirty="0">
                        <a:effectLst/>
                        <a:latin typeface="Arial" panose="020B0604020202020204" pitchFamily="34" charset="0"/>
                        <a:cs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GB" sz="1400" b="0" i="1" u="none" strike="noStrike" dirty="0">
                          <a:solidFill>
                            <a:srgbClr val="000000"/>
                          </a:solidFill>
                          <a:effectLst/>
                          <a:latin typeface="Arial" panose="020B0604020202020204" pitchFamily="34" charset="0"/>
                          <a:cs typeface="Arial" panose="020B0604020202020204" pitchFamily="34" charset="0"/>
                        </a:rPr>
                        <a:t>What we did</a:t>
                      </a:r>
                      <a:endParaRPr lang="en-GB" sz="1400" dirty="0">
                        <a:effectLst/>
                        <a:latin typeface="Arial" panose="020B0604020202020204" pitchFamily="34" charset="0"/>
                        <a:cs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244073"/>
                  </a:ext>
                </a:extLst>
              </a:tr>
              <a:tr h="514170">
                <a:tc>
                  <a:txBody>
                    <a:bodyPr/>
                    <a:lstStyle/>
                    <a:p>
                      <a:pPr rtl="0" fontAlgn="t">
                        <a:spcBef>
                          <a:spcPts val="0"/>
                        </a:spcBef>
                        <a:spcAft>
                          <a:spcPts val="0"/>
                        </a:spcAft>
                      </a:pPr>
                      <a:r>
                        <a:rPr lang="en-GB" sz="1400" b="0" i="0" u="none" strike="noStrike" dirty="0">
                          <a:solidFill>
                            <a:srgbClr val="000000"/>
                          </a:solidFill>
                          <a:effectLst/>
                          <a:latin typeface="Arial" panose="020B0604020202020204" pitchFamily="34" charset="0"/>
                          <a:cs typeface="Arial" panose="020B0604020202020204" pitchFamily="34" charset="0"/>
                        </a:rPr>
                        <a:t>Monitor the usage of utilities (water, electricity, gas) and set reduction targets.</a:t>
                      </a:r>
                      <a:endParaRPr lang="en-GB" sz="1400" dirty="0">
                        <a:effectLst/>
                        <a:latin typeface="Arial" panose="020B0604020202020204" pitchFamily="34" charset="0"/>
                        <a:cs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GB" sz="1400" b="0" i="0" u="none" strike="noStrike" dirty="0">
                          <a:solidFill>
                            <a:srgbClr val="000000"/>
                          </a:solidFill>
                          <a:effectLst/>
                          <a:latin typeface="Arial" panose="020B0604020202020204" pitchFamily="34" charset="0"/>
                          <a:cs typeface="Arial" panose="020B0604020202020204" pitchFamily="34" charset="0"/>
                        </a:rPr>
                        <a:t>We have begun to monitor our usage, but do not have reduction targets. As we have a small, variably used office and many of the team working from home we are not sure whether reduction targets will be practical. However, we have decided that every time a piece of equipment needs replacing we will look for those that minimise environmental impact.</a:t>
                      </a:r>
                      <a:endParaRPr lang="en-GB" sz="1400" dirty="0">
                        <a:effectLst/>
                        <a:latin typeface="Arial" panose="020B0604020202020204" pitchFamily="34" charset="0"/>
                        <a:cs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4220208"/>
                  </a:ext>
                </a:extLst>
              </a:tr>
              <a:tr h="514170">
                <a:tc>
                  <a:txBody>
                    <a:bodyPr/>
                    <a:lstStyle/>
                    <a:p>
                      <a:pPr rtl="0" fontAlgn="t">
                        <a:spcBef>
                          <a:spcPts val="0"/>
                        </a:spcBef>
                        <a:spcAft>
                          <a:spcPts val="0"/>
                        </a:spcAft>
                      </a:pPr>
                      <a:r>
                        <a:rPr lang="en-GB" sz="1400" dirty="0">
                          <a:effectLst/>
                          <a:latin typeface="Arial" panose="020B0604020202020204" pitchFamily="34" charset="0"/>
                          <a:cs typeface="Arial" panose="020B0604020202020204" pitchFamily="34" charset="0"/>
                        </a:rPr>
                        <a:t>Providing a list of environmentally preferred suppliers to the team for when working from home. </a:t>
                      </a: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GB" sz="1400" b="0" i="0" u="none" strike="noStrike" dirty="0">
                          <a:solidFill>
                            <a:srgbClr val="000000"/>
                          </a:solidFill>
                          <a:effectLst/>
                          <a:latin typeface="Arial" panose="020B0604020202020204" pitchFamily="34" charset="0"/>
                          <a:cs typeface="Arial" panose="020B0604020202020204" pitchFamily="34" charset="0"/>
                        </a:rPr>
                        <a:t>So far we have mainly been focusing on switching to sustainable office supplies. We have researched and replaced various office supplies, including cleaning supplies, toilet and kitchen roll, dishwasher tablets and a new energy saving kettle. Although we have a list of the suppliers we use, we have not yet drafted a list for the team for use at home. </a:t>
                      </a:r>
                      <a:endParaRPr lang="en-GB" sz="1400" dirty="0">
                        <a:effectLst/>
                        <a:latin typeface="Arial" panose="020B0604020202020204" pitchFamily="34" charset="0"/>
                        <a:cs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10588141"/>
                  </a:ext>
                </a:extLst>
              </a:tr>
              <a:tr h="1635995">
                <a:tc gridSpan="2">
                  <a:txBody>
                    <a:bodyPr/>
                    <a:lstStyle/>
                    <a:p>
                      <a:pPr rtl="0" fontAlgn="t">
                        <a:spcBef>
                          <a:spcPts val="0"/>
                        </a:spcBef>
                        <a:spcAft>
                          <a:spcPts val="0"/>
                        </a:spcAft>
                      </a:pPr>
                      <a:r>
                        <a:rPr lang="en-GB" sz="1400" b="0" i="1" u="none" strike="noStrike" dirty="0">
                          <a:solidFill>
                            <a:srgbClr val="000000"/>
                          </a:solidFill>
                          <a:effectLst/>
                          <a:latin typeface="Arial" panose="020B0604020202020204" pitchFamily="34" charset="0"/>
                          <a:cs typeface="Arial" panose="020B0604020202020204" pitchFamily="34" charset="0"/>
                        </a:rPr>
                        <a:t>Plans for the next 12 months</a:t>
                      </a:r>
                      <a:endParaRPr lang="en-GB" sz="1400" dirty="0">
                        <a:effectLst/>
                        <a:latin typeface="Arial" panose="020B0604020202020204" pitchFamily="34" charset="0"/>
                        <a:cs typeface="Arial" panose="020B0604020202020204" pitchFamily="34" charset="0"/>
                      </a:endParaRPr>
                    </a:p>
                    <a:p>
                      <a:pPr rtl="0" fontAlgn="t">
                        <a:spcBef>
                          <a:spcPts val="0"/>
                        </a:spcBef>
                        <a:spcAft>
                          <a:spcPts val="0"/>
                        </a:spcAft>
                      </a:pPr>
                      <a:r>
                        <a:rPr lang="en-GB" sz="1400" b="0" i="0" u="none" strike="noStrike" dirty="0">
                          <a:solidFill>
                            <a:srgbClr val="000000"/>
                          </a:solidFill>
                          <a:effectLst/>
                          <a:latin typeface="Arial" panose="020B0604020202020204" pitchFamily="34" charset="0"/>
                          <a:cs typeface="Arial" panose="020B0604020202020204" pitchFamily="34" charset="0"/>
                        </a:rPr>
                        <a:t>1. Review and potentially upgrade our client gifting offering to a luxury, sustainable company that effectively illustrates our philosophy that considering people and planet does not have to involve a trade-off.</a:t>
                      </a:r>
                      <a:endParaRPr lang="en-GB" sz="1400" dirty="0">
                        <a:effectLst/>
                        <a:latin typeface="Arial" panose="020B0604020202020204" pitchFamily="34" charset="0"/>
                        <a:cs typeface="Arial" panose="020B0604020202020204" pitchFamily="34" charset="0"/>
                      </a:endParaRPr>
                    </a:p>
                    <a:p>
                      <a:pPr rtl="0" fontAlgn="t">
                        <a:spcBef>
                          <a:spcPts val="0"/>
                        </a:spcBef>
                        <a:spcAft>
                          <a:spcPts val="0"/>
                        </a:spcAft>
                      </a:pPr>
                      <a:r>
                        <a:rPr lang="en-GB" sz="1400" b="0" i="0" u="none" strike="noStrike" dirty="0">
                          <a:solidFill>
                            <a:srgbClr val="000000"/>
                          </a:solidFill>
                          <a:effectLst/>
                          <a:latin typeface="Arial" panose="020B0604020202020204" pitchFamily="34" charset="0"/>
                          <a:cs typeface="Arial" panose="020B0604020202020204" pitchFamily="34" charset="0"/>
                        </a:rPr>
                        <a:t>2.Explore a carbon offsetting scheme. </a:t>
                      </a:r>
                    </a:p>
                    <a:p>
                      <a:pPr rtl="0" fontAlgn="t">
                        <a:spcBef>
                          <a:spcPts val="0"/>
                        </a:spcBef>
                        <a:spcAft>
                          <a:spcPts val="0"/>
                        </a:spcAft>
                      </a:pPr>
                      <a:endParaRPr lang="en-GB" sz="1400" b="0" i="0" u="none" strike="noStrike" dirty="0">
                        <a:solidFill>
                          <a:srgbClr val="000000"/>
                        </a:solidFill>
                        <a:effectLst/>
                        <a:latin typeface="Arial" panose="020B0604020202020204" pitchFamily="34" charset="0"/>
                        <a:cs typeface="Arial" panose="020B0604020202020204" pitchFamily="34" charset="0"/>
                      </a:endParaRPr>
                    </a:p>
                    <a:p>
                      <a:pPr rtl="0" fontAlgn="t">
                        <a:spcBef>
                          <a:spcPts val="0"/>
                        </a:spcBef>
                        <a:spcAft>
                          <a:spcPts val="0"/>
                        </a:spcAft>
                      </a:pPr>
                      <a:r>
                        <a:rPr lang="en-GB" sz="1400" dirty="0">
                          <a:effectLst/>
                          <a:latin typeface="Arial" panose="020B0604020202020204" pitchFamily="34" charset="0"/>
                          <a:cs typeface="Arial" panose="020B0604020202020204" pitchFamily="34" charset="0"/>
                        </a:rPr>
                        <a:t>In the future…</a:t>
                      </a:r>
                    </a:p>
                    <a:p>
                      <a:pPr rtl="0" fontAlgn="t">
                        <a:spcBef>
                          <a:spcPts val="0"/>
                        </a:spcBef>
                        <a:spcAft>
                          <a:spcPts val="0"/>
                        </a:spcAft>
                      </a:pPr>
                      <a:r>
                        <a:rPr lang="en-GB" sz="1400" dirty="0">
                          <a:effectLst/>
                          <a:latin typeface="Arial" panose="020B0604020202020204" pitchFamily="34" charset="0"/>
                          <a:cs typeface="Arial" panose="020B0604020202020204" pitchFamily="34" charset="0"/>
                        </a:rPr>
                        <a:t>1. Continue to replace old equipment broken or obsolete equipment with more sustainable alternatives and continue to ensure old equipment is disposed of or donated responsibly as appropriate. </a:t>
                      </a: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761983373"/>
                  </a:ext>
                </a:extLst>
              </a:tr>
            </a:tbl>
          </a:graphicData>
        </a:graphic>
      </p:graphicFrame>
    </p:spTree>
    <p:extLst>
      <p:ext uri="{BB962C8B-B14F-4D97-AF65-F5344CB8AC3E}">
        <p14:creationId xmlns:p14="http://schemas.microsoft.com/office/powerpoint/2010/main" val="2794066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A24A2F5-6094-304C-AFF5-7812C281AA9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72451" y="6121400"/>
            <a:ext cx="1516947" cy="648502"/>
          </a:xfrm>
          <a:prstGeom prst="rect">
            <a:avLst/>
          </a:prstGeom>
        </p:spPr>
      </p:pic>
      <p:pic>
        <p:nvPicPr>
          <p:cNvPr id="7" name="Picture 6" descr="Icon&#10;&#10;Description automatically generated">
            <a:extLst>
              <a:ext uri="{FF2B5EF4-FFF2-40B4-BE49-F238E27FC236}">
                <a16:creationId xmlns:a16="http://schemas.microsoft.com/office/drawing/2014/main" id="{FD432682-DEF9-FB7A-D034-8856524BF5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602" y="5556107"/>
            <a:ext cx="837198" cy="1226495"/>
          </a:xfrm>
          <a:prstGeom prst="rect">
            <a:avLst/>
          </a:prstGeom>
        </p:spPr>
      </p:pic>
      <p:graphicFrame>
        <p:nvGraphicFramePr>
          <p:cNvPr id="3" name="Table 2">
            <a:extLst>
              <a:ext uri="{FF2B5EF4-FFF2-40B4-BE49-F238E27FC236}">
                <a16:creationId xmlns:a16="http://schemas.microsoft.com/office/drawing/2014/main" id="{87D42431-1AEE-F66D-ED6D-78DE811AD22F}"/>
              </a:ext>
            </a:extLst>
          </p:cNvPr>
          <p:cNvGraphicFramePr>
            <a:graphicFrameLocks noGrp="1"/>
          </p:cNvGraphicFramePr>
          <p:nvPr>
            <p:extLst>
              <p:ext uri="{D42A27DB-BD31-4B8C-83A1-F6EECF244321}">
                <p14:modId xmlns:p14="http://schemas.microsoft.com/office/powerpoint/2010/main" val="2477874789"/>
              </p:ext>
            </p:extLst>
          </p:nvPr>
        </p:nvGraphicFramePr>
        <p:xfrm>
          <a:off x="1062691" y="380230"/>
          <a:ext cx="9509760" cy="5762900"/>
        </p:xfrm>
        <a:graphic>
          <a:graphicData uri="http://schemas.openxmlformats.org/drawingml/2006/table">
            <a:tbl>
              <a:tblPr/>
              <a:tblGrid>
                <a:gridCol w="3276275">
                  <a:extLst>
                    <a:ext uri="{9D8B030D-6E8A-4147-A177-3AD203B41FA5}">
                      <a16:colId xmlns:a16="http://schemas.microsoft.com/office/drawing/2014/main" val="3666159866"/>
                    </a:ext>
                  </a:extLst>
                </a:gridCol>
                <a:gridCol w="6233485">
                  <a:extLst>
                    <a:ext uri="{9D8B030D-6E8A-4147-A177-3AD203B41FA5}">
                      <a16:colId xmlns:a16="http://schemas.microsoft.com/office/drawing/2014/main" val="4263300926"/>
                    </a:ext>
                  </a:extLst>
                </a:gridCol>
              </a:tblGrid>
              <a:tr h="514170">
                <a:tc gridSpan="2">
                  <a:txBody>
                    <a:bodyPr/>
                    <a:lstStyle/>
                    <a:p>
                      <a:pPr rtl="0" fontAlgn="t">
                        <a:spcBef>
                          <a:spcPts val="0"/>
                        </a:spcBef>
                        <a:spcAft>
                          <a:spcPts val="0"/>
                        </a:spcAft>
                      </a:pPr>
                      <a:r>
                        <a:rPr kumimoji="0" lang="en-GB" sz="2400" b="0" i="0" u="none" strike="noStrike" kern="1200" cap="none" spc="0" normalizeH="0" baseline="0" noProof="0" dirty="0">
                          <a:ln>
                            <a:noFill/>
                          </a:ln>
                          <a:solidFill>
                            <a:srgbClr val="008EAA"/>
                          </a:solidFill>
                          <a:effectLst/>
                          <a:uLnTx/>
                          <a:uFillTx/>
                          <a:latin typeface="Garamond" panose="02020404030301010803" pitchFamily="18" charset="0"/>
                          <a:ea typeface="+mj-ea"/>
                          <a:cs typeface="+mj-cs"/>
                        </a:rPr>
                        <a:t>Customers- 25.8</a:t>
                      </a:r>
                      <a:endParaRPr lang="en-GB" sz="1400"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210369866"/>
                  </a:ext>
                </a:extLst>
              </a:tr>
              <a:tr h="514170">
                <a:tc>
                  <a:txBody>
                    <a:bodyPr/>
                    <a:lstStyle/>
                    <a:p>
                      <a:pPr rtl="0" fontAlgn="t">
                        <a:spcBef>
                          <a:spcPts val="0"/>
                        </a:spcBef>
                        <a:spcAft>
                          <a:spcPts val="0"/>
                        </a:spcAft>
                      </a:pPr>
                      <a:r>
                        <a:rPr lang="en-GB" sz="1400" b="0" i="1" u="none" strike="noStrike" dirty="0">
                          <a:solidFill>
                            <a:srgbClr val="000000"/>
                          </a:solidFill>
                          <a:effectLst/>
                          <a:latin typeface="Arial" panose="020B0604020202020204" pitchFamily="34" charset="0"/>
                          <a:cs typeface="Arial" panose="020B0604020202020204" pitchFamily="34" charset="0"/>
                        </a:rPr>
                        <a:t>What we said we’d do</a:t>
                      </a:r>
                      <a:endParaRPr lang="en-GB" sz="1400" dirty="0">
                        <a:effectLst/>
                        <a:latin typeface="Arial" panose="020B0604020202020204" pitchFamily="34" charset="0"/>
                        <a:cs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GB" sz="1400" b="0" i="1" u="none" strike="noStrike" dirty="0">
                          <a:solidFill>
                            <a:srgbClr val="000000"/>
                          </a:solidFill>
                          <a:effectLst/>
                          <a:latin typeface="Arial"/>
                          <a:cs typeface="Arial"/>
                        </a:rPr>
                        <a:t>What we did</a:t>
                      </a:r>
                      <a:endParaRPr lang="en-GB" sz="1400" dirty="0">
                        <a:effectLst/>
                        <a:latin typeface="Arial"/>
                        <a:cs typeface="Arial"/>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244073"/>
                  </a:ext>
                </a:extLst>
              </a:tr>
              <a:tr h="514170">
                <a:tc>
                  <a:txBody>
                    <a:bodyPr/>
                    <a:lstStyle/>
                    <a:p>
                      <a:pPr rtl="0" fontAlgn="t">
                        <a:spcBef>
                          <a:spcPts val="0"/>
                        </a:spcBef>
                        <a:spcAft>
                          <a:spcPts val="0"/>
                        </a:spcAft>
                      </a:pPr>
                      <a:r>
                        <a:rPr lang="en-GB" sz="1400" b="0" i="0" u="none" strike="noStrike" dirty="0">
                          <a:solidFill>
                            <a:srgbClr val="000000"/>
                          </a:solidFill>
                          <a:effectLst/>
                          <a:latin typeface="Arial" panose="020B0604020202020204" pitchFamily="34" charset="0"/>
                          <a:cs typeface="Arial" panose="020B0604020202020204" pitchFamily="34" charset="0"/>
                        </a:rPr>
                        <a:t>Have at least 25% of </a:t>
                      </a:r>
                      <a:r>
                        <a:rPr lang="en-GB" sz="1400" b="0" i="0" u="none" strike="noStrike" dirty="0" err="1">
                          <a:solidFill>
                            <a:srgbClr val="000000"/>
                          </a:solidFill>
                          <a:effectLst/>
                          <a:latin typeface="Arial" panose="020B0604020202020204" pitchFamily="34" charset="0"/>
                          <a:cs typeface="Arial" panose="020B0604020202020204" pitchFamily="34" charset="0"/>
                        </a:rPr>
                        <a:t>AuM</a:t>
                      </a:r>
                      <a:r>
                        <a:rPr lang="en-GB" sz="1400" b="0" i="0" u="none" strike="noStrike" dirty="0">
                          <a:solidFill>
                            <a:srgbClr val="000000"/>
                          </a:solidFill>
                          <a:effectLst/>
                          <a:latin typeface="Arial" panose="020B0604020202020204" pitchFamily="34" charset="0"/>
                          <a:cs typeface="Arial" panose="020B0604020202020204" pitchFamily="34" charset="0"/>
                        </a:rPr>
                        <a:t> screened by ESG criteria by the end of 2023.</a:t>
                      </a:r>
                      <a:endParaRPr lang="en-GB" sz="1400" dirty="0">
                        <a:effectLst/>
                        <a:latin typeface="Arial" panose="020B0604020202020204" pitchFamily="34" charset="0"/>
                        <a:cs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GB" sz="1400" b="0" i="0" u="none" strike="noStrike" dirty="0">
                          <a:solidFill>
                            <a:srgbClr val="000000"/>
                          </a:solidFill>
                          <a:effectLst/>
                          <a:latin typeface="Arial"/>
                          <a:cs typeface="Arial"/>
                        </a:rPr>
                        <a:t>We have continued to discuss our ESG and sustainability portfolios with clients. Our investment committee has also approved funds covering new asset classes where previously we didn't have an ESG or sustainability solution. These are now being used in our model portfolios. Because of these two factors, the proportion of assets invested in ESG screened funds has grown consistently every month, from around 15% at the time of certification to over 29% today, putting us significantly over our 25% target. We expect this to continue to grow over the short to medium term.</a:t>
                      </a:r>
                      <a:endParaRPr lang="en-GB" sz="1400" dirty="0">
                        <a:effectLst/>
                        <a:latin typeface="Arial"/>
                        <a:cs typeface="Arial"/>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4220208"/>
                  </a:ext>
                </a:extLst>
              </a:tr>
              <a:tr h="796319">
                <a:tc gridSpan="2">
                  <a:txBody>
                    <a:bodyPr/>
                    <a:lstStyle/>
                    <a:p>
                      <a:pPr rtl="0" fontAlgn="t">
                        <a:spcBef>
                          <a:spcPts val="0"/>
                        </a:spcBef>
                        <a:spcAft>
                          <a:spcPts val="0"/>
                        </a:spcAft>
                      </a:pPr>
                      <a:r>
                        <a:rPr lang="en-GB" sz="1400" b="0" i="1" u="none" strike="noStrike" dirty="0">
                          <a:solidFill>
                            <a:srgbClr val="000000"/>
                          </a:solidFill>
                          <a:effectLst/>
                          <a:latin typeface="Arial" panose="020B0604020202020204" pitchFamily="34" charset="0"/>
                          <a:cs typeface="Arial" panose="020B0604020202020204" pitchFamily="34" charset="0"/>
                        </a:rPr>
                        <a:t>Plans for the next 12 months</a:t>
                      </a:r>
                      <a:endParaRPr lang="en-GB" sz="1400" dirty="0">
                        <a:effectLst/>
                        <a:latin typeface="Arial" panose="020B0604020202020204" pitchFamily="34" charset="0"/>
                        <a:cs typeface="Arial" panose="020B0604020202020204" pitchFamily="34" charset="0"/>
                      </a:endParaRPr>
                    </a:p>
                    <a:p>
                      <a:pPr rtl="0" fontAlgn="t">
                        <a:spcBef>
                          <a:spcPts val="0"/>
                        </a:spcBef>
                        <a:spcAft>
                          <a:spcPts val="0"/>
                        </a:spcAft>
                      </a:pPr>
                      <a:r>
                        <a:rPr lang="en-GB" sz="1400" b="0" i="0" u="none" strike="noStrike" dirty="0">
                          <a:solidFill>
                            <a:srgbClr val="000000"/>
                          </a:solidFill>
                          <a:effectLst/>
                          <a:latin typeface="Arial" panose="020B0604020202020204" pitchFamily="34" charset="0"/>
                          <a:cs typeface="Arial" panose="020B0604020202020204" pitchFamily="34" charset="0"/>
                        </a:rPr>
                        <a:t>1. Share reports on the environmental and social performance of our investment portfolios to employees and clients. </a:t>
                      </a:r>
                      <a:endParaRPr lang="en-GB" sz="1400" dirty="0">
                        <a:effectLst/>
                        <a:latin typeface="Arial" panose="020B0604020202020204" pitchFamily="34" charset="0"/>
                        <a:cs typeface="Arial" panose="020B0604020202020204" pitchFamily="34" charset="0"/>
                      </a:endParaRPr>
                    </a:p>
                    <a:p>
                      <a:pPr marL="0" indent="0" rtl="0" fontAlgn="t">
                        <a:spcBef>
                          <a:spcPts val="0"/>
                        </a:spcBef>
                        <a:spcAft>
                          <a:spcPts val="0"/>
                        </a:spcAft>
                        <a:buFont typeface="+mj-lt"/>
                        <a:buNone/>
                      </a:pPr>
                      <a:r>
                        <a:rPr lang="en-GB" sz="1400" b="0" i="0" u="none" strike="noStrike" dirty="0">
                          <a:solidFill>
                            <a:srgbClr val="000000"/>
                          </a:solidFill>
                          <a:effectLst/>
                          <a:latin typeface="Arial" panose="020B0604020202020204" pitchFamily="34" charset="0"/>
                          <a:cs typeface="Arial" panose="020B0604020202020204" pitchFamily="34" charset="0"/>
                        </a:rPr>
                        <a:t>2. Begin measuring client satisfaction through new biannual survey</a:t>
                      </a:r>
                      <a:endParaRPr lang="en-GB" sz="1400" dirty="0">
                        <a:effectLst/>
                        <a:latin typeface="Arial" panose="020B0604020202020204" pitchFamily="34" charset="0"/>
                        <a:cs typeface="Arial" panose="020B0604020202020204" pitchFamily="34" charset="0"/>
                      </a:endParaRPr>
                    </a:p>
                    <a:p>
                      <a:pPr rtl="0" fontAlgn="t">
                        <a:spcBef>
                          <a:spcPts val="0"/>
                        </a:spcBef>
                        <a:spcAft>
                          <a:spcPts val="0"/>
                        </a:spcAft>
                      </a:pPr>
                      <a:endParaRPr lang="en-GB" sz="1400" b="0" i="0" u="none" strike="noStrike" dirty="0">
                        <a:solidFill>
                          <a:srgbClr val="000000"/>
                        </a:solidFill>
                        <a:effectLst/>
                        <a:latin typeface="Arial" panose="020B0604020202020204" pitchFamily="34" charset="0"/>
                        <a:cs typeface="Arial" panose="020B0604020202020204" pitchFamily="34" charset="0"/>
                      </a:endParaRPr>
                    </a:p>
                    <a:p>
                      <a:pPr rtl="0" fontAlgn="t">
                        <a:spcBef>
                          <a:spcPts val="0"/>
                        </a:spcBef>
                        <a:spcAft>
                          <a:spcPts val="0"/>
                        </a:spcAft>
                      </a:pPr>
                      <a:r>
                        <a:rPr lang="en-GB" sz="1400" b="0" i="0" u="none" strike="noStrike" dirty="0">
                          <a:solidFill>
                            <a:srgbClr val="000000"/>
                          </a:solidFill>
                          <a:effectLst/>
                          <a:latin typeface="Arial" panose="020B0604020202020204" pitchFamily="34" charset="0"/>
                          <a:cs typeface="Arial" panose="020B0604020202020204" pitchFamily="34" charset="0"/>
                        </a:rPr>
                        <a:t>In the future…</a:t>
                      </a:r>
                    </a:p>
                    <a:p>
                      <a:pPr marL="228600" indent="-228600" rtl="0" fontAlgn="t">
                        <a:spcBef>
                          <a:spcPts val="0"/>
                        </a:spcBef>
                        <a:spcAft>
                          <a:spcPts val="0"/>
                        </a:spcAft>
                        <a:buAutoNum type="arabicPeriod"/>
                      </a:pPr>
                      <a:r>
                        <a:rPr lang="en-GB" sz="1400" b="0" i="0" u="none" strike="noStrike" dirty="0">
                          <a:solidFill>
                            <a:srgbClr val="000000"/>
                          </a:solidFill>
                          <a:effectLst/>
                          <a:latin typeface="Arial" panose="020B0604020202020204" pitchFamily="34" charset="0"/>
                          <a:cs typeface="Arial" panose="020B0604020202020204" pitchFamily="34" charset="0"/>
                        </a:rPr>
                        <a:t>Set targets for client satisfaction.</a:t>
                      </a:r>
                    </a:p>
                    <a:p>
                      <a:pPr marL="228600" indent="-228600" rtl="0" fontAlgn="t">
                        <a:spcBef>
                          <a:spcPts val="0"/>
                        </a:spcBef>
                        <a:spcAft>
                          <a:spcPts val="0"/>
                        </a:spcAft>
                        <a:buAutoNum type="arabicPeriod"/>
                      </a:pPr>
                      <a:r>
                        <a:rPr lang="en-GB" sz="1400" b="0" i="0" u="none" strike="noStrike" dirty="0">
                          <a:solidFill>
                            <a:srgbClr val="000000"/>
                          </a:solidFill>
                          <a:effectLst/>
                          <a:latin typeface="Arial" panose="020B0604020202020204" pitchFamily="34" charset="0"/>
                          <a:cs typeface="Arial" panose="020B0604020202020204" pitchFamily="34" charset="0"/>
                        </a:rPr>
                        <a:t>Explore setting targets for client outcomes, this could include philanthropic giving and ESG investing as well as achieving life goals.</a:t>
                      </a:r>
                    </a:p>
                    <a:p>
                      <a:pPr marL="228600" indent="-228600" rtl="0" fontAlgn="t">
                        <a:spcBef>
                          <a:spcPts val="0"/>
                        </a:spcBef>
                        <a:spcAft>
                          <a:spcPts val="0"/>
                        </a:spcAft>
                        <a:buAutoNum type="arabicPeriod"/>
                      </a:pPr>
                      <a:r>
                        <a:rPr lang="en-GB" sz="1400" b="0" i="0" u="none" strike="noStrike" dirty="0">
                          <a:solidFill>
                            <a:srgbClr val="000000"/>
                          </a:solidFill>
                          <a:effectLst/>
                          <a:latin typeface="Arial" panose="020B0604020202020204" pitchFamily="34" charset="0"/>
                          <a:cs typeface="Arial" panose="020B0604020202020204" pitchFamily="34" charset="0"/>
                        </a:rPr>
                        <a:t>Explore how we can make our impact and microfinance offering to clients more robust.</a:t>
                      </a:r>
                    </a:p>
                    <a:p>
                      <a:pPr marL="228600" indent="-228600" rtl="0" fontAlgn="t">
                        <a:spcBef>
                          <a:spcPts val="0"/>
                        </a:spcBef>
                        <a:spcAft>
                          <a:spcPts val="0"/>
                        </a:spcAft>
                        <a:buAutoNum type="arabicPeriod"/>
                      </a:pPr>
                      <a:r>
                        <a:rPr lang="en-GB" sz="1400" b="0" i="0" u="none" strike="noStrike" dirty="0">
                          <a:solidFill>
                            <a:srgbClr val="000000"/>
                          </a:solidFill>
                          <a:effectLst/>
                          <a:latin typeface="Arial"/>
                          <a:cs typeface="Arial"/>
                        </a:rPr>
                        <a:t>Continue to grow our ESG screened investments as a proportion of </a:t>
                      </a:r>
                      <a:r>
                        <a:rPr lang="en-GB" sz="1400" b="0" i="0" u="none" strike="noStrike" dirty="0" err="1">
                          <a:solidFill>
                            <a:srgbClr val="000000"/>
                          </a:solidFill>
                          <a:effectLst/>
                          <a:latin typeface="Arial"/>
                          <a:cs typeface="Arial"/>
                        </a:rPr>
                        <a:t>AuM</a:t>
                      </a:r>
                      <a:r>
                        <a:rPr lang="en-GB" sz="1400" b="0" i="0" u="none" strike="noStrike" dirty="0">
                          <a:solidFill>
                            <a:srgbClr val="000000"/>
                          </a:solidFill>
                          <a:effectLst/>
                          <a:latin typeface="Arial"/>
                          <a:cs typeface="Arial"/>
                        </a:rPr>
                        <a:t>, potentially exploring making our ESG and sustainability options the default for new clients. </a:t>
                      </a:r>
                    </a:p>
                    <a:p>
                      <a:pPr marL="228600" marR="0" lvl="0" indent="-228600" algn="l" defTabSz="914400" rtl="0" eaLnBrk="1" fontAlgn="t" latinLnBrk="0" hangingPunct="1">
                        <a:lnSpc>
                          <a:spcPct val="100000"/>
                        </a:lnSpc>
                        <a:spcBef>
                          <a:spcPts val="0"/>
                        </a:spcBef>
                        <a:spcAft>
                          <a:spcPts val="0"/>
                        </a:spcAft>
                        <a:buClrTx/>
                        <a:buSzTx/>
                        <a:buFontTx/>
                        <a:buAutoNum type="arabicPeriod"/>
                        <a:tabLst/>
                        <a:defRPr/>
                      </a:pPr>
                      <a:r>
                        <a:rPr lang="en-GB" sz="1400" b="0" i="0" u="none" strike="noStrike" dirty="0">
                          <a:solidFill>
                            <a:srgbClr val="000000"/>
                          </a:solidFill>
                          <a:effectLst/>
                          <a:latin typeface="Arial" panose="020B0604020202020204" pitchFamily="34" charset="0"/>
                          <a:cs typeface="Arial" panose="020B0604020202020204" pitchFamily="34" charset="0"/>
                        </a:rPr>
                        <a:t>Consider including questions about sustainability and ESG preferences as part of our onboarding and ongoing client assessment process.</a:t>
                      </a:r>
                      <a:endParaRPr lang="en-GB" sz="1400" b="0" i="0" u="none" strike="noStrike" dirty="0">
                        <a:solidFill>
                          <a:srgbClr val="000000"/>
                        </a:solidFill>
                        <a:effectLst/>
                        <a:latin typeface="Arial"/>
                        <a:cs typeface="Arial"/>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761983373"/>
                  </a:ext>
                </a:extLst>
              </a:tr>
            </a:tbl>
          </a:graphicData>
        </a:graphic>
      </p:graphicFrame>
    </p:spTree>
    <p:extLst>
      <p:ext uri="{BB962C8B-B14F-4D97-AF65-F5344CB8AC3E}">
        <p14:creationId xmlns:p14="http://schemas.microsoft.com/office/powerpoint/2010/main" val="3909705113"/>
      </p:ext>
    </p:extLst>
  </p:cSld>
  <p:clrMapOvr>
    <a:masterClrMapping/>
  </p:clrMapOvr>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44546A"/>
      </a:dk2>
      <a:lt2>
        <a:srgbClr val="E7E6E6"/>
      </a:lt2>
      <a:accent1>
        <a:srgbClr val="39BB9D"/>
      </a:accent1>
      <a:accent2>
        <a:srgbClr val="008EAA"/>
      </a:accent2>
      <a:accent3>
        <a:srgbClr val="009C9E"/>
      </a:accent3>
      <a:accent4>
        <a:srgbClr val="8781BD"/>
      </a:accent4>
      <a:accent5>
        <a:srgbClr val="C8E9A0"/>
      </a:accent5>
      <a:accent6>
        <a:srgbClr val="4488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E035FC7BDF144CA4927E903C66979B" ma:contentTypeVersion="17" ma:contentTypeDescription="Create a new document." ma:contentTypeScope="" ma:versionID="aedca0e4e7d9f6b4e9ee9e44a0e7dd73">
  <xsd:schema xmlns:xsd="http://www.w3.org/2001/XMLSchema" xmlns:xs="http://www.w3.org/2001/XMLSchema" xmlns:p="http://schemas.microsoft.com/office/2006/metadata/properties" xmlns:ns2="8dc0986e-4410-4c2e-9d37-4fa6e9d75bc3" xmlns:ns3="cd71d562-4bb1-47bf-8c4f-29e978f1204e" targetNamespace="http://schemas.microsoft.com/office/2006/metadata/properties" ma:root="true" ma:fieldsID="83a7cdb7072d98df58a70fdf7b4d68c7" ns2:_="" ns3:_="">
    <xsd:import namespace="8dc0986e-4410-4c2e-9d37-4fa6e9d75bc3"/>
    <xsd:import namespace="cd71d562-4bb1-47bf-8c4f-29e978f1204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c0986e-4410-4c2e-9d37-4fa6e9d75b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9632d94-50dc-4058-bf32-e0009f1b7703"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d71d562-4bb1-47bf-8c4f-29e978f1204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1e3b0247-390b-4647-aaf7-b4a1b3bdeea0}" ma:internalName="TaxCatchAll" ma:showField="CatchAllData" ma:web="cd71d562-4bb1-47bf-8c4f-29e978f1204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d71d562-4bb1-47bf-8c4f-29e978f1204e" xsi:nil="true"/>
    <lcf76f155ced4ddcb4097134ff3c332f xmlns="8dc0986e-4410-4c2e-9d37-4fa6e9d75bc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5B50847-688F-460E-B7C7-DD952BB391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dc0986e-4410-4c2e-9d37-4fa6e9d75bc3"/>
    <ds:schemaRef ds:uri="cd71d562-4bb1-47bf-8c4f-29e978f120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618A1D9-FA99-4818-8CE7-6CC36568D8F2}">
  <ds:schemaRefs>
    <ds:schemaRef ds:uri="http://schemas.microsoft.com/sharepoint/v3/contenttype/forms"/>
  </ds:schemaRefs>
</ds:datastoreItem>
</file>

<file path=customXml/itemProps3.xml><?xml version="1.0" encoding="utf-8"?>
<ds:datastoreItem xmlns:ds="http://schemas.openxmlformats.org/officeDocument/2006/customXml" ds:itemID="{4F59E244-EBC4-4807-9B1D-DA7D15AC56DE}">
  <ds:schemaRefs>
    <ds:schemaRef ds:uri="http://purl.org/dc/elements/1.1/"/>
    <ds:schemaRef ds:uri="http://purl.org/dc/terms/"/>
    <ds:schemaRef ds:uri="http://schemas.openxmlformats.org/package/2006/metadata/core-properties"/>
    <ds:schemaRef ds:uri="8dc0986e-4410-4c2e-9d37-4fa6e9d75bc3"/>
    <ds:schemaRef ds:uri="http://purl.org/dc/dcmitype/"/>
    <ds:schemaRef ds:uri="http://schemas.microsoft.com/office/2006/metadata/properties"/>
    <ds:schemaRef ds:uri="http://schemas.microsoft.com/office/2006/documentManagement/types"/>
    <ds:schemaRef ds:uri="http://schemas.microsoft.com/office/infopath/2007/PartnerControls"/>
    <ds:schemaRef ds:uri="cd71d562-4bb1-47bf-8c4f-29e978f1204e"/>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21035</TotalTime>
  <Words>2358</Words>
  <Application>Microsoft Office PowerPoint</Application>
  <PresentationFormat>Widescreen</PresentationFormat>
  <Paragraphs>91</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BpH Wealth Impact report </vt:lpstr>
      <vt:lpstr>Leadership letter Darren Weeks- Managing Partner</vt:lpstr>
      <vt:lpstr>Leadership letter Simon Brown- Partner</vt:lpstr>
      <vt:lpstr>Our B Corp Journey so far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BpH Wealth Impact report 2023 </dc:title>
  <dc:creator>Karl Brown</dc:creator>
  <cp:lastModifiedBy>Karl Brown</cp:lastModifiedBy>
  <cp:revision>59</cp:revision>
  <dcterms:created xsi:type="dcterms:W3CDTF">2023-02-21T14:07:06Z</dcterms:created>
  <dcterms:modified xsi:type="dcterms:W3CDTF">2023-09-26T08:18:35Z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0x01010082E035FC7BDF144CA4927E903C66979B</vt:lpwstr>
  </property>
  <property fmtid="{D5CDD505-2E9C-101B-9397-08002B2CF9AE}" pid="3" name="MediaServiceImageTags">
    <vt:lpwstr/>
  </property>
</Properties>
</file>