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2"/>
  </p:notesMasterIdLst>
  <p:sldIdLst>
    <p:sldId id="330" r:id="rId2"/>
    <p:sldId id="376" r:id="rId3"/>
    <p:sldId id="391" r:id="rId4"/>
    <p:sldId id="392" r:id="rId5"/>
    <p:sldId id="393" r:id="rId6"/>
    <p:sldId id="394" r:id="rId7"/>
    <p:sldId id="395" r:id="rId8"/>
    <p:sldId id="396" r:id="rId9"/>
    <p:sldId id="397" r:id="rId10"/>
    <p:sldId id="398" r:id="rId11"/>
    <p:sldId id="399" r:id="rId12"/>
    <p:sldId id="400" r:id="rId13"/>
    <p:sldId id="261" r:id="rId14"/>
    <p:sldId id="262" r:id="rId15"/>
    <p:sldId id="312" r:id="rId16"/>
    <p:sldId id="313" r:id="rId17"/>
    <p:sldId id="259" r:id="rId18"/>
    <p:sldId id="296" r:id="rId19"/>
    <p:sldId id="310" r:id="rId20"/>
    <p:sldId id="311" r:id="rId21"/>
    <p:sldId id="329" r:id="rId22"/>
    <p:sldId id="401" r:id="rId23"/>
    <p:sldId id="263" r:id="rId24"/>
    <p:sldId id="264" r:id="rId25"/>
    <p:sldId id="314" r:id="rId26"/>
    <p:sldId id="315" r:id="rId27"/>
    <p:sldId id="316" r:id="rId28"/>
    <p:sldId id="317" r:id="rId29"/>
    <p:sldId id="318" r:id="rId30"/>
    <p:sldId id="319" r:id="rId31"/>
    <p:sldId id="320" r:id="rId32"/>
    <p:sldId id="340" r:id="rId33"/>
    <p:sldId id="337" r:id="rId34"/>
    <p:sldId id="338" r:id="rId35"/>
    <p:sldId id="339" r:id="rId36"/>
    <p:sldId id="341" r:id="rId37"/>
    <p:sldId id="265" r:id="rId38"/>
    <p:sldId id="266" r:id="rId39"/>
    <p:sldId id="342" r:id="rId40"/>
    <p:sldId id="353" r:id="rId41"/>
    <p:sldId id="354" r:id="rId42"/>
    <p:sldId id="355" r:id="rId43"/>
    <p:sldId id="356" r:id="rId44"/>
    <p:sldId id="321" r:id="rId45"/>
    <p:sldId id="357" r:id="rId46"/>
    <p:sldId id="267" r:id="rId47"/>
    <p:sldId id="268" r:id="rId48"/>
    <p:sldId id="408" r:id="rId49"/>
    <p:sldId id="331" r:id="rId50"/>
    <p:sldId id="403" r:id="rId51"/>
    <p:sldId id="404" r:id="rId52"/>
    <p:sldId id="405" r:id="rId53"/>
    <p:sldId id="406" r:id="rId54"/>
    <p:sldId id="407" r:id="rId55"/>
    <p:sldId id="358" r:id="rId56"/>
    <p:sldId id="323" r:id="rId57"/>
    <p:sldId id="359" r:id="rId58"/>
    <p:sldId id="269" r:id="rId59"/>
    <p:sldId id="324" r:id="rId60"/>
    <p:sldId id="409" r:id="rId61"/>
    <p:sldId id="325" r:id="rId62"/>
    <p:sldId id="326" r:id="rId63"/>
    <p:sldId id="327" r:id="rId64"/>
    <p:sldId id="328" r:id="rId65"/>
    <p:sldId id="271" r:id="rId66"/>
    <p:sldId id="336" r:id="rId67"/>
    <p:sldId id="360" r:id="rId68"/>
    <p:sldId id="410" r:id="rId69"/>
    <p:sldId id="411" r:id="rId70"/>
    <p:sldId id="272" r:id="rId71"/>
    <p:sldId id="306" r:id="rId72"/>
    <p:sldId id="307" r:id="rId73"/>
    <p:sldId id="308" r:id="rId74"/>
    <p:sldId id="309" r:id="rId75"/>
    <p:sldId id="273" r:id="rId76"/>
    <p:sldId id="274" r:id="rId77"/>
    <p:sldId id="369" r:id="rId78"/>
    <p:sldId id="362" r:id="rId79"/>
    <p:sldId id="363" r:id="rId80"/>
    <p:sldId id="364" r:id="rId81"/>
    <p:sldId id="365" r:id="rId82"/>
    <p:sldId id="366" r:id="rId83"/>
    <p:sldId id="275" r:id="rId84"/>
    <p:sldId id="276" r:id="rId85"/>
    <p:sldId id="298" r:id="rId86"/>
    <p:sldId id="299" r:id="rId87"/>
    <p:sldId id="300" r:id="rId88"/>
    <p:sldId id="301" r:id="rId89"/>
    <p:sldId id="375" r:id="rId90"/>
    <p:sldId id="377" r:id="rId91"/>
    <p:sldId id="378" r:id="rId92"/>
    <p:sldId id="379" r:id="rId93"/>
    <p:sldId id="380" r:id="rId94"/>
    <p:sldId id="381" r:id="rId95"/>
    <p:sldId id="382" r:id="rId96"/>
    <p:sldId id="383" r:id="rId97"/>
    <p:sldId id="384" r:id="rId98"/>
    <p:sldId id="385" r:id="rId99"/>
    <p:sldId id="386" r:id="rId100"/>
    <p:sldId id="402" r:id="rId10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B73D"/>
    <a:srgbClr val="543F30"/>
    <a:srgbClr val="A1784C"/>
    <a:srgbClr val="ED872C"/>
    <a:srgbClr val="D68533"/>
    <a:srgbClr val="383836"/>
    <a:srgbClr val="CC6B64"/>
    <a:srgbClr val="E6AD2C"/>
    <a:srgbClr val="71AAB1"/>
    <a:srgbClr val="459C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408" autoAdjust="0"/>
  </p:normalViewPr>
  <p:slideViewPr>
    <p:cSldViewPr snapToGrid="0">
      <p:cViewPr varScale="1">
        <p:scale>
          <a:sx n="77" d="100"/>
          <a:sy n="77" d="100"/>
        </p:scale>
        <p:origin x="144" y="60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0F9BCE-E578-478F-B3B1-3C5D987FE9A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5F1D2FD-11B1-4EFB-A17F-CE8E33D8E760}">
      <dgm:prSet phldrT="[Texto]" custT="1"/>
      <dgm:spPr/>
      <dgm:t>
        <a:bodyPr/>
        <a:lstStyle/>
        <a:p>
          <a:r>
            <a:rPr lang="es-ES" sz="2400" dirty="0" smtClean="0">
              <a:latin typeface="Proxima Nova Th" panose="02000506030000020004" pitchFamily="2" charset="0"/>
            </a:rPr>
            <a:t>Intención Analítica</a:t>
          </a:r>
          <a:endParaRPr lang="es-ES" sz="2400" dirty="0">
            <a:latin typeface="Proxima Nova Th" panose="02000506030000020004" pitchFamily="2" charset="0"/>
          </a:endParaRPr>
        </a:p>
      </dgm:t>
    </dgm:pt>
    <dgm:pt modelId="{B9812B4A-88BF-4506-8469-846FC347FA39}" type="parTrans" cxnId="{8ED90138-F2F8-453E-AACC-888FE2E2FF6E}">
      <dgm:prSet/>
      <dgm:spPr/>
      <dgm:t>
        <a:bodyPr/>
        <a:lstStyle/>
        <a:p>
          <a:endParaRPr lang="es-ES"/>
        </a:p>
      </dgm:t>
    </dgm:pt>
    <dgm:pt modelId="{59169284-B86B-4184-8B49-DD117EE815BD}" type="sibTrans" cxnId="{8ED90138-F2F8-453E-AACC-888FE2E2FF6E}">
      <dgm:prSet/>
      <dgm:spPr/>
      <dgm:t>
        <a:bodyPr/>
        <a:lstStyle/>
        <a:p>
          <a:endParaRPr lang="es-ES"/>
        </a:p>
      </dgm:t>
    </dgm:pt>
    <dgm:pt modelId="{23BED182-0EB3-449E-963A-F686D1D51580}">
      <dgm:prSet phldrT="[Texto]" custT="1"/>
      <dgm:spPr/>
      <dgm:t>
        <a:bodyPr/>
        <a:lstStyle/>
        <a:p>
          <a:r>
            <a:rPr lang="es-ES" sz="2400" dirty="0" smtClean="0">
              <a:latin typeface="Proxima Nova Th" panose="02000506030000020004" pitchFamily="2" charset="0"/>
            </a:rPr>
            <a:t>Prueba de hipótesis</a:t>
          </a:r>
          <a:endParaRPr lang="es-ES" sz="2400" dirty="0">
            <a:latin typeface="Proxima Nova Th" panose="02000506030000020004" pitchFamily="2" charset="0"/>
          </a:endParaRPr>
        </a:p>
      </dgm:t>
    </dgm:pt>
    <dgm:pt modelId="{8CE1B1EF-1ED9-40C9-9D29-4D4273081104}" type="parTrans" cxnId="{8BC3D4C0-FA62-4ACA-8FCB-7768C5D7473F}">
      <dgm:prSet/>
      <dgm:spPr>
        <a:ln w="28575">
          <a:solidFill>
            <a:schemeClr val="bg1"/>
          </a:solidFill>
        </a:ln>
      </dgm:spPr>
      <dgm:t>
        <a:bodyPr/>
        <a:lstStyle/>
        <a:p>
          <a:endParaRPr lang="es-ES"/>
        </a:p>
      </dgm:t>
    </dgm:pt>
    <dgm:pt modelId="{130E37BF-36D1-4D3F-8C96-1E3F9FE47C81}" type="sibTrans" cxnId="{8BC3D4C0-FA62-4ACA-8FCB-7768C5D7473F}">
      <dgm:prSet/>
      <dgm:spPr/>
      <dgm:t>
        <a:bodyPr/>
        <a:lstStyle/>
        <a:p>
          <a:endParaRPr lang="es-ES"/>
        </a:p>
      </dgm:t>
    </dgm:pt>
    <dgm:pt modelId="{F8D11779-C07C-4005-8523-3952EF49A12E}">
      <dgm:prSet phldrT="[Texto]" custT="1"/>
      <dgm:spPr/>
      <dgm:t>
        <a:bodyPr/>
        <a:lstStyle/>
        <a:p>
          <a:r>
            <a:rPr lang="es-ES" sz="2400" dirty="0" smtClean="0">
              <a:latin typeface="Proxima Nova Th" panose="02000506030000020004" pitchFamily="2" charset="0"/>
            </a:rPr>
            <a:t>Estimación puntual</a:t>
          </a:r>
          <a:endParaRPr lang="es-ES" sz="2400" dirty="0">
            <a:latin typeface="Proxima Nova Th" panose="02000506030000020004" pitchFamily="2" charset="0"/>
          </a:endParaRPr>
        </a:p>
      </dgm:t>
    </dgm:pt>
    <dgm:pt modelId="{5AC26C2E-88DD-4EA6-9773-A3ECF71DFA6B}" type="parTrans" cxnId="{669795F6-31F9-486E-BF68-A5CEF716E3C3}">
      <dgm:prSet/>
      <dgm:spPr>
        <a:ln w="28575">
          <a:solidFill>
            <a:schemeClr val="bg1"/>
          </a:solidFill>
        </a:ln>
      </dgm:spPr>
      <dgm:t>
        <a:bodyPr/>
        <a:lstStyle/>
        <a:p>
          <a:endParaRPr lang="es-ES"/>
        </a:p>
      </dgm:t>
    </dgm:pt>
    <dgm:pt modelId="{613BEFBF-B0DA-40AD-A742-3D9F7ACD85D7}" type="sibTrans" cxnId="{669795F6-31F9-486E-BF68-A5CEF716E3C3}">
      <dgm:prSet/>
      <dgm:spPr/>
      <dgm:t>
        <a:bodyPr/>
        <a:lstStyle/>
        <a:p>
          <a:endParaRPr lang="es-ES"/>
        </a:p>
      </dgm:t>
    </dgm:pt>
    <dgm:pt modelId="{0F0AE01F-C597-4968-816B-3B627D176409}">
      <dgm:prSet custT="1"/>
      <dgm:spPr/>
      <dgm:t>
        <a:bodyPr/>
        <a:lstStyle/>
        <a:p>
          <a:r>
            <a:rPr lang="es-ES" sz="2400" dirty="0" smtClean="0">
              <a:latin typeface="Proxima Nova Th" panose="02000506030000020004" pitchFamily="2" charset="0"/>
            </a:rPr>
            <a:t>Racional</a:t>
          </a:r>
          <a:endParaRPr lang="es-ES" sz="2400" dirty="0">
            <a:latin typeface="Proxima Nova Th" panose="02000506030000020004" pitchFamily="2" charset="0"/>
          </a:endParaRPr>
        </a:p>
      </dgm:t>
    </dgm:pt>
    <dgm:pt modelId="{9E8EA329-C153-4DAB-879D-45C77397AB3B}" type="parTrans" cxnId="{60E92E02-60F5-4428-8584-83F610BD3F1C}">
      <dgm:prSet/>
      <dgm:spPr>
        <a:ln w="28575">
          <a:solidFill>
            <a:schemeClr val="bg1"/>
          </a:solidFill>
        </a:ln>
      </dgm:spPr>
      <dgm:t>
        <a:bodyPr/>
        <a:lstStyle/>
        <a:p>
          <a:endParaRPr lang="es-ES"/>
        </a:p>
      </dgm:t>
    </dgm:pt>
    <dgm:pt modelId="{955A8989-D4DC-41E0-9076-C71C8564A0F6}" type="sibTrans" cxnId="{60E92E02-60F5-4428-8584-83F610BD3F1C}">
      <dgm:prSet/>
      <dgm:spPr/>
      <dgm:t>
        <a:bodyPr/>
        <a:lstStyle/>
        <a:p>
          <a:endParaRPr lang="es-ES"/>
        </a:p>
      </dgm:t>
    </dgm:pt>
    <dgm:pt modelId="{EFED8FEF-15BF-463B-A1B1-9CAF1B3A071A}">
      <dgm:prSet custT="1"/>
      <dgm:spPr/>
      <dgm:t>
        <a:bodyPr/>
        <a:lstStyle/>
        <a:p>
          <a:r>
            <a:rPr lang="es-ES" sz="2400" dirty="0" smtClean="0">
              <a:latin typeface="Proxima Nova Th" panose="02000506030000020004" pitchFamily="2" charset="0"/>
            </a:rPr>
            <a:t>Empírica</a:t>
          </a:r>
          <a:endParaRPr lang="es-ES" sz="2400" dirty="0">
            <a:latin typeface="Proxima Nova Th" panose="02000506030000020004" pitchFamily="2" charset="0"/>
          </a:endParaRPr>
        </a:p>
      </dgm:t>
    </dgm:pt>
    <dgm:pt modelId="{DFAC7379-5782-4A4C-822F-33FEE21ADA5B}" type="parTrans" cxnId="{A5A674DB-D11E-4D58-B691-678336459647}">
      <dgm:prSet/>
      <dgm:spPr>
        <a:ln w="28575">
          <a:solidFill>
            <a:schemeClr val="bg1"/>
          </a:solidFill>
        </a:ln>
      </dgm:spPr>
      <dgm:t>
        <a:bodyPr/>
        <a:lstStyle/>
        <a:p>
          <a:endParaRPr lang="es-ES"/>
        </a:p>
      </dgm:t>
    </dgm:pt>
    <dgm:pt modelId="{DACE6171-91D1-4E8C-AFCB-5AAA879ADD90}" type="sibTrans" cxnId="{A5A674DB-D11E-4D58-B691-678336459647}">
      <dgm:prSet/>
      <dgm:spPr/>
      <dgm:t>
        <a:bodyPr/>
        <a:lstStyle/>
        <a:p>
          <a:endParaRPr lang="es-ES"/>
        </a:p>
      </dgm:t>
    </dgm:pt>
    <dgm:pt modelId="{1BFB8F26-8A78-4878-9706-138B7C275392}">
      <dgm:prSet/>
      <dgm:spPr>
        <a:noFill/>
        <a:ln>
          <a:noFill/>
        </a:ln>
      </dgm:spPr>
      <dgm:t>
        <a:bodyPr/>
        <a:lstStyle/>
        <a:p>
          <a:endParaRPr lang="es-ES" dirty="0"/>
        </a:p>
      </dgm:t>
    </dgm:pt>
    <dgm:pt modelId="{15E2AE8D-9CD5-4296-B7AA-835DA6287DD5}" type="sibTrans" cxnId="{4D419EC5-69F2-4ACE-AF0B-FD50CC08F05C}">
      <dgm:prSet/>
      <dgm:spPr/>
      <dgm:t>
        <a:bodyPr/>
        <a:lstStyle/>
        <a:p>
          <a:endParaRPr lang="es-ES"/>
        </a:p>
      </dgm:t>
    </dgm:pt>
    <dgm:pt modelId="{FE646F23-CABB-4EDC-9FAB-BF5899A3BDD7}" type="parTrans" cxnId="{4D419EC5-69F2-4ACE-AF0B-FD50CC08F05C}">
      <dgm:prSet/>
      <dgm:spPr>
        <a:ln>
          <a:noFill/>
        </a:ln>
      </dgm:spPr>
      <dgm:t>
        <a:bodyPr/>
        <a:lstStyle/>
        <a:p>
          <a:endParaRPr lang="es-ES"/>
        </a:p>
      </dgm:t>
    </dgm:pt>
    <dgm:pt modelId="{9C4B940D-CFBE-47EA-81DC-2760FE89FC23}" type="pres">
      <dgm:prSet presAssocID="{7B0F9BCE-E578-478F-B3B1-3C5D987FE9A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155771EA-4F09-495D-807C-6159E2419651}" type="pres">
      <dgm:prSet presAssocID="{D5F1D2FD-11B1-4EFB-A17F-CE8E33D8E760}" presName="hierRoot1" presStyleCnt="0">
        <dgm:presLayoutVars>
          <dgm:hierBranch val="init"/>
        </dgm:presLayoutVars>
      </dgm:prSet>
      <dgm:spPr/>
    </dgm:pt>
    <dgm:pt modelId="{1A795089-F5C9-487B-B876-E01DE86484E8}" type="pres">
      <dgm:prSet presAssocID="{D5F1D2FD-11B1-4EFB-A17F-CE8E33D8E760}" presName="rootComposite1" presStyleCnt="0"/>
      <dgm:spPr/>
    </dgm:pt>
    <dgm:pt modelId="{AA7950E0-DD1F-4F1B-9B5F-8C8CE6B03A5B}" type="pres">
      <dgm:prSet presAssocID="{D5F1D2FD-11B1-4EFB-A17F-CE8E33D8E760}" presName="rootText1" presStyleLbl="node0" presStyleIdx="0" presStyleCnt="1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s-ES"/>
        </a:p>
      </dgm:t>
    </dgm:pt>
    <dgm:pt modelId="{9F9BE87F-38C7-4979-AE26-FD2AC11003A4}" type="pres">
      <dgm:prSet presAssocID="{D5F1D2FD-11B1-4EFB-A17F-CE8E33D8E760}" presName="rootConnector1" presStyleLbl="node1" presStyleIdx="0" presStyleCnt="0"/>
      <dgm:spPr/>
      <dgm:t>
        <a:bodyPr/>
        <a:lstStyle/>
        <a:p>
          <a:endParaRPr lang="es-ES"/>
        </a:p>
      </dgm:t>
    </dgm:pt>
    <dgm:pt modelId="{E4C9DD93-DD6A-47E6-AE85-C2AA86FE8838}" type="pres">
      <dgm:prSet presAssocID="{D5F1D2FD-11B1-4EFB-A17F-CE8E33D8E760}" presName="hierChild2" presStyleCnt="0"/>
      <dgm:spPr/>
    </dgm:pt>
    <dgm:pt modelId="{7BBD8CC3-C9E6-4E97-9799-99E444281574}" type="pres">
      <dgm:prSet presAssocID="{8CE1B1EF-1ED9-40C9-9D29-4D4273081104}" presName="Name37" presStyleLbl="parChTrans1D2" presStyleIdx="0" presStyleCnt="2"/>
      <dgm:spPr/>
      <dgm:t>
        <a:bodyPr/>
        <a:lstStyle/>
        <a:p>
          <a:endParaRPr lang="es-ES"/>
        </a:p>
      </dgm:t>
    </dgm:pt>
    <dgm:pt modelId="{084D990B-A480-41E4-95CE-B2E820D05B90}" type="pres">
      <dgm:prSet presAssocID="{23BED182-0EB3-449E-963A-F686D1D51580}" presName="hierRoot2" presStyleCnt="0">
        <dgm:presLayoutVars>
          <dgm:hierBranch val="init"/>
        </dgm:presLayoutVars>
      </dgm:prSet>
      <dgm:spPr/>
    </dgm:pt>
    <dgm:pt modelId="{652C5A20-0995-46BF-9C30-BE87DDB702FF}" type="pres">
      <dgm:prSet presAssocID="{23BED182-0EB3-449E-963A-F686D1D51580}" presName="rootComposite" presStyleCnt="0"/>
      <dgm:spPr/>
    </dgm:pt>
    <dgm:pt modelId="{DCEDF09D-16DE-4DBA-9D31-F40E29043131}" type="pres">
      <dgm:prSet presAssocID="{23BED182-0EB3-449E-963A-F686D1D51580}" presName="rootText" presStyleLbl="node2" presStyleIdx="0" presStyleCnt="2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s-ES"/>
        </a:p>
      </dgm:t>
    </dgm:pt>
    <dgm:pt modelId="{8C66076F-6E38-440E-9FE8-C4ABB0110CF8}" type="pres">
      <dgm:prSet presAssocID="{23BED182-0EB3-449E-963A-F686D1D51580}" presName="rootConnector" presStyleLbl="node2" presStyleIdx="0" presStyleCnt="2"/>
      <dgm:spPr/>
      <dgm:t>
        <a:bodyPr/>
        <a:lstStyle/>
        <a:p>
          <a:endParaRPr lang="es-ES"/>
        </a:p>
      </dgm:t>
    </dgm:pt>
    <dgm:pt modelId="{33D793F0-274F-455F-9733-75C52E21D821}" type="pres">
      <dgm:prSet presAssocID="{23BED182-0EB3-449E-963A-F686D1D51580}" presName="hierChild4" presStyleCnt="0"/>
      <dgm:spPr/>
    </dgm:pt>
    <dgm:pt modelId="{7C986CD4-500E-4A9B-B14E-D8EB28C4024A}" type="pres">
      <dgm:prSet presAssocID="{DFAC7379-5782-4A4C-822F-33FEE21ADA5B}" presName="Name37" presStyleLbl="parChTrans1D3" presStyleIdx="0" presStyleCnt="2"/>
      <dgm:spPr/>
      <dgm:t>
        <a:bodyPr/>
        <a:lstStyle/>
        <a:p>
          <a:endParaRPr lang="es-ES"/>
        </a:p>
      </dgm:t>
    </dgm:pt>
    <dgm:pt modelId="{14EEE633-395B-4E6F-86C7-9A6E273DDBF7}" type="pres">
      <dgm:prSet presAssocID="{EFED8FEF-15BF-463B-A1B1-9CAF1B3A071A}" presName="hierRoot2" presStyleCnt="0">
        <dgm:presLayoutVars>
          <dgm:hierBranch val="init"/>
        </dgm:presLayoutVars>
      </dgm:prSet>
      <dgm:spPr/>
    </dgm:pt>
    <dgm:pt modelId="{F2D01FC9-6F18-4A6A-BAB8-BEFE1876B662}" type="pres">
      <dgm:prSet presAssocID="{EFED8FEF-15BF-463B-A1B1-9CAF1B3A071A}" presName="rootComposite" presStyleCnt="0"/>
      <dgm:spPr/>
    </dgm:pt>
    <dgm:pt modelId="{4102EA73-030A-4B60-AC50-C0EB52BD6D6F}" type="pres">
      <dgm:prSet presAssocID="{EFED8FEF-15BF-463B-A1B1-9CAF1B3A071A}" presName="rootText" presStyleLbl="node3" presStyleIdx="0" presStyleCnt="2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s-ES"/>
        </a:p>
      </dgm:t>
    </dgm:pt>
    <dgm:pt modelId="{734F8C15-38BC-4857-886F-D637618AF1B3}" type="pres">
      <dgm:prSet presAssocID="{EFED8FEF-15BF-463B-A1B1-9CAF1B3A071A}" presName="rootConnector" presStyleLbl="node3" presStyleIdx="0" presStyleCnt="2"/>
      <dgm:spPr/>
      <dgm:t>
        <a:bodyPr/>
        <a:lstStyle/>
        <a:p>
          <a:endParaRPr lang="es-ES"/>
        </a:p>
      </dgm:t>
    </dgm:pt>
    <dgm:pt modelId="{62831C22-DA63-458C-9A49-DFF2DC11465C}" type="pres">
      <dgm:prSet presAssocID="{EFED8FEF-15BF-463B-A1B1-9CAF1B3A071A}" presName="hierChild4" presStyleCnt="0"/>
      <dgm:spPr/>
    </dgm:pt>
    <dgm:pt modelId="{A81DF11D-A938-4141-A84A-E26E0FA00EAF}" type="pres">
      <dgm:prSet presAssocID="{EFED8FEF-15BF-463B-A1B1-9CAF1B3A071A}" presName="hierChild5" presStyleCnt="0"/>
      <dgm:spPr/>
    </dgm:pt>
    <dgm:pt modelId="{91AA0C51-5271-427E-AC23-0F40F825398C}" type="pres">
      <dgm:prSet presAssocID="{9E8EA329-C153-4DAB-879D-45C77397AB3B}" presName="Name37" presStyleLbl="parChTrans1D3" presStyleIdx="1" presStyleCnt="2"/>
      <dgm:spPr/>
      <dgm:t>
        <a:bodyPr/>
        <a:lstStyle/>
        <a:p>
          <a:endParaRPr lang="es-ES"/>
        </a:p>
      </dgm:t>
    </dgm:pt>
    <dgm:pt modelId="{A7D03981-2B11-4DF6-B78A-4AD76EA3EDA5}" type="pres">
      <dgm:prSet presAssocID="{0F0AE01F-C597-4968-816B-3B627D176409}" presName="hierRoot2" presStyleCnt="0">
        <dgm:presLayoutVars>
          <dgm:hierBranch val="init"/>
        </dgm:presLayoutVars>
      </dgm:prSet>
      <dgm:spPr/>
    </dgm:pt>
    <dgm:pt modelId="{42F0B472-7D85-41B7-B7F8-C9EA024D7588}" type="pres">
      <dgm:prSet presAssocID="{0F0AE01F-C597-4968-816B-3B627D176409}" presName="rootComposite" presStyleCnt="0"/>
      <dgm:spPr/>
    </dgm:pt>
    <dgm:pt modelId="{F4ED3EC0-D6EA-4F11-BB4A-82F6CDBFB389}" type="pres">
      <dgm:prSet presAssocID="{0F0AE01F-C597-4968-816B-3B627D176409}" presName="rootText" presStyleLbl="node3" presStyleIdx="1" presStyleCnt="2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s-ES"/>
        </a:p>
      </dgm:t>
    </dgm:pt>
    <dgm:pt modelId="{FB5AAC5A-6D1C-42A1-BD9E-86F8340CAEEB}" type="pres">
      <dgm:prSet presAssocID="{0F0AE01F-C597-4968-816B-3B627D176409}" presName="rootConnector" presStyleLbl="node3" presStyleIdx="1" presStyleCnt="2"/>
      <dgm:spPr/>
      <dgm:t>
        <a:bodyPr/>
        <a:lstStyle/>
        <a:p>
          <a:endParaRPr lang="es-ES"/>
        </a:p>
      </dgm:t>
    </dgm:pt>
    <dgm:pt modelId="{7B862B67-BDC6-48A3-8A72-CA765BF486C8}" type="pres">
      <dgm:prSet presAssocID="{0F0AE01F-C597-4968-816B-3B627D176409}" presName="hierChild4" presStyleCnt="0"/>
      <dgm:spPr/>
    </dgm:pt>
    <dgm:pt modelId="{E28A2058-6E90-4A2F-9130-044CB3FED5D2}" type="pres">
      <dgm:prSet presAssocID="{FE646F23-CABB-4EDC-9FAB-BF5899A3BDD7}" presName="Name37" presStyleLbl="parChTrans1D4" presStyleIdx="0" presStyleCnt="1"/>
      <dgm:spPr/>
      <dgm:t>
        <a:bodyPr/>
        <a:lstStyle/>
        <a:p>
          <a:endParaRPr lang="es-ES"/>
        </a:p>
      </dgm:t>
    </dgm:pt>
    <dgm:pt modelId="{77BE72B0-EBA5-436C-9018-4E9DD7BE9B4E}" type="pres">
      <dgm:prSet presAssocID="{1BFB8F26-8A78-4878-9706-138B7C275392}" presName="hierRoot2" presStyleCnt="0">
        <dgm:presLayoutVars>
          <dgm:hierBranch val="init"/>
        </dgm:presLayoutVars>
      </dgm:prSet>
      <dgm:spPr/>
    </dgm:pt>
    <dgm:pt modelId="{6B74853C-93BC-4D0F-A74F-3FDF4C151143}" type="pres">
      <dgm:prSet presAssocID="{1BFB8F26-8A78-4878-9706-138B7C275392}" presName="rootComposite" presStyleCnt="0"/>
      <dgm:spPr/>
    </dgm:pt>
    <dgm:pt modelId="{1B1A0422-2416-48D6-81F7-EDD27F25AB6D}" type="pres">
      <dgm:prSet presAssocID="{1BFB8F26-8A78-4878-9706-138B7C275392}" presName="rootText" presStyleLbl="node4" presStyleIdx="0" presStyleCnt="1" custLinFactNeighborX="1251" custLinFactNeighborY="3753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s-ES"/>
        </a:p>
      </dgm:t>
    </dgm:pt>
    <dgm:pt modelId="{7A895710-5099-432F-9E59-DDE9CC50A7BE}" type="pres">
      <dgm:prSet presAssocID="{1BFB8F26-8A78-4878-9706-138B7C275392}" presName="rootConnector" presStyleLbl="node4" presStyleIdx="0" presStyleCnt="1"/>
      <dgm:spPr/>
      <dgm:t>
        <a:bodyPr/>
        <a:lstStyle/>
        <a:p>
          <a:endParaRPr lang="es-ES"/>
        </a:p>
      </dgm:t>
    </dgm:pt>
    <dgm:pt modelId="{A11A9934-4802-4844-B301-1418877003AE}" type="pres">
      <dgm:prSet presAssocID="{1BFB8F26-8A78-4878-9706-138B7C275392}" presName="hierChild4" presStyleCnt="0"/>
      <dgm:spPr/>
    </dgm:pt>
    <dgm:pt modelId="{4A34B8C3-FA92-4EF0-978F-042119BE8E0E}" type="pres">
      <dgm:prSet presAssocID="{1BFB8F26-8A78-4878-9706-138B7C275392}" presName="hierChild5" presStyleCnt="0"/>
      <dgm:spPr/>
    </dgm:pt>
    <dgm:pt modelId="{EC56B757-3FC0-4E78-B709-7A8FDDB1BD93}" type="pres">
      <dgm:prSet presAssocID="{0F0AE01F-C597-4968-816B-3B627D176409}" presName="hierChild5" presStyleCnt="0"/>
      <dgm:spPr/>
    </dgm:pt>
    <dgm:pt modelId="{946086AB-77A8-4432-AA0F-643AC221895E}" type="pres">
      <dgm:prSet presAssocID="{23BED182-0EB3-449E-963A-F686D1D51580}" presName="hierChild5" presStyleCnt="0"/>
      <dgm:spPr/>
    </dgm:pt>
    <dgm:pt modelId="{D1F27584-E9A2-4F19-941B-BAABC19CABE9}" type="pres">
      <dgm:prSet presAssocID="{5AC26C2E-88DD-4EA6-9773-A3ECF71DFA6B}" presName="Name37" presStyleLbl="parChTrans1D2" presStyleIdx="1" presStyleCnt="2"/>
      <dgm:spPr/>
      <dgm:t>
        <a:bodyPr/>
        <a:lstStyle/>
        <a:p>
          <a:endParaRPr lang="es-ES"/>
        </a:p>
      </dgm:t>
    </dgm:pt>
    <dgm:pt modelId="{A71CCD6E-A50A-4EA7-B055-1AE3D21B58C1}" type="pres">
      <dgm:prSet presAssocID="{F8D11779-C07C-4005-8523-3952EF49A12E}" presName="hierRoot2" presStyleCnt="0">
        <dgm:presLayoutVars>
          <dgm:hierBranch val="init"/>
        </dgm:presLayoutVars>
      </dgm:prSet>
      <dgm:spPr/>
    </dgm:pt>
    <dgm:pt modelId="{50B26275-29F9-4F66-BFFE-D11E4B40EDE9}" type="pres">
      <dgm:prSet presAssocID="{F8D11779-C07C-4005-8523-3952EF49A12E}" presName="rootComposite" presStyleCnt="0"/>
      <dgm:spPr/>
    </dgm:pt>
    <dgm:pt modelId="{E5E59101-CBC1-4294-9473-C079FE252B0A}" type="pres">
      <dgm:prSet presAssocID="{F8D11779-C07C-4005-8523-3952EF49A12E}" presName="rootText" presStyleLbl="node2" presStyleIdx="1" presStyleCnt="2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s-ES"/>
        </a:p>
      </dgm:t>
    </dgm:pt>
    <dgm:pt modelId="{CD03AE9F-8EB1-4C85-BF5C-24922C861041}" type="pres">
      <dgm:prSet presAssocID="{F8D11779-C07C-4005-8523-3952EF49A12E}" presName="rootConnector" presStyleLbl="node2" presStyleIdx="1" presStyleCnt="2"/>
      <dgm:spPr/>
      <dgm:t>
        <a:bodyPr/>
        <a:lstStyle/>
        <a:p>
          <a:endParaRPr lang="es-ES"/>
        </a:p>
      </dgm:t>
    </dgm:pt>
    <dgm:pt modelId="{B8C8F494-BF78-4F2E-9005-BB08DF0FEB39}" type="pres">
      <dgm:prSet presAssocID="{F8D11779-C07C-4005-8523-3952EF49A12E}" presName="hierChild4" presStyleCnt="0"/>
      <dgm:spPr/>
    </dgm:pt>
    <dgm:pt modelId="{10BF94BA-7009-495A-B4A5-CE1E2B50CD7C}" type="pres">
      <dgm:prSet presAssocID="{F8D11779-C07C-4005-8523-3952EF49A12E}" presName="hierChild5" presStyleCnt="0"/>
      <dgm:spPr/>
    </dgm:pt>
    <dgm:pt modelId="{D319106D-4468-4F5D-A6F8-9155EAA9C679}" type="pres">
      <dgm:prSet presAssocID="{D5F1D2FD-11B1-4EFB-A17F-CE8E33D8E760}" presName="hierChild3" presStyleCnt="0"/>
      <dgm:spPr/>
    </dgm:pt>
  </dgm:ptLst>
  <dgm:cxnLst>
    <dgm:cxn modelId="{61794A25-7EBC-442C-BD08-2469C5E0E3B8}" type="presOf" srcId="{EFED8FEF-15BF-463B-A1B1-9CAF1B3A071A}" destId="{734F8C15-38BC-4857-886F-D637618AF1B3}" srcOrd="1" destOrd="0" presId="urn:microsoft.com/office/officeart/2005/8/layout/orgChart1"/>
    <dgm:cxn modelId="{BBCC4B49-4EE9-4BE3-870E-F98BCBFB6FBB}" type="presOf" srcId="{8CE1B1EF-1ED9-40C9-9D29-4D4273081104}" destId="{7BBD8CC3-C9E6-4E97-9799-99E444281574}" srcOrd="0" destOrd="0" presId="urn:microsoft.com/office/officeart/2005/8/layout/orgChart1"/>
    <dgm:cxn modelId="{AA38540B-1C36-4D64-952D-FAF5A5106C22}" type="presOf" srcId="{FE646F23-CABB-4EDC-9FAB-BF5899A3BDD7}" destId="{E28A2058-6E90-4A2F-9130-044CB3FED5D2}" srcOrd="0" destOrd="0" presId="urn:microsoft.com/office/officeart/2005/8/layout/orgChart1"/>
    <dgm:cxn modelId="{93F83E55-893F-4119-A432-3D8B1BD31EE9}" type="presOf" srcId="{EFED8FEF-15BF-463B-A1B1-9CAF1B3A071A}" destId="{4102EA73-030A-4B60-AC50-C0EB52BD6D6F}" srcOrd="0" destOrd="0" presId="urn:microsoft.com/office/officeart/2005/8/layout/orgChart1"/>
    <dgm:cxn modelId="{446F5F0E-967D-4A42-B620-B9E6C2FF1C02}" type="presOf" srcId="{F8D11779-C07C-4005-8523-3952EF49A12E}" destId="{CD03AE9F-8EB1-4C85-BF5C-24922C861041}" srcOrd="1" destOrd="0" presId="urn:microsoft.com/office/officeart/2005/8/layout/orgChart1"/>
    <dgm:cxn modelId="{4EED653C-DB4E-4813-B9ED-01D966006044}" type="presOf" srcId="{1BFB8F26-8A78-4878-9706-138B7C275392}" destId="{7A895710-5099-432F-9E59-DDE9CC50A7BE}" srcOrd="1" destOrd="0" presId="urn:microsoft.com/office/officeart/2005/8/layout/orgChart1"/>
    <dgm:cxn modelId="{60AAEBE5-1F4B-469A-ABEA-9748E3785D9B}" type="presOf" srcId="{0F0AE01F-C597-4968-816B-3B627D176409}" destId="{FB5AAC5A-6D1C-42A1-BD9E-86F8340CAEEB}" srcOrd="1" destOrd="0" presId="urn:microsoft.com/office/officeart/2005/8/layout/orgChart1"/>
    <dgm:cxn modelId="{20411D9F-E459-4A35-9249-B8E39976359E}" type="presOf" srcId="{1BFB8F26-8A78-4878-9706-138B7C275392}" destId="{1B1A0422-2416-48D6-81F7-EDD27F25AB6D}" srcOrd="0" destOrd="0" presId="urn:microsoft.com/office/officeart/2005/8/layout/orgChart1"/>
    <dgm:cxn modelId="{8ED90138-F2F8-453E-AACC-888FE2E2FF6E}" srcId="{7B0F9BCE-E578-478F-B3B1-3C5D987FE9AB}" destId="{D5F1D2FD-11B1-4EFB-A17F-CE8E33D8E760}" srcOrd="0" destOrd="0" parTransId="{B9812B4A-88BF-4506-8469-846FC347FA39}" sibTransId="{59169284-B86B-4184-8B49-DD117EE815BD}"/>
    <dgm:cxn modelId="{057C8FB9-8FC5-4A28-B9E9-A0C670D98E85}" type="presOf" srcId="{F8D11779-C07C-4005-8523-3952EF49A12E}" destId="{E5E59101-CBC1-4294-9473-C079FE252B0A}" srcOrd="0" destOrd="0" presId="urn:microsoft.com/office/officeart/2005/8/layout/orgChart1"/>
    <dgm:cxn modelId="{D162450B-E40E-4B7A-A3CB-8E2746E02442}" type="presOf" srcId="{5AC26C2E-88DD-4EA6-9773-A3ECF71DFA6B}" destId="{D1F27584-E9A2-4F19-941B-BAABC19CABE9}" srcOrd="0" destOrd="0" presId="urn:microsoft.com/office/officeart/2005/8/layout/orgChart1"/>
    <dgm:cxn modelId="{211803EC-EC24-4FB3-9E29-C62CB4EA7384}" type="presOf" srcId="{0F0AE01F-C597-4968-816B-3B627D176409}" destId="{F4ED3EC0-D6EA-4F11-BB4A-82F6CDBFB389}" srcOrd="0" destOrd="0" presId="urn:microsoft.com/office/officeart/2005/8/layout/orgChart1"/>
    <dgm:cxn modelId="{21D57C64-20E6-4423-89CB-AE366E6D6656}" type="presOf" srcId="{DFAC7379-5782-4A4C-822F-33FEE21ADA5B}" destId="{7C986CD4-500E-4A9B-B14E-D8EB28C4024A}" srcOrd="0" destOrd="0" presId="urn:microsoft.com/office/officeart/2005/8/layout/orgChart1"/>
    <dgm:cxn modelId="{038ACDFC-A6B5-43CF-8B63-6784EB7B134B}" type="presOf" srcId="{23BED182-0EB3-449E-963A-F686D1D51580}" destId="{DCEDF09D-16DE-4DBA-9D31-F40E29043131}" srcOrd="0" destOrd="0" presId="urn:microsoft.com/office/officeart/2005/8/layout/orgChart1"/>
    <dgm:cxn modelId="{F3552F4B-5FF8-4202-926C-2AE6403F2989}" type="presOf" srcId="{D5F1D2FD-11B1-4EFB-A17F-CE8E33D8E760}" destId="{AA7950E0-DD1F-4F1B-9B5F-8C8CE6B03A5B}" srcOrd="0" destOrd="0" presId="urn:microsoft.com/office/officeart/2005/8/layout/orgChart1"/>
    <dgm:cxn modelId="{C92214F7-551A-441C-9695-8C895B7EE6E5}" type="presOf" srcId="{23BED182-0EB3-449E-963A-F686D1D51580}" destId="{8C66076F-6E38-440E-9FE8-C4ABB0110CF8}" srcOrd="1" destOrd="0" presId="urn:microsoft.com/office/officeart/2005/8/layout/orgChart1"/>
    <dgm:cxn modelId="{07DC90A0-2221-4210-8CBA-B65171EADD67}" type="presOf" srcId="{7B0F9BCE-E578-478F-B3B1-3C5D987FE9AB}" destId="{9C4B940D-CFBE-47EA-81DC-2760FE89FC23}" srcOrd="0" destOrd="0" presId="urn:microsoft.com/office/officeart/2005/8/layout/orgChart1"/>
    <dgm:cxn modelId="{60E92E02-60F5-4428-8584-83F610BD3F1C}" srcId="{23BED182-0EB3-449E-963A-F686D1D51580}" destId="{0F0AE01F-C597-4968-816B-3B627D176409}" srcOrd="1" destOrd="0" parTransId="{9E8EA329-C153-4DAB-879D-45C77397AB3B}" sibTransId="{955A8989-D4DC-41E0-9076-C71C8564A0F6}"/>
    <dgm:cxn modelId="{0D6CF181-1091-47F7-9E0F-74CED3A9D41C}" type="presOf" srcId="{9E8EA329-C153-4DAB-879D-45C77397AB3B}" destId="{91AA0C51-5271-427E-AC23-0F40F825398C}" srcOrd="0" destOrd="0" presId="urn:microsoft.com/office/officeart/2005/8/layout/orgChart1"/>
    <dgm:cxn modelId="{C35886F0-333C-4727-8D1E-7E7ABFCE33E1}" type="presOf" srcId="{D5F1D2FD-11B1-4EFB-A17F-CE8E33D8E760}" destId="{9F9BE87F-38C7-4979-AE26-FD2AC11003A4}" srcOrd="1" destOrd="0" presId="urn:microsoft.com/office/officeart/2005/8/layout/orgChart1"/>
    <dgm:cxn modelId="{8BC3D4C0-FA62-4ACA-8FCB-7768C5D7473F}" srcId="{D5F1D2FD-11B1-4EFB-A17F-CE8E33D8E760}" destId="{23BED182-0EB3-449E-963A-F686D1D51580}" srcOrd="0" destOrd="0" parTransId="{8CE1B1EF-1ED9-40C9-9D29-4D4273081104}" sibTransId="{130E37BF-36D1-4D3F-8C96-1E3F9FE47C81}"/>
    <dgm:cxn modelId="{4D419EC5-69F2-4ACE-AF0B-FD50CC08F05C}" srcId="{0F0AE01F-C597-4968-816B-3B627D176409}" destId="{1BFB8F26-8A78-4878-9706-138B7C275392}" srcOrd="0" destOrd="0" parTransId="{FE646F23-CABB-4EDC-9FAB-BF5899A3BDD7}" sibTransId="{15E2AE8D-9CD5-4296-B7AA-835DA6287DD5}"/>
    <dgm:cxn modelId="{669795F6-31F9-486E-BF68-A5CEF716E3C3}" srcId="{D5F1D2FD-11B1-4EFB-A17F-CE8E33D8E760}" destId="{F8D11779-C07C-4005-8523-3952EF49A12E}" srcOrd="1" destOrd="0" parTransId="{5AC26C2E-88DD-4EA6-9773-A3ECF71DFA6B}" sibTransId="{613BEFBF-B0DA-40AD-A742-3D9F7ACD85D7}"/>
    <dgm:cxn modelId="{A5A674DB-D11E-4D58-B691-678336459647}" srcId="{23BED182-0EB3-449E-963A-F686D1D51580}" destId="{EFED8FEF-15BF-463B-A1B1-9CAF1B3A071A}" srcOrd="0" destOrd="0" parTransId="{DFAC7379-5782-4A4C-822F-33FEE21ADA5B}" sibTransId="{DACE6171-91D1-4E8C-AFCB-5AAA879ADD90}"/>
    <dgm:cxn modelId="{25DE15C2-A470-454A-AD0A-34BF6E393EBD}" type="presParOf" srcId="{9C4B940D-CFBE-47EA-81DC-2760FE89FC23}" destId="{155771EA-4F09-495D-807C-6159E2419651}" srcOrd="0" destOrd="0" presId="urn:microsoft.com/office/officeart/2005/8/layout/orgChart1"/>
    <dgm:cxn modelId="{7132183A-6126-4780-ADFD-F347F4DAACDA}" type="presParOf" srcId="{155771EA-4F09-495D-807C-6159E2419651}" destId="{1A795089-F5C9-487B-B876-E01DE86484E8}" srcOrd="0" destOrd="0" presId="urn:microsoft.com/office/officeart/2005/8/layout/orgChart1"/>
    <dgm:cxn modelId="{68ABB759-A7DA-426B-B340-3B0DFA52E8AD}" type="presParOf" srcId="{1A795089-F5C9-487B-B876-E01DE86484E8}" destId="{AA7950E0-DD1F-4F1B-9B5F-8C8CE6B03A5B}" srcOrd="0" destOrd="0" presId="urn:microsoft.com/office/officeart/2005/8/layout/orgChart1"/>
    <dgm:cxn modelId="{6A78B66B-EFDD-4438-9069-034EA9CA82BD}" type="presParOf" srcId="{1A795089-F5C9-487B-B876-E01DE86484E8}" destId="{9F9BE87F-38C7-4979-AE26-FD2AC11003A4}" srcOrd="1" destOrd="0" presId="urn:microsoft.com/office/officeart/2005/8/layout/orgChart1"/>
    <dgm:cxn modelId="{3DD142FB-F7D2-4FC4-B81C-12C37DAB56B1}" type="presParOf" srcId="{155771EA-4F09-495D-807C-6159E2419651}" destId="{E4C9DD93-DD6A-47E6-AE85-C2AA86FE8838}" srcOrd="1" destOrd="0" presId="urn:microsoft.com/office/officeart/2005/8/layout/orgChart1"/>
    <dgm:cxn modelId="{D20EC420-7F92-47E8-885A-DF01E46608AB}" type="presParOf" srcId="{E4C9DD93-DD6A-47E6-AE85-C2AA86FE8838}" destId="{7BBD8CC3-C9E6-4E97-9799-99E444281574}" srcOrd="0" destOrd="0" presId="urn:microsoft.com/office/officeart/2005/8/layout/orgChart1"/>
    <dgm:cxn modelId="{E3C50241-B891-4ABC-BDE8-A4B6AC711FCE}" type="presParOf" srcId="{E4C9DD93-DD6A-47E6-AE85-C2AA86FE8838}" destId="{084D990B-A480-41E4-95CE-B2E820D05B90}" srcOrd="1" destOrd="0" presId="urn:microsoft.com/office/officeart/2005/8/layout/orgChart1"/>
    <dgm:cxn modelId="{8AC07504-7D56-4541-9554-44C05B24CF3D}" type="presParOf" srcId="{084D990B-A480-41E4-95CE-B2E820D05B90}" destId="{652C5A20-0995-46BF-9C30-BE87DDB702FF}" srcOrd="0" destOrd="0" presId="urn:microsoft.com/office/officeart/2005/8/layout/orgChart1"/>
    <dgm:cxn modelId="{2BA0FCC4-8992-4D52-A3D9-2656521F524F}" type="presParOf" srcId="{652C5A20-0995-46BF-9C30-BE87DDB702FF}" destId="{DCEDF09D-16DE-4DBA-9D31-F40E29043131}" srcOrd="0" destOrd="0" presId="urn:microsoft.com/office/officeart/2005/8/layout/orgChart1"/>
    <dgm:cxn modelId="{7528DF83-8D9B-408F-92DD-ED0669AD9194}" type="presParOf" srcId="{652C5A20-0995-46BF-9C30-BE87DDB702FF}" destId="{8C66076F-6E38-440E-9FE8-C4ABB0110CF8}" srcOrd="1" destOrd="0" presId="urn:microsoft.com/office/officeart/2005/8/layout/orgChart1"/>
    <dgm:cxn modelId="{0D838ADD-62D7-47F5-B946-E59BE22537EB}" type="presParOf" srcId="{084D990B-A480-41E4-95CE-B2E820D05B90}" destId="{33D793F0-274F-455F-9733-75C52E21D821}" srcOrd="1" destOrd="0" presId="urn:microsoft.com/office/officeart/2005/8/layout/orgChart1"/>
    <dgm:cxn modelId="{A27F7E1A-0142-4E9C-B4CD-F1095A0F873F}" type="presParOf" srcId="{33D793F0-274F-455F-9733-75C52E21D821}" destId="{7C986CD4-500E-4A9B-B14E-D8EB28C4024A}" srcOrd="0" destOrd="0" presId="urn:microsoft.com/office/officeart/2005/8/layout/orgChart1"/>
    <dgm:cxn modelId="{01DF1C75-43B4-4BB4-BF10-5A504187E73D}" type="presParOf" srcId="{33D793F0-274F-455F-9733-75C52E21D821}" destId="{14EEE633-395B-4E6F-86C7-9A6E273DDBF7}" srcOrd="1" destOrd="0" presId="urn:microsoft.com/office/officeart/2005/8/layout/orgChart1"/>
    <dgm:cxn modelId="{D71B5686-85AF-4CD0-9CD7-F4FD4EF5F09B}" type="presParOf" srcId="{14EEE633-395B-4E6F-86C7-9A6E273DDBF7}" destId="{F2D01FC9-6F18-4A6A-BAB8-BEFE1876B662}" srcOrd="0" destOrd="0" presId="urn:microsoft.com/office/officeart/2005/8/layout/orgChart1"/>
    <dgm:cxn modelId="{AE5F17BB-40A8-46B0-972C-780A53CD6B19}" type="presParOf" srcId="{F2D01FC9-6F18-4A6A-BAB8-BEFE1876B662}" destId="{4102EA73-030A-4B60-AC50-C0EB52BD6D6F}" srcOrd="0" destOrd="0" presId="urn:microsoft.com/office/officeart/2005/8/layout/orgChart1"/>
    <dgm:cxn modelId="{63A5D4A4-5CDC-4072-B34C-FDC2C3F2076C}" type="presParOf" srcId="{F2D01FC9-6F18-4A6A-BAB8-BEFE1876B662}" destId="{734F8C15-38BC-4857-886F-D637618AF1B3}" srcOrd="1" destOrd="0" presId="urn:microsoft.com/office/officeart/2005/8/layout/orgChart1"/>
    <dgm:cxn modelId="{D2C48FA7-26EC-4393-BCDF-CBE78FF1CA4B}" type="presParOf" srcId="{14EEE633-395B-4E6F-86C7-9A6E273DDBF7}" destId="{62831C22-DA63-458C-9A49-DFF2DC11465C}" srcOrd="1" destOrd="0" presId="urn:microsoft.com/office/officeart/2005/8/layout/orgChart1"/>
    <dgm:cxn modelId="{1B37A049-1C95-4F65-A9A9-5E0F3713F8EF}" type="presParOf" srcId="{14EEE633-395B-4E6F-86C7-9A6E273DDBF7}" destId="{A81DF11D-A938-4141-A84A-E26E0FA00EAF}" srcOrd="2" destOrd="0" presId="urn:microsoft.com/office/officeart/2005/8/layout/orgChart1"/>
    <dgm:cxn modelId="{EF68721D-AA68-4402-8642-440B720D455F}" type="presParOf" srcId="{33D793F0-274F-455F-9733-75C52E21D821}" destId="{91AA0C51-5271-427E-AC23-0F40F825398C}" srcOrd="2" destOrd="0" presId="urn:microsoft.com/office/officeart/2005/8/layout/orgChart1"/>
    <dgm:cxn modelId="{6EB8BB03-635C-49B0-B4B0-407F85F36EBA}" type="presParOf" srcId="{33D793F0-274F-455F-9733-75C52E21D821}" destId="{A7D03981-2B11-4DF6-B78A-4AD76EA3EDA5}" srcOrd="3" destOrd="0" presId="urn:microsoft.com/office/officeart/2005/8/layout/orgChart1"/>
    <dgm:cxn modelId="{1CB9609A-47DD-4000-BE34-6148D211A3B6}" type="presParOf" srcId="{A7D03981-2B11-4DF6-B78A-4AD76EA3EDA5}" destId="{42F0B472-7D85-41B7-B7F8-C9EA024D7588}" srcOrd="0" destOrd="0" presId="urn:microsoft.com/office/officeart/2005/8/layout/orgChart1"/>
    <dgm:cxn modelId="{2E7906AF-8425-4B35-93BD-59BE9F36C9C8}" type="presParOf" srcId="{42F0B472-7D85-41B7-B7F8-C9EA024D7588}" destId="{F4ED3EC0-D6EA-4F11-BB4A-82F6CDBFB389}" srcOrd="0" destOrd="0" presId="urn:microsoft.com/office/officeart/2005/8/layout/orgChart1"/>
    <dgm:cxn modelId="{3F2965D4-7C7E-4660-9868-4C955B075EB1}" type="presParOf" srcId="{42F0B472-7D85-41B7-B7F8-C9EA024D7588}" destId="{FB5AAC5A-6D1C-42A1-BD9E-86F8340CAEEB}" srcOrd="1" destOrd="0" presId="urn:microsoft.com/office/officeart/2005/8/layout/orgChart1"/>
    <dgm:cxn modelId="{CF509065-7815-4C36-9988-FB96E0493A61}" type="presParOf" srcId="{A7D03981-2B11-4DF6-B78A-4AD76EA3EDA5}" destId="{7B862B67-BDC6-48A3-8A72-CA765BF486C8}" srcOrd="1" destOrd="0" presId="urn:microsoft.com/office/officeart/2005/8/layout/orgChart1"/>
    <dgm:cxn modelId="{3E93533D-0EE2-405A-8F22-63B4B5DA9FD0}" type="presParOf" srcId="{7B862B67-BDC6-48A3-8A72-CA765BF486C8}" destId="{E28A2058-6E90-4A2F-9130-044CB3FED5D2}" srcOrd="0" destOrd="0" presId="urn:microsoft.com/office/officeart/2005/8/layout/orgChart1"/>
    <dgm:cxn modelId="{E8FD2B82-3059-4B96-B693-83CE69C56E6D}" type="presParOf" srcId="{7B862B67-BDC6-48A3-8A72-CA765BF486C8}" destId="{77BE72B0-EBA5-436C-9018-4E9DD7BE9B4E}" srcOrd="1" destOrd="0" presId="urn:microsoft.com/office/officeart/2005/8/layout/orgChart1"/>
    <dgm:cxn modelId="{5C6F3C97-C100-4AAE-8F04-152494714124}" type="presParOf" srcId="{77BE72B0-EBA5-436C-9018-4E9DD7BE9B4E}" destId="{6B74853C-93BC-4D0F-A74F-3FDF4C151143}" srcOrd="0" destOrd="0" presId="urn:microsoft.com/office/officeart/2005/8/layout/orgChart1"/>
    <dgm:cxn modelId="{380DFB31-D9E6-4AF5-AAA9-8333CE635418}" type="presParOf" srcId="{6B74853C-93BC-4D0F-A74F-3FDF4C151143}" destId="{1B1A0422-2416-48D6-81F7-EDD27F25AB6D}" srcOrd="0" destOrd="0" presId="urn:microsoft.com/office/officeart/2005/8/layout/orgChart1"/>
    <dgm:cxn modelId="{FD1D413E-BEB1-41E7-A37C-D25C06A1C693}" type="presParOf" srcId="{6B74853C-93BC-4D0F-A74F-3FDF4C151143}" destId="{7A895710-5099-432F-9E59-DDE9CC50A7BE}" srcOrd="1" destOrd="0" presId="urn:microsoft.com/office/officeart/2005/8/layout/orgChart1"/>
    <dgm:cxn modelId="{90EDAC9C-0494-4D4C-AA29-069636B80FF3}" type="presParOf" srcId="{77BE72B0-EBA5-436C-9018-4E9DD7BE9B4E}" destId="{A11A9934-4802-4844-B301-1418877003AE}" srcOrd="1" destOrd="0" presId="urn:microsoft.com/office/officeart/2005/8/layout/orgChart1"/>
    <dgm:cxn modelId="{6901A8DF-0D9F-4FB9-883E-CDC3437CE282}" type="presParOf" srcId="{77BE72B0-EBA5-436C-9018-4E9DD7BE9B4E}" destId="{4A34B8C3-FA92-4EF0-978F-042119BE8E0E}" srcOrd="2" destOrd="0" presId="urn:microsoft.com/office/officeart/2005/8/layout/orgChart1"/>
    <dgm:cxn modelId="{79B4297C-7E07-4514-855F-66931592D144}" type="presParOf" srcId="{A7D03981-2B11-4DF6-B78A-4AD76EA3EDA5}" destId="{EC56B757-3FC0-4E78-B709-7A8FDDB1BD93}" srcOrd="2" destOrd="0" presId="urn:microsoft.com/office/officeart/2005/8/layout/orgChart1"/>
    <dgm:cxn modelId="{EE22C808-B828-4B13-99D5-B16BA0C82ACB}" type="presParOf" srcId="{084D990B-A480-41E4-95CE-B2E820D05B90}" destId="{946086AB-77A8-4432-AA0F-643AC221895E}" srcOrd="2" destOrd="0" presId="urn:microsoft.com/office/officeart/2005/8/layout/orgChart1"/>
    <dgm:cxn modelId="{8F16CD2E-E2BD-44C8-9F60-9D8DB0AFDDE6}" type="presParOf" srcId="{E4C9DD93-DD6A-47E6-AE85-C2AA86FE8838}" destId="{D1F27584-E9A2-4F19-941B-BAABC19CABE9}" srcOrd="2" destOrd="0" presId="urn:microsoft.com/office/officeart/2005/8/layout/orgChart1"/>
    <dgm:cxn modelId="{27C3A45C-8D8D-4BD7-AFFD-FF12C66FDEF3}" type="presParOf" srcId="{E4C9DD93-DD6A-47E6-AE85-C2AA86FE8838}" destId="{A71CCD6E-A50A-4EA7-B055-1AE3D21B58C1}" srcOrd="3" destOrd="0" presId="urn:microsoft.com/office/officeart/2005/8/layout/orgChart1"/>
    <dgm:cxn modelId="{7758B2F3-7D86-4653-8EBC-75A93A28D175}" type="presParOf" srcId="{A71CCD6E-A50A-4EA7-B055-1AE3D21B58C1}" destId="{50B26275-29F9-4F66-BFFE-D11E4B40EDE9}" srcOrd="0" destOrd="0" presId="urn:microsoft.com/office/officeart/2005/8/layout/orgChart1"/>
    <dgm:cxn modelId="{CDAF5B95-1F22-4BDD-BACD-698FFF98B433}" type="presParOf" srcId="{50B26275-29F9-4F66-BFFE-D11E4B40EDE9}" destId="{E5E59101-CBC1-4294-9473-C079FE252B0A}" srcOrd="0" destOrd="0" presId="urn:microsoft.com/office/officeart/2005/8/layout/orgChart1"/>
    <dgm:cxn modelId="{FF1A0726-A1E3-401F-B530-534F860675A2}" type="presParOf" srcId="{50B26275-29F9-4F66-BFFE-D11E4B40EDE9}" destId="{CD03AE9F-8EB1-4C85-BF5C-24922C861041}" srcOrd="1" destOrd="0" presId="urn:microsoft.com/office/officeart/2005/8/layout/orgChart1"/>
    <dgm:cxn modelId="{7EE216AB-5A51-4536-B4D2-71D0B5DCC579}" type="presParOf" srcId="{A71CCD6E-A50A-4EA7-B055-1AE3D21B58C1}" destId="{B8C8F494-BF78-4F2E-9005-BB08DF0FEB39}" srcOrd="1" destOrd="0" presId="urn:microsoft.com/office/officeart/2005/8/layout/orgChart1"/>
    <dgm:cxn modelId="{6702F4B0-EC56-488E-9424-8347EC80FE9F}" type="presParOf" srcId="{A71CCD6E-A50A-4EA7-B055-1AE3D21B58C1}" destId="{10BF94BA-7009-495A-B4A5-CE1E2B50CD7C}" srcOrd="2" destOrd="0" presId="urn:microsoft.com/office/officeart/2005/8/layout/orgChart1"/>
    <dgm:cxn modelId="{A2DD239B-44A6-4EC3-ACA3-F38386E5DBC0}" type="presParOf" srcId="{155771EA-4F09-495D-807C-6159E2419651}" destId="{D319106D-4468-4F5D-A6F8-9155EAA9C67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86D28A-990E-48D1-A505-182C2D152A86}" type="datetimeFigureOut">
              <a:rPr lang="es-ES" smtClean="0"/>
              <a:t>08/12/2016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9068C2-BCC4-4259-AFE2-AEDB6FB318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5954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068C2-BCC4-4259-AFE2-AEDB6FB318DE}" type="slidenum">
              <a:rPr lang="es-ES" smtClean="0"/>
              <a:t>45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1276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3A1C0-04AB-4A18-8834-240D64DFE0D8}" type="datetimeFigureOut">
              <a:rPr lang="es-ES" smtClean="0"/>
              <a:t>08/12/2016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1CC7D-9208-4BA0-8722-651286C296B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6039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3A1C0-04AB-4A18-8834-240D64DFE0D8}" type="datetimeFigureOut">
              <a:rPr lang="es-ES" smtClean="0"/>
              <a:t>08/12/2016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1CC7D-9208-4BA0-8722-651286C296B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2229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3A1C0-04AB-4A18-8834-240D64DFE0D8}" type="datetimeFigureOut">
              <a:rPr lang="es-ES" smtClean="0"/>
              <a:t>08/12/2016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1CC7D-9208-4BA0-8722-651286C296B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118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3A1C0-04AB-4A18-8834-240D64DFE0D8}" type="datetimeFigureOut">
              <a:rPr lang="es-ES" smtClean="0"/>
              <a:t>08/12/2016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1CC7D-9208-4BA0-8722-651286C296B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8928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3A1C0-04AB-4A18-8834-240D64DFE0D8}" type="datetimeFigureOut">
              <a:rPr lang="es-ES" smtClean="0"/>
              <a:t>08/12/2016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1CC7D-9208-4BA0-8722-651286C296B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1168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3A1C0-04AB-4A18-8834-240D64DFE0D8}" type="datetimeFigureOut">
              <a:rPr lang="es-ES" smtClean="0"/>
              <a:t>08/12/2016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1CC7D-9208-4BA0-8722-651286C296B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4890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3A1C0-04AB-4A18-8834-240D64DFE0D8}" type="datetimeFigureOut">
              <a:rPr lang="es-ES" smtClean="0"/>
              <a:t>08/12/2016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1CC7D-9208-4BA0-8722-651286C296B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2999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3A1C0-04AB-4A18-8834-240D64DFE0D8}" type="datetimeFigureOut">
              <a:rPr lang="es-ES" smtClean="0"/>
              <a:t>08/12/2016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1CC7D-9208-4BA0-8722-651286C296B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0033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3A1C0-04AB-4A18-8834-240D64DFE0D8}" type="datetimeFigureOut">
              <a:rPr lang="es-ES" smtClean="0"/>
              <a:t>08/12/2016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1CC7D-9208-4BA0-8722-651286C296B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4998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3A1C0-04AB-4A18-8834-240D64DFE0D8}" type="datetimeFigureOut">
              <a:rPr lang="es-ES" smtClean="0"/>
              <a:t>08/12/2016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1CC7D-9208-4BA0-8722-651286C296B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616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3A1C0-04AB-4A18-8834-240D64DFE0D8}" type="datetimeFigureOut">
              <a:rPr lang="es-ES" smtClean="0"/>
              <a:t>08/12/2016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1CC7D-9208-4BA0-8722-651286C296B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0479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3A1C0-04AB-4A18-8834-240D64DFE0D8}" type="datetimeFigureOut">
              <a:rPr lang="es-ES" smtClean="0"/>
              <a:t>08/12/2016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1CC7D-9208-4BA0-8722-651286C296B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7285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9.wmf"/><Relationship Id="rId4" Type="http://schemas.openxmlformats.org/officeDocument/2006/relationships/oleObject" Target="../embeddings/oleObject1.bin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25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95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995623" y="3308495"/>
            <a:ext cx="792110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Qué </a:t>
            </a:r>
            <a:r>
              <a:rPr lang="es-E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es </a:t>
            </a:r>
            <a:r>
              <a:rPr lang="es-E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Lt" panose="02000506030000020004" pitchFamily="2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una línea de investigación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094704" y="907838"/>
            <a:ext cx="2751074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1</a:t>
            </a:r>
          </a:p>
        </p:txBody>
      </p:sp>
    </p:spTree>
    <p:extLst>
      <p:ext uri="{BB962C8B-B14F-4D97-AF65-F5344CB8AC3E}">
        <p14:creationId xmlns:p14="http://schemas.microsoft.com/office/powerpoint/2010/main" val="361767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094704" y="907838"/>
            <a:ext cx="3058851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</a:t>
            </a:r>
            <a:r>
              <a:rPr lang="es-ES" sz="1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2</a:t>
            </a:r>
            <a:endParaRPr lang="es-ES" sz="15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ima Nova Th" panose="02000506030000020004" pitchFamily="2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408349" y="3308495"/>
            <a:ext cx="785242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Porqué </a:t>
            </a:r>
            <a:r>
              <a:rPr lang="es-E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Lt" panose="02000506030000020004" pitchFamily="2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una línea de investigación</a:t>
            </a:r>
          </a:p>
        </p:txBody>
      </p:sp>
    </p:spTree>
    <p:extLst>
      <p:ext uri="{BB962C8B-B14F-4D97-AF65-F5344CB8AC3E}">
        <p14:creationId xmlns:p14="http://schemas.microsoft.com/office/powerpoint/2010/main" val="320106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094704" y="907838"/>
            <a:ext cx="3049233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3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468190" y="3128191"/>
            <a:ext cx="897657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Lt" panose="02000506030000020004" pitchFamily="2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Cuál </a:t>
            </a:r>
            <a:r>
              <a:rPr lang="es-E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Lt" panose="02000506030000020004" pitchFamily="2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es el tema que más te </a:t>
            </a:r>
            <a:r>
              <a:rPr lang="es-E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apasiona</a:t>
            </a:r>
          </a:p>
        </p:txBody>
      </p:sp>
    </p:spTree>
    <p:extLst>
      <p:ext uri="{BB962C8B-B14F-4D97-AF65-F5344CB8AC3E}">
        <p14:creationId xmlns:p14="http://schemas.microsoft.com/office/powerpoint/2010/main" val="163291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094704" y="907838"/>
            <a:ext cx="3074881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4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710743" y="3350351"/>
            <a:ext cx="877051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Lt" panose="02000506030000020004" pitchFamily="2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En </a:t>
            </a:r>
            <a:r>
              <a:rPr lang="es-E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Lt" panose="02000506030000020004" pitchFamily="2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qué tema eres </a:t>
            </a:r>
            <a:r>
              <a:rPr lang="es-E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realmente bueno</a:t>
            </a:r>
          </a:p>
        </p:txBody>
      </p:sp>
    </p:spTree>
    <p:extLst>
      <p:ext uri="{BB962C8B-B14F-4D97-AF65-F5344CB8AC3E}">
        <p14:creationId xmlns:p14="http://schemas.microsoft.com/office/powerpoint/2010/main" val="261723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094704" y="907838"/>
            <a:ext cx="3078087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5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955442" y="3308495"/>
            <a:ext cx="828111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Una </a:t>
            </a:r>
            <a:r>
              <a:rPr lang="es-E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vocación </a:t>
            </a:r>
            <a:r>
              <a:rPr lang="es-E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Lt" panose="02000506030000020004" pitchFamily="2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dentro de tu profesión</a:t>
            </a:r>
          </a:p>
        </p:txBody>
      </p:sp>
    </p:spTree>
    <p:extLst>
      <p:ext uri="{BB962C8B-B14F-4D97-AF65-F5344CB8AC3E}">
        <p14:creationId xmlns:p14="http://schemas.microsoft.com/office/powerpoint/2010/main" val="355829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094704" y="907838"/>
            <a:ext cx="3078087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6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891048" y="3308495"/>
            <a:ext cx="840990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Lt" panose="02000506030000020004" pitchFamily="2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Lo </a:t>
            </a:r>
            <a:r>
              <a:rPr lang="es-E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Lt" panose="02000506030000020004" pitchFamily="2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que más necesitan </a:t>
            </a:r>
            <a:r>
              <a:rPr lang="es-E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tus pacientes</a:t>
            </a:r>
          </a:p>
        </p:txBody>
      </p:sp>
    </p:spTree>
    <p:extLst>
      <p:ext uri="{BB962C8B-B14F-4D97-AF65-F5344CB8AC3E}">
        <p14:creationId xmlns:p14="http://schemas.microsoft.com/office/powerpoint/2010/main" val="184474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094704" y="907838"/>
            <a:ext cx="2967479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7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710744" y="3429000"/>
            <a:ext cx="877051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Lt" panose="02000506030000020004" pitchFamily="2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Busca </a:t>
            </a:r>
            <a:r>
              <a:rPr lang="es-E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Lt" panose="02000506030000020004" pitchFamily="2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en tus </a:t>
            </a:r>
            <a:r>
              <a:rPr lang="es-E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experiencias pasadas </a:t>
            </a:r>
          </a:p>
        </p:txBody>
      </p:sp>
    </p:spTree>
    <p:extLst>
      <p:ext uri="{BB962C8B-B14F-4D97-AF65-F5344CB8AC3E}">
        <p14:creationId xmlns:p14="http://schemas.microsoft.com/office/powerpoint/2010/main" val="413878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094704" y="907838"/>
            <a:ext cx="3079689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8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841679" y="3350351"/>
            <a:ext cx="871899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Lt" panose="02000506030000020004" pitchFamily="2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Cuáles </a:t>
            </a:r>
            <a:r>
              <a:rPr lang="es-E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Lt" panose="02000506030000020004" pitchFamily="2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son tus </a:t>
            </a:r>
            <a:r>
              <a:rPr lang="es-E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expectativas personales</a:t>
            </a:r>
          </a:p>
        </p:txBody>
      </p:sp>
    </p:spTree>
    <p:extLst>
      <p:ext uri="{BB962C8B-B14F-4D97-AF65-F5344CB8AC3E}">
        <p14:creationId xmlns:p14="http://schemas.microsoft.com/office/powerpoint/2010/main" val="66634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094704" y="907838"/>
            <a:ext cx="3078087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9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961881" y="3429000"/>
            <a:ext cx="826823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Lt" panose="02000506030000020004" pitchFamily="2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Piensa </a:t>
            </a:r>
            <a:r>
              <a:rPr lang="es-E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Lt" panose="02000506030000020004" pitchFamily="2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en </a:t>
            </a:r>
            <a:r>
              <a:rPr lang="es-E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el futuro de tu vocación</a:t>
            </a:r>
          </a:p>
        </p:txBody>
      </p:sp>
    </p:spTree>
    <p:extLst>
      <p:ext uri="{BB962C8B-B14F-4D97-AF65-F5344CB8AC3E}">
        <p14:creationId xmlns:p14="http://schemas.microsoft.com/office/powerpoint/2010/main" val="215842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094704" y="907838"/>
            <a:ext cx="3950120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10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058473" y="3308495"/>
            <a:ext cx="807505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Descubre </a:t>
            </a:r>
            <a:r>
              <a:rPr lang="es-E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Lt" panose="02000506030000020004" pitchFamily="2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tu línea de investigación</a:t>
            </a:r>
          </a:p>
        </p:txBody>
      </p:sp>
    </p:spTree>
    <p:extLst>
      <p:ext uri="{BB962C8B-B14F-4D97-AF65-F5344CB8AC3E}">
        <p14:creationId xmlns:p14="http://schemas.microsoft.com/office/powerpoint/2010/main" val="71257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78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Resultado de imag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7459"/>
            <a:ext cx="10744200" cy="6830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581102" y="4359972"/>
            <a:ext cx="652935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Pide un deseo </a:t>
            </a:r>
            <a:r>
              <a:rPr lang="es-E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Lt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dentro </a:t>
            </a:r>
            <a:r>
              <a:rPr lang="es-E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Lt" panose="02000506030000020004" pitchFamily="2" charset="0"/>
                <a:cs typeface="Times New Roman" panose="02020603050405020304" pitchFamily="18" charset="0"/>
              </a:rPr>
              <a:t>de </a:t>
            </a:r>
          </a:p>
          <a:p>
            <a:r>
              <a:rPr lang="es-E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Lt" panose="02000506030000020004" pitchFamily="2" charset="0"/>
                <a:cs typeface="Times New Roman" panose="02020603050405020304" pitchFamily="18" charset="0"/>
              </a:rPr>
              <a:t>tu línea de investigación</a:t>
            </a:r>
            <a:endParaRPr lang="es-E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ima Nova Lt" panose="02000506030000020004" pitchFamily="2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610656" y="2673138"/>
            <a:ext cx="182774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9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1</a:t>
            </a:r>
          </a:p>
        </p:txBody>
      </p:sp>
    </p:spTree>
    <p:extLst>
      <p:ext uri="{BB962C8B-B14F-4D97-AF65-F5344CB8AC3E}">
        <p14:creationId xmlns:p14="http://schemas.microsoft.com/office/powerpoint/2010/main" val="597209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8" name="Picture 4" descr="Resultado de imagen para chichen itz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162" r="16908" b="15350"/>
          <a:stretch/>
        </p:blipFill>
        <p:spPr bwMode="auto">
          <a:xfrm>
            <a:off x="-1" y="0"/>
            <a:ext cx="12179301" cy="687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617868" y="2129113"/>
            <a:ext cx="498726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Lt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Determina el</a:t>
            </a:r>
          </a:p>
          <a:p>
            <a:r>
              <a:rPr lang="es-E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  <a:cs typeface="Times New Roman" panose="02020603050405020304" pitchFamily="18" charset="0"/>
              </a:rPr>
              <a:t>Nivel investigativo</a:t>
            </a:r>
            <a:endParaRPr lang="es-E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ima Nova Lt" panose="02000506030000020004" pitchFamily="2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617868" y="686453"/>
            <a:ext cx="202491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9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2</a:t>
            </a:r>
          </a:p>
        </p:txBody>
      </p:sp>
    </p:spTree>
    <p:extLst>
      <p:ext uri="{BB962C8B-B14F-4D97-AF65-F5344CB8AC3E}">
        <p14:creationId xmlns:p14="http://schemas.microsoft.com/office/powerpoint/2010/main" val="404060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9" name="40 Grupo"/>
          <p:cNvGrpSpPr>
            <a:grpSpLocks/>
          </p:cNvGrpSpPr>
          <p:nvPr/>
        </p:nvGrpSpPr>
        <p:grpSpPr bwMode="auto">
          <a:xfrm>
            <a:off x="3991077" y="1344930"/>
            <a:ext cx="1522771" cy="1622610"/>
            <a:chOff x="1578721" y="0"/>
            <a:chExt cx="533319" cy="58115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0" name="28 Trapecio"/>
            <p:cNvSpPr/>
            <p:nvPr/>
          </p:nvSpPr>
          <p:spPr>
            <a:xfrm>
              <a:off x="1584030" y="0"/>
              <a:ext cx="528010" cy="580571"/>
            </a:xfrm>
            <a:prstGeom prst="trapezoid">
              <a:avLst>
                <a:gd name="adj" fmla="val 50000"/>
              </a:avLst>
            </a:prstGeom>
            <a:solidFill>
              <a:srgbClr val="71AAB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Trapecio 4"/>
            <p:cNvSpPr/>
            <p:nvPr/>
          </p:nvSpPr>
          <p:spPr>
            <a:xfrm>
              <a:off x="1578721" y="364358"/>
              <a:ext cx="528010" cy="2168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714" b="1" dirty="0">
                  <a:cs typeface="Arial" pitchFamily="34" charset="0"/>
                </a:rPr>
                <a:t>Aplicativo</a:t>
              </a:r>
            </a:p>
          </p:txBody>
        </p:sp>
      </p:grpSp>
      <p:grpSp>
        <p:nvGrpSpPr>
          <p:cNvPr id="32" name="46 Grupo"/>
          <p:cNvGrpSpPr>
            <a:grpSpLocks/>
          </p:cNvGrpSpPr>
          <p:nvPr/>
        </p:nvGrpSpPr>
        <p:grpSpPr bwMode="auto">
          <a:xfrm>
            <a:off x="3718775" y="2961317"/>
            <a:ext cx="2085719" cy="632884"/>
            <a:chOff x="1056020" y="1152427"/>
            <a:chExt cx="1584030" cy="58928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3" name="31 Trapecio"/>
            <p:cNvSpPr/>
            <p:nvPr/>
          </p:nvSpPr>
          <p:spPr>
            <a:xfrm>
              <a:off x="1056020" y="1161142"/>
              <a:ext cx="1584030" cy="580571"/>
            </a:xfrm>
            <a:prstGeom prst="trapezoid">
              <a:avLst>
                <a:gd name="adj" fmla="val 45473"/>
              </a:avLst>
            </a:prstGeom>
            <a:solidFill>
              <a:srgbClr val="E6AD2C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Trapecio 4"/>
            <p:cNvSpPr/>
            <p:nvPr/>
          </p:nvSpPr>
          <p:spPr>
            <a:xfrm>
              <a:off x="1332569" y="1152427"/>
              <a:ext cx="1028508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857" b="1" dirty="0">
                  <a:cs typeface="Arial" pitchFamily="34" charset="0"/>
                </a:rPr>
                <a:t>Predictivo</a:t>
              </a:r>
            </a:p>
          </p:txBody>
        </p:sp>
      </p:grpSp>
      <p:grpSp>
        <p:nvGrpSpPr>
          <p:cNvPr id="35" name="49 Grupo"/>
          <p:cNvGrpSpPr>
            <a:grpSpLocks/>
          </p:cNvGrpSpPr>
          <p:nvPr/>
        </p:nvGrpSpPr>
        <p:grpSpPr bwMode="auto">
          <a:xfrm>
            <a:off x="3437654" y="3587077"/>
            <a:ext cx="2647958" cy="658446"/>
            <a:chOff x="792015" y="1741713"/>
            <a:chExt cx="2112041" cy="61476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6" name="34 Trapecio"/>
            <p:cNvSpPr/>
            <p:nvPr/>
          </p:nvSpPr>
          <p:spPr>
            <a:xfrm>
              <a:off x="792015" y="1741713"/>
              <a:ext cx="2112041" cy="580571"/>
            </a:xfrm>
            <a:prstGeom prst="trapezoid">
              <a:avLst>
                <a:gd name="adj" fmla="val 45473"/>
              </a:avLst>
            </a:prstGeom>
            <a:solidFill>
              <a:srgbClr val="CC6B6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Trapecio 4"/>
            <p:cNvSpPr/>
            <p:nvPr/>
          </p:nvSpPr>
          <p:spPr>
            <a:xfrm>
              <a:off x="1160471" y="1775911"/>
              <a:ext cx="1372588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999" b="1" dirty="0">
                  <a:cs typeface="Arial" pitchFamily="34" charset="0"/>
                </a:rPr>
                <a:t>Explicativo</a:t>
              </a:r>
            </a:p>
          </p:txBody>
        </p:sp>
      </p:grpSp>
      <p:grpSp>
        <p:nvGrpSpPr>
          <p:cNvPr id="38" name="52 Grupo"/>
          <p:cNvGrpSpPr>
            <a:grpSpLocks/>
          </p:cNvGrpSpPr>
          <p:nvPr/>
        </p:nvGrpSpPr>
        <p:grpSpPr bwMode="auto">
          <a:xfrm>
            <a:off x="3156536" y="4199489"/>
            <a:ext cx="3219264" cy="637397"/>
            <a:chOff x="528010" y="2307743"/>
            <a:chExt cx="2640051" cy="59511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9" name="37 Trapecio"/>
            <p:cNvSpPr/>
            <p:nvPr/>
          </p:nvSpPr>
          <p:spPr>
            <a:xfrm>
              <a:off x="528010" y="2322286"/>
              <a:ext cx="2640051" cy="580571"/>
            </a:xfrm>
            <a:prstGeom prst="trapezoid">
              <a:avLst>
                <a:gd name="adj" fmla="val 45473"/>
              </a:avLst>
            </a:prstGeom>
            <a:solidFill>
              <a:srgbClr val="38383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Trapecio 4"/>
            <p:cNvSpPr/>
            <p:nvPr/>
          </p:nvSpPr>
          <p:spPr>
            <a:xfrm>
              <a:off x="976837" y="2307743"/>
              <a:ext cx="1716112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2142" b="1" dirty="0">
                  <a:cs typeface="Arial" pitchFamily="34" charset="0"/>
                </a:rPr>
                <a:t>Relacional</a:t>
              </a:r>
            </a:p>
          </p:txBody>
        </p:sp>
      </p:grpSp>
      <p:grpSp>
        <p:nvGrpSpPr>
          <p:cNvPr id="41" name="55 Grupo"/>
          <p:cNvGrpSpPr>
            <a:grpSpLocks/>
          </p:cNvGrpSpPr>
          <p:nvPr/>
        </p:nvGrpSpPr>
        <p:grpSpPr bwMode="auto">
          <a:xfrm>
            <a:off x="2874959" y="4829431"/>
            <a:ext cx="3781961" cy="644634"/>
            <a:chOff x="264005" y="2902857"/>
            <a:chExt cx="3168061" cy="60187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2" name="40 Trapecio"/>
            <p:cNvSpPr/>
            <p:nvPr/>
          </p:nvSpPr>
          <p:spPr>
            <a:xfrm>
              <a:off x="264005" y="2902857"/>
              <a:ext cx="3168061" cy="580571"/>
            </a:xfrm>
            <a:prstGeom prst="trapezoid">
              <a:avLst>
                <a:gd name="adj" fmla="val 45473"/>
              </a:avLst>
            </a:prstGeom>
            <a:solidFill>
              <a:srgbClr val="D6853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Trapecio 4"/>
            <p:cNvSpPr/>
            <p:nvPr/>
          </p:nvSpPr>
          <p:spPr>
            <a:xfrm>
              <a:off x="800301" y="2924161"/>
              <a:ext cx="2060192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2285" b="1" dirty="0">
                  <a:cs typeface="Arial" pitchFamily="34" charset="0"/>
                </a:rPr>
                <a:t>Descriptivo</a:t>
              </a:r>
            </a:p>
          </p:txBody>
        </p:sp>
      </p:grpSp>
      <p:grpSp>
        <p:nvGrpSpPr>
          <p:cNvPr id="44" name="58 Grupo"/>
          <p:cNvGrpSpPr>
            <a:grpSpLocks/>
          </p:cNvGrpSpPr>
          <p:nvPr/>
        </p:nvGrpSpPr>
        <p:grpSpPr bwMode="auto">
          <a:xfrm>
            <a:off x="2603365" y="5452891"/>
            <a:ext cx="4334673" cy="621820"/>
            <a:chOff x="0" y="3483428"/>
            <a:chExt cx="3696072" cy="580571"/>
          </a:xfrm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5" name="43 Trapecio"/>
            <p:cNvSpPr/>
            <p:nvPr/>
          </p:nvSpPr>
          <p:spPr>
            <a:xfrm>
              <a:off x="0" y="3483428"/>
              <a:ext cx="3696072" cy="580571"/>
            </a:xfrm>
            <a:prstGeom prst="trapezoid">
              <a:avLst>
                <a:gd name="adj" fmla="val 45473"/>
              </a:avLst>
            </a:prstGeom>
            <a:solidFill>
              <a:srgbClr val="9EB549"/>
            </a:solidFill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Trapecio 4"/>
            <p:cNvSpPr/>
            <p:nvPr/>
          </p:nvSpPr>
          <p:spPr>
            <a:xfrm>
              <a:off x="637087" y="3483428"/>
              <a:ext cx="2403717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2428" b="1" dirty="0">
                  <a:cs typeface="Arial" pitchFamily="34" charset="0"/>
                </a:rPr>
                <a:t>Exploratorio</a:t>
              </a:r>
            </a:p>
          </p:txBody>
        </p:sp>
      </p:grpSp>
      <p:sp>
        <p:nvSpPr>
          <p:cNvPr id="52" name="CuadroTexto 1"/>
          <p:cNvSpPr txBox="1">
            <a:spLocks noChangeArrowheads="1"/>
          </p:cNvSpPr>
          <p:nvPr/>
        </p:nvSpPr>
        <p:spPr bwMode="auto">
          <a:xfrm>
            <a:off x="3822160" y="318552"/>
            <a:ext cx="48189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ES" sz="2400" b="1" dirty="0">
                <a:solidFill>
                  <a:schemeClr val="bg1"/>
                </a:solidFill>
                <a:latin typeface="Proxima Nova Th" panose="02000506030000020004" pitchFamily="2" charset="0"/>
              </a:rPr>
              <a:t>NIVELES DE LA INVESTIGACIÒN</a:t>
            </a:r>
          </a:p>
        </p:txBody>
      </p:sp>
      <p:sp>
        <p:nvSpPr>
          <p:cNvPr id="53" name="Flecha derecha 52"/>
          <p:cNvSpPr/>
          <p:nvPr/>
        </p:nvSpPr>
        <p:spPr>
          <a:xfrm rot="17659922">
            <a:off x="-64392" y="3238759"/>
            <a:ext cx="5616575" cy="9699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latin typeface="Proxima Nova Rg" panose="02000506030000020004" pitchFamily="2" charset="0"/>
              </a:rPr>
              <a:t>Línea de investigación</a:t>
            </a:r>
          </a:p>
        </p:txBody>
      </p:sp>
      <p:sp>
        <p:nvSpPr>
          <p:cNvPr id="23" name="1 CuadroTexto"/>
          <p:cNvSpPr txBox="1">
            <a:spLocks noChangeArrowheads="1"/>
          </p:cNvSpPr>
          <p:nvPr/>
        </p:nvSpPr>
        <p:spPr bwMode="auto">
          <a:xfrm>
            <a:off x="7145637" y="5489555"/>
            <a:ext cx="4169026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s-ES" dirty="0" smtClean="0">
                <a:solidFill>
                  <a:schemeClr val="bg1"/>
                </a:solidFill>
                <a:latin typeface="+mn-lt"/>
                <a:cs typeface="Arial" charset="0"/>
              </a:rPr>
              <a:t>Identificación del síndrome de </a:t>
            </a:r>
            <a:r>
              <a:rPr lang="es-ES" b="1" dirty="0" smtClean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diabetes</a:t>
            </a:r>
          </a:p>
        </p:txBody>
      </p:sp>
      <p:sp>
        <p:nvSpPr>
          <p:cNvPr id="24" name="22 CuadroTexto"/>
          <p:cNvSpPr txBox="1">
            <a:spLocks noChangeArrowheads="1"/>
          </p:cNvSpPr>
          <p:nvPr/>
        </p:nvSpPr>
        <p:spPr bwMode="auto">
          <a:xfrm>
            <a:off x="6897610" y="4875384"/>
            <a:ext cx="269285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s-ES" dirty="0" smtClean="0">
                <a:solidFill>
                  <a:schemeClr val="bg1"/>
                </a:solidFill>
                <a:latin typeface="+mn-lt"/>
                <a:cs typeface="Arial" charset="0"/>
              </a:rPr>
              <a:t>Prevalencia de </a:t>
            </a:r>
            <a:r>
              <a:rPr lang="es-ES" b="1" dirty="0" smtClean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diabetes</a:t>
            </a:r>
          </a:p>
        </p:txBody>
      </p:sp>
      <p:sp>
        <p:nvSpPr>
          <p:cNvPr id="25" name="24 CuadroTexto"/>
          <p:cNvSpPr txBox="1">
            <a:spLocks noChangeArrowheads="1"/>
          </p:cNvSpPr>
          <p:nvPr/>
        </p:nvSpPr>
        <p:spPr bwMode="auto">
          <a:xfrm>
            <a:off x="6624105" y="4292694"/>
            <a:ext cx="371492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s-ES" dirty="0" smtClean="0">
                <a:solidFill>
                  <a:schemeClr val="bg1"/>
                </a:solidFill>
                <a:latin typeface="+mn-lt"/>
                <a:cs typeface="Arial" charset="0"/>
              </a:rPr>
              <a:t>Factores de riesgo para la </a:t>
            </a:r>
            <a:r>
              <a:rPr lang="es-ES" b="1" dirty="0" smtClean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diabetes</a:t>
            </a:r>
          </a:p>
        </p:txBody>
      </p:sp>
      <p:sp>
        <p:nvSpPr>
          <p:cNvPr id="26" name="25 CuadroTexto"/>
          <p:cNvSpPr txBox="1">
            <a:spLocks noChangeArrowheads="1"/>
          </p:cNvSpPr>
          <p:nvPr/>
        </p:nvSpPr>
        <p:spPr bwMode="auto">
          <a:xfrm>
            <a:off x="6294251" y="3703831"/>
            <a:ext cx="2482411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s-ES" dirty="0" smtClean="0">
                <a:solidFill>
                  <a:schemeClr val="bg1"/>
                </a:solidFill>
                <a:latin typeface="+mn-lt"/>
                <a:cs typeface="Arial" charset="0"/>
              </a:rPr>
              <a:t>Causas de la </a:t>
            </a:r>
            <a:r>
              <a:rPr lang="es-ES" b="1" dirty="0" smtClean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diabetes</a:t>
            </a:r>
          </a:p>
        </p:txBody>
      </p:sp>
      <p:sp>
        <p:nvSpPr>
          <p:cNvPr id="27" name="26 CuadroTexto"/>
          <p:cNvSpPr txBox="1">
            <a:spLocks noChangeArrowheads="1"/>
          </p:cNvSpPr>
          <p:nvPr/>
        </p:nvSpPr>
        <p:spPr bwMode="auto">
          <a:xfrm>
            <a:off x="6023279" y="3028793"/>
            <a:ext cx="283167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s-ES" dirty="0" smtClean="0">
                <a:solidFill>
                  <a:schemeClr val="bg1"/>
                </a:solidFill>
                <a:latin typeface="+mn-lt"/>
                <a:cs typeface="Arial" charset="0"/>
              </a:rPr>
              <a:t>Pronóstico de la </a:t>
            </a:r>
            <a:r>
              <a:rPr lang="es-ES" b="1" dirty="0" smtClean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diabetes</a:t>
            </a:r>
          </a:p>
        </p:txBody>
      </p:sp>
      <p:sp>
        <p:nvSpPr>
          <p:cNvPr id="28" name="27 CuadroTexto"/>
          <p:cNvSpPr txBox="1">
            <a:spLocks noChangeArrowheads="1"/>
          </p:cNvSpPr>
          <p:nvPr/>
        </p:nvSpPr>
        <p:spPr bwMode="auto">
          <a:xfrm>
            <a:off x="5549708" y="2250183"/>
            <a:ext cx="2971839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s-ES" dirty="0" smtClean="0">
                <a:solidFill>
                  <a:schemeClr val="bg1"/>
                </a:solidFill>
                <a:latin typeface="+mn-lt"/>
                <a:cs typeface="Arial" charset="0"/>
              </a:rPr>
              <a:t>Tratamiento de la </a:t>
            </a:r>
            <a:r>
              <a:rPr lang="es-ES" b="1" dirty="0" smtClean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diabetes</a:t>
            </a:r>
          </a:p>
        </p:txBody>
      </p:sp>
    </p:spTree>
    <p:extLst>
      <p:ext uri="{BB962C8B-B14F-4D97-AF65-F5344CB8AC3E}">
        <p14:creationId xmlns:p14="http://schemas.microsoft.com/office/powerpoint/2010/main" val="334146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11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3704273" y="3697484"/>
            <a:ext cx="561083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dirty="0" smtClean="0">
                <a:solidFill>
                  <a:schemeClr val="bg1"/>
                </a:solidFill>
                <a:latin typeface="Proxima Nova Lt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Definir conceptualmente</a:t>
            </a:r>
          </a:p>
          <a:p>
            <a:r>
              <a:rPr lang="es-ES" sz="4000" dirty="0" smtClean="0">
                <a:solidFill>
                  <a:schemeClr val="bg1"/>
                </a:solidFill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¿Quiénes son?</a:t>
            </a:r>
            <a:endParaRPr lang="es-ES" sz="4000" dirty="0">
              <a:solidFill>
                <a:schemeClr val="bg1"/>
              </a:solidFill>
              <a:latin typeface="Proxima Nova Lt" panose="02000506030000020004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094704" y="907838"/>
            <a:ext cx="2751074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1</a:t>
            </a:r>
          </a:p>
        </p:txBody>
      </p:sp>
    </p:spTree>
    <p:extLst>
      <p:ext uri="{BB962C8B-B14F-4D97-AF65-F5344CB8AC3E}">
        <p14:creationId xmlns:p14="http://schemas.microsoft.com/office/powerpoint/2010/main" val="288858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3704273" y="3697484"/>
            <a:ext cx="515557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dirty="0" smtClean="0">
                <a:solidFill>
                  <a:schemeClr val="bg1"/>
                </a:solidFill>
                <a:latin typeface="Proxima Nova Lt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Definir marco muestral</a:t>
            </a:r>
          </a:p>
          <a:p>
            <a:r>
              <a:rPr lang="es-ES" sz="4000" dirty="0" smtClean="0">
                <a:solidFill>
                  <a:schemeClr val="bg1"/>
                </a:solidFill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¿Cuántos son?</a:t>
            </a:r>
            <a:endParaRPr lang="es-ES" sz="4000" dirty="0">
              <a:solidFill>
                <a:schemeClr val="bg1"/>
              </a:solidFill>
              <a:latin typeface="Proxima Nova Lt" panose="02000506030000020004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094704" y="907838"/>
            <a:ext cx="3058851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2</a:t>
            </a:r>
          </a:p>
        </p:txBody>
      </p:sp>
    </p:spTree>
    <p:extLst>
      <p:ext uri="{BB962C8B-B14F-4D97-AF65-F5344CB8AC3E}">
        <p14:creationId xmlns:p14="http://schemas.microsoft.com/office/powerpoint/2010/main" val="119449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3704273" y="3697484"/>
            <a:ext cx="490551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dirty="0" smtClean="0">
                <a:solidFill>
                  <a:schemeClr val="bg1"/>
                </a:solidFill>
                <a:latin typeface="Proxima Nova Lt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Ubicarlos físicamente</a:t>
            </a:r>
          </a:p>
          <a:p>
            <a:r>
              <a:rPr lang="es-ES" sz="4000" dirty="0" smtClean="0">
                <a:solidFill>
                  <a:schemeClr val="bg1"/>
                </a:solidFill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¿Dónde están?</a:t>
            </a:r>
            <a:endParaRPr lang="es-ES" sz="4000" dirty="0">
              <a:solidFill>
                <a:schemeClr val="bg1"/>
              </a:solidFill>
              <a:latin typeface="Proxima Nova Lt" panose="02000506030000020004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094704" y="907838"/>
            <a:ext cx="3049233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3</a:t>
            </a:r>
          </a:p>
        </p:txBody>
      </p:sp>
    </p:spTree>
    <p:extLst>
      <p:ext uri="{BB962C8B-B14F-4D97-AF65-F5344CB8AC3E}">
        <p14:creationId xmlns:p14="http://schemas.microsoft.com/office/powerpoint/2010/main" val="250779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729553" y="3752086"/>
            <a:ext cx="4082550" cy="1610436"/>
          </a:xfrm>
          <a:prstGeom prst="rect">
            <a:avLst/>
          </a:prstGeom>
          <a:solidFill>
            <a:srgbClr val="FFC000">
              <a:alpha val="20000"/>
            </a:srgb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CuadroTexto 1"/>
          <p:cNvSpPr txBox="1">
            <a:spLocks noChangeArrowheads="1"/>
          </p:cNvSpPr>
          <p:nvPr/>
        </p:nvSpPr>
        <p:spPr bwMode="auto">
          <a:xfrm>
            <a:off x="4053575" y="1533203"/>
            <a:ext cx="40831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E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ENUNCIADO DEL ESTUDIO</a:t>
            </a:r>
            <a:endParaRPr lang="es-E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ima Nova Th" panose="02000506030000020004" pitchFamily="2" charset="0"/>
            </a:endParaRPr>
          </a:p>
        </p:txBody>
      </p:sp>
      <p:sp>
        <p:nvSpPr>
          <p:cNvPr id="23" name="CuadroTexto 1"/>
          <p:cNvSpPr txBox="1">
            <a:spLocks noChangeArrowheads="1"/>
          </p:cNvSpPr>
          <p:nvPr/>
        </p:nvSpPr>
        <p:spPr bwMode="auto">
          <a:xfrm>
            <a:off x="2865835" y="2965748"/>
            <a:ext cx="368883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1. Propósito del estudio</a:t>
            </a:r>
          </a:p>
          <a:p>
            <a:r>
              <a:rPr lang="es-E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2. Línea de investigación</a:t>
            </a:r>
          </a:p>
          <a:p>
            <a:r>
              <a:rPr lang="es-E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3. Población de estudio</a:t>
            </a:r>
            <a:endParaRPr lang="es-E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ima Nova Th" panose="02000506030000020004" pitchFamily="2" charset="0"/>
            </a:endParaRPr>
          </a:p>
        </p:txBody>
      </p:sp>
      <p:sp>
        <p:nvSpPr>
          <p:cNvPr id="24" name="CuadroTexto 1"/>
          <p:cNvSpPr txBox="1">
            <a:spLocks noChangeArrowheads="1"/>
          </p:cNvSpPr>
          <p:nvPr/>
        </p:nvSpPr>
        <p:spPr bwMode="auto">
          <a:xfrm>
            <a:off x="4996225" y="4374200"/>
            <a:ext cx="155844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Lt" panose="02000506030000020004" pitchFamily="2" charset="0"/>
              </a:rPr>
              <a:t>4. Lugar</a:t>
            </a:r>
          </a:p>
          <a:p>
            <a:r>
              <a:rPr lang="es-E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Lt" panose="02000506030000020004" pitchFamily="2" charset="0"/>
              </a:rPr>
              <a:t>5. Tiempo</a:t>
            </a:r>
            <a:endParaRPr lang="es-E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ima Nova Lt" panose="02000506030000020004" pitchFamily="2" charset="0"/>
            </a:endParaRPr>
          </a:p>
        </p:txBody>
      </p:sp>
      <p:cxnSp>
        <p:nvCxnSpPr>
          <p:cNvPr id="3" name="Conector recto 2"/>
          <p:cNvCxnSpPr/>
          <p:nvPr/>
        </p:nvCxnSpPr>
        <p:spPr>
          <a:xfrm>
            <a:off x="7069540" y="3043450"/>
            <a:ext cx="0" cy="206621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uadroTexto 1"/>
          <p:cNvSpPr txBox="1">
            <a:spLocks noChangeArrowheads="1"/>
          </p:cNvSpPr>
          <p:nvPr/>
        </p:nvSpPr>
        <p:spPr bwMode="auto">
          <a:xfrm>
            <a:off x="7205823" y="2903522"/>
            <a:ext cx="1476686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: …………..</a:t>
            </a:r>
          </a:p>
          <a:p>
            <a:r>
              <a:rPr lang="es-E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: …………..</a:t>
            </a:r>
          </a:p>
          <a:p>
            <a:r>
              <a:rPr lang="es-E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: …………..</a:t>
            </a:r>
          </a:p>
          <a:p>
            <a:endParaRPr lang="es-ES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ima Nova Th" panose="02000506030000020004" pitchFamily="2" charset="0"/>
            </a:endParaRPr>
          </a:p>
          <a:p>
            <a:r>
              <a:rPr lang="es-E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: …………..</a:t>
            </a:r>
          </a:p>
          <a:p>
            <a:r>
              <a:rPr lang="es-E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: …………..</a:t>
            </a:r>
          </a:p>
        </p:txBody>
      </p:sp>
    </p:spTree>
    <p:extLst>
      <p:ext uri="{BB962C8B-B14F-4D97-AF65-F5344CB8AC3E}">
        <p14:creationId xmlns:p14="http://schemas.microsoft.com/office/powerpoint/2010/main" val="610413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Imagen 14" descr="circulo-centra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341" y="906456"/>
            <a:ext cx="3041317" cy="2907064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5378419" y="2076382"/>
            <a:ext cx="143516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3600" dirty="0" smtClean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1000</a:t>
            </a:r>
            <a:endParaRPr lang="es-ES" sz="3600" dirty="0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2635218" y="4504763"/>
            <a:ext cx="692788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3600" dirty="0" smtClean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Ideas de Tesis</a:t>
            </a:r>
            <a:endParaRPr lang="es-ES" sz="3600" dirty="0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209862" y="5560830"/>
            <a:ext cx="1160238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3600" dirty="0" smtClean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10 Propósitos * 10 Líneas * 10 Poblaciones = 1000</a:t>
            </a:r>
            <a:endParaRPr lang="es-ES" sz="3600" dirty="0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920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230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5181599" y="2090301"/>
            <a:ext cx="43652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dirty="0" smtClean="0">
                <a:solidFill>
                  <a:schemeClr val="bg1"/>
                </a:solidFill>
                <a:latin typeface="Proxima Nova Lt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Has un listado de…</a:t>
            </a:r>
            <a:endParaRPr lang="es-ES" sz="4000" dirty="0">
              <a:solidFill>
                <a:schemeClr val="bg1"/>
              </a:solidFill>
              <a:latin typeface="Proxima Nova Th" panose="02000506030000020004" pitchFamily="2" charset="0"/>
            </a:endParaRPr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0555228"/>
              </p:ext>
            </p:extLst>
          </p:nvPr>
        </p:nvGraphicFramePr>
        <p:xfrm>
          <a:off x="2447778" y="3310152"/>
          <a:ext cx="7315200" cy="1940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 smtClean="0">
                          <a:solidFill>
                            <a:schemeClr val="bg1"/>
                          </a:solidFill>
                          <a:latin typeface="Proxima Nova Th" panose="02000506030000020004" pitchFamily="2" charset="0"/>
                        </a:rPr>
                        <a:t>Variables</a:t>
                      </a:r>
                      <a:endParaRPr lang="es-ES" sz="2400" b="1" dirty="0">
                        <a:solidFill>
                          <a:schemeClr val="bg1"/>
                        </a:solidFill>
                        <a:latin typeface="Proxima Nova Th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ectángulo 5"/>
          <p:cNvSpPr/>
          <p:nvPr/>
        </p:nvSpPr>
        <p:spPr>
          <a:xfrm>
            <a:off x="1094704" y="907838"/>
            <a:ext cx="2751074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1</a:t>
            </a:r>
          </a:p>
        </p:txBody>
      </p:sp>
    </p:spTree>
    <p:extLst>
      <p:ext uri="{BB962C8B-B14F-4D97-AF65-F5344CB8AC3E}">
        <p14:creationId xmlns:p14="http://schemas.microsoft.com/office/powerpoint/2010/main" val="336853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5603631" y="1782524"/>
            <a:ext cx="355898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dirty="0" smtClean="0">
                <a:solidFill>
                  <a:schemeClr val="bg1"/>
                </a:solidFill>
                <a:latin typeface="Proxima Nova Lt" panose="02000506030000020004" pitchFamily="2" charset="0"/>
                <a:cs typeface="Times New Roman" panose="02020603050405020304" pitchFamily="18" charset="0"/>
              </a:rPr>
              <a:t>¿Cómo piensas</a:t>
            </a:r>
          </a:p>
          <a:p>
            <a:r>
              <a:rPr lang="es-ES" sz="4000" dirty="0" smtClean="0">
                <a:solidFill>
                  <a:schemeClr val="bg1"/>
                </a:solidFill>
                <a:latin typeface="Proxima Nova Lt" panose="02000506030000020004" pitchFamily="2" charset="0"/>
                <a:cs typeface="Times New Roman" panose="02020603050405020304" pitchFamily="18" charset="0"/>
              </a:rPr>
              <a:t>medirlas?</a:t>
            </a:r>
            <a:endParaRPr lang="es-ES" sz="4000" dirty="0">
              <a:solidFill>
                <a:schemeClr val="bg1"/>
              </a:solidFill>
              <a:latin typeface="Proxima Nova Th" panose="02000506030000020004" pitchFamily="2" charset="0"/>
            </a:endParaRP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692810"/>
              </p:ext>
            </p:extLst>
          </p:nvPr>
        </p:nvGraphicFramePr>
        <p:xfrm>
          <a:off x="2447778" y="3324231"/>
          <a:ext cx="7315200" cy="1940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Variables</a:t>
                      </a:r>
                      <a:endParaRPr lang="es-ES" sz="2400" b="0" dirty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 smtClean="0">
                          <a:solidFill>
                            <a:schemeClr val="bg1"/>
                          </a:solidFill>
                          <a:latin typeface="Proxima Nova Th" panose="02000506030000020004" pitchFamily="2" charset="0"/>
                        </a:rPr>
                        <a:t>Indicadores</a:t>
                      </a:r>
                      <a:endParaRPr lang="es-E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Rectángulo 7"/>
          <p:cNvSpPr/>
          <p:nvPr/>
        </p:nvSpPr>
        <p:spPr>
          <a:xfrm>
            <a:off x="1094704" y="907838"/>
            <a:ext cx="3058851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2</a:t>
            </a:r>
          </a:p>
        </p:txBody>
      </p:sp>
    </p:spTree>
    <p:extLst>
      <p:ext uri="{BB962C8B-B14F-4D97-AF65-F5344CB8AC3E}">
        <p14:creationId xmlns:p14="http://schemas.microsoft.com/office/powerpoint/2010/main" val="357644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5603631" y="1657668"/>
            <a:ext cx="349807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dirty="0" smtClean="0">
                <a:solidFill>
                  <a:schemeClr val="bg1"/>
                </a:solidFill>
                <a:latin typeface="Proxima Nova Lt" panose="02000506030000020004" pitchFamily="2" charset="0"/>
                <a:cs typeface="Times New Roman" panose="02020603050405020304" pitchFamily="18" charset="0"/>
              </a:rPr>
              <a:t>¿Cuáles serán</a:t>
            </a:r>
          </a:p>
          <a:p>
            <a:r>
              <a:rPr lang="es-ES" sz="4000" dirty="0" smtClean="0">
                <a:solidFill>
                  <a:schemeClr val="bg1"/>
                </a:solidFill>
                <a:latin typeface="Proxima Nova Lt" panose="02000506030000020004" pitchFamily="2" charset="0"/>
                <a:cs typeface="Times New Roman" panose="02020603050405020304" pitchFamily="18" charset="0"/>
              </a:rPr>
              <a:t>los resultados?</a:t>
            </a:r>
            <a:endParaRPr lang="es-ES" sz="4000" dirty="0">
              <a:solidFill>
                <a:schemeClr val="bg1"/>
              </a:solidFill>
              <a:latin typeface="Proxima Nova Th" panose="02000506030000020004" pitchFamily="2" charset="0"/>
            </a:endParaRP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579057"/>
              </p:ext>
            </p:extLst>
          </p:nvPr>
        </p:nvGraphicFramePr>
        <p:xfrm>
          <a:off x="2447778" y="3310163"/>
          <a:ext cx="7315200" cy="1940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Variables</a:t>
                      </a:r>
                      <a:endParaRPr lang="es-ES" sz="2400" b="0" dirty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Indicadores</a:t>
                      </a:r>
                      <a:endParaRPr lang="es-ES" sz="2400" b="0" dirty="0"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b="1" dirty="0" smtClean="0">
                          <a:solidFill>
                            <a:schemeClr val="bg1"/>
                          </a:solidFill>
                          <a:latin typeface="Proxima Nova Th" panose="02000506030000020004" pitchFamily="2" charset="0"/>
                        </a:rPr>
                        <a:t>Valor final</a:t>
                      </a:r>
                      <a:endParaRPr lang="es-ES" sz="2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Rectángulo 7"/>
          <p:cNvSpPr/>
          <p:nvPr/>
        </p:nvSpPr>
        <p:spPr>
          <a:xfrm>
            <a:off x="1094704" y="907838"/>
            <a:ext cx="3049233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3</a:t>
            </a:r>
          </a:p>
        </p:txBody>
      </p:sp>
    </p:spTree>
    <p:extLst>
      <p:ext uri="{BB962C8B-B14F-4D97-AF65-F5344CB8AC3E}">
        <p14:creationId xmlns:p14="http://schemas.microsoft.com/office/powerpoint/2010/main" val="67326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5617699" y="1671736"/>
            <a:ext cx="334258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dirty="0" smtClean="0">
                <a:solidFill>
                  <a:schemeClr val="bg1"/>
                </a:solidFill>
                <a:latin typeface="Proxima Nova Lt" panose="02000506030000020004" pitchFamily="2" charset="0"/>
                <a:cs typeface="Times New Roman" panose="02020603050405020304" pitchFamily="18" charset="0"/>
              </a:rPr>
              <a:t>¿Qué tipo de</a:t>
            </a:r>
            <a:br>
              <a:rPr lang="es-ES" sz="4000" dirty="0" smtClean="0">
                <a:solidFill>
                  <a:schemeClr val="bg1"/>
                </a:solidFill>
                <a:latin typeface="Proxima Nova Lt" panose="02000506030000020004" pitchFamily="2" charset="0"/>
                <a:cs typeface="Times New Roman" panose="02020603050405020304" pitchFamily="18" charset="0"/>
              </a:rPr>
            </a:br>
            <a:r>
              <a:rPr lang="es-ES" sz="4000" dirty="0" smtClean="0">
                <a:solidFill>
                  <a:schemeClr val="bg1"/>
                </a:solidFill>
                <a:latin typeface="Proxima Nova Lt" panose="02000506030000020004" pitchFamily="2" charset="0"/>
                <a:cs typeface="Times New Roman" panose="02020603050405020304" pitchFamily="18" charset="0"/>
              </a:rPr>
              <a:t>variables son?</a:t>
            </a:r>
            <a:endParaRPr lang="es-ES" sz="4000" dirty="0">
              <a:solidFill>
                <a:schemeClr val="bg1"/>
              </a:solidFill>
              <a:latin typeface="Proxima Nova Th" panose="02000506030000020004" pitchFamily="2" charset="0"/>
            </a:endParaRP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1279455"/>
              </p:ext>
            </p:extLst>
          </p:nvPr>
        </p:nvGraphicFramePr>
        <p:xfrm>
          <a:off x="2447778" y="3296093"/>
          <a:ext cx="7315200" cy="1940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Variables</a:t>
                      </a:r>
                      <a:endParaRPr lang="es-ES" sz="2400" b="0" dirty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Indicadores</a:t>
                      </a:r>
                      <a:endParaRPr lang="es-ES" sz="2400" b="0" dirty="0"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Valor final</a:t>
                      </a:r>
                      <a:endParaRPr lang="es-ES" sz="2400" b="0" dirty="0" smtClean="0"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b="1" dirty="0" smtClean="0">
                          <a:solidFill>
                            <a:schemeClr val="bg1"/>
                          </a:solidFill>
                          <a:latin typeface="Proxima Nova Th" panose="02000506030000020004" pitchFamily="2" charset="0"/>
                        </a:rPr>
                        <a:t>Tipo de V.</a:t>
                      </a:r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Rectángulo 7"/>
          <p:cNvSpPr/>
          <p:nvPr/>
        </p:nvSpPr>
        <p:spPr>
          <a:xfrm>
            <a:off x="1094704" y="907838"/>
            <a:ext cx="3074881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4</a:t>
            </a:r>
          </a:p>
        </p:txBody>
      </p:sp>
    </p:spTree>
    <p:extLst>
      <p:ext uri="{BB962C8B-B14F-4D97-AF65-F5344CB8AC3E}">
        <p14:creationId xmlns:p14="http://schemas.microsoft.com/office/powerpoint/2010/main" val="307087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5558678" y="2090301"/>
            <a:ext cx="389882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dirty="0" smtClean="0">
                <a:solidFill>
                  <a:schemeClr val="bg1"/>
                </a:solidFill>
                <a:latin typeface="Proxima Nova Lt" panose="02000506030000020004" pitchFamily="2" charset="0"/>
                <a:cs typeface="Times New Roman" panose="02020603050405020304" pitchFamily="18" charset="0"/>
              </a:rPr>
              <a:t>Variable objetiva</a:t>
            </a:r>
            <a:endParaRPr lang="es-ES" sz="4000" dirty="0">
              <a:solidFill>
                <a:schemeClr val="bg1"/>
              </a:solidFill>
              <a:latin typeface="Proxima Nova Th" panose="02000506030000020004" pitchFamily="2" charset="0"/>
            </a:endParaRP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3853894"/>
              </p:ext>
            </p:extLst>
          </p:nvPr>
        </p:nvGraphicFramePr>
        <p:xfrm>
          <a:off x="2447778" y="3253889"/>
          <a:ext cx="7315200" cy="20269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Variables</a:t>
                      </a:r>
                      <a:endParaRPr lang="es-ES" sz="2400" b="0" dirty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Indicadores</a:t>
                      </a:r>
                      <a:endParaRPr lang="es-ES" sz="2400" b="0" dirty="0"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Valor final</a:t>
                      </a:r>
                      <a:endParaRPr lang="es-ES" sz="2400" b="0" dirty="0" smtClean="0"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Tipo de V.</a:t>
                      </a:r>
                      <a:endParaRPr lang="es-ES" b="0" dirty="0"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400" b="0" dirty="0" smtClean="0">
                          <a:solidFill>
                            <a:schemeClr val="bg1"/>
                          </a:solidFill>
                          <a:latin typeface="Proxima Nova Th" panose="02000506030000020004" pitchFamily="2" charset="0"/>
                        </a:rPr>
                        <a:t>Peso</a:t>
                      </a:r>
                      <a:endParaRPr lang="es-ES" sz="2400" b="0" dirty="0">
                        <a:solidFill>
                          <a:schemeClr val="bg1"/>
                        </a:solidFill>
                        <a:latin typeface="Proxima Nova Th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Peso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Rectángulo 7"/>
          <p:cNvSpPr/>
          <p:nvPr/>
        </p:nvSpPr>
        <p:spPr>
          <a:xfrm>
            <a:off x="1094704" y="907838"/>
            <a:ext cx="3078087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5</a:t>
            </a:r>
          </a:p>
        </p:txBody>
      </p:sp>
    </p:spTree>
    <p:extLst>
      <p:ext uri="{BB962C8B-B14F-4D97-AF65-F5344CB8AC3E}">
        <p14:creationId xmlns:p14="http://schemas.microsoft.com/office/powerpoint/2010/main" val="275811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5442890" y="1782524"/>
            <a:ext cx="403187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dirty="0" smtClean="0">
                <a:solidFill>
                  <a:schemeClr val="bg1"/>
                </a:solidFill>
                <a:latin typeface="Proxima Nova Lt" panose="02000506030000020004" pitchFamily="2" charset="0"/>
                <a:cs typeface="Times New Roman" panose="02020603050405020304" pitchFamily="18" charset="0"/>
              </a:rPr>
              <a:t>Variable objetiva </a:t>
            </a:r>
          </a:p>
          <a:p>
            <a:r>
              <a:rPr lang="es-ES" sz="4000" dirty="0" smtClean="0">
                <a:solidFill>
                  <a:schemeClr val="bg1"/>
                </a:solidFill>
                <a:latin typeface="Proxima Nova Lt" panose="02000506030000020004" pitchFamily="2" charset="0"/>
                <a:cs typeface="Times New Roman" panose="02020603050405020304" pitchFamily="18" charset="0"/>
              </a:rPr>
              <a:t>multidimensional</a:t>
            </a:r>
            <a:endParaRPr lang="es-ES" sz="4000" dirty="0">
              <a:solidFill>
                <a:schemeClr val="bg1"/>
              </a:solidFill>
              <a:latin typeface="Proxima Nova Th" panose="02000506030000020004" pitchFamily="2" charset="0"/>
            </a:endParaRP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6130993"/>
              </p:ext>
            </p:extLst>
          </p:nvPr>
        </p:nvGraphicFramePr>
        <p:xfrm>
          <a:off x="2447778" y="3211683"/>
          <a:ext cx="7315200" cy="2113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Variables</a:t>
                      </a:r>
                      <a:endParaRPr lang="es-ES" sz="2400" b="0" dirty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Indicadores</a:t>
                      </a:r>
                      <a:endParaRPr lang="es-ES" sz="2400" b="0" dirty="0"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Valor final</a:t>
                      </a:r>
                      <a:endParaRPr lang="es-ES" sz="2400" b="0" dirty="0" smtClean="0"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Tipo de V.</a:t>
                      </a:r>
                      <a:endParaRPr lang="es-ES" b="0" dirty="0"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Peso</a:t>
                      </a:r>
                      <a:endParaRPr lang="es-ES" sz="2400" b="0" dirty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Peso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b="0" dirty="0" smtClean="0">
                          <a:solidFill>
                            <a:schemeClr val="bg1"/>
                          </a:solidFill>
                          <a:latin typeface="Proxima Nova Th" panose="02000506030000020004" pitchFamily="2" charset="0"/>
                        </a:rPr>
                        <a:t>IMC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chemeClr val="bg1"/>
                          </a:solidFill>
                        </a:rPr>
                        <a:t>Peso, Talla</a:t>
                      </a:r>
                      <a:endParaRPr lang="es-E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Rectángulo 7"/>
          <p:cNvSpPr/>
          <p:nvPr/>
        </p:nvSpPr>
        <p:spPr>
          <a:xfrm>
            <a:off x="1094704" y="907838"/>
            <a:ext cx="3078087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6</a:t>
            </a:r>
          </a:p>
        </p:txBody>
      </p:sp>
    </p:spTree>
    <p:extLst>
      <p:ext uri="{BB962C8B-B14F-4D97-AF65-F5344CB8AC3E}">
        <p14:creationId xmlns:p14="http://schemas.microsoft.com/office/powerpoint/2010/main" val="219733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5354724" y="1736358"/>
            <a:ext cx="41184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dirty="0" smtClean="0">
                <a:solidFill>
                  <a:schemeClr val="bg1"/>
                </a:solidFill>
                <a:latin typeface="Proxima Nova Lt" panose="02000506030000020004" pitchFamily="2" charset="0"/>
                <a:cs typeface="Times New Roman" panose="02020603050405020304" pitchFamily="18" charset="0"/>
              </a:rPr>
              <a:t>Variable subjetiva</a:t>
            </a:r>
            <a:endParaRPr lang="es-ES" sz="4000" dirty="0">
              <a:solidFill>
                <a:schemeClr val="bg1"/>
              </a:solidFill>
              <a:latin typeface="Proxima Nova Th" panose="02000506030000020004" pitchFamily="2" charset="0"/>
            </a:endParaRP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670598"/>
              </p:ext>
            </p:extLst>
          </p:nvPr>
        </p:nvGraphicFramePr>
        <p:xfrm>
          <a:off x="2447778" y="3155417"/>
          <a:ext cx="7315200" cy="2199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Variables</a:t>
                      </a:r>
                      <a:endParaRPr lang="es-ES" sz="2400" b="0" dirty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Indicadores</a:t>
                      </a:r>
                      <a:endParaRPr lang="es-ES" sz="2400" b="0" dirty="0"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Valor final</a:t>
                      </a:r>
                      <a:endParaRPr lang="es-ES" sz="2400" b="0" dirty="0" smtClean="0"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Tipo de V.</a:t>
                      </a:r>
                      <a:endParaRPr lang="es-ES" b="0" dirty="0"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Peso</a:t>
                      </a:r>
                      <a:endParaRPr lang="es-ES" sz="2400" b="0" dirty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Peso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IMC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Peso, Talla</a:t>
                      </a:r>
                      <a:endParaRPr lang="es-ES" sz="2400" dirty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400" b="0" dirty="0" smtClean="0">
                          <a:solidFill>
                            <a:schemeClr val="bg1"/>
                          </a:solidFill>
                          <a:latin typeface="Proxima Nova Th" panose="02000506030000020004" pitchFamily="2" charset="0"/>
                        </a:rPr>
                        <a:t>Dolor</a:t>
                      </a:r>
                      <a:endParaRPr lang="es-ES" sz="2400" b="0" dirty="0">
                        <a:solidFill>
                          <a:schemeClr val="bg1"/>
                        </a:solidFill>
                        <a:latin typeface="Proxima Nova Th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b="0" dirty="0" smtClean="0">
                          <a:solidFill>
                            <a:schemeClr val="bg1"/>
                          </a:solidFill>
                          <a:latin typeface="Proxima Nova Th" panose="02000506030000020004" pitchFamily="2" charset="0"/>
                        </a:rPr>
                        <a:t>EVA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Rectángulo 7"/>
          <p:cNvSpPr/>
          <p:nvPr/>
        </p:nvSpPr>
        <p:spPr>
          <a:xfrm>
            <a:off x="1094704" y="907838"/>
            <a:ext cx="2967479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7</a:t>
            </a:r>
          </a:p>
        </p:txBody>
      </p:sp>
    </p:spTree>
    <p:extLst>
      <p:ext uri="{BB962C8B-B14F-4D97-AF65-F5344CB8AC3E}">
        <p14:creationId xmlns:p14="http://schemas.microsoft.com/office/powerpoint/2010/main" val="43412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5308209" y="1782524"/>
            <a:ext cx="411843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dirty="0" smtClean="0">
                <a:solidFill>
                  <a:schemeClr val="bg1"/>
                </a:solidFill>
                <a:latin typeface="Proxima Nova Lt" panose="02000506030000020004" pitchFamily="2" charset="0"/>
                <a:cs typeface="Times New Roman" panose="02020603050405020304" pitchFamily="18" charset="0"/>
              </a:rPr>
              <a:t>Variable subjetiva</a:t>
            </a:r>
          </a:p>
          <a:p>
            <a:r>
              <a:rPr lang="es-ES" sz="4000" dirty="0" smtClean="0">
                <a:solidFill>
                  <a:schemeClr val="bg1"/>
                </a:solidFill>
                <a:latin typeface="Proxima Nova Lt" panose="02000506030000020004" pitchFamily="2" charset="0"/>
                <a:cs typeface="Times New Roman" panose="02020603050405020304" pitchFamily="18" charset="0"/>
              </a:rPr>
              <a:t>multidimensional</a:t>
            </a:r>
            <a:endParaRPr lang="es-ES" sz="4000" dirty="0">
              <a:solidFill>
                <a:schemeClr val="bg1"/>
              </a:solidFill>
              <a:latin typeface="Proxima Nova Th" panose="02000506030000020004" pitchFamily="2" charset="0"/>
            </a:endParaRP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8239144"/>
              </p:ext>
            </p:extLst>
          </p:nvPr>
        </p:nvGraphicFramePr>
        <p:xfrm>
          <a:off x="2447778" y="3183553"/>
          <a:ext cx="7315200" cy="228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Variables</a:t>
                      </a:r>
                      <a:endParaRPr lang="es-ES" sz="2400" b="0" dirty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Indicadores</a:t>
                      </a:r>
                      <a:endParaRPr lang="es-ES" sz="2400" b="0" dirty="0"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Valor final</a:t>
                      </a:r>
                      <a:endParaRPr lang="es-ES" sz="2400" b="0" dirty="0" smtClean="0"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Tipo de V.</a:t>
                      </a:r>
                      <a:endParaRPr lang="es-ES" b="0" dirty="0"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Peso</a:t>
                      </a:r>
                      <a:endParaRPr lang="es-ES" sz="2400" b="0" dirty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Peso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IMC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Peso, Talla</a:t>
                      </a:r>
                      <a:endParaRPr lang="es-ES" sz="2400" dirty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Dolor</a:t>
                      </a:r>
                      <a:endParaRPr lang="es-ES" sz="2400" b="0" dirty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EVA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b="0" dirty="0" smtClean="0">
                          <a:solidFill>
                            <a:schemeClr val="bg1"/>
                          </a:solidFill>
                          <a:latin typeface="Proxima Nova Th" panose="02000506030000020004" pitchFamily="2" charset="0"/>
                        </a:rPr>
                        <a:t>Calidad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solidFill>
                            <a:schemeClr val="bg1"/>
                          </a:solidFill>
                        </a:rPr>
                        <a:t>ET, C, E, CR, S</a:t>
                      </a:r>
                      <a:endParaRPr lang="es-E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Rectángulo 7"/>
          <p:cNvSpPr/>
          <p:nvPr/>
        </p:nvSpPr>
        <p:spPr>
          <a:xfrm>
            <a:off x="1094704" y="907838"/>
            <a:ext cx="3079689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8</a:t>
            </a:r>
          </a:p>
        </p:txBody>
      </p:sp>
    </p:spTree>
    <p:extLst>
      <p:ext uri="{BB962C8B-B14F-4D97-AF65-F5344CB8AC3E}">
        <p14:creationId xmlns:p14="http://schemas.microsoft.com/office/powerpoint/2010/main" val="598426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9720334"/>
              </p:ext>
            </p:extLst>
          </p:nvPr>
        </p:nvGraphicFramePr>
        <p:xfrm>
          <a:off x="1400908" y="1425092"/>
          <a:ext cx="9390184" cy="4206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475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4754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4754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34754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Variables de caracterización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Indicadores</a:t>
                      </a:r>
                      <a:endParaRPr lang="es-ES" sz="2400" b="1" dirty="0"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b="1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Valor final</a:t>
                      </a:r>
                      <a:endParaRPr lang="es-ES" sz="2400" b="1" dirty="0" smtClean="0"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b="1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Tipo de V.</a:t>
                      </a:r>
                      <a:endParaRPr lang="es-ES" b="1" dirty="0"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PE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Edad</a:t>
                      </a:r>
                      <a:endParaRPr lang="es-ES" sz="2400" b="0" dirty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400" b="0" dirty="0" smtClean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Dolor</a:t>
                      </a:r>
                      <a:endParaRPr lang="es-ES" sz="2400" b="0" dirty="0" smtClean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2400" dirty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PE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Capacidad</a:t>
                      </a:r>
                    </a:p>
                    <a:p>
                      <a:pPr algn="ctr"/>
                      <a:r>
                        <a:rPr lang="es-PE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adquisitiva</a:t>
                      </a:r>
                      <a:endParaRPr lang="es-ES" sz="2400" b="0" dirty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400" b="0" dirty="0" smtClean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Variable de interés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2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PE" b="1" dirty="0" smtClean="0"/>
                    </a:p>
                    <a:p>
                      <a:endParaRPr lang="es-ES" b="1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lang="es-PE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Calidad de la atención</a:t>
                      </a:r>
                      <a:endParaRPr lang="es-ES" sz="2400" b="0" dirty="0" smtClean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71916770"/>
                  </a:ext>
                </a:extLst>
              </a:tr>
            </a:tbl>
          </a:graphicData>
        </a:graphic>
      </p:graphicFrame>
      <p:sp>
        <p:nvSpPr>
          <p:cNvPr id="2" name="Rectángulo 1"/>
          <p:cNvSpPr/>
          <p:nvPr/>
        </p:nvSpPr>
        <p:spPr>
          <a:xfrm>
            <a:off x="1400908" y="439588"/>
            <a:ext cx="40607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b="1" dirty="0" smtClean="0">
                <a:solidFill>
                  <a:schemeClr val="bg1"/>
                </a:solidFill>
                <a:latin typeface="Proxima Nova Lt" panose="02000506030000020004" pitchFamily="2" charset="0"/>
              </a:rPr>
              <a:t>Nivel Descriptivo</a:t>
            </a:r>
            <a:endParaRPr lang="es-ES" sz="4000" b="1" dirty="0">
              <a:solidFill>
                <a:schemeClr val="bg1"/>
              </a:solidFill>
              <a:latin typeface="Proxima Nova Lt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36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797525"/>
              </p:ext>
            </p:extLst>
          </p:nvPr>
        </p:nvGraphicFramePr>
        <p:xfrm>
          <a:off x="1400908" y="1425092"/>
          <a:ext cx="9390184" cy="4206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475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4754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4754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34754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Variables asociadas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Indicadores</a:t>
                      </a:r>
                      <a:endParaRPr lang="es-ES" sz="2400" b="1" dirty="0"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b="1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Valor final</a:t>
                      </a:r>
                      <a:endParaRPr lang="es-ES" sz="2400" b="1" dirty="0" smtClean="0"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b="1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Tipo de V.</a:t>
                      </a:r>
                      <a:endParaRPr lang="es-ES" b="1" dirty="0"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PE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Edad</a:t>
                      </a:r>
                      <a:endParaRPr lang="es-ES" sz="2400" b="0" dirty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400" b="0" dirty="0" smtClean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Dolor</a:t>
                      </a:r>
                      <a:endParaRPr lang="es-ES" sz="2400" b="0" dirty="0" smtClean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2400" dirty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PE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Capacidad</a:t>
                      </a:r>
                    </a:p>
                    <a:p>
                      <a:pPr algn="ctr"/>
                      <a:r>
                        <a:rPr lang="es-PE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adquisitiva</a:t>
                      </a:r>
                      <a:endParaRPr lang="es-ES" sz="2400" b="0" dirty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400" b="0" dirty="0" smtClean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Variable supervisión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2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PE" b="1" dirty="0" smtClean="0"/>
                    </a:p>
                    <a:p>
                      <a:endParaRPr lang="es-ES" b="1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lang="es-PE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Calidad de la atención</a:t>
                      </a:r>
                      <a:endParaRPr lang="es-ES" sz="2400" b="0" dirty="0" smtClean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71916770"/>
                  </a:ext>
                </a:extLst>
              </a:tr>
            </a:tbl>
          </a:graphicData>
        </a:graphic>
      </p:graphicFrame>
      <p:sp>
        <p:nvSpPr>
          <p:cNvPr id="2" name="Rectángulo 1"/>
          <p:cNvSpPr/>
          <p:nvPr/>
        </p:nvSpPr>
        <p:spPr>
          <a:xfrm>
            <a:off x="1400908" y="439588"/>
            <a:ext cx="38475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b="1" dirty="0" smtClean="0">
                <a:solidFill>
                  <a:schemeClr val="bg1"/>
                </a:solidFill>
                <a:latin typeface="Proxima Nova Lt" panose="02000506030000020004" pitchFamily="2" charset="0"/>
              </a:rPr>
              <a:t>Nivel Relacional</a:t>
            </a:r>
            <a:endParaRPr lang="es-ES" sz="4000" b="1" dirty="0">
              <a:solidFill>
                <a:schemeClr val="bg1"/>
              </a:solidFill>
              <a:latin typeface="Proxima Nova Lt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77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7" name="Tabla 6"/>
          <p:cNvGraphicFramePr>
            <a:graphicFrameLocks noGrp="1"/>
          </p:cNvGraphicFramePr>
          <p:nvPr>
            <p:extLst/>
          </p:nvPr>
        </p:nvGraphicFramePr>
        <p:xfrm>
          <a:off x="1400908" y="1425092"/>
          <a:ext cx="9390184" cy="4206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475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4754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4754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34754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Variables Independientes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Indicadores</a:t>
                      </a:r>
                      <a:endParaRPr lang="es-ES" sz="2400" b="1" dirty="0"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b="1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Valor final</a:t>
                      </a:r>
                      <a:endParaRPr lang="es-ES" sz="2400" b="1" dirty="0" smtClean="0"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b="1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Tipo de V.</a:t>
                      </a:r>
                      <a:endParaRPr lang="es-ES" b="1" dirty="0"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PE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Edad</a:t>
                      </a:r>
                      <a:endParaRPr lang="es-ES" sz="2400" b="0" dirty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400" b="0" dirty="0" smtClean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Dolor</a:t>
                      </a:r>
                      <a:endParaRPr lang="es-ES" sz="2400" b="0" dirty="0" smtClean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2400" dirty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PE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Capacidad</a:t>
                      </a:r>
                    </a:p>
                    <a:p>
                      <a:pPr algn="ctr"/>
                      <a:r>
                        <a:rPr lang="es-PE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adquisitiva</a:t>
                      </a:r>
                      <a:endParaRPr lang="es-ES" sz="2400" b="0" dirty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400" b="0" dirty="0" smtClean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Variable dependiente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2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PE" b="1" dirty="0" smtClean="0"/>
                    </a:p>
                    <a:p>
                      <a:endParaRPr lang="es-ES" b="1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lang="es-PE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Calidad de la atención</a:t>
                      </a:r>
                      <a:endParaRPr lang="es-ES" sz="2400" b="0" dirty="0" smtClean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71916770"/>
                  </a:ext>
                </a:extLst>
              </a:tr>
            </a:tbl>
          </a:graphicData>
        </a:graphic>
      </p:graphicFrame>
      <p:sp>
        <p:nvSpPr>
          <p:cNvPr id="2" name="Rectángulo 1"/>
          <p:cNvSpPr/>
          <p:nvPr/>
        </p:nvSpPr>
        <p:spPr>
          <a:xfrm>
            <a:off x="1199542" y="483549"/>
            <a:ext cx="39421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b="1" dirty="0" smtClean="0">
                <a:solidFill>
                  <a:schemeClr val="bg1"/>
                </a:solidFill>
                <a:latin typeface="Proxima Nova Lt" panose="02000506030000020004" pitchFamily="2" charset="0"/>
              </a:rPr>
              <a:t>Nivel Explicativo</a:t>
            </a:r>
            <a:endParaRPr lang="es-ES" sz="4000" b="1" dirty="0">
              <a:solidFill>
                <a:schemeClr val="bg1"/>
              </a:solidFill>
              <a:latin typeface="Proxima Nova Lt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66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6720655"/>
              </p:ext>
            </p:extLst>
          </p:nvPr>
        </p:nvGraphicFramePr>
        <p:xfrm>
          <a:off x="1400908" y="1425092"/>
          <a:ext cx="9390184" cy="4206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475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4754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4754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34754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Variables exógenas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Indicadores</a:t>
                      </a:r>
                      <a:endParaRPr lang="es-ES" sz="2400" b="1" dirty="0"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b="1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Valor final</a:t>
                      </a:r>
                      <a:endParaRPr lang="es-ES" sz="2400" b="1" dirty="0" smtClean="0"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b="1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Tipo de V.</a:t>
                      </a:r>
                      <a:endParaRPr lang="es-ES" b="1" dirty="0"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PE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Edad</a:t>
                      </a:r>
                      <a:endParaRPr lang="es-ES" sz="2400" b="0" dirty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400" b="0" dirty="0" smtClean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Dolor</a:t>
                      </a:r>
                      <a:endParaRPr lang="es-ES" sz="2400" b="0" dirty="0" smtClean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2400" dirty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PE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Capacidad</a:t>
                      </a:r>
                    </a:p>
                    <a:p>
                      <a:pPr algn="ctr"/>
                      <a:r>
                        <a:rPr lang="es-PE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adquisitiva</a:t>
                      </a:r>
                      <a:endParaRPr lang="es-ES" sz="2400" b="0" dirty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400" b="0" dirty="0" smtClean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Variable endógena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2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PE" b="1" dirty="0" smtClean="0"/>
                    </a:p>
                    <a:p>
                      <a:endParaRPr lang="es-ES" b="1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lang="es-PE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Calidad de la atención</a:t>
                      </a:r>
                      <a:endParaRPr lang="es-ES" sz="2400" b="0" dirty="0" smtClean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71916770"/>
                  </a:ext>
                </a:extLst>
              </a:tr>
            </a:tbl>
          </a:graphicData>
        </a:graphic>
      </p:graphicFrame>
      <p:sp>
        <p:nvSpPr>
          <p:cNvPr id="2" name="Rectángulo 1"/>
          <p:cNvSpPr/>
          <p:nvPr/>
        </p:nvSpPr>
        <p:spPr>
          <a:xfrm>
            <a:off x="1199542" y="483549"/>
            <a:ext cx="375295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b="1" dirty="0" smtClean="0">
                <a:solidFill>
                  <a:schemeClr val="bg1"/>
                </a:solidFill>
                <a:latin typeface="Proxima Nova Lt" panose="02000506030000020004" pitchFamily="2" charset="0"/>
              </a:rPr>
              <a:t>Nivel Predictivo</a:t>
            </a:r>
            <a:endParaRPr lang="es-ES" sz="4000" b="1" dirty="0">
              <a:solidFill>
                <a:schemeClr val="bg1"/>
              </a:solidFill>
              <a:latin typeface="Proxima Nova Lt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65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466629"/>
              </p:ext>
            </p:extLst>
          </p:nvPr>
        </p:nvGraphicFramePr>
        <p:xfrm>
          <a:off x="1400908" y="1425092"/>
          <a:ext cx="9390184" cy="3840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475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4754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4754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34754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Variables</a:t>
                      </a:r>
                    </a:p>
                    <a:p>
                      <a:pPr algn="ctr"/>
                      <a:r>
                        <a:rPr lang="es-PE" sz="2400" b="1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de calibración</a:t>
                      </a:r>
                      <a:endParaRPr lang="es-ES" sz="2400" b="1" dirty="0" smtClean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Indicadores</a:t>
                      </a:r>
                      <a:endParaRPr lang="es-ES" sz="2400" b="1" dirty="0"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b="1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Valor final</a:t>
                      </a:r>
                      <a:endParaRPr lang="es-ES" sz="2400" b="1" dirty="0" smtClean="0"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b="1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Tipo de V.</a:t>
                      </a:r>
                      <a:endParaRPr lang="es-ES" b="1" dirty="0"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PE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Edad</a:t>
                      </a:r>
                      <a:endParaRPr lang="es-ES" sz="2400" b="0" dirty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400" b="0" dirty="0" smtClean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Dolor</a:t>
                      </a:r>
                      <a:endParaRPr lang="es-ES" sz="2400" b="0" dirty="0" smtClean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2400" dirty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PE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Insulina</a:t>
                      </a:r>
                      <a:endParaRPr lang="es-ES" sz="2400" b="0" dirty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400" b="0" dirty="0" smtClean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Variable evaluativa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2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PE" b="1" dirty="0" smtClean="0"/>
                    </a:p>
                    <a:p>
                      <a:endParaRPr lang="es-ES" b="1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lang="es-PE" sz="2400" b="0" dirty="0" smtClean="0">
                          <a:solidFill>
                            <a:schemeClr val="bg1"/>
                          </a:solidFill>
                          <a:latin typeface="Proxima Nova Lt" panose="02000506030000020004" pitchFamily="2" charset="0"/>
                        </a:rPr>
                        <a:t>Niveles de glucosa</a:t>
                      </a:r>
                      <a:endParaRPr lang="es-ES" sz="2400" b="0" dirty="0" smtClean="0">
                        <a:solidFill>
                          <a:schemeClr val="bg1"/>
                        </a:solidFill>
                        <a:latin typeface="Proxima Nova Lt" panose="02000506030000020004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71916770"/>
                  </a:ext>
                </a:extLst>
              </a:tr>
            </a:tbl>
          </a:graphicData>
        </a:graphic>
      </p:graphicFrame>
      <p:sp>
        <p:nvSpPr>
          <p:cNvPr id="2" name="Rectángulo 1"/>
          <p:cNvSpPr/>
          <p:nvPr/>
        </p:nvSpPr>
        <p:spPr>
          <a:xfrm>
            <a:off x="1199542" y="483549"/>
            <a:ext cx="37353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b="1" dirty="0" smtClean="0">
                <a:solidFill>
                  <a:schemeClr val="bg1"/>
                </a:solidFill>
                <a:latin typeface="Proxima Nova Lt" panose="02000506030000020004" pitchFamily="2" charset="0"/>
              </a:rPr>
              <a:t>Nivel Aplicativo</a:t>
            </a:r>
            <a:endParaRPr lang="es-ES" sz="4000" b="1" dirty="0">
              <a:solidFill>
                <a:schemeClr val="bg1"/>
              </a:solidFill>
              <a:latin typeface="Proxima Nova Lt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1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59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704273" y="3697484"/>
            <a:ext cx="461697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Marco conceptual</a:t>
            </a:r>
          </a:p>
          <a:p>
            <a:r>
              <a:rPr lang="es-E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Lt" panose="02000506030000020004" pitchFamily="2" charset="0"/>
                <a:cs typeface="Times New Roman" panose="02020603050405020304" pitchFamily="18" charset="0"/>
              </a:rPr>
              <a:t>O Mapa Conceptual</a:t>
            </a:r>
            <a:endParaRPr lang="es-E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ima Nova Lt" panose="02000506030000020004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094704" y="907838"/>
            <a:ext cx="2751074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1</a:t>
            </a:r>
          </a:p>
        </p:txBody>
      </p:sp>
    </p:spTree>
    <p:extLst>
      <p:ext uri="{BB962C8B-B14F-4D97-AF65-F5344CB8AC3E}">
        <p14:creationId xmlns:p14="http://schemas.microsoft.com/office/powerpoint/2010/main" val="138989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186962" y="870438"/>
            <a:ext cx="953965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marco </a:t>
            </a:r>
            <a:r>
              <a:rPr lang="es-PE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conceptual</a:t>
            </a:r>
            <a:endParaRPr lang="es-PE" sz="3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PE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PE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 la </a:t>
            </a:r>
            <a:r>
              <a:rPr lang="es-PE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reunión de todos los conceptos que necesitamos para dar un soporte teórico al trabajo de </a:t>
            </a:r>
            <a:r>
              <a:rPr lang="es-PE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investigación </a:t>
            </a:r>
          </a:p>
          <a:p>
            <a:endParaRPr lang="es-PE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PE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Esto quiere </a:t>
            </a:r>
            <a:r>
              <a:rPr lang="es-PE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decir que debemos definir o conceptualizar, a todas las variables que aparecen en el cuadro de </a:t>
            </a:r>
            <a:r>
              <a:rPr lang="es-PE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variables</a:t>
            </a:r>
            <a:r>
              <a:rPr lang="es-PE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s-E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21728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186962" y="870438"/>
            <a:ext cx="953965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marco conceptual no es un glosario de </a:t>
            </a:r>
            <a:r>
              <a:rPr lang="es-PE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términos</a:t>
            </a:r>
          </a:p>
          <a:p>
            <a:endParaRPr lang="es-PE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PE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Debe </a:t>
            </a:r>
            <a:r>
              <a:rPr lang="es-P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estar plenamente estructurado a manera de mapa mental o mapa </a:t>
            </a:r>
            <a:r>
              <a:rPr lang="es-PE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conceptual.</a:t>
            </a:r>
            <a:endParaRPr lang="es-E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9292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186962" y="870438"/>
            <a:ext cx="95396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marco conceptual no es una </a:t>
            </a:r>
            <a:r>
              <a:rPr lang="es-PE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monografía</a:t>
            </a:r>
          </a:p>
          <a:p>
            <a:endParaRPr lang="es-PE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PE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precisa </a:t>
            </a:r>
            <a:r>
              <a:rPr lang="es-P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puntos de vista del autor, no debe estar influenciado por su cultura o sus </a:t>
            </a:r>
            <a:r>
              <a:rPr lang="es-PE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creencias.</a:t>
            </a:r>
            <a:endParaRPr lang="es-E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93097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186962" y="870438"/>
            <a:ext cx="953965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marco conceptual no es una revisión sistemática, </a:t>
            </a:r>
            <a:endParaRPr lang="es-PE" sz="3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PE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PE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</a:t>
            </a:r>
            <a:r>
              <a:rPr lang="es-P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debe ser discutido, debe ser consignado tal y como se encuentra en las fuentes de </a:t>
            </a:r>
            <a:r>
              <a:rPr lang="es-PE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información.</a:t>
            </a:r>
            <a:endParaRPr lang="es-E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3409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186962" y="870438"/>
            <a:ext cx="95396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marco teórico no es la razón de </a:t>
            </a:r>
            <a:r>
              <a:rPr lang="es-PE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</a:t>
            </a:r>
          </a:p>
          <a:p>
            <a:endParaRPr lang="es-PE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PE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 </a:t>
            </a:r>
            <a:r>
              <a:rPr lang="es-P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centro de equilibrio de un estudio, lo son sus </a:t>
            </a:r>
            <a:r>
              <a:rPr lang="es-PE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resultados.</a:t>
            </a:r>
            <a:endParaRPr lang="es-E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9957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704273" y="3697484"/>
            <a:ext cx="358143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Antecedentes </a:t>
            </a:r>
          </a:p>
          <a:p>
            <a:r>
              <a:rPr lang="es-E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investigativos</a:t>
            </a:r>
            <a:endParaRPr lang="es-E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ima Nova Lt" panose="02000506030000020004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094704" y="907838"/>
            <a:ext cx="3058851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2</a:t>
            </a:r>
          </a:p>
        </p:txBody>
      </p:sp>
    </p:spTree>
    <p:extLst>
      <p:ext uri="{BB962C8B-B14F-4D97-AF65-F5344CB8AC3E}">
        <p14:creationId xmlns:p14="http://schemas.microsoft.com/office/powerpoint/2010/main" val="378273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40 Grupo"/>
          <p:cNvGrpSpPr>
            <a:grpSpLocks/>
          </p:cNvGrpSpPr>
          <p:nvPr/>
        </p:nvGrpSpPr>
        <p:grpSpPr bwMode="auto">
          <a:xfrm>
            <a:off x="5451577" y="1344930"/>
            <a:ext cx="1522771" cy="1622610"/>
            <a:chOff x="1578721" y="0"/>
            <a:chExt cx="533319" cy="58115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7" name="28 Trapecio"/>
            <p:cNvSpPr/>
            <p:nvPr/>
          </p:nvSpPr>
          <p:spPr>
            <a:xfrm>
              <a:off x="1584030" y="0"/>
              <a:ext cx="528010" cy="580571"/>
            </a:xfrm>
            <a:prstGeom prst="trapezoid">
              <a:avLst>
                <a:gd name="adj" fmla="val 50000"/>
              </a:avLst>
            </a:prstGeom>
            <a:solidFill>
              <a:srgbClr val="71AAB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Trapecio 4"/>
            <p:cNvSpPr/>
            <p:nvPr/>
          </p:nvSpPr>
          <p:spPr>
            <a:xfrm>
              <a:off x="1578721" y="364358"/>
              <a:ext cx="528010" cy="2168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714" b="1" dirty="0">
                  <a:cs typeface="Arial" pitchFamily="34" charset="0"/>
                </a:rPr>
                <a:t>Aplicativo</a:t>
              </a:r>
            </a:p>
          </p:txBody>
        </p:sp>
      </p:grpSp>
      <p:grpSp>
        <p:nvGrpSpPr>
          <p:cNvPr id="9" name="46 Grupo"/>
          <p:cNvGrpSpPr>
            <a:grpSpLocks/>
          </p:cNvGrpSpPr>
          <p:nvPr/>
        </p:nvGrpSpPr>
        <p:grpSpPr bwMode="auto">
          <a:xfrm>
            <a:off x="5179275" y="2961317"/>
            <a:ext cx="2085719" cy="632884"/>
            <a:chOff x="1056020" y="1152427"/>
            <a:chExt cx="1584030" cy="58928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0" name="31 Trapecio"/>
            <p:cNvSpPr/>
            <p:nvPr/>
          </p:nvSpPr>
          <p:spPr>
            <a:xfrm>
              <a:off x="1056020" y="1161142"/>
              <a:ext cx="1584030" cy="580571"/>
            </a:xfrm>
            <a:prstGeom prst="trapezoid">
              <a:avLst>
                <a:gd name="adj" fmla="val 45473"/>
              </a:avLst>
            </a:prstGeom>
            <a:solidFill>
              <a:srgbClr val="E6AD2C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Trapecio 4"/>
            <p:cNvSpPr/>
            <p:nvPr/>
          </p:nvSpPr>
          <p:spPr>
            <a:xfrm>
              <a:off x="1332569" y="1152427"/>
              <a:ext cx="1028508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857" b="1" dirty="0">
                  <a:cs typeface="Arial" pitchFamily="34" charset="0"/>
                </a:rPr>
                <a:t>Predictivo</a:t>
              </a:r>
            </a:p>
          </p:txBody>
        </p:sp>
      </p:grpSp>
      <p:grpSp>
        <p:nvGrpSpPr>
          <p:cNvPr id="12" name="49 Grupo"/>
          <p:cNvGrpSpPr>
            <a:grpSpLocks/>
          </p:cNvGrpSpPr>
          <p:nvPr/>
        </p:nvGrpSpPr>
        <p:grpSpPr bwMode="auto">
          <a:xfrm>
            <a:off x="4898154" y="3587077"/>
            <a:ext cx="2647958" cy="658446"/>
            <a:chOff x="792015" y="1741713"/>
            <a:chExt cx="2112041" cy="61476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3" name="34 Trapecio"/>
            <p:cNvSpPr/>
            <p:nvPr/>
          </p:nvSpPr>
          <p:spPr>
            <a:xfrm>
              <a:off x="792015" y="1741713"/>
              <a:ext cx="2112041" cy="580571"/>
            </a:xfrm>
            <a:prstGeom prst="trapezoid">
              <a:avLst>
                <a:gd name="adj" fmla="val 45473"/>
              </a:avLst>
            </a:prstGeom>
            <a:solidFill>
              <a:srgbClr val="CC6B6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Trapecio 4"/>
            <p:cNvSpPr/>
            <p:nvPr/>
          </p:nvSpPr>
          <p:spPr>
            <a:xfrm>
              <a:off x="1160471" y="1775911"/>
              <a:ext cx="1372588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999" b="1" dirty="0">
                  <a:cs typeface="Arial" pitchFamily="34" charset="0"/>
                </a:rPr>
                <a:t>Explicativo</a:t>
              </a:r>
            </a:p>
          </p:txBody>
        </p:sp>
      </p:grpSp>
      <p:grpSp>
        <p:nvGrpSpPr>
          <p:cNvPr id="15" name="52 Grupo"/>
          <p:cNvGrpSpPr>
            <a:grpSpLocks/>
          </p:cNvGrpSpPr>
          <p:nvPr/>
        </p:nvGrpSpPr>
        <p:grpSpPr bwMode="auto">
          <a:xfrm>
            <a:off x="4617036" y="4199489"/>
            <a:ext cx="3219264" cy="637397"/>
            <a:chOff x="528010" y="2307743"/>
            <a:chExt cx="2640051" cy="59511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6" name="37 Trapecio"/>
            <p:cNvSpPr/>
            <p:nvPr/>
          </p:nvSpPr>
          <p:spPr>
            <a:xfrm>
              <a:off x="528010" y="2322286"/>
              <a:ext cx="2640051" cy="580571"/>
            </a:xfrm>
            <a:prstGeom prst="trapezoid">
              <a:avLst>
                <a:gd name="adj" fmla="val 45473"/>
              </a:avLst>
            </a:prstGeom>
            <a:solidFill>
              <a:srgbClr val="38383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Trapecio 4"/>
            <p:cNvSpPr/>
            <p:nvPr/>
          </p:nvSpPr>
          <p:spPr>
            <a:xfrm>
              <a:off x="976837" y="2307743"/>
              <a:ext cx="1716112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2142" b="1" dirty="0">
                  <a:cs typeface="Arial" pitchFamily="34" charset="0"/>
                </a:rPr>
                <a:t>Relacional</a:t>
              </a:r>
            </a:p>
          </p:txBody>
        </p:sp>
      </p:grpSp>
      <p:grpSp>
        <p:nvGrpSpPr>
          <p:cNvPr id="18" name="55 Grupo"/>
          <p:cNvGrpSpPr>
            <a:grpSpLocks/>
          </p:cNvGrpSpPr>
          <p:nvPr/>
        </p:nvGrpSpPr>
        <p:grpSpPr bwMode="auto">
          <a:xfrm>
            <a:off x="4335459" y="4829431"/>
            <a:ext cx="3781961" cy="644634"/>
            <a:chOff x="264005" y="2902857"/>
            <a:chExt cx="3168061" cy="60187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9" name="40 Trapecio"/>
            <p:cNvSpPr/>
            <p:nvPr/>
          </p:nvSpPr>
          <p:spPr>
            <a:xfrm>
              <a:off x="264005" y="2902857"/>
              <a:ext cx="3168061" cy="580571"/>
            </a:xfrm>
            <a:prstGeom prst="trapezoid">
              <a:avLst>
                <a:gd name="adj" fmla="val 45473"/>
              </a:avLst>
            </a:prstGeom>
            <a:solidFill>
              <a:srgbClr val="D6853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Trapecio 4"/>
            <p:cNvSpPr/>
            <p:nvPr/>
          </p:nvSpPr>
          <p:spPr>
            <a:xfrm>
              <a:off x="800301" y="2924161"/>
              <a:ext cx="2060192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2285" b="1" dirty="0">
                  <a:cs typeface="Arial" pitchFamily="34" charset="0"/>
                </a:rPr>
                <a:t>Descriptivo</a:t>
              </a:r>
            </a:p>
          </p:txBody>
        </p:sp>
      </p:grpSp>
      <p:grpSp>
        <p:nvGrpSpPr>
          <p:cNvPr id="21" name="58 Grupo"/>
          <p:cNvGrpSpPr>
            <a:grpSpLocks/>
          </p:cNvGrpSpPr>
          <p:nvPr/>
        </p:nvGrpSpPr>
        <p:grpSpPr bwMode="auto">
          <a:xfrm>
            <a:off x="4063865" y="5452891"/>
            <a:ext cx="4334673" cy="621820"/>
            <a:chOff x="0" y="3483428"/>
            <a:chExt cx="3696072" cy="580571"/>
          </a:xfrm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2" name="43 Trapecio"/>
            <p:cNvSpPr/>
            <p:nvPr/>
          </p:nvSpPr>
          <p:spPr>
            <a:xfrm>
              <a:off x="0" y="3483428"/>
              <a:ext cx="3696072" cy="580571"/>
            </a:xfrm>
            <a:prstGeom prst="trapezoid">
              <a:avLst>
                <a:gd name="adj" fmla="val 45473"/>
              </a:avLst>
            </a:prstGeom>
            <a:solidFill>
              <a:srgbClr val="9EB549"/>
            </a:solidFill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Trapecio 4"/>
            <p:cNvSpPr/>
            <p:nvPr/>
          </p:nvSpPr>
          <p:spPr>
            <a:xfrm>
              <a:off x="637087" y="3483428"/>
              <a:ext cx="2403717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2428" b="1" dirty="0">
                  <a:cs typeface="Arial" pitchFamily="34" charset="0"/>
                </a:rPr>
                <a:t>Exploratorio</a:t>
              </a:r>
            </a:p>
          </p:txBody>
        </p:sp>
      </p:grpSp>
      <p:sp>
        <p:nvSpPr>
          <p:cNvPr id="24" name="CuadroTexto 1"/>
          <p:cNvSpPr txBox="1">
            <a:spLocks noChangeArrowheads="1"/>
          </p:cNvSpPr>
          <p:nvPr/>
        </p:nvSpPr>
        <p:spPr bwMode="auto">
          <a:xfrm>
            <a:off x="4173440" y="318552"/>
            <a:ext cx="4116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ES" sz="2400" b="1">
                <a:solidFill>
                  <a:schemeClr val="bg1"/>
                </a:solidFill>
              </a:rPr>
              <a:t>NIVELES DE LA INVESTIGACIÒN</a:t>
            </a:r>
          </a:p>
        </p:txBody>
      </p:sp>
      <p:sp>
        <p:nvSpPr>
          <p:cNvPr id="25" name="Flecha derecha 24"/>
          <p:cNvSpPr/>
          <p:nvPr/>
        </p:nvSpPr>
        <p:spPr>
          <a:xfrm rot="17659922">
            <a:off x="1396108" y="3238759"/>
            <a:ext cx="5616575" cy="9699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Línea de investigación</a:t>
            </a:r>
          </a:p>
        </p:txBody>
      </p:sp>
    </p:spTree>
    <p:extLst>
      <p:ext uri="{BB962C8B-B14F-4D97-AF65-F5344CB8AC3E}">
        <p14:creationId xmlns:p14="http://schemas.microsoft.com/office/powerpoint/2010/main" val="2020012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23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4023482732"/>
              </p:ext>
            </p:extLst>
          </p:nvPr>
        </p:nvGraphicFramePr>
        <p:xfrm>
          <a:off x="1390918" y="719666"/>
          <a:ext cx="8769081" cy="6041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Rectángulo 9"/>
          <p:cNvSpPr/>
          <p:nvPr/>
        </p:nvSpPr>
        <p:spPr>
          <a:xfrm>
            <a:off x="2615142" y="5482501"/>
            <a:ext cx="21002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Sin fundamento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371221" y="5430985"/>
            <a:ext cx="22124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 fundamento</a:t>
            </a:r>
          </a:p>
        </p:txBody>
      </p:sp>
    </p:spTree>
    <p:extLst>
      <p:ext uri="{BB962C8B-B14F-4D97-AF65-F5344CB8AC3E}">
        <p14:creationId xmlns:p14="http://schemas.microsoft.com/office/powerpoint/2010/main" val="106348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4647045" y="1559513"/>
            <a:ext cx="5257800" cy="1002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ángulo 3"/>
          <p:cNvSpPr/>
          <p:nvPr/>
        </p:nvSpPr>
        <p:spPr>
          <a:xfrm>
            <a:off x="4843187" y="1696112"/>
            <a:ext cx="48574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dirty="0" smtClean="0">
                <a:solidFill>
                  <a:srgbClr val="49A4AB"/>
                </a:solidFill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Prueba de hipótesis</a:t>
            </a:r>
          </a:p>
        </p:txBody>
      </p:sp>
      <p:sp>
        <p:nvSpPr>
          <p:cNvPr id="7" name="Rectángulo 6"/>
          <p:cNvSpPr/>
          <p:nvPr/>
        </p:nvSpPr>
        <p:spPr>
          <a:xfrm>
            <a:off x="1094704" y="907838"/>
            <a:ext cx="2751074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1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130" y="2854858"/>
            <a:ext cx="3337749" cy="3337749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4988259" y="894120"/>
            <a:ext cx="45672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 ritual de la significancia estadística</a:t>
            </a:r>
          </a:p>
        </p:txBody>
      </p:sp>
    </p:spTree>
    <p:extLst>
      <p:ext uri="{BB962C8B-B14F-4D97-AF65-F5344CB8AC3E}">
        <p14:creationId xmlns:p14="http://schemas.microsoft.com/office/powerpoint/2010/main" val="236145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6 Grupo"/>
          <p:cNvGrpSpPr/>
          <p:nvPr/>
        </p:nvGrpSpPr>
        <p:grpSpPr>
          <a:xfrm>
            <a:off x="5108326" y="1084338"/>
            <a:ext cx="1964654" cy="477738"/>
            <a:chOff x="2388123" y="1612"/>
            <a:chExt cx="1319752" cy="477738"/>
          </a:xfrm>
          <a:solidFill>
            <a:schemeClr val="bg1"/>
          </a:solidFill>
        </p:grpSpPr>
        <p:sp>
          <p:nvSpPr>
            <p:cNvPr id="7" name="7 Rectángulo redondeado"/>
            <p:cNvSpPr/>
            <p:nvPr/>
          </p:nvSpPr>
          <p:spPr>
            <a:xfrm>
              <a:off x="2388123" y="1612"/>
              <a:ext cx="1319752" cy="477738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8 Rectángulo"/>
            <p:cNvSpPr/>
            <p:nvPr/>
          </p:nvSpPr>
          <p:spPr>
            <a:xfrm>
              <a:off x="2402115" y="15604"/>
              <a:ext cx="1291768" cy="449754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sx="1000" sy="1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400" dirty="0" smtClean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Planteamiento </a:t>
              </a:r>
              <a:r>
                <a:rPr lang="es-ES" sz="1400" dirty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de Hipótesis</a:t>
              </a:r>
            </a:p>
          </p:txBody>
        </p:sp>
      </p:grpSp>
      <p:grpSp>
        <p:nvGrpSpPr>
          <p:cNvPr id="9" name="9 Grupo"/>
          <p:cNvGrpSpPr/>
          <p:nvPr/>
        </p:nvGrpSpPr>
        <p:grpSpPr>
          <a:xfrm>
            <a:off x="8042347" y="2879547"/>
            <a:ext cx="1677570" cy="477738"/>
            <a:chOff x="2388123" y="1612"/>
            <a:chExt cx="1319752" cy="477738"/>
          </a:xfrm>
          <a:solidFill>
            <a:schemeClr val="bg1"/>
          </a:solidFill>
        </p:grpSpPr>
        <p:sp>
          <p:nvSpPr>
            <p:cNvPr id="10" name="10 Rectángulo redondeado"/>
            <p:cNvSpPr/>
            <p:nvPr/>
          </p:nvSpPr>
          <p:spPr>
            <a:xfrm>
              <a:off x="2388123" y="1612"/>
              <a:ext cx="1319752" cy="477738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11 Rectángulo"/>
            <p:cNvSpPr/>
            <p:nvPr/>
          </p:nvSpPr>
          <p:spPr>
            <a:xfrm>
              <a:off x="2402115" y="15604"/>
              <a:ext cx="1291768" cy="449754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sx="1000" sy="1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400" dirty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Nivel de significancia</a:t>
              </a:r>
            </a:p>
          </p:txBody>
        </p:sp>
      </p:grpSp>
      <p:grpSp>
        <p:nvGrpSpPr>
          <p:cNvPr id="12" name="12 Grupo"/>
          <p:cNvGrpSpPr/>
          <p:nvPr/>
        </p:nvGrpSpPr>
        <p:grpSpPr>
          <a:xfrm>
            <a:off x="6934303" y="5084486"/>
            <a:ext cx="1655779" cy="477738"/>
            <a:chOff x="2388123" y="1612"/>
            <a:chExt cx="1319752" cy="477738"/>
          </a:xfrm>
          <a:solidFill>
            <a:schemeClr val="bg1"/>
          </a:solidFill>
        </p:grpSpPr>
        <p:sp>
          <p:nvSpPr>
            <p:cNvPr id="13" name="13 Rectángulo redondeado"/>
            <p:cNvSpPr/>
            <p:nvPr/>
          </p:nvSpPr>
          <p:spPr>
            <a:xfrm>
              <a:off x="2388123" y="1612"/>
              <a:ext cx="1319752" cy="477738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14 Rectángulo"/>
            <p:cNvSpPr/>
            <p:nvPr/>
          </p:nvSpPr>
          <p:spPr>
            <a:xfrm>
              <a:off x="2402115" y="15604"/>
              <a:ext cx="1291768" cy="449754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sx="1000" sy="1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400" dirty="0" smtClean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Prueba estadística</a:t>
              </a:r>
              <a:endParaRPr lang="es-ES" sz="1400" dirty="0">
                <a:solidFill>
                  <a:srgbClr val="469EA5"/>
                </a:solidFill>
                <a:latin typeface="Proxima Nova Th" panose="02000506030000020004" pitchFamily="2" charset="0"/>
                <a:cs typeface="Arial" pitchFamily="34" charset="0"/>
              </a:endParaRPr>
            </a:p>
          </p:txBody>
        </p:sp>
      </p:grpSp>
      <p:grpSp>
        <p:nvGrpSpPr>
          <p:cNvPr id="15" name="15 Grupo"/>
          <p:cNvGrpSpPr/>
          <p:nvPr/>
        </p:nvGrpSpPr>
        <p:grpSpPr>
          <a:xfrm>
            <a:off x="3322550" y="5054508"/>
            <a:ext cx="1671477" cy="477738"/>
            <a:chOff x="2388123" y="1612"/>
            <a:chExt cx="1319752" cy="477738"/>
          </a:xfrm>
          <a:solidFill>
            <a:schemeClr val="bg1"/>
          </a:solidFill>
        </p:grpSpPr>
        <p:sp>
          <p:nvSpPr>
            <p:cNvPr id="16" name="16 Rectángulo redondeado"/>
            <p:cNvSpPr/>
            <p:nvPr/>
          </p:nvSpPr>
          <p:spPr>
            <a:xfrm>
              <a:off x="2388123" y="1612"/>
              <a:ext cx="1319752" cy="477738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17 Rectángulo"/>
            <p:cNvSpPr/>
            <p:nvPr/>
          </p:nvSpPr>
          <p:spPr>
            <a:xfrm>
              <a:off x="2402115" y="15604"/>
              <a:ext cx="1291768" cy="449754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sx="1000" sy="1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400" dirty="0" smtClean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Calculo del </a:t>
              </a:r>
              <a:br>
                <a:rPr lang="es-ES" sz="1400" dirty="0" smtClean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</a:br>
              <a:r>
                <a:rPr lang="es-ES" sz="1400" dirty="0" smtClean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p-valor</a:t>
              </a:r>
              <a:endParaRPr lang="es-ES" sz="1400" dirty="0">
                <a:solidFill>
                  <a:srgbClr val="469EA5"/>
                </a:solidFill>
                <a:latin typeface="Proxima Nova Th" panose="02000506030000020004" pitchFamily="2" charset="0"/>
                <a:cs typeface="Arial" pitchFamily="34" charset="0"/>
              </a:endParaRPr>
            </a:p>
          </p:txBody>
        </p:sp>
      </p:grpSp>
      <p:grpSp>
        <p:nvGrpSpPr>
          <p:cNvPr id="18" name="18 Grupo"/>
          <p:cNvGrpSpPr/>
          <p:nvPr/>
        </p:nvGrpSpPr>
        <p:grpSpPr>
          <a:xfrm>
            <a:off x="2514602" y="2865555"/>
            <a:ext cx="1605495" cy="477738"/>
            <a:chOff x="2388123" y="1612"/>
            <a:chExt cx="1319752" cy="477738"/>
          </a:xfrm>
          <a:solidFill>
            <a:schemeClr val="bg1"/>
          </a:solidFill>
        </p:grpSpPr>
        <p:sp>
          <p:nvSpPr>
            <p:cNvPr id="19" name="20 Rectángulo redondeado"/>
            <p:cNvSpPr/>
            <p:nvPr/>
          </p:nvSpPr>
          <p:spPr>
            <a:xfrm>
              <a:off x="2388123" y="1612"/>
              <a:ext cx="1319752" cy="477738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21 Rectángulo"/>
            <p:cNvSpPr/>
            <p:nvPr/>
          </p:nvSpPr>
          <p:spPr>
            <a:xfrm>
              <a:off x="2402115" y="15604"/>
              <a:ext cx="1291768" cy="449754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sx="1000" sy="1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400" dirty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Tomar una decisión</a:t>
              </a:r>
            </a:p>
          </p:txBody>
        </p:sp>
      </p:grp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566" y="1760153"/>
            <a:ext cx="3337749" cy="3337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84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6 Grupo"/>
          <p:cNvGrpSpPr/>
          <p:nvPr/>
        </p:nvGrpSpPr>
        <p:grpSpPr>
          <a:xfrm>
            <a:off x="5108326" y="1084338"/>
            <a:ext cx="1964654" cy="477738"/>
            <a:chOff x="2388123" y="1612"/>
            <a:chExt cx="1319752" cy="477738"/>
          </a:xfrm>
          <a:solidFill>
            <a:srgbClr val="FFFF00"/>
          </a:solidFill>
        </p:grpSpPr>
        <p:sp>
          <p:nvSpPr>
            <p:cNvPr id="7" name="7 Rectángulo redondeado"/>
            <p:cNvSpPr/>
            <p:nvPr/>
          </p:nvSpPr>
          <p:spPr>
            <a:xfrm>
              <a:off x="2388123" y="1612"/>
              <a:ext cx="1319752" cy="477738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8 Rectángulo"/>
            <p:cNvSpPr/>
            <p:nvPr/>
          </p:nvSpPr>
          <p:spPr>
            <a:xfrm>
              <a:off x="2402115" y="15604"/>
              <a:ext cx="1291768" cy="449754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sx="1000" sy="1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400" dirty="0" smtClean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Planteamiento </a:t>
              </a:r>
              <a:r>
                <a:rPr lang="es-ES" sz="1400" dirty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de Hipótesis</a:t>
              </a:r>
            </a:p>
          </p:txBody>
        </p:sp>
      </p:grpSp>
      <p:grpSp>
        <p:nvGrpSpPr>
          <p:cNvPr id="9" name="9 Grupo"/>
          <p:cNvGrpSpPr/>
          <p:nvPr/>
        </p:nvGrpSpPr>
        <p:grpSpPr>
          <a:xfrm>
            <a:off x="8042347" y="2879547"/>
            <a:ext cx="1677570" cy="477738"/>
            <a:chOff x="2388123" y="1612"/>
            <a:chExt cx="1319752" cy="477738"/>
          </a:xfrm>
          <a:solidFill>
            <a:schemeClr val="bg1"/>
          </a:solidFill>
        </p:grpSpPr>
        <p:sp>
          <p:nvSpPr>
            <p:cNvPr id="10" name="10 Rectángulo redondeado"/>
            <p:cNvSpPr/>
            <p:nvPr/>
          </p:nvSpPr>
          <p:spPr>
            <a:xfrm>
              <a:off x="2388123" y="1612"/>
              <a:ext cx="1319752" cy="477738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11 Rectángulo"/>
            <p:cNvSpPr/>
            <p:nvPr/>
          </p:nvSpPr>
          <p:spPr>
            <a:xfrm>
              <a:off x="2402115" y="15604"/>
              <a:ext cx="1291768" cy="449754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sx="1000" sy="1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400" dirty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Nivel de significancia</a:t>
              </a:r>
            </a:p>
          </p:txBody>
        </p:sp>
      </p:grpSp>
      <p:grpSp>
        <p:nvGrpSpPr>
          <p:cNvPr id="12" name="12 Grupo"/>
          <p:cNvGrpSpPr/>
          <p:nvPr/>
        </p:nvGrpSpPr>
        <p:grpSpPr>
          <a:xfrm>
            <a:off x="6934303" y="5084486"/>
            <a:ext cx="1655779" cy="477738"/>
            <a:chOff x="2388123" y="1612"/>
            <a:chExt cx="1319752" cy="477738"/>
          </a:xfrm>
          <a:solidFill>
            <a:schemeClr val="bg1"/>
          </a:solidFill>
        </p:grpSpPr>
        <p:sp>
          <p:nvSpPr>
            <p:cNvPr id="13" name="13 Rectángulo redondeado"/>
            <p:cNvSpPr/>
            <p:nvPr/>
          </p:nvSpPr>
          <p:spPr>
            <a:xfrm>
              <a:off x="2388123" y="1612"/>
              <a:ext cx="1319752" cy="477738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14 Rectángulo"/>
            <p:cNvSpPr/>
            <p:nvPr/>
          </p:nvSpPr>
          <p:spPr>
            <a:xfrm>
              <a:off x="2402115" y="15604"/>
              <a:ext cx="1291768" cy="449754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sx="1000" sy="1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400" dirty="0" smtClean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Prueba estadística</a:t>
              </a:r>
              <a:endParaRPr lang="es-ES" sz="1400" dirty="0">
                <a:solidFill>
                  <a:srgbClr val="469EA5"/>
                </a:solidFill>
                <a:latin typeface="Proxima Nova Th" panose="02000506030000020004" pitchFamily="2" charset="0"/>
                <a:cs typeface="Arial" pitchFamily="34" charset="0"/>
              </a:endParaRPr>
            </a:p>
          </p:txBody>
        </p:sp>
      </p:grpSp>
      <p:grpSp>
        <p:nvGrpSpPr>
          <p:cNvPr id="15" name="15 Grupo"/>
          <p:cNvGrpSpPr/>
          <p:nvPr/>
        </p:nvGrpSpPr>
        <p:grpSpPr>
          <a:xfrm>
            <a:off x="3322550" y="5054508"/>
            <a:ext cx="1671477" cy="477738"/>
            <a:chOff x="2388123" y="1612"/>
            <a:chExt cx="1319752" cy="477738"/>
          </a:xfrm>
          <a:solidFill>
            <a:schemeClr val="bg1"/>
          </a:solidFill>
        </p:grpSpPr>
        <p:sp>
          <p:nvSpPr>
            <p:cNvPr id="16" name="16 Rectángulo redondeado"/>
            <p:cNvSpPr/>
            <p:nvPr/>
          </p:nvSpPr>
          <p:spPr>
            <a:xfrm>
              <a:off x="2388123" y="1612"/>
              <a:ext cx="1319752" cy="477738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17 Rectángulo"/>
            <p:cNvSpPr/>
            <p:nvPr/>
          </p:nvSpPr>
          <p:spPr>
            <a:xfrm>
              <a:off x="2402115" y="15604"/>
              <a:ext cx="1291768" cy="449754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sx="1000" sy="1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400" dirty="0" smtClean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Calculo del </a:t>
              </a:r>
              <a:br>
                <a:rPr lang="es-ES" sz="1400" dirty="0" smtClean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</a:br>
              <a:r>
                <a:rPr lang="es-ES" sz="1400" dirty="0" smtClean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p-valor</a:t>
              </a:r>
              <a:endParaRPr lang="es-ES" sz="1400" dirty="0">
                <a:solidFill>
                  <a:srgbClr val="469EA5"/>
                </a:solidFill>
                <a:latin typeface="Proxima Nova Th" panose="02000506030000020004" pitchFamily="2" charset="0"/>
                <a:cs typeface="Arial" pitchFamily="34" charset="0"/>
              </a:endParaRPr>
            </a:p>
          </p:txBody>
        </p:sp>
      </p:grpSp>
      <p:grpSp>
        <p:nvGrpSpPr>
          <p:cNvPr id="18" name="18 Grupo"/>
          <p:cNvGrpSpPr/>
          <p:nvPr/>
        </p:nvGrpSpPr>
        <p:grpSpPr>
          <a:xfrm>
            <a:off x="2514602" y="2865555"/>
            <a:ext cx="1605495" cy="477738"/>
            <a:chOff x="2388123" y="1612"/>
            <a:chExt cx="1319752" cy="477738"/>
          </a:xfrm>
          <a:solidFill>
            <a:schemeClr val="bg1"/>
          </a:solidFill>
        </p:grpSpPr>
        <p:sp>
          <p:nvSpPr>
            <p:cNvPr id="19" name="20 Rectángulo redondeado"/>
            <p:cNvSpPr/>
            <p:nvPr/>
          </p:nvSpPr>
          <p:spPr>
            <a:xfrm>
              <a:off x="2388123" y="1612"/>
              <a:ext cx="1319752" cy="477738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21 Rectángulo"/>
            <p:cNvSpPr/>
            <p:nvPr/>
          </p:nvSpPr>
          <p:spPr>
            <a:xfrm>
              <a:off x="2402115" y="15604"/>
              <a:ext cx="1291768" cy="449754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sx="1000" sy="1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400" dirty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Tomar una decisión</a:t>
              </a:r>
            </a:p>
          </p:txBody>
        </p:sp>
      </p:grp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566" y="1760153"/>
            <a:ext cx="3337749" cy="3337749"/>
          </a:xfrm>
          <a:prstGeom prst="rect">
            <a:avLst/>
          </a:prstGeom>
        </p:spPr>
      </p:pic>
      <p:sp>
        <p:nvSpPr>
          <p:cNvPr id="22" name="CuadroTexto 1"/>
          <p:cNvSpPr txBox="1">
            <a:spLocks noChangeArrowheads="1"/>
          </p:cNvSpPr>
          <p:nvPr/>
        </p:nvSpPr>
        <p:spPr bwMode="auto">
          <a:xfrm>
            <a:off x="7498169" y="853770"/>
            <a:ext cx="28296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s-E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H0: Hipótesis Nula</a:t>
            </a:r>
            <a:endParaRPr lang="es-E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ima Nova Th" panose="02000506030000020004" pitchFamily="2" charset="0"/>
            </a:endParaRPr>
          </a:p>
        </p:txBody>
      </p:sp>
      <p:sp>
        <p:nvSpPr>
          <p:cNvPr id="23" name="CuadroTexto 1"/>
          <p:cNvSpPr txBox="1">
            <a:spLocks noChangeArrowheads="1"/>
          </p:cNvSpPr>
          <p:nvPr/>
        </p:nvSpPr>
        <p:spPr bwMode="auto">
          <a:xfrm>
            <a:off x="7498169" y="1320720"/>
            <a:ext cx="31566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s-E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H1: </a:t>
            </a:r>
            <a:r>
              <a:rPr lang="es-E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Hipótesis </a:t>
            </a:r>
            <a:r>
              <a:rPr lang="es-E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Alterna</a:t>
            </a:r>
            <a:endParaRPr lang="es-E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ima Nova Th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632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6 Grupo"/>
          <p:cNvGrpSpPr/>
          <p:nvPr/>
        </p:nvGrpSpPr>
        <p:grpSpPr>
          <a:xfrm>
            <a:off x="5108326" y="1084338"/>
            <a:ext cx="1964654" cy="477738"/>
            <a:chOff x="2388123" y="1612"/>
            <a:chExt cx="1319752" cy="477738"/>
          </a:xfrm>
          <a:solidFill>
            <a:schemeClr val="bg1"/>
          </a:solidFill>
        </p:grpSpPr>
        <p:sp>
          <p:nvSpPr>
            <p:cNvPr id="7" name="7 Rectángulo redondeado"/>
            <p:cNvSpPr/>
            <p:nvPr/>
          </p:nvSpPr>
          <p:spPr>
            <a:xfrm>
              <a:off x="2388123" y="1612"/>
              <a:ext cx="1319752" cy="477738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8 Rectángulo"/>
            <p:cNvSpPr/>
            <p:nvPr/>
          </p:nvSpPr>
          <p:spPr>
            <a:xfrm>
              <a:off x="2402115" y="15604"/>
              <a:ext cx="1291768" cy="449754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sx="1000" sy="1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400" dirty="0" smtClean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Planteamiento </a:t>
              </a:r>
              <a:r>
                <a:rPr lang="es-ES" sz="1400" dirty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de Hipótesis</a:t>
              </a:r>
            </a:p>
          </p:txBody>
        </p:sp>
      </p:grpSp>
      <p:grpSp>
        <p:nvGrpSpPr>
          <p:cNvPr id="9" name="9 Grupo"/>
          <p:cNvGrpSpPr/>
          <p:nvPr/>
        </p:nvGrpSpPr>
        <p:grpSpPr>
          <a:xfrm>
            <a:off x="8042347" y="2879547"/>
            <a:ext cx="1677570" cy="477738"/>
            <a:chOff x="2388123" y="1612"/>
            <a:chExt cx="1319752" cy="477738"/>
          </a:xfrm>
          <a:solidFill>
            <a:srgbClr val="FFFF00"/>
          </a:solidFill>
        </p:grpSpPr>
        <p:sp>
          <p:nvSpPr>
            <p:cNvPr id="10" name="10 Rectángulo redondeado"/>
            <p:cNvSpPr/>
            <p:nvPr/>
          </p:nvSpPr>
          <p:spPr>
            <a:xfrm>
              <a:off x="2388123" y="1612"/>
              <a:ext cx="1319752" cy="477738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11 Rectángulo"/>
            <p:cNvSpPr/>
            <p:nvPr/>
          </p:nvSpPr>
          <p:spPr>
            <a:xfrm>
              <a:off x="2402115" y="15604"/>
              <a:ext cx="1291768" cy="449754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sx="1000" sy="1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400" dirty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Nivel de significancia</a:t>
              </a:r>
            </a:p>
          </p:txBody>
        </p:sp>
      </p:grpSp>
      <p:grpSp>
        <p:nvGrpSpPr>
          <p:cNvPr id="12" name="12 Grupo"/>
          <p:cNvGrpSpPr/>
          <p:nvPr/>
        </p:nvGrpSpPr>
        <p:grpSpPr>
          <a:xfrm>
            <a:off x="6934303" y="5084486"/>
            <a:ext cx="1655779" cy="477738"/>
            <a:chOff x="2388123" y="1612"/>
            <a:chExt cx="1319752" cy="477738"/>
          </a:xfrm>
          <a:solidFill>
            <a:schemeClr val="bg1"/>
          </a:solidFill>
        </p:grpSpPr>
        <p:sp>
          <p:nvSpPr>
            <p:cNvPr id="13" name="13 Rectángulo redondeado"/>
            <p:cNvSpPr/>
            <p:nvPr/>
          </p:nvSpPr>
          <p:spPr>
            <a:xfrm>
              <a:off x="2388123" y="1612"/>
              <a:ext cx="1319752" cy="477738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14 Rectángulo"/>
            <p:cNvSpPr/>
            <p:nvPr/>
          </p:nvSpPr>
          <p:spPr>
            <a:xfrm>
              <a:off x="2402115" y="15604"/>
              <a:ext cx="1291768" cy="449754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sx="1000" sy="1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400" dirty="0" smtClean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Prueba estadística</a:t>
              </a:r>
              <a:endParaRPr lang="es-ES" sz="1400" dirty="0">
                <a:solidFill>
                  <a:srgbClr val="469EA5"/>
                </a:solidFill>
                <a:latin typeface="Proxima Nova Th" panose="02000506030000020004" pitchFamily="2" charset="0"/>
                <a:cs typeface="Arial" pitchFamily="34" charset="0"/>
              </a:endParaRPr>
            </a:p>
          </p:txBody>
        </p:sp>
      </p:grpSp>
      <p:grpSp>
        <p:nvGrpSpPr>
          <p:cNvPr id="15" name="15 Grupo"/>
          <p:cNvGrpSpPr/>
          <p:nvPr/>
        </p:nvGrpSpPr>
        <p:grpSpPr>
          <a:xfrm>
            <a:off x="3322550" y="5054508"/>
            <a:ext cx="1671477" cy="477738"/>
            <a:chOff x="2388123" y="1612"/>
            <a:chExt cx="1319752" cy="477738"/>
          </a:xfrm>
          <a:solidFill>
            <a:schemeClr val="bg1"/>
          </a:solidFill>
        </p:grpSpPr>
        <p:sp>
          <p:nvSpPr>
            <p:cNvPr id="16" name="16 Rectángulo redondeado"/>
            <p:cNvSpPr/>
            <p:nvPr/>
          </p:nvSpPr>
          <p:spPr>
            <a:xfrm>
              <a:off x="2388123" y="1612"/>
              <a:ext cx="1319752" cy="477738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17 Rectángulo"/>
            <p:cNvSpPr/>
            <p:nvPr/>
          </p:nvSpPr>
          <p:spPr>
            <a:xfrm>
              <a:off x="2402115" y="15604"/>
              <a:ext cx="1291768" cy="449754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sx="1000" sy="1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400" dirty="0" smtClean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Calculo del </a:t>
              </a:r>
              <a:br>
                <a:rPr lang="es-ES" sz="1400" dirty="0" smtClean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</a:br>
              <a:r>
                <a:rPr lang="es-ES" sz="1400" dirty="0" smtClean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p-valor</a:t>
              </a:r>
              <a:endParaRPr lang="es-ES" sz="1400" dirty="0">
                <a:solidFill>
                  <a:srgbClr val="469EA5"/>
                </a:solidFill>
                <a:latin typeface="Proxima Nova Th" panose="02000506030000020004" pitchFamily="2" charset="0"/>
                <a:cs typeface="Arial" pitchFamily="34" charset="0"/>
              </a:endParaRPr>
            </a:p>
          </p:txBody>
        </p:sp>
      </p:grpSp>
      <p:grpSp>
        <p:nvGrpSpPr>
          <p:cNvPr id="18" name="18 Grupo"/>
          <p:cNvGrpSpPr/>
          <p:nvPr/>
        </p:nvGrpSpPr>
        <p:grpSpPr>
          <a:xfrm>
            <a:off x="2514602" y="2865555"/>
            <a:ext cx="1605495" cy="477738"/>
            <a:chOff x="2388123" y="1612"/>
            <a:chExt cx="1319752" cy="477738"/>
          </a:xfrm>
          <a:solidFill>
            <a:schemeClr val="bg1"/>
          </a:solidFill>
        </p:grpSpPr>
        <p:sp>
          <p:nvSpPr>
            <p:cNvPr id="19" name="20 Rectángulo redondeado"/>
            <p:cNvSpPr/>
            <p:nvPr/>
          </p:nvSpPr>
          <p:spPr>
            <a:xfrm>
              <a:off x="2388123" y="1612"/>
              <a:ext cx="1319752" cy="477738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21 Rectángulo"/>
            <p:cNvSpPr/>
            <p:nvPr/>
          </p:nvSpPr>
          <p:spPr>
            <a:xfrm>
              <a:off x="2402115" y="15604"/>
              <a:ext cx="1291768" cy="449754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sx="1000" sy="1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400" dirty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Tomar una decisión</a:t>
              </a:r>
            </a:p>
          </p:txBody>
        </p:sp>
      </p:grp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566" y="1760153"/>
            <a:ext cx="3337749" cy="3337749"/>
          </a:xfrm>
          <a:prstGeom prst="rect">
            <a:avLst/>
          </a:prstGeom>
        </p:spPr>
      </p:pic>
      <p:sp>
        <p:nvSpPr>
          <p:cNvPr id="23" name="CuadroTexto 1"/>
          <p:cNvSpPr txBox="1">
            <a:spLocks noChangeArrowheads="1"/>
          </p:cNvSpPr>
          <p:nvPr/>
        </p:nvSpPr>
        <p:spPr bwMode="auto">
          <a:xfrm>
            <a:off x="8068784" y="3557877"/>
            <a:ext cx="24657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s-E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Alfa = 5% = 0,05</a:t>
            </a:r>
            <a:endParaRPr lang="es-E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ima Nova Th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00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6 Grupo"/>
          <p:cNvGrpSpPr/>
          <p:nvPr/>
        </p:nvGrpSpPr>
        <p:grpSpPr>
          <a:xfrm>
            <a:off x="5108326" y="1084338"/>
            <a:ext cx="1964654" cy="477738"/>
            <a:chOff x="2388123" y="1612"/>
            <a:chExt cx="1319752" cy="477738"/>
          </a:xfrm>
          <a:solidFill>
            <a:schemeClr val="bg1"/>
          </a:solidFill>
        </p:grpSpPr>
        <p:sp>
          <p:nvSpPr>
            <p:cNvPr id="7" name="7 Rectángulo redondeado"/>
            <p:cNvSpPr/>
            <p:nvPr/>
          </p:nvSpPr>
          <p:spPr>
            <a:xfrm>
              <a:off x="2388123" y="1612"/>
              <a:ext cx="1319752" cy="477738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8 Rectángulo"/>
            <p:cNvSpPr/>
            <p:nvPr/>
          </p:nvSpPr>
          <p:spPr>
            <a:xfrm>
              <a:off x="2402115" y="15604"/>
              <a:ext cx="1291768" cy="449754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sx="1000" sy="1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400" dirty="0" smtClean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Planteamiento </a:t>
              </a:r>
              <a:r>
                <a:rPr lang="es-ES" sz="1400" dirty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de Hipótesis</a:t>
              </a:r>
            </a:p>
          </p:txBody>
        </p:sp>
      </p:grpSp>
      <p:grpSp>
        <p:nvGrpSpPr>
          <p:cNvPr id="9" name="9 Grupo"/>
          <p:cNvGrpSpPr/>
          <p:nvPr/>
        </p:nvGrpSpPr>
        <p:grpSpPr>
          <a:xfrm>
            <a:off x="8042347" y="2879547"/>
            <a:ext cx="1677570" cy="477738"/>
            <a:chOff x="2388123" y="1612"/>
            <a:chExt cx="1319752" cy="477738"/>
          </a:xfrm>
          <a:solidFill>
            <a:schemeClr val="bg1"/>
          </a:solidFill>
        </p:grpSpPr>
        <p:sp>
          <p:nvSpPr>
            <p:cNvPr id="10" name="10 Rectángulo redondeado"/>
            <p:cNvSpPr/>
            <p:nvPr/>
          </p:nvSpPr>
          <p:spPr>
            <a:xfrm>
              <a:off x="2388123" y="1612"/>
              <a:ext cx="1319752" cy="477738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11 Rectángulo"/>
            <p:cNvSpPr/>
            <p:nvPr/>
          </p:nvSpPr>
          <p:spPr>
            <a:xfrm>
              <a:off x="2402115" y="15604"/>
              <a:ext cx="1291768" cy="449754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sx="1000" sy="1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400" dirty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Nivel de significancia</a:t>
              </a:r>
            </a:p>
          </p:txBody>
        </p:sp>
      </p:grpSp>
      <p:grpSp>
        <p:nvGrpSpPr>
          <p:cNvPr id="12" name="12 Grupo"/>
          <p:cNvGrpSpPr/>
          <p:nvPr/>
        </p:nvGrpSpPr>
        <p:grpSpPr>
          <a:xfrm>
            <a:off x="6934303" y="5084486"/>
            <a:ext cx="1655779" cy="477738"/>
            <a:chOff x="2388123" y="1612"/>
            <a:chExt cx="1319752" cy="477738"/>
          </a:xfrm>
          <a:solidFill>
            <a:srgbClr val="FFFF00"/>
          </a:solidFill>
        </p:grpSpPr>
        <p:sp>
          <p:nvSpPr>
            <p:cNvPr id="13" name="13 Rectángulo redondeado"/>
            <p:cNvSpPr/>
            <p:nvPr/>
          </p:nvSpPr>
          <p:spPr>
            <a:xfrm>
              <a:off x="2388123" y="1612"/>
              <a:ext cx="1319752" cy="477738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14 Rectángulo"/>
            <p:cNvSpPr/>
            <p:nvPr/>
          </p:nvSpPr>
          <p:spPr>
            <a:xfrm>
              <a:off x="2402115" y="15604"/>
              <a:ext cx="1291768" cy="449754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sx="1000" sy="1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400" dirty="0" smtClean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Prueba estadística</a:t>
              </a:r>
              <a:endParaRPr lang="es-ES" sz="1400" dirty="0">
                <a:solidFill>
                  <a:srgbClr val="469EA5"/>
                </a:solidFill>
                <a:latin typeface="Proxima Nova Th" panose="02000506030000020004" pitchFamily="2" charset="0"/>
                <a:cs typeface="Arial" pitchFamily="34" charset="0"/>
              </a:endParaRPr>
            </a:p>
          </p:txBody>
        </p:sp>
      </p:grpSp>
      <p:grpSp>
        <p:nvGrpSpPr>
          <p:cNvPr id="15" name="15 Grupo"/>
          <p:cNvGrpSpPr/>
          <p:nvPr/>
        </p:nvGrpSpPr>
        <p:grpSpPr>
          <a:xfrm>
            <a:off x="3322550" y="5054508"/>
            <a:ext cx="1671477" cy="477738"/>
            <a:chOff x="2388123" y="1612"/>
            <a:chExt cx="1319752" cy="477738"/>
          </a:xfrm>
          <a:solidFill>
            <a:schemeClr val="bg1"/>
          </a:solidFill>
        </p:grpSpPr>
        <p:sp>
          <p:nvSpPr>
            <p:cNvPr id="16" name="16 Rectángulo redondeado"/>
            <p:cNvSpPr/>
            <p:nvPr/>
          </p:nvSpPr>
          <p:spPr>
            <a:xfrm>
              <a:off x="2388123" y="1612"/>
              <a:ext cx="1319752" cy="477738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17 Rectángulo"/>
            <p:cNvSpPr/>
            <p:nvPr/>
          </p:nvSpPr>
          <p:spPr>
            <a:xfrm>
              <a:off x="2402115" y="15604"/>
              <a:ext cx="1291768" cy="449754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sx="1000" sy="1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400" dirty="0" smtClean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Calculo del </a:t>
              </a:r>
              <a:br>
                <a:rPr lang="es-ES" sz="1400" dirty="0" smtClean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</a:br>
              <a:r>
                <a:rPr lang="es-ES" sz="1400" dirty="0" smtClean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p-valor</a:t>
              </a:r>
              <a:endParaRPr lang="es-ES" sz="1400" dirty="0">
                <a:solidFill>
                  <a:srgbClr val="469EA5"/>
                </a:solidFill>
                <a:latin typeface="Proxima Nova Th" panose="02000506030000020004" pitchFamily="2" charset="0"/>
                <a:cs typeface="Arial" pitchFamily="34" charset="0"/>
              </a:endParaRPr>
            </a:p>
          </p:txBody>
        </p:sp>
      </p:grpSp>
      <p:grpSp>
        <p:nvGrpSpPr>
          <p:cNvPr id="18" name="18 Grupo"/>
          <p:cNvGrpSpPr/>
          <p:nvPr/>
        </p:nvGrpSpPr>
        <p:grpSpPr>
          <a:xfrm>
            <a:off x="2514602" y="2865555"/>
            <a:ext cx="1605495" cy="477738"/>
            <a:chOff x="2388123" y="1612"/>
            <a:chExt cx="1319752" cy="477738"/>
          </a:xfrm>
          <a:solidFill>
            <a:schemeClr val="bg1"/>
          </a:solidFill>
        </p:grpSpPr>
        <p:sp>
          <p:nvSpPr>
            <p:cNvPr id="19" name="20 Rectángulo redondeado"/>
            <p:cNvSpPr/>
            <p:nvPr/>
          </p:nvSpPr>
          <p:spPr>
            <a:xfrm>
              <a:off x="2388123" y="1612"/>
              <a:ext cx="1319752" cy="477738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21 Rectángulo"/>
            <p:cNvSpPr/>
            <p:nvPr/>
          </p:nvSpPr>
          <p:spPr>
            <a:xfrm>
              <a:off x="2402115" y="15604"/>
              <a:ext cx="1291768" cy="449754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sx="1000" sy="1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400" dirty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Tomar una decisión</a:t>
              </a:r>
            </a:p>
          </p:txBody>
        </p:sp>
      </p:grp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566" y="1760153"/>
            <a:ext cx="3337749" cy="3337749"/>
          </a:xfrm>
          <a:prstGeom prst="rect">
            <a:avLst/>
          </a:prstGeom>
        </p:spPr>
      </p:pic>
      <p:sp>
        <p:nvSpPr>
          <p:cNvPr id="22" name="CuadroTexto 1"/>
          <p:cNvSpPr txBox="1">
            <a:spLocks noChangeArrowheads="1"/>
          </p:cNvSpPr>
          <p:nvPr/>
        </p:nvSpPr>
        <p:spPr bwMode="auto">
          <a:xfrm>
            <a:off x="8952377" y="4853653"/>
            <a:ext cx="20505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s-E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X2 Cuadrado</a:t>
            </a:r>
            <a:endParaRPr lang="es-E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ima Nova Th" panose="02000506030000020004" pitchFamily="2" charset="0"/>
            </a:endParaRPr>
          </a:p>
        </p:txBody>
      </p:sp>
      <p:sp>
        <p:nvSpPr>
          <p:cNvPr id="23" name="CuadroTexto 1"/>
          <p:cNvSpPr txBox="1">
            <a:spLocks noChangeArrowheads="1"/>
          </p:cNvSpPr>
          <p:nvPr/>
        </p:nvSpPr>
        <p:spPr bwMode="auto">
          <a:xfrm>
            <a:off x="8952377" y="5314809"/>
            <a:ext cx="19239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s-E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t de Student</a:t>
            </a:r>
            <a:endParaRPr lang="es-E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ima Nova Th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24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6 Grupo"/>
          <p:cNvGrpSpPr/>
          <p:nvPr/>
        </p:nvGrpSpPr>
        <p:grpSpPr>
          <a:xfrm>
            <a:off x="5108326" y="1084338"/>
            <a:ext cx="1964654" cy="477738"/>
            <a:chOff x="2388123" y="1612"/>
            <a:chExt cx="1319752" cy="477738"/>
          </a:xfrm>
          <a:solidFill>
            <a:schemeClr val="bg1"/>
          </a:solidFill>
        </p:grpSpPr>
        <p:sp>
          <p:nvSpPr>
            <p:cNvPr id="7" name="7 Rectángulo redondeado"/>
            <p:cNvSpPr/>
            <p:nvPr/>
          </p:nvSpPr>
          <p:spPr>
            <a:xfrm>
              <a:off x="2388123" y="1612"/>
              <a:ext cx="1319752" cy="477738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8 Rectángulo"/>
            <p:cNvSpPr/>
            <p:nvPr/>
          </p:nvSpPr>
          <p:spPr>
            <a:xfrm>
              <a:off x="2402115" y="15604"/>
              <a:ext cx="1291768" cy="449754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sx="1000" sy="1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400" dirty="0" smtClean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Planteamiento </a:t>
              </a:r>
              <a:r>
                <a:rPr lang="es-ES" sz="1400" dirty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de Hipótesis</a:t>
              </a:r>
            </a:p>
          </p:txBody>
        </p:sp>
      </p:grpSp>
      <p:grpSp>
        <p:nvGrpSpPr>
          <p:cNvPr id="9" name="9 Grupo"/>
          <p:cNvGrpSpPr/>
          <p:nvPr/>
        </p:nvGrpSpPr>
        <p:grpSpPr>
          <a:xfrm>
            <a:off x="8042347" y="2879547"/>
            <a:ext cx="1677570" cy="477738"/>
            <a:chOff x="2388123" y="1612"/>
            <a:chExt cx="1319752" cy="477738"/>
          </a:xfrm>
          <a:solidFill>
            <a:schemeClr val="bg1"/>
          </a:solidFill>
        </p:grpSpPr>
        <p:sp>
          <p:nvSpPr>
            <p:cNvPr id="10" name="10 Rectángulo redondeado"/>
            <p:cNvSpPr/>
            <p:nvPr/>
          </p:nvSpPr>
          <p:spPr>
            <a:xfrm>
              <a:off x="2388123" y="1612"/>
              <a:ext cx="1319752" cy="477738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11 Rectángulo"/>
            <p:cNvSpPr/>
            <p:nvPr/>
          </p:nvSpPr>
          <p:spPr>
            <a:xfrm>
              <a:off x="2402115" y="15604"/>
              <a:ext cx="1291768" cy="449754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sx="1000" sy="1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400" dirty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Nivel de significancia</a:t>
              </a:r>
            </a:p>
          </p:txBody>
        </p:sp>
      </p:grpSp>
      <p:grpSp>
        <p:nvGrpSpPr>
          <p:cNvPr id="12" name="12 Grupo"/>
          <p:cNvGrpSpPr/>
          <p:nvPr/>
        </p:nvGrpSpPr>
        <p:grpSpPr>
          <a:xfrm>
            <a:off x="6934303" y="5084486"/>
            <a:ext cx="1655779" cy="477738"/>
            <a:chOff x="2388123" y="1612"/>
            <a:chExt cx="1319752" cy="477738"/>
          </a:xfrm>
          <a:solidFill>
            <a:schemeClr val="bg1"/>
          </a:solidFill>
        </p:grpSpPr>
        <p:sp>
          <p:nvSpPr>
            <p:cNvPr id="13" name="13 Rectángulo redondeado"/>
            <p:cNvSpPr/>
            <p:nvPr/>
          </p:nvSpPr>
          <p:spPr>
            <a:xfrm>
              <a:off x="2388123" y="1612"/>
              <a:ext cx="1319752" cy="477738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14 Rectángulo"/>
            <p:cNvSpPr/>
            <p:nvPr/>
          </p:nvSpPr>
          <p:spPr>
            <a:xfrm>
              <a:off x="2402115" y="15604"/>
              <a:ext cx="1291768" cy="449754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sx="1000" sy="1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400" dirty="0" smtClean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Prueba estadística</a:t>
              </a:r>
              <a:endParaRPr lang="es-ES" sz="1400" dirty="0">
                <a:solidFill>
                  <a:srgbClr val="469EA5"/>
                </a:solidFill>
                <a:latin typeface="Proxima Nova Th" panose="02000506030000020004" pitchFamily="2" charset="0"/>
                <a:cs typeface="Arial" pitchFamily="34" charset="0"/>
              </a:endParaRPr>
            </a:p>
          </p:txBody>
        </p:sp>
      </p:grpSp>
      <p:grpSp>
        <p:nvGrpSpPr>
          <p:cNvPr id="15" name="15 Grupo"/>
          <p:cNvGrpSpPr/>
          <p:nvPr/>
        </p:nvGrpSpPr>
        <p:grpSpPr>
          <a:xfrm>
            <a:off x="3322550" y="5054508"/>
            <a:ext cx="1671477" cy="477738"/>
            <a:chOff x="2388123" y="1612"/>
            <a:chExt cx="1319752" cy="477738"/>
          </a:xfrm>
          <a:solidFill>
            <a:srgbClr val="FFFF00"/>
          </a:solidFill>
        </p:grpSpPr>
        <p:sp>
          <p:nvSpPr>
            <p:cNvPr id="16" name="16 Rectángulo redondeado"/>
            <p:cNvSpPr/>
            <p:nvPr/>
          </p:nvSpPr>
          <p:spPr>
            <a:xfrm>
              <a:off x="2388123" y="1612"/>
              <a:ext cx="1319752" cy="477738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17 Rectángulo"/>
            <p:cNvSpPr/>
            <p:nvPr/>
          </p:nvSpPr>
          <p:spPr>
            <a:xfrm>
              <a:off x="2402115" y="15604"/>
              <a:ext cx="1291768" cy="449754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sx="1000" sy="1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400" dirty="0" smtClean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Calculo del </a:t>
              </a:r>
              <a:br>
                <a:rPr lang="es-ES" sz="1400" dirty="0" smtClean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</a:br>
              <a:r>
                <a:rPr lang="es-ES" sz="1400" dirty="0" smtClean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p-valor</a:t>
              </a:r>
              <a:endParaRPr lang="es-ES" sz="1400" dirty="0">
                <a:solidFill>
                  <a:srgbClr val="469EA5"/>
                </a:solidFill>
                <a:latin typeface="Proxima Nova Th" panose="02000506030000020004" pitchFamily="2" charset="0"/>
                <a:cs typeface="Arial" pitchFamily="34" charset="0"/>
              </a:endParaRPr>
            </a:p>
          </p:txBody>
        </p:sp>
      </p:grpSp>
      <p:grpSp>
        <p:nvGrpSpPr>
          <p:cNvPr id="18" name="18 Grupo"/>
          <p:cNvGrpSpPr/>
          <p:nvPr/>
        </p:nvGrpSpPr>
        <p:grpSpPr>
          <a:xfrm>
            <a:off x="2514602" y="2865555"/>
            <a:ext cx="1605495" cy="477738"/>
            <a:chOff x="2388123" y="1612"/>
            <a:chExt cx="1319752" cy="477738"/>
          </a:xfrm>
          <a:solidFill>
            <a:schemeClr val="bg1"/>
          </a:solidFill>
        </p:grpSpPr>
        <p:sp>
          <p:nvSpPr>
            <p:cNvPr id="19" name="20 Rectángulo redondeado"/>
            <p:cNvSpPr/>
            <p:nvPr/>
          </p:nvSpPr>
          <p:spPr>
            <a:xfrm>
              <a:off x="2388123" y="1612"/>
              <a:ext cx="1319752" cy="477738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21 Rectángulo"/>
            <p:cNvSpPr/>
            <p:nvPr/>
          </p:nvSpPr>
          <p:spPr>
            <a:xfrm>
              <a:off x="2402115" y="15604"/>
              <a:ext cx="1291768" cy="449754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sx="1000" sy="1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400" dirty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Tomar una decisión</a:t>
              </a:r>
            </a:p>
          </p:txBody>
        </p:sp>
      </p:grp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566" y="1760153"/>
            <a:ext cx="3337749" cy="3337749"/>
          </a:xfrm>
          <a:prstGeom prst="rect">
            <a:avLst/>
          </a:prstGeom>
        </p:spPr>
      </p:pic>
      <p:sp>
        <p:nvSpPr>
          <p:cNvPr id="22" name="CuadroTexto 1"/>
          <p:cNvSpPr txBox="1">
            <a:spLocks noChangeArrowheads="1"/>
          </p:cNvSpPr>
          <p:nvPr/>
        </p:nvSpPr>
        <p:spPr bwMode="auto">
          <a:xfrm>
            <a:off x="2531623" y="5643559"/>
            <a:ext cx="34660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s-E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Significancia asintótica</a:t>
            </a:r>
            <a:endParaRPr lang="es-E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ima Nova Th" panose="02000506030000020004" pitchFamily="2" charset="0"/>
            </a:endParaRPr>
          </a:p>
        </p:txBody>
      </p:sp>
      <p:sp>
        <p:nvSpPr>
          <p:cNvPr id="23" name="CuadroTexto 1"/>
          <p:cNvSpPr txBox="1">
            <a:spLocks noChangeArrowheads="1"/>
          </p:cNvSpPr>
          <p:nvPr/>
        </p:nvSpPr>
        <p:spPr bwMode="auto">
          <a:xfrm>
            <a:off x="2531623" y="6130473"/>
            <a:ext cx="29931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s-E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Probabilidad exacta</a:t>
            </a:r>
            <a:endParaRPr lang="es-E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ima Nova Th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68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637" y="0"/>
            <a:ext cx="12192000" cy="6858000"/>
          </a:xfrm>
          <a:prstGeom prst="rect">
            <a:avLst/>
          </a:prstGeom>
        </p:spPr>
      </p:pic>
      <p:grpSp>
        <p:nvGrpSpPr>
          <p:cNvPr id="6" name="6 Grupo"/>
          <p:cNvGrpSpPr/>
          <p:nvPr/>
        </p:nvGrpSpPr>
        <p:grpSpPr>
          <a:xfrm>
            <a:off x="5108326" y="1084338"/>
            <a:ext cx="1964654" cy="477738"/>
            <a:chOff x="2388123" y="1612"/>
            <a:chExt cx="1319752" cy="477738"/>
          </a:xfrm>
          <a:solidFill>
            <a:schemeClr val="bg1"/>
          </a:solidFill>
        </p:grpSpPr>
        <p:sp>
          <p:nvSpPr>
            <p:cNvPr id="7" name="7 Rectángulo redondeado"/>
            <p:cNvSpPr/>
            <p:nvPr/>
          </p:nvSpPr>
          <p:spPr>
            <a:xfrm>
              <a:off x="2388123" y="1612"/>
              <a:ext cx="1319752" cy="477738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8 Rectángulo"/>
            <p:cNvSpPr/>
            <p:nvPr/>
          </p:nvSpPr>
          <p:spPr>
            <a:xfrm>
              <a:off x="2402115" y="15604"/>
              <a:ext cx="1291768" cy="449754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sx="1000" sy="1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400" dirty="0" smtClean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Planteamiento </a:t>
              </a:r>
              <a:r>
                <a:rPr lang="es-ES" sz="1400" dirty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de Hipótesis</a:t>
              </a:r>
            </a:p>
          </p:txBody>
        </p:sp>
      </p:grpSp>
      <p:grpSp>
        <p:nvGrpSpPr>
          <p:cNvPr id="9" name="9 Grupo"/>
          <p:cNvGrpSpPr/>
          <p:nvPr/>
        </p:nvGrpSpPr>
        <p:grpSpPr>
          <a:xfrm>
            <a:off x="8042347" y="2879547"/>
            <a:ext cx="1677570" cy="477738"/>
            <a:chOff x="2388123" y="1612"/>
            <a:chExt cx="1319752" cy="477738"/>
          </a:xfrm>
          <a:solidFill>
            <a:schemeClr val="bg1"/>
          </a:solidFill>
        </p:grpSpPr>
        <p:sp>
          <p:nvSpPr>
            <p:cNvPr id="10" name="10 Rectángulo redondeado"/>
            <p:cNvSpPr/>
            <p:nvPr/>
          </p:nvSpPr>
          <p:spPr>
            <a:xfrm>
              <a:off x="2388123" y="1612"/>
              <a:ext cx="1319752" cy="477738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11 Rectángulo"/>
            <p:cNvSpPr/>
            <p:nvPr/>
          </p:nvSpPr>
          <p:spPr>
            <a:xfrm>
              <a:off x="2402115" y="15604"/>
              <a:ext cx="1291768" cy="449754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sx="1000" sy="1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400" dirty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Nivel de significancia</a:t>
              </a:r>
            </a:p>
          </p:txBody>
        </p:sp>
      </p:grpSp>
      <p:grpSp>
        <p:nvGrpSpPr>
          <p:cNvPr id="12" name="12 Grupo"/>
          <p:cNvGrpSpPr/>
          <p:nvPr/>
        </p:nvGrpSpPr>
        <p:grpSpPr>
          <a:xfrm>
            <a:off x="6934303" y="5084486"/>
            <a:ext cx="1655779" cy="477738"/>
            <a:chOff x="2388123" y="1612"/>
            <a:chExt cx="1319752" cy="477738"/>
          </a:xfrm>
          <a:solidFill>
            <a:schemeClr val="bg1"/>
          </a:solidFill>
        </p:grpSpPr>
        <p:sp>
          <p:nvSpPr>
            <p:cNvPr id="13" name="13 Rectángulo redondeado"/>
            <p:cNvSpPr/>
            <p:nvPr/>
          </p:nvSpPr>
          <p:spPr>
            <a:xfrm>
              <a:off x="2388123" y="1612"/>
              <a:ext cx="1319752" cy="477738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14 Rectángulo"/>
            <p:cNvSpPr/>
            <p:nvPr/>
          </p:nvSpPr>
          <p:spPr>
            <a:xfrm>
              <a:off x="2402115" y="15604"/>
              <a:ext cx="1291768" cy="449754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sx="1000" sy="1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400" dirty="0" smtClean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Prueba estadística</a:t>
              </a:r>
              <a:endParaRPr lang="es-ES" sz="1400" dirty="0">
                <a:solidFill>
                  <a:srgbClr val="469EA5"/>
                </a:solidFill>
                <a:latin typeface="Proxima Nova Th" panose="02000506030000020004" pitchFamily="2" charset="0"/>
                <a:cs typeface="Arial" pitchFamily="34" charset="0"/>
              </a:endParaRPr>
            </a:p>
          </p:txBody>
        </p:sp>
      </p:grpSp>
      <p:grpSp>
        <p:nvGrpSpPr>
          <p:cNvPr id="15" name="15 Grupo"/>
          <p:cNvGrpSpPr/>
          <p:nvPr/>
        </p:nvGrpSpPr>
        <p:grpSpPr>
          <a:xfrm>
            <a:off x="3322550" y="5054508"/>
            <a:ext cx="1671477" cy="477738"/>
            <a:chOff x="2388123" y="1612"/>
            <a:chExt cx="1319752" cy="477738"/>
          </a:xfrm>
          <a:solidFill>
            <a:schemeClr val="bg1"/>
          </a:solidFill>
        </p:grpSpPr>
        <p:sp>
          <p:nvSpPr>
            <p:cNvPr id="16" name="16 Rectángulo redondeado"/>
            <p:cNvSpPr/>
            <p:nvPr/>
          </p:nvSpPr>
          <p:spPr>
            <a:xfrm>
              <a:off x="2388123" y="1612"/>
              <a:ext cx="1319752" cy="477738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17 Rectángulo"/>
            <p:cNvSpPr/>
            <p:nvPr/>
          </p:nvSpPr>
          <p:spPr>
            <a:xfrm>
              <a:off x="2402115" y="15604"/>
              <a:ext cx="1291768" cy="449754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sx="1000" sy="1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400" dirty="0" smtClean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Calculo del </a:t>
              </a:r>
              <a:br>
                <a:rPr lang="es-ES" sz="1400" dirty="0" smtClean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</a:br>
              <a:r>
                <a:rPr lang="es-ES" sz="1400" dirty="0" smtClean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p-valor</a:t>
              </a:r>
              <a:endParaRPr lang="es-ES" sz="1400" dirty="0">
                <a:solidFill>
                  <a:srgbClr val="469EA5"/>
                </a:solidFill>
                <a:latin typeface="Proxima Nova Th" panose="02000506030000020004" pitchFamily="2" charset="0"/>
                <a:cs typeface="Arial" pitchFamily="34" charset="0"/>
              </a:endParaRPr>
            </a:p>
          </p:txBody>
        </p:sp>
      </p:grpSp>
      <p:grpSp>
        <p:nvGrpSpPr>
          <p:cNvPr id="18" name="18 Grupo"/>
          <p:cNvGrpSpPr/>
          <p:nvPr/>
        </p:nvGrpSpPr>
        <p:grpSpPr>
          <a:xfrm>
            <a:off x="2514602" y="2865555"/>
            <a:ext cx="1605495" cy="477738"/>
            <a:chOff x="2388123" y="1612"/>
            <a:chExt cx="1319752" cy="477738"/>
          </a:xfrm>
          <a:solidFill>
            <a:srgbClr val="FFFF00"/>
          </a:solidFill>
        </p:grpSpPr>
        <p:sp>
          <p:nvSpPr>
            <p:cNvPr id="19" name="20 Rectángulo redondeado"/>
            <p:cNvSpPr/>
            <p:nvPr/>
          </p:nvSpPr>
          <p:spPr>
            <a:xfrm>
              <a:off x="2388123" y="1612"/>
              <a:ext cx="1319752" cy="477738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21 Rectángulo"/>
            <p:cNvSpPr/>
            <p:nvPr/>
          </p:nvSpPr>
          <p:spPr>
            <a:xfrm>
              <a:off x="2402115" y="15604"/>
              <a:ext cx="1291768" cy="449754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sx="1000" sy="1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400" dirty="0">
                  <a:solidFill>
                    <a:srgbClr val="469EA5"/>
                  </a:solidFill>
                  <a:latin typeface="Proxima Nova Th" panose="02000506030000020004" pitchFamily="2" charset="0"/>
                  <a:cs typeface="Arial" pitchFamily="34" charset="0"/>
                </a:rPr>
                <a:t>Tomar una decisión</a:t>
              </a:r>
            </a:p>
          </p:txBody>
        </p:sp>
      </p:grp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566" y="1760153"/>
            <a:ext cx="3337749" cy="3337749"/>
          </a:xfrm>
          <a:prstGeom prst="rect">
            <a:avLst/>
          </a:prstGeom>
        </p:spPr>
      </p:pic>
      <p:sp>
        <p:nvSpPr>
          <p:cNvPr id="28" name="CuadroTexto 1"/>
          <p:cNvSpPr txBox="1">
            <a:spLocks noChangeArrowheads="1"/>
          </p:cNvSpPr>
          <p:nvPr/>
        </p:nvSpPr>
        <p:spPr bwMode="auto">
          <a:xfrm>
            <a:off x="880558" y="3575195"/>
            <a:ext cx="23487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s-E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Si p-valor </a:t>
            </a:r>
            <a:r>
              <a:rPr lang="es-E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³ </a:t>
            </a:r>
            <a:r>
              <a:rPr lang="es-E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Alfa</a:t>
            </a:r>
            <a:endParaRPr lang="es-E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ima Nova Th" panose="02000506030000020004" pitchFamily="2" charset="0"/>
            </a:endParaRPr>
          </a:p>
        </p:txBody>
      </p:sp>
      <p:sp>
        <p:nvSpPr>
          <p:cNvPr id="29" name="CuadroTexto 1"/>
          <p:cNvSpPr txBox="1">
            <a:spLocks noChangeArrowheads="1"/>
          </p:cNvSpPr>
          <p:nvPr/>
        </p:nvSpPr>
        <p:spPr bwMode="auto">
          <a:xfrm>
            <a:off x="880558" y="4087867"/>
            <a:ext cx="23984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s-E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Si p-valor </a:t>
            </a:r>
            <a:r>
              <a:rPr lang="es-E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&lt; </a:t>
            </a:r>
            <a:r>
              <a:rPr lang="es-E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Alfa</a:t>
            </a:r>
          </a:p>
        </p:txBody>
      </p:sp>
      <p:sp>
        <p:nvSpPr>
          <p:cNvPr id="30" name="Flecha derecha 29"/>
          <p:cNvSpPr/>
          <p:nvPr/>
        </p:nvSpPr>
        <p:spPr>
          <a:xfrm>
            <a:off x="3284923" y="3682485"/>
            <a:ext cx="374152" cy="316837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Flecha derecha 30"/>
          <p:cNvSpPr/>
          <p:nvPr/>
        </p:nvSpPr>
        <p:spPr>
          <a:xfrm>
            <a:off x="3288391" y="4159875"/>
            <a:ext cx="370684" cy="324643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CuadroTexto 1"/>
          <p:cNvSpPr txBox="1">
            <a:spLocks noChangeArrowheads="1"/>
          </p:cNvSpPr>
          <p:nvPr/>
        </p:nvSpPr>
        <p:spPr bwMode="auto">
          <a:xfrm>
            <a:off x="3702393" y="3614931"/>
            <a:ext cx="60465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s-E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H0</a:t>
            </a:r>
            <a:endParaRPr lang="es-E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ima Nova Th" panose="02000506030000020004" pitchFamily="2" charset="0"/>
            </a:endParaRPr>
          </a:p>
        </p:txBody>
      </p:sp>
      <p:sp>
        <p:nvSpPr>
          <p:cNvPr id="33" name="CuadroTexto 1"/>
          <p:cNvSpPr txBox="1">
            <a:spLocks noChangeArrowheads="1"/>
          </p:cNvSpPr>
          <p:nvPr/>
        </p:nvSpPr>
        <p:spPr bwMode="auto">
          <a:xfrm>
            <a:off x="3723262" y="4099026"/>
            <a:ext cx="5501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s-E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H1</a:t>
            </a:r>
            <a:endParaRPr lang="es-E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ima Nova Th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57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4739052" y="1399252"/>
            <a:ext cx="5257800" cy="1002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ángulo 3"/>
          <p:cNvSpPr/>
          <p:nvPr/>
        </p:nvSpPr>
        <p:spPr>
          <a:xfrm>
            <a:off x="4935194" y="1535851"/>
            <a:ext cx="47243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dirty="0" smtClean="0">
                <a:solidFill>
                  <a:srgbClr val="49A4AB"/>
                </a:solidFill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Estimación puntual</a:t>
            </a:r>
          </a:p>
        </p:txBody>
      </p:sp>
      <p:cxnSp>
        <p:nvCxnSpPr>
          <p:cNvPr id="7" name="Conector recto 6"/>
          <p:cNvCxnSpPr/>
          <p:nvPr/>
        </p:nvCxnSpPr>
        <p:spPr>
          <a:xfrm flipV="1">
            <a:off x="5072575" y="4357226"/>
            <a:ext cx="4503762" cy="27295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>
            <a:off x="7297160" y="4029678"/>
            <a:ext cx="13647" cy="65509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>
            <a:off x="5058928" y="4029679"/>
            <a:ext cx="13647" cy="65509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>
            <a:off x="9589984" y="4029678"/>
            <a:ext cx="13647" cy="65509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/>
          <p:cNvSpPr/>
          <p:nvPr/>
        </p:nvSpPr>
        <p:spPr>
          <a:xfrm>
            <a:off x="6893458" y="4916081"/>
            <a:ext cx="113043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dirty="0" smtClean="0">
                <a:solidFill>
                  <a:schemeClr val="bg1"/>
                </a:solidFill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10%</a:t>
            </a:r>
            <a:endParaRPr lang="es-ES" sz="4000" dirty="0">
              <a:solidFill>
                <a:schemeClr val="bg1"/>
              </a:solidFill>
              <a:latin typeface="Proxima Nova Lt" panose="02000506030000020004" pitchFamily="2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4704190" y="4901027"/>
            <a:ext cx="7793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dirty="0" smtClean="0">
                <a:solidFill>
                  <a:schemeClr val="bg1"/>
                </a:solidFill>
                <a:latin typeface="Proxima Nova Lt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8%</a:t>
            </a:r>
            <a:endParaRPr lang="es-ES" sz="3600" dirty="0">
              <a:solidFill>
                <a:schemeClr val="bg1"/>
              </a:solidFill>
              <a:latin typeface="Proxima Nova Lt" panose="02000506030000020004" pitchFamily="2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9011118" y="4901730"/>
            <a:ext cx="9268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dirty="0" smtClean="0">
                <a:solidFill>
                  <a:schemeClr val="bg1"/>
                </a:solidFill>
                <a:latin typeface="Proxima Nova Lt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12%</a:t>
            </a:r>
            <a:endParaRPr lang="es-ES" sz="3600" dirty="0">
              <a:solidFill>
                <a:schemeClr val="bg1"/>
              </a:solidFill>
              <a:latin typeface="Proxima Nova Lt" panose="02000506030000020004" pitchFamily="2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4153555" y="2998063"/>
            <a:ext cx="63418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dirty="0" smtClean="0">
                <a:solidFill>
                  <a:schemeClr val="bg1"/>
                </a:solidFill>
                <a:latin typeface="Proxima Nova Lt" panose="02000506030000020004" pitchFamily="2" charset="0"/>
                <a:cs typeface="Times New Roman" panose="02020603050405020304" pitchFamily="18" charset="0"/>
              </a:rPr>
              <a:t>Con Intervalos de confianza</a:t>
            </a:r>
            <a:endParaRPr lang="es-ES" sz="4000" dirty="0">
              <a:solidFill>
                <a:schemeClr val="bg1"/>
              </a:solidFill>
              <a:latin typeface="Proxima Nova Lt" panose="02000506030000020004" pitchFamily="2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1094704" y="907838"/>
            <a:ext cx="3058851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2</a:t>
            </a:r>
          </a:p>
        </p:txBody>
      </p:sp>
    </p:spTree>
    <p:extLst>
      <p:ext uri="{BB962C8B-B14F-4D97-AF65-F5344CB8AC3E}">
        <p14:creationId xmlns:p14="http://schemas.microsoft.com/office/powerpoint/2010/main" val="402954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4" name="Conector recto 3"/>
          <p:cNvCxnSpPr/>
          <p:nvPr/>
        </p:nvCxnSpPr>
        <p:spPr>
          <a:xfrm flipV="1">
            <a:off x="3807725" y="3507475"/>
            <a:ext cx="4503762" cy="27295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6032310" y="3179927"/>
            <a:ext cx="13647" cy="65509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>
            <a:off x="3794078" y="3179928"/>
            <a:ext cx="13647" cy="65509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>
            <a:off x="8325134" y="3179927"/>
            <a:ext cx="13647" cy="65509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5628608" y="4066330"/>
            <a:ext cx="113043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dirty="0" smtClean="0">
                <a:solidFill>
                  <a:schemeClr val="bg1"/>
                </a:solidFill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10%</a:t>
            </a:r>
            <a:endParaRPr lang="es-ES" sz="4000" dirty="0">
              <a:solidFill>
                <a:schemeClr val="bg1"/>
              </a:solidFill>
              <a:latin typeface="Proxima Nova Lt" panose="02000506030000020004" pitchFamily="2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3439340" y="4051276"/>
            <a:ext cx="7793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dirty="0" smtClean="0">
                <a:solidFill>
                  <a:schemeClr val="bg1"/>
                </a:solidFill>
                <a:latin typeface="Proxima Nova Lt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8%</a:t>
            </a:r>
            <a:endParaRPr lang="es-ES" sz="3600" dirty="0">
              <a:solidFill>
                <a:schemeClr val="bg1"/>
              </a:solidFill>
              <a:latin typeface="Proxima Nova Lt" panose="02000506030000020004" pitchFamily="2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7746268" y="4051979"/>
            <a:ext cx="9268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dirty="0" smtClean="0">
                <a:solidFill>
                  <a:schemeClr val="bg1"/>
                </a:solidFill>
                <a:latin typeface="Proxima Nova Lt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12%</a:t>
            </a:r>
            <a:endParaRPr lang="es-ES" sz="3600" dirty="0">
              <a:solidFill>
                <a:schemeClr val="bg1"/>
              </a:solidFill>
              <a:latin typeface="Proxima Nova Lt" panose="02000506030000020004" pitchFamily="2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2888705" y="1498950"/>
            <a:ext cx="634180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dirty="0" smtClean="0">
                <a:solidFill>
                  <a:schemeClr val="bg1"/>
                </a:solidFill>
                <a:latin typeface="Proxima Nova Th" panose="02000506030000020004" pitchFamily="2" charset="0"/>
                <a:cs typeface="Times New Roman" panose="02020603050405020304" pitchFamily="18" charset="0"/>
              </a:rPr>
              <a:t>Estimación puntal</a:t>
            </a:r>
          </a:p>
          <a:p>
            <a:r>
              <a:rPr lang="es-ES" sz="4000" dirty="0" smtClean="0">
                <a:solidFill>
                  <a:schemeClr val="bg1"/>
                </a:solidFill>
                <a:latin typeface="Proxima Nova Lt" panose="02000506030000020004" pitchFamily="2" charset="0"/>
                <a:cs typeface="Times New Roman" panose="02020603050405020304" pitchFamily="18" charset="0"/>
              </a:rPr>
              <a:t>Con Intervalos de confianza</a:t>
            </a:r>
            <a:endParaRPr lang="es-ES" sz="4000" dirty="0">
              <a:solidFill>
                <a:schemeClr val="bg1"/>
              </a:solidFill>
              <a:latin typeface="Proxima Nova Lt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431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4" name="40 Grupo"/>
          <p:cNvGrpSpPr>
            <a:grpSpLocks/>
          </p:cNvGrpSpPr>
          <p:nvPr/>
        </p:nvGrpSpPr>
        <p:grpSpPr bwMode="auto">
          <a:xfrm>
            <a:off x="2919394" y="1344930"/>
            <a:ext cx="1522771" cy="1622610"/>
            <a:chOff x="1578721" y="0"/>
            <a:chExt cx="533319" cy="58115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5" name="28 Trapecio"/>
            <p:cNvSpPr/>
            <p:nvPr/>
          </p:nvSpPr>
          <p:spPr>
            <a:xfrm>
              <a:off x="1584030" y="0"/>
              <a:ext cx="528010" cy="580571"/>
            </a:xfrm>
            <a:prstGeom prst="trapezoid">
              <a:avLst>
                <a:gd name="adj" fmla="val 50000"/>
              </a:avLst>
            </a:prstGeom>
            <a:solidFill>
              <a:srgbClr val="71AAB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Trapecio 4"/>
            <p:cNvSpPr/>
            <p:nvPr/>
          </p:nvSpPr>
          <p:spPr>
            <a:xfrm>
              <a:off x="1578721" y="364358"/>
              <a:ext cx="528010" cy="2168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714" b="1" dirty="0">
                  <a:cs typeface="Arial" pitchFamily="34" charset="0"/>
                </a:rPr>
                <a:t>Aplicativo</a:t>
              </a:r>
            </a:p>
          </p:txBody>
        </p:sp>
      </p:grpSp>
      <p:grpSp>
        <p:nvGrpSpPr>
          <p:cNvPr id="17" name="46 Grupo"/>
          <p:cNvGrpSpPr>
            <a:grpSpLocks/>
          </p:cNvGrpSpPr>
          <p:nvPr/>
        </p:nvGrpSpPr>
        <p:grpSpPr bwMode="auto">
          <a:xfrm>
            <a:off x="2647092" y="2961317"/>
            <a:ext cx="2085719" cy="632884"/>
            <a:chOff x="1056020" y="1152427"/>
            <a:chExt cx="1584030" cy="58928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8" name="31 Trapecio"/>
            <p:cNvSpPr/>
            <p:nvPr/>
          </p:nvSpPr>
          <p:spPr>
            <a:xfrm>
              <a:off x="1056020" y="1161142"/>
              <a:ext cx="1584030" cy="580571"/>
            </a:xfrm>
            <a:prstGeom prst="trapezoid">
              <a:avLst>
                <a:gd name="adj" fmla="val 45473"/>
              </a:avLst>
            </a:prstGeom>
            <a:solidFill>
              <a:srgbClr val="E6AD2C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Trapecio 4"/>
            <p:cNvSpPr/>
            <p:nvPr/>
          </p:nvSpPr>
          <p:spPr>
            <a:xfrm>
              <a:off x="1332569" y="1152427"/>
              <a:ext cx="1028508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857" b="1" dirty="0">
                  <a:cs typeface="Arial" pitchFamily="34" charset="0"/>
                </a:rPr>
                <a:t>Predictivo</a:t>
              </a:r>
            </a:p>
          </p:txBody>
        </p:sp>
      </p:grpSp>
      <p:grpSp>
        <p:nvGrpSpPr>
          <p:cNvPr id="20" name="49 Grupo"/>
          <p:cNvGrpSpPr>
            <a:grpSpLocks/>
          </p:cNvGrpSpPr>
          <p:nvPr/>
        </p:nvGrpSpPr>
        <p:grpSpPr bwMode="auto">
          <a:xfrm>
            <a:off x="2365971" y="3587077"/>
            <a:ext cx="2647958" cy="658446"/>
            <a:chOff x="792015" y="1741713"/>
            <a:chExt cx="2112041" cy="61476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1" name="34 Trapecio"/>
            <p:cNvSpPr/>
            <p:nvPr/>
          </p:nvSpPr>
          <p:spPr>
            <a:xfrm>
              <a:off x="792015" y="1741713"/>
              <a:ext cx="2112041" cy="580571"/>
            </a:xfrm>
            <a:prstGeom prst="trapezoid">
              <a:avLst>
                <a:gd name="adj" fmla="val 45473"/>
              </a:avLst>
            </a:prstGeom>
            <a:solidFill>
              <a:srgbClr val="CC6B6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Trapecio 4"/>
            <p:cNvSpPr/>
            <p:nvPr/>
          </p:nvSpPr>
          <p:spPr>
            <a:xfrm>
              <a:off x="1160471" y="1775911"/>
              <a:ext cx="1372588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999" b="1" dirty="0">
                  <a:cs typeface="Arial" pitchFamily="34" charset="0"/>
                </a:rPr>
                <a:t>Explicativo</a:t>
              </a:r>
            </a:p>
          </p:txBody>
        </p:sp>
      </p:grpSp>
      <p:grpSp>
        <p:nvGrpSpPr>
          <p:cNvPr id="23" name="52 Grupo"/>
          <p:cNvGrpSpPr>
            <a:grpSpLocks/>
          </p:cNvGrpSpPr>
          <p:nvPr/>
        </p:nvGrpSpPr>
        <p:grpSpPr bwMode="auto">
          <a:xfrm>
            <a:off x="2084853" y="4199489"/>
            <a:ext cx="3219264" cy="637397"/>
            <a:chOff x="528010" y="2307743"/>
            <a:chExt cx="2640051" cy="59511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4" name="37 Trapecio"/>
            <p:cNvSpPr/>
            <p:nvPr/>
          </p:nvSpPr>
          <p:spPr>
            <a:xfrm>
              <a:off x="528010" y="2322286"/>
              <a:ext cx="2640051" cy="580571"/>
            </a:xfrm>
            <a:prstGeom prst="trapezoid">
              <a:avLst>
                <a:gd name="adj" fmla="val 45473"/>
              </a:avLst>
            </a:prstGeom>
            <a:solidFill>
              <a:srgbClr val="38383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Trapecio 4"/>
            <p:cNvSpPr/>
            <p:nvPr/>
          </p:nvSpPr>
          <p:spPr>
            <a:xfrm>
              <a:off x="976837" y="2307743"/>
              <a:ext cx="1716112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2142" b="1" dirty="0">
                  <a:cs typeface="Arial" pitchFamily="34" charset="0"/>
                </a:rPr>
                <a:t>Relacional</a:t>
              </a:r>
            </a:p>
          </p:txBody>
        </p:sp>
      </p:grpSp>
      <p:grpSp>
        <p:nvGrpSpPr>
          <p:cNvPr id="26" name="55 Grupo"/>
          <p:cNvGrpSpPr>
            <a:grpSpLocks/>
          </p:cNvGrpSpPr>
          <p:nvPr/>
        </p:nvGrpSpPr>
        <p:grpSpPr bwMode="auto">
          <a:xfrm>
            <a:off x="1803276" y="4829431"/>
            <a:ext cx="3781961" cy="644634"/>
            <a:chOff x="264005" y="2902857"/>
            <a:chExt cx="3168061" cy="60187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7" name="40 Trapecio"/>
            <p:cNvSpPr/>
            <p:nvPr/>
          </p:nvSpPr>
          <p:spPr>
            <a:xfrm>
              <a:off x="264005" y="2902857"/>
              <a:ext cx="3168061" cy="580571"/>
            </a:xfrm>
            <a:prstGeom prst="trapezoid">
              <a:avLst>
                <a:gd name="adj" fmla="val 45473"/>
              </a:avLst>
            </a:prstGeom>
            <a:solidFill>
              <a:srgbClr val="D6853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Trapecio 4"/>
            <p:cNvSpPr/>
            <p:nvPr/>
          </p:nvSpPr>
          <p:spPr>
            <a:xfrm>
              <a:off x="800301" y="2924161"/>
              <a:ext cx="2060192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2285" b="1" dirty="0">
                  <a:cs typeface="Arial" pitchFamily="34" charset="0"/>
                </a:rPr>
                <a:t>Descriptivo</a:t>
              </a:r>
            </a:p>
          </p:txBody>
        </p:sp>
      </p:grpSp>
      <p:grpSp>
        <p:nvGrpSpPr>
          <p:cNvPr id="29" name="58 Grupo"/>
          <p:cNvGrpSpPr>
            <a:grpSpLocks/>
          </p:cNvGrpSpPr>
          <p:nvPr/>
        </p:nvGrpSpPr>
        <p:grpSpPr bwMode="auto">
          <a:xfrm>
            <a:off x="1531682" y="5452891"/>
            <a:ext cx="4334673" cy="621820"/>
            <a:chOff x="0" y="3483428"/>
            <a:chExt cx="3696072" cy="580571"/>
          </a:xfrm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0" name="43 Trapecio"/>
            <p:cNvSpPr/>
            <p:nvPr/>
          </p:nvSpPr>
          <p:spPr>
            <a:xfrm>
              <a:off x="0" y="3483428"/>
              <a:ext cx="3696072" cy="580571"/>
            </a:xfrm>
            <a:prstGeom prst="trapezoid">
              <a:avLst>
                <a:gd name="adj" fmla="val 45473"/>
              </a:avLst>
            </a:prstGeom>
            <a:solidFill>
              <a:srgbClr val="9EB549"/>
            </a:solidFill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Trapecio 4"/>
            <p:cNvSpPr/>
            <p:nvPr/>
          </p:nvSpPr>
          <p:spPr>
            <a:xfrm>
              <a:off x="637087" y="3483428"/>
              <a:ext cx="2403717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2428" b="1" dirty="0">
                  <a:cs typeface="Arial" pitchFamily="34" charset="0"/>
                </a:rPr>
                <a:t>Exploratorio</a:t>
              </a:r>
            </a:p>
          </p:txBody>
        </p:sp>
      </p:grpSp>
      <p:sp>
        <p:nvSpPr>
          <p:cNvPr id="32" name="Rectángulo 31"/>
          <p:cNvSpPr/>
          <p:nvPr/>
        </p:nvSpPr>
        <p:spPr>
          <a:xfrm>
            <a:off x="5738089" y="4927950"/>
            <a:ext cx="17267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 smtClean="0">
                <a:solidFill>
                  <a:schemeClr val="bg1"/>
                </a:solidFill>
                <a:latin typeface="Proxima Nova Lt" panose="02000506030000020004" pitchFamily="2" charset="0"/>
                <a:cs typeface="Times New Roman" panose="02020603050405020304" pitchFamily="18" charset="0"/>
              </a:rPr>
              <a:t>Prevalencia</a:t>
            </a:r>
            <a:endParaRPr lang="es-ES" sz="2400" dirty="0">
              <a:solidFill>
                <a:schemeClr val="bg1"/>
              </a:solidFill>
              <a:latin typeface="Proxima Nova Lt" panose="02000506030000020004" pitchFamily="2" charset="0"/>
            </a:endParaRPr>
          </a:p>
        </p:txBody>
      </p:sp>
      <p:sp>
        <p:nvSpPr>
          <p:cNvPr id="33" name="Rectángulo 32"/>
          <p:cNvSpPr/>
          <p:nvPr/>
        </p:nvSpPr>
        <p:spPr>
          <a:xfrm>
            <a:off x="5491904" y="4295142"/>
            <a:ext cx="22381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 smtClean="0">
                <a:solidFill>
                  <a:schemeClr val="bg1"/>
                </a:solidFill>
                <a:latin typeface="Proxima Nova Lt" panose="02000506030000020004" pitchFamily="2" charset="0"/>
                <a:cs typeface="Times New Roman" panose="02020603050405020304" pitchFamily="18" charset="0"/>
              </a:rPr>
              <a:t>Riesgo Relativo</a:t>
            </a:r>
            <a:endParaRPr lang="es-ES" sz="2400" dirty="0">
              <a:solidFill>
                <a:schemeClr val="bg1"/>
              </a:solidFill>
              <a:latin typeface="Proxima Nova Lt" panose="02000506030000020004" pitchFamily="2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4809487" y="3101258"/>
            <a:ext cx="18582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 smtClean="0">
                <a:solidFill>
                  <a:schemeClr val="bg1"/>
                </a:solidFill>
                <a:latin typeface="Proxima Nova Lt" panose="02000506030000020004" pitchFamily="2" charset="0"/>
                <a:cs typeface="Times New Roman" panose="02020603050405020304" pitchFamily="18" charset="0"/>
              </a:rPr>
              <a:t>Probabilidad</a:t>
            </a:r>
            <a:endParaRPr lang="es-ES" sz="2400" dirty="0">
              <a:solidFill>
                <a:schemeClr val="bg1"/>
              </a:solidFill>
              <a:latin typeface="Proxima Nova Lt" panose="02000506030000020004" pitchFamily="2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4442165" y="2318542"/>
            <a:ext cx="14430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 smtClean="0">
                <a:solidFill>
                  <a:schemeClr val="bg1"/>
                </a:solidFill>
                <a:latin typeface="Proxima Nova Lt" panose="02000506030000020004" pitchFamily="2" charset="0"/>
                <a:cs typeface="Times New Roman" panose="02020603050405020304" pitchFamily="18" charset="0"/>
              </a:rPr>
              <a:t>Eficiencia</a:t>
            </a:r>
            <a:endParaRPr lang="es-ES" sz="2400" dirty="0">
              <a:solidFill>
                <a:schemeClr val="bg1"/>
              </a:solidFill>
              <a:latin typeface="Proxima Nova Lt" panose="02000506030000020004" pitchFamily="2" charset="0"/>
            </a:endParaRPr>
          </a:p>
        </p:txBody>
      </p:sp>
      <p:sp>
        <p:nvSpPr>
          <p:cNvPr id="36" name="Rectángulo 35"/>
          <p:cNvSpPr/>
          <p:nvPr/>
        </p:nvSpPr>
        <p:spPr>
          <a:xfrm>
            <a:off x="5138544" y="3677050"/>
            <a:ext cx="24096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 smtClean="0">
                <a:solidFill>
                  <a:schemeClr val="bg1"/>
                </a:solidFill>
                <a:latin typeface="Proxima Nova Lt" panose="02000506030000020004" pitchFamily="2" charset="0"/>
                <a:cs typeface="Times New Roman" panose="02020603050405020304" pitchFamily="18" charset="0"/>
              </a:rPr>
              <a:t>Dosis/Respuesta</a:t>
            </a:r>
            <a:endParaRPr lang="es-ES" sz="2400" dirty="0">
              <a:solidFill>
                <a:schemeClr val="bg1"/>
              </a:solidFill>
              <a:latin typeface="Proxima Nova Lt" panose="02000506030000020004" pitchFamily="2" charset="0"/>
            </a:endParaRPr>
          </a:p>
        </p:txBody>
      </p:sp>
      <p:sp>
        <p:nvSpPr>
          <p:cNvPr id="37" name="Rectángulo 36"/>
          <p:cNvSpPr/>
          <p:nvPr/>
        </p:nvSpPr>
        <p:spPr>
          <a:xfrm>
            <a:off x="6532393" y="1419820"/>
            <a:ext cx="44214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dirty="0" smtClean="0">
                <a:solidFill>
                  <a:schemeClr val="bg1"/>
                </a:solidFill>
                <a:latin typeface="Proxima Nova Th" panose="02000506030000020004" pitchFamily="2" charset="0"/>
                <a:cs typeface="Times New Roman" panose="02020603050405020304" pitchFamily="18" charset="0"/>
              </a:rPr>
              <a:t>Estimación puntal</a:t>
            </a:r>
          </a:p>
        </p:txBody>
      </p:sp>
    </p:spTree>
    <p:extLst>
      <p:ext uri="{BB962C8B-B14F-4D97-AF65-F5344CB8AC3E}">
        <p14:creationId xmlns:p14="http://schemas.microsoft.com/office/powerpoint/2010/main" val="49012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06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8" name="Imagen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838" y="4255436"/>
            <a:ext cx="3234266" cy="1819275"/>
          </a:xfrm>
          <a:prstGeom prst="rect">
            <a:avLst/>
          </a:prstGeom>
          <a:solidFill>
            <a:srgbClr val="543F30"/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2" name="22 CuadroTexto"/>
          <p:cNvSpPr txBox="1">
            <a:spLocks noChangeArrowheads="1"/>
          </p:cNvSpPr>
          <p:nvPr/>
        </p:nvSpPr>
        <p:spPr bwMode="auto">
          <a:xfrm rot="21252420">
            <a:off x="8949246" y="4378327"/>
            <a:ext cx="232146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s-ES" sz="2400" dirty="0" smtClean="0">
                <a:solidFill>
                  <a:schemeClr val="bg1"/>
                </a:solidFill>
                <a:latin typeface="Proxima Nova Th" panose="0200050603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4. </a:t>
            </a:r>
            <a:r>
              <a:rPr lang="es-ES" sz="2400" smtClean="0">
                <a:solidFill>
                  <a:schemeClr val="bg1"/>
                </a:solidFill>
                <a:latin typeface="Proxima Nova Th" panose="0200050603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- Determinar</a:t>
            </a:r>
            <a:endParaRPr lang="es-ES" sz="2400" dirty="0" smtClean="0">
              <a:solidFill>
                <a:schemeClr val="bg1"/>
              </a:solidFill>
              <a:latin typeface="Proxima Nova Th" panose="0200050603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eaLnBrk="1" hangingPunct="1">
              <a:defRPr/>
            </a:pPr>
            <a:r>
              <a:rPr lang="es-ES" sz="2400" dirty="0" smtClean="0">
                <a:solidFill>
                  <a:schemeClr val="bg1"/>
                </a:solidFill>
                <a:latin typeface="Proxima Nova Th" panose="0200050603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3. - Definir</a:t>
            </a:r>
          </a:p>
          <a:p>
            <a:pPr eaLnBrk="1" hangingPunct="1">
              <a:defRPr/>
            </a:pPr>
            <a:r>
              <a:rPr lang="es-ES" sz="2400" dirty="0" smtClean="0">
                <a:solidFill>
                  <a:schemeClr val="bg1"/>
                </a:solidFill>
                <a:latin typeface="Proxima Nova Th" panose="0200050603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2. - Interpretar</a:t>
            </a:r>
          </a:p>
          <a:p>
            <a:pPr eaLnBrk="1" hangingPunct="1">
              <a:defRPr/>
            </a:pPr>
            <a:r>
              <a:rPr lang="es-ES" sz="2400" dirty="0" smtClean="0">
                <a:solidFill>
                  <a:schemeClr val="bg1"/>
                </a:solidFill>
                <a:latin typeface="Proxima Nova Th" panose="0200050603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1. - Identificar</a:t>
            </a:r>
            <a:endParaRPr lang="es-ES" sz="2400" dirty="0">
              <a:solidFill>
                <a:schemeClr val="bg1"/>
              </a:solidFill>
              <a:latin typeface="Proxima Nova Th" panose="0200050603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5" name="40 Grupo"/>
          <p:cNvGrpSpPr>
            <a:grpSpLocks/>
          </p:cNvGrpSpPr>
          <p:nvPr/>
        </p:nvGrpSpPr>
        <p:grpSpPr bwMode="auto">
          <a:xfrm>
            <a:off x="5329220" y="1344930"/>
            <a:ext cx="1522771" cy="1622610"/>
            <a:chOff x="1578721" y="0"/>
            <a:chExt cx="533319" cy="58115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6" name="28 Trapecio"/>
            <p:cNvSpPr/>
            <p:nvPr/>
          </p:nvSpPr>
          <p:spPr>
            <a:xfrm>
              <a:off x="1584030" y="0"/>
              <a:ext cx="528010" cy="580571"/>
            </a:xfrm>
            <a:prstGeom prst="trapezoid">
              <a:avLst>
                <a:gd name="adj" fmla="val 50000"/>
              </a:avLst>
            </a:prstGeom>
            <a:solidFill>
              <a:srgbClr val="543F3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Trapecio 4"/>
            <p:cNvSpPr/>
            <p:nvPr/>
          </p:nvSpPr>
          <p:spPr>
            <a:xfrm>
              <a:off x="1578721" y="364358"/>
              <a:ext cx="528010" cy="2168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714" b="1" dirty="0">
                  <a:cs typeface="Arial" pitchFamily="34" charset="0"/>
                </a:rPr>
                <a:t>Aplicativo</a:t>
              </a:r>
            </a:p>
          </p:txBody>
        </p:sp>
      </p:grpSp>
      <p:grpSp>
        <p:nvGrpSpPr>
          <p:cNvPr id="28" name="46 Grupo"/>
          <p:cNvGrpSpPr>
            <a:grpSpLocks/>
          </p:cNvGrpSpPr>
          <p:nvPr/>
        </p:nvGrpSpPr>
        <p:grpSpPr bwMode="auto">
          <a:xfrm>
            <a:off x="5056918" y="2961317"/>
            <a:ext cx="2085719" cy="632884"/>
            <a:chOff x="1056020" y="1152427"/>
            <a:chExt cx="1584030" cy="58928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9" name="31 Trapecio"/>
            <p:cNvSpPr/>
            <p:nvPr/>
          </p:nvSpPr>
          <p:spPr>
            <a:xfrm>
              <a:off x="1056020" y="1161142"/>
              <a:ext cx="1584030" cy="580571"/>
            </a:xfrm>
            <a:prstGeom prst="trapezoid">
              <a:avLst>
                <a:gd name="adj" fmla="val 45473"/>
              </a:avLst>
            </a:prstGeom>
            <a:solidFill>
              <a:srgbClr val="543F3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Trapecio 4"/>
            <p:cNvSpPr/>
            <p:nvPr/>
          </p:nvSpPr>
          <p:spPr>
            <a:xfrm>
              <a:off x="1332569" y="1152427"/>
              <a:ext cx="1028508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857" b="1" dirty="0">
                  <a:cs typeface="Arial" pitchFamily="34" charset="0"/>
                </a:rPr>
                <a:t>Predictivo</a:t>
              </a:r>
            </a:p>
          </p:txBody>
        </p:sp>
      </p:grpSp>
      <p:grpSp>
        <p:nvGrpSpPr>
          <p:cNvPr id="31" name="49 Grupo"/>
          <p:cNvGrpSpPr>
            <a:grpSpLocks/>
          </p:cNvGrpSpPr>
          <p:nvPr/>
        </p:nvGrpSpPr>
        <p:grpSpPr bwMode="auto">
          <a:xfrm>
            <a:off x="4775797" y="3587077"/>
            <a:ext cx="2647958" cy="658446"/>
            <a:chOff x="792015" y="1741713"/>
            <a:chExt cx="2112041" cy="61476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2" name="34 Trapecio"/>
            <p:cNvSpPr/>
            <p:nvPr/>
          </p:nvSpPr>
          <p:spPr>
            <a:xfrm>
              <a:off x="792015" y="1741713"/>
              <a:ext cx="2112041" cy="580571"/>
            </a:xfrm>
            <a:prstGeom prst="trapezoid">
              <a:avLst>
                <a:gd name="adj" fmla="val 45473"/>
              </a:avLst>
            </a:prstGeom>
            <a:solidFill>
              <a:srgbClr val="543F3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Trapecio 4"/>
            <p:cNvSpPr/>
            <p:nvPr/>
          </p:nvSpPr>
          <p:spPr>
            <a:xfrm>
              <a:off x="1160471" y="1775911"/>
              <a:ext cx="1372588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999" b="1" dirty="0">
                  <a:cs typeface="Arial" pitchFamily="34" charset="0"/>
                </a:rPr>
                <a:t>Explicativo</a:t>
              </a:r>
            </a:p>
          </p:txBody>
        </p:sp>
      </p:grpSp>
      <p:grpSp>
        <p:nvGrpSpPr>
          <p:cNvPr id="34" name="52 Grupo"/>
          <p:cNvGrpSpPr>
            <a:grpSpLocks/>
          </p:cNvGrpSpPr>
          <p:nvPr/>
        </p:nvGrpSpPr>
        <p:grpSpPr bwMode="auto">
          <a:xfrm>
            <a:off x="4486275" y="4199489"/>
            <a:ext cx="3227668" cy="637397"/>
            <a:chOff x="528010" y="2307743"/>
            <a:chExt cx="2640051" cy="59511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5" name="37 Trapecio"/>
            <p:cNvSpPr/>
            <p:nvPr/>
          </p:nvSpPr>
          <p:spPr>
            <a:xfrm>
              <a:off x="528010" y="2322286"/>
              <a:ext cx="2640051" cy="580571"/>
            </a:xfrm>
            <a:prstGeom prst="trapezoid">
              <a:avLst>
                <a:gd name="adj" fmla="val 45473"/>
              </a:avLst>
            </a:prstGeom>
            <a:solidFill>
              <a:srgbClr val="543F3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6" name="Trapecio 4"/>
            <p:cNvSpPr/>
            <p:nvPr/>
          </p:nvSpPr>
          <p:spPr>
            <a:xfrm>
              <a:off x="976837" y="2307743"/>
              <a:ext cx="1716112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2142" b="1" dirty="0">
                  <a:cs typeface="Arial" pitchFamily="34" charset="0"/>
                </a:rPr>
                <a:t>Relacional</a:t>
              </a:r>
            </a:p>
          </p:txBody>
        </p:sp>
      </p:grpSp>
      <p:grpSp>
        <p:nvGrpSpPr>
          <p:cNvPr id="37" name="55 Grupo"/>
          <p:cNvGrpSpPr>
            <a:grpSpLocks/>
          </p:cNvGrpSpPr>
          <p:nvPr/>
        </p:nvGrpSpPr>
        <p:grpSpPr bwMode="auto">
          <a:xfrm>
            <a:off x="4213102" y="4829431"/>
            <a:ext cx="3781961" cy="644634"/>
            <a:chOff x="264005" y="2902857"/>
            <a:chExt cx="3168061" cy="60187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8" name="40 Trapecio"/>
            <p:cNvSpPr/>
            <p:nvPr/>
          </p:nvSpPr>
          <p:spPr>
            <a:xfrm>
              <a:off x="264005" y="2902857"/>
              <a:ext cx="3168061" cy="580571"/>
            </a:xfrm>
            <a:prstGeom prst="trapezoid">
              <a:avLst>
                <a:gd name="adj" fmla="val 45473"/>
              </a:avLst>
            </a:prstGeom>
            <a:solidFill>
              <a:srgbClr val="543F3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9" name="Trapecio 4"/>
            <p:cNvSpPr/>
            <p:nvPr/>
          </p:nvSpPr>
          <p:spPr>
            <a:xfrm>
              <a:off x="800301" y="2924161"/>
              <a:ext cx="2060192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2285" b="1" dirty="0">
                  <a:cs typeface="Arial" pitchFamily="34" charset="0"/>
                </a:rPr>
                <a:t>Descriptivo</a:t>
              </a:r>
            </a:p>
          </p:txBody>
        </p:sp>
      </p:grpSp>
      <p:grpSp>
        <p:nvGrpSpPr>
          <p:cNvPr id="40" name="58 Grupo"/>
          <p:cNvGrpSpPr>
            <a:grpSpLocks/>
          </p:cNvGrpSpPr>
          <p:nvPr/>
        </p:nvGrpSpPr>
        <p:grpSpPr bwMode="auto">
          <a:xfrm>
            <a:off x="3924300" y="5452891"/>
            <a:ext cx="4351881" cy="621820"/>
            <a:chOff x="0" y="3483428"/>
            <a:chExt cx="3696072" cy="580571"/>
          </a:xfrm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1" name="43 Trapecio"/>
            <p:cNvSpPr/>
            <p:nvPr/>
          </p:nvSpPr>
          <p:spPr>
            <a:xfrm>
              <a:off x="0" y="3483428"/>
              <a:ext cx="3696072" cy="580571"/>
            </a:xfrm>
            <a:prstGeom prst="trapezoid">
              <a:avLst>
                <a:gd name="adj" fmla="val 45473"/>
              </a:avLst>
            </a:prstGeom>
            <a:solidFill>
              <a:srgbClr val="93B73D"/>
            </a:solidFill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Trapecio 4"/>
            <p:cNvSpPr/>
            <p:nvPr/>
          </p:nvSpPr>
          <p:spPr>
            <a:xfrm>
              <a:off x="637087" y="3483428"/>
              <a:ext cx="2403717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2428" b="1" dirty="0">
                  <a:cs typeface="Arial" pitchFamily="34" charset="0"/>
                </a:rPr>
                <a:t>Exploratorio</a:t>
              </a:r>
            </a:p>
          </p:txBody>
        </p:sp>
      </p:grpSp>
      <p:sp>
        <p:nvSpPr>
          <p:cNvPr id="43" name="CuadroTexto 1"/>
          <p:cNvSpPr txBox="1">
            <a:spLocks noChangeArrowheads="1"/>
          </p:cNvSpPr>
          <p:nvPr/>
        </p:nvSpPr>
        <p:spPr bwMode="auto">
          <a:xfrm>
            <a:off x="4147849" y="318552"/>
            <a:ext cx="39228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ES" sz="2400" b="1" dirty="0" smtClean="0">
                <a:solidFill>
                  <a:schemeClr val="bg1"/>
                </a:solidFill>
                <a:latin typeface="Proxima Nova Th" panose="02000506030000020004" pitchFamily="2" charset="0"/>
              </a:rPr>
              <a:t>OBJETIVOS DEL ESTUDIO</a:t>
            </a:r>
            <a:endParaRPr lang="es-ES" sz="2400" b="1" dirty="0">
              <a:solidFill>
                <a:schemeClr val="bg1"/>
              </a:solidFill>
              <a:latin typeface="Proxima Nova Th" panose="02000506030000020004" pitchFamily="2" charset="0"/>
            </a:endParaRPr>
          </a:p>
        </p:txBody>
      </p:sp>
      <p:sp>
        <p:nvSpPr>
          <p:cNvPr id="44" name="Flecha derecha 43"/>
          <p:cNvSpPr/>
          <p:nvPr/>
        </p:nvSpPr>
        <p:spPr>
          <a:xfrm rot="17659922">
            <a:off x="1273751" y="3238759"/>
            <a:ext cx="5616575" cy="969962"/>
          </a:xfrm>
          <a:prstGeom prst="rightArrow">
            <a:avLst/>
          </a:prstGeom>
          <a:solidFill>
            <a:srgbClr val="93B7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Línea de investigación</a:t>
            </a:r>
          </a:p>
        </p:txBody>
      </p:sp>
      <p:sp>
        <p:nvSpPr>
          <p:cNvPr id="49" name="Flecha derecha 48"/>
          <p:cNvSpPr/>
          <p:nvPr/>
        </p:nvSpPr>
        <p:spPr>
          <a:xfrm rot="15857049">
            <a:off x="8246280" y="5086533"/>
            <a:ext cx="1011069" cy="31692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816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9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8" name="Imagen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838" y="4255436"/>
            <a:ext cx="3234267" cy="18192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2" name="22 CuadroTexto"/>
          <p:cNvSpPr txBox="1">
            <a:spLocks noChangeArrowheads="1"/>
          </p:cNvSpPr>
          <p:nvPr/>
        </p:nvSpPr>
        <p:spPr bwMode="auto">
          <a:xfrm rot="21252420">
            <a:off x="9101527" y="4562992"/>
            <a:ext cx="201689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s-ES" sz="2400" dirty="0" smtClean="0">
                <a:solidFill>
                  <a:schemeClr val="bg1"/>
                </a:solidFill>
                <a:latin typeface="Proxima Nova Th" panose="0200050603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3. – Verificar</a:t>
            </a:r>
            <a:endParaRPr lang="es-ES" sz="2400" dirty="0">
              <a:solidFill>
                <a:schemeClr val="bg1"/>
              </a:solidFill>
              <a:latin typeface="Proxima Nova Th" panose="0200050603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eaLnBrk="1" hangingPunct="1">
              <a:defRPr/>
            </a:pPr>
            <a:r>
              <a:rPr lang="es-ES" sz="2400" dirty="0" smtClean="0">
                <a:solidFill>
                  <a:schemeClr val="bg1"/>
                </a:solidFill>
                <a:latin typeface="Proxima Nova Th" panose="0200050603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2. – </a:t>
            </a:r>
            <a:r>
              <a:rPr lang="es-ES" sz="2400" dirty="0">
                <a:solidFill>
                  <a:schemeClr val="bg1"/>
                </a:solidFill>
                <a:latin typeface="Proxima Nova Th" panose="0200050603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Estimar</a:t>
            </a:r>
          </a:p>
          <a:p>
            <a:pPr eaLnBrk="1" hangingPunct="1">
              <a:defRPr/>
            </a:pPr>
            <a:r>
              <a:rPr lang="es-ES" sz="2400" dirty="0" smtClean="0">
                <a:solidFill>
                  <a:schemeClr val="bg1"/>
                </a:solidFill>
                <a:latin typeface="Proxima Nova Th" panose="0200050603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1. – Describir</a:t>
            </a:r>
            <a:endParaRPr lang="es-ES" sz="2400" dirty="0">
              <a:solidFill>
                <a:schemeClr val="bg1"/>
              </a:solidFill>
              <a:latin typeface="Proxima Nova Th" panose="0200050603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5" name="40 Grupo"/>
          <p:cNvGrpSpPr>
            <a:grpSpLocks/>
          </p:cNvGrpSpPr>
          <p:nvPr/>
        </p:nvGrpSpPr>
        <p:grpSpPr bwMode="auto">
          <a:xfrm>
            <a:off x="5329220" y="1344930"/>
            <a:ext cx="1522771" cy="1622610"/>
            <a:chOff x="1578721" y="0"/>
            <a:chExt cx="533319" cy="58115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6" name="28 Trapecio"/>
            <p:cNvSpPr/>
            <p:nvPr/>
          </p:nvSpPr>
          <p:spPr>
            <a:xfrm>
              <a:off x="1584030" y="0"/>
              <a:ext cx="528010" cy="580571"/>
            </a:xfrm>
            <a:prstGeom prst="trapezoid">
              <a:avLst>
                <a:gd name="adj" fmla="val 50000"/>
              </a:avLst>
            </a:prstGeom>
            <a:solidFill>
              <a:srgbClr val="543F3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Trapecio 4"/>
            <p:cNvSpPr/>
            <p:nvPr/>
          </p:nvSpPr>
          <p:spPr>
            <a:xfrm>
              <a:off x="1578721" y="364358"/>
              <a:ext cx="528010" cy="2168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714" b="1" dirty="0">
                  <a:cs typeface="Arial" pitchFamily="34" charset="0"/>
                </a:rPr>
                <a:t>Aplicativo</a:t>
              </a:r>
            </a:p>
          </p:txBody>
        </p:sp>
      </p:grpSp>
      <p:grpSp>
        <p:nvGrpSpPr>
          <p:cNvPr id="28" name="46 Grupo"/>
          <p:cNvGrpSpPr>
            <a:grpSpLocks/>
          </p:cNvGrpSpPr>
          <p:nvPr/>
        </p:nvGrpSpPr>
        <p:grpSpPr bwMode="auto">
          <a:xfrm>
            <a:off x="5056918" y="2961317"/>
            <a:ext cx="2085719" cy="632884"/>
            <a:chOff x="1056020" y="1152427"/>
            <a:chExt cx="1584030" cy="58928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9" name="31 Trapecio"/>
            <p:cNvSpPr/>
            <p:nvPr/>
          </p:nvSpPr>
          <p:spPr>
            <a:xfrm>
              <a:off x="1056020" y="1161142"/>
              <a:ext cx="1584030" cy="580571"/>
            </a:xfrm>
            <a:prstGeom prst="trapezoid">
              <a:avLst>
                <a:gd name="adj" fmla="val 45473"/>
              </a:avLst>
            </a:prstGeom>
            <a:solidFill>
              <a:srgbClr val="543F3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Trapecio 4"/>
            <p:cNvSpPr/>
            <p:nvPr/>
          </p:nvSpPr>
          <p:spPr>
            <a:xfrm>
              <a:off x="1332569" y="1152427"/>
              <a:ext cx="1028508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857" b="1" dirty="0">
                  <a:cs typeface="Arial" pitchFamily="34" charset="0"/>
                </a:rPr>
                <a:t>Predictivo</a:t>
              </a:r>
            </a:p>
          </p:txBody>
        </p:sp>
      </p:grpSp>
      <p:grpSp>
        <p:nvGrpSpPr>
          <p:cNvPr id="31" name="49 Grupo"/>
          <p:cNvGrpSpPr>
            <a:grpSpLocks/>
          </p:cNvGrpSpPr>
          <p:nvPr/>
        </p:nvGrpSpPr>
        <p:grpSpPr bwMode="auto">
          <a:xfrm>
            <a:off x="4775797" y="3587077"/>
            <a:ext cx="2647958" cy="658446"/>
            <a:chOff x="792015" y="1741713"/>
            <a:chExt cx="2112041" cy="61476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2" name="34 Trapecio"/>
            <p:cNvSpPr/>
            <p:nvPr/>
          </p:nvSpPr>
          <p:spPr>
            <a:xfrm>
              <a:off x="792015" y="1741713"/>
              <a:ext cx="2112041" cy="580571"/>
            </a:xfrm>
            <a:prstGeom prst="trapezoid">
              <a:avLst>
                <a:gd name="adj" fmla="val 45473"/>
              </a:avLst>
            </a:prstGeom>
            <a:solidFill>
              <a:srgbClr val="543F3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Trapecio 4"/>
            <p:cNvSpPr/>
            <p:nvPr/>
          </p:nvSpPr>
          <p:spPr>
            <a:xfrm>
              <a:off x="1160471" y="1775911"/>
              <a:ext cx="1372588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999" b="1" dirty="0">
                  <a:cs typeface="Arial" pitchFamily="34" charset="0"/>
                </a:rPr>
                <a:t>Explicativo</a:t>
              </a:r>
            </a:p>
          </p:txBody>
        </p:sp>
      </p:grpSp>
      <p:grpSp>
        <p:nvGrpSpPr>
          <p:cNvPr id="34" name="52 Grupo"/>
          <p:cNvGrpSpPr>
            <a:grpSpLocks/>
          </p:cNvGrpSpPr>
          <p:nvPr/>
        </p:nvGrpSpPr>
        <p:grpSpPr bwMode="auto">
          <a:xfrm>
            <a:off x="4486275" y="4199489"/>
            <a:ext cx="3227668" cy="637397"/>
            <a:chOff x="528010" y="2307743"/>
            <a:chExt cx="2640051" cy="59511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5" name="37 Trapecio"/>
            <p:cNvSpPr/>
            <p:nvPr/>
          </p:nvSpPr>
          <p:spPr>
            <a:xfrm>
              <a:off x="528010" y="2322286"/>
              <a:ext cx="2640051" cy="580571"/>
            </a:xfrm>
            <a:prstGeom prst="trapezoid">
              <a:avLst>
                <a:gd name="adj" fmla="val 45473"/>
              </a:avLst>
            </a:prstGeom>
            <a:solidFill>
              <a:srgbClr val="543F3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6" name="Trapecio 4"/>
            <p:cNvSpPr/>
            <p:nvPr/>
          </p:nvSpPr>
          <p:spPr>
            <a:xfrm>
              <a:off x="976837" y="2307743"/>
              <a:ext cx="1716112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2142" b="1" dirty="0">
                  <a:cs typeface="Arial" pitchFamily="34" charset="0"/>
                </a:rPr>
                <a:t>Relacional</a:t>
              </a:r>
            </a:p>
          </p:txBody>
        </p:sp>
      </p:grpSp>
      <p:grpSp>
        <p:nvGrpSpPr>
          <p:cNvPr id="37" name="55 Grupo"/>
          <p:cNvGrpSpPr>
            <a:grpSpLocks/>
          </p:cNvGrpSpPr>
          <p:nvPr/>
        </p:nvGrpSpPr>
        <p:grpSpPr bwMode="auto">
          <a:xfrm>
            <a:off x="4213102" y="4829431"/>
            <a:ext cx="3781961" cy="644634"/>
            <a:chOff x="264005" y="2902857"/>
            <a:chExt cx="3168061" cy="60187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8" name="40 Trapecio"/>
            <p:cNvSpPr/>
            <p:nvPr/>
          </p:nvSpPr>
          <p:spPr>
            <a:xfrm>
              <a:off x="264005" y="2902857"/>
              <a:ext cx="3168061" cy="580571"/>
            </a:xfrm>
            <a:prstGeom prst="trapezoid">
              <a:avLst>
                <a:gd name="adj" fmla="val 45473"/>
              </a:avLst>
            </a:prstGeom>
            <a:solidFill>
              <a:srgbClr val="ED872C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9" name="Trapecio 4"/>
            <p:cNvSpPr/>
            <p:nvPr/>
          </p:nvSpPr>
          <p:spPr>
            <a:xfrm>
              <a:off x="800301" y="2924161"/>
              <a:ext cx="2060192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2285" b="1" dirty="0">
                  <a:cs typeface="Arial" pitchFamily="34" charset="0"/>
                </a:rPr>
                <a:t>Descriptivo</a:t>
              </a:r>
            </a:p>
          </p:txBody>
        </p:sp>
      </p:grpSp>
      <p:grpSp>
        <p:nvGrpSpPr>
          <p:cNvPr id="40" name="58 Grupo"/>
          <p:cNvGrpSpPr>
            <a:grpSpLocks/>
          </p:cNvGrpSpPr>
          <p:nvPr/>
        </p:nvGrpSpPr>
        <p:grpSpPr bwMode="auto">
          <a:xfrm>
            <a:off x="3924300" y="5452891"/>
            <a:ext cx="4351881" cy="621820"/>
            <a:chOff x="0" y="3483428"/>
            <a:chExt cx="3696072" cy="580571"/>
          </a:xfrm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1" name="43 Trapecio"/>
            <p:cNvSpPr/>
            <p:nvPr/>
          </p:nvSpPr>
          <p:spPr>
            <a:xfrm>
              <a:off x="0" y="3483428"/>
              <a:ext cx="3696072" cy="580571"/>
            </a:xfrm>
            <a:prstGeom prst="trapezoid">
              <a:avLst>
                <a:gd name="adj" fmla="val 45473"/>
              </a:avLst>
            </a:prstGeom>
            <a:solidFill>
              <a:srgbClr val="543F30"/>
            </a:solidFill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Trapecio 4"/>
            <p:cNvSpPr/>
            <p:nvPr/>
          </p:nvSpPr>
          <p:spPr>
            <a:xfrm>
              <a:off x="637087" y="3483428"/>
              <a:ext cx="2403717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2428" b="1" dirty="0">
                  <a:cs typeface="Arial" pitchFamily="34" charset="0"/>
                </a:rPr>
                <a:t>Exploratorio</a:t>
              </a:r>
            </a:p>
          </p:txBody>
        </p:sp>
      </p:grpSp>
      <p:sp>
        <p:nvSpPr>
          <p:cNvPr id="43" name="CuadroTexto 1"/>
          <p:cNvSpPr txBox="1">
            <a:spLocks noChangeArrowheads="1"/>
          </p:cNvSpPr>
          <p:nvPr/>
        </p:nvSpPr>
        <p:spPr bwMode="auto">
          <a:xfrm>
            <a:off x="4147849" y="318552"/>
            <a:ext cx="39228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ES" sz="2400" b="1" dirty="0" smtClean="0">
                <a:solidFill>
                  <a:schemeClr val="bg1"/>
                </a:solidFill>
                <a:latin typeface="Proxima Nova Th" panose="02000506030000020004" pitchFamily="2" charset="0"/>
              </a:rPr>
              <a:t>OBJETIVOS DEL ESTUDIO</a:t>
            </a:r>
            <a:endParaRPr lang="es-ES" sz="2400" b="1" dirty="0">
              <a:solidFill>
                <a:schemeClr val="bg1"/>
              </a:solidFill>
              <a:latin typeface="Proxima Nova Th" panose="02000506030000020004" pitchFamily="2" charset="0"/>
            </a:endParaRPr>
          </a:p>
        </p:txBody>
      </p:sp>
      <p:sp>
        <p:nvSpPr>
          <p:cNvPr id="44" name="Flecha derecha 43"/>
          <p:cNvSpPr/>
          <p:nvPr/>
        </p:nvSpPr>
        <p:spPr>
          <a:xfrm rot="17659922">
            <a:off x="1273751" y="3238759"/>
            <a:ext cx="5616575" cy="969962"/>
          </a:xfrm>
          <a:prstGeom prst="rightArrow">
            <a:avLst/>
          </a:prstGeom>
          <a:solidFill>
            <a:srgbClr val="ED87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Línea de investigación</a:t>
            </a:r>
          </a:p>
        </p:txBody>
      </p:sp>
      <p:sp>
        <p:nvSpPr>
          <p:cNvPr id="49" name="Flecha derecha 48"/>
          <p:cNvSpPr/>
          <p:nvPr/>
        </p:nvSpPr>
        <p:spPr>
          <a:xfrm rot="15857049">
            <a:off x="8246280" y="5086533"/>
            <a:ext cx="1011069" cy="31692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850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9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8" name="Imagen 10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469" y="3623705"/>
            <a:ext cx="3297794" cy="18550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84" name="40 Grupo"/>
          <p:cNvGrpSpPr>
            <a:grpSpLocks/>
          </p:cNvGrpSpPr>
          <p:nvPr/>
        </p:nvGrpSpPr>
        <p:grpSpPr bwMode="auto">
          <a:xfrm>
            <a:off x="5329220" y="1344930"/>
            <a:ext cx="1522771" cy="1622610"/>
            <a:chOff x="1578721" y="0"/>
            <a:chExt cx="533319" cy="58115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85" name="28 Trapecio"/>
            <p:cNvSpPr/>
            <p:nvPr/>
          </p:nvSpPr>
          <p:spPr>
            <a:xfrm>
              <a:off x="1584030" y="0"/>
              <a:ext cx="528010" cy="580571"/>
            </a:xfrm>
            <a:prstGeom prst="trapezoid">
              <a:avLst>
                <a:gd name="adj" fmla="val 50000"/>
              </a:avLst>
            </a:prstGeom>
            <a:solidFill>
              <a:srgbClr val="543F3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6" name="Trapecio 4"/>
            <p:cNvSpPr/>
            <p:nvPr/>
          </p:nvSpPr>
          <p:spPr>
            <a:xfrm>
              <a:off x="1578721" y="364358"/>
              <a:ext cx="528010" cy="2168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714" b="1" dirty="0">
                  <a:cs typeface="Arial" pitchFamily="34" charset="0"/>
                </a:rPr>
                <a:t>Aplicativo</a:t>
              </a:r>
            </a:p>
          </p:txBody>
        </p:sp>
      </p:grpSp>
      <p:grpSp>
        <p:nvGrpSpPr>
          <p:cNvPr id="87" name="46 Grupo"/>
          <p:cNvGrpSpPr>
            <a:grpSpLocks/>
          </p:cNvGrpSpPr>
          <p:nvPr/>
        </p:nvGrpSpPr>
        <p:grpSpPr bwMode="auto">
          <a:xfrm>
            <a:off x="5056918" y="2961317"/>
            <a:ext cx="2085719" cy="632884"/>
            <a:chOff x="1056020" y="1152427"/>
            <a:chExt cx="1584030" cy="58928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88" name="31 Trapecio"/>
            <p:cNvSpPr/>
            <p:nvPr/>
          </p:nvSpPr>
          <p:spPr>
            <a:xfrm>
              <a:off x="1056020" y="1161142"/>
              <a:ext cx="1584030" cy="580571"/>
            </a:xfrm>
            <a:prstGeom prst="trapezoid">
              <a:avLst>
                <a:gd name="adj" fmla="val 45473"/>
              </a:avLst>
            </a:prstGeom>
            <a:solidFill>
              <a:srgbClr val="543F3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9" name="Trapecio 4"/>
            <p:cNvSpPr/>
            <p:nvPr/>
          </p:nvSpPr>
          <p:spPr>
            <a:xfrm>
              <a:off x="1332569" y="1152427"/>
              <a:ext cx="1028508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857" b="1" dirty="0">
                  <a:cs typeface="Arial" pitchFamily="34" charset="0"/>
                </a:rPr>
                <a:t>Predictivo</a:t>
              </a:r>
            </a:p>
          </p:txBody>
        </p:sp>
      </p:grpSp>
      <p:grpSp>
        <p:nvGrpSpPr>
          <p:cNvPr id="90" name="49 Grupo"/>
          <p:cNvGrpSpPr>
            <a:grpSpLocks/>
          </p:cNvGrpSpPr>
          <p:nvPr/>
        </p:nvGrpSpPr>
        <p:grpSpPr bwMode="auto">
          <a:xfrm>
            <a:off x="4775797" y="3587077"/>
            <a:ext cx="2647958" cy="658446"/>
            <a:chOff x="792015" y="1741713"/>
            <a:chExt cx="2112041" cy="614769"/>
          </a:xfrm>
          <a:solidFill>
            <a:srgbClr val="543F3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91" name="34 Trapecio"/>
            <p:cNvSpPr/>
            <p:nvPr/>
          </p:nvSpPr>
          <p:spPr>
            <a:xfrm>
              <a:off x="792015" y="1741713"/>
              <a:ext cx="2112041" cy="580571"/>
            </a:xfrm>
            <a:prstGeom prst="trapezoid">
              <a:avLst>
                <a:gd name="adj" fmla="val 45473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2" name="Trapecio 4"/>
            <p:cNvSpPr/>
            <p:nvPr/>
          </p:nvSpPr>
          <p:spPr>
            <a:xfrm>
              <a:off x="1160471" y="1775911"/>
              <a:ext cx="1372588" cy="58057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999" b="1" dirty="0">
                  <a:cs typeface="Arial" pitchFamily="34" charset="0"/>
                </a:rPr>
                <a:t>Explicativo</a:t>
              </a:r>
            </a:p>
          </p:txBody>
        </p:sp>
      </p:grpSp>
      <p:grpSp>
        <p:nvGrpSpPr>
          <p:cNvPr id="93" name="52 Grupo"/>
          <p:cNvGrpSpPr>
            <a:grpSpLocks/>
          </p:cNvGrpSpPr>
          <p:nvPr/>
        </p:nvGrpSpPr>
        <p:grpSpPr bwMode="auto">
          <a:xfrm>
            <a:off x="4486275" y="4199489"/>
            <a:ext cx="3227668" cy="637397"/>
            <a:chOff x="528010" y="2307743"/>
            <a:chExt cx="2640051" cy="59511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94" name="37 Trapecio"/>
            <p:cNvSpPr/>
            <p:nvPr/>
          </p:nvSpPr>
          <p:spPr>
            <a:xfrm>
              <a:off x="528010" y="2322286"/>
              <a:ext cx="2640051" cy="580571"/>
            </a:xfrm>
            <a:prstGeom prst="trapezoid">
              <a:avLst>
                <a:gd name="adj" fmla="val 45473"/>
              </a:avLst>
            </a:prstGeom>
            <a:solidFill>
              <a:srgbClr val="38383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5" name="Trapecio 4"/>
            <p:cNvSpPr/>
            <p:nvPr/>
          </p:nvSpPr>
          <p:spPr>
            <a:xfrm>
              <a:off x="976837" y="2307743"/>
              <a:ext cx="1716112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2142" b="1" dirty="0">
                  <a:cs typeface="Arial" pitchFamily="34" charset="0"/>
                </a:rPr>
                <a:t>Relacional</a:t>
              </a:r>
            </a:p>
          </p:txBody>
        </p:sp>
      </p:grpSp>
      <p:grpSp>
        <p:nvGrpSpPr>
          <p:cNvPr id="96" name="55 Grupo"/>
          <p:cNvGrpSpPr>
            <a:grpSpLocks/>
          </p:cNvGrpSpPr>
          <p:nvPr/>
        </p:nvGrpSpPr>
        <p:grpSpPr bwMode="auto">
          <a:xfrm>
            <a:off x="4213102" y="4829431"/>
            <a:ext cx="3781961" cy="644634"/>
            <a:chOff x="264005" y="2902857"/>
            <a:chExt cx="3168061" cy="60187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97" name="40 Trapecio"/>
            <p:cNvSpPr/>
            <p:nvPr/>
          </p:nvSpPr>
          <p:spPr>
            <a:xfrm>
              <a:off x="264005" y="2902857"/>
              <a:ext cx="3168061" cy="580571"/>
            </a:xfrm>
            <a:prstGeom prst="trapezoid">
              <a:avLst>
                <a:gd name="adj" fmla="val 45473"/>
              </a:avLst>
            </a:prstGeom>
            <a:solidFill>
              <a:srgbClr val="543F3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8" name="Trapecio 4"/>
            <p:cNvSpPr/>
            <p:nvPr/>
          </p:nvSpPr>
          <p:spPr>
            <a:xfrm>
              <a:off x="800301" y="2924161"/>
              <a:ext cx="2060192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2285" b="1" dirty="0">
                  <a:cs typeface="Arial" pitchFamily="34" charset="0"/>
                </a:rPr>
                <a:t>Descriptivo</a:t>
              </a:r>
            </a:p>
          </p:txBody>
        </p:sp>
      </p:grpSp>
      <p:grpSp>
        <p:nvGrpSpPr>
          <p:cNvPr id="99" name="58 Grupo"/>
          <p:cNvGrpSpPr>
            <a:grpSpLocks/>
          </p:cNvGrpSpPr>
          <p:nvPr/>
        </p:nvGrpSpPr>
        <p:grpSpPr bwMode="auto">
          <a:xfrm>
            <a:off x="3924300" y="5452891"/>
            <a:ext cx="4351881" cy="621820"/>
            <a:chOff x="0" y="3483428"/>
            <a:chExt cx="3696072" cy="580571"/>
          </a:xfrm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00" name="43 Trapecio"/>
            <p:cNvSpPr/>
            <p:nvPr/>
          </p:nvSpPr>
          <p:spPr>
            <a:xfrm>
              <a:off x="0" y="3483428"/>
              <a:ext cx="3696072" cy="580571"/>
            </a:xfrm>
            <a:prstGeom prst="trapezoid">
              <a:avLst>
                <a:gd name="adj" fmla="val 45473"/>
              </a:avLst>
            </a:prstGeom>
            <a:solidFill>
              <a:srgbClr val="543F30"/>
            </a:solidFill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1" name="Trapecio 4"/>
            <p:cNvSpPr/>
            <p:nvPr/>
          </p:nvSpPr>
          <p:spPr>
            <a:xfrm>
              <a:off x="637087" y="3483428"/>
              <a:ext cx="2403717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2428" b="1" dirty="0">
                  <a:cs typeface="Arial" pitchFamily="34" charset="0"/>
                </a:rPr>
                <a:t>Exploratorio</a:t>
              </a:r>
            </a:p>
          </p:txBody>
        </p:sp>
      </p:grpSp>
      <p:sp>
        <p:nvSpPr>
          <p:cNvPr id="103" name="Flecha derecha 102"/>
          <p:cNvSpPr/>
          <p:nvPr/>
        </p:nvSpPr>
        <p:spPr>
          <a:xfrm rot="17659922">
            <a:off x="1273751" y="3238759"/>
            <a:ext cx="5616575" cy="969962"/>
          </a:xfrm>
          <a:prstGeom prst="rightArrow">
            <a:avLst/>
          </a:prstGeom>
          <a:solidFill>
            <a:srgbClr val="38383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Línea de investigación</a:t>
            </a:r>
          </a:p>
        </p:txBody>
      </p:sp>
      <p:sp>
        <p:nvSpPr>
          <p:cNvPr id="105" name="CuadroTexto 1"/>
          <p:cNvSpPr txBox="1">
            <a:spLocks noChangeArrowheads="1"/>
          </p:cNvSpPr>
          <p:nvPr/>
        </p:nvSpPr>
        <p:spPr bwMode="auto">
          <a:xfrm>
            <a:off x="4147849" y="318552"/>
            <a:ext cx="39228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ES" sz="2400" b="1" dirty="0" smtClean="0">
                <a:solidFill>
                  <a:schemeClr val="bg1"/>
                </a:solidFill>
                <a:latin typeface="Proxima Nova Th" panose="02000506030000020004" pitchFamily="2" charset="0"/>
              </a:rPr>
              <a:t>OBJETIVOS DEL ESTUDIO</a:t>
            </a:r>
            <a:endParaRPr lang="es-ES" sz="2400" b="1" dirty="0">
              <a:solidFill>
                <a:schemeClr val="bg1"/>
              </a:solidFill>
              <a:latin typeface="Proxima Nova Th" panose="02000506030000020004" pitchFamily="2" charset="0"/>
            </a:endParaRPr>
          </a:p>
        </p:txBody>
      </p:sp>
      <p:sp>
        <p:nvSpPr>
          <p:cNvPr id="106" name="22 CuadroTexto"/>
          <p:cNvSpPr txBox="1">
            <a:spLocks noChangeArrowheads="1"/>
          </p:cNvSpPr>
          <p:nvPr/>
        </p:nvSpPr>
        <p:spPr bwMode="auto">
          <a:xfrm rot="21212858">
            <a:off x="8844462" y="3925810"/>
            <a:ext cx="241284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s-ES" sz="2400" dirty="0" smtClean="0">
                <a:solidFill>
                  <a:schemeClr val="bg1"/>
                </a:solidFill>
                <a:latin typeface="Proxima Nova Th" panose="0200050603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3. – Medir la FA</a:t>
            </a:r>
          </a:p>
          <a:p>
            <a:pPr eaLnBrk="1" hangingPunct="1">
              <a:defRPr/>
            </a:pPr>
            <a:r>
              <a:rPr lang="es-ES" sz="2400" dirty="0" smtClean="0">
                <a:solidFill>
                  <a:schemeClr val="bg1"/>
                </a:solidFill>
                <a:latin typeface="Proxima Nova Th" panose="0200050603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2. – Asociar</a:t>
            </a:r>
          </a:p>
          <a:p>
            <a:pPr eaLnBrk="1" hangingPunct="1">
              <a:defRPr/>
            </a:pPr>
            <a:r>
              <a:rPr lang="es-ES" sz="2400" dirty="0" smtClean="0">
                <a:solidFill>
                  <a:schemeClr val="bg1"/>
                </a:solidFill>
                <a:latin typeface="Proxima Nova Th" panose="0200050603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1. – Comparar</a:t>
            </a:r>
            <a:endParaRPr lang="es-ES" sz="2400" dirty="0">
              <a:solidFill>
                <a:schemeClr val="bg1"/>
              </a:solidFill>
              <a:latin typeface="Proxima Nova Th" panose="0200050603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9" name="Flecha derecha 108"/>
          <p:cNvSpPr/>
          <p:nvPr/>
        </p:nvSpPr>
        <p:spPr>
          <a:xfrm rot="15857049">
            <a:off x="8071099" y="4559828"/>
            <a:ext cx="1011069" cy="31692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423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9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8" name="Imagen 6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848" y="2954297"/>
            <a:ext cx="3306038" cy="18596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44" name="40 Grupo"/>
          <p:cNvGrpSpPr>
            <a:grpSpLocks/>
          </p:cNvGrpSpPr>
          <p:nvPr/>
        </p:nvGrpSpPr>
        <p:grpSpPr bwMode="auto">
          <a:xfrm>
            <a:off x="5329220" y="1344930"/>
            <a:ext cx="1522771" cy="1622610"/>
            <a:chOff x="1578721" y="0"/>
            <a:chExt cx="533319" cy="58115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5" name="28 Trapecio"/>
            <p:cNvSpPr/>
            <p:nvPr/>
          </p:nvSpPr>
          <p:spPr>
            <a:xfrm>
              <a:off x="1584030" y="0"/>
              <a:ext cx="528010" cy="580571"/>
            </a:xfrm>
            <a:prstGeom prst="trapezoid">
              <a:avLst>
                <a:gd name="adj" fmla="val 50000"/>
              </a:avLst>
            </a:prstGeom>
            <a:solidFill>
              <a:srgbClr val="543F3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Trapecio 4"/>
            <p:cNvSpPr/>
            <p:nvPr/>
          </p:nvSpPr>
          <p:spPr>
            <a:xfrm>
              <a:off x="1578721" y="364358"/>
              <a:ext cx="528010" cy="2168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714" b="1" dirty="0">
                  <a:cs typeface="Arial" pitchFamily="34" charset="0"/>
                </a:rPr>
                <a:t>Aplicativo</a:t>
              </a:r>
            </a:p>
          </p:txBody>
        </p:sp>
      </p:grpSp>
      <p:grpSp>
        <p:nvGrpSpPr>
          <p:cNvPr id="47" name="46 Grupo"/>
          <p:cNvGrpSpPr>
            <a:grpSpLocks/>
          </p:cNvGrpSpPr>
          <p:nvPr/>
        </p:nvGrpSpPr>
        <p:grpSpPr bwMode="auto">
          <a:xfrm>
            <a:off x="5056918" y="2961317"/>
            <a:ext cx="2085719" cy="632884"/>
            <a:chOff x="1056020" y="1152427"/>
            <a:chExt cx="1584030" cy="58928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8" name="31 Trapecio"/>
            <p:cNvSpPr/>
            <p:nvPr/>
          </p:nvSpPr>
          <p:spPr>
            <a:xfrm>
              <a:off x="1056020" y="1161142"/>
              <a:ext cx="1584030" cy="580571"/>
            </a:xfrm>
            <a:prstGeom prst="trapezoid">
              <a:avLst>
                <a:gd name="adj" fmla="val 45473"/>
              </a:avLst>
            </a:prstGeom>
            <a:solidFill>
              <a:srgbClr val="543F3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" name="Trapecio 4"/>
            <p:cNvSpPr/>
            <p:nvPr/>
          </p:nvSpPr>
          <p:spPr>
            <a:xfrm>
              <a:off x="1332569" y="1152427"/>
              <a:ext cx="1028508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857" b="1" dirty="0">
                  <a:cs typeface="Arial" pitchFamily="34" charset="0"/>
                </a:rPr>
                <a:t>Predictivo</a:t>
              </a:r>
            </a:p>
          </p:txBody>
        </p:sp>
      </p:grpSp>
      <p:grpSp>
        <p:nvGrpSpPr>
          <p:cNvPr id="50" name="49 Grupo"/>
          <p:cNvGrpSpPr>
            <a:grpSpLocks/>
          </p:cNvGrpSpPr>
          <p:nvPr/>
        </p:nvGrpSpPr>
        <p:grpSpPr bwMode="auto">
          <a:xfrm>
            <a:off x="4775797" y="3587077"/>
            <a:ext cx="2647958" cy="658446"/>
            <a:chOff x="792015" y="1741713"/>
            <a:chExt cx="2112041" cy="61476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51" name="34 Trapecio"/>
            <p:cNvSpPr/>
            <p:nvPr/>
          </p:nvSpPr>
          <p:spPr>
            <a:xfrm>
              <a:off x="792015" y="1741713"/>
              <a:ext cx="2112041" cy="580571"/>
            </a:xfrm>
            <a:prstGeom prst="trapezoid">
              <a:avLst>
                <a:gd name="adj" fmla="val 45473"/>
              </a:avLst>
            </a:prstGeom>
            <a:solidFill>
              <a:srgbClr val="CC6B6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Trapecio 4"/>
            <p:cNvSpPr/>
            <p:nvPr/>
          </p:nvSpPr>
          <p:spPr>
            <a:xfrm>
              <a:off x="1160471" y="1775911"/>
              <a:ext cx="1372588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999" b="1" dirty="0">
                  <a:cs typeface="Arial" pitchFamily="34" charset="0"/>
                </a:rPr>
                <a:t>Explicativo</a:t>
              </a:r>
            </a:p>
          </p:txBody>
        </p:sp>
      </p:grpSp>
      <p:grpSp>
        <p:nvGrpSpPr>
          <p:cNvPr id="53" name="52 Grupo"/>
          <p:cNvGrpSpPr>
            <a:grpSpLocks/>
          </p:cNvGrpSpPr>
          <p:nvPr/>
        </p:nvGrpSpPr>
        <p:grpSpPr bwMode="auto">
          <a:xfrm>
            <a:off x="4486275" y="4199489"/>
            <a:ext cx="3227668" cy="637397"/>
            <a:chOff x="528010" y="2307743"/>
            <a:chExt cx="2640051" cy="59511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54" name="37 Trapecio"/>
            <p:cNvSpPr/>
            <p:nvPr/>
          </p:nvSpPr>
          <p:spPr>
            <a:xfrm>
              <a:off x="528010" y="2322286"/>
              <a:ext cx="2640051" cy="580571"/>
            </a:xfrm>
            <a:prstGeom prst="trapezoid">
              <a:avLst>
                <a:gd name="adj" fmla="val 45473"/>
              </a:avLst>
            </a:prstGeom>
            <a:solidFill>
              <a:srgbClr val="543F3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5" name="Trapecio 4"/>
            <p:cNvSpPr/>
            <p:nvPr/>
          </p:nvSpPr>
          <p:spPr>
            <a:xfrm>
              <a:off x="976837" y="2307743"/>
              <a:ext cx="1716112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2142" b="1" dirty="0">
                  <a:cs typeface="Arial" pitchFamily="34" charset="0"/>
                </a:rPr>
                <a:t>Relacional</a:t>
              </a:r>
            </a:p>
          </p:txBody>
        </p:sp>
      </p:grpSp>
      <p:grpSp>
        <p:nvGrpSpPr>
          <p:cNvPr id="56" name="55 Grupo"/>
          <p:cNvGrpSpPr>
            <a:grpSpLocks/>
          </p:cNvGrpSpPr>
          <p:nvPr/>
        </p:nvGrpSpPr>
        <p:grpSpPr bwMode="auto">
          <a:xfrm>
            <a:off x="4213102" y="4829431"/>
            <a:ext cx="3781961" cy="644634"/>
            <a:chOff x="264005" y="2902857"/>
            <a:chExt cx="3168061" cy="60187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57" name="40 Trapecio"/>
            <p:cNvSpPr/>
            <p:nvPr/>
          </p:nvSpPr>
          <p:spPr>
            <a:xfrm>
              <a:off x="264005" y="2902857"/>
              <a:ext cx="3168061" cy="580571"/>
            </a:xfrm>
            <a:prstGeom prst="trapezoid">
              <a:avLst>
                <a:gd name="adj" fmla="val 45473"/>
              </a:avLst>
            </a:prstGeom>
            <a:solidFill>
              <a:srgbClr val="543F3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Trapecio 4"/>
            <p:cNvSpPr/>
            <p:nvPr/>
          </p:nvSpPr>
          <p:spPr>
            <a:xfrm>
              <a:off x="800301" y="2924161"/>
              <a:ext cx="2060192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2285" b="1" dirty="0">
                  <a:cs typeface="Arial" pitchFamily="34" charset="0"/>
                </a:rPr>
                <a:t>Descriptivo</a:t>
              </a:r>
            </a:p>
          </p:txBody>
        </p:sp>
      </p:grpSp>
      <p:grpSp>
        <p:nvGrpSpPr>
          <p:cNvPr id="59" name="58 Grupo"/>
          <p:cNvGrpSpPr>
            <a:grpSpLocks/>
          </p:cNvGrpSpPr>
          <p:nvPr/>
        </p:nvGrpSpPr>
        <p:grpSpPr bwMode="auto">
          <a:xfrm>
            <a:off x="3924300" y="5452891"/>
            <a:ext cx="4351881" cy="621820"/>
            <a:chOff x="0" y="3483428"/>
            <a:chExt cx="3696072" cy="580571"/>
          </a:xfrm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60" name="43 Trapecio"/>
            <p:cNvSpPr/>
            <p:nvPr/>
          </p:nvSpPr>
          <p:spPr>
            <a:xfrm>
              <a:off x="0" y="3483428"/>
              <a:ext cx="3696072" cy="580571"/>
            </a:xfrm>
            <a:prstGeom prst="trapezoid">
              <a:avLst>
                <a:gd name="adj" fmla="val 45473"/>
              </a:avLst>
            </a:prstGeom>
            <a:solidFill>
              <a:srgbClr val="543F30"/>
            </a:solidFill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1" name="Trapecio 4"/>
            <p:cNvSpPr/>
            <p:nvPr/>
          </p:nvSpPr>
          <p:spPr>
            <a:xfrm>
              <a:off x="637087" y="3483428"/>
              <a:ext cx="2403717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2428" b="1" dirty="0">
                  <a:cs typeface="Arial" pitchFamily="34" charset="0"/>
                </a:rPr>
                <a:t>Exploratorio</a:t>
              </a:r>
            </a:p>
          </p:txBody>
        </p:sp>
      </p:grpSp>
      <p:sp>
        <p:nvSpPr>
          <p:cNvPr id="63" name="Flecha derecha 62"/>
          <p:cNvSpPr/>
          <p:nvPr/>
        </p:nvSpPr>
        <p:spPr>
          <a:xfrm rot="17659922">
            <a:off x="1273751" y="3238759"/>
            <a:ext cx="5616575" cy="969962"/>
          </a:xfrm>
          <a:prstGeom prst="rightArrow">
            <a:avLst/>
          </a:prstGeom>
          <a:solidFill>
            <a:srgbClr val="CC6B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Línea de investigación</a:t>
            </a:r>
          </a:p>
        </p:txBody>
      </p:sp>
      <p:sp>
        <p:nvSpPr>
          <p:cNvPr id="65" name="CuadroTexto 1"/>
          <p:cNvSpPr txBox="1">
            <a:spLocks noChangeArrowheads="1"/>
          </p:cNvSpPr>
          <p:nvPr/>
        </p:nvSpPr>
        <p:spPr bwMode="auto">
          <a:xfrm>
            <a:off x="4147849" y="318552"/>
            <a:ext cx="39228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ES" sz="2400" b="1" dirty="0" smtClean="0">
                <a:solidFill>
                  <a:schemeClr val="bg1"/>
                </a:solidFill>
                <a:latin typeface="Proxima Nova Th" panose="02000506030000020004" pitchFamily="2" charset="0"/>
              </a:rPr>
              <a:t>OBJETIVOS DEL ESTUDIO</a:t>
            </a:r>
            <a:endParaRPr lang="es-ES" sz="2400" b="1" dirty="0">
              <a:solidFill>
                <a:schemeClr val="bg1"/>
              </a:solidFill>
              <a:latin typeface="Proxima Nova Th" panose="02000506030000020004" pitchFamily="2" charset="0"/>
            </a:endParaRPr>
          </a:p>
        </p:txBody>
      </p:sp>
      <p:sp>
        <p:nvSpPr>
          <p:cNvPr id="66" name="22 CuadroTexto"/>
          <p:cNvSpPr txBox="1">
            <a:spLocks noChangeArrowheads="1"/>
          </p:cNvSpPr>
          <p:nvPr/>
        </p:nvSpPr>
        <p:spPr bwMode="auto">
          <a:xfrm rot="21201206">
            <a:off x="8565399" y="3283955"/>
            <a:ext cx="229582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s-ES" sz="2400" dirty="0" smtClean="0">
                <a:solidFill>
                  <a:schemeClr val="bg1"/>
                </a:solidFill>
                <a:latin typeface="Proxima Nova Th" panose="0200050603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3. – Probar</a:t>
            </a:r>
          </a:p>
          <a:p>
            <a:pPr eaLnBrk="1" hangingPunct="1">
              <a:defRPr/>
            </a:pPr>
            <a:r>
              <a:rPr lang="es-ES" sz="2400" dirty="0" smtClean="0">
                <a:solidFill>
                  <a:schemeClr val="bg1"/>
                </a:solidFill>
                <a:latin typeface="Proxima Nova Th" panose="0200050603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2. – Demostrar</a:t>
            </a:r>
          </a:p>
          <a:p>
            <a:pPr eaLnBrk="1" hangingPunct="1">
              <a:defRPr/>
            </a:pPr>
            <a:r>
              <a:rPr lang="es-ES" sz="2400" dirty="0" smtClean="0">
                <a:solidFill>
                  <a:schemeClr val="bg1"/>
                </a:solidFill>
                <a:latin typeface="Proxima Nova Th" panose="0200050603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1. – Evidenciar</a:t>
            </a:r>
            <a:endParaRPr lang="es-ES" sz="2400" dirty="0">
              <a:solidFill>
                <a:schemeClr val="bg1"/>
              </a:solidFill>
              <a:latin typeface="Proxima Nova Th" panose="0200050603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9" name="Flecha derecha 68"/>
          <p:cNvSpPr/>
          <p:nvPr/>
        </p:nvSpPr>
        <p:spPr>
          <a:xfrm rot="15857049">
            <a:off x="7780571" y="3833131"/>
            <a:ext cx="1011069" cy="31692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490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9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8" name="Imagen 6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600" y="2385851"/>
            <a:ext cx="3281025" cy="18455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44" name="40 Grupo"/>
          <p:cNvGrpSpPr>
            <a:grpSpLocks/>
          </p:cNvGrpSpPr>
          <p:nvPr/>
        </p:nvGrpSpPr>
        <p:grpSpPr bwMode="auto">
          <a:xfrm>
            <a:off x="5329220" y="1344930"/>
            <a:ext cx="1522771" cy="1622610"/>
            <a:chOff x="1578721" y="0"/>
            <a:chExt cx="533319" cy="58115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5" name="28 Trapecio"/>
            <p:cNvSpPr/>
            <p:nvPr/>
          </p:nvSpPr>
          <p:spPr>
            <a:xfrm>
              <a:off x="1584030" y="0"/>
              <a:ext cx="528010" cy="580571"/>
            </a:xfrm>
            <a:prstGeom prst="trapezoid">
              <a:avLst>
                <a:gd name="adj" fmla="val 50000"/>
              </a:avLst>
            </a:prstGeom>
            <a:solidFill>
              <a:srgbClr val="543F3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Trapecio 4"/>
            <p:cNvSpPr/>
            <p:nvPr/>
          </p:nvSpPr>
          <p:spPr>
            <a:xfrm>
              <a:off x="1578721" y="364358"/>
              <a:ext cx="528010" cy="2168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714" b="1" dirty="0">
                  <a:cs typeface="Arial" pitchFamily="34" charset="0"/>
                </a:rPr>
                <a:t>Aplicativo</a:t>
              </a:r>
            </a:p>
          </p:txBody>
        </p:sp>
      </p:grpSp>
      <p:grpSp>
        <p:nvGrpSpPr>
          <p:cNvPr id="47" name="46 Grupo"/>
          <p:cNvGrpSpPr>
            <a:grpSpLocks/>
          </p:cNvGrpSpPr>
          <p:nvPr/>
        </p:nvGrpSpPr>
        <p:grpSpPr bwMode="auto">
          <a:xfrm>
            <a:off x="5056918" y="2961317"/>
            <a:ext cx="2085719" cy="632884"/>
            <a:chOff x="1056020" y="1152427"/>
            <a:chExt cx="1584030" cy="58928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8" name="31 Trapecio"/>
            <p:cNvSpPr/>
            <p:nvPr/>
          </p:nvSpPr>
          <p:spPr>
            <a:xfrm>
              <a:off x="1056020" y="1161142"/>
              <a:ext cx="1584030" cy="580571"/>
            </a:xfrm>
            <a:prstGeom prst="trapezoid">
              <a:avLst>
                <a:gd name="adj" fmla="val 45473"/>
              </a:avLst>
            </a:prstGeom>
            <a:solidFill>
              <a:srgbClr val="E6AD2C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" name="Trapecio 4"/>
            <p:cNvSpPr/>
            <p:nvPr/>
          </p:nvSpPr>
          <p:spPr>
            <a:xfrm>
              <a:off x="1332569" y="1152427"/>
              <a:ext cx="1028508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857" b="1" dirty="0">
                  <a:cs typeface="Arial" pitchFamily="34" charset="0"/>
                </a:rPr>
                <a:t>Predictivo</a:t>
              </a:r>
            </a:p>
          </p:txBody>
        </p:sp>
      </p:grpSp>
      <p:grpSp>
        <p:nvGrpSpPr>
          <p:cNvPr id="50" name="49 Grupo"/>
          <p:cNvGrpSpPr>
            <a:grpSpLocks/>
          </p:cNvGrpSpPr>
          <p:nvPr/>
        </p:nvGrpSpPr>
        <p:grpSpPr bwMode="auto">
          <a:xfrm>
            <a:off x="4775797" y="3587077"/>
            <a:ext cx="2647958" cy="658446"/>
            <a:chOff x="792015" y="1741713"/>
            <a:chExt cx="2112041" cy="61476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51" name="34 Trapecio"/>
            <p:cNvSpPr/>
            <p:nvPr/>
          </p:nvSpPr>
          <p:spPr>
            <a:xfrm>
              <a:off x="792015" y="1741713"/>
              <a:ext cx="2112041" cy="580571"/>
            </a:xfrm>
            <a:prstGeom prst="trapezoid">
              <a:avLst>
                <a:gd name="adj" fmla="val 45473"/>
              </a:avLst>
            </a:prstGeom>
            <a:solidFill>
              <a:srgbClr val="543F3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Trapecio 4"/>
            <p:cNvSpPr/>
            <p:nvPr/>
          </p:nvSpPr>
          <p:spPr>
            <a:xfrm>
              <a:off x="1160471" y="1775911"/>
              <a:ext cx="1372588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999" b="1" dirty="0">
                  <a:cs typeface="Arial" pitchFamily="34" charset="0"/>
                </a:rPr>
                <a:t>Explicativo</a:t>
              </a:r>
            </a:p>
          </p:txBody>
        </p:sp>
      </p:grpSp>
      <p:grpSp>
        <p:nvGrpSpPr>
          <p:cNvPr id="53" name="52 Grupo"/>
          <p:cNvGrpSpPr>
            <a:grpSpLocks/>
          </p:cNvGrpSpPr>
          <p:nvPr/>
        </p:nvGrpSpPr>
        <p:grpSpPr bwMode="auto">
          <a:xfrm>
            <a:off x="4486275" y="4199489"/>
            <a:ext cx="3227668" cy="637397"/>
            <a:chOff x="528010" y="2307743"/>
            <a:chExt cx="2640051" cy="59511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54" name="37 Trapecio"/>
            <p:cNvSpPr/>
            <p:nvPr/>
          </p:nvSpPr>
          <p:spPr>
            <a:xfrm>
              <a:off x="528010" y="2322286"/>
              <a:ext cx="2640051" cy="580571"/>
            </a:xfrm>
            <a:prstGeom prst="trapezoid">
              <a:avLst>
                <a:gd name="adj" fmla="val 45473"/>
              </a:avLst>
            </a:prstGeom>
            <a:solidFill>
              <a:srgbClr val="543F3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5" name="Trapecio 4"/>
            <p:cNvSpPr/>
            <p:nvPr/>
          </p:nvSpPr>
          <p:spPr>
            <a:xfrm>
              <a:off x="976837" y="2307743"/>
              <a:ext cx="1716112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2142" b="1" dirty="0">
                  <a:cs typeface="Arial" pitchFamily="34" charset="0"/>
                </a:rPr>
                <a:t>Relacional</a:t>
              </a:r>
            </a:p>
          </p:txBody>
        </p:sp>
      </p:grpSp>
      <p:grpSp>
        <p:nvGrpSpPr>
          <p:cNvPr id="56" name="55 Grupo"/>
          <p:cNvGrpSpPr>
            <a:grpSpLocks/>
          </p:cNvGrpSpPr>
          <p:nvPr/>
        </p:nvGrpSpPr>
        <p:grpSpPr bwMode="auto">
          <a:xfrm>
            <a:off x="4213102" y="4829431"/>
            <a:ext cx="3781961" cy="644634"/>
            <a:chOff x="264005" y="2902857"/>
            <a:chExt cx="3168061" cy="60187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57" name="40 Trapecio"/>
            <p:cNvSpPr/>
            <p:nvPr/>
          </p:nvSpPr>
          <p:spPr>
            <a:xfrm>
              <a:off x="264005" y="2902857"/>
              <a:ext cx="3168061" cy="580571"/>
            </a:xfrm>
            <a:prstGeom prst="trapezoid">
              <a:avLst>
                <a:gd name="adj" fmla="val 45473"/>
              </a:avLst>
            </a:prstGeom>
            <a:solidFill>
              <a:srgbClr val="543F3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Trapecio 4"/>
            <p:cNvSpPr/>
            <p:nvPr/>
          </p:nvSpPr>
          <p:spPr>
            <a:xfrm>
              <a:off x="800301" y="2924161"/>
              <a:ext cx="2060192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2285" b="1" dirty="0">
                  <a:cs typeface="Arial" pitchFamily="34" charset="0"/>
                </a:rPr>
                <a:t>Descriptivo</a:t>
              </a:r>
            </a:p>
          </p:txBody>
        </p:sp>
      </p:grpSp>
      <p:grpSp>
        <p:nvGrpSpPr>
          <p:cNvPr id="59" name="58 Grupo"/>
          <p:cNvGrpSpPr>
            <a:grpSpLocks/>
          </p:cNvGrpSpPr>
          <p:nvPr/>
        </p:nvGrpSpPr>
        <p:grpSpPr bwMode="auto">
          <a:xfrm>
            <a:off x="3924300" y="5452891"/>
            <a:ext cx="4351881" cy="621820"/>
            <a:chOff x="0" y="3483428"/>
            <a:chExt cx="3696072" cy="580571"/>
          </a:xfrm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60" name="43 Trapecio"/>
            <p:cNvSpPr/>
            <p:nvPr/>
          </p:nvSpPr>
          <p:spPr>
            <a:xfrm>
              <a:off x="0" y="3483428"/>
              <a:ext cx="3696072" cy="580571"/>
            </a:xfrm>
            <a:prstGeom prst="trapezoid">
              <a:avLst>
                <a:gd name="adj" fmla="val 45473"/>
              </a:avLst>
            </a:prstGeom>
            <a:solidFill>
              <a:srgbClr val="543F30"/>
            </a:solidFill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1" name="Trapecio 4"/>
            <p:cNvSpPr/>
            <p:nvPr/>
          </p:nvSpPr>
          <p:spPr>
            <a:xfrm>
              <a:off x="637087" y="3483428"/>
              <a:ext cx="2403717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2428" b="1" dirty="0">
                  <a:cs typeface="Arial" pitchFamily="34" charset="0"/>
                </a:rPr>
                <a:t>Exploratorio</a:t>
              </a:r>
            </a:p>
          </p:txBody>
        </p:sp>
      </p:grpSp>
      <p:sp>
        <p:nvSpPr>
          <p:cNvPr id="63" name="Flecha derecha 62"/>
          <p:cNvSpPr/>
          <p:nvPr/>
        </p:nvSpPr>
        <p:spPr>
          <a:xfrm rot="17659922">
            <a:off x="1273751" y="3238759"/>
            <a:ext cx="5616575" cy="969962"/>
          </a:xfrm>
          <a:prstGeom prst="rightArrow">
            <a:avLst/>
          </a:prstGeom>
          <a:solidFill>
            <a:srgbClr val="E6AD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Línea de investigación</a:t>
            </a:r>
          </a:p>
        </p:txBody>
      </p:sp>
      <p:sp>
        <p:nvSpPr>
          <p:cNvPr id="65" name="CuadroTexto 1"/>
          <p:cNvSpPr txBox="1">
            <a:spLocks noChangeArrowheads="1"/>
          </p:cNvSpPr>
          <p:nvPr/>
        </p:nvSpPr>
        <p:spPr bwMode="auto">
          <a:xfrm>
            <a:off x="4147849" y="318552"/>
            <a:ext cx="39228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ES" sz="2400" b="1" dirty="0" smtClean="0">
                <a:solidFill>
                  <a:schemeClr val="bg1"/>
                </a:solidFill>
                <a:latin typeface="Proxima Nova Th" panose="02000506030000020004" pitchFamily="2" charset="0"/>
              </a:rPr>
              <a:t>OBJETIVOS DEL ESTUDIO</a:t>
            </a:r>
            <a:endParaRPr lang="es-ES" sz="2400" b="1" dirty="0">
              <a:solidFill>
                <a:schemeClr val="bg1"/>
              </a:solidFill>
              <a:latin typeface="Proxima Nova Th" panose="02000506030000020004" pitchFamily="2" charset="0"/>
            </a:endParaRPr>
          </a:p>
        </p:txBody>
      </p:sp>
      <p:sp>
        <p:nvSpPr>
          <p:cNvPr id="66" name="22 CuadroTexto"/>
          <p:cNvSpPr txBox="1">
            <a:spLocks noChangeArrowheads="1"/>
          </p:cNvSpPr>
          <p:nvPr/>
        </p:nvSpPr>
        <p:spPr bwMode="auto">
          <a:xfrm rot="21213537">
            <a:off x="8349369" y="2682274"/>
            <a:ext cx="242726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s-ES" sz="2400" dirty="0" smtClean="0">
                <a:solidFill>
                  <a:schemeClr val="bg1"/>
                </a:solidFill>
                <a:latin typeface="Proxima Nova Th" panose="0200050603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3. – Prever</a:t>
            </a:r>
          </a:p>
          <a:p>
            <a:pPr eaLnBrk="1" hangingPunct="1">
              <a:defRPr/>
            </a:pPr>
            <a:r>
              <a:rPr lang="es-ES" sz="2400" dirty="0" smtClean="0">
                <a:solidFill>
                  <a:schemeClr val="bg1"/>
                </a:solidFill>
                <a:latin typeface="Proxima Nova Th" panose="0200050603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2. – Pronosticar</a:t>
            </a:r>
          </a:p>
          <a:p>
            <a:pPr eaLnBrk="1" hangingPunct="1">
              <a:defRPr/>
            </a:pPr>
            <a:r>
              <a:rPr lang="es-ES" sz="2400" dirty="0" smtClean="0">
                <a:solidFill>
                  <a:schemeClr val="bg1"/>
                </a:solidFill>
                <a:latin typeface="Proxima Nova Th" panose="0200050603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1. – Predecir</a:t>
            </a:r>
            <a:endParaRPr lang="es-ES" sz="2400" dirty="0">
              <a:solidFill>
                <a:schemeClr val="bg1"/>
              </a:solidFill>
              <a:latin typeface="Proxima Nova Th" panose="0200050603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9" name="Flecha derecha 68"/>
          <p:cNvSpPr/>
          <p:nvPr/>
        </p:nvSpPr>
        <p:spPr>
          <a:xfrm rot="15857049">
            <a:off x="7576143" y="3321655"/>
            <a:ext cx="1011069" cy="31692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554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9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8" name="Imagen 6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6128" y="1480783"/>
            <a:ext cx="3334546" cy="18756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44" name="40 Grupo"/>
          <p:cNvGrpSpPr>
            <a:grpSpLocks/>
          </p:cNvGrpSpPr>
          <p:nvPr/>
        </p:nvGrpSpPr>
        <p:grpSpPr bwMode="auto">
          <a:xfrm>
            <a:off x="5329220" y="1344930"/>
            <a:ext cx="1522771" cy="1622610"/>
            <a:chOff x="1578721" y="0"/>
            <a:chExt cx="533319" cy="58115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5" name="28 Trapecio"/>
            <p:cNvSpPr/>
            <p:nvPr/>
          </p:nvSpPr>
          <p:spPr>
            <a:xfrm>
              <a:off x="1584030" y="0"/>
              <a:ext cx="528010" cy="580571"/>
            </a:xfrm>
            <a:prstGeom prst="trapezoid">
              <a:avLst>
                <a:gd name="adj" fmla="val 50000"/>
              </a:avLst>
            </a:prstGeom>
            <a:solidFill>
              <a:srgbClr val="71AAB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Trapecio 4"/>
            <p:cNvSpPr/>
            <p:nvPr/>
          </p:nvSpPr>
          <p:spPr>
            <a:xfrm>
              <a:off x="1578721" y="364358"/>
              <a:ext cx="528010" cy="2168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714" b="1" dirty="0">
                  <a:cs typeface="Arial" pitchFamily="34" charset="0"/>
                </a:rPr>
                <a:t>Aplicativo</a:t>
              </a:r>
            </a:p>
          </p:txBody>
        </p:sp>
      </p:grpSp>
      <p:grpSp>
        <p:nvGrpSpPr>
          <p:cNvPr id="47" name="46 Grupo"/>
          <p:cNvGrpSpPr>
            <a:grpSpLocks/>
          </p:cNvGrpSpPr>
          <p:nvPr/>
        </p:nvGrpSpPr>
        <p:grpSpPr bwMode="auto">
          <a:xfrm>
            <a:off x="5056918" y="2961317"/>
            <a:ext cx="2085719" cy="632884"/>
            <a:chOff x="1056020" y="1152427"/>
            <a:chExt cx="1584030" cy="58928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8" name="31 Trapecio"/>
            <p:cNvSpPr/>
            <p:nvPr/>
          </p:nvSpPr>
          <p:spPr>
            <a:xfrm>
              <a:off x="1056020" y="1161142"/>
              <a:ext cx="1584030" cy="580571"/>
            </a:xfrm>
            <a:prstGeom prst="trapezoid">
              <a:avLst>
                <a:gd name="adj" fmla="val 45473"/>
              </a:avLst>
            </a:prstGeom>
            <a:solidFill>
              <a:srgbClr val="543F3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" name="Trapecio 4"/>
            <p:cNvSpPr/>
            <p:nvPr/>
          </p:nvSpPr>
          <p:spPr>
            <a:xfrm>
              <a:off x="1332569" y="1152427"/>
              <a:ext cx="1028508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857" b="1" dirty="0">
                  <a:cs typeface="Arial" pitchFamily="34" charset="0"/>
                </a:rPr>
                <a:t>Predictivo</a:t>
              </a:r>
            </a:p>
          </p:txBody>
        </p:sp>
      </p:grpSp>
      <p:grpSp>
        <p:nvGrpSpPr>
          <p:cNvPr id="50" name="49 Grupo"/>
          <p:cNvGrpSpPr>
            <a:grpSpLocks/>
          </p:cNvGrpSpPr>
          <p:nvPr/>
        </p:nvGrpSpPr>
        <p:grpSpPr bwMode="auto">
          <a:xfrm>
            <a:off x="4775797" y="3587077"/>
            <a:ext cx="2647958" cy="658446"/>
            <a:chOff x="792015" y="1741713"/>
            <a:chExt cx="2112041" cy="61476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51" name="34 Trapecio"/>
            <p:cNvSpPr/>
            <p:nvPr/>
          </p:nvSpPr>
          <p:spPr>
            <a:xfrm>
              <a:off x="792015" y="1741713"/>
              <a:ext cx="2112041" cy="580571"/>
            </a:xfrm>
            <a:prstGeom prst="trapezoid">
              <a:avLst>
                <a:gd name="adj" fmla="val 45473"/>
              </a:avLst>
            </a:prstGeom>
            <a:solidFill>
              <a:srgbClr val="543F3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Trapecio 4"/>
            <p:cNvSpPr/>
            <p:nvPr/>
          </p:nvSpPr>
          <p:spPr>
            <a:xfrm>
              <a:off x="1160471" y="1775911"/>
              <a:ext cx="1372588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999" b="1" dirty="0">
                  <a:cs typeface="Arial" pitchFamily="34" charset="0"/>
                </a:rPr>
                <a:t>Explicativo</a:t>
              </a:r>
            </a:p>
          </p:txBody>
        </p:sp>
      </p:grpSp>
      <p:grpSp>
        <p:nvGrpSpPr>
          <p:cNvPr id="53" name="52 Grupo"/>
          <p:cNvGrpSpPr>
            <a:grpSpLocks/>
          </p:cNvGrpSpPr>
          <p:nvPr/>
        </p:nvGrpSpPr>
        <p:grpSpPr bwMode="auto">
          <a:xfrm>
            <a:off x="4486275" y="4199489"/>
            <a:ext cx="3227668" cy="637397"/>
            <a:chOff x="528010" y="2307743"/>
            <a:chExt cx="2640051" cy="595114"/>
          </a:xfrm>
          <a:solidFill>
            <a:srgbClr val="543F3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54" name="37 Trapecio"/>
            <p:cNvSpPr/>
            <p:nvPr/>
          </p:nvSpPr>
          <p:spPr>
            <a:xfrm>
              <a:off x="528010" y="2322286"/>
              <a:ext cx="2640051" cy="580571"/>
            </a:xfrm>
            <a:prstGeom prst="trapezoid">
              <a:avLst>
                <a:gd name="adj" fmla="val 45473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5" name="Trapecio 4"/>
            <p:cNvSpPr/>
            <p:nvPr/>
          </p:nvSpPr>
          <p:spPr>
            <a:xfrm>
              <a:off x="976837" y="2307743"/>
              <a:ext cx="1716112" cy="58057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2142" b="1" dirty="0">
                  <a:cs typeface="Arial" pitchFamily="34" charset="0"/>
                </a:rPr>
                <a:t>Relacional</a:t>
              </a:r>
            </a:p>
          </p:txBody>
        </p:sp>
      </p:grpSp>
      <p:grpSp>
        <p:nvGrpSpPr>
          <p:cNvPr id="56" name="55 Grupo"/>
          <p:cNvGrpSpPr>
            <a:grpSpLocks/>
          </p:cNvGrpSpPr>
          <p:nvPr/>
        </p:nvGrpSpPr>
        <p:grpSpPr bwMode="auto">
          <a:xfrm>
            <a:off x="4213102" y="4829431"/>
            <a:ext cx="3781961" cy="644634"/>
            <a:chOff x="264005" y="2902857"/>
            <a:chExt cx="3168061" cy="60187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57" name="40 Trapecio"/>
            <p:cNvSpPr/>
            <p:nvPr/>
          </p:nvSpPr>
          <p:spPr>
            <a:xfrm>
              <a:off x="264005" y="2902857"/>
              <a:ext cx="3168061" cy="580571"/>
            </a:xfrm>
            <a:prstGeom prst="trapezoid">
              <a:avLst>
                <a:gd name="adj" fmla="val 45473"/>
              </a:avLst>
            </a:prstGeom>
            <a:solidFill>
              <a:srgbClr val="543F3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Trapecio 4"/>
            <p:cNvSpPr/>
            <p:nvPr/>
          </p:nvSpPr>
          <p:spPr>
            <a:xfrm>
              <a:off x="800301" y="2924161"/>
              <a:ext cx="2060192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2285" b="1" dirty="0">
                  <a:cs typeface="Arial" pitchFamily="34" charset="0"/>
                </a:rPr>
                <a:t>Descriptivo</a:t>
              </a:r>
            </a:p>
          </p:txBody>
        </p:sp>
      </p:grpSp>
      <p:grpSp>
        <p:nvGrpSpPr>
          <p:cNvPr id="59" name="58 Grupo"/>
          <p:cNvGrpSpPr>
            <a:grpSpLocks/>
          </p:cNvGrpSpPr>
          <p:nvPr/>
        </p:nvGrpSpPr>
        <p:grpSpPr bwMode="auto">
          <a:xfrm>
            <a:off x="3924300" y="5452891"/>
            <a:ext cx="4351881" cy="621820"/>
            <a:chOff x="0" y="3483428"/>
            <a:chExt cx="3696072" cy="580571"/>
          </a:xfrm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60" name="43 Trapecio"/>
            <p:cNvSpPr/>
            <p:nvPr/>
          </p:nvSpPr>
          <p:spPr>
            <a:xfrm>
              <a:off x="0" y="3483428"/>
              <a:ext cx="3696072" cy="580571"/>
            </a:xfrm>
            <a:prstGeom prst="trapezoid">
              <a:avLst>
                <a:gd name="adj" fmla="val 45473"/>
              </a:avLst>
            </a:prstGeom>
            <a:solidFill>
              <a:srgbClr val="543F30"/>
            </a:solidFill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1" name="Trapecio 4"/>
            <p:cNvSpPr/>
            <p:nvPr/>
          </p:nvSpPr>
          <p:spPr>
            <a:xfrm>
              <a:off x="637087" y="3483428"/>
              <a:ext cx="2403717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2428" b="1" dirty="0">
                  <a:cs typeface="Arial" pitchFamily="34" charset="0"/>
                </a:rPr>
                <a:t>Exploratorio</a:t>
              </a:r>
            </a:p>
          </p:txBody>
        </p:sp>
      </p:grpSp>
      <p:sp>
        <p:nvSpPr>
          <p:cNvPr id="63" name="Flecha derecha 62"/>
          <p:cNvSpPr/>
          <p:nvPr/>
        </p:nvSpPr>
        <p:spPr>
          <a:xfrm rot="17659922">
            <a:off x="1273751" y="3238759"/>
            <a:ext cx="5616575" cy="969962"/>
          </a:xfrm>
          <a:prstGeom prst="rightArrow">
            <a:avLst/>
          </a:prstGeom>
          <a:solidFill>
            <a:srgbClr val="71AA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Línea de investigación</a:t>
            </a:r>
          </a:p>
        </p:txBody>
      </p:sp>
      <p:sp>
        <p:nvSpPr>
          <p:cNvPr id="65" name="CuadroTexto 1"/>
          <p:cNvSpPr txBox="1">
            <a:spLocks noChangeArrowheads="1"/>
          </p:cNvSpPr>
          <p:nvPr/>
        </p:nvSpPr>
        <p:spPr bwMode="auto">
          <a:xfrm>
            <a:off x="4147849" y="318552"/>
            <a:ext cx="39228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ES" sz="2400" b="1" dirty="0" smtClean="0">
                <a:solidFill>
                  <a:schemeClr val="bg1"/>
                </a:solidFill>
                <a:latin typeface="Proxima Nova Th" panose="02000506030000020004" pitchFamily="2" charset="0"/>
              </a:rPr>
              <a:t>OBJETIVOS DEL ESTUDIO</a:t>
            </a:r>
            <a:endParaRPr lang="es-ES" sz="2400" b="1" dirty="0">
              <a:solidFill>
                <a:schemeClr val="bg1"/>
              </a:solidFill>
              <a:latin typeface="Proxima Nova Th" panose="02000506030000020004" pitchFamily="2" charset="0"/>
            </a:endParaRPr>
          </a:p>
        </p:txBody>
      </p:sp>
      <p:sp>
        <p:nvSpPr>
          <p:cNvPr id="66" name="22 CuadroTexto"/>
          <p:cNvSpPr txBox="1">
            <a:spLocks noChangeArrowheads="1"/>
          </p:cNvSpPr>
          <p:nvPr/>
        </p:nvSpPr>
        <p:spPr bwMode="auto">
          <a:xfrm rot="21212301">
            <a:off x="7956064" y="1818459"/>
            <a:ext cx="225734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s-ES" sz="2400" dirty="0" smtClean="0">
                <a:solidFill>
                  <a:schemeClr val="bg1"/>
                </a:solidFill>
                <a:latin typeface="Proxima Nova Th" panose="0200050603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3. – Calibrar</a:t>
            </a:r>
          </a:p>
          <a:p>
            <a:pPr eaLnBrk="1" hangingPunct="1">
              <a:defRPr/>
            </a:pPr>
            <a:r>
              <a:rPr lang="es-ES" sz="2400" dirty="0" smtClean="0">
                <a:solidFill>
                  <a:schemeClr val="bg1"/>
                </a:solidFill>
                <a:latin typeface="Proxima Nova Th" panose="0200050603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2. – Controlar</a:t>
            </a:r>
          </a:p>
          <a:p>
            <a:pPr eaLnBrk="1" hangingPunct="1">
              <a:defRPr/>
            </a:pPr>
            <a:r>
              <a:rPr lang="es-ES" sz="2400" dirty="0" smtClean="0">
                <a:solidFill>
                  <a:schemeClr val="bg1"/>
                </a:solidFill>
                <a:latin typeface="Proxima Nova Th" panose="0200050603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1. – Supervisar</a:t>
            </a:r>
            <a:endParaRPr lang="es-ES" sz="2400" dirty="0">
              <a:solidFill>
                <a:schemeClr val="bg1"/>
              </a:solidFill>
              <a:latin typeface="Proxima Nova Th" panose="0200050603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9" name="Flecha derecha 68"/>
          <p:cNvSpPr/>
          <p:nvPr/>
        </p:nvSpPr>
        <p:spPr>
          <a:xfrm rot="15857049">
            <a:off x="7195144" y="2400926"/>
            <a:ext cx="1011069" cy="31692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488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9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53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40 Grupo"/>
          <p:cNvGrpSpPr>
            <a:grpSpLocks/>
          </p:cNvGrpSpPr>
          <p:nvPr/>
        </p:nvGrpSpPr>
        <p:grpSpPr bwMode="auto">
          <a:xfrm>
            <a:off x="4943266" y="1344930"/>
            <a:ext cx="1522771" cy="1622610"/>
            <a:chOff x="1578721" y="0"/>
            <a:chExt cx="533319" cy="58115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7" name="28 Trapecio"/>
            <p:cNvSpPr/>
            <p:nvPr/>
          </p:nvSpPr>
          <p:spPr>
            <a:xfrm>
              <a:off x="1584030" y="0"/>
              <a:ext cx="528010" cy="580571"/>
            </a:xfrm>
            <a:prstGeom prst="trapezoid">
              <a:avLst>
                <a:gd name="adj" fmla="val 50000"/>
              </a:avLst>
            </a:prstGeom>
            <a:solidFill>
              <a:srgbClr val="71AAB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Trapecio 4"/>
            <p:cNvSpPr/>
            <p:nvPr/>
          </p:nvSpPr>
          <p:spPr>
            <a:xfrm>
              <a:off x="1578721" y="364358"/>
              <a:ext cx="528010" cy="2168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714" b="1" dirty="0">
                  <a:cs typeface="Arial" pitchFamily="34" charset="0"/>
                </a:rPr>
                <a:t>Aplicativo</a:t>
              </a:r>
            </a:p>
          </p:txBody>
        </p:sp>
      </p:grpSp>
      <p:grpSp>
        <p:nvGrpSpPr>
          <p:cNvPr id="9" name="46 Grupo"/>
          <p:cNvGrpSpPr>
            <a:grpSpLocks/>
          </p:cNvGrpSpPr>
          <p:nvPr/>
        </p:nvGrpSpPr>
        <p:grpSpPr bwMode="auto">
          <a:xfrm>
            <a:off x="4670964" y="2961317"/>
            <a:ext cx="2085719" cy="632884"/>
            <a:chOff x="1056020" y="1152427"/>
            <a:chExt cx="1584030" cy="58928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0" name="31 Trapecio"/>
            <p:cNvSpPr/>
            <p:nvPr/>
          </p:nvSpPr>
          <p:spPr>
            <a:xfrm>
              <a:off x="1056020" y="1161142"/>
              <a:ext cx="1584030" cy="580571"/>
            </a:xfrm>
            <a:prstGeom prst="trapezoid">
              <a:avLst>
                <a:gd name="adj" fmla="val 45473"/>
              </a:avLst>
            </a:prstGeom>
            <a:solidFill>
              <a:srgbClr val="E6AD2C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Trapecio 4"/>
            <p:cNvSpPr/>
            <p:nvPr/>
          </p:nvSpPr>
          <p:spPr>
            <a:xfrm>
              <a:off x="1332569" y="1152427"/>
              <a:ext cx="1028508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857" b="1" dirty="0">
                  <a:cs typeface="Arial" pitchFamily="34" charset="0"/>
                </a:rPr>
                <a:t>Predictivo</a:t>
              </a:r>
            </a:p>
          </p:txBody>
        </p:sp>
      </p:grpSp>
      <p:grpSp>
        <p:nvGrpSpPr>
          <p:cNvPr id="12" name="49 Grupo"/>
          <p:cNvGrpSpPr>
            <a:grpSpLocks/>
          </p:cNvGrpSpPr>
          <p:nvPr/>
        </p:nvGrpSpPr>
        <p:grpSpPr bwMode="auto">
          <a:xfrm>
            <a:off x="4389843" y="3587077"/>
            <a:ext cx="2647958" cy="658446"/>
            <a:chOff x="792015" y="1741713"/>
            <a:chExt cx="2112041" cy="61476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3" name="34 Trapecio"/>
            <p:cNvSpPr/>
            <p:nvPr/>
          </p:nvSpPr>
          <p:spPr>
            <a:xfrm>
              <a:off x="792015" y="1741713"/>
              <a:ext cx="2112041" cy="580571"/>
            </a:xfrm>
            <a:prstGeom prst="trapezoid">
              <a:avLst>
                <a:gd name="adj" fmla="val 45473"/>
              </a:avLst>
            </a:prstGeom>
            <a:solidFill>
              <a:srgbClr val="CC6B6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Trapecio 4"/>
            <p:cNvSpPr/>
            <p:nvPr/>
          </p:nvSpPr>
          <p:spPr>
            <a:xfrm>
              <a:off x="1160471" y="1775911"/>
              <a:ext cx="1372588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999" b="1" dirty="0">
                  <a:cs typeface="Arial" pitchFamily="34" charset="0"/>
                </a:rPr>
                <a:t>Explicativo</a:t>
              </a:r>
            </a:p>
          </p:txBody>
        </p:sp>
      </p:grpSp>
      <p:grpSp>
        <p:nvGrpSpPr>
          <p:cNvPr id="15" name="52 Grupo"/>
          <p:cNvGrpSpPr>
            <a:grpSpLocks/>
          </p:cNvGrpSpPr>
          <p:nvPr/>
        </p:nvGrpSpPr>
        <p:grpSpPr bwMode="auto">
          <a:xfrm>
            <a:off x="4108725" y="4199489"/>
            <a:ext cx="3219264" cy="637397"/>
            <a:chOff x="528010" y="2307743"/>
            <a:chExt cx="2640051" cy="59511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6" name="37 Trapecio"/>
            <p:cNvSpPr/>
            <p:nvPr/>
          </p:nvSpPr>
          <p:spPr>
            <a:xfrm>
              <a:off x="528010" y="2322286"/>
              <a:ext cx="2640051" cy="580571"/>
            </a:xfrm>
            <a:prstGeom prst="trapezoid">
              <a:avLst>
                <a:gd name="adj" fmla="val 45473"/>
              </a:avLst>
            </a:prstGeom>
            <a:solidFill>
              <a:srgbClr val="38383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Trapecio 4"/>
            <p:cNvSpPr/>
            <p:nvPr/>
          </p:nvSpPr>
          <p:spPr>
            <a:xfrm>
              <a:off x="976837" y="2307743"/>
              <a:ext cx="1716112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2142" b="1" dirty="0">
                  <a:cs typeface="Arial" pitchFamily="34" charset="0"/>
                </a:rPr>
                <a:t>Relacional</a:t>
              </a:r>
            </a:p>
          </p:txBody>
        </p:sp>
      </p:grpSp>
      <p:grpSp>
        <p:nvGrpSpPr>
          <p:cNvPr id="18" name="55 Grupo"/>
          <p:cNvGrpSpPr>
            <a:grpSpLocks/>
          </p:cNvGrpSpPr>
          <p:nvPr/>
        </p:nvGrpSpPr>
        <p:grpSpPr bwMode="auto">
          <a:xfrm>
            <a:off x="3827148" y="4829431"/>
            <a:ext cx="3781961" cy="644634"/>
            <a:chOff x="264005" y="2902857"/>
            <a:chExt cx="3168061" cy="60187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9" name="40 Trapecio"/>
            <p:cNvSpPr/>
            <p:nvPr/>
          </p:nvSpPr>
          <p:spPr>
            <a:xfrm>
              <a:off x="264005" y="2902857"/>
              <a:ext cx="3168061" cy="580571"/>
            </a:xfrm>
            <a:prstGeom prst="trapezoid">
              <a:avLst>
                <a:gd name="adj" fmla="val 45473"/>
              </a:avLst>
            </a:prstGeom>
            <a:solidFill>
              <a:srgbClr val="D6853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Trapecio 4"/>
            <p:cNvSpPr/>
            <p:nvPr/>
          </p:nvSpPr>
          <p:spPr>
            <a:xfrm>
              <a:off x="800301" y="2924161"/>
              <a:ext cx="2060192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2285" b="1" dirty="0">
                  <a:cs typeface="Arial" pitchFamily="34" charset="0"/>
                </a:rPr>
                <a:t>Descriptivo</a:t>
              </a:r>
            </a:p>
          </p:txBody>
        </p:sp>
      </p:grpSp>
      <p:grpSp>
        <p:nvGrpSpPr>
          <p:cNvPr id="21" name="58 Grupo"/>
          <p:cNvGrpSpPr>
            <a:grpSpLocks/>
          </p:cNvGrpSpPr>
          <p:nvPr/>
        </p:nvGrpSpPr>
        <p:grpSpPr bwMode="auto">
          <a:xfrm>
            <a:off x="3555554" y="5452891"/>
            <a:ext cx="4334673" cy="621820"/>
            <a:chOff x="0" y="3483428"/>
            <a:chExt cx="3696072" cy="580571"/>
          </a:xfrm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2" name="43 Trapecio"/>
            <p:cNvSpPr/>
            <p:nvPr/>
          </p:nvSpPr>
          <p:spPr>
            <a:xfrm>
              <a:off x="0" y="3483428"/>
              <a:ext cx="3696072" cy="580571"/>
            </a:xfrm>
            <a:prstGeom prst="trapezoid">
              <a:avLst>
                <a:gd name="adj" fmla="val 45473"/>
              </a:avLst>
            </a:prstGeom>
            <a:solidFill>
              <a:srgbClr val="9EB549"/>
            </a:solidFill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Trapecio 4"/>
            <p:cNvSpPr/>
            <p:nvPr/>
          </p:nvSpPr>
          <p:spPr>
            <a:xfrm>
              <a:off x="637087" y="3483428"/>
              <a:ext cx="2403717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2428" b="1" dirty="0">
                  <a:cs typeface="Arial" pitchFamily="34" charset="0"/>
                </a:rPr>
                <a:t>Exploratorio</a:t>
              </a:r>
            </a:p>
          </p:txBody>
        </p:sp>
      </p:grpSp>
      <p:sp>
        <p:nvSpPr>
          <p:cNvPr id="24" name="22 CuadroTexto"/>
          <p:cNvSpPr txBox="1">
            <a:spLocks noChangeArrowheads="1"/>
          </p:cNvSpPr>
          <p:nvPr/>
        </p:nvSpPr>
        <p:spPr bwMode="auto">
          <a:xfrm>
            <a:off x="7932311" y="4937947"/>
            <a:ext cx="1484702" cy="312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s-ES" sz="1428" i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Aleatorio simple</a:t>
            </a:r>
            <a:endParaRPr lang="es-ES" sz="1428" i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24 CuadroTexto"/>
          <p:cNvSpPr txBox="1">
            <a:spLocks noChangeArrowheads="1"/>
          </p:cNvSpPr>
          <p:nvPr/>
        </p:nvSpPr>
        <p:spPr bwMode="auto">
          <a:xfrm>
            <a:off x="7683074" y="4319617"/>
            <a:ext cx="1961947" cy="312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s-ES" sz="1428" i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Aleatorio estratificado</a:t>
            </a:r>
            <a:endParaRPr lang="es-ES" sz="1428" i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" name="25 CuadroTexto"/>
          <p:cNvSpPr txBox="1">
            <a:spLocks noChangeArrowheads="1"/>
          </p:cNvSpPr>
          <p:nvPr/>
        </p:nvSpPr>
        <p:spPr bwMode="auto">
          <a:xfrm>
            <a:off x="7367161" y="3699697"/>
            <a:ext cx="1287532" cy="312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s-ES" sz="1428" i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Según criterio</a:t>
            </a:r>
            <a:endParaRPr lang="es-ES" sz="1428" i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26 CuadroTexto"/>
          <p:cNvSpPr txBox="1">
            <a:spLocks noChangeArrowheads="1"/>
          </p:cNvSpPr>
          <p:nvPr/>
        </p:nvSpPr>
        <p:spPr bwMode="auto">
          <a:xfrm>
            <a:off x="7124274" y="3092479"/>
            <a:ext cx="1838965" cy="312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s-ES" sz="1428" i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Algoritmos genéticos</a:t>
            </a:r>
            <a:endParaRPr lang="es-ES" sz="1428" i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27 CuadroTexto"/>
          <p:cNvSpPr txBox="1">
            <a:spLocks noChangeArrowheads="1"/>
          </p:cNvSpPr>
          <p:nvPr/>
        </p:nvSpPr>
        <p:spPr bwMode="auto">
          <a:xfrm>
            <a:off x="6782961" y="2463035"/>
            <a:ext cx="1326004" cy="312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s-ES" sz="1428" i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 aceptación</a:t>
            </a:r>
            <a:endParaRPr lang="es-ES" sz="1428" i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22 CuadroTexto"/>
          <p:cNvSpPr txBox="1">
            <a:spLocks noChangeArrowheads="1"/>
          </p:cNvSpPr>
          <p:nvPr/>
        </p:nvSpPr>
        <p:spPr bwMode="auto">
          <a:xfrm>
            <a:off x="8186946" y="5607764"/>
            <a:ext cx="1556836" cy="312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s-ES" sz="1428" i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Por conveniencia</a:t>
            </a:r>
            <a:endParaRPr lang="es-ES" sz="1428" i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3055083" y="590248"/>
            <a:ext cx="55996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 smtClean="0">
                <a:solidFill>
                  <a:schemeClr val="bg1"/>
                </a:solidFill>
                <a:latin typeface="Proxima Nova Th" panose="02000506030000020004" pitchFamily="2" charset="0"/>
              </a:rPr>
              <a:t>Muestreo según el nivel investigativo</a:t>
            </a:r>
          </a:p>
        </p:txBody>
      </p:sp>
    </p:spTree>
    <p:extLst>
      <p:ext uri="{BB962C8B-B14F-4D97-AF65-F5344CB8AC3E}">
        <p14:creationId xmlns:p14="http://schemas.microsoft.com/office/powerpoint/2010/main" val="16564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641284" y="1474748"/>
            <a:ext cx="63610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800" dirty="0" smtClean="0">
                <a:solidFill>
                  <a:schemeClr val="bg1"/>
                </a:solidFill>
                <a:latin typeface="Proxima Nova Th" panose="02000506030000020004" pitchFamily="2" charset="0"/>
              </a:rPr>
              <a:t>Técnicas de muestreo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449296" y="2985307"/>
            <a:ext cx="421621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sz="4000" dirty="0" smtClean="0">
                <a:solidFill>
                  <a:schemeClr val="bg1"/>
                </a:solidFill>
                <a:effectLst/>
                <a:latin typeface="Proxima Nova Lt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- Probabilístico</a:t>
            </a:r>
          </a:p>
          <a:p>
            <a:r>
              <a:rPr lang="es-PE" sz="4000" dirty="0" smtClean="0">
                <a:solidFill>
                  <a:schemeClr val="bg1"/>
                </a:solidFill>
                <a:latin typeface="Proxima Nova Lt" panose="02000506030000020004" pitchFamily="2" charset="0"/>
                <a:cs typeface="Times New Roman" panose="02020603050405020304" pitchFamily="18" charset="0"/>
              </a:rPr>
              <a:t>- No probabilístico</a:t>
            </a:r>
            <a:endParaRPr lang="es-ES" sz="4000" dirty="0">
              <a:solidFill>
                <a:schemeClr val="bg1"/>
              </a:solidFill>
              <a:latin typeface="Proxima Nova Th" panose="02000506030000020004" pitchFamily="2" charset="0"/>
            </a:endParaRPr>
          </a:p>
        </p:txBody>
      </p:sp>
      <p:sp>
        <p:nvSpPr>
          <p:cNvPr id="2" name="Flecha arriba 1"/>
          <p:cNvSpPr/>
          <p:nvPr/>
        </p:nvSpPr>
        <p:spPr>
          <a:xfrm>
            <a:off x="1764405" y="2790581"/>
            <a:ext cx="746975" cy="171289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s-ES" dirty="0" smtClean="0"/>
              <a:t>Exactitud</a:t>
            </a:r>
            <a:endParaRPr lang="es-ES" dirty="0"/>
          </a:p>
        </p:txBody>
      </p:sp>
      <p:sp>
        <p:nvSpPr>
          <p:cNvPr id="6" name="Flecha arriba 5"/>
          <p:cNvSpPr/>
          <p:nvPr/>
        </p:nvSpPr>
        <p:spPr>
          <a:xfrm rot="10800000">
            <a:off x="9002321" y="2790581"/>
            <a:ext cx="746975" cy="171289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s-ES" dirty="0" smtClean="0"/>
              <a:t>Factibilidad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3605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641284" y="1127015"/>
            <a:ext cx="687399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800" dirty="0" smtClean="0">
                <a:solidFill>
                  <a:schemeClr val="bg1"/>
                </a:solidFill>
                <a:latin typeface="Proxima Nova Th" panose="02000506030000020004" pitchFamily="2" charset="0"/>
              </a:rPr>
              <a:t>Muestreo probabilístico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049777" y="2418633"/>
            <a:ext cx="7465505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sz="4000" dirty="0" smtClean="0">
                <a:solidFill>
                  <a:schemeClr val="bg1"/>
                </a:solidFill>
                <a:effectLst/>
                <a:latin typeface="Proxima Nova Lt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- Muestreo aleatorio simple</a:t>
            </a:r>
          </a:p>
          <a:p>
            <a:r>
              <a:rPr lang="es-PE" sz="4000" dirty="0" smtClean="0">
                <a:solidFill>
                  <a:schemeClr val="bg1"/>
                </a:solidFill>
                <a:latin typeface="Proxima Nova Lt" panose="02000506030000020004" pitchFamily="2" charset="0"/>
                <a:cs typeface="Times New Roman" panose="02020603050405020304" pitchFamily="18" charset="0"/>
              </a:rPr>
              <a:t>- Muestreo aleatorio sistemático</a:t>
            </a:r>
          </a:p>
          <a:p>
            <a:r>
              <a:rPr lang="es-PE" sz="4000" dirty="0" smtClean="0">
                <a:solidFill>
                  <a:schemeClr val="bg1"/>
                </a:solidFill>
                <a:latin typeface="Proxima Nova Lt" panose="02000506030000020004" pitchFamily="2" charset="0"/>
                <a:cs typeface="Times New Roman" panose="02020603050405020304" pitchFamily="18" charset="0"/>
              </a:rPr>
              <a:t>- Muestreo aleatorio estratificado</a:t>
            </a:r>
          </a:p>
          <a:p>
            <a:r>
              <a:rPr lang="es-PE" sz="4000" dirty="0" smtClean="0">
                <a:solidFill>
                  <a:schemeClr val="bg1"/>
                </a:solidFill>
                <a:latin typeface="Proxima Nova Lt" panose="02000506030000020004" pitchFamily="2" charset="0"/>
                <a:cs typeface="Times New Roman" panose="02020603050405020304" pitchFamily="18" charset="0"/>
              </a:rPr>
              <a:t>- Muestreo por conglomerados</a:t>
            </a:r>
          </a:p>
        </p:txBody>
      </p:sp>
      <p:sp>
        <p:nvSpPr>
          <p:cNvPr id="6" name="Flecha arriba 5"/>
          <p:cNvSpPr/>
          <p:nvPr/>
        </p:nvSpPr>
        <p:spPr>
          <a:xfrm>
            <a:off x="1120455" y="2790581"/>
            <a:ext cx="746975" cy="171289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s-ES" dirty="0" smtClean="0"/>
              <a:t>Exactitud</a:t>
            </a:r>
            <a:endParaRPr lang="es-ES" dirty="0"/>
          </a:p>
        </p:txBody>
      </p:sp>
      <p:sp>
        <p:nvSpPr>
          <p:cNvPr id="7" name="Flecha arriba 6"/>
          <p:cNvSpPr/>
          <p:nvPr/>
        </p:nvSpPr>
        <p:spPr>
          <a:xfrm rot="10800000">
            <a:off x="10071264" y="2790581"/>
            <a:ext cx="746975" cy="171289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s-ES" dirty="0" smtClean="0"/>
              <a:t>Factibilidad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0296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641284" y="1114140"/>
            <a:ext cx="775084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800" dirty="0" smtClean="0">
                <a:solidFill>
                  <a:schemeClr val="bg1"/>
                </a:solidFill>
                <a:latin typeface="Proxima Nova Th" panose="02000506030000020004" pitchFamily="2" charset="0"/>
              </a:rPr>
              <a:t>Muestreo no probabilístico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049777" y="2405758"/>
            <a:ext cx="6758581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sz="4000" dirty="0" smtClean="0">
                <a:solidFill>
                  <a:schemeClr val="bg1"/>
                </a:solidFill>
                <a:effectLst/>
                <a:latin typeface="Proxima Nova Lt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- Muestreo por cuotas</a:t>
            </a:r>
          </a:p>
          <a:p>
            <a:r>
              <a:rPr lang="es-PE" sz="4000" dirty="0" smtClean="0">
                <a:solidFill>
                  <a:schemeClr val="bg1"/>
                </a:solidFill>
                <a:latin typeface="Proxima Nova Lt" panose="02000506030000020004" pitchFamily="2" charset="0"/>
                <a:cs typeface="Times New Roman" panose="02020603050405020304" pitchFamily="18" charset="0"/>
              </a:rPr>
              <a:t>- Muestreo en bola de nieve</a:t>
            </a:r>
          </a:p>
          <a:p>
            <a:r>
              <a:rPr lang="es-PE" sz="4000" dirty="0" smtClean="0">
                <a:solidFill>
                  <a:schemeClr val="bg1"/>
                </a:solidFill>
                <a:latin typeface="Proxima Nova Lt" panose="02000506030000020004" pitchFamily="2" charset="0"/>
                <a:cs typeface="Times New Roman" panose="02020603050405020304" pitchFamily="18" charset="0"/>
              </a:rPr>
              <a:t>- Muestreo según criterio</a:t>
            </a:r>
          </a:p>
          <a:p>
            <a:r>
              <a:rPr lang="es-PE" sz="4000" dirty="0" smtClean="0">
                <a:solidFill>
                  <a:schemeClr val="bg1"/>
                </a:solidFill>
                <a:latin typeface="Proxima Nova Lt" panose="02000506030000020004" pitchFamily="2" charset="0"/>
                <a:cs typeface="Times New Roman" panose="02020603050405020304" pitchFamily="18" charset="0"/>
              </a:rPr>
              <a:t>- Muestreo por conveniencias</a:t>
            </a:r>
          </a:p>
        </p:txBody>
      </p:sp>
      <p:sp>
        <p:nvSpPr>
          <p:cNvPr id="6" name="Flecha arriba 5"/>
          <p:cNvSpPr/>
          <p:nvPr/>
        </p:nvSpPr>
        <p:spPr>
          <a:xfrm>
            <a:off x="1120455" y="2790581"/>
            <a:ext cx="746975" cy="171289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s-ES" dirty="0" smtClean="0"/>
              <a:t>Exactitud</a:t>
            </a:r>
            <a:endParaRPr lang="es-ES" dirty="0"/>
          </a:p>
        </p:txBody>
      </p:sp>
      <p:sp>
        <p:nvSpPr>
          <p:cNvPr id="7" name="Flecha arriba 6"/>
          <p:cNvSpPr/>
          <p:nvPr/>
        </p:nvSpPr>
        <p:spPr>
          <a:xfrm rot="10800000">
            <a:off x="10071264" y="2790581"/>
            <a:ext cx="746975" cy="171289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s-ES" dirty="0" smtClean="0"/>
              <a:t>Factibilidad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8224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704273" y="3697484"/>
            <a:ext cx="462338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sz="4000" dirty="0" smtClean="0">
                <a:solidFill>
                  <a:schemeClr val="bg1"/>
                </a:solidFill>
                <a:effectLst/>
                <a:latin typeface="Proxima Nova Lt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Qué es el</a:t>
            </a:r>
          </a:p>
          <a:p>
            <a:r>
              <a:rPr lang="es-PE" sz="4000" dirty="0">
                <a:solidFill>
                  <a:schemeClr val="bg1"/>
                </a:solidFill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Sesgo de admisión</a:t>
            </a:r>
            <a:endParaRPr lang="es-ES" sz="4000" dirty="0">
              <a:solidFill>
                <a:schemeClr val="bg1"/>
              </a:solidFill>
              <a:latin typeface="Proxima Nova Th" panose="02000506030000020004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094704" y="907838"/>
            <a:ext cx="2751074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1</a:t>
            </a:r>
          </a:p>
        </p:txBody>
      </p:sp>
    </p:spTree>
    <p:extLst>
      <p:ext uri="{BB962C8B-B14F-4D97-AF65-F5344CB8AC3E}">
        <p14:creationId xmlns:p14="http://schemas.microsoft.com/office/powerpoint/2010/main" val="135490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704273" y="3697484"/>
            <a:ext cx="475162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sz="4000" dirty="0" smtClean="0">
                <a:solidFill>
                  <a:schemeClr val="bg1"/>
                </a:solidFill>
                <a:effectLst/>
                <a:latin typeface="Proxima Nova Lt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Qué es el </a:t>
            </a:r>
            <a:r>
              <a:rPr lang="es-PE" sz="4000" dirty="0" smtClean="0">
                <a:solidFill>
                  <a:schemeClr val="bg1"/>
                </a:solidFill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Sesgo </a:t>
            </a:r>
            <a:r>
              <a:rPr lang="es-PE" sz="4000" dirty="0">
                <a:solidFill>
                  <a:schemeClr val="bg1"/>
                </a:solidFill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endParaRPr lang="es-PE" sz="4000" dirty="0" smtClean="0">
              <a:solidFill>
                <a:schemeClr val="bg1"/>
              </a:solidFill>
              <a:latin typeface="Proxima Nova Th" panose="0200050603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PE" sz="4000" dirty="0" smtClean="0">
                <a:solidFill>
                  <a:schemeClr val="bg1"/>
                </a:solidFill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es-PE" sz="4000" dirty="0">
                <a:solidFill>
                  <a:schemeClr val="bg1"/>
                </a:solidFill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autoselección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094704" y="907838"/>
            <a:ext cx="3058851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2</a:t>
            </a:r>
          </a:p>
        </p:txBody>
      </p:sp>
    </p:spTree>
    <p:extLst>
      <p:ext uri="{BB962C8B-B14F-4D97-AF65-F5344CB8AC3E}">
        <p14:creationId xmlns:p14="http://schemas.microsoft.com/office/powerpoint/2010/main" val="29720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704273" y="3697484"/>
            <a:ext cx="527259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sz="4000" dirty="0" smtClean="0">
                <a:solidFill>
                  <a:schemeClr val="bg1"/>
                </a:solidFill>
                <a:effectLst/>
                <a:latin typeface="Proxima Nova Lt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Qué es el</a:t>
            </a:r>
          </a:p>
          <a:p>
            <a:r>
              <a:rPr lang="es-PE" sz="4000" dirty="0">
                <a:solidFill>
                  <a:schemeClr val="bg1"/>
                </a:solidFill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Sesgo de pertenencia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094704" y="907838"/>
            <a:ext cx="3049233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3</a:t>
            </a:r>
          </a:p>
        </p:txBody>
      </p:sp>
    </p:spTree>
    <p:extLst>
      <p:ext uri="{BB962C8B-B14F-4D97-AF65-F5344CB8AC3E}">
        <p14:creationId xmlns:p14="http://schemas.microsoft.com/office/powerpoint/2010/main" val="174769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704273" y="3697484"/>
            <a:ext cx="578075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sz="4000" dirty="0" smtClean="0">
                <a:solidFill>
                  <a:schemeClr val="bg1"/>
                </a:solidFill>
                <a:effectLst/>
                <a:latin typeface="Proxima Nova Lt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Qué es el</a:t>
            </a:r>
          </a:p>
          <a:p>
            <a:r>
              <a:rPr lang="es-PE" sz="4000" dirty="0">
                <a:solidFill>
                  <a:schemeClr val="bg1"/>
                </a:solidFill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Sesgo de aleatorización</a:t>
            </a:r>
            <a:endParaRPr lang="es-ES" sz="4000" dirty="0">
              <a:solidFill>
                <a:schemeClr val="bg1"/>
              </a:solidFill>
              <a:latin typeface="Proxima Nova Th" panose="02000506030000020004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094704" y="907838"/>
            <a:ext cx="3074881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4</a:t>
            </a:r>
          </a:p>
        </p:txBody>
      </p:sp>
    </p:spTree>
    <p:extLst>
      <p:ext uri="{BB962C8B-B14F-4D97-AF65-F5344CB8AC3E}">
        <p14:creationId xmlns:p14="http://schemas.microsoft.com/office/powerpoint/2010/main" val="394094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704273" y="3697484"/>
            <a:ext cx="535114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sz="4000" dirty="0" smtClean="0">
                <a:solidFill>
                  <a:schemeClr val="bg1"/>
                </a:solidFill>
                <a:effectLst/>
                <a:latin typeface="Proxima Nova Lt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Qué es el</a:t>
            </a:r>
          </a:p>
          <a:p>
            <a:r>
              <a:rPr lang="es-PE" sz="4000" dirty="0">
                <a:solidFill>
                  <a:schemeClr val="bg1"/>
                </a:solidFill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Sesgo de Prevalencia </a:t>
            </a:r>
            <a:endParaRPr lang="es-ES" sz="4000" dirty="0">
              <a:solidFill>
                <a:schemeClr val="bg1"/>
              </a:solidFill>
              <a:latin typeface="Proxima Nova Th" panose="02000506030000020004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094704" y="907838"/>
            <a:ext cx="3078087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5</a:t>
            </a:r>
          </a:p>
        </p:txBody>
      </p:sp>
    </p:spTree>
    <p:extLst>
      <p:ext uri="{BB962C8B-B14F-4D97-AF65-F5344CB8AC3E}">
        <p14:creationId xmlns:p14="http://schemas.microsoft.com/office/powerpoint/2010/main" val="2926137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20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3" name="40 Grupo"/>
          <p:cNvGrpSpPr>
            <a:grpSpLocks/>
          </p:cNvGrpSpPr>
          <p:nvPr/>
        </p:nvGrpSpPr>
        <p:grpSpPr bwMode="auto">
          <a:xfrm>
            <a:off x="7813466" y="1344930"/>
            <a:ext cx="1522771" cy="1622610"/>
            <a:chOff x="1578721" y="0"/>
            <a:chExt cx="533319" cy="58115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4" name="28 Trapecio"/>
            <p:cNvSpPr/>
            <p:nvPr/>
          </p:nvSpPr>
          <p:spPr>
            <a:xfrm>
              <a:off x="1584030" y="0"/>
              <a:ext cx="528010" cy="580571"/>
            </a:xfrm>
            <a:prstGeom prst="trapezoid">
              <a:avLst>
                <a:gd name="adj" fmla="val 50000"/>
              </a:avLst>
            </a:prstGeom>
            <a:solidFill>
              <a:srgbClr val="71AAB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Trapecio 4"/>
            <p:cNvSpPr/>
            <p:nvPr/>
          </p:nvSpPr>
          <p:spPr>
            <a:xfrm>
              <a:off x="1578721" y="364358"/>
              <a:ext cx="528010" cy="2168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714" b="1" dirty="0" smtClean="0">
                  <a:cs typeface="Arial" pitchFamily="34" charset="0"/>
                </a:rPr>
                <a:t>Psicometría</a:t>
              </a:r>
              <a:endParaRPr lang="es-ES" sz="1714" b="1" dirty="0">
                <a:cs typeface="Arial" pitchFamily="34" charset="0"/>
              </a:endParaRPr>
            </a:p>
          </p:txBody>
        </p:sp>
      </p:grpSp>
      <p:grpSp>
        <p:nvGrpSpPr>
          <p:cNvPr id="36" name="46 Grupo"/>
          <p:cNvGrpSpPr>
            <a:grpSpLocks/>
          </p:cNvGrpSpPr>
          <p:nvPr/>
        </p:nvGrpSpPr>
        <p:grpSpPr bwMode="auto">
          <a:xfrm>
            <a:off x="7541164" y="2961317"/>
            <a:ext cx="2085719" cy="632884"/>
            <a:chOff x="1056020" y="1152427"/>
            <a:chExt cx="1584030" cy="58928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7" name="31 Trapecio"/>
            <p:cNvSpPr/>
            <p:nvPr/>
          </p:nvSpPr>
          <p:spPr>
            <a:xfrm>
              <a:off x="1056020" y="1161142"/>
              <a:ext cx="1584030" cy="580571"/>
            </a:xfrm>
            <a:prstGeom prst="trapezoid">
              <a:avLst>
                <a:gd name="adj" fmla="val 45473"/>
              </a:avLst>
            </a:prstGeom>
            <a:solidFill>
              <a:srgbClr val="E6AD2C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8" name="Trapecio 4"/>
            <p:cNvSpPr/>
            <p:nvPr/>
          </p:nvSpPr>
          <p:spPr>
            <a:xfrm>
              <a:off x="1332569" y="1152427"/>
              <a:ext cx="1028508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857" b="1" dirty="0" smtClean="0">
                  <a:cs typeface="Arial" pitchFamily="34" charset="0"/>
                </a:rPr>
                <a:t>Encuesta</a:t>
              </a:r>
              <a:endParaRPr lang="es-ES" sz="1857" b="1" dirty="0">
                <a:cs typeface="Arial" pitchFamily="34" charset="0"/>
              </a:endParaRPr>
            </a:p>
          </p:txBody>
        </p:sp>
      </p:grpSp>
      <p:grpSp>
        <p:nvGrpSpPr>
          <p:cNvPr id="39" name="49 Grupo"/>
          <p:cNvGrpSpPr>
            <a:grpSpLocks/>
          </p:cNvGrpSpPr>
          <p:nvPr/>
        </p:nvGrpSpPr>
        <p:grpSpPr bwMode="auto">
          <a:xfrm>
            <a:off x="7260043" y="3587077"/>
            <a:ext cx="2647958" cy="658446"/>
            <a:chOff x="792015" y="1741713"/>
            <a:chExt cx="2112041" cy="61476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0" name="34 Trapecio"/>
            <p:cNvSpPr/>
            <p:nvPr/>
          </p:nvSpPr>
          <p:spPr>
            <a:xfrm>
              <a:off x="792015" y="1741713"/>
              <a:ext cx="2112041" cy="580571"/>
            </a:xfrm>
            <a:prstGeom prst="trapezoid">
              <a:avLst>
                <a:gd name="adj" fmla="val 45473"/>
              </a:avLst>
            </a:prstGeom>
            <a:solidFill>
              <a:srgbClr val="CC6B6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1" name="Trapecio 4"/>
            <p:cNvSpPr/>
            <p:nvPr/>
          </p:nvSpPr>
          <p:spPr>
            <a:xfrm>
              <a:off x="1160471" y="1775911"/>
              <a:ext cx="1372588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999" b="1" dirty="0" smtClean="0">
                  <a:cs typeface="Arial" pitchFamily="34" charset="0"/>
                </a:rPr>
                <a:t>Entrevista</a:t>
              </a:r>
              <a:endParaRPr lang="es-ES" sz="1999" b="1" dirty="0">
                <a:cs typeface="Arial" pitchFamily="34" charset="0"/>
              </a:endParaRPr>
            </a:p>
          </p:txBody>
        </p:sp>
      </p:grpSp>
      <p:grpSp>
        <p:nvGrpSpPr>
          <p:cNvPr id="42" name="52 Grupo"/>
          <p:cNvGrpSpPr>
            <a:grpSpLocks/>
          </p:cNvGrpSpPr>
          <p:nvPr/>
        </p:nvGrpSpPr>
        <p:grpSpPr bwMode="auto">
          <a:xfrm>
            <a:off x="6978925" y="4199489"/>
            <a:ext cx="3219264" cy="637397"/>
            <a:chOff x="528010" y="2307743"/>
            <a:chExt cx="2640051" cy="59511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3" name="37 Trapecio"/>
            <p:cNvSpPr/>
            <p:nvPr/>
          </p:nvSpPr>
          <p:spPr>
            <a:xfrm>
              <a:off x="528010" y="2322286"/>
              <a:ext cx="2640051" cy="580571"/>
            </a:xfrm>
            <a:prstGeom prst="trapezoid">
              <a:avLst>
                <a:gd name="adj" fmla="val 45473"/>
              </a:avLst>
            </a:prstGeom>
            <a:solidFill>
              <a:srgbClr val="38383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4" name="Trapecio 4"/>
            <p:cNvSpPr/>
            <p:nvPr/>
          </p:nvSpPr>
          <p:spPr>
            <a:xfrm>
              <a:off x="976837" y="2307743"/>
              <a:ext cx="1716112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2142" b="1" dirty="0" smtClean="0">
                  <a:cs typeface="Arial" pitchFamily="34" charset="0"/>
                </a:rPr>
                <a:t>Observación</a:t>
              </a:r>
              <a:endParaRPr lang="es-ES" sz="2142" b="1" dirty="0">
                <a:cs typeface="Arial" pitchFamily="34" charset="0"/>
              </a:endParaRPr>
            </a:p>
          </p:txBody>
        </p:sp>
      </p:grpSp>
      <p:grpSp>
        <p:nvGrpSpPr>
          <p:cNvPr id="45" name="55 Grupo"/>
          <p:cNvGrpSpPr>
            <a:grpSpLocks/>
          </p:cNvGrpSpPr>
          <p:nvPr/>
        </p:nvGrpSpPr>
        <p:grpSpPr bwMode="auto">
          <a:xfrm>
            <a:off x="6697348" y="4829431"/>
            <a:ext cx="3781961" cy="644634"/>
            <a:chOff x="264005" y="2902857"/>
            <a:chExt cx="3168061" cy="60187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6" name="40 Trapecio"/>
            <p:cNvSpPr/>
            <p:nvPr/>
          </p:nvSpPr>
          <p:spPr>
            <a:xfrm>
              <a:off x="264005" y="2902857"/>
              <a:ext cx="3168061" cy="580571"/>
            </a:xfrm>
            <a:prstGeom prst="trapezoid">
              <a:avLst>
                <a:gd name="adj" fmla="val 45473"/>
              </a:avLst>
            </a:prstGeom>
            <a:solidFill>
              <a:srgbClr val="D6853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7" name="Trapecio 4"/>
            <p:cNvSpPr/>
            <p:nvPr/>
          </p:nvSpPr>
          <p:spPr>
            <a:xfrm>
              <a:off x="800301" y="2924161"/>
              <a:ext cx="2060192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2285" b="1" dirty="0" smtClean="0">
                  <a:cs typeface="Arial" pitchFamily="34" charset="0"/>
                </a:rPr>
                <a:t>Documentación</a:t>
              </a:r>
              <a:endParaRPr lang="es-ES" sz="2285" b="1" dirty="0">
                <a:cs typeface="Arial" pitchFamily="34" charset="0"/>
              </a:endParaRPr>
            </a:p>
          </p:txBody>
        </p:sp>
      </p:grpSp>
      <p:sp>
        <p:nvSpPr>
          <p:cNvPr id="49" name="Rectángulo 48"/>
          <p:cNvSpPr/>
          <p:nvPr/>
        </p:nvSpPr>
        <p:spPr>
          <a:xfrm>
            <a:off x="1962375" y="3482638"/>
            <a:ext cx="458811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sz="4000" dirty="0" smtClean="0">
                <a:solidFill>
                  <a:schemeClr val="bg1"/>
                </a:solidFill>
                <a:effectLst/>
                <a:latin typeface="Proxima Nova Lt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Qué es la</a:t>
            </a:r>
          </a:p>
          <a:p>
            <a:r>
              <a:rPr lang="es-PE" sz="4000" dirty="0" smtClean="0">
                <a:solidFill>
                  <a:schemeClr val="bg1"/>
                </a:solidFill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 Documentación</a:t>
            </a:r>
            <a:endParaRPr lang="es-ES" sz="4000" dirty="0">
              <a:solidFill>
                <a:schemeClr val="bg1"/>
              </a:solidFill>
              <a:latin typeface="Proxima Nova Th" panose="02000506030000020004" pitchFamily="2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1094704" y="907838"/>
            <a:ext cx="2751074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1</a:t>
            </a:r>
          </a:p>
        </p:txBody>
      </p:sp>
    </p:spTree>
    <p:extLst>
      <p:ext uri="{BB962C8B-B14F-4D97-AF65-F5344CB8AC3E}">
        <p14:creationId xmlns:p14="http://schemas.microsoft.com/office/powerpoint/2010/main" val="3615546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6" descr="D:\BIOESTADISTICO\Archivos\Muñequitos\Observació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217" y="2448985"/>
            <a:ext cx="4826000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2565400" y="3012018"/>
            <a:ext cx="19251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s-PE" sz="2400" b="1" i="1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El observador</a:t>
            </a:r>
            <a:endParaRPr lang="es-ES" sz="2400" dirty="0">
              <a:solidFill>
                <a:schemeClr val="tx1">
                  <a:lumMod val="75000"/>
                  <a:lumOff val="25000"/>
                </a:schemeClr>
              </a:solidFill>
              <a:cs typeface="Arial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7190318" y="4944534"/>
            <a:ext cx="245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s-PE" sz="2400" b="1" i="1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El ente observado</a:t>
            </a:r>
            <a:endParaRPr lang="es-ES" sz="2400" dirty="0">
              <a:solidFill>
                <a:schemeClr val="tx1">
                  <a:lumMod val="75000"/>
                  <a:lumOff val="25000"/>
                </a:schemeClr>
              </a:solidFill>
              <a:cs typeface="Arial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719668" y="5041901"/>
            <a:ext cx="35746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s-PE" sz="2400" b="1" i="1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Los medios de observación</a:t>
            </a:r>
            <a:endParaRPr lang="es-ES" sz="2400" dirty="0">
              <a:solidFill>
                <a:schemeClr val="tx1">
                  <a:lumMod val="75000"/>
                  <a:lumOff val="25000"/>
                </a:schemeClr>
              </a:solidFill>
              <a:cs typeface="Arial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6479117" y="1873252"/>
            <a:ext cx="47552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s-PE" sz="2400" b="1" i="1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Las circunstancias de la observación</a:t>
            </a:r>
            <a:endParaRPr lang="es-ES" sz="2400" dirty="0">
              <a:solidFill>
                <a:schemeClr val="tx1">
                  <a:lumMod val="75000"/>
                  <a:lumOff val="25000"/>
                </a:schemeClr>
              </a:solidFill>
              <a:cs typeface="Arial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5552002" y="832256"/>
            <a:ext cx="61125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sz="4000" dirty="0" smtClean="0">
                <a:solidFill>
                  <a:srgbClr val="A1784C"/>
                </a:solidFill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 Observación científica</a:t>
            </a:r>
            <a:endParaRPr lang="es-ES" sz="4000" dirty="0">
              <a:solidFill>
                <a:srgbClr val="A1784C"/>
              </a:solidFill>
              <a:latin typeface="Proxima Nova Th" panose="02000506030000020004" pitchFamily="2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1094704" y="907838"/>
            <a:ext cx="3058851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2</a:t>
            </a:r>
          </a:p>
        </p:txBody>
      </p:sp>
    </p:spTree>
    <p:extLst>
      <p:ext uri="{BB962C8B-B14F-4D97-AF65-F5344CB8AC3E}">
        <p14:creationId xmlns:p14="http://schemas.microsoft.com/office/powerpoint/2010/main" val="14410056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4 Rectángulo"/>
          <p:cNvSpPr/>
          <p:nvPr/>
        </p:nvSpPr>
        <p:spPr>
          <a:xfrm>
            <a:off x="1843234" y="2847686"/>
            <a:ext cx="4608513" cy="30003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s-PE" dirty="0">
                <a:solidFill>
                  <a:schemeClr val="bg1"/>
                </a:solidFill>
                <a:cs typeface="Arial" charset="0"/>
              </a:rPr>
              <a:t>Según la </a:t>
            </a:r>
            <a:r>
              <a:rPr lang="es-PE" b="1" i="1" dirty="0">
                <a:solidFill>
                  <a:schemeClr val="bg1"/>
                </a:solidFill>
                <a:cs typeface="Arial" charset="0"/>
              </a:rPr>
              <a:t>relación entre el observador y el ente observado</a:t>
            </a:r>
            <a:endParaRPr lang="es-PE" dirty="0">
              <a:solidFill>
                <a:schemeClr val="bg1"/>
              </a:solidFill>
              <a:cs typeface="Arial" charset="0"/>
            </a:endParaRPr>
          </a:p>
          <a:p>
            <a:pPr>
              <a:lnSpc>
                <a:spcPct val="150000"/>
              </a:lnSpc>
              <a:defRPr/>
            </a:pPr>
            <a:endParaRPr lang="es-ES" dirty="0">
              <a:solidFill>
                <a:schemeClr val="bg1"/>
              </a:solidFill>
              <a:cs typeface="Arial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s-PE" dirty="0">
                <a:solidFill>
                  <a:schemeClr val="bg1"/>
                </a:solidFill>
                <a:cs typeface="Arial" charset="0"/>
              </a:rPr>
              <a:t>Según los </a:t>
            </a:r>
            <a:r>
              <a:rPr lang="es-PE" b="1" i="1" dirty="0">
                <a:solidFill>
                  <a:schemeClr val="bg1"/>
                </a:solidFill>
                <a:cs typeface="Arial" charset="0"/>
              </a:rPr>
              <a:t>medios de observación</a:t>
            </a:r>
          </a:p>
          <a:p>
            <a:pPr>
              <a:lnSpc>
                <a:spcPct val="150000"/>
              </a:lnSpc>
              <a:defRPr/>
            </a:pPr>
            <a:endParaRPr lang="es-PE" dirty="0">
              <a:solidFill>
                <a:schemeClr val="bg1"/>
              </a:solidFill>
              <a:cs typeface="Arial" charset="0"/>
            </a:endParaRPr>
          </a:p>
          <a:p>
            <a:pPr>
              <a:lnSpc>
                <a:spcPct val="150000"/>
              </a:lnSpc>
              <a:defRPr/>
            </a:pPr>
            <a:endParaRPr lang="es-ES" dirty="0">
              <a:solidFill>
                <a:schemeClr val="bg1"/>
              </a:solidFill>
              <a:cs typeface="Arial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s-PE" dirty="0">
                <a:solidFill>
                  <a:schemeClr val="bg1"/>
                </a:solidFill>
                <a:cs typeface="Arial" charset="0"/>
              </a:rPr>
              <a:t>Según la </a:t>
            </a:r>
            <a:r>
              <a:rPr lang="es-PE" b="1" i="1" dirty="0">
                <a:solidFill>
                  <a:schemeClr val="bg1"/>
                </a:solidFill>
                <a:cs typeface="Arial" charset="0"/>
              </a:rPr>
              <a:t>circunstancias de la observación</a:t>
            </a:r>
            <a:endParaRPr lang="es-ES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5" name="9 Rectángulo"/>
          <p:cNvSpPr/>
          <p:nvPr/>
        </p:nvSpPr>
        <p:spPr>
          <a:xfrm>
            <a:off x="6762897" y="2671474"/>
            <a:ext cx="3240087" cy="34163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s-PE" b="1" dirty="0">
                <a:solidFill>
                  <a:schemeClr val="bg1"/>
                </a:solidFill>
                <a:cs typeface="Arial" charset="0"/>
              </a:rPr>
              <a:t>Participante</a:t>
            </a:r>
            <a:r>
              <a:rPr lang="es-PE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s-PE" i="1" dirty="0">
                <a:solidFill>
                  <a:schemeClr val="bg1"/>
                </a:solidFill>
                <a:cs typeface="Arial" charset="0"/>
              </a:rPr>
              <a:t>(Desde adentro)</a:t>
            </a:r>
          </a:p>
          <a:p>
            <a:pPr>
              <a:lnSpc>
                <a:spcPct val="150000"/>
              </a:lnSpc>
              <a:defRPr/>
            </a:pPr>
            <a:r>
              <a:rPr lang="es-PE" b="1" dirty="0">
                <a:solidFill>
                  <a:schemeClr val="bg1"/>
                </a:solidFill>
                <a:cs typeface="Arial" charset="0"/>
              </a:rPr>
              <a:t>No participante </a:t>
            </a:r>
            <a:r>
              <a:rPr lang="es-PE" i="1" dirty="0">
                <a:solidFill>
                  <a:schemeClr val="bg1"/>
                </a:solidFill>
                <a:cs typeface="Arial" charset="0"/>
              </a:rPr>
              <a:t>(Desde afuera)</a:t>
            </a:r>
          </a:p>
          <a:p>
            <a:pPr>
              <a:lnSpc>
                <a:spcPct val="150000"/>
              </a:lnSpc>
              <a:defRPr/>
            </a:pPr>
            <a:endParaRPr lang="es-ES" dirty="0">
              <a:solidFill>
                <a:schemeClr val="bg1"/>
              </a:solidFill>
              <a:cs typeface="Arial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s-PE" b="1" dirty="0">
                <a:solidFill>
                  <a:schemeClr val="bg1"/>
                </a:solidFill>
                <a:cs typeface="Arial" charset="0"/>
              </a:rPr>
              <a:t>Sistemática </a:t>
            </a:r>
            <a:r>
              <a:rPr lang="es-PE" i="1" dirty="0">
                <a:solidFill>
                  <a:schemeClr val="bg1"/>
                </a:solidFill>
                <a:cs typeface="Arial" charset="0"/>
              </a:rPr>
              <a:t>(Estructurada)</a:t>
            </a:r>
          </a:p>
          <a:p>
            <a:pPr>
              <a:lnSpc>
                <a:spcPct val="150000"/>
              </a:lnSpc>
              <a:defRPr/>
            </a:pPr>
            <a:r>
              <a:rPr lang="es-PE" b="1" dirty="0">
                <a:solidFill>
                  <a:schemeClr val="bg1"/>
                </a:solidFill>
                <a:cs typeface="Arial" charset="0"/>
              </a:rPr>
              <a:t>Asistemática</a:t>
            </a:r>
            <a:r>
              <a:rPr lang="es-PE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s-PE" i="1" dirty="0">
                <a:solidFill>
                  <a:schemeClr val="bg1"/>
                </a:solidFill>
                <a:cs typeface="Arial" charset="0"/>
              </a:rPr>
              <a:t>(No estructurada)</a:t>
            </a:r>
          </a:p>
          <a:p>
            <a:pPr>
              <a:lnSpc>
                <a:spcPct val="150000"/>
              </a:lnSpc>
              <a:defRPr/>
            </a:pPr>
            <a:endParaRPr lang="es-ES" dirty="0">
              <a:solidFill>
                <a:schemeClr val="bg1"/>
              </a:solidFill>
              <a:cs typeface="Arial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s-PE" b="1" dirty="0">
                <a:solidFill>
                  <a:schemeClr val="bg1"/>
                </a:solidFill>
                <a:cs typeface="Arial" charset="0"/>
              </a:rPr>
              <a:t>Controlada</a:t>
            </a:r>
            <a:r>
              <a:rPr lang="es-PE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s-PE" i="1" dirty="0">
                <a:solidFill>
                  <a:schemeClr val="bg1"/>
                </a:solidFill>
                <a:cs typeface="Arial" charset="0"/>
              </a:rPr>
              <a:t>(De laboratorio)</a:t>
            </a:r>
          </a:p>
          <a:p>
            <a:pPr>
              <a:lnSpc>
                <a:spcPct val="150000"/>
              </a:lnSpc>
              <a:defRPr/>
            </a:pPr>
            <a:r>
              <a:rPr lang="es-PE" b="1" dirty="0">
                <a:solidFill>
                  <a:schemeClr val="bg1"/>
                </a:solidFill>
                <a:cs typeface="Arial" charset="0"/>
              </a:rPr>
              <a:t>No controlada </a:t>
            </a:r>
            <a:r>
              <a:rPr lang="es-PE" i="1" dirty="0">
                <a:solidFill>
                  <a:schemeClr val="bg1"/>
                </a:solidFill>
                <a:cs typeface="Arial" charset="0"/>
              </a:rPr>
              <a:t>(De campo)</a:t>
            </a:r>
            <a:endParaRPr lang="es-ES" i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6" name="5 Abrir llave"/>
          <p:cNvSpPr/>
          <p:nvPr/>
        </p:nvSpPr>
        <p:spPr>
          <a:xfrm>
            <a:off x="6537619" y="2668300"/>
            <a:ext cx="187031" cy="1068387"/>
          </a:xfrm>
          <a:prstGeom prst="leftBrace">
            <a:avLst>
              <a:gd name="adj1" fmla="val 75916"/>
              <a:gd name="adj2" fmla="val 49702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bg1"/>
              </a:solidFill>
            </a:endParaRPr>
          </a:p>
        </p:txBody>
      </p:sp>
      <p:sp>
        <p:nvSpPr>
          <p:cNvPr id="9" name="5 Abrir llave"/>
          <p:cNvSpPr/>
          <p:nvPr/>
        </p:nvSpPr>
        <p:spPr>
          <a:xfrm>
            <a:off x="6513806" y="3845430"/>
            <a:ext cx="187031" cy="1068387"/>
          </a:xfrm>
          <a:prstGeom prst="leftBrace">
            <a:avLst>
              <a:gd name="adj1" fmla="val 75916"/>
              <a:gd name="adj2" fmla="val 49702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bg1"/>
              </a:solidFill>
            </a:endParaRPr>
          </a:p>
        </p:txBody>
      </p:sp>
      <p:sp>
        <p:nvSpPr>
          <p:cNvPr id="10" name="5 Abrir llave"/>
          <p:cNvSpPr/>
          <p:nvPr/>
        </p:nvSpPr>
        <p:spPr>
          <a:xfrm>
            <a:off x="6428302" y="5099773"/>
            <a:ext cx="187031" cy="1068387"/>
          </a:xfrm>
          <a:prstGeom prst="leftBrace">
            <a:avLst>
              <a:gd name="adj1" fmla="val 75916"/>
              <a:gd name="adj2" fmla="val 49702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bg1"/>
              </a:solidFill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5552002" y="832256"/>
            <a:ext cx="611257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sz="4000" dirty="0" smtClean="0">
                <a:solidFill>
                  <a:schemeClr val="bg1"/>
                </a:solidFill>
                <a:effectLst/>
                <a:latin typeface="Proxima Nova Lt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Clasificación de la</a:t>
            </a:r>
          </a:p>
          <a:p>
            <a:r>
              <a:rPr lang="es-PE" sz="4000" dirty="0" smtClean="0">
                <a:solidFill>
                  <a:schemeClr val="bg1"/>
                </a:solidFill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 Observación científica</a:t>
            </a:r>
            <a:endParaRPr lang="es-ES" sz="4000" dirty="0">
              <a:solidFill>
                <a:schemeClr val="bg1"/>
              </a:solidFill>
              <a:latin typeface="Proxima Nova Th" panose="02000506030000020004" pitchFamily="2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1094704" y="907838"/>
            <a:ext cx="3058851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2</a:t>
            </a:r>
          </a:p>
        </p:txBody>
      </p:sp>
    </p:spTree>
    <p:extLst>
      <p:ext uri="{BB962C8B-B14F-4D97-AF65-F5344CB8AC3E}">
        <p14:creationId xmlns:p14="http://schemas.microsoft.com/office/powerpoint/2010/main" val="374871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46 Grupo"/>
          <p:cNvGrpSpPr>
            <a:grpSpLocks/>
          </p:cNvGrpSpPr>
          <p:nvPr/>
        </p:nvGrpSpPr>
        <p:grpSpPr bwMode="auto">
          <a:xfrm>
            <a:off x="8029836" y="2719363"/>
            <a:ext cx="1584325" cy="581025"/>
            <a:chOff x="1056020" y="1161142"/>
            <a:chExt cx="1584030" cy="580571"/>
          </a:xfrm>
          <a:solidFill>
            <a:srgbClr val="44637F"/>
          </a:solidFill>
        </p:grpSpPr>
        <p:sp>
          <p:nvSpPr>
            <p:cNvPr id="5" name="5 Trapecio"/>
            <p:cNvSpPr/>
            <p:nvPr/>
          </p:nvSpPr>
          <p:spPr>
            <a:xfrm>
              <a:off x="1056020" y="1161142"/>
              <a:ext cx="1584030" cy="580571"/>
            </a:xfrm>
            <a:prstGeom prst="trapezoid">
              <a:avLst>
                <a:gd name="adj" fmla="val 45473"/>
              </a:avLst>
            </a:prstGeom>
            <a:solidFill>
              <a:srgbClr val="3B5998">
                <a:alpha val="50000"/>
              </a:srgb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Trapecio 4"/>
            <p:cNvSpPr/>
            <p:nvPr/>
          </p:nvSpPr>
          <p:spPr>
            <a:xfrm>
              <a:off x="1333781" y="1161142"/>
              <a:ext cx="1028508" cy="58057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430" tIns="11430" rIns="11430" bIns="11430" spcCol="1270" anchor="ctr"/>
            <a:lstStyle/>
            <a:p>
              <a:pPr algn="ctr" defTabSz="4000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200" dirty="0">
                  <a:solidFill>
                    <a:schemeClr val="bg1">
                      <a:lumMod val="95000"/>
                    </a:schemeClr>
                  </a:solidFill>
                  <a:latin typeface="Arial" pitchFamily="34" charset="0"/>
                  <a:cs typeface="Arial" pitchFamily="34" charset="0"/>
                </a:rPr>
                <a:t>Entrevista estructurada</a:t>
              </a:r>
            </a:p>
          </p:txBody>
        </p:sp>
      </p:grpSp>
      <p:grpSp>
        <p:nvGrpSpPr>
          <p:cNvPr id="7" name="49 Grupo"/>
          <p:cNvGrpSpPr>
            <a:grpSpLocks/>
          </p:cNvGrpSpPr>
          <p:nvPr/>
        </p:nvGrpSpPr>
        <p:grpSpPr bwMode="auto">
          <a:xfrm>
            <a:off x="7772661" y="3300388"/>
            <a:ext cx="2112963" cy="579438"/>
            <a:chOff x="792015" y="1741714"/>
            <a:chExt cx="2112041" cy="580571"/>
          </a:xfrm>
          <a:solidFill>
            <a:srgbClr val="44637F"/>
          </a:solidFill>
        </p:grpSpPr>
        <p:sp>
          <p:nvSpPr>
            <p:cNvPr id="8" name="8 Trapecio"/>
            <p:cNvSpPr/>
            <p:nvPr/>
          </p:nvSpPr>
          <p:spPr>
            <a:xfrm>
              <a:off x="792015" y="1741714"/>
              <a:ext cx="2112041" cy="580571"/>
            </a:xfrm>
            <a:prstGeom prst="trapezoid">
              <a:avLst>
                <a:gd name="adj" fmla="val 45473"/>
              </a:avLst>
            </a:prstGeom>
            <a:solidFill>
              <a:srgbClr val="3B599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Trapecio 4"/>
            <p:cNvSpPr/>
            <p:nvPr/>
          </p:nvSpPr>
          <p:spPr>
            <a:xfrm>
              <a:off x="1161742" y="1741714"/>
              <a:ext cx="1372588" cy="58057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430" tIns="11430" rIns="11430" bIns="11430" spcCol="1270" anchor="ctr"/>
            <a:lstStyle/>
            <a:p>
              <a:pPr algn="ctr" defTabSz="4000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200" dirty="0">
                  <a:solidFill>
                    <a:schemeClr val="bg1">
                      <a:lumMod val="95000"/>
                    </a:schemeClr>
                  </a:solidFill>
                  <a:latin typeface="Arial" pitchFamily="34" charset="0"/>
                  <a:cs typeface="Arial" pitchFamily="34" charset="0"/>
                </a:rPr>
                <a:t>Entrevista enfocada</a:t>
              </a:r>
            </a:p>
          </p:txBody>
        </p:sp>
      </p:grpSp>
      <p:grpSp>
        <p:nvGrpSpPr>
          <p:cNvPr id="10" name="52 Grupo"/>
          <p:cNvGrpSpPr>
            <a:grpSpLocks/>
          </p:cNvGrpSpPr>
          <p:nvPr/>
        </p:nvGrpSpPr>
        <p:grpSpPr bwMode="auto">
          <a:xfrm>
            <a:off x="7505961" y="3883001"/>
            <a:ext cx="2640013" cy="579437"/>
            <a:chOff x="528010" y="2322285"/>
            <a:chExt cx="2640051" cy="580571"/>
          </a:xfrm>
          <a:solidFill>
            <a:srgbClr val="44637F"/>
          </a:solidFill>
        </p:grpSpPr>
        <p:sp>
          <p:nvSpPr>
            <p:cNvPr id="11" name="11 Trapecio"/>
            <p:cNvSpPr/>
            <p:nvPr/>
          </p:nvSpPr>
          <p:spPr>
            <a:xfrm>
              <a:off x="528010" y="2322285"/>
              <a:ext cx="2640051" cy="580571"/>
            </a:xfrm>
            <a:prstGeom prst="trapezoid">
              <a:avLst>
                <a:gd name="adj" fmla="val 45473"/>
              </a:avLst>
            </a:prstGeom>
            <a:solidFill>
              <a:srgbClr val="3B5998">
                <a:alpha val="50196"/>
              </a:srgb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Trapecio 4"/>
            <p:cNvSpPr/>
            <p:nvPr/>
          </p:nvSpPr>
          <p:spPr>
            <a:xfrm>
              <a:off x="989980" y="2322285"/>
              <a:ext cx="1716112" cy="58057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430" tIns="11430" rIns="11430" bIns="11430" spcCol="1270" anchor="ctr"/>
            <a:lstStyle/>
            <a:p>
              <a:pPr algn="ctr" defTabSz="4000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200" dirty="0">
                  <a:latin typeface="Arial" pitchFamily="34" charset="0"/>
                  <a:cs typeface="Arial" pitchFamily="34" charset="0"/>
                </a:rPr>
                <a:t>Entrevista a profundidad</a:t>
              </a:r>
            </a:p>
          </p:txBody>
        </p:sp>
      </p:grpSp>
      <p:sp>
        <p:nvSpPr>
          <p:cNvPr id="14" name="Rectángulo 13"/>
          <p:cNvSpPr/>
          <p:nvPr/>
        </p:nvSpPr>
        <p:spPr>
          <a:xfrm>
            <a:off x="3704273" y="3697484"/>
            <a:ext cx="256833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sz="4000" dirty="0" smtClean="0">
                <a:solidFill>
                  <a:schemeClr val="bg1"/>
                </a:solidFill>
                <a:effectLst/>
                <a:latin typeface="Proxima Nova Lt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Qué es la</a:t>
            </a:r>
          </a:p>
          <a:p>
            <a:r>
              <a:rPr lang="es-PE" sz="4000" dirty="0" smtClean="0">
                <a:solidFill>
                  <a:schemeClr val="bg1"/>
                </a:solidFill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Entrevista</a:t>
            </a:r>
            <a:endParaRPr lang="es-PE" sz="4000" dirty="0">
              <a:solidFill>
                <a:schemeClr val="bg1"/>
              </a:solidFill>
              <a:latin typeface="Proxima Nova Th" panose="0200050603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1094704" y="907838"/>
            <a:ext cx="3049233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3</a:t>
            </a:r>
          </a:p>
        </p:txBody>
      </p:sp>
    </p:spTree>
    <p:extLst>
      <p:ext uri="{BB962C8B-B14F-4D97-AF65-F5344CB8AC3E}">
        <p14:creationId xmlns:p14="http://schemas.microsoft.com/office/powerpoint/2010/main" val="393436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3704273" y="3697484"/>
            <a:ext cx="234551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sz="4000" dirty="0" smtClean="0">
                <a:solidFill>
                  <a:schemeClr val="bg1"/>
                </a:solidFill>
                <a:effectLst/>
                <a:latin typeface="Proxima Nova Lt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Qué es la</a:t>
            </a:r>
          </a:p>
          <a:p>
            <a:r>
              <a:rPr lang="es-PE" sz="4000" dirty="0" smtClean="0">
                <a:solidFill>
                  <a:schemeClr val="bg1"/>
                </a:solidFill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Encuesta</a:t>
            </a:r>
            <a:endParaRPr lang="es-ES" sz="4000" dirty="0">
              <a:solidFill>
                <a:schemeClr val="bg1"/>
              </a:solidFill>
              <a:latin typeface="Proxima Nova Th" panose="02000506030000020004" pitchFamily="2" charset="0"/>
            </a:endParaRPr>
          </a:p>
        </p:txBody>
      </p:sp>
      <p:pic>
        <p:nvPicPr>
          <p:cNvPr id="6" name="Picture 2" descr="D:\BIOESTADISTICO\Archivos\Muñequitos\Presentació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776" y="1877673"/>
            <a:ext cx="235585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1094704" y="907838"/>
            <a:ext cx="3074881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4</a:t>
            </a:r>
          </a:p>
        </p:txBody>
      </p:sp>
    </p:spTree>
    <p:extLst>
      <p:ext uri="{BB962C8B-B14F-4D97-AF65-F5344CB8AC3E}">
        <p14:creationId xmlns:p14="http://schemas.microsoft.com/office/powerpoint/2010/main" val="38411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3704273" y="3697484"/>
            <a:ext cx="297549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sz="4000" dirty="0" smtClean="0">
                <a:solidFill>
                  <a:schemeClr val="bg1"/>
                </a:solidFill>
                <a:effectLst/>
                <a:latin typeface="Proxima Nova Lt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Qué es la</a:t>
            </a:r>
          </a:p>
          <a:p>
            <a:r>
              <a:rPr lang="es-PE" sz="4000" dirty="0" smtClean="0">
                <a:solidFill>
                  <a:schemeClr val="bg1"/>
                </a:solidFill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Psicometría</a:t>
            </a:r>
            <a:endParaRPr lang="es-ES" sz="4000" dirty="0">
              <a:solidFill>
                <a:schemeClr val="bg1"/>
              </a:solidFill>
              <a:latin typeface="Proxima Nova Th" panose="02000506030000020004" pitchFamily="2" charset="0"/>
            </a:endParaRPr>
          </a:p>
        </p:txBody>
      </p:sp>
      <p:pic>
        <p:nvPicPr>
          <p:cNvPr id="6" name="Picture 2" descr="D:\BIOESTADISTICO\Archivos\Muñequitos\Depresió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953" y="2076646"/>
            <a:ext cx="3240088" cy="324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1094704" y="907838"/>
            <a:ext cx="3078087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5</a:t>
            </a:r>
          </a:p>
        </p:txBody>
      </p:sp>
    </p:spTree>
    <p:extLst>
      <p:ext uri="{BB962C8B-B14F-4D97-AF65-F5344CB8AC3E}">
        <p14:creationId xmlns:p14="http://schemas.microsoft.com/office/powerpoint/2010/main" val="264848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40 Grupo"/>
          <p:cNvGrpSpPr>
            <a:grpSpLocks/>
          </p:cNvGrpSpPr>
          <p:nvPr/>
        </p:nvGrpSpPr>
        <p:grpSpPr bwMode="auto">
          <a:xfrm>
            <a:off x="2771566" y="1344930"/>
            <a:ext cx="1522771" cy="1622610"/>
            <a:chOff x="1578721" y="0"/>
            <a:chExt cx="533319" cy="58115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5" name="28 Trapecio"/>
            <p:cNvSpPr/>
            <p:nvPr/>
          </p:nvSpPr>
          <p:spPr>
            <a:xfrm>
              <a:off x="1584030" y="0"/>
              <a:ext cx="528010" cy="580571"/>
            </a:xfrm>
            <a:prstGeom prst="trapezoid">
              <a:avLst>
                <a:gd name="adj" fmla="val 50000"/>
              </a:avLst>
            </a:prstGeom>
            <a:solidFill>
              <a:srgbClr val="71AAB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Trapecio 4"/>
            <p:cNvSpPr/>
            <p:nvPr/>
          </p:nvSpPr>
          <p:spPr>
            <a:xfrm>
              <a:off x="1578721" y="364358"/>
              <a:ext cx="528010" cy="2168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714" b="1" dirty="0" smtClean="0">
                  <a:cs typeface="Arial" pitchFamily="34" charset="0"/>
                </a:rPr>
                <a:t>Psicometría</a:t>
              </a:r>
              <a:endParaRPr lang="es-ES" sz="1714" b="1" dirty="0">
                <a:cs typeface="Arial" pitchFamily="34" charset="0"/>
              </a:endParaRPr>
            </a:p>
          </p:txBody>
        </p:sp>
      </p:grpSp>
      <p:grpSp>
        <p:nvGrpSpPr>
          <p:cNvPr id="7" name="46 Grupo"/>
          <p:cNvGrpSpPr>
            <a:grpSpLocks/>
          </p:cNvGrpSpPr>
          <p:nvPr/>
        </p:nvGrpSpPr>
        <p:grpSpPr bwMode="auto">
          <a:xfrm>
            <a:off x="2499264" y="2961317"/>
            <a:ext cx="2085719" cy="632884"/>
            <a:chOff x="1056020" y="1152427"/>
            <a:chExt cx="1584030" cy="58928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8" name="31 Trapecio"/>
            <p:cNvSpPr/>
            <p:nvPr/>
          </p:nvSpPr>
          <p:spPr>
            <a:xfrm>
              <a:off x="1056020" y="1161142"/>
              <a:ext cx="1584030" cy="580571"/>
            </a:xfrm>
            <a:prstGeom prst="trapezoid">
              <a:avLst>
                <a:gd name="adj" fmla="val 45473"/>
              </a:avLst>
            </a:prstGeom>
            <a:solidFill>
              <a:srgbClr val="E6AD2C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Trapecio 4"/>
            <p:cNvSpPr/>
            <p:nvPr/>
          </p:nvSpPr>
          <p:spPr>
            <a:xfrm>
              <a:off x="1332569" y="1152427"/>
              <a:ext cx="1028508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857" b="1" dirty="0" smtClean="0">
                  <a:cs typeface="Arial" pitchFamily="34" charset="0"/>
                </a:rPr>
                <a:t>Encuesta</a:t>
              </a:r>
              <a:endParaRPr lang="es-ES" sz="1857" b="1" dirty="0">
                <a:cs typeface="Arial" pitchFamily="34" charset="0"/>
              </a:endParaRPr>
            </a:p>
          </p:txBody>
        </p:sp>
      </p:grpSp>
      <p:grpSp>
        <p:nvGrpSpPr>
          <p:cNvPr id="10" name="49 Grupo"/>
          <p:cNvGrpSpPr>
            <a:grpSpLocks/>
          </p:cNvGrpSpPr>
          <p:nvPr/>
        </p:nvGrpSpPr>
        <p:grpSpPr bwMode="auto">
          <a:xfrm>
            <a:off x="2218143" y="3587077"/>
            <a:ext cx="2647958" cy="658446"/>
            <a:chOff x="792015" y="1741713"/>
            <a:chExt cx="2112041" cy="61476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1" name="34 Trapecio"/>
            <p:cNvSpPr/>
            <p:nvPr/>
          </p:nvSpPr>
          <p:spPr>
            <a:xfrm>
              <a:off x="792015" y="1741713"/>
              <a:ext cx="2112041" cy="580571"/>
            </a:xfrm>
            <a:prstGeom prst="trapezoid">
              <a:avLst>
                <a:gd name="adj" fmla="val 45473"/>
              </a:avLst>
            </a:prstGeom>
            <a:solidFill>
              <a:srgbClr val="CC6B6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Trapecio 4"/>
            <p:cNvSpPr/>
            <p:nvPr/>
          </p:nvSpPr>
          <p:spPr>
            <a:xfrm>
              <a:off x="1160471" y="1775911"/>
              <a:ext cx="1372588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999" b="1" dirty="0" smtClean="0">
                  <a:cs typeface="Arial" pitchFamily="34" charset="0"/>
                </a:rPr>
                <a:t>Entrevista</a:t>
              </a:r>
              <a:endParaRPr lang="es-ES" sz="1999" b="1" dirty="0">
                <a:cs typeface="Arial" pitchFamily="34" charset="0"/>
              </a:endParaRPr>
            </a:p>
          </p:txBody>
        </p:sp>
      </p:grpSp>
      <p:grpSp>
        <p:nvGrpSpPr>
          <p:cNvPr id="13" name="52 Grupo"/>
          <p:cNvGrpSpPr>
            <a:grpSpLocks/>
          </p:cNvGrpSpPr>
          <p:nvPr/>
        </p:nvGrpSpPr>
        <p:grpSpPr bwMode="auto">
          <a:xfrm>
            <a:off x="1937025" y="4199489"/>
            <a:ext cx="3219264" cy="637397"/>
            <a:chOff x="528010" y="2307743"/>
            <a:chExt cx="2640051" cy="59511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4" name="37 Trapecio"/>
            <p:cNvSpPr/>
            <p:nvPr/>
          </p:nvSpPr>
          <p:spPr>
            <a:xfrm>
              <a:off x="528010" y="2322286"/>
              <a:ext cx="2640051" cy="580571"/>
            </a:xfrm>
            <a:prstGeom prst="trapezoid">
              <a:avLst>
                <a:gd name="adj" fmla="val 45473"/>
              </a:avLst>
            </a:prstGeom>
            <a:solidFill>
              <a:srgbClr val="38383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Trapecio 4"/>
            <p:cNvSpPr/>
            <p:nvPr/>
          </p:nvSpPr>
          <p:spPr>
            <a:xfrm>
              <a:off x="976837" y="2307743"/>
              <a:ext cx="1716112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2142" b="1" dirty="0" smtClean="0">
                  <a:cs typeface="Arial" pitchFamily="34" charset="0"/>
                </a:rPr>
                <a:t>Observación</a:t>
              </a:r>
              <a:endParaRPr lang="es-ES" sz="2142" b="1" dirty="0">
                <a:cs typeface="Arial" pitchFamily="34" charset="0"/>
              </a:endParaRPr>
            </a:p>
          </p:txBody>
        </p:sp>
      </p:grpSp>
      <p:grpSp>
        <p:nvGrpSpPr>
          <p:cNvPr id="16" name="55 Grupo"/>
          <p:cNvGrpSpPr>
            <a:grpSpLocks/>
          </p:cNvGrpSpPr>
          <p:nvPr/>
        </p:nvGrpSpPr>
        <p:grpSpPr bwMode="auto">
          <a:xfrm>
            <a:off x="1655448" y="4829431"/>
            <a:ext cx="3781961" cy="644634"/>
            <a:chOff x="264005" y="2902857"/>
            <a:chExt cx="3168061" cy="60187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7" name="40 Trapecio"/>
            <p:cNvSpPr/>
            <p:nvPr/>
          </p:nvSpPr>
          <p:spPr>
            <a:xfrm>
              <a:off x="264005" y="2902857"/>
              <a:ext cx="3168061" cy="580571"/>
            </a:xfrm>
            <a:prstGeom prst="trapezoid">
              <a:avLst>
                <a:gd name="adj" fmla="val 45473"/>
              </a:avLst>
            </a:prstGeom>
            <a:solidFill>
              <a:srgbClr val="D6853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Trapecio 4"/>
            <p:cNvSpPr/>
            <p:nvPr/>
          </p:nvSpPr>
          <p:spPr>
            <a:xfrm>
              <a:off x="800301" y="2924161"/>
              <a:ext cx="2060192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2285" b="1" dirty="0" smtClean="0">
                  <a:cs typeface="Arial" pitchFamily="34" charset="0"/>
                </a:rPr>
                <a:t>Documentación</a:t>
              </a:r>
              <a:endParaRPr lang="es-ES" sz="2285" b="1" dirty="0">
                <a:cs typeface="Arial" pitchFamily="34" charset="0"/>
              </a:endParaRPr>
            </a:p>
          </p:txBody>
        </p:sp>
      </p:grpSp>
      <p:sp>
        <p:nvSpPr>
          <p:cNvPr id="20" name="Rectángulo 19"/>
          <p:cNvSpPr/>
          <p:nvPr/>
        </p:nvSpPr>
        <p:spPr>
          <a:xfrm>
            <a:off x="6317127" y="831975"/>
            <a:ext cx="464742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sz="3200" dirty="0" smtClean="0">
                <a:solidFill>
                  <a:schemeClr val="bg1"/>
                </a:solidFill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Técnicas</a:t>
            </a:r>
          </a:p>
          <a:p>
            <a:r>
              <a:rPr lang="es-PE" sz="3200" dirty="0" smtClean="0">
                <a:solidFill>
                  <a:schemeClr val="bg1"/>
                </a:solidFill>
                <a:latin typeface="Proxima Nova Lt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 Recolección de datos</a:t>
            </a:r>
            <a:endParaRPr lang="es-ES" sz="3200" dirty="0">
              <a:solidFill>
                <a:schemeClr val="bg1"/>
              </a:solidFill>
              <a:latin typeface="Proxima Nova Lt" panose="02000506030000020004" pitchFamily="2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6317128" y="2760959"/>
            <a:ext cx="464742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sz="3200" dirty="0" smtClean="0">
                <a:solidFill>
                  <a:schemeClr val="bg1"/>
                </a:solidFill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Estrategias</a:t>
            </a:r>
          </a:p>
          <a:p>
            <a:r>
              <a:rPr lang="es-PE" sz="3200" dirty="0" smtClean="0">
                <a:solidFill>
                  <a:schemeClr val="bg1"/>
                </a:solidFill>
                <a:latin typeface="Proxima Nova Lt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 Recolección de datos</a:t>
            </a:r>
            <a:endParaRPr lang="es-ES" sz="3200" dirty="0">
              <a:solidFill>
                <a:schemeClr val="bg1"/>
              </a:solidFill>
              <a:latin typeface="Proxima Nova Lt" panose="02000506030000020004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6317127" y="4774153"/>
            <a:ext cx="464742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sz="3200" dirty="0" smtClean="0">
                <a:solidFill>
                  <a:schemeClr val="bg1"/>
                </a:solidFill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Procedimientos</a:t>
            </a:r>
          </a:p>
          <a:p>
            <a:r>
              <a:rPr lang="es-PE" sz="3200" dirty="0" smtClean="0">
                <a:solidFill>
                  <a:schemeClr val="bg1"/>
                </a:solidFill>
                <a:latin typeface="Proxima Nova Lt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 Recolección de datos</a:t>
            </a:r>
            <a:endParaRPr lang="es-ES" sz="3200" dirty="0">
              <a:solidFill>
                <a:schemeClr val="bg1"/>
              </a:solidFill>
              <a:latin typeface="Proxima Nova Lt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93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096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4554279" y="1314892"/>
            <a:ext cx="526618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sz="4000" dirty="0" smtClean="0">
                <a:solidFill>
                  <a:schemeClr val="bg1"/>
                </a:solidFill>
                <a:effectLst/>
                <a:latin typeface="Proxima Nova Lt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Qué es el</a:t>
            </a:r>
          </a:p>
          <a:p>
            <a:r>
              <a:rPr lang="es-PE" sz="4000" dirty="0" smtClean="0">
                <a:solidFill>
                  <a:schemeClr val="bg1"/>
                </a:solidFill>
                <a:effectLst/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Sesgo del observador</a:t>
            </a:r>
            <a:endParaRPr lang="es-ES" sz="4000" dirty="0">
              <a:solidFill>
                <a:schemeClr val="bg1"/>
              </a:solidFill>
              <a:latin typeface="Proxima Nova Th" panose="02000506030000020004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094704" y="907838"/>
            <a:ext cx="2751074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1</a:t>
            </a:r>
          </a:p>
        </p:txBody>
      </p:sp>
      <p:pic>
        <p:nvPicPr>
          <p:cNvPr id="10" name="Picture 2" descr="http://i.blogs.es/f20393/perder-peso-1/origin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757" y="3097837"/>
            <a:ext cx="4762500" cy="349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1.bp.blogspot.com/-SvCFFrzddNw/T2aeySPG69I/AAAAAAAAAtM/Gm080qEqIxg/s1600/siluet4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361" y="3097836"/>
            <a:ext cx="4658415" cy="349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383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4747461" y="1446446"/>
            <a:ext cx="545053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sz="4000" dirty="0" smtClean="0">
                <a:solidFill>
                  <a:schemeClr val="bg1"/>
                </a:solidFill>
                <a:effectLst/>
                <a:latin typeface="Proxima Nova Lt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Qué es el </a:t>
            </a:r>
            <a:r>
              <a:rPr lang="es-ES" sz="4000" dirty="0" smtClean="0">
                <a:solidFill>
                  <a:schemeClr val="bg1"/>
                </a:solidFill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Sesgo </a:t>
            </a:r>
            <a:r>
              <a:rPr lang="es-ES" sz="4000" dirty="0">
                <a:solidFill>
                  <a:schemeClr val="bg1"/>
                </a:solidFill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 la </a:t>
            </a:r>
            <a:endParaRPr lang="es-ES" sz="4000" dirty="0" smtClean="0">
              <a:solidFill>
                <a:schemeClr val="bg1"/>
              </a:solidFill>
              <a:latin typeface="Proxima Nova Th" panose="0200050603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4000" dirty="0" smtClean="0">
                <a:solidFill>
                  <a:schemeClr val="bg1"/>
                </a:solidFill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capacidad </a:t>
            </a:r>
            <a:r>
              <a:rPr lang="es-ES" sz="4000" dirty="0">
                <a:solidFill>
                  <a:schemeClr val="bg1"/>
                </a:solidFill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diagnóstica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094704" y="907838"/>
            <a:ext cx="3058851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2</a:t>
            </a:r>
          </a:p>
        </p:txBody>
      </p:sp>
      <p:pic>
        <p:nvPicPr>
          <p:cNvPr id="8" name="Picture 2" descr="http://img.medicalexpo.es/images_me/photo-g/67581-786357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0623" y="3296987"/>
            <a:ext cx="2806728" cy="305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i1.wp.com/comprartensiometro.com/wp-content/uploads/2014/04/OmronM6Confor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8701" y="3296987"/>
            <a:ext cx="3055825" cy="305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6515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5017918" y="1446446"/>
            <a:ext cx="546656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sz="4000" dirty="0" smtClean="0">
                <a:solidFill>
                  <a:schemeClr val="bg1"/>
                </a:solidFill>
                <a:effectLst/>
                <a:latin typeface="Proxima Nova Lt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Qué el</a:t>
            </a:r>
          </a:p>
          <a:p>
            <a:r>
              <a:rPr lang="es-PE" sz="4000" dirty="0" smtClean="0">
                <a:solidFill>
                  <a:schemeClr val="bg1"/>
                </a:solidFill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Sesgo </a:t>
            </a:r>
            <a:r>
              <a:rPr lang="es-PE" sz="4000" dirty="0">
                <a:solidFill>
                  <a:schemeClr val="bg1"/>
                </a:solidFill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 rendimiento </a:t>
            </a:r>
            <a:endParaRPr lang="es-ES" sz="4000" dirty="0">
              <a:solidFill>
                <a:schemeClr val="bg1"/>
              </a:solidFill>
              <a:latin typeface="Proxima Nova Th" panose="02000506030000020004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094704" y="907838"/>
            <a:ext cx="3049233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3</a:t>
            </a:r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4030508"/>
              </p:ext>
            </p:extLst>
          </p:nvPr>
        </p:nvGraphicFramePr>
        <p:xfrm>
          <a:off x="2992057" y="2964241"/>
          <a:ext cx="5924550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34" name="PHOTO-PAINT" r:id="rId4" imgW="5924520" imgH="3581280" progId="CorelPHOTOPAINT.Image.17">
                  <p:embed/>
                </p:oleObj>
              </mc:Choice>
              <mc:Fallback>
                <p:oleObj name="PHOTO-PAINT" r:id="rId4" imgW="5924520" imgH="3581280" progId="CorelPHOTOPAINT.Image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992057" y="2964241"/>
                        <a:ext cx="5924550" cy="3581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058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4786099" y="1446446"/>
            <a:ext cx="455284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sz="4000" dirty="0" smtClean="0">
                <a:solidFill>
                  <a:schemeClr val="bg1"/>
                </a:solidFill>
                <a:effectLst/>
                <a:latin typeface="Proxima Nova Lt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Qué es el</a:t>
            </a:r>
          </a:p>
          <a:p>
            <a:r>
              <a:rPr lang="es-PE" sz="4000" dirty="0">
                <a:solidFill>
                  <a:schemeClr val="bg1"/>
                </a:solidFill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Sesgo de memoria</a:t>
            </a:r>
            <a:endParaRPr lang="es-ES" sz="4000" dirty="0">
              <a:solidFill>
                <a:schemeClr val="bg1"/>
              </a:solidFill>
              <a:latin typeface="Proxima Nova Th" panose="02000506030000020004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094704" y="907838"/>
            <a:ext cx="3074881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4</a:t>
            </a:r>
          </a:p>
        </p:txBody>
      </p:sp>
      <p:pic>
        <p:nvPicPr>
          <p:cNvPr id="7" name="Picture 2" descr="http://bucket1.glanacion.com/anexos/fotos/43/1518943w64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941058"/>
            <a:ext cx="2708609" cy="3439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577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4889129" y="1327772"/>
            <a:ext cx="526618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sz="4000" dirty="0" smtClean="0">
                <a:solidFill>
                  <a:schemeClr val="bg1"/>
                </a:solidFill>
                <a:effectLst/>
                <a:latin typeface="Proxima Nova Lt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Qué es el</a:t>
            </a:r>
          </a:p>
          <a:p>
            <a:r>
              <a:rPr lang="es-PE" sz="4000" dirty="0">
                <a:solidFill>
                  <a:schemeClr val="bg1"/>
                </a:solidFill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Sesgo de adaptación</a:t>
            </a:r>
            <a:endParaRPr lang="es-ES" sz="4000" dirty="0">
              <a:solidFill>
                <a:schemeClr val="bg1"/>
              </a:solidFill>
              <a:latin typeface="Proxima Nova Th" panose="02000506030000020004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094704" y="907838"/>
            <a:ext cx="3078087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 Th" panose="02000506030000020004" pitchFamily="2" charset="0"/>
              </a:rPr>
              <a:t># 5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018" y="3009322"/>
            <a:ext cx="5113434" cy="3107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793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Rectángulo 19"/>
          <p:cNvSpPr/>
          <p:nvPr/>
        </p:nvSpPr>
        <p:spPr>
          <a:xfrm>
            <a:off x="6317127" y="831975"/>
            <a:ext cx="418896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sz="3200" dirty="0" smtClean="0">
                <a:solidFill>
                  <a:schemeClr val="bg1"/>
                </a:solidFill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Dato Primario</a:t>
            </a:r>
          </a:p>
          <a:p>
            <a:r>
              <a:rPr lang="es-PE" sz="3200" dirty="0" smtClean="0">
                <a:solidFill>
                  <a:schemeClr val="bg1"/>
                </a:solidFill>
                <a:latin typeface="Proxima Nova Lt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Con control de sesgos</a:t>
            </a:r>
            <a:endParaRPr lang="es-ES" sz="3200" dirty="0">
              <a:solidFill>
                <a:schemeClr val="bg1"/>
              </a:solidFill>
              <a:latin typeface="Proxima Nova Lt" panose="02000506030000020004" pitchFamily="2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6317128" y="2760959"/>
            <a:ext cx="400622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sz="3200" dirty="0" smtClean="0">
                <a:solidFill>
                  <a:schemeClr val="bg1"/>
                </a:solidFill>
                <a:latin typeface="Proxima Nova Th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Dato secundario</a:t>
            </a:r>
          </a:p>
          <a:p>
            <a:r>
              <a:rPr lang="es-PE" sz="3200" dirty="0" smtClean="0">
                <a:solidFill>
                  <a:schemeClr val="bg1"/>
                </a:solidFill>
                <a:latin typeface="Proxima Nova Lt" panose="0200050603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Sin control de sesgos</a:t>
            </a:r>
            <a:endParaRPr lang="es-ES" sz="3200" dirty="0">
              <a:solidFill>
                <a:schemeClr val="bg1"/>
              </a:solidFill>
              <a:latin typeface="Proxima Nova Lt" panose="02000506030000020004" pitchFamily="2" charset="0"/>
            </a:endParaRPr>
          </a:p>
        </p:txBody>
      </p:sp>
      <p:grpSp>
        <p:nvGrpSpPr>
          <p:cNvPr id="24" name="40 Grupo"/>
          <p:cNvGrpSpPr>
            <a:grpSpLocks/>
          </p:cNvGrpSpPr>
          <p:nvPr/>
        </p:nvGrpSpPr>
        <p:grpSpPr bwMode="auto">
          <a:xfrm>
            <a:off x="3074138" y="1344930"/>
            <a:ext cx="1522771" cy="1622610"/>
            <a:chOff x="1578721" y="0"/>
            <a:chExt cx="533319" cy="58115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5" name="28 Trapecio"/>
            <p:cNvSpPr/>
            <p:nvPr/>
          </p:nvSpPr>
          <p:spPr>
            <a:xfrm>
              <a:off x="1584030" y="0"/>
              <a:ext cx="528010" cy="580571"/>
            </a:xfrm>
            <a:prstGeom prst="trapezoid">
              <a:avLst>
                <a:gd name="adj" fmla="val 50000"/>
              </a:avLst>
            </a:prstGeom>
            <a:solidFill>
              <a:srgbClr val="71AAB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Trapecio 4"/>
            <p:cNvSpPr/>
            <p:nvPr/>
          </p:nvSpPr>
          <p:spPr>
            <a:xfrm>
              <a:off x="1578721" y="364358"/>
              <a:ext cx="528010" cy="2168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714" b="1" dirty="0">
                  <a:cs typeface="Arial" pitchFamily="34" charset="0"/>
                </a:rPr>
                <a:t>Aplicativo</a:t>
              </a:r>
            </a:p>
          </p:txBody>
        </p:sp>
      </p:grpSp>
      <p:grpSp>
        <p:nvGrpSpPr>
          <p:cNvPr id="27" name="46 Grupo"/>
          <p:cNvGrpSpPr>
            <a:grpSpLocks/>
          </p:cNvGrpSpPr>
          <p:nvPr/>
        </p:nvGrpSpPr>
        <p:grpSpPr bwMode="auto">
          <a:xfrm>
            <a:off x="2801836" y="2961317"/>
            <a:ext cx="2085719" cy="632884"/>
            <a:chOff x="1056020" y="1152427"/>
            <a:chExt cx="1584030" cy="58928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8" name="31 Trapecio"/>
            <p:cNvSpPr/>
            <p:nvPr/>
          </p:nvSpPr>
          <p:spPr>
            <a:xfrm>
              <a:off x="1056020" y="1161142"/>
              <a:ext cx="1584030" cy="580571"/>
            </a:xfrm>
            <a:prstGeom prst="trapezoid">
              <a:avLst>
                <a:gd name="adj" fmla="val 45473"/>
              </a:avLst>
            </a:prstGeom>
            <a:solidFill>
              <a:srgbClr val="E6AD2C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Trapecio 4"/>
            <p:cNvSpPr/>
            <p:nvPr/>
          </p:nvSpPr>
          <p:spPr>
            <a:xfrm>
              <a:off x="1332569" y="1152427"/>
              <a:ext cx="1028508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857" b="1" dirty="0">
                  <a:cs typeface="Arial" pitchFamily="34" charset="0"/>
                </a:rPr>
                <a:t>Predictivo</a:t>
              </a:r>
            </a:p>
          </p:txBody>
        </p:sp>
      </p:grpSp>
      <p:grpSp>
        <p:nvGrpSpPr>
          <p:cNvPr id="30" name="49 Grupo"/>
          <p:cNvGrpSpPr>
            <a:grpSpLocks/>
          </p:cNvGrpSpPr>
          <p:nvPr/>
        </p:nvGrpSpPr>
        <p:grpSpPr bwMode="auto">
          <a:xfrm>
            <a:off x="2520715" y="3587077"/>
            <a:ext cx="2647958" cy="658446"/>
            <a:chOff x="792015" y="1741713"/>
            <a:chExt cx="2112041" cy="61476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1" name="34 Trapecio"/>
            <p:cNvSpPr/>
            <p:nvPr/>
          </p:nvSpPr>
          <p:spPr>
            <a:xfrm>
              <a:off x="792015" y="1741713"/>
              <a:ext cx="2112041" cy="580571"/>
            </a:xfrm>
            <a:prstGeom prst="trapezoid">
              <a:avLst>
                <a:gd name="adj" fmla="val 45473"/>
              </a:avLst>
            </a:prstGeom>
            <a:solidFill>
              <a:srgbClr val="CC6B6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Trapecio 4"/>
            <p:cNvSpPr/>
            <p:nvPr/>
          </p:nvSpPr>
          <p:spPr>
            <a:xfrm>
              <a:off x="1160471" y="1775911"/>
              <a:ext cx="1372588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1999" b="1" dirty="0">
                  <a:cs typeface="Arial" pitchFamily="34" charset="0"/>
                </a:rPr>
                <a:t>Explicativo</a:t>
              </a:r>
            </a:p>
          </p:txBody>
        </p:sp>
      </p:grpSp>
      <p:grpSp>
        <p:nvGrpSpPr>
          <p:cNvPr id="33" name="52 Grupo"/>
          <p:cNvGrpSpPr>
            <a:grpSpLocks/>
          </p:cNvGrpSpPr>
          <p:nvPr/>
        </p:nvGrpSpPr>
        <p:grpSpPr bwMode="auto">
          <a:xfrm>
            <a:off x="2239597" y="4199489"/>
            <a:ext cx="3219264" cy="637397"/>
            <a:chOff x="528010" y="2307743"/>
            <a:chExt cx="2640051" cy="59511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4" name="37 Trapecio"/>
            <p:cNvSpPr/>
            <p:nvPr/>
          </p:nvSpPr>
          <p:spPr>
            <a:xfrm>
              <a:off x="528010" y="2322286"/>
              <a:ext cx="2640051" cy="580571"/>
            </a:xfrm>
            <a:prstGeom prst="trapezoid">
              <a:avLst>
                <a:gd name="adj" fmla="val 45473"/>
              </a:avLst>
            </a:prstGeom>
            <a:solidFill>
              <a:srgbClr val="38383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Trapecio 4"/>
            <p:cNvSpPr/>
            <p:nvPr/>
          </p:nvSpPr>
          <p:spPr>
            <a:xfrm>
              <a:off x="976837" y="2307743"/>
              <a:ext cx="1716112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2142" b="1" dirty="0">
                  <a:cs typeface="Arial" pitchFamily="34" charset="0"/>
                </a:rPr>
                <a:t>Relacional</a:t>
              </a:r>
            </a:p>
          </p:txBody>
        </p:sp>
      </p:grpSp>
      <p:grpSp>
        <p:nvGrpSpPr>
          <p:cNvPr id="36" name="55 Grupo"/>
          <p:cNvGrpSpPr>
            <a:grpSpLocks/>
          </p:cNvGrpSpPr>
          <p:nvPr/>
        </p:nvGrpSpPr>
        <p:grpSpPr bwMode="auto">
          <a:xfrm>
            <a:off x="1958020" y="4829431"/>
            <a:ext cx="3781961" cy="644634"/>
            <a:chOff x="264005" y="2902857"/>
            <a:chExt cx="3168061" cy="60187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7" name="40 Trapecio"/>
            <p:cNvSpPr/>
            <p:nvPr/>
          </p:nvSpPr>
          <p:spPr>
            <a:xfrm>
              <a:off x="264005" y="2902857"/>
              <a:ext cx="3168061" cy="580571"/>
            </a:xfrm>
            <a:prstGeom prst="trapezoid">
              <a:avLst>
                <a:gd name="adj" fmla="val 45473"/>
              </a:avLst>
            </a:prstGeom>
            <a:solidFill>
              <a:srgbClr val="D6853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8" name="Trapecio 4"/>
            <p:cNvSpPr/>
            <p:nvPr/>
          </p:nvSpPr>
          <p:spPr>
            <a:xfrm>
              <a:off x="800301" y="2924161"/>
              <a:ext cx="2060192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2285" b="1" dirty="0">
                  <a:cs typeface="Arial" pitchFamily="34" charset="0"/>
                </a:rPr>
                <a:t>Descriptivo</a:t>
              </a:r>
            </a:p>
          </p:txBody>
        </p:sp>
      </p:grpSp>
      <p:grpSp>
        <p:nvGrpSpPr>
          <p:cNvPr id="39" name="58 Grupo"/>
          <p:cNvGrpSpPr>
            <a:grpSpLocks/>
          </p:cNvGrpSpPr>
          <p:nvPr/>
        </p:nvGrpSpPr>
        <p:grpSpPr bwMode="auto">
          <a:xfrm>
            <a:off x="1686426" y="5452891"/>
            <a:ext cx="4334673" cy="621820"/>
            <a:chOff x="0" y="3483428"/>
            <a:chExt cx="3696072" cy="580571"/>
          </a:xfrm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0" name="43 Trapecio"/>
            <p:cNvSpPr/>
            <p:nvPr/>
          </p:nvSpPr>
          <p:spPr>
            <a:xfrm>
              <a:off x="0" y="3483428"/>
              <a:ext cx="3696072" cy="580571"/>
            </a:xfrm>
            <a:prstGeom prst="trapezoid">
              <a:avLst>
                <a:gd name="adj" fmla="val 45473"/>
              </a:avLst>
            </a:prstGeom>
            <a:solidFill>
              <a:srgbClr val="9EB549"/>
            </a:solidFill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1" name="Trapecio 4"/>
            <p:cNvSpPr/>
            <p:nvPr/>
          </p:nvSpPr>
          <p:spPr>
            <a:xfrm>
              <a:off x="637087" y="3483428"/>
              <a:ext cx="2403717" cy="580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3" tIns="16323" rIns="16323" bIns="16323" spcCol="1270" anchor="ctr"/>
            <a:lstStyle/>
            <a:p>
              <a:pPr algn="ctr" defTabSz="571311">
                <a:spcAft>
                  <a:spcPts val="0"/>
                </a:spcAft>
                <a:defRPr/>
              </a:pPr>
              <a:r>
                <a:rPr lang="es-ES" sz="2428" b="1" dirty="0">
                  <a:cs typeface="Arial" pitchFamily="34" charset="0"/>
                </a:rPr>
                <a:t>Exploratorio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838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62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92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54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50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38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71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52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82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976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57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757" y="0"/>
            <a:ext cx="96324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7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3554</TotalTime>
  <Words>1245</Words>
  <Application>Microsoft Office PowerPoint</Application>
  <PresentationFormat>Panorámica</PresentationFormat>
  <Paragraphs>484</Paragraphs>
  <Slides>100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100</vt:i4>
      </vt:variant>
    </vt:vector>
  </HeadingPairs>
  <TitlesOfParts>
    <vt:vector size="113" baseType="lpstr">
      <vt:lpstr>Arial</vt:lpstr>
      <vt:lpstr>Arial Black</vt:lpstr>
      <vt:lpstr>Calibri</vt:lpstr>
      <vt:lpstr>Calibri Light</vt:lpstr>
      <vt:lpstr>Open Sans</vt:lpstr>
      <vt:lpstr>Open Sans Extrabold</vt:lpstr>
      <vt:lpstr>Proxima Nova Lt</vt:lpstr>
      <vt:lpstr>Proxima Nova Rg</vt:lpstr>
      <vt:lpstr>Proxima Nova Th</vt:lpstr>
      <vt:lpstr>Symbol</vt:lpstr>
      <vt:lpstr>Times New Roman</vt:lpstr>
      <vt:lpstr>Tema de Office</vt:lpstr>
      <vt:lpstr>PHOTO-PAINT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Oficina</dc:creator>
  <cp:lastModifiedBy>José Supo</cp:lastModifiedBy>
  <cp:revision>117</cp:revision>
  <dcterms:created xsi:type="dcterms:W3CDTF">2015-11-14T03:28:56Z</dcterms:created>
  <dcterms:modified xsi:type="dcterms:W3CDTF">2016-12-09T04:17:22Z</dcterms:modified>
</cp:coreProperties>
</file>