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63" r:id="rId2"/>
    <p:sldId id="257" r:id="rId3"/>
    <p:sldId id="259" r:id="rId4"/>
    <p:sldId id="256" r:id="rId5"/>
    <p:sldId id="345" r:id="rId6"/>
    <p:sldId id="344" r:id="rId7"/>
    <p:sldId id="267" r:id="rId8"/>
    <p:sldId id="265" r:id="rId9"/>
    <p:sldId id="346" r:id="rId10"/>
    <p:sldId id="261" r:id="rId11"/>
    <p:sldId id="262" r:id="rId12"/>
    <p:sldId id="357" r:id="rId13"/>
    <p:sldId id="313" r:id="rId14"/>
    <p:sldId id="359" r:id="rId15"/>
    <p:sldId id="360" r:id="rId16"/>
    <p:sldId id="362" r:id="rId17"/>
    <p:sldId id="365" r:id="rId18"/>
    <p:sldId id="364" r:id="rId19"/>
    <p:sldId id="366" r:id="rId20"/>
    <p:sldId id="263" r:id="rId21"/>
    <p:sldId id="268" r:id="rId22"/>
    <p:sldId id="269" r:id="rId23"/>
    <p:sldId id="270" r:id="rId24"/>
    <p:sldId id="358" r:id="rId25"/>
    <p:sldId id="307" r:id="rId26"/>
    <p:sldId id="314" r:id="rId27"/>
    <p:sldId id="308" r:id="rId28"/>
    <p:sldId id="309" r:id="rId29"/>
    <p:sldId id="340" r:id="rId30"/>
    <p:sldId id="310" r:id="rId31"/>
    <p:sldId id="354" r:id="rId32"/>
    <p:sldId id="349" r:id="rId33"/>
    <p:sldId id="320" r:id="rId34"/>
    <p:sldId id="321" r:id="rId35"/>
    <p:sldId id="322" r:id="rId36"/>
    <p:sldId id="323" r:id="rId37"/>
    <p:sldId id="324" r:id="rId38"/>
    <p:sldId id="325" r:id="rId39"/>
    <p:sldId id="367" r:id="rId40"/>
    <p:sldId id="368" r:id="rId41"/>
    <p:sldId id="311" r:id="rId42"/>
    <p:sldId id="351" r:id="rId43"/>
    <p:sldId id="341" r:id="rId44"/>
    <p:sldId id="326" r:id="rId45"/>
    <p:sldId id="347" r:id="rId46"/>
    <p:sldId id="36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7" autoAdjust="0"/>
    <p:restoredTop sz="79326" autoAdjust="0"/>
  </p:normalViewPr>
  <p:slideViewPr>
    <p:cSldViewPr snapToGrid="0">
      <p:cViewPr varScale="1">
        <p:scale>
          <a:sx n="48" d="100"/>
          <a:sy n="48" d="100"/>
        </p:scale>
        <p:origin x="1404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7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0D339-F802-4671-9C48-12956439FEA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835D7-38BA-48D4-ACA7-DE0C0268C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2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DD86-6B42-480D-BB43-AE238A3E14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67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Reticular theory VS the </a:t>
            </a:r>
            <a:r>
              <a:rPr lang="en-US" dirty="0" err="1"/>
              <a:t>neurone</a:t>
            </a:r>
            <a:r>
              <a:rPr lang="en-US" dirty="0"/>
              <a:t> doctrine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835D7-38BA-48D4-ACA7-DE0C0268C5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1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Nobel: 1906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835D7-38BA-48D4-ACA7-DE0C0268C5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4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Nobel 1936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835D7-38BA-48D4-ACA7-DE0C0268C5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0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DD86-6B42-480D-BB43-AE238A3E14D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06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DD86-6B42-480D-BB43-AE238A3E14D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6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1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0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5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7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9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1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5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57E40-2534-42AA-95A4-6CE654EAA97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F5CD5-7B5A-4F1E-91D2-607D6EBD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3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4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17875" r="20000" b="6647"/>
          <a:stretch/>
        </p:blipFill>
        <p:spPr>
          <a:xfrm rot="5400000">
            <a:off x="3446996" y="896304"/>
            <a:ext cx="5041330" cy="54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0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0948" y="111125"/>
            <a:ext cx="10378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Special Structures For Neurotransmission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-4445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6347" y="1027112"/>
            <a:ext cx="6970486" cy="53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6459" y="111125"/>
            <a:ext cx="7032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Steps of Neurotransmission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732" y="1160924"/>
            <a:ext cx="6962548" cy="52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3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448" y="1034141"/>
            <a:ext cx="7368948" cy="5531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214" y="53975"/>
            <a:ext cx="5192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Cholinergic Synapse</a:t>
            </a:r>
          </a:p>
        </p:txBody>
      </p:sp>
    </p:spTree>
    <p:extLst>
      <p:ext uri="{BB962C8B-B14F-4D97-AF65-F5344CB8AC3E}">
        <p14:creationId xmlns:p14="http://schemas.microsoft.com/office/powerpoint/2010/main" val="80896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77739" y="34925"/>
            <a:ext cx="58929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Acetylcholine Receptor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70690" y="1345023"/>
            <a:ext cx="10060167" cy="4838062"/>
            <a:chOff x="651376" y="1112795"/>
            <a:chExt cx="11337424" cy="538960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1376" y="1112795"/>
              <a:ext cx="7359650" cy="5386388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6" r="48391" b="9701"/>
            <a:stretch/>
          </p:blipFill>
          <p:spPr>
            <a:xfrm>
              <a:off x="7741116" y="1117600"/>
              <a:ext cx="4247684" cy="5384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93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95456" y="44450"/>
            <a:ext cx="5251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Cholinergic Currents</a:t>
            </a:r>
          </a:p>
        </p:txBody>
      </p:sp>
      <p:pic>
        <p:nvPicPr>
          <p:cNvPr id="5" name="Picture 4" descr="neuro3e-fig-05-1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4940" y="1063171"/>
            <a:ext cx="7386637" cy="55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8410" y="1034143"/>
            <a:ext cx="7368948" cy="5531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5456" y="44450"/>
            <a:ext cx="5251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Cholinergic Currents</a:t>
            </a:r>
          </a:p>
        </p:txBody>
      </p:sp>
    </p:spTree>
    <p:extLst>
      <p:ext uri="{BB962C8B-B14F-4D97-AF65-F5344CB8AC3E}">
        <p14:creationId xmlns:p14="http://schemas.microsoft.com/office/powerpoint/2010/main" val="8117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448" y="1034141"/>
            <a:ext cx="7368948" cy="5531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5456" y="44450"/>
            <a:ext cx="5251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Cholinergic Currents</a:t>
            </a:r>
          </a:p>
        </p:txBody>
      </p:sp>
    </p:spTree>
    <p:extLst>
      <p:ext uri="{BB962C8B-B14F-4D97-AF65-F5344CB8AC3E}">
        <p14:creationId xmlns:p14="http://schemas.microsoft.com/office/powerpoint/2010/main" val="40356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390" y="111125"/>
            <a:ext cx="5160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Recording Synapses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9629" y="1011527"/>
            <a:ext cx="568617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6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Presynaptic &amp; Postsynaptic</a:t>
            </a:r>
          </a:p>
        </p:txBody>
      </p:sp>
    </p:spTree>
    <p:extLst>
      <p:ext uri="{BB962C8B-B14F-4D97-AF65-F5344CB8AC3E}">
        <p14:creationId xmlns:p14="http://schemas.microsoft.com/office/powerpoint/2010/main" val="394999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390" y="111125"/>
            <a:ext cx="5160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Recording Synapses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7" name="Picture 6" descr="neuro3e-fig-05-06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r="44125" b="22217"/>
          <a:stretch/>
        </p:blipFill>
        <p:spPr bwMode="auto">
          <a:xfrm>
            <a:off x="6481010" y="2215148"/>
            <a:ext cx="4908883" cy="409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036" y="2215148"/>
            <a:ext cx="5452440" cy="40929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81914" y="1598383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Voltage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9C14EF-84E7-4C79-BF90-1BAFBA25F23B}"/>
              </a:ext>
            </a:extLst>
          </p:cNvPr>
          <p:cNvSpPr txBox="1"/>
          <p:nvPr/>
        </p:nvSpPr>
        <p:spPr>
          <a:xfrm>
            <a:off x="3289629" y="1011527"/>
            <a:ext cx="568617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6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Presynaptic &amp; Postsynaptic</a:t>
            </a:r>
          </a:p>
        </p:txBody>
      </p:sp>
    </p:spTree>
    <p:extLst>
      <p:ext uri="{BB962C8B-B14F-4D97-AF65-F5344CB8AC3E}">
        <p14:creationId xmlns:p14="http://schemas.microsoft.com/office/powerpoint/2010/main" val="40821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4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390" y="111125"/>
            <a:ext cx="5160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Recording Synapses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7" name="Picture 6" descr="neuro3e-fig-05-06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r="44125" b="22217"/>
          <a:stretch/>
        </p:blipFill>
        <p:spPr bwMode="auto">
          <a:xfrm>
            <a:off x="6481010" y="2215148"/>
            <a:ext cx="4908883" cy="409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81914" y="1598383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Voltage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044" y="2215148"/>
            <a:ext cx="5469122" cy="41054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2491" y="156629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Current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69B12-857F-4D0E-BBE3-ACFF10AD269B}"/>
              </a:ext>
            </a:extLst>
          </p:cNvPr>
          <p:cNvSpPr txBox="1"/>
          <p:nvPr/>
        </p:nvSpPr>
        <p:spPr>
          <a:xfrm>
            <a:off x="3289629" y="1011527"/>
            <a:ext cx="568617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6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Presynaptic &amp; Postsynaptic</a:t>
            </a:r>
          </a:p>
        </p:txBody>
      </p:sp>
    </p:spTree>
    <p:extLst>
      <p:ext uri="{BB962C8B-B14F-4D97-AF65-F5344CB8AC3E}">
        <p14:creationId xmlns:p14="http://schemas.microsoft.com/office/powerpoint/2010/main" val="17737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93155" y="965178"/>
            <a:ext cx="3215856" cy="2453336"/>
            <a:chOff x="2416733" y="-1186011"/>
            <a:chExt cx="3215856" cy="2453336"/>
          </a:xfrm>
        </p:grpSpPr>
        <p:grpSp>
          <p:nvGrpSpPr>
            <p:cNvPr id="24" name="Group 23"/>
            <p:cNvGrpSpPr/>
            <p:nvPr/>
          </p:nvGrpSpPr>
          <p:grpSpPr>
            <a:xfrm>
              <a:off x="2416733" y="-1186011"/>
              <a:ext cx="3215856" cy="2453336"/>
              <a:chOff x="-659714" y="-883342"/>
              <a:chExt cx="3215856" cy="2453336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659714" y="-883342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01" y="-370477"/>
                <a:ext cx="1813427" cy="1770507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502583" y="-116696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Pumps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92340" y="1425208"/>
            <a:ext cx="3215856" cy="2453336"/>
            <a:chOff x="5125177" y="-518832"/>
            <a:chExt cx="3215856" cy="2453336"/>
          </a:xfrm>
        </p:grpSpPr>
        <p:grpSp>
          <p:nvGrpSpPr>
            <p:cNvPr id="25" name="Group 24"/>
            <p:cNvGrpSpPr/>
            <p:nvPr/>
          </p:nvGrpSpPr>
          <p:grpSpPr>
            <a:xfrm>
              <a:off x="5125177" y="-518832"/>
              <a:ext cx="3215856" cy="2453336"/>
              <a:chOff x="1606423" y="-2507271"/>
              <a:chExt cx="3215856" cy="245333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606423" y="-2507271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1283" y="-1743009"/>
                <a:ext cx="2266137" cy="1496313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5410235" y="-493490"/>
              <a:ext cx="27318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ATP-Driven Pumps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591525" y="1885238"/>
            <a:ext cx="3215856" cy="2453336"/>
            <a:chOff x="7831250" y="685289"/>
            <a:chExt cx="3215856" cy="2453336"/>
          </a:xfrm>
        </p:grpSpPr>
        <p:grpSp>
          <p:nvGrpSpPr>
            <p:cNvPr id="26" name="Group 25"/>
            <p:cNvGrpSpPr/>
            <p:nvPr/>
          </p:nvGrpSpPr>
          <p:grpSpPr>
            <a:xfrm>
              <a:off x="7831250" y="685289"/>
              <a:ext cx="3215856" cy="2453336"/>
              <a:chOff x="3563611" y="-1169092"/>
              <a:chExt cx="3215856" cy="245333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563611" y="-1169092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6844" y="-590473"/>
                <a:ext cx="1642690" cy="1791398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8601097" y="726678"/>
              <a:ext cx="1752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Na-K Pump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790710" y="2345268"/>
            <a:ext cx="3215856" cy="2504481"/>
            <a:chOff x="8587451" y="440994"/>
            <a:chExt cx="3215856" cy="2504481"/>
          </a:xfrm>
        </p:grpSpPr>
        <p:grpSp>
          <p:nvGrpSpPr>
            <p:cNvPr id="27" name="Group 26"/>
            <p:cNvGrpSpPr/>
            <p:nvPr/>
          </p:nvGrpSpPr>
          <p:grpSpPr>
            <a:xfrm>
              <a:off x="8587451" y="440994"/>
              <a:ext cx="3215856" cy="2504481"/>
              <a:chOff x="5870135" y="-942975"/>
              <a:chExt cx="3215856" cy="250448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870135" y="-942975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3939" y="-406553"/>
                <a:ext cx="1605829" cy="1968059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9141599" y="496702"/>
              <a:ext cx="2260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Na-K Gradients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89895" y="2856443"/>
            <a:ext cx="3215856" cy="2453336"/>
            <a:chOff x="8929395" y="497337"/>
            <a:chExt cx="3215856" cy="2453336"/>
          </a:xfrm>
        </p:grpSpPr>
        <p:grpSp>
          <p:nvGrpSpPr>
            <p:cNvPr id="28" name="Group 27"/>
            <p:cNvGrpSpPr/>
            <p:nvPr/>
          </p:nvGrpSpPr>
          <p:grpSpPr>
            <a:xfrm>
              <a:off x="8929395" y="497337"/>
              <a:ext cx="3215856" cy="2453336"/>
              <a:chOff x="6435123" y="-1498880"/>
              <a:chExt cx="3215856" cy="2453336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435123" y="-1498880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6550" y="-879806"/>
                <a:ext cx="1715936" cy="1808223"/>
              </a:xfrm>
              <a:prstGeom prst="rect">
                <a:avLst/>
              </a:prstGeom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9764508" y="527306"/>
              <a:ext cx="1422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Channels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189080" y="3316473"/>
            <a:ext cx="3215856" cy="2453336"/>
            <a:chOff x="9741300" y="1385412"/>
            <a:chExt cx="3215856" cy="2453336"/>
          </a:xfrm>
        </p:grpSpPr>
        <p:grpSp>
          <p:nvGrpSpPr>
            <p:cNvPr id="29" name="Group 28"/>
            <p:cNvGrpSpPr/>
            <p:nvPr/>
          </p:nvGrpSpPr>
          <p:grpSpPr>
            <a:xfrm>
              <a:off x="9741300" y="1385412"/>
              <a:ext cx="3215856" cy="2453336"/>
              <a:chOff x="6821161" y="-2050803"/>
              <a:chExt cx="3215856" cy="245333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821161" y="-2050803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480"/>
              <a:stretch/>
            </p:blipFill>
            <p:spPr>
              <a:xfrm>
                <a:off x="7026144" y="-1386310"/>
                <a:ext cx="2756784" cy="1491321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9919189" y="1421080"/>
              <a:ext cx="3015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Equilibrium Potential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362865" y="3762673"/>
            <a:ext cx="3333823" cy="2453336"/>
            <a:chOff x="8974351" y="1566528"/>
            <a:chExt cx="3333823" cy="2453336"/>
          </a:xfrm>
        </p:grpSpPr>
        <p:grpSp>
          <p:nvGrpSpPr>
            <p:cNvPr id="30" name="Group 29"/>
            <p:cNvGrpSpPr/>
            <p:nvPr/>
          </p:nvGrpSpPr>
          <p:grpSpPr>
            <a:xfrm>
              <a:off x="8974351" y="1566528"/>
              <a:ext cx="3215856" cy="2453336"/>
              <a:chOff x="7297411" y="-1498880"/>
              <a:chExt cx="3215856" cy="245333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297411" y="-1498880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0860" y="-790027"/>
                <a:ext cx="2864370" cy="1695985"/>
              </a:xfrm>
              <a:prstGeom prst="rect">
                <a:avLst/>
              </a:prstGeom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9050551" y="1602037"/>
              <a:ext cx="3257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Ion-Selective Channels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87451" y="4236531"/>
            <a:ext cx="3382462" cy="2453336"/>
            <a:chOff x="8587451" y="4179381"/>
            <a:chExt cx="3382462" cy="2453336"/>
          </a:xfrm>
        </p:grpSpPr>
        <p:grpSp>
          <p:nvGrpSpPr>
            <p:cNvPr id="31" name="Group 30"/>
            <p:cNvGrpSpPr/>
            <p:nvPr/>
          </p:nvGrpSpPr>
          <p:grpSpPr>
            <a:xfrm>
              <a:off x="8587451" y="4179381"/>
              <a:ext cx="3382462" cy="2453336"/>
              <a:chOff x="7745086" y="-1723005"/>
              <a:chExt cx="3382462" cy="245333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7745086" y="-1723005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5086" y="-970195"/>
                <a:ext cx="3382462" cy="1395965"/>
              </a:xfrm>
              <a:prstGeom prst="rect">
                <a:avLst/>
              </a:prstGeom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9111588" y="4375276"/>
              <a:ext cx="2281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Channel Gating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160240" y="111125"/>
            <a:ext cx="10564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Ion Channels &amp; Cellular Electrophysiology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4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1042" y="111125"/>
            <a:ext cx="12314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Neuromuscular Junction: Model for Synaptic Function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74055" y="1175657"/>
            <a:ext cx="9942287" cy="5094514"/>
            <a:chOff x="2133599" y="1973943"/>
            <a:chExt cx="7387772" cy="3734710"/>
          </a:xfrm>
        </p:grpSpPr>
        <p:pic>
          <p:nvPicPr>
            <p:cNvPr id="4" name="Picture 4" descr="neuro3e-fig-05-06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89"/>
            <a:stretch/>
          </p:blipFill>
          <p:spPr bwMode="auto">
            <a:xfrm>
              <a:off x="2133599" y="5486402"/>
              <a:ext cx="7387772" cy="22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euro3e-fig-05-06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81" b="22217"/>
            <a:stretch/>
          </p:blipFill>
          <p:spPr bwMode="auto">
            <a:xfrm>
              <a:off x="2133599" y="1973943"/>
              <a:ext cx="7387772" cy="3585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6073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9282" y="111125"/>
            <a:ext cx="4873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Muscle Recordings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24857" y="1407886"/>
            <a:ext cx="9949543" cy="4702628"/>
            <a:chOff x="457200" y="1857829"/>
            <a:chExt cx="8229600" cy="384628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80" b="21842"/>
            <a:stretch/>
          </p:blipFill>
          <p:spPr>
            <a:xfrm>
              <a:off x="457200" y="1857829"/>
              <a:ext cx="8229600" cy="3643086"/>
            </a:xfrm>
            <a:prstGeom prst="rect">
              <a:avLst/>
            </a:prstGeom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70" b="105"/>
            <a:stretch/>
          </p:blipFill>
          <p:spPr>
            <a:xfrm>
              <a:off x="457200" y="5486401"/>
              <a:ext cx="8229600" cy="217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881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6882" y="111125"/>
            <a:ext cx="78197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Distribution of EPP Amplitudes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300" y="1012194"/>
            <a:ext cx="7380514" cy="55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8369" y="111125"/>
            <a:ext cx="5522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Quantal Transmission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neuro3e-fig-05-07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2791" y="1142277"/>
            <a:ext cx="7225506" cy="54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6597" y="44450"/>
            <a:ext cx="8443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Quanta Represent Single Vesicles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2648" y="1579244"/>
            <a:ext cx="11406216" cy="4323922"/>
            <a:chOff x="288479" y="1034141"/>
            <a:chExt cx="15138829" cy="55403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8479" y="1034141"/>
              <a:ext cx="7368948" cy="5531562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6794" y="1034141"/>
              <a:ext cx="7380514" cy="5540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5858" y="44450"/>
            <a:ext cx="66175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Vesicles at a Real Synapse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423" y="1034142"/>
            <a:ext cx="7441520" cy="558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448" y="1034141"/>
            <a:ext cx="7368948" cy="5531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3514" y="44450"/>
            <a:ext cx="5192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Cholinergic Synapse</a:t>
            </a:r>
          </a:p>
        </p:txBody>
      </p:sp>
    </p:spTree>
    <p:extLst>
      <p:ext uri="{BB962C8B-B14F-4D97-AF65-F5344CB8AC3E}">
        <p14:creationId xmlns:p14="http://schemas.microsoft.com/office/powerpoint/2010/main" val="151033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2025" y="53975"/>
            <a:ext cx="72330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Recording Synaptic Currents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538" y="1092200"/>
            <a:ext cx="7311509" cy="548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4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715" y="44450"/>
            <a:ext cx="11577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Membrane Potential Determines Current Flow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623" y="1208315"/>
            <a:ext cx="700425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709" y="63500"/>
            <a:ext cx="55915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Equilibrium Potentials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neuro3e-fig-05-17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0600" y="1048657"/>
            <a:ext cx="7362371" cy="552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5142" y="1101002"/>
            <a:ext cx="710162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Synaptic Transmission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&amp;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Neurotransmitter Receptors</a:t>
            </a:r>
          </a:p>
        </p:txBody>
      </p:sp>
      <p:pic>
        <p:nvPicPr>
          <p:cNvPr id="3" name="Picture 4" descr="brain neuron GIF by Harvard University">
            <a:extLst>
              <a:ext uri="{FF2B5EF4-FFF2-40B4-BE49-F238E27FC236}">
                <a16:creationId xmlns:a16="http://schemas.microsoft.com/office/drawing/2014/main" id="{B52806E2-8125-434B-9C04-7389B71DCF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965" y="3429000"/>
            <a:ext cx="4402070" cy="24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1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1003" y="38555"/>
            <a:ext cx="54232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Test Your Hypothesis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17133" y="1579244"/>
            <a:ext cx="9970180" cy="4209143"/>
            <a:chOff x="1554163" y="2786743"/>
            <a:chExt cx="6035675" cy="2200050"/>
          </a:xfrm>
        </p:grpSpPr>
        <p:pic>
          <p:nvPicPr>
            <p:cNvPr id="4" name="Picture 4" descr="neuro3e-fig-05-16-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17" b="27604"/>
            <a:stretch/>
          </p:blipFill>
          <p:spPr>
            <a:xfrm>
              <a:off x="1554163" y="2786743"/>
              <a:ext cx="6035675" cy="2090057"/>
            </a:xfrm>
            <a:prstGeom prst="rect">
              <a:avLst/>
            </a:prstGeom>
          </p:spPr>
        </p:pic>
        <p:pic>
          <p:nvPicPr>
            <p:cNvPr id="5" name="Picture 4" descr="neuro3e-fig-05-16-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46" b="-1"/>
            <a:stretch/>
          </p:blipFill>
          <p:spPr>
            <a:xfrm>
              <a:off x="1554163" y="4789716"/>
              <a:ext cx="6035675" cy="197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86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448" y="1034141"/>
            <a:ext cx="7368948" cy="5531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3514" y="38555"/>
            <a:ext cx="5192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Cholinergic Synapse</a:t>
            </a:r>
          </a:p>
        </p:txBody>
      </p:sp>
    </p:spTree>
    <p:extLst>
      <p:ext uri="{BB962C8B-B14F-4D97-AF65-F5344CB8AC3E}">
        <p14:creationId xmlns:p14="http://schemas.microsoft.com/office/powerpoint/2010/main" val="220173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683" y="38555"/>
            <a:ext cx="47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Neurotransmitters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2967" y="972003"/>
            <a:ext cx="7589838" cy="569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0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92256" y="38555"/>
            <a:ext cx="5226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Glutamate Synthesis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3395" y="1034143"/>
            <a:ext cx="7361957" cy="55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1686" y="38555"/>
            <a:ext cx="6995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NMDA Glutamate Receptor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15" y="978942"/>
            <a:ext cx="7529739" cy="565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3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1686" y="38555"/>
            <a:ext cx="6995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NMDA Glutamate Receptor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28" y="1035730"/>
            <a:ext cx="7480979" cy="561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05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98652" y="38555"/>
            <a:ext cx="40568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GABA Synthesis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67" y="1001485"/>
            <a:ext cx="7461015" cy="559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7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9218" y="24040"/>
            <a:ext cx="6865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GABA Receptor: Ionotropic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neuro3e-fig-06-09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11" y="986972"/>
            <a:ext cx="7612100" cy="570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2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neuro3e-fig-05-2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6882" y="1037492"/>
            <a:ext cx="7273313" cy="5454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7867" y="9525"/>
            <a:ext cx="76771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GABA Receptor: Metabotropic</a:t>
            </a:r>
          </a:p>
        </p:txBody>
      </p:sp>
    </p:spTree>
    <p:extLst>
      <p:ext uri="{BB962C8B-B14F-4D97-AF65-F5344CB8AC3E}">
        <p14:creationId xmlns:p14="http://schemas.microsoft.com/office/powerpoint/2010/main" val="26361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9230" y="0"/>
            <a:ext cx="94852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Many Neurotransmitters &amp; Receptors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58F15-8B9A-499F-A3C2-D0D011E2838A}"/>
              </a:ext>
            </a:extLst>
          </p:cNvPr>
          <p:cNvSpPr txBox="1"/>
          <p:nvPr/>
        </p:nvSpPr>
        <p:spPr>
          <a:xfrm>
            <a:off x="3728204" y="1326188"/>
            <a:ext cx="4735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sz="3600" dirty="0"/>
              <a:t>To Fire or To Not Fire?</a:t>
            </a:r>
          </a:p>
        </p:txBody>
      </p:sp>
      <p:pic>
        <p:nvPicPr>
          <p:cNvPr id="1028" name="Picture 4" descr="brain neuron GIF by Harvard University">
            <a:extLst>
              <a:ext uri="{FF2B5EF4-FFF2-40B4-BE49-F238E27FC236}">
                <a16:creationId xmlns:a16="http://schemas.microsoft.com/office/drawing/2014/main" id="{6AF41B85-DE52-43E0-B027-8A4565378C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21" y="2251426"/>
            <a:ext cx="6198705" cy="34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9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77" y="1930650"/>
            <a:ext cx="3859888" cy="321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7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9230" y="0"/>
            <a:ext cx="94852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Many Neurotransmitters &amp; Receptors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58F15-8B9A-499F-A3C2-D0D011E2838A}"/>
              </a:ext>
            </a:extLst>
          </p:cNvPr>
          <p:cNvSpPr txBox="1"/>
          <p:nvPr/>
        </p:nvSpPr>
        <p:spPr>
          <a:xfrm>
            <a:off x="3728204" y="1326188"/>
            <a:ext cx="4735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sz="3600" dirty="0"/>
              <a:t>To Fire or To Not Fire?</a:t>
            </a:r>
          </a:p>
        </p:txBody>
      </p:sp>
      <p:pic>
        <p:nvPicPr>
          <p:cNvPr id="1030" name="Picture 6" descr="ftw winning GIF">
            <a:extLst>
              <a:ext uri="{FF2B5EF4-FFF2-40B4-BE49-F238E27FC236}">
                <a16:creationId xmlns:a16="http://schemas.microsoft.com/office/drawing/2014/main" id="{E8B1AEE3-0DDD-476E-946C-F9DFEF3B4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99374"/>
            <a:ext cx="3810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7226" y="38555"/>
            <a:ext cx="7992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Excitatory &amp; Inhibitory Currents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neuro3e-fig-05-19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r="36633" b="15752"/>
          <a:stretch/>
        </p:blipFill>
        <p:spPr>
          <a:xfrm>
            <a:off x="1527627" y="1045029"/>
            <a:ext cx="5598887" cy="5211710"/>
          </a:xfrm>
          <a:prstGeom prst="rect">
            <a:avLst/>
          </a:prstGeom>
        </p:spPr>
      </p:pic>
      <p:pic>
        <p:nvPicPr>
          <p:cNvPr id="5" name="Picture 4" descr="neuro3e-fig-05-19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3" r="36633" b="-215"/>
          <a:stretch/>
        </p:blipFill>
        <p:spPr>
          <a:xfrm>
            <a:off x="1527627" y="6256740"/>
            <a:ext cx="5598887" cy="27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7226" y="38555"/>
            <a:ext cx="7992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Excitatory &amp; Inhibitory Currents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27627" y="1045029"/>
            <a:ext cx="8835570" cy="5471886"/>
            <a:chOff x="2238829" y="1553029"/>
            <a:chExt cx="6919686" cy="4221164"/>
          </a:xfrm>
        </p:grpSpPr>
        <p:pic>
          <p:nvPicPr>
            <p:cNvPr id="4" name="Picture 4" descr="neuro3e-fig-05-19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6" b="15752"/>
            <a:stretch/>
          </p:blipFill>
          <p:spPr>
            <a:xfrm>
              <a:off x="2238829" y="1553029"/>
              <a:ext cx="6919686" cy="4020457"/>
            </a:xfrm>
            <a:prstGeom prst="rect">
              <a:avLst/>
            </a:prstGeom>
          </p:spPr>
        </p:pic>
        <p:pic>
          <p:nvPicPr>
            <p:cNvPr id="5" name="Picture 4" descr="neuro3e-fig-05-19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133"/>
            <a:stretch/>
          </p:blipFill>
          <p:spPr>
            <a:xfrm>
              <a:off x="2238829" y="5573487"/>
              <a:ext cx="6919686" cy="200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47226" y="38555"/>
            <a:ext cx="7992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Excitatory &amp; Inhibitory Currents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728" y="1463429"/>
            <a:ext cx="5229571" cy="446870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2829" y="1463429"/>
            <a:ext cx="5229571" cy="446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711" y="24040"/>
            <a:ext cx="2529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9845" y="1138281"/>
            <a:ext cx="2790692" cy="2104932"/>
            <a:chOff x="6916016" y="1040627"/>
            <a:chExt cx="2790692" cy="210493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/>
            <a:stretch/>
          </p:blipFill>
          <p:spPr>
            <a:xfrm>
              <a:off x="6934310" y="1057092"/>
              <a:ext cx="2772398" cy="208846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916016" y="1040627"/>
              <a:ext cx="2790692" cy="210493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18535" y="1592753"/>
            <a:ext cx="2804113" cy="2104932"/>
            <a:chOff x="213327" y="1579243"/>
            <a:chExt cx="2804113" cy="210493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3327" y="1579243"/>
              <a:ext cx="2804113" cy="210493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26748" y="1579244"/>
              <a:ext cx="2790692" cy="210493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60646" y="2047225"/>
            <a:ext cx="2790692" cy="2104933"/>
            <a:chOff x="721412" y="3445707"/>
            <a:chExt cx="2790692" cy="210493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8766" y="3445707"/>
              <a:ext cx="2783338" cy="2089367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721412" y="3445709"/>
              <a:ext cx="2790692" cy="210493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89336" y="2501698"/>
            <a:ext cx="2790692" cy="2104931"/>
            <a:chOff x="1093626" y="3911553"/>
            <a:chExt cx="2790692" cy="210493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378" y="3912851"/>
              <a:ext cx="2773940" cy="2082281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093626" y="3911553"/>
              <a:ext cx="2790692" cy="210493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18026" y="2956169"/>
            <a:ext cx="2790692" cy="2104931"/>
            <a:chOff x="2328722" y="2562218"/>
            <a:chExt cx="2790692" cy="2104931"/>
          </a:xfrm>
        </p:grpSpPr>
        <p:grpSp>
          <p:nvGrpSpPr>
            <p:cNvPr id="8" name="Group 7"/>
            <p:cNvGrpSpPr/>
            <p:nvPr/>
          </p:nvGrpSpPr>
          <p:grpSpPr>
            <a:xfrm>
              <a:off x="2331420" y="2574739"/>
              <a:ext cx="2787994" cy="2092410"/>
              <a:chOff x="2238829" y="1553029"/>
              <a:chExt cx="6919686" cy="4221164"/>
            </a:xfrm>
          </p:grpSpPr>
          <p:pic>
            <p:nvPicPr>
              <p:cNvPr id="9" name="Picture 4" descr="neuro3e-fig-05-19-1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86" b="15752"/>
              <a:stretch/>
            </p:blipFill>
            <p:spPr>
              <a:xfrm>
                <a:off x="2238829" y="1553029"/>
                <a:ext cx="6919686" cy="4020457"/>
              </a:xfrm>
              <a:prstGeom prst="rect">
                <a:avLst/>
              </a:prstGeom>
            </p:spPr>
          </p:pic>
          <p:pic>
            <p:nvPicPr>
              <p:cNvPr id="10" name="Picture 9" descr="neuro3e-fig-05-19-1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133"/>
              <a:stretch/>
            </p:blipFill>
            <p:spPr>
              <a:xfrm>
                <a:off x="2238829" y="5573487"/>
                <a:ext cx="6919686" cy="200706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2328722" y="2562218"/>
              <a:ext cx="2790692" cy="210493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46716" y="3410640"/>
            <a:ext cx="2790692" cy="2104931"/>
            <a:chOff x="3589543" y="2932180"/>
            <a:chExt cx="2790692" cy="21049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00014" y="2950110"/>
              <a:ext cx="2771255" cy="208019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589543" y="2932180"/>
              <a:ext cx="2790692" cy="210493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775406" y="3865111"/>
            <a:ext cx="2790692" cy="2107378"/>
            <a:chOff x="3903875" y="3998980"/>
            <a:chExt cx="2790692" cy="210737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03875" y="4011502"/>
              <a:ext cx="2790692" cy="20948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903875" y="3998980"/>
              <a:ext cx="2790692" cy="210493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004096" y="4322029"/>
            <a:ext cx="2790693" cy="2104931"/>
            <a:chOff x="5825469" y="4075288"/>
            <a:chExt cx="2790693" cy="210493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25469" y="4087810"/>
              <a:ext cx="2790463" cy="209240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825470" y="4075288"/>
              <a:ext cx="2790692" cy="210493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76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93155" y="965178"/>
            <a:ext cx="3215856" cy="2453336"/>
            <a:chOff x="2416733" y="-1186011"/>
            <a:chExt cx="3215856" cy="2453336"/>
          </a:xfrm>
        </p:grpSpPr>
        <p:grpSp>
          <p:nvGrpSpPr>
            <p:cNvPr id="24" name="Group 23"/>
            <p:cNvGrpSpPr/>
            <p:nvPr/>
          </p:nvGrpSpPr>
          <p:grpSpPr>
            <a:xfrm>
              <a:off x="2416733" y="-1186011"/>
              <a:ext cx="3215856" cy="2453336"/>
              <a:chOff x="-659714" y="-883342"/>
              <a:chExt cx="3215856" cy="2453336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659714" y="-883342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01" y="-370477"/>
                <a:ext cx="1813427" cy="1770507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502583" y="-116696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Pumps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92340" y="1425208"/>
            <a:ext cx="3215856" cy="2453336"/>
            <a:chOff x="5125177" y="-518832"/>
            <a:chExt cx="3215856" cy="2453336"/>
          </a:xfrm>
        </p:grpSpPr>
        <p:grpSp>
          <p:nvGrpSpPr>
            <p:cNvPr id="25" name="Group 24"/>
            <p:cNvGrpSpPr/>
            <p:nvPr/>
          </p:nvGrpSpPr>
          <p:grpSpPr>
            <a:xfrm>
              <a:off x="5125177" y="-518832"/>
              <a:ext cx="3215856" cy="2453336"/>
              <a:chOff x="1606423" y="-2507271"/>
              <a:chExt cx="3215856" cy="245333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606423" y="-2507271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1283" y="-1743009"/>
                <a:ext cx="2266137" cy="1496313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5410235" y="-493490"/>
              <a:ext cx="27318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ATP-Driven Pumps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591525" y="1885238"/>
            <a:ext cx="3215856" cy="2453336"/>
            <a:chOff x="7831250" y="685289"/>
            <a:chExt cx="3215856" cy="2453336"/>
          </a:xfrm>
        </p:grpSpPr>
        <p:grpSp>
          <p:nvGrpSpPr>
            <p:cNvPr id="26" name="Group 25"/>
            <p:cNvGrpSpPr/>
            <p:nvPr/>
          </p:nvGrpSpPr>
          <p:grpSpPr>
            <a:xfrm>
              <a:off x="7831250" y="685289"/>
              <a:ext cx="3215856" cy="2453336"/>
              <a:chOff x="3563611" y="-1169092"/>
              <a:chExt cx="3215856" cy="245333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563611" y="-1169092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6844" y="-590473"/>
                <a:ext cx="1642690" cy="1791398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8601097" y="726678"/>
              <a:ext cx="1752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Na-K Pump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790710" y="2345268"/>
            <a:ext cx="3215856" cy="2504481"/>
            <a:chOff x="8587451" y="440994"/>
            <a:chExt cx="3215856" cy="2504481"/>
          </a:xfrm>
        </p:grpSpPr>
        <p:grpSp>
          <p:nvGrpSpPr>
            <p:cNvPr id="27" name="Group 26"/>
            <p:cNvGrpSpPr/>
            <p:nvPr/>
          </p:nvGrpSpPr>
          <p:grpSpPr>
            <a:xfrm>
              <a:off x="8587451" y="440994"/>
              <a:ext cx="3215856" cy="2504481"/>
              <a:chOff x="5870135" y="-942975"/>
              <a:chExt cx="3215856" cy="250448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870135" y="-942975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3939" y="-406553"/>
                <a:ext cx="1605829" cy="1968059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9141599" y="496702"/>
              <a:ext cx="2260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Na-K Gradients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89895" y="2856443"/>
            <a:ext cx="3215856" cy="2453336"/>
            <a:chOff x="8929395" y="497337"/>
            <a:chExt cx="3215856" cy="2453336"/>
          </a:xfrm>
        </p:grpSpPr>
        <p:grpSp>
          <p:nvGrpSpPr>
            <p:cNvPr id="28" name="Group 27"/>
            <p:cNvGrpSpPr/>
            <p:nvPr/>
          </p:nvGrpSpPr>
          <p:grpSpPr>
            <a:xfrm>
              <a:off x="8929395" y="497337"/>
              <a:ext cx="3215856" cy="2453336"/>
              <a:chOff x="6435123" y="-1498880"/>
              <a:chExt cx="3215856" cy="2453336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435123" y="-1498880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6550" y="-879806"/>
                <a:ext cx="1715936" cy="1808223"/>
              </a:xfrm>
              <a:prstGeom prst="rect">
                <a:avLst/>
              </a:prstGeom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9764508" y="527306"/>
              <a:ext cx="1422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Channels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189080" y="3316473"/>
            <a:ext cx="3215856" cy="2453336"/>
            <a:chOff x="9741300" y="1385412"/>
            <a:chExt cx="3215856" cy="2453336"/>
          </a:xfrm>
        </p:grpSpPr>
        <p:grpSp>
          <p:nvGrpSpPr>
            <p:cNvPr id="29" name="Group 28"/>
            <p:cNvGrpSpPr/>
            <p:nvPr/>
          </p:nvGrpSpPr>
          <p:grpSpPr>
            <a:xfrm>
              <a:off x="9741300" y="1385412"/>
              <a:ext cx="3215856" cy="2453336"/>
              <a:chOff x="6821161" y="-2050803"/>
              <a:chExt cx="3215856" cy="245333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821161" y="-2050803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480"/>
              <a:stretch/>
            </p:blipFill>
            <p:spPr>
              <a:xfrm>
                <a:off x="7026144" y="-1386310"/>
                <a:ext cx="2756784" cy="1491321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9919189" y="1421080"/>
              <a:ext cx="3015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Equilibrium Potential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362865" y="3762673"/>
            <a:ext cx="3333823" cy="2453336"/>
            <a:chOff x="8974351" y="1566528"/>
            <a:chExt cx="3333823" cy="2453336"/>
          </a:xfrm>
        </p:grpSpPr>
        <p:grpSp>
          <p:nvGrpSpPr>
            <p:cNvPr id="30" name="Group 29"/>
            <p:cNvGrpSpPr/>
            <p:nvPr/>
          </p:nvGrpSpPr>
          <p:grpSpPr>
            <a:xfrm>
              <a:off x="8974351" y="1566528"/>
              <a:ext cx="3215856" cy="2453336"/>
              <a:chOff x="7297411" y="-1498880"/>
              <a:chExt cx="3215856" cy="245333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297411" y="-1498880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0860" y="-790027"/>
                <a:ext cx="2864370" cy="1695985"/>
              </a:xfrm>
              <a:prstGeom prst="rect">
                <a:avLst/>
              </a:prstGeom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9050551" y="1602037"/>
              <a:ext cx="3257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Ion-Selective Channels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87451" y="4236531"/>
            <a:ext cx="3382462" cy="2453336"/>
            <a:chOff x="8587451" y="4179381"/>
            <a:chExt cx="3382462" cy="2453336"/>
          </a:xfrm>
        </p:grpSpPr>
        <p:grpSp>
          <p:nvGrpSpPr>
            <p:cNvPr id="31" name="Group 30"/>
            <p:cNvGrpSpPr/>
            <p:nvPr/>
          </p:nvGrpSpPr>
          <p:grpSpPr>
            <a:xfrm>
              <a:off x="8587451" y="4179381"/>
              <a:ext cx="3382462" cy="2453336"/>
              <a:chOff x="7745086" y="-1723005"/>
              <a:chExt cx="3382462" cy="245333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7745086" y="-1723005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5086" y="-970195"/>
                <a:ext cx="3382462" cy="1395965"/>
              </a:xfrm>
              <a:prstGeom prst="rect">
                <a:avLst/>
              </a:prstGeom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9111588" y="4375276"/>
              <a:ext cx="2281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Channel Gating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058642" y="38555"/>
            <a:ext cx="10564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Ion Channels &amp; Cellular Electrophysiology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6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93155" y="965178"/>
            <a:ext cx="3215856" cy="2453336"/>
            <a:chOff x="2416733" y="-1186011"/>
            <a:chExt cx="3215856" cy="2453336"/>
          </a:xfrm>
        </p:grpSpPr>
        <p:grpSp>
          <p:nvGrpSpPr>
            <p:cNvPr id="24" name="Group 23"/>
            <p:cNvGrpSpPr/>
            <p:nvPr/>
          </p:nvGrpSpPr>
          <p:grpSpPr>
            <a:xfrm>
              <a:off x="2416733" y="-1186011"/>
              <a:ext cx="3215856" cy="2453336"/>
              <a:chOff x="-659714" y="-883342"/>
              <a:chExt cx="3215856" cy="2453336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659714" y="-883342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01" y="-370477"/>
                <a:ext cx="1813427" cy="1770507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502583" y="-116696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Pumps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92340" y="1425208"/>
            <a:ext cx="3215856" cy="2453336"/>
            <a:chOff x="5125177" y="-518832"/>
            <a:chExt cx="3215856" cy="2453336"/>
          </a:xfrm>
        </p:grpSpPr>
        <p:grpSp>
          <p:nvGrpSpPr>
            <p:cNvPr id="25" name="Group 24"/>
            <p:cNvGrpSpPr/>
            <p:nvPr/>
          </p:nvGrpSpPr>
          <p:grpSpPr>
            <a:xfrm>
              <a:off x="5125177" y="-518832"/>
              <a:ext cx="3215856" cy="2453336"/>
              <a:chOff x="1606423" y="-2507271"/>
              <a:chExt cx="3215856" cy="245333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606423" y="-2507271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1283" y="-1743009"/>
                <a:ext cx="2266137" cy="1496313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5410235" y="-493490"/>
              <a:ext cx="27318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ATP-Driven Pumps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591525" y="1885238"/>
            <a:ext cx="3215856" cy="2453336"/>
            <a:chOff x="7831250" y="685289"/>
            <a:chExt cx="3215856" cy="2453336"/>
          </a:xfrm>
        </p:grpSpPr>
        <p:grpSp>
          <p:nvGrpSpPr>
            <p:cNvPr id="26" name="Group 25"/>
            <p:cNvGrpSpPr/>
            <p:nvPr/>
          </p:nvGrpSpPr>
          <p:grpSpPr>
            <a:xfrm>
              <a:off x="7831250" y="685289"/>
              <a:ext cx="3215856" cy="2453336"/>
              <a:chOff x="3563611" y="-1169092"/>
              <a:chExt cx="3215856" cy="245333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563611" y="-1169092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6844" y="-590473"/>
                <a:ext cx="1642690" cy="1791398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8601097" y="726678"/>
              <a:ext cx="1752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Na-K Pump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790710" y="2345268"/>
            <a:ext cx="3215856" cy="2504481"/>
            <a:chOff x="8587451" y="440994"/>
            <a:chExt cx="3215856" cy="2504481"/>
          </a:xfrm>
        </p:grpSpPr>
        <p:grpSp>
          <p:nvGrpSpPr>
            <p:cNvPr id="27" name="Group 26"/>
            <p:cNvGrpSpPr/>
            <p:nvPr/>
          </p:nvGrpSpPr>
          <p:grpSpPr>
            <a:xfrm>
              <a:off x="8587451" y="440994"/>
              <a:ext cx="3215856" cy="2504481"/>
              <a:chOff x="5870135" y="-942975"/>
              <a:chExt cx="3215856" cy="250448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870135" y="-942975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3939" y="-406553"/>
                <a:ext cx="1605829" cy="1968059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9141599" y="496702"/>
              <a:ext cx="2260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Na-K Gradients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89895" y="2856443"/>
            <a:ext cx="3215856" cy="2453336"/>
            <a:chOff x="8929395" y="497337"/>
            <a:chExt cx="3215856" cy="2453336"/>
          </a:xfrm>
        </p:grpSpPr>
        <p:grpSp>
          <p:nvGrpSpPr>
            <p:cNvPr id="28" name="Group 27"/>
            <p:cNvGrpSpPr/>
            <p:nvPr/>
          </p:nvGrpSpPr>
          <p:grpSpPr>
            <a:xfrm>
              <a:off x="8929395" y="497337"/>
              <a:ext cx="3215856" cy="2453336"/>
              <a:chOff x="6435123" y="-1498880"/>
              <a:chExt cx="3215856" cy="2453336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435123" y="-1498880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6550" y="-879806"/>
                <a:ext cx="1715936" cy="1808223"/>
              </a:xfrm>
              <a:prstGeom prst="rect">
                <a:avLst/>
              </a:prstGeom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9764508" y="527306"/>
              <a:ext cx="1422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Channels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189080" y="3316473"/>
            <a:ext cx="3215856" cy="2453336"/>
            <a:chOff x="9741300" y="1385412"/>
            <a:chExt cx="3215856" cy="2453336"/>
          </a:xfrm>
        </p:grpSpPr>
        <p:grpSp>
          <p:nvGrpSpPr>
            <p:cNvPr id="29" name="Group 28"/>
            <p:cNvGrpSpPr/>
            <p:nvPr/>
          </p:nvGrpSpPr>
          <p:grpSpPr>
            <a:xfrm>
              <a:off x="9741300" y="1385412"/>
              <a:ext cx="3215856" cy="2453336"/>
              <a:chOff x="6821161" y="-2050803"/>
              <a:chExt cx="3215856" cy="245333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821161" y="-2050803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480"/>
              <a:stretch/>
            </p:blipFill>
            <p:spPr>
              <a:xfrm>
                <a:off x="7026144" y="-1386310"/>
                <a:ext cx="2756784" cy="1491321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9919189" y="1421080"/>
              <a:ext cx="3015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Equilibrium Potential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362865" y="3762673"/>
            <a:ext cx="3333823" cy="2453336"/>
            <a:chOff x="8974351" y="1566528"/>
            <a:chExt cx="3333823" cy="2453336"/>
          </a:xfrm>
        </p:grpSpPr>
        <p:grpSp>
          <p:nvGrpSpPr>
            <p:cNvPr id="30" name="Group 29"/>
            <p:cNvGrpSpPr/>
            <p:nvPr/>
          </p:nvGrpSpPr>
          <p:grpSpPr>
            <a:xfrm>
              <a:off x="8974351" y="1566528"/>
              <a:ext cx="3215856" cy="2453336"/>
              <a:chOff x="7297411" y="-1498880"/>
              <a:chExt cx="3215856" cy="245333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297411" y="-1498880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0860" y="-790027"/>
                <a:ext cx="2864370" cy="1695985"/>
              </a:xfrm>
              <a:prstGeom prst="rect">
                <a:avLst/>
              </a:prstGeom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9050551" y="1602037"/>
              <a:ext cx="3257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Ion-Selective Channels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87451" y="4236531"/>
            <a:ext cx="3382462" cy="2453336"/>
            <a:chOff x="8587451" y="4179381"/>
            <a:chExt cx="3382462" cy="2453336"/>
          </a:xfrm>
        </p:grpSpPr>
        <p:grpSp>
          <p:nvGrpSpPr>
            <p:cNvPr id="31" name="Group 30"/>
            <p:cNvGrpSpPr/>
            <p:nvPr/>
          </p:nvGrpSpPr>
          <p:grpSpPr>
            <a:xfrm>
              <a:off x="8587451" y="4179381"/>
              <a:ext cx="3382462" cy="2453336"/>
              <a:chOff x="7745086" y="-1723005"/>
              <a:chExt cx="3382462" cy="245333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7745086" y="-1723005"/>
                <a:ext cx="3215856" cy="245333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5086" y="-970195"/>
                <a:ext cx="3382462" cy="1395965"/>
              </a:xfrm>
              <a:prstGeom prst="rect">
                <a:avLst/>
              </a:prstGeom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9111588" y="4375276"/>
              <a:ext cx="2281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Channel Gating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058642" y="38555"/>
            <a:ext cx="10564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Ion Channels &amp; Cellular Electrophysiology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50" name="Picture 6" descr="ftw winning GIF">
            <a:extLst>
              <a:ext uri="{FF2B5EF4-FFF2-40B4-BE49-F238E27FC236}">
                <a16:creationId xmlns:a16="http://schemas.microsoft.com/office/drawing/2014/main" id="{12F78591-28B8-481B-A09E-B6A1B00028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0" y="4615829"/>
            <a:ext cx="2175115" cy="182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ftw winning GIF">
            <a:extLst>
              <a:ext uri="{FF2B5EF4-FFF2-40B4-BE49-F238E27FC236}">
                <a16:creationId xmlns:a16="http://schemas.microsoft.com/office/drawing/2014/main" id="{DC531E46-F53E-4E24-8AEC-2715DB5DD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637" y="1181429"/>
            <a:ext cx="2175115" cy="182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27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8598" y="63500"/>
            <a:ext cx="9692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Two Ways Neurons Can Communicate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2050" name="Picture 2" descr="Image result for Cajal stain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1081260"/>
            <a:ext cx="4070350" cy="54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0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27375" y="1579244"/>
            <a:ext cx="3146425" cy="4776924"/>
            <a:chOff x="1866899" y="1579244"/>
            <a:chExt cx="3146425" cy="4776924"/>
          </a:xfrm>
        </p:grpSpPr>
        <p:pic>
          <p:nvPicPr>
            <p:cNvPr id="1026" name="Picture 2" descr="Camillo Golgi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899" y="1579244"/>
              <a:ext cx="3146425" cy="4302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464524" y="5894503"/>
              <a:ext cx="2013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Camillo Golgi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14795" y="1591766"/>
            <a:ext cx="3400290" cy="4764402"/>
            <a:chOff x="6054319" y="1591766"/>
            <a:chExt cx="3400290" cy="4764402"/>
          </a:xfrm>
        </p:grpSpPr>
        <p:pic>
          <p:nvPicPr>
            <p:cNvPr id="1028" name="Picture 4" descr="Cajal-Resto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314" y="1591766"/>
              <a:ext cx="3166688" cy="4302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54319" y="5894503"/>
              <a:ext cx="3400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Santiago Ramon y </a:t>
              </a:r>
              <a:r>
                <a:rPr lang="en-US" sz="2400" dirty="0" err="1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Cajal</a:t>
              </a:r>
              <a:endParaRPr 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08598" y="63500"/>
            <a:ext cx="9692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Two Ways Neurons Can Communicate</a:t>
            </a:r>
          </a:p>
        </p:txBody>
      </p:sp>
    </p:spTree>
    <p:extLst>
      <p:ext uri="{BB962C8B-B14F-4D97-AF65-F5344CB8AC3E}">
        <p14:creationId xmlns:p14="http://schemas.microsoft.com/office/powerpoint/2010/main" val="26385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4"/>
          <a:stretch/>
        </p:blipFill>
        <p:spPr>
          <a:xfrm>
            <a:off x="1036529" y="1131686"/>
            <a:ext cx="3433872" cy="53324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8598" y="63500"/>
            <a:ext cx="9692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Two Ways Neurons Can Communicate</a:t>
            </a:r>
          </a:p>
        </p:txBody>
      </p:sp>
    </p:spTree>
    <p:extLst>
      <p:ext uri="{BB962C8B-B14F-4D97-AF65-F5344CB8AC3E}">
        <p14:creationId xmlns:p14="http://schemas.microsoft.com/office/powerpoint/2010/main" val="574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/>
          <a:stretch/>
        </p:blipFill>
        <p:spPr>
          <a:xfrm>
            <a:off x="1036528" y="1131686"/>
            <a:ext cx="7078771" cy="53324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9" r="31610"/>
          <a:stretch/>
        </p:blipFill>
        <p:spPr>
          <a:xfrm>
            <a:off x="8637797" y="1131686"/>
            <a:ext cx="2601141" cy="5347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AC94A-6519-49CA-AD37-2DE32C56D0C0}"/>
              </a:ext>
            </a:extLst>
          </p:cNvPr>
          <p:cNvSpPr txBox="1"/>
          <p:nvPr/>
        </p:nvSpPr>
        <p:spPr>
          <a:xfrm>
            <a:off x="1408598" y="63500"/>
            <a:ext cx="9692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Two Ways Neurons Can Communicate</a:t>
            </a:r>
          </a:p>
        </p:txBody>
      </p:sp>
    </p:spTree>
    <p:extLst>
      <p:ext uri="{BB962C8B-B14F-4D97-AF65-F5344CB8AC3E}">
        <p14:creationId xmlns:p14="http://schemas.microsoft.com/office/powerpoint/2010/main" val="24011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/>
          <a:stretch/>
        </p:blipFill>
        <p:spPr>
          <a:xfrm>
            <a:off x="1036528" y="1131686"/>
            <a:ext cx="7078771" cy="53324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5400" y="822325"/>
            <a:ext cx="12274550" cy="457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00FF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17060" y="1808694"/>
            <a:ext cx="2667000" cy="4260414"/>
            <a:chOff x="8517060" y="1413039"/>
            <a:chExt cx="2667000" cy="4260414"/>
          </a:xfrm>
        </p:grpSpPr>
        <p:pic>
          <p:nvPicPr>
            <p:cNvPr id="3074" name="Picture 2" descr="Otto Loewi nobe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7060" y="1413039"/>
              <a:ext cx="2667000" cy="3771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053707" y="5211788"/>
              <a:ext cx="1675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Yu Gothic UI" panose="020B0500000000000000" pitchFamily="34" charset="-128"/>
                  <a:ea typeface="Yu Gothic UI" panose="020B0500000000000000" pitchFamily="34" charset="-128"/>
                  <a:cs typeface="Andalus" panose="02020603050405020304" pitchFamily="18" charset="-78"/>
                </a:rPr>
                <a:t>Otto Loewi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08598" y="63500"/>
            <a:ext cx="9692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ndalus" panose="02020603050405020304" pitchFamily="18" charset="-78"/>
              </a:rPr>
              <a:t>Two Ways Neurons Can Communicate</a:t>
            </a:r>
          </a:p>
        </p:txBody>
      </p:sp>
    </p:spTree>
    <p:extLst>
      <p:ext uri="{BB962C8B-B14F-4D97-AF65-F5344CB8AC3E}">
        <p14:creationId xmlns:p14="http://schemas.microsoft.com/office/powerpoint/2010/main" val="17517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242</Words>
  <Application>Microsoft Office PowerPoint</Application>
  <PresentationFormat>Widescreen</PresentationFormat>
  <Paragraphs>90</Paragraphs>
  <Slides>46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Yu Gothic UI</vt:lpstr>
      <vt:lpstr>Andalus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Mark Beenhakker</cp:lastModifiedBy>
  <cp:revision>68</cp:revision>
  <dcterms:created xsi:type="dcterms:W3CDTF">2016-11-10T16:29:47Z</dcterms:created>
  <dcterms:modified xsi:type="dcterms:W3CDTF">2018-11-20T13:40:23Z</dcterms:modified>
</cp:coreProperties>
</file>