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61" r:id="rId2"/>
    <p:sldId id="428" r:id="rId3"/>
    <p:sldId id="322" r:id="rId4"/>
    <p:sldId id="324" r:id="rId5"/>
    <p:sldId id="329" r:id="rId6"/>
    <p:sldId id="256" r:id="rId7"/>
    <p:sldId id="446" r:id="rId8"/>
    <p:sldId id="426" r:id="rId9"/>
    <p:sldId id="371" r:id="rId10"/>
    <p:sldId id="423" r:id="rId11"/>
    <p:sldId id="447" r:id="rId12"/>
    <p:sldId id="445" r:id="rId13"/>
    <p:sldId id="424" r:id="rId14"/>
    <p:sldId id="382" r:id="rId15"/>
    <p:sldId id="378" r:id="rId16"/>
    <p:sldId id="355" r:id="rId17"/>
    <p:sldId id="448" r:id="rId18"/>
    <p:sldId id="444" r:id="rId19"/>
    <p:sldId id="449" r:id="rId20"/>
    <p:sldId id="427" r:id="rId21"/>
    <p:sldId id="394" r:id="rId22"/>
    <p:sldId id="390" r:id="rId23"/>
    <p:sldId id="389" r:id="rId24"/>
    <p:sldId id="450" r:id="rId25"/>
    <p:sldId id="396" r:id="rId26"/>
    <p:sldId id="405" r:id="rId27"/>
    <p:sldId id="404" r:id="rId28"/>
    <p:sldId id="440" r:id="rId29"/>
    <p:sldId id="441" r:id="rId30"/>
    <p:sldId id="403" r:id="rId31"/>
    <p:sldId id="453" r:id="rId32"/>
    <p:sldId id="454" r:id="rId33"/>
    <p:sldId id="455" r:id="rId34"/>
    <p:sldId id="429" r:id="rId35"/>
  </p:sldIdLst>
  <p:sldSz cx="9144000" cy="6858000" type="screen4x3"/>
  <p:notesSz cx="6858000" cy="9144000"/>
  <p:custShowLst>
    <p:custShow name="Custom Show 1" id="0">
      <p:sldLst>
        <p:sld r:id="rId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9900"/>
    <a:srgbClr val="FFFF00"/>
    <a:srgbClr val="FFFF66"/>
    <a:srgbClr val="33CC33"/>
    <a:srgbClr val="A27B00"/>
    <a:srgbClr val="D09E00"/>
    <a:srgbClr val="990099"/>
    <a:srgbClr val="6C0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300" autoAdjust="0"/>
    <p:restoredTop sz="94660"/>
  </p:normalViewPr>
  <p:slideViewPr>
    <p:cSldViewPr>
      <p:cViewPr>
        <p:scale>
          <a:sx n="200" d="100"/>
          <a:sy n="200" d="100"/>
        </p:scale>
        <p:origin x="-72" y="258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200" d="100"/>
        <a:sy n="200" d="100"/>
      </p:scale>
      <p:origin x="0" y="23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urses\MBB\2012\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urses\MBB\2012\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errBars>
            <c:errBarType val="plus"/>
            <c:errValType val="cust"/>
            <c:noEndCap val="0"/>
            <c:plus>
              <c:numRef>
                <c:f>thalfs!$C$7:$C$19</c:f>
                <c:numCache>
                  <c:formatCode>General</c:formatCode>
                  <c:ptCount val="13"/>
                  <c:pt idx="0">
                    <c:v>2</c:v>
                  </c:pt>
                  <c:pt idx="1">
                    <c:v>3.4</c:v>
                  </c:pt>
                  <c:pt idx="2">
                    <c:v>5</c:v>
                  </c:pt>
                  <c:pt idx="3">
                    <c:v>0.9</c:v>
                  </c:pt>
                  <c:pt idx="4">
                    <c:v>13</c:v>
                  </c:pt>
                  <c:pt idx="5">
                    <c:v>0</c:v>
                  </c:pt>
                  <c:pt idx="6">
                    <c:v>24</c:v>
                  </c:pt>
                  <c:pt idx="7">
                    <c:v>5</c:v>
                  </c:pt>
                  <c:pt idx="8">
                    <c:v>0.6</c:v>
                  </c:pt>
                  <c:pt idx="9">
                    <c:v>2.4</c:v>
                  </c:pt>
                  <c:pt idx="10">
                    <c:v>0</c:v>
                  </c:pt>
                  <c:pt idx="11">
                    <c:v>6</c:v>
                  </c:pt>
                  <c:pt idx="1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thalfs!$B$7:$B$19</c:f>
              <c:numCache>
                <c:formatCode>General</c:formatCode>
                <c:ptCount val="13"/>
                <c:pt idx="0">
                  <c:v>12</c:v>
                </c:pt>
                <c:pt idx="1">
                  <c:v>10</c:v>
                </c:pt>
                <c:pt idx="2">
                  <c:v>23</c:v>
                </c:pt>
                <c:pt idx="3">
                  <c:v>2</c:v>
                </c:pt>
                <c:pt idx="4">
                  <c:v>43</c:v>
                </c:pt>
                <c:pt idx="5">
                  <c:v>10</c:v>
                </c:pt>
                <c:pt idx="6">
                  <c:v>74</c:v>
                </c:pt>
                <c:pt idx="7">
                  <c:v>14</c:v>
                </c:pt>
                <c:pt idx="8">
                  <c:v>1.9</c:v>
                </c:pt>
                <c:pt idx="9">
                  <c:v>8</c:v>
                </c:pt>
                <c:pt idx="10">
                  <c:v>39</c:v>
                </c:pt>
                <c:pt idx="11">
                  <c:v>11</c:v>
                </c:pt>
                <c:pt idx="12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76000"/>
        <c:axId val="26577536"/>
      </c:barChart>
      <c:catAx>
        <c:axId val="2657600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26577536"/>
        <c:crosses val="autoZero"/>
        <c:auto val="1"/>
        <c:lblAlgn val="ctr"/>
        <c:lblOffset val="100"/>
        <c:noMultiLvlLbl val="0"/>
      </c:catAx>
      <c:valAx>
        <c:axId val="2657753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crossAx val="26576000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cat>
            <c:numRef>
              <c:f>Sheet1!$I$9:$I$10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cat>
          <c:val>
            <c:numRef>
              <c:f>Sheet1!$J$9:$J$10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56704"/>
        <c:axId val="27258240"/>
      </c:barChart>
      <c:catAx>
        <c:axId val="2725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27258240"/>
        <c:crosses val="autoZero"/>
        <c:auto val="1"/>
        <c:lblAlgn val="ctr"/>
        <c:lblOffset val="100"/>
        <c:noMultiLvlLbl val="0"/>
      </c:catAx>
      <c:valAx>
        <c:axId val="2725824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crossAx val="27256704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25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5D5D"/>
              </a:solidFill>
              <a:ln w="2857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B0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4B4B"/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D00000"/>
              </a:solidFill>
              <a:ln w="28575">
                <a:solidFill>
                  <a:schemeClr val="tx1"/>
                </a:solidFill>
              </a:ln>
            </c:spPr>
          </c:dPt>
          <c:val>
            <c:numRef>
              <c:f>Sheet1!$H$5:$L$5</c:f>
              <c:numCache>
                <c:formatCode>General</c:formatCode>
                <c:ptCount val="5"/>
                <c:pt idx="0">
                  <c:v>5</c:v>
                </c:pt>
                <c:pt idx="1">
                  <c:v>55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7095-61E7-4948-80EC-D68A9EAD25C0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0696-D7EC-4F84-B23B-CE17A611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01AF20-B21D-46FF-8D12-6248F3D762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26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DA8B-E3CE-401E-BE0A-024B9D68A1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89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5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7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7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9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13FF-9994-4503-AC43-ACB59BEA0892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0.png"/><Relationship Id="rId5" Type="http://schemas.openxmlformats.org/officeDocument/2006/relationships/chart" Target="../charts/chart2.xml"/><Relationship Id="rId10" Type="http://schemas.openxmlformats.org/officeDocument/2006/relationships/image" Target="../media/image24.png"/><Relationship Id="rId4" Type="http://schemas.openxmlformats.org/officeDocument/2006/relationships/chart" Target="../charts/chart1.xml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7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44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2.png"/><Relationship Id="rId5" Type="http://schemas.openxmlformats.org/officeDocument/2006/relationships/image" Target="../media/image42.png"/><Relationship Id="rId15" Type="http://schemas.openxmlformats.org/officeDocument/2006/relationships/image" Target="../media/image9.png"/><Relationship Id="rId10" Type="http://schemas.openxmlformats.org/officeDocument/2006/relationships/image" Target="../media/image51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57.jpeg"/><Relationship Id="rId4" Type="http://schemas.openxmlformats.org/officeDocument/2006/relationships/image" Target="../media/image47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1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8.png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9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9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9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0.pn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2.png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1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048000" y="2057400"/>
            <a:ext cx="3124200" cy="2286000"/>
            <a:chOff x="5994805" y="3442049"/>
            <a:chExt cx="2790313" cy="2023510"/>
          </a:xfrm>
        </p:grpSpPr>
        <p:sp>
          <p:nvSpPr>
            <p:cNvPr id="55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6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5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0" name="TextBox 83"/>
          <p:cNvSpPr txBox="1">
            <a:spLocks noChangeArrowheads="1"/>
          </p:cNvSpPr>
          <p:nvPr/>
        </p:nvSpPr>
        <p:spPr bwMode="auto">
          <a:xfrm>
            <a:off x="2084948" y="69598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04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Box 338"/>
          <p:cNvSpPr txBox="1"/>
          <p:nvPr/>
        </p:nvSpPr>
        <p:spPr bwMode="auto">
          <a:xfrm>
            <a:off x="1458561" y="4162425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anesthesia</a:t>
            </a:r>
          </a:p>
        </p:txBody>
      </p:sp>
      <p:sp>
        <p:nvSpPr>
          <p:cNvPr id="340" name="TextBox 339"/>
          <p:cNvSpPr txBox="1"/>
          <p:nvPr/>
        </p:nvSpPr>
        <p:spPr bwMode="auto">
          <a:xfrm>
            <a:off x="1979858" y="3700046"/>
            <a:ext cx="746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death</a:t>
            </a:r>
          </a:p>
        </p:txBody>
      </p:sp>
      <p:cxnSp>
        <p:nvCxnSpPr>
          <p:cNvPr id="324" name="Straight Connector 323"/>
          <p:cNvCxnSpPr/>
          <p:nvPr/>
        </p:nvCxnSpPr>
        <p:spPr>
          <a:xfrm flipV="1">
            <a:off x="2786756" y="390525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2792062" y="434340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flipV="1">
            <a:off x="2790808" y="3905250"/>
            <a:ext cx="1915778" cy="212354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Freeform 328"/>
          <p:cNvSpPr/>
          <p:nvPr/>
        </p:nvSpPr>
        <p:spPr>
          <a:xfrm>
            <a:off x="2846829" y="4562475"/>
            <a:ext cx="2745582" cy="1464469"/>
          </a:xfrm>
          <a:custGeom>
            <a:avLst/>
            <a:gdLst>
              <a:gd name="connsiteX0" fmla="*/ 0 w 2714625"/>
              <a:gd name="connsiteY0" fmla="*/ 1428750 h 1428750"/>
              <a:gd name="connsiteX1" fmla="*/ 857250 w 2714625"/>
              <a:gd name="connsiteY1" fmla="*/ 561975 h 1428750"/>
              <a:gd name="connsiteX2" fmla="*/ 2714625 w 2714625"/>
              <a:gd name="connsiteY2" fmla="*/ 0 h 1428750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82174 h 1482174"/>
              <a:gd name="connsiteX1" fmla="*/ 1050132 w 2738438"/>
              <a:gd name="connsiteY1" fmla="*/ 446330 h 1482174"/>
              <a:gd name="connsiteX2" fmla="*/ 2738438 w 2738438"/>
              <a:gd name="connsiteY2" fmla="*/ 20086 h 1482174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89162 h 1489162"/>
              <a:gd name="connsiteX1" fmla="*/ 2745582 w 2745582"/>
              <a:gd name="connsiteY1" fmla="*/ 24693 h 1489162"/>
              <a:gd name="connsiteX0" fmla="*/ 0 w 2745582"/>
              <a:gd name="connsiteY0" fmla="*/ 1464469 h 1464469"/>
              <a:gd name="connsiteX1" fmla="*/ 2745582 w 2745582"/>
              <a:gd name="connsiteY1" fmla="*/ 0 h 14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5582" h="1464469">
                <a:moveTo>
                  <a:pt x="0" y="1464469"/>
                </a:moveTo>
                <a:cubicBezTo>
                  <a:pt x="1112837" y="-47625"/>
                  <a:pt x="2163763" y="7143"/>
                  <a:pt x="274558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2760382" y="304800"/>
            <a:ext cx="3259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838200"/>
            <a:ext cx="1998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4" name="TextBox 81"/>
          <p:cNvSpPr txBox="1">
            <a:spLocks noChangeArrowheads="1"/>
          </p:cNvSpPr>
          <p:nvPr/>
        </p:nvSpPr>
        <p:spPr bwMode="auto">
          <a:xfrm>
            <a:off x="1655520" y="1105740"/>
            <a:ext cx="6083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 among the first (launched 1963).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7" name="TextBox 81"/>
          <p:cNvSpPr txBox="1">
            <a:spLocks noChangeArrowheads="1"/>
          </p:cNvSpPr>
          <p:nvPr/>
        </p:nvSpPr>
        <p:spPr bwMode="auto">
          <a:xfrm>
            <a:off x="1655520" y="1393448"/>
            <a:ext cx="6352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4 benzodiazepines are among the 200 most commonly </a:t>
            </a:r>
          </a:p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prescribed drugs in the U.S.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09758" y="1949364"/>
            <a:ext cx="2793137" cy="1150832"/>
            <a:chOff x="1909758" y="1949364"/>
            <a:chExt cx="2793137" cy="1150832"/>
          </a:xfrm>
        </p:grpSpPr>
        <p:sp>
          <p:nvSpPr>
            <p:cNvPr id="220" name="TextBox 81"/>
            <p:cNvSpPr txBox="1">
              <a:spLocks noChangeArrowheads="1"/>
            </p:cNvSpPr>
            <p:nvPr/>
          </p:nvSpPr>
          <p:spPr bwMode="auto">
            <a:xfrm>
              <a:off x="1909758" y="1949364"/>
              <a:ext cx="2347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Alprazolam (</a:t>
              </a:r>
              <a:r>
                <a:rPr lang="en-US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Xanax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3" name="TextBox 81"/>
            <p:cNvSpPr txBox="1">
              <a:spLocks noChangeArrowheads="1"/>
            </p:cNvSpPr>
            <p:nvPr/>
          </p:nvSpPr>
          <p:spPr bwMode="auto">
            <a:xfrm>
              <a:off x="1909758" y="2206724"/>
              <a:ext cx="2793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Clonazepam (</a:t>
              </a:r>
              <a:r>
                <a:rPr lang="en-US" i="1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Klonopin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6" name="TextBox 81"/>
            <p:cNvSpPr txBox="1">
              <a:spLocks noChangeArrowheads="1"/>
            </p:cNvSpPr>
            <p:nvPr/>
          </p:nvSpPr>
          <p:spPr bwMode="auto">
            <a:xfrm>
              <a:off x="1909758" y="2468794"/>
              <a:ext cx="22686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Diazepam (</a:t>
              </a:r>
              <a:r>
                <a:rPr lang="en-US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Valium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9" name="TextBox 81"/>
            <p:cNvSpPr txBox="1">
              <a:spLocks noChangeArrowheads="1"/>
            </p:cNvSpPr>
            <p:nvPr/>
          </p:nvSpPr>
          <p:spPr bwMode="auto">
            <a:xfrm>
              <a:off x="1909758" y="2730864"/>
              <a:ext cx="23659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Ativan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1143204" y="3135868"/>
            <a:ext cx="3534248" cy="2892926"/>
            <a:chOff x="1143204" y="3135868"/>
            <a:chExt cx="3534248" cy="2892926"/>
          </a:xfrm>
        </p:grpSpPr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339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90808" y="3527793"/>
              <a:ext cx="0" cy="250100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2675385" y="5029418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2675385" y="53086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675385" y="5565775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TextBox 335"/>
            <p:cNvSpPr txBox="1"/>
            <p:nvPr/>
          </p:nvSpPr>
          <p:spPr bwMode="auto">
            <a:xfrm>
              <a:off x="1568655" y="5381625"/>
              <a:ext cx="11582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6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7" name="TextBox 336"/>
            <p:cNvSpPr txBox="1"/>
            <p:nvPr/>
          </p:nvSpPr>
          <p:spPr bwMode="auto">
            <a:xfrm>
              <a:off x="1689714" y="5124450"/>
              <a:ext cx="1037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38" name="TextBox 337"/>
            <p:cNvSpPr txBox="1"/>
            <p:nvPr/>
          </p:nvSpPr>
          <p:spPr bwMode="auto">
            <a:xfrm>
              <a:off x="1655730" y="4857750"/>
              <a:ext cx="10711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341" name="TextBox 340"/>
            <p:cNvSpPr txBox="1"/>
            <p:nvPr/>
          </p:nvSpPr>
          <p:spPr bwMode="auto">
            <a:xfrm rot="16200000">
              <a:off x="566700" y="4656379"/>
              <a:ext cx="15223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01586" y="5969000"/>
            <a:ext cx="2891546" cy="369332"/>
            <a:chOff x="2801586" y="5969000"/>
            <a:chExt cx="2891546" cy="369332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2801586" y="6028793"/>
              <a:ext cx="289154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Box 342"/>
            <p:cNvSpPr txBox="1"/>
            <p:nvPr/>
          </p:nvSpPr>
          <p:spPr bwMode="auto">
            <a:xfrm>
              <a:off x="3792186" y="5969000"/>
              <a:ext cx="731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dose</a:t>
              </a: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4495800" y="3345500"/>
            <a:ext cx="2579745" cy="760508"/>
            <a:chOff x="5181600" y="3345500"/>
            <a:chExt cx="2579745" cy="760508"/>
          </a:xfrm>
        </p:grpSpPr>
        <p:grpSp>
          <p:nvGrpSpPr>
            <p:cNvPr id="349" name="Group 348"/>
            <p:cNvGrpSpPr/>
            <p:nvPr/>
          </p:nvGrpSpPr>
          <p:grpSpPr>
            <a:xfrm>
              <a:off x="5181600" y="3345500"/>
              <a:ext cx="2579745" cy="540700"/>
              <a:chOff x="5040923" y="3216522"/>
              <a:chExt cx="2579745" cy="540700"/>
            </a:xfrm>
          </p:grpSpPr>
          <p:sp>
            <p:nvSpPr>
              <p:cNvPr id="347" name="TextBox 346"/>
              <p:cNvSpPr txBox="1"/>
              <p:nvPr/>
            </p:nvSpPr>
            <p:spPr bwMode="auto">
              <a:xfrm>
                <a:off x="5040923" y="3216522"/>
                <a:ext cx="2579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most sedative hypnotics</a:t>
                </a:r>
              </a:p>
            </p:txBody>
          </p:sp>
          <p:sp>
            <p:nvSpPr>
              <p:cNvPr id="348" name="TextBox 347"/>
              <p:cNvSpPr txBox="1"/>
              <p:nvPr/>
            </p:nvSpPr>
            <p:spPr bwMode="auto">
              <a:xfrm>
                <a:off x="5390025" y="3418668"/>
                <a:ext cx="188154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(e.g. </a:t>
                </a:r>
                <a:r>
                  <a:rPr lang="en-US" sz="1600" dirty="0" err="1" smtClean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barbituates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p:grpSp>
        <p:sp>
          <p:nvSpPr>
            <p:cNvPr id="350" name="Freeform 349"/>
            <p:cNvSpPr/>
            <p:nvPr/>
          </p:nvSpPr>
          <p:spPr>
            <a:xfrm>
              <a:off x="5635868" y="3851031"/>
              <a:ext cx="737785" cy="254977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785" h="254977">
                  <a:moveTo>
                    <a:pt x="712177" y="0"/>
                  </a:moveTo>
                  <a:cubicBezTo>
                    <a:pt x="872454" y="346929"/>
                    <a:pt x="237392" y="169985"/>
                    <a:pt x="0" y="254977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2" name="TextBox 81"/>
          <p:cNvSpPr txBox="1">
            <a:spLocks noChangeArrowheads="1"/>
          </p:cNvSpPr>
          <p:nvPr/>
        </p:nvSpPr>
        <p:spPr bwMode="auto">
          <a:xfrm>
            <a:off x="3810000" y="4953000"/>
            <a:ext cx="2091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  <a:endParaRPr lang="en-US" dirty="0">
              <a:solidFill>
                <a:srgbClr val="FF00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3" name="Freeform 352"/>
          <p:cNvSpPr/>
          <p:nvPr/>
        </p:nvSpPr>
        <p:spPr>
          <a:xfrm>
            <a:off x="4337752" y="4859144"/>
            <a:ext cx="551152" cy="184751"/>
          </a:xfrm>
          <a:custGeom>
            <a:avLst/>
            <a:gdLst>
              <a:gd name="connsiteX0" fmla="*/ 712177 w 767438"/>
              <a:gd name="connsiteY0" fmla="*/ 0 h 254977"/>
              <a:gd name="connsiteX1" fmla="*/ 694593 w 767438"/>
              <a:gd name="connsiteY1" fmla="*/ 202223 h 254977"/>
              <a:gd name="connsiteX2" fmla="*/ 0 w 767438"/>
              <a:gd name="connsiteY2" fmla="*/ 254977 h 254977"/>
              <a:gd name="connsiteX0" fmla="*/ 712177 w 712177"/>
              <a:gd name="connsiteY0" fmla="*/ 0 h 254977"/>
              <a:gd name="connsiteX1" fmla="*/ 0 w 712177"/>
              <a:gd name="connsiteY1" fmla="*/ 254977 h 254977"/>
              <a:gd name="connsiteX0" fmla="*/ 712177 w 737785"/>
              <a:gd name="connsiteY0" fmla="*/ 0 h 254977"/>
              <a:gd name="connsiteX1" fmla="*/ 0 w 737785"/>
              <a:gd name="connsiteY1" fmla="*/ 254977 h 254977"/>
              <a:gd name="connsiteX0" fmla="*/ 680427 w 707145"/>
              <a:gd name="connsiteY0" fmla="*/ 72526 h 197519"/>
              <a:gd name="connsiteX1" fmla="*/ 0 w 707145"/>
              <a:gd name="connsiteY1" fmla="*/ 10003 h 197519"/>
              <a:gd name="connsiteX0" fmla="*/ 680427 w 705279"/>
              <a:gd name="connsiteY0" fmla="*/ 62523 h 238108"/>
              <a:gd name="connsiteX1" fmla="*/ 0 w 705279"/>
              <a:gd name="connsiteY1" fmla="*/ 0 h 238108"/>
              <a:gd name="connsiteX0" fmla="*/ 680427 w 688649"/>
              <a:gd name="connsiteY0" fmla="*/ 98814 h 98814"/>
              <a:gd name="connsiteX1" fmla="*/ 0 w 688649"/>
              <a:gd name="connsiteY1" fmla="*/ 36291 h 98814"/>
              <a:gd name="connsiteX0" fmla="*/ 845527 w 852080"/>
              <a:gd name="connsiteY0" fmla="*/ 202223 h 202223"/>
              <a:gd name="connsiteX1" fmla="*/ 0 w 852080"/>
              <a:gd name="connsiteY1" fmla="*/ 0 h 202223"/>
              <a:gd name="connsiteX0" fmla="*/ 883627 w 889887"/>
              <a:gd name="connsiteY0" fmla="*/ 202223 h 202223"/>
              <a:gd name="connsiteX1" fmla="*/ 0 w 889887"/>
              <a:gd name="connsiteY1" fmla="*/ 0 h 202223"/>
              <a:gd name="connsiteX0" fmla="*/ 0 w 122416"/>
              <a:gd name="connsiteY0" fmla="*/ 646604 h 646604"/>
              <a:gd name="connsiteX1" fmla="*/ 30773 w 122416"/>
              <a:gd name="connsiteY1" fmla="*/ 0 h 646604"/>
              <a:gd name="connsiteX0" fmla="*/ 712711 w 720543"/>
              <a:gd name="connsiteY0" fmla="*/ 373138 h 373138"/>
              <a:gd name="connsiteX1" fmla="*/ 0 w 720543"/>
              <a:gd name="connsiteY1" fmla="*/ 0 h 373138"/>
              <a:gd name="connsiteX0" fmla="*/ 593070 w 602567"/>
              <a:gd name="connsiteY0" fmla="*/ 407321 h 407321"/>
              <a:gd name="connsiteX1" fmla="*/ 0 w 602567"/>
              <a:gd name="connsiteY1" fmla="*/ 0 h 407321"/>
              <a:gd name="connsiteX0" fmla="*/ 593070 w 602567"/>
              <a:gd name="connsiteY0" fmla="*/ 458595 h 458595"/>
              <a:gd name="connsiteX1" fmla="*/ 0 w 602567"/>
              <a:gd name="connsiteY1" fmla="*/ 0 h 458595"/>
              <a:gd name="connsiteX0" fmla="*/ 364470 w 380361"/>
              <a:gd name="connsiteY0" fmla="*/ 610995 h 610995"/>
              <a:gd name="connsiteX1" fmla="*/ 0 w 380361"/>
              <a:gd name="connsiteY1" fmla="*/ 0 h 610995"/>
              <a:gd name="connsiteX0" fmla="*/ 540683 w 551152"/>
              <a:gd name="connsiteY0" fmla="*/ 184751 h 184751"/>
              <a:gd name="connsiteX1" fmla="*/ 0 w 551152"/>
              <a:gd name="connsiteY1" fmla="*/ 0 h 18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152" h="184751">
                <a:moveTo>
                  <a:pt x="540683" y="184751"/>
                </a:moveTo>
                <a:cubicBezTo>
                  <a:pt x="624760" y="-77920"/>
                  <a:pt x="180242" y="162658"/>
                  <a:pt x="0" y="0"/>
                </a:cubicBezTo>
              </a:path>
            </a:pathLst>
          </a:cu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TextBox 81"/>
          <p:cNvSpPr txBox="1">
            <a:spLocks noChangeArrowheads="1"/>
          </p:cNvSpPr>
          <p:nvPr/>
        </p:nvSpPr>
        <p:spPr bwMode="auto">
          <a:xfrm>
            <a:off x="4206896" y="5164933"/>
            <a:ext cx="1196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alcohol</a:t>
            </a:r>
            <a:endParaRPr lang="en-US" dirty="0">
              <a:solidFill>
                <a:srgbClr val="0099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2964670" y="6504801"/>
            <a:ext cx="26741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5823242" y="5289702"/>
            <a:ext cx="2759794" cy="1153828"/>
            <a:chOff x="6019800" y="5289702"/>
            <a:chExt cx="2759794" cy="1153828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7042131" y="5289702"/>
              <a:ext cx="715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b="1" i="1" dirty="0" smtClean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BUT</a:t>
              </a:r>
            </a:p>
          </p:txBody>
        </p:sp>
        <p:sp>
          <p:nvSpPr>
            <p:cNvPr id="80" name="TextBox 79"/>
            <p:cNvSpPr txBox="1"/>
            <p:nvPr/>
          </p:nvSpPr>
          <p:spPr bwMode="auto">
            <a:xfrm>
              <a:off x="6019800" y="5612533"/>
              <a:ext cx="275979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1" hangingPunct="1"/>
              <a:r>
                <a:rPr lang="en-US" sz="1600" b="1" dirty="0" smtClean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they lower the lethal dose</a:t>
              </a:r>
            </a:p>
            <a:p>
              <a:pPr algn="ctr" eaLnBrk="1" hangingPunct="1"/>
              <a:r>
                <a:rPr lang="en-US" sz="1600" b="1" dirty="0" smtClean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of other CNS depressants</a:t>
              </a:r>
            </a:p>
            <a:p>
              <a:pPr algn="ctr" eaLnBrk="1" hangingPunct="1"/>
              <a:r>
                <a:rPr lang="en-US" sz="1600" b="1" dirty="0" smtClean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(e.g. alcohol)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09801" y="4552401"/>
            <a:ext cx="3281799" cy="781599"/>
            <a:chOff x="5709801" y="4552401"/>
            <a:chExt cx="3281799" cy="781599"/>
          </a:xfrm>
        </p:grpSpPr>
        <p:sp>
          <p:nvSpPr>
            <p:cNvPr id="83" name="TextBox 81"/>
            <p:cNvSpPr txBox="1">
              <a:spLocks noChangeArrowheads="1"/>
            </p:cNvSpPr>
            <p:nvPr/>
          </p:nvSpPr>
          <p:spPr bwMode="auto">
            <a:xfrm>
              <a:off x="5891136" y="4552401"/>
              <a:ext cx="31004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by themselves do not: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12618" y="4766846"/>
              <a:ext cx="2148537" cy="567154"/>
              <a:chOff x="5958752" y="4529270"/>
              <a:chExt cx="2148537" cy="567154"/>
            </a:xfrm>
          </p:grpSpPr>
          <p:sp>
            <p:nvSpPr>
              <p:cNvPr id="88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757870"/>
                <a:ext cx="16852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cause fatalities</a:t>
                </a:r>
              </a:p>
            </p:txBody>
          </p:sp>
          <p:sp>
            <p:nvSpPr>
              <p:cNvPr id="89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529270"/>
                <a:ext cx="214853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produce anesthesia</a:t>
                </a:r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801" y="4615729"/>
              <a:ext cx="282530" cy="21189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4887025"/>
              <a:ext cx="203200" cy="15240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5105190"/>
              <a:ext cx="203200" cy="152400"/>
            </a:xfrm>
            <a:prstGeom prst="rect">
              <a:avLst/>
            </a:prstGeom>
          </p:spPr>
        </p:pic>
      </p:grpSp>
      <p:sp>
        <p:nvSpPr>
          <p:cNvPr id="82" name="Freeform 81"/>
          <p:cNvSpPr/>
          <p:nvPr/>
        </p:nvSpPr>
        <p:spPr>
          <a:xfrm>
            <a:off x="2846829" y="4563877"/>
            <a:ext cx="2745582" cy="1464469"/>
          </a:xfrm>
          <a:custGeom>
            <a:avLst/>
            <a:gdLst>
              <a:gd name="connsiteX0" fmla="*/ 0 w 2714625"/>
              <a:gd name="connsiteY0" fmla="*/ 1428750 h 1428750"/>
              <a:gd name="connsiteX1" fmla="*/ 857250 w 2714625"/>
              <a:gd name="connsiteY1" fmla="*/ 561975 h 1428750"/>
              <a:gd name="connsiteX2" fmla="*/ 2714625 w 2714625"/>
              <a:gd name="connsiteY2" fmla="*/ 0 h 1428750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82174 h 1482174"/>
              <a:gd name="connsiteX1" fmla="*/ 1050132 w 2738438"/>
              <a:gd name="connsiteY1" fmla="*/ 446330 h 1482174"/>
              <a:gd name="connsiteX2" fmla="*/ 2738438 w 2738438"/>
              <a:gd name="connsiteY2" fmla="*/ 20086 h 1482174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89162 h 1489162"/>
              <a:gd name="connsiteX1" fmla="*/ 2745582 w 2745582"/>
              <a:gd name="connsiteY1" fmla="*/ 24693 h 1489162"/>
              <a:gd name="connsiteX0" fmla="*/ 0 w 2745582"/>
              <a:gd name="connsiteY0" fmla="*/ 1464469 h 1464469"/>
              <a:gd name="connsiteX1" fmla="*/ 2745582 w 2745582"/>
              <a:gd name="connsiteY1" fmla="*/ 0 h 14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5582" h="1464469">
                <a:moveTo>
                  <a:pt x="0" y="1464469"/>
                </a:moveTo>
                <a:cubicBezTo>
                  <a:pt x="1112837" y="-47625"/>
                  <a:pt x="2163763" y="7143"/>
                  <a:pt x="274558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7" y="3180576"/>
            <a:ext cx="365760" cy="27432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0" y="885825"/>
            <a:ext cx="365760" cy="27432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205531"/>
            <a:ext cx="239032" cy="17927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481134"/>
            <a:ext cx="239032" cy="17927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077333"/>
            <a:ext cx="155838" cy="11687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346921"/>
            <a:ext cx="155838" cy="11687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600921"/>
            <a:ext cx="155838" cy="11687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867621"/>
            <a:ext cx="155838" cy="11687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8452400" y="6125094"/>
            <a:ext cx="623531" cy="653932"/>
            <a:chOff x="5556850" y="1448010"/>
            <a:chExt cx="846331" cy="92165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6" name="Group 75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9</a:t>
                </a: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443269" y="4495800"/>
            <a:ext cx="623531" cy="653932"/>
            <a:chOff x="5556850" y="1448010"/>
            <a:chExt cx="846331" cy="92165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774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2760382" y="304800"/>
            <a:ext cx="3259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838200"/>
            <a:ext cx="1998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4" name="TextBox 81"/>
          <p:cNvSpPr txBox="1">
            <a:spLocks noChangeArrowheads="1"/>
          </p:cNvSpPr>
          <p:nvPr/>
        </p:nvSpPr>
        <p:spPr bwMode="auto">
          <a:xfrm>
            <a:off x="1655520" y="1105740"/>
            <a:ext cx="6083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 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 among the first (launched 1963).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7" name="TextBox 81"/>
          <p:cNvSpPr txBox="1">
            <a:spLocks noChangeArrowheads="1"/>
          </p:cNvSpPr>
          <p:nvPr/>
        </p:nvSpPr>
        <p:spPr bwMode="auto">
          <a:xfrm>
            <a:off x="1655520" y="1393448"/>
            <a:ext cx="6352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4 benzodiazepines are among the 200 most commonly </a:t>
            </a:r>
          </a:p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prescribed drugs in the U.S.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0" name="TextBox 81"/>
          <p:cNvSpPr txBox="1">
            <a:spLocks noChangeArrowheads="1"/>
          </p:cNvSpPr>
          <p:nvPr/>
        </p:nvSpPr>
        <p:spPr bwMode="auto">
          <a:xfrm>
            <a:off x="1909758" y="1949364"/>
            <a:ext cx="234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Alprazolam (</a:t>
            </a:r>
            <a:r>
              <a:rPr lang="en-US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Xanax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3" name="TextBox 81"/>
          <p:cNvSpPr txBox="1">
            <a:spLocks noChangeArrowheads="1"/>
          </p:cNvSpPr>
          <p:nvPr/>
        </p:nvSpPr>
        <p:spPr bwMode="auto">
          <a:xfrm>
            <a:off x="1909758" y="2206724"/>
            <a:ext cx="2793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Clonazepam (</a:t>
            </a:r>
            <a:r>
              <a:rPr lang="en-US" i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Klonopin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6" name="TextBox 81"/>
          <p:cNvSpPr txBox="1">
            <a:spLocks noChangeArrowheads="1"/>
          </p:cNvSpPr>
          <p:nvPr/>
        </p:nvSpPr>
        <p:spPr bwMode="auto">
          <a:xfrm>
            <a:off x="1909758" y="2468794"/>
            <a:ext cx="2268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9" name="TextBox 81"/>
          <p:cNvSpPr txBox="1">
            <a:spLocks noChangeArrowheads="1"/>
          </p:cNvSpPr>
          <p:nvPr/>
        </p:nvSpPr>
        <p:spPr bwMode="auto">
          <a:xfrm>
            <a:off x="1909758" y="2730864"/>
            <a:ext cx="2365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Lorazepam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Ativan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58" name="Group 357"/>
          <p:cNvGrpSpPr/>
          <p:nvPr/>
        </p:nvGrpSpPr>
        <p:grpSpPr>
          <a:xfrm>
            <a:off x="1143204" y="3135868"/>
            <a:ext cx="3534248" cy="2892926"/>
            <a:chOff x="1143204" y="3135868"/>
            <a:chExt cx="3534248" cy="2892926"/>
          </a:xfrm>
        </p:grpSpPr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339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90808" y="3527793"/>
              <a:ext cx="0" cy="250100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2675385" y="5029418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2675385" y="53086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675385" y="5565775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TextBox 335"/>
            <p:cNvSpPr txBox="1"/>
            <p:nvPr/>
          </p:nvSpPr>
          <p:spPr bwMode="auto">
            <a:xfrm>
              <a:off x="1568655" y="5381625"/>
              <a:ext cx="11582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6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7" name="TextBox 336"/>
            <p:cNvSpPr txBox="1"/>
            <p:nvPr/>
          </p:nvSpPr>
          <p:spPr bwMode="auto">
            <a:xfrm>
              <a:off x="1689714" y="5124450"/>
              <a:ext cx="1037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38" name="TextBox 337"/>
            <p:cNvSpPr txBox="1"/>
            <p:nvPr/>
          </p:nvSpPr>
          <p:spPr bwMode="auto">
            <a:xfrm>
              <a:off x="1655730" y="4857750"/>
              <a:ext cx="10711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341" name="TextBox 340"/>
            <p:cNvSpPr txBox="1"/>
            <p:nvPr/>
          </p:nvSpPr>
          <p:spPr bwMode="auto">
            <a:xfrm rot="16200000">
              <a:off x="566700" y="4656379"/>
              <a:ext cx="15223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cxnSp>
        <p:nvCxnSpPr>
          <p:cNvPr id="320" name="Straight Connector 319"/>
          <p:cNvCxnSpPr/>
          <p:nvPr/>
        </p:nvCxnSpPr>
        <p:spPr>
          <a:xfrm>
            <a:off x="2801586" y="6028793"/>
            <a:ext cx="2891546" cy="1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458561" y="3709571"/>
            <a:ext cx="4149415" cy="800933"/>
            <a:chOff x="1458561" y="3700046"/>
            <a:chExt cx="4149415" cy="800933"/>
          </a:xfrm>
        </p:grpSpPr>
        <p:sp>
          <p:nvSpPr>
            <p:cNvPr id="339" name="TextBox 338"/>
            <p:cNvSpPr txBox="1"/>
            <p:nvPr/>
          </p:nvSpPr>
          <p:spPr bwMode="auto">
            <a:xfrm>
              <a:off x="1458561" y="4162425"/>
              <a:ext cx="12682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340" name="TextBox 339"/>
            <p:cNvSpPr txBox="1"/>
            <p:nvPr/>
          </p:nvSpPr>
          <p:spPr bwMode="auto">
            <a:xfrm>
              <a:off x="1979858" y="3700046"/>
              <a:ext cx="7469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324" name="Straight Connector 323"/>
            <p:cNvCxnSpPr/>
            <p:nvPr/>
          </p:nvCxnSpPr>
          <p:spPr>
            <a:xfrm flipV="1">
              <a:off x="2786756" y="390525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2792062" y="434340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652486" y="6005286"/>
            <a:ext cx="2562142" cy="465411"/>
            <a:chOff x="5241905" y="2452694"/>
            <a:chExt cx="2562142" cy="46541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79133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620000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73045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126089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5241905" y="2452694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5989029" y="2452694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  <a:endParaRPr lang="en-US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6688925" y="2452694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7436639" y="2452694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6101770" y="2579551"/>
              <a:ext cx="13769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879818" y="4572000"/>
            <a:ext cx="2306394" cy="1443718"/>
            <a:chOff x="2879818" y="4572000"/>
            <a:chExt cx="2306394" cy="1443718"/>
          </a:xfrm>
        </p:grpSpPr>
        <p:grpSp>
          <p:nvGrpSpPr>
            <p:cNvPr id="96" name="Group 95"/>
            <p:cNvGrpSpPr/>
            <p:nvPr/>
          </p:nvGrpSpPr>
          <p:grpSpPr>
            <a:xfrm>
              <a:off x="2879818" y="5022850"/>
              <a:ext cx="656852" cy="992868"/>
              <a:chOff x="3048869" y="5022850"/>
              <a:chExt cx="492563" cy="992868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V="1">
                <a:off x="3053632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3536160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3048869" y="5040929"/>
                <a:ext cx="492563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81"/>
            <p:cNvSpPr txBox="1">
              <a:spLocks noChangeArrowheads="1"/>
            </p:cNvSpPr>
            <p:nvPr/>
          </p:nvSpPr>
          <p:spPr bwMode="auto">
            <a:xfrm>
              <a:off x="3429000" y="4572000"/>
              <a:ext cx="17572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hypnotic</a:t>
              </a:r>
              <a:endParaRPr lang="en-US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3576638" y="4869657"/>
              <a:ext cx="576263" cy="145256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81844 w 581844"/>
                <a:gd name="connsiteY0" fmla="*/ 0 h 200371"/>
                <a:gd name="connsiteX1" fmla="*/ 50824 w 581844"/>
                <a:gd name="connsiteY1" fmla="*/ 195262 h 200371"/>
                <a:gd name="connsiteX2" fmla="*/ 12724 w 581844"/>
                <a:gd name="connsiteY2" fmla="*/ 138112 h 200371"/>
                <a:gd name="connsiteX0" fmla="*/ 569120 w 569120"/>
                <a:gd name="connsiteY0" fmla="*/ 0 h 145750"/>
                <a:gd name="connsiteX1" fmla="*/ 126207 w 569120"/>
                <a:gd name="connsiteY1" fmla="*/ 114300 h 145750"/>
                <a:gd name="connsiteX2" fmla="*/ 0 w 569120"/>
                <a:gd name="connsiteY2" fmla="*/ 138112 h 145750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263" h="145256">
                  <a:moveTo>
                    <a:pt x="576263" y="0"/>
                  </a:moveTo>
                  <a:cubicBezTo>
                    <a:pt x="577056" y="115093"/>
                    <a:pt x="80169" y="82550"/>
                    <a:pt x="0" y="145256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867025" y="5547727"/>
            <a:ext cx="4600575" cy="487538"/>
            <a:chOff x="2867025" y="5547727"/>
            <a:chExt cx="4600575" cy="487538"/>
          </a:xfrm>
        </p:grpSpPr>
        <p:grpSp>
          <p:nvGrpSpPr>
            <p:cNvPr id="103" name="Group 102"/>
            <p:cNvGrpSpPr/>
            <p:nvPr/>
          </p:nvGrpSpPr>
          <p:grpSpPr>
            <a:xfrm>
              <a:off x="2867025" y="5547727"/>
              <a:ext cx="2514600" cy="471166"/>
              <a:chOff x="2867025" y="5547727"/>
              <a:chExt cx="2514600" cy="471166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flipV="1">
                <a:off x="2886579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370400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867025" y="5556306"/>
                <a:ext cx="25146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81"/>
            <p:cNvSpPr txBox="1">
              <a:spLocks noChangeArrowheads="1"/>
            </p:cNvSpPr>
            <p:nvPr/>
          </p:nvSpPr>
          <p:spPr bwMode="auto">
            <a:xfrm>
              <a:off x="5611002" y="5574268"/>
              <a:ext cx="18565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anxiolytic</a:t>
              </a:r>
              <a:endParaRPr lang="en-US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395910" y="5810251"/>
              <a:ext cx="1032949" cy="225014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31020 w 531020"/>
                <a:gd name="connsiteY0" fmla="*/ 0 h 252933"/>
                <a:gd name="connsiteX1" fmla="*/ 0 w 531020"/>
                <a:gd name="connsiteY1" fmla="*/ 195262 h 252933"/>
                <a:gd name="connsiteX2" fmla="*/ 0 w 531020"/>
                <a:gd name="connsiteY2" fmla="*/ 195262 h 252933"/>
                <a:gd name="connsiteX0" fmla="*/ 700089 w 700089"/>
                <a:gd name="connsiteY0" fmla="*/ 14288 h 209619"/>
                <a:gd name="connsiteX1" fmla="*/ 169069 w 700089"/>
                <a:gd name="connsiteY1" fmla="*/ 209550 h 209619"/>
                <a:gd name="connsiteX2" fmla="*/ 0 w 700089"/>
                <a:gd name="connsiteY2" fmla="*/ 0 h 209619"/>
                <a:gd name="connsiteX0" fmla="*/ 700089 w 700089"/>
                <a:gd name="connsiteY0" fmla="*/ 14288 h 169259"/>
                <a:gd name="connsiteX1" fmla="*/ 423863 w 700089"/>
                <a:gd name="connsiteY1" fmla="*/ 169069 h 169259"/>
                <a:gd name="connsiteX2" fmla="*/ 0 w 700089"/>
                <a:gd name="connsiteY2" fmla="*/ 0 h 169259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21245"/>
                <a:gd name="connsiteX1" fmla="*/ 0 w 700089"/>
                <a:gd name="connsiteY1" fmla="*/ 0 h 121245"/>
                <a:gd name="connsiteX0" fmla="*/ 992983 w 992983"/>
                <a:gd name="connsiteY0" fmla="*/ 119063 h 158139"/>
                <a:gd name="connsiteX1" fmla="*/ 0 w 992983"/>
                <a:gd name="connsiteY1" fmla="*/ 0 h 158139"/>
                <a:gd name="connsiteX0" fmla="*/ 992983 w 992983"/>
                <a:gd name="connsiteY0" fmla="*/ 119063 h 204256"/>
                <a:gd name="connsiteX1" fmla="*/ 0 w 992983"/>
                <a:gd name="connsiteY1" fmla="*/ 0 h 204256"/>
                <a:gd name="connsiteX0" fmla="*/ 988220 w 988220"/>
                <a:gd name="connsiteY0" fmla="*/ 52388 h 169617"/>
                <a:gd name="connsiteX1" fmla="*/ 0 w 988220"/>
                <a:gd name="connsiteY1" fmla="*/ 0 h 169617"/>
                <a:gd name="connsiteX0" fmla="*/ 988220 w 1001686"/>
                <a:gd name="connsiteY0" fmla="*/ 52388 h 206171"/>
                <a:gd name="connsiteX1" fmla="*/ 0 w 1001686"/>
                <a:gd name="connsiteY1" fmla="*/ 0 h 206171"/>
                <a:gd name="connsiteX0" fmla="*/ 1021557 w 1032949"/>
                <a:gd name="connsiteY0" fmla="*/ 85725 h 225014"/>
                <a:gd name="connsiteX1" fmla="*/ 0 w 1032949"/>
                <a:gd name="connsiteY1" fmla="*/ 0 h 22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2949" h="225014">
                  <a:moveTo>
                    <a:pt x="1021557" y="85725"/>
                  </a:moveTo>
                  <a:cubicBezTo>
                    <a:pt x="1069182" y="297656"/>
                    <a:pt x="1009650" y="266701"/>
                    <a:pt x="0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 bwMode="auto">
          <a:xfrm>
            <a:off x="2964670" y="6504801"/>
            <a:ext cx="26741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7" y="3180576"/>
            <a:ext cx="365760" cy="27432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0" y="885825"/>
            <a:ext cx="365760" cy="27432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205531"/>
            <a:ext cx="239032" cy="17927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481134"/>
            <a:ext cx="239032" cy="17927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077333"/>
            <a:ext cx="155838" cy="11687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346921"/>
            <a:ext cx="155838" cy="116879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600921"/>
            <a:ext cx="155838" cy="116879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867621"/>
            <a:ext cx="155838" cy="1168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51309" y="3835387"/>
            <a:ext cx="2377814" cy="640199"/>
            <a:chOff x="6451309" y="3835387"/>
            <a:chExt cx="2377814" cy="640199"/>
          </a:xfrm>
        </p:grpSpPr>
        <p:sp>
          <p:nvSpPr>
            <p:cNvPr id="129" name="TextBox 81"/>
            <p:cNvSpPr txBox="1">
              <a:spLocks noChangeArrowheads="1"/>
            </p:cNvSpPr>
            <p:nvPr/>
          </p:nvSpPr>
          <p:spPr bwMode="auto">
            <a:xfrm>
              <a:off x="7010400" y="3835387"/>
              <a:ext cx="12404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u="sng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Problems</a:t>
              </a:r>
              <a:endParaRPr lang="en-US" u="sng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" name="TextBox 81"/>
            <p:cNvSpPr txBox="1">
              <a:spLocks noChangeArrowheads="1"/>
            </p:cNvSpPr>
            <p:nvPr/>
          </p:nvSpPr>
          <p:spPr bwMode="auto">
            <a:xfrm>
              <a:off x="6628841" y="4106254"/>
              <a:ext cx="22002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pharmacokinetics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309" y="4207527"/>
              <a:ext cx="277221" cy="20791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450809" y="4389252"/>
            <a:ext cx="1669915" cy="369332"/>
            <a:chOff x="6450809" y="4389252"/>
            <a:chExt cx="1669915" cy="369332"/>
          </a:xfrm>
        </p:grpSpPr>
        <p:sp>
          <p:nvSpPr>
            <p:cNvPr id="127" name="TextBox 81"/>
            <p:cNvSpPr txBox="1">
              <a:spLocks noChangeArrowheads="1"/>
            </p:cNvSpPr>
            <p:nvPr/>
          </p:nvSpPr>
          <p:spPr bwMode="auto">
            <a:xfrm>
              <a:off x="6628841" y="4389252"/>
              <a:ext cx="14918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side effects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809" y="4477389"/>
              <a:ext cx="277221" cy="207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459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2760382" y="304800"/>
            <a:ext cx="3259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838200"/>
            <a:ext cx="1998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4" name="TextBox 81"/>
          <p:cNvSpPr txBox="1">
            <a:spLocks noChangeArrowheads="1"/>
          </p:cNvSpPr>
          <p:nvPr/>
        </p:nvSpPr>
        <p:spPr bwMode="auto">
          <a:xfrm>
            <a:off x="1655520" y="1105740"/>
            <a:ext cx="6083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 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 among the first (launched 1963).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7" name="TextBox 81"/>
          <p:cNvSpPr txBox="1">
            <a:spLocks noChangeArrowheads="1"/>
          </p:cNvSpPr>
          <p:nvPr/>
        </p:nvSpPr>
        <p:spPr bwMode="auto">
          <a:xfrm>
            <a:off x="1655520" y="1393448"/>
            <a:ext cx="6352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4 benzodiazepines are among the 200 most commonly </a:t>
            </a:r>
          </a:p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prescribed drugs in the U.S.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0" name="TextBox 81"/>
          <p:cNvSpPr txBox="1">
            <a:spLocks noChangeArrowheads="1"/>
          </p:cNvSpPr>
          <p:nvPr/>
        </p:nvSpPr>
        <p:spPr bwMode="auto">
          <a:xfrm>
            <a:off x="1909758" y="1949364"/>
            <a:ext cx="234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Alprazolam (</a:t>
            </a:r>
            <a:r>
              <a:rPr lang="en-US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Xanax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3" name="TextBox 81"/>
          <p:cNvSpPr txBox="1">
            <a:spLocks noChangeArrowheads="1"/>
          </p:cNvSpPr>
          <p:nvPr/>
        </p:nvSpPr>
        <p:spPr bwMode="auto">
          <a:xfrm>
            <a:off x="1909758" y="2206724"/>
            <a:ext cx="2793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Clonazepam (</a:t>
            </a:r>
            <a:r>
              <a:rPr lang="en-US" i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Klonopin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6" name="TextBox 81"/>
          <p:cNvSpPr txBox="1">
            <a:spLocks noChangeArrowheads="1"/>
          </p:cNvSpPr>
          <p:nvPr/>
        </p:nvSpPr>
        <p:spPr bwMode="auto">
          <a:xfrm>
            <a:off x="1909758" y="2468794"/>
            <a:ext cx="2268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9" name="TextBox 81"/>
          <p:cNvSpPr txBox="1">
            <a:spLocks noChangeArrowheads="1"/>
          </p:cNvSpPr>
          <p:nvPr/>
        </p:nvSpPr>
        <p:spPr bwMode="auto">
          <a:xfrm>
            <a:off x="1909758" y="2730864"/>
            <a:ext cx="2365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Lorazepam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Ativan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58" name="Group 357"/>
          <p:cNvGrpSpPr/>
          <p:nvPr/>
        </p:nvGrpSpPr>
        <p:grpSpPr>
          <a:xfrm>
            <a:off x="1143204" y="3135868"/>
            <a:ext cx="3534248" cy="2892926"/>
            <a:chOff x="1143204" y="3135868"/>
            <a:chExt cx="3534248" cy="2892926"/>
          </a:xfrm>
        </p:grpSpPr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339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90808" y="3527793"/>
              <a:ext cx="0" cy="250100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2675385" y="5029418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2675385" y="53086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675385" y="5565775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TextBox 335"/>
            <p:cNvSpPr txBox="1"/>
            <p:nvPr/>
          </p:nvSpPr>
          <p:spPr bwMode="auto">
            <a:xfrm>
              <a:off x="1568655" y="5381625"/>
              <a:ext cx="11582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6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7" name="TextBox 336"/>
            <p:cNvSpPr txBox="1"/>
            <p:nvPr/>
          </p:nvSpPr>
          <p:spPr bwMode="auto">
            <a:xfrm>
              <a:off x="1689714" y="5124450"/>
              <a:ext cx="1037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38" name="TextBox 337"/>
            <p:cNvSpPr txBox="1"/>
            <p:nvPr/>
          </p:nvSpPr>
          <p:spPr bwMode="auto">
            <a:xfrm>
              <a:off x="1655730" y="4857750"/>
              <a:ext cx="10711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341" name="TextBox 340"/>
            <p:cNvSpPr txBox="1"/>
            <p:nvPr/>
          </p:nvSpPr>
          <p:spPr bwMode="auto">
            <a:xfrm rot="16200000">
              <a:off x="566700" y="4656379"/>
              <a:ext cx="15223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cxnSp>
        <p:nvCxnSpPr>
          <p:cNvPr id="320" name="Straight Connector 319"/>
          <p:cNvCxnSpPr/>
          <p:nvPr/>
        </p:nvCxnSpPr>
        <p:spPr>
          <a:xfrm>
            <a:off x="2801586" y="6028793"/>
            <a:ext cx="2891546" cy="1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458561" y="3709571"/>
            <a:ext cx="4149415" cy="800933"/>
            <a:chOff x="1458561" y="3700046"/>
            <a:chExt cx="4149415" cy="800933"/>
          </a:xfrm>
        </p:grpSpPr>
        <p:sp>
          <p:nvSpPr>
            <p:cNvPr id="339" name="TextBox 338"/>
            <p:cNvSpPr txBox="1"/>
            <p:nvPr/>
          </p:nvSpPr>
          <p:spPr bwMode="auto">
            <a:xfrm>
              <a:off x="1458561" y="4162425"/>
              <a:ext cx="12682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340" name="TextBox 339"/>
            <p:cNvSpPr txBox="1"/>
            <p:nvPr/>
          </p:nvSpPr>
          <p:spPr bwMode="auto">
            <a:xfrm>
              <a:off x="1979858" y="3700046"/>
              <a:ext cx="7469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324" name="Straight Connector 323"/>
            <p:cNvCxnSpPr/>
            <p:nvPr/>
          </p:nvCxnSpPr>
          <p:spPr>
            <a:xfrm flipV="1">
              <a:off x="2786756" y="390525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2792062" y="434340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652486" y="6005286"/>
            <a:ext cx="2562142" cy="465411"/>
            <a:chOff x="5241905" y="2452694"/>
            <a:chExt cx="2562142" cy="46541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79133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620000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73045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126089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5241905" y="2452694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5989029" y="2452694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  <a:endParaRPr lang="en-US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6688925" y="2452694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7436639" y="2452694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6101770" y="2579551"/>
              <a:ext cx="13769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</p:grpSp>
      <p:sp>
        <p:nvSpPr>
          <p:cNvPr id="91" name="TextBox 81"/>
          <p:cNvSpPr txBox="1">
            <a:spLocks noChangeArrowheads="1"/>
          </p:cNvSpPr>
          <p:nvPr/>
        </p:nvSpPr>
        <p:spPr bwMode="auto">
          <a:xfrm>
            <a:off x="3810000" y="4953000"/>
            <a:ext cx="2091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  <a:endParaRPr lang="en-US" dirty="0">
              <a:solidFill>
                <a:srgbClr val="FF00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" name="TextBox 93"/>
          <p:cNvSpPr txBox="1"/>
          <p:nvPr/>
        </p:nvSpPr>
        <p:spPr bwMode="auto">
          <a:xfrm>
            <a:off x="2964670" y="6504801"/>
            <a:ext cx="26741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248832" y="4381500"/>
            <a:ext cx="1557053" cy="1485900"/>
            <a:chOff x="3248832" y="4381500"/>
            <a:chExt cx="1557053" cy="148590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3441857" y="4381500"/>
              <a:ext cx="13640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redistribution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3588972" y="5559623"/>
              <a:ext cx="11937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metabolism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248832" y="4551372"/>
              <a:ext cx="261144" cy="212725"/>
            </a:xfrm>
            <a:custGeom>
              <a:avLst/>
              <a:gdLst>
                <a:gd name="connsiteX0" fmla="*/ 219075 w 219075"/>
                <a:gd name="connsiteY0" fmla="*/ 67752 h 115377"/>
                <a:gd name="connsiteX1" fmla="*/ 95250 w 219075"/>
                <a:gd name="connsiteY1" fmla="*/ 1077 h 115377"/>
                <a:gd name="connsiteX2" fmla="*/ 0 w 219075"/>
                <a:gd name="connsiteY2" fmla="*/ 115377 h 115377"/>
                <a:gd name="connsiteX0" fmla="*/ 139700 w 139700"/>
                <a:gd name="connsiteY0" fmla="*/ 68544 h 135219"/>
                <a:gd name="connsiteX1" fmla="*/ 15875 w 139700"/>
                <a:gd name="connsiteY1" fmla="*/ 1869 h 135219"/>
                <a:gd name="connsiteX2" fmla="*/ 0 w 139700"/>
                <a:gd name="connsiteY2" fmla="*/ 135219 h 135219"/>
                <a:gd name="connsiteX0" fmla="*/ 238125 w 238125"/>
                <a:gd name="connsiteY0" fmla="*/ 54423 h 136973"/>
                <a:gd name="connsiteX1" fmla="*/ 15875 w 238125"/>
                <a:gd name="connsiteY1" fmla="*/ 3623 h 136973"/>
                <a:gd name="connsiteX2" fmla="*/ 0 w 238125"/>
                <a:gd name="connsiteY2" fmla="*/ 136973 h 136973"/>
                <a:gd name="connsiteX0" fmla="*/ 279400 w 279400"/>
                <a:gd name="connsiteY0" fmla="*/ 55804 h 160579"/>
                <a:gd name="connsiteX1" fmla="*/ 57150 w 279400"/>
                <a:gd name="connsiteY1" fmla="*/ 5004 h 160579"/>
                <a:gd name="connsiteX2" fmla="*/ 0 w 279400"/>
                <a:gd name="connsiteY2" fmla="*/ 160579 h 160579"/>
                <a:gd name="connsiteX0" fmla="*/ 273050 w 273050"/>
                <a:gd name="connsiteY0" fmla="*/ 54233 h 133608"/>
                <a:gd name="connsiteX1" fmla="*/ 50800 w 273050"/>
                <a:gd name="connsiteY1" fmla="*/ 3433 h 133608"/>
                <a:gd name="connsiteX2" fmla="*/ 0 w 273050"/>
                <a:gd name="connsiteY2" fmla="*/ 133608 h 133608"/>
                <a:gd name="connsiteX0" fmla="*/ 273050 w 273050"/>
                <a:gd name="connsiteY0" fmla="*/ 0 h 79375"/>
                <a:gd name="connsiteX1" fmla="*/ 0 w 273050"/>
                <a:gd name="connsiteY1" fmla="*/ 79375 h 7937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61144 w 261144"/>
                <a:gd name="connsiteY0" fmla="*/ 0 h 212725"/>
                <a:gd name="connsiteX1" fmla="*/ 0 w 261144"/>
                <a:gd name="connsiteY1" fmla="*/ 212725 h 212725"/>
                <a:gd name="connsiteX0" fmla="*/ 261144 w 261144"/>
                <a:gd name="connsiteY0" fmla="*/ 0 h 212725"/>
                <a:gd name="connsiteX1" fmla="*/ 0 w 261144"/>
                <a:gd name="connsiteY1" fmla="*/ 212725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144" h="212725">
                  <a:moveTo>
                    <a:pt x="261144" y="0"/>
                  </a:moveTo>
                  <a:cubicBezTo>
                    <a:pt x="162984" y="20108"/>
                    <a:pt x="155310" y="159279"/>
                    <a:pt x="0" y="212725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031779" y="5383540"/>
              <a:ext cx="105569" cy="234950"/>
            </a:xfrm>
            <a:custGeom>
              <a:avLst/>
              <a:gdLst>
                <a:gd name="connsiteX0" fmla="*/ 219075 w 219075"/>
                <a:gd name="connsiteY0" fmla="*/ 67752 h 115377"/>
                <a:gd name="connsiteX1" fmla="*/ 95250 w 219075"/>
                <a:gd name="connsiteY1" fmla="*/ 1077 h 115377"/>
                <a:gd name="connsiteX2" fmla="*/ 0 w 219075"/>
                <a:gd name="connsiteY2" fmla="*/ 115377 h 115377"/>
                <a:gd name="connsiteX0" fmla="*/ 139700 w 139700"/>
                <a:gd name="connsiteY0" fmla="*/ 68544 h 135219"/>
                <a:gd name="connsiteX1" fmla="*/ 15875 w 139700"/>
                <a:gd name="connsiteY1" fmla="*/ 1869 h 135219"/>
                <a:gd name="connsiteX2" fmla="*/ 0 w 139700"/>
                <a:gd name="connsiteY2" fmla="*/ 135219 h 135219"/>
                <a:gd name="connsiteX0" fmla="*/ 238125 w 238125"/>
                <a:gd name="connsiteY0" fmla="*/ 54423 h 136973"/>
                <a:gd name="connsiteX1" fmla="*/ 15875 w 238125"/>
                <a:gd name="connsiteY1" fmla="*/ 3623 h 136973"/>
                <a:gd name="connsiteX2" fmla="*/ 0 w 238125"/>
                <a:gd name="connsiteY2" fmla="*/ 136973 h 136973"/>
                <a:gd name="connsiteX0" fmla="*/ 279400 w 279400"/>
                <a:gd name="connsiteY0" fmla="*/ 55804 h 160579"/>
                <a:gd name="connsiteX1" fmla="*/ 57150 w 279400"/>
                <a:gd name="connsiteY1" fmla="*/ 5004 h 160579"/>
                <a:gd name="connsiteX2" fmla="*/ 0 w 279400"/>
                <a:gd name="connsiteY2" fmla="*/ 160579 h 160579"/>
                <a:gd name="connsiteX0" fmla="*/ 273050 w 273050"/>
                <a:gd name="connsiteY0" fmla="*/ 54233 h 133608"/>
                <a:gd name="connsiteX1" fmla="*/ 50800 w 273050"/>
                <a:gd name="connsiteY1" fmla="*/ 3433 h 133608"/>
                <a:gd name="connsiteX2" fmla="*/ 0 w 273050"/>
                <a:gd name="connsiteY2" fmla="*/ 133608 h 133608"/>
                <a:gd name="connsiteX0" fmla="*/ 307975 w 307975"/>
                <a:gd name="connsiteY0" fmla="*/ 153261 h 153261"/>
                <a:gd name="connsiteX1" fmla="*/ 85725 w 307975"/>
                <a:gd name="connsiteY1" fmla="*/ 102461 h 153261"/>
                <a:gd name="connsiteX2" fmla="*/ 0 w 307975"/>
                <a:gd name="connsiteY2" fmla="*/ 13561 h 153261"/>
                <a:gd name="connsiteX0" fmla="*/ 307975 w 307975"/>
                <a:gd name="connsiteY0" fmla="*/ 139700 h 139700"/>
                <a:gd name="connsiteX1" fmla="*/ 85725 w 307975"/>
                <a:gd name="connsiteY1" fmla="*/ 88900 h 139700"/>
                <a:gd name="connsiteX2" fmla="*/ 0 w 307975"/>
                <a:gd name="connsiteY2" fmla="*/ 0 h 139700"/>
                <a:gd name="connsiteX0" fmla="*/ 219869 w 219869"/>
                <a:gd name="connsiteY0" fmla="*/ 211137 h 211137"/>
                <a:gd name="connsiteX1" fmla="*/ 85725 w 219869"/>
                <a:gd name="connsiteY1" fmla="*/ 88900 h 211137"/>
                <a:gd name="connsiteX2" fmla="*/ 0 w 219869"/>
                <a:gd name="connsiteY2" fmla="*/ 0 h 211137"/>
                <a:gd name="connsiteX0" fmla="*/ 219869 w 219869"/>
                <a:gd name="connsiteY0" fmla="*/ 211137 h 211137"/>
                <a:gd name="connsiteX1" fmla="*/ 190500 w 219869"/>
                <a:gd name="connsiteY1" fmla="*/ 105569 h 211137"/>
                <a:gd name="connsiteX2" fmla="*/ 0 w 219869"/>
                <a:gd name="connsiteY2" fmla="*/ 0 h 211137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34950 h 234950"/>
                <a:gd name="connsiteX1" fmla="*/ 76200 w 105569"/>
                <a:gd name="connsiteY1" fmla="*/ 129382 h 234950"/>
                <a:gd name="connsiteX2" fmla="*/ 0 w 105569"/>
                <a:gd name="connsiteY2" fmla="*/ 0 h 234950"/>
                <a:gd name="connsiteX0" fmla="*/ 105569 w 107647"/>
                <a:gd name="connsiteY0" fmla="*/ 234950 h 234950"/>
                <a:gd name="connsiteX1" fmla="*/ 76200 w 107647"/>
                <a:gd name="connsiteY1" fmla="*/ 129382 h 234950"/>
                <a:gd name="connsiteX2" fmla="*/ 0 w 107647"/>
                <a:gd name="connsiteY2" fmla="*/ 0 h 234950"/>
                <a:gd name="connsiteX0" fmla="*/ 105569 w 105569"/>
                <a:gd name="connsiteY0" fmla="*/ 234950 h 234950"/>
                <a:gd name="connsiteX1" fmla="*/ 0 w 105569"/>
                <a:gd name="connsiteY1" fmla="*/ 0 h 234950"/>
                <a:gd name="connsiteX0" fmla="*/ 105569 w 105569"/>
                <a:gd name="connsiteY0" fmla="*/ 234950 h 234950"/>
                <a:gd name="connsiteX1" fmla="*/ 0 w 105569"/>
                <a:gd name="connsiteY1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569" h="234950">
                  <a:moveTo>
                    <a:pt x="105569" y="234950"/>
                  </a:moveTo>
                  <a:cubicBezTo>
                    <a:pt x="103717" y="135202"/>
                    <a:pt x="35190" y="78317"/>
                    <a:pt x="0" y="0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7" y="3180576"/>
            <a:ext cx="365760" cy="27432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0" y="885825"/>
            <a:ext cx="365760" cy="27432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205531"/>
            <a:ext cx="239032" cy="17927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481134"/>
            <a:ext cx="239032" cy="17927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077333"/>
            <a:ext cx="155838" cy="11687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346921"/>
            <a:ext cx="155838" cy="116879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600921"/>
            <a:ext cx="155838" cy="116879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867621"/>
            <a:ext cx="155838" cy="1168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51309" y="3835387"/>
            <a:ext cx="2377814" cy="640199"/>
            <a:chOff x="6451309" y="3835387"/>
            <a:chExt cx="2377814" cy="640199"/>
          </a:xfrm>
        </p:grpSpPr>
        <p:sp>
          <p:nvSpPr>
            <p:cNvPr id="129" name="TextBox 81"/>
            <p:cNvSpPr txBox="1">
              <a:spLocks noChangeArrowheads="1"/>
            </p:cNvSpPr>
            <p:nvPr/>
          </p:nvSpPr>
          <p:spPr bwMode="auto">
            <a:xfrm>
              <a:off x="7010400" y="3835387"/>
              <a:ext cx="12404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u="sng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Problems</a:t>
              </a:r>
              <a:endParaRPr lang="en-US" u="sng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2" name="TextBox 81"/>
            <p:cNvSpPr txBox="1">
              <a:spLocks noChangeArrowheads="1"/>
            </p:cNvSpPr>
            <p:nvPr/>
          </p:nvSpPr>
          <p:spPr bwMode="auto">
            <a:xfrm>
              <a:off x="6628841" y="4106254"/>
              <a:ext cx="22002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pharmacokinetics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309" y="4207527"/>
              <a:ext cx="277221" cy="20791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450809" y="4389252"/>
            <a:ext cx="1669915" cy="369332"/>
            <a:chOff x="6450809" y="4389252"/>
            <a:chExt cx="1669915" cy="369332"/>
          </a:xfrm>
        </p:grpSpPr>
        <p:sp>
          <p:nvSpPr>
            <p:cNvPr id="127" name="TextBox 81"/>
            <p:cNvSpPr txBox="1">
              <a:spLocks noChangeArrowheads="1"/>
            </p:cNvSpPr>
            <p:nvPr/>
          </p:nvSpPr>
          <p:spPr bwMode="auto">
            <a:xfrm>
              <a:off x="6628841" y="4389252"/>
              <a:ext cx="14918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side effects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809" y="4477389"/>
              <a:ext cx="277221" cy="20791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788443" y="4594028"/>
            <a:ext cx="3948626" cy="1442444"/>
            <a:chOff x="2788443" y="4594028"/>
            <a:chExt cx="3948626" cy="1442444"/>
          </a:xfrm>
        </p:grpSpPr>
        <p:sp>
          <p:nvSpPr>
            <p:cNvPr id="83" name="Freeform 82"/>
            <p:cNvSpPr/>
            <p:nvPr/>
          </p:nvSpPr>
          <p:spPr>
            <a:xfrm>
              <a:off x="2788443" y="4594028"/>
              <a:ext cx="2507457" cy="1442444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1012032 w 2745582"/>
                <a:gd name="connsiteY1" fmla="*/ 476250 h 1464469"/>
                <a:gd name="connsiteX2" fmla="*/ 2745582 w 2745582"/>
                <a:gd name="connsiteY2" fmla="*/ 0 h 1464469"/>
                <a:gd name="connsiteX0" fmla="*/ 0 w 2745582"/>
                <a:gd name="connsiteY0" fmla="*/ 1466701 h 1466701"/>
                <a:gd name="connsiteX1" fmla="*/ 173832 w 2745582"/>
                <a:gd name="connsiteY1" fmla="*/ 440382 h 1466701"/>
                <a:gd name="connsiteX2" fmla="*/ 2745582 w 2745582"/>
                <a:gd name="connsiteY2" fmla="*/ 2232 h 1466701"/>
                <a:gd name="connsiteX0" fmla="*/ 0 w 2745582"/>
                <a:gd name="connsiteY0" fmla="*/ 1464469 h 1464469"/>
                <a:gd name="connsiteX1" fmla="*/ 173832 w 2745582"/>
                <a:gd name="connsiteY1" fmla="*/ 438150 h 1464469"/>
                <a:gd name="connsiteX2" fmla="*/ 2745582 w 2745582"/>
                <a:gd name="connsiteY2" fmla="*/ 0 h 1464469"/>
                <a:gd name="connsiteX0" fmla="*/ 0 w 2250282"/>
                <a:gd name="connsiteY0" fmla="*/ 1146268 h 1146268"/>
                <a:gd name="connsiteX1" fmla="*/ 173832 w 2250282"/>
                <a:gd name="connsiteY1" fmla="*/ 119949 h 1146268"/>
                <a:gd name="connsiteX2" fmla="*/ 2250282 w 2250282"/>
                <a:gd name="connsiteY2" fmla="*/ 615249 h 1146268"/>
                <a:gd name="connsiteX0" fmla="*/ 0 w 2250282"/>
                <a:gd name="connsiteY0" fmla="*/ 1143790 h 1143790"/>
                <a:gd name="connsiteX1" fmla="*/ 173832 w 2250282"/>
                <a:gd name="connsiteY1" fmla="*/ 117471 h 1143790"/>
                <a:gd name="connsiteX2" fmla="*/ 2250282 w 2250282"/>
                <a:gd name="connsiteY2" fmla="*/ 612771 h 1143790"/>
                <a:gd name="connsiteX0" fmla="*/ 0 w 2250282"/>
                <a:gd name="connsiteY0" fmla="*/ 1341932 h 1341932"/>
                <a:gd name="connsiteX1" fmla="*/ 173832 w 2250282"/>
                <a:gd name="connsiteY1" fmla="*/ 315613 h 1341932"/>
                <a:gd name="connsiteX2" fmla="*/ 2250282 w 2250282"/>
                <a:gd name="connsiteY2" fmla="*/ 810913 h 1341932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1166059 h 1166059"/>
                <a:gd name="connsiteX1" fmla="*/ 2250282 w 2250282"/>
                <a:gd name="connsiteY1" fmla="*/ 635040 h 1166059"/>
                <a:gd name="connsiteX0" fmla="*/ 0 w 2250282"/>
                <a:gd name="connsiteY0" fmla="*/ 1124249 h 1124249"/>
                <a:gd name="connsiteX1" fmla="*/ 2250282 w 2250282"/>
                <a:gd name="connsiteY1" fmla="*/ 593230 h 1124249"/>
                <a:gd name="connsiteX0" fmla="*/ 0 w 2250282"/>
                <a:gd name="connsiteY0" fmla="*/ 1111622 h 1111622"/>
                <a:gd name="connsiteX1" fmla="*/ 2250282 w 2250282"/>
                <a:gd name="connsiteY1" fmla="*/ 580603 h 1111622"/>
                <a:gd name="connsiteX0" fmla="*/ 0 w 2250282"/>
                <a:gd name="connsiteY0" fmla="*/ 1194982 h 1194982"/>
                <a:gd name="connsiteX1" fmla="*/ 2250282 w 2250282"/>
                <a:gd name="connsiteY1" fmla="*/ 663963 h 1194982"/>
                <a:gd name="connsiteX0" fmla="*/ 0 w 2278857"/>
                <a:gd name="connsiteY0" fmla="*/ 1198212 h 1198212"/>
                <a:gd name="connsiteX1" fmla="*/ 2278857 w 2278857"/>
                <a:gd name="connsiteY1" fmla="*/ 657668 h 1198212"/>
                <a:gd name="connsiteX0" fmla="*/ 0 w 2278857"/>
                <a:gd name="connsiteY0" fmla="*/ 1480300 h 1480300"/>
                <a:gd name="connsiteX1" fmla="*/ 545308 w 2278857"/>
                <a:gd name="connsiteY1" fmla="*/ 520653 h 1480300"/>
                <a:gd name="connsiteX2" fmla="*/ 2278857 w 2278857"/>
                <a:gd name="connsiteY2" fmla="*/ 939756 h 1480300"/>
                <a:gd name="connsiteX0" fmla="*/ 0 w 2278857"/>
                <a:gd name="connsiteY0" fmla="*/ 1418640 h 1418640"/>
                <a:gd name="connsiteX1" fmla="*/ 335758 w 2278857"/>
                <a:gd name="connsiteY1" fmla="*/ 535193 h 1418640"/>
                <a:gd name="connsiteX2" fmla="*/ 2278857 w 2278857"/>
                <a:gd name="connsiteY2" fmla="*/ 878096 h 1418640"/>
                <a:gd name="connsiteX0" fmla="*/ 0 w 2278857"/>
                <a:gd name="connsiteY0" fmla="*/ 883447 h 883447"/>
                <a:gd name="connsiteX1" fmla="*/ 335758 w 2278857"/>
                <a:gd name="connsiteY1" fmla="*/ 0 h 883447"/>
                <a:gd name="connsiteX2" fmla="*/ 2278857 w 2278857"/>
                <a:gd name="connsiteY2" fmla="*/ 342903 h 88344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84682 w 2363539"/>
                <a:gd name="connsiteY0" fmla="*/ 1136514 h 1136514"/>
                <a:gd name="connsiteX1" fmla="*/ 372815 w 2363539"/>
                <a:gd name="connsiteY1" fmla="*/ 5417 h 1136514"/>
                <a:gd name="connsiteX2" fmla="*/ 2363539 w 2363539"/>
                <a:gd name="connsiteY2" fmla="*/ 595970 h 1136514"/>
                <a:gd name="connsiteX0" fmla="*/ 0 w 2278857"/>
                <a:gd name="connsiteY0" fmla="*/ 1243385 h 1243385"/>
                <a:gd name="connsiteX1" fmla="*/ 288133 w 2278857"/>
                <a:gd name="connsiteY1" fmla="*/ 112288 h 1243385"/>
                <a:gd name="connsiteX2" fmla="*/ 2278857 w 2278857"/>
                <a:gd name="connsiteY2" fmla="*/ 702841 h 1243385"/>
                <a:gd name="connsiteX0" fmla="*/ 0 w 2278857"/>
                <a:gd name="connsiteY0" fmla="*/ 1235956 h 1235956"/>
                <a:gd name="connsiteX1" fmla="*/ 288133 w 2278857"/>
                <a:gd name="connsiteY1" fmla="*/ 104859 h 1235956"/>
                <a:gd name="connsiteX2" fmla="*/ 2278857 w 2278857"/>
                <a:gd name="connsiteY2" fmla="*/ 695412 h 1235956"/>
                <a:gd name="connsiteX0" fmla="*/ 0 w 2278857"/>
                <a:gd name="connsiteY0" fmla="*/ 1495692 h 1495692"/>
                <a:gd name="connsiteX1" fmla="*/ 230983 w 2278857"/>
                <a:gd name="connsiteY1" fmla="*/ 88370 h 1495692"/>
                <a:gd name="connsiteX2" fmla="*/ 2278857 w 2278857"/>
                <a:gd name="connsiteY2" fmla="*/ 955148 h 1495692"/>
                <a:gd name="connsiteX0" fmla="*/ 0 w 2278857"/>
                <a:gd name="connsiteY0" fmla="*/ 1501536 h 1501536"/>
                <a:gd name="connsiteX1" fmla="*/ 230983 w 2278857"/>
                <a:gd name="connsiteY1" fmla="*/ 94214 h 1501536"/>
                <a:gd name="connsiteX2" fmla="*/ 2278857 w 2278857"/>
                <a:gd name="connsiteY2" fmla="*/ 960992 h 1501536"/>
                <a:gd name="connsiteX0" fmla="*/ 0 w 2278857"/>
                <a:gd name="connsiteY0" fmla="*/ 1661805 h 1661805"/>
                <a:gd name="connsiteX1" fmla="*/ 230983 w 2278857"/>
                <a:gd name="connsiteY1" fmla="*/ 254483 h 1661805"/>
                <a:gd name="connsiteX2" fmla="*/ 2278857 w 2278857"/>
                <a:gd name="connsiteY2" fmla="*/ 1121261 h 1661805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88594 h 1488594"/>
                <a:gd name="connsiteX1" fmla="*/ 230983 w 2278857"/>
                <a:gd name="connsiteY1" fmla="*/ 81272 h 1488594"/>
                <a:gd name="connsiteX2" fmla="*/ 2278857 w 2278857"/>
                <a:gd name="connsiteY2" fmla="*/ 948050 h 1488594"/>
                <a:gd name="connsiteX0" fmla="*/ 0 w 2278857"/>
                <a:gd name="connsiteY0" fmla="*/ 1422373 h 1422373"/>
                <a:gd name="connsiteX1" fmla="*/ 230983 w 2278857"/>
                <a:gd name="connsiteY1" fmla="*/ 15051 h 1422373"/>
                <a:gd name="connsiteX2" fmla="*/ 831058 w 2278857"/>
                <a:gd name="connsiteY2" fmla="*/ 691326 h 1422373"/>
                <a:gd name="connsiteX3" fmla="*/ 2278857 w 2278857"/>
                <a:gd name="connsiteY3" fmla="*/ 881829 h 1422373"/>
                <a:gd name="connsiteX0" fmla="*/ 0 w 2278857"/>
                <a:gd name="connsiteY0" fmla="*/ 1416240 h 1416240"/>
                <a:gd name="connsiteX1" fmla="*/ 230983 w 2278857"/>
                <a:gd name="connsiteY1" fmla="*/ 8918 h 1416240"/>
                <a:gd name="connsiteX2" fmla="*/ 688183 w 2278857"/>
                <a:gd name="connsiteY2" fmla="*/ 818543 h 1416240"/>
                <a:gd name="connsiteX3" fmla="*/ 2278857 w 2278857"/>
                <a:gd name="connsiteY3" fmla="*/ 875696 h 1416240"/>
                <a:gd name="connsiteX0" fmla="*/ 0 w 2278857"/>
                <a:gd name="connsiteY0" fmla="*/ 1420367 h 1420367"/>
                <a:gd name="connsiteX1" fmla="*/ 230983 w 2278857"/>
                <a:gd name="connsiteY1" fmla="*/ 13045 h 1420367"/>
                <a:gd name="connsiteX2" fmla="*/ 678658 w 2278857"/>
                <a:gd name="connsiteY2" fmla="*/ 727420 h 1420367"/>
                <a:gd name="connsiteX3" fmla="*/ 2278857 w 2278857"/>
                <a:gd name="connsiteY3" fmla="*/ 879823 h 1420367"/>
                <a:gd name="connsiteX0" fmla="*/ 0 w 2421732"/>
                <a:gd name="connsiteY0" fmla="*/ 1420367 h 1420367"/>
                <a:gd name="connsiteX1" fmla="*/ 230983 w 2421732"/>
                <a:gd name="connsiteY1" fmla="*/ 13045 h 1420367"/>
                <a:gd name="connsiteX2" fmla="*/ 678658 w 2421732"/>
                <a:gd name="connsiteY2" fmla="*/ 727420 h 1420367"/>
                <a:gd name="connsiteX3" fmla="*/ 2421732 w 2421732"/>
                <a:gd name="connsiteY3" fmla="*/ 917923 h 1420367"/>
                <a:gd name="connsiteX0" fmla="*/ 0 w 2421732"/>
                <a:gd name="connsiteY0" fmla="*/ 1429733 h 1429733"/>
                <a:gd name="connsiteX1" fmla="*/ 288133 w 2421732"/>
                <a:gd name="connsiteY1" fmla="*/ 12886 h 1429733"/>
                <a:gd name="connsiteX2" fmla="*/ 678658 w 2421732"/>
                <a:gd name="connsiteY2" fmla="*/ 736786 h 1429733"/>
                <a:gd name="connsiteX3" fmla="*/ 2421732 w 2421732"/>
                <a:gd name="connsiteY3" fmla="*/ 927289 h 1429733"/>
                <a:gd name="connsiteX0" fmla="*/ 0 w 2507457"/>
                <a:gd name="connsiteY0" fmla="*/ 1429733 h 1429733"/>
                <a:gd name="connsiteX1" fmla="*/ 288133 w 2507457"/>
                <a:gd name="connsiteY1" fmla="*/ 12886 h 1429733"/>
                <a:gd name="connsiteX2" fmla="*/ 678658 w 2507457"/>
                <a:gd name="connsiteY2" fmla="*/ 736786 h 1429733"/>
                <a:gd name="connsiteX3" fmla="*/ 2507457 w 2507457"/>
                <a:gd name="connsiteY3" fmla="*/ 860614 h 1429733"/>
                <a:gd name="connsiteX0" fmla="*/ 0 w 2507457"/>
                <a:gd name="connsiteY0" fmla="*/ 1438404 h 1438404"/>
                <a:gd name="connsiteX1" fmla="*/ 288133 w 2507457"/>
                <a:gd name="connsiteY1" fmla="*/ 21557 h 1438404"/>
                <a:gd name="connsiteX2" fmla="*/ 631033 w 2507457"/>
                <a:gd name="connsiteY2" fmla="*/ 602582 h 1438404"/>
                <a:gd name="connsiteX3" fmla="*/ 2507457 w 2507457"/>
                <a:gd name="connsiteY3" fmla="*/ 869285 h 1438404"/>
                <a:gd name="connsiteX0" fmla="*/ 0 w 2507457"/>
                <a:gd name="connsiteY0" fmla="*/ 1443425 h 1443425"/>
                <a:gd name="connsiteX1" fmla="*/ 288133 w 2507457"/>
                <a:gd name="connsiteY1" fmla="*/ 26578 h 1443425"/>
                <a:gd name="connsiteX2" fmla="*/ 631033 w 2507457"/>
                <a:gd name="connsiteY2" fmla="*/ 607603 h 1443425"/>
                <a:gd name="connsiteX3" fmla="*/ 2507457 w 2507457"/>
                <a:gd name="connsiteY3" fmla="*/ 874306 h 1443425"/>
                <a:gd name="connsiteX0" fmla="*/ 0 w 2507457"/>
                <a:gd name="connsiteY0" fmla="*/ 1442444 h 1442444"/>
                <a:gd name="connsiteX1" fmla="*/ 288133 w 2507457"/>
                <a:gd name="connsiteY1" fmla="*/ 25597 h 1442444"/>
                <a:gd name="connsiteX2" fmla="*/ 631033 w 2507457"/>
                <a:gd name="connsiteY2" fmla="*/ 606622 h 1442444"/>
                <a:gd name="connsiteX3" fmla="*/ 2507457 w 2507457"/>
                <a:gd name="connsiteY3" fmla="*/ 873325 h 144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457" h="1442444">
                  <a:moveTo>
                    <a:pt x="0" y="1442444"/>
                  </a:moveTo>
                  <a:cubicBezTo>
                    <a:pt x="277019" y="932062"/>
                    <a:pt x="192486" y="183951"/>
                    <a:pt x="288133" y="25597"/>
                  </a:cubicBezTo>
                  <a:cubicBezTo>
                    <a:pt x="383780" y="-132757"/>
                    <a:pt x="375446" y="490734"/>
                    <a:pt x="631033" y="606622"/>
                  </a:cubicBezTo>
                  <a:cubicBezTo>
                    <a:pt x="972345" y="751085"/>
                    <a:pt x="2266157" y="841575"/>
                    <a:pt x="2507457" y="87332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1"/>
            <p:cNvSpPr txBox="1">
              <a:spLocks noChangeArrowheads="1"/>
            </p:cNvSpPr>
            <p:nvPr/>
          </p:nvSpPr>
          <p:spPr bwMode="auto">
            <a:xfrm>
              <a:off x="5299816" y="5249254"/>
              <a:ext cx="14372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 smtClean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flurazepam</a:t>
              </a:r>
              <a:endPara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16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4619625" y="3181350"/>
            <a:ext cx="659791" cy="653932"/>
            <a:chOff x="5556850" y="1448010"/>
            <a:chExt cx="895547" cy="921658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0" name="Group 109"/>
            <p:cNvGrpSpPr/>
            <p:nvPr/>
          </p:nvGrpSpPr>
          <p:grpSpPr>
            <a:xfrm>
              <a:off x="5752632" y="1448010"/>
              <a:ext cx="699765" cy="477161"/>
              <a:chOff x="5752632" y="1448010"/>
              <a:chExt cx="699765" cy="477161"/>
            </a:xfrm>
          </p:grpSpPr>
          <p:sp>
            <p:nvSpPr>
              <p:cNvPr id="111" name="Freeform 110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 bwMode="auto">
              <a:xfrm>
                <a:off x="5871027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11</a:t>
                </a:r>
              </a:p>
            </p:txBody>
          </p:sp>
        </p:grpSp>
      </p:grpSp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1974791" y="304800"/>
            <a:ext cx="50356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 Metabolism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762000"/>
            <a:ext cx="36399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metabolized by the liver (CYPs)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" name="TextBox 81"/>
          <p:cNvSpPr txBox="1">
            <a:spLocks noChangeArrowheads="1"/>
          </p:cNvSpPr>
          <p:nvPr/>
        </p:nvSpPr>
        <p:spPr bwMode="auto">
          <a:xfrm>
            <a:off x="1285875" y="1086088"/>
            <a:ext cx="4064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pharmacokinetics highly variable  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03367" y="1371600"/>
            <a:ext cx="5197433" cy="1274220"/>
            <a:chOff x="1828800" y="1447800"/>
            <a:chExt cx="5197433" cy="1274220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0" y="1447800"/>
              <a:ext cx="5019363" cy="1274220"/>
              <a:chOff x="1743640" y="1600200"/>
              <a:chExt cx="5019363" cy="1274220"/>
            </a:xfrm>
          </p:grpSpPr>
          <p:graphicFrame>
            <p:nvGraphicFramePr>
              <p:cNvPr id="97" name="Chart 9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81504062"/>
                  </p:ext>
                </p:extLst>
              </p:nvPr>
            </p:nvGraphicFramePr>
            <p:xfrm>
              <a:off x="2191003" y="1600200"/>
              <a:ext cx="4572000" cy="12742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8" name="TextBox 97"/>
              <p:cNvSpPr txBox="1"/>
              <p:nvPr/>
            </p:nvSpPr>
            <p:spPr bwMode="auto">
              <a:xfrm>
                <a:off x="2111666" y="2578821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 bwMode="auto">
              <a:xfrm>
                <a:off x="1996904" y="2321136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25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 bwMode="auto">
              <a:xfrm>
                <a:off x="1996904" y="2068861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50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1996904" y="1857885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75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 bwMode="auto">
              <a:xfrm>
                <a:off x="1882140" y="1630680"/>
                <a:ext cx="4587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 bwMode="auto">
              <a:xfrm rot="16200000">
                <a:off x="1342087" y="2060314"/>
                <a:ext cx="10801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T1/2 (hours)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 bwMode="auto">
            <a:xfrm>
              <a:off x="5257800" y="1676400"/>
              <a:ext cx="17684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Goodman &amp; Gilman, 2011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6027" y="3158516"/>
            <a:ext cx="4945689" cy="1429252"/>
            <a:chOff x="2816027" y="3234716"/>
            <a:chExt cx="4945689" cy="1429252"/>
          </a:xfrm>
        </p:grpSpPr>
        <p:grpSp>
          <p:nvGrpSpPr>
            <p:cNvPr id="11" name="Group 10"/>
            <p:cNvGrpSpPr/>
            <p:nvPr/>
          </p:nvGrpSpPr>
          <p:grpSpPr>
            <a:xfrm>
              <a:off x="2816027" y="3234716"/>
              <a:ext cx="2517973" cy="1429252"/>
              <a:chOff x="1720960" y="1854200"/>
              <a:chExt cx="3024709" cy="1677700"/>
            </a:xfrm>
          </p:grpSpPr>
          <p:graphicFrame>
            <p:nvGraphicFramePr>
              <p:cNvPr id="81" name="Chart 8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9539478"/>
                  </p:ext>
                </p:extLst>
              </p:nvPr>
            </p:nvGraphicFramePr>
            <p:xfrm>
              <a:off x="2397350" y="1905000"/>
              <a:ext cx="2348319" cy="1295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 bwMode="auto">
              <a:xfrm>
                <a:off x="2841618" y="2989818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40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 bwMode="auto">
              <a:xfrm>
                <a:off x="3857618" y="299720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80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 bwMode="auto">
              <a:xfrm>
                <a:off x="2212467" y="2895600"/>
                <a:ext cx="331590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 bwMode="auto">
              <a:xfrm>
                <a:off x="2074610" y="262890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25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 bwMode="auto">
              <a:xfrm>
                <a:off x="2074610" y="236855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50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 bwMode="auto">
              <a:xfrm>
                <a:off x="2074610" y="212090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75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 bwMode="auto">
              <a:xfrm>
                <a:off x="1936750" y="1854200"/>
                <a:ext cx="55110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 bwMode="auto">
              <a:xfrm>
                <a:off x="2876460" y="3206750"/>
                <a:ext cx="1246096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Age (years)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 bwMode="auto">
              <a:xfrm rot="16200000">
                <a:off x="1253402" y="2369590"/>
                <a:ext cx="1267860" cy="332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T1/2 (hours)</a:t>
                </a:r>
              </a:p>
            </p:txBody>
          </p:sp>
        </p:grpSp>
        <p:sp>
          <p:nvSpPr>
            <p:cNvPr id="121" name="TextBox 120"/>
            <p:cNvSpPr txBox="1"/>
            <p:nvPr/>
          </p:nvSpPr>
          <p:spPr bwMode="auto">
            <a:xfrm>
              <a:off x="5087586" y="4295001"/>
              <a:ext cx="26741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from Patrice </a:t>
              </a:r>
              <a:r>
                <a:rPr lang="en-US" sz="1000" i="1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Guyenet</a:t>
              </a:r>
              <a:r>
                <a:rPr lang="en-US" sz="1000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, UVA Pharm Dept.</a:t>
              </a:r>
            </a:p>
          </p:txBody>
        </p:sp>
      </p:grpSp>
      <p:pic>
        <p:nvPicPr>
          <p:cNvPr id="123" name="Picture 2" descr="http://jpet.aspetjournals.org/content/293/2/435/F1.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058"/>
          <a:stretch/>
        </p:blipFill>
        <p:spPr bwMode="auto">
          <a:xfrm>
            <a:off x="2634902" y="5090451"/>
            <a:ext cx="1706549" cy="16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://jpet.aspetjournals.org/content/293/2/435/F1.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2" r="-1290"/>
          <a:stretch/>
        </p:blipFill>
        <p:spPr bwMode="auto">
          <a:xfrm>
            <a:off x="4341450" y="5090451"/>
            <a:ext cx="1754549" cy="16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81"/>
          <p:cNvSpPr txBox="1">
            <a:spLocks noChangeArrowheads="1"/>
          </p:cNvSpPr>
          <p:nvPr/>
        </p:nvSpPr>
        <p:spPr bwMode="auto">
          <a:xfrm>
            <a:off x="6705600" y="1464470"/>
            <a:ext cx="2247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short-acting (t1/2&lt;6hrs)</a:t>
            </a:r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TextBox 81"/>
          <p:cNvSpPr txBox="1">
            <a:spLocks noChangeArrowheads="1"/>
          </p:cNvSpPr>
          <p:nvPr/>
        </p:nvSpPr>
        <p:spPr bwMode="auto">
          <a:xfrm>
            <a:off x="6705600" y="1716885"/>
            <a:ext cx="304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intermediate-</a:t>
            </a:r>
          </a:p>
          <a:p>
            <a:pPr eaLnBrk="1" hangingPunct="1"/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acting </a:t>
            </a:r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t1/2: 6-24hrs</a:t>
            </a:r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/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81"/>
          <p:cNvSpPr txBox="1">
            <a:spLocks noChangeArrowheads="1"/>
          </p:cNvSpPr>
          <p:nvPr/>
        </p:nvSpPr>
        <p:spPr bwMode="auto">
          <a:xfrm>
            <a:off x="6705600" y="2174085"/>
            <a:ext cx="2272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long-acting (</a:t>
            </a:r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t1/2&gt;24hrs</a:t>
            </a:r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/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 rot="20443011">
            <a:off x="1284693" y="2528587"/>
            <a:ext cx="8114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smtClean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alprazolam</a:t>
            </a:r>
          </a:p>
        </p:txBody>
      </p:sp>
      <p:sp>
        <p:nvSpPr>
          <p:cNvPr id="66" name="TextBox 65"/>
          <p:cNvSpPr txBox="1"/>
          <p:nvPr/>
        </p:nvSpPr>
        <p:spPr bwMode="auto">
          <a:xfrm rot="20443011">
            <a:off x="1294303" y="2584965"/>
            <a:ext cx="11528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chlordiazepoxide</a:t>
            </a:r>
            <a:endParaRPr lang="en-US" sz="900" dirty="0" smtClean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 rot="20443011">
            <a:off x="1898474" y="2537587"/>
            <a:ext cx="8659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smtClean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clonazepam</a:t>
            </a:r>
          </a:p>
        </p:txBody>
      </p:sp>
      <p:sp>
        <p:nvSpPr>
          <p:cNvPr id="74" name="TextBox 73"/>
          <p:cNvSpPr txBox="1"/>
          <p:nvPr/>
        </p:nvSpPr>
        <p:spPr bwMode="auto">
          <a:xfrm rot="20443011">
            <a:off x="2220313" y="2535734"/>
            <a:ext cx="85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clorazepate</a:t>
            </a:r>
            <a:endParaRPr lang="en-US" sz="900" dirty="0" smtClean="0">
              <a:solidFill>
                <a:srgbClr val="FF00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" name="TextBox 79"/>
          <p:cNvSpPr txBox="1"/>
          <p:nvPr/>
        </p:nvSpPr>
        <p:spPr bwMode="auto">
          <a:xfrm rot="20443011">
            <a:off x="2643029" y="2515353"/>
            <a:ext cx="7312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smtClean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</a:t>
            </a:r>
          </a:p>
        </p:txBody>
      </p:sp>
      <p:sp>
        <p:nvSpPr>
          <p:cNvPr id="82" name="TextBox 81"/>
          <p:cNvSpPr txBox="1"/>
          <p:nvPr/>
        </p:nvSpPr>
        <p:spPr bwMode="auto">
          <a:xfrm rot="20443011">
            <a:off x="2957063" y="2519853"/>
            <a:ext cx="7585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estazolam</a:t>
            </a:r>
            <a:endParaRPr lang="en-US" sz="900" dirty="0" smtClean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 rot="20443011">
            <a:off x="3262689" y="2529646"/>
            <a:ext cx="8178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flurazepam</a:t>
            </a:r>
            <a:endParaRPr lang="en-US" sz="900" dirty="0" smtClean="0">
              <a:solidFill>
                <a:srgbClr val="0099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" name="TextBox 83"/>
          <p:cNvSpPr txBox="1"/>
          <p:nvPr/>
        </p:nvSpPr>
        <p:spPr bwMode="auto">
          <a:xfrm rot="20443011">
            <a:off x="3624824" y="2523294"/>
            <a:ext cx="7793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lorazepam</a:t>
            </a:r>
            <a:endParaRPr lang="en-US" sz="900" dirty="0" smtClean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 rot="20443011">
            <a:off x="3945271" y="2525676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smtClean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midazolam</a:t>
            </a:r>
          </a:p>
        </p:txBody>
      </p:sp>
      <p:sp>
        <p:nvSpPr>
          <p:cNvPr id="86" name="TextBox 85"/>
          <p:cNvSpPr txBox="1"/>
          <p:nvPr/>
        </p:nvSpPr>
        <p:spPr bwMode="auto">
          <a:xfrm rot="20443011">
            <a:off x="4291365" y="2519588"/>
            <a:ext cx="7569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oxazepam</a:t>
            </a:r>
            <a:endParaRPr lang="en-US" sz="900" dirty="0" smtClean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" name="TextBox 94"/>
          <p:cNvSpPr txBox="1"/>
          <p:nvPr/>
        </p:nvSpPr>
        <p:spPr bwMode="auto">
          <a:xfrm rot="20443011">
            <a:off x="4598175" y="2521441"/>
            <a:ext cx="7681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quazepam</a:t>
            </a:r>
            <a:endParaRPr lang="en-US" sz="900" dirty="0" smtClean="0">
              <a:solidFill>
                <a:srgbClr val="0099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" name="TextBox 95"/>
          <p:cNvSpPr txBox="1"/>
          <p:nvPr/>
        </p:nvSpPr>
        <p:spPr bwMode="auto">
          <a:xfrm rot="20443011">
            <a:off x="4890569" y="2533087"/>
            <a:ext cx="8386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temazepam</a:t>
            </a:r>
            <a:endParaRPr lang="en-US" sz="900" dirty="0" smtClean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7" name="TextBox 116"/>
          <p:cNvSpPr txBox="1"/>
          <p:nvPr/>
        </p:nvSpPr>
        <p:spPr bwMode="auto">
          <a:xfrm rot="20443011">
            <a:off x="5312828" y="2511912"/>
            <a:ext cx="7104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triazolam</a:t>
            </a:r>
            <a:endParaRPr lang="en-US" sz="900" dirty="0" smtClean="0">
              <a:solidFill>
                <a:srgbClr val="FF00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0" y="1783268"/>
            <a:ext cx="222404" cy="175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0" y="2237943"/>
            <a:ext cx="222404" cy="175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0" y="1552952"/>
            <a:ext cx="222404" cy="17504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7" y="811768"/>
            <a:ext cx="365760" cy="27432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7" y="1141573"/>
            <a:ext cx="365760" cy="2743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20487" y="2895600"/>
            <a:ext cx="2127008" cy="369332"/>
            <a:chOff x="1020487" y="2895600"/>
            <a:chExt cx="2127008" cy="369332"/>
          </a:xfrm>
        </p:grpSpPr>
        <p:sp>
          <p:nvSpPr>
            <p:cNvPr id="73" name="TextBox 81"/>
            <p:cNvSpPr txBox="1">
              <a:spLocks noChangeArrowheads="1"/>
            </p:cNvSpPr>
            <p:nvPr/>
          </p:nvSpPr>
          <p:spPr bwMode="auto">
            <a:xfrm>
              <a:off x="1270635" y="2895600"/>
              <a:ext cx="18768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age-dependent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87" y="2951718"/>
              <a:ext cx="365760" cy="27432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20487" y="4736068"/>
            <a:ext cx="2904388" cy="369332"/>
            <a:chOff x="1020487" y="4736068"/>
            <a:chExt cx="2904388" cy="369332"/>
          </a:xfrm>
        </p:grpSpPr>
        <p:sp>
          <p:nvSpPr>
            <p:cNvPr id="79" name="TextBox 81"/>
            <p:cNvSpPr txBox="1">
              <a:spLocks noChangeArrowheads="1"/>
            </p:cNvSpPr>
            <p:nvPr/>
          </p:nvSpPr>
          <p:spPr bwMode="auto">
            <a:xfrm>
              <a:off x="1266390" y="4736068"/>
              <a:ext cx="26584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can be sex-dependent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87" y="4792980"/>
              <a:ext cx="365760" cy="27432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453762" y="4453916"/>
            <a:ext cx="5613788" cy="369332"/>
            <a:chOff x="1453762" y="4453916"/>
            <a:chExt cx="5613788" cy="369332"/>
          </a:xfrm>
        </p:grpSpPr>
        <p:sp>
          <p:nvSpPr>
            <p:cNvPr id="76" name="TextBox 81"/>
            <p:cNvSpPr txBox="1">
              <a:spLocks noChangeArrowheads="1"/>
            </p:cNvSpPr>
            <p:nvPr/>
          </p:nvSpPr>
          <p:spPr bwMode="auto">
            <a:xfrm>
              <a:off x="1615352" y="4453916"/>
              <a:ext cx="54521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over-sedation can occur with ‘standard doses’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762" y="4575802"/>
              <a:ext cx="230861" cy="17314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 bwMode="auto">
          <a:xfrm>
            <a:off x="5638800" y="6642556"/>
            <a:ext cx="12923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Greenblatt et al., 2000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304800" y="1600200"/>
            <a:ext cx="659790" cy="653932"/>
            <a:chOff x="5556850" y="1448010"/>
            <a:chExt cx="895546" cy="921658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5752632" y="1448010"/>
              <a:ext cx="699764" cy="477161"/>
              <a:chOff x="5752632" y="1448010"/>
              <a:chExt cx="699764" cy="477161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 bwMode="auto">
              <a:xfrm>
                <a:off x="5871027" y="1448010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272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1"/>
          <p:cNvSpPr txBox="1">
            <a:spLocks noChangeArrowheads="1"/>
          </p:cNvSpPr>
          <p:nvPr/>
        </p:nvSpPr>
        <p:spPr bwMode="auto">
          <a:xfrm>
            <a:off x="1447800" y="304800"/>
            <a:ext cx="62896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Benzodiazepines: Effect Selectivity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447800" y="1219200"/>
            <a:ext cx="6324396" cy="2942904"/>
            <a:chOff x="1143204" y="3527793"/>
            <a:chExt cx="6324396" cy="2942904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458561" y="4162425"/>
              <a:ext cx="12682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1979858" y="3700046"/>
              <a:ext cx="7469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43204" y="3527793"/>
              <a:ext cx="1647604" cy="2501001"/>
              <a:chOff x="1143204" y="3527793"/>
              <a:chExt cx="1647604" cy="2501001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0808" y="3527793"/>
                <a:ext cx="0" cy="250100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675385" y="5029418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675385" y="530860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675385" y="5565775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675385" y="434340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675385" y="390525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 bwMode="auto">
              <a:xfrm>
                <a:off x="1568655" y="5381625"/>
                <a:ext cx="11582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1689714" y="5124450"/>
                <a:ext cx="10371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sedation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>
                <a:off x="1655730" y="4857750"/>
                <a:ext cx="107112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hypnosis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16200000">
                <a:off x="566700" y="4656379"/>
                <a:ext cx="1522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b="1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CNS effects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2801586" y="6028793"/>
              <a:ext cx="289154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786756" y="390525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792062" y="434340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652486" y="6005286"/>
              <a:ext cx="2562142" cy="465411"/>
              <a:chOff x="5241905" y="2452694"/>
              <a:chExt cx="2562142" cy="46541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379133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620000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873045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126089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 bwMode="auto">
              <a:xfrm>
                <a:off x="5241905" y="2452694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5989029" y="2452694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8</a:t>
                </a:r>
                <a:endPara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 bwMode="auto">
              <a:xfrm>
                <a:off x="6688925" y="2452694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16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7436639" y="2452694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24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>
                <a:off x="6101770" y="2579551"/>
                <a:ext cx="13769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time (hours)</a:t>
                </a:r>
              </a:p>
            </p:txBody>
          </p:sp>
        </p:grpSp>
        <p:sp>
          <p:nvSpPr>
            <p:cNvPr id="34" name="Freeform 33"/>
            <p:cNvSpPr/>
            <p:nvPr/>
          </p:nvSpPr>
          <p:spPr>
            <a:xfrm>
              <a:off x="2788443" y="4594028"/>
              <a:ext cx="2507457" cy="1442444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1012032 w 2745582"/>
                <a:gd name="connsiteY1" fmla="*/ 476250 h 1464469"/>
                <a:gd name="connsiteX2" fmla="*/ 2745582 w 2745582"/>
                <a:gd name="connsiteY2" fmla="*/ 0 h 1464469"/>
                <a:gd name="connsiteX0" fmla="*/ 0 w 2745582"/>
                <a:gd name="connsiteY0" fmla="*/ 1466701 h 1466701"/>
                <a:gd name="connsiteX1" fmla="*/ 173832 w 2745582"/>
                <a:gd name="connsiteY1" fmla="*/ 440382 h 1466701"/>
                <a:gd name="connsiteX2" fmla="*/ 2745582 w 2745582"/>
                <a:gd name="connsiteY2" fmla="*/ 2232 h 1466701"/>
                <a:gd name="connsiteX0" fmla="*/ 0 w 2745582"/>
                <a:gd name="connsiteY0" fmla="*/ 1464469 h 1464469"/>
                <a:gd name="connsiteX1" fmla="*/ 173832 w 2745582"/>
                <a:gd name="connsiteY1" fmla="*/ 438150 h 1464469"/>
                <a:gd name="connsiteX2" fmla="*/ 2745582 w 2745582"/>
                <a:gd name="connsiteY2" fmla="*/ 0 h 1464469"/>
                <a:gd name="connsiteX0" fmla="*/ 0 w 2250282"/>
                <a:gd name="connsiteY0" fmla="*/ 1146268 h 1146268"/>
                <a:gd name="connsiteX1" fmla="*/ 173832 w 2250282"/>
                <a:gd name="connsiteY1" fmla="*/ 119949 h 1146268"/>
                <a:gd name="connsiteX2" fmla="*/ 2250282 w 2250282"/>
                <a:gd name="connsiteY2" fmla="*/ 615249 h 1146268"/>
                <a:gd name="connsiteX0" fmla="*/ 0 w 2250282"/>
                <a:gd name="connsiteY0" fmla="*/ 1143790 h 1143790"/>
                <a:gd name="connsiteX1" fmla="*/ 173832 w 2250282"/>
                <a:gd name="connsiteY1" fmla="*/ 117471 h 1143790"/>
                <a:gd name="connsiteX2" fmla="*/ 2250282 w 2250282"/>
                <a:gd name="connsiteY2" fmla="*/ 612771 h 1143790"/>
                <a:gd name="connsiteX0" fmla="*/ 0 w 2250282"/>
                <a:gd name="connsiteY0" fmla="*/ 1341932 h 1341932"/>
                <a:gd name="connsiteX1" fmla="*/ 173832 w 2250282"/>
                <a:gd name="connsiteY1" fmla="*/ 315613 h 1341932"/>
                <a:gd name="connsiteX2" fmla="*/ 2250282 w 2250282"/>
                <a:gd name="connsiteY2" fmla="*/ 810913 h 1341932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1166059 h 1166059"/>
                <a:gd name="connsiteX1" fmla="*/ 2250282 w 2250282"/>
                <a:gd name="connsiteY1" fmla="*/ 635040 h 1166059"/>
                <a:gd name="connsiteX0" fmla="*/ 0 w 2250282"/>
                <a:gd name="connsiteY0" fmla="*/ 1124249 h 1124249"/>
                <a:gd name="connsiteX1" fmla="*/ 2250282 w 2250282"/>
                <a:gd name="connsiteY1" fmla="*/ 593230 h 1124249"/>
                <a:gd name="connsiteX0" fmla="*/ 0 w 2250282"/>
                <a:gd name="connsiteY0" fmla="*/ 1111622 h 1111622"/>
                <a:gd name="connsiteX1" fmla="*/ 2250282 w 2250282"/>
                <a:gd name="connsiteY1" fmla="*/ 580603 h 1111622"/>
                <a:gd name="connsiteX0" fmla="*/ 0 w 2250282"/>
                <a:gd name="connsiteY0" fmla="*/ 1194982 h 1194982"/>
                <a:gd name="connsiteX1" fmla="*/ 2250282 w 2250282"/>
                <a:gd name="connsiteY1" fmla="*/ 663963 h 1194982"/>
                <a:gd name="connsiteX0" fmla="*/ 0 w 2278857"/>
                <a:gd name="connsiteY0" fmla="*/ 1198212 h 1198212"/>
                <a:gd name="connsiteX1" fmla="*/ 2278857 w 2278857"/>
                <a:gd name="connsiteY1" fmla="*/ 657668 h 1198212"/>
                <a:gd name="connsiteX0" fmla="*/ 0 w 2278857"/>
                <a:gd name="connsiteY0" fmla="*/ 1480300 h 1480300"/>
                <a:gd name="connsiteX1" fmla="*/ 545308 w 2278857"/>
                <a:gd name="connsiteY1" fmla="*/ 520653 h 1480300"/>
                <a:gd name="connsiteX2" fmla="*/ 2278857 w 2278857"/>
                <a:gd name="connsiteY2" fmla="*/ 939756 h 1480300"/>
                <a:gd name="connsiteX0" fmla="*/ 0 w 2278857"/>
                <a:gd name="connsiteY0" fmla="*/ 1418640 h 1418640"/>
                <a:gd name="connsiteX1" fmla="*/ 335758 w 2278857"/>
                <a:gd name="connsiteY1" fmla="*/ 535193 h 1418640"/>
                <a:gd name="connsiteX2" fmla="*/ 2278857 w 2278857"/>
                <a:gd name="connsiteY2" fmla="*/ 878096 h 1418640"/>
                <a:gd name="connsiteX0" fmla="*/ 0 w 2278857"/>
                <a:gd name="connsiteY0" fmla="*/ 883447 h 883447"/>
                <a:gd name="connsiteX1" fmla="*/ 335758 w 2278857"/>
                <a:gd name="connsiteY1" fmla="*/ 0 h 883447"/>
                <a:gd name="connsiteX2" fmla="*/ 2278857 w 2278857"/>
                <a:gd name="connsiteY2" fmla="*/ 342903 h 88344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84682 w 2363539"/>
                <a:gd name="connsiteY0" fmla="*/ 1136514 h 1136514"/>
                <a:gd name="connsiteX1" fmla="*/ 372815 w 2363539"/>
                <a:gd name="connsiteY1" fmla="*/ 5417 h 1136514"/>
                <a:gd name="connsiteX2" fmla="*/ 2363539 w 2363539"/>
                <a:gd name="connsiteY2" fmla="*/ 595970 h 1136514"/>
                <a:gd name="connsiteX0" fmla="*/ 0 w 2278857"/>
                <a:gd name="connsiteY0" fmla="*/ 1243385 h 1243385"/>
                <a:gd name="connsiteX1" fmla="*/ 288133 w 2278857"/>
                <a:gd name="connsiteY1" fmla="*/ 112288 h 1243385"/>
                <a:gd name="connsiteX2" fmla="*/ 2278857 w 2278857"/>
                <a:gd name="connsiteY2" fmla="*/ 702841 h 1243385"/>
                <a:gd name="connsiteX0" fmla="*/ 0 w 2278857"/>
                <a:gd name="connsiteY0" fmla="*/ 1235956 h 1235956"/>
                <a:gd name="connsiteX1" fmla="*/ 288133 w 2278857"/>
                <a:gd name="connsiteY1" fmla="*/ 104859 h 1235956"/>
                <a:gd name="connsiteX2" fmla="*/ 2278857 w 2278857"/>
                <a:gd name="connsiteY2" fmla="*/ 695412 h 1235956"/>
                <a:gd name="connsiteX0" fmla="*/ 0 w 2278857"/>
                <a:gd name="connsiteY0" fmla="*/ 1495692 h 1495692"/>
                <a:gd name="connsiteX1" fmla="*/ 230983 w 2278857"/>
                <a:gd name="connsiteY1" fmla="*/ 88370 h 1495692"/>
                <a:gd name="connsiteX2" fmla="*/ 2278857 w 2278857"/>
                <a:gd name="connsiteY2" fmla="*/ 955148 h 1495692"/>
                <a:gd name="connsiteX0" fmla="*/ 0 w 2278857"/>
                <a:gd name="connsiteY0" fmla="*/ 1501536 h 1501536"/>
                <a:gd name="connsiteX1" fmla="*/ 230983 w 2278857"/>
                <a:gd name="connsiteY1" fmla="*/ 94214 h 1501536"/>
                <a:gd name="connsiteX2" fmla="*/ 2278857 w 2278857"/>
                <a:gd name="connsiteY2" fmla="*/ 960992 h 1501536"/>
                <a:gd name="connsiteX0" fmla="*/ 0 w 2278857"/>
                <a:gd name="connsiteY0" fmla="*/ 1661805 h 1661805"/>
                <a:gd name="connsiteX1" fmla="*/ 230983 w 2278857"/>
                <a:gd name="connsiteY1" fmla="*/ 254483 h 1661805"/>
                <a:gd name="connsiteX2" fmla="*/ 2278857 w 2278857"/>
                <a:gd name="connsiteY2" fmla="*/ 1121261 h 1661805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88594 h 1488594"/>
                <a:gd name="connsiteX1" fmla="*/ 230983 w 2278857"/>
                <a:gd name="connsiteY1" fmla="*/ 81272 h 1488594"/>
                <a:gd name="connsiteX2" fmla="*/ 2278857 w 2278857"/>
                <a:gd name="connsiteY2" fmla="*/ 948050 h 1488594"/>
                <a:gd name="connsiteX0" fmla="*/ 0 w 2278857"/>
                <a:gd name="connsiteY0" fmla="*/ 1422373 h 1422373"/>
                <a:gd name="connsiteX1" fmla="*/ 230983 w 2278857"/>
                <a:gd name="connsiteY1" fmla="*/ 15051 h 1422373"/>
                <a:gd name="connsiteX2" fmla="*/ 831058 w 2278857"/>
                <a:gd name="connsiteY2" fmla="*/ 691326 h 1422373"/>
                <a:gd name="connsiteX3" fmla="*/ 2278857 w 2278857"/>
                <a:gd name="connsiteY3" fmla="*/ 881829 h 1422373"/>
                <a:gd name="connsiteX0" fmla="*/ 0 w 2278857"/>
                <a:gd name="connsiteY0" fmla="*/ 1416240 h 1416240"/>
                <a:gd name="connsiteX1" fmla="*/ 230983 w 2278857"/>
                <a:gd name="connsiteY1" fmla="*/ 8918 h 1416240"/>
                <a:gd name="connsiteX2" fmla="*/ 688183 w 2278857"/>
                <a:gd name="connsiteY2" fmla="*/ 818543 h 1416240"/>
                <a:gd name="connsiteX3" fmla="*/ 2278857 w 2278857"/>
                <a:gd name="connsiteY3" fmla="*/ 875696 h 1416240"/>
                <a:gd name="connsiteX0" fmla="*/ 0 w 2278857"/>
                <a:gd name="connsiteY0" fmla="*/ 1420367 h 1420367"/>
                <a:gd name="connsiteX1" fmla="*/ 230983 w 2278857"/>
                <a:gd name="connsiteY1" fmla="*/ 13045 h 1420367"/>
                <a:gd name="connsiteX2" fmla="*/ 678658 w 2278857"/>
                <a:gd name="connsiteY2" fmla="*/ 727420 h 1420367"/>
                <a:gd name="connsiteX3" fmla="*/ 2278857 w 2278857"/>
                <a:gd name="connsiteY3" fmla="*/ 879823 h 1420367"/>
                <a:gd name="connsiteX0" fmla="*/ 0 w 2421732"/>
                <a:gd name="connsiteY0" fmla="*/ 1420367 h 1420367"/>
                <a:gd name="connsiteX1" fmla="*/ 230983 w 2421732"/>
                <a:gd name="connsiteY1" fmla="*/ 13045 h 1420367"/>
                <a:gd name="connsiteX2" fmla="*/ 678658 w 2421732"/>
                <a:gd name="connsiteY2" fmla="*/ 727420 h 1420367"/>
                <a:gd name="connsiteX3" fmla="*/ 2421732 w 2421732"/>
                <a:gd name="connsiteY3" fmla="*/ 917923 h 1420367"/>
                <a:gd name="connsiteX0" fmla="*/ 0 w 2421732"/>
                <a:gd name="connsiteY0" fmla="*/ 1429733 h 1429733"/>
                <a:gd name="connsiteX1" fmla="*/ 288133 w 2421732"/>
                <a:gd name="connsiteY1" fmla="*/ 12886 h 1429733"/>
                <a:gd name="connsiteX2" fmla="*/ 678658 w 2421732"/>
                <a:gd name="connsiteY2" fmla="*/ 736786 h 1429733"/>
                <a:gd name="connsiteX3" fmla="*/ 2421732 w 2421732"/>
                <a:gd name="connsiteY3" fmla="*/ 927289 h 1429733"/>
                <a:gd name="connsiteX0" fmla="*/ 0 w 2507457"/>
                <a:gd name="connsiteY0" fmla="*/ 1429733 h 1429733"/>
                <a:gd name="connsiteX1" fmla="*/ 288133 w 2507457"/>
                <a:gd name="connsiteY1" fmla="*/ 12886 h 1429733"/>
                <a:gd name="connsiteX2" fmla="*/ 678658 w 2507457"/>
                <a:gd name="connsiteY2" fmla="*/ 736786 h 1429733"/>
                <a:gd name="connsiteX3" fmla="*/ 2507457 w 2507457"/>
                <a:gd name="connsiteY3" fmla="*/ 860614 h 1429733"/>
                <a:gd name="connsiteX0" fmla="*/ 0 w 2507457"/>
                <a:gd name="connsiteY0" fmla="*/ 1438404 h 1438404"/>
                <a:gd name="connsiteX1" fmla="*/ 288133 w 2507457"/>
                <a:gd name="connsiteY1" fmla="*/ 21557 h 1438404"/>
                <a:gd name="connsiteX2" fmla="*/ 631033 w 2507457"/>
                <a:gd name="connsiteY2" fmla="*/ 602582 h 1438404"/>
                <a:gd name="connsiteX3" fmla="*/ 2507457 w 2507457"/>
                <a:gd name="connsiteY3" fmla="*/ 869285 h 1438404"/>
                <a:gd name="connsiteX0" fmla="*/ 0 w 2507457"/>
                <a:gd name="connsiteY0" fmla="*/ 1443425 h 1443425"/>
                <a:gd name="connsiteX1" fmla="*/ 288133 w 2507457"/>
                <a:gd name="connsiteY1" fmla="*/ 26578 h 1443425"/>
                <a:gd name="connsiteX2" fmla="*/ 631033 w 2507457"/>
                <a:gd name="connsiteY2" fmla="*/ 607603 h 1443425"/>
                <a:gd name="connsiteX3" fmla="*/ 2507457 w 2507457"/>
                <a:gd name="connsiteY3" fmla="*/ 874306 h 1443425"/>
                <a:gd name="connsiteX0" fmla="*/ 0 w 2507457"/>
                <a:gd name="connsiteY0" fmla="*/ 1442444 h 1442444"/>
                <a:gd name="connsiteX1" fmla="*/ 288133 w 2507457"/>
                <a:gd name="connsiteY1" fmla="*/ 25597 h 1442444"/>
                <a:gd name="connsiteX2" fmla="*/ 631033 w 2507457"/>
                <a:gd name="connsiteY2" fmla="*/ 606622 h 1442444"/>
                <a:gd name="connsiteX3" fmla="*/ 2507457 w 2507457"/>
                <a:gd name="connsiteY3" fmla="*/ 873325 h 144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457" h="1442444">
                  <a:moveTo>
                    <a:pt x="0" y="1442444"/>
                  </a:moveTo>
                  <a:cubicBezTo>
                    <a:pt x="277019" y="932062"/>
                    <a:pt x="192486" y="183951"/>
                    <a:pt x="288133" y="25597"/>
                  </a:cubicBezTo>
                  <a:cubicBezTo>
                    <a:pt x="383780" y="-132757"/>
                    <a:pt x="375446" y="490734"/>
                    <a:pt x="631033" y="606622"/>
                  </a:cubicBezTo>
                  <a:cubicBezTo>
                    <a:pt x="972345" y="751085"/>
                    <a:pt x="2266157" y="841575"/>
                    <a:pt x="2507457" y="87332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81"/>
            <p:cNvSpPr txBox="1">
              <a:spLocks noChangeArrowheads="1"/>
            </p:cNvSpPr>
            <p:nvPr/>
          </p:nvSpPr>
          <p:spPr bwMode="auto">
            <a:xfrm>
              <a:off x="3810000" y="4953000"/>
              <a:ext cx="20912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  <a:endPara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879818" y="4572000"/>
              <a:ext cx="2306394" cy="1443718"/>
              <a:chOff x="2879818" y="4572000"/>
              <a:chExt cx="2306394" cy="1443718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879818" y="5022850"/>
                <a:ext cx="656852" cy="992868"/>
                <a:chOff x="3048869" y="5022850"/>
                <a:chExt cx="492563" cy="99286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3053632" y="5022850"/>
                  <a:ext cx="0" cy="99286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3536160" y="5022850"/>
                  <a:ext cx="0" cy="99286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3048869" y="5040929"/>
                  <a:ext cx="492563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81"/>
              <p:cNvSpPr txBox="1">
                <a:spLocks noChangeArrowheads="1"/>
              </p:cNvSpPr>
              <p:nvPr/>
            </p:nvSpPr>
            <p:spPr bwMode="auto">
              <a:xfrm>
                <a:off x="3429000" y="4572000"/>
                <a:ext cx="17572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 smtClean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ideal hypnotic</a:t>
                </a:r>
                <a:endParaRPr lang="en-US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576638" y="4869657"/>
                <a:ext cx="576263" cy="145256"/>
              </a:xfrm>
              <a:custGeom>
                <a:avLst/>
                <a:gdLst>
                  <a:gd name="connsiteX0" fmla="*/ 397669 w 397669"/>
                  <a:gd name="connsiteY0" fmla="*/ 0 h 152400"/>
                  <a:gd name="connsiteX1" fmla="*/ 0 w 397669"/>
                  <a:gd name="connsiteY1" fmla="*/ 152400 h 152400"/>
                  <a:gd name="connsiteX2" fmla="*/ 0 w 397669"/>
                  <a:gd name="connsiteY2" fmla="*/ 152400 h 152400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31020 w 531020"/>
                  <a:gd name="connsiteY0" fmla="*/ 0 h 195262"/>
                  <a:gd name="connsiteX1" fmla="*/ 0 w 531020"/>
                  <a:gd name="connsiteY1" fmla="*/ 195262 h 195262"/>
                  <a:gd name="connsiteX2" fmla="*/ 0 w 531020"/>
                  <a:gd name="connsiteY2" fmla="*/ 195262 h 195262"/>
                  <a:gd name="connsiteX0" fmla="*/ 581844 w 581844"/>
                  <a:gd name="connsiteY0" fmla="*/ 0 h 200371"/>
                  <a:gd name="connsiteX1" fmla="*/ 50824 w 581844"/>
                  <a:gd name="connsiteY1" fmla="*/ 195262 h 200371"/>
                  <a:gd name="connsiteX2" fmla="*/ 12724 w 581844"/>
                  <a:gd name="connsiteY2" fmla="*/ 138112 h 200371"/>
                  <a:gd name="connsiteX0" fmla="*/ 569120 w 569120"/>
                  <a:gd name="connsiteY0" fmla="*/ 0 h 145750"/>
                  <a:gd name="connsiteX1" fmla="*/ 126207 w 569120"/>
                  <a:gd name="connsiteY1" fmla="*/ 114300 h 145750"/>
                  <a:gd name="connsiteX2" fmla="*/ 0 w 569120"/>
                  <a:gd name="connsiteY2" fmla="*/ 138112 h 145750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76263 w 576263"/>
                  <a:gd name="connsiteY0" fmla="*/ 0 h 145256"/>
                  <a:gd name="connsiteX1" fmla="*/ 0 w 576263"/>
                  <a:gd name="connsiteY1" fmla="*/ 145256 h 145256"/>
                  <a:gd name="connsiteX0" fmla="*/ 576263 w 576263"/>
                  <a:gd name="connsiteY0" fmla="*/ 0 h 145256"/>
                  <a:gd name="connsiteX1" fmla="*/ 0 w 576263"/>
                  <a:gd name="connsiteY1" fmla="*/ 145256 h 1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6263" h="145256">
                    <a:moveTo>
                      <a:pt x="576263" y="0"/>
                    </a:moveTo>
                    <a:cubicBezTo>
                      <a:pt x="577056" y="115093"/>
                      <a:pt x="80169" y="82550"/>
                      <a:pt x="0" y="14525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867025" y="5547727"/>
              <a:ext cx="4600575" cy="487538"/>
              <a:chOff x="2867025" y="5547727"/>
              <a:chExt cx="4600575" cy="48753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867025" y="5547727"/>
                <a:ext cx="2514600" cy="471166"/>
                <a:chOff x="2867025" y="5547727"/>
                <a:chExt cx="2514600" cy="471166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886579" y="5547727"/>
                  <a:ext cx="0" cy="471166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5370400" y="5547727"/>
                  <a:ext cx="0" cy="471166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867025" y="5556306"/>
                  <a:ext cx="2514600" cy="0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81"/>
              <p:cNvSpPr txBox="1">
                <a:spLocks noChangeArrowheads="1"/>
              </p:cNvSpPr>
              <p:nvPr/>
            </p:nvSpPr>
            <p:spPr bwMode="auto">
              <a:xfrm>
                <a:off x="5611002" y="5574268"/>
                <a:ext cx="18565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 smtClean="0">
                    <a:solidFill>
                      <a:srgbClr val="009900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ideal anxiolytic</a:t>
                </a:r>
                <a:endParaRPr lang="en-US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5395910" y="5810251"/>
                <a:ext cx="1032949" cy="225014"/>
              </a:xfrm>
              <a:custGeom>
                <a:avLst/>
                <a:gdLst>
                  <a:gd name="connsiteX0" fmla="*/ 397669 w 397669"/>
                  <a:gd name="connsiteY0" fmla="*/ 0 h 152400"/>
                  <a:gd name="connsiteX1" fmla="*/ 0 w 397669"/>
                  <a:gd name="connsiteY1" fmla="*/ 152400 h 152400"/>
                  <a:gd name="connsiteX2" fmla="*/ 0 w 397669"/>
                  <a:gd name="connsiteY2" fmla="*/ 152400 h 152400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31020 w 531020"/>
                  <a:gd name="connsiteY0" fmla="*/ 0 h 195262"/>
                  <a:gd name="connsiteX1" fmla="*/ 0 w 531020"/>
                  <a:gd name="connsiteY1" fmla="*/ 195262 h 195262"/>
                  <a:gd name="connsiteX2" fmla="*/ 0 w 531020"/>
                  <a:gd name="connsiteY2" fmla="*/ 195262 h 195262"/>
                  <a:gd name="connsiteX0" fmla="*/ 531020 w 531020"/>
                  <a:gd name="connsiteY0" fmla="*/ 0 h 252933"/>
                  <a:gd name="connsiteX1" fmla="*/ 0 w 531020"/>
                  <a:gd name="connsiteY1" fmla="*/ 195262 h 252933"/>
                  <a:gd name="connsiteX2" fmla="*/ 0 w 531020"/>
                  <a:gd name="connsiteY2" fmla="*/ 195262 h 252933"/>
                  <a:gd name="connsiteX0" fmla="*/ 700089 w 700089"/>
                  <a:gd name="connsiteY0" fmla="*/ 14288 h 209619"/>
                  <a:gd name="connsiteX1" fmla="*/ 169069 w 700089"/>
                  <a:gd name="connsiteY1" fmla="*/ 209550 h 209619"/>
                  <a:gd name="connsiteX2" fmla="*/ 0 w 700089"/>
                  <a:gd name="connsiteY2" fmla="*/ 0 h 209619"/>
                  <a:gd name="connsiteX0" fmla="*/ 700089 w 700089"/>
                  <a:gd name="connsiteY0" fmla="*/ 14288 h 169259"/>
                  <a:gd name="connsiteX1" fmla="*/ 423863 w 700089"/>
                  <a:gd name="connsiteY1" fmla="*/ 169069 h 169259"/>
                  <a:gd name="connsiteX2" fmla="*/ 0 w 700089"/>
                  <a:gd name="connsiteY2" fmla="*/ 0 h 169259"/>
                  <a:gd name="connsiteX0" fmla="*/ 700089 w 700089"/>
                  <a:gd name="connsiteY0" fmla="*/ 14288 h 14288"/>
                  <a:gd name="connsiteX1" fmla="*/ 0 w 700089"/>
                  <a:gd name="connsiteY1" fmla="*/ 0 h 14288"/>
                  <a:gd name="connsiteX0" fmla="*/ 700089 w 700089"/>
                  <a:gd name="connsiteY0" fmla="*/ 14288 h 14288"/>
                  <a:gd name="connsiteX1" fmla="*/ 0 w 700089"/>
                  <a:gd name="connsiteY1" fmla="*/ 0 h 14288"/>
                  <a:gd name="connsiteX0" fmla="*/ 700089 w 700089"/>
                  <a:gd name="connsiteY0" fmla="*/ 14288 h 121245"/>
                  <a:gd name="connsiteX1" fmla="*/ 0 w 700089"/>
                  <a:gd name="connsiteY1" fmla="*/ 0 h 121245"/>
                  <a:gd name="connsiteX0" fmla="*/ 992983 w 992983"/>
                  <a:gd name="connsiteY0" fmla="*/ 119063 h 158139"/>
                  <a:gd name="connsiteX1" fmla="*/ 0 w 992983"/>
                  <a:gd name="connsiteY1" fmla="*/ 0 h 158139"/>
                  <a:gd name="connsiteX0" fmla="*/ 992983 w 992983"/>
                  <a:gd name="connsiteY0" fmla="*/ 119063 h 204256"/>
                  <a:gd name="connsiteX1" fmla="*/ 0 w 992983"/>
                  <a:gd name="connsiteY1" fmla="*/ 0 h 204256"/>
                  <a:gd name="connsiteX0" fmla="*/ 988220 w 988220"/>
                  <a:gd name="connsiteY0" fmla="*/ 52388 h 169617"/>
                  <a:gd name="connsiteX1" fmla="*/ 0 w 988220"/>
                  <a:gd name="connsiteY1" fmla="*/ 0 h 169617"/>
                  <a:gd name="connsiteX0" fmla="*/ 988220 w 1001686"/>
                  <a:gd name="connsiteY0" fmla="*/ 52388 h 206171"/>
                  <a:gd name="connsiteX1" fmla="*/ 0 w 1001686"/>
                  <a:gd name="connsiteY1" fmla="*/ 0 h 206171"/>
                  <a:gd name="connsiteX0" fmla="*/ 1021557 w 1032949"/>
                  <a:gd name="connsiteY0" fmla="*/ 85725 h 225014"/>
                  <a:gd name="connsiteX1" fmla="*/ 0 w 1032949"/>
                  <a:gd name="connsiteY1" fmla="*/ 0 h 2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2949" h="225014">
                    <a:moveTo>
                      <a:pt x="1021557" y="85725"/>
                    </a:moveTo>
                    <a:cubicBezTo>
                      <a:pt x="1069182" y="297656"/>
                      <a:pt x="1009650" y="266701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553938" y="5152965"/>
            <a:ext cx="5151662" cy="866835"/>
            <a:chOff x="1828800" y="5410200"/>
            <a:chExt cx="5151662" cy="866835"/>
          </a:xfrm>
        </p:grpSpPr>
        <p:sp>
          <p:nvSpPr>
            <p:cNvPr id="52" name="Right Triangle 51"/>
            <p:cNvSpPr/>
            <p:nvPr/>
          </p:nvSpPr>
          <p:spPr>
            <a:xfrm flipH="1">
              <a:off x="1828800" y="5410200"/>
              <a:ext cx="5151662" cy="514350"/>
            </a:xfrm>
            <a:prstGeom prst="rtTriangle">
              <a:avLst/>
            </a:prstGeom>
            <a:gradFill>
              <a:gsLst>
                <a:gs pos="0">
                  <a:srgbClr val="FF0000"/>
                </a:gs>
                <a:gs pos="90000">
                  <a:schemeClr val="accent1">
                    <a:tint val="44500"/>
                    <a:satMod val="160000"/>
                    <a:lumMod val="3000"/>
                  </a:schemeClr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3570268" y="5876925"/>
              <a:ext cx="1668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23930" y="5055243"/>
            <a:ext cx="659791" cy="653932"/>
            <a:chOff x="5556850" y="1448010"/>
            <a:chExt cx="895547" cy="921658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2" name="Group 71"/>
            <p:cNvGrpSpPr/>
            <p:nvPr/>
          </p:nvGrpSpPr>
          <p:grpSpPr>
            <a:xfrm>
              <a:off x="5752632" y="1448010"/>
              <a:ext cx="699765" cy="477161"/>
              <a:chOff x="5752632" y="1448010"/>
              <a:chExt cx="699765" cy="477161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 bwMode="auto">
              <a:xfrm>
                <a:off x="5871027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51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endParaRPr lang="en-US" sz="2800" b="1" dirty="0" smtClean="0">
              <a:solidFill>
                <a:schemeClr val="bg1"/>
              </a:solidFill>
              <a:latin typeface="Symbol" pitchFamily="18" charset="2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endParaRPr lang="en-US" sz="2800" b="1" dirty="0" smtClean="0">
              <a:solidFill>
                <a:schemeClr val="bg1"/>
              </a:solidFill>
              <a:latin typeface="Symbol" pitchFamily="18" charset="2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  <a:endPara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  <a:endPara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636167" y="2590800"/>
            <a:ext cx="1021433" cy="747210"/>
            <a:chOff x="2438400" y="1828800"/>
            <a:chExt cx="10214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862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 smtClean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3111659" y="2392427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886450" y="2365322"/>
            <a:ext cx="1021433" cy="747210"/>
            <a:chOff x="5886450" y="2365322"/>
            <a:chExt cx="10214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5285216" y="3035117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907142" y="4343400"/>
            <a:ext cx="5019226" cy="2261136"/>
            <a:chOff x="1981200" y="4210050"/>
            <a:chExt cx="5019226" cy="226113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568" y="4419600"/>
              <a:ext cx="1447800" cy="14478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68" y="4495800"/>
              <a:ext cx="1447800" cy="14478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709" y="4419600"/>
              <a:ext cx="1447800" cy="14478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309" y="4495800"/>
              <a:ext cx="1447800" cy="1447800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2114550" y="4210050"/>
              <a:ext cx="2057400" cy="1752600"/>
              <a:chOff x="-381000" y="4191000"/>
              <a:chExt cx="2057400" cy="1752600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4191000"/>
                <a:ext cx="1447800" cy="1447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4267200"/>
                <a:ext cx="1447800" cy="1447800"/>
              </a:xfrm>
              <a:prstGeom prst="rect">
                <a:avLst/>
              </a:prstGeom>
            </p:spPr>
          </p:pic>
          <p:grpSp>
            <p:nvGrpSpPr>
              <p:cNvPr id="81" name="Group 80"/>
              <p:cNvGrpSpPr/>
              <p:nvPr/>
            </p:nvGrpSpPr>
            <p:grpSpPr>
              <a:xfrm>
                <a:off x="-381000" y="4343400"/>
                <a:ext cx="1752600" cy="1600200"/>
                <a:chOff x="-381000" y="4343400"/>
                <a:chExt cx="1752600" cy="1600200"/>
              </a:xfrm>
            </p:grpSpPr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6200" y="43434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8600" y="44196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81000" y="4495800"/>
                  <a:ext cx="1447800" cy="1447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591223"/>
              <a:ext cx="1447800" cy="144780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 bwMode="auto">
            <a:xfrm>
              <a:off x="2549729" y="5586096"/>
              <a:ext cx="8258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3200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1-6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909" y="4591223"/>
              <a:ext cx="1447800" cy="14478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3767302" y="5611734"/>
              <a:ext cx="7970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sz="3200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768" y="4591223"/>
              <a:ext cx="1447800" cy="14478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 bwMode="auto">
            <a:xfrm>
              <a:off x="4968619" y="5586096"/>
              <a:ext cx="7505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  <a:r>
                <a:rPr lang="en-US" sz="3200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26" y="4591223"/>
              <a:ext cx="1447800" cy="14478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6177614" y="5645918"/>
              <a:ext cx="362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d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013448" y="4808109"/>
            <a:ext cx="1856232" cy="1729851"/>
            <a:chOff x="7013448" y="4808109"/>
            <a:chExt cx="1856232" cy="1729851"/>
          </a:xfrm>
        </p:grpSpPr>
        <p:pic>
          <p:nvPicPr>
            <p:cNvPr id="111" name="Picture 110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48" y="5102352"/>
              <a:ext cx="1856232" cy="1435608"/>
            </a:xfrm>
            <a:prstGeom prst="rect">
              <a:avLst/>
            </a:prstGeom>
          </p:spPr>
        </p:pic>
        <p:sp>
          <p:nvSpPr>
            <p:cNvPr id="112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5" name="TextBox 83"/>
            <p:cNvSpPr txBox="1">
              <a:spLocks noChangeArrowheads="1"/>
            </p:cNvSpPr>
            <p:nvPr/>
          </p:nvSpPr>
          <p:spPr bwMode="auto">
            <a:xfrm>
              <a:off x="7052416" y="5008192"/>
              <a:ext cx="17636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400" dirty="0" err="1" smtClean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benzodiazapene</a:t>
              </a:r>
              <a:endParaRPr lang="en-US" sz="14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8099" y="4724400"/>
            <a:ext cx="2676526" cy="1444738"/>
            <a:chOff x="38099" y="4724400"/>
            <a:chExt cx="2676526" cy="1444738"/>
          </a:xfrm>
        </p:grpSpPr>
        <p:sp>
          <p:nvSpPr>
            <p:cNvPr id="101" name="Right Brace 100"/>
            <p:cNvSpPr/>
            <p:nvPr/>
          </p:nvSpPr>
          <p:spPr>
            <a:xfrm>
              <a:off x="2057400" y="4724400"/>
              <a:ext cx="381000" cy="1444738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8099" y="4896047"/>
              <a:ext cx="2676526" cy="1180903"/>
              <a:chOff x="-85726" y="4896047"/>
              <a:chExt cx="2676526" cy="1180903"/>
            </a:xfrm>
          </p:grpSpPr>
          <p:graphicFrame>
            <p:nvGraphicFramePr>
              <p:cNvPr id="108" name="Chart 10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1360261"/>
                  </p:ext>
                </p:extLst>
              </p:nvPr>
            </p:nvGraphicFramePr>
            <p:xfrm>
              <a:off x="-85726" y="4896047"/>
              <a:ext cx="2676526" cy="11809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119" name="TextBox 118"/>
              <p:cNvSpPr txBox="1"/>
              <p:nvPr/>
            </p:nvSpPr>
            <p:spPr bwMode="auto">
              <a:xfrm>
                <a:off x="1178488" y="4948535"/>
                <a:ext cx="6503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 smtClean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 bwMode="auto">
              <a:xfrm>
                <a:off x="1143563" y="5308600"/>
                <a:ext cx="5741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 smtClean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 bwMode="auto">
              <a:xfrm>
                <a:off x="698209" y="5314315"/>
                <a:ext cx="6518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 smtClean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 bwMode="auto">
              <a:xfrm>
                <a:off x="111688" y="4953000"/>
                <a:ext cx="4979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 smtClean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 bwMode="auto">
              <a:xfrm>
                <a:off x="76200" y="5712023"/>
                <a:ext cx="7306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1400" i="1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other</a:t>
                </a:r>
                <a:endParaRPr lang="en-US" sz="1400" i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288577" y="5286375"/>
                <a:ext cx="209898" cy="97842"/>
              </a:xfrm>
              <a:custGeom>
                <a:avLst/>
                <a:gdLst>
                  <a:gd name="connsiteX0" fmla="*/ 16223 w 209898"/>
                  <a:gd name="connsiteY0" fmla="*/ 0 h 97842"/>
                  <a:gd name="connsiteX1" fmla="*/ 19398 w 209898"/>
                  <a:gd name="connsiteY1" fmla="*/ 85725 h 97842"/>
                  <a:gd name="connsiteX2" fmla="*/ 209898 w 209898"/>
                  <a:gd name="connsiteY2" fmla="*/ 95250 h 9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898" h="97842">
                    <a:moveTo>
                      <a:pt x="16223" y="0"/>
                    </a:moveTo>
                    <a:cubicBezTo>
                      <a:pt x="1671" y="34925"/>
                      <a:pt x="-12881" y="69850"/>
                      <a:pt x="19398" y="85725"/>
                    </a:cubicBezTo>
                    <a:cubicBezTo>
                      <a:pt x="51677" y="101600"/>
                      <a:pt x="130787" y="98425"/>
                      <a:pt x="209898" y="9525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406095" y="5556831"/>
                <a:ext cx="114603" cy="219075"/>
              </a:xfrm>
              <a:custGeom>
                <a:avLst/>
                <a:gdLst>
                  <a:gd name="connsiteX0" fmla="*/ 16223 w 209898"/>
                  <a:gd name="connsiteY0" fmla="*/ 0 h 97842"/>
                  <a:gd name="connsiteX1" fmla="*/ 19398 w 209898"/>
                  <a:gd name="connsiteY1" fmla="*/ 85725 h 97842"/>
                  <a:gd name="connsiteX2" fmla="*/ 209898 w 209898"/>
                  <a:gd name="connsiteY2" fmla="*/ 95250 h 97842"/>
                  <a:gd name="connsiteX0" fmla="*/ 8859 w 85059"/>
                  <a:gd name="connsiteY0" fmla="*/ 136525 h 226537"/>
                  <a:gd name="connsiteX1" fmla="*/ 12034 w 85059"/>
                  <a:gd name="connsiteY1" fmla="*/ 222250 h 226537"/>
                  <a:gd name="connsiteX2" fmla="*/ 85059 w 85059"/>
                  <a:gd name="connsiteY2" fmla="*/ 0 h 226537"/>
                  <a:gd name="connsiteX0" fmla="*/ 0 w 73025"/>
                  <a:gd name="connsiteY0" fmla="*/ 222250 h 222250"/>
                  <a:gd name="connsiteX1" fmla="*/ 73025 w 73025"/>
                  <a:gd name="connsiteY1" fmla="*/ 0 h 222250"/>
                  <a:gd name="connsiteX0" fmla="*/ 0 w 88900"/>
                  <a:gd name="connsiteY0" fmla="*/ 219075 h 219075"/>
                  <a:gd name="connsiteX1" fmla="*/ 88900 w 88900"/>
                  <a:gd name="connsiteY1" fmla="*/ 0 h 219075"/>
                  <a:gd name="connsiteX0" fmla="*/ 9420 w 98320"/>
                  <a:gd name="connsiteY0" fmla="*/ 219075 h 219075"/>
                  <a:gd name="connsiteX1" fmla="*/ 98320 w 98320"/>
                  <a:gd name="connsiteY1" fmla="*/ 0 h 219075"/>
                  <a:gd name="connsiteX0" fmla="*/ 35451 w 124351"/>
                  <a:gd name="connsiteY0" fmla="*/ 219075 h 219075"/>
                  <a:gd name="connsiteX1" fmla="*/ 124351 w 124351"/>
                  <a:gd name="connsiteY1" fmla="*/ 0 h 219075"/>
                  <a:gd name="connsiteX0" fmla="*/ 25703 w 114603"/>
                  <a:gd name="connsiteY0" fmla="*/ 219075 h 219075"/>
                  <a:gd name="connsiteX1" fmla="*/ 114603 w 114603"/>
                  <a:gd name="connsiteY1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603" h="219075">
                    <a:moveTo>
                      <a:pt x="25703" y="219075"/>
                    </a:moveTo>
                    <a:cubicBezTo>
                      <a:pt x="22528" y="94721"/>
                      <a:pt x="-69283" y="9525"/>
                      <a:pt x="114603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101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81"/>
          <p:cNvSpPr txBox="1">
            <a:spLocks noChangeArrowheads="1"/>
          </p:cNvSpPr>
          <p:nvPr/>
        </p:nvSpPr>
        <p:spPr bwMode="auto">
          <a:xfrm>
            <a:off x="2153545" y="304800"/>
            <a:ext cx="4628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Subunits and Selectivity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990600"/>
            <a:ext cx="3655836" cy="1295400"/>
            <a:chOff x="2667000" y="685800"/>
            <a:chExt cx="3655836" cy="1295400"/>
          </a:xfrm>
        </p:grpSpPr>
        <p:sp>
          <p:nvSpPr>
            <p:cNvPr id="67" name="TextBox 66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0193" y="2810140"/>
            <a:ext cx="6020047" cy="3133460"/>
            <a:chOff x="110193" y="2048140"/>
            <a:chExt cx="6020047" cy="3133460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228600" y="2937072"/>
              <a:ext cx="117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1608879" y="2937072"/>
              <a:ext cx="13101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3316043" y="2708472"/>
              <a:ext cx="973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Muscle</a:t>
              </a: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3123362" y="2937072"/>
              <a:ext cx="1359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Relaxation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052605" y="2708472"/>
              <a:ext cx="712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Anti-</a:t>
              </a:r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4687024" y="2937072"/>
              <a:ext cx="1443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Convulsant</a:t>
              </a:r>
              <a:endPara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073" y="4345817"/>
              <a:ext cx="1412776" cy="83578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073" y="3754581"/>
              <a:ext cx="1412776" cy="83578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845" y="3120727"/>
              <a:ext cx="1412776" cy="83578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93" y="3087256"/>
              <a:ext cx="1412776" cy="83578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073" y="3145852"/>
              <a:ext cx="1412776" cy="83578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897" y="3087255"/>
              <a:ext cx="1412776" cy="835783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 bwMode="auto">
            <a:xfrm>
              <a:off x="2169926" y="2048140"/>
              <a:ext cx="17034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the good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45388" y="2590800"/>
              <a:ext cx="558927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04740" y="2810140"/>
            <a:ext cx="2827683" cy="2469956"/>
            <a:chOff x="6204740" y="2048140"/>
            <a:chExt cx="2827683" cy="2469956"/>
          </a:xfrm>
        </p:grpSpPr>
        <p:sp>
          <p:nvSpPr>
            <p:cNvPr id="37" name="TextBox 36"/>
            <p:cNvSpPr txBox="1"/>
            <p:nvPr/>
          </p:nvSpPr>
          <p:spPr bwMode="auto">
            <a:xfrm>
              <a:off x="6334556" y="2937072"/>
              <a:ext cx="11576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Amnesia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7696561" y="2937072"/>
              <a:ext cx="1263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087254"/>
              <a:ext cx="1412776" cy="83578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647" y="3087253"/>
              <a:ext cx="1412776" cy="83578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682313"/>
              <a:ext cx="1412776" cy="835783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 bwMode="auto">
            <a:xfrm>
              <a:off x="6827995" y="2048140"/>
              <a:ext cx="1492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the bad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324600" y="2590800"/>
              <a:ext cx="2438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 bwMode="auto">
          <a:xfrm>
            <a:off x="7563427" y="5715000"/>
            <a:ext cx="135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Tan et al., 2011 </a:t>
            </a:r>
          </a:p>
        </p:txBody>
      </p:sp>
    </p:spTree>
    <p:extLst>
      <p:ext uri="{BB962C8B-B14F-4D97-AF65-F5344CB8AC3E}">
        <p14:creationId xmlns:p14="http://schemas.microsoft.com/office/powerpoint/2010/main" val="250128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43400" y="2496979"/>
            <a:ext cx="4191000" cy="1524000"/>
            <a:chOff x="4343400" y="2895600"/>
            <a:chExt cx="4191000" cy="1524000"/>
          </a:xfrm>
        </p:grpSpPr>
        <p:pic>
          <p:nvPicPr>
            <p:cNvPr id="76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84" t="59428" b="20286"/>
            <a:stretch/>
          </p:blipFill>
          <p:spPr bwMode="auto">
            <a:xfrm>
              <a:off x="5745999" y="2895600"/>
              <a:ext cx="2788401" cy="144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227307"/>
              <a:ext cx="1412776" cy="835783"/>
            </a:xfrm>
            <a:prstGeom prst="rect">
              <a:avLst/>
            </a:prstGeom>
          </p:spPr>
        </p:pic>
        <p:sp>
          <p:nvSpPr>
            <p:cNvPr id="79" name="Left Brace 78"/>
            <p:cNvSpPr/>
            <p:nvPr/>
          </p:nvSpPr>
          <p:spPr>
            <a:xfrm>
              <a:off x="5410200" y="2895600"/>
              <a:ext cx="381000" cy="1524000"/>
            </a:xfrm>
            <a:prstGeom prst="leftBrac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4781550" y="292417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</p:grpSp>
      <p:sp>
        <p:nvSpPr>
          <p:cNvPr id="64" name="TextBox 81"/>
          <p:cNvSpPr txBox="1">
            <a:spLocks noChangeArrowheads="1"/>
          </p:cNvSpPr>
          <p:nvPr/>
        </p:nvSpPr>
        <p:spPr bwMode="auto">
          <a:xfrm>
            <a:off x="2153545" y="304800"/>
            <a:ext cx="4628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Subunits and Selectivity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667000" y="990600"/>
            <a:ext cx="3655836" cy="1295400"/>
            <a:chOff x="2667000" y="685800"/>
            <a:chExt cx="3655836" cy="1295400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2468404"/>
            <a:ext cx="4191000" cy="1524000"/>
            <a:chOff x="0" y="2867025"/>
            <a:chExt cx="4191000" cy="1524000"/>
          </a:xfrm>
        </p:grpSpPr>
        <p:pic>
          <p:nvPicPr>
            <p:cNvPr id="75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79699"/>
            <a:stretch/>
          </p:blipFill>
          <p:spPr bwMode="auto">
            <a:xfrm>
              <a:off x="1372124" y="2922965"/>
              <a:ext cx="2818876" cy="145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27307"/>
              <a:ext cx="1412776" cy="835783"/>
            </a:xfrm>
            <a:prstGeom prst="rect">
              <a:avLst/>
            </a:prstGeom>
          </p:spPr>
        </p:pic>
        <p:sp>
          <p:nvSpPr>
            <p:cNvPr id="4" name="Left Brace 3"/>
            <p:cNvSpPr/>
            <p:nvPr/>
          </p:nvSpPr>
          <p:spPr>
            <a:xfrm>
              <a:off x="1066800" y="2867025"/>
              <a:ext cx="381000" cy="152400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462021" y="292231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4460005"/>
            <a:ext cx="4236725" cy="1542174"/>
            <a:chOff x="0" y="4858626"/>
            <a:chExt cx="4236725" cy="1542174"/>
          </a:xfrm>
        </p:grpSpPr>
        <p:pic>
          <p:nvPicPr>
            <p:cNvPr id="77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57" r="58784" b="20521"/>
            <a:stretch/>
          </p:blipFill>
          <p:spPr bwMode="auto">
            <a:xfrm>
              <a:off x="1448324" y="4858626"/>
              <a:ext cx="2788401" cy="146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32080"/>
              <a:ext cx="1412776" cy="835783"/>
            </a:xfrm>
            <a:prstGeom prst="rect">
              <a:avLst/>
            </a:prstGeom>
          </p:spPr>
        </p:pic>
        <p:sp>
          <p:nvSpPr>
            <p:cNvPr id="81" name="Left Brace 80"/>
            <p:cNvSpPr/>
            <p:nvPr/>
          </p:nvSpPr>
          <p:spPr>
            <a:xfrm>
              <a:off x="1066800" y="4876800"/>
              <a:ext cx="381000" cy="1524000"/>
            </a:xfrm>
            <a:prstGeom prst="lef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438150" y="491555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43400" y="4497229"/>
            <a:ext cx="4305300" cy="1524000"/>
            <a:chOff x="4343400" y="4895850"/>
            <a:chExt cx="4305300" cy="1524000"/>
          </a:xfrm>
        </p:grpSpPr>
        <p:pic>
          <p:nvPicPr>
            <p:cNvPr id="78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8" b="80171"/>
            <a:stretch/>
          </p:blipFill>
          <p:spPr bwMode="auto">
            <a:xfrm>
              <a:off x="5814587" y="4972050"/>
              <a:ext cx="2834113" cy="141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5232080"/>
              <a:ext cx="1412776" cy="835783"/>
            </a:xfrm>
            <a:prstGeom prst="rect">
              <a:avLst/>
            </a:prstGeom>
          </p:spPr>
        </p:pic>
        <p:sp>
          <p:nvSpPr>
            <p:cNvPr id="80" name="Left Brace 79"/>
            <p:cNvSpPr/>
            <p:nvPr/>
          </p:nvSpPr>
          <p:spPr>
            <a:xfrm>
              <a:off x="5410200" y="4895850"/>
              <a:ext cx="381000" cy="1524000"/>
            </a:xfrm>
            <a:prstGeom prst="leftBrac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4772531" y="491555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sp>
        <p:nvSpPr>
          <p:cNvPr id="67" name="TextBox 66"/>
          <p:cNvSpPr txBox="1"/>
          <p:nvPr/>
        </p:nvSpPr>
        <p:spPr bwMode="auto">
          <a:xfrm>
            <a:off x="136998" y="6553200"/>
            <a:ext cx="18357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Rudolph &amp; </a:t>
            </a:r>
            <a:r>
              <a:rPr lang="en-US" sz="10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</p:spTree>
    <p:extLst>
      <p:ext uri="{BB962C8B-B14F-4D97-AF65-F5344CB8AC3E}">
        <p14:creationId xmlns:p14="http://schemas.microsoft.com/office/powerpoint/2010/main" val="16802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/>
          <p:cNvGrpSpPr/>
          <p:nvPr/>
        </p:nvGrpSpPr>
        <p:grpSpPr>
          <a:xfrm>
            <a:off x="4998247" y="2390299"/>
            <a:ext cx="3688553" cy="1330345"/>
            <a:chOff x="5455447" y="2788920"/>
            <a:chExt cx="3688553" cy="1330345"/>
          </a:xfrm>
        </p:grpSpPr>
        <p:sp>
          <p:nvSpPr>
            <p:cNvPr id="107" name="TextBox 106"/>
            <p:cNvSpPr txBox="1"/>
            <p:nvPr/>
          </p:nvSpPr>
          <p:spPr bwMode="auto">
            <a:xfrm>
              <a:off x="5465951" y="2788920"/>
              <a:ext cx="35332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400" b="1" u="sng" dirty="0" smtClean="0">
                  <a:solidFill>
                    <a:srgbClr val="FF0000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2400" u="sng" dirty="0" smtClean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-selective agents</a:t>
              </a: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5610731" y="3195935"/>
              <a:ext cx="35332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20-fold higher affinity for</a:t>
              </a:r>
            </a:p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receptors containing </a:t>
              </a:r>
              <a:r>
                <a:rPr lang="en-US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 </a:t>
              </a:r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47" y="3296921"/>
              <a:ext cx="250034" cy="187526"/>
            </a:xfrm>
            <a:prstGeom prst="rect">
              <a:avLst/>
            </a:prstGeom>
          </p:spPr>
        </p:pic>
      </p:grpSp>
      <p:sp>
        <p:nvSpPr>
          <p:cNvPr id="64" name="TextBox 81"/>
          <p:cNvSpPr txBox="1">
            <a:spLocks noChangeArrowheads="1"/>
          </p:cNvSpPr>
          <p:nvPr/>
        </p:nvSpPr>
        <p:spPr bwMode="auto">
          <a:xfrm>
            <a:off x="2153545" y="304800"/>
            <a:ext cx="4628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Subunits and Selectivity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667000" y="990600"/>
            <a:ext cx="3655836" cy="1295400"/>
            <a:chOff x="2667000" y="685800"/>
            <a:chExt cx="3655836" cy="1295400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2468404"/>
            <a:ext cx="4191000" cy="1524000"/>
            <a:chOff x="0" y="2867025"/>
            <a:chExt cx="4191000" cy="1524000"/>
          </a:xfrm>
        </p:grpSpPr>
        <p:pic>
          <p:nvPicPr>
            <p:cNvPr id="75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79699"/>
            <a:stretch/>
          </p:blipFill>
          <p:spPr bwMode="auto">
            <a:xfrm>
              <a:off x="1372124" y="2922965"/>
              <a:ext cx="2818876" cy="145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27307"/>
              <a:ext cx="1412776" cy="835783"/>
            </a:xfrm>
            <a:prstGeom prst="rect">
              <a:avLst/>
            </a:prstGeom>
          </p:spPr>
        </p:pic>
        <p:sp>
          <p:nvSpPr>
            <p:cNvPr id="4" name="Left Brace 3"/>
            <p:cNvSpPr/>
            <p:nvPr/>
          </p:nvSpPr>
          <p:spPr>
            <a:xfrm>
              <a:off x="1066800" y="2867025"/>
              <a:ext cx="381000" cy="152400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462021" y="292231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998247" y="3716774"/>
            <a:ext cx="3688553" cy="369332"/>
            <a:chOff x="5455447" y="4029670"/>
            <a:chExt cx="3688553" cy="369332"/>
          </a:xfrm>
        </p:grpSpPr>
        <p:sp>
          <p:nvSpPr>
            <p:cNvPr id="111" name="TextBox 110"/>
            <p:cNvSpPr txBox="1"/>
            <p:nvPr/>
          </p:nvSpPr>
          <p:spPr bwMode="auto">
            <a:xfrm>
              <a:off x="5610731" y="4029670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‘Z compounds’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47" y="4130656"/>
              <a:ext cx="250034" cy="187526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5176047" y="4029472"/>
            <a:ext cx="2977353" cy="369332"/>
            <a:chOff x="5633247" y="4266168"/>
            <a:chExt cx="2977353" cy="369332"/>
          </a:xfrm>
        </p:grpSpPr>
        <p:sp>
          <p:nvSpPr>
            <p:cNvPr id="114" name="TextBox 113"/>
            <p:cNvSpPr txBox="1"/>
            <p:nvPr/>
          </p:nvSpPr>
          <p:spPr bwMode="auto">
            <a:xfrm>
              <a:off x="5750431" y="4266168"/>
              <a:ext cx="28601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technically non-</a:t>
              </a:r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247" y="4392554"/>
              <a:ext cx="183353" cy="137515"/>
            </a:xfrm>
            <a:prstGeom prst="rect">
              <a:avLst/>
            </a:prstGeom>
          </p:spPr>
        </p:pic>
      </p:grpSp>
      <p:grpSp>
        <p:nvGrpSpPr>
          <p:cNvPr id="123" name="Group 122"/>
          <p:cNvGrpSpPr/>
          <p:nvPr/>
        </p:nvGrpSpPr>
        <p:grpSpPr>
          <a:xfrm>
            <a:off x="4998247" y="4373404"/>
            <a:ext cx="3685669" cy="369332"/>
            <a:chOff x="5455447" y="4029670"/>
            <a:chExt cx="3685669" cy="369332"/>
          </a:xfrm>
        </p:grpSpPr>
        <p:sp>
          <p:nvSpPr>
            <p:cNvPr id="124" name="TextBox 123"/>
            <p:cNvSpPr txBox="1"/>
            <p:nvPr/>
          </p:nvSpPr>
          <p:spPr bwMode="auto">
            <a:xfrm>
              <a:off x="5607847" y="4029670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good for </a:t>
              </a:r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insonmia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47" y="4130656"/>
              <a:ext cx="250034" cy="187526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 bwMode="auto">
          <a:xfrm>
            <a:off x="136998" y="6553200"/>
            <a:ext cx="18357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Rudolph &amp; </a:t>
            </a:r>
            <a:r>
              <a:rPr lang="en-US" sz="10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6976216" y="6245423"/>
            <a:ext cx="11889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i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zolpidem</a:t>
            </a:r>
            <a:r>
              <a:rPr lang="en-US" sz="1400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066800" y="4681425"/>
            <a:ext cx="3093988" cy="1615864"/>
            <a:chOff x="1087577" y="3140787"/>
            <a:chExt cx="3093988" cy="1615864"/>
          </a:xfrm>
        </p:grpSpPr>
        <p:sp>
          <p:nvSpPr>
            <p:cNvPr id="74" name="TextBox 73"/>
            <p:cNvSpPr txBox="1"/>
            <p:nvPr/>
          </p:nvSpPr>
          <p:spPr bwMode="auto">
            <a:xfrm>
              <a:off x="1087577" y="3751461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</a:t>
              </a:r>
              <a:endParaRPr lang="en-US" sz="16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1710772" y="3140787"/>
              <a:ext cx="5741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</a:t>
              </a:r>
              <a:r>
                <a:rPr lang="en-US" sz="1600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2218293" y="3248025"/>
              <a:ext cx="3465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</a:t>
              </a: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168" y="3276600"/>
              <a:ext cx="1202511" cy="131583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 bwMode="auto">
            <a:xfrm>
              <a:off x="1412270" y="4504394"/>
              <a:ext cx="811479" cy="25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diazepam</a:t>
              </a:r>
            </a:p>
          </p:txBody>
        </p:sp>
        <p:sp>
          <p:nvSpPr>
            <p:cNvPr id="95" name="TextBox 94"/>
            <p:cNvSpPr txBox="1"/>
            <p:nvPr/>
          </p:nvSpPr>
          <p:spPr bwMode="auto">
            <a:xfrm>
              <a:off x="2517255" y="3774761"/>
              <a:ext cx="5838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</a:t>
              </a:r>
              <a:r>
                <a:rPr lang="en-US" sz="1600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</a:t>
              </a:r>
              <a:endParaRPr lang="en-US" sz="1600" baseline="-25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451" y="3272347"/>
              <a:ext cx="1202510" cy="1315833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 bwMode="auto">
            <a:xfrm>
              <a:off x="3788509" y="4072273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</a:t>
              </a:r>
              <a:endParaRPr lang="en-US" sz="16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8" name="TextBox 97"/>
            <p:cNvSpPr txBox="1"/>
            <p:nvPr/>
          </p:nvSpPr>
          <p:spPr bwMode="auto">
            <a:xfrm>
              <a:off x="3419394" y="3163878"/>
              <a:ext cx="3401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</a:t>
              </a:r>
              <a:endParaRPr lang="en-US" sz="1600" baseline="-25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3798034" y="3248025"/>
              <a:ext cx="3465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971800" y="4504394"/>
              <a:ext cx="976502" cy="25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clonazepam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249039" y="4807712"/>
            <a:ext cx="2788126" cy="1330122"/>
            <a:chOff x="1269816" y="3267074"/>
            <a:chExt cx="2788126" cy="1330122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816" y="3272694"/>
              <a:ext cx="1195675" cy="1324502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267" y="3267074"/>
              <a:ext cx="1195675" cy="132450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477000" y="4885867"/>
            <a:ext cx="2185857" cy="1464391"/>
            <a:chOff x="6477000" y="4885867"/>
            <a:chExt cx="2185857" cy="1464391"/>
          </a:xfrm>
        </p:grpSpPr>
        <p:sp>
          <p:nvSpPr>
            <p:cNvPr id="68" name="TextBox 67"/>
            <p:cNvSpPr txBox="1"/>
            <p:nvPr/>
          </p:nvSpPr>
          <p:spPr bwMode="auto">
            <a:xfrm>
              <a:off x="6829425" y="6042481"/>
              <a:ext cx="16290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imidazopyridine</a:t>
              </a:r>
              <a:endPara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885867"/>
              <a:ext cx="2185857" cy="1226266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2331059" y="6051668"/>
            <a:ext cx="640741" cy="653932"/>
            <a:chOff x="5556850" y="1448010"/>
            <a:chExt cx="869690" cy="921658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7" name="Group 126"/>
            <p:cNvGrpSpPr/>
            <p:nvPr/>
          </p:nvGrpSpPr>
          <p:grpSpPr>
            <a:xfrm>
              <a:off x="5752632" y="1448010"/>
              <a:ext cx="673908" cy="477161"/>
              <a:chOff x="5752632" y="1448010"/>
              <a:chExt cx="673908" cy="477161"/>
            </a:xfrm>
          </p:grpSpPr>
          <p:sp>
            <p:nvSpPr>
              <p:cNvPr id="128" name="Freeform 12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 bwMode="auto">
              <a:xfrm>
                <a:off x="5845170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13</a:t>
                </a: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7952478" y="5455222"/>
            <a:ext cx="640741" cy="653932"/>
            <a:chOff x="5556850" y="1448010"/>
            <a:chExt cx="869690" cy="921658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2" name="Group 131"/>
            <p:cNvGrpSpPr/>
            <p:nvPr/>
          </p:nvGrpSpPr>
          <p:grpSpPr>
            <a:xfrm>
              <a:off x="5752632" y="1448010"/>
              <a:ext cx="673908" cy="477161"/>
              <a:chOff x="5752632" y="1448010"/>
              <a:chExt cx="673908" cy="477161"/>
            </a:xfrm>
          </p:grpSpPr>
          <p:sp>
            <p:nvSpPr>
              <p:cNvPr id="133" name="Freeform 13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 bwMode="auto">
              <a:xfrm>
                <a:off x="5845170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282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43400" y="2496979"/>
            <a:ext cx="4191000" cy="1524000"/>
            <a:chOff x="4343400" y="2895600"/>
            <a:chExt cx="4191000" cy="1524000"/>
          </a:xfrm>
        </p:grpSpPr>
        <p:pic>
          <p:nvPicPr>
            <p:cNvPr id="76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84" t="59428" b="20286"/>
            <a:stretch/>
          </p:blipFill>
          <p:spPr bwMode="auto">
            <a:xfrm>
              <a:off x="5745999" y="2895600"/>
              <a:ext cx="2788401" cy="144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227307"/>
              <a:ext cx="1412776" cy="835783"/>
            </a:xfrm>
            <a:prstGeom prst="rect">
              <a:avLst/>
            </a:prstGeom>
          </p:spPr>
        </p:pic>
        <p:sp>
          <p:nvSpPr>
            <p:cNvPr id="79" name="Left Brace 78"/>
            <p:cNvSpPr/>
            <p:nvPr/>
          </p:nvSpPr>
          <p:spPr>
            <a:xfrm>
              <a:off x="5410200" y="2895600"/>
              <a:ext cx="381000" cy="1524000"/>
            </a:xfrm>
            <a:prstGeom prst="leftBrac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4781550" y="292417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</p:grpSp>
      <p:sp>
        <p:nvSpPr>
          <p:cNvPr id="64" name="TextBox 81"/>
          <p:cNvSpPr txBox="1">
            <a:spLocks noChangeArrowheads="1"/>
          </p:cNvSpPr>
          <p:nvPr/>
        </p:nvSpPr>
        <p:spPr bwMode="auto">
          <a:xfrm>
            <a:off x="2153545" y="304800"/>
            <a:ext cx="4628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Subunits and Selectivity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667000" y="990600"/>
            <a:ext cx="3655836" cy="1295400"/>
            <a:chOff x="2667000" y="685800"/>
            <a:chExt cx="3655836" cy="1295400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sp>
        <p:nvSpPr>
          <p:cNvPr id="136" name="TextBox 135"/>
          <p:cNvSpPr txBox="1"/>
          <p:nvPr/>
        </p:nvSpPr>
        <p:spPr bwMode="auto">
          <a:xfrm>
            <a:off x="1114931" y="2390299"/>
            <a:ext cx="3533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400" b="1" u="sng" dirty="0" smtClean="0">
                <a:solidFill>
                  <a:srgbClr val="0099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400" baseline="-25000" dirty="0" smtClean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u="sng" dirty="0" smtClean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-selective agents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1054878" y="2801779"/>
            <a:ext cx="3697591" cy="369332"/>
            <a:chOff x="1054878" y="3200400"/>
            <a:chExt cx="3697591" cy="369332"/>
          </a:xfrm>
        </p:grpSpPr>
        <p:sp>
          <p:nvSpPr>
            <p:cNvPr id="141" name="TextBox 140"/>
            <p:cNvSpPr txBox="1"/>
            <p:nvPr/>
          </p:nvSpPr>
          <p:spPr bwMode="auto">
            <a:xfrm>
              <a:off x="1219200" y="3200400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non-sedating anxiolytics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878" y="3302794"/>
              <a:ext cx="254808" cy="191106"/>
            </a:xfrm>
            <a:prstGeom prst="rect">
              <a:avLst/>
            </a:prstGeom>
          </p:spPr>
        </p:pic>
      </p:grpSp>
      <p:grpSp>
        <p:nvGrpSpPr>
          <p:cNvPr id="143" name="Group 142"/>
          <p:cNvGrpSpPr/>
          <p:nvPr/>
        </p:nvGrpSpPr>
        <p:grpSpPr>
          <a:xfrm>
            <a:off x="1057276" y="3076231"/>
            <a:ext cx="3695193" cy="369332"/>
            <a:chOff x="1057276" y="3474852"/>
            <a:chExt cx="3695193" cy="369332"/>
          </a:xfrm>
        </p:grpSpPr>
        <p:sp>
          <p:nvSpPr>
            <p:cNvPr id="144" name="TextBox 143"/>
            <p:cNvSpPr txBox="1"/>
            <p:nvPr/>
          </p:nvSpPr>
          <p:spPr bwMode="auto">
            <a:xfrm>
              <a:off x="1219200" y="3474852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hopefully soon…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76" y="3559361"/>
              <a:ext cx="254808" cy="191106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 bwMode="auto">
          <a:xfrm>
            <a:off x="136998" y="6553200"/>
            <a:ext cx="18357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Rudolph &amp; </a:t>
            </a:r>
            <a:r>
              <a:rPr lang="en-US" sz="10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pic>
        <p:nvPicPr>
          <p:cNvPr id="86" name="Picture 85" descr="D:\kuloth\2011\July\21-07-2011\NRD_aop\images\nrd3502-t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6" y="3454109"/>
            <a:ext cx="3925403" cy="22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3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0" y="2057400"/>
            <a:ext cx="3124200" cy="2286000"/>
            <a:chOff x="5994805" y="3442049"/>
            <a:chExt cx="2790313" cy="2023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3505200" y="1905000"/>
            <a:ext cx="2211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  <a:endParaRPr lang="en-US" dirty="0">
              <a:solidFill>
                <a:srgbClr val="FF00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5178" y="4572000"/>
            <a:ext cx="7129267" cy="400110"/>
            <a:chOff x="965178" y="4871501"/>
            <a:chExt cx="7129267" cy="400110"/>
          </a:xfrm>
        </p:grpSpPr>
        <p:grpSp>
          <p:nvGrpSpPr>
            <p:cNvPr id="2" name="Group 1"/>
            <p:cNvGrpSpPr/>
            <p:nvPr/>
          </p:nvGrpSpPr>
          <p:grpSpPr>
            <a:xfrm>
              <a:off x="2895600" y="4871501"/>
              <a:ext cx="2727778" cy="400110"/>
              <a:chOff x="959505" y="4871501"/>
              <a:chExt cx="2727778" cy="400110"/>
            </a:xfrm>
          </p:grpSpPr>
          <p:sp>
            <p:nvSpPr>
              <p:cNvPr id="63" name="TextBox 62"/>
              <p:cNvSpPr txBox="1"/>
              <p:nvPr/>
            </p:nvSpPr>
            <p:spPr bwMode="auto">
              <a:xfrm>
                <a:off x="1234367" y="4871501"/>
                <a:ext cx="24529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sedation-hypnosis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05" y="4933950"/>
                <a:ext cx="406399" cy="304800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 bwMode="auto">
            <a:xfrm>
              <a:off x="6079342" y="4871501"/>
              <a:ext cx="20151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65178" y="4871501"/>
              <a:ext cx="1701822" cy="400110"/>
              <a:chOff x="3867150" y="4871501"/>
              <a:chExt cx="1701822" cy="400110"/>
            </a:xfrm>
          </p:grpSpPr>
          <p:sp>
            <p:nvSpPr>
              <p:cNvPr id="66" name="TextBox 65"/>
              <p:cNvSpPr txBox="1"/>
              <p:nvPr/>
            </p:nvSpPr>
            <p:spPr bwMode="auto">
              <a:xfrm>
                <a:off x="4166216" y="4871501"/>
                <a:ext cx="14027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err="1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7150" y="4933950"/>
                <a:ext cx="406399" cy="304800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76" y="4933950"/>
              <a:ext cx="406399" cy="304800"/>
            </a:xfrm>
            <a:prstGeom prst="rect">
              <a:avLst/>
            </a:prstGeom>
          </p:spPr>
        </p:pic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2219325" y="695980"/>
            <a:ext cx="40518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</a:t>
            </a:r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&amp; the</a:t>
            </a:r>
          </a:p>
          <a:p>
            <a:pPr algn="ctr" eaLnBrk="1" hangingPunct="1"/>
            <a:r>
              <a:rPr lang="en-US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  <a:endParaRPr lang="en-US" sz="12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50" y="1574791"/>
            <a:ext cx="445601" cy="79487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52632" y="1488285"/>
            <a:ext cx="656866" cy="400110"/>
            <a:chOff x="5752632" y="1488285"/>
            <a:chExt cx="656866" cy="400110"/>
          </a:xfrm>
        </p:grpSpPr>
        <p:sp>
          <p:nvSpPr>
            <p:cNvPr id="21" name="Freeform 20"/>
            <p:cNvSpPr/>
            <p:nvPr/>
          </p:nvSpPr>
          <p:spPr>
            <a:xfrm>
              <a:off x="5752632" y="1538249"/>
              <a:ext cx="650549" cy="306070"/>
            </a:xfrm>
            <a:custGeom>
              <a:avLst/>
              <a:gdLst>
                <a:gd name="connsiteX0" fmla="*/ 0 w 2544702"/>
                <a:gd name="connsiteY0" fmla="*/ 870775 h 1454166"/>
                <a:gd name="connsiteX1" fmla="*/ 361950 w 2544702"/>
                <a:gd name="connsiteY1" fmla="*/ 880300 h 1454166"/>
                <a:gd name="connsiteX2" fmla="*/ 885825 w 2544702"/>
                <a:gd name="connsiteY2" fmla="*/ 175450 h 1454166"/>
                <a:gd name="connsiteX3" fmla="*/ 2314575 w 2544702"/>
                <a:gd name="connsiteY3" fmla="*/ 89725 h 1454166"/>
                <a:gd name="connsiteX4" fmla="*/ 2400300 w 2544702"/>
                <a:gd name="connsiteY4" fmla="*/ 1289875 h 1454166"/>
                <a:gd name="connsiteX5" fmla="*/ 904875 w 2544702"/>
                <a:gd name="connsiteY5" fmla="*/ 1404175 h 1454166"/>
                <a:gd name="connsiteX6" fmla="*/ 66675 w 2544702"/>
                <a:gd name="connsiteY6" fmla="*/ 918400 h 1454166"/>
                <a:gd name="connsiteX0" fmla="*/ 0 w 2544702"/>
                <a:gd name="connsiteY0" fmla="*/ 870775 h 1457493"/>
                <a:gd name="connsiteX1" fmla="*/ 361950 w 2544702"/>
                <a:gd name="connsiteY1" fmla="*/ 880300 h 1457493"/>
                <a:gd name="connsiteX2" fmla="*/ 885825 w 2544702"/>
                <a:gd name="connsiteY2" fmla="*/ 175450 h 1457493"/>
                <a:gd name="connsiteX3" fmla="*/ 2314575 w 2544702"/>
                <a:gd name="connsiteY3" fmla="*/ 89725 h 1457493"/>
                <a:gd name="connsiteX4" fmla="*/ 2400300 w 2544702"/>
                <a:gd name="connsiteY4" fmla="*/ 1289875 h 1457493"/>
                <a:gd name="connsiteX5" fmla="*/ 904875 w 2544702"/>
                <a:gd name="connsiteY5" fmla="*/ 1404175 h 1457493"/>
                <a:gd name="connsiteX6" fmla="*/ 0 w 2544702"/>
                <a:gd name="connsiteY6" fmla="*/ 870775 h 1457493"/>
                <a:gd name="connsiteX0" fmla="*/ 0 w 2584418"/>
                <a:gd name="connsiteY0" fmla="*/ 786270 h 1366647"/>
                <a:gd name="connsiteX1" fmla="*/ 361950 w 2584418"/>
                <a:gd name="connsiteY1" fmla="*/ 795795 h 1366647"/>
                <a:gd name="connsiteX2" fmla="*/ 885825 w 2584418"/>
                <a:gd name="connsiteY2" fmla="*/ 90945 h 1366647"/>
                <a:gd name="connsiteX3" fmla="*/ 2393156 w 2584418"/>
                <a:gd name="connsiteY3" fmla="*/ 131427 h 1366647"/>
                <a:gd name="connsiteX4" fmla="*/ 2400300 w 2584418"/>
                <a:gd name="connsiteY4" fmla="*/ 1205370 h 1366647"/>
                <a:gd name="connsiteX5" fmla="*/ 904875 w 2584418"/>
                <a:gd name="connsiteY5" fmla="*/ 1319670 h 1366647"/>
                <a:gd name="connsiteX6" fmla="*/ 0 w 2584418"/>
                <a:gd name="connsiteY6" fmla="*/ 786270 h 1366647"/>
                <a:gd name="connsiteX0" fmla="*/ 0 w 2593856"/>
                <a:gd name="connsiteY0" fmla="*/ 767836 h 1346518"/>
                <a:gd name="connsiteX1" fmla="*/ 361950 w 2593856"/>
                <a:gd name="connsiteY1" fmla="*/ 777361 h 1346518"/>
                <a:gd name="connsiteX2" fmla="*/ 885825 w 2593856"/>
                <a:gd name="connsiteY2" fmla="*/ 72511 h 1346518"/>
                <a:gd name="connsiteX3" fmla="*/ 2409825 w 2593856"/>
                <a:gd name="connsiteY3" fmla="*/ 148711 h 1346518"/>
                <a:gd name="connsiteX4" fmla="*/ 2400300 w 2593856"/>
                <a:gd name="connsiteY4" fmla="*/ 1186936 h 1346518"/>
                <a:gd name="connsiteX5" fmla="*/ 904875 w 2593856"/>
                <a:gd name="connsiteY5" fmla="*/ 1301236 h 1346518"/>
                <a:gd name="connsiteX6" fmla="*/ 0 w 2593856"/>
                <a:gd name="connsiteY6" fmla="*/ 767836 h 13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3856" h="1346518">
                  <a:moveTo>
                    <a:pt x="0" y="767836"/>
                  </a:moveTo>
                  <a:cubicBezTo>
                    <a:pt x="107156" y="830542"/>
                    <a:pt x="214313" y="893248"/>
                    <a:pt x="361950" y="777361"/>
                  </a:cubicBezTo>
                  <a:cubicBezTo>
                    <a:pt x="509587" y="661474"/>
                    <a:pt x="544513" y="177286"/>
                    <a:pt x="885825" y="72511"/>
                  </a:cubicBezTo>
                  <a:cubicBezTo>
                    <a:pt x="1227138" y="-32264"/>
                    <a:pt x="2157413" y="-37027"/>
                    <a:pt x="2409825" y="148711"/>
                  </a:cubicBezTo>
                  <a:cubicBezTo>
                    <a:pt x="2662238" y="334448"/>
                    <a:pt x="2651125" y="994849"/>
                    <a:pt x="2400300" y="1186936"/>
                  </a:cubicBezTo>
                  <a:cubicBezTo>
                    <a:pt x="2149475" y="1379023"/>
                    <a:pt x="1304925" y="1371086"/>
                    <a:pt x="904875" y="1301236"/>
                  </a:cubicBezTo>
                  <a:cubicBezTo>
                    <a:pt x="504825" y="1231386"/>
                    <a:pt x="224631" y="979767"/>
                    <a:pt x="0" y="767836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5878519" y="1488285"/>
              <a:ext cx="5309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14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1"/>
          <p:cNvSpPr txBox="1">
            <a:spLocks noChangeArrowheads="1"/>
          </p:cNvSpPr>
          <p:nvPr/>
        </p:nvSpPr>
        <p:spPr bwMode="auto">
          <a:xfrm>
            <a:off x="1365453" y="304800"/>
            <a:ext cx="6406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Benzodiazepines: Therapeutic Uses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1840805" y="746700"/>
            <a:ext cx="5245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maximize therapy, minimize side-effects  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691802" y="1796087"/>
            <a:ext cx="2918798" cy="1785313"/>
            <a:chOff x="5565932" y="1294437"/>
            <a:chExt cx="2918798" cy="1785313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5565932" y="1603448"/>
              <a:ext cx="9989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5914307" y="1341298"/>
              <a:ext cx="6072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545408" y="1294437"/>
              <a:ext cx="0" cy="1417969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468273" y="2145799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68273" y="230408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68273" y="2449892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68273" y="175685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468273" y="1508440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 bwMode="auto">
            <a:xfrm>
              <a:off x="5639762" y="2294687"/>
              <a:ext cx="9151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720664" y="2148879"/>
              <a:ext cx="8252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5697953" y="1997670"/>
              <a:ext cx="8515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552355" y="2712406"/>
              <a:ext cx="1932375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542444" y="1508440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45990" y="1756854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4442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41958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542780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04360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 bwMode="auto">
            <a:xfrm>
              <a:off x="6452714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6952005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  <a:endParaRPr lang="en-US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7419735" y="2699078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7919421" y="2699078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6849549" y="2802751"/>
              <a:ext cx="10817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604636" y="2142075"/>
              <a:ext cx="438964" cy="562917"/>
              <a:chOff x="3048869" y="5022850"/>
              <a:chExt cx="492563" cy="99286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3053632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536160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048869" y="5040929"/>
                <a:ext cx="492563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81"/>
            <p:cNvSpPr txBox="1">
              <a:spLocks noChangeArrowheads="1"/>
            </p:cNvSpPr>
            <p:nvPr/>
          </p:nvSpPr>
          <p:spPr bwMode="auto">
            <a:xfrm>
              <a:off x="6928323" y="1828800"/>
              <a:ext cx="12314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 smtClean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hypnotic</a:t>
              </a:r>
              <a:endParaRPr lang="en-US" sz="12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070310" y="2055221"/>
              <a:ext cx="385108" cy="82354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81844 w 581844"/>
                <a:gd name="connsiteY0" fmla="*/ 0 h 200371"/>
                <a:gd name="connsiteX1" fmla="*/ 50824 w 581844"/>
                <a:gd name="connsiteY1" fmla="*/ 195262 h 200371"/>
                <a:gd name="connsiteX2" fmla="*/ 12724 w 581844"/>
                <a:gd name="connsiteY2" fmla="*/ 138112 h 200371"/>
                <a:gd name="connsiteX0" fmla="*/ 569120 w 569120"/>
                <a:gd name="connsiteY0" fmla="*/ 0 h 145750"/>
                <a:gd name="connsiteX1" fmla="*/ 126207 w 569120"/>
                <a:gd name="connsiteY1" fmla="*/ 114300 h 145750"/>
                <a:gd name="connsiteX2" fmla="*/ 0 w 569120"/>
                <a:gd name="connsiteY2" fmla="*/ 138112 h 145750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263" h="145256">
                  <a:moveTo>
                    <a:pt x="576263" y="0"/>
                  </a:moveTo>
                  <a:cubicBezTo>
                    <a:pt x="577056" y="115093"/>
                    <a:pt x="80169" y="82550"/>
                    <a:pt x="0" y="14525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6930" y="1066800"/>
            <a:ext cx="2716953" cy="400110"/>
            <a:chOff x="436930" y="1066800"/>
            <a:chExt cx="2716953" cy="400110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700967" y="1066800"/>
              <a:ext cx="24529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sedation-hypnosis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30" y="1142868"/>
              <a:ext cx="381425" cy="28606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49631" y="1352788"/>
            <a:ext cx="2763286" cy="369332"/>
            <a:chOff x="749631" y="1352788"/>
            <a:chExt cx="2763286" cy="369332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932146" y="1352788"/>
              <a:ext cx="25807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true benzodiazepines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1436945"/>
              <a:ext cx="268023" cy="20101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21559" y="1648460"/>
            <a:ext cx="3955009" cy="338554"/>
            <a:chOff x="1021559" y="1648460"/>
            <a:chExt cx="3955009" cy="338554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1088581" y="1648460"/>
              <a:ext cx="38879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Triazolam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(closest to ‘ideal hypnotic’)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1767482"/>
              <a:ext cx="134012" cy="10050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021559" y="1916966"/>
            <a:ext cx="4506234" cy="338554"/>
            <a:chOff x="1021559" y="1916966"/>
            <a:chExt cx="4506234" cy="338554"/>
          </a:xfrm>
        </p:grpSpPr>
        <p:sp>
          <p:nvSpPr>
            <p:cNvPr id="71" name="TextBox 70"/>
            <p:cNvSpPr txBox="1"/>
            <p:nvPr/>
          </p:nvSpPr>
          <p:spPr bwMode="auto">
            <a:xfrm>
              <a:off x="1085423" y="1916966"/>
              <a:ext cx="44423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Flurazepam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(less ‘early morning insomnia’)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028377"/>
              <a:ext cx="134012" cy="10050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49631" y="2200540"/>
            <a:ext cx="1893492" cy="369332"/>
            <a:chOff x="749631" y="2200540"/>
            <a:chExt cx="1893492" cy="369332"/>
          </a:xfrm>
        </p:grpSpPr>
        <p:sp>
          <p:nvSpPr>
            <p:cNvPr id="73" name="TextBox 72"/>
            <p:cNvSpPr txBox="1"/>
            <p:nvPr/>
          </p:nvSpPr>
          <p:spPr bwMode="auto">
            <a:xfrm>
              <a:off x="938810" y="2200540"/>
              <a:ext cx="17043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 compounds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2280248"/>
              <a:ext cx="268023" cy="2010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21559" y="2507880"/>
            <a:ext cx="2116466" cy="338554"/>
            <a:chOff x="1021559" y="2507880"/>
            <a:chExt cx="2116466" cy="338554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1071434" y="2507880"/>
              <a:ext cx="20665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Zolpidem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Ambien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631484"/>
              <a:ext cx="134012" cy="10050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021559" y="2776386"/>
            <a:ext cx="1991885" cy="338554"/>
            <a:chOff x="1021559" y="2776386"/>
            <a:chExt cx="1991885" cy="338554"/>
          </a:xfrm>
        </p:grpSpPr>
        <p:sp>
          <p:nvSpPr>
            <p:cNvPr id="77" name="TextBox 76"/>
            <p:cNvSpPr txBox="1"/>
            <p:nvPr/>
          </p:nvSpPr>
          <p:spPr bwMode="auto">
            <a:xfrm>
              <a:off x="1078106" y="2776386"/>
              <a:ext cx="1935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Zaleplon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Sonata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890341"/>
              <a:ext cx="134012" cy="10050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21559" y="3020226"/>
            <a:ext cx="2434967" cy="338554"/>
            <a:chOff x="1021559" y="3020226"/>
            <a:chExt cx="2434967" cy="338554"/>
          </a:xfrm>
        </p:grpSpPr>
        <p:sp>
          <p:nvSpPr>
            <p:cNvPr id="79" name="TextBox 78"/>
            <p:cNvSpPr txBox="1"/>
            <p:nvPr/>
          </p:nvSpPr>
          <p:spPr bwMode="auto">
            <a:xfrm>
              <a:off x="1078759" y="3020226"/>
              <a:ext cx="23777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Eszopiclone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Lunesta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3150691"/>
              <a:ext cx="134012" cy="100509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431911" y="3429000"/>
            <a:ext cx="1665872" cy="400110"/>
            <a:chOff x="441126" y="3505200"/>
            <a:chExt cx="1665872" cy="400110"/>
          </a:xfrm>
        </p:grpSpPr>
        <p:sp>
          <p:nvSpPr>
            <p:cNvPr id="82" name="TextBox 81"/>
            <p:cNvSpPr txBox="1"/>
            <p:nvPr/>
          </p:nvSpPr>
          <p:spPr bwMode="auto">
            <a:xfrm>
              <a:off x="704242" y="3505200"/>
              <a:ext cx="14027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2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26" y="3560757"/>
              <a:ext cx="385328" cy="288996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760688" y="3763060"/>
            <a:ext cx="5411628" cy="369332"/>
            <a:chOff x="706709" y="3839260"/>
            <a:chExt cx="5411628" cy="369332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9" y="3905310"/>
              <a:ext cx="275272" cy="206455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 bwMode="auto">
            <a:xfrm>
              <a:off x="902422" y="3839260"/>
              <a:ext cx="5215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most </a:t>
              </a:r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with medium- to long-T</a:t>
              </a:r>
              <a:r>
                <a:rPr lang="en-US" sz="2000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1/2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work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60688" y="4233434"/>
            <a:ext cx="5826382" cy="369332"/>
            <a:chOff x="715328" y="4119146"/>
            <a:chExt cx="5826382" cy="369332"/>
          </a:xfrm>
        </p:grpSpPr>
        <p:sp>
          <p:nvSpPr>
            <p:cNvPr id="88" name="TextBox 87"/>
            <p:cNvSpPr txBox="1"/>
            <p:nvPr/>
          </p:nvSpPr>
          <p:spPr bwMode="auto">
            <a:xfrm>
              <a:off x="914400" y="4119146"/>
              <a:ext cx="56273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000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-selective </a:t>
              </a:r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are actively being developed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28" y="4194095"/>
              <a:ext cx="275272" cy="206455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1023637" y="4744420"/>
            <a:ext cx="6738026" cy="584775"/>
            <a:chOff x="1034374" y="4630132"/>
            <a:chExt cx="6738026" cy="58477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1135390" y="4630132"/>
              <a:ext cx="6637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associated with prominent autonomic signs (e.g. panic disorders)</a:t>
              </a:r>
            </a:p>
            <a:p>
              <a:pPr eaLnBrk="1" hangingPunct="1"/>
              <a:endParaRPr lang="en-US" sz="16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374" y="4747260"/>
              <a:ext cx="171746" cy="128810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760688" y="4500134"/>
            <a:ext cx="2065518" cy="369332"/>
            <a:chOff x="716280" y="4385846"/>
            <a:chExt cx="2065518" cy="369332"/>
          </a:xfrm>
        </p:grpSpPr>
        <p:sp>
          <p:nvSpPr>
            <p:cNvPr id="94" name="TextBox 93"/>
            <p:cNvSpPr txBox="1"/>
            <p:nvPr/>
          </p:nvSpPr>
          <p:spPr bwMode="auto">
            <a:xfrm>
              <a:off x="912504" y="4385846"/>
              <a:ext cx="18692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severe anxiety:</a:t>
              </a: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" y="4465320"/>
              <a:ext cx="275272" cy="20645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021080" y="4969654"/>
            <a:ext cx="2894238" cy="584775"/>
            <a:chOff x="1021080" y="4855366"/>
            <a:chExt cx="2894238" cy="584775"/>
          </a:xfrm>
        </p:grpSpPr>
        <p:sp>
          <p:nvSpPr>
            <p:cNvPr id="97" name="TextBox 96"/>
            <p:cNvSpPr txBox="1"/>
            <p:nvPr/>
          </p:nvSpPr>
          <p:spPr bwMode="auto">
            <a:xfrm>
              <a:off x="1135390" y="4855366"/>
              <a:ext cx="27799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high-potency </a:t>
              </a:r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used</a:t>
              </a:r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/>
              <a:endParaRPr lang="en-US" sz="16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" y="4966335"/>
              <a:ext cx="171746" cy="128810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1282212" y="5200855"/>
            <a:ext cx="2235273" cy="938365"/>
            <a:chOff x="1282212" y="5102880"/>
            <a:chExt cx="2235273" cy="938365"/>
          </a:xfrm>
        </p:grpSpPr>
        <p:sp>
          <p:nvSpPr>
            <p:cNvPr id="100" name="TextBox 99"/>
            <p:cNvSpPr txBox="1"/>
            <p:nvPr/>
          </p:nvSpPr>
          <p:spPr bwMode="auto">
            <a:xfrm>
              <a:off x="1301750" y="5518025"/>
              <a:ext cx="18730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400" i="1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Ativin</a:t>
              </a:r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/>
              <a:endPara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1" name="TextBox 100"/>
            <p:cNvSpPr txBox="1"/>
            <p:nvPr/>
          </p:nvSpPr>
          <p:spPr bwMode="auto">
            <a:xfrm>
              <a:off x="1301750" y="5102880"/>
              <a:ext cx="18689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Alprazolam (</a:t>
              </a:r>
              <a:r>
                <a:rPr lang="en-US" sz="1400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Xanax</a:t>
              </a:r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/>
              <a:endPara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222316"/>
              <a:ext cx="85873" cy="64405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 bwMode="auto">
            <a:xfrm>
              <a:off x="1301750" y="5317989"/>
              <a:ext cx="2215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Clonazepam (</a:t>
              </a:r>
              <a:r>
                <a:rPr lang="en-US" sz="1400" i="1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Klonopin</a:t>
              </a:r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/>
              <a:endPara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441384"/>
              <a:ext cx="85873" cy="64405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641404"/>
              <a:ext cx="85873" cy="64405"/>
            </a:xfrm>
            <a:prstGeom prst="rect">
              <a:avLst/>
            </a:prstGeom>
          </p:spPr>
        </p:pic>
      </p:grpSp>
      <p:grpSp>
        <p:nvGrpSpPr>
          <p:cNvPr id="136" name="Group 135"/>
          <p:cNvGrpSpPr/>
          <p:nvPr/>
        </p:nvGrpSpPr>
        <p:grpSpPr>
          <a:xfrm>
            <a:off x="6720911" y="2667000"/>
            <a:ext cx="2171629" cy="542067"/>
            <a:chOff x="6734751" y="2159610"/>
            <a:chExt cx="2171629" cy="542067"/>
          </a:xfrm>
        </p:grpSpPr>
        <p:grpSp>
          <p:nvGrpSpPr>
            <p:cNvPr id="137" name="Group 136"/>
            <p:cNvGrpSpPr/>
            <p:nvPr/>
          </p:nvGrpSpPr>
          <p:grpSpPr>
            <a:xfrm>
              <a:off x="6734751" y="2450854"/>
              <a:ext cx="1550869" cy="250823"/>
              <a:chOff x="2867025" y="5547727"/>
              <a:chExt cx="2514600" cy="471166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flipV="1">
                <a:off x="2886579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5370400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867025" y="5556306"/>
                <a:ext cx="25146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81"/>
            <p:cNvSpPr txBox="1">
              <a:spLocks noChangeArrowheads="1"/>
            </p:cNvSpPr>
            <p:nvPr/>
          </p:nvSpPr>
          <p:spPr bwMode="auto">
            <a:xfrm>
              <a:off x="7609230" y="2159610"/>
              <a:ext cx="12971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 smtClean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anxiolytic</a:t>
              </a:r>
              <a:endParaRPr lang="en-US" sz="1200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318082" y="2391873"/>
              <a:ext cx="226239" cy="161218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31020 w 531020"/>
                <a:gd name="connsiteY0" fmla="*/ 0 h 252933"/>
                <a:gd name="connsiteX1" fmla="*/ 0 w 531020"/>
                <a:gd name="connsiteY1" fmla="*/ 195262 h 252933"/>
                <a:gd name="connsiteX2" fmla="*/ 0 w 531020"/>
                <a:gd name="connsiteY2" fmla="*/ 195262 h 252933"/>
                <a:gd name="connsiteX0" fmla="*/ 700089 w 700089"/>
                <a:gd name="connsiteY0" fmla="*/ 14288 h 209619"/>
                <a:gd name="connsiteX1" fmla="*/ 169069 w 700089"/>
                <a:gd name="connsiteY1" fmla="*/ 209550 h 209619"/>
                <a:gd name="connsiteX2" fmla="*/ 0 w 700089"/>
                <a:gd name="connsiteY2" fmla="*/ 0 h 209619"/>
                <a:gd name="connsiteX0" fmla="*/ 700089 w 700089"/>
                <a:gd name="connsiteY0" fmla="*/ 14288 h 169259"/>
                <a:gd name="connsiteX1" fmla="*/ 423863 w 700089"/>
                <a:gd name="connsiteY1" fmla="*/ 169069 h 169259"/>
                <a:gd name="connsiteX2" fmla="*/ 0 w 700089"/>
                <a:gd name="connsiteY2" fmla="*/ 0 h 169259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21245"/>
                <a:gd name="connsiteX1" fmla="*/ 0 w 700089"/>
                <a:gd name="connsiteY1" fmla="*/ 0 h 121245"/>
                <a:gd name="connsiteX0" fmla="*/ 992983 w 992983"/>
                <a:gd name="connsiteY0" fmla="*/ 119063 h 158139"/>
                <a:gd name="connsiteX1" fmla="*/ 0 w 992983"/>
                <a:gd name="connsiteY1" fmla="*/ 0 h 158139"/>
                <a:gd name="connsiteX0" fmla="*/ 992983 w 992983"/>
                <a:gd name="connsiteY0" fmla="*/ 119063 h 204256"/>
                <a:gd name="connsiteX1" fmla="*/ 0 w 992983"/>
                <a:gd name="connsiteY1" fmla="*/ 0 h 204256"/>
                <a:gd name="connsiteX0" fmla="*/ 988220 w 988220"/>
                <a:gd name="connsiteY0" fmla="*/ 52388 h 169617"/>
                <a:gd name="connsiteX1" fmla="*/ 0 w 988220"/>
                <a:gd name="connsiteY1" fmla="*/ 0 h 169617"/>
                <a:gd name="connsiteX0" fmla="*/ 988220 w 1001686"/>
                <a:gd name="connsiteY0" fmla="*/ 52388 h 206171"/>
                <a:gd name="connsiteX1" fmla="*/ 0 w 1001686"/>
                <a:gd name="connsiteY1" fmla="*/ 0 h 206171"/>
                <a:gd name="connsiteX0" fmla="*/ 1021557 w 1032949"/>
                <a:gd name="connsiteY0" fmla="*/ 85725 h 225014"/>
                <a:gd name="connsiteX1" fmla="*/ 0 w 1032949"/>
                <a:gd name="connsiteY1" fmla="*/ 0 h 225014"/>
                <a:gd name="connsiteX0" fmla="*/ 1059657 w 1069211"/>
                <a:gd name="connsiteY0" fmla="*/ 7144 h 183378"/>
                <a:gd name="connsiteX1" fmla="*/ 0 w 1069211"/>
                <a:gd name="connsiteY1" fmla="*/ 0 h 183378"/>
                <a:gd name="connsiteX0" fmla="*/ 138113 w 499952"/>
                <a:gd name="connsiteY0" fmla="*/ 0 h 276792"/>
                <a:gd name="connsiteX1" fmla="*/ 0 w 499952"/>
                <a:gd name="connsiteY1" fmla="*/ 150019 h 276792"/>
                <a:gd name="connsiteX0" fmla="*/ 138113 w 219263"/>
                <a:gd name="connsiteY0" fmla="*/ 0 h 181619"/>
                <a:gd name="connsiteX1" fmla="*/ 0 w 219263"/>
                <a:gd name="connsiteY1" fmla="*/ 150019 h 181619"/>
                <a:gd name="connsiteX0" fmla="*/ 138113 w 226239"/>
                <a:gd name="connsiteY0" fmla="*/ 0 h 161218"/>
                <a:gd name="connsiteX1" fmla="*/ 0 w 226239"/>
                <a:gd name="connsiteY1" fmla="*/ 150019 h 16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39" h="161218">
                  <a:moveTo>
                    <a:pt x="138113" y="0"/>
                  </a:moveTo>
                  <a:cubicBezTo>
                    <a:pt x="204788" y="57149"/>
                    <a:pt x="352425" y="202408"/>
                    <a:pt x="0" y="150019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31911" y="5952622"/>
            <a:ext cx="2243741" cy="400110"/>
            <a:chOff x="475604" y="5774822"/>
            <a:chExt cx="2243741" cy="400110"/>
          </a:xfrm>
        </p:grpSpPr>
        <p:sp>
          <p:nvSpPr>
            <p:cNvPr id="144" name="TextBox 143"/>
            <p:cNvSpPr txBox="1"/>
            <p:nvPr/>
          </p:nvSpPr>
          <p:spPr bwMode="auto">
            <a:xfrm>
              <a:off x="704242" y="5774822"/>
              <a:ext cx="20151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475604" y="5807221"/>
              <a:ext cx="302743" cy="34860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760688" y="6260068"/>
            <a:ext cx="6859312" cy="369332"/>
            <a:chOff x="728658" y="6082268"/>
            <a:chExt cx="6859312" cy="369332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728658" y="6153848"/>
              <a:ext cx="214466" cy="246952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 bwMode="auto">
            <a:xfrm>
              <a:off x="902422" y="6082268"/>
              <a:ext cx="66855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only a few used (e.g. </a:t>
              </a:r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, clonazepam, </a:t>
              </a:r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clorozepate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62000" y="4002048"/>
            <a:ext cx="2736793" cy="369332"/>
            <a:chOff x="706709" y="3839260"/>
            <a:chExt cx="2736793" cy="369332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9" y="3905310"/>
              <a:ext cx="275272" cy="206455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 bwMode="auto">
            <a:xfrm>
              <a:off x="902422" y="3839260"/>
              <a:ext cx="2541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low doses often used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598384" y="179445"/>
            <a:ext cx="631216" cy="653932"/>
            <a:chOff x="5556850" y="1448010"/>
            <a:chExt cx="856762" cy="921658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extBox 134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15</a:t>
                </a: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8360384" y="3232268"/>
            <a:ext cx="631216" cy="653932"/>
            <a:chOff x="5556850" y="1448010"/>
            <a:chExt cx="856762" cy="921658"/>
          </a:xfrm>
        </p:grpSpPr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54" name="Group 153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155" name="Freeform 15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extBox 155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19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1"/>
          <p:cNvSpPr txBox="1">
            <a:spLocks noChangeArrowheads="1"/>
          </p:cNvSpPr>
          <p:nvPr/>
        </p:nvSpPr>
        <p:spPr bwMode="auto">
          <a:xfrm>
            <a:off x="1365453" y="304800"/>
            <a:ext cx="7145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Benzodiazepines: Last Couple of Things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7931" y="778378"/>
            <a:ext cx="1717655" cy="400110"/>
            <a:chOff x="467931" y="778378"/>
            <a:chExt cx="1717655" cy="40011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824878"/>
              <a:ext cx="365760" cy="2743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 bwMode="auto">
            <a:xfrm>
              <a:off x="761927" y="778378"/>
              <a:ext cx="14236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Tolerance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9566" y="1094846"/>
            <a:ext cx="5609499" cy="369332"/>
            <a:chOff x="849566" y="1094846"/>
            <a:chExt cx="5609499" cy="36933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1202232"/>
              <a:ext cx="239032" cy="179274"/>
            </a:xfrm>
            <a:prstGeom prst="rect">
              <a:avLst/>
            </a:prstGeom>
          </p:spPr>
        </p:pic>
        <p:sp>
          <p:nvSpPr>
            <p:cNvPr id="162" name="TextBox 161"/>
            <p:cNvSpPr txBox="1"/>
            <p:nvPr/>
          </p:nvSpPr>
          <p:spPr bwMode="auto">
            <a:xfrm>
              <a:off x="1052841" y="1094846"/>
              <a:ext cx="5406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primarily observed with anticonvulsant actions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9566" y="1387978"/>
            <a:ext cx="6186260" cy="646331"/>
            <a:chOff x="849566" y="1387978"/>
            <a:chExt cx="6186260" cy="64633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1487026"/>
              <a:ext cx="239032" cy="179274"/>
            </a:xfrm>
            <a:prstGeom prst="rect">
              <a:avLst/>
            </a:prstGeom>
          </p:spPr>
        </p:pic>
        <p:sp>
          <p:nvSpPr>
            <p:cNvPr id="163" name="TextBox 162"/>
            <p:cNvSpPr txBox="1"/>
            <p:nvPr/>
          </p:nvSpPr>
          <p:spPr bwMode="auto">
            <a:xfrm>
              <a:off x="1052841" y="1387978"/>
              <a:ext cx="59829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limited tolerance observed with sedative-hypnotic &amp;</a:t>
              </a:r>
            </a:p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anxiolytic effects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7931" y="2235438"/>
            <a:ext cx="3327006" cy="400110"/>
            <a:chOff x="467931" y="2209800"/>
            <a:chExt cx="3327006" cy="40011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2277073"/>
              <a:ext cx="365760" cy="274320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 bwMode="auto">
            <a:xfrm>
              <a:off x="761927" y="2209800"/>
              <a:ext cx="30330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Dependence/Addiction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49566" y="3598872"/>
            <a:ext cx="7042968" cy="646331"/>
            <a:chOff x="849566" y="3573234"/>
            <a:chExt cx="7042968" cy="64633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3686354"/>
              <a:ext cx="239032" cy="179274"/>
            </a:xfrm>
            <a:prstGeom prst="rect">
              <a:avLst/>
            </a:prstGeom>
          </p:spPr>
        </p:pic>
        <p:sp>
          <p:nvSpPr>
            <p:cNvPr id="167" name="TextBox 166"/>
            <p:cNvSpPr txBox="1"/>
            <p:nvPr/>
          </p:nvSpPr>
          <p:spPr bwMode="auto">
            <a:xfrm>
              <a:off x="1052841" y="3573234"/>
              <a:ext cx="68396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estimated that 0.1-0.2% of adult population abuse or are</a:t>
              </a:r>
            </a:p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dependent upon </a:t>
              </a:r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(300,000-600,00 people in the U.S.)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49566" y="4212520"/>
            <a:ext cx="6580405" cy="369332"/>
            <a:chOff x="849566" y="4186882"/>
            <a:chExt cx="6580405" cy="36933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4275499"/>
              <a:ext cx="239032" cy="179274"/>
            </a:xfrm>
            <a:prstGeom prst="rect">
              <a:avLst/>
            </a:prstGeom>
          </p:spPr>
        </p:pic>
        <p:sp>
          <p:nvSpPr>
            <p:cNvPr id="170" name="TextBox 169"/>
            <p:cNvSpPr txBox="1"/>
            <p:nvPr/>
          </p:nvSpPr>
          <p:spPr bwMode="auto">
            <a:xfrm>
              <a:off x="1052841" y="4186882"/>
              <a:ext cx="63771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 receptors live in the VTA (ventral tegmental area)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85016" y="4494987"/>
            <a:ext cx="6169000" cy="584775"/>
            <a:chOff x="1185016" y="4469349"/>
            <a:chExt cx="6169000" cy="5847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4583080"/>
              <a:ext cx="155838" cy="116879"/>
            </a:xfrm>
            <a:prstGeom prst="rect">
              <a:avLst/>
            </a:prstGeom>
          </p:spPr>
        </p:pic>
        <p:sp>
          <p:nvSpPr>
            <p:cNvPr id="171" name="TextBox 170"/>
            <p:cNvSpPr txBox="1"/>
            <p:nvPr/>
          </p:nvSpPr>
          <p:spPr bwMode="auto">
            <a:xfrm>
              <a:off x="1304924" y="4469349"/>
              <a:ext cx="60490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modulating GABA receptor activity in the VTA hypothesized</a:t>
              </a:r>
            </a:p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to increase dopamine release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931" y="5266206"/>
            <a:ext cx="3443191" cy="400110"/>
            <a:chOff x="467931" y="5266206"/>
            <a:chExt cx="3443191" cy="40011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5328902"/>
              <a:ext cx="365760" cy="274320"/>
            </a:xfrm>
            <a:prstGeom prst="rect">
              <a:avLst/>
            </a:prstGeom>
          </p:spPr>
        </p:pic>
        <p:sp>
          <p:nvSpPr>
            <p:cNvPr id="174" name="TextBox 173"/>
            <p:cNvSpPr txBox="1"/>
            <p:nvPr/>
          </p:nvSpPr>
          <p:spPr bwMode="auto">
            <a:xfrm>
              <a:off x="761927" y="5266206"/>
              <a:ext cx="31491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 blocker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9566" y="5556646"/>
            <a:ext cx="3049952" cy="369332"/>
            <a:chOff x="849566" y="5556646"/>
            <a:chExt cx="3049952" cy="36933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5667326"/>
              <a:ext cx="239032" cy="179274"/>
            </a:xfrm>
            <a:prstGeom prst="rect">
              <a:avLst/>
            </a:prstGeom>
          </p:spPr>
        </p:pic>
        <p:sp>
          <p:nvSpPr>
            <p:cNvPr id="176" name="TextBox 175"/>
            <p:cNvSpPr txBox="1"/>
            <p:nvPr/>
          </p:nvSpPr>
          <p:spPr bwMode="auto">
            <a:xfrm>
              <a:off x="1052841" y="5556646"/>
              <a:ext cx="28466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Flumazenil (</a:t>
              </a:r>
              <a:r>
                <a:rPr lang="en-US" i="1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Romazicon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9566" y="5862160"/>
            <a:ext cx="2958132" cy="369332"/>
            <a:chOff x="849566" y="5862160"/>
            <a:chExt cx="2958132" cy="36933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5964750"/>
              <a:ext cx="239032" cy="179274"/>
            </a:xfrm>
            <a:prstGeom prst="rect">
              <a:avLst/>
            </a:prstGeom>
          </p:spPr>
        </p:pic>
        <p:sp>
          <p:nvSpPr>
            <p:cNvPr id="179" name="TextBox 178"/>
            <p:cNvSpPr txBox="1"/>
            <p:nvPr/>
          </p:nvSpPr>
          <p:spPr bwMode="auto">
            <a:xfrm>
              <a:off x="1052841" y="5862160"/>
              <a:ext cx="27548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 stupor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49566" y="6158944"/>
            <a:ext cx="3155558" cy="369332"/>
            <a:chOff x="849566" y="6158944"/>
            <a:chExt cx="3155558" cy="36933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6260545"/>
              <a:ext cx="239032" cy="179274"/>
            </a:xfrm>
            <a:prstGeom prst="rect">
              <a:avLst/>
            </a:prstGeom>
          </p:spPr>
        </p:pic>
        <p:sp>
          <p:nvSpPr>
            <p:cNvPr id="182" name="TextBox 181"/>
            <p:cNvSpPr txBox="1"/>
            <p:nvPr/>
          </p:nvSpPr>
          <p:spPr bwMode="auto">
            <a:xfrm>
              <a:off x="1052841" y="6158944"/>
              <a:ext cx="29522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potential risk of seizures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49566" y="2540238"/>
            <a:ext cx="4432908" cy="369332"/>
            <a:chOff x="849566" y="2514600"/>
            <a:chExt cx="4432908" cy="36933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2627720"/>
              <a:ext cx="239032" cy="1792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 bwMode="auto">
            <a:xfrm>
              <a:off x="1085107" y="2514600"/>
              <a:ext cx="41973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hysical dependence is usually mild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9566" y="2845038"/>
            <a:ext cx="5043894" cy="567154"/>
            <a:chOff x="849566" y="2819400"/>
            <a:chExt cx="5043894" cy="56715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2932520"/>
              <a:ext cx="239032" cy="179274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 bwMode="auto">
            <a:xfrm>
              <a:off x="1109843" y="2819400"/>
              <a:ext cx="47836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follows general rule of drug dependence: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3166216"/>
              <a:ext cx="155838" cy="11687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 bwMode="auto">
            <a:xfrm>
              <a:off x="1295400" y="3048000"/>
              <a:ext cx="41949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higher dosage = more severe withdrawal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85016" y="3285860"/>
            <a:ext cx="3902832" cy="338554"/>
            <a:chOff x="1185016" y="3260222"/>
            <a:chExt cx="3902832" cy="338554"/>
          </a:xfrm>
        </p:grpSpPr>
        <p:sp>
          <p:nvSpPr>
            <p:cNvPr id="55" name="TextBox 54"/>
            <p:cNvSpPr txBox="1"/>
            <p:nvPr/>
          </p:nvSpPr>
          <p:spPr bwMode="auto">
            <a:xfrm>
              <a:off x="1295400" y="3260222"/>
              <a:ext cx="37924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onger t1/2 = less severe withdrawal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3378438"/>
              <a:ext cx="155838" cy="116879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7114363" y="1054540"/>
            <a:ext cx="631216" cy="653932"/>
            <a:chOff x="5556850" y="1448010"/>
            <a:chExt cx="856762" cy="92165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69" name="Freeform 6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17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4005124" y="5653684"/>
            <a:ext cx="631216" cy="653932"/>
            <a:chOff x="5556850" y="1448010"/>
            <a:chExt cx="856762" cy="92165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3" name="Group 72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83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_kRuD6zV4Fqs/S0qgOXQ3vTI/AAAAAAAABU8/lZkwDoerRMk/s400/Coffee+Mug+-+Far+Side+First+Pants+Then+Your+Sho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8767" r="3833" b="7579"/>
          <a:stretch/>
        </p:blipFill>
        <p:spPr bwMode="auto">
          <a:xfrm>
            <a:off x="2895600" y="2209800"/>
            <a:ext cx="3124200" cy="26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2219325" y="695980"/>
            <a:ext cx="40518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</a:t>
            </a:r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&amp; the</a:t>
            </a:r>
          </a:p>
          <a:p>
            <a:pPr algn="ctr" eaLnBrk="1" hangingPunct="1"/>
            <a:r>
              <a:rPr lang="en-US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  <a:endParaRPr lang="en-US" sz="12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50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3203349" y="304800"/>
            <a:ext cx="2216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Barbituates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743200" y="1138099"/>
            <a:ext cx="2773869" cy="1657156"/>
            <a:chOff x="2004696" y="1061898"/>
            <a:chExt cx="3492346" cy="201174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96" y="1061898"/>
              <a:ext cx="3492346" cy="201174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 bwMode="auto">
            <a:xfrm>
              <a:off x="3482562" y="1924887"/>
              <a:ext cx="355609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endParaRPr lang="en-US" sz="1200" b="1" dirty="0" smtClean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3844537" y="2142161"/>
              <a:ext cx="355609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endParaRPr lang="en-US" sz="1200" b="1" dirty="0" smtClean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3562742" y="2157266"/>
              <a:ext cx="339464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 smtClean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3907417" y="1921552"/>
              <a:ext cx="339464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 smtClean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3723650" y="1754589"/>
              <a:ext cx="313226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746595" y="1369131"/>
              <a:ext cx="2263044" cy="1569830"/>
              <a:chOff x="1972124" y="1304925"/>
              <a:chExt cx="5085900" cy="355282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972124" y="1304925"/>
                <a:ext cx="4962076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981200" y="4629150"/>
                <a:ext cx="4962076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5400000">
                <a:off x="387842" y="2974932"/>
                <a:ext cx="3358616" cy="151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5400000">
                <a:off x="5269179" y="2941370"/>
                <a:ext cx="3358616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1" name="TextBox 10"/>
            <p:cNvSpPr txBox="1"/>
            <p:nvPr/>
          </p:nvSpPr>
          <p:spPr bwMode="auto">
            <a:xfrm>
              <a:off x="3004529" y="2490662"/>
              <a:ext cx="1929245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 binding site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52420" y="2266727"/>
              <a:ext cx="248691" cy="285092"/>
            </a:xfrm>
            <a:custGeom>
              <a:avLst/>
              <a:gdLst>
                <a:gd name="connsiteX0" fmla="*/ 300038 w 328908"/>
                <a:gd name="connsiteY0" fmla="*/ 364331 h 364331"/>
                <a:gd name="connsiteX1" fmla="*/ 300038 w 328908"/>
                <a:gd name="connsiteY1" fmla="*/ 159544 h 364331"/>
                <a:gd name="connsiteX2" fmla="*/ 0 w 328908"/>
                <a:gd name="connsiteY2" fmla="*/ 0 h 364331"/>
                <a:gd name="connsiteX0" fmla="*/ 322263 w 352704"/>
                <a:gd name="connsiteY0" fmla="*/ 396081 h 396081"/>
                <a:gd name="connsiteX1" fmla="*/ 322263 w 352704"/>
                <a:gd name="connsiteY1" fmla="*/ 191294 h 396081"/>
                <a:gd name="connsiteX2" fmla="*/ 0 w 352704"/>
                <a:gd name="connsiteY2" fmla="*/ 0 h 3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704" h="396081">
                  <a:moveTo>
                    <a:pt x="322263" y="396081"/>
                  </a:moveTo>
                  <a:cubicBezTo>
                    <a:pt x="347266" y="324048"/>
                    <a:pt x="375973" y="257307"/>
                    <a:pt x="322263" y="191294"/>
                  </a:cubicBezTo>
                  <a:cubicBezTo>
                    <a:pt x="268553" y="125281"/>
                    <a:pt x="125016" y="49411"/>
                    <a:pt x="0" y="0"/>
                  </a:cubicBezTo>
                </a:path>
              </a:pathLst>
            </a:custGeom>
            <a:ln w="190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6038" y="762000"/>
            <a:ext cx="6599972" cy="400110"/>
            <a:chOff x="786038" y="762000"/>
            <a:chExt cx="6599972" cy="400110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1078129" y="762000"/>
              <a:ext cx="63078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Directly bind to GABA binding site (at high doses)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819020"/>
              <a:ext cx="381425" cy="28606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62022" y="1085136"/>
            <a:ext cx="6204689" cy="369332"/>
            <a:chOff x="1162022" y="1085136"/>
            <a:chExt cx="6204689" cy="36933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022" y="1191876"/>
              <a:ext cx="279320" cy="20949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 bwMode="auto">
            <a:xfrm>
              <a:off x="1369043" y="1085136"/>
              <a:ext cx="59976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activates channel and causes chloride conductance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6038" y="2667000"/>
            <a:ext cx="2946792" cy="400110"/>
            <a:chOff x="786038" y="2895600"/>
            <a:chExt cx="2946792" cy="400110"/>
          </a:xfrm>
        </p:grpSpPr>
        <p:sp>
          <p:nvSpPr>
            <p:cNvPr id="106" name="TextBox 105"/>
            <p:cNvSpPr txBox="1"/>
            <p:nvPr/>
          </p:nvSpPr>
          <p:spPr bwMode="auto">
            <a:xfrm>
              <a:off x="1078129" y="2895600"/>
              <a:ext cx="26547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High doses are fatal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2952620"/>
              <a:ext cx="381425" cy="28606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00200" y="2852791"/>
            <a:ext cx="4003459" cy="1855746"/>
            <a:chOff x="1491888" y="3443281"/>
            <a:chExt cx="4003459" cy="1855746"/>
          </a:xfrm>
        </p:grpSpPr>
        <p:sp>
          <p:nvSpPr>
            <p:cNvPr id="81" name="TextBox 80"/>
            <p:cNvSpPr txBox="1"/>
            <p:nvPr/>
          </p:nvSpPr>
          <p:spPr bwMode="auto">
            <a:xfrm>
              <a:off x="1749931" y="4088601"/>
              <a:ext cx="9989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2134361" y="3851935"/>
              <a:ext cx="6072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2781572" y="3791404"/>
              <a:ext cx="0" cy="134158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711067" y="4596902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711067" y="4746661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711067" y="4884614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711067" y="4228910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711067" y="3993879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 bwMode="auto">
            <a:xfrm>
              <a:off x="1878014" y="4743448"/>
              <a:ext cx="9151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2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1932260" y="4606944"/>
              <a:ext cx="8252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1903590" y="4456925"/>
              <a:ext cx="8515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 rot="16200000">
              <a:off x="1196384" y="4646524"/>
              <a:ext cx="816610" cy="225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788156" y="5132985"/>
              <a:ext cx="176626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2779097" y="3993879"/>
              <a:ext cx="172006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2782338" y="4228910"/>
              <a:ext cx="172006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 bwMode="auto">
            <a:xfrm>
              <a:off x="3393252" y="5100911"/>
              <a:ext cx="446700" cy="198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dose</a:t>
              </a:r>
            </a:p>
          </p:txBody>
        </p:sp>
        <p:sp>
          <p:nvSpPr>
            <p:cNvPr id="98" name="TextBox 81"/>
            <p:cNvSpPr txBox="1">
              <a:spLocks noChangeArrowheads="1"/>
            </p:cNvSpPr>
            <p:nvPr/>
          </p:nvSpPr>
          <p:spPr bwMode="auto">
            <a:xfrm>
              <a:off x="3404133" y="4555910"/>
              <a:ext cx="20912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  <a:endPara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815792" y="4346426"/>
              <a:ext cx="1677106" cy="785567"/>
              <a:chOff x="2846829" y="4562475"/>
              <a:chExt cx="2745582" cy="1464469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2846829" y="4562475"/>
                <a:ext cx="2745582" cy="1464469"/>
              </a:xfrm>
              <a:custGeom>
                <a:avLst/>
                <a:gdLst>
                  <a:gd name="connsiteX0" fmla="*/ 0 w 2714625"/>
                  <a:gd name="connsiteY0" fmla="*/ 1428750 h 1428750"/>
                  <a:gd name="connsiteX1" fmla="*/ 857250 w 2714625"/>
                  <a:gd name="connsiteY1" fmla="*/ 561975 h 1428750"/>
                  <a:gd name="connsiteX2" fmla="*/ 2714625 w 2714625"/>
                  <a:gd name="connsiteY2" fmla="*/ 0 h 1428750"/>
                  <a:gd name="connsiteX0" fmla="*/ 0 w 2738438"/>
                  <a:gd name="connsiteY0" fmla="*/ 1462088 h 1462088"/>
                  <a:gd name="connsiteX1" fmla="*/ 881063 w 2738438"/>
                  <a:gd name="connsiteY1" fmla="*/ 561975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881063 w 2738438"/>
                  <a:gd name="connsiteY1" fmla="*/ 561975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1050132 w 2738438"/>
                  <a:gd name="connsiteY1" fmla="*/ 426244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1050132 w 2738438"/>
                  <a:gd name="connsiteY1" fmla="*/ 426244 h 1462088"/>
                  <a:gd name="connsiteX2" fmla="*/ 2738438 w 2738438"/>
                  <a:gd name="connsiteY2" fmla="*/ 0 h 1462088"/>
                  <a:gd name="connsiteX0" fmla="*/ 0 w 2738438"/>
                  <a:gd name="connsiteY0" fmla="*/ 1482174 h 1482174"/>
                  <a:gd name="connsiteX1" fmla="*/ 1050132 w 2738438"/>
                  <a:gd name="connsiteY1" fmla="*/ 446330 h 1482174"/>
                  <a:gd name="connsiteX2" fmla="*/ 2738438 w 2738438"/>
                  <a:gd name="connsiteY2" fmla="*/ 20086 h 1482174"/>
                  <a:gd name="connsiteX0" fmla="*/ 0 w 2738438"/>
                  <a:gd name="connsiteY0" fmla="*/ 1462088 h 1462088"/>
                  <a:gd name="connsiteX1" fmla="*/ 2738438 w 2738438"/>
                  <a:gd name="connsiteY1" fmla="*/ 0 h 1462088"/>
                  <a:gd name="connsiteX0" fmla="*/ 0 w 2738438"/>
                  <a:gd name="connsiteY0" fmla="*/ 1462088 h 1462088"/>
                  <a:gd name="connsiteX1" fmla="*/ 2738438 w 2738438"/>
                  <a:gd name="connsiteY1" fmla="*/ 0 h 1462088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  <a:gd name="connsiteX0" fmla="*/ 0 w 2745582"/>
                  <a:gd name="connsiteY0" fmla="*/ 1489162 h 1489162"/>
                  <a:gd name="connsiteX1" fmla="*/ 2745582 w 2745582"/>
                  <a:gd name="connsiteY1" fmla="*/ 24693 h 1489162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45582" h="1464469">
                    <a:moveTo>
                      <a:pt x="0" y="1464469"/>
                    </a:moveTo>
                    <a:cubicBezTo>
                      <a:pt x="1112837" y="-47625"/>
                      <a:pt x="2163763" y="7143"/>
                      <a:pt x="2745582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4337752" y="4859144"/>
                <a:ext cx="551152" cy="184751"/>
              </a:xfrm>
              <a:custGeom>
                <a:avLst/>
                <a:gdLst>
                  <a:gd name="connsiteX0" fmla="*/ 712177 w 767438"/>
                  <a:gd name="connsiteY0" fmla="*/ 0 h 254977"/>
                  <a:gd name="connsiteX1" fmla="*/ 694593 w 767438"/>
                  <a:gd name="connsiteY1" fmla="*/ 202223 h 254977"/>
                  <a:gd name="connsiteX2" fmla="*/ 0 w 767438"/>
                  <a:gd name="connsiteY2" fmla="*/ 254977 h 254977"/>
                  <a:gd name="connsiteX0" fmla="*/ 712177 w 712177"/>
                  <a:gd name="connsiteY0" fmla="*/ 0 h 254977"/>
                  <a:gd name="connsiteX1" fmla="*/ 0 w 712177"/>
                  <a:gd name="connsiteY1" fmla="*/ 254977 h 254977"/>
                  <a:gd name="connsiteX0" fmla="*/ 712177 w 737785"/>
                  <a:gd name="connsiteY0" fmla="*/ 0 h 254977"/>
                  <a:gd name="connsiteX1" fmla="*/ 0 w 737785"/>
                  <a:gd name="connsiteY1" fmla="*/ 254977 h 254977"/>
                  <a:gd name="connsiteX0" fmla="*/ 680427 w 707145"/>
                  <a:gd name="connsiteY0" fmla="*/ 72526 h 197519"/>
                  <a:gd name="connsiteX1" fmla="*/ 0 w 707145"/>
                  <a:gd name="connsiteY1" fmla="*/ 10003 h 197519"/>
                  <a:gd name="connsiteX0" fmla="*/ 680427 w 705279"/>
                  <a:gd name="connsiteY0" fmla="*/ 62523 h 238108"/>
                  <a:gd name="connsiteX1" fmla="*/ 0 w 705279"/>
                  <a:gd name="connsiteY1" fmla="*/ 0 h 238108"/>
                  <a:gd name="connsiteX0" fmla="*/ 680427 w 688649"/>
                  <a:gd name="connsiteY0" fmla="*/ 98814 h 98814"/>
                  <a:gd name="connsiteX1" fmla="*/ 0 w 688649"/>
                  <a:gd name="connsiteY1" fmla="*/ 36291 h 98814"/>
                  <a:gd name="connsiteX0" fmla="*/ 845527 w 852080"/>
                  <a:gd name="connsiteY0" fmla="*/ 202223 h 202223"/>
                  <a:gd name="connsiteX1" fmla="*/ 0 w 852080"/>
                  <a:gd name="connsiteY1" fmla="*/ 0 h 202223"/>
                  <a:gd name="connsiteX0" fmla="*/ 883627 w 889887"/>
                  <a:gd name="connsiteY0" fmla="*/ 202223 h 202223"/>
                  <a:gd name="connsiteX1" fmla="*/ 0 w 889887"/>
                  <a:gd name="connsiteY1" fmla="*/ 0 h 202223"/>
                  <a:gd name="connsiteX0" fmla="*/ 0 w 122416"/>
                  <a:gd name="connsiteY0" fmla="*/ 646604 h 646604"/>
                  <a:gd name="connsiteX1" fmla="*/ 30773 w 122416"/>
                  <a:gd name="connsiteY1" fmla="*/ 0 h 646604"/>
                  <a:gd name="connsiteX0" fmla="*/ 712711 w 720543"/>
                  <a:gd name="connsiteY0" fmla="*/ 373138 h 373138"/>
                  <a:gd name="connsiteX1" fmla="*/ 0 w 720543"/>
                  <a:gd name="connsiteY1" fmla="*/ 0 h 373138"/>
                  <a:gd name="connsiteX0" fmla="*/ 593070 w 602567"/>
                  <a:gd name="connsiteY0" fmla="*/ 407321 h 407321"/>
                  <a:gd name="connsiteX1" fmla="*/ 0 w 602567"/>
                  <a:gd name="connsiteY1" fmla="*/ 0 h 407321"/>
                  <a:gd name="connsiteX0" fmla="*/ 593070 w 602567"/>
                  <a:gd name="connsiteY0" fmla="*/ 458595 h 458595"/>
                  <a:gd name="connsiteX1" fmla="*/ 0 w 602567"/>
                  <a:gd name="connsiteY1" fmla="*/ 0 h 458595"/>
                  <a:gd name="connsiteX0" fmla="*/ 364470 w 380361"/>
                  <a:gd name="connsiteY0" fmla="*/ 610995 h 610995"/>
                  <a:gd name="connsiteX1" fmla="*/ 0 w 380361"/>
                  <a:gd name="connsiteY1" fmla="*/ 0 h 610995"/>
                  <a:gd name="connsiteX0" fmla="*/ 540683 w 551152"/>
                  <a:gd name="connsiteY0" fmla="*/ 184751 h 184751"/>
                  <a:gd name="connsiteX1" fmla="*/ 0 w 551152"/>
                  <a:gd name="connsiteY1" fmla="*/ 0 h 18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152" h="184751">
                    <a:moveTo>
                      <a:pt x="540683" y="184751"/>
                    </a:moveTo>
                    <a:cubicBezTo>
                      <a:pt x="624760" y="-77920"/>
                      <a:pt x="180242" y="162658"/>
                      <a:pt x="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 bwMode="auto">
            <a:xfrm>
              <a:off x="3732549" y="3443281"/>
              <a:ext cx="1575806" cy="18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most sedative hypnotics</a:t>
              </a:r>
            </a:p>
          </p:txBody>
        </p:sp>
        <p:sp>
          <p:nvSpPr>
            <p:cNvPr id="102" name="TextBox 101"/>
            <p:cNvSpPr txBox="1"/>
            <p:nvPr/>
          </p:nvSpPr>
          <p:spPr bwMode="auto">
            <a:xfrm>
              <a:off x="4036291" y="3657600"/>
              <a:ext cx="1149317" cy="18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(e.g. </a:t>
              </a:r>
              <a:r>
                <a:rPr lang="en-US" sz="1600" dirty="0" err="1" smtClean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barbituates</a:t>
              </a:r>
              <a:r>
                <a:rPr lang="en-US" sz="1600" dirty="0" smtClean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100530" y="3964795"/>
              <a:ext cx="450667" cy="136774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785" h="254977">
                  <a:moveTo>
                    <a:pt x="712177" y="0"/>
                  </a:moveTo>
                  <a:cubicBezTo>
                    <a:pt x="872454" y="346929"/>
                    <a:pt x="237392" y="169985"/>
                    <a:pt x="0" y="254977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2781572" y="3993879"/>
              <a:ext cx="1170230" cy="113910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86038" y="4907518"/>
            <a:ext cx="7692963" cy="707886"/>
            <a:chOff x="786038" y="5105400"/>
            <a:chExt cx="7692963" cy="707886"/>
          </a:xfrm>
        </p:grpSpPr>
        <p:sp>
          <p:nvSpPr>
            <p:cNvPr id="108" name="TextBox 107"/>
            <p:cNvSpPr txBox="1"/>
            <p:nvPr/>
          </p:nvSpPr>
          <p:spPr bwMode="auto">
            <a:xfrm>
              <a:off x="1078129" y="5105400"/>
              <a:ext cx="74008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Once extensively used as sedative-hypnotics.  Now largely</a:t>
              </a:r>
            </a:p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replaced by the much safer </a:t>
              </a:r>
              <a:r>
                <a:rPr lang="en-US" sz="20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.</a:t>
              </a:r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5162420"/>
              <a:ext cx="381425" cy="28606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218775" y="5539482"/>
            <a:ext cx="7138068" cy="1210568"/>
            <a:chOff x="1218775" y="5692914"/>
            <a:chExt cx="7138068" cy="1210568"/>
          </a:xfrm>
        </p:grpSpPr>
        <p:grpSp>
          <p:nvGrpSpPr>
            <p:cNvPr id="26" name="Group 25"/>
            <p:cNvGrpSpPr/>
            <p:nvPr/>
          </p:nvGrpSpPr>
          <p:grpSpPr>
            <a:xfrm>
              <a:off x="1218775" y="5692914"/>
              <a:ext cx="3018140" cy="369332"/>
              <a:chOff x="1218775" y="5692914"/>
              <a:chExt cx="3018140" cy="369332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775" y="5781416"/>
                <a:ext cx="305225" cy="228919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 bwMode="auto">
              <a:xfrm>
                <a:off x="1438328" y="5692914"/>
                <a:ext cx="27985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noteworthy exceptions: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568025" y="5988050"/>
              <a:ext cx="5388068" cy="338554"/>
              <a:chOff x="1568025" y="5988050"/>
              <a:chExt cx="5388068" cy="338554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025" y="6071313"/>
                <a:ext cx="229025" cy="171769"/>
              </a:xfrm>
              <a:prstGeom prst="rect">
                <a:avLst/>
              </a:prstGeom>
            </p:spPr>
          </p:pic>
          <p:sp>
            <p:nvSpPr>
              <p:cNvPr id="113" name="TextBox 112"/>
              <p:cNvSpPr txBox="1"/>
              <p:nvPr/>
            </p:nvSpPr>
            <p:spPr bwMode="auto">
              <a:xfrm>
                <a:off x="1709913" y="5988050"/>
                <a:ext cx="52461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Pentobarbital (insomnia, pre-op sedation, seizures)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574800" y="6293882"/>
              <a:ext cx="2764277" cy="338554"/>
              <a:chOff x="1574800" y="6293882"/>
              <a:chExt cx="2764277" cy="338554"/>
            </a:xfrm>
          </p:grpSpPr>
          <p:sp>
            <p:nvSpPr>
              <p:cNvPr id="114" name="TextBox 113"/>
              <p:cNvSpPr txBox="1"/>
              <p:nvPr/>
            </p:nvSpPr>
            <p:spPr bwMode="auto">
              <a:xfrm>
                <a:off x="1719770" y="6293882"/>
                <a:ext cx="26193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Phenobarbital (seizures)</a:t>
                </a: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800" y="6369227"/>
                <a:ext cx="229025" cy="171769"/>
              </a:xfrm>
              <a:prstGeom prst="rect">
                <a:avLst/>
              </a:prstGeom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1574800" y="6564928"/>
              <a:ext cx="6782043" cy="338554"/>
              <a:chOff x="1574800" y="6342678"/>
              <a:chExt cx="6782043" cy="338554"/>
            </a:xfrm>
          </p:grpSpPr>
          <p:sp>
            <p:nvSpPr>
              <p:cNvPr id="117" name="TextBox 116"/>
              <p:cNvSpPr txBox="1"/>
              <p:nvPr/>
            </p:nvSpPr>
            <p:spPr bwMode="auto">
              <a:xfrm>
                <a:off x="1719770" y="6342678"/>
                <a:ext cx="663707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Thiopental (induction/maintenance of anesthesia)….short-lasting</a:t>
                </a:r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800" y="6433263"/>
                <a:ext cx="229025" cy="171769"/>
              </a:xfrm>
              <a:prstGeom prst="rect">
                <a:avLst/>
              </a:prstGeom>
            </p:spPr>
          </p:pic>
        </p:grpSp>
      </p:grpSp>
      <p:sp>
        <p:nvSpPr>
          <p:cNvPr id="67" name="Oval 66"/>
          <p:cNvSpPr/>
          <p:nvPr/>
        </p:nvSpPr>
        <p:spPr>
          <a:xfrm>
            <a:off x="4171944" y="1967783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94429" y="1978150"/>
            <a:ext cx="436447" cy="324542"/>
            <a:chOff x="4294429" y="1978150"/>
            <a:chExt cx="436447" cy="324542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153" y="1978150"/>
              <a:ext cx="432723" cy="32454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 bwMode="auto">
            <a:xfrm>
              <a:off x="4294429" y="2031353"/>
              <a:ext cx="43473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900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067127" y="1968648"/>
            <a:ext cx="631216" cy="653932"/>
            <a:chOff x="5556850" y="1448010"/>
            <a:chExt cx="856762" cy="921658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6" name="Group 125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127" name="Freeform 12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19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787645" y="3178938"/>
            <a:ext cx="1508772" cy="1240603"/>
            <a:chOff x="7079132" y="3466676"/>
            <a:chExt cx="1508772" cy="12406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132" y="3699419"/>
              <a:ext cx="1508772" cy="100786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 bwMode="auto">
            <a:xfrm>
              <a:off x="7382184" y="3466676"/>
              <a:ext cx="9108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alcohol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7857310" y="3953174"/>
              <a:ext cx="650266" cy="653932"/>
              <a:chOff x="5556850" y="1448010"/>
              <a:chExt cx="882618" cy="921658"/>
            </a:xfrm>
          </p:grpSpPr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6850" y="1574791"/>
                <a:ext cx="445601" cy="794877"/>
              </a:xfrm>
              <a:prstGeom prst="rect">
                <a:avLst/>
              </a:prstGeom>
            </p:spPr>
          </p:pic>
          <p:grpSp>
            <p:nvGrpSpPr>
              <p:cNvPr id="131" name="Group 130"/>
              <p:cNvGrpSpPr/>
              <p:nvPr/>
            </p:nvGrpSpPr>
            <p:grpSpPr>
              <a:xfrm>
                <a:off x="5752632" y="1448010"/>
                <a:ext cx="686836" cy="477161"/>
                <a:chOff x="5752632" y="1448010"/>
                <a:chExt cx="686836" cy="477161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5752632" y="1538249"/>
                  <a:ext cx="650549" cy="306070"/>
                </a:xfrm>
                <a:custGeom>
                  <a:avLst/>
                  <a:gdLst>
                    <a:gd name="connsiteX0" fmla="*/ 0 w 2544702"/>
                    <a:gd name="connsiteY0" fmla="*/ 870775 h 1454166"/>
                    <a:gd name="connsiteX1" fmla="*/ 361950 w 2544702"/>
                    <a:gd name="connsiteY1" fmla="*/ 880300 h 1454166"/>
                    <a:gd name="connsiteX2" fmla="*/ 885825 w 2544702"/>
                    <a:gd name="connsiteY2" fmla="*/ 175450 h 1454166"/>
                    <a:gd name="connsiteX3" fmla="*/ 2314575 w 2544702"/>
                    <a:gd name="connsiteY3" fmla="*/ 89725 h 1454166"/>
                    <a:gd name="connsiteX4" fmla="*/ 2400300 w 2544702"/>
                    <a:gd name="connsiteY4" fmla="*/ 1289875 h 1454166"/>
                    <a:gd name="connsiteX5" fmla="*/ 904875 w 2544702"/>
                    <a:gd name="connsiteY5" fmla="*/ 1404175 h 1454166"/>
                    <a:gd name="connsiteX6" fmla="*/ 66675 w 2544702"/>
                    <a:gd name="connsiteY6" fmla="*/ 918400 h 1454166"/>
                    <a:gd name="connsiteX0" fmla="*/ 0 w 2544702"/>
                    <a:gd name="connsiteY0" fmla="*/ 870775 h 1457493"/>
                    <a:gd name="connsiteX1" fmla="*/ 361950 w 2544702"/>
                    <a:gd name="connsiteY1" fmla="*/ 880300 h 1457493"/>
                    <a:gd name="connsiteX2" fmla="*/ 885825 w 2544702"/>
                    <a:gd name="connsiteY2" fmla="*/ 175450 h 1457493"/>
                    <a:gd name="connsiteX3" fmla="*/ 2314575 w 2544702"/>
                    <a:gd name="connsiteY3" fmla="*/ 89725 h 1457493"/>
                    <a:gd name="connsiteX4" fmla="*/ 2400300 w 2544702"/>
                    <a:gd name="connsiteY4" fmla="*/ 1289875 h 1457493"/>
                    <a:gd name="connsiteX5" fmla="*/ 904875 w 2544702"/>
                    <a:gd name="connsiteY5" fmla="*/ 1404175 h 1457493"/>
                    <a:gd name="connsiteX6" fmla="*/ 0 w 2544702"/>
                    <a:gd name="connsiteY6" fmla="*/ 870775 h 1457493"/>
                    <a:gd name="connsiteX0" fmla="*/ 0 w 2584418"/>
                    <a:gd name="connsiteY0" fmla="*/ 786270 h 1366647"/>
                    <a:gd name="connsiteX1" fmla="*/ 361950 w 2584418"/>
                    <a:gd name="connsiteY1" fmla="*/ 795795 h 1366647"/>
                    <a:gd name="connsiteX2" fmla="*/ 885825 w 2584418"/>
                    <a:gd name="connsiteY2" fmla="*/ 90945 h 1366647"/>
                    <a:gd name="connsiteX3" fmla="*/ 2393156 w 2584418"/>
                    <a:gd name="connsiteY3" fmla="*/ 131427 h 1366647"/>
                    <a:gd name="connsiteX4" fmla="*/ 2400300 w 2584418"/>
                    <a:gd name="connsiteY4" fmla="*/ 1205370 h 1366647"/>
                    <a:gd name="connsiteX5" fmla="*/ 904875 w 2584418"/>
                    <a:gd name="connsiteY5" fmla="*/ 1319670 h 1366647"/>
                    <a:gd name="connsiteX6" fmla="*/ 0 w 2584418"/>
                    <a:gd name="connsiteY6" fmla="*/ 786270 h 1366647"/>
                    <a:gd name="connsiteX0" fmla="*/ 0 w 2593856"/>
                    <a:gd name="connsiteY0" fmla="*/ 767836 h 1346518"/>
                    <a:gd name="connsiteX1" fmla="*/ 361950 w 2593856"/>
                    <a:gd name="connsiteY1" fmla="*/ 777361 h 1346518"/>
                    <a:gd name="connsiteX2" fmla="*/ 885825 w 2593856"/>
                    <a:gd name="connsiteY2" fmla="*/ 72511 h 1346518"/>
                    <a:gd name="connsiteX3" fmla="*/ 2409825 w 2593856"/>
                    <a:gd name="connsiteY3" fmla="*/ 148711 h 1346518"/>
                    <a:gd name="connsiteX4" fmla="*/ 2400300 w 2593856"/>
                    <a:gd name="connsiteY4" fmla="*/ 1186936 h 1346518"/>
                    <a:gd name="connsiteX5" fmla="*/ 904875 w 2593856"/>
                    <a:gd name="connsiteY5" fmla="*/ 1301236 h 1346518"/>
                    <a:gd name="connsiteX6" fmla="*/ 0 w 2593856"/>
                    <a:gd name="connsiteY6" fmla="*/ 767836 h 1346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93856" h="1346518">
                      <a:moveTo>
                        <a:pt x="0" y="767836"/>
                      </a:moveTo>
                      <a:cubicBezTo>
                        <a:pt x="107156" y="830542"/>
                        <a:pt x="214313" y="893248"/>
                        <a:pt x="361950" y="777361"/>
                      </a:cubicBezTo>
                      <a:cubicBezTo>
                        <a:pt x="509587" y="661474"/>
                        <a:pt x="544513" y="177286"/>
                        <a:pt x="885825" y="72511"/>
                      </a:cubicBezTo>
                      <a:cubicBezTo>
                        <a:pt x="1227138" y="-32264"/>
                        <a:pt x="2157413" y="-37027"/>
                        <a:pt x="2409825" y="148711"/>
                      </a:cubicBezTo>
                      <a:cubicBezTo>
                        <a:pt x="2662238" y="334448"/>
                        <a:pt x="2651125" y="994849"/>
                        <a:pt x="2400300" y="1186936"/>
                      </a:cubicBezTo>
                      <a:cubicBezTo>
                        <a:pt x="2149475" y="1379023"/>
                        <a:pt x="1304925" y="1371086"/>
                        <a:pt x="904875" y="1301236"/>
                      </a:cubicBezTo>
                      <a:cubicBezTo>
                        <a:pt x="504825" y="1231386"/>
                        <a:pt x="224631" y="979767"/>
                        <a:pt x="0" y="767836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 bwMode="auto">
                <a:xfrm>
                  <a:off x="5858098" y="1448010"/>
                  <a:ext cx="581370" cy="4771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600" dirty="0" smtClean="0">
                      <a:solidFill>
                        <a:schemeClr val="bg1"/>
                      </a:solidFill>
                      <a:latin typeface="Arial Rounded MT Bold" pitchFamily="34" charset="0"/>
                      <a:ea typeface="Arial Unicode MS" pitchFamily="34" charset="-128"/>
                      <a:cs typeface="Arial Unicode MS" pitchFamily="34" charset="-128"/>
                    </a:rPr>
                    <a:t>20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7084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 descr="http://jgcstories.files.wordpress.com/2012/02/eye_wide_open_by_emostar_st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942975"/>
            <a:ext cx="2184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3197416" y="304800"/>
            <a:ext cx="259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7021" y="3352800"/>
            <a:ext cx="7801496" cy="369332"/>
            <a:chOff x="777021" y="4335363"/>
            <a:chExt cx="7801496" cy="3693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4387763"/>
              <a:ext cx="308827" cy="2316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 bwMode="auto">
            <a:xfrm>
              <a:off x="1009650" y="4335363"/>
              <a:ext cx="7568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Resembles </a:t>
              </a:r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but more lipid soluble (can cross BBB)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33475" y="3700046"/>
            <a:ext cx="5684724" cy="338554"/>
            <a:chOff x="1060921" y="4294478"/>
            <a:chExt cx="5684724" cy="33855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21" y="4375969"/>
              <a:ext cx="249719" cy="18729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1222338" y="4294478"/>
              <a:ext cx="55233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: norepinephrine, dopamine, serotonin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294489" y="6017481"/>
            <a:ext cx="650266" cy="663457"/>
            <a:chOff x="5556850" y="1434585"/>
            <a:chExt cx="882618" cy="93508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5752632" y="1434585"/>
              <a:ext cx="686836" cy="477161"/>
              <a:chOff x="5752632" y="1434585"/>
              <a:chExt cx="686836" cy="477161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5858098" y="1434585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21</a:t>
                </a: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600200" y="4214720"/>
            <a:ext cx="6096000" cy="1728880"/>
            <a:chOff x="1828800" y="4748120"/>
            <a:chExt cx="6096000" cy="1728880"/>
          </a:xfrm>
        </p:grpSpPr>
        <p:sp>
          <p:nvSpPr>
            <p:cNvPr id="59" name="TextBox 58"/>
            <p:cNvSpPr txBox="1"/>
            <p:nvPr/>
          </p:nvSpPr>
          <p:spPr bwMode="auto">
            <a:xfrm>
              <a:off x="1828800" y="6107668"/>
              <a:ext cx="18993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norepinephrine</a:t>
              </a: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6214075" y="6107668"/>
              <a:ext cx="1710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amphetamine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887200" y="4748120"/>
              <a:ext cx="5732800" cy="1359548"/>
              <a:chOff x="1920538" y="4929539"/>
              <a:chExt cx="5089862" cy="113470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5688175" y="5124455"/>
                <a:ext cx="1322225" cy="677425"/>
                <a:chOff x="4685358" y="3779520"/>
                <a:chExt cx="2583603" cy="1371600"/>
              </a:xfrm>
            </p:grpSpPr>
            <p:pic>
              <p:nvPicPr>
                <p:cNvPr id="69" name="Picture 6" descr="File:Amphetamine-2D-skeletal.sv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4498"/>
                <a:stretch/>
              </p:blipFill>
              <p:spPr bwMode="auto">
                <a:xfrm>
                  <a:off x="4685358" y="3779520"/>
                  <a:ext cx="2163118" cy="1371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TextBox 69"/>
                <p:cNvSpPr txBox="1"/>
                <p:nvPr/>
              </p:nvSpPr>
              <p:spPr bwMode="auto">
                <a:xfrm>
                  <a:off x="6774915" y="3890546"/>
                  <a:ext cx="494046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500" dirty="0" smtClean="0">
                      <a:latin typeface="+mj-lt"/>
                      <a:ea typeface="Arial Unicode MS" pitchFamily="34" charset="-128"/>
                      <a:cs typeface="Arial Unicode MS" pitchFamily="34" charset="-128"/>
                    </a:rPr>
                    <a:t>NH</a:t>
                  </a:r>
                  <a:r>
                    <a:rPr lang="en-US" sz="1500" baseline="-25000" dirty="0" smtClean="0">
                      <a:latin typeface="+mj-lt"/>
                      <a:ea typeface="Arial Unicode MS" pitchFamily="34" charset="-128"/>
                      <a:cs typeface="Arial Unicode MS" pitchFamily="34" charset="-128"/>
                    </a:rPr>
                    <a:t>2</a:t>
                  </a:r>
                </a:p>
              </p:txBody>
            </p:sp>
          </p:grpSp>
          <p:pic>
            <p:nvPicPr>
              <p:cNvPr id="68" name="Picture 2" descr="File:Norepinephrine structure with descriptor.sv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538" y="4929539"/>
                <a:ext cx="1678416" cy="1134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1448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3197416" y="304800"/>
            <a:ext cx="259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32" name="Picture 8" descr="http://www.itmonline.org/image/m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85" y="914400"/>
            <a:ext cx="134921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 bwMode="auto">
          <a:xfrm>
            <a:off x="3788985" y="2596614"/>
            <a:ext cx="13933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 </a:t>
            </a:r>
            <a:r>
              <a:rPr lang="en-US" sz="2000" i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huang</a:t>
            </a:r>
            <a:endParaRPr lang="en-US" sz="2000" i="1" dirty="0" smtClean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3180101" y="2876490"/>
            <a:ext cx="2611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‘looking for trouble’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7021" y="3352800"/>
            <a:ext cx="7801496" cy="369332"/>
            <a:chOff x="777021" y="4335363"/>
            <a:chExt cx="7801496" cy="3693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4387763"/>
              <a:ext cx="308827" cy="2316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 bwMode="auto">
            <a:xfrm>
              <a:off x="1009650" y="4335363"/>
              <a:ext cx="7568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Resembles </a:t>
              </a:r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but more lipid soluble (can cross BBB)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29501" y="4081046"/>
            <a:ext cx="4433099" cy="338554"/>
            <a:chOff x="1060921" y="4294478"/>
            <a:chExt cx="4433099" cy="33855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21" y="4375969"/>
              <a:ext cx="249719" cy="18729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 bwMode="auto">
            <a:xfrm>
              <a:off x="1222338" y="4294478"/>
              <a:ext cx="42716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indirectly-acting sympathomimetic amine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71600" y="4445198"/>
            <a:ext cx="5521610" cy="338554"/>
            <a:chOff x="1319852" y="4557298"/>
            <a:chExt cx="5521610" cy="33855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852" y="4648199"/>
              <a:ext cx="211768" cy="15882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1443318" y="4557298"/>
              <a:ext cx="53981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amphetamine and related drugs stimulate release of: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56072" y="4800600"/>
            <a:ext cx="7461248" cy="338554"/>
            <a:chOff x="1556072" y="4790799"/>
            <a:chExt cx="7461248" cy="338554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1676400" y="4790799"/>
              <a:ext cx="73409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dopamine     stimulates reward mechanisms, causes psychosis/addiction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4877276"/>
              <a:ext cx="211768" cy="158827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2791401" y="4963832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556072" y="5102954"/>
            <a:ext cx="5036226" cy="338554"/>
            <a:chOff x="1556072" y="5024300"/>
            <a:chExt cx="5036226" cy="338554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1676400" y="5024300"/>
              <a:ext cx="49158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norepinephrine      increased vigilance, anorexia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5113496"/>
              <a:ext cx="211768" cy="158827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3343851" y="5195886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556072" y="5415109"/>
            <a:ext cx="4400923" cy="338554"/>
            <a:chOff x="1556072" y="5257800"/>
            <a:chExt cx="4400923" cy="338554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1676400" y="5257800"/>
              <a:ext cx="42805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serotonin     increased vigilance, anorexia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5349239"/>
              <a:ext cx="211768" cy="158827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2734251" y="5431621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70724" y="4972050"/>
            <a:ext cx="783756" cy="642991"/>
            <a:chOff x="1001923" y="4880315"/>
            <a:chExt cx="783756" cy="642991"/>
          </a:xfrm>
        </p:grpSpPr>
        <p:sp>
          <p:nvSpPr>
            <p:cNvPr id="36" name="Left Brace 35"/>
            <p:cNvSpPr/>
            <p:nvPr/>
          </p:nvSpPr>
          <p:spPr>
            <a:xfrm>
              <a:off x="1573911" y="4880315"/>
              <a:ext cx="211768" cy="642991"/>
            </a:xfrm>
            <a:prstGeom prst="leftBrac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1001923" y="5003800"/>
              <a:ext cx="6286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5894039"/>
            <a:ext cx="7095961" cy="659161"/>
            <a:chOff x="231199" y="5482078"/>
            <a:chExt cx="7095961" cy="659161"/>
          </a:xfrm>
        </p:grpSpPr>
        <p:sp>
          <p:nvSpPr>
            <p:cNvPr id="39" name="Left Brace 38"/>
            <p:cNvSpPr/>
            <p:nvPr/>
          </p:nvSpPr>
          <p:spPr>
            <a:xfrm>
              <a:off x="1573911" y="5584030"/>
              <a:ext cx="211768" cy="189305"/>
            </a:xfrm>
            <a:prstGeom prst="leftBrac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787271" y="5498663"/>
              <a:ext cx="5539889" cy="338554"/>
              <a:chOff x="1556072" y="5498663"/>
              <a:chExt cx="5539889" cy="338554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6072" y="5593079"/>
                <a:ext cx="211768" cy="158827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 bwMode="auto">
              <a:xfrm>
                <a:off x="1676400" y="5498663"/>
                <a:ext cx="5419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norepinephrine     hypertension, strokes, arrhythmias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3331151" y="5669761"/>
                <a:ext cx="152400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231199" y="5482078"/>
              <a:ext cx="1399422" cy="659161"/>
              <a:chOff x="0" y="5482078"/>
              <a:chExt cx="1399422" cy="659161"/>
            </a:xfrm>
          </p:grpSpPr>
          <p:sp>
            <p:nvSpPr>
              <p:cNvPr id="42" name="TextBox 41"/>
              <p:cNvSpPr txBox="1"/>
              <p:nvPr/>
            </p:nvSpPr>
            <p:spPr bwMode="auto">
              <a:xfrm>
                <a:off x="0" y="5482078"/>
                <a:ext cx="139942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sympathetic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 bwMode="auto">
              <a:xfrm>
                <a:off x="326340" y="5642382"/>
                <a:ext cx="7467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nerve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 bwMode="auto">
              <a:xfrm>
                <a:off x="140904" y="5802685"/>
                <a:ext cx="111761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terminals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133475" y="3700046"/>
            <a:ext cx="5684724" cy="338554"/>
            <a:chOff x="1060921" y="4294478"/>
            <a:chExt cx="5684724" cy="33855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21" y="4375969"/>
              <a:ext cx="249719" cy="18729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1222338" y="4294478"/>
              <a:ext cx="55233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: norepinephrine, dopamine, serotonin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294489" y="6017481"/>
            <a:ext cx="650266" cy="663457"/>
            <a:chOff x="5556850" y="1434585"/>
            <a:chExt cx="882618" cy="93508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5752632" y="1434585"/>
              <a:ext cx="686836" cy="477161"/>
              <a:chOff x="5752632" y="1434585"/>
              <a:chExt cx="686836" cy="477161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5858098" y="1434585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58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253" y="1362376"/>
            <a:ext cx="2263973" cy="16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55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17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42" y="4046067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9" y="4046067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6" y="4046067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02" y="4046067"/>
            <a:ext cx="270230" cy="202673"/>
          </a:xfrm>
          <a:prstGeom prst="rect">
            <a:avLst/>
          </a:prstGeom>
        </p:spPr>
      </p:pic>
      <p:pic>
        <p:nvPicPr>
          <p:cNvPr id="1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1355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7345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0708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9536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191" y="4667492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1368042" y="1936741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4233082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9480" y="1251740"/>
            <a:ext cx="4824240" cy="3528019"/>
            <a:chOff x="1209480" y="967781"/>
            <a:chExt cx="4824240" cy="3528019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623239" y="1002268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514600" y="2819400"/>
              <a:ext cx="111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5030272" y="3948430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876800" y="4126468"/>
              <a:ext cx="11569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40408" y="3746331"/>
              <a:ext cx="595802" cy="23750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567410 w 567410"/>
                <a:gd name="connsiteY0" fmla="*/ 308751 h 309021"/>
                <a:gd name="connsiteX1" fmla="*/ 183 w 567410"/>
                <a:gd name="connsiteY1" fmla="*/ 160400 h 309021"/>
                <a:gd name="connsiteX0" fmla="*/ 567227 w 567227"/>
                <a:gd name="connsiteY0" fmla="*/ 276101 h 276410"/>
                <a:gd name="connsiteX1" fmla="*/ 0 w 567227"/>
                <a:gd name="connsiteY1" fmla="*/ 127750 h 276410"/>
                <a:gd name="connsiteX0" fmla="*/ 567227 w 567227"/>
                <a:gd name="connsiteY0" fmla="*/ 252921 h 253265"/>
                <a:gd name="connsiteX1" fmla="*/ 0 w 567227"/>
                <a:gd name="connsiteY1" fmla="*/ 104570 h 253265"/>
                <a:gd name="connsiteX0" fmla="*/ 614852 w 614852"/>
                <a:gd name="connsiteY0" fmla="*/ 273209 h 273537"/>
                <a:gd name="connsiteX1" fmla="*/ 0 w 614852"/>
                <a:gd name="connsiteY1" fmla="*/ 101045 h 273537"/>
                <a:gd name="connsiteX0" fmla="*/ 614852 w 614852"/>
                <a:gd name="connsiteY0" fmla="*/ 310334 h 310334"/>
                <a:gd name="connsiteX1" fmla="*/ 0 w 614852"/>
                <a:gd name="connsiteY1" fmla="*/ 138170 h 310334"/>
                <a:gd name="connsiteX0" fmla="*/ 595802 w 595802"/>
                <a:gd name="connsiteY0" fmla="*/ 337753 h 337753"/>
                <a:gd name="connsiteX1" fmla="*/ 0 w 595802"/>
                <a:gd name="connsiteY1" fmla="*/ 129870 h 337753"/>
                <a:gd name="connsiteX0" fmla="*/ 595802 w 595802"/>
                <a:gd name="connsiteY0" fmla="*/ 337297 h 337297"/>
                <a:gd name="connsiteX1" fmla="*/ 0 w 595802"/>
                <a:gd name="connsiteY1" fmla="*/ 129414 h 337297"/>
                <a:gd name="connsiteX0" fmla="*/ 595802 w 595802"/>
                <a:gd name="connsiteY0" fmla="*/ 211025 h 211025"/>
                <a:gd name="connsiteX1" fmla="*/ 0 w 595802"/>
                <a:gd name="connsiteY1" fmla="*/ 3142 h 211025"/>
                <a:gd name="connsiteX0" fmla="*/ 595802 w 595802"/>
                <a:gd name="connsiteY0" fmla="*/ 237509 h 237509"/>
                <a:gd name="connsiteX1" fmla="*/ 0 w 595802"/>
                <a:gd name="connsiteY1" fmla="*/ 29626 h 2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802" h="237509">
                  <a:moveTo>
                    <a:pt x="595802" y="237509"/>
                  </a:moveTo>
                  <a:cubicBezTo>
                    <a:pt x="594052" y="33279"/>
                    <a:pt x="182726" y="-49511"/>
                    <a:pt x="0" y="2962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361012" y="1600200"/>
              <a:ext cx="7186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 bwMode="auto">
          <a:xfrm>
            <a:off x="4798922" y="3668024"/>
            <a:ext cx="84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sp>
        <p:nvSpPr>
          <p:cNvPr id="44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232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4248150" y="2663553"/>
            <a:ext cx="650266" cy="663457"/>
            <a:chOff x="5556850" y="1434585"/>
            <a:chExt cx="882617" cy="93508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5752632" y="1434585"/>
              <a:ext cx="686835" cy="477161"/>
              <a:chOff x="5752632" y="1434585"/>
              <a:chExt cx="686835" cy="477161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858098" y="1434585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0076" r="31776" b="23738"/>
          <a:stretch/>
        </p:blipFill>
        <p:spPr>
          <a:xfrm>
            <a:off x="3584567" y="3283263"/>
            <a:ext cx="1673233" cy="352108"/>
          </a:xfrm>
          <a:prstGeom prst="rect">
            <a:avLst/>
          </a:prstGeom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17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42" y="4046067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9" y="4046067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6" y="4046067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02" y="4046067"/>
            <a:ext cx="270230" cy="202673"/>
          </a:xfrm>
          <a:prstGeom prst="rect">
            <a:avLst/>
          </a:prstGeom>
        </p:spPr>
      </p:pic>
      <p:pic>
        <p:nvPicPr>
          <p:cNvPr id="4100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191" y="4667492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1368042" y="1936741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solidFill>
            <a:srgbClr val="990099"/>
          </a:solidFill>
          <a:ln w="76200">
            <a:solidFill>
              <a:srgbClr val="6C006C"/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4233082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9480" y="1251740"/>
            <a:ext cx="2870190" cy="2596918"/>
            <a:chOff x="1209480" y="967781"/>
            <a:chExt cx="2870190" cy="2596918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623239" y="1002268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514600" y="2819400"/>
              <a:ext cx="111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361012" y="1600200"/>
              <a:ext cx="7186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0076" r="31776" b="23738"/>
          <a:stretch/>
        </p:blipFill>
        <p:spPr>
          <a:xfrm>
            <a:off x="521264" y="1467776"/>
            <a:ext cx="1464713" cy="1458375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970982" y="3619504"/>
            <a:ext cx="889151" cy="206985"/>
            <a:chOff x="3970982" y="3619504"/>
            <a:chExt cx="889151" cy="20698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3970982" y="3619504"/>
              <a:ext cx="207884" cy="20698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185525" y="3619504"/>
              <a:ext cx="207884" cy="20698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418887" y="3619504"/>
              <a:ext cx="207884" cy="20698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652249" y="3619504"/>
              <a:ext cx="207884" cy="206985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 bwMode="auto">
          <a:xfrm>
            <a:off x="4798922" y="3668024"/>
            <a:ext cx="1899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6C006C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norepinephrine</a:t>
            </a:r>
          </a:p>
        </p:txBody>
      </p:sp>
      <p:sp>
        <p:nvSpPr>
          <p:cNvPr id="30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36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4721834" y="981075"/>
            <a:ext cx="650266" cy="663457"/>
            <a:chOff x="5556850" y="1434585"/>
            <a:chExt cx="882617" cy="935083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5752632" y="1434585"/>
              <a:ext cx="686835" cy="477161"/>
              <a:chOff x="5752632" y="1434585"/>
              <a:chExt cx="686835" cy="477161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 bwMode="auto">
              <a:xfrm>
                <a:off x="5858098" y="1434585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368300" y="1003300"/>
            <a:ext cx="8229600" cy="474735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66800" y="2886075"/>
            <a:ext cx="1870833" cy="795337"/>
            <a:chOff x="1066800" y="2886075"/>
            <a:chExt cx="1870833" cy="795337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66800" y="2886075"/>
              <a:ext cx="187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4953000" y="1981200"/>
            <a:ext cx="2331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NET (NE Transporter)</a:t>
            </a:r>
          </a:p>
        </p:txBody>
      </p:sp>
      <p:sp>
        <p:nvSpPr>
          <p:cNvPr id="3" name="Freeform 2"/>
          <p:cNvSpPr/>
          <p:nvPr/>
        </p:nvSpPr>
        <p:spPr>
          <a:xfrm>
            <a:off x="5073753" y="2317749"/>
            <a:ext cx="330532" cy="759143"/>
          </a:xfrm>
          <a:custGeom>
            <a:avLst/>
            <a:gdLst>
              <a:gd name="connsiteX0" fmla="*/ 355609 w 355609"/>
              <a:gd name="connsiteY0" fmla="*/ 0 h 838200"/>
              <a:gd name="connsiteX1" fmla="*/ 9 w 355609"/>
              <a:gd name="connsiteY1" fmla="*/ 311150 h 838200"/>
              <a:gd name="connsiteX2" fmla="*/ 342909 w 355609"/>
              <a:gd name="connsiteY2" fmla="*/ 838200 h 838200"/>
              <a:gd name="connsiteX0" fmla="*/ 355612 w 357884"/>
              <a:gd name="connsiteY0" fmla="*/ 0 h 838200"/>
              <a:gd name="connsiteX1" fmla="*/ 330212 w 357884"/>
              <a:gd name="connsiteY1" fmla="*/ 101600 h 838200"/>
              <a:gd name="connsiteX2" fmla="*/ 12 w 357884"/>
              <a:gd name="connsiteY2" fmla="*/ 311150 h 838200"/>
              <a:gd name="connsiteX3" fmla="*/ 342912 w 357884"/>
              <a:gd name="connsiteY3" fmla="*/ 838200 h 838200"/>
              <a:gd name="connsiteX0" fmla="*/ 190512 w 342912"/>
              <a:gd name="connsiteY0" fmla="*/ 0 h 838200"/>
              <a:gd name="connsiteX1" fmla="*/ 330212 w 342912"/>
              <a:gd name="connsiteY1" fmla="*/ 101600 h 838200"/>
              <a:gd name="connsiteX2" fmla="*/ 12 w 342912"/>
              <a:gd name="connsiteY2" fmla="*/ 311150 h 838200"/>
              <a:gd name="connsiteX3" fmla="*/ 342912 w 342912"/>
              <a:gd name="connsiteY3" fmla="*/ 838200 h 838200"/>
              <a:gd name="connsiteX0" fmla="*/ 193574 w 345974"/>
              <a:gd name="connsiteY0" fmla="*/ 0 h 838200"/>
              <a:gd name="connsiteX1" fmla="*/ 187224 w 345974"/>
              <a:gd name="connsiteY1" fmla="*/ 107950 h 838200"/>
              <a:gd name="connsiteX2" fmla="*/ 3074 w 345974"/>
              <a:gd name="connsiteY2" fmla="*/ 311150 h 838200"/>
              <a:gd name="connsiteX3" fmla="*/ 345974 w 345974"/>
              <a:gd name="connsiteY3" fmla="*/ 838200 h 838200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4852 w 382971"/>
              <a:gd name="connsiteY0" fmla="*/ 0 h 876300"/>
              <a:gd name="connsiteX1" fmla="*/ 188502 w 382971"/>
              <a:gd name="connsiteY1" fmla="*/ 107950 h 876300"/>
              <a:gd name="connsiteX2" fmla="*/ 4352 w 382971"/>
              <a:gd name="connsiteY2" fmla="*/ 311150 h 876300"/>
              <a:gd name="connsiteX3" fmla="*/ 382971 w 382971"/>
              <a:gd name="connsiteY3" fmla="*/ 876300 h 876300"/>
              <a:gd name="connsiteX0" fmla="*/ 192887 w 381006"/>
              <a:gd name="connsiteY0" fmla="*/ 0 h 876300"/>
              <a:gd name="connsiteX1" fmla="*/ 186537 w 381006"/>
              <a:gd name="connsiteY1" fmla="*/ 107950 h 876300"/>
              <a:gd name="connsiteX2" fmla="*/ 2387 w 381006"/>
              <a:gd name="connsiteY2" fmla="*/ 311150 h 876300"/>
              <a:gd name="connsiteX3" fmla="*/ 381006 w 381006"/>
              <a:gd name="connsiteY3" fmla="*/ 876300 h 876300"/>
              <a:gd name="connsiteX0" fmla="*/ 216399 w 404518"/>
              <a:gd name="connsiteY0" fmla="*/ 0 h 876300"/>
              <a:gd name="connsiteX1" fmla="*/ 210049 w 404518"/>
              <a:gd name="connsiteY1" fmla="*/ 107950 h 876300"/>
              <a:gd name="connsiteX2" fmla="*/ 2087 w 404518"/>
              <a:gd name="connsiteY2" fmla="*/ 639762 h 876300"/>
              <a:gd name="connsiteX3" fmla="*/ 404518 w 404518"/>
              <a:gd name="connsiteY3" fmla="*/ 876300 h 876300"/>
              <a:gd name="connsiteX0" fmla="*/ 232649 w 420768"/>
              <a:gd name="connsiteY0" fmla="*/ 0 h 883693"/>
              <a:gd name="connsiteX1" fmla="*/ 226299 w 420768"/>
              <a:gd name="connsiteY1" fmla="*/ 107950 h 883693"/>
              <a:gd name="connsiteX2" fmla="*/ 18337 w 420768"/>
              <a:gd name="connsiteY2" fmla="*/ 639762 h 883693"/>
              <a:gd name="connsiteX3" fmla="*/ 420768 w 420768"/>
              <a:gd name="connsiteY3" fmla="*/ 876300 h 883693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7616 w 405735"/>
              <a:gd name="connsiteY0" fmla="*/ 0 h 876300"/>
              <a:gd name="connsiteX1" fmla="*/ 3304 w 405735"/>
              <a:gd name="connsiteY1" fmla="*/ 639762 h 876300"/>
              <a:gd name="connsiteX2" fmla="*/ 405735 w 405735"/>
              <a:gd name="connsiteY2" fmla="*/ 876300 h 876300"/>
              <a:gd name="connsiteX0" fmla="*/ 216934 w 405053"/>
              <a:gd name="connsiteY0" fmla="*/ 0 h 876300"/>
              <a:gd name="connsiteX1" fmla="*/ 2622 w 405053"/>
              <a:gd name="connsiteY1" fmla="*/ 639762 h 876300"/>
              <a:gd name="connsiteX2" fmla="*/ 405053 w 405053"/>
              <a:gd name="connsiteY2" fmla="*/ 876300 h 876300"/>
              <a:gd name="connsiteX0" fmla="*/ 216415 w 383103"/>
              <a:gd name="connsiteY0" fmla="*/ 0 h 842963"/>
              <a:gd name="connsiteX1" fmla="*/ 2103 w 383103"/>
              <a:gd name="connsiteY1" fmla="*/ 639762 h 842963"/>
              <a:gd name="connsiteX2" fmla="*/ 383103 w 383103"/>
              <a:gd name="connsiteY2" fmla="*/ 842963 h 842963"/>
              <a:gd name="connsiteX0" fmla="*/ 216415 w 217038"/>
              <a:gd name="connsiteY0" fmla="*/ 0 h 760270"/>
              <a:gd name="connsiteX1" fmla="*/ 2103 w 217038"/>
              <a:gd name="connsiteY1" fmla="*/ 639762 h 760270"/>
              <a:gd name="connsiteX2" fmla="*/ 184983 w 217038"/>
              <a:gd name="connsiteY2" fmla="*/ 759143 h 760270"/>
              <a:gd name="connsiteX0" fmla="*/ 330097 w 330532"/>
              <a:gd name="connsiteY0" fmla="*/ 0 h 759143"/>
              <a:gd name="connsiteX1" fmla="*/ 1485 w 330532"/>
              <a:gd name="connsiteY1" fmla="*/ 510222 h 759143"/>
              <a:gd name="connsiteX2" fmla="*/ 298665 w 330532"/>
              <a:gd name="connsiteY2" fmla="*/ 759143 h 75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532" h="759143">
                <a:moveTo>
                  <a:pt x="330097" y="0"/>
                </a:moveTo>
                <a:cubicBezTo>
                  <a:pt x="344980" y="366647"/>
                  <a:pt x="-26296" y="369728"/>
                  <a:pt x="1485" y="510222"/>
                </a:cubicBezTo>
                <a:cubicBezTo>
                  <a:pt x="29266" y="650716"/>
                  <a:pt x="298665" y="759143"/>
                  <a:pt x="298665" y="759143"/>
                </a:cubicBezTo>
              </a:path>
            </a:pathLst>
          </a:cu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959122" y="2438400"/>
            <a:ext cx="189674" cy="190115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5410200" y="1233071"/>
            <a:ext cx="1846302" cy="338554"/>
            <a:chOff x="5410200" y="1233071"/>
            <a:chExt cx="1846302" cy="3385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5410200" y="1333885"/>
              <a:ext cx="189674" cy="19011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 bwMode="auto">
            <a:xfrm>
              <a:off x="5551483" y="1233071"/>
              <a:ext cx="17050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solidFill>
                    <a:srgbClr val="990099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norepinephrine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3657600" y="3840480"/>
            <a:ext cx="189674" cy="1901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3898900" y="3840480"/>
            <a:ext cx="189674" cy="1901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140200" y="3840480"/>
            <a:ext cx="189674" cy="1901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381500" y="3840480"/>
            <a:ext cx="189674" cy="1901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9267" r="31875" b="24258"/>
          <a:stretch/>
        </p:blipFill>
        <p:spPr>
          <a:xfrm>
            <a:off x="2617485" y="3805237"/>
            <a:ext cx="678399" cy="66900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1" t="7854" r="31554" b="24660"/>
          <a:stretch/>
        </p:blipFill>
        <p:spPr>
          <a:xfrm>
            <a:off x="2612125" y="3810001"/>
            <a:ext cx="715496" cy="623888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224971" y="4049434"/>
            <a:ext cx="3167983" cy="599050"/>
            <a:chOff x="3224971" y="4049434"/>
            <a:chExt cx="3167983" cy="599050"/>
          </a:xfrm>
        </p:grpSpPr>
        <p:grpSp>
          <p:nvGrpSpPr>
            <p:cNvPr id="10" name="Group 9"/>
            <p:cNvGrpSpPr/>
            <p:nvPr/>
          </p:nvGrpSpPr>
          <p:grpSpPr>
            <a:xfrm>
              <a:off x="3224971" y="4114800"/>
              <a:ext cx="3167983" cy="533684"/>
              <a:chOff x="3224971" y="5638800"/>
              <a:chExt cx="3167983" cy="533684"/>
            </a:xfrm>
          </p:grpSpPr>
          <p:sp>
            <p:nvSpPr>
              <p:cNvPr id="46" name="TextBox 45"/>
              <p:cNvSpPr txBox="1"/>
              <p:nvPr/>
            </p:nvSpPr>
            <p:spPr bwMode="auto">
              <a:xfrm>
                <a:off x="4349984" y="5833930"/>
                <a:ext cx="166981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rgbClr val="FFFF00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transporter 2) 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 bwMode="auto">
              <a:xfrm>
                <a:off x="3224971" y="5638800"/>
                <a:ext cx="316798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rgbClr val="FFFF00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VMAT2 (vesicular monoamine </a:t>
                </a:r>
              </a:p>
            </p:txBody>
          </p:sp>
        </p:grpSp>
        <p:sp>
          <p:nvSpPr>
            <p:cNvPr id="48" name="Freeform 47"/>
            <p:cNvSpPr/>
            <p:nvPr/>
          </p:nvSpPr>
          <p:spPr>
            <a:xfrm>
              <a:off x="3358877" y="4049434"/>
              <a:ext cx="355599" cy="1143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  <a:gd name="connsiteX0" fmla="*/ 84465 w 208335"/>
                <a:gd name="connsiteY0" fmla="*/ 0 h 339725"/>
                <a:gd name="connsiteX1" fmla="*/ 208291 w 208335"/>
                <a:gd name="connsiteY1" fmla="*/ 339725 h 339725"/>
                <a:gd name="connsiteX0" fmla="*/ 56780 w 447332"/>
                <a:gd name="connsiteY0" fmla="*/ 0 h 112757"/>
                <a:gd name="connsiteX1" fmla="*/ 447306 w 447332"/>
                <a:gd name="connsiteY1" fmla="*/ 57150 h 112757"/>
                <a:gd name="connsiteX0" fmla="*/ 291 w 390858"/>
                <a:gd name="connsiteY0" fmla="*/ 72009 h 129159"/>
                <a:gd name="connsiteX1" fmla="*/ 390817 w 390858"/>
                <a:gd name="connsiteY1" fmla="*/ 129159 h 129159"/>
                <a:gd name="connsiteX0" fmla="*/ 255 w 447967"/>
                <a:gd name="connsiteY0" fmla="*/ 121892 h 121892"/>
                <a:gd name="connsiteX1" fmla="*/ 447931 w 447967"/>
                <a:gd name="connsiteY1" fmla="*/ 77442 h 121892"/>
                <a:gd name="connsiteX0" fmla="*/ 449 w 448125"/>
                <a:gd name="connsiteY0" fmla="*/ 200928 h 200928"/>
                <a:gd name="connsiteX1" fmla="*/ 448125 w 448125"/>
                <a:gd name="connsiteY1" fmla="*/ 156478 h 200928"/>
                <a:gd name="connsiteX0" fmla="*/ 416 w 470317"/>
                <a:gd name="connsiteY0" fmla="*/ 218865 h 218865"/>
                <a:gd name="connsiteX1" fmla="*/ 470317 w 470317"/>
                <a:gd name="connsiteY1" fmla="*/ 149015 h 218865"/>
                <a:gd name="connsiteX0" fmla="*/ 439063 w 439063"/>
                <a:gd name="connsiteY0" fmla="*/ 198733 h 198733"/>
                <a:gd name="connsiteX1" fmla="*/ 42189 w 439063"/>
                <a:gd name="connsiteY1" fmla="*/ 157458 h 198733"/>
                <a:gd name="connsiteX0" fmla="*/ 827199 w 827199"/>
                <a:gd name="connsiteY0" fmla="*/ 382686 h 382686"/>
                <a:gd name="connsiteX1" fmla="*/ 27100 w 827199"/>
                <a:gd name="connsiteY1" fmla="*/ 106461 h 382686"/>
                <a:gd name="connsiteX0" fmla="*/ 800099 w 800099"/>
                <a:gd name="connsiteY0" fmla="*/ 276225 h 276225"/>
                <a:gd name="connsiteX1" fmla="*/ 0 w 800099"/>
                <a:gd name="connsiteY1" fmla="*/ 0 h 276225"/>
                <a:gd name="connsiteX0" fmla="*/ 787399 w 787399"/>
                <a:gd name="connsiteY0" fmla="*/ 149225 h 149225"/>
                <a:gd name="connsiteX1" fmla="*/ 0 w 787399"/>
                <a:gd name="connsiteY1" fmla="*/ 0 h 149225"/>
                <a:gd name="connsiteX0" fmla="*/ 352424 w 352424"/>
                <a:gd name="connsiteY0" fmla="*/ 92075 h 92075"/>
                <a:gd name="connsiteX1" fmla="*/ 0 w 352424"/>
                <a:gd name="connsiteY1" fmla="*/ 0 h 92075"/>
                <a:gd name="connsiteX0" fmla="*/ 352424 w 352424"/>
                <a:gd name="connsiteY0" fmla="*/ 92075 h 92075"/>
                <a:gd name="connsiteX1" fmla="*/ 0 w 352424"/>
                <a:gd name="connsiteY1" fmla="*/ 0 h 92075"/>
                <a:gd name="connsiteX0" fmla="*/ 355599 w 355599"/>
                <a:gd name="connsiteY0" fmla="*/ 114300 h 114300"/>
                <a:gd name="connsiteX1" fmla="*/ 0 w 355599"/>
                <a:gd name="connsiteY1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599" h="114300">
                  <a:moveTo>
                    <a:pt x="355599" y="114300"/>
                  </a:moveTo>
                  <a:cubicBezTo>
                    <a:pt x="342899" y="-11113"/>
                    <a:pt x="150812" y="77788"/>
                    <a:pt x="0" y="0"/>
                  </a:cubicBezTo>
                </a:path>
              </a:pathLst>
            </a:custGeom>
            <a:ln w="28575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32663" y="3770521"/>
            <a:ext cx="875753" cy="503570"/>
            <a:chOff x="1832663" y="3770521"/>
            <a:chExt cx="875753" cy="503570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832663" y="3935537"/>
              <a:ext cx="8757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solidFill>
                    <a:srgbClr val="FF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vesicle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220773" y="3770521"/>
              <a:ext cx="470317" cy="218865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  <a:gd name="connsiteX0" fmla="*/ 84465 w 208335"/>
                <a:gd name="connsiteY0" fmla="*/ 0 h 339725"/>
                <a:gd name="connsiteX1" fmla="*/ 208291 w 208335"/>
                <a:gd name="connsiteY1" fmla="*/ 339725 h 339725"/>
                <a:gd name="connsiteX0" fmla="*/ 56780 w 447332"/>
                <a:gd name="connsiteY0" fmla="*/ 0 h 112757"/>
                <a:gd name="connsiteX1" fmla="*/ 447306 w 447332"/>
                <a:gd name="connsiteY1" fmla="*/ 57150 h 112757"/>
                <a:gd name="connsiteX0" fmla="*/ 291 w 390858"/>
                <a:gd name="connsiteY0" fmla="*/ 72009 h 129159"/>
                <a:gd name="connsiteX1" fmla="*/ 390817 w 390858"/>
                <a:gd name="connsiteY1" fmla="*/ 129159 h 129159"/>
                <a:gd name="connsiteX0" fmla="*/ 255 w 447967"/>
                <a:gd name="connsiteY0" fmla="*/ 121892 h 121892"/>
                <a:gd name="connsiteX1" fmla="*/ 447931 w 447967"/>
                <a:gd name="connsiteY1" fmla="*/ 77442 h 121892"/>
                <a:gd name="connsiteX0" fmla="*/ 449 w 448125"/>
                <a:gd name="connsiteY0" fmla="*/ 200928 h 200928"/>
                <a:gd name="connsiteX1" fmla="*/ 448125 w 448125"/>
                <a:gd name="connsiteY1" fmla="*/ 156478 h 200928"/>
                <a:gd name="connsiteX0" fmla="*/ 416 w 470317"/>
                <a:gd name="connsiteY0" fmla="*/ 218865 h 218865"/>
                <a:gd name="connsiteX1" fmla="*/ 470317 w 470317"/>
                <a:gd name="connsiteY1" fmla="*/ 149015 h 21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317" h="218865">
                  <a:moveTo>
                    <a:pt x="416" y="218865"/>
                  </a:moveTo>
                  <a:cubicBezTo>
                    <a:pt x="-12284" y="93452"/>
                    <a:pt x="268704" y="-163722"/>
                    <a:pt x="470317" y="149015"/>
                  </a:cubicBezTo>
                </a:path>
              </a:pathLst>
            </a:custGeom>
            <a:ln w="28575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743200" y="4924430"/>
            <a:ext cx="367474" cy="622295"/>
            <a:chOff x="2743200" y="4924430"/>
            <a:chExt cx="367474" cy="62229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866610" y="4924430"/>
              <a:ext cx="189674" cy="19011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743200" y="5091500"/>
              <a:ext cx="189674" cy="19011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921000" y="5213735"/>
              <a:ext cx="189674" cy="190115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743200" y="5356610"/>
              <a:ext cx="189674" cy="190115"/>
            </a:xfrm>
            <a:prstGeom prst="rect">
              <a:avLst/>
            </a:prstGeom>
          </p:spPr>
        </p:pic>
      </p:grpSp>
      <p:sp>
        <p:nvSpPr>
          <p:cNvPr id="117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198426" y="2438400"/>
            <a:ext cx="189674" cy="1901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439726" y="2438400"/>
            <a:ext cx="189674" cy="190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27334" r="38183" b="33197"/>
          <a:stretch/>
        </p:blipFill>
        <p:spPr>
          <a:xfrm rot="2358345">
            <a:off x="3094643" y="3800233"/>
            <a:ext cx="240497" cy="254382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457200" y="5750654"/>
            <a:ext cx="2991236" cy="525249"/>
            <a:chOff x="953326" y="5715000"/>
            <a:chExt cx="2991236" cy="525249"/>
          </a:xfrm>
        </p:grpSpPr>
        <p:sp>
          <p:nvSpPr>
            <p:cNvPr id="74" name="TextBox 73"/>
            <p:cNvSpPr txBox="1"/>
            <p:nvPr/>
          </p:nvSpPr>
          <p:spPr bwMode="auto">
            <a:xfrm>
              <a:off x="1079098" y="5715000"/>
              <a:ext cx="27394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 uptake via</a:t>
              </a:r>
            </a:p>
          </p:txBody>
        </p:sp>
        <p:sp>
          <p:nvSpPr>
            <p:cNvPr id="75" name="TextBox 74"/>
            <p:cNvSpPr txBox="1"/>
            <p:nvPr/>
          </p:nvSpPr>
          <p:spPr bwMode="auto">
            <a:xfrm>
              <a:off x="1079098" y="5901695"/>
              <a:ext cx="28654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plasmalemmal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transporter 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5801875"/>
              <a:ext cx="189674" cy="190115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57200" y="6235700"/>
            <a:ext cx="2742066" cy="497746"/>
            <a:chOff x="953326" y="6172200"/>
            <a:chExt cx="2742066" cy="497746"/>
          </a:xfrm>
        </p:grpSpPr>
        <p:sp>
          <p:nvSpPr>
            <p:cNvPr id="78" name="TextBox 77"/>
            <p:cNvSpPr txBox="1"/>
            <p:nvPr/>
          </p:nvSpPr>
          <p:spPr bwMode="auto">
            <a:xfrm>
              <a:off x="1079098" y="6172200"/>
              <a:ext cx="26162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Packaged in vesicles for </a:t>
              </a:r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1079098" y="6331392"/>
              <a:ext cx="21384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subsequent release</a:t>
              </a:r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6248239"/>
              <a:ext cx="189674" cy="190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93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21834" y="981075"/>
            <a:ext cx="650266" cy="663457"/>
            <a:chOff x="5556850" y="1434585"/>
            <a:chExt cx="882617" cy="93508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4" name="Group 93"/>
            <p:cNvGrpSpPr/>
            <p:nvPr/>
          </p:nvGrpSpPr>
          <p:grpSpPr>
            <a:xfrm>
              <a:off x="5752632" y="1434585"/>
              <a:ext cx="686835" cy="477161"/>
              <a:chOff x="5752632" y="1434585"/>
              <a:chExt cx="686835" cy="47716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 bwMode="auto">
              <a:xfrm>
                <a:off x="5858098" y="1434585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8"/>
          <a:stretch/>
        </p:blipFill>
        <p:spPr>
          <a:xfrm>
            <a:off x="368300" y="1003300"/>
            <a:ext cx="8229600" cy="50189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66800" y="2886075"/>
            <a:ext cx="1870833" cy="795337"/>
            <a:chOff x="1066800" y="2886075"/>
            <a:chExt cx="1870833" cy="795337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66800" y="2886075"/>
              <a:ext cx="187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4953000" y="1981200"/>
            <a:ext cx="2331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NET (NE Transporter)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410200" y="1333885"/>
            <a:ext cx="189674" cy="19011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5551483" y="1233071"/>
            <a:ext cx="1705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990099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norepinephrine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550695" y="1528342"/>
            <a:ext cx="153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6026150" y="2557046"/>
            <a:ext cx="19128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990099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reverse transport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140200" y="3840480"/>
            <a:ext cx="189674" cy="19011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381500" y="3840480"/>
            <a:ext cx="189674" cy="19011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872046" y="3838540"/>
            <a:ext cx="189674" cy="1901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115501" y="3836364"/>
            <a:ext cx="189674" cy="19011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626771" y="3841342"/>
            <a:ext cx="189674" cy="190115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 bwMode="auto">
          <a:xfrm>
            <a:off x="1227032" y="1696695"/>
            <a:ext cx="24563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i="1" dirty="0" smtClean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 is a</a:t>
            </a:r>
          </a:p>
          <a:p>
            <a:pPr algn="ctr" eaLnBrk="1" hangingPunct="1"/>
            <a:r>
              <a:rPr lang="en-US" i="1" dirty="0" smtClean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weak lipophilic base</a:t>
            </a:r>
          </a:p>
          <a:p>
            <a:pPr algn="ctr" eaLnBrk="1" hangingPunct="1"/>
            <a:r>
              <a:rPr lang="en-US" i="1" dirty="0" smtClean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 err="1" smtClean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pKa</a:t>
            </a:r>
            <a:r>
              <a:rPr lang="en-US" i="1" dirty="0" smtClean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= 9.9)</a:t>
            </a:r>
          </a:p>
        </p:txBody>
      </p:sp>
      <p:sp>
        <p:nvSpPr>
          <p:cNvPr id="104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2" t="8599" r="28607" b="20919"/>
          <a:stretch/>
        </p:blipFill>
        <p:spPr>
          <a:xfrm>
            <a:off x="2655095" y="3821967"/>
            <a:ext cx="628647" cy="64763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7" t="9267" r="32500" b="24518"/>
          <a:stretch/>
        </p:blipFill>
        <p:spPr>
          <a:xfrm>
            <a:off x="2647953" y="3810000"/>
            <a:ext cx="628647" cy="6489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27334" r="38183" b="33197"/>
          <a:stretch/>
        </p:blipFill>
        <p:spPr>
          <a:xfrm rot="2358345">
            <a:off x="3094643" y="3800233"/>
            <a:ext cx="240497" cy="25438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45" y="1600200"/>
            <a:ext cx="289722" cy="2172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17" y="4071934"/>
            <a:ext cx="289722" cy="21729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88" y="4067175"/>
            <a:ext cx="289722" cy="217293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457200" y="5750654"/>
            <a:ext cx="2991236" cy="525249"/>
            <a:chOff x="953326" y="5715000"/>
            <a:chExt cx="2991236" cy="525249"/>
          </a:xfrm>
        </p:grpSpPr>
        <p:sp>
          <p:nvSpPr>
            <p:cNvPr id="88" name="TextBox 87"/>
            <p:cNvSpPr txBox="1"/>
            <p:nvPr/>
          </p:nvSpPr>
          <p:spPr bwMode="auto">
            <a:xfrm>
              <a:off x="1079098" y="5715000"/>
              <a:ext cx="27394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 uptake via</a:t>
              </a: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1079098" y="5901695"/>
              <a:ext cx="28654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plasmalemmal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transporter 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5801875"/>
              <a:ext cx="189674" cy="190115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457200" y="6235700"/>
            <a:ext cx="2742066" cy="497746"/>
            <a:chOff x="953326" y="6172200"/>
            <a:chExt cx="2742066" cy="497746"/>
          </a:xfrm>
        </p:grpSpPr>
        <p:sp>
          <p:nvSpPr>
            <p:cNvPr id="105" name="TextBox 104"/>
            <p:cNvSpPr txBox="1"/>
            <p:nvPr/>
          </p:nvSpPr>
          <p:spPr bwMode="auto">
            <a:xfrm>
              <a:off x="1079098" y="6172200"/>
              <a:ext cx="26162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Packaged in vesicles for </a:t>
              </a:r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1079098" y="6331392"/>
              <a:ext cx="21384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subsequent release</a:t>
              </a:r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6248239"/>
              <a:ext cx="189674" cy="19011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124200" y="5750654"/>
            <a:ext cx="5085517" cy="690892"/>
            <a:chOff x="3124200" y="5750654"/>
            <a:chExt cx="5085517" cy="690892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3124200" y="6072214"/>
              <a:ext cx="2239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plus amphetamine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546573" y="5974080"/>
              <a:ext cx="1495175" cy="0"/>
            </a:xfrm>
            <a:prstGeom prst="line">
              <a:avLst/>
            </a:prstGeom>
            <a:ln w="3810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227775" y="5750654"/>
              <a:ext cx="2981942" cy="525249"/>
              <a:chOff x="5253175" y="5715000"/>
              <a:chExt cx="2981942" cy="525249"/>
            </a:xfrm>
          </p:grpSpPr>
          <p:sp>
            <p:nvSpPr>
              <p:cNvPr id="79" name="TextBox 78"/>
              <p:cNvSpPr txBox="1"/>
              <p:nvPr/>
            </p:nvSpPr>
            <p:spPr bwMode="auto">
              <a:xfrm>
                <a:off x="5427810" y="5715000"/>
                <a:ext cx="28073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Reverse transport leads to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 bwMode="auto">
              <a:xfrm>
                <a:off x="5427810" y="5901695"/>
                <a:ext cx="24311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catecholamine release</a:t>
                </a:r>
                <a:endPara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175" y="5769280"/>
                <a:ext cx="289722" cy="217293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3546573" y="6235700"/>
            <a:ext cx="5565074" cy="497746"/>
            <a:chOff x="3546573" y="6235700"/>
            <a:chExt cx="5565074" cy="49774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546573" y="6576060"/>
              <a:ext cx="1495175" cy="0"/>
            </a:xfrm>
            <a:prstGeom prst="line">
              <a:avLst/>
            </a:prstGeom>
            <a:ln w="3810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5232400" y="6235700"/>
              <a:ext cx="3879247" cy="497746"/>
              <a:chOff x="5257800" y="6321623"/>
              <a:chExt cx="3879247" cy="497746"/>
            </a:xfrm>
          </p:grpSpPr>
          <p:sp>
            <p:nvSpPr>
              <p:cNvPr id="86" name="TextBox 85"/>
              <p:cNvSpPr txBox="1"/>
              <p:nvPr/>
            </p:nvSpPr>
            <p:spPr bwMode="auto">
              <a:xfrm>
                <a:off x="5430520" y="6321623"/>
                <a:ext cx="370652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1600" dirty="0" err="1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lkalinization</a:t>
                </a:r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 shuts down vesicular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 bwMode="auto">
              <a:xfrm>
                <a:off x="5430520" y="6480815"/>
                <a:ext cx="31630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catecholamine sequestration</a:t>
                </a:r>
                <a:endPara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6386707"/>
                <a:ext cx="289722" cy="217293"/>
              </a:xfrm>
              <a:prstGeom prst="rect">
                <a:avLst/>
              </a:prstGeom>
            </p:spPr>
          </p:pic>
        </p:grpSp>
      </p:grpSp>
      <p:sp>
        <p:nvSpPr>
          <p:cNvPr id="110" name="Freeform 109"/>
          <p:cNvSpPr/>
          <p:nvPr/>
        </p:nvSpPr>
        <p:spPr>
          <a:xfrm>
            <a:off x="5073753" y="2317749"/>
            <a:ext cx="330532" cy="759143"/>
          </a:xfrm>
          <a:custGeom>
            <a:avLst/>
            <a:gdLst>
              <a:gd name="connsiteX0" fmla="*/ 355609 w 355609"/>
              <a:gd name="connsiteY0" fmla="*/ 0 h 838200"/>
              <a:gd name="connsiteX1" fmla="*/ 9 w 355609"/>
              <a:gd name="connsiteY1" fmla="*/ 311150 h 838200"/>
              <a:gd name="connsiteX2" fmla="*/ 342909 w 355609"/>
              <a:gd name="connsiteY2" fmla="*/ 838200 h 838200"/>
              <a:gd name="connsiteX0" fmla="*/ 355612 w 357884"/>
              <a:gd name="connsiteY0" fmla="*/ 0 h 838200"/>
              <a:gd name="connsiteX1" fmla="*/ 330212 w 357884"/>
              <a:gd name="connsiteY1" fmla="*/ 101600 h 838200"/>
              <a:gd name="connsiteX2" fmla="*/ 12 w 357884"/>
              <a:gd name="connsiteY2" fmla="*/ 311150 h 838200"/>
              <a:gd name="connsiteX3" fmla="*/ 342912 w 357884"/>
              <a:gd name="connsiteY3" fmla="*/ 838200 h 838200"/>
              <a:gd name="connsiteX0" fmla="*/ 190512 w 342912"/>
              <a:gd name="connsiteY0" fmla="*/ 0 h 838200"/>
              <a:gd name="connsiteX1" fmla="*/ 330212 w 342912"/>
              <a:gd name="connsiteY1" fmla="*/ 101600 h 838200"/>
              <a:gd name="connsiteX2" fmla="*/ 12 w 342912"/>
              <a:gd name="connsiteY2" fmla="*/ 311150 h 838200"/>
              <a:gd name="connsiteX3" fmla="*/ 342912 w 342912"/>
              <a:gd name="connsiteY3" fmla="*/ 838200 h 838200"/>
              <a:gd name="connsiteX0" fmla="*/ 193574 w 345974"/>
              <a:gd name="connsiteY0" fmla="*/ 0 h 838200"/>
              <a:gd name="connsiteX1" fmla="*/ 187224 w 345974"/>
              <a:gd name="connsiteY1" fmla="*/ 107950 h 838200"/>
              <a:gd name="connsiteX2" fmla="*/ 3074 w 345974"/>
              <a:gd name="connsiteY2" fmla="*/ 311150 h 838200"/>
              <a:gd name="connsiteX3" fmla="*/ 345974 w 345974"/>
              <a:gd name="connsiteY3" fmla="*/ 838200 h 838200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4852 w 382971"/>
              <a:gd name="connsiteY0" fmla="*/ 0 h 876300"/>
              <a:gd name="connsiteX1" fmla="*/ 188502 w 382971"/>
              <a:gd name="connsiteY1" fmla="*/ 107950 h 876300"/>
              <a:gd name="connsiteX2" fmla="*/ 4352 w 382971"/>
              <a:gd name="connsiteY2" fmla="*/ 311150 h 876300"/>
              <a:gd name="connsiteX3" fmla="*/ 382971 w 382971"/>
              <a:gd name="connsiteY3" fmla="*/ 876300 h 876300"/>
              <a:gd name="connsiteX0" fmla="*/ 192887 w 381006"/>
              <a:gd name="connsiteY0" fmla="*/ 0 h 876300"/>
              <a:gd name="connsiteX1" fmla="*/ 186537 w 381006"/>
              <a:gd name="connsiteY1" fmla="*/ 107950 h 876300"/>
              <a:gd name="connsiteX2" fmla="*/ 2387 w 381006"/>
              <a:gd name="connsiteY2" fmla="*/ 311150 h 876300"/>
              <a:gd name="connsiteX3" fmla="*/ 381006 w 381006"/>
              <a:gd name="connsiteY3" fmla="*/ 876300 h 876300"/>
              <a:gd name="connsiteX0" fmla="*/ 216399 w 404518"/>
              <a:gd name="connsiteY0" fmla="*/ 0 h 876300"/>
              <a:gd name="connsiteX1" fmla="*/ 210049 w 404518"/>
              <a:gd name="connsiteY1" fmla="*/ 107950 h 876300"/>
              <a:gd name="connsiteX2" fmla="*/ 2087 w 404518"/>
              <a:gd name="connsiteY2" fmla="*/ 639762 h 876300"/>
              <a:gd name="connsiteX3" fmla="*/ 404518 w 404518"/>
              <a:gd name="connsiteY3" fmla="*/ 876300 h 876300"/>
              <a:gd name="connsiteX0" fmla="*/ 232649 w 420768"/>
              <a:gd name="connsiteY0" fmla="*/ 0 h 883693"/>
              <a:gd name="connsiteX1" fmla="*/ 226299 w 420768"/>
              <a:gd name="connsiteY1" fmla="*/ 107950 h 883693"/>
              <a:gd name="connsiteX2" fmla="*/ 18337 w 420768"/>
              <a:gd name="connsiteY2" fmla="*/ 639762 h 883693"/>
              <a:gd name="connsiteX3" fmla="*/ 420768 w 420768"/>
              <a:gd name="connsiteY3" fmla="*/ 876300 h 883693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7616 w 405735"/>
              <a:gd name="connsiteY0" fmla="*/ 0 h 876300"/>
              <a:gd name="connsiteX1" fmla="*/ 3304 w 405735"/>
              <a:gd name="connsiteY1" fmla="*/ 639762 h 876300"/>
              <a:gd name="connsiteX2" fmla="*/ 405735 w 405735"/>
              <a:gd name="connsiteY2" fmla="*/ 876300 h 876300"/>
              <a:gd name="connsiteX0" fmla="*/ 216934 w 405053"/>
              <a:gd name="connsiteY0" fmla="*/ 0 h 876300"/>
              <a:gd name="connsiteX1" fmla="*/ 2622 w 405053"/>
              <a:gd name="connsiteY1" fmla="*/ 639762 h 876300"/>
              <a:gd name="connsiteX2" fmla="*/ 405053 w 405053"/>
              <a:gd name="connsiteY2" fmla="*/ 876300 h 876300"/>
              <a:gd name="connsiteX0" fmla="*/ 216415 w 383103"/>
              <a:gd name="connsiteY0" fmla="*/ 0 h 842963"/>
              <a:gd name="connsiteX1" fmla="*/ 2103 w 383103"/>
              <a:gd name="connsiteY1" fmla="*/ 639762 h 842963"/>
              <a:gd name="connsiteX2" fmla="*/ 383103 w 383103"/>
              <a:gd name="connsiteY2" fmla="*/ 842963 h 842963"/>
              <a:gd name="connsiteX0" fmla="*/ 216415 w 217038"/>
              <a:gd name="connsiteY0" fmla="*/ 0 h 760270"/>
              <a:gd name="connsiteX1" fmla="*/ 2103 w 217038"/>
              <a:gd name="connsiteY1" fmla="*/ 639762 h 760270"/>
              <a:gd name="connsiteX2" fmla="*/ 184983 w 217038"/>
              <a:gd name="connsiteY2" fmla="*/ 759143 h 760270"/>
              <a:gd name="connsiteX0" fmla="*/ 330097 w 330532"/>
              <a:gd name="connsiteY0" fmla="*/ 0 h 759143"/>
              <a:gd name="connsiteX1" fmla="*/ 1485 w 330532"/>
              <a:gd name="connsiteY1" fmla="*/ 510222 h 759143"/>
              <a:gd name="connsiteX2" fmla="*/ 298665 w 330532"/>
              <a:gd name="connsiteY2" fmla="*/ 759143 h 75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532" h="759143">
                <a:moveTo>
                  <a:pt x="330097" y="0"/>
                </a:moveTo>
                <a:cubicBezTo>
                  <a:pt x="344980" y="366647"/>
                  <a:pt x="-26296" y="369728"/>
                  <a:pt x="1485" y="510222"/>
                </a:cubicBezTo>
                <a:cubicBezTo>
                  <a:pt x="29266" y="650716"/>
                  <a:pt x="298665" y="759143"/>
                  <a:pt x="298665" y="759143"/>
                </a:cubicBezTo>
              </a:path>
            </a:pathLst>
          </a:cu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948362" y="2769181"/>
            <a:ext cx="82550" cy="245477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1832663" y="3770521"/>
            <a:ext cx="875753" cy="503570"/>
            <a:chOff x="1832663" y="3770521"/>
            <a:chExt cx="875753" cy="503570"/>
          </a:xfrm>
        </p:grpSpPr>
        <p:sp>
          <p:nvSpPr>
            <p:cNvPr id="102" name="TextBox 101"/>
            <p:cNvSpPr txBox="1"/>
            <p:nvPr/>
          </p:nvSpPr>
          <p:spPr bwMode="auto">
            <a:xfrm>
              <a:off x="1832663" y="3935537"/>
              <a:ext cx="8757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smtClean="0">
                  <a:solidFill>
                    <a:srgbClr val="FF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vesicle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220773" y="3770521"/>
              <a:ext cx="470317" cy="218865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  <a:gd name="connsiteX0" fmla="*/ 84465 w 208335"/>
                <a:gd name="connsiteY0" fmla="*/ 0 h 339725"/>
                <a:gd name="connsiteX1" fmla="*/ 208291 w 208335"/>
                <a:gd name="connsiteY1" fmla="*/ 339725 h 339725"/>
                <a:gd name="connsiteX0" fmla="*/ 56780 w 447332"/>
                <a:gd name="connsiteY0" fmla="*/ 0 h 112757"/>
                <a:gd name="connsiteX1" fmla="*/ 447306 w 447332"/>
                <a:gd name="connsiteY1" fmla="*/ 57150 h 112757"/>
                <a:gd name="connsiteX0" fmla="*/ 291 w 390858"/>
                <a:gd name="connsiteY0" fmla="*/ 72009 h 129159"/>
                <a:gd name="connsiteX1" fmla="*/ 390817 w 390858"/>
                <a:gd name="connsiteY1" fmla="*/ 129159 h 129159"/>
                <a:gd name="connsiteX0" fmla="*/ 255 w 447967"/>
                <a:gd name="connsiteY0" fmla="*/ 121892 h 121892"/>
                <a:gd name="connsiteX1" fmla="*/ 447931 w 447967"/>
                <a:gd name="connsiteY1" fmla="*/ 77442 h 121892"/>
                <a:gd name="connsiteX0" fmla="*/ 449 w 448125"/>
                <a:gd name="connsiteY0" fmla="*/ 200928 h 200928"/>
                <a:gd name="connsiteX1" fmla="*/ 448125 w 448125"/>
                <a:gd name="connsiteY1" fmla="*/ 156478 h 200928"/>
                <a:gd name="connsiteX0" fmla="*/ 416 w 470317"/>
                <a:gd name="connsiteY0" fmla="*/ 218865 h 218865"/>
                <a:gd name="connsiteX1" fmla="*/ 470317 w 470317"/>
                <a:gd name="connsiteY1" fmla="*/ 149015 h 21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317" h="218865">
                  <a:moveTo>
                    <a:pt x="416" y="218865"/>
                  </a:moveTo>
                  <a:cubicBezTo>
                    <a:pt x="-12284" y="93452"/>
                    <a:pt x="268704" y="-163722"/>
                    <a:pt x="470317" y="149015"/>
                  </a:cubicBezTo>
                </a:path>
              </a:pathLst>
            </a:custGeom>
            <a:ln w="28575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223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253" y="1362376"/>
            <a:ext cx="2263973" cy="16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55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17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1956027" y="1792719"/>
            <a:ext cx="299493" cy="320723"/>
          </a:xfrm>
          <a:custGeom>
            <a:avLst/>
            <a:gdLst>
              <a:gd name="connsiteX0" fmla="*/ 0 w 1068224"/>
              <a:gd name="connsiteY0" fmla="*/ 606112 h 1121840"/>
              <a:gd name="connsiteX1" fmla="*/ 256374 w 1068224"/>
              <a:gd name="connsiteY1" fmla="*/ 614658 h 1121840"/>
              <a:gd name="connsiteX2" fmla="*/ 341832 w 1068224"/>
              <a:gd name="connsiteY2" fmla="*/ 7906 h 1121840"/>
              <a:gd name="connsiteX3" fmla="*/ 401652 w 1068224"/>
              <a:gd name="connsiteY3" fmla="*/ 1110314 h 1121840"/>
              <a:gd name="connsiteX4" fmla="*/ 487110 w 1068224"/>
              <a:gd name="connsiteY4" fmla="*/ 580475 h 1121840"/>
              <a:gd name="connsiteX5" fmla="*/ 1068224 w 1068224"/>
              <a:gd name="connsiteY5" fmla="*/ 512108 h 1121840"/>
              <a:gd name="connsiteX0" fmla="*/ 0 w 1080130"/>
              <a:gd name="connsiteY0" fmla="*/ 615656 h 1121859"/>
              <a:gd name="connsiteX1" fmla="*/ 268280 w 1080130"/>
              <a:gd name="connsiteY1" fmla="*/ 614677 h 1121859"/>
              <a:gd name="connsiteX2" fmla="*/ 353738 w 1080130"/>
              <a:gd name="connsiteY2" fmla="*/ 7925 h 1121859"/>
              <a:gd name="connsiteX3" fmla="*/ 413558 w 1080130"/>
              <a:gd name="connsiteY3" fmla="*/ 1110333 h 1121859"/>
              <a:gd name="connsiteX4" fmla="*/ 499016 w 1080130"/>
              <a:gd name="connsiteY4" fmla="*/ 580494 h 1121859"/>
              <a:gd name="connsiteX5" fmla="*/ 1080130 w 1080130"/>
              <a:gd name="connsiteY5" fmla="*/ 512127 h 1121859"/>
              <a:gd name="connsiteX0" fmla="*/ 0 w 1080130"/>
              <a:gd name="connsiteY0" fmla="*/ 617897 h 1124100"/>
              <a:gd name="connsiteX1" fmla="*/ 280187 w 1080130"/>
              <a:gd name="connsiteY1" fmla="*/ 566912 h 1124100"/>
              <a:gd name="connsiteX2" fmla="*/ 353738 w 1080130"/>
              <a:gd name="connsiteY2" fmla="*/ 10166 h 1124100"/>
              <a:gd name="connsiteX3" fmla="*/ 413558 w 1080130"/>
              <a:gd name="connsiteY3" fmla="*/ 1112574 h 1124100"/>
              <a:gd name="connsiteX4" fmla="*/ 499016 w 1080130"/>
              <a:gd name="connsiteY4" fmla="*/ 582735 h 1124100"/>
              <a:gd name="connsiteX5" fmla="*/ 1080130 w 1080130"/>
              <a:gd name="connsiteY5" fmla="*/ 514368 h 1124100"/>
              <a:gd name="connsiteX0" fmla="*/ 0 w 1080130"/>
              <a:gd name="connsiteY0" fmla="*/ 617897 h 1124100"/>
              <a:gd name="connsiteX1" fmla="*/ 280187 w 1080130"/>
              <a:gd name="connsiteY1" fmla="*/ 566912 h 1124100"/>
              <a:gd name="connsiteX2" fmla="*/ 353738 w 1080130"/>
              <a:gd name="connsiteY2" fmla="*/ 10166 h 1124100"/>
              <a:gd name="connsiteX3" fmla="*/ 413558 w 1080130"/>
              <a:gd name="connsiteY3" fmla="*/ 1112574 h 1124100"/>
              <a:gd name="connsiteX4" fmla="*/ 499016 w 1080130"/>
              <a:gd name="connsiteY4" fmla="*/ 582735 h 1124100"/>
              <a:gd name="connsiteX5" fmla="*/ 1080130 w 1080130"/>
              <a:gd name="connsiteY5" fmla="*/ 514368 h 1124100"/>
              <a:gd name="connsiteX0" fmla="*/ 0 w 1072987"/>
              <a:gd name="connsiteY0" fmla="*/ 636999 h 1124152"/>
              <a:gd name="connsiteX1" fmla="*/ 273044 w 1072987"/>
              <a:gd name="connsiteY1" fmla="*/ 566964 h 1124152"/>
              <a:gd name="connsiteX2" fmla="*/ 346595 w 1072987"/>
              <a:gd name="connsiteY2" fmla="*/ 10218 h 1124152"/>
              <a:gd name="connsiteX3" fmla="*/ 406415 w 1072987"/>
              <a:gd name="connsiteY3" fmla="*/ 1112626 h 1124152"/>
              <a:gd name="connsiteX4" fmla="*/ 491873 w 1072987"/>
              <a:gd name="connsiteY4" fmla="*/ 582787 h 1124152"/>
              <a:gd name="connsiteX5" fmla="*/ 1072987 w 1072987"/>
              <a:gd name="connsiteY5" fmla="*/ 514420 h 1124152"/>
              <a:gd name="connsiteX0" fmla="*/ 0 w 1072987"/>
              <a:gd name="connsiteY0" fmla="*/ 636625 h 1123778"/>
              <a:gd name="connsiteX1" fmla="*/ 273044 w 1072987"/>
              <a:gd name="connsiteY1" fmla="*/ 566590 h 1123778"/>
              <a:gd name="connsiteX2" fmla="*/ 346595 w 1072987"/>
              <a:gd name="connsiteY2" fmla="*/ 9844 h 1123778"/>
              <a:gd name="connsiteX3" fmla="*/ 406415 w 1072987"/>
              <a:gd name="connsiteY3" fmla="*/ 1112252 h 1123778"/>
              <a:gd name="connsiteX4" fmla="*/ 491873 w 1072987"/>
              <a:gd name="connsiteY4" fmla="*/ 582413 h 1123778"/>
              <a:gd name="connsiteX5" fmla="*/ 1072987 w 1072987"/>
              <a:gd name="connsiteY5" fmla="*/ 514046 h 1123778"/>
              <a:gd name="connsiteX0" fmla="*/ 0 w 1072987"/>
              <a:gd name="connsiteY0" fmla="*/ 636625 h 1126289"/>
              <a:gd name="connsiteX1" fmla="*/ 273044 w 1072987"/>
              <a:gd name="connsiteY1" fmla="*/ 566590 h 1126289"/>
              <a:gd name="connsiteX2" fmla="*/ 346595 w 1072987"/>
              <a:gd name="connsiteY2" fmla="*/ 9844 h 1126289"/>
              <a:gd name="connsiteX3" fmla="*/ 406415 w 1072987"/>
              <a:gd name="connsiteY3" fmla="*/ 1112252 h 1126289"/>
              <a:gd name="connsiteX4" fmla="*/ 482348 w 1072987"/>
              <a:gd name="connsiteY4" fmla="*/ 625276 h 1126289"/>
              <a:gd name="connsiteX5" fmla="*/ 1072987 w 1072987"/>
              <a:gd name="connsiteY5" fmla="*/ 514046 h 1126289"/>
              <a:gd name="connsiteX0" fmla="*/ 0 w 1072987"/>
              <a:gd name="connsiteY0" fmla="*/ 636625 h 1127539"/>
              <a:gd name="connsiteX1" fmla="*/ 273044 w 1072987"/>
              <a:gd name="connsiteY1" fmla="*/ 566590 h 1127539"/>
              <a:gd name="connsiteX2" fmla="*/ 346595 w 1072987"/>
              <a:gd name="connsiteY2" fmla="*/ 9844 h 1127539"/>
              <a:gd name="connsiteX3" fmla="*/ 406415 w 1072987"/>
              <a:gd name="connsiteY3" fmla="*/ 1112252 h 1127539"/>
              <a:gd name="connsiteX4" fmla="*/ 482348 w 1072987"/>
              <a:gd name="connsiteY4" fmla="*/ 644326 h 1127539"/>
              <a:gd name="connsiteX5" fmla="*/ 1072987 w 1072987"/>
              <a:gd name="connsiteY5" fmla="*/ 514046 h 1127539"/>
              <a:gd name="connsiteX0" fmla="*/ 0 w 1072987"/>
              <a:gd name="connsiteY0" fmla="*/ 635736 h 1098767"/>
              <a:gd name="connsiteX1" fmla="*/ 273044 w 1072987"/>
              <a:gd name="connsiteY1" fmla="*/ 565701 h 1098767"/>
              <a:gd name="connsiteX2" fmla="*/ 346595 w 1072987"/>
              <a:gd name="connsiteY2" fmla="*/ 8955 h 1098767"/>
              <a:gd name="connsiteX3" fmla="*/ 384983 w 1072987"/>
              <a:gd name="connsiteY3" fmla="*/ 1082788 h 1098767"/>
              <a:gd name="connsiteX4" fmla="*/ 482348 w 1072987"/>
              <a:gd name="connsiteY4" fmla="*/ 643437 h 1098767"/>
              <a:gd name="connsiteX5" fmla="*/ 1072987 w 1072987"/>
              <a:gd name="connsiteY5" fmla="*/ 513157 h 1098767"/>
              <a:gd name="connsiteX0" fmla="*/ 0 w 844387"/>
              <a:gd name="connsiteY0" fmla="*/ 635736 h 1098406"/>
              <a:gd name="connsiteX1" fmla="*/ 273044 w 844387"/>
              <a:gd name="connsiteY1" fmla="*/ 565701 h 1098406"/>
              <a:gd name="connsiteX2" fmla="*/ 346595 w 844387"/>
              <a:gd name="connsiteY2" fmla="*/ 8955 h 1098406"/>
              <a:gd name="connsiteX3" fmla="*/ 384983 w 844387"/>
              <a:gd name="connsiteY3" fmla="*/ 1082788 h 1098406"/>
              <a:gd name="connsiteX4" fmla="*/ 482348 w 844387"/>
              <a:gd name="connsiteY4" fmla="*/ 643437 h 1098406"/>
              <a:gd name="connsiteX5" fmla="*/ 844387 w 844387"/>
              <a:gd name="connsiteY5" fmla="*/ 589357 h 1098406"/>
              <a:gd name="connsiteX0" fmla="*/ 0 w 844387"/>
              <a:gd name="connsiteY0" fmla="*/ 635736 h 1101268"/>
              <a:gd name="connsiteX1" fmla="*/ 273044 w 844387"/>
              <a:gd name="connsiteY1" fmla="*/ 565701 h 1101268"/>
              <a:gd name="connsiteX2" fmla="*/ 346595 w 844387"/>
              <a:gd name="connsiteY2" fmla="*/ 8955 h 1101268"/>
              <a:gd name="connsiteX3" fmla="*/ 384983 w 844387"/>
              <a:gd name="connsiteY3" fmla="*/ 1082788 h 1101268"/>
              <a:gd name="connsiteX4" fmla="*/ 494254 w 844387"/>
              <a:gd name="connsiteY4" fmla="*/ 681537 h 1101268"/>
              <a:gd name="connsiteX5" fmla="*/ 844387 w 844387"/>
              <a:gd name="connsiteY5" fmla="*/ 589357 h 1101268"/>
              <a:gd name="connsiteX0" fmla="*/ 0 w 863437"/>
              <a:gd name="connsiteY0" fmla="*/ 635736 h 1101025"/>
              <a:gd name="connsiteX1" fmla="*/ 273044 w 863437"/>
              <a:gd name="connsiteY1" fmla="*/ 565701 h 1101025"/>
              <a:gd name="connsiteX2" fmla="*/ 346595 w 863437"/>
              <a:gd name="connsiteY2" fmla="*/ 8955 h 1101025"/>
              <a:gd name="connsiteX3" fmla="*/ 384983 w 863437"/>
              <a:gd name="connsiteY3" fmla="*/ 1082788 h 1101025"/>
              <a:gd name="connsiteX4" fmla="*/ 494254 w 863437"/>
              <a:gd name="connsiteY4" fmla="*/ 681537 h 1101025"/>
              <a:gd name="connsiteX5" fmla="*/ 863437 w 863437"/>
              <a:gd name="connsiteY5" fmla="*/ 632219 h 1101025"/>
              <a:gd name="connsiteX0" fmla="*/ 0 w 863437"/>
              <a:gd name="connsiteY0" fmla="*/ 631285 h 938841"/>
              <a:gd name="connsiteX1" fmla="*/ 273044 w 863437"/>
              <a:gd name="connsiteY1" fmla="*/ 561250 h 938841"/>
              <a:gd name="connsiteX2" fmla="*/ 346595 w 863437"/>
              <a:gd name="connsiteY2" fmla="*/ 4504 h 938841"/>
              <a:gd name="connsiteX3" fmla="*/ 387364 w 863437"/>
              <a:gd name="connsiteY3" fmla="*/ 914030 h 938841"/>
              <a:gd name="connsiteX4" fmla="*/ 494254 w 863437"/>
              <a:gd name="connsiteY4" fmla="*/ 677086 h 938841"/>
              <a:gd name="connsiteX5" fmla="*/ 863437 w 863437"/>
              <a:gd name="connsiteY5" fmla="*/ 627768 h 938841"/>
              <a:gd name="connsiteX0" fmla="*/ 0 w 863437"/>
              <a:gd name="connsiteY0" fmla="*/ 631744 h 939300"/>
              <a:gd name="connsiteX1" fmla="*/ 275426 w 863437"/>
              <a:gd name="connsiteY1" fmla="*/ 547421 h 939300"/>
              <a:gd name="connsiteX2" fmla="*/ 346595 w 863437"/>
              <a:gd name="connsiteY2" fmla="*/ 4963 h 939300"/>
              <a:gd name="connsiteX3" fmla="*/ 387364 w 863437"/>
              <a:gd name="connsiteY3" fmla="*/ 914489 h 939300"/>
              <a:gd name="connsiteX4" fmla="*/ 494254 w 863437"/>
              <a:gd name="connsiteY4" fmla="*/ 677545 h 939300"/>
              <a:gd name="connsiteX5" fmla="*/ 863437 w 863437"/>
              <a:gd name="connsiteY5" fmla="*/ 628227 h 93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437" h="939300">
                <a:moveTo>
                  <a:pt x="0" y="631744"/>
                </a:moveTo>
                <a:cubicBezTo>
                  <a:pt x="125894" y="643004"/>
                  <a:pt x="234328" y="628071"/>
                  <a:pt x="275426" y="547421"/>
                </a:cubicBezTo>
                <a:cubicBezTo>
                  <a:pt x="316524" y="466771"/>
                  <a:pt x="327939" y="-56215"/>
                  <a:pt x="346595" y="4963"/>
                </a:cubicBezTo>
                <a:cubicBezTo>
                  <a:pt x="365251" y="66141"/>
                  <a:pt x="362754" y="802392"/>
                  <a:pt x="387364" y="914489"/>
                </a:cubicBezTo>
                <a:cubicBezTo>
                  <a:pt x="411974" y="1026586"/>
                  <a:pt x="414908" y="725255"/>
                  <a:pt x="494254" y="677545"/>
                </a:cubicBezTo>
                <a:cubicBezTo>
                  <a:pt x="573600" y="629835"/>
                  <a:pt x="863437" y="628227"/>
                  <a:pt x="863437" y="628227"/>
                </a:cubicBezTo>
              </a:path>
            </a:pathLst>
          </a:custGeom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42" y="4046067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9" y="4046067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6" y="4046067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02" y="4046067"/>
            <a:ext cx="270230" cy="202673"/>
          </a:xfrm>
          <a:prstGeom prst="rect">
            <a:avLst/>
          </a:prstGeom>
        </p:spPr>
      </p:pic>
      <p:pic>
        <p:nvPicPr>
          <p:cNvPr id="1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1355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7345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0708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9536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2590800" y="304800"/>
            <a:ext cx="3846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Inhibition in the Brain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4805" y="2995282"/>
            <a:ext cx="2790313" cy="2470277"/>
            <a:chOff x="5994805" y="2711323"/>
            <a:chExt cx="2790313" cy="24702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158090"/>
              <a:ext cx="2790313" cy="2023510"/>
            </a:xfrm>
            <a:prstGeom prst="rect">
              <a:avLst/>
            </a:prstGeom>
          </p:spPr>
        </p:pic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6389075" y="2711323"/>
              <a:ext cx="2173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TextBox 83"/>
            <p:cNvSpPr txBox="1">
              <a:spLocks noChangeArrowheads="1"/>
            </p:cNvSpPr>
            <p:nvPr/>
          </p:nvSpPr>
          <p:spPr bwMode="auto">
            <a:xfrm>
              <a:off x="7907140" y="4026098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TextBox 83"/>
            <p:cNvSpPr txBox="1">
              <a:spLocks noChangeArrowheads="1"/>
            </p:cNvSpPr>
            <p:nvPr/>
          </p:nvSpPr>
          <p:spPr bwMode="auto">
            <a:xfrm>
              <a:off x="7924800" y="3714750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100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191" y="4667492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1368042" y="1936741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4233082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9480" y="1251740"/>
            <a:ext cx="4824240" cy="3528019"/>
            <a:chOff x="1209480" y="967781"/>
            <a:chExt cx="4824240" cy="3528019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623239" y="1002268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514600" y="2819400"/>
              <a:ext cx="111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5030272" y="3948430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876800" y="4126468"/>
              <a:ext cx="11569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40408" y="3746331"/>
              <a:ext cx="595802" cy="23750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567410 w 567410"/>
                <a:gd name="connsiteY0" fmla="*/ 308751 h 309021"/>
                <a:gd name="connsiteX1" fmla="*/ 183 w 567410"/>
                <a:gd name="connsiteY1" fmla="*/ 160400 h 309021"/>
                <a:gd name="connsiteX0" fmla="*/ 567227 w 567227"/>
                <a:gd name="connsiteY0" fmla="*/ 276101 h 276410"/>
                <a:gd name="connsiteX1" fmla="*/ 0 w 567227"/>
                <a:gd name="connsiteY1" fmla="*/ 127750 h 276410"/>
                <a:gd name="connsiteX0" fmla="*/ 567227 w 567227"/>
                <a:gd name="connsiteY0" fmla="*/ 252921 h 253265"/>
                <a:gd name="connsiteX1" fmla="*/ 0 w 567227"/>
                <a:gd name="connsiteY1" fmla="*/ 104570 h 253265"/>
                <a:gd name="connsiteX0" fmla="*/ 614852 w 614852"/>
                <a:gd name="connsiteY0" fmla="*/ 273209 h 273537"/>
                <a:gd name="connsiteX1" fmla="*/ 0 w 614852"/>
                <a:gd name="connsiteY1" fmla="*/ 101045 h 273537"/>
                <a:gd name="connsiteX0" fmla="*/ 614852 w 614852"/>
                <a:gd name="connsiteY0" fmla="*/ 310334 h 310334"/>
                <a:gd name="connsiteX1" fmla="*/ 0 w 614852"/>
                <a:gd name="connsiteY1" fmla="*/ 138170 h 310334"/>
                <a:gd name="connsiteX0" fmla="*/ 595802 w 595802"/>
                <a:gd name="connsiteY0" fmla="*/ 337753 h 337753"/>
                <a:gd name="connsiteX1" fmla="*/ 0 w 595802"/>
                <a:gd name="connsiteY1" fmla="*/ 129870 h 337753"/>
                <a:gd name="connsiteX0" fmla="*/ 595802 w 595802"/>
                <a:gd name="connsiteY0" fmla="*/ 337297 h 337297"/>
                <a:gd name="connsiteX1" fmla="*/ 0 w 595802"/>
                <a:gd name="connsiteY1" fmla="*/ 129414 h 337297"/>
                <a:gd name="connsiteX0" fmla="*/ 595802 w 595802"/>
                <a:gd name="connsiteY0" fmla="*/ 211025 h 211025"/>
                <a:gd name="connsiteX1" fmla="*/ 0 w 595802"/>
                <a:gd name="connsiteY1" fmla="*/ 3142 h 211025"/>
                <a:gd name="connsiteX0" fmla="*/ 595802 w 595802"/>
                <a:gd name="connsiteY0" fmla="*/ 237509 h 237509"/>
                <a:gd name="connsiteX1" fmla="*/ 0 w 595802"/>
                <a:gd name="connsiteY1" fmla="*/ 29626 h 2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802" h="237509">
                  <a:moveTo>
                    <a:pt x="595802" y="237509"/>
                  </a:moveTo>
                  <a:cubicBezTo>
                    <a:pt x="594052" y="33279"/>
                    <a:pt x="182726" y="-49511"/>
                    <a:pt x="0" y="2962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361012" y="1600200"/>
              <a:ext cx="7186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 bwMode="auto">
          <a:xfrm>
            <a:off x="4798922" y="3668024"/>
            <a:ext cx="84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368069" y="6051668"/>
            <a:ext cx="623531" cy="653932"/>
            <a:chOff x="5556850" y="1448010"/>
            <a:chExt cx="846331" cy="92165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393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66233" y="762000"/>
            <a:ext cx="3439087" cy="400110"/>
            <a:chOff x="466233" y="762000"/>
            <a:chExt cx="3439087" cy="4001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817670"/>
              <a:ext cx="385027" cy="2887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 bwMode="auto">
            <a:xfrm>
              <a:off x="792480" y="762000"/>
              <a:ext cx="31128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Powerful CNS stimulant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7021" y="1046700"/>
            <a:ext cx="5400069" cy="461665"/>
            <a:chOff x="777021" y="989550"/>
            <a:chExt cx="5400069" cy="4616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1101836"/>
              <a:ext cx="308827" cy="23162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 bwMode="auto">
            <a:xfrm>
              <a:off x="1009650" y="989550"/>
              <a:ext cx="51674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400" dirty="0" smtClean="0">
                  <a:latin typeface="Brush Script MT" pitchFamily="66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-isomer 3-4 times more potent than </a:t>
              </a:r>
              <a:r>
                <a:rPr lang="en-US" sz="2400" dirty="0" smtClean="0">
                  <a:latin typeface="Brush Script MT" pitchFamily="66" charset="0"/>
                  <a:ea typeface="Arial Unicode MS" pitchFamily="34" charset="-128"/>
                  <a:cs typeface="Arial Unicode MS" pitchFamily="34" charset="-128"/>
                </a:rPr>
                <a:t>l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-isomer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20776" y="1384875"/>
            <a:ext cx="6315041" cy="400110"/>
            <a:chOff x="1120776" y="1289625"/>
            <a:chExt cx="6315041" cy="4001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76" y="1408390"/>
              <a:ext cx="203199" cy="152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1240980" y="1289625"/>
              <a:ext cx="6194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Brush Script MT" pitchFamily="66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-amphetamine: </a:t>
              </a:r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Dextroamphetamine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Dexedrine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, </a:t>
              </a:r>
              <a:r>
                <a:rPr lang="en-US" sz="1600" i="1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Dextrostat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20776" y="1685865"/>
            <a:ext cx="6819864" cy="400110"/>
            <a:chOff x="1120776" y="2037576"/>
            <a:chExt cx="6819864" cy="4001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76" y="2151995"/>
              <a:ext cx="203199" cy="152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1240344" y="2037576"/>
              <a:ext cx="67002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Lisdexamfetamine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Vyvanse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): inactive, </a:t>
              </a:r>
              <a:r>
                <a:rPr lang="en-US" sz="16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prodrug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of </a:t>
              </a:r>
              <a:r>
                <a:rPr lang="en-US" sz="2000" dirty="0">
                  <a:latin typeface="Brush Script MT" pitchFamily="66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-amphetamine</a:t>
              </a:r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6233" y="3657600"/>
            <a:ext cx="3132721" cy="400110"/>
            <a:chOff x="466233" y="2548784"/>
            <a:chExt cx="3132721" cy="40011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2604454"/>
              <a:ext cx="385027" cy="2887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 bwMode="auto">
            <a:xfrm>
              <a:off x="792480" y="2548784"/>
              <a:ext cx="28064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Adverse/toxic effects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7021" y="3997034"/>
            <a:ext cx="3882924" cy="369332"/>
            <a:chOff x="777021" y="2831068"/>
            <a:chExt cx="3882924" cy="36933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2894825"/>
              <a:ext cx="308827" cy="23162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 bwMode="auto">
            <a:xfrm>
              <a:off x="1009650" y="2831068"/>
              <a:ext cx="36502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Usually result from </a:t>
              </a:r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overdosage</a:t>
              </a:r>
              <a:endPara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77021" y="4307443"/>
            <a:ext cx="7381924" cy="369332"/>
            <a:chOff x="777021" y="3170052"/>
            <a:chExt cx="7381924" cy="36933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3231563"/>
              <a:ext cx="308827" cy="23162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 bwMode="auto">
            <a:xfrm>
              <a:off x="1007692" y="3170052"/>
              <a:ext cx="71512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Acute toxic effects usually an extension of therapeutic effects.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43000" y="4581465"/>
            <a:ext cx="4715954" cy="338554"/>
            <a:chOff x="1143000" y="3444074"/>
            <a:chExt cx="4715954" cy="33855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 bwMode="auto">
            <a:xfrm>
              <a:off x="1262568" y="3444074"/>
              <a:ext cx="45963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restlessness, dizziness, tenseness, insomnia</a:t>
              </a:r>
            </a:p>
          </p:txBody>
        </p:sp>
      </p:grpSp>
      <p:sp>
        <p:nvSpPr>
          <p:cNvPr id="47" name="TextBox 81"/>
          <p:cNvSpPr txBox="1">
            <a:spLocks noChangeArrowheads="1"/>
          </p:cNvSpPr>
          <p:nvPr/>
        </p:nvSpPr>
        <p:spPr bwMode="auto">
          <a:xfrm>
            <a:off x="3197416" y="304800"/>
            <a:ext cx="259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809625" y="2033885"/>
            <a:ext cx="1911294" cy="369332"/>
            <a:chOff x="809625" y="2033885"/>
            <a:chExt cx="1911294" cy="36933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25" y="2108071"/>
              <a:ext cx="308827" cy="23162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 bwMode="auto">
            <a:xfrm>
              <a:off x="1042254" y="2033885"/>
              <a:ext cx="16786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Clinical uses: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121571" y="2330390"/>
            <a:ext cx="5423837" cy="338554"/>
            <a:chOff x="1121571" y="2273240"/>
            <a:chExt cx="5423837" cy="33855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571" y="2364581"/>
              <a:ext cx="203199" cy="152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 bwMode="auto">
            <a:xfrm>
              <a:off x="1238250" y="2273240"/>
              <a:ext cx="53071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Hypersomnia (Excessive Daytime Sleepiness [EDS])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76235" y="2563634"/>
            <a:ext cx="4750262" cy="338554"/>
            <a:chOff x="1376235" y="2496959"/>
            <a:chExt cx="4750262" cy="338554"/>
          </a:xfrm>
        </p:grpSpPr>
        <p:sp>
          <p:nvSpPr>
            <p:cNvPr id="53" name="TextBox 52"/>
            <p:cNvSpPr txBox="1"/>
            <p:nvPr/>
          </p:nvSpPr>
          <p:spPr bwMode="auto">
            <a:xfrm>
              <a:off x="1462848" y="2496959"/>
              <a:ext cx="46636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narcolepsy (0.03-0.06% of the US population)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235" y="2633658"/>
              <a:ext cx="147773" cy="11083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1378608" y="2796878"/>
            <a:ext cx="2634647" cy="338554"/>
            <a:chOff x="1378608" y="2720678"/>
            <a:chExt cx="2634647" cy="338554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1453323" y="2720678"/>
              <a:ext cx="25599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obstructive sleep apnea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08" y="2859869"/>
              <a:ext cx="147773" cy="11083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383505" y="3030121"/>
            <a:ext cx="6465095" cy="338554"/>
            <a:chOff x="1383505" y="2944396"/>
            <a:chExt cx="6465095" cy="338554"/>
          </a:xfrm>
        </p:grpSpPr>
        <p:sp>
          <p:nvSpPr>
            <p:cNvPr id="55" name="TextBox 54"/>
            <p:cNvSpPr txBox="1"/>
            <p:nvPr/>
          </p:nvSpPr>
          <p:spPr bwMode="auto">
            <a:xfrm>
              <a:off x="1453323" y="2944396"/>
              <a:ext cx="63952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shift-worker disorder (EDS affects &gt;30% of night-shift workers)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505" y="3077665"/>
              <a:ext cx="147773" cy="110830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1143000" y="3299996"/>
            <a:ext cx="4207927" cy="338554"/>
            <a:chOff x="1121571" y="2273240"/>
            <a:chExt cx="4207927" cy="338554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571" y="2364581"/>
              <a:ext cx="203199" cy="15240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 bwMode="auto">
            <a:xfrm>
              <a:off x="1238250" y="2273240"/>
              <a:ext cx="40912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Attention Deficit Hyperactivity Disorder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1050" y="4838700"/>
            <a:ext cx="3810497" cy="369332"/>
            <a:chOff x="777021" y="3170052"/>
            <a:chExt cx="3810497" cy="369332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3231563"/>
              <a:ext cx="308827" cy="231621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1007692" y="3170052"/>
              <a:ext cx="35798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Cardiovascular/GI side effects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76250" y="5238690"/>
            <a:ext cx="2009528" cy="400110"/>
            <a:chOff x="466233" y="2548784"/>
            <a:chExt cx="2009528" cy="40011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2604454"/>
              <a:ext cx="385027" cy="288771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 bwMode="auto">
            <a:xfrm>
              <a:off x="792480" y="2548784"/>
              <a:ext cx="16832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Alternatives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81050" y="5564743"/>
            <a:ext cx="8422500" cy="369332"/>
            <a:chOff x="781050" y="5564743"/>
            <a:chExt cx="8422500" cy="36933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0" y="5628500"/>
              <a:ext cx="308827" cy="231621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 bwMode="auto">
            <a:xfrm>
              <a:off x="1013679" y="5564743"/>
              <a:ext cx="81898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Modafinil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Provigil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): promotes wakefulness, reduces EDS in narcoleptics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143000" y="5852696"/>
            <a:ext cx="7634830" cy="338554"/>
            <a:chOff x="1143000" y="3444074"/>
            <a:chExt cx="7634830" cy="33855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 bwMode="auto">
            <a:xfrm>
              <a:off x="1262568" y="3444074"/>
              <a:ext cx="7515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mechanism(s) not well-understood (but activates wake-promoting neurons)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52525" y="6112461"/>
            <a:ext cx="7845722" cy="338554"/>
            <a:chOff x="1143000" y="3444074"/>
            <a:chExt cx="7845722" cy="338554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 bwMode="auto">
            <a:xfrm>
              <a:off x="1262568" y="3444074"/>
              <a:ext cx="77261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little/no cardiovascular/cognitive side effects (main side effect = headaches)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52525" y="6372225"/>
            <a:ext cx="4682740" cy="338554"/>
            <a:chOff x="1143000" y="3444074"/>
            <a:chExt cx="4682740" cy="33855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 bwMode="auto">
            <a:xfrm>
              <a:off x="1262568" y="3444074"/>
              <a:ext cx="45631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may be used to reduce cocaine dependence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01513" y="3387809"/>
            <a:ext cx="650266" cy="653932"/>
            <a:chOff x="5556850" y="1448010"/>
            <a:chExt cx="882617" cy="92165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/>
          </p:nvGrpSpPr>
          <p:grpSpPr>
            <a:xfrm>
              <a:off x="5752632" y="1448010"/>
              <a:ext cx="686835" cy="477161"/>
              <a:chOff x="5752632" y="1448010"/>
              <a:chExt cx="686835" cy="47716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5858098" y="1448010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23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92734" y="5943600"/>
            <a:ext cx="650266" cy="653932"/>
            <a:chOff x="5556850" y="1448010"/>
            <a:chExt cx="882617" cy="921658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04" name="Group 103"/>
            <p:cNvGrpSpPr/>
            <p:nvPr/>
          </p:nvGrpSpPr>
          <p:grpSpPr>
            <a:xfrm>
              <a:off x="5752632" y="1448010"/>
              <a:ext cx="686835" cy="477161"/>
              <a:chOff x="5752632" y="1448010"/>
              <a:chExt cx="686835" cy="477161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 bwMode="auto">
              <a:xfrm>
                <a:off x="5858098" y="1448010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497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81000" y="1676400"/>
            <a:ext cx="3276600" cy="1930388"/>
            <a:chOff x="-1777366" y="488856"/>
            <a:chExt cx="3276600" cy="1930388"/>
          </a:xfrm>
        </p:grpSpPr>
        <p:sp>
          <p:nvSpPr>
            <p:cNvPr id="33" name="Rectangle 32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 bwMode="auto">
              <a:xfrm>
                <a:off x="733571" y="1063823"/>
                <a:ext cx="20380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390973" y="2235202"/>
            <a:ext cx="3336298" cy="1930388"/>
            <a:chOff x="-439278" y="3891393"/>
            <a:chExt cx="3336298" cy="1930388"/>
          </a:xfrm>
        </p:grpSpPr>
        <p:sp>
          <p:nvSpPr>
            <p:cNvPr id="49" name="Rectangle 48"/>
            <p:cNvSpPr/>
            <p:nvPr/>
          </p:nvSpPr>
          <p:spPr>
            <a:xfrm>
              <a:off x="-439278" y="3891393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-19868" y="3915505"/>
              <a:ext cx="24974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positive</a:t>
              </a: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-439278" y="4096480"/>
              <a:ext cx="33362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allosteric modulators of GABA</a:t>
              </a:r>
              <a:r>
                <a:rPr lang="en-US" sz="1400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57" name="Picture 56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-360138" y="4510015"/>
              <a:ext cx="1954386" cy="119768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 bwMode="auto">
            <a:xfrm>
              <a:off x="147590" y="5007848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endParaRPr lang="en-US" sz="800" b="1" dirty="0" smtClean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03670" y="5172111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endParaRPr lang="en-US" sz="800" b="1" dirty="0" smtClean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217216" y="5180499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 smtClean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71552" y="5000895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 smtClean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319181" y="4895017"/>
              <a:ext cx="249357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-366186" y="4604840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363304" y="5652478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5" name="Rectangle 64"/>
            <p:cNvSpPr/>
            <p:nvPr/>
          </p:nvSpPr>
          <p:spPr>
            <a:xfrm rot="5400000">
              <a:off x="-865256" y="5130971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684422" y="5120316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pic>
          <p:nvPicPr>
            <p:cNvPr id="67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0662" y="5123977"/>
              <a:ext cx="357129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16" y="4853281"/>
              <a:ext cx="358763" cy="260844"/>
            </a:xfrm>
            <a:prstGeom prst="rect">
              <a:avLst/>
            </a:prstGeom>
          </p:spPr>
        </p:pic>
        <p:sp>
          <p:nvSpPr>
            <p:cNvPr id="69" name="TextBox 68"/>
            <p:cNvSpPr txBox="1">
              <a:spLocks noChangeArrowheads="1"/>
            </p:cNvSpPr>
            <p:nvPr/>
          </p:nvSpPr>
          <p:spPr bwMode="auto">
            <a:xfrm>
              <a:off x="509923" y="5173297"/>
              <a:ext cx="394660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0" name="TextBox 69"/>
            <p:cNvSpPr txBox="1">
              <a:spLocks noChangeArrowheads="1"/>
            </p:cNvSpPr>
            <p:nvPr/>
          </p:nvSpPr>
          <p:spPr bwMode="auto">
            <a:xfrm>
              <a:off x="134947" y="4906890"/>
              <a:ext cx="333746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183586" y="4459215"/>
              <a:ext cx="1482399" cy="1252339"/>
              <a:chOff x="7013448" y="5102352"/>
              <a:chExt cx="1856232" cy="1435608"/>
            </a:xfrm>
          </p:grpSpPr>
          <p:pic>
            <p:nvPicPr>
              <p:cNvPr id="54" name="Picture 53"/>
              <p:cNvPicPr preferRelativeResize="0"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3448" y="5102352"/>
                <a:ext cx="1856232" cy="1435608"/>
              </a:xfrm>
              <a:prstGeom prst="rect">
                <a:avLst/>
              </a:prstGeom>
            </p:spPr>
          </p:pic>
          <p:sp>
            <p:nvSpPr>
              <p:cNvPr id="55" name="TextBox 83"/>
              <p:cNvSpPr txBox="1">
                <a:spLocks noChangeArrowheads="1"/>
              </p:cNvSpPr>
              <p:nvPr/>
            </p:nvSpPr>
            <p:spPr bwMode="auto">
              <a:xfrm>
                <a:off x="8124876" y="5469809"/>
                <a:ext cx="543740" cy="246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20 </a:t>
                </a:r>
                <a:r>
                  <a:rPr lang="en-US" sz="1000" dirty="0" err="1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pA</a:t>
                </a:r>
                <a:endPara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56" name="TextBox 83"/>
              <p:cNvSpPr txBox="1">
                <a:spLocks noChangeArrowheads="1"/>
              </p:cNvSpPr>
              <p:nvPr/>
            </p:nvSpPr>
            <p:spPr bwMode="auto">
              <a:xfrm>
                <a:off x="8180697" y="5727700"/>
                <a:ext cx="63030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 </a:t>
                </a:r>
                <a:r>
                  <a:rPr lang="en-US" sz="1000" dirty="0" err="1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ms</a:t>
                </a:r>
                <a:endPara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2460644" y="2794004"/>
            <a:ext cx="3276600" cy="1930388"/>
            <a:chOff x="-2456523" y="2944255"/>
            <a:chExt cx="3276600" cy="1930388"/>
          </a:xfrm>
        </p:grpSpPr>
        <p:sp>
          <p:nvSpPr>
            <p:cNvPr id="77" name="Rectangle 76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-1961001" y="2953347"/>
              <a:ext cx="22550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-1721064" y="3124797"/>
              <a:ext cx="17751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3470617" y="3352806"/>
            <a:ext cx="3276600" cy="1930388"/>
            <a:chOff x="-3810000" y="1609457"/>
            <a:chExt cx="3276600" cy="1930388"/>
          </a:xfrm>
        </p:grpSpPr>
        <p:sp>
          <p:nvSpPr>
            <p:cNvPr id="82" name="Rectangle 81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-3602765" y="1737616"/>
              <a:ext cx="28621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-2613936" y="1890016"/>
              <a:ext cx="8844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4480590" y="3911608"/>
            <a:ext cx="3276600" cy="1930388"/>
            <a:chOff x="4480590" y="3365944"/>
            <a:chExt cx="3276600" cy="1930388"/>
          </a:xfrm>
        </p:grpSpPr>
        <p:sp>
          <p:nvSpPr>
            <p:cNvPr id="72" name="Rectangle 71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5044219" y="3449272"/>
              <a:ext cx="21925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5087147" y="3611197"/>
              <a:ext cx="21066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490565" y="4470412"/>
            <a:ext cx="3276600" cy="1930388"/>
            <a:chOff x="2724372" y="4494024"/>
            <a:chExt cx="3276600" cy="1930388"/>
          </a:xfrm>
        </p:grpSpPr>
        <p:sp>
          <p:nvSpPr>
            <p:cNvPr id="39" name="Rectangle 38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 bwMode="auto">
            <a:xfrm>
              <a:off x="2980367" y="4495800"/>
              <a:ext cx="26886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sp>
        <p:nvSpPr>
          <p:cNvPr id="52" name="TextBox 83"/>
          <p:cNvSpPr txBox="1">
            <a:spLocks noChangeArrowheads="1"/>
          </p:cNvSpPr>
          <p:nvPr/>
        </p:nvSpPr>
        <p:spPr bwMode="auto">
          <a:xfrm>
            <a:off x="2084948" y="45720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109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83"/>
          <p:cNvSpPr txBox="1">
            <a:spLocks noChangeArrowheads="1"/>
          </p:cNvSpPr>
          <p:nvPr/>
        </p:nvSpPr>
        <p:spPr bwMode="auto">
          <a:xfrm>
            <a:off x="2084948" y="45720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371600" y="2133600"/>
            <a:ext cx="6144309" cy="2919601"/>
            <a:chOff x="-3352800" y="3759200"/>
            <a:chExt cx="6144309" cy="2919601"/>
          </a:xfrm>
        </p:grpSpPr>
        <p:grpSp>
          <p:nvGrpSpPr>
            <p:cNvPr id="87" name="Group 86"/>
            <p:cNvGrpSpPr/>
            <p:nvPr/>
          </p:nvGrpSpPr>
          <p:grpSpPr>
            <a:xfrm>
              <a:off x="-3352800" y="3759200"/>
              <a:ext cx="3276600" cy="1930388"/>
              <a:chOff x="8077200" y="1182354"/>
              <a:chExt cx="3276600" cy="1930388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8077200" y="1182354"/>
                <a:ext cx="3276600" cy="19303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8639485" y="1206466"/>
                <a:ext cx="19662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 err="1" smtClean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Barbituates</a:t>
                </a:r>
                <a:r>
                  <a:rPr lang="en-US" sz="1400" dirty="0" smtClean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: directly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 bwMode="auto">
              <a:xfrm>
                <a:off x="8696002" y="1387441"/>
                <a:ext cx="189808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 smtClean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activate GABA</a:t>
                </a:r>
                <a:r>
                  <a:rPr lang="en-US" sz="1400" baseline="-25000" dirty="0" smtClean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1400" dirty="0" smtClean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 R’s </a:t>
                </a:r>
              </a:p>
            </p:txBody>
          </p:sp>
          <p:pic>
            <p:nvPicPr>
              <p:cNvPr id="103" name="Picture 102"/>
              <p:cNvPicPr preferRelativeResize="0"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33" t="8595" b="7949"/>
              <a:stretch/>
            </p:blipFill>
            <p:spPr>
              <a:xfrm>
                <a:off x="8156340" y="1800976"/>
                <a:ext cx="1954386" cy="1197687"/>
              </a:xfrm>
              <a:prstGeom prst="rect">
                <a:avLst/>
              </a:prstGeom>
            </p:spPr>
          </p:pic>
          <p:sp>
            <p:nvSpPr>
              <p:cNvPr id="104" name="TextBox 103"/>
              <p:cNvSpPr txBox="1"/>
              <p:nvPr/>
            </p:nvSpPr>
            <p:spPr bwMode="auto">
              <a:xfrm>
                <a:off x="8664068" y="2298809"/>
                <a:ext cx="274081" cy="222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endParaRPr lang="en-US" sz="800" b="1" dirty="0" smtClean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 bwMode="auto">
              <a:xfrm>
                <a:off x="8920148" y="2463072"/>
                <a:ext cx="274081" cy="222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endParaRPr lang="en-US" sz="800" b="1" dirty="0" smtClean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 bwMode="auto">
              <a:xfrm>
                <a:off x="8733694" y="2471460"/>
                <a:ext cx="265252" cy="222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 smtClean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 bwMode="auto">
              <a:xfrm>
                <a:off x="8988030" y="2291856"/>
                <a:ext cx="265252" cy="222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 smtClean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 bwMode="auto">
              <a:xfrm>
                <a:off x="8835659" y="2185978"/>
                <a:ext cx="249357" cy="222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 smtClean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8150292" y="1895801"/>
                <a:ext cx="1575309" cy="48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8153174" y="2943439"/>
                <a:ext cx="1575309" cy="720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5400000">
                <a:off x="7651222" y="2421932"/>
                <a:ext cx="1058476" cy="482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5400000">
                <a:off x="9200900" y="2411277"/>
                <a:ext cx="1058476" cy="69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4094" y="2144242"/>
                <a:ext cx="358763" cy="260844"/>
              </a:xfrm>
              <a:prstGeom prst="rect">
                <a:avLst/>
              </a:prstGeom>
            </p:spPr>
          </p:pic>
          <p:sp>
            <p:nvSpPr>
              <p:cNvPr id="114" name="TextBox 113"/>
              <p:cNvSpPr txBox="1">
                <a:spLocks noChangeArrowheads="1"/>
              </p:cNvSpPr>
              <p:nvPr/>
            </p:nvSpPr>
            <p:spPr bwMode="auto">
              <a:xfrm>
                <a:off x="8651425" y="2197851"/>
                <a:ext cx="333746" cy="17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55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BDZ</a:t>
                </a:r>
                <a:endParaRPr lang="en-US" sz="55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115" name="Picture 114"/>
              <p:cNvPicPr preferRelativeResize="0"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0064" y="1750176"/>
                <a:ext cx="1482399" cy="1252339"/>
              </a:xfrm>
              <a:prstGeom prst="rect">
                <a:avLst/>
              </a:prstGeom>
            </p:spPr>
          </p:pic>
          <p:sp>
            <p:nvSpPr>
              <p:cNvPr id="116" name="TextBox 83"/>
              <p:cNvSpPr txBox="1">
                <a:spLocks noChangeArrowheads="1"/>
              </p:cNvSpPr>
              <p:nvPr/>
            </p:nvSpPr>
            <p:spPr bwMode="auto">
              <a:xfrm>
                <a:off x="10587658" y="2070724"/>
                <a:ext cx="434234" cy="214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20 </a:t>
                </a:r>
                <a:r>
                  <a:rPr lang="en-US" sz="1000" dirty="0" err="1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pA</a:t>
                </a:r>
                <a:endPara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7" name="TextBox 83"/>
              <p:cNvSpPr txBox="1">
                <a:spLocks noChangeArrowheads="1"/>
              </p:cNvSpPr>
              <p:nvPr/>
            </p:nvSpPr>
            <p:spPr bwMode="auto">
              <a:xfrm>
                <a:off x="10632237" y="2295692"/>
                <a:ext cx="503362" cy="214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 </a:t>
                </a:r>
                <a:r>
                  <a:rPr lang="en-US" sz="1000" dirty="0" err="1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ms</a:t>
                </a:r>
                <a:endPara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9006417" y="2413550"/>
                <a:ext cx="416601" cy="279694"/>
                <a:chOff x="4298153" y="1978150"/>
                <a:chExt cx="434856" cy="324542"/>
              </a:xfrm>
            </p:grpSpPr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8153" y="1978150"/>
                  <a:ext cx="432723" cy="324542"/>
                </a:xfrm>
                <a:prstGeom prst="rect">
                  <a:avLst/>
                </a:prstGeom>
              </p:spPr>
            </p:pic>
            <p:sp>
              <p:nvSpPr>
                <p:cNvPr id="120" name="TextBox 119"/>
                <p:cNvSpPr txBox="1"/>
                <p:nvPr/>
              </p:nvSpPr>
              <p:spPr bwMode="auto">
                <a:xfrm>
                  <a:off x="4309345" y="2014773"/>
                  <a:ext cx="423664" cy="2499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800" dirty="0" smtClean="0">
                      <a:solidFill>
                        <a:schemeClr val="bg1"/>
                      </a:solidFill>
                      <a:latin typeface="Arial Rounded MT Bold" pitchFamily="34" charset="0"/>
                      <a:ea typeface="Arial Unicode MS" pitchFamily="34" charset="-128"/>
                      <a:cs typeface="Arial Unicode MS" pitchFamily="34" charset="-128"/>
                    </a:rPr>
                    <a:t>BAR</a:t>
                  </a:r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-1918946" y="4249883"/>
              <a:ext cx="3276600" cy="1930388"/>
              <a:chOff x="-2456523" y="2944255"/>
              <a:chExt cx="3276600" cy="1930388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-2456523" y="2944255"/>
                <a:ext cx="3276600" cy="19303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/>
            </p:nvSpPr>
            <p:spPr bwMode="auto">
              <a:xfrm>
                <a:off x="-1961001" y="2953347"/>
                <a:ext cx="225504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Benzodiazepines: dose-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 bwMode="auto">
              <a:xfrm>
                <a:off x="-1721064" y="3124797"/>
                <a:ext cx="17751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dependent effects</a:t>
                </a:r>
              </a:p>
            </p:txBody>
          </p: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12585" y="3461602"/>
                <a:ext cx="3035349" cy="1335097"/>
              </a:xfrm>
              <a:prstGeom prst="rect">
                <a:avLst/>
              </a:prstGeom>
            </p:spPr>
          </p:pic>
        </p:grpSp>
        <p:grpSp>
          <p:nvGrpSpPr>
            <p:cNvPr id="89" name="Group 88"/>
            <p:cNvGrpSpPr/>
            <p:nvPr/>
          </p:nvGrpSpPr>
          <p:grpSpPr>
            <a:xfrm>
              <a:off x="-485091" y="4740567"/>
              <a:ext cx="3276600" cy="1938234"/>
              <a:chOff x="322944" y="4557816"/>
              <a:chExt cx="3276600" cy="1938234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322944" y="4557816"/>
                <a:ext cx="3276600" cy="19303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1783127" y="5029097"/>
                <a:ext cx="335280" cy="90485"/>
              </a:xfrm>
              <a:custGeom>
                <a:avLst/>
                <a:gdLst>
                  <a:gd name="connsiteX0" fmla="*/ 0 w 295275"/>
                  <a:gd name="connsiteY0" fmla="*/ 35718 h 64293"/>
                  <a:gd name="connsiteX1" fmla="*/ 9525 w 295275"/>
                  <a:gd name="connsiteY1" fmla="*/ 23812 h 64293"/>
                  <a:gd name="connsiteX2" fmla="*/ 19050 w 295275"/>
                  <a:gd name="connsiteY2" fmla="*/ 30956 h 64293"/>
                  <a:gd name="connsiteX3" fmla="*/ 21431 w 295275"/>
                  <a:gd name="connsiteY3" fmla="*/ 45243 h 64293"/>
                  <a:gd name="connsiteX4" fmla="*/ 40481 w 295275"/>
                  <a:gd name="connsiteY4" fmla="*/ 38100 h 64293"/>
                  <a:gd name="connsiteX5" fmla="*/ 47625 w 295275"/>
                  <a:gd name="connsiteY5" fmla="*/ 59531 h 64293"/>
                  <a:gd name="connsiteX6" fmla="*/ 57150 w 295275"/>
                  <a:gd name="connsiteY6" fmla="*/ 64293 h 64293"/>
                  <a:gd name="connsiteX7" fmla="*/ 61913 w 295275"/>
                  <a:gd name="connsiteY7" fmla="*/ 54768 h 64293"/>
                  <a:gd name="connsiteX8" fmla="*/ 71438 w 295275"/>
                  <a:gd name="connsiteY8" fmla="*/ 42862 h 64293"/>
                  <a:gd name="connsiteX9" fmla="*/ 73819 w 295275"/>
                  <a:gd name="connsiteY9" fmla="*/ 23812 h 64293"/>
                  <a:gd name="connsiteX10" fmla="*/ 80963 w 295275"/>
                  <a:gd name="connsiteY10" fmla="*/ 7143 h 64293"/>
                  <a:gd name="connsiteX11" fmla="*/ 83344 w 295275"/>
                  <a:gd name="connsiteY11" fmla="*/ 0 h 64293"/>
                  <a:gd name="connsiteX12" fmla="*/ 85725 w 295275"/>
                  <a:gd name="connsiteY12" fmla="*/ 7143 h 64293"/>
                  <a:gd name="connsiteX13" fmla="*/ 90488 w 295275"/>
                  <a:gd name="connsiteY13" fmla="*/ 16668 h 64293"/>
                  <a:gd name="connsiteX14" fmla="*/ 92869 w 295275"/>
                  <a:gd name="connsiteY14" fmla="*/ 33337 h 64293"/>
                  <a:gd name="connsiteX15" fmla="*/ 95250 w 295275"/>
                  <a:gd name="connsiteY15" fmla="*/ 42862 h 64293"/>
                  <a:gd name="connsiteX16" fmla="*/ 97631 w 295275"/>
                  <a:gd name="connsiteY16" fmla="*/ 50006 h 64293"/>
                  <a:gd name="connsiteX17" fmla="*/ 107156 w 295275"/>
                  <a:gd name="connsiteY17" fmla="*/ 52387 h 64293"/>
                  <a:gd name="connsiteX18" fmla="*/ 121444 w 295275"/>
                  <a:gd name="connsiteY18" fmla="*/ 28575 h 64293"/>
                  <a:gd name="connsiteX19" fmla="*/ 128588 w 295275"/>
                  <a:gd name="connsiteY19" fmla="*/ 23812 h 64293"/>
                  <a:gd name="connsiteX20" fmla="*/ 133350 w 295275"/>
                  <a:gd name="connsiteY20" fmla="*/ 33337 h 64293"/>
                  <a:gd name="connsiteX21" fmla="*/ 135731 w 295275"/>
                  <a:gd name="connsiteY21" fmla="*/ 40481 h 64293"/>
                  <a:gd name="connsiteX22" fmla="*/ 142875 w 295275"/>
                  <a:gd name="connsiteY22" fmla="*/ 45243 h 64293"/>
                  <a:gd name="connsiteX23" fmla="*/ 152400 w 295275"/>
                  <a:gd name="connsiteY23" fmla="*/ 30956 h 64293"/>
                  <a:gd name="connsiteX24" fmla="*/ 154781 w 295275"/>
                  <a:gd name="connsiteY24" fmla="*/ 23812 h 64293"/>
                  <a:gd name="connsiteX25" fmla="*/ 159544 w 295275"/>
                  <a:gd name="connsiteY25" fmla="*/ 14287 h 64293"/>
                  <a:gd name="connsiteX26" fmla="*/ 164306 w 295275"/>
                  <a:gd name="connsiteY26" fmla="*/ 30956 h 64293"/>
                  <a:gd name="connsiteX27" fmla="*/ 169069 w 295275"/>
                  <a:gd name="connsiteY27" fmla="*/ 45243 h 64293"/>
                  <a:gd name="connsiteX28" fmla="*/ 183356 w 295275"/>
                  <a:gd name="connsiteY28" fmla="*/ 40481 h 64293"/>
                  <a:gd name="connsiteX29" fmla="*/ 195263 w 295275"/>
                  <a:gd name="connsiteY29" fmla="*/ 23812 h 64293"/>
                  <a:gd name="connsiteX30" fmla="*/ 200025 w 295275"/>
                  <a:gd name="connsiteY30" fmla="*/ 30956 h 64293"/>
                  <a:gd name="connsiteX31" fmla="*/ 202406 w 295275"/>
                  <a:gd name="connsiteY31" fmla="*/ 38100 h 64293"/>
                  <a:gd name="connsiteX32" fmla="*/ 207169 w 295275"/>
                  <a:gd name="connsiteY32" fmla="*/ 61912 h 64293"/>
                  <a:gd name="connsiteX33" fmla="*/ 214313 w 295275"/>
                  <a:gd name="connsiteY33" fmla="*/ 54768 h 64293"/>
                  <a:gd name="connsiteX34" fmla="*/ 223838 w 295275"/>
                  <a:gd name="connsiteY34" fmla="*/ 35718 h 64293"/>
                  <a:gd name="connsiteX35" fmla="*/ 228600 w 295275"/>
                  <a:gd name="connsiteY35" fmla="*/ 28575 h 64293"/>
                  <a:gd name="connsiteX36" fmla="*/ 230981 w 295275"/>
                  <a:gd name="connsiteY36" fmla="*/ 19050 h 64293"/>
                  <a:gd name="connsiteX37" fmla="*/ 238125 w 295275"/>
                  <a:gd name="connsiteY37" fmla="*/ 30956 h 64293"/>
                  <a:gd name="connsiteX38" fmla="*/ 250031 w 295275"/>
                  <a:gd name="connsiteY38" fmla="*/ 47625 h 64293"/>
                  <a:gd name="connsiteX39" fmla="*/ 264319 w 295275"/>
                  <a:gd name="connsiteY39" fmla="*/ 45243 h 64293"/>
                  <a:gd name="connsiteX40" fmla="*/ 266700 w 295275"/>
                  <a:gd name="connsiteY40" fmla="*/ 35718 h 64293"/>
                  <a:gd name="connsiteX41" fmla="*/ 271463 w 295275"/>
                  <a:gd name="connsiteY41" fmla="*/ 28575 h 64293"/>
                  <a:gd name="connsiteX42" fmla="*/ 278606 w 295275"/>
                  <a:gd name="connsiteY42" fmla="*/ 33337 h 64293"/>
                  <a:gd name="connsiteX43" fmla="*/ 280988 w 295275"/>
                  <a:gd name="connsiteY43" fmla="*/ 42862 h 64293"/>
                  <a:gd name="connsiteX44" fmla="*/ 285750 w 295275"/>
                  <a:gd name="connsiteY44" fmla="*/ 59531 h 64293"/>
                  <a:gd name="connsiteX45" fmla="*/ 290513 w 295275"/>
                  <a:gd name="connsiteY45" fmla="*/ 52387 h 64293"/>
                  <a:gd name="connsiteX46" fmla="*/ 295275 w 295275"/>
                  <a:gd name="connsiteY46" fmla="*/ 42862 h 6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5275" h="64293">
                    <a:moveTo>
                      <a:pt x="0" y="35718"/>
                    </a:moveTo>
                    <a:cubicBezTo>
                      <a:pt x="3175" y="31749"/>
                      <a:pt x="5666" y="27119"/>
                      <a:pt x="9525" y="23812"/>
                    </a:cubicBezTo>
                    <a:cubicBezTo>
                      <a:pt x="18466" y="16149"/>
                      <a:pt x="17766" y="24534"/>
                      <a:pt x="19050" y="30956"/>
                    </a:cubicBezTo>
                    <a:cubicBezTo>
                      <a:pt x="19997" y="35690"/>
                      <a:pt x="20637" y="40481"/>
                      <a:pt x="21431" y="45243"/>
                    </a:cubicBezTo>
                    <a:cubicBezTo>
                      <a:pt x="37743" y="28932"/>
                      <a:pt x="31983" y="25352"/>
                      <a:pt x="40481" y="38100"/>
                    </a:cubicBezTo>
                    <a:cubicBezTo>
                      <a:pt x="41685" y="44117"/>
                      <a:pt x="42697" y="54603"/>
                      <a:pt x="47625" y="59531"/>
                    </a:cubicBezTo>
                    <a:cubicBezTo>
                      <a:pt x="50135" y="62041"/>
                      <a:pt x="53975" y="62706"/>
                      <a:pt x="57150" y="64293"/>
                    </a:cubicBezTo>
                    <a:cubicBezTo>
                      <a:pt x="58738" y="61118"/>
                      <a:pt x="59944" y="57722"/>
                      <a:pt x="61913" y="54768"/>
                    </a:cubicBezTo>
                    <a:cubicBezTo>
                      <a:pt x="64732" y="50539"/>
                      <a:pt x="69614" y="47606"/>
                      <a:pt x="71438" y="42862"/>
                    </a:cubicBezTo>
                    <a:cubicBezTo>
                      <a:pt x="73735" y="36889"/>
                      <a:pt x="72674" y="30108"/>
                      <a:pt x="73819" y="23812"/>
                    </a:cubicBezTo>
                    <a:cubicBezTo>
                      <a:pt x="74995" y="17343"/>
                      <a:pt x="78369" y="13196"/>
                      <a:pt x="80963" y="7143"/>
                    </a:cubicBezTo>
                    <a:cubicBezTo>
                      <a:pt x="81952" y="4836"/>
                      <a:pt x="82550" y="2381"/>
                      <a:pt x="83344" y="0"/>
                    </a:cubicBezTo>
                    <a:cubicBezTo>
                      <a:pt x="84138" y="2381"/>
                      <a:pt x="84736" y="4836"/>
                      <a:pt x="85725" y="7143"/>
                    </a:cubicBezTo>
                    <a:cubicBezTo>
                      <a:pt x="87123" y="10406"/>
                      <a:pt x="89554" y="13243"/>
                      <a:pt x="90488" y="16668"/>
                    </a:cubicBezTo>
                    <a:cubicBezTo>
                      <a:pt x="91965" y="22083"/>
                      <a:pt x="91865" y="27815"/>
                      <a:pt x="92869" y="33337"/>
                    </a:cubicBezTo>
                    <a:cubicBezTo>
                      <a:pt x="93454" y="36557"/>
                      <a:pt x="94351" y="39715"/>
                      <a:pt x="95250" y="42862"/>
                    </a:cubicBezTo>
                    <a:cubicBezTo>
                      <a:pt x="95940" y="45276"/>
                      <a:pt x="95671" y="48438"/>
                      <a:pt x="97631" y="50006"/>
                    </a:cubicBezTo>
                    <a:cubicBezTo>
                      <a:pt x="100187" y="52050"/>
                      <a:pt x="103981" y="51593"/>
                      <a:pt x="107156" y="52387"/>
                    </a:cubicBezTo>
                    <a:cubicBezTo>
                      <a:pt x="114479" y="37743"/>
                      <a:pt x="109950" y="45816"/>
                      <a:pt x="121444" y="28575"/>
                    </a:cubicBezTo>
                    <a:cubicBezTo>
                      <a:pt x="123032" y="26194"/>
                      <a:pt x="126207" y="25400"/>
                      <a:pt x="128588" y="23812"/>
                    </a:cubicBezTo>
                    <a:cubicBezTo>
                      <a:pt x="130175" y="26987"/>
                      <a:pt x="131952" y="30074"/>
                      <a:pt x="133350" y="33337"/>
                    </a:cubicBezTo>
                    <a:cubicBezTo>
                      <a:pt x="134339" y="35644"/>
                      <a:pt x="134163" y="38521"/>
                      <a:pt x="135731" y="40481"/>
                    </a:cubicBezTo>
                    <a:cubicBezTo>
                      <a:pt x="137519" y="42716"/>
                      <a:pt x="140494" y="43656"/>
                      <a:pt x="142875" y="45243"/>
                    </a:cubicBezTo>
                    <a:lnTo>
                      <a:pt x="152400" y="30956"/>
                    </a:lnTo>
                    <a:cubicBezTo>
                      <a:pt x="153792" y="28867"/>
                      <a:pt x="153792" y="26119"/>
                      <a:pt x="154781" y="23812"/>
                    </a:cubicBezTo>
                    <a:cubicBezTo>
                      <a:pt x="156179" y="20549"/>
                      <a:pt x="157956" y="17462"/>
                      <a:pt x="159544" y="14287"/>
                    </a:cubicBezTo>
                    <a:cubicBezTo>
                      <a:pt x="161131" y="19843"/>
                      <a:pt x="162607" y="25433"/>
                      <a:pt x="164306" y="30956"/>
                    </a:cubicBezTo>
                    <a:cubicBezTo>
                      <a:pt x="165782" y="35754"/>
                      <a:pt x="169069" y="45243"/>
                      <a:pt x="169069" y="45243"/>
                    </a:cubicBezTo>
                    <a:cubicBezTo>
                      <a:pt x="173831" y="43656"/>
                      <a:pt x="179179" y="43265"/>
                      <a:pt x="183356" y="40481"/>
                    </a:cubicBezTo>
                    <a:cubicBezTo>
                      <a:pt x="185128" y="39300"/>
                      <a:pt x="193411" y="26590"/>
                      <a:pt x="195263" y="23812"/>
                    </a:cubicBezTo>
                    <a:cubicBezTo>
                      <a:pt x="196850" y="26193"/>
                      <a:pt x="198745" y="28396"/>
                      <a:pt x="200025" y="30956"/>
                    </a:cubicBezTo>
                    <a:cubicBezTo>
                      <a:pt x="201147" y="33201"/>
                      <a:pt x="201716" y="35686"/>
                      <a:pt x="202406" y="38100"/>
                    </a:cubicBezTo>
                    <a:cubicBezTo>
                      <a:pt x="205250" y="48054"/>
                      <a:pt x="205296" y="50674"/>
                      <a:pt x="207169" y="61912"/>
                    </a:cubicBezTo>
                    <a:cubicBezTo>
                      <a:pt x="209550" y="59531"/>
                      <a:pt x="212505" y="57609"/>
                      <a:pt x="214313" y="54768"/>
                    </a:cubicBezTo>
                    <a:cubicBezTo>
                      <a:pt x="218125" y="48778"/>
                      <a:pt x="219900" y="41625"/>
                      <a:pt x="223838" y="35718"/>
                    </a:cubicBezTo>
                    <a:lnTo>
                      <a:pt x="228600" y="28575"/>
                    </a:lnTo>
                    <a:cubicBezTo>
                      <a:pt x="229394" y="25400"/>
                      <a:pt x="227806" y="18256"/>
                      <a:pt x="230981" y="19050"/>
                    </a:cubicBezTo>
                    <a:cubicBezTo>
                      <a:pt x="235471" y="20172"/>
                      <a:pt x="236210" y="26743"/>
                      <a:pt x="238125" y="30956"/>
                    </a:cubicBezTo>
                    <a:cubicBezTo>
                      <a:pt x="246063" y="48418"/>
                      <a:pt x="236935" y="43258"/>
                      <a:pt x="250031" y="47625"/>
                    </a:cubicBezTo>
                    <a:cubicBezTo>
                      <a:pt x="254794" y="46831"/>
                      <a:pt x="260390" y="48050"/>
                      <a:pt x="264319" y="45243"/>
                    </a:cubicBezTo>
                    <a:cubicBezTo>
                      <a:pt x="266982" y="43341"/>
                      <a:pt x="265411" y="38726"/>
                      <a:pt x="266700" y="35718"/>
                    </a:cubicBezTo>
                    <a:cubicBezTo>
                      <a:pt x="267827" y="33088"/>
                      <a:pt x="269875" y="30956"/>
                      <a:pt x="271463" y="28575"/>
                    </a:cubicBezTo>
                    <a:cubicBezTo>
                      <a:pt x="273844" y="30162"/>
                      <a:pt x="277019" y="30956"/>
                      <a:pt x="278606" y="33337"/>
                    </a:cubicBezTo>
                    <a:cubicBezTo>
                      <a:pt x="280421" y="36060"/>
                      <a:pt x="280089" y="39715"/>
                      <a:pt x="280988" y="42862"/>
                    </a:cubicBezTo>
                    <a:cubicBezTo>
                      <a:pt x="287810" y="66735"/>
                      <a:pt x="278320" y="29807"/>
                      <a:pt x="285750" y="59531"/>
                    </a:cubicBezTo>
                    <a:cubicBezTo>
                      <a:pt x="287338" y="57150"/>
                      <a:pt x="289233" y="54947"/>
                      <a:pt x="290513" y="52387"/>
                    </a:cubicBezTo>
                    <a:cubicBezTo>
                      <a:pt x="295986" y="41441"/>
                      <a:pt x="289895" y="48242"/>
                      <a:pt x="295275" y="42862"/>
                    </a:cubicBezTo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40801" y="4566537"/>
                <a:ext cx="2756524" cy="469702"/>
                <a:chOff x="6494832" y="4702373"/>
                <a:chExt cx="2756524" cy="469702"/>
              </a:xfrm>
            </p:grpSpPr>
            <p:sp>
              <p:nvSpPr>
                <p:cNvPr id="94" name="TextBox 93"/>
                <p:cNvSpPr txBox="1"/>
                <p:nvPr/>
              </p:nvSpPr>
              <p:spPr bwMode="auto">
                <a:xfrm>
                  <a:off x="6494832" y="4702373"/>
                  <a:ext cx="275652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400" dirty="0" smtClean="0">
                      <a:latin typeface="Arial Rounded MT Bold" pitchFamily="34" charset="0"/>
                      <a:ea typeface="Arial Unicode MS" pitchFamily="34" charset="-128"/>
                      <a:cs typeface="Arial Unicode MS" pitchFamily="34" charset="-128"/>
                    </a:rPr>
                    <a:t>Amphetamine: catecholamine</a:t>
                  </a: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 bwMode="auto">
                <a:xfrm>
                  <a:off x="7455993" y="4864298"/>
                  <a:ext cx="834203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400" dirty="0" smtClean="0">
                      <a:latin typeface="Arial Rounded MT Bold" pitchFamily="34" charset="0"/>
                      <a:ea typeface="Arial Unicode MS" pitchFamily="34" charset="-128"/>
                      <a:cs typeface="Arial Unicode MS" pitchFamily="34" charset="-128"/>
                    </a:rPr>
                    <a:t>release</a:t>
                  </a:r>
                </a:p>
              </p:txBody>
            </p:sp>
          </p:grp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700" y="4977793"/>
                <a:ext cx="2521092" cy="15182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0526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83"/>
          <p:cNvSpPr txBox="1">
            <a:spLocks noChangeArrowheads="1"/>
          </p:cNvSpPr>
          <p:nvPr/>
        </p:nvSpPr>
        <p:spPr bwMode="auto">
          <a:xfrm>
            <a:off x="2084948" y="45720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3080637" y="4097179"/>
            <a:ext cx="2862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questions:</a:t>
            </a:r>
            <a:endParaRPr lang="en-US" i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en-US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markbeen@virginia.edu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219200" y="2286000"/>
            <a:ext cx="7265777" cy="1543110"/>
            <a:chOff x="1219200" y="4171890"/>
            <a:chExt cx="7265777" cy="1543110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3352800" y="4171890"/>
              <a:ext cx="25026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u="sng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suggested reading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19200" y="4602718"/>
              <a:ext cx="6246716" cy="534174"/>
              <a:chOff x="1600200" y="4431268"/>
              <a:chExt cx="6246716" cy="534174"/>
            </a:xfrm>
          </p:grpSpPr>
          <p:sp>
            <p:nvSpPr>
              <p:cNvPr id="75" name="TextBox 74"/>
              <p:cNvSpPr txBox="1"/>
              <p:nvPr/>
            </p:nvSpPr>
            <p:spPr bwMode="auto">
              <a:xfrm>
                <a:off x="1851877" y="4431268"/>
                <a:ext cx="59950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Basic &amp; Clinical Pharmacology, 12</a:t>
                </a:r>
                <a:r>
                  <a:rPr lang="en-US" baseline="300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 ed. (chapter 22)</a:t>
                </a: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4478893"/>
                <a:ext cx="385027" cy="288771"/>
              </a:xfrm>
              <a:prstGeom prst="rect">
                <a:avLst/>
              </a:prstGeom>
            </p:spPr>
          </p:pic>
          <p:sp>
            <p:nvSpPr>
              <p:cNvPr id="77" name="TextBox 76"/>
              <p:cNvSpPr txBox="1"/>
              <p:nvPr/>
            </p:nvSpPr>
            <p:spPr bwMode="auto">
              <a:xfrm>
                <a:off x="1857375" y="4688443"/>
                <a:ext cx="441569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sv-SE" sz="1200" dirty="0">
                    <a:latin typeface="Arial Rounded MT Bold" pitchFamily="34" charset="0"/>
                  </a:rPr>
                  <a:t>Bertram G. Katzung, Susan B. Masters, Anthony J. Trevor</a:t>
                </a:r>
                <a:endPara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219200" y="5183743"/>
              <a:ext cx="7265777" cy="531257"/>
              <a:chOff x="1600200" y="5117068"/>
              <a:chExt cx="7265777" cy="531257"/>
            </a:xfrm>
          </p:grpSpPr>
          <p:sp>
            <p:nvSpPr>
              <p:cNvPr id="72" name="TextBox 71"/>
              <p:cNvSpPr txBox="1"/>
              <p:nvPr/>
            </p:nvSpPr>
            <p:spPr bwMode="auto">
              <a:xfrm>
                <a:off x="1851877" y="5117068"/>
                <a:ext cx="70141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Pharmacological Basis of Therapeutics, 12</a:t>
                </a:r>
                <a:r>
                  <a:rPr lang="en-US" baseline="30000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 smtClean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 ed. (Chapter 17)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5164693"/>
                <a:ext cx="385027" cy="288771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 bwMode="auto">
              <a:xfrm>
                <a:off x="1847850" y="5371326"/>
                <a:ext cx="16289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sv-SE" sz="1200" dirty="0" smtClean="0">
                    <a:latin typeface="Arial Rounded MT Bold" pitchFamily="34" charset="0"/>
                  </a:rPr>
                  <a:t>Goodman &amp; Gilman</a:t>
                </a:r>
                <a:endParaRPr lang="en-US" sz="12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70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c.allpostersimages.com/images/P-473-488-90/59/5997/2ROQG00Z/posters/paul-noth-nobody-ever-asks-how-s-waldo-new-yorker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48" y="1143000"/>
            <a:ext cx="6067452" cy="455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2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05" y="3442049"/>
            <a:ext cx="2790313" cy="2023510"/>
          </a:xfrm>
          <a:prstGeom prst="rect">
            <a:avLst/>
          </a:prstGeom>
        </p:spPr>
      </p:pic>
      <p:pic>
        <p:nvPicPr>
          <p:cNvPr id="27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55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17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42" y="4046067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9" y="4046067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6" y="4046067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02" y="4046067"/>
            <a:ext cx="270230" cy="202673"/>
          </a:xfrm>
          <a:prstGeom prst="rect">
            <a:avLst/>
          </a:prstGeom>
        </p:spPr>
      </p:pic>
      <p:sp>
        <p:nvSpPr>
          <p:cNvPr id="23" name="TextBox 83"/>
          <p:cNvSpPr txBox="1">
            <a:spLocks noChangeArrowheads="1"/>
          </p:cNvSpPr>
          <p:nvPr/>
        </p:nvSpPr>
        <p:spPr bwMode="auto">
          <a:xfrm>
            <a:off x="2590800" y="304800"/>
            <a:ext cx="3846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Inhibition in the Brain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6389075" y="2995282"/>
            <a:ext cx="2173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83"/>
          <p:cNvSpPr txBox="1">
            <a:spLocks noChangeArrowheads="1"/>
          </p:cNvSpPr>
          <p:nvPr/>
        </p:nvSpPr>
        <p:spPr bwMode="auto">
          <a:xfrm>
            <a:off x="7907140" y="4310057"/>
            <a:ext cx="8082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4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83"/>
          <p:cNvSpPr txBox="1">
            <a:spLocks noChangeArrowheads="1"/>
          </p:cNvSpPr>
          <p:nvPr/>
        </p:nvSpPr>
        <p:spPr bwMode="auto">
          <a:xfrm>
            <a:off x="7924800" y="3998709"/>
            <a:ext cx="686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4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6381750" y="3219802"/>
            <a:ext cx="21360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  <a:endParaRPr lang="en-US" dirty="0">
              <a:solidFill>
                <a:srgbClr val="FF00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1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1355" y="3913549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7345" y="3913549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0708" y="3913549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9536" y="3913549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209480" y="1251740"/>
            <a:ext cx="4824240" cy="3528019"/>
            <a:chOff x="1209480" y="967781"/>
            <a:chExt cx="4824240" cy="3528019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1623239" y="1002268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2514600" y="2819400"/>
              <a:ext cx="111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5030272" y="3948430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4876800" y="4126468"/>
              <a:ext cx="11569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3361012" y="1600200"/>
              <a:ext cx="7186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253" y="1362376"/>
            <a:ext cx="2263973" cy="16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191" y="4667492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32"/>
          <p:cNvSpPr/>
          <p:nvPr/>
        </p:nvSpPr>
        <p:spPr>
          <a:xfrm>
            <a:off x="4233082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368042" y="1936741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4840408" y="4030290"/>
            <a:ext cx="595802" cy="237509"/>
          </a:xfrm>
          <a:custGeom>
            <a:avLst/>
            <a:gdLst>
              <a:gd name="connsiteX0" fmla="*/ 452927 w 461928"/>
              <a:gd name="connsiteY0" fmla="*/ 156048 h 156048"/>
              <a:gd name="connsiteX1" fmla="*/ 401652 w 461928"/>
              <a:gd name="connsiteY1" fmla="*/ 2223 h 156048"/>
              <a:gd name="connsiteX2" fmla="*/ 0 w 461928"/>
              <a:gd name="connsiteY2" fmla="*/ 79135 h 156048"/>
              <a:gd name="connsiteX0" fmla="*/ 453600 w 462601"/>
              <a:gd name="connsiteY0" fmla="*/ 176463 h 176463"/>
              <a:gd name="connsiteX1" fmla="*/ 402325 w 462601"/>
              <a:gd name="connsiteY1" fmla="*/ 22638 h 176463"/>
              <a:gd name="connsiteX2" fmla="*/ 673 w 462601"/>
              <a:gd name="connsiteY2" fmla="*/ 99550 h 176463"/>
              <a:gd name="connsiteX0" fmla="*/ 453754 w 455438"/>
              <a:gd name="connsiteY0" fmla="*/ 137256 h 137256"/>
              <a:gd name="connsiteX1" fmla="*/ 335804 w 455438"/>
              <a:gd name="connsiteY1" fmla="*/ 97731 h 137256"/>
              <a:gd name="connsiteX2" fmla="*/ 827 w 455438"/>
              <a:gd name="connsiteY2" fmla="*/ 60343 h 137256"/>
              <a:gd name="connsiteX0" fmla="*/ 453754 w 453754"/>
              <a:gd name="connsiteY0" fmla="*/ 137256 h 140539"/>
              <a:gd name="connsiteX1" fmla="*/ 335804 w 453754"/>
              <a:gd name="connsiteY1" fmla="*/ 97731 h 140539"/>
              <a:gd name="connsiteX2" fmla="*/ 827 w 453754"/>
              <a:gd name="connsiteY2" fmla="*/ 60343 h 140539"/>
              <a:gd name="connsiteX0" fmla="*/ 477577 w 477577"/>
              <a:gd name="connsiteY0" fmla="*/ 174099 h 176203"/>
              <a:gd name="connsiteX1" fmla="*/ 335815 w 477577"/>
              <a:gd name="connsiteY1" fmla="*/ 98855 h 176203"/>
              <a:gd name="connsiteX2" fmla="*/ 838 w 477577"/>
              <a:gd name="connsiteY2" fmla="*/ 61467 h 176203"/>
              <a:gd name="connsiteX0" fmla="*/ 476739 w 476739"/>
              <a:gd name="connsiteY0" fmla="*/ 112632 h 112632"/>
              <a:gd name="connsiteX1" fmla="*/ 0 w 476739"/>
              <a:gd name="connsiteY1" fmla="*/ 0 h 112632"/>
              <a:gd name="connsiteX0" fmla="*/ 476739 w 476739"/>
              <a:gd name="connsiteY0" fmla="*/ 190168 h 190168"/>
              <a:gd name="connsiteX1" fmla="*/ 0 w 476739"/>
              <a:gd name="connsiteY1" fmla="*/ 77536 h 190168"/>
              <a:gd name="connsiteX0" fmla="*/ 476739 w 476739"/>
              <a:gd name="connsiteY0" fmla="*/ 182703 h 183177"/>
              <a:gd name="connsiteX1" fmla="*/ 0 w 476739"/>
              <a:gd name="connsiteY1" fmla="*/ 70071 h 183177"/>
              <a:gd name="connsiteX0" fmla="*/ 471978 w 471978"/>
              <a:gd name="connsiteY0" fmla="*/ 148599 h 149136"/>
              <a:gd name="connsiteX1" fmla="*/ 1 w 471978"/>
              <a:gd name="connsiteY1" fmla="*/ 76448 h 149136"/>
              <a:gd name="connsiteX0" fmla="*/ 473496 w 473496"/>
              <a:gd name="connsiteY0" fmla="*/ 244116 h 244429"/>
              <a:gd name="connsiteX1" fmla="*/ 1519 w 473496"/>
              <a:gd name="connsiteY1" fmla="*/ 171965 h 244429"/>
              <a:gd name="connsiteX0" fmla="*/ 472215 w 472215"/>
              <a:gd name="connsiteY0" fmla="*/ 247259 h 247568"/>
              <a:gd name="connsiteX1" fmla="*/ 238 w 472215"/>
              <a:gd name="connsiteY1" fmla="*/ 175108 h 247568"/>
              <a:gd name="connsiteX0" fmla="*/ 567410 w 567410"/>
              <a:gd name="connsiteY0" fmla="*/ 308751 h 309021"/>
              <a:gd name="connsiteX1" fmla="*/ 183 w 567410"/>
              <a:gd name="connsiteY1" fmla="*/ 160400 h 309021"/>
              <a:gd name="connsiteX0" fmla="*/ 567227 w 567227"/>
              <a:gd name="connsiteY0" fmla="*/ 276101 h 276410"/>
              <a:gd name="connsiteX1" fmla="*/ 0 w 567227"/>
              <a:gd name="connsiteY1" fmla="*/ 127750 h 276410"/>
              <a:gd name="connsiteX0" fmla="*/ 567227 w 567227"/>
              <a:gd name="connsiteY0" fmla="*/ 252921 h 253265"/>
              <a:gd name="connsiteX1" fmla="*/ 0 w 567227"/>
              <a:gd name="connsiteY1" fmla="*/ 104570 h 253265"/>
              <a:gd name="connsiteX0" fmla="*/ 614852 w 614852"/>
              <a:gd name="connsiteY0" fmla="*/ 273209 h 273537"/>
              <a:gd name="connsiteX1" fmla="*/ 0 w 614852"/>
              <a:gd name="connsiteY1" fmla="*/ 101045 h 273537"/>
              <a:gd name="connsiteX0" fmla="*/ 614852 w 614852"/>
              <a:gd name="connsiteY0" fmla="*/ 310334 h 310334"/>
              <a:gd name="connsiteX1" fmla="*/ 0 w 614852"/>
              <a:gd name="connsiteY1" fmla="*/ 138170 h 310334"/>
              <a:gd name="connsiteX0" fmla="*/ 595802 w 595802"/>
              <a:gd name="connsiteY0" fmla="*/ 337753 h 337753"/>
              <a:gd name="connsiteX1" fmla="*/ 0 w 595802"/>
              <a:gd name="connsiteY1" fmla="*/ 129870 h 337753"/>
              <a:gd name="connsiteX0" fmla="*/ 595802 w 595802"/>
              <a:gd name="connsiteY0" fmla="*/ 337297 h 337297"/>
              <a:gd name="connsiteX1" fmla="*/ 0 w 595802"/>
              <a:gd name="connsiteY1" fmla="*/ 129414 h 337297"/>
              <a:gd name="connsiteX0" fmla="*/ 595802 w 595802"/>
              <a:gd name="connsiteY0" fmla="*/ 211025 h 211025"/>
              <a:gd name="connsiteX1" fmla="*/ 0 w 595802"/>
              <a:gd name="connsiteY1" fmla="*/ 3142 h 211025"/>
              <a:gd name="connsiteX0" fmla="*/ 595802 w 595802"/>
              <a:gd name="connsiteY0" fmla="*/ 237509 h 237509"/>
              <a:gd name="connsiteX1" fmla="*/ 0 w 595802"/>
              <a:gd name="connsiteY1" fmla="*/ 29626 h 2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5802" h="237509">
                <a:moveTo>
                  <a:pt x="595802" y="237509"/>
                </a:moveTo>
                <a:cubicBezTo>
                  <a:pt x="594052" y="33279"/>
                  <a:pt x="182726" y="-49511"/>
                  <a:pt x="0" y="29626"/>
                </a:cubicBezTo>
              </a:path>
            </a:pathLst>
          </a:cu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 bwMode="auto">
          <a:xfrm>
            <a:off x="4798922" y="3668024"/>
            <a:ext cx="84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1481" y="4419600"/>
            <a:ext cx="2436569" cy="1905000"/>
            <a:chOff x="471481" y="4419600"/>
            <a:chExt cx="2436569" cy="1905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4964559"/>
              <a:ext cx="265962" cy="199472"/>
            </a:xfrm>
            <a:prstGeom prst="rect">
              <a:avLst/>
            </a:prstGeom>
          </p:spPr>
        </p:pic>
        <p:sp>
          <p:nvSpPr>
            <p:cNvPr id="37" name="TextBox 83"/>
            <p:cNvSpPr txBox="1">
              <a:spLocks noChangeArrowheads="1"/>
            </p:cNvSpPr>
            <p:nvPr/>
          </p:nvSpPr>
          <p:spPr bwMode="auto">
            <a:xfrm>
              <a:off x="1025518" y="4419600"/>
              <a:ext cx="12312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i="1" u="sng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Today</a:t>
              </a:r>
              <a:endParaRPr lang="en-US" sz="2800" b="1" i="1" u="sng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8" name="TextBox 83"/>
            <p:cNvSpPr txBox="1">
              <a:spLocks noChangeArrowheads="1"/>
            </p:cNvSpPr>
            <p:nvPr/>
          </p:nvSpPr>
          <p:spPr bwMode="auto">
            <a:xfrm>
              <a:off x="609600" y="4857440"/>
              <a:ext cx="22697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 Receptors</a:t>
              </a:r>
              <a:endParaRPr lang="en-US" sz="2000" b="1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5310185"/>
              <a:ext cx="265962" cy="199472"/>
            </a:xfrm>
            <a:prstGeom prst="rect">
              <a:avLst/>
            </a:prstGeom>
          </p:spPr>
        </p:pic>
        <p:sp>
          <p:nvSpPr>
            <p:cNvPr id="40" name="TextBox 83"/>
            <p:cNvSpPr txBox="1">
              <a:spLocks noChangeArrowheads="1"/>
            </p:cNvSpPr>
            <p:nvPr/>
          </p:nvSpPr>
          <p:spPr bwMode="auto">
            <a:xfrm>
              <a:off x="609600" y="5213123"/>
              <a:ext cx="22984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  <a:endParaRPr lang="en-US" sz="2000" b="1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6" name="TextBox 83"/>
            <p:cNvSpPr txBox="1">
              <a:spLocks noChangeArrowheads="1"/>
            </p:cNvSpPr>
            <p:nvPr/>
          </p:nvSpPr>
          <p:spPr bwMode="auto">
            <a:xfrm>
              <a:off x="609600" y="5568806"/>
              <a:ext cx="16385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Barbituates</a:t>
              </a:r>
              <a:endParaRPr lang="en-US" sz="2000" b="1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5658394"/>
              <a:ext cx="265962" cy="199472"/>
            </a:xfrm>
            <a:prstGeom prst="rect">
              <a:avLst/>
            </a:prstGeom>
          </p:spPr>
        </p:pic>
        <p:sp>
          <p:nvSpPr>
            <p:cNvPr id="50" name="TextBox 83"/>
            <p:cNvSpPr txBox="1">
              <a:spLocks noChangeArrowheads="1"/>
            </p:cNvSpPr>
            <p:nvPr/>
          </p:nvSpPr>
          <p:spPr bwMode="auto">
            <a:xfrm>
              <a:off x="609600" y="5924490"/>
              <a:ext cx="20521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Amphetamines</a:t>
              </a:r>
              <a:endParaRPr lang="en-US" sz="2000" b="1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6015587"/>
              <a:ext cx="265962" cy="19947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8368069" y="6051668"/>
            <a:ext cx="623531" cy="653932"/>
            <a:chOff x="5556850" y="1448010"/>
            <a:chExt cx="846331" cy="92165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5" name="Group 64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850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382000" cy="6629400"/>
          </a:xfrm>
          <a:prstGeom prst="rect">
            <a:avLst/>
          </a:prstGeom>
        </p:spPr>
      </p:pic>
      <p:sp>
        <p:nvSpPr>
          <p:cNvPr id="6" name="TextBox 83"/>
          <p:cNvSpPr txBox="1">
            <a:spLocks noChangeArrowheads="1"/>
          </p:cNvSpPr>
          <p:nvPr/>
        </p:nvSpPr>
        <p:spPr bwMode="auto">
          <a:xfrm>
            <a:off x="1819913" y="304800"/>
            <a:ext cx="549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Two Types of GABA Receptors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23849" y="261231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6258" y="2606118"/>
            <a:ext cx="586884" cy="793830"/>
            <a:chOff x="1447800" y="1676400"/>
            <a:chExt cx="586884" cy="793830"/>
          </a:xfrm>
        </p:grpSpPr>
        <p:pic>
          <p:nvPicPr>
            <p:cNvPr id="17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2785633" y="4508427"/>
            <a:ext cx="126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  <a:endParaRPr lang="en-US" sz="2800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83"/>
          <p:cNvSpPr txBox="1">
            <a:spLocks noChangeArrowheads="1"/>
          </p:cNvSpPr>
          <p:nvPr/>
        </p:nvSpPr>
        <p:spPr bwMode="auto">
          <a:xfrm>
            <a:off x="5008381" y="4508427"/>
            <a:ext cx="1240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1" name="TextBox 83"/>
          <p:cNvSpPr txBox="1">
            <a:spLocks noChangeArrowheads="1"/>
          </p:cNvSpPr>
          <p:nvPr/>
        </p:nvSpPr>
        <p:spPr bwMode="auto">
          <a:xfrm>
            <a:off x="1631950" y="2286000"/>
            <a:ext cx="1103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35530"/>
            <a:ext cx="406400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22" y="2335530"/>
            <a:ext cx="4064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44" y="2335530"/>
            <a:ext cx="406400" cy="30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66" y="2335530"/>
            <a:ext cx="406400" cy="304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87" y="2335530"/>
            <a:ext cx="406400" cy="304800"/>
          </a:xfrm>
          <a:prstGeom prst="rect">
            <a:avLst/>
          </a:prstGeom>
        </p:spPr>
      </p:pic>
      <p:sp>
        <p:nvSpPr>
          <p:cNvPr id="32" name="TextBox 83"/>
          <p:cNvSpPr txBox="1">
            <a:spLocks noChangeArrowheads="1"/>
          </p:cNvSpPr>
          <p:nvPr/>
        </p:nvSpPr>
        <p:spPr bwMode="auto">
          <a:xfrm>
            <a:off x="1276350" y="3181350"/>
            <a:ext cx="1486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032199" y="3152775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83"/>
          <p:cNvSpPr txBox="1">
            <a:spLocks noChangeArrowheads="1"/>
          </p:cNvSpPr>
          <p:nvPr/>
        </p:nvSpPr>
        <p:spPr bwMode="auto">
          <a:xfrm>
            <a:off x="6222182" y="2671481"/>
            <a:ext cx="1824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potassium/calcium</a:t>
            </a:r>
            <a:endParaRPr lang="en-US" sz="1400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68" y="5146339"/>
            <a:ext cx="1915534" cy="1389128"/>
          </a:xfrm>
          <a:prstGeom prst="rect">
            <a:avLst/>
          </a:prstGeom>
        </p:spPr>
      </p:pic>
      <p:sp>
        <p:nvSpPr>
          <p:cNvPr id="42" name="TextBox 83"/>
          <p:cNvSpPr txBox="1">
            <a:spLocks noChangeArrowheads="1"/>
          </p:cNvSpPr>
          <p:nvPr/>
        </p:nvSpPr>
        <p:spPr bwMode="auto">
          <a:xfrm>
            <a:off x="3651095" y="5469810"/>
            <a:ext cx="543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0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83"/>
          <p:cNvSpPr txBox="1">
            <a:spLocks noChangeArrowheads="1"/>
          </p:cNvSpPr>
          <p:nvPr/>
        </p:nvSpPr>
        <p:spPr bwMode="auto">
          <a:xfrm>
            <a:off x="3611499" y="5727700"/>
            <a:ext cx="6303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0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83"/>
          <p:cNvSpPr txBox="1">
            <a:spLocks noChangeArrowheads="1"/>
          </p:cNvSpPr>
          <p:nvPr/>
        </p:nvSpPr>
        <p:spPr bwMode="auto">
          <a:xfrm>
            <a:off x="2498613" y="4885023"/>
            <a:ext cx="1734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457200" y="2749748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519717" y="36831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53000" y="5078788"/>
            <a:ext cx="2771775" cy="1017212"/>
            <a:chOff x="5838825" y="5385969"/>
            <a:chExt cx="2771775" cy="1017212"/>
          </a:xfrm>
        </p:grpSpPr>
        <p:sp>
          <p:nvSpPr>
            <p:cNvPr id="35" name="TextBox 83"/>
            <p:cNvSpPr txBox="1">
              <a:spLocks noChangeArrowheads="1"/>
            </p:cNvSpPr>
            <p:nvPr/>
          </p:nvSpPr>
          <p:spPr bwMode="auto">
            <a:xfrm>
              <a:off x="6083113" y="5385969"/>
              <a:ext cx="11179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epilepsy</a:t>
              </a:r>
              <a:endParaRPr lang="en-US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" name="TextBox 83"/>
            <p:cNvSpPr txBox="1">
              <a:spLocks noChangeArrowheads="1"/>
            </p:cNvSpPr>
            <p:nvPr/>
          </p:nvSpPr>
          <p:spPr bwMode="auto">
            <a:xfrm>
              <a:off x="6083113" y="5715476"/>
              <a:ext cx="12346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  <a:endParaRPr lang="en-US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7" name="TextBox 83"/>
            <p:cNvSpPr txBox="1">
              <a:spLocks noChangeArrowheads="1"/>
            </p:cNvSpPr>
            <p:nvPr/>
          </p:nvSpPr>
          <p:spPr bwMode="auto">
            <a:xfrm>
              <a:off x="6083113" y="6031468"/>
              <a:ext cx="2527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anxiety &amp; depression</a:t>
              </a:r>
              <a:endParaRPr lang="en-US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5838825" y="5395199"/>
              <a:ext cx="302743" cy="34860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5838825" y="5742637"/>
              <a:ext cx="302743" cy="34860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5838825" y="6054580"/>
              <a:ext cx="302743" cy="34860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222407" y="4034471"/>
            <a:ext cx="686225" cy="514669"/>
            <a:chOff x="5222407" y="4034471"/>
            <a:chExt cx="686225" cy="5146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407" y="4034471"/>
              <a:ext cx="686225" cy="51466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 bwMode="auto">
            <a:xfrm>
              <a:off x="5281158" y="4150847"/>
              <a:ext cx="58862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100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100" baseline="30000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nd</a:t>
              </a:r>
              <a:r>
                <a:rPr lang="en-US" sz="1100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15741" y="5901616"/>
            <a:ext cx="623531" cy="653932"/>
            <a:chOff x="5556850" y="1448010"/>
            <a:chExt cx="846331" cy="92165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449880" y="5887407"/>
            <a:ext cx="623531" cy="653932"/>
            <a:chOff x="5556850" y="1448010"/>
            <a:chExt cx="846331" cy="92165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663890" y="1828800"/>
            <a:ext cx="3797679" cy="400110"/>
            <a:chOff x="2663890" y="1828800"/>
            <a:chExt cx="3797679" cy="400110"/>
          </a:xfrm>
        </p:grpSpPr>
        <p:sp>
          <p:nvSpPr>
            <p:cNvPr id="53" name="TextBox 52"/>
            <p:cNvSpPr txBox="1"/>
            <p:nvPr/>
          </p:nvSpPr>
          <p:spPr bwMode="auto">
            <a:xfrm>
              <a:off x="2663890" y="1828800"/>
              <a:ext cx="14509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ionotropic</a:t>
              </a:r>
              <a:endParaRPr lang="en-US" sz="2000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4610100" y="1828800"/>
              <a:ext cx="18514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metabotropic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13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6705600" cy="5257800"/>
          </a:xfrm>
          <a:prstGeom prst="rect">
            <a:avLst/>
          </a:prstGeom>
        </p:spPr>
      </p:pic>
      <p:sp>
        <p:nvSpPr>
          <p:cNvPr id="6" name="TextBox 81"/>
          <p:cNvSpPr txBox="1">
            <a:spLocks noChangeArrowheads="1"/>
          </p:cNvSpPr>
          <p:nvPr/>
        </p:nvSpPr>
        <p:spPr bwMode="auto">
          <a:xfrm>
            <a:off x="2876550" y="304800"/>
            <a:ext cx="3144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Receptor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303414" y="2721173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365931" y="35688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</p:spTree>
    <p:extLst>
      <p:ext uri="{BB962C8B-B14F-4D97-AF65-F5344CB8AC3E}">
        <p14:creationId xmlns:p14="http://schemas.microsoft.com/office/powerpoint/2010/main" val="119978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7848600" cy="4552950"/>
          </a:xfrm>
          <a:prstGeom prst="rect">
            <a:avLst/>
          </a:prstGeom>
          <a:ln>
            <a:noFill/>
          </a:ln>
        </p:spPr>
      </p:pic>
      <p:grpSp>
        <p:nvGrpSpPr>
          <p:cNvPr id="63" name="Group 62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64" name="Rectangle 63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69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  <a:endPara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0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  <a:endPara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976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5102352"/>
            <a:ext cx="1856232" cy="1435608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endParaRPr lang="en-US" sz="2800" b="1" dirty="0" smtClean="0">
              <a:solidFill>
                <a:schemeClr val="bg1"/>
              </a:solidFill>
              <a:latin typeface="Symbol" pitchFamily="18" charset="2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endParaRPr lang="en-US" sz="2800" b="1" dirty="0" smtClean="0">
              <a:solidFill>
                <a:schemeClr val="bg1"/>
              </a:solidFill>
              <a:latin typeface="Symbol" pitchFamily="18" charset="2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14130" y="4808109"/>
            <a:ext cx="1858048" cy="1736164"/>
            <a:chOff x="7014130" y="4808109"/>
            <a:chExt cx="1858048" cy="173616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130" y="5105534"/>
              <a:ext cx="1858048" cy="1438739"/>
            </a:xfrm>
            <a:prstGeom prst="rect">
              <a:avLst/>
            </a:prstGeom>
          </p:spPr>
        </p:pic>
        <p:sp>
          <p:nvSpPr>
            <p:cNvPr id="111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2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27" name="TextBox 83"/>
          <p:cNvSpPr txBox="1">
            <a:spLocks noChangeArrowheads="1"/>
          </p:cNvSpPr>
          <p:nvPr/>
        </p:nvSpPr>
        <p:spPr bwMode="auto">
          <a:xfrm>
            <a:off x="7067811" y="4808109"/>
            <a:ext cx="1734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" name="TextBox 83"/>
          <p:cNvSpPr txBox="1">
            <a:spLocks noChangeArrowheads="1"/>
          </p:cNvSpPr>
          <p:nvPr/>
        </p:nvSpPr>
        <p:spPr bwMode="auto">
          <a:xfrm>
            <a:off x="7052416" y="5008192"/>
            <a:ext cx="1763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  <a:endParaRPr lang="en-US" sz="1400" dirty="0">
              <a:solidFill>
                <a:srgbClr val="FF00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" name="TextBox 83"/>
          <p:cNvSpPr txBox="1">
            <a:spLocks noChangeArrowheads="1"/>
          </p:cNvSpPr>
          <p:nvPr/>
        </p:nvSpPr>
        <p:spPr bwMode="auto">
          <a:xfrm>
            <a:off x="8220293" y="5469810"/>
            <a:ext cx="543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0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" name="TextBox 83"/>
          <p:cNvSpPr txBox="1">
            <a:spLocks noChangeArrowheads="1"/>
          </p:cNvSpPr>
          <p:nvPr/>
        </p:nvSpPr>
        <p:spPr bwMode="auto">
          <a:xfrm>
            <a:off x="8180697" y="5727700"/>
            <a:ext cx="6303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0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  <a:endPara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  <a:endPara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636167" y="2590800"/>
            <a:ext cx="1021433" cy="747210"/>
            <a:chOff x="2438400" y="1828800"/>
            <a:chExt cx="10214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862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 smtClean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3111659" y="2392427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886450" y="2365322"/>
            <a:ext cx="1021433" cy="747210"/>
            <a:chOff x="5886450" y="2365322"/>
            <a:chExt cx="10214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5285216" y="3035117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884632" y="2862130"/>
            <a:ext cx="872206" cy="1162001"/>
            <a:chOff x="1447800" y="1676400"/>
            <a:chExt cx="586884" cy="793830"/>
          </a:xfrm>
        </p:grpSpPr>
        <p:pic>
          <p:nvPicPr>
            <p:cNvPr id="107" name="Picture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TextBox 107"/>
            <p:cNvSpPr txBox="1">
              <a:spLocks noChangeArrowheads="1"/>
            </p:cNvSpPr>
            <p:nvPr/>
          </p:nvSpPr>
          <p:spPr bwMode="auto">
            <a:xfrm>
              <a:off x="1499082" y="1949290"/>
              <a:ext cx="473125" cy="21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4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51522" y="2074291"/>
            <a:ext cx="1196678" cy="897509"/>
            <a:chOff x="544017" y="1651254"/>
            <a:chExt cx="1196678" cy="8975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17" y="1651254"/>
              <a:ext cx="1196678" cy="897509"/>
            </a:xfrm>
            <a:prstGeom prst="rect">
              <a:avLst/>
            </a:prstGeom>
          </p:spPr>
        </p:pic>
        <p:sp>
          <p:nvSpPr>
            <p:cNvPr id="124" name="TextBox 123"/>
            <p:cNvSpPr txBox="1">
              <a:spLocks noChangeArrowheads="1"/>
            </p:cNvSpPr>
            <p:nvPr/>
          </p:nvSpPr>
          <p:spPr bwMode="auto">
            <a:xfrm>
              <a:off x="839680" y="1965486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14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043109" y="336047"/>
            <a:ext cx="623531" cy="653932"/>
            <a:chOff x="5556850" y="1448010"/>
            <a:chExt cx="846331" cy="921658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4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1897168" y="4724573"/>
            <a:ext cx="5035376" cy="1879963"/>
            <a:chOff x="1965050" y="4591223"/>
            <a:chExt cx="5035376" cy="1879963"/>
          </a:xfrm>
        </p:grpSpPr>
        <p:grpSp>
          <p:nvGrpSpPr>
            <p:cNvPr id="83" name="Group 82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8" name="TextBox 147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 smtClean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6" name="TextBox 145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 smtClean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 smtClean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2" name="TextBox 141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 smtClean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125" name="TextBox 124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99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2" y="824120"/>
            <a:ext cx="365760" cy="274320"/>
          </a:xfrm>
          <a:prstGeom prst="rect">
            <a:avLst/>
          </a:prstGeom>
        </p:spPr>
      </p:pic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2514600" y="304800"/>
            <a:ext cx="3862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Allosteric Modulation</a:t>
            </a:r>
            <a:endParaRPr lang="en-US" sz="28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1910743" y="772894"/>
            <a:ext cx="6766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  <a:endParaRPr lang="en-US" i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752475" y="762000"/>
            <a:ext cx="1364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6032749" y="1325404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2" name="Picture 41" descr="D:\kuloth\2011\July\21-07-2011\NRD_aop\images\nrd3502-f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4210" b="60319"/>
          <a:stretch/>
        </p:blipFill>
        <p:spPr bwMode="auto">
          <a:xfrm>
            <a:off x="5681663" y="3848100"/>
            <a:ext cx="2873809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 bwMode="auto">
          <a:xfrm>
            <a:off x="5750496" y="3673198"/>
            <a:ext cx="56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362397" y="3558898"/>
            <a:ext cx="819455" cy="360521"/>
            <a:chOff x="6096000" y="3678079"/>
            <a:chExt cx="819455" cy="36052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6223438" y="3678079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6096000" y="3792379"/>
              <a:ext cx="8194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</a:t>
              </a:r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97384" y="3558898"/>
            <a:ext cx="822661" cy="360521"/>
            <a:chOff x="6800545" y="3657600"/>
            <a:chExt cx="822661" cy="360521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6929586" y="365760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6800545" y="3771900"/>
              <a:ext cx="8226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</a:t>
              </a:r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76940" y="3558898"/>
            <a:ext cx="647934" cy="360521"/>
            <a:chOff x="7636740" y="3581400"/>
            <a:chExt cx="647934" cy="360521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78418" y="358140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7636740" y="3695700"/>
              <a:ext cx="6479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antag</a:t>
              </a:r>
              <a:endPara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87780" y="3996241"/>
            <a:ext cx="398620" cy="1228221"/>
            <a:chOff x="5181600" y="4343401"/>
            <a:chExt cx="398620" cy="1228221"/>
          </a:xfrm>
        </p:grpSpPr>
        <p:sp>
          <p:nvSpPr>
            <p:cNvPr id="66" name="TextBox 65"/>
            <p:cNvSpPr txBox="1"/>
            <p:nvPr/>
          </p:nvSpPr>
          <p:spPr bwMode="auto">
            <a:xfrm rot="16200000">
              <a:off x="4713042" y="4834401"/>
              <a:ext cx="11833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Relative GABA-</a:t>
              </a:r>
            </a:p>
          </p:txBody>
        </p:sp>
        <p:sp>
          <p:nvSpPr>
            <p:cNvPr id="67" name="TextBox 66"/>
            <p:cNvSpPr txBox="1"/>
            <p:nvPr/>
          </p:nvSpPr>
          <p:spPr bwMode="auto">
            <a:xfrm rot="16200000">
              <a:off x="4842999" y="4834401"/>
              <a:ext cx="12282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induced current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5388755" y="5105403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2.0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5505775" y="3890966"/>
            <a:ext cx="2616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5388755" y="4210047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0.5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5388755" y="4511515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1.0</a:t>
            </a:r>
          </a:p>
        </p:txBody>
      </p: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7118599" y="5280025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2645137" y="1426443"/>
            <a:ext cx="3303156" cy="2002557"/>
            <a:chOff x="-2196335" y="1137210"/>
            <a:chExt cx="3303156" cy="2002557"/>
          </a:xfrm>
        </p:grpSpPr>
        <p:grpSp>
          <p:nvGrpSpPr>
            <p:cNvPr id="148" name="Group 147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52" name="Picture 151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53" name="TextBox 152"/>
              <p:cNvSpPr txBox="1"/>
              <p:nvPr/>
            </p:nvSpPr>
            <p:spPr bwMode="auto">
              <a:xfrm>
                <a:off x="-744996" y="2320803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endParaRPr lang="en-US" sz="800" b="1" dirty="0" smtClean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 bwMode="auto">
              <a:xfrm>
                <a:off x="-523364" y="2477758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endParaRPr lang="en-US" sz="800" b="1" dirty="0" smtClean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 bwMode="auto">
              <a:xfrm>
                <a:off x="-681797" y="2488204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 smtClean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 bwMode="auto">
              <a:xfrm>
                <a:off x="-455263" y="2330219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 smtClean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 bwMode="auto">
              <a:xfrm>
                <a:off x="-589244" y="2211405"/>
                <a:ext cx="2263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 smtClean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162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50" name="TextBox 149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4755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1" name="TextBox 150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722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905000" y="1320559"/>
            <a:ext cx="2036386" cy="1621173"/>
            <a:chOff x="376307" y="1730134"/>
            <a:chExt cx="2036386" cy="1621173"/>
          </a:xfrm>
        </p:grpSpPr>
        <p:sp>
          <p:nvSpPr>
            <p:cNvPr id="164" name="Rectangle 163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482872" y="3581400"/>
            <a:ext cx="2845143" cy="627803"/>
            <a:chOff x="482872" y="3581400"/>
            <a:chExt cx="2845143" cy="627803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81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9284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222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958624" y="4507468"/>
            <a:ext cx="3317664" cy="369332"/>
            <a:chOff x="958624" y="4131464"/>
            <a:chExt cx="3317664" cy="369332"/>
          </a:xfrm>
        </p:grpSpPr>
        <p:sp>
          <p:nvSpPr>
            <p:cNvPr id="85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3172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958624" y="5193268"/>
            <a:ext cx="2624332" cy="369332"/>
            <a:chOff x="958624" y="4412454"/>
            <a:chExt cx="2624332" cy="369332"/>
          </a:xfrm>
        </p:grpSpPr>
        <p:sp>
          <p:nvSpPr>
            <p:cNvPr id="90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479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1286978" y="4114800"/>
            <a:ext cx="2152889" cy="369332"/>
            <a:chOff x="1286978" y="4114800"/>
            <a:chExt cx="2152889" cy="369332"/>
          </a:xfrm>
        </p:grpSpPr>
        <p:sp>
          <p:nvSpPr>
            <p:cNvPr id="94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2071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1286978" y="4796502"/>
            <a:ext cx="901058" cy="369332"/>
            <a:chOff x="1286978" y="4796502"/>
            <a:chExt cx="901058" cy="369332"/>
          </a:xfrm>
        </p:grpSpPr>
        <p:sp>
          <p:nvSpPr>
            <p:cNvPr id="99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 smtClean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1286978" y="5486400"/>
            <a:ext cx="1463275" cy="369332"/>
            <a:chOff x="1286978" y="5486400"/>
            <a:chExt cx="1463275" cy="369332"/>
          </a:xfrm>
        </p:grpSpPr>
        <p:sp>
          <p:nvSpPr>
            <p:cNvPr id="104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3840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74" name="Oval 73"/>
          <p:cNvSpPr/>
          <p:nvPr/>
        </p:nvSpPr>
        <p:spPr>
          <a:xfrm>
            <a:off x="4354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501922" y="268019"/>
            <a:ext cx="623531" cy="653932"/>
            <a:chOff x="5556850" y="1448010"/>
            <a:chExt cx="846331" cy="921658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8" name="Group 127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29" name="Freeform 12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548156" y="4949884"/>
            <a:ext cx="623531" cy="653932"/>
            <a:chOff x="5556850" y="1448010"/>
            <a:chExt cx="846331" cy="921658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extBox 134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6892558" y="2873441"/>
            <a:ext cx="623531" cy="653932"/>
            <a:chOff x="5556850" y="1448010"/>
            <a:chExt cx="846331" cy="921658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8" name="Group 137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39" name="Freeform 13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extBox 13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165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defRPr sz="2800" dirty="0" smtClean="0">
            <a:latin typeface="Arial Rounded MT Bold" pitchFamily="34" charset="0"/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10320</TotalTime>
  <Words>1617</Words>
  <Application>Microsoft Office PowerPoint</Application>
  <PresentationFormat>On-screen Show (4:3)</PresentationFormat>
  <Paragraphs>640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  <vt:variant>
        <vt:lpstr>Custom Shows</vt:lpstr>
      </vt:variant>
      <vt:variant>
        <vt:i4>1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649</cp:revision>
  <dcterms:created xsi:type="dcterms:W3CDTF">2012-02-27T14:09:46Z</dcterms:created>
  <dcterms:modified xsi:type="dcterms:W3CDTF">2013-04-03T16:26:36Z</dcterms:modified>
</cp:coreProperties>
</file>