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42" r:id="rId2"/>
    <p:sldId id="305" r:id="rId3"/>
    <p:sldId id="306" r:id="rId4"/>
    <p:sldId id="354" r:id="rId5"/>
    <p:sldId id="337" r:id="rId6"/>
    <p:sldId id="338" r:id="rId7"/>
    <p:sldId id="347" r:id="rId8"/>
    <p:sldId id="361" r:id="rId9"/>
    <p:sldId id="356" r:id="rId10"/>
    <p:sldId id="355" r:id="rId11"/>
    <p:sldId id="362" r:id="rId12"/>
    <p:sldId id="357" r:id="rId13"/>
    <p:sldId id="344" r:id="rId14"/>
    <p:sldId id="345" r:id="rId15"/>
    <p:sldId id="307" r:id="rId16"/>
    <p:sldId id="262" r:id="rId17"/>
    <p:sldId id="282" r:id="rId18"/>
    <p:sldId id="310" r:id="rId19"/>
    <p:sldId id="311" r:id="rId20"/>
    <p:sldId id="312" r:id="rId21"/>
    <p:sldId id="314" r:id="rId22"/>
    <p:sldId id="372" r:id="rId23"/>
    <p:sldId id="373" r:id="rId24"/>
    <p:sldId id="315" r:id="rId25"/>
    <p:sldId id="316" r:id="rId26"/>
    <p:sldId id="317" r:id="rId27"/>
    <p:sldId id="303" r:id="rId28"/>
    <p:sldId id="382" r:id="rId29"/>
    <p:sldId id="378" r:id="rId30"/>
    <p:sldId id="383" r:id="rId31"/>
    <p:sldId id="379" r:id="rId32"/>
    <p:sldId id="380" r:id="rId33"/>
    <p:sldId id="363" r:id="rId34"/>
    <p:sldId id="366" r:id="rId35"/>
    <p:sldId id="367" r:id="rId36"/>
    <p:sldId id="381" r:id="rId37"/>
    <p:sldId id="270" r:id="rId38"/>
    <p:sldId id="332" r:id="rId39"/>
    <p:sldId id="369" r:id="rId40"/>
    <p:sldId id="333" r:id="rId41"/>
    <p:sldId id="368" r:id="rId42"/>
    <p:sldId id="266" r:id="rId43"/>
    <p:sldId id="271" r:id="rId44"/>
    <p:sldId id="272" r:id="rId45"/>
    <p:sldId id="276" r:id="rId46"/>
    <p:sldId id="286" r:id="rId47"/>
    <p:sldId id="274" r:id="rId48"/>
    <p:sldId id="284" r:id="rId49"/>
    <p:sldId id="285" r:id="rId50"/>
    <p:sldId id="283" r:id="rId51"/>
    <p:sldId id="318" r:id="rId52"/>
    <p:sldId id="319" r:id="rId53"/>
    <p:sldId id="320" r:id="rId54"/>
    <p:sldId id="321" r:id="rId55"/>
    <p:sldId id="322" r:id="rId56"/>
    <p:sldId id="323" r:id="rId57"/>
    <p:sldId id="325" r:id="rId58"/>
    <p:sldId id="287" r:id="rId59"/>
    <p:sldId id="288" r:id="rId60"/>
    <p:sldId id="290" r:id="rId61"/>
    <p:sldId id="289" r:id="rId62"/>
    <p:sldId id="358" r:id="rId63"/>
    <p:sldId id="359" r:id="rId64"/>
    <p:sldId id="326" r:id="rId65"/>
    <p:sldId id="327" r:id="rId66"/>
    <p:sldId id="331" r:id="rId67"/>
    <p:sldId id="297" r:id="rId6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BF7F7F"/>
    <a:srgbClr val="009900"/>
    <a:srgbClr val="FFFF00"/>
    <a:srgbClr val="00FF00"/>
    <a:srgbClr val="800080"/>
    <a:srgbClr val="0000FF"/>
    <a:srgbClr val="CCFF66"/>
    <a:srgbClr val="FFFF66"/>
    <a:srgbClr val="C0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187" autoAdjust="0"/>
    <p:restoredTop sz="94660"/>
  </p:normalViewPr>
  <p:slideViewPr>
    <p:cSldViewPr>
      <p:cViewPr varScale="1">
        <p:scale>
          <a:sx n="61" d="100"/>
          <a:sy n="61" d="100"/>
        </p:scale>
        <p:origin x="1482" y="2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0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A40CF1B-64FE-4197-857A-46F133D883A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823AA7-780B-4E1F-8CE3-6C61E8F77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43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50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98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69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71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3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50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05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3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40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20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99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97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503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85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441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56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754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587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873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696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78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750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30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178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864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26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308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14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7287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817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817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636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86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98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38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1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82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40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4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9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5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9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9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6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9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6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E9C97-5F76-4FEC-9CFF-1BB9971E8983}" type="datetimeFigureOut">
              <a:rPr lang="en-US" smtClean="0"/>
              <a:t>4/15/2018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9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2.gif"/><Relationship Id="rId2" Type="http://schemas.openxmlformats.org/officeDocument/2006/relationships/notesSlide" Target="../notesSlides/notesSlide14.xml"/><Relationship Id="rId16" Type="http://schemas.microsoft.com/office/2007/relationships/hdphoto" Target="../media/hdphoto1.wdp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0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12" Type="http://schemas.openxmlformats.org/officeDocument/2006/relationships/slide" Target="slide4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image" Target="../media/image18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6.pn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image" Target="../media/image18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nba.uth.tmc.edu/neuroscience/s2/chapter08.html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600.png"/><Relationship Id="rId4" Type="http://schemas.openxmlformats.org/officeDocument/2006/relationships/image" Target="../media/image66.png"/><Relationship Id="rId9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1.png"/><Relationship Id="rId7" Type="http://schemas.openxmlformats.org/officeDocument/2006/relationships/image" Target="../media/image60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5.png"/><Relationship Id="rId5" Type="http://schemas.openxmlformats.org/officeDocument/2006/relationships/image" Target="../media/image67.png"/><Relationship Id="rId10" Type="http://schemas.openxmlformats.org/officeDocument/2006/relationships/image" Target="../media/image74.png"/><Relationship Id="rId4" Type="http://schemas.openxmlformats.org/officeDocument/2006/relationships/image" Target="../media/image66.png"/><Relationship Id="rId9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8.png"/><Relationship Id="rId3" Type="http://schemas.openxmlformats.org/officeDocument/2006/relationships/image" Target="../media/image77.png"/><Relationship Id="rId7" Type="http://schemas.openxmlformats.org/officeDocument/2006/relationships/image" Target="../media/image68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5.png"/><Relationship Id="rId5" Type="http://schemas.openxmlformats.org/officeDocument/2006/relationships/image" Target="../media/image66.png"/><Relationship Id="rId10" Type="http://schemas.openxmlformats.org/officeDocument/2006/relationships/image" Target="../media/image73.png"/><Relationship Id="rId4" Type="http://schemas.openxmlformats.org/officeDocument/2006/relationships/image" Target="../media/image71.png"/><Relationship Id="rId9" Type="http://schemas.openxmlformats.org/officeDocument/2006/relationships/image" Target="../media/image61.png"/><Relationship Id="rId1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81.png"/><Relationship Id="rId3" Type="http://schemas.openxmlformats.org/officeDocument/2006/relationships/image" Target="../media/image80.png"/><Relationship Id="rId7" Type="http://schemas.openxmlformats.org/officeDocument/2006/relationships/image" Target="../media/image68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5.png"/><Relationship Id="rId5" Type="http://schemas.openxmlformats.org/officeDocument/2006/relationships/image" Target="../media/image66.png"/><Relationship Id="rId15" Type="http://schemas.openxmlformats.org/officeDocument/2006/relationships/image" Target="../media/image79.png"/><Relationship Id="rId10" Type="http://schemas.openxmlformats.org/officeDocument/2006/relationships/image" Target="../media/image73.png"/><Relationship Id="rId4" Type="http://schemas.openxmlformats.org/officeDocument/2006/relationships/image" Target="../media/image71.png"/><Relationship Id="rId9" Type="http://schemas.openxmlformats.org/officeDocument/2006/relationships/image" Target="../media/image61.png"/><Relationship Id="rId1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81.png"/><Relationship Id="rId3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5.png"/><Relationship Id="rId5" Type="http://schemas.openxmlformats.org/officeDocument/2006/relationships/image" Target="../media/image66.png"/><Relationship Id="rId15" Type="http://schemas.openxmlformats.org/officeDocument/2006/relationships/image" Target="../media/image79.png"/><Relationship Id="rId10" Type="http://schemas.openxmlformats.org/officeDocument/2006/relationships/image" Target="../media/image73.png"/><Relationship Id="rId4" Type="http://schemas.openxmlformats.org/officeDocument/2006/relationships/image" Target="../media/image71.png"/><Relationship Id="rId9" Type="http://schemas.openxmlformats.org/officeDocument/2006/relationships/image" Target="../media/image61.png"/><Relationship Id="rId1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17.gif"/><Relationship Id="rId5" Type="http://schemas.openxmlformats.org/officeDocument/2006/relationships/image" Target="../media/image76.png"/><Relationship Id="rId10" Type="http://schemas.openxmlformats.org/officeDocument/2006/relationships/image" Target="../media/image2.png"/><Relationship Id="rId4" Type="http://schemas.openxmlformats.org/officeDocument/2006/relationships/image" Target="../media/image75.png"/><Relationship Id="rId9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6.png"/><Relationship Id="rId3" Type="http://schemas.openxmlformats.org/officeDocument/2006/relationships/image" Target="../media/image80.png"/><Relationship Id="rId7" Type="http://schemas.openxmlformats.org/officeDocument/2006/relationships/image" Target="../media/image67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3.png"/><Relationship Id="rId5" Type="http://schemas.openxmlformats.org/officeDocument/2006/relationships/image" Target="../media/image71.png"/><Relationship Id="rId15" Type="http://schemas.openxmlformats.org/officeDocument/2006/relationships/image" Target="../media/image83.png"/><Relationship Id="rId10" Type="http://schemas.openxmlformats.org/officeDocument/2006/relationships/image" Target="../media/image61.png"/><Relationship Id="rId4" Type="http://schemas.openxmlformats.org/officeDocument/2006/relationships/image" Target="../media/image82.png"/><Relationship Id="rId9" Type="http://schemas.openxmlformats.org/officeDocument/2006/relationships/image" Target="../media/image60.png"/><Relationship Id="rId1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8.png"/><Relationship Id="rId18" Type="http://schemas.openxmlformats.org/officeDocument/2006/relationships/image" Target="../media/image86.png"/><Relationship Id="rId26" Type="http://schemas.openxmlformats.org/officeDocument/2006/relationships/image" Target="../media/image89.png"/><Relationship Id="rId3" Type="http://schemas.openxmlformats.org/officeDocument/2006/relationships/image" Target="../media/image82.png"/><Relationship Id="rId21" Type="http://schemas.openxmlformats.org/officeDocument/2006/relationships/image" Target="../media/image32.gif"/><Relationship Id="rId7" Type="http://schemas.openxmlformats.org/officeDocument/2006/relationships/image" Target="../media/image68.png"/><Relationship Id="rId12" Type="http://schemas.openxmlformats.org/officeDocument/2006/relationships/image" Target="../media/image76.png"/><Relationship Id="rId17" Type="http://schemas.openxmlformats.org/officeDocument/2006/relationships/image" Target="../media/image85.png"/><Relationship Id="rId25" Type="http://schemas.openxmlformats.org/officeDocument/2006/relationships/image" Target="../media/image55.jpe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84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5.png"/><Relationship Id="rId24" Type="http://schemas.openxmlformats.org/officeDocument/2006/relationships/image" Target="../media/image2.png"/><Relationship Id="rId5" Type="http://schemas.openxmlformats.org/officeDocument/2006/relationships/image" Target="../media/image66.png"/><Relationship Id="rId15" Type="http://schemas.openxmlformats.org/officeDocument/2006/relationships/image" Target="../media/image83.png"/><Relationship Id="rId23" Type="http://schemas.openxmlformats.org/officeDocument/2006/relationships/image" Target="../media/image88.png"/><Relationship Id="rId10" Type="http://schemas.openxmlformats.org/officeDocument/2006/relationships/image" Target="../media/image73.png"/><Relationship Id="rId19" Type="http://schemas.openxmlformats.org/officeDocument/2006/relationships/image" Target="../media/image87.png"/><Relationship Id="rId4" Type="http://schemas.openxmlformats.org/officeDocument/2006/relationships/image" Target="../media/image71.png"/><Relationship Id="rId9" Type="http://schemas.openxmlformats.org/officeDocument/2006/relationships/image" Target="../media/image61.png"/><Relationship Id="rId14" Type="http://schemas.openxmlformats.org/officeDocument/2006/relationships/image" Target="../media/image81.png"/><Relationship Id="rId22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2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94.png"/><Relationship Id="rId10" Type="http://schemas.openxmlformats.org/officeDocument/2006/relationships/image" Target="../media/image105.png"/><Relationship Id="rId4" Type="http://schemas.openxmlformats.org/officeDocument/2006/relationships/image" Target="../media/image36.png"/><Relationship Id="rId9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94.png"/><Relationship Id="rId4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8.png"/><Relationship Id="rId10" Type="http://schemas.openxmlformats.org/officeDocument/2006/relationships/image" Target="../media/image117.png"/><Relationship Id="rId4" Type="http://schemas.openxmlformats.org/officeDocument/2006/relationships/image" Target="../media/image112.png"/><Relationship Id="rId9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9.png"/><Relationship Id="rId5" Type="http://schemas.openxmlformats.org/officeDocument/2006/relationships/image" Target="../media/image18.png"/><Relationship Id="rId10" Type="http://schemas.openxmlformats.org/officeDocument/2006/relationships/image" Target="../media/image117.png"/><Relationship Id="rId4" Type="http://schemas.openxmlformats.org/officeDocument/2006/relationships/image" Target="../media/image112.png"/><Relationship Id="rId9" Type="http://schemas.openxmlformats.org/officeDocument/2006/relationships/image" Target="../media/image11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vingwithendometriosis.org/wp-content/uploads/2010/04/thefarside-porcupi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0" b="6872"/>
          <a:stretch/>
        </p:blipFill>
        <p:spPr bwMode="auto">
          <a:xfrm>
            <a:off x="3028044" y="1095573"/>
            <a:ext cx="2686956" cy="301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9000" y="4073723"/>
            <a:ext cx="443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Rounded MT Bold" pitchFamily="34" charset="0"/>
              </a:rPr>
              <a:t>“Well, I guess that explains the abdominal pains.”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3292" y="571500"/>
            <a:ext cx="937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Pain</a:t>
            </a:r>
          </a:p>
        </p:txBody>
      </p:sp>
    </p:spTree>
    <p:extLst>
      <p:ext uri="{BB962C8B-B14F-4D97-AF65-F5344CB8AC3E}">
        <p14:creationId xmlns:p14="http://schemas.microsoft.com/office/powerpoint/2010/main" val="25901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9" name="TextBox 8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18162"/>
          <a:stretch/>
        </p:blipFill>
        <p:spPr>
          <a:xfrm>
            <a:off x="1219200" y="2167265"/>
            <a:ext cx="6663028" cy="33191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5833735"/>
            <a:ext cx="2324355" cy="6119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7" y="203658"/>
            <a:ext cx="2281654" cy="157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80682"/>
          <a:stretch/>
        </p:blipFill>
        <p:spPr>
          <a:xfrm>
            <a:off x="1828466" y="1478289"/>
            <a:ext cx="5944268" cy="883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867400"/>
            <a:ext cx="2294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 Rounded MT Bold" pitchFamily="34" charset="0"/>
              </a:rPr>
              <a:t>New York Times, January 2017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8" name="TextBox 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8" y="2362200"/>
            <a:ext cx="8937789" cy="25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4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15" y="1676400"/>
            <a:ext cx="5265836" cy="367731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18" name="TextBox 1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704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uron interac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81100"/>
            <a:ext cx="826923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02711" y="304800"/>
            <a:ext cx="341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Neurons &amp; Activity</a:t>
            </a:r>
          </a:p>
        </p:txBody>
      </p:sp>
    </p:spTree>
    <p:extLst>
      <p:ext uri="{BB962C8B-B14F-4D97-AF65-F5344CB8AC3E}">
        <p14:creationId xmlns:p14="http://schemas.microsoft.com/office/powerpoint/2010/main" val="16067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4397" y="1295400"/>
            <a:ext cx="11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synapse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35711" y="1673562"/>
            <a:ext cx="143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transmitter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34755" y="1394211"/>
            <a:ext cx="1432443" cy="671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receptor</a:t>
            </a:r>
          </a:p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for</a:t>
            </a:r>
          </a:p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transmitter</a:t>
            </a:r>
          </a:p>
        </p:txBody>
      </p:sp>
      <p:sp>
        <p:nvSpPr>
          <p:cNvPr id="3" name="Freeform 2"/>
          <p:cNvSpPr/>
          <p:nvPr/>
        </p:nvSpPr>
        <p:spPr>
          <a:xfrm>
            <a:off x="1371600" y="1440759"/>
            <a:ext cx="2152876" cy="2306127"/>
          </a:xfrm>
          <a:custGeom>
            <a:avLst/>
            <a:gdLst>
              <a:gd name="connsiteX0" fmla="*/ 0 w 2262103"/>
              <a:gd name="connsiteY0" fmla="*/ 948744 h 2588111"/>
              <a:gd name="connsiteX1" fmla="*/ 1943100 w 2262103"/>
              <a:gd name="connsiteY1" fmla="*/ 958269 h 2588111"/>
              <a:gd name="connsiteX2" fmla="*/ 2124075 w 2262103"/>
              <a:gd name="connsiteY2" fmla="*/ 43869 h 2588111"/>
              <a:gd name="connsiteX3" fmla="*/ 2257425 w 2262103"/>
              <a:gd name="connsiteY3" fmla="*/ 2558469 h 2588111"/>
              <a:gd name="connsiteX4" fmla="*/ 1952625 w 2262103"/>
              <a:gd name="connsiteY4" fmla="*/ 1415469 h 2588111"/>
              <a:gd name="connsiteX5" fmla="*/ 28575 w 2262103"/>
              <a:gd name="connsiteY5" fmla="*/ 1301169 h 2588111"/>
              <a:gd name="connsiteX0" fmla="*/ 0 w 2404211"/>
              <a:gd name="connsiteY0" fmla="*/ 985727 h 2626510"/>
              <a:gd name="connsiteX1" fmla="*/ 1943100 w 2404211"/>
              <a:gd name="connsiteY1" fmla="*/ 995252 h 2626510"/>
              <a:gd name="connsiteX2" fmla="*/ 2390775 w 2404211"/>
              <a:gd name="connsiteY2" fmla="*/ 42752 h 2626510"/>
              <a:gd name="connsiteX3" fmla="*/ 2257425 w 2404211"/>
              <a:gd name="connsiteY3" fmla="*/ 2595452 h 2626510"/>
              <a:gd name="connsiteX4" fmla="*/ 1952625 w 2404211"/>
              <a:gd name="connsiteY4" fmla="*/ 1452452 h 2626510"/>
              <a:gd name="connsiteX5" fmla="*/ 28575 w 2404211"/>
              <a:gd name="connsiteY5" fmla="*/ 1338152 h 2626510"/>
              <a:gd name="connsiteX0" fmla="*/ 0 w 2624087"/>
              <a:gd name="connsiteY0" fmla="*/ 1131701 h 2772484"/>
              <a:gd name="connsiteX1" fmla="*/ 1943100 w 2624087"/>
              <a:gd name="connsiteY1" fmla="*/ 1141226 h 2772484"/>
              <a:gd name="connsiteX2" fmla="*/ 2390775 w 2624087"/>
              <a:gd name="connsiteY2" fmla="*/ 188726 h 2772484"/>
              <a:gd name="connsiteX3" fmla="*/ 2257425 w 2624087"/>
              <a:gd name="connsiteY3" fmla="*/ 2741426 h 2772484"/>
              <a:gd name="connsiteX4" fmla="*/ 1952625 w 2624087"/>
              <a:gd name="connsiteY4" fmla="*/ 1598426 h 2772484"/>
              <a:gd name="connsiteX5" fmla="*/ 28575 w 2624087"/>
              <a:gd name="connsiteY5" fmla="*/ 1484126 h 2772484"/>
              <a:gd name="connsiteX0" fmla="*/ 0 w 2416554"/>
              <a:gd name="connsiteY0" fmla="*/ 998213 h 2908770"/>
              <a:gd name="connsiteX1" fmla="*/ 1943100 w 2416554"/>
              <a:gd name="connsiteY1" fmla="*/ 1007738 h 2908770"/>
              <a:gd name="connsiteX2" fmla="*/ 2390775 w 2416554"/>
              <a:gd name="connsiteY2" fmla="*/ 55238 h 2908770"/>
              <a:gd name="connsiteX3" fmla="*/ 2318385 w 2416554"/>
              <a:gd name="connsiteY3" fmla="*/ 2882258 h 2908770"/>
              <a:gd name="connsiteX4" fmla="*/ 1952625 w 2416554"/>
              <a:gd name="connsiteY4" fmla="*/ 1464938 h 2908770"/>
              <a:gd name="connsiteX5" fmla="*/ 28575 w 2416554"/>
              <a:gd name="connsiteY5" fmla="*/ 1350638 h 2908770"/>
              <a:gd name="connsiteX0" fmla="*/ 0 w 2451196"/>
              <a:gd name="connsiteY0" fmla="*/ 998213 h 2982239"/>
              <a:gd name="connsiteX1" fmla="*/ 1943100 w 2451196"/>
              <a:gd name="connsiteY1" fmla="*/ 1007738 h 2982239"/>
              <a:gd name="connsiteX2" fmla="*/ 2390775 w 2451196"/>
              <a:gd name="connsiteY2" fmla="*/ 55238 h 2982239"/>
              <a:gd name="connsiteX3" fmla="*/ 2318385 w 2451196"/>
              <a:gd name="connsiteY3" fmla="*/ 2882258 h 2982239"/>
              <a:gd name="connsiteX4" fmla="*/ 1952625 w 2451196"/>
              <a:gd name="connsiteY4" fmla="*/ 1464938 h 2982239"/>
              <a:gd name="connsiteX5" fmla="*/ 28575 w 2451196"/>
              <a:gd name="connsiteY5" fmla="*/ 1350638 h 2982239"/>
              <a:gd name="connsiteX0" fmla="*/ 0 w 2417484"/>
              <a:gd name="connsiteY0" fmla="*/ 998213 h 2933326"/>
              <a:gd name="connsiteX1" fmla="*/ 1943100 w 2417484"/>
              <a:gd name="connsiteY1" fmla="*/ 1007738 h 2933326"/>
              <a:gd name="connsiteX2" fmla="*/ 2390775 w 2417484"/>
              <a:gd name="connsiteY2" fmla="*/ 55238 h 2933326"/>
              <a:gd name="connsiteX3" fmla="*/ 2318385 w 2417484"/>
              <a:gd name="connsiteY3" fmla="*/ 2882258 h 2933326"/>
              <a:gd name="connsiteX4" fmla="*/ 1922145 w 2417484"/>
              <a:gd name="connsiteY4" fmla="*/ 1838318 h 2933326"/>
              <a:gd name="connsiteX5" fmla="*/ 28575 w 2417484"/>
              <a:gd name="connsiteY5" fmla="*/ 1350638 h 2933326"/>
              <a:gd name="connsiteX0" fmla="*/ 0 w 2469870"/>
              <a:gd name="connsiteY0" fmla="*/ 1004786 h 3072932"/>
              <a:gd name="connsiteX1" fmla="*/ 1943100 w 2469870"/>
              <a:gd name="connsiteY1" fmla="*/ 1014311 h 3072932"/>
              <a:gd name="connsiteX2" fmla="*/ 2390775 w 2469870"/>
              <a:gd name="connsiteY2" fmla="*/ 61811 h 3072932"/>
              <a:gd name="connsiteX3" fmla="*/ 2425065 w 2469870"/>
              <a:gd name="connsiteY3" fmla="*/ 3025991 h 3072932"/>
              <a:gd name="connsiteX4" fmla="*/ 1922145 w 2469870"/>
              <a:gd name="connsiteY4" fmla="*/ 1844891 h 3072932"/>
              <a:gd name="connsiteX5" fmla="*/ 28575 w 2469870"/>
              <a:gd name="connsiteY5" fmla="*/ 1357211 h 3072932"/>
              <a:gd name="connsiteX0" fmla="*/ 0 w 2450254"/>
              <a:gd name="connsiteY0" fmla="*/ 1009278 h 3166464"/>
              <a:gd name="connsiteX1" fmla="*/ 1943100 w 2450254"/>
              <a:gd name="connsiteY1" fmla="*/ 1018803 h 3166464"/>
              <a:gd name="connsiteX2" fmla="*/ 2390775 w 2450254"/>
              <a:gd name="connsiteY2" fmla="*/ 66303 h 3166464"/>
              <a:gd name="connsiteX3" fmla="*/ 2394585 w 2450254"/>
              <a:gd name="connsiteY3" fmla="*/ 3121923 h 3166464"/>
              <a:gd name="connsiteX4" fmla="*/ 1922145 w 2450254"/>
              <a:gd name="connsiteY4" fmla="*/ 1849383 h 3166464"/>
              <a:gd name="connsiteX5" fmla="*/ 28575 w 2450254"/>
              <a:gd name="connsiteY5" fmla="*/ 1361703 h 3166464"/>
              <a:gd name="connsiteX0" fmla="*/ 9525 w 2459779"/>
              <a:gd name="connsiteY0" fmla="*/ 1009278 h 3164818"/>
              <a:gd name="connsiteX1" fmla="*/ 1952625 w 2459779"/>
              <a:gd name="connsiteY1" fmla="*/ 1018803 h 3164818"/>
              <a:gd name="connsiteX2" fmla="*/ 2400300 w 2459779"/>
              <a:gd name="connsiteY2" fmla="*/ 66303 h 3164818"/>
              <a:gd name="connsiteX3" fmla="*/ 2404110 w 2459779"/>
              <a:gd name="connsiteY3" fmla="*/ 3121923 h 3164818"/>
              <a:gd name="connsiteX4" fmla="*/ 1931670 w 2459779"/>
              <a:gd name="connsiteY4" fmla="*/ 1849383 h 3164818"/>
              <a:gd name="connsiteX5" fmla="*/ 0 w 2459779"/>
              <a:gd name="connsiteY5" fmla="*/ 1719843 h 3164818"/>
              <a:gd name="connsiteX0" fmla="*/ 9525 w 2464477"/>
              <a:gd name="connsiteY0" fmla="*/ 994106 h 3149646"/>
              <a:gd name="connsiteX1" fmla="*/ 1876425 w 2464477"/>
              <a:gd name="connsiteY1" fmla="*/ 1178891 h 3149646"/>
              <a:gd name="connsiteX2" fmla="*/ 2400300 w 2464477"/>
              <a:gd name="connsiteY2" fmla="*/ 51131 h 3149646"/>
              <a:gd name="connsiteX3" fmla="*/ 2404110 w 2464477"/>
              <a:gd name="connsiteY3" fmla="*/ 3106751 h 3149646"/>
              <a:gd name="connsiteX4" fmla="*/ 1931670 w 2464477"/>
              <a:gd name="connsiteY4" fmla="*/ 1834211 h 3149646"/>
              <a:gd name="connsiteX5" fmla="*/ 0 w 2464477"/>
              <a:gd name="connsiteY5" fmla="*/ 1704671 h 3149646"/>
              <a:gd name="connsiteX0" fmla="*/ 1905 w 2464477"/>
              <a:gd name="connsiteY0" fmla="*/ 1132012 h 3150392"/>
              <a:gd name="connsiteX1" fmla="*/ 1876425 w 2464477"/>
              <a:gd name="connsiteY1" fmla="*/ 1179637 h 3150392"/>
              <a:gd name="connsiteX2" fmla="*/ 2400300 w 2464477"/>
              <a:gd name="connsiteY2" fmla="*/ 51877 h 3150392"/>
              <a:gd name="connsiteX3" fmla="*/ 2404110 w 2464477"/>
              <a:gd name="connsiteY3" fmla="*/ 3107497 h 3150392"/>
              <a:gd name="connsiteX4" fmla="*/ 1931670 w 2464477"/>
              <a:gd name="connsiteY4" fmla="*/ 1834957 h 3150392"/>
              <a:gd name="connsiteX5" fmla="*/ 0 w 2464477"/>
              <a:gd name="connsiteY5" fmla="*/ 1705417 h 315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4477" h="3150392">
                <a:moveTo>
                  <a:pt x="1905" y="1132012"/>
                </a:moveTo>
                <a:cubicBezTo>
                  <a:pt x="796448" y="1212181"/>
                  <a:pt x="1476693" y="1359659"/>
                  <a:pt x="1876425" y="1179637"/>
                </a:cubicBezTo>
                <a:cubicBezTo>
                  <a:pt x="2276157" y="999615"/>
                  <a:pt x="2312352" y="-269433"/>
                  <a:pt x="2400300" y="51877"/>
                </a:cubicBezTo>
                <a:cubicBezTo>
                  <a:pt x="2488248" y="373187"/>
                  <a:pt x="2482215" y="2810317"/>
                  <a:pt x="2404110" y="3107497"/>
                </a:cubicBezTo>
                <a:cubicBezTo>
                  <a:pt x="2326005" y="3404677"/>
                  <a:pt x="2332355" y="2068637"/>
                  <a:pt x="1931670" y="1834957"/>
                </a:cubicBezTo>
                <a:cubicBezTo>
                  <a:pt x="1530985" y="1601277"/>
                  <a:pt x="776287" y="1657792"/>
                  <a:pt x="0" y="170541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5009924" y="1440759"/>
            <a:ext cx="2152876" cy="2306127"/>
          </a:xfrm>
          <a:custGeom>
            <a:avLst/>
            <a:gdLst>
              <a:gd name="connsiteX0" fmla="*/ 0 w 2262103"/>
              <a:gd name="connsiteY0" fmla="*/ 948744 h 2588111"/>
              <a:gd name="connsiteX1" fmla="*/ 1943100 w 2262103"/>
              <a:gd name="connsiteY1" fmla="*/ 958269 h 2588111"/>
              <a:gd name="connsiteX2" fmla="*/ 2124075 w 2262103"/>
              <a:gd name="connsiteY2" fmla="*/ 43869 h 2588111"/>
              <a:gd name="connsiteX3" fmla="*/ 2257425 w 2262103"/>
              <a:gd name="connsiteY3" fmla="*/ 2558469 h 2588111"/>
              <a:gd name="connsiteX4" fmla="*/ 1952625 w 2262103"/>
              <a:gd name="connsiteY4" fmla="*/ 1415469 h 2588111"/>
              <a:gd name="connsiteX5" fmla="*/ 28575 w 2262103"/>
              <a:gd name="connsiteY5" fmla="*/ 1301169 h 2588111"/>
              <a:gd name="connsiteX0" fmla="*/ 0 w 2404211"/>
              <a:gd name="connsiteY0" fmla="*/ 985727 h 2626510"/>
              <a:gd name="connsiteX1" fmla="*/ 1943100 w 2404211"/>
              <a:gd name="connsiteY1" fmla="*/ 995252 h 2626510"/>
              <a:gd name="connsiteX2" fmla="*/ 2390775 w 2404211"/>
              <a:gd name="connsiteY2" fmla="*/ 42752 h 2626510"/>
              <a:gd name="connsiteX3" fmla="*/ 2257425 w 2404211"/>
              <a:gd name="connsiteY3" fmla="*/ 2595452 h 2626510"/>
              <a:gd name="connsiteX4" fmla="*/ 1952625 w 2404211"/>
              <a:gd name="connsiteY4" fmla="*/ 1452452 h 2626510"/>
              <a:gd name="connsiteX5" fmla="*/ 28575 w 2404211"/>
              <a:gd name="connsiteY5" fmla="*/ 1338152 h 2626510"/>
              <a:gd name="connsiteX0" fmla="*/ 0 w 2624087"/>
              <a:gd name="connsiteY0" fmla="*/ 1131701 h 2772484"/>
              <a:gd name="connsiteX1" fmla="*/ 1943100 w 2624087"/>
              <a:gd name="connsiteY1" fmla="*/ 1141226 h 2772484"/>
              <a:gd name="connsiteX2" fmla="*/ 2390775 w 2624087"/>
              <a:gd name="connsiteY2" fmla="*/ 188726 h 2772484"/>
              <a:gd name="connsiteX3" fmla="*/ 2257425 w 2624087"/>
              <a:gd name="connsiteY3" fmla="*/ 2741426 h 2772484"/>
              <a:gd name="connsiteX4" fmla="*/ 1952625 w 2624087"/>
              <a:gd name="connsiteY4" fmla="*/ 1598426 h 2772484"/>
              <a:gd name="connsiteX5" fmla="*/ 28575 w 2624087"/>
              <a:gd name="connsiteY5" fmla="*/ 1484126 h 2772484"/>
              <a:gd name="connsiteX0" fmla="*/ 0 w 2416554"/>
              <a:gd name="connsiteY0" fmla="*/ 998213 h 2908770"/>
              <a:gd name="connsiteX1" fmla="*/ 1943100 w 2416554"/>
              <a:gd name="connsiteY1" fmla="*/ 1007738 h 2908770"/>
              <a:gd name="connsiteX2" fmla="*/ 2390775 w 2416554"/>
              <a:gd name="connsiteY2" fmla="*/ 55238 h 2908770"/>
              <a:gd name="connsiteX3" fmla="*/ 2318385 w 2416554"/>
              <a:gd name="connsiteY3" fmla="*/ 2882258 h 2908770"/>
              <a:gd name="connsiteX4" fmla="*/ 1952625 w 2416554"/>
              <a:gd name="connsiteY4" fmla="*/ 1464938 h 2908770"/>
              <a:gd name="connsiteX5" fmla="*/ 28575 w 2416554"/>
              <a:gd name="connsiteY5" fmla="*/ 1350638 h 2908770"/>
              <a:gd name="connsiteX0" fmla="*/ 0 w 2451196"/>
              <a:gd name="connsiteY0" fmla="*/ 998213 h 2982239"/>
              <a:gd name="connsiteX1" fmla="*/ 1943100 w 2451196"/>
              <a:gd name="connsiteY1" fmla="*/ 1007738 h 2982239"/>
              <a:gd name="connsiteX2" fmla="*/ 2390775 w 2451196"/>
              <a:gd name="connsiteY2" fmla="*/ 55238 h 2982239"/>
              <a:gd name="connsiteX3" fmla="*/ 2318385 w 2451196"/>
              <a:gd name="connsiteY3" fmla="*/ 2882258 h 2982239"/>
              <a:gd name="connsiteX4" fmla="*/ 1952625 w 2451196"/>
              <a:gd name="connsiteY4" fmla="*/ 1464938 h 2982239"/>
              <a:gd name="connsiteX5" fmla="*/ 28575 w 2451196"/>
              <a:gd name="connsiteY5" fmla="*/ 1350638 h 2982239"/>
              <a:gd name="connsiteX0" fmla="*/ 0 w 2417484"/>
              <a:gd name="connsiteY0" fmla="*/ 998213 h 2933326"/>
              <a:gd name="connsiteX1" fmla="*/ 1943100 w 2417484"/>
              <a:gd name="connsiteY1" fmla="*/ 1007738 h 2933326"/>
              <a:gd name="connsiteX2" fmla="*/ 2390775 w 2417484"/>
              <a:gd name="connsiteY2" fmla="*/ 55238 h 2933326"/>
              <a:gd name="connsiteX3" fmla="*/ 2318385 w 2417484"/>
              <a:gd name="connsiteY3" fmla="*/ 2882258 h 2933326"/>
              <a:gd name="connsiteX4" fmla="*/ 1922145 w 2417484"/>
              <a:gd name="connsiteY4" fmla="*/ 1838318 h 2933326"/>
              <a:gd name="connsiteX5" fmla="*/ 28575 w 2417484"/>
              <a:gd name="connsiteY5" fmla="*/ 1350638 h 2933326"/>
              <a:gd name="connsiteX0" fmla="*/ 0 w 2469870"/>
              <a:gd name="connsiteY0" fmla="*/ 1004786 h 3072932"/>
              <a:gd name="connsiteX1" fmla="*/ 1943100 w 2469870"/>
              <a:gd name="connsiteY1" fmla="*/ 1014311 h 3072932"/>
              <a:gd name="connsiteX2" fmla="*/ 2390775 w 2469870"/>
              <a:gd name="connsiteY2" fmla="*/ 61811 h 3072932"/>
              <a:gd name="connsiteX3" fmla="*/ 2425065 w 2469870"/>
              <a:gd name="connsiteY3" fmla="*/ 3025991 h 3072932"/>
              <a:gd name="connsiteX4" fmla="*/ 1922145 w 2469870"/>
              <a:gd name="connsiteY4" fmla="*/ 1844891 h 3072932"/>
              <a:gd name="connsiteX5" fmla="*/ 28575 w 2469870"/>
              <a:gd name="connsiteY5" fmla="*/ 1357211 h 3072932"/>
              <a:gd name="connsiteX0" fmla="*/ 0 w 2450254"/>
              <a:gd name="connsiteY0" fmla="*/ 1009278 h 3166464"/>
              <a:gd name="connsiteX1" fmla="*/ 1943100 w 2450254"/>
              <a:gd name="connsiteY1" fmla="*/ 1018803 h 3166464"/>
              <a:gd name="connsiteX2" fmla="*/ 2390775 w 2450254"/>
              <a:gd name="connsiteY2" fmla="*/ 66303 h 3166464"/>
              <a:gd name="connsiteX3" fmla="*/ 2394585 w 2450254"/>
              <a:gd name="connsiteY3" fmla="*/ 3121923 h 3166464"/>
              <a:gd name="connsiteX4" fmla="*/ 1922145 w 2450254"/>
              <a:gd name="connsiteY4" fmla="*/ 1849383 h 3166464"/>
              <a:gd name="connsiteX5" fmla="*/ 28575 w 2450254"/>
              <a:gd name="connsiteY5" fmla="*/ 1361703 h 3166464"/>
              <a:gd name="connsiteX0" fmla="*/ 9525 w 2459779"/>
              <a:gd name="connsiteY0" fmla="*/ 1009278 h 3164818"/>
              <a:gd name="connsiteX1" fmla="*/ 1952625 w 2459779"/>
              <a:gd name="connsiteY1" fmla="*/ 1018803 h 3164818"/>
              <a:gd name="connsiteX2" fmla="*/ 2400300 w 2459779"/>
              <a:gd name="connsiteY2" fmla="*/ 66303 h 3164818"/>
              <a:gd name="connsiteX3" fmla="*/ 2404110 w 2459779"/>
              <a:gd name="connsiteY3" fmla="*/ 3121923 h 3164818"/>
              <a:gd name="connsiteX4" fmla="*/ 1931670 w 2459779"/>
              <a:gd name="connsiteY4" fmla="*/ 1849383 h 3164818"/>
              <a:gd name="connsiteX5" fmla="*/ 0 w 2459779"/>
              <a:gd name="connsiteY5" fmla="*/ 1719843 h 3164818"/>
              <a:gd name="connsiteX0" fmla="*/ 9525 w 2464477"/>
              <a:gd name="connsiteY0" fmla="*/ 994106 h 3149646"/>
              <a:gd name="connsiteX1" fmla="*/ 1876425 w 2464477"/>
              <a:gd name="connsiteY1" fmla="*/ 1178891 h 3149646"/>
              <a:gd name="connsiteX2" fmla="*/ 2400300 w 2464477"/>
              <a:gd name="connsiteY2" fmla="*/ 51131 h 3149646"/>
              <a:gd name="connsiteX3" fmla="*/ 2404110 w 2464477"/>
              <a:gd name="connsiteY3" fmla="*/ 3106751 h 3149646"/>
              <a:gd name="connsiteX4" fmla="*/ 1931670 w 2464477"/>
              <a:gd name="connsiteY4" fmla="*/ 1834211 h 3149646"/>
              <a:gd name="connsiteX5" fmla="*/ 0 w 2464477"/>
              <a:gd name="connsiteY5" fmla="*/ 1704671 h 3149646"/>
              <a:gd name="connsiteX0" fmla="*/ 1905 w 2464477"/>
              <a:gd name="connsiteY0" fmla="*/ 1132012 h 3150392"/>
              <a:gd name="connsiteX1" fmla="*/ 1876425 w 2464477"/>
              <a:gd name="connsiteY1" fmla="*/ 1179637 h 3150392"/>
              <a:gd name="connsiteX2" fmla="*/ 2400300 w 2464477"/>
              <a:gd name="connsiteY2" fmla="*/ 51877 h 3150392"/>
              <a:gd name="connsiteX3" fmla="*/ 2404110 w 2464477"/>
              <a:gd name="connsiteY3" fmla="*/ 3107497 h 3150392"/>
              <a:gd name="connsiteX4" fmla="*/ 1931670 w 2464477"/>
              <a:gd name="connsiteY4" fmla="*/ 1834957 h 3150392"/>
              <a:gd name="connsiteX5" fmla="*/ 0 w 2464477"/>
              <a:gd name="connsiteY5" fmla="*/ 1705417 h 315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4477" h="3150392">
                <a:moveTo>
                  <a:pt x="1905" y="1132012"/>
                </a:moveTo>
                <a:cubicBezTo>
                  <a:pt x="796448" y="1212181"/>
                  <a:pt x="1476693" y="1359659"/>
                  <a:pt x="1876425" y="1179637"/>
                </a:cubicBezTo>
                <a:cubicBezTo>
                  <a:pt x="2276157" y="999615"/>
                  <a:pt x="2312352" y="-269433"/>
                  <a:pt x="2400300" y="51877"/>
                </a:cubicBezTo>
                <a:cubicBezTo>
                  <a:pt x="2488248" y="373187"/>
                  <a:pt x="2482215" y="2810317"/>
                  <a:pt x="2404110" y="3107497"/>
                </a:cubicBezTo>
                <a:cubicBezTo>
                  <a:pt x="2326005" y="3404677"/>
                  <a:pt x="2332355" y="2068637"/>
                  <a:pt x="1931670" y="1834957"/>
                </a:cubicBezTo>
                <a:cubicBezTo>
                  <a:pt x="1530985" y="1601277"/>
                  <a:pt x="776287" y="1657792"/>
                  <a:pt x="0" y="170541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1" name="Group 2050"/>
          <p:cNvGrpSpPr/>
          <p:nvPr/>
        </p:nvGrpSpPr>
        <p:grpSpPr>
          <a:xfrm>
            <a:off x="4764361" y="1888361"/>
            <a:ext cx="402714" cy="1231739"/>
            <a:chOff x="4764361" y="1888361"/>
            <a:chExt cx="402714" cy="1231739"/>
          </a:xfrm>
        </p:grpSpPr>
        <p:sp>
          <p:nvSpPr>
            <p:cNvPr id="8" name="Freeform 7"/>
            <p:cNvSpPr/>
            <p:nvPr/>
          </p:nvSpPr>
          <p:spPr>
            <a:xfrm rot="186553">
              <a:off x="4764361" y="1888361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 rot="186553">
              <a:off x="4773591" y="2230173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rot="186553">
              <a:off x="4773591" y="2560201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186553">
              <a:off x="4773591" y="2890229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 8"/>
          <p:cNvSpPr/>
          <p:nvPr/>
        </p:nvSpPr>
        <p:spPr>
          <a:xfrm>
            <a:off x="3083582" y="1799065"/>
            <a:ext cx="606717" cy="88717"/>
          </a:xfrm>
          <a:custGeom>
            <a:avLst/>
            <a:gdLst>
              <a:gd name="connsiteX0" fmla="*/ 0 w 539750"/>
              <a:gd name="connsiteY0" fmla="*/ 0 h 169301"/>
              <a:gd name="connsiteX1" fmla="*/ 425450 w 539750"/>
              <a:gd name="connsiteY1" fmla="*/ 152400 h 169301"/>
              <a:gd name="connsiteX2" fmla="*/ 539750 w 539750"/>
              <a:gd name="connsiteY2" fmla="*/ 158750 h 169301"/>
              <a:gd name="connsiteX0" fmla="*/ 0 w 539750"/>
              <a:gd name="connsiteY0" fmla="*/ 0 h 158750"/>
              <a:gd name="connsiteX1" fmla="*/ 539750 w 539750"/>
              <a:gd name="connsiteY1" fmla="*/ 158750 h 158750"/>
              <a:gd name="connsiteX0" fmla="*/ 0 w 670719"/>
              <a:gd name="connsiteY0" fmla="*/ 10319 h 10319"/>
              <a:gd name="connsiteX1" fmla="*/ 670719 w 670719"/>
              <a:gd name="connsiteY1" fmla="*/ 0 h 10319"/>
              <a:gd name="connsiteX0" fmla="*/ 0 w 670719"/>
              <a:gd name="connsiteY0" fmla="*/ 108517 h 108517"/>
              <a:gd name="connsiteX1" fmla="*/ 670719 w 670719"/>
              <a:gd name="connsiteY1" fmla="*/ 98198 h 108517"/>
              <a:gd name="connsiteX0" fmla="*/ 0 w 692150"/>
              <a:gd name="connsiteY0" fmla="*/ 106735 h 106735"/>
              <a:gd name="connsiteX1" fmla="*/ 692150 w 692150"/>
              <a:gd name="connsiteY1" fmla="*/ 98797 h 106735"/>
              <a:gd name="connsiteX0" fmla="*/ 0 w 694531"/>
              <a:gd name="connsiteY0" fmla="*/ 121196 h 121196"/>
              <a:gd name="connsiteX1" fmla="*/ 694531 w 694531"/>
              <a:gd name="connsiteY1" fmla="*/ 94208 h 1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531" h="121196">
                <a:moveTo>
                  <a:pt x="0" y="121196"/>
                </a:moveTo>
                <a:cubicBezTo>
                  <a:pt x="223573" y="117756"/>
                  <a:pt x="642408" y="-130952"/>
                  <a:pt x="694531" y="942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flipH="1">
            <a:off x="4966138" y="1799065"/>
            <a:ext cx="606717" cy="88717"/>
          </a:xfrm>
          <a:custGeom>
            <a:avLst/>
            <a:gdLst>
              <a:gd name="connsiteX0" fmla="*/ 0 w 539750"/>
              <a:gd name="connsiteY0" fmla="*/ 0 h 169301"/>
              <a:gd name="connsiteX1" fmla="*/ 425450 w 539750"/>
              <a:gd name="connsiteY1" fmla="*/ 152400 h 169301"/>
              <a:gd name="connsiteX2" fmla="*/ 539750 w 539750"/>
              <a:gd name="connsiteY2" fmla="*/ 158750 h 169301"/>
              <a:gd name="connsiteX0" fmla="*/ 0 w 539750"/>
              <a:gd name="connsiteY0" fmla="*/ 0 h 158750"/>
              <a:gd name="connsiteX1" fmla="*/ 539750 w 539750"/>
              <a:gd name="connsiteY1" fmla="*/ 158750 h 158750"/>
              <a:gd name="connsiteX0" fmla="*/ 0 w 670719"/>
              <a:gd name="connsiteY0" fmla="*/ 10319 h 10319"/>
              <a:gd name="connsiteX1" fmla="*/ 670719 w 670719"/>
              <a:gd name="connsiteY1" fmla="*/ 0 h 10319"/>
              <a:gd name="connsiteX0" fmla="*/ 0 w 670719"/>
              <a:gd name="connsiteY0" fmla="*/ 108517 h 108517"/>
              <a:gd name="connsiteX1" fmla="*/ 670719 w 670719"/>
              <a:gd name="connsiteY1" fmla="*/ 98198 h 108517"/>
              <a:gd name="connsiteX0" fmla="*/ 0 w 692150"/>
              <a:gd name="connsiteY0" fmla="*/ 106735 h 106735"/>
              <a:gd name="connsiteX1" fmla="*/ 692150 w 692150"/>
              <a:gd name="connsiteY1" fmla="*/ 98797 h 106735"/>
              <a:gd name="connsiteX0" fmla="*/ 0 w 694531"/>
              <a:gd name="connsiteY0" fmla="*/ 121196 h 121196"/>
              <a:gd name="connsiteX1" fmla="*/ 694531 w 694531"/>
              <a:gd name="connsiteY1" fmla="*/ 94208 h 1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531" h="121196">
                <a:moveTo>
                  <a:pt x="0" y="121196"/>
                </a:moveTo>
                <a:cubicBezTo>
                  <a:pt x="223573" y="117756"/>
                  <a:pt x="642408" y="-130952"/>
                  <a:pt x="694531" y="942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82585" y="5731719"/>
            <a:ext cx="838200" cy="473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  <a:r>
              <a:rPr lang="en-US" sz="1600" b="1" dirty="0"/>
              <a:t>RAIN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752600" y="4572000"/>
            <a:ext cx="2126692" cy="1315200"/>
            <a:chOff x="2113215" y="5257800"/>
            <a:chExt cx="2126692" cy="1315200"/>
          </a:xfrm>
        </p:grpSpPr>
        <p:sp>
          <p:nvSpPr>
            <p:cNvPr id="24" name="Freeform 23"/>
            <p:cNvSpPr/>
            <p:nvPr/>
          </p:nvSpPr>
          <p:spPr>
            <a:xfrm>
              <a:off x="2113215" y="5257800"/>
              <a:ext cx="2126692" cy="1220918"/>
            </a:xfrm>
            <a:custGeom>
              <a:avLst/>
              <a:gdLst>
                <a:gd name="connsiteX0" fmla="*/ 2351577 w 2351577"/>
                <a:gd name="connsiteY0" fmla="*/ 0 h 2670426"/>
                <a:gd name="connsiteX1" fmla="*/ 1132377 w 2351577"/>
                <a:gd name="connsiteY1" fmla="*/ 283029 h 2670426"/>
                <a:gd name="connsiteX2" fmla="*/ 283291 w 2351577"/>
                <a:gd name="connsiteY2" fmla="*/ 925286 h 2670426"/>
                <a:gd name="connsiteX3" fmla="*/ 11148 w 2351577"/>
                <a:gd name="connsiteY3" fmla="*/ 1796143 h 2670426"/>
                <a:gd name="connsiteX4" fmla="*/ 98234 w 2351577"/>
                <a:gd name="connsiteY4" fmla="*/ 2144486 h 2670426"/>
                <a:gd name="connsiteX5" fmla="*/ 511891 w 2351577"/>
                <a:gd name="connsiteY5" fmla="*/ 2558143 h 2670426"/>
                <a:gd name="connsiteX6" fmla="*/ 1132377 w 2351577"/>
                <a:gd name="connsiteY6" fmla="*/ 2667000 h 2670426"/>
                <a:gd name="connsiteX7" fmla="*/ 1393634 w 2351577"/>
                <a:gd name="connsiteY7" fmla="*/ 2645229 h 2670426"/>
                <a:gd name="connsiteX8" fmla="*/ 1393634 w 2351577"/>
                <a:gd name="connsiteY8" fmla="*/ 2645229 h 2670426"/>
                <a:gd name="connsiteX0" fmla="*/ 2351577 w 2351577"/>
                <a:gd name="connsiteY0" fmla="*/ 0 h 2670426"/>
                <a:gd name="connsiteX1" fmla="*/ 1132377 w 2351577"/>
                <a:gd name="connsiteY1" fmla="*/ 283029 h 2670426"/>
                <a:gd name="connsiteX2" fmla="*/ 283291 w 2351577"/>
                <a:gd name="connsiteY2" fmla="*/ 925286 h 2670426"/>
                <a:gd name="connsiteX3" fmla="*/ 11148 w 2351577"/>
                <a:gd name="connsiteY3" fmla="*/ 1796143 h 2670426"/>
                <a:gd name="connsiteX4" fmla="*/ 98234 w 2351577"/>
                <a:gd name="connsiteY4" fmla="*/ 2144486 h 2670426"/>
                <a:gd name="connsiteX5" fmla="*/ 511891 w 2351577"/>
                <a:gd name="connsiteY5" fmla="*/ 2558143 h 2670426"/>
                <a:gd name="connsiteX6" fmla="*/ 1132377 w 2351577"/>
                <a:gd name="connsiteY6" fmla="*/ 2667000 h 2670426"/>
                <a:gd name="connsiteX7" fmla="*/ 1393634 w 2351577"/>
                <a:gd name="connsiteY7" fmla="*/ 2645229 h 2670426"/>
                <a:gd name="connsiteX8" fmla="*/ 1393634 w 2351577"/>
                <a:gd name="connsiteY8" fmla="*/ 2645229 h 2670426"/>
                <a:gd name="connsiteX0" fmla="*/ 2265286 w 2265286"/>
                <a:gd name="connsiteY0" fmla="*/ 0 h 2670426"/>
                <a:gd name="connsiteX1" fmla="*/ 1046086 w 2265286"/>
                <a:gd name="connsiteY1" fmla="*/ 283029 h 2670426"/>
                <a:gd name="connsiteX2" fmla="*/ 197000 w 2265286"/>
                <a:gd name="connsiteY2" fmla="*/ 925286 h 2670426"/>
                <a:gd name="connsiteX3" fmla="*/ 11943 w 2265286"/>
                <a:gd name="connsiteY3" fmla="*/ 2144486 h 2670426"/>
                <a:gd name="connsiteX4" fmla="*/ 425600 w 2265286"/>
                <a:gd name="connsiteY4" fmla="*/ 2558143 h 2670426"/>
                <a:gd name="connsiteX5" fmla="*/ 1046086 w 2265286"/>
                <a:gd name="connsiteY5" fmla="*/ 2667000 h 2670426"/>
                <a:gd name="connsiteX6" fmla="*/ 1307343 w 2265286"/>
                <a:gd name="connsiteY6" fmla="*/ 2645229 h 2670426"/>
                <a:gd name="connsiteX7" fmla="*/ 1307343 w 2265286"/>
                <a:gd name="connsiteY7" fmla="*/ 2645229 h 2670426"/>
                <a:gd name="connsiteX0" fmla="*/ 2400270 w 2400270"/>
                <a:gd name="connsiteY0" fmla="*/ 0 h 2670426"/>
                <a:gd name="connsiteX1" fmla="*/ 1181070 w 2400270"/>
                <a:gd name="connsiteY1" fmla="*/ 283029 h 2670426"/>
                <a:gd name="connsiteX2" fmla="*/ 331984 w 2400270"/>
                <a:gd name="connsiteY2" fmla="*/ 925286 h 2670426"/>
                <a:gd name="connsiteX3" fmla="*/ 5413 w 2400270"/>
                <a:gd name="connsiteY3" fmla="*/ 1937657 h 2670426"/>
                <a:gd name="connsiteX4" fmla="*/ 560584 w 2400270"/>
                <a:gd name="connsiteY4" fmla="*/ 2558143 h 2670426"/>
                <a:gd name="connsiteX5" fmla="*/ 1181070 w 2400270"/>
                <a:gd name="connsiteY5" fmla="*/ 2667000 h 2670426"/>
                <a:gd name="connsiteX6" fmla="*/ 1442327 w 2400270"/>
                <a:gd name="connsiteY6" fmla="*/ 2645229 h 2670426"/>
                <a:gd name="connsiteX7" fmla="*/ 1442327 w 2400270"/>
                <a:gd name="connsiteY7" fmla="*/ 2645229 h 2670426"/>
                <a:gd name="connsiteX0" fmla="*/ 5056384 w 5056384"/>
                <a:gd name="connsiteY0" fmla="*/ 2387299 h 2456039"/>
                <a:gd name="connsiteX1" fmla="*/ 1181070 w 5056384"/>
                <a:gd name="connsiteY1" fmla="*/ 68642 h 2456039"/>
                <a:gd name="connsiteX2" fmla="*/ 331984 w 5056384"/>
                <a:gd name="connsiteY2" fmla="*/ 710899 h 2456039"/>
                <a:gd name="connsiteX3" fmla="*/ 5413 w 5056384"/>
                <a:gd name="connsiteY3" fmla="*/ 1723270 h 2456039"/>
                <a:gd name="connsiteX4" fmla="*/ 560584 w 5056384"/>
                <a:gd name="connsiteY4" fmla="*/ 2343756 h 2456039"/>
                <a:gd name="connsiteX5" fmla="*/ 1181070 w 5056384"/>
                <a:gd name="connsiteY5" fmla="*/ 2452613 h 2456039"/>
                <a:gd name="connsiteX6" fmla="*/ 1442327 w 5056384"/>
                <a:gd name="connsiteY6" fmla="*/ 2430842 h 2456039"/>
                <a:gd name="connsiteX7" fmla="*/ 1442327 w 5056384"/>
                <a:gd name="connsiteY7" fmla="*/ 2430842 h 2456039"/>
                <a:gd name="connsiteX0" fmla="*/ 5056384 w 5533357"/>
                <a:gd name="connsiteY0" fmla="*/ 2343071 h 2411811"/>
                <a:gd name="connsiteX1" fmla="*/ 5328526 w 5533357"/>
                <a:gd name="connsiteY1" fmla="*/ 1515757 h 2411811"/>
                <a:gd name="connsiteX2" fmla="*/ 1181070 w 5533357"/>
                <a:gd name="connsiteY2" fmla="*/ 24414 h 2411811"/>
                <a:gd name="connsiteX3" fmla="*/ 331984 w 5533357"/>
                <a:gd name="connsiteY3" fmla="*/ 666671 h 2411811"/>
                <a:gd name="connsiteX4" fmla="*/ 5413 w 5533357"/>
                <a:gd name="connsiteY4" fmla="*/ 1679042 h 2411811"/>
                <a:gd name="connsiteX5" fmla="*/ 560584 w 5533357"/>
                <a:gd name="connsiteY5" fmla="*/ 2299528 h 2411811"/>
                <a:gd name="connsiteX6" fmla="*/ 1181070 w 5533357"/>
                <a:gd name="connsiteY6" fmla="*/ 2408385 h 2411811"/>
                <a:gd name="connsiteX7" fmla="*/ 1442327 w 5533357"/>
                <a:gd name="connsiteY7" fmla="*/ 2386614 h 2411811"/>
                <a:gd name="connsiteX8" fmla="*/ 1442327 w 5533357"/>
                <a:gd name="connsiteY8" fmla="*/ 2386614 h 2411811"/>
                <a:gd name="connsiteX0" fmla="*/ 5056384 w 5533357"/>
                <a:gd name="connsiteY0" fmla="*/ 2435353 h 2504093"/>
                <a:gd name="connsiteX1" fmla="*/ 5328526 w 5533357"/>
                <a:gd name="connsiteY1" fmla="*/ 1608039 h 2504093"/>
                <a:gd name="connsiteX2" fmla="*/ 3956926 w 5533357"/>
                <a:gd name="connsiteY2" fmla="*/ 149353 h 2504093"/>
                <a:gd name="connsiteX3" fmla="*/ 1181070 w 5533357"/>
                <a:gd name="connsiteY3" fmla="*/ 116696 h 2504093"/>
                <a:gd name="connsiteX4" fmla="*/ 331984 w 5533357"/>
                <a:gd name="connsiteY4" fmla="*/ 758953 h 2504093"/>
                <a:gd name="connsiteX5" fmla="*/ 5413 w 5533357"/>
                <a:gd name="connsiteY5" fmla="*/ 1771324 h 2504093"/>
                <a:gd name="connsiteX6" fmla="*/ 560584 w 5533357"/>
                <a:gd name="connsiteY6" fmla="*/ 2391810 h 2504093"/>
                <a:gd name="connsiteX7" fmla="*/ 1181070 w 5533357"/>
                <a:gd name="connsiteY7" fmla="*/ 2500667 h 2504093"/>
                <a:gd name="connsiteX8" fmla="*/ 1442327 w 5533357"/>
                <a:gd name="connsiteY8" fmla="*/ 2478896 h 2504093"/>
                <a:gd name="connsiteX9" fmla="*/ 1442327 w 5533357"/>
                <a:gd name="connsiteY9" fmla="*/ 2478896 h 2504093"/>
                <a:gd name="connsiteX0" fmla="*/ 5056384 w 5533357"/>
                <a:gd name="connsiteY0" fmla="*/ 2601845 h 2670585"/>
                <a:gd name="connsiteX1" fmla="*/ 5328526 w 5533357"/>
                <a:gd name="connsiteY1" fmla="*/ 1774531 h 2670585"/>
                <a:gd name="connsiteX2" fmla="*/ 3956926 w 5533357"/>
                <a:gd name="connsiteY2" fmla="*/ 315845 h 2670585"/>
                <a:gd name="connsiteX3" fmla="*/ 2607097 w 5533357"/>
                <a:gd name="connsiteY3" fmla="*/ 159 h 2670585"/>
                <a:gd name="connsiteX4" fmla="*/ 1181070 w 5533357"/>
                <a:gd name="connsiteY4" fmla="*/ 283188 h 2670585"/>
                <a:gd name="connsiteX5" fmla="*/ 331984 w 5533357"/>
                <a:gd name="connsiteY5" fmla="*/ 925445 h 2670585"/>
                <a:gd name="connsiteX6" fmla="*/ 5413 w 5533357"/>
                <a:gd name="connsiteY6" fmla="*/ 1937816 h 2670585"/>
                <a:gd name="connsiteX7" fmla="*/ 560584 w 5533357"/>
                <a:gd name="connsiteY7" fmla="*/ 2558302 h 2670585"/>
                <a:gd name="connsiteX8" fmla="*/ 1181070 w 5533357"/>
                <a:gd name="connsiteY8" fmla="*/ 2667159 h 2670585"/>
                <a:gd name="connsiteX9" fmla="*/ 1442327 w 5533357"/>
                <a:gd name="connsiteY9" fmla="*/ 2645388 h 2670585"/>
                <a:gd name="connsiteX10" fmla="*/ 1442327 w 5533357"/>
                <a:gd name="connsiteY10" fmla="*/ 2645388 h 2670585"/>
                <a:gd name="connsiteX0" fmla="*/ 5056384 w 5341219"/>
                <a:gd name="connsiteY0" fmla="*/ 2601845 h 2670585"/>
                <a:gd name="connsiteX1" fmla="*/ 5099926 w 5341219"/>
                <a:gd name="connsiteY1" fmla="*/ 1447959 h 2670585"/>
                <a:gd name="connsiteX2" fmla="*/ 3956926 w 5341219"/>
                <a:gd name="connsiteY2" fmla="*/ 315845 h 2670585"/>
                <a:gd name="connsiteX3" fmla="*/ 2607097 w 5341219"/>
                <a:gd name="connsiteY3" fmla="*/ 159 h 2670585"/>
                <a:gd name="connsiteX4" fmla="*/ 1181070 w 5341219"/>
                <a:gd name="connsiteY4" fmla="*/ 283188 h 2670585"/>
                <a:gd name="connsiteX5" fmla="*/ 331984 w 5341219"/>
                <a:gd name="connsiteY5" fmla="*/ 925445 h 2670585"/>
                <a:gd name="connsiteX6" fmla="*/ 5413 w 5341219"/>
                <a:gd name="connsiteY6" fmla="*/ 1937816 h 2670585"/>
                <a:gd name="connsiteX7" fmla="*/ 560584 w 5341219"/>
                <a:gd name="connsiteY7" fmla="*/ 2558302 h 2670585"/>
                <a:gd name="connsiteX8" fmla="*/ 1181070 w 5341219"/>
                <a:gd name="connsiteY8" fmla="*/ 2667159 h 2670585"/>
                <a:gd name="connsiteX9" fmla="*/ 1442327 w 5341219"/>
                <a:gd name="connsiteY9" fmla="*/ 2645388 h 2670585"/>
                <a:gd name="connsiteX10" fmla="*/ 1442327 w 5341219"/>
                <a:gd name="connsiteY10" fmla="*/ 2645388 h 2670585"/>
                <a:gd name="connsiteX0" fmla="*/ 4097379 w 5238296"/>
                <a:gd name="connsiteY0" fmla="*/ 3806177 h 3806177"/>
                <a:gd name="connsiteX1" fmla="*/ 5099926 w 5238296"/>
                <a:gd name="connsiteY1" fmla="*/ 1447959 h 3806177"/>
                <a:gd name="connsiteX2" fmla="*/ 3956926 w 5238296"/>
                <a:gd name="connsiteY2" fmla="*/ 315845 h 3806177"/>
                <a:gd name="connsiteX3" fmla="*/ 2607097 w 5238296"/>
                <a:gd name="connsiteY3" fmla="*/ 159 h 3806177"/>
                <a:gd name="connsiteX4" fmla="*/ 1181070 w 5238296"/>
                <a:gd name="connsiteY4" fmla="*/ 283188 h 3806177"/>
                <a:gd name="connsiteX5" fmla="*/ 331984 w 5238296"/>
                <a:gd name="connsiteY5" fmla="*/ 925445 h 3806177"/>
                <a:gd name="connsiteX6" fmla="*/ 5413 w 5238296"/>
                <a:gd name="connsiteY6" fmla="*/ 1937816 h 3806177"/>
                <a:gd name="connsiteX7" fmla="*/ 560584 w 5238296"/>
                <a:gd name="connsiteY7" fmla="*/ 2558302 h 3806177"/>
                <a:gd name="connsiteX8" fmla="*/ 1181070 w 5238296"/>
                <a:gd name="connsiteY8" fmla="*/ 2667159 h 3806177"/>
                <a:gd name="connsiteX9" fmla="*/ 1442327 w 5238296"/>
                <a:gd name="connsiteY9" fmla="*/ 2645388 h 3806177"/>
                <a:gd name="connsiteX10" fmla="*/ 1442327 w 5238296"/>
                <a:gd name="connsiteY10" fmla="*/ 2645388 h 3806177"/>
                <a:gd name="connsiteX0" fmla="*/ 4097379 w 5100699"/>
                <a:gd name="connsiteY0" fmla="*/ 3806177 h 3806177"/>
                <a:gd name="connsiteX1" fmla="*/ 3356619 w 5100699"/>
                <a:gd name="connsiteY1" fmla="*/ 2894697 h 3806177"/>
                <a:gd name="connsiteX2" fmla="*/ 5099926 w 5100699"/>
                <a:gd name="connsiteY2" fmla="*/ 1447959 h 3806177"/>
                <a:gd name="connsiteX3" fmla="*/ 3956926 w 5100699"/>
                <a:gd name="connsiteY3" fmla="*/ 315845 h 3806177"/>
                <a:gd name="connsiteX4" fmla="*/ 2607097 w 5100699"/>
                <a:gd name="connsiteY4" fmla="*/ 159 h 3806177"/>
                <a:gd name="connsiteX5" fmla="*/ 1181070 w 5100699"/>
                <a:gd name="connsiteY5" fmla="*/ 283188 h 3806177"/>
                <a:gd name="connsiteX6" fmla="*/ 331984 w 5100699"/>
                <a:gd name="connsiteY6" fmla="*/ 925445 h 3806177"/>
                <a:gd name="connsiteX7" fmla="*/ 5413 w 5100699"/>
                <a:gd name="connsiteY7" fmla="*/ 1937816 h 3806177"/>
                <a:gd name="connsiteX8" fmla="*/ 560584 w 5100699"/>
                <a:gd name="connsiteY8" fmla="*/ 2558302 h 3806177"/>
                <a:gd name="connsiteX9" fmla="*/ 1181070 w 5100699"/>
                <a:gd name="connsiteY9" fmla="*/ 2667159 h 3806177"/>
                <a:gd name="connsiteX10" fmla="*/ 1442327 w 5100699"/>
                <a:gd name="connsiteY10" fmla="*/ 2645388 h 3806177"/>
                <a:gd name="connsiteX11" fmla="*/ 1442327 w 5100699"/>
                <a:gd name="connsiteY11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63705"/>
                <a:gd name="connsiteY0" fmla="*/ 3806177 h 3806177"/>
                <a:gd name="connsiteX1" fmla="*/ 3356619 w 5163705"/>
                <a:gd name="connsiteY1" fmla="*/ 2894697 h 3806177"/>
                <a:gd name="connsiteX2" fmla="*/ 4672464 w 5163705"/>
                <a:gd name="connsiteY2" fmla="*/ 2772034 h 3806177"/>
                <a:gd name="connsiteX3" fmla="*/ 5099926 w 5163705"/>
                <a:gd name="connsiteY3" fmla="*/ 1447959 h 3806177"/>
                <a:gd name="connsiteX4" fmla="*/ 3956926 w 5163705"/>
                <a:gd name="connsiteY4" fmla="*/ 315845 h 3806177"/>
                <a:gd name="connsiteX5" fmla="*/ 2607097 w 5163705"/>
                <a:gd name="connsiteY5" fmla="*/ 159 h 3806177"/>
                <a:gd name="connsiteX6" fmla="*/ 1181070 w 5163705"/>
                <a:gd name="connsiteY6" fmla="*/ 283188 h 3806177"/>
                <a:gd name="connsiteX7" fmla="*/ 331984 w 5163705"/>
                <a:gd name="connsiteY7" fmla="*/ 925445 h 3806177"/>
                <a:gd name="connsiteX8" fmla="*/ 5413 w 5163705"/>
                <a:gd name="connsiteY8" fmla="*/ 1937816 h 3806177"/>
                <a:gd name="connsiteX9" fmla="*/ 560584 w 5163705"/>
                <a:gd name="connsiteY9" fmla="*/ 2558302 h 3806177"/>
                <a:gd name="connsiteX10" fmla="*/ 1181070 w 5163705"/>
                <a:gd name="connsiteY10" fmla="*/ 2667159 h 3806177"/>
                <a:gd name="connsiteX11" fmla="*/ 1442327 w 5163705"/>
                <a:gd name="connsiteY11" fmla="*/ 2645388 h 3806177"/>
                <a:gd name="connsiteX12" fmla="*/ 1442327 w 5163705"/>
                <a:gd name="connsiteY12" fmla="*/ 2645388 h 3806177"/>
                <a:gd name="connsiteX0" fmla="*/ 4097379 w 5163705"/>
                <a:gd name="connsiteY0" fmla="*/ 3806177 h 3806177"/>
                <a:gd name="connsiteX1" fmla="*/ 3356619 w 5163705"/>
                <a:gd name="connsiteY1" fmla="*/ 2894697 h 3806177"/>
                <a:gd name="connsiteX2" fmla="*/ 4672464 w 5163705"/>
                <a:gd name="connsiteY2" fmla="*/ 2772034 h 3806177"/>
                <a:gd name="connsiteX3" fmla="*/ 5099926 w 5163705"/>
                <a:gd name="connsiteY3" fmla="*/ 1325295 h 3806177"/>
                <a:gd name="connsiteX4" fmla="*/ 3956926 w 5163705"/>
                <a:gd name="connsiteY4" fmla="*/ 315845 h 3806177"/>
                <a:gd name="connsiteX5" fmla="*/ 2607097 w 5163705"/>
                <a:gd name="connsiteY5" fmla="*/ 159 h 3806177"/>
                <a:gd name="connsiteX6" fmla="*/ 1181070 w 5163705"/>
                <a:gd name="connsiteY6" fmla="*/ 283188 h 3806177"/>
                <a:gd name="connsiteX7" fmla="*/ 331984 w 5163705"/>
                <a:gd name="connsiteY7" fmla="*/ 925445 h 3806177"/>
                <a:gd name="connsiteX8" fmla="*/ 5413 w 5163705"/>
                <a:gd name="connsiteY8" fmla="*/ 1937816 h 3806177"/>
                <a:gd name="connsiteX9" fmla="*/ 560584 w 5163705"/>
                <a:gd name="connsiteY9" fmla="*/ 2558302 h 3806177"/>
                <a:gd name="connsiteX10" fmla="*/ 1181070 w 5163705"/>
                <a:gd name="connsiteY10" fmla="*/ 2667159 h 3806177"/>
                <a:gd name="connsiteX11" fmla="*/ 1442327 w 5163705"/>
                <a:gd name="connsiteY11" fmla="*/ 2645388 h 3806177"/>
                <a:gd name="connsiteX12" fmla="*/ 1442327 w 5163705"/>
                <a:gd name="connsiteY12" fmla="*/ 2645388 h 38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63705" h="3806177">
                  <a:moveTo>
                    <a:pt x="4097379" y="3806177"/>
                  </a:moveTo>
                  <a:cubicBezTo>
                    <a:pt x="4115168" y="3765776"/>
                    <a:pt x="3189528" y="3287733"/>
                    <a:pt x="3356619" y="2894697"/>
                  </a:cubicBezTo>
                  <a:cubicBezTo>
                    <a:pt x="3409720" y="2621979"/>
                    <a:pt x="4381913" y="3013157"/>
                    <a:pt x="4672464" y="2772034"/>
                  </a:cubicBezTo>
                  <a:cubicBezTo>
                    <a:pt x="4963015" y="2530911"/>
                    <a:pt x="5308569" y="1575666"/>
                    <a:pt x="5099926" y="1325295"/>
                  </a:cubicBezTo>
                  <a:cubicBezTo>
                    <a:pt x="4891283" y="1074924"/>
                    <a:pt x="4648169" y="564402"/>
                    <a:pt x="3956926" y="315845"/>
                  </a:cubicBezTo>
                  <a:cubicBezTo>
                    <a:pt x="3508798" y="47331"/>
                    <a:pt x="3069740" y="5602"/>
                    <a:pt x="2607097" y="159"/>
                  </a:cubicBezTo>
                  <a:cubicBezTo>
                    <a:pt x="2144454" y="-5284"/>
                    <a:pt x="1560256" y="128974"/>
                    <a:pt x="1181070" y="283188"/>
                  </a:cubicBezTo>
                  <a:cubicBezTo>
                    <a:pt x="801885" y="437402"/>
                    <a:pt x="527927" y="649674"/>
                    <a:pt x="331984" y="925445"/>
                  </a:cubicBezTo>
                  <a:cubicBezTo>
                    <a:pt x="136041" y="1201216"/>
                    <a:pt x="-32687" y="1665673"/>
                    <a:pt x="5413" y="1937816"/>
                  </a:cubicBezTo>
                  <a:cubicBezTo>
                    <a:pt x="43513" y="2209959"/>
                    <a:pt x="364641" y="2436745"/>
                    <a:pt x="560584" y="2558302"/>
                  </a:cubicBezTo>
                  <a:cubicBezTo>
                    <a:pt x="756527" y="2679859"/>
                    <a:pt x="1034113" y="2652645"/>
                    <a:pt x="1181070" y="2667159"/>
                  </a:cubicBezTo>
                  <a:cubicBezTo>
                    <a:pt x="1328027" y="2681673"/>
                    <a:pt x="1442327" y="2645388"/>
                    <a:pt x="1442327" y="2645388"/>
                  </a:cubicBezTo>
                  <a:lnTo>
                    <a:pt x="1442327" y="264538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669519" y="6109860"/>
              <a:ext cx="1040008" cy="463140"/>
            </a:xfrm>
            <a:custGeom>
              <a:avLst/>
              <a:gdLst>
                <a:gd name="connsiteX0" fmla="*/ 0 w 2721428"/>
                <a:gd name="connsiteY0" fmla="*/ 0 h 1643743"/>
                <a:gd name="connsiteX1" fmla="*/ 141514 w 2721428"/>
                <a:gd name="connsiteY1" fmla="*/ 195943 h 1643743"/>
                <a:gd name="connsiteX2" fmla="*/ 740228 w 2721428"/>
                <a:gd name="connsiteY2" fmla="*/ 457200 h 1643743"/>
                <a:gd name="connsiteX3" fmla="*/ 1284514 w 2721428"/>
                <a:gd name="connsiteY3" fmla="*/ 315686 h 1643743"/>
                <a:gd name="connsiteX4" fmla="*/ 1393371 w 2721428"/>
                <a:gd name="connsiteY4" fmla="*/ 653143 h 1643743"/>
                <a:gd name="connsiteX5" fmla="*/ 1632857 w 2721428"/>
                <a:gd name="connsiteY5" fmla="*/ 925286 h 1643743"/>
                <a:gd name="connsiteX6" fmla="*/ 1937657 w 2721428"/>
                <a:gd name="connsiteY6" fmla="*/ 968829 h 1643743"/>
                <a:gd name="connsiteX7" fmla="*/ 2721428 w 2721428"/>
                <a:gd name="connsiteY7" fmla="*/ 1643743 h 1643743"/>
                <a:gd name="connsiteX0" fmla="*/ 0 w 2525187"/>
                <a:gd name="connsiteY0" fmla="*/ 0 h 1443826"/>
                <a:gd name="connsiteX1" fmla="*/ 141514 w 2525187"/>
                <a:gd name="connsiteY1" fmla="*/ 195943 h 1443826"/>
                <a:gd name="connsiteX2" fmla="*/ 740228 w 2525187"/>
                <a:gd name="connsiteY2" fmla="*/ 457200 h 1443826"/>
                <a:gd name="connsiteX3" fmla="*/ 1284514 w 2525187"/>
                <a:gd name="connsiteY3" fmla="*/ 315686 h 1443826"/>
                <a:gd name="connsiteX4" fmla="*/ 1393371 w 2525187"/>
                <a:gd name="connsiteY4" fmla="*/ 653143 h 1443826"/>
                <a:gd name="connsiteX5" fmla="*/ 1632857 w 2525187"/>
                <a:gd name="connsiteY5" fmla="*/ 925286 h 1443826"/>
                <a:gd name="connsiteX6" fmla="*/ 1937657 w 2525187"/>
                <a:gd name="connsiteY6" fmla="*/ 968829 h 1443826"/>
                <a:gd name="connsiteX7" fmla="*/ 2525187 w 2525187"/>
                <a:gd name="connsiteY7" fmla="*/ 1443826 h 144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87" h="1443826">
                  <a:moveTo>
                    <a:pt x="0" y="0"/>
                  </a:moveTo>
                  <a:cubicBezTo>
                    <a:pt x="9071" y="59871"/>
                    <a:pt x="18143" y="119743"/>
                    <a:pt x="141514" y="195943"/>
                  </a:cubicBezTo>
                  <a:cubicBezTo>
                    <a:pt x="264885" y="272143"/>
                    <a:pt x="549728" y="437243"/>
                    <a:pt x="740228" y="457200"/>
                  </a:cubicBezTo>
                  <a:cubicBezTo>
                    <a:pt x="930728" y="477157"/>
                    <a:pt x="1175657" y="283029"/>
                    <a:pt x="1284514" y="315686"/>
                  </a:cubicBezTo>
                  <a:cubicBezTo>
                    <a:pt x="1393371" y="348343"/>
                    <a:pt x="1335314" y="551543"/>
                    <a:pt x="1393371" y="653143"/>
                  </a:cubicBezTo>
                  <a:cubicBezTo>
                    <a:pt x="1451428" y="754743"/>
                    <a:pt x="1542143" y="872672"/>
                    <a:pt x="1632857" y="925286"/>
                  </a:cubicBezTo>
                  <a:cubicBezTo>
                    <a:pt x="1723571" y="977900"/>
                    <a:pt x="1756229" y="849086"/>
                    <a:pt x="1937657" y="968829"/>
                  </a:cubicBezTo>
                  <a:cubicBezTo>
                    <a:pt x="2119086" y="1088572"/>
                    <a:pt x="2224016" y="1166240"/>
                    <a:pt x="2525187" y="144382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2299626" y="5549261"/>
              <a:ext cx="1810450" cy="488414"/>
            </a:xfrm>
            <a:custGeom>
              <a:avLst/>
              <a:gdLst>
                <a:gd name="connsiteX0" fmla="*/ 20468 w 4196228"/>
                <a:gd name="connsiteY0" fmla="*/ 1441287 h 1441287"/>
                <a:gd name="connsiteX1" fmla="*/ 73808 w 4196228"/>
                <a:gd name="connsiteY1" fmla="*/ 885027 h 1441287"/>
                <a:gd name="connsiteX2" fmla="*/ 622448 w 4196228"/>
                <a:gd name="connsiteY2" fmla="*/ 214467 h 1441287"/>
                <a:gd name="connsiteX3" fmla="*/ 2138828 w 4196228"/>
                <a:gd name="connsiteY3" fmla="*/ 1107 h 1441287"/>
                <a:gd name="connsiteX4" fmla="*/ 3388508 w 4196228"/>
                <a:gd name="connsiteY4" fmla="*/ 283047 h 1441287"/>
                <a:gd name="connsiteX5" fmla="*/ 4196228 w 4196228"/>
                <a:gd name="connsiteY5" fmla="*/ 1052667 h 1441287"/>
                <a:gd name="connsiteX0" fmla="*/ 124952 w 4300712"/>
                <a:gd name="connsiteY0" fmla="*/ 1440180 h 1440180"/>
                <a:gd name="connsiteX1" fmla="*/ 178292 w 4300712"/>
                <a:gd name="connsiteY1" fmla="*/ 883920 h 1440180"/>
                <a:gd name="connsiteX2" fmla="*/ 2243312 w 4300712"/>
                <a:gd name="connsiteY2" fmla="*/ 0 h 1440180"/>
                <a:gd name="connsiteX3" fmla="*/ 3492992 w 4300712"/>
                <a:gd name="connsiteY3" fmla="*/ 281940 h 1440180"/>
                <a:gd name="connsiteX4" fmla="*/ 4300712 w 4300712"/>
                <a:gd name="connsiteY4" fmla="*/ 1051560 h 1440180"/>
                <a:gd name="connsiteX0" fmla="*/ 216606 w 4392366"/>
                <a:gd name="connsiteY0" fmla="*/ 1159520 h 1159520"/>
                <a:gd name="connsiteX1" fmla="*/ 269946 w 4392366"/>
                <a:gd name="connsiteY1" fmla="*/ 603260 h 1159520"/>
                <a:gd name="connsiteX2" fmla="*/ 3584646 w 4392366"/>
                <a:gd name="connsiteY2" fmla="*/ 1280 h 1159520"/>
                <a:gd name="connsiteX3" fmla="*/ 4392366 w 4392366"/>
                <a:gd name="connsiteY3" fmla="*/ 770900 h 1159520"/>
                <a:gd name="connsiteX0" fmla="*/ 276150 w 4451910"/>
                <a:gd name="connsiteY0" fmla="*/ 569209 h 569209"/>
                <a:gd name="connsiteX1" fmla="*/ 329490 w 4451910"/>
                <a:gd name="connsiteY1" fmla="*/ 12949 h 569209"/>
                <a:gd name="connsiteX2" fmla="*/ 4451910 w 4451910"/>
                <a:gd name="connsiteY2" fmla="*/ 180589 h 569209"/>
                <a:gd name="connsiteX0" fmla="*/ 435 w 4176195"/>
                <a:gd name="connsiteY0" fmla="*/ 1518999 h 1518999"/>
                <a:gd name="connsiteX1" fmla="*/ 1608255 w 4176195"/>
                <a:gd name="connsiteY1" fmla="*/ 2619 h 1518999"/>
                <a:gd name="connsiteX2" fmla="*/ 4176195 w 4176195"/>
                <a:gd name="connsiteY2" fmla="*/ 1130379 h 1518999"/>
                <a:gd name="connsiteX0" fmla="*/ 43890 w 4219650"/>
                <a:gd name="connsiteY0" fmla="*/ 1528722 h 1528722"/>
                <a:gd name="connsiteX1" fmla="*/ 1651710 w 4219650"/>
                <a:gd name="connsiteY1" fmla="*/ 12342 h 1528722"/>
                <a:gd name="connsiteX2" fmla="*/ 4219650 w 4219650"/>
                <a:gd name="connsiteY2" fmla="*/ 1140102 h 1528722"/>
                <a:gd name="connsiteX0" fmla="*/ 43890 w 4219650"/>
                <a:gd name="connsiteY0" fmla="*/ 1527429 h 1527429"/>
                <a:gd name="connsiteX1" fmla="*/ 1651710 w 4219650"/>
                <a:gd name="connsiteY1" fmla="*/ 11049 h 1527429"/>
                <a:gd name="connsiteX2" fmla="*/ 4219650 w 4219650"/>
                <a:gd name="connsiteY2" fmla="*/ 1138809 h 1527429"/>
                <a:gd name="connsiteX0" fmla="*/ 94167 w 4269927"/>
                <a:gd name="connsiteY0" fmla="*/ 1527429 h 1527429"/>
                <a:gd name="connsiteX1" fmla="*/ 1701987 w 4269927"/>
                <a:gd name="connsiteY1" fmla="*/ 11049 h 1527429"/>
                <a:gd name="connsiteX2" fmla="*/ 4269927 w 4269927"/>
                <a:gd name="connsiteY2" fmla="*/ 1138809 h 1527429"/>
                <a:gd name="connsiteX0" fmla="*/ 10836 w 4377096"/>
                <a:gd name="connsiteY0" fmla="*/ 1503283 h 1503283"/>
                <a:gd name="connsiteX1" fmla="*/ 1809156 w 4377096"/>
                <a:gd name="connsiteY1" fmla="*/ 2143 h 1503283"/>
                <a:gd name="connsiteX2" fmla="*/ 4377096 w 4377096"/>
                <a:gd name="connsiteY2" fmla="*/ 1129903 h 1503283"/>
                <a:gd name="connsiteX0" fmla="*/ 23414 w 4389674"/>
                <a:gd name="connsiteY0" fmla="*/ 1510838 h 1510838"/>
                <a:gd name="connsiteX1" fmla="*/ 1821734 w 4389674"/>
                <a:gd name="connsiteY1" fmla="*/ 9698 h 1510838"/>
                <a:gd name="connsiteX2" fmla="*/ 4389674 w 4389674"/>
                <a:gd name="connsiteY2" fmla="*/ 1137458 h 1510838"/>
                <a:gd name="connsiteX0" fmla="*/ 29594 w 4395854"/>
                <a:gd name="connsiteY0" fmla="*/ 1522620 h 1522620"/>
                <a:gd name="connsiteX1" fmla="*/ 1827914 w 4395854"/>
                <a:gd name="connsiteY1" fmla="*/ 21480 h 1522620"/>
                <a:gd name="connsiteX2" fmla="*/ 4395854 w 4395854"/>
                <a:gd name="connsiteY2" fmla="*/ 1149240 h 1522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5854" h="1522620">
                  <a:moveTo>
                    <a:pt x="29594" y="1522620"/>
                  </a:moveTo>
                  <a:cubicBezTo>
                    <a:pt x="-108201" y="1308625"/>
                    <a:pt x="193424" y="236110"/>
                    <a:pt x="1827914" y="21480"/>
                  </a:cubicBezTo>
                  <a:cubicBezTo>
                    <a:pt x="3462404" y="-193150"/>
                    <a:pt x="4283776" y="1274335"/>
                    <a:pt x="4395854" y="114924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648218" y="6164261"/>
              <a:ext cx="254333" cy="253058"/>
            </a:xfrm>
            <a:custGeom>
              <a:avLst/>
              <a:gdLst>
                <a:gd name="connsiteX0" fmla="*/ 162233 w 980768"/>
                <a:gd name="connsiteY0" fmla="*/ 0 h 781664"/>
                <a:gd name="connsiteX1" fmla="*/ 980768 w 980768"/>
                <a:gd name="connsiteY1" fmla="*/ 73741 h 781664"/>
                <a:gd name="connsiteX2" fmla="*/ 508820 w 980768"/>
                <a:gd name="connsiteY2" fmla="*/ 184354 h 781664"/>
                <a:gd name="connsiteX3" fmla="*/ 958645 w 980768"/>
                <a:gd name="connsiteY3" fmla="*/ 317090 h 781664"/>
                <a:gd name="connsiteX4" fmla="*/ 486697 w 980768"/>
                <a:gd name="connsiteY4" fmla="*/ 398206 h 781664"/>
                <a:gd name="connsiteX5" fmla="*/ 848033 w 980768"/>
                <a:gd name="connsiteY5" fmla="*/ 626806 h 781664"/>
                <a:gd name="connsiteX6" fmla="*/ 398207 w 980768"/>
                <a:gd name="connsiteY6" fmla="*/ 523567 h 781664"/>
                <a:gd name="connsiteX7" fmla="*/ 744794 w 980768"/>
                <a:gd name="connsiteY7" fmla="*/ 781664 h 781664"/>
                <a:gd name="connsiteX8" fmla="*/ 0 w 980768"/>
                <a:gd name="connsiteY8" fmla="*/ 589935 h 781664"/>
                <a:gd name="connsiteX9" fmla="*/ 0 w 980768"/>
                <a:gd name="connsiteY9" fmla="*/ 589935 h 781664"/>
                <a:gd name="connsiteX0" fmla="*/ 162233 w 980768"/>
                <a:gd name="connsiteY0" fmla="*/ 0 h 775506"/>
                <a:gd name="connsiteX1" fmla="*/ 980768 w 980768"/>
                <a:gd name="connsiteY1" fmla="*/ 73741 h 775506"/>
                <a:gd name="connsiteX2" fmla="*/ 508820 w 980768"/>
                <a:gd name="connsiteY2" fmla="*/ 184354 h 775506"/>
                <a:gd name="connsiteX3" fmla="*/ 958645 w 980768"/>
                <a:gd name="connsiteY3" fmla="*/ 317090 h 775506"/>
                <a:gd name="connsiteX4" fmla="*/ 486697 w 980768"/>
                <a:gd name="connsiteY4" fmla="*/ 398206 h 775506"/>
                <a:gd name="connsiteX5" fmla="*/ 848033 w 980768"/>
                <a:gd name="connsiteY5" fmla="*/ 626806 h 775506"/>
                <a:gd name="connsiteX6" fmla="*/ 398207 w 980768"/>
                <a:gd name="connsiteY6" fmla="*/ 523567 h 775506"/>
                <a:gd name="connsiteX7" fmla="*/ 689375 w 980768"/>
                <a:gd name="connsiteY7" fmla="*/ 775506 h 775506"/>
                <a:gd name="connsiteX8" fmla="*/ 0 w 980768"/>
                <a:gd name="connsiteY8" fmla="*/ 589935 h 775506"/>
                <a:gd name="connsiteX9" fmla="*/ 0 w 980768"/>
                <a:gd name="connsiteY9" fmla="*/ 589935 h 775506"/>
                <a:gd name="connsiteX0" fmla="*/ 162233 w 980768"/>
                <a:gd name="connsiteY0" fmla="*/ 0 h 775506"/>
                <a:gd name="connsiteX1" fmla="*/ 980768 w 980768"/>
                <a:gd name="connsiteY1" fmla="*/ 73741 h 775506"/>
                <a:gd name="connsiteX2" fmla="*/ 508820 w 980768"/>
                <a:gd name="connsiteY2" fmla="*/ 184354 h 775506"/>
                <a:gd name="connsiteX3" fmla="*/ 958645 w 980768"/>
                <a:gd name="connsiteY3" fmla="*/ 317090 h 775506"/>
                <a:gd name="connsiteX4" fmla="*/ 532879 w 980768"/>
                <a:gd name="connsiteY4" fmla="*/ 367418 h 775506"/>
                <a:gd name="connsiteX5" fmla="*/ 848033 w 980768"/>
                <a:gd name="connsiteY5" fmla="*/ 626806 h 775506"/>
                <a:gd name="connsiteX6" fmla="*/ 398207 w 980768"/>
                <a:gd name="connsiteY6" fmla="*/ 523567 h 775506"/>
                <a:gd name="connsiteX7" fmla="*/ 689375 w 980768"/>
                <a:gd name="connsiteY7" fmla="*/ 775506 h 775506"/>
                <a:gd name="connsiteX8" fmla="*/ 0 w 980768"/>
                <a:gd name="connsiteY8" fmla="*/ 589935 h 775506"/>
                <a:gd name="connsiteX9" fmla="*/ 0 w 980768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08820 w 977689"/>
                <a:gd name="connsiteY2" fmla="*/ 184354 h 775506"/>
                <a:gd name="connsiteX3" fmla="*/ 958645 w 977689"/>
                <a:gd name="connsiteY3" fmla="*/ 317090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58645 w 977689"/>
                <a:gd name="connsiteY3" fmla="*/ 317090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532879 w 977689"/>
                <a:gd name="connsiteY4" fmla="*/ 367418 h 775506"/>
                <a:gd name="connsiteX5" fmla="*/ 851112 w 977689"/>
                <a:gd name="connsiteY5" fmla="*/ 59909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474382 w 977689"/>
                <a:gd name="connsiteY4" fmla="*/ 367418 h 775506"/>
                <a:gd name="connsiteX5" fmla="*/ 851112 w 977689"/>
                <a:gd name="connsiteY5" fmla="*/ 59909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87821"/>
                <a:gd name="connsiteX1" fmla="*/ 977689 w 977689"/>
                <a:gd name="connsiteY1" fmla="*/ 92213 h 787821"/>
                <a:gd name="connsiteX2" fmla="*/ 511899 w 977689"/>
                <a:gd name="connsiteY2" fmla="*/ 193591 h 787821"/>
                <a:gd name="connsiteX3" fmla="*/ 949409 w 977689"/>
                <a:gd name="connsiteY3" fmla="*/ 369429 h 787821"/>
                <a:gd name="connsiteX4" fmla="*/ 474382 w 977689"/>
                <a:gd name="connsiteY4" fmla="*/ 367418 h 787821"/>
                <a:gd name="connsiteX5" fmla="*/ 851112 w 977689"/>
                <a:gd name="connsiteY5" fmla="*/ 599096 h 787821"/>
                <a:gd name="connsiteX6" fmla="*/ 398207 w 977689"/>
                <a:gd name="connsiteY6" fmla="*/ 523567 h 787821"/>
                <a:gd name="connsiteX7" fmla="*/ 661666 w 977689"/>
                <a:gd name="connsiteY7" fmla="*/ 787821 h 787821"/>
                <a:gd name="connsiteX8" fmla="*/ 0 w 977689"/>
                <a:gd name="connsiteY8" fmla="*/ 589935 h 787821"/>
                <a:gd name="connsiteX9" fmla="*/ 0 w 977689"/>
                <a:gd name="connsiteY9" fmla="*/ 589935 h 787821"/>
                <a:gd name="connsiteX0" fmla="*/ 162233 w 977689"/>
                <a:gd name="connsiteY0" fmla="*/ 0 h 787821"/>
                <a:gd name="connsiteX1" fmla="*/ 977689 w 977689"/>
                <a:gd name="connsiteY1" fmla="*/ 92213 h 787821"/>
                <a:gd name="connsiteX2" fmla="*/ 511899 w 977689"/>
                <a:gd name="connsiteY2" fmla="*/ 193591 h 787821"/>
                <a:gd name="connsiteX3" fmla="*/ 949409 w 977689"/>
                <a:gd name="connsiteY3" fmla="*/ 369429 h 787821"/>
                <a:gd name="connsiteX4" fmla="*/ 474382 w 977689"/>
                <a:gd name="connsiteY4" fmla="*/ 367418 h 787821"/>
                <a:gd name="connsiteX5" fmla="*/ 851112 w 977689"/>
                <a:gd name="connsiteY5" fmla="*/ 599096 h 787821"/>
                <a:gd name="connsiteX6" fmla="*/ 398207 w 977689"/>
                <a:gd name="connsiteY6" fmla="*/ 511252 h 787821"/>
                <a:gd name="connsiteX7" fmla="*/ 661666 w 977689"/>
                <a:gd name="connsiteY7" fmla="*/ 787821 h 787821"/>
                <a:gd name="connsiteX8" fmla="*/ 0 w 977689"/>
                <a:gd name="connsiteY8" fmla="*/ 589935 h 787821"/>
                <a:gd name="connsiteX9" fmla="*/ 0 w 977689"/>
                <a:gd name="connsiteY9" fmla="*/ 589935 h 787821"/>
                <a:gd name="connsiteX0" fmla="*/ 162233 w 977689"/>
                <a:gd name="connsiteY0" fmla="*/ 0 h 728056"/>
                <a:gd name="connsiteX1" fmla="*/ 977689 w 977689"/>
                <a:gd name="connsiteY1" fmla="*/ 92213 h 728056"/>
                <a:gd name="connsiteX2" fmla="*/ 511899 w 977689"/>
                <a:gd name="connsiteY2" fmla="*/ 193591 h 728056"/>
                <a:gd name="connsiteX3" fmla="*/ 949409 w 977689"/>
                <a:gd name="connsiteY3" fmla="*/ 369429 h 728056"/>
                <a:gd name="connsiteX4" fmla="*/ 474382 w 977689"/>
                <a:gd name="connsiteY4" fmla="*/ 367418 h 728056"/>
                <a:gd name="connsiteX5" fmla="*/ 851112 w 977689"/>
                <a:gd name="connsiteY5" fmla="*/ 599096 h 728056"/>
                <a:gd name="connsiteX6" fmla="*/ 398207 w 977689"/>
                <a:gd name="connsiteY6" fmla="*/ 511252 h 728056"/>
                <a:gd name="connsiteX7" fmla="*/ 542137 w 977689"/>
                <a:gd name="connsiteY7" fmla="*/ 728056 h 728056"/>
                <a:gd name="connsiteX8" fmla="*/ 0 w 977689"/>
                <a:gd name="connsiteY8" fmla="*/ 589935 h 728056"/>
                <a:gd name="connsiteX9" fmla="*/ 0 w 97768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104166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98207 w 949409"/>
                <a:gd name="connsiteY6" fmla="*/ 51125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98207 w 949409"/>
                <a:gd name="connsiteY6" fmla="*/ 51125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02584 w 949409"/>
                <a:gd name="connsiteY6" fmla="*/ 49332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743536 w 949409"/>
                <a:gd name="connsiteY5" fmla="*/ 539331 h 728056"/>
                <a:gd name="connsiteX6" fmla="*/ 302584 w 949409"/>
                <a:gd name="connsiteY6" fmla="*/ 49332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841832"/>
                <a:gd name="connsiteY0" fmla="*/ 0 h 728056"/>
                <a:gd name="connsiteX1" fmla="*/ 798395 w 841832"/>
                <a:gd name="connsiteY1" fmla="*/ 80260 h 728056"/>
                <a:gd name="connsiteX2" fmla="*/ 511899 w 841832"/>
                <a:gd name="connsiteY2" fmla="*/ 193591 h 728056"/>
                <a:gd name="connsiteX3" fmla="*/ 841832 w 841832"/>
                <a:gd name="connsiteY3" fmla="*/ 345523 h 728056"/>
                <a:gd name="connsiteX4" fmla="*/ 474382 w 841832"/>
                <a:gd name="connsiteY4" fmla="*/ 367418 h 728056"/>
                <a:gd name="connsiteX5" fmla="*/ 743536 w 841832"/>
                <a:gd name="connsiteY5" fmla="*/ 539331 h 728056"/>
                <a:gd name="connsiteX6" fmla="*/ 302584 w 841832"/>
                <a:gd name="connsiteY6" fmla="*/ 493322 h 728056"/>
                <a:gd name="connsiteX7" fmla="*/ 542137 w 841832"/>
                <a:gd name="connsiteY7" fmla="*/ 728056 h 728056"/>
                <a:gd name="connsiteX8" fmla="*/ 0 w 841832"/>
                <a:gd name="connsiteY8" fmla="*/ 589935 h 728056"/>
                <a:gd name="connsiteX9" fmla="*/ 0 w 841832"/>
                <a:gd name="connsiteY9" fmla="*/ 589935 h 728056"/>
                <a:gd name="connsiteX0" fmla="*/ 162233 w 841832"/>
                <a:gd name="connsiteY0" fmla="*/ 0 h 740009"/>
                <a:gd name="connsiteX1" fmla="*/ 798395 w 841832"/>
                <a:gd name="connsiteY1" fmla="*/ 80260 h 740009"/>
                <a:gd name="connsiteX2" fmla="*/ 511899 w 841832"/>
                <a:gd name="connsiteY2" fmla="*/ 193591 h 740009"/>
                <a:gd name="connsiteX3" fmla="*/ 841832 w 841832"/>
                <a:gd name="connsiteY3" fmla="*/ 345523 h 740009"/>
                <a:gd name="connsiteX4" fmla="*/ 474382 w 841832"/>
                <a:gd name="connsiteY4" fmla="*/ 367418 h 740009"/>
                <a:gd name="connsiteX5" fmla="*/ 743536 w 841832"/>
                <a:gd name="connsiteY5" fmla="*/ 539331 h 740009"/>
                <a:gd name="connsiteX6" fmla="*/ 302584 w 841832"/>
                <a:gd name="connsiteY6" fmla="*/ 493322 h 740009"/>
                <a:gd name="connsiteX7" fmla="*/ 464443 w 841832"/>
                <a:gd name="connsiteY7" fmla="*/ 740009 h 740009"/>
                <a:gd name="connsiteX8" fmla="*/ 0 w 841832"/>
                <a:gd name="connsiteY8" fmla="*/ 589935 h 740009"/>
                <a:gd name="connsiteX9" fmla="*/ 0 w 841832"/>
                <a:gd name="connsiteY9" fmla="*/ 589935 h 740009"/>
                <a:gd name="connsiteX0" fmla="*/ 162233 w 841832"/>
                <a:gd name="connsiteY0" fmla="*/ 0 h 716103"/>
                <a:gd name="connsiteX1" fmla="*/ 798395 w 841832"/>
                <a:gd name="connsiteY1" fmla="*/ 80260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74382 w 841832"/>
                <a:gd name="connsiteY4" fmla="*/ 367418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74382 w 841832"/>
                <a:gd name="connsiteY4" fmla="*/ 367418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452134 w 841832"/>
                <a:gd name="connsiteY2" fmla="*/ 181638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452134 w 841832"/>
                <a:gd name="connsiteY2" fmla="*/ 181638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218913 w 841832"/>
                <a:gd name="connsiteY6" fmla="*/ 451487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686221"/>
                <a:gd name="connsiteX1" fmla="*/ 708747 w 841832"/>
                <a:gd name="connsiteY1" fmla="*/ 74283 h 686221"/>
                <a:gd name="connsiteX2" fmla="*/ 452134 w 841832"/>
                <a:gd name="connsiteY2" fmla="*/ 181638 h 686221"/>
                <a:gd name="connsiteX3" fmla="*/ 841832 w 841832"/>
                <a:gd name="connsiteY3" fmla="*/ 345523 h 686221"/>
                <a:gd name="connsiteX4" fmla="*/ 402664 w 841832"/>
                <a:gd name="connsiteY4" fmla="*/ 337536 h 686221"/>
                <a:gd name="connsiteX5" fmla="*/ 743536 w 841832"/>
                <a:gd name="connsiteY5" fmla="*/ 539331 h 686221"/>
                <a:gd name="connsiteX6" fmla="*/ 218913 w 841832"/>
                <a:gd name="connsiteY6" fmla="*/ 451487 h 686221"/>
                <a:gd name="connsiteX7" fmla="*/ 321007 w 841832"/>
                <a:gd name="connsiteY7" fmla="*/ 686221 h 686221"/>
                <a:gd name="connsiteX8" fmla="*/ 0 w 841832"/>
                <a:gd name="connsiteY8" fmla="*/ 589935 h 686221"/>
                <a:gd name="connsiteX9" fmla="*/ 0 w 841832"/>
                <a:gd name="connsiteY9" fmla="*/ 589935 h 686221"/>
                <a:gd name="connsiteX0" fmla="*/ 162233 w 841832"/>
                <a:gd name="connsiteY0" fmla="*/ 0 h 686221"/>
                <a:gd name="connsiteX1" fmla="*/ 708747 w 841832"/>
                <a:gd name="connsiteY1" fmla="*/ 74283 h 686221"/>
                <a:gd name="connsiteX2" fmla="*/ 452134 w 841832"/>
                <a:gd name="connsiteY2" fmla="*/ 181638 h 686221"/>
                <a:gd name="connsiteX3" fmla="*/ 841832 w 841832"/>
                <a:gd name="connsiteY3" fmla="*/ 345523 h 686221"/>
                <a:gd name="connsiteX4" fmla="*/ 402664 w 841832"/>
                <a:gd name="connsiteY4" fmla="*/ 337536 h 686221"/>
                <a:gd name="connsiteX5" fmla="*/ 582172 w 841832"/>
                <a:gd name="connsiteY5" fmla="*/ 509449 h 686221"/>
                <a:gd name="connsiteX6" fmla="*/ 218913 w 841832"/>
                <a:gd name="connsiteY6" fmla="*/ 451487 h 686221"/>
                <a:gd name="connsiteX7" fmla="*/ 321007 w 841832"/>
                <a:gd name="connsiteY7" fmla="*/ 686221 h 686221"/>
                <a:gd name="connsiteX8" fmla="*/ 0 w 841832"/>
                <a:gd name="connsiteY8" fmla="*/ 589935 h 686221"/>
                <a:gd name="connsiteX9" fmla="*/ 0 w 841832"/>
                <a:gd name="connsiteY9" fmla="*/ 589935 h 686221"/>
                <a:gd name="connsiteX0" fmla="*/ 162233 w 746208"/>
                <a:gd name="connsiteY0" fmla="*/ 0 h 686221"/>
                <a:gd name="connsiteX1" fmla="*/ 708747 w 746208"/>
                <a:gd name="connsiteY1" fmla="*/ 74283 h 686221"/>
                <a:gd name="connsiteX2" fmla="*/ 452134 w 746208"/>
                <a:gd name="connsiteY2" fmla="*/ 181638 h 686221"/>
                <a:gd name="connsiteX3" fmla="*/ 746208 w 746208"/>
                <a:gd name="connsiteY3" fmla="*/ 321618 h 686221"/>
                <a:gd name="connsiteX4" fmla="*/ 402664 w 746208"/>
                <a:gd name="connsiteY4" fmla="*/ 337536 h 686221"/>
                <a:gd name="connsiteX5" fmla="*/ 582172 w 746208"/>
                <a:gd name="connsiteY5" fmla="*/ 509449 h 686221"/>
                <a:gd name="connsiteX6" fmla="*/ 218913 w 746208"/>
                <a:gd name="connsiteY6" fmla="*/ 451487 h 686221"/>
                <a:gd name="connsiteX7" fmla="*/ 321007 w 746208"/>
                <a:gd name="connsiteY7" fmla="*/ 686221 h 686221"/>
                <a:gd name="connsiteX8" fmla="*/ 0 w 746208"/>
                <a:gd name="connsiteY8" fmla="*/ 589935 h 686221"/>
                <a:gd name="connsiteX9" fmla="*/ 0 w 746208"/>
                <a:gd name="connsiteY9" fmla="*/ 589935 h 68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6208" h="686221">
                  <a:moveTo>
                    <a:pt x="162233" y="0"/>
                  </a:moveTo>
                  <a:lnTo>
                    <a:pt x="708747" y="74283"/>
                  </a:lnTo>
                  <a:lnTo>
                    <a:pt x="452134" y="181638"/>
                  </a:lnTo>
                  <a:lnTo>
                    <a:pt x="746208" y="321618"/>
                  </a:lnTo>
                  <a:lnTo>
                    <a:pt x="402664" y="337536"/>
                  </a:lnTo>
                  <a:lnTo>
                    <a:pt x="582172" y="509449"/>
                  </a:lnTo>
                  <a:lnTo>
                    <a:pt x="218913" y="451487"/>
                  </a:lnTo>
                  <a:lnTo>
                    <a:pt x="321007" y="686221"/>
                  </a:lnTo>
                  <a:lnTo>
                    <a:pt x="0" y="589935"/>
                  </a:lnTo>
                  <a:lnTo>
                    <a:pt x="0" y="58993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5-Point Star 37"/>
          <p:cNvSpPr/>
          <p:nvPr/>
        </p:nvSpPr>
        <p:spPr>
          <a:xfrm>
            <a:off x="2355292" y="4972800"/>
            <a:ext cx="237744" cy="2286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2869642" y="5287125"/>
            <a:ext cx="237744" cy="228600"/>
          </a:xfrm>
          <a:prstGeom prst="star5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2" name="Group 2051"/>
          <p:cNvGrpSpPr/>
          <p:nvPr/>
        </p:nvGrpSpPr>
        <p:grpSpPr>
          <a:xfrm>
            <a:off x="4897185" y="4572000"/>
            <a:ext cx="1589113" cy="1632740"/>
            <a:chOff x="4897185" y="4572000"/>
            <a:chExt cx="1589113" cy="1632740"/>
          </a:xfrm>
        </p:grpSpPr>
        <p:grpSp>
          <p:nvGrpSpPr>
            <p:cNvPr id="32" name="Group 31"/>
            <p:cNvGrpSpPr/>
            <p:nvPr/>
          </p:nvGrpSpPr>
          <p:grpSpPr>
            <a:xfrm>
              <a:off x="4897185" y="4572000"/>
              <a:ext cx="1573900" cy="1262238"/>
              <a:chOff x="2638275" y="857250"/>
              <a:chExt cx="3600062" cy="3732388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2638275" y="857250"/>
                <a:ext cx="3578922" cy="3134118"/>
              </a:xfrm>
              <a:custGeom>
                <a:avLst/>
                <a:gdLst>
                  <a:gd name="connsiteX0" fmla="*/ 914550 w 3578368"/>
                  <a:gd name="connsiteY0" fmla="*/ 2914650 h 3134118"/>
                  <a:gd name="connsiteX1" fmla="*/ 743100 w 3578368"/>
                  <a:gd name="connsiteY1" fmla="*/ 3133725 h 3134118"/>
                  <a:gd name="connsiteX2" fmla="*/ 162075 w 3578368"/>
                  <a:gd name="connsiteY2" fmla="*/ 2867025 h 3134118"/>
                  <a:gd name="connsiteX3" fmla="*/ 150 w 3578368"/>
                  <a:gd name="connsiteY3" fmla="*/ 2352675 h 3134118"/>
                  <a:gd name="connsiteX4" fmla="*/ 133500 w 3578368"/>
                  <a:gd name="connsiteY4" fmla="*/ 1390650 h 3134118"/>
                  <a:gd name="connsiteX5" fmla="*/ 171600 w 3578368"/>
                  <a:gd name="connsiteY5" fmla="*/ 809625 h 3134118"/>
                  <a:gd name="connsiteX6" fmla="*/ 238275 w 3578368"/>
                  <a:gd name="connsiteY6" fmla="*/ 466725 h 3134118"/>
                  <a:gd name="connsiteX7" fmla="*/ 762150 w 3578368"/>
                  <a:gd name="connsiteY7" fmla="*/ 276225 h 3134118"/>
                  <a:gd name="connsiteX8" fmla="*/ 1190775 w 3578368"/>
                  <a:gd name="connsiteY8" fmla="*/ 800100 h 3134118"/>
                  <a:gd name="connsiteX9" fmla="*/ 1924200 w 3578368"/>
                  <a:gd name="connsiteY9" fmla="*/ 1104900 h 3134118"/>
                  <a:gd name="connsiteX10" fmla="*/ 2848125 w 3578368"/>
                  <a:gd name="connsiteY10" fmla="*/ 762000 h 3134118"/>
                  <a:gd name="connsiteX11" fmla="*/ 3010050 w 3578368"/>
                  <a:gd name="connsiteY11" fmla="*/ 219075 h 3134118"/>
                  <a:gd name="connsiteX12" fmla="*/ 3229125 w 3578368"/>
                  <a:gd name="connsiteY12" fmla="*/ 0 h 3134118"/>
                  <a:gd name="connsiteX13" fmla="*/ 3572025 w 3578368"/>
                  <a:gd name="connsiteY13" fmla="*/ 219075 h 3134118"/>
                  <a:gd name="connsiteX14" fmla="*/ 3448200 w 3578368"/>
                  <a:gd name="connsiteY14" fmla="*/ 923925 h 3134118"/>
                  <a:gd name="connsiteX15" fmla="*/ 3400575 w 3578368"/>
                  <a:gd name="connsiteY15" fmla="*/ 1066800 h 3134118"/>
                  <a:gd name="connsiteX16" fmla="*/ 2991000 w 3578368"/>
                  <a:gd name="connsiteY16" fmla="*/ 1428750 h 3134118"/>
                  <a:gd name="connsiteX17" fmla="*/ 2295675 w 3578368"/>
                  <a:gd name="connsiteY17" fmla="*/ 1714500 h 3134118"/>
                  <a:gd name="connsiteX18" fmla="*/ 1571775 w 3578368"/>
                  <a:gd name="connsiteY18" fmla="*/ 1666875 h 3134118"/>
                  <a:gd name="connsiteX19" fmla="*/ 876450 w 3578368"/>
                  <a:gd name="connsiteY19" fmla="*/ 1371600 h 3134118"/>
                  <a:gd name="connsiteX20" fmla="*/ 285900 w 3578368"/>
                  <a:gd name="connsiteY20" fmla="*/ 781050 h 3134118"/>
                  <a:gd name="connsiteX0" fmla="*/ 914550 w 3576865"/>
                  <a:gd name="connsiteY0" fmla="*/ 2914650 h 3134118"/>
                  <a:gd name="connsiteX1" fmla="*/ 743100 w 3576865"/>
                  <a:gd name="connsiteY1" fmla="*/ 3133725 h 3134118"/>
                  <a:gd name="connsiteX2" fmla="*/ 162075 w 3576865"/>
                  <a:gd name="connsiteY2" fmla="*/ 2867025 h 3134118"/>
                  <a:gd name="connsiteX3" fmla="*/ 150 w 3576865"/>
                  <a:gd name="connsiteY3" fmla="*/ 2352675 h 3134118"/>
                  <a:gd name="connsiteX4" fmla="*/ 133500 w 3576865"/>
                  <a:gd name="connsiteY4" fmla="*/ 1390650 h 3134118"/>
                  <a:gd name="connsiteX5" fmla="*/ 171600 w 3576865"/>
                  <a:gd name="connsiteY5" fmla="*/ 809625 h 3134118"/>
                  <a:gd name="connsiteX6" fmla="*/ 238275 w 3576865"/>
                  <a:gd name="connsiteY6" fmla="*/ 466725 h 3134118"/>
                  <a:gd name="connsiteX7" fmla="*/ 762150 w 3576865"/>
                  <a:gd name="connsiteY7" fmla="*/ 276225 h 3134118"/>
                  <a:gd name="connsiteX8" fmla="*/ 1190775 w 3576865"/>
                  <a:gd name="connsiteY8" fmla="*/ 800100 h 3134118"/>
                  <a:gd name="connsiteX9" fmla="*/ 1924200 w 3576865"/>
                  <a:gd name="connsiteY9" fmla="*/ 1104900 h 3134118"/>
                  <a:gd name="connsiteX10" fmla="*/ 2848125 w 3576865"/>
                  <a:gd name="connsiteY10" fmla="*/ 762000 h 3134118"/>
                  <a:gd name="connsiteX11" fmla="*/ 3010050 w 3576865"/>
                  <a:gd name="connsiteY11" fmla="*/ 219075 h 3134118"/>
                  <a:gd name="connsiteX12" fmla="*/ 3229125 w 3576865"/>
                  <a:gd name="connsiteY12" fmla="*/ 0 h 3134118"/>
                  <a:gd name="connsiteX13" fmla="*/ 3572025 w 3576865"/>
                  <a:gd name="connsiteY13" fmla="*/ 219075 h 3134118"/>
                  <a:gd name="connsiteX14" fmla="*/ 3400575 w 3576865"/>
                  <a:gd name="connsiteY14" fmla="*/ 1066800 h 3134118"/>
                  <a:gd name="connsiteX15" fmla="*/ 2991000 w 3576865"/>
                  <a:gd name="connsiteY15" fmla="*/ 1428750 h 3134118"/>
                  <a:gd name="connsiteX16" fmla="*/ 2295675 w 3576865"/>
                  <a:gd name="connsiteY16" fmla="*/ 1714500 h 3134118"/>
                  <a:gd name="connsiteX17" fmla="*/ 1571775 w 3576865"/>
                  <a:gd name="connsiteY17" fmla="*/ 1666875 h 3134118"/>
                  <a:gd name="connsiteX18" fmla="*/ 876450 w 3576865"/>
                  <a:gd name="connsiteY18" fmla="*/ 1371600 h 3134118"/>
                  <a:gd name="connsiteX19" fmla="*/ 285900 w 3576865"/>
                  <a:gd name="connsiteY19" fmla="*/ 781050 h 3134118"/>
                  <a:gd name="connsiteX0" fmla="*/ 914550 w 3580060"/>
                  <a:gd name="connsiteY0" fmla="*/ 2914650 h 3134118"/>
                  <a:gd name="connsiteX1" fmla="*/ 743100 w 3580060"/>
                  <a:gd name="connsiteY1" fmla="*/ 3133725 h 3134118"/>
                  <a:gd name="connsiteX2" fmla="*/ 162075 w 3580060"/>
                  <a:gd name="connsiteY2" fmla="*/ 2867025 h 3134118"/>
                  <a:gd name="connsiteX3" fmla="*/ 150 w 3580060"/>
                  <a:gd name="connsiteY3" fmla="*/ 2352675 h 3134118"/>
                  <a:gd name="connsiteX4" fmla="*/ 133500 w 3580060"/>
                  <a:gd name="connsiteY4" fmla="*/ 1390650 h 3134118"/>
                  <a:gd name="connsiteX5" fmla="*/ 171600 w 3580060"/>
                  <a:gd name="connsiteY5" fmla="*/ 809625 h 3134118"/>
                  <a:gd name="connsiteX6" fmla="*/ 238275 w 3580060"/>
                  <a:gd name="connsiteY6" fmla="*/ 466725 h 3134118"/>
                  <a:gd name="connsiteX7" fmla="*/ 762150 w 3580060"/>
                  <a:gd name="connsiteY7" fmla="*/ 276225 h 3134118"/>
                  <a:gd name="connsiteX8" fmla="*/ 1190775 w 3580060"/>
                  <a:gd name="connsiteY8" fmla="*/ 800100 h 3134118"/>
                  <a:gd name="connsiteX9" fmla="*/ 1924200 w 3580060"/>
                  <a:gd name="connsiteY9" fmla="*/ 1104900 h 3134118"/>
                  <a:gd name="connsiteX10" fmla="*/ 2848125 w 3580060"/>
                  <a:gd name="connsiteY10" fmla="*/ 762000 h 3134118"/>
                  <a:gd name="connsiteX11" fmla="*/ 3010050 w 3580060"/>
                  <a:gd name="connsiteY11" fmla="*/ 219075 h 3134118"/>
                  <a:gd name="connsiteX12" fmla="*/ 3229125 w 3580060"/>
                  <a:gd name="connsiteY12" fmla="*/ 0 h 3134118"/>
                  <a:gd name="connsiteX13" fmla="*/ 3572025 w 3580060"/>
                  <a:gd name="connsiteY13" fmla="*/ 219075 h 3134118"/>
                  <a:gd name="connsiteX14" fmla="*/ 3431531 w 3580060"/>
                  <a:gd name="connsiteY14" fmla="*/ 1047750 h 3134118"/>
                  <a:gd name="connsiteX15" fmla="*/ 2991000 w 3580060"/>
                  <a:gd name="connsiteY15" fmla="*/ 1428750 h 3134118"/>
                  <a:gd name="connsiteX16" fmla="*/ 2295675 w 3580060"/>
                  <a:gd name="connsiteY16" fmla="*/ 1714500 h 3134118"/>
                  <a:gd name="connsiteX17" fmla="*/ 1571775 w 3580060"/>
                  <a:gd name="connsiteY17" fmla="*/ 1666875 h 3134118"/>
                  <a:gd name="connsiteX18" fmla="*/ 876450 w 3580060"/>
                  <a:gd name="connsiteY18" fmla="*/ 1371600 h 3134118"/>
                  <a:gd name="connsiteX19" fmla="*/ 285900 w 3580060"/>
                  <a:gd name="connsiteY19" fmla="*/ 781050 h 3134118"/>
                  <a:gd name="connsiteX0" fmla="*/ 914550 w 3578922"/>
                  <a:gd name="connsiteY0" fmla="*/ 2914650 h 3134118"/>
                  <a:gd name="connsiteX1" fmla="*/ 743100 w 3578922"/>
                  <a:gd name="connsiteY1" fmla="*/ 3133725 h 3134118"/>
                  <a:gd name="connsiteX2" fmla="*/ 162075 w 3578922"/>
                  <a:gd name="connsiteY2" fmla="*/ 2867025 h 3134118"/>
                  <a:gd name="connsiteX3" fmla="*/ 150 w 3578922"/>
                  <a:gd name="connsiteY3" fmla="*/ 2352675 h 3134118"/>
                  <a:gd name="connsiteX4" fmla="*/ 133500 w 3578922"/>
                  <a:gd name="connsiteY4" fmla="*/ 1390650 h 3134118"/>
                  <a:gd name="connsiteX5" fmla="*/ 171600 w 3578922"/>
                  <a:gd name="connsiteY5" fmla="*/ 809625 h 3134118"/>
                  <a:gd name="connsiteX6" fmla="*/ 238275 w 3578922"/>
                  <a:gd name="connsiteY6" fmla="*/ 466725 h 3134118"/>
                  <a:gd name="connsiteX7" fmla="*/ 762150 w 3578922"/>
                  <a:gd name="connsiteY7" fmla="*/ 276225 h 3134118"/>
                  <a:gd name="connsiteX8" fmla="*/ 1190775 w 3578922"/>
                  <a:gd name="connsiteY8" fmla="*/ 800100 h 3134118"/>
                  <a:gd name="connsiteX9" fmla="*/ 1924200 w 3578922"/>
                  <a:gd name="connsiteY9" fmla="*/ 1104900 h 3134118"/>
                  <a:gd name="connsiteX10" fmla="*/ 2848125 w 3578922"/>
                  <a:gd name="connsiteY10" fmla="*/ 762000 h 3134118"/>
                  <a:gd name="connsiteX11" fmla="*/ 3010050 w 3578922"/>
                  <a:gd name="connsiteY11" fmla="*/ 219075 h 3134118"/>
                  <a:gd name="connsiteX12" fmla="*/ 3229125 w 3578922"/>
                  <a:gd name="connsiteY12" fmla="*/ 0 h 3134118"/>
                  <a:gd name="connsiteX13" fmla="*/ 3572025 w 3578922"/>
                  <a:gd name="connsiteY13" fmla="*/ 219075 h 3134118"/>
                  <a:gd name="connsiteX14" fmla="*/ 3422006 w 3578922"/>
                  <a:gd name="connsiteY14" fmla="*/ 1040606 h 3134118"/>
                  <a:gd name="connsiteX15" fmla="*/ 2991000 w 3578922"/>
                  <a:gd name="connsiteY15" fmla="*/ 1428750 h 3134118"/>
                  <a:gd name="connsiteX16" fmla="*/ 2295675 w 3578922"/>
                  <a:gd name="connsiteY16" fmla="*/ 1714500 h 3134118"/>
                  <a:gd name="connsiteX17" fmla="*/ 1571775 w 3578922"/>
                  <a:gd name="connsiteY17" fmla="*/ 1666875 h 3134118"/>
                  <a:gd name="connsiteX18" fmla="*/ 876450 w 3578922"/>
                  <a:gd name="connsiteY18" fmla="*/ 1371600 h 3134118"/>
                  <a:gd name="connsiteX19" fmla="*/ 285900 w 3578922"/>
                  <a:gd name="connsiteY19" fmla="*/ 781050 h 3134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578922" h="3134118">
                    <a:moveTo>
                      <a:pt x="914550" y="2914650"/>
                    </a:moveTo>
                    <a:cubicBezTo>
                      <a:pt x="891531" y="3028156"/>
                      <a:pt x="868512" y="3141662"/>
                      <a:pt x="743100" y="3133725"/>
                    </a:cubicBezTo>
                    <a:cubicBezTo>
                      <a:pt x="617688" y="3125788"/>
                      <a:pt x="285900" y="2997200"/>
                      <a:pt x="162075" y="2867025"/>
                    </a:cubicBezTo>
                    <a:cubicBezTo>
                      <a:pt x="38250" y="2736850"/>
                      <a:pt x="4912" y="2598737"/>
                      <a:pt x="150" y="2352675"/>
                    </a:cubicBezTo>
                    <a:cubicBezTo>
                      <a:pt x="-4612" y="2106613"/>
                      <a:pt x="104925" y="1647825"/>
                      <a:pt x="133500" y="1390650"/>
                    </a:cubicBezTo>
                    <a:cubicBezTo>
                      <a:pt x="162075" y="1133475"/>
                      <a:pt x="154138" y="963612"/>
                      <a:pt x="171600" y="809625"/>
                    </a:cubicBezTo>
                    <a:cubicBezTo>
                      <a:pt x="189062" y="655638"/>
                      <a:pt x="139850" y="555625"/>
                      <a:pt x="238275" y="466725"/>
                    </a:cubicBezTo>
                    <a:cubicBezTo>
                      <a:pt x="336700" y="377825"/>
                      <a:pt x="603400" y="220663"/>
                      <a:pt x="762150" y="276225"/>
                    </a:cubicBezTo>
                    <a:cubicBezTo>
                      <a:pt x="920900" y="331787"/>
                      <a:pt x="997100" y="661987"/>
                      <a:pt x="1190775" y="800100"/>
                    </a:cubicBezTo>
                    <a:cubicBezTo>
                      <a:pt x="1384450" y="938212"/>
                      <a:pt x="1647975" y="1111250"/>
                      <a:pt x="1924200" y="1104900"/>
                    </a:cubicBezTo>
                    <a:cubicBezTo>
                      <a:pt x="2200425" y="1098550"/>
                      <a:pt x="2667150" y="909637"/>
                      <a:pt x="2848125" y="762000"/>
                    </a:cubicBezTo>
                    <a:cubicBezTo>
                      <a:pt x="3029100" y="614363"/>
                      <a:pt x="2946550" y="346075"/>
                      <a:pt x="3010050" y="219075"/>
                    </a:cubicBezTo>
                    <a:cubicBezTo>
                      <a:pt x="3073550" y="92075"/>
                      <a:pt x="3135463" y="0"/>
                      <a:pt x="3229125" y="0"/>
                    </a:cubicBezTo>
                    <a:cubicBezTo>
                      <a:pt x="3322787" y="0"/>
                      <a:pt x="3539878" y="45641"/>
                      <a:pt x="3572025" y="219075"/>
                    </a:cubicBezTo>
                    <a:cubicBezTo>
                      <a:pt x="3604172" y="392509"/>
                      <a:pt x="3518844" y="838994"/>
                      <a:pt x="3422006" y="1040606"/>
                    </a:cubicBezTo>
                    <a:cubicBezTo>
                      <a:pt x="3325169" y="1242219"/>
                      <a:pt x="3178722" y="1316434"/>
                      <a:pt x="2991000" y="1428750"/>
                    </a:cubicBezTo>
                    <a:cubicBezTo>
                      <a:pt x="2803278" y="1541066"/>
                      <a:pt x="2532212" y="1674813"/>
                      <a:pt x="2295675" y="1714500"/>
                    </a:cubicBezTo>
                    <a:cubicBezTo>
                      <a:pt x="2059138" y="1754187"/>
                      <a:pt x="1808312" y="1724025"/>
                      <a:pt x="1571775" y="1666875"/>
                    </a:cubicBezTo>
                    <a:cubicBezTo>
                      <a:pt x="1335238" y="1609725"/>
                      <a:pt x="1090762" y="1519237"/>
                      <a:pt x="876450" y="1371600"/>
                    </a:cubicBezTo>
                    <a:cubicBezTo>
                      <a:pt x="662138" y="1223963"/>
                      <a:pt x="474019" y="1002506"/>
                      <a:pt x="285900" y="7810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3424238" y="2164556"/>
                <a:ext cx="300071" cy="1631157"/>
              </a:xfrm>
              <a:custGeom>
                <a:avLst/>
                <a:gdLst>
                  <a:gd name="connsiteX0" fmla="*/ 0 w 289303"/>
                  <a:gd name="connsiteY0" fmla="*/ 0 h 1590675"/>
                  <a:gd name="connsiteX1" fmla="*/ 38100 w 289303"/>
                  <a:gd name="connsiteY1" fmla="*/ 409575 h 1590675"/>
                  <a:gd name="connsiteX2" fmla="*/ 123825 w 289303"/>
                  <a:gd name="connsiteY2" fmla="*/ 723900 h 1590675"/>
                  <a:gd name="connsiteX3" fmla="*/ 76200 w 289303"/>
                  <a:gd name="connsiteY3" fmla="*/ 790575 h 1590675"/>
                  <a:gd name="connsiteX4" fmla="*/ 285750 w 289303"/>
                  <a:gd name="connsiteY4" fmla="*/ 1076325 h 1590675"/>
                  <a:gd name="connsiteX5" fmla="*/ 200025 w 289303"/>
                  <a:gd name="connsiteY5" fmla="*/ 1457325 h 1590675"/>
                  <a:gd name="connsiteX6" fmla="*/ 95250 w 289303"/>
                  <a:gd name="connsiteY6" fmla="*/ 1590675 h 1590675"/>
                  <a:gd name="connsiteX0" fmla="*/ 0 w 303590"/>
                  <a:gd name="connsiteY0" fmla="*/ 0 h 1635919"/>
                  <a:gd name="connsiteX1" fmla="*/ 52387 w 303590"/>
                  <a:gd name="connsiteY1" fmla="*/ 454819 h 1635919"/>
                  <a:gd name="connsiteX2" fmla="*/ 138112 w 303590"/>
                  <a:gd name="connsiteY2" fmla="*/ 769144 h 1635919"/>
                  <a:gd name="connsiteX3" fmla="*/ 90487 w 303590"/>
                  <a:gd name="connsiteY3" fmla="*/ 835819 h 1635919"/>
                  <a:gd name="connsiteX4" fmla="*/ 300037 w 303590"/>
                  <a:gd name="connsiteY4" fmla="*/ 1121569 h 1635919"/>
                  <a:gd name="connsiteX5" fmla="*/ 214312 w 303590"/>
                  <a:gd name="connsiteY5" fmla="*/ 1502569 h 1635919"/>
                  <a:gd name="connsiteX6" fmla="*/ 109537 w 303590"/>
                  <a:gd name="connsiteY6" fmla="*/ 1635919 h 1635919"/>
                  <a:gd name="connsiteX0" fmla="*/ 0 w 303590"/>
                  <a:gd name="connsiteY0" fmla="*/ 0 h 1635919"/>
                  <a:gd name="connsiteX1" fmla="*/ 52387 w 303590"/>
                  <a:gd name="connsiteY1" fmla="*/ 454819 h 1635919"/>
                  <a:gd name="connsiteX2" fmla="*/ 138112 w 303590"/>
                  <a:gd name="connsiteY2" fmla="*/ 769144 h 1635919"/>
                  <a:gd name="connsiteX3" fmla="*/ 300037 w 303590"/>
                  <a:gd name="connsiteY3" fmla="*/ 1121569 h 1635919"/>
                  <a:gd name="connsiteX4" fmla="*/ 214312 w 303590"/>
                  <a:gd name="connsiteY4" fmla="*/ 1502569 h 1635919"/>
                  <a:gd name="connsiteX5" fmla="*/ 109537 w 303590"/>
                  <a:gd name="connsiteY5" fmla="*/ 1635919 h 1635919"/>
                  <a:gd name="connsiteX0" fmla="*/ 0 w 303490"/>
                  <a:gd name="connsiteY0" fmla="*/ 0 h 1616869"/>
                  <a:gd name="connsiteX1" fmla="*/ 52387 w 303490"/>
                  <a:gd name="connsiteY1" fmla="*/ 454819 h 1616869"/>
                  <a:gd name="connsiteX2" fmla="*/ 138112 w 303490"/>
                  <a:gd name="connsiteY2" fmla="*/ 769144 h 1616869"/>
                  <a:gd name="connsiteX3" fmla="*/ 300037 w 303490"/>
                  <a:gd name="connsiteY3" fmla="*/ 1121569 h 1616869"/>
                  <a:gd name="connsiteX4" fmla="*/ 214312 w 303490"/>
                  <a:gd name="connsiteY4" fmla="*/ 1502569 h 1616869"/>
                  <a:gd name="connsiteX5" fmla="*/ 126206 w 303490"/>
                  <a:gd name="connsiteY5" fmla="*/ 1616869 h 1616869"/>
                  <a:gd name="connsiteX0" fmla="*/ 0 w 303490"/>
                  <a:gd name="connsiteY0" fmla="*/ 0 h 1616869"/>
                  <a:gd name="connsiteX1" fmla="*/ 52387 w 303490"/>
                  <a:gd name="connsiteY1" fmla="*/ 454819 h 1616869"/>
                  <a:gd name="connsiteX2" fmla="*/ 138112 w 303490"/>
                  <a:gd name="connsiteY2" fmla="*/ 769144 h 1616869"/>
                  <a:gd name="connsiteX3" fmla="*/ 300037 w 303490"/>
                  <a:gd name="connsiteY3" fmla="*/ 1121569 h 1616869"/>
                  <a:gd name="connsiteX4" fmla="*/ 214312 w 303490"/>
                  <a:gd name="connsiteY4" fmla="*/ 1502569 h 1616869"/>
                  <a:gd name="connsiteX5" fmla="*/ 126206 w 303490"/>
                  <a:gd name="connsiteY5" fmla="*/ 1616869 h 1616869"/>
                  <a:gd name="connsiteX0" fmla="*/ 0 w 300037"/>
                  <a:gd name="connsiteY0" fmla="*/ 0 h 1616869"/>
                  <a:gd name="connsiteX1" fmla="*/ 52387 w 300037"/>
                  <a:gd name="connsiteY1" fmla="*/ 454819 h 1616869"/>
                  <a:gd name="connsiteX2" fmla="*/ 138112 w 300037"/>
                  <a:gd name="connsiteY2" fmla="*/ 769144 h 1616869"/>
                  <a:gd name="connsiteX3" fmla="*/ 300037 w 300037"/>
                  <a:gd name="connsiteY3" fmla="*/ 1121569 h 1616869"/>
                  <a:gd name="connsiteX4" fmla="*/ 126206 w 300037"/>
                  <a:gd name="connsiteY4" fmla="*/ 1616869 h 1616869"/>
                  <a:gd name="connsiteX0" fmla="*/ 0 w 300060"/>
                  <a:gd name="connsiteY0" fmla="*/ 0 h 1645444"/>
                  <a:gd name="connsiteX1" fmla="*/ 52387 w 300060"/>
                  <a:gd name="connsiteY1" fmla="*/ 454819 h 1645444"/>
                  <a:gd name="connsiteX2" fmla="*/ 138112 w 300060"/>
                  <a:gd name="connsiteY2" fmla="*/ 769144 h 1645444"/>
                  <a:gd name="connsiteX3" fmla="*/ 300037 w 300060"/>
                  <a:gd name="connsiteY3" fmla="*/ 1121569 h 1645444"/>
                  <a:gd name="connsiteX4" fmla="*/ 126206 w 300060"/>
                  <a:gd name="connsiteY4" fmla="*/ 1645444 h 1645444"/>
                  <a:gd name="connsiteX0" fmla="*/ 0 w 300060"/>
                  <a:gd name="connsiteY0" fmla="*/ 0 h 1645444"/>
                  <a:gd name="connsiteX1" fmla="*/ 52387 w 300060"/>
                  <a:gd name="connsiteY1" fmla="*/ 454819 h 1645444"/>
                  <a:gd name="connsiteX2" fmla="*/ 138112 w 300060"/>
                  <a:gd name="connsiteY2" fmla="*/ 769144 h 1645444"/>
                  <a:gd name="connsiteX3" fmla="*/ 300037 w 300060"/>
                  <a:gd name="connsiteY3" fmla="*/ 1121569 h 1645444"/>
                  <a:gd name="connsiteX4" fmla="*/ 126206 w 300060"/>
                  <a:gd name="connsiteY4" fmla="*/ 1645444 h 1645444"/>
                  <a:gd name="connsiteX0" fmla="*/ 0 w 300071"/>
                  <a:gd name="connsiteY0" fmla="*/ 0 h 1631157"/>
                  <a:gd name="connsiteX1" fmla="*/ 52387 w 300071"/>
                  <a:gd name="connsiteY1" fmla="*/ 454819 h 1631157"/>
                  <a:gd name="connsiteX2" fmla="*/ 138112 w 300071"/>
                  <a:gd name="connsiteY2" fmla="*/ 769144 h 1631157"/>
                  <a:gd name="connsiteX3" fmla="*/ 300037 w 300071"/>
                  <a:gd name="connsiteY3" fmla="*/ 1121569 h 1631157"/>
                  <a:gd name="connsiteX4" fmla="*/ 123825 w 300071"/>
                  <a:gd name="connsiteY4" fmla="*/ 1631157 h 1631157"/>
                  <a:gd name="connsiteX0" fmla="*/ 0 w 300071"/>
                  <a:gd name="connsiteY0" fmla="*/ 0 h 1631157"/>
                  <a:gd name="connsiteX1" fmla="*/ 52387 w 300071"/>
                  <a:gd name="connsiteY1" fmla="*/ 454819 h 1631157"/>
                  <a:gd name="connsiteX2" fmla="*/ 138112 w 300071"/>
                  <a:gd name="connsiteY2" fmla="*/ 769144 h 1631157"/>
                  <a:gd name="connsiteX3" fmla="*/ 300037 w 300071"/>
                  <a:gd name="connsiteY3" fmla="*/ 1121569 h 1631157"/>
                  <a:gd name="connsiteX4" fmla="*/ 123825 w 300071"/>
                  <a:gd name="connsiteY4" fmla="*/ 1631157 h 1631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071" h="1631157">
                    <a:moveTo>
                      <a:pt x="0" y="0"/>
                    </a:moveTo>
                    <a:cubicBezTo>
                      <a:pt x="8731" y="144462"/>
                      <a:pt x="29368" y="326628"/>
                      <a:pt x="52387" y="454819"/>
                    </a:cubicBezTo>
                    <a:cubicBezTo>
                      <a:pt x="75406" y="583010"/>
                      <a:pt x="96837" y="658019"/>
                      <a:pt x="138112" y="769144"/>
                    </a:cubicBezTo>
                    <a:cubicBezTo>
                      <a:pt x="179387" y="880269"/>
                      <a:pt x="302418" y="977900"/>
                      <a:pt x="300037" y="1121569"/>
                    </a:cubicBezTo>
                    <a:cubicBezTo>
                      <a:pt x="297656" y="1265238"/>
                      <a:pt x="148133" y="1480345"/>
                      <a:pt x="123825" y="163115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4118062" y="1876425"/>
                <a:ext cx="2120275" cy="2713213"/>
              </a:xfrm>
              <a:custGeom>
                <a:avLst/>
                <a:gdLst>
                  <a:gd name="connsiteX0" fmla="*/ 197793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96913 w 2120497"/>
                  <a:gd name="connsiteY16" fmla="*/ 504825 h 2703688"/>
                  <a:gd name="connsiteX0" fmla="*/ 197793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87388 w 2120497"/>
                  <a:gd name="connsiteY16" fmla="*/ 473868 h 2703688"/>
                  <a:gd name="connsiteX0" fmla="*/ 195888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87388 w 2120497"/>
                  <a:gd name="connsiteY16" fmla="*/ 473868 h 2703688"/>
                  <a:gd name="connsiteX0" fmla="*/ 1946982 w 2120497"/>
                  <a:gd name="connsiteY0" fmla="*/ 0 h 2717976"/>
                  <a:gd name="connsiteX1" fmla="*/ 1939838 w 2120497"/>
                  <a:gd name="connsiteY1" fmla="*/ 204788 h 2717976"/>
                  <a:gd name="connsiteX2" fmla="*/ 2006513 w 2120497"/>
                  <a:gd name="connsiteY2" fmla="*/ 938213 h 2717976"/>
                  <a:gd name="connsiteX3" fmla="*/ 2111288 w 2120497"/>
                  <a:gd name="connsiteY3" fmla="*/ 1490663 h 2717976"/>
                  <a:gd name="connsiteX4" fmla="*/ 1749338 w 2120497"/>
                  <a:gd name="connsiteY4" fmla="*/ 2071688 h 2717976"/>
                  <a:gd name="connsiteX5" fmla="*/ 1254038 w 2120497"/>
                  <a:gd name="connsiteY5" fmla="*/ 2271713 h 2717976"/>
                  <a:gd name="connsiteX6" fmla="*/ 701588 w 2120497"/>
                  <a:gd name="connsiteY6" fmla="*/ 2005013 h 2717976"/>
                  <a:gd name="connsiteX7" fmla="*/ 587288 w 2120497"/>
                  <a:gd name="connsiteY7" fmla="*/ 2414588 h 2717976"/>
                  <a:gd name="connsiteX8" fmla="*/ 387263 w 2120497"/>
                  <a:gd name="connsiteY8" fmla="*/ 2700338 h 2717976"/>
                  <a:gd name="connsiteX9" fmla="*/ 15788 w 2120497"/>
                  <a:gd name="connsiteY9" fmla="*/ 2605088 h 2717976"/>
                  <a:gd name="connsiteX10" fmla="*/ 120563 w 2120497"/>
                  <a:gd name="connsiteY10" fmla="*/ 1938338 h 2717976"/>
                  <a:gd name="connsiteX11" fmla="*/ 587288 w 2120497"/>
                  <a:gd name="connsiteY11" fmla="*/ 1404938 h 2717976"/>
                  <a:gd name="connsiteX12" fmla="*/ 1044488 w 2120497"/>
                  <a:gd name="connsiteY12" fmla="*/ 1481138 h 2717976"/>
                  <a:gd name="connsiteX13" fmla="*/ 1244513 w 2120497"/>
                  <a:gd name="connsiteY13" fmla="*/ 1681163 h 2717976"/>
                  <a:gd name="connsiteX14" fmla="*/ 1454063 w 2120497"/>
                  <a:gd name="connsiteY14" fmla="*/ 1433513 h 2717976"/>
                  <a:gd name="connsiteX15" fmla="*/ 1473113 w 2120497"/>
                  <a:gd name="connsiteY15" fmla="*/ 1042988 h 2717976"/>
                  <a:gd name="connsiteX16" fmla="*/ 1387388 w 2120497"/>
                  <a:gd name="connsiteY16" fmla="*/ 488156 h 2717976"/>
                  <a:gd name="connsiteX0" fmla="*/ 1946982 w 2120497"/>
                  <a:gd name="connsiteY0" fmla="*/ 0 h 2717976"/>
                  <a:gd name="connsiteX1" fmla="*/ 1939838 w 2120497"/>
                  <a:gd name="connsiteY1" fmla="*/ 204788 h 2717976"/>
                  <a:gd name="connsiteX2" fmla="*/ 2006513 w 2120497"/>
                  <a:gd name="connsiteY2" fmla="*/ 938213 h 2717976"/>
                  <a:gd name="connsiteX3" fmla="*/ 2111288 w 2120497"/>
                  <a:gd name="connsiteY3" fmla="*/ 1490663 h 2717976"/>
                  <a:gd name="connsiteX4" fmla="*/ 1749338 w 2120497"/>
                  <a:gd name="connsiteY4" fmla="*/ 2071688 h 2717976"/>
                  <a:gd name="connsiteX5" fmla="*/ 1254038 w 2120497"/>
                  <a:gd name="connsiteY5" fmla="*/ 2271713 h 2717976"/>
                  <a:gd name="connsiteX6" fmla="*/ 701588 w 2120497"/>
                  <a:gd name="connsiteY6" fmla="*/ 2005013 h 2717976"/>
                  <a:gd name="connsiteX7" fmla="*/ 587288 w 2120497"/>
                  <a:gd name="connsiteY7" fmla="*/ 2414588 h 2717976"/>
                  <a:gd name="connsiteX8" fmla="*/ 387263 w 2120497"/>
                  <a:gd name="connsiteY8" fmla="*/ 2700338 h 2717976"/>
                  <a:gd name="connsiteX9" fmla="*/ 15788 w 2120497"/>
                  <a:gd name="connsiteY9" fmla="*/ 2605088 h 2717976"/>
                  <a:gd name="connsiteX10" fmla="*/ 120563 w 2120497"/>
                  <a:gd name="connsiteY10" fmla="*/ 1938338 h 2717976"/>
                  <a:gd name="connsiteX11" fmla="*/ 587288 w 2120497"/>
                  <a:gd name="connsiteY11" fmla="*/ 1404938 h 2717976"/>
                  <a:gd name="connsiteX12" fmla="*/ 1044488 w 2120497"/>
                  <a:gd name="connsiteY12" fmla="*/ 1481138 h 2717976"/>
                  <a:gd name="connsiteX13" fmla="*/ 1244513 w 2120497"/>
                  <a:gd name="connsiteY13" fmla="*/ 1681163 h 2717976"/>
                  <a:gd name="connsiteX14" fmla="*/ 1454063 w 2120497"/>
                  <a:gd name="connsiteY14" fmla="*/ 1433513 h 2717976"/>
                  <a:gd name="connsiteX15" fmla="*/ 1473113 w 2120497"/>
                  <a:gd name="connsiteY15" fmla="*/ 1042988 h 2717976"/>
                  <a:gd name="connsiteX16" fmla="*/ 1387388 w 2120497"/>
                  <a:gd name="connsiteY16" fmla="*/ 488156 h 2717976"/>
                  <a:gd name="connsiteX0" fmla="*/ 1946982 w 2120275"/>
                  <a:gd name="connsiteY0" fmla="*/ 0 h 2717976"/>
                  <a:gd name="connsiteX1" fmla="*/ 1963651 w 2120275"/>
                  <a:gd name="connsiteY1" fmla="*/ 435769 h 2717976"/>
                  <a:gd name="connsiteX2" fmla="*/ 2006513 w 2120275"/>
                  <a:gd name="connsiteY2" fmla="*/ 938213 h 2717976"/>
                  <a:gd name="connsiteX3" fmla="*/ 2111288 w 2120275"/>
                  <a:gd name="connsiteY3" fmla="*/ 1490663 h 2717976"/>
                  <a:gd name="connsiteX4" fmla="*/ 1749338 w 2120275"/>
                  <a:gd name="connsiteY4" fmla="*/ 2071688 h 2717976"/>
                  <a:gd name="connsiteX5" fmla="*/ 1254038 w 2120275"/>
                  <a:gd name="connsiteY5" fmla="*/ 2271713 h 2717976"/>
                  <a:gd name="connsiteX6" fmla="*/ 701588 w 2120275"/>
                  <a:gd name="connsiteY6" fmla="*/ 2005013 h 2717976"/>
                  <a:gd name="connsiteX7" fmla="*/ 587288 w 2120275"/>
                  <a:gd name="connsiteY7" fmla="*/ 2414588 h 2717976"/>
                  <a:gd name="connsiteX8" fmla="*/ 387263 w 2120275"/>
                  <a:gd name="connsiteY8" fmla="*/ 2700338 h 2717976"/>
                  <a:gd name="connsiteX9" fmla="*/ 15788 w 2120275"/>
                  <a:gd name="connsiteY9" fmla="*/ 2605088 h 2717976"/>
                  <a:gd name="connsiteX10" fmla="*/ 120563 w 2120275"/>
                  <a:gd name="connsiteY10" fmla="*/ 1938338 h 2717976"/>
                  <a:gd name="connsiteX11" fmla="*/ 587288 w 2120275"/>
                  <a:gd name="connsiteY11" fmla="*/ 1404938 h 2717976"/>
                  <a:gd name="connsiteX12" fmla="*/ 1044488 w 2120275"/>
                  <a:gd name="connsiteY12" fmla="*/ 1481138 h 2717976"/>
                  <a:gd name="connsiteX13" fmla="*/ 1244513 w 2120275"/>
                  <a:gd name="connsiteY13" fmla="*/ 1681163 h 2717976"/>
                  <a:gd name="connsiteX14" fmla="*/ 1454063 w 2120275"/>
                  <a:gd name="connsiteY14" fmla="*/ 1433513 h 2717976"/>
                  <a:gd name="connsiteX15" fmla="*/ 1473113 w 2120275"/>
                  <a:gd name="connsiteY15" fmla="*/ 1042988 h 2717976"/>
                  <a:gd name="connsiteX16" fmla="*/ 1387388 w 2120275"/>
                  <a:gd name="connsiteY16" fmla="*/ 488156 h 2717976"/>
                  <a:gd name="connsiteX0" fmla="*/ 1954126 w 2120275"/>
                  <a:gd name="connsiteY0" fmla="*/ 0 h 2713213"/>
                  <a:gd name="connsiteX1" fmla="*/ 1963651 w 2120275"/>
                  <a:gd name="connsiteY1" fmla="*/ 431006 h 2713213"/>
                  <a:gd name="connsiteX2" fmla="*/ 2006513 w 2120275"/>
                  <a:gd name="connsiteY2" fmla="*/ 933450 h 2713213"/>
                  <a:gd name="connsiteX3" fmla="*/ 2111288 w 2120275"/>
                  <a:gd name="connsiteY3" fmla="*/ 1485900 h 2713213"/>
                  <a:gd name="connsiteX4" fmla="*/ 1749338 w 2120275"/>
                  <a:gd name="connsiteY4" fmla="*/ 2066925 h 2713213"/>
                  <a:gd name="connsiteX5" fmla="*/ 1254038 w 2120275"/>
                  <a:gd name="connsiteY5" fmla="*/ 2266950 h 2713213"/>
                  <a:gd name="connsiteX6" fmla="*/ 701588 w 2120275"/>
                  <a:gd name="connsiteY6" fmla="*/ 2000250 h 2713213"/>
                  <a:gd name="connsiteX7" fmla="*/ 587288 w 2120275"/>
                  <a:gd name="connsiteY7" fmla="*/ 2409825 h 2713213"/>
                  <a:gd name="connsiteX8" fmla="*/ 387263 w 2120275"/>
                  <a:gd name="connsiteY8" fmla="*/ 2695575 h 2713213"/>
                  <a:gd name="connsiteX9" fmla="*/ 15788 w 2120275"/>
                  <a:gd name="connsiteY9" fmla="*/ 2600325 h 2713213"/>
                  <a:gd name="connsiteX10" fmla="*/ 120563 w 2120275"/>
                  <a:gd name="connsiteY10" fmla="*/ 1933575 h 2713213"/>
                  <a:gd name="connsiteX11" fmla="*/ 587288 w 2120275"/>
                  <a:gd name="connsiteY11" fmla="*/ 1400175 h 2713213"/>
                  <a:gd name="connsiteX12" fmla="*/ 1044488 w 2120275"/>
                  <a:gd name="connsiteY12" fmla="*/ 1476375 h 2713213"/>
                  <a:gd name="connsiteX13" fmla="*/ 1244513 w 2120275"/>
                  <a:gd name="connsiteY13" fmla="*/ 1676400 h 2713213"/>
                  <a:gd name="connsiteX14" fmla="*/ 1454063 w 2120275"/>
                  <a:gd name="connsiteY14" fmla="*/ 1428750 h 2713213"/>
                  <a:gd name="connsiteX15" fmla="*/ 1473113 w 2120275"/>
                  <a:gd name="connsiteY15" fmla="*/ 1038225 h 2713213"/>
                  <a:gd name="connsiteX16" fmla="*/ 1387388 w 2120275"/>
                  <a:gd name="connsiteY16" fmla="*/ 483393 h 2713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20275" h="2713213">
                    <a:moveTo>
                      <a:pt x="1954126" y="0"/>
                    </a:moveTo>
                    <a:cubicBezTo>
                      <a:pt x="1906502" y="168275"/>
                      <a:pt x="1954920" y="275431"/>
                      <a:pt x="1963651" y="431006"/>
                    </a:cubicBezTo>
                    <a:cubicBezTo>
                      <a:pt x="1972382" y="586581"/>
                      <a:pt x="1981907" y="757634"/>
                      <a:pt x="2006513" y="933450"/>
                    </a:cubicBezTo>
                    <a:cubicBezTo>
                      <a:pt x="2031119" y="1109266"/>
                      <a:pt x="2154150" y="1296988"/>
                      <a:pt x="2111288" y="1485900"/>
                    </a:cubicBezTo>
                    <a:cubicBezTo>
                      <a:pt x="2068426" y="1674812"/>
                      <a:pt x="1892213" y="1936750"/>
                      <a:pt x="1749338" y="2066925"/>
                    </a:cubicBezTo>
                    <a:cubicBezTo>
                      <a:pt x="1606463" y="2197100"/>
                      <a:pt x="1428663" y="2278062"/>
                      <a:pt x="1254038" y="2266950"/>
                    </a:cubicBezTo>
                    <a:cubicBezTo>
                      <a:pt x="1079413" y="2255838"/>
                      <a:pt x="812713" y="1976438"/>
                      <a:pt x="701588" y="2000250"/>
                    </a:cubicBezTo>
                    <a:cubicBezTo>
                      <a:pt x="590463" y="2024063"/>
                      <a:pt x="639676" y="2293937"/>
                      <a:pt x="587288" y="2409825"/>
                    </a:cubicBezTo>
                    <a:cubicBezTo>
                      <a:pt x="534900" y="2525713"/>
                      <a:pt x="482513" y="2663825"/>
                      <a:pt x="387263" y="2695575"/>
                    </a:cubicBezTo>
                    <a:cubicBezTo>
                      <a:pt x="292013" y="2727325"/>
                      <a:pt x="60238" y="2727325"/>
                      <a:pt x="15788" y="2600325"/>
                    </a:cubicBezTo>
                    <a:cubicBezTo>
                      <a:pt x="-28662" y="2473325"/>
                      <a:pt x="25313" y="2133600"/>
                      <a:pt x="120563" y="1933575"/>
                    </a:cubicBezTo>
                    <a:cubicBezTo>
                      <a:pt x="215813" y="1733550"/>
                      <a:pt x="433301" y="1476375"/>
                      <a:pt x="587288" y="1400175"/>
                    </a:cubicBezTo>
                    <a:cubicBezTo>
                      <a:pt x="741275" y="1323975"/>
                      <a:pt x="934951" y="1430338"/>
                      <a:pt x="1044488" y="1476375"/>
                    </a:cubicBezTo>
                    <a:cubicBezTo>
                      <a:pt x="1154025" y="1522412"/>
                      <a:pt x="1176250" y="1684338"/>
                      <a:pt x="1244513" y="1676400"/>
                    </a:cubicBezTo>
                    <a:cubicBezTo>
                      <a:pt x="1312775" y="1668463"/>
                      <a:pt x="1415963" y="1535112"/>
                      <a:pt x="1454063" y="1428750"/>
                    </a:cubicBezTo>
                    <a:cubicBezTo>
                      <a:pt x="1492163" y="1322388"/>
                      <a:pt x="1484225" y="1195784"/>
                      <a:pt x="1473113" y="1038225"/>
                    </a:cubicBezTo>
                    <a:cubicBezTo>
                      <a:pt x="1462001" y="880666"/>
                      <a:pt x="1420725" y="669130"/>
                      <a:pt x="1387388" y="48339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5201985" y="5743075"/>
              <a:ext cx="12843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I</a:t>
              </a:r>
              <a:r>
                <a:rPr lang="en-US" sz="1600" b="1" dirty="0"/>
                <a:t>ntestines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602711" y="304800"/>
            <a:ext cx="341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Neurons &amp; Activity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04800" y="762000"/>
            <a:ext cx="3661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Rounded MT Bold" pitchFamily="34" charset="0"/>
              </a:rPr>
              <a:t>A. Neuronal Communication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4800" y="3962400"/>
            <a:ext cx="4726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Rounded MT Bold" pitchFamily="34" charset="0"/>
              </a:rPr>
              <a:t>B. Plug into Your Favorite Body Part</a:t>
            </a:r>
          </a:p>
        </p:txBody>
      </p:sp>
      <p:grpSp>
        <p:nvGrpSpPr>
          <p:cNvPr id="2049" name="Group 2048"/>
          <p:cNvGrpSpPr/>
          <p:nvPr/>
        </p:nvGrpSpPr>
        <p:grpSpPr>
          <a:xfrm>
            <a:off x="3611530" y="1891501"/>
            <a:ext cx="266262" cy="1210412"/>
            <a:chOff x="3611530" y="1891501"/>
            <a:chExt cx="266262" cy="1210412"/>
          </a:xfrm>
        </p:grpSpPr>
        <p:sp>
          <p:nvSpPr>
            <p:cNvPr id="6" name="Oval 5"/>
            <p:cNvSpPr/>
            <p:nvPr/>
          </p:nvSpPr>
          <p:spPr>
            <a:xfrm>
              <a:off x="3611530" y="1891501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611530" y="2220599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611530" y="2549698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611530" y="2878796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19200" y="2452509"/>
            <a:ext cx="1972335" cy="1052691"/>
            <a:chOff x="1219200" y="2452509"/>
            <a:chExt cx="1972335" cy="1052691"/>
          </a:xfrm>
        </p:grpSpPr>
        <p:sp>
          <p:nvSpPr>
            <p:cNvPr id="36" name="TextBox 35"/>
            <p:cNvSpPr txBox="1"/>
            <p:nvPr/>
          </p:nvSpPr>
          <p:spPr>
            <a:xfrm>
              <a:off x="1219200" y="3043535"/>
              <a:ext cx="1191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800080"/>
                  </a:solidFill>
                  <a:latin typeface="Arial Rounded MT Bold" pitchFamily="34" charset="0"/>
                </a:rPr>
                <a:t>opiods</a:t>
              </a:r>
              <a:endParaRPr lang="en-US" sz="2400" dirty="0">
                <a:solidFill>
                  <a:srgbClr val="800080"/>
                </a:solidFill>
                <a:latin typeface="Arial Rounded MT Bold" pitchFamily="34" charset="0"/>
              </a:endParaRPr>
            </a:p>
          </p:txBody>
        </p:sp>
        <p:cxnSp>
          <p:nvCxnSpPr>
            <p:cNvPr id="4" name="Straight Arrow Connector 3"/>
            <p:cNvCxnSpPr>
              <a:stCxn id="36" idx="3"/>
            </p:cNvCxnSpPr>
            <p:nvPr/>
          </p:nvCxnSpPr>
          <p:spPr>
            <a:xfrm flipV="1">
              <a:off x="2410552" y="3015063"/>
              <a:ext cx="444430" cy="259305"/>
            </a:xfrm>
            <a:prstGeom prst="straightConnector1">
              <a:avLst/>
            </a:prstGeom>
            <a:ln w="28575">
              <a:solidFill>
                <a:srgbClr val="80008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801685" y="2452509"/>
              <a:ext cx="3898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800080"/>
                  </a:solidFill>
                  <a:latin typeface="Arial Rounded MT Bold" pitchFamily="34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16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L 0.10712 0.002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7" y="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9" grpId="0" animBg="1"/>
      <p:bldP spid="9" grpId="1" animBg="1"/>
      <p:bldP spid="20" grpId="0" animBg="1"/>
      <p:bldP spid="22" grpId="0"/>
      <p:bldP spid="38" grpId="0" animBg="1"/>
      <p:bldP spid="39" grpId="0" animBg="1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223646" y="1021080"/>
            <a:ext cx="729322" cy="629031"/>
            <a:chOff x="4457700" y="3947242"/>
            <a:chExt cx="729322" cy="62903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 bwMode="auto">
              <a:xfrm>
                <a:off x="5935669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73708" y="457200"/>
            <a:ext cx="3668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Rounded MT Bold" pitchFamily="34" charset="0"/>
              </a:rPr>
              <a:t>“Opioid” </a:t>
            </a:r>
            <a:r>
              <a:rPr lang="en-US" sz="2800" dirty="0">
                <a:latin typeface="Arial Rounded MT Bold" pitchFamily="34" charset="0"/>
              </a:rPr>
              <a:t>Analgesics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166448" y="4995730"/>
            <a:ext cx="6736463" cy="646331"/>
            <a:chOff x="1380146" y="4572000"/>
            <a:chExt cx="6736463" cy="64633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29474"/>
              <a:ext cx="305225" cy="22891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608032" y="4572000"/>
              <a:ext cx="65085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“opioid”: any substance, regardless of structure that has</a:t>
              </a:r>
            </a:p>
            <a:p>
              <a:r>
                <a:rPr lang="en-US" dirty="0">
                  <a:latin typeface="Arial Rounded MT Bold" pitchFamily="34" charset="0"/>
                </a:rPr>
                <a:t>functional/pharmacological properties of an opiate.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62701" y="3594517"/>
            <a:ext cx="6990699" cy="646331"/>
            <a:chOff x="1371600" y="5210889"/>
            <a:chExt cx="6990699" cy="646331"/>
          </a:xfrm>
        </p:grpSpPr>
        <p:sp>
          <p:nvSpPr>
            <p:cNvPr id="18" name="TextBox 17"/>
            <p:cNvSpPr txBox="1"/>
            <p:nvPr/>
          </p:nvSpPr>
          <p:spPr>
            <a:xfrm>
              <a:off x="1599486" y="5210889"/>
              <a:ext cx="67628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“opiate”: compounds structurally related to products found</a:t>
              </a:r>
            </a:p>
            <a:p>
              <a:r>
                <a:rPr lang="en-US" dirty="0">
                  <a:latin typeface="Arial Rounded MT Bold" pitchFamily="34" charset="0"/>
                </a:rPr>
                <a:t>in opium.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1600" y="5268363"/>
              <a:ext cx="305225" cy="22891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572257" y="4135934"/>
            <a:ext cx="4695844" cy="893266"/>
            <a:chOff x="1781156" y="5649754"/>
            <a:chExt cx="4695844" cy="893266"/>
          </a:xfrm>
        </p:grpSpPr>
        <p:sp>
          <p:nvSpPr>
            <p:cNvPr id="21" name="TextBox 20"/>
            <p:cNvSpPr txBox="1"/>
            <p:nvPr/>
          </p:nvSpPr>
          <p:spPr>
            <a:xfrm>
              <a:off x="1924151" y="5649754"/>
              <a:ext cx="2650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natural plant alkaloids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81156" y="5766115"/>
              <a:ext cx="229025" cy="17176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924151" y="5922162"/>
              <a:ext cx="31079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semi-synthetic derivatives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24151" y="6173688"/>
              <a:ext cx="4552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endogenous peptides (e.g. endorphins)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81156" y="6037443"/>
              <a:ext cx="229025" cy="17176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81156" y="6290289"/>
              <a:ext cx="229025" cy="171769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152038" y="5669009"/>
            <a:ext cx="7379844" cy="923330"/>
            <a:chOff x="1380146" y="4572000"/>
            <a:chExt cx="7379844" cy="92333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29474"/>
              <a:ext cx="305225" cy="22891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608032" y="4572000"/>
              <a:ext cx="715195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“narcotic”: derived from Greek word </a:t>
              </a:r>
              <a:r>
                <a:rPr lang="en-US" dirty="0" err="1">
                  <a:latin typeface="Arial Rounded MT Bold" pitchFamily="34" charset="0"/>
                </a:rPr>
                <a:t>narkotikos</a:t>
              </a:r>
              <a:r>
                <a:rPr lang="en-US" dirty="0">
                  <a:latin typeface="Arial Rounded MT Bold" pitchFamily="34" charset="0"/>
                </a:rPr>
                <a:t> for benumbing</a:t>
              </a:r>
            </a:p>
            <a:p>
              <a:r>
                <a:rPr lang="en-US" dirty="0">
                  <a:latin typeface="Arial Rounded MT Bold" pitchFamily="34" charset="0"/>
                </a:rPr>
                <a:t>or stupor. Word now associated with opiates and often used in</a:t>
              </a:r>
            </a:p>
            <a:p>
              <a:r>
                <a:rPr lang="en-US" dirty="0">
                  <a:latin typeface="Arial Rounded MT Bold" pitchFamily="34" charset="0"/>
                </a:rPr>
                <a:t>legal contexts.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569075" y="1117240"/>
            <a:ext cx="1536325" cy="2289667"/>
            <a:chOff x="0" y="911500"/>
            <a:chExt cx="1536325" cy="2289667"/>
          </a:xfrm>
        </p:grpSpPr>
        <p:sp>
          <p:nvSpPr>
            <p:cNvPr id="8" name="TextBox 7"/>
            <p:cNvSpPr txBox="1"/>
            <p:nvPr/>
          </p:nvSpPr>
          <p:spPr>
            <a:xfrm>
              <a:off x="30001" y="3018942"/>
              <a:ext cx="1225660" cy="182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Arial Rounded MT Bold" pitchFamily="34" charset="0"/>
                </a:rPr>
                <a:t>Papaver</a:t>
              </a:r>
              <a:r>
                <a:rPr lang="en-US" sz="1000" i="1" dirty="0">
                  <a:latin typeface="Arial Rounded MT Bold" pitchFamily="34" charset="0"/>
                </a:rPr>
                <a:t> </a:t>
              </a:r>
              <a:r>
                <a:rPr lang="en-US" sz="1000" i="1" dirty="0" err="1">
                  <a:latin typeface="Arial Rounded MT Bold" pitchFamily="34" charset="0"/>
                </a:rPr>
                <a:t>somniferum</a:t>
              </a:r>
              <a:endParaRPr lang="en-US" sz="1000" i="1" dirty="0">
                <a:latin typeface="Arial Rounded MT Bold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1500"/>
              <a:ext cx="1536325" cy="2176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22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9556" y="457200"/>
            <a:ext cx="937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Pain</a:t>
            </a:r>
          </a:p>
        </p:txBody>
      </p:sp>
      <p:grpSp>
        <p:nvGrpSpPr>
          <p:cNvPr id="2061" name="Group 2060"/>
          <p:cNvGrpSpPr/>
          <p:nvPr/>
        </p:nvGrpSpPr>
        <p:grpSpPr>
          <a:xfrm>
            <a:off x="1371600" y="914400"/>
            <a:ext cx="6058265" cy="369332"/>
            <a:chOff x="1371600" y="914400"/>
            <a:chExt cx="6058265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599486" y="914400"/>
              <a:ext cx="5830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pain: perception of aversive/unpleasant sensation.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1600" y="1009970"/>
              <a:ext cx="305225" cy="228919"/>
            </a:xfrm>
            <a:prstGeom prst="rect">
              <a:avLst/>
            </a:prstGeom>
          </p:spPr>
        </p:pic>
      </p:grpSp>
      <p:grpSp>
        <p:nvGrpSpPr>
          <p:cNvPr id="2062" name="Group 2061"/>
          <p:cNvGrpSpPr/>
          <p:nvPr/>
        </p:nvGrpSpPr>
        <p:grpSpPr>
          <a:xfrm>
            <a:off x="1752599" y="1195393"/>
            <a:ext cx="6305549" cy="584775"/>
            <a:chOff x="1752599" y="1195393"/>
            <a:chExt cx="6305549" cy="5847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2599" y="1293336"/>
              <a:ext cx="228600" cy="1714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892678" y="1195393"/>
              <a:ext cx="61654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nociception: transmission of signals to CNS that provide info</a:t>
              </a:r>
            </a:p>
            <a:p>
              <a:r>
                <a:rPr lang="en-US" sz="1600" dirty="0">
                  <a:latin typeface="Arial Rounded MT Bold" pitchFamily="34" charset="0"/>
                </a:rPr>
                <a:t>about tissue damage.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3400" y="2293382"/>
            <a:ext cx="2057400" cy="1443621"/>
            <a:chOff x="1123751" y="2667000"/>
            <a:chExt cx="1619449" cy="1138821"/>
          </a:xfrm>
        </p:grpSpPr>
        <p:pic>
          <p:nvPicPr>
            <p:cNvPr id="2052" name="Picture 4" descr="http://media.tumblr.com/tumblr_lkosjeqGDM1qcru5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604" y="2667000"/>
              <a:ext cx="960596" cy="1138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751" y="2667000"/>
              <a:ext cx="971749" cy="971749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1524000" y="1981200"/>
            <a:ext cx="735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ouch</a:t>
            </a:r>
          </a:p>
        </p:txBody>
      </p:sp>
      <p:grpSp>
        <p:nvGrpSpPr>
          <p:cNvPr id="2049" name="Group 2048"/>
          <p:cNvGrpSpPr/>
          <p:nvPr/>
        </p:nvGrpSpPr>
        <p:grpSpPr>
          <a:xfrm>
            <a:off x="6781800" y="1981200"/>
            <a:ext cx="1791101" cy="1717468"/>
            <a:chOff x="6781800" y="2050018"/>
            <a:chExt cx="1791101" cy="171746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2424161"/>
              <a:ext cx="1791101" cy="134332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226572" y="2050018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OUCH!</a:t>
              </a:r>
            </a:p>
          </p:txBody>
        </p:sp>
      </p:grpSp>
      <p:grpSp>
        <p:nvGrpSpPr>
          <p:cNvPr id="2065" name="Group 2064"/>
          <p:cNvGrpSpPr/>
          <p:nvPr/>
        </p:nvGrpSpPr>
        <p:grpSpPr>
          <a:xfrm>
            <a:off x="2952750" y="1981200"/>
            <a:ext cx="3226594" cy="1988781"/>
            <a:chOff x="2952750" y="1981200"/>
            <a:chExt cx="3226594" cy="1988781"/>
          </a:xfrm>
        </p:grpSpPr>
        <p:grpSp>
          <p:nvGrpSpPr>
            <p:cNvPr id="79" name="Group 78"/>
            <p:cNvGrpSpPr/>
            <p:nvPr/>
          </p:nvGrpSpPr>
          <p:grpSpPr>
            <a:xfrm>
              <a:off x="2952750" y="2355343"/>
              <a:ext cx="3226594" cy="1614638"/>
              <a:chOff x="2952750" y="2355343"/>
              <a:chExt cx="3226594" cy="1614638"/>
            </a:xfrm>
          </p:grpSpPr>
          <p:sp>
            <p:nvSpPr>
              <p:cNvPr id="80" name="Freeform 79"/>
              <p:cNvSpPr/>
              <p:nvPr/>
            </p:nvSpPr>
            <p:spPr>
              <a:xfrm>
                <a:off x="3498057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 flipH="1">
                <a:off x="4953000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2355343"/>
                <a:ext cx="2152851" cy="1614638"/>
              </a:xfrm>
              <a:prstGeom prst="rect">
                <a:avLst/>
              </a:prstGeom>
            </p:spPr>
          </p:pic>
          <p:sp>
            <p:nvSpPr>
              <p:cNvPr id="83" name="Freeform 82"/>
              <p:cNvSpPr/>
              <p:nvPr/>
            </p:nvSpPr>
            <p:spPr>
              <a:xfrm flipV="1">
                <a:off x="2952750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 flipH="1" flipV="1">
                <a:off x="5926929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5" name="Picture 8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5400000">
                <a:off x="5724518" y="2771912"/>
                <a:ext cx="190500" cy="479274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16200000" flipH="1">
                <a:off x="3217076" y="2771912"/>
                <a:ext cx="190500" cy="479274"/>
              </a:xfrm>
              <a:prstGeom prst="rect">
                <a:avLst/>
              </a:prstGeom>
            </p:spPr>
          </p:pic>
          <p:sp>
            <p:nvSpPr>
              <p:cNvPr id="87" name="Freeform 86"/>
              <p:cNvSpPr/>
              <p:nvPr/>
            </p:nvSpPr>
            <p:spPr>
              <a:xfrm flipV="1">
                <a:off x="2957519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 flipH="1" flipV="1">
                <a:off x="5010144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903353" y="1981200"/>
              <a:ext cx="1430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spinal cord</a:t>
              </a:r>
            </a:p>
          </p:txBody>
        </p:sp>
      </p:grpSp>
      <p:grpSp>
        <p:nvGrpSpPr>
          <p:cNvPr id="2066" name="Group 2065"/>
          <p:cNvGrpSpPr/>
          <p:nvPr/>
        </p:nvGrpSpPr>
        <p:grpSpPr>
          <a:xfrm>
            <a:off x="2944663" y="2276441"/>
            <a:ext cx="771205" cy="642416"/>
            <a:chOff x="2944663" y="2276441"/>
            <a:chExt cx="771205" cy="642416"/>
          </a:xfrm>
        </p:grpSpPr>
        <p:sp>
          <p:nvSpPr>
            <p:cNvPr id="32" name="TextBox 31"/>
            <p:cNvSpPr txBox="1"/>
            <p:nvPr/>
          </p:nvSpPr>
          <p:spPr>
            <a:xfrm>
              <a:off x="2957519" y="2276441"/>
              <a:ext cx="758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DRG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944663" y="2607707"/>
              <a:ext cx="348347" cy="311150"/>
            </a:xfrm>
            <a:custGeom>
              <a:avLst/>
              <a:gdLst>
                <a:gd name="connsiteX0" fmla="*/ 274006 w 274006"/>
                <a:gd name="connsiteY0" fmla="*/ 0 h 222250"/>
                <a:gd name="connsiteX1" fmla="*/ 956 w 274006"/>
                <a:gd name="connsiteY1" fmla="*/ 101600 h 222250"/>
                <a:gd name="connsiteX2" fmla="*/ 200981 w 274006"/>
                <a:gd name="connsiteY2" fmla="*/ 222250 h 222250"/>
                <a:gd name="connsiteX0" fmla="*/ 274006 w 274642"/>
                <a:gd name="connsiteY0" fmla="*/ 0 h 222250"/>
                <a:gd name="connsiteX1" fmla="*/ 956 w 274642"/>
                <a:gd name="connsiteY1" fmla="*/ 101600 h 222250"/>
                <a:gd name="connsiteX2" fmla="*/ 200981 w 274642"/>
                <a:gd name="connsiteY2" fmla="*/ 222250 h 222250"/>
                <a:gd name="connsiteX0" fmla="*/ 346002 w 346531"/>
                <a:gd name="connsiteY0" fmla="*/ 0 h 241300"/>
                <a:gd name="connsiteX1" fmla="*/ 3102 w 346531"/>
                <a:gd name="connsiteY1" fmla="*/ 120650 h 241300"/>
                <a:gd name="connsiteX2" fmla="*/ 203127 w 346531"/>
                <a:gd name="connsiteY2" fmla="*/ 241300 h 241300"/>
                <a:gd name="connsiteX0" fmla="*/ 347812 w 348347"/>
                <a:gd name="connsiteY0" fmla="*/ 0 h 311150"/>
                <a:gd name="connsiteX1" fmla="*/ 4912 w 348347"/>
                <a:gd name="connsiteY1" fmla="*/ 120650 h 311150"/>
                <a:gd name="connsiteX2" fmla="*/ 179537 w 348347"/>
                <a:gd name="connsiteY2" fmla="*/ 311150 h 3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8347" h="311150">
                  <a:moveTo>
                    <a:pt x="347812" y="0"/>
                  </a:moveTo>
                  <a:cubicBezTo>
                    <a:pt x="363422" y="64029"/>
                    <a:pt x="32958" y="68792"/>
                    <a:pt x="4912" y="120650"/>
                  </a:cubicBezTo>
                  <a:cubicBezTo>
                    <a:pt x="-23134" y="172508"/>
                    <a:pt x="73439" y="269345"/>
                    <a:pt x="179537" y="311150"/>
                  </a:cubicBezTo>
                </a:path>
              </a:pathLst>
            </a:custGeom>
            <a:ln w="28575">
              <a:solidFill>
                <a:schemeClr val="accent2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1" name="Group 2070"/>
          <p:cNvGrpSpPr/>
          <p:nvPr/>
        </p:nvGrpSpPr>
        <p:grpSpPr>
          <a:xfrm>
            <a:off x="5366712" y="4022145"/>
            <a:ext cx="2326189" cy="774309"/>
            <a:chOff x="5366712" y="4022145"/>
            <a:chExt cx="2326189" cy="774309"/>
          </a:xfrm>
        </p:grpSpPr>
        <p:sp>
          <p:nvSpPr>
            <p:cNvPr id="55" name="TextBox 54"/>
            <p:cNvSpPr txBox="1"/>
            <p:nvPr/>
          </p:nvSpPr>
          <p:spPr>
            <a:xfrm>
              <a:off x="5459084" y="4022145"/>
              <a:ext cx="1580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9900"/>
                  </a:solidFill>
                  <a:latin typeface="Arial Rounded MT Bold" pitchFamily="34" charset="0"/>
                </a:rPr>
                <a:t>spinothalamic</a:t>
              </a:r>
              <a:endParaRPr lang="en-US" sz="16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712" y="4142657"/>
              <a:ext cx="182241" cy="136681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459084" y="4240022"/>
              <a:ext cx="1574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9900"/>
                  </a:solidFill>
                  <a:latin typeface="Arial Rounded MT Bold" pitchFamily="34" charset="0"/>
                </a:rPr>
                <a:t>spinoreticular</a:t>
              </a:r>
              <a:endParaRPr lang="en-US" sz="16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459084" y="4457900"/>
              <a:ext cx="22338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9900"/>
                  </a:solidFill>
                  <a:latin typeface="Arial Rounded MT Bold" pitchFamily="34" charset="0"/>
                </a:rPr>
                <a:t>spinomesencephalic</a:t>
              </a:r>
              <a:endParaRPr lang="en-US" sz="16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712" y="4361731"/>
              <a:ext cx="182241" cy="13668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712" y="4578418"/>
              <a:ext cx="182241" cy="136681"/>
            </a:xfrm>
            <a:prstGeom prst="rect">
              <a:avLst/>
            </a:prstGeom>
          </p:spPr>
        </p:pic>
      </p:grpSp>
      <p:grpSp>
        <p:nvGrpSpPr>
          <p:cNvPr id="2068" name="Group 2067"/>
          <p:cNvGrpSpPr/>
          <p:nvPr/>
        </p:nvGrpSpPr>
        <p:grpSpPr>
          <a:xfrm>
            <a:off x="2846942" y="4022145"/>
            <a:ext cx="1218296" cy="338554"/>
            <a:chOff x="2846942" y="4022145"/>
            <a:chExt cx="1218296" cy="338554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6942" y="4100632"/>
              <a:ext cx="310589" cy="17470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3007961" y="4022145"/>
              <a:ext cx="1057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00CC"/>
                  </a:solidFill>
                  <a:latin typeface="Arial Rounded MT Bold" pitchFamily="34" charset="0"/>
                </a:rPr>
                <a:t>A</a:t>
              </a:r>
              <a:r>
                <a:rPr lang="en-US" sz="1600" b="1" dirty="0">
                  <a:solidFill>
                    <a:srgbClr val="CC00CC"/>
                  </a:solidFill>
                  <a:latin typeface="Symbol" pitchFamily="18" charset="2"/>
                </a:rPr>
                <a:t>d</a:t>
              </a:r>
              <a:r>
                <a:rPr lang="en-US" sz="1600" dirty="0">
                  <a:solidFill>
                    <a:srgbClr val="CC00CC"/>
                  </a:solidFill>
                  <a:latin typeface="Arial Rounded MT Bold" pitchFamily="34" charset="0"/>
                </a:rPr>
                <a:t> fibers</a:t>
              </a:r>
            </a:p>
          </p:txBody>
        </p:sp>
      </p:grpSp>
      <p:grpSp>
        <p:nvGrpSpPr>
          <p:cNvPr id="2069" name="Group 2068"/>
          <p:cNvGrpSpPr/>
          <p:nvPr/>
        </p:nvGrpSpPr>
        <p:grpSpPr>
          <a:xfrm>
            <a:off x="2844800" y="4240022"/>
            <a:ext cx="1124258" cy="338554"/>
            <a:chOff x="2844800" y="4240022"/>
            <a:chExt cx="1124258" cy="338554"/>
          </a:xfrm>
        </p:grpSpPr>
        <p:sp>
          <p:nvSpPr>
            <p:cNvPr id="63" name="TextBox 62"/>
            <p:cNvSpPr txBox="1"/>
            <p:nvPr/>
          </p:nvSpPr>
          <p:spPr>
            <a:xfrm>
              <a:off x="3007961" y="4240022"/>
              <a:ext cx="9610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00CC"/>
                  </a:solidFill>
                  <a:latin typeface="Arial Rounded MT Bold" pitchFamily="34" charset="0"/>
                </a:rPr>
                <a:t>C fibers</a:t>
              </a: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800" y="4322882"/>
              <a:ext cx="310589" cy="174707"/>
            </a:xfrm>
            <a:prstGeom prst="rect">
              <a:avLst/>
            </a:prstGeom>
          </p:spPr>
        </p:pic>
      </p:grpSp>
      <p:grpSp>
        <p:nvGrpSpPr>
          <p:cNvPr id="2073" name="Group 2072"/>
          <p:cNvGrpSpPr/>
          <p:nvPr/>
        </p:nvGrpSpPr>
        <p:grpSpPr>
          <a:xfrm>
            <a:off x="1371600" y="4800600"/>
            <a:ext cx="1021693" cy="369332"/>
            <a:chOff x="1371600" y="4800600"/>
            <a:chExt cx="1021693" cy="369332"/>
          </a:xfrm>
        </p:grpSpPr>
        <p:sp>
          <p:nvSpPr>
            <p:cNvPr id="65" name="TextBox 64"/>
            <p:cNvSpPr txBox="1"/>
            <p:nvPr/>
          </p:nvSpPr>
          <p:spPr>
            <a:xfrm>
              <a:off x="1599486" y="4800600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pain</a:t>
              </a:r>
              <a:r>
                <a:rPr lang="en-US" u="sng" dirty="0">
                  <a:latin typeface="Arial Rounded MT Bold" pitchFamily="34" charset="0"/>
                </a:rPr>
                <a:t>s</a:t>
              </a: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1600" y="4880930"/>
              <a:ext cx="305225" cy="228919"/>
            </a:xfrm>
            <a:prstGeom prst="rect">
              <a:avLst/>
            </a:prstGeom>
          </p:spPr>
        </p:pic>
      </p:grpSp>
      <p:grpSp>
        <p:nvGrpSpPr>
          <p:cNvPr id="2074" name="Group 2073"/>
          <p:cNvGrpSpPr/>
          <p:nvPr/>
        </p:nvGrpSpPr>
        <p:grpSpPr>
          <a:xfrm>
            <a:off x="1801281" y="5029200"/>
            <a:ext cx="2344739" cy="369332"/>
            <a:chOff x="1801281" y="5029200"/>
            <a:chExt cx="2344739" cy="369332"/>
          </a:xfrm>
        </p:grpSpPr>
        <p:sp>
          <p:nvSpPr>
            <p:cNvPr id="67" name="TextBox 66"/>
            <p:cNvSpPr txBox="1"/>
            <p:nvPr/>
          </p:nvSpPr>
          <p:spPr>
            <a:xfrm>
              <a:off x="1949393" y="5029200"/>
              <a:ext cx="2196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acute nociception</a:t>
              </a:r>
              <a:endParaRPr lang="en-US" u="sng" dirty="0">
                <a:latin typeface="Arial Rounded MT Bold" pitchFamily="34" charset="0"/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1281" y="5159597"/>
              <a:ext cx="212672" cy="159504"/>
            </a:xfrm>
            <a:prstGeom prst="rect">
              <a:avLst/>
            </a:prstGeom>
          </p:spPr>
        </p:pic>
      </p:grpSp>
      <p:grpSp>
        <p:nvGrpSpPr>
          <p:cNvPr id="2075" name="Group 2074"/>
          <p:cNvGrpSpPr/>
          <p:nvPr/>
        </p:nvGrpSpPr>
        <p:grpSpPr>
          <a:xfrm>
            <a:off x="1809748" y="5307564"/>
            <a:ext cx="1677368" cy="369332"/>
            <a:chOff x="1809748" y="5307564"/>
            <a:chExt cx="1677368" cy="369332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9748" y="5418920"/>
              <a:ext cx="212672" cy="15950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943104" y="5307564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tissue injury</a:t>
              </a:r>
              <a:endParaRPr lang="en-US" u="sng" dirty="0">
                <a:latin typeface="Arial Rounded MT Bold" pitchFamily="34" charset="0"/>
              </a:endParaRPr>
            </a:p>
          </p:txBody>
        </p:sp>
      </p:grpSp>
      <p:grpSp>
        <p:nvGrpSpPr>
          <p:cNvPr id="2076" name="Group 2075"/>
          <p:cNvGrpSpPr/>
          <p:nvPr/>
        </p:nvGrpSpPr>
        <p:grpSpPr>
          <a:xfrm>
            <a:off x="2018714" y="5554583"/>
            <a:ext cx="6721858" cy="523220"/>
            <a:chOff x="2018714" y="5554583"/>
            <a:chExt cx="6721858" cy="523220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8714" y="5648270"/>
              <a:ext cx="160867" cy="120650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2110744" y="5554583"/>
              <a:ext cx="6629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factors released in injury site (e.g. prostaglandins, </a:t>
              </a:r>
              <a:r>
                <a:rPr lang="en-US" sz="1400" dirty="0" err="1">
                  <a:latin typeface="Arial Rounded MT Bold" pitchFamily="34" charset="0"/>
                </a:rPr>
                <a:t>bradykinin,etc</a:t>
              </a:r>
              <a:r>
                <a:rPr lang="en-US" sz="1400" dirty="0">
                  <a:latin typeface="Arial Rounded MT Bold" pitchFamily="34" charset="0"/>
                </a:rPr>
                <a:t>) activate</a:t>
              </a:r>
            </a:p>
            <a:p>
              <a:r>
                <a:rPr lang="en-US" sz="1400" dirty="0">
                  <a:latin typeface="Arial Rounded MT Bold" pitchFamily="34" charset="0"/>
                </a:rPr>
                <a:t>A</a:t>
              </a:r>
              <a:r>
                <a:rPr lang="en-US" sz="1400" b="1" dirty="0">
                  <a:latin typeface="Symbol" pitchFamily="18" charset="2"/>
                </a:rPr>
                <a:t>d</a:t>
              </a:r>
              <a:r>
                <a:rPr lang="en-US" sz="1400" dirty="0">
                  <a:latin typeface="Arial Rounded MT Bold" pitchFamily="34" charset="0"/>
                </a:rPr>
                <a:t> fibers </a:t>
              </a:r>
              <a:endParaRPr lang="en-US" sz="1400" u="sng" dirty="0">
                <a:latin typeface="Arial Rounded MT Bold" pitchFamily="34" charset="0"/>
              </a:endParaRPr>
            </a:p>
          </p:txBody>
        </p:sp>
      </p:grpSp>
      <p:grpSp>
        <p:nvGrpSpPr>
          <p:cNvPr id="2072" name="Group 2071"/>
          <p:cNvGrpSpPr/>
          <p:nvPr/>
        </p:nvGrpSpPr>
        <p:grpSpPr>
          <a:xfrm>
            <a:off x="4267200" y="2478684"/>
            <a:ext cx="3712866" cy="1708328"/>
            <a:chOff x="4267200" y="2478684"/>
            <a:chExt cx="3712866" cy="1708328"/>
          </a:xfrm>
        </p:grpSpPr>
        <p:grpSp>
          <p:nvGrpSpPr>
            <p:cNvPr id="2070" name="Group 2069"/>
            <p:cNvGrpSpPr/>
            <p:nvPr/>
          </p:nvGrpSpPr>
          <p:grpSpPr>
            <a:xfrm>
              <a:off x="4267200" y="2478684"/>
              <a:ext cx="2612299" cy="1101905"/>
              <a:chOff x="4267200" y="2478684"/>
              <a:chExt cx="2612299" cy="1101905"/>
            </a:xfrm>
          </p:grpSpPr>
          <p:pic>
            <p:nvPicPr>
              <p:cNvPr id="2058" name="Picture 205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7200" y="2794385"/>
                <a:ext cx="269266" cy="201950"/>
              </a:xfrm>
              <a:prstGeom prst="rect">
                <a:avLst/>
              </a:prstGeom>
            </p:spPr>
          </p:pic>
          <p:sp>
            <p:nvSpPr>
              <p:cNvPr id="52" name="Freeform 51"/>
              <p:cNvSpPr/>
              <p:nvPr/>
            </p:nvSpPr>
            <p:spPr>
              <a:xfrm>
                <a:off x="4381369" y="2478684"/>
                <a:ext cx="2498130" cy="1101905"/>
              </a:xfrm>
              <a:custGeom>
                <a:avLst/>
                <a:gdLst>
                  <a:gd name="connsiteX0" fmla="*/ 431035 w 2183635"/>
                  <a:gd name="connsiteY0" fmla="*/ 0 h 1907065"/>
                  <a:gd name="connsiteX1" fmla="*/ 69085 w 2183635"/>
                  <a:gd name="connsiteY1" fmla="*/ 561975 h 1907065"/>
                  <a:gd name="connsiteX2" fmla="*/ 1650235 w 2183635"/>
                  <a:gd name="connsiteY2" fmla="*/ 1905000 h 1907065"/>
                  <a:gd name="connsiteX3" fmla="*/ 1545460 w 2183635"/>
                  <a:gd name="connsiteY3" fmla="*/ 228600 h 1907065"/>
                  <a:gd name="connsiteX4" fmla="*/ 2183635 w 2183635"/>
                  <a:gd name="connsiteY4" fmla="*/ 114300 h 1907065"/>
                  <a:gd name="connsiteX0" fmla="*/ 246561 w 1999161"/>
                  <a:gd name="connsiteY0" fmla="*/ 0 h 1937835"/>
                  <a:gd name="connsiteX1" fmla="*/ 127498 w 1999161"/>
                  <a:gd name="connsiteY1" fmla="*/ 1238250 h 1937835"/>
                  <a:gd name="connsiteX2" fmla="*/ 1465761 w 1999161"/>
                  <a:gd name="connsiteY2" fmla="*/ 1905000 h 1937835"/>
                  <a:gd name="connsiteX3" fmla="*/ 1360986 w 1999161"/>
                  <a:gd name="connsiteY3" fmla="*/ 228600 h 1937835"/>
                  <a:gd name="connsiteX4" fmla="*/ 1999161 w 1999161"/>
                  <a:gd name="connsiteY4" fmla="*/ 114300 h 1937835"/>
                  <a:gd name="connsiteX0" fmla="*/ 243195 w 1995795"/>
                  <a:gd name="connsiteY0" fmla="*/ 0 h 1351664"/>
                  <a:gd name="connsiteX1" fmla="*/ 124132 w 1995795"/>
                  <a:gd name="connsiteY1" fmla="*/ 1238250 h 1351664"/>
                  <a:gd name="connsiteX2" fmla="*/ 1414770 w 1995795"/>
                  <a:gd name="connsiteY2" fmla="*/ 1181100 h 1351664"/>
                  <a:gd name="connsiteX3" fmla="*/ 1357620 w 1995795"/>
                  <a:gd name="connsiteY3" fmla="*/ 228600 h 1351664"/>
                  <a:gd name="connsiteX4" fmla="*/ 1995795 w 1995795"/>
                  <a:gd name="connsiteY4" fmla="*/ 114300 h 1351664"/>
                  <a:gd name="connsiteX0" fmla="*/ 239168 w 1991768"/>
                  <a:gd name="connsiteY0" fmla="*/ 0 h 1239477"/>
                  <a:gd name="connsiteX1" fmla="*/ 120105 w 1991768"/>
                  <a:gd name="connsiteY1" fmla="*/ 1238250 h 1239477"/>
                  <a:gd name="connsiteX2" fmla="*/ 1353593 w 1991768"/>
                  <a:gd name="connsiteY2" fmla="*/ 228600 h 1239477"/>
                  <a:gd name="connsiteX3" fmla="*/ 1991768 w 1991768"/>
                  <a:gd name="connsiteY3" fmla="*/ 114300 h 1239477"/>
                  <a:gd name="connsiteX0" fmla="*/ 79783 w 1832383"/>
                  <a:gd name="connsiteY0" fmla="*/ 0 h 1339384"/>
                  <a:gd name="connsiteX1" fmla="*/ 527458 w 1832383"/>
                  <a:gd name="connsiteY1" fmla="*/ 1338263 h 1339384"/>
                  <a:gd name="connsiteX2" fmla="*/ 1194208 w 1832383"/>
                  <a:gd name="connsiteY2" fmla="*/ 228600 h 1339384"/>
                  <a:gd name="connsiteX3" fmla="*/ 1832383 w 1832383"/>
                  <a:gd name="connsiteY3" fmla="*/ 114300 h 1339384"/>
                  <a:gd name="connsiteX0" fmla="*/ 222926 w 1975526"/>
                  <a:gd name="connsiteY0" fmla="*/ 0 h 1338386"/>
                  <a:gd name="connsiteX1" fmla="*/ 670601 w 1975526"/>
                  <a:gd name="connsiteY1" fmla="*/ 1338263 h 1338386"/>
                  <a:gd name="connsiteX2" fmla="*/ 1337351 w 1975526"/>
                  <a:gd name="connsiteY2" fmla="*/ 228600 h 1338386"/>
                  <a:gd name="connsiteX3" fmla="*/ 1975526 w 1975526"/>
                  <a:gd name="connsiteY3" fmla="*/ 114300 h 1338386"/>
                  <a:gd name="connsiteX0" fmla="*/ 79859 w 1832459"/>
                  <a:gd name="connsiteY0" fmla="*/ 0 h 1338942"/>
                  <a:gd name="connsiteX1" fmla="*/ 527534 w 1832459"/>
                  <a:gd name="connsiteY1" fmla="*/ 1338263 h 1338942"/>
                  <a:gd name="connsiteX2" fmla="*/ 1199047 w 1832459"/>
                  <a:gd name="connsiteY2" fmla="*/ 180975 h 1338942"/>
                  <a:gd name="connsiteX3" fmla="*/ 1832459 w 1832459"/>
                  <a:gd name="connsiteY3" fmla="*/ 114300 h 1338942"/>
                  <a:gd name="connsiteX0" fmla="*/ 79859 w 1832459"/>
                  <a:gd name="connsiteY0" fmla="*/ 0 h 1338843"/>
                  <a:gd name="connsiteX1" fmla="*/ 527534 w 1832459"/>
                  <a:gd name="connsiteY1" fmla="*/ 1338263 h 1338843"/>
                  <a:gd name="connsiteX2" fmla="*/ 1199047 w 1832459"/>
                  <a:gd name="connsiteY2" fmla="*/ 180975 h 1338843"/>
                  <a:gd name="connsiteX3" fmla="*/ 1832459 w 1832459"/>
                  <a:gd name="connsiteY3" fmla="*/ 114300 h 1338843"/>
                  <a:gd name="connsiteX0" fmla="*/ 79859 w 1832459"/>
                  <a:gd name="connsiteY0" fmla="*/ 0 h 1338910"/>
                  <a:gd name="connsiteX1" fmla="*/ 527534 w 1832459"/>
                  <a:gd name="connsiteY1" fmla="*/ 1338263 h 1338910"/>
                  <a:gd name="connsiteX2" fmla="*/ 1199047 w 1832459"/>
                  <a:gd name="connsiteY2" fmla="*/ 180975 h 1338910"/>
                  <a:gd name="connsiteX3" fmla="*/ 1832459 w 1832459"/>
                  <a:gd name="connsiteY3" fmla="*/ 114300 h 1338910"/>
                  <a:gd name="connsiteX0" fmla="*/ 79406 w 1832006"/>
                  <a:gd name="connsiteY0" fmla="*/ 0 h 1340000"/>
                  <a:gd name="connsiteX1" fmla="*/ 527081 w 1832006"/>
                  <a:gd name="connsiteY1" fmla="*/ 1338263 h 1340000"/>
                  <a:gd name="connsiteX2" fmla="*/ 1170019 w 1832006"/>
                  <a:gd name="connsiteY2" fmla="*/ 285750 h 1340000"/>
                  <a:gd name="connsiteX3" fmla="*/ 1832006 w 1832006"/>
                  <a:gd name="connsiteY3" fmla="*/ 114300 h 134000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91158 w 1843758"/>
                  <a:gd name="connsiteY0" fmla="*/ 0 h 1338534"/>
                  <a:gd name="connsiteX1" fmla="*/ 538833 w 1843758"/>
                  <a:gd name="connsiteY1" fmla="*/ 1338263 h 1338534"/>
                  <a:gd name="connsiteX2" fmla="*/ 1843758 w 1843758"/>
                  <a:gd name="connsiteY2" fmla="*/ 114300 h 1338534"/>
                  <a:gd name="connsiteX0" fmla="*/ 91158 w 1843758"/>
                  <a:gd name="connsiteY0" fmla="*/ 0 h 1338463"/>
                  <a:gd name="connsiteX1" fmla="*/ 538833 w 1843758"/>
                  <a:gd name="connsiteY1" fmla="*/ 1338263 h 1338463"/>
                  <a:gd name="connsiteX2" fmla="*/ 1843758 w 1843758"/>
                  <a:gd name="connsiteY2" fmla="*/ 114300 h 1338463"/>
                  <a:gd name="connsiteX0" fmla="*/ 116745 w 1869345"/>
                  <a:gd name="connsiteY0" fmla="*/ 0 h 1338276"/>
                  <a:gd name="connsiteX1" fmla="*/ 564420 w 1869345"/>
                  <a:gd name="connsiteY1" fmla="*/ 1338263 h 1338276"/>
                  <a:gd name="connsiteX2" fmla="*/ 1869345 w 1869345"/>
                  <a:gd name="connsiteY2" fmla="*/ 114300 h 1338276"/>
                  <a:gd name="connsiteX0" fmla="*/ 91298 w 1843898"/>
                  <a:gd name="connsiteY0" fmla="*/ 0 h 1326371"/>
                  <a:gd name="connsiteX1" fmla="*/ 698517 w 1843898"/>
                  <a:gd name="connsiteY1" fmla="*/ 1326357 h 1326371"/>
                  <a:gd name="connsiteX2" fmla="*/ 1843898 w 1843898"/>
                  <a:gd name="connsiteY2" fmla="*/ 114300 h 1326371"/>
                  <a:gd name="connsiteX0" fmla="*/ 111772 w 1864372"/>
                  <a:gd name="connsiteY0" fmla="*/ 116807 h 231107"/>
                  <a:gd name="connsiteX1" fmla="*/ 585641 w 1864372"/>
                  <a:gd name="connsiteY1" fmla="*/ 126 h 231107"/>
                  <a:gd name="connsiteX2" fmla="*/ 1864372 w 1864372"/>
                  <a:gd name="connsiteY2" fmla="*/ 231107 h 231107"/>
                  <a:gd name="connsiteX0" fmla="*/ 93060 w 1798035"/>
                  <a:gd name="connsiteY0" fmla="*/ 359211 h 379902"/>
                  <a:gd name="connsiteX1" fmla="*/ 519304 w 1798035"/>
                  <a:gd name="connsiteY1" fmla="*/ 2024 h 379902"/>
                  <a:gd name="connsiteX2" fmla="*/ 1798035 w 1798035"/>
                  <a:gd name="connsiteY2" fmla="*/ 233005 h 379902"/>
                  <a:gd name="connsiteX0" fmla="*/ 0 w 1704975"/>
                  <a:gd name="connsiteY0" fmla="*/ 359211 h 359836"/>
                  <a:gd name="connsiteX1" fmla="*/ 426244 w 1704975"/>
                  <a:gd name="connsiteY1" fmla="*/ 2024 h 359836"/>
                  <a:gd name="connsiteX2" fmla="*/ 1704975 w 1704975"/>
                  <a:gd name="connsiteY2" fmla="*/ 233005 h 359836"/>
                  <a:gd name="connsiteX0" fmla="*/ 0 w 1704975"/>
                  <a:gd name="connsiteY0" fmla="*/ 333394 h 334068"/>
                  <a:gd name="connsiteX1" fmla="*/ 614363 w 1704975"/>
                  <a:gd name="connsiteY1" fmla="*/ 2401 h 334068"/>
                  <a:gd name="connsiteX2" fmla="*/ 1704975 w 1704975"/>
                  <a:gd name="connsiteY2" fmla="*/ 207188 h 334068"/>
                  <a:gd name="connsiteX0" fmla="*/ 0 w 1238250"/>
                  <a:gd name="connsiteY0" fmla="*/ 334046 h 334723"/>
                  <a:gd name="connsiteX1" fmla="*/ 614363 w 1238250"/>
                  <a:gd name="connsiteY1" fmla="*/ 3053 h 334723"/>
                  <a:gd name="connsiteX2" fmla="*/ 1238250 w 1238250"/>
                  <a:gd name="connsiteY2" fmla="*/ 195934 h 334723"/>
                  <a:gd name="connsiteX0" fmla="*/ 0 w 1238250"/>
                  <a:gd name="connsiteY0" fmla="*/ 332881 h 333558"/>
                  <a:gd name="connsiteX1" fmla="*/ 614363 w 1238250"/>
                  <a:gd name="connsiteY1" fmla="*/ 1888 h 333558"/>
                  <a:gd name="connsiteX2" fmla="*/ 1238250 w 1238250"/>
                  <a:gd name="connsiteY2" fmla="*/ 194769 h 333558"/>
                  <a:gd name="connsiteX0" fmla="*/ 0 w 1238250"/>
                  <a:gd name="connsiteY0" fmla="*/ 334960 h 335662"/>
                  <a:gd name="connsiteX1" fmla="*/ 614363 w 1238250"/>
                  <a:gd name="connsiteY1" fmla="*/ 3967 h 335662"/>
                  <a:gd name="connsiteX2" fmla="*/ 1238250 w 1238250"/>
                  <a:gd name="connsiteY2" fmla="*/ 196848 h 335662"/>
                  <a:gd name="connsiteX0" fmla="*/ 0 w 1238250"/>
                  <a:gd name="connsiteY0" fmla="*/ 334960 h 365194"/>
                  <a:gd name="connsiteX1" fmla="*/ 614363 w 1238250"/>
                  <a:gd name="connsiteY1" fmla="*/ 3967 h 365194"/>
                  <a:gd name="connsiteX2" fmla="*/ 1238250 w 1238250"/>
                  <a:gd name="connsiteY2" fmla="*/ 196848 h 365194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040606"/>
                  <a:gd name="connsiteY0" fmla="*/ 336005 h 366157"/>
                  <a:gd name="connsiteX1" fmla="*/ 614363 w 1040606"/>
                  <a:gd name="connsiteY1" fmla="*/ 5012 h 366157"/>
                  <a:gd name="connsiteX2" fmla="*/ 1040606 w 1040606"/>
                  <a:gd name="connsiteY2" fmla="*/ 135980 h 366157"/>
                  <a:gd name="connsiteX0" fmla="*/ 0 w 1040606"/>
                  <a:gd name="connsiteY0" fmla="*/ 333697 h 363979"/>
                  <a:gd name="connsiteX1" fmla="*/ 545307 w 1040606"/>
                  <a:gd name="connsiteY1" fmla="*/ 5085 h 363979"/>
                  <a:gd name="connsiteX2" fmla="*/ 1040606 w 1040606"/>
                  <a:gd name="connsiteY2" fmla="*/ 133672 h 363979"/>
                  <a:gd name="connsiteX0" fmla="*/ 0 w 1026319"/>
                  <a:gd name="connsiteY0" fmla="*/ 331471 h 361425"/>
                  <a:gd name="connsiteX1" fmla="*/ 545307 w 1026319"/>
                  <a:gd name="connsiteY1" fmla="*/ 2859 h 361425"/>
                  <a:gd name="connsiteX2" fmla="*/ 1026319 w 1026319"/>
                  <a:gd name="connsiteY2" fmla="*/ 169546 h 361425"/>
                  <a:gd name="connsiteX0" fmla="*/ 0 w 1026319"/>
                  <a:gd name="connsiteY0" fmla="*/ 335215 h 365169"/>
                  <a:gd name="connsiteX1" fmla="*/ 545307 w 1026319"/>
                  <a:gd name="connsiteY1" fmla="*/ 6603 h 365169"/>
                  <a:gd name="connsiteX2" fmla="*/ 1026319 w 1026319"/>
                  <a:gd name="connsiteY2" fmla="*/ 173290 h 365169"/>
                  <a:gd name="connsiteX0" fmla="*/ 0 w 1000125"/>
                  <a:gd name="connsiteY0" fmla="*/ 338959 h 369117"/>
                  <a:gd name="connsiteX1" fmla="*/ 545307 w 1000125"/>
                  <a:gd name="connsiteY1" fmla="*/ 10347 h 369117"/>
                  <a:gd name="connsiteX2" fmla="*/ 1000125 w 1000125"/>
                  <a:gd name="connsiteY2" fmla="*/ 153221 h 369117"/>
                  <a:gd name="connsiteX0" fmla="*/ 0 w 2196465"/>
                  <a:gd name="connsiteY0" fmla="*/ 371491 h 400308"/>
                  <a:gd name="connsiteX1" fmla="*/ 1741647 w 2196465"/>
                  <a:gd name="connsiteY1" fmla="*/ 12399 h 400308"/>
                  <a:gd name="connsiteX2" fmla="*/ 2196465 w 2196465"/>
                  <a:gd name="connsiteY2" fmla="*/ 155273 h 400308"/>
                  <a:gd name="connsiteX0" fmla="*/ 1 w 2196466"/>
                  <a:gd name="connsiteY0" fmla="*/ 371491 h 371491"/>
                  <a:gd name="connsiteX1" fmla="*/ 1741648 w 2196466"/>
                  <a:gd name="connsiteY1" fmla="*/ 12399 h 371491"/>
                  <a:gd name="connsiteX2" fmla="*/ 2196466 w 2196466"/>
                  <a:gd name="connsiteY2" fmla="*/ 155273 h 371491"/>
                  <a:gd name="connsiteX0" fmla="*/ 0 w 2196465"/>
                  <a:gd name="connsiteY0" fmla="*/ 371491 h 371491"/>
                  <a:gd name="connsiteX1" fmla="*/ 1741647 w 2196465"/>
                  <a:gd name="connsiteY1" fmla="*/ 12399 h 371491"/>
                  <a:gd name="connsiteX2" fmla="*/ 2196465 w 2196465"/>
                  <a:gd name="connsiteY2" fmla="*/ 155273 h 371491"/>
                  <a:gd name="connsiteX0" fmla="*/ 0 w 2135505"/>
                  <a:gd name="connsiteY0" fmla="*/ 404053 h 404053"/>
                  <a:gd name="connsiteX1" fmla="*/ 1680687 w 2135505"/>
                  <a:gd name="connsiteY1" fmla="*/ 14481 h 404053"/>
                  <a:gd name="connsiteX2" fmla="*/ 2135505 w 2135505"/>
                  <a:gd name="connsiteY2" fmla="*/ 157355 h 404053"/>
                  <a:gd name="connsiteX0" fmla="*/ 0 w 2135505"/>
                  <a:gd name="connsiteY0" fmla="*/ 397559 h 397559"/>
                  <a:gd name="connsiteX1" fmla="*/ 179547 w 2135505"/>
                  <a:gd name="connsiteY1" fmla="*/ 15607 h 397559"/>
                  <a:gd name="connsiteX2" fmla="*/ 2135505 w 2135505"/>
                  <a:gd name="connsiteY2" fmla="*/ 150861 h 397559"/>
                  <a:gd name="connsiteX0" fmla="*/ 0 w 2135505"/>
                  <a:gd name="connsiteY0" fmla="*/ 382664 h 382664"/>
                  <a:gd name="connsiteX1" fmla="*/ 179547 w 2135505"/>
                  <a:gd name="connsiteY1" fmla="*/ 712 h 382664"/>
                  <a:gd name="connsiteX2" fmla="*/ 2135505 w 2135505"/>
                  <a:gd name="connsiteY2" fmla="*/ 135966 h 382664"/>
                  <a:gd name="connsiteX0" fmla="*/ 12677 w 2148182"/>
                  <a:gd name="connsiteY0" fmla="*/ 353042 h 353042"/>
                  <a:gd name="connsiteX1" fmla="*/ 49349 w 2148182"/>
                  <a:gd name="connsiteY1" fmla="*/ 6015 h 353042"/>
                  <a:gd name="connsiteX2" fmla="*/ 2148182 w 2148182"/>
                  <a:gd name="connsiteY2" fmla="*/ 106344 h 353042"/>
                  <a:gd name="connsiteX0" fmla="*/ 25138 w 2160643"/>
                  <a:gd name="connsiteY0" fmla="*/ 353042 h 356747"/>
                  <a:gd name="connsiteX1" fmla="*/ 61810 w 2160643"/>
                  <a:gd name="connsiteY1" fmla="*/ 6015 h 356747"/>
                  <a:gd name="connsiteX2" fmla="*/ 2160643 w 2160643"/>
                  <a:gd name="connsiteY2" fmla="*/ 106344 h 356747"/>
                  <a:gd name="connsiteX0" fmla="*/ 25138 w 2235542"/>
                  <a:gd name="connsiteY0" fmla="*/ 361023 h 364728"/>
                  <a:gd name="connsiteX1" fmla="*/ 61810 w 2235542"/>
                  <a:gd name="connsiteY1" fmla="*/ 13996 h 364728"/>
                  <a:gd name="connsiteX2" fmla="*/ 2051038 w 2235542"/>
                  <a:gd name="connsiteY2" fmla="*/ 72522 h 364728"/>
                  <a:gd name="connsiteX3" fmla="*/ 2160643 w 2235542"/>
                  <a:gd name="connsiteY3" fmla="*/ 114325 h 364728"/>
                  <a:gd name="connsiteX0" fmla="*/ 25138 w 2347968"/>
                  <a:gd name="connsiteY0" fmla="*/ 361023 h 971575"/>
                  <a:gd name="connsiteX1" fmla="*/ 61810 w 2347968"/>
                  <a:gd name="connsiteY1" fmla="*/ 13996 h 971575"/>
                  <a:gd name="connsiteX2" fmla="*/ 2051038 w 2347968"/>
                  <a:gd name="connsiteY2" fmla="*/ 72522 h 971575"/>
                  <a:gd name="connsiteX3" fmla="*/ 2347968 w 2347968"/>
                  <a:gd name="connsiteY3" fmla="*/ 971575 h 971575"/>
                  <a:gd name="connsiteX0" fmla="*/ 87547 w 2413805"/>
                  <a:gd name="connsiteY0" fmla="*/ 366340 h 976892"/>
                  <a:gd name="connsiteX1" fmla="*/ 124219 w 2413805"/>
                  <a:gd name="connsiteY1" fmla="*/ 19313 h 976892"/>
                  <a:gd name="connsiteX2" fmla="*/ 2154722 w 2413805"/>
                  <a:gd name="connsiteY2" fmla="*/ 52439 h 976892"/>
                  <a:gd name="connsiteX3" fmla="*/ 2410377 w 2413805"/>
                  <a:gd name="connsiteY3" fmla="*/ 976892 h 976892"/>
                  <a:gd name="connsiteX0" fmla="*/ 87547 w 2410377"/>
                  <a:gd name="connsiteY0" fmla="*/ 366340 h 990139"/>
                  <a:gd name="connsiteX1" fmla="*/ 124219 w 2410377"/>
                  <a:gd name="connsiteY1" fmla="*/ 19313 h 990139"/>
                  <a:gd name="connsiteX2" fmla="*/ 2154722 w 2410377"/>
                  <a:gd name="connsiteY2" fmla="*/ 52439 h 990139"/>
                  <a:gd name="connsiteX3" fmla="*/ 2410377 w 2410377"/>
                  <a:gd name="connsiteY3" fmla="*/ 976892 h 990139"/>
                  <a:gd name="connsiteX0" fmla="*/ 87547 w 2524677"/>
                  <a:gd name="connsiteY0" fmla="*/ 366340 h 946223"/>
                  <a:gd name="connsiteX1" fmla="*/ 124219 w 2524677"/>
                  <a:gd name="connsiteY1" fmla="*/ 19313 h 946223"/>
                  <a:gd name="connsiteX2" fmla="*/ 2154722 w 2524677"/>
                  <a:gd name="connsiteY2" fmla="*/ 52439 h 946223"/>
                  <a:gd name="connsiteX3" fmla="*/ 2524677 w 2524677"/>
                  <a:gd name="connsiteY3" fmla="*/ 932442 h 946223"/>
                  <a:gd name="connsiteX0" fmla="*/ 87547 w 2524677"/>
                  <a:gd name="connsiteY0" fmla="*/ 366340 h 998173"/>
                  <a:gd name="connsiteX1" fmla="*/ 124219 w 2524677"/>
                  <a:gd name="connsiteY1" fmla="*/ 19313 h 998173"/>
                  <a:gd name="connsiteX2" fmla="*/ 2154722 w 2524677"/>
                  <a:gd name="connsiteY2" fmla="*/ 52439 h 998173"/>
                  <a:gd name="connsiteX3" fmla="*/ 2524677 w 2524677"/>
                  <a:gd name="connsiteY3" fmla="*/ 932442 h 998173"/>
                  <a:gd name="connsiteX0" fmla="*/ 112847 w 2516640"/>
                  <a:gd name="connsiteY0" fmla="*/ 404628 h 1000742"/>
                  <a:gd name="connsiteX1" fmla="*/ 116182 w 2516640"/>
                  <a:gd name="connsiteY1" fmla="*/ 21882 h 1000742"/>
                  <a:gd name="connsiteX2" fmla="*/ 2146685 w 2516640"/>
                  <a:gd name="connsiteY2" fmla="*/ 55008 h 1000742"/>
                  <a:gd name="connsiteX3" fmla="*/ 2516640 w 2516640"/>
                  <a:gd name="connsiteY3" fmla="*/ 935011 h 1000742"/>
                  <a:gd name="connsiteX0" fmla="*/ 96088 w 2499881"/>
                  <a:gd name="connsiteY0" fmla="*/ 404628 h 1000742"/>
                  <a:gd name="connsiteX1" fmla="*/ 99423 w 2499881"/>
                  <a:gd name="connsiteY1" fmla="*/ 21882 h 1000742"/>
                  <a:gd name="connsiteX2" fmla="*/ 2129926 w 2499881"/>
                  <a:gd name="connsiteY2" fmla="*/ 55008 h 1000742"/>
                  <a:gd name="connsiteX3" fmla="*/ 2499881 w 2499881"/>
                  <a:gd name="connsiteY3" fmla="*/ 935011 h 1000742"/>
                  <a:gd name="connsiteX0" fmla="*/ 96088 w 2499881"/>
                  <a:gd name="connsiteY0" fmla="*/ 404628 h 1028442"/>
                  <a:gd name="connsiteX1" fmla="*/ 99423 w 2499881"/>
                  <a:gd name="connsiteY1" fmla="*/ 21882 h 1028442"/>
                  <a:gd name="connsiteX2" fmla="*/ 2129926 w 2499881"/>
                  <a:gd name="connsiteY2" fmla="*/ 55008 h 1028442"/>
                  <a:gd name="connsiteX3" fmla="*/ 2499881 w 2499881"/>
                  <a:gd name="connsiteY3" fmla="*/ 935011 h 1028442"/>
                  <a:gd name="connsiteX0" fmla="*/ 96088 w 2497500"/>
                  <a:gd name="connsiteY0" fmla="*/ 404628 h 1084663"/>
                  <a:gd name="connsiteX1" fmla="*/ 99423 w 2497500"/>
                  <a:gd name="connsiteY1" fmla="*/ 21882 h 1084663"/>
                  <a:gd name="connsiteX2" fmla="*/ 2129926 w 2497500"/>
                  <a:gd name="connsiteY2" fmla="*/ 55008 h 1084663"/>
                  <a:gd name="connsiteX3" fmla="*/ 2497500 w 2497500"/>
                  <a:gd name="connsiteY3" fmla="*/ 994542 h 1084663"/>
                  <a:gd name="connsiteX0" fmla="*/ 96088 w 2497500"/>
                  <a:gd name="connsiteY0" fmla="*/ 428612 h 1105492"/>
                  <a:gd name="connsiteX1" fmla="*/ 99423 w 2497500"/>
                  <a:gd name="connsiteY1" fmla="*/ 45866 h 1105492"/>
                  <a:gd name="connsiteX2" fmla="*/ 2129926 w 2497500"/>
                  <a:gd name="connsiteY2" fmla="*/ 18032 h 1105492"/>
                  <a:gd name="connsiteX3" fmla="*/ 2497500 w 2497500"/>
                  <a:gd name="connsiteY3" fmla="*/ 1018526 h 1105492"/>
                  <a:gd name="connsiteX0" fmla="*/ 96403 w 2497815"/>
                  <a:gd name="connsiteY0" fmla="*/ 414900 h 1093231"/>
                  <a:gd name="connsiteX1" fmla="*/ 99738 w 2497815"/>
                  <a:gd name="connsiteY1" fmla="*/ 32154 h 1093231"/>
                  <a:gd name="connsiteX2" fmla="*/ 2135003 w 2497815"/>
                  <a:gd name="connsiteY2" fmla="*/ 32895 h 1093231"/>
                  <a:gd name="connsiteX3" fmla="*/ 2497815 w 2497815"/>
                  <a:gd name="connsiteY3" fmla="*/ 1004814 h 1093231"/>
                  <a:gd name="connsiteX0" fmla="*/ 96718 w 2498130"/>
                  <a:gd name="connsiteY0" fmla="*/ 424667 h 1101905"/>
                  <a:gd name="connsiteX1" fmla="*/ 100053 w 2498130"/>
                  <a:gd name="connsiteY1" fmla="*/ 41921 h 1101905"/>
                  <a:gd name="connsiteX2" fmla="*/ 2140081 w 2498130"/>
                  <a:gd name="connsiteY2" fmla="*/ 21231 h 1101905"/>
                  <a:gd name="connsiteX3" fmla="*/ 2498130 w 2498130"/>
                  <a:gd name="connsiteY3" fmla="*/ 1014581 h 110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98130" h="1101905">
                    <a:moveTo>
                      <a:pt x="96718" y="424667"/>
                    </a:moveTo>
                    <a:cubicBezTo>
                      <a:pt x="424696" y="501185"/>
                      <a:pt x="-240507" y="109160"/>
                      <a:pt x="100053" y="41921"/>
                    </a:cubicBezTo>
                    <a:cubicBezTo>
                      <a:pt x="440613" y="-25318"/>
                      <a:pt x="1790276" y="4510"/>
                      <a:pt x="2140081" y="21231"/>
                    </a:cubicBezTo>
                    <a:cubicBezTo>
                      <a:pt x="2489887" y="37953"/>
                      <a:pt x="1733738" y="1463227"/>
                      <a:pt x="2498130" y="1014581"/>
                    </a:cubicBezTo>
                  </a:path>
                </a:pathLst>
              </a:custGeom>
              <a:ln w="19050">
                <a:solidFill>
                  <a:srgbClr val="0099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5252011" y="3786902"/>
              <a:ext cx="27280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9900"/>
                  </a:solidFill>
                  <a:latin typeface="Arial Rounded MT Bold" pitchFamily="34" charset="0"/>
                </a:rPr>
                <a:t>ascending pathways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304800" y="1839477"/>
            <a:ext cx="2286000" cy="1897526"/>
            <a:chOff x="304800" y="1839477"/>
            <a:chExt cx="2286000" cy="1897526"/>
          </a:xfrm>
        </p:grpSpPr>
        <p:pic>
          <p:nvPicPr>
            <p:cNvPr id="103" name="Picture 4" descr="http://media.tumblr.com/tumblr_lkosjeqGDM1qcru51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428" y="2293382"/>
              <a:ext cx="1220372" cy="1443621"/>
            </a:xfrm>
            <a:prstGeom prst="rect">
              <a:avLst/>
            </a:prstGeom>
            <a:solidFill>
              <a:schemeClr val="accent2"/>
            </a:solidFill>
          </p:spPr>
        </p:pic>
        <p:pic>
          <p:nvPicPr>
            <p:cNvPr id="104" name="Picture 2" descr="http://www.arthursclipart.org/nature/nature/sun%207.gif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839477"/>
              <a:ext cx="1043037" cy="1096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" name="Group 104"/>
          <p:cNvGrpSpPr/>
          <p:nvPr/>
        </p:nvGrpSpPr>
        <p:grpSpPr>
          <a:xfrm>
            <a:off x="1998412" y="5953780"/>
            <a:ext cx="4360863" cy="307777"/>
            <a:chOff x="1998412" y="5953780"/>
            <a:chExt cx="4360863" cy="307777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8412" y="6047467"/>
              <a:ext cx="160867" cy="120650"/>
            </a:xfrm>
            <a:prstGeom prst="rect">
              <a:avLst/>
            </a:prstGeom>
          </p:spPr>
        </p:pic>
        <p:sp>
          <p:nvSpPr>
            <p:cNvPr id="107" name="TextBox 106"/>
            <p:cNvSpPr txBox="1"/>
            <p:nvPr/>
          </p:nvSpPr>
          <p:spPr>
            <a:xfrm>
              <a:off x="2107534" y="5953780"/>
              <a:ext cx="4251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Arial Rounded MT Bold" pitchFamily="34" charset="0"/>
                </a:rPr>
                <a:t>hyperalgesia</a:t>
              </a:r>
              <a:r>
                <a:rPr lang="en-US" sz="1400" dirty="0">
                  <a:latin typeface="Arial Rounded MT Bold" pitchFamily="34" charset="0"/>
                </a:rPr>
                <a:t> (mildly warm water on a sunburn)</a:t>
              </a:r>
              <a:endParaRPr lang="en-US" sz="1400" u="sng" dirty="0">
                <a:latin typeface="Arial Rounded MT Bold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809748" y="6145764"/>
            <a:ext cx="1640885" cy="369332"/>
            <a:chOff x="1809748" y="6145764"/>
            <a:chExt cx="1640885" cy="369332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9748" y="6271409"/>
              <a:ext cx="212672" cy="159504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1943104" y="6145764"/>
              <a:ext cx="1507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nerve injury</a:t>
              </a:r>
              <a:endParaRPr lang="en-US" u="sng" dirty="0">
                <a:latin typeface="Arial Rounded MT Bold" pitchFamily="34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998412" y="6405563"/>
            <a:ext cx="4665434" cy="307777"/>
            <a:chOff x="1998412" y="6405563"/>
            <a:chExt cx="4665434" cy="307777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8412" y="6499250"/>
              <a:ext cx="160867" cy="12065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2107534" y="6405563"/>
              <a:ext cx="45563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may involve low-threshold afferents (i.e. </a:t>
              </a:r>
              <a:r>
                <a:rPr lang="en-US" sz="1400" dirty="0" err="1">
                  <a:latin typeface="Arial Rounded MT Bold" pitchFamily="34" charset="0"/>
                </a:rPr>
                <a:t>A</a:t>
              </a:r>
              <a:r>
                <a:rPr lang="en-US" sz="1400" b="1" dirty="0" err="1">
                  <a:latin typeface="Symbol" pitchFamily="18" charset="2"/>
                </a:rPr>
                <a:t>b</a:t>
              </a:r>
              <a:r>
                <a:rPr lang="en-US" sz="1400" dirty="0">
                  <a:latin typeface="Arial Rounded MT Bold" pitchFamily="34" charset="0"/>
                </a:rPr>
                <a:t> fibers)</a:t>
              </a:r>
              <a:endParaRPr lang="en-US" sz="1400" u="sng" dirty="0">
                <a:latin typeface="Arial Rounded MT Bold" pitchFamily="34" charset="0"/>
              </a:endParaRPr>
            </a:p>
          </p:txBody>
        </p:sp>
      </p:grpSp>
      <p:grpSp>
        <p:nvGrpSpPr>
          <p:cNvPr id="2078" name="Group 2077"/>
          <p:cNvGrpSpPr/>
          <p:nvPr/>
        </p:nvGrpSpPr>
        <p:grpSpPr>
          <a:xfrm>
            <a:off x="1461279" y="2664831"/>
            <a:ext cx="2899920" cy="1574045"/>
            <a:chOff x="1461279" y="2664831"/>
            <a:chExt cx="2899920" cy="1574045"/>
          </a:xfrm>
        </p:grpSpPr>
        <p:grpSp>
          <p:nvGrpSpPr>
            <p:cNvPr id="2067" name="Group 2066"/>
            <p:cNvGrpSpPr/>
            <p:nvPr/>
          </p:nvGrpSpPr>
          <p:grpSpPr>
            <a:xfrm>
              <a:off x="1461279" y="2664831"/>
              <a:ext cx="2899920" cy="1574045"/>
              <a:chOff x="1461279" y="2664831"/>
              <a:chExt cx="2899920" cy="1574045"/>
            </a:xfrm>
          </p:grpSpPr>
          <p:sp>
            <p:nvSpPr>
              <p:cNvPr id="2050" name="Freeform 2049"/>
              <p:cNvSpPr/>
              <p:nvPr/>
            </p:nvSpPr>
            <p:spPr>
              <a:xfrm>
                <a:off x="1461279" y="2912505"/>
                <a:ext cx="1843898" cy="1326371"/>
              </a:xfrm>
              <a:custGeom>
                <a:avLst/>
                <a:gdLst>
                  <a:gd name="connsiteX0" fmla="*/ 431035 w 2183635"/>
                  <a:gd name="connsiteY0" fmla="*/ 0 h 1907065"/>
                  <a:gd name="connsiteX1" fmla="*/ 69085 w 2183635"/>
                  <a:gd name="connsiteY1" fmla="*/ 561975 h 1907065"/>
                  <a:gd name="connsiteX2" fmla="*/ 1650235 w 2183635"/>
                  <a:gd name="connsiteY2" fmla="*/ 1905000 h 1907065"/>
                  <a:gd name="connsiteX3" fmla="*/ 1545460 w 2183635"/>
                  <a:gd name="connsiteY3" fmla="*/ 228600 h 1907065"/>
                  <a:gd name="connsiteX4" fmla="*/ 2183635 w 2183635"/>
                  <a:gd name="connsiteY4" fmla="*/ 114300 h 1907065"/>
                  <a:gd name="connsiteX0" fmla="*/ 246561 w 1999161"/>
                  <a:gd name="connsiteY0" fmla="*/ 0 h 1937835"/>
                  <a:gd name="connsiteX1" fmla="*/ 127498 w 1999161"/>
                  <a:gd name="connsiteY1" fmla="*/ 1238250 h 1937835"/>
                  <a:gd name="connsiteX2" fmla="*/ 1465761 w 1999161"/>
                  <a:gd name="connsiteY2" fmla="*/ 1905000 h 1937835"/>
                  <a:gd name="connsiteX3" fmla="*/ 1360986 w 1999161"/>
                  <a:gd name="connsiteY3" fmla="*/ 228600 h 1937835"/>
                  <a:gd name="connsiteX4" fmla="*/ 1999161 w 1999161"/>
                  <a:gd name="connsiteY4" fmla="*/ 114300 h 1937835"/>
                  <a:gd name="connsiteX0" fmla="*/ 243195 w 1995795"/>
                  <a:gd name="connsiteY0" fmla="*/ 0 h 1351664"/>
                  <a:gd name="connsiteX1" fmla="*/ 124132 w 1995795"/>
                  <a:gd name="connsiteY1" fmla="*/ 1238250 h 1351664"/>
                  <a:gd name="connsiteX2" fmla="*/ 1414770 w 1995795"/>
                  <a:gd name="connsiteY2" fmla="*/ 1181100 h 1351664"/>
                  <a:gd name="connsiteX3" fmla="*/ 1357620 w 1995795"/>
                  <a:gd name="connsiteY3" fmla="*/ 228600 h 1351664"/>
                  <a:gd name="connsiteX4" fmla="*/ 1995795 w 1995795"/>
                  <a:gd name="connsiteY4" fmla="*/ 114300 h 1351664"/>
                  <a:gd name="connsiteX0" fmla="*/ 239168 w 1991768"/>
                  <a:gd name="connsiteY0" fmla="*/ 0 h 1239477"/>
                  <a:gd name="connsiteX1" fmla="*/ 120105 w 1991768"/>
                  <a:gd name="connsiteY1" fmla="*/ 1238250 h 1239477"/>
                  <a:gd name="connsiteX2" fmla="*/ 1353593 w 1991768"/>
                  <a:gd name="connsiteY2" fmla="*/ 228600 h 1239477"/>
                  <a:gd name="connsiteX3" fmla="*/ 1991768 w 1991768"/>
                  <a:gd name="connsiteY3" fmla="*/ 114300 h 1239477"/>
                  <a:gd name="connsiteX0" fmla="*/ 79783 w 1832383"/>
                  <a:gd name="connsiteY0" fmla="*/ 0 h 1339384"/>
                  <a:gd name="connsiteX1" fmla="*/ 527458 w 1832383"/>
                  <a:gd name="connsiteY1" fmla="*/ 1338263 h 1339384"/>
                  <a:gd name="connsiteX2" fmla="*/ 1194208 w 1832383"/>
                  <a:gd name="connsiteY2" fmla="*/ 228600 h 1339384"/>
                  <a:gd name="connsiteX3" fmla="*/ 1832383 w 1832383"/>
                  <a:gd name="connsiteY3" fmla="*/ 114300 h 1339384"/>
                  <a:gd name="connsiteX0" fmla="*/ 222926 w 1975526"/>
                  <a:gd name="connsiteY0" fmla="*/ 0 h 1338386"/>
                  <a:gd name="connsiteX1" fmla="*/ 670601 w 1975526"/>
                  <a:gd name="connsiteY1" fmla="*/ 1338263 h 1338386"/>
                  <a:gd name="connsiteX2" fmla="*/ 1337351 w 1975526"/>
                  <a:gd name="connsiteY2" fmla="*/ 228600 h 1338386"/>
                  <a:gd name="connsiteX3" fmla="*/ 1975526 w 1975526"/>
                  <a:gd name="connsiteY3" fmla="*/ 114300 h 1338386"/>
                  <a:gd name="connsiteX0" fmla="*/ 79859 w 1832459"/>
                  <a:gd name="connsiteY0" fmla="*/ 0 h 1338942"/>
                  <a:gd name="connsiteX1" fmla="*/ 527534 w 1832459"/>
                  <a:gd name="connsiteY1" fmla="*/ 1338263 h 1338942"/>
                  <a:gd name="connsiteX2" fmla="*/ 1199047 w 1832459"/>
                  <a:gd name="connsiteY2" fmla="*/ 180975 h 1338942"/>
                  <a:gd name="connsiteX3" fmla="*/ 1832459 w 1832459"/>
                  <a:gd name="connsiteY3" fmla="*/ 114300 h 1338942"/>
                  <a:gd name="connsiteX0" fmla="*/ 79859 w 1832459"/>
                  <a:gd name="connsiteY0" fmla="*/ 0 h 1338843"/>
                  <a:gd name="connsiteX1" fmla="*/ 527534 w 1832459"/>
                  <a:gd name="connsiteY1" fmla="*/ 1338263 h 1338843"/>
                  <a:gd name="connsiteX2" fmla="*/ 1199047 w 1832459"/>
                  <a:gd name="connsiteY2" fmla="*/ 180975 h 1338843"/>
                  <a:gd name="connsiteX3" fmla="*/ 1832459 w 1832459"/>
                  <a:gd name="connsiteY3" fmla="*/ 114300 h 1338843"/>
                  <a:gd name="connsiteX0" fmla="*/ 79859 w 1832459"/>
                  <a:gd name="connsiteY0" fmla="*/ 0 h 1338910"/>
                  <a:gd name="connsiteX1" fmla="*/ 527534 w 1832459"/>
                  <a:gd name="connsiteY1" fmla="*/ 1338263 h 1338910"/>
                  <a:gd name="connsiteX2" fmla="*/ 1199047 w 1832459"/>
                  <a:gd name="connsiteY2" fmla="*/ 180975 h 1338910"/>
                  <a:gd name="connsiteX3" fmla="*/ 1832459 w 1832459"/>
                  <a:gd name="connsiteY3" fmla="*/ 114300 h 1338910"/>
                  <a:gd name="connsiteX0" fmla="*/ 79406 w 1832006"/>
                  <a:gd name="connsiteY0" fmla="*/ 0 h 1340000"/>
                  <a:gd name="connsiteX1" fmla="*/ 527081 w 1832006"/>
                  <a:gd name="connsiteY1" fmla="*/ 1338263 h 1340000"/>
                  <a:gd name="connsiteX2" fmla="*/ 1170019 w 1832006"/>
                  <a:gd name="connsiteY2" fmla="*/ 285750 h 1340000"/>
                  <a:gd name="connsiteX3" fmla="*/ 1832006 w 1832006"/>
                  <a:gd name="connsiteY3" fmla="*/ 114300 h 134000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91158 w 1843758"/>
                  <a:gd name="connsiteY0" fmla="*/ 0 h 1338534"/>
                  <a:gd name="connsiteX1" fmla="*/ 538833 w 1843758"/>
                  <a:gd name="connsiteY1" fmla="*/ 1338263 h 1338534"/>
                  <a:gd name="connsiteX2" fmla="*/ 1843758 w 1843758"/>
                  <a:gd name="connsiteY2" fmla="*/ 114300 h 1338534"/>
                  <a:gd name="connsiteX0" fmla="*/ 91158 w 1843758"/>
                  <a:gd name="connsiteY0" fmla="*/ 0 h 1338463"/>
                  <a:gd name="connsiteX1" fmla="*/ 538833 w 1843758"/>
                  <a:gd name="connsiteY1" fmla="*/ 1338263 h 1338463"/>
                  <a:gd name="connsiteX2" fmla="*/ 1843758 w 1843758"/>
                  <a:gd name="connsiteY2" fmla="*/ 114300 h 1338463"/>
                  <a:gd name="connsiteX0" fmla="*/ 116745 w 1869345"/>
                  <a:gd name="connsiteY0" fmla="*/ 0 h 1338276"/>
                  <a:gd name="connsiteX1" fmla="*/ 564420 w 1869345"/>
                  <a:gd name="connsiteY1" fmla="*/ 1338263 h 1338276"/>
                  <a:gd name="connsiteX2" fmla="*/ 1869345 w 1869345"/>
                  <a:gd name="connsiteY2" fmla="*/ 114300 h 1338276"/>
                  <a:gd name="connsiteX0" fmla="*/ 91298 w 1843898"/>
                  <a:gd name="connsiteY0" fmla="*/ 0 h 1326371"/>
                  <a:gd name="connsiteX1" fmla="*/ 698517 w 1843898"/>
                  <a:gd name="connsiteY1" fmla="*/ 1326357 h 1326371"/>
                  <a:gd name="connsiteX2" fmla="*/ 1843898 w 1843898"/>
                  <a:gd name="connsiteY2" fmla="*/ 114300 h 132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3898" h="1326371">
                    <a:moveTo>
                      <a:pt x="91298" y="0"/>
                    </a:moveTo>
                    <a:cubicBezTo>
                      <a:pt x="-191277" y="122237"/>
                      <a:pt x="230204" y="1331119"/>
                      <a:pt x="698517" y="1326357"/>
                    </a:cubicBezTo>
                    <a:cubicBezTo>
                      <a:pt x="1166830" y="1321595"/>
                      <a:pt x="631445" y="9723"/>
                      <a:pt x="1843898" y="114300"/>
                    </a:cubicBezTo>
                  </a:path>
                </a:pathLst>
              </a:custGeom>
              <a:ln w="19050">
                <a:solidFill>
                  <a:srgbClr val="CC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3305167" y="2664831"/>
                <a:ext cx="1000125" cy="369117"/>
              </a:xfrm>
              <a:custGeom>
                <a:avLst/>
                <a:gdLst>
                  <a:gd name="connsiteX0" fmla="*/ 431035 w 2183635"/>
                  <a:gd name="connsiteY0" fmla="*/ 0 h 1907065"/>
                  <a:gd name="connsiteX1" fmla="*/ 69085 w 2183635"/>
                  <a:gd name="connsiteY1" fmla="*/ 561975 h 1907065"/>
                  <a:gd name="connsiteX2" fmla="*/ 1650235 w 2183635"/>
                  <a:gd name="connsiteY2" fmla="*/ 1905000 h 1907065"/>
                  <a:gd name="connsiteX3" fmla="*/ 1545460 w 2183635"/>
                  <a:gd name="connsiteY3" fmla="*/ 228600 h 1907065"/>
                  <a:gd name="connsiteX4" fmla="*/ 2183635 w 2183635"/>
                  <a:gd name="connsiteY4" fmla="*/ 114300 h 1907065"/>
                  <a:gd name="connsiteX0" fmla="*/ 246561 w 1999161"/>
                  <a:gd name="connsiteY0" fmla="*/ 0 h 1937835"/>
                  <a:gd name="connsiteX1" fmla="*/ 127498 w 1999161"/>
                  <a:gd name="connsiteY1" fmla="*/ 1238250 h 1937835"/>
                  <a:gd name="connsiteX2" fmla="*/ 1465761 w 1999161"/>
                  <a:gd name="connsiteY2" fmla="*/ 1905000 h 1937835"/>
                  <a:gd name="connsiteX3" fmla="*/ 1360986 w 1999161"/>
                  <a:gd name="connsiteY3" fmla="*/ 228600 h 1937835"/>
                  <a:gd name="connsiteX4" fmla="*/ 1999161 w 1999161"/>
                  <a:gd name="connsiteY4" fmla="*/ 114300 h 1937835"/>
                  <a:gd name="connsiteX0" fmla="*/ 243195 w 1995795"/>
                  <a:gd name="connsiteY0" fmla="*/ 0 h 1351664"/>
                  <a:gd name="connsiteX1" fmla="*/ 124132 w 1995795"/>
                  <a:gd name="connsiteY1" fmla="*/ 1238250 h 1351664"/>
                  <a:gd name="connsiteX2" fmla="*/ 1414770 w 1995795"/>
                  <a:gd name="connsiteY2" fmla="*/ 1181100 h 1351664"/>
                  <a:gd name="connsiteX3" fmla="*/ 1357620 w 1995795"/>
                  <a:gd name="connsiteY3" fmla="*/ 228600 h 1351664"/>
                  <a:gd name="connsiteX4" fmla="*/ 1995795 w 1995795"/>
                  <a:gd name="connsiteY4" fmla="*/ 114300 h 1351664"/>
                  <a:gd name="connsiteX0" fmla="*/ 239168 w 1991768"/>
                  <a:gd name="connsiteY0" fmla="*/ 0 h 1239477"/>
                  <a:gd name="connsiteX1" fmla="*/ 120105 w 1991768"/>
                  <a:gd name="connsiteY1" fmla="*/ 1238250 h 1239477"/>
                  <a:gd name="connsiteX2" fmla="*/ 1353593 w 1991768"/>
                  <a:gd name="connsiteY2" fmla="*/ 228600 h 1239477"/>
                  <a:gd name="connsiteX3" fmla="*/ 1991768 w 1991768"/>
                  <a:gd name="connsiteY3" fmla="*/ 114300 h 1239477"/>
                  <a:gd name="connsiteX0" fmla="*/ 79783 w 1832383"/>
                  <a:gd name="connsiteY0" fmla="*/ 0 h 1339384"/>
                  <a:gd name="connsiteX1" fmla="*/ 527458 w 1832383"/>
                  <a:gd name="connsiteY1" fmla="*/ 1338263 h 1339384"/>
                  <a:gd name="connsiteX2" fmla="*/ 1194208 w 1832383"/>
                  <a:gd name="connsiteY2" fmla="*/ 228600 h 1339384"/>
                  <a:gd name="connsiteX3" fmla="*/ 1832383 w 1832383"/>
                  <a:gd name="connsiteY3" fmla="*/ 114300 h 1339384"/>
                  <a:gd name="connsiteX0" fmla="*/ 222926 w 1975526"/>
                  <a:gd name="connsiteY0" fmla="*/ 0 h 1338386"/>
                  <a:gd name="connsiteX1" fmla="*/ 670601 w 1975526"/>
                  <a:gd name="connsiteY1" fmla="*/ 1338263 h 1338386"/>
                  <a:gd name="connsiteX2" fmla="*/ 1337351 w 1975526"/>
                  <a:gd name="connsiteY2" fmla="*/ 228600 h 1338386"/>
                  <a:gd name="connsiteX3" fmla="*/ 1975526 w 1975526"/>
                  <a:gd name="connsiteY3" fmla="*/ 114300 h 1338386"/>
                  <a:gd name="connsiteX0" fmla="*/ 79859 w 1832459"/>
                  <a:gd name="connsiteY0" fmla="*/ 0 h 1338942"/>
                  <a:gd name="connsiteX1" fmla="*/ 527534 w 1832459"/>
                  <a:gd name="connsiteY1" fmla="*/ 1338263 h 1338942"/>
                  <a:gd name="connsiteX2" fmla="*/ 1199047 w 1832459"/>
                  <a:gd name="connsiteY2" fmla="*/ 180975 h 1338942"/>
                  <a:gd name="connsiteX3" fmla="*/ 1832459 w 1832459"/>
                  <a:gd name="connsiteY3" fmla="*/ 114300 h 1338942"/>
                  <a:gd name="connsiteX0" fmla="*/ 79859 w 1832459"/>
                  <a:gd name="connsiteY0" fmla="*/ 0 h 1338843"/>
                  <a:gd name="connsiteX1" fmla="*/ 527534 w 1832459"/>
                  <a:gd name="connsiteY1" fmla="*/ 1338263 h 1338843"/>
                  <a:gd name="connsiteX2" fmla="*/ 1199047 w 1832459"/>
                  <a:gd name="connsiteY2" fmla="*/ 180975 h 1338843"/>
                  <a:gd name="connsiteX3" fmla="*/ 1832459 w 1832459"/>
                  <a:gd name="connsiteY3" fmla="*/ 114300 h 1338843"/>
                  <a:gd name="connsiteX0" fmla="*/ 79859 w 1832459"/>
                  <a:gd name="connsiteY0" fmla="*/ 0 h 1338910"/>
                  <a:gd name="connsiteX1" fmla="*/ 527534 w 1832459"/>
                  <a:gd name="connsiteY1" fmla="*/ 1338263 h 1338910"/>
                  <a:gd name="connsiteX2" fmla="*/ 1199047 w 1832459"/>
                  <a:gd name="connsiteY2" fmla="*/ 180975 h 1338910"/>
                  <a:gd name="connsiteX3" fmla="*/ 1832459 w 1832459"/>
                  <a:gd name="connsiteY3" fmla="*/ 114300 h 1338910"/>
                  <a:gd name="connsiteX0" fmla="*/ 79406 w 1832006"/>
                  <a:gd name="connsiteY0" fmla="*/ 0 h 1340000"/>
                  <a:gd name="connsiteX1" fmla="*/ 527081 w 1832006"/>
                  <a:gd name="connsiteY1" fmla="*/ 1338263 h 1340000"/>
                  <a:gd name="connsiteX2" fmla="*/ 1170019 w 1832006"/>
                  <a:gd name="connsiteY2" fmla="*/ 285750 h 1340000"/>
                  <a:gd name="connsiteX3" fmla="*/ 1832006 w 1832006"/>
                  <a:gd name="connsiteY3" fmla="*/ 114300 h 134000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91158 w 1843758"/>
                  <a:gd name="connsiteY0" fmla="*/ 0 h 1338534"/>
                  <a:gd name="connsiteX1" fmla="*/ 538833 w 1843758"/>
                  <a:gd name="connsiteY1" fmla="*/ 1338263 h 1338534"/>
                  <a:gd name="connsiteX2" fmla="*/ 1843758 w 1843758"/>
                  <a:gd name="connsiteY2" fmla="*/ 114300 h 1338534"/>
                  <a:gd name="connsiteX0" fmla="*/ 91158 w 1843758"/>
                  <a:gd name="connsiteY0" fmla="*/ 0 h 1338463"/>
                  <a:gd name="connsiteX1" fmla="*/ 538833 w 1843758"/>
                  <a:gd name="connsiteY1" fmla="*/ 1338263 h 1338463"/>
                  <a:gd name="connsiteX2" fmla="*/ 1843758 w 1843758"/>
                  <a:gd name="connsiteY2" fmla="*/ 114300 h 1338463"/>
                  <a:gd name="connsiteX0" fmla="*/ 116745 w 1869345"/>
                  <a:gd name="connsiteY0" fmla="*/ 0 h 1338276"/>
                  <a:gd name="connsiteX1" fmla="*/ 564420 w 1869345"/>
                  <a:gd name="connsiteY1" fmla="*/ 1338263 h 1338276"/>
                  <a:gd name="connsiteX2" fmla="*/ 1869345 w 1869345"/>
                  <a:gd name="connsiteY2" fmla="*/ 114300 h 1338276"/>
                  <a:gd name="connsiteX0" fmla="*/ 91298 w 1843898"/>
                  <a:gd name="connsiteY0" fmla="*/ 0 h 1326371"/>
                  <a:gd name="connsiteX1" fmla="*/ 698517 w 1843898"/>
                  <a:gd name="connsiteY1" fmla="*/ 1326357 h 1326371"/>
                  <a:gd name="connsiteX2" fmla="*/ 1843898 w 1843898"/>
                  <a:gd name="connsiteY2" fmla="*/ 114300 h 1326371"/>
                  <a:gd name="connsiteX0" fmla="*/ 111772 w 1864372"/>
                  <a:gd name="connsiteY0" fmla="*/ 116807 h 231107"/>
                  <a:gd name="connsiteX1" fmla="*/ 585641 w 1864372"/>
                  <a:gd name="connsiteY1" fmla="*/ 126 h 231107"/>
                  <a:gd name="connsiteX2" fmla="*/ 1864372 w 1864372"/>
                  <a:gd name="connsiteY2" fmla="*/ 231107 h 231107"/>
                  <a:gd name="connsiteX0" fmla="*/ 93060 w 1798035"/>
                  <a:gd name="connsiteY0" fmla="*/ 359211 h 379902"/>
                  <a:gd name="connsiteX1" fmla="*/ 519304 w 1798035"/>
                  <a:gd name="connsiteY1" fmla="*/ 2024 h 379902"/>
                  <a:gd name="connsiteX2" fmla="*/ 1798035 w 1798035"/>
                  <a:gd name="connsiteY2" fmla="*/ 233005 h 379902"/>
                  <a:gd name="connsiteX0" fmla="*/ 0 w 1704975"/>
                  <a:gd name="connsiteY0" fmla="*/ 359211 h 359836"/>
                  <a:gd name="connsiteX1" fmla="*/ 426244 w 1704975"/>
                  <a:gd name="connsiteY1" fmla="*/ 2024 h 359836"/>
                  <a:gd name="connsiteX2" fmla="*/ 1704975 w 1704975"/>
                  <a:gd name="connsiteY2" fmla="*/ 233005 h 359836"/>
                  <a:gd name="connsiteX0" fmla="*/ 0 w 1704975"/>
                  <a:gd name="connsiteY0" fmla="*/ 333394 h 334068"/>
                  <a:gd name="connsiteX1" fmla="*/ 614363 w 1704975"/>
                  <a:gd name="connsiteY1" fmla="*/ 2401 h 334068"/>
                  <a:gd name="connsiteX2" fmla="*/ 1704975 w 1704975"/>
                  <a:gd name="connsiteY2" fmla="*/ 207188 h 334068"/>
                  <a:gd name="connsiteX0" fmla="*/ 0 w 1238250"/>
                  <a:gd name="connsiteY0" fmla="*/ 334046 h 334723"/>
                  <a:gd name="connsiteX1" fmla="*/ 614363 w 1238250"/>
                  <a:gd name="connsiteY1" fmla="*/ 3053 h 334723"/>
                  <a:gd name="connsiteX2" fmla="*/ 1238250 w 1238250"/>
                  <a:gd name="connsiteY2" fmla="*/ 195934 h 334723"/>
                  <a:gd name="connsiteX0" fmla="*/ 0 w 1238250"/>
                  <a:gd name="connsiteY0" fmla="*/ 332881 h 333558"/>
                  <a:gd name="connsiteX1" fmla="*/ 614363 w 1238250"/>
                  <a:gd name="connsiteY1" fmla="*/ 1888 h 333558"/>
                  <a:gd name="connsiteX2" fmla="*/ 1238250 w 1238250"/>
                  <a:gd name="connsiteY2" fmla="*/ 194769 h 333558"/>
                  <a:gd name="connsiteX0" fmla="*/ 0 w 1238250"/>
                  <a:gd name="connsiteY0" fmla="*/ 334960 h 335662"/>
                  <a:gd name="connsiteX1" fmla="*/ 614363 w 1238250"/>
                  <a:gd name="connsiteY1" fmla="*/ 3967 h 335662"/>
                  <a:gd name="connsiteX2" fmla="*/ 1238250 w 1238250"/>
                  <a:gd name="connsiteY2" fmla="*/ 196848 h 335662"/>
                  <a:gd name="connsiteX0" fmla="*/ 0 w 1238250"/>
                  <a:gd name="connsiteY0" fmla="*/ 334960 h 365194"/>
                  <a:gd name="connsiteX1" fmla="*/ 614363 w 1238250"/>
                  <a:gd name="connsiteY1" fmla="*/ 3967 h 365194"/>
                  <a:gd name="connsiteX2" fmla="*/ 1238250 w 1238250"/>
                  <a:gd name="connsiteY2" fmla="*/ 196848 h 365194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040606"/>
                  <a:gd name="connsiteY0" fmla="*/ 336005 h 366157"/>
                  <a:gd name="connsiteX1" fmla="*/ 614363 w 1040606"/>
                  <a:gd name="connsiteY1" fmla="*/ 5012 h 366157"/>
                  <a:gd name="connsiteX2" fmla="*/ 1040606 w 1040606"/>
                  <a:gd name="connsiteY2" fmla="*/ 135980 h 366157"/>
                  <a:gd name="connsiteX0" fmla="*/ 0 w 1040606"/>
                  <a:gd name="connsiteY0" fmla="*/ 333697 h 363979"/>
                  <a:gd name="connsiteX1" fmla="*/ 545307 w 1040606"/>
                  <a:gd name="connsiteY1" fmla="*/ 5085 h 363979"/>
                  <a:gd name="connsiteX2" fmla="*/ 1040606 w 1040606"/>
                  <a:gd name="connsiteY2" fmla="*/ 133672 h 363979"/>
                  <a:gd name="connsiteX0" fmla="*/ 0 w 1026319"/>
                  <a:gd name="connsiteY0" fmla="*/ 331471 h 361425"/>
                  <a:gd name="connsiteX1" fmla="*/ 545307 w 1026319"/>
                  <a:gd name="connsiteY1" fmla="*/ 2859 h 361425"/>
                  <a:gd name="connsiteX2" fmla="*/ 1026319 w 1026319"/>
                  <a:gd name="connsiteY2" fmla="*/ 169546 h 361425"/>
                  <a:gd name="connsiteX0" fmla="*/ 0 w 1026319"/>
                  <a:gd name="connsiteY0" fmla="*/ 335215 h 365169"/>
                  <a:gd name="connsiteX1" fmla="*/ 545307 w 1026319"/>
                  <a:gd name="connsiteY1" fmla="*/ 6603 h 365169"/>
                  <a:gd name="connsiteX2" fmla="*/ 1026319 w 1026319"/>
                  <a:gd name="connsiteY2" fmla="*/ 173290 h 365169"/>
                  <a:gd name="connsiteX0" fmla="*/ 0 w 1000125"/>
                  <a:gd name="connsiteY0" fmla="*/ 338959 h 369117"/>
                  <a:gd name="connsiteX1" fmla="*/ 545307 w 1000125"/>
                  <a:gd name="connsiteY1" fmla="*/ 10347 h 369117"/>
                  <a:gd name="connsiteX2" fmla="*/ 1000125 w 1000125"/>
                  <a:gd name="connsiteY2" fmla="*/ 153221 h 369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25" h="369117">
                    <a:moveTo>
                      <a:pt x="0" y="338959"/>
                    </a:moveTo>
                    <a:cubicBezTo>
                      <a:pt x="455613" y="487390"/>
                      <a:pt x="378620" y="41303"/>
                      <a:pt x="545307" y="10347"/>
                    </a:cubicBezTo>
                    <a:cubicBezTo>
                      <a:pt x="711994" y="-20609"/>
                      <a:pt x="861616" y="15306"/>
                      <a:pt x="1000125" y="153221"/>
                    </a:cubicBezTo>
                  </a:path>
                </a:pathLst>
              </a:custGeom>
              <a:ln w="19050">
                <a:solidFill>
                  <a:srgbClr val="CC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0516" y="2894653"/>
                <a:ext cx="403168" cy="226782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2823790" y="3786902"/>
                <a:ext cx="15374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rgbClr val="CC00CC"/>
                    </a:solidFill>
                    <a:latin typeface="Arial Rounded MT Bold" pitchFamily="34" charset="0"/>
                  </a:rPr>
                  <a:t>nociceptor</a:t>
                </a:r>
                <a:endParaRPr lang="en-US" sz="2000" dirty="0">
                  <a:solidFill>
                    <a:srgbClr val="CC00CC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3276097" y="3160962"/>
                <a:ext cx="293929" cy="669513"/>
              </a:xfrm>
              <a:custGeom>
                <a:avLst/>
                <a:gdLst>
                  <a:gd name="connsiteX0" fmla="*/ 274006 w 274006"/>
                  <a:gd name="connsiteY0" fmla="*/ 0 h 222250"/>
                  <a:gd name="connsiteX1" fmla="*/ 956 w 274006"/>
                  <a:gd name="connsiteY1" fmla="*/ 101600 h 222250"/>
                  <a:gd name="connsiteX2" fmla="*/ 200981 w 274006"/>
                  <a:gd name="connsiteY2" fmla="*/ 222250 h 222250"/>
                  <a:gd name="connsiteX0" fmla="*/ 274006 w 274642"/>
                  <a:gd name="connsiteY0" fmla="*/ 0 h 222250"/>
                  <a:gd name="connsiteX1" fmla="*/ 956 w 274642"/>
                  <a:gd name="connsiteY1" fmla="*/ 101600 h 222250"/>
                  <a:gd name="connsiteX2" fmla="*/ 200981 w 274642"/>
                  <a:gd name="connsiteY2" fmla="*/ 222250 h 222250"/>
                  <a:gd name="connsiteX0" fmla="*/ 346002 w 346531"/>
                  <a:gd name="connsiteY0" fmla="*/ 0 h 241300"/>
                  <a:gd name="connsiteX1" fmla="*/ 3102 w 346531"/>
                  <a:gd name="connsiteY1" fmla="*/ 120650 h 241300"/>
                  <a:gd name="connsiteX2" fmla="*/ 203127 w 346531"/>
                  <a:gd name="connsiteY2" fmla="*/ 241300 h 241300"/>
                  <a:gd name="connsiteX0" fmla="*/ 347812 w 348347"/>
                  <a:gd name="connsiteY0" fmla="*/ 0 h 311150"/>
                  <a:gd name="connsiteX1" fmla="*/ 4912 w 348347"/>
                  <a:gd name="connsiteY1" fmla="*/ 120650 h 311150"/>
                  <a:gd name="connsiteX2" fmla="*/ 179537 w 348347"/>
                  <a:gd name="connsiteY2" fmla="*/ 311150 h 311150"/>
                  <a:gd name="connsiteX0" fmla="*/ 346003 w 346532"/>
                  <a:gd name="connsiteY0" fmla="*/ 0 h 508000"/>
                  <a:gd name="connsiteX1" fmla="*/ 3103 w 346532"/>
                  <a:gd name="connsiteY1" fmla="*/ 120650 h 508000"/>
                  <a:gd name="connsiteX2" fmla="*/ 203128 w 346532"/>
                  <a:gd name="connsiteY2" fmla="*/ 508000 h 508000"/>
                  <a:gd name="connsiteX0" fmla="*/ 344863 w 345392"/>
                  <a:gd name="connsiteY0" fmla="*/ 0 h 626216"/>
                  <a:gd name="connsiteX1" fmla="*/ 1963 w 345392"/>
                  <a:gd name="connsiteY1" fmla="*/ 120650 h 626216"/>
                  <a:gd name="connsiteX2" fmla="*/ 201988 w 345392"/>
                  <a:gd name="connsiteY2" fmla="*/ 508000 h 626216"/>
                  <a:gd name="connsiteX0" fmla="*/ 144746 w 213046"/>
                  <a:gd name="connsiteY0" fmla="*/ 0 h 872953"/>
                  <a:gd name="connsiteX1" fmla="*/ 208246 w 213046"/>
                  <a:gd name="connsiteY1" fmla="*/ 831850 h 872953"/>
                  <a:gd name="connsiteX2" fmla="*/ 1871 w 213046"/>
                  <a:gd name="connsiteY2" fmla="*/ 508000 h 872953"/>
                  <a:gd name="connsiteX0" fmla="*/ 291019 w 293929"/>
                  <a:gd name="connsiteY0" fmla="*/ 660400 h 669513"/>
                  <a:gd name="connsiteX1" fmla="*/ 208469 w 293929"/>
                  <a:gd name="connsiteY1" fmla="*/ 323850 h 669513"/>
                  <a:gd name="connsiteX2" fmla="*/ 2094 w 293929"/>
                  <a:gd name="connsiteY2" fmla="*/ 0 h 669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929" h="669513">
                    <a:moveTo>
                      <a:pt x="291019" y="660400"/>
                    </a:moveTo>
                    <a:cubicBezTo>
                      <a:pt x="306629" y="724429"/>
                      <a:pt x="256623" y="433917"/>
                      <a:pt x="208469" y="323850"/>
                    </a:cubicBezTo>
                    <a:cubicBezTo>
                      <a:pt x="160315" y="213783"/>
                      <a:pt x="-21454" y="389995"/>
                      <a:pt x="2094" y="0"/>
                    </a:cubicBezTo>
                  </a:path>
                </a:pathLst>
              </a:custGeom>
              <a:ln w="28575">
                <a:solidFill>
                  <a:srgbClr val="CC00CC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9" name="Freeform 2058"/>
            <p:cNvSpPr/>
            <p:nvPr/>
          </p:nvSpPr>
          <p:spPr>
            <a:xfrm>
              <a:off x="4271961" y="2786300"/>
              <a:ext cx="71438" cy="73819"/>
            </a:xfrm>
            <a:custGeom>
              <a:avLst/>
              <a:gdLst>
                <a:gd name="connsiteX0" fmla="*/ 0 w 71438"/>
                <a:gd name="connsiteY0" fmla="*/ 57150 h 57150"/>
                <a:gd name="connsiteX1" fmla="*/ 71438 w 71438"/>
                <a:gd name="connsiteY1" fmla="*/ 0 h 57150"/>
                <a:gd name="connsiteX0" fmla="*/ 0 w 54769"/>
                <a:gd name="connsiteY0" fmla="*/ 90487 h 90487"/>
                <a:gd name="connsiteX1" fmla="*/ 54769 w 54769"/>
                <a:gd name="connsiteY1" fmla="*/ 0 h 90487"/>
                <a:gd name="connsiteX0" fmla="*/ 0 w 71438"/>
                <a:gd name="connsiteY0" fmla="*/ 73819 h 73819"/>
                <a:gd name="connsiteX1" fmla="*/ 71438 w 71438"/>
                <a:gd name="connsiteY1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438" h="73819">
                  <a:moveTo>
                    <a:pt x="0" y="73819"/>
                  </a:moveTo>
                  <a:lnTo>
                    <a:pt x="71438" y="0"/>
                  </a:lnTo>
                </a:path>
              </a:pathLst>
            </a:custGeom>
            <a:ln w="28575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79" name="Picture 207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49" y="2246304"/>
            <a:ext cx="1031563" cy="1687715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67" y="2252530"/>
            <a:ext cx="1031563" cy="1687715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79" y="2478684"/>
            <a:ext cx="574613" cy="94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228600" y="4331589"/>
            <a:ext cx="729322" cy="629031"/>
            <a:chOff x="4457700" y="3947242"/>
            <a:chExt cx="729322" cy="629031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94" name="Group 93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5" name="Freeform 9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3</a:t>
                </a: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228600" y="1066800"/>
            <a:ext cx="729322" cy="629031"/>
            <a:chOff x="4457700" y="3947242"/>
            <a:chExt cx="729322" cy="629031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0" name="Freeform 89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Opioids &amp; Receptors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4400" y="1295400"/>
            <a:ext cx="2770377" cy="400110"/>
            <a:chOff x="914400" y="1365250"/>
            <a:chExt cx="2770377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142286" y="1365250"/>
              <a:ext cx="25424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3 primary families: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400" y="1441774"/>
              <a:ext cx="305225" cy="228919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1154560" y="2362200"/>
            <a:ext cx="1682799" cy="369332"/>
            <a:chOff x="1154560" y="2290177"/>
            <a:chExt cx="1682799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1305145" y="2290177"/>
              <a:ext cx="1532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enkephalins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2400300"/>
              <a:ext cx="229739" cy="17230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167554" y="1612900"/>
            <a:ext cx="1592028" cy="369332"/>
            <a:chOff x="1167554" y="1612900"/>
            <a:chExt cx="1592028" cy="3693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7554" y="1727200"/>
              <a:ext cx="229739" cy="17230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05145" y="1612900"/>
              <a:ext cx="1454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endorphins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154560" y="3200400"/>
            <a:ext cx="1592198" cy="369332"/>
            <a:chOff x="1154560" y="3000286"/>
            <a:chExt cx="1592198" cy="3693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3111500"/>
              <a:ext cx="229739" cy="17230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05145" y="3000286"/>
              <a:ext cx="1441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dynorphins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97293" y="1848337"/>
            <a:ext cx="4681021" cy="551963"/>
            <a:chOff x="1397293" y="1848337"/>
            <a:chExt cx="4681021" cy="5519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196295"/>
              <a:ext cx="159043" cy="1192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92250" y="2061746"/>
              <a:ext cx="45860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</a:t>
              </a:r>
              <a:r>
                <a:rPr lang="en-US" sz="1600" dirty="0" err="1">
                  <a:latin typeface="Arial Rounded MT Bold" pitchFamily="34" charset="0"/>
                </a:rPr>
                <a:t>prepro-opiomelanocortin</a:t>
              </a:r>
              <a:r>
                <a:rPr lang="en-US" sz="1600" dirty="0">
                  <a:latin typeface="Arial Rounded MT Bold" pitchFamily="34" charset="0"/>
                </a:rPr>
                <a:t> (POMC)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1977023"/>
              <a:ext cx="159043" cy="1192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92250" y="1848337"/>
              <a:ext cx="28899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peptide: </a:t>
              </a:r>
              <a:r>
                <a:rPr lang="en-US" sz="1600" b="1" dirty="0">
                  <a:latin typeface="Symbol" pitchFamily="18" charset="2"/>
                </a:rPr>
                <a:t>b</a:t>
              </a:r>
              <a:r>
                <a:rPr lang="en-US" sz="1600" dirty="0">
                  <a:latin typeface="Arial Rounded MT Bold" pitchFamily="34" charset="0"/>
                </a:rPr>
                <a:t>-endorphin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397293" y="2632562"/>
            <a:ext cx="5121013" cy="558313"/>
            <a:chOff x="1397293" y="2527787"/>
            <a:chExt cx="5121013" cy="5583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875745"/>
              <a:ext cx="159043" cy="11928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92250" y="2747546"/>
              <a:ext cx="27021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</a:t>
              </a:r>
              <a:r>
                <a:rPr lang="en-US" sz="1600" dirty="0" err="1">
                  <a:latin typeface="Arial Rounded MT Bold" pitchFamily="34" charset="0"/>
                </a:rPr>
                <a:t>proenkephalin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656473"/>
              <a:ext cx="159043" cy="1192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92250" y="2527787"/>
              <a:ext cx="5026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peptides: met-</a:t>
              </a:r>
              <a:r>
                <a:rPr lang="en-US" sz="1600" dirty="0" err="1">
                  <a:latin typeface="Arial Rounded MT Bold" pitchFamily="34" charset="0"/>
                </a:rPr>
                <a:t>enkephalin</a:t>
              </a:r>
              <a:r>
                <a:rPr lang="en-US" sz="1600" dirty="0">
                  <a:latin typeface="Arial Rounded MT Bold" pitchFamily="34" charset="0"/>
                </a:rPr>
                <a:t> &amp; </a:t>
              </a:r>
              <a:r>
                <a:rPr lang="en-US" sz="1600" dirty="0" err="1">
                  <a:latin typeface="Arial Rounded MT Bold" pitchFamily="34" charset="0"/>
                </a:rPr>
                <a:t>leu-enkephalin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397000" y="3480287"/>
            <a:ext cx="6046073" cy="558313"/>
            <a:chOff x="1397000" y="3251687"/>
            <a:chExt cx="6046073" cy="55831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599645"/>
              <a:ext cx="159043" cy="11928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491957" y="3471446"/>
              <a:ext cx="26234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</a:t>
              </a:r>
              <a:r>
                <a:rPr lang="en-US" sz="1600" dirty="0" err="1">
                  <a:latin typeface="Arial Rounded MT Bold" pitchFamily="34" charset="0"/>
                </a:rPr>
                <a:t>prodynorphin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380373"/>
              <a:ext cx="159043" cy="1192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91957" y="3251687"/>
              <a:ext cx="5951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peptides: </a:t>
              </a:r>
              <a:r>
                <a:rPr lang="en-US" sz="1600" dirty="0" err="1">
                  <a:latin typeface="Arial Rounded MT Bold" pitchFamily="34" charset="0"/>
                </a:rPr>
                <a:t>dynorphin</a:t>
              </a:r>
              <a:r>
                <a:rPr lang="en-US" sz="1600" dirty="0">
                  <a:latin typeface="Arial Rounded MT Bold" pitchFamily="34" charset="0"/>
                </a:rPr>
                <a:t> A, </a:t>
              </a:r>
              <a:r>
                <a:rPr lang="en-US" sz="1600" dirty="0" err="1">
                  <a:latin typeface="Arial Rounded MT Bold" pitchFamily="34" charset="0"/>
                </a:rPr>
                <a:t>dynorphin</a:t>
              </a:r>
              <a:r>
                <a:rPr lang="en-US" sz="1600" dirty="0">
                  <a:latin typeface="Arial Rounded MT Bold" pitchFamily="34" charset="0"/>
                </a:rPr>
                <a:t> B &amp; </a:t>
              </a:r>
              <a:r>
                <a:rPr lang="en-US" sz="1600" dirty="0" err="1">
                  <a:latin typeface="Arial Rounded MT Bold" pitchFamily="34" charset="0"/>
                </a:rPr>
                <a:t>neoendorphin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18222" y="985176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</a:rPr>
              <a:t>Endogenous Opioids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13121" y="4170601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Arial Rounded MT Bold" pitchFamily="34" charset="0"/>
              </a:rPr>
              <a:t>Receptors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931048" y="4532491"/>
            <a:ext cx="4007991" cy="400110"/>
            <a:chOff x="931048" y="4248090"/>
            <a:chExt cx="4007991" cy="40011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048" y="4346728"/>
              <a:ext cx="300362" cy="22527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43000" y="4248090"/>
              <a:ext cx="3796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3 receptor types (all GPCRs):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79397" y="4776331"/>
            <a:ext cx="1259444" cy="400110"/>
            <a:chOff x="1179397" y="4776331"/>
            <a:chExt cx="1259444" cy="40011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397" y="4941269"/>
              <a:ext cx="220214" cy="16516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43028" y="4776331"/>
              <a:ext cx="10958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m </a:t>
              </a:r>
              <a:r>
                <a:rPr lang="en-US" dirty="0">
                  <a:latin typeface="Arial Rounded MT Bold" pitchFamily="34" charset="0"/>
                </a:rPr>
                <a:t>(MOR)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76334" y="5043031"/>
            <a:ext cx="1220829" cy="400110"/>
            <a:chOff x="1176334" y="5043031"/>
            <a:chExt cx="1220829" cy="400110"/>
          </a:xfrm>
        </p:grpSpPr>
        <p:sp>
          <p:nvSpPr>
            <p:cNvPr id="37" name="TextBox 36"/>
            <p:cNvSpPr txBox="1"/>
            <p:nvPr/>
          </p:nvSpPr>
          <p:spPr>
            <a:xfrm>
              <a:off x="1343028" y="5043031"/>
              <a:ext cx="1054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d </a:t>
              </a:r>
              <a:r>
                <a:rPr lang="en-US" dirty="0">
                  <a:latin typeface="Arial Rounded MT Bold" pitchFamily="34" charset="0"/>
                </a:rPr>
                <a:t>(DOR)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4" y="5192705"/>
              <a:ext cx="220214" cy="16516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174246" y="5294491"/>
            <a:ext cx="1228559" cy="400110"/>
            <a:chOff x="1174246" y="5294491"/>
            <a:chExt cx="1228559" cy="400110"/>
          </a:xfrm>
        </p:grpSpPr>
        <p:sp>
          <p:nvSpPr>
            <p:cNvPr id="38" name="TextBox 37"/>
            <p:cNvSpPr txBox="1"/>
            <p:nvPr/>
          </p:nvSpPr>
          <p:spPr>
            <a:xfrm>
              <a:off x="1343028" y="5294491"/>
              <a:ext cx="10597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k </a:t>
              </a:r>
              <a:r>
                <a:rPr lang="en-US" dirty="0">
                  <a:latin typeface="Arial Rounded MT Bold" pitchFamily="34" charset="0"/>
                </a:rPr>
                <a:t>(KOR)</a:t>
              </a:r>
              <a:endParaRPr lang="en-US" b="1" dirty="0">
                <a:latin typeface="Symbol" pitchFamily="18" charset="2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246" y="5445620"/>
              <a:ext cx="220214" cy="165161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929640" y="5742113"/>
            <a:ext cx="7834110" cy="937849"/>
            <a:chOff x="929640" y="5286262"/>
            <a:chExt cx="7834110" cy="93784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40" y="5384900"/>
              <a:ext cx="300362" cy="22527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143000" y="5286262"/>
              <a:ext cx="38088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Widely distributed in the CNS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5683189"/>
              <a:ext cx="220214" cy="1651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325880" y="5577780"/>
              <a:ext cx="7437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Not surprising considering profound effects opioids have on CNS</a:t>
              </a:r>
            </a:p>
            <a:p>
              <a:r>
                <a:rPr lang="en-US" dirty="0">
                  <a:latin typeface="Arial Rounded MT Bold" pitchFamily="34" charset="0"/>
                </a:rPr>
                <a:t>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68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52042" y="1296975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Arial Rounded MT Bold" pitchFamily="34" charset="0"/>
              </a:rPr>
              <a:t>Receptors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45" y="1776438"/>
            <a:ext cx="5263335" cy="41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50041" y="1776438"/>
            <a:ext cx="3513221" cy="123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51984" y="2454394"/>
            <a:ext cx="5562600" cy="739588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51984" y="3995202"/>
            <a:ext cx="5562600" cy="677956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635753" y="1776438"/>
            <a:ext cx="0" cy="419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80019" y="1776438"/>
            <a:ext cx="0" cy="419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791600" y="1518283"/>
            <a:ext cx="362600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m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67450" y="1518283"/>
            <a:ext cx="33695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d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0555" y="1518283"/>
            <a:ext cx="35298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k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4600" y="457200"/>
            <a:ext cx="3915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Receptor Distribution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0" y="6019800"/>
            <a:ext cx="17940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latin typeface="Arial Rounded MT Bold" pitchFamily="34" charset="0"/>
              </a:rPr>
              <a:t>Peckys</a:t>
            </a:r>
            <a:r>
              <a:rPr lang="en-US" sz="800" dirty="0">
                <a:latin typeface="Arial Rounded MT Bold" pitchFamily="34" charset="0"/>
              </a:rPr>
              <a:t> &amp; </a:t>
            </a:r>
            <a:r>
              <a:rPr lang="en-US" sz="800" dirty="0" err="1">
                <a:latin typeface="Arial Rounded MT Bold" pitchFamily="34" charset="0"/>
              </a:rPr>
              <a:t>Landwehrmeyer</a:t>
            </a:r>
            <a:r>
              <a:rPr lang="en-US" sz="800" dirty="0">
                <a:latin typeface="Arial Rounded MT Bold" pitchFamily="34" charset="0"/>
              </a:rPr>
              <a:t>, 1999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7204" y="838200"/>
            <a:ext cx="1621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Rounded MT Bold" pitchFamily="34" charset="0"/>
              </a:rPr>
              <a:t>Forebrain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20092" y="6051507"/>
            <a:ext cx="729322" cy="629031"/>
            <a:chOff x="4457700" y="3947242"/>
            <a:chExt cx="729322" cy="62903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07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52042" y="1296975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Arial Rounded MT Bold" pitchFamily="34" charset="0"/>
              </a:rPr>
              <a:t>Receptors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91600" y="1518283"/>
            <a:ext cx="362600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m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67450" y="1518283"/>
            <a:ext cx="33695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d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86" y="1968818"/>
            <a:ext cx="5734998" cy="420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524000" y="2971800"/>
            <a:ext cx="5562600" cy="762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38885" y="6185356"/>
            <a:ext cx="17940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latin typeface="Arial Rounded MT Bold" pitchFamily="34" charset="0"/>
              </a:rPr>
              <a:t>Peckys</a:t>
            </a:r>
            <a:r>
              <a:rPr lang="en-US" sz="800" dirty="0">
                <a:latin typeface="Arial Rounded MT Bold" pitchFamily="34" charset="0"/>
              </a:rPr>
              <a:t> &amp; </a:t>
            </a:r>
            <a:r>
              <a:rPr lang="en-US" sz="800" dirty="0" err="1">
                <a:latin typeface="Arial Rounded MT Bold" pitchFamily="34" charset="0"/>
              </a:rPr>
              <a:t>Landwehrmeyer</a:t>
            </a:r>
            <a:r>
              <a:rPr lang="en-US" sz="800" dirty="0">
                <a:latin typeface="Arial Rounded MT Bold" pitchFamily="34" charset="0"/>
              </a:rPr>
              <a:t>, 1999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6200" y="838200"/>
            <a:ext cx="148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Rounded MT Bold" pitchFamily="34" charset="0"/>
              </a:rPr>
              <a:t>Midbrain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457200"/>
            <a:ext cx="3915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Receptor Distribution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0092" y="6051507"/>
            <a:ext cx="729322" cy="629031"/>
            <a:chOff x="4457700" y="3947242"/>
            <a:chExt cx="729322" cy="62903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4</a:t>
                </a: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5070555" y="1518283"/>
            <a:ext cx="35298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k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6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vingwithendometriosis.org/wp-content/uploads/2010/04/thefarside-porcupi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0" b="6872"/>
          <a:stretch/>
        </p:blipFill>
        <p:spPr bwMode="auto">
          <a:xfrm>
            <a:off x="3028044" y="1095573"/>
            <a:ext cx="2686956" cy="301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9000" y="4073723"/>
            <a:ext cx="443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Rounded MT Bold" pitchFamily="34" charset="0"/>
              </a:rPr>
              <a:t>“Well, I guess that explains the abdominal pains.”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3292" y="571500"/>
            <a:ext cx="937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Pain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14535" y="4572000"/>
            <a:ext cx="6405408" cy="1631216"/>
            <a:chOff x="1214535" y="4572000"/>
            <a:chExt cx="6405408" cy="1631216"/>
          </a:xfrm>
        </p:grpSpPr>
        <p:sp>
          <p:nvSpPr>
            <p:cNvPr id="10" name="TextBox 9"/>
            <p:cNvSpPr txBox="1"/>
            <p:nvPr/>
          </p:nvSpPr>
          <p:spPr>
            <a:xfrm>
              <a:off x="1214535" y="4572000"/>
              <a:ext cx="6405408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Arial Rounded MT Bold" pitchFamily="34" charset="0"/>
                </a:rPr>
                <a:t>“Pain is  a component of virtually all clinical</a:t>
              </a:r>
            </a:p>
            <a:p>
              <a:pPr algn="ctr"/>
              <a:r>
                <a:rPr lang="en-US" sz="2000" dirty="0">
                  <a:latin typeface="Arial Rounded MT Bold" pitchFamily="34" charset="0"/>
                </a:rPr>
                <a:t>strategies, and management of pain is a primary</a:t>
              </a:r>
            </a:p>
            <a:p>
              <a:pPr algn="ctr"/>
              <a:r>
                <a:rPr lang="en-US" sz="2000" dirty="0">
                  <a:latin typeface="Arial Rounded MT Bold" pitchFamily="34" charset="0"/>
                </a:rPr>
                <a:t>clinical imperative. Opioids are a mainstay of pain </a:t>
              </a:r>
            </a:p>
            <a:p>
              <a:pPr algn="ctr"/>
              <a:r>
                <a:rPr lang="en-US" sz="2000" dirty="0">
                  <a:latin typeface="Arial Rounded MT Bold" pitchFamily="34" charset="0"/>
                </a:rPr>
                <a:t>treatment.” </a:t>
              </a:r>
            </a:p>
            <a:p>
              <a:pPr algn="ctr"/>
              <a:endParaRPr lang="en-US" sz="2000" dirty="0">
                <a:latin typeface="Arial Rounded MT Bold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17239" y="5862934"/>
              <a:ext cx="30540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Goodman &amp; Gilman, 12</a:t>
              </a:r>
              <a:r>
                <a:rPr lang="en-US" sz="1400" baseline="30000" dirty="0">
                  <a:latin typeface="Arial Rounded MT Bold" pitchFamily="34" charset="0"/>
                </a:rPr>
                <a:t>th</a:t>
              </a:r>
              <a:r>
                <a:rPr lang="en-US" sz="1400" dirty="0">
                  <a:latin typeface="Arial Rounded MT Bold" pitchFamily="34" charset="0"/>
                </a:rPr>
                <a:t> edition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09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99" y="3119368"/>
            <a:ext cx="5181601" cy="114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42442" y="2473242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Arial Rounded MT Bold" pitchFamily="34" charset="0"/>
              </a:rPr>
              <a:t>Receptors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82000" y="2694550"/>
            <a:ext cx="362600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m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7850" y="2694550"/>
            <a:ext cx="33695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d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60955" y="2694550"/>
            <a:ext cx="35298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k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95400" y="3690867"/>
            <a:ext cx="5562600" cy="762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29285" y="4280356"/>
            <a:ext cx="17940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latin typeface="Arial Rounded MT Bold" pitchFamily="34" charset="0"/>
              </a:rPr>
              <a:t>Peckys</a:t>
            </a:r>
            <a:r>
              <a:rPr lang="en-US" sz="800" dirty="0">
                <a:latin typeface="Arial Rounded MT Bold" pitchFamily="34" charset="0"/>
              </a:rPr>
              <a:t> &amp; </a:t>
            </a:r>
            <a:r>
              <a:rPr lang="en-US" sz="800" dirty="0" err="1">
                <a:latin typeface="Arial Rounded MT Bold" pitchFamily="34" charset="0"/>
              </a:rPr>
              <a:t>Landwehrmeyer</a:t>
            </a:r>
            <a:r>
              <a:rPr lang="en-US" sz="800" dirty="0">
                <a:latin typeface="Arial Rounded MT Bold" pitchFamily="34" charset="0"/>
              </a:rPr>
              <a:t>, 1999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81400" y="838200"/>
            <a:ext cx="192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Rounded MT Bold" pitchFamily="34" charset="0"/>
              </a:rPr>
              <a:t>Spinal Cord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14600" y="457200"/>
            <a:ext cx="3915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Receptor Distribution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20092" y="6051507"/>
            <a:ext cx="729322" cy="629031"/>
            <a:chOff x="4457700" y="3947242"/>
            <a:chExt cx="729322" cy="62903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358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228600" y="4331589"/>
            <a:ext cx="729322" cy="629031"/>
            <a:chOff x="4457700" y="3947242"/>
            <a:chExt cx="729322" cy="629031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94" name="Group 93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5" name="Freeform 9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3</a:t>
                </a: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228600" y="1066800"/>
            <a:ext cx="729322" cy="629031"/>
            <a:chOff x="4457700" y="3947242"/>
            <a:chExt cx="729322" cy="629031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0" name="Freeform 89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Opioids &amp; Receptors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4400" y="1295400"/>
            <a:ext cx="2770377" cy="400110"/>
            <a:chOff x="914400" y="1365250"/>
            <a:chExt cx="2770377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142286" y="1365250"/>
              <a:ext cx="25424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3 primary families: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400" y="1441774"/>
              <a:ext cx="305225" cy="228919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1154560" y="2362200"/>
            <a:ext cx="1682799" cy="369332"/>
            <a:chOff x="1154560" y="2290177"/>
            <a:chExt cx="1682799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1305145" y="2290177"/>
              <a:ext cx="1532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enkephalins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2400300"/>
              <a:ext cx="229739" cy="17230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167554" y="1612900"/>
            <a:ext cx="1592028" cy="369332"/>
            <a:chOff x="1167554" y="1612900"/>
            <a:chExt cx="1592028" cy="3693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7554" y="1727200"/>
              <a:ext cx="229739" cy="17230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05145" y="1612900"/>
              <a:ext cx="1454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endorphins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154560" y="3200400"/>
            <a:ext cx="1592198" cy="369332"/>
            <a:chOff x="1154560" y="3000286"/>
            <a:chExt cx="1592198" cy="3693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3111500"/>
              <a:ext cx="229739" cy="17230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05145" y="3000286"/>
              <a:ext cx="1441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dynorphins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97293" y="1848337"/>
            <a:ext cx="4349007" cy="551963"/>
            <a:chOff x="1397293" y="1848337"/>
            <a:chExt cx="4349007" cy="5519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196295"/>
              <a:ext cx="159043" cy="1192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92250" y="2061746"/>
              <a:ext cx="42540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pro-</a:t>
              </a:r>
              <a:r>
                <a:rPr lang="en-US" sz="1600" dirty="0" err="1">
                  <a:latin typeface="Arial Rounded MT Bold" pitchFamily="34" charset="0"/>
                </a:rPr>
                <a:t>opiomelanocortin</a:t>
              </a:r>
              <a:r>
                <a:rPr lang="en-US" sz="1600" dirty="0">
                  <a:latin typeface="Arial Rounded MT Bold" pitchFamily="34" charset="0"/>
                </a:rPr>
                <a:t> (POMC)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1977023"/>
              <a:ext cx="159043" cy="1192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92250" y="1848337"/>
              <a:ext cx="28899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peptide: </a:t>
              </a:r>
              <a:r>
                <a:rPr lang="en-US" sz="1600" b="1" dirty="0">
                  <a:latin typeface="Symbol" pitchFamily="18" charset="2"/>
                </a:rPr>
                <a:t>b</a:t>
              </a:r>
              <a:r>
                <a:rPr lang="en-US" sz="1600" dirty="0">
                  <a:latin typeface="Arial Rounded MT Bold" pitchFamily="34" charset="0"/>
                </a:rPr>
                <a:t>-endorphin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397293" y="2632562"/>
            <a:ext cx="5121013" cy="558313"/>
            <a:chOff x="1397293" y="2527787"/>
            <a:chExt cx="5121013" cy="5583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875745"/>
              <a:ext cx="159043" cy="11928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92250" y="2747546"/>
              <a:ext cx="27021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</a:t>
              </a:r>
              <a:r>
                <a:rPr lang="en-US" sz="1600" dirty="0" err="1">
                  <a:latin typeface="Arial Rounded MT Bold" pitchFamily="34" charset="0"/>
                </a:rPr>
                <a:t>proenkephalin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656473"/>
              <a:ext cx="159043" cy="1192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92250" y="2527787"/>
              <a:ext cx="5026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peptides: met-</a:t>
              </a:r>
              <a:r>
                <a:rPr lang="en-US" sz="1600" dirty="0" err="1">
                  <a:latin typeface="Arial Rounded MT Bold" pitchFamily="34" charset="0"/>
                </a:rPr>
                <a:t>enkephalin</a:t>
              </a:r>
              <a:r>
                <a:rPr lang="en-US" sz="1600" dirty="0">
                  <a:latin typeface="Arial Rounded MT Bold" pitchFamily="34" charset="0"/>
                </a:rPr>
                <a:t> &amp; </a:t>
              </a:r>
              <a:r>
                <a:rPr lang="en-US" sz="1600" dirty="0" err="1">
                  <a:latin typeface="Arial Rounded MT Bold" pitchFamily="34" charset="0"/>
                </a:rPr>
                <a:t>leu-enkephalin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397000" y="3480287"/>
            <a:ext cx="6046073" cy="558313"/>
            <a:chOff x="1397000" y="3251687"/>
            <a:chExt cx="6046073" cy="55831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599645"/>
              <a:ext cx="159043" cy="11928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491957" y="3471446"/>
              <a:ext cx="26234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</a:t>
              </a:r>
              <a:r>
                <a:rPr lang="en-US" sz="1600" dirty="0" err="1">
                  <a:latin typeface="Arial Rounded MT Bold" pitchFamily="34" charset="0"/>
                </a:rPr>
                <a:t>prodynorphin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380373"/>
              <a:ext cx="159043" cy="1192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91957" y="3251687"/>
              <a:ext cx="5951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peptides: </a:t>
              </a:r>
              <a:r>
                <a:rPr lang="en-US" sz="1600" dirty="0" err="1">
                  <a:latin typeface="Arial Rounded MT Bold" pitchFamily="34" charset="0"/>
                </a:rPr>
                <a:t>dynorphin</a:t>
              </a:r>
              <a:r>
                <a:rPr lang="en-US" sz="1600" dirty="0">
                  <a:latin typeface="Arial Rounded MT Bold" pitchFamily="34" charset="0"/>
                </a:rPr>
                <a:t> A, </a:t>
              </a:r>
              <a:r>
                <a:rPr lang="en-US" sz="1600" dirty="0" err="1">
                  <a:latin typeface="Arial Rounded MT Bold" pitchFamily="34" charset="0"/>
                </a:rPr>
                <a:t>dynorphin</a:t>
              </a:r>
              <a:r>
                <a:rPr lang="en-US" sz="1600" dirty="0">
                  <a:latin typeface="Arial Rounded MT Bold" pitchFamily="34" charset="0"/>
                </a:rPr>
                <a:t> B &amp; </a:t>
              </a:r>
              <a:r>
                <a:rPr lang="en-US" sz="1600" dirty="0" err="1">
                  <a:latin typeface="Arial Rounded MT Bold" pitchFamily="34" charset="0"/>
                </a:rPr>
                <a:t>neoendorphin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18222" y="985176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</a:rPr>
              <a:t>Endogenous Opioids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931048" y="4532491"/>
            <a:ext cx="4007991" cy="400110"/>
            <a:chOff x="931048" y="4248090"/>
            <a:chExt cx="4007991" cy="40011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048" y="4346728"/>
              <a:ext cx="300362" cy="22527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43000" y="4248090"/>
              <a:ext cx="3796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3 receptor types (all GPCRs):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79397" y="4776331"/>
            <a:ext cx="1259444" cy="400110"/>
            <a:chOff x="1179397" y="4776331"/>
            <a:chExt cx="1259444" cy="40011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397" y="4941269"/>
              <a:ext cx="220214" cy="16516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43028" y="4776331"/>
              <a:ext cx="10958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m </a:t>
              </a:r>
              <a:r>
                <a:rPr lang="en-US" dirty="0">
                  <a:latin typeface="Arial Rounded MT Bold" pitchFamily="34" charset="0"/>
                </a:rPr>
                <a:t>(MOR)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76334" y="5043031"/>
            <a:ext cx="1220829" cy="400110"/>
            <a:chOff x="1176334" y="5043031"/>
            <a:chExt cx="1220829" cy="400110"/>
          </a:xfrm>
        </p:grpSpPr>
        <p:sp>
          <p:nvSpPr>
            <p:cNvPr id="37" name="TextBox 36"/>
            <p:cNvSpPr txBox="1"/>
            <p:nvPr/>
          </p:nvSpPr>
          <p:spPr>
            <a:xfrm>
              <a:off x="1343028" y="5043031"/>
              <a:ext cx="1054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d </a:t>
              </a:r>
              <a:r>
                <a:rPr lang="en-US" dirty="0">
                  <a:latin typeface="Arial Rounded MT Bold" pitchFamily="34" charset="0"/>
                </a:rPr>
                <a:t>(DOR)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4" y="5192705"/>
              <a:ext cx="220214" cy="16516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174246" y="5294491"/>
            <a:ext cx="1228559" cy="400110"/>
            <a:chOff x="1174246" y="5294491"/>
            <a:chExt cx="1228559" cy="400110"/>
          </a:xfrm>
        </p:grpSpPr>
        <p:sp>
          <p:nvSpPr>
            <p:cNvPr id="38" name="TextBox 37"/>
            <p:cNvSpPr txBox="1"/>
            <p:nvPr/>
          </p:nvSpPr>
          <p:spPr>
            <a:xfrm>
              <a:off x="1343028" y="5294491"/>
              <a:ext cx="10597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k </a:t>
              </a:r>
              <a:r>
                <a:rPr lang="en-US" dirty="0">
                  <a:latin typeface="Arial Rounded MT Bold" pitchFamily="34" charset="0"/>
                </a:rPr>
                <a:t>(KOR)</a:t>
              </a:r>
              <a:endParaRPr lang="en-US" b="1" dirty="0">
                <a:latin typeface="Symbol" pitchFamily="18" charset="2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246" y="5445620"/>
              <a:ext cx="220214" cy="165161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929640" y="5742113"/>
            <a:ext cx="7834110" cy="937849"/>
            <a:chOff x="929640" y="5286262"/>
            <a:chExt cx="7834110" cy="93784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40" y="5384900"/>
              <a:ext cx="300362" cy="22527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143000" y="5286262"/>
              <a:ext cx="38088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Widely distributed in the CNS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5683189"/>
              <a:ext cx="220214" cy="1651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325880" y="5577780"/>
              <a:ext cx="7437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Not surprising considering profound effects opioids have on CNS</a:t>
              </a:r>
            </a:p>
            <a:p>
              <a:r>
                <a:rPr lang="en-US" dirty="0">
                  <a:latin typeface="Arial Rounded MT Bold" pitchFamily="34" charset="0"/>
                </a:rPr>
                <a:t>function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549341" y="5050638"/>
            <a:ext cx="2949722" cy="770880"/>
            <a:chOff x="-3048000" y="4029720"/>
            <a:chExt cx="2949722" cy="770880"/>
          </a:xfrm>
        </p:grpSpPr>
        <p:grpSp>
          <p:nvGrpSpPr>
            <p:cNvPr id="34" name="Group 33"/>
            <p:cNvGrpSpPr/>
            <p:nvPr/>
          </p:nvGrpSpPr>
          <p:grpSpPr>
            <a:xfrm>
              <a:off x="-3048000" y="4029720"/>
              <a:ext cx="2949722" cy="338554"/>
              <a:chOff x="-3048000" y="4039246"/>
              <a:chExt cx="2949722" cy="33855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-2956433" y="4039246"/>
                <a:ext cx="28581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Rounded MT Bold" pitchFamily="34" charset="0"/>
                    <a:cs typeface="Arial" pitchFamily="34" charset="0"/>
                  </a:rPr>
                  <a:t>Opens potassium channels</a:t>
                </a:r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154213"/>
                <a:ext cx="158533" cy="118900"/>
              </a:xfrm>
              <a:prstGeom prst="rect">
                <a:avLst/>
              </a:prstGeom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-3048000" y="4246413"/>
              <a:ext cx="2733316" cy="338554"/>
              <a:chOff x="-3048000" y="4246413"/>
              <a:chExt cx="2733316" cy="338554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-2956433" y="4246413"/>
                <a:ext cx="26417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Rounded MT Bold" pitchFamily="34" charset="0"/>
                    <a:cs typeface="Arial" pitchFamily="34" charset="0"/>
                  </a:rPr>
                  <a:t>Closes calcium channels</a:t>
                </a:r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359932"/>
                <a:ext cx="158533" cy="118900"/>
              </a:xfrm>
              <a:prstGeom prst="rect">
                <a:avLst/>
              </a:prstGeom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-3048000" y="4462046"/>
              <a:ext cx="1648669" cy="338554"/>
              <a:chOff x="-3048000" y="4462046"/>
              <a:chExt cx="1648669" cy="338554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-2946549" y="4462046"/>
                <a:ext cx="15472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Rounded MT Bold" pitchFamily="34" charset="0"/>
                    <a:cs typeface="Arial" pitchFamily="34" charset="0"/>
                  </a:rPr>
                  <a:t>Inhibits </a:t>
                </a:r>
                <a:r>
                  <a:rPr lang="en-US" sz="1600" dirty="0" err="1">
                    <a:latin typeface="Arial Rounded MT Bold" pitchFamily="34" charset="0"/>
                    <a:cs typeface="Arial" pitchFamily="34" charset="0"/>
                  </a:rPr>
                  <a:t>cAMP</a:t>
                </a:r>
                <a:endParaRPr lang="en-US" sz="1600" dirty="0">
                  <a:latin typeface="Arial Rounded MT Bold" pitchFamily="34" charset="0"/>
                  <a:cs typeface="Arial" pitchFamily="34" charset="0"/>
                </a:endParaRPr>
              </a:p>
            </p:txBody>
          </p: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565650"/>
                <a:ext cx="158533" cy="118900"/>
              </a:xfrm>
              <a:prstGeom prst="rect">
                <a:avLst/>
              </a:prstGeom>
            </p:spPr>
          </p:pic>
        </p:grpSp>
      </p:grpSp>
      <p:sp>
        <p:nvSpPr>
          <p:cNvPr id="51" name="Rectangle 50"/>
          <p:cNvSpPr/>
          <p:nvPr/>
        </p:nvSpPr>
        <p:spPr>
          <a:xfrm>
            <a:off x="1381918" y="4863544"/>
            <a:ext cx="977901" cy="274754"/>
          </a:xfrm>
          <a:prstGeom prst="rect">
            <a:avLst/>
          </a:prstGeom>
          <a:solidFill>
            <a:srgbClr val="FFFF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EE95EE97-8B71-4FD9-B34B-4E3295A5A33A}"/>
              </a:ext>
            </a:extLst>
          </p:cNvPr>
          <p:cNvSpPr txBox="1"/>
          <p:nvPr/>
        </p:nvSpPr>
        <p:spPr>
          <a:xfrm>
            <a:off x="3713121" y="4170601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Arial Rounded MT Bold" pitchFamily="34" charset="0"/>
              </a:rPr>
              <a:t>Receptors</a:t>
            </a:r>
          </a:p>
        </p:txBody>
      </p:sp>
    </p:spTree>
    <p:extLst>
      <p:ext uri="{BB962C8B-B14F-4D97-AF65-F5344CB8AC3E}">
        <p14:creationId xmlns:p14="http://schemas.microsoft.com/office/powerpoint/2010/main" val="96136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228600" y="4331589"/>
            <a:ext cx="729322" cy="629031"/>
            <a:chOff x="4457700" y="3947242"/>
            <a:chExt cx="729322" cy="629031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94" name="Group 93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5" name="Freeform 9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3</a:t>
                </a: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228600" y="1066800"/>
            <a:ext cx="729322" cy="629031"/>
            <a:chOff x="4457700" y="3947242"/>
            <a:chExt cx="729322" cy="629031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0" name="Freeform 89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Opioids &amp; Receptors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4400" y="1295400"/>
            <a:ext cx="2770377" cy="400110"/>
            <a:chOff x="914400" y="1365250"/>
            <a:chExt cx="2770377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142286" y="1365250"/>
              <a:ext cx="25424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3 primary families: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400" y="1441774"/>
              <a:ext cx="305225" cy="228919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1154560" y="2362200"/>
            <a:ext cx="1682799" cy="369332"/>
            <a:chOff x="1154560" y="2290177"/>
            <a:chExt cx="1682799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1305145" y="2290177"/>
              <a:ext cx="1532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enkephalins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2400300"/>
              <a:ext cx="229739" cy="17230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167554" y="1612900"/>
            <a:ext cx="1592028" cy="369332"/>
            <a:chOff x="1167554" y="1612900"/>
            <a:chExt cx="1592028" cy="3693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7554" y="1727200"/>
              <a:ext cx="229739" cy="17230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05145" y="1612900"/>
              <a:ext cx="1454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endorphins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154560" y="3200400"/>
            <a:ext cx="1592198" cy="369332"/>
            <a:chOff x="1154560" y="3000286"/>
            <a:chExt cx="1592198" cy="3693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3111500"/>
              <a:ext cx="229739" cy="17230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05145" y="3000286"/>
              <a:ext cx="1441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dynorphins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97293" y="1848337"/>
            <a:ext cx="4349007" cy="551963"/>
            <a:chOff x="1397293" y="1848337"/>
            <a:chExt cx="4349007" cy="5519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196295"/>
              <a:ext cx="159043" cy="1192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92250" y="2061746"/>
              <a:ext cx="42540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pro-</a:t>
              </a:r>
              <a:r>
                <a:rPr lang="en-US" sz="1600" dirty="0" err="1">
                  <a:latin typeface="Arial Rounded MT Bold" pitchFamily="34" charset="0"/>
                </a:rPr>
                <a:t>opiomelanocortin</a:t>
              </a:r>
              <a:r>
                <a:rPr lang="en-US" sz="1600" dirty="0">
                  <a:latin typeface="Arial Rounded MT Bold" pitchFamily="34" charset="0"/>
                </a:rPr>
                <a:t> (POMC)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1977023"/>
              <a:ext cx="159043" cy="1192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92250" y="1848337"/>
              <a:ext cx="28899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peptide: </a:t>
              </a:r>
              <a:r>
                <a:rPr lang="en-US" sz="1600" b="1" dirty="0">
                  <a:latin typeface="Symbol" pitchFamily="18" charset="2"/>
                </a:rPr>
                <a:t>b</a:t>
              </a:r>
              <a:r>
                <a:rPr lang="en-US" sz="1600" dirty="0">
                  <a:latin typeface="Arial Rounded MT Bold" pitchFamily="34" charset="0"/>
                </a:rPr>
                <a:t>-endorphin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397293" y="2632562"/>
            <a:ext cx="5121013" cy="558313"/>
            <a:chOff x="1397293" y="2527787"/>
            <a:chExt cx="5121013" cy="5583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875745"/>
              <a:ext cx="159043" cy="11928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92250" y="2747546"/>
              <a:ext cx="27021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</a:t>
              </a:r>
              <a:r>
                <a:rPr lang="en-US" sz="1600" dirty="0" err="1">
                  <a:latin typeface="Arial Rounded MT Bold" pitchFamily="34" charset="0"/>
                </a:rPr>
                <a:t>proenkephalin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656473"/>
              <a:ext cx="159043" cy="1192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92250" y="2527787"/>
              <a:ext cx="5026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peptides: met-</a:t>
              </a:r>
              <a:r>
                <a:rPr lang="en-US" sz="1600" dirty="0" err="1">
                  <a:latin typeface="Arial Rounded MT Bold" pitchFamily="34" charset="0"/>
                </a:rPr>
                <a:t>enkephalin</a:t>
              </a:r>
              <a:r>
                <a:rPr lang="en-US" sz="1600" dirty="0">
                  <a:latin typeface="Arial Rounded MT Bold" pitchFamily="34" charset="0"/>
                </a:rPr>
                <a:t> &amp; </a:t>
              </a:r>
              <a:r>
                <a:rPr lang="en-US" sz="1600" dirty="0" err="1">
                  <a:latin typeface="Arial Rounded MT Bold" pitchFamily="34" charset="0"/>
                </a:rPr>
                <a:t>leu-enkephalin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397000" y="3480287"/>
            <a:ext cx="6046073" cy="558313"/>
            <a:chOff x="1397000" y="3251687"/>
            <a:chExt cx="6046073" cy="55831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599645"/>
              <a:ext cx="159043" cy="11928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491957" y="3471446"/>
              <a:ext cx="26234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</a:t>
              </a:r>
              <a:r>
                <a:rPr lang="en-US" sz="1600" dirty="0" err="1">
                  <a:latin typeface="Arial Rounded MT Bold" pitchFamily="34" charset="0"/>
                </a:rPr>
                <a:t>prodynorphin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380373"/>
              <a:ext cx="159043" cy="1192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91957" y="3251687"/>
              <a:ext cx="5951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peptides: </a:t>
              </a:r>
              <a:r>
                <a:rPr lang="en-US" sz="1600" dirty="0" err="1">
                  <a:latin typeface="Arial Rounded MT Bold" pitchFamily="34" charset="0"/>
                </a:rPr>
                <a:t>dynorphin</a:t>
              </a:r>
              <a:r>
                <a:rPr lang="en-US" sz="1600" dirty="0">
                  <a:latin typeface="Arial Rounded MT Bold" pitchFamily="34" charset="0"/>
                </a:rPr>
                <a:t> A, </a:t>
              </a:r>
              <a:r>
                <a:rPr lang="en-US" sz="1600" dirty="0" err="1">
                  <a:latin typeface="Arial Rounded MT Bold" pitchFamily="34" charset="0"/>
                </a:rPr>
                <a:t>dynorphin</a:t>
              </a:r>
              <a:r>
                <a:rPr lang="en-US" sz="1600" dirty="0">
                  <a:latin typeface="Arial Rounded MT Bold" pitchFamily="34" charset="0"/>
                </a:rPr>
                <a:t> B &amp; </a:t>
              </a:r>
              <a:r>
                <a:rPr lang="en-US" sz="1600" dirty="0" err="1">
                  <a:latin typeface="Arial Rounded MT Bold" pitchFamily="34" charset="0"/>
                </a:rPr>
                <a:t>neoendorphin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18222" y="985176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</a:rPr>
              <a:t>Endogenous Opioids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931048" y="4532491"/>
            <a:ext cx="4007991" cy="400110"/>
            <a:chOff x="931048" y="4248090"/>
            <a:chExt cx="4007991" cy="40011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048" y="4346728"/>
              <a:ext cx="300362" cy="22527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43000" y="4248090"/>
              <a:ext cx="3796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3 receptor types (all GPCRs):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79397" y="4776331"/>
            <a:ext cx="1259444" cy="400110"/>
            <a:chOff x="1179397" y="4776331"/>
            <a:chExt cx="1259444" cy="40011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397" y="4941269"/>
              <a:ext cx="220214" cy="16516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43028" y="4776331"/>
              <a:ext cx="10958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m </a:t>
              </a:r>
              <a:r>
                <a:rPr lang="en-US" dirty="0">
                  <a:latin typeface="Arial Rounded MT Bold" pitchFamily="34" charset="0"/>
                </a:rPr>
                <a:t>(MOR)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929640" y="5742113"/>
            <a:ext cx="7834110" cy="937849"/>
            <a:chOff x="929640" y="5286262"/>
            <a:chExt cx="7834110" cy="93784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40" y="5384900"/>
              <a:ext cx="300362" cy="22527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143000" y="5286262"/>
              <a:ext cx="38088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Widely distributed in the CNS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5683189"/>
              <a:ext cx="220214" cy="1651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325880" y="5577780"/>
              <a:ext cx="7437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Not surprising considering profound effects opioids have on CNS</a:t>
              </a:r>
            </a:p>
            <a:p>
              <a:r>
                <a:rPr lang="en-US" dirty="0">
                  <a:latin typeface="Arial Rounded MT Bold" pitchFamily="34" charset="0"/>
                </a:rPr>
                <a:t>function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549341" y="5050638"/>
            <a:ext cx="2949722" cy="770880"/>
            <a:chOff x="-3048000" y="4029720"/>
            <a:chExt cx="2949722" cy="770880"/>
          </a:xfrm>
        </p:grpSpPr>
        <p:grpSp>
          <p:nvGrpSpPr>
            <p:cNvPr id="34" name="Group 33"/>
            <p:cNvGrpSpPr/>
            <p:nvPr/>
          </p:nvGrpSpPr>
          <p:grpSpPr>
            <a:xfrm>
              <a:off x="-3048000" y="4029720"/>
              <a:ext cx="2949722" cy="338554"/>
              <a:chOff x="-3048000" y="4039246"/>
              <a:chExt cx="2949722" cy="33855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-2956433" y="4039246"/>
                <a:ext cx="28581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Rounded MT Bold" pitchFamily="34" charset="0"/>
                    <a:cs typeface="Arial" pitchFamily="34" charset="0"/>
                  </a:rPr>
                  <a:t>Opens potassium channels</a:t>
                </a:r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154213"/>
                <a:ext cx="158533" cy="118900"/>
              </a:xfrm>
              <a:prstGeom prst="rect">
                <a:avLst/>
              </a:prstGeom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-3048000" y="4246413"/>
              <a:ext cx="2733316" cy="338554"/>
              <a:chOff x="-3048000" y="4246413"/>
              <a:chExt cx="2733316" cy="338554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-2956433" y="4246413"/>
                <a:ext cx="26417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Rounded MT Bold" pitchFamily="34" charset="0"/>
                    <a:cs typeface="Arial" pitchFamily="34" charset="0"/>
                  </a:rPr>
                  <a:t>Closes calcium channels</a:t>
                </a:r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359932"/>
                <a:ext cx="158533" cy="118900"/>
              </a:xfrm>
              <a:prstGeom prst="rect">
                <a:avLst/>
              </a:prstGeom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-3048000" y="4462046"/>
              <a:ext cx="1648669" cy="338554"/>
              <a:chOff x="-3048000" y="4462046"/>
              <a:chExt cx="1648669" cy="338554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-2946549" y="4462046"/>
                <a:ext cx="15472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Rounded MT Bold" pitchFamily="34" charset="0"/>
                    <a:cs typeface="Arial" pitchFamily="34" charset="0"/>
                  </a:rPr>
                  <a:t>Inhibits </a:t>
                </a:r>
                <a:r>
                  <a:rPr lang="en-US" sz="1600" dirty="0" err="1">
                    <a:latin typeface="Arial Rounded MT Bold" pitchFamily="34" charset="0"/>
                    <a:cs typeface="Arial" pitchFamily="34" charset="0"/>
                  </a:rPr>
                  <a:t>cAMP</a:t>
                </a:r>
                <a:endParaRPr lang="en-US" sz="1600" dirty="0">
                  <a:latin typeface="Arial Rounded MT Bold" pitchFamily="34" charset="0"/>
                  <a:cs typeface="Arial" pitchFamily="34" charset="0"/>
                </a:endParaRPr>
              </a:p>
            </p:txBody>
          </p: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565650"/>
                <a:ext cx="158533" cy="118900"/>
              </a:xfrm>
              <a:prstGeom prst="rect">
                <a:avLst/>
              </a:prstGeom>
            </p:spPr>
          </p:pic>
        </p:grpSp>
      </p:grpSp>
      <p:grpSp>
        <p:nvGrpSpPr>
          <p:cNvPr id="50" name="Group 49"/>
          <p:cNvGrpSpPr/>
          <p:nvPr/>
        </p:nvGrpSpPr>
        <p:grpSpPr>
          <a:xfrm>
            <a:off x="6430352" y="5052459"/>
            <a:ext cx="724773" cy="682870"/>
            <a:chOff x="4508831" y="5084779"/>
            <a:chExt cx="724773" cy="68287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831" y="5084779"/>
              <a:ext cx="430208" cy="68287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937" y="5240201"/>
              <a:ext cx="372667" cy="508690"/>
            </a:xfrm>
            <a:prstGeom prst="rect">
              <a:avLst/>
            </a:prstGeom>
          </p:spPr>
        </p:pic>
      </p:grpSp>
      <p:sp>
        <p:nvSpPr>
          <p:cNvPr id="51" name="Rectangle 50"/>
          <p:cNvSpPr/>
          <p:nvPr/>
        </p:nvSpPr>
        <p:spPr>
          <a:xfrm>
            <a:off x="1381918" y="4863544"/>
            <a:ext cx="977901" cy="274754"/>
          </a:xfrm>
          <a:prstGeom prst="rect">
            <a:avLst/>
          </a:prstGeom>
          <a:solidFill>
            <a:srgbClr val="FFFF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2" name="Slide Zoom 51">
                <a:extLst>
                  <a:ext uri="{FF2B5EF4-FFF2-40B4-BE49-F238E27FC236}">
                    <a16:creationId xmlns:a16="http://schemas.microsoft.com/office/drawing/2014/main" id="{5C4366A5-FF58-4571-B881-3A4FB6B317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08492426"/>
                  </p:ext>
                </p:extLst>
              </p:nvPr>
            </p:nvGraphicFramePr>
            <p:xfrm>
              <a:off x="4948923" y="4891562"/>
              <a:ext cx="1412821" cy="1059616"/>
            </p:xfrm>
            <a:graphic>
              <a:graphicData uri="http://schemas.microsoft.com/office/powerpoint/2016/slidezoom">
                <pslz:sldZm>
                  <pslz:sldZmObj sldId="368" cId="4278690239">
                    <pslz:zmPr id="{35F8A0C6-A4CD-47D3-9768-E3D8C6CD9410}" transitionDur="3000" showBg="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12821" cy="1059616"/>
                        </a:xfrm>
                        <a:prstGeom prst="rect">
                          <a:avLst/>
                        </a:prstGeom>
                        <a:ln w="19050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2" name="Slide Zoom 51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5C4366A5-FF58-4571-B881-3A4FB6B317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48923" y="4891562"/>
                <a:ext cx="1412821" cy="1059616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0489415B-4569-4018-A1C1-1F8AC270F753}"/>
              </a:ext>
            </a:extLst>
          </p:cNvPr>
          <p:cNvSpPr txBox="1"/>
          <p:nvPr/>
        </p:nvSpPr>
        <p:spPr>
          <a:xfrm>
            <a:off x="3713121" y="4170601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Arial Rounded MT Bold" pitchFamily="34" charset="0"/>
              </a:rPr>
              <a:t>Receptors</a:t>
            </a:r>
          </a:p>
        </p:txBody>
      </p:sp>
    </p:spTree>
    <p:extLst>
      <p:ext uri="{BB962C8B-B14F-4D97-AF65-F5344CB8AC3E}">
        <p14:creationId xmlns:p14="http://schemas.microsoft.com/office/powerpoint/2010/main" val="327344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228600" y="4331589"/>
            <a:ext cx="729322" cy="629031"/>
            <a:chOff x="4457700" y="3947242"/>
            <a:chExt cx="729322" cy="629031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94" name="Group 93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5" name="Freeform 9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3</a:t>
                </a: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228600" y="1066800"/>
            <a:ext cx="729322" cy="629031"/>
            <a:chOff x="4457700" y="3947242"/>
            <a:chExt cx="729322" cy="629031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0" name="Freeform 89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Opioids &amp; Receptors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4400" y="1295400"/>
            <a:ext cx="2770377" cy="400110"/>
            <a:chOff x="914400" y="1365250"/>
            <a:chExt cx="2770377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142286" y="1365250"/>
              <a:ext cx="25424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3 primary families: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400" y="1441774"/>
              <a:ext cx="305225" cy="228919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1154560" y="2362200"/>
            <a:ext cx="1682799" cy="369332"/>
            <a:chOff x="1154560" y="2290177"/>
            <a:chExt cx="1682799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1305145" y="2290177"/>
              <a:ext cx="1532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enkephalins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2400300"/>
              <a:ext cx="229739" cy="17230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167554" y="1612900"/>
            <a:ext cx="1592028" cy="369332"/>
            <a:chOff x="1167554" y="1612900"/>
            <a:chExt cx="1592028" cy="3693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7554" y="1727200"/>
              <a:ext cx="229739" cy="17230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05145" y="1612900"/>
              <a:ext cx="1454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endorphins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154560" y="3200400"/>
            <a:ext cx="1592198" cy="369332"/>
            <a:chOff x="1154560" y="3000286"/>
            <a:chExt cx="1592198" cy="3693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3111500"/>
              <a:ext cx="229739" cy="17230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05145" y="3000286"/>
              <a:ext cx="1441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dynorphins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97293" y="1848337"/>
            <a:ext cx="4349007" cy="551963"/>
            <a:chOff x="1397293" y="1848337"/>
            <a:chExt cx="4349007" cy="5519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196295"/>
              <a:ext cx="159043" cy="1192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92250" y="2061746"/>
              <a:ext cx="42540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pro-</a:t>
              </a:r>
              <a:r>
                <a:rPr lang="en-US" sz="1600" dirty="0" err="1">
                  <a:latin typeface="Arial Rounded MT Bold" pitchFamily="34" charset="0"/>
                </a:rPr>
                <a:t>opiomelanocortin</a:t>
              </a:r>
              <a:r>
                <a:rPr lang="en-US" sz="1600" dirty="0">
                  <a:latin typeface="Arial Rounded MT Bold" pitchFamily="34" charset="0"/>
                </a:rPr>
                <a:t> (POMC)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1977023"/>
              <a:ext cx="159043" cy="1192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92250" y="1848337"/>
              <a:ext cx="28899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peptide: </a:t>
              </a:r>
              <a:r>
                <a:rPr lang="en-US" sz="1600" b="1" dirty="0">
                  <a:latin typeface="Symbol" pitchFamily="18" charset="2"/>
                </a:rPr>
                <a:t>b</a:t>
              </a:r>
              <a:r>
                <a:rPr lang="en-US" sz="1600" dirty="0">
                  <a:latin typeface="Arial Rounded MT Bold" pitchFamily="34" charset="0"/>
                </a:rPr>
                <a:t>-endorphin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397293" y="2632562"/>
            <a:ext cx="5121013" cy="558313"/>
            <a:chOff x="1397293" y="2527787"/>
            <a:chExt cx="5121013" cy="5583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875745"/>
              <a:ext cx="159043" cy="11928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92250" y="2747546"/>
              <a:ext cx="27021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</a:t>
              </a:r>
              <a:r>
                <a:rPr lang="en-US" sz="1600" dirty="0" err="1">
                  <a:latin typeface="Arial Rounded MT Bold" pitchFamily="34" charset="0"/>
                </a:rPr>
                <a:t>proenkephalin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656473"/>
              <a:ext cx="159043" cy="1192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92250" y="2527787"/>
              <a:ext cx="5026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peptides: met-</a:t>
              </a:r>
              <a:r>
                <a:rPr lang="en-US" sz="1600" dirty="0" err="1">
                  <a:latin typeface="Arial Rounded MT Bold" pitchFamily="34" charset="0"/>
                </a:rPr>
                <a:t>enkephalin</a:t>
              </a:r>
              <a:r>
                <a:rPr lang="en-US" sz="1600" dirty="0">
                  <a:latin typeface="Arial Rounded MT Bold" pitchFamily="34" charset="0"/>
                </a:rPr>
                <a:t> &amp; </a:t>
              </a:r>
              <a:r>
                <a:rPr lang="en-US" sz="1600" dirty="0" err="1">
                  <a:latin typeface="Arial Rounded MT Bold" pitchFamily="34" charset="0"/>
                </a:rPr>
                <a:t>leu-enkephalin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397000" y="3480287"/>
            <a:ext cx="6046073" cy="558313"/>
            <a:chOff x="1397000" y="3251687"/>
            <a:chExt cx="6046073" cy="55831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599645"/>
              <a:ext cx="159043" cy="11928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491957" y="3471446"/>
              <a:ext cx="26234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precursor: </a:t>
              </a:r>
              <a:r>
                <a:rPr lang="en-US" sz="1600" dirty="0" err="1">
                  <a:latin typeface="Arial Rounded MT Bold" pitchFamily="34" charset="0"/>
                </a:rPr>
                <a:t>prodynorphin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380373"/>
              <a:ext cx="159043" cy="1192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91957" y="3251687"/>
              <a:ext cx="5951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major peptides: </a:t>
              </a:r>
              <a:r>
                <a:rPr lang="en-US" sz="1600" dirty="0" err="1">
                  <a:latin typeface="Arial Rounded MT Bold" pitchFamily="34" charset="0"/>
                </a:rPr>
                <a:t>dynorphin</a:t>
              </a:r>
              <a:r>
                <a:rPr lang="en-US" sz="1600" dirty="0">
                  <a:latin typeface="Arial Rounded MT Bold" pitchFamily="34" charset="0"/>
                </a:rPr>
                <a:t> A, </a:t>
              </a:r>
              <a:r>
                <a:rPr lang="en-US" sz="1600" dirty="0" err="1">
                  <a:latin typeface="Arial Rounded MT Bold" pitchFamily="34" charset="0"/>
                </a:rPr>
                <a:t>dynorphin</a:t>
              </a:r>
              <a:r>
                <a:rPr lang="en-US" sz="1600" dirty="0">
                  <a:latin typeface="Arial Rounded MT Bold" pitchFamily="34" charset="0"/>
                </a:rPr>
                <a:t> B &amp; </a:t>
              </a:r>
              <a:r>
                <a:rPr lang="en-US" sz="1600" dirty="0" err="1">
                  <a:latin typeface="Arial Rounded MT Bold" pitchFamily="34" charset="0"/>
                </a:rPr>
                <a:t>neoendorphin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18222" y="985176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</a:rPr>
              <a:t>Endogenous Opioids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13121" y="4170601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Arial Rounded MT Bold" pitchFamily="34" charset="0"/>
              </a:rPr>
              <a:t>Receptors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931048" y="4532491"/>
            <a:ext cx="4007991" cy="400110"/>
            <a:chOff x="931048" y="4248090"/>
            <a:chExt cx="4007991" cy="40011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048" y="4346728"/>
              <a:ext cx="300362" cy="22527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43000" y="4248090"/>
              <a:ext cx="3796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3 receptor types (all GPCRs):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79397" y="4776331"/>
            <a:ext cx="1259444" cy="400110"/>
            <a:chOff x="1179397" y="4776331"/>
            <a:chExt cx="1259444" cy="40011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397" y="4941269"/>
              <a:ext cx="220214" cy="16516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43028" y="4776331"/>
              <a:ext cx="10958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m </a:t>
              </a:r>
              <a:r>
                <a:rPr lang="en-US" dirty="0">
                  <a:latin typeface="Arial Rounded MT Bold" pitchFamily="34" charset="0"/>
                </a:rPr>
                <a:t>(MOR)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929640" y="5742113"/>
            <a:ext cx="7834110" cy="937849"/>
            <a:chOff x="929640" y="5286262"/>
            <a:chExt cx="7834110" cy="93784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40" y="5384900"/>
              <a:ext cx="300362" cy="22527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143000" y="5286262"/>
              <a:ext cx="38088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Widely distributed in the CNS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5683189"/>
              <a:ext cx="220214" cy="1651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325880" y="5577780"/>
              <a:ext cx="7437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Not surprising considering profound effects opioids have on CNS</a:t>
              </a:r>
            </a:p>
            <a:p>
              <a:r>
                <a:rPr lang="en-US" dirty="0">
                  <a:latin typeface="Arial Rounded MT Bold" pitchFamily="34" charset="0"/>
                </a:rPr>
                <a:t>function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549341" y="5050638"/>
            <a:ext cx="2949722" cy="770880"/>
            <a:chOff x="-3048000" y="4029720"/>
            <a:chExt cx="2949722" cy="770880"/>
          </a:xfrm>
        </p:grpSpPr>
        <p:grpSp>
          <p:nvGrpSpPr>
            <p:cNvPr id="34" name="Group 33"/>
            <p:cNvGrpSpPr/>
            <p:nvPr/>
          </p:nvGrpSpPr>
          <p:grpSpPr>
            <a:xfrm>
              <a:off x="-3048000" y="4029720"/>
              <a:ext cx="2949722" cy="338554"/>
              <a:chOff x="-3048000" y="4039246"/>
              <a:chExt cx="2949722" cy="33855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-2956433" y="4039246"/>
                <a:ext cx="28581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Rounded MT Bold" pitchFamily="34" charset="0"/>
                    <a:cs typeface="Arial" pitchFamily="34" charset="0"/>
                  </a:rPr>
                  <a:t>Opens potassium channels</a:t>
                </a:r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154213"/>
                <a:ext cx="158533" cy="118900"/>
              </a:xfrm>
              <a:prstGeom prst="rect">
                <a:avLst/>
              </a:prstGeom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-3048000" y="4246413"/>
              <a:ext cx="2733316" cy="338554"/>
              <a:chOff x="-3048000" y="4246413"/>
              <a:chExt cx="2733316" cy="338554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-2956433" y="4246413"/>
                <a:ext cx="26417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Rounded MT Bold" pitchFamily="34" charset="0"/>
                    <a:cs typeface="Arial" pitchFamily="34" charset="0"/>
                  </a:rPr>
                  <a:t>Closes calcium channels</a:t>
                </a:r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359932"/>
                <a:ext cx="158533" cy="118900"/>
              </a:xfrm>
              <a:prstGeom prst="rect">
                <a:avLst/>
              </a:prstGeom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-3048000" y="4462046"/>
              <a:ext cx="1648669" cy="338554"/>
              <a:chOff x="-3048000" y="4462046"/>
              <a:chExt cx="1648669" cy="338554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-2946549" y="4462046"/>
                <a:ext cx="15472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Rounded MT Bold" pitchFamily="34" charset="0"/>
                    <a:cs typeface="Arial" pitchFamily="34" charset="0"/>
                  </a:rPr>
                  <a:t>Inhibits </a:t>
                </a:r>
                <a:r>
                  <a:rPr lang="en-US" sz="1600" dirty="0" err="1">
                    <a:latin typeface="Arial Rounded MT Bold" pitchFamily="34" charset="0"/>
                    <a:cs typeface="Arial" pitchFamily="34" charset="0"/>
                  </a:rPr>
                  <a:t>cAMP</a:t>
                </a:r>
                <a:endParaRPr lang="en-US" sz="1600" dirty="0">
                  <a:latin typeface="Arial Rounded MT Bold" pitchFamily="34" charset="0"/>
                  <a:cs typeface="Arial" pitchFamily="34" charset="0"/>
                </a:endParaRPr>
              </a:p>
            </p:txBody>
          </p: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565650"/>
                <a:ext cx="158533" cy="118900"/>
              </a:xfrm>
              <a:prstGeom prst="rect">
                <a:avLst/>
              </a:prstGeom>
            </p:spPr>
          </p:pic>
        </p:grpSp>
      </p:grpSp>
      <p:grpSp>
        <p:nvGrpSpPr>
          <p:cNvPr id="50" name="Group 49"/>
          <p:cNvGrpSpPr/>
          <p:nvPr/>
        </p:nvGrpSpPr>
        <p:grpSpPr>
          <a:xfrm>
            <a:off x="6425327" y="5048250"/>
            <a:ext cx="724773" cy="682870"/>
            <a:chOff x="4508831" y="5084779"/>
            <a:chExt cx="724773" cy="68287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831" y="5084779"/>
              <a:ext cx="430208" cy="68287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937" y="5240201"/>
              <a:ext cx="372667" cy="508690"/>
            </a:xfrm>
            <a:prstGeom prst="rect">
              <a:avLst/>
            </a:prstGeom>
          </p:spPr>
        </p:pic>
      </p:grpSp>
      <p:sp>
        <p:nvSpPr>
          <p:cNvPr id="51" name="Rectangle 50"/>
          <p:cNvSpPr/>
          <p:nvPr/>
        </p:nvSpPr>
        <p:spPr>
          <a:xfrm>
            <a:off x="1381918" y="4863544"/>
            <a:ext cx="977901" cy="274754"/>
          </a:xfrm>
          <a:prstGeom prst="rect">
            <a:avLst/>
          </a:prstGeom>
          <a:solidFill>
            <a:srgbClr val="FFFF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/>
          <p:cNvCxnSpPr/>
          <p:nvPr/>
        </p:nvCxnSpPr>
        <p:spPr>
          <a:xfrm>
            <a:off x="1295400" y="3335721"/>
            <a:ext cx="6502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1295400" y="4107064"/>
            <a:ext cx="6502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4536104" y="2566983"/>
            <a:ext cx="33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Symbol" pitchFamily="18" charset="2"/>
              </a:rPr>
              <a:t>m</a:t>
            </a:r>
            <a:endParaRPr lang="en-US" sz="20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906901" y="2566983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Symbol" pitchFamily="18" charset="2"/>
              </a:rPr>
              <a:t>d</a:t>
            </a:r>
            <a:endParaRPr lang="en-US" sz="20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172268" y="2566983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Symbol" pitchFamily="18" charset="2"/>
              </a:rPr>
              <a:t>k</a:t>
            </a:r>
            <a:endParaRPr lang="en-US" sz="20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1604651" y="2955496"/>
            <a:ext cx="4752214" cy="369332"/>
            <a:chOff x="1731413" y="2625276"/>
            <a:chExt cx="4752214" cy="369332"/>
          </a:xfrm>
        </p:grpSpPr>
        <p:sp>
          <p:nvSpPr>
            <p:cNvPr id="107" name="TextBox 106"/>
            <p:cNvSpPr txBox="1"/>
            <p:nvPr/>
          </p:nvSpPr>
          <p:spPr>
            <a:xfrm>
              <a:off x="1731413" y="2625276"/>
              <a:ext cx="15329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Symbol" pitchFamily="18" charset="2"/>
                </a:rPr>
                <a:t>b</a:t>
              </a:r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-endorphin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534626" y="2625276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895004" y="2625276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417485" y="3362539"/>
            <a:ext cx="4939380" cy="369332"/>
            <a:chOff x="1544247" y="3044842"/>
            <a:chExt cx="4939380" cy="369332"/>
          </a:xfrm>
        </p:grpSpPr>
        <p:sp>
          <p:nvSpPr>
            <p:cNvPr id="111" name="TextBox 110"/>
            <p:cNvSpPr txBox="1"/>
            <p:nvPr/>
          </p:nvSpPr>
          <p:spPr>
            <a:xfrm>
              <a:off x="1544247" y="3044842"/>
              <a:ext cx="1907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met-</a:t>
              </a:r>
              <a:r>
                <a:rPr lang="en-US" dirty="0" err="1">
                  <a:solidFill>
                    <a:srgbClr val="FF0000"/>
                  </a:solidFill>
                  <a:latin typeface="Arial Rounded MT Bold" pitchFamily="34" charset="0"/>
                </a:rPr>
                <a:t>enkephalin</a:t>
              </a:r>
              <a:endParaRPr lang="en-US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601952" y="3044842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++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895004" y="3044842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459163" y="3769582"/>
            <a:ext cx="4897702" cy="369332"/>
            <a:chOff x="1585925" y="3435712"/>
            <a:chExt cx="4897702" cy="369332"/>
          </a:xfrm>
        </p:grpSpPr>
        <p:sp>
          <p:nvSpPr>
            <p:cNvPr id="115" name="TextBox 114"/>
            <p:cNvSpPr txBox="1"/>
            <p:nvPr/>
          </p:nvSpPr>
          <p:spPr>
            <a:xfrm>
              <a:off x="1585925" y="3435712"/>
              <a:ext cx="1823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Arial Rounded MT Bold" pitchFamily="34" charset="0"/>
                </a:rPr>
                <a:t>leu-enkephalin</a:t>
              </a:r>
              <a:endParaRPr lang="en-US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601952" y="3435712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++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895004" y="3435712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600644" y="4176625"/>
            <a:ext cx="6028801" cy="369332"/>
            <a:chOff x="1727406" y="3845121"/>
            <a:chExt cx="6028801" cy="369332"/>
          </a:xfrm>
        </p:grpSpPr>
        <p:sp>
          <p:nvSpPr>
            <p:cNvPr id="119" name="TextBox 118"/>
            <p:cNvSpPr txBox="1"/>
            <p:nvPr/>
          </p:nvSpPr>
          <p:spPr>
            <a:xfrm>
              <a:off x="1727406" y="3845121"/>
              <a:ext cx="1540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Arial Rounded MT Bold" pitchFamily="34" charset="0"/>
                </a:rPr>
                <a:t>dynorphin</a:t>
              </a:r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 A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601952" y="3845121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++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167584" y="3845121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600644" y="4583668"/>
            <a:ext cx="6028801" cy="369332"/>
            <a:chOff x="1727406" y="4253448"/>
            <a:chExt cx="6028801" cy="369332"/>
          </a:xfrm>
        </p:grpSpPr>
        <p:sp>
          <p:nvSpPr>
            <p:cNvPr id="123" name="TextBox 122"/>
            <p:cNvSpPr txBox="1"/>
            <p:nvPr/>
          </p:nvSpPr>
          <p:spPr>
            <a:xfrm>
              <a:off x="1727406" y="4253448"/>
              <a:ext cx="1540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Arial Rounded MT Bold" pitchFamily="34" charset="0"/>
                </a:rPr>
                <a:t>dynorphin</a:t>
              </a:r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 B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167584" y="4253448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669278" y="425344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+</a:t>
              </a: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5452832" y="2216170"/>
            <a:ext cx="122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9900"/>
                </a:solidFill>
                <a:latin typeface="Arial Rounded MT Bold" pitchFamily="34" charset="0"/>
              </a:rPr>
              <a:t>Receptor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1910921" y="2216170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Arial Rounded MT Bold" pitchFamily="34" charset="0"/>
              </a:rPr>
              <a:t>Opioid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4343400" y="2587650"/>
            <a:ext cx="723275" cy="240345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75FDE5F6-92B8-49F3-937E-9F0371ADEE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0485" y="4854999"/>
            <a:ext cx="1490315" cy="113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2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1" grpId="1" animBg="1"/>
      <p:bldP spid="103" grpId="0"/>
      <p:bldP spid="104" grpId="0"/>
      <p:bldP spid="105" grpId="0"/>
      <p:bldP spid="126" grpId="0"/>
      <p:bldP spid="127" grpId="0"/>
      <p:bldP spid="1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Opioids &amp; Receptors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8222" y="985176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</a:rPr>
              <a:t>Endogenous Opioids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95400" y="2216170"/>
            <a:ext cx="6502638" cy="2774930"/>
            <a:chOff x="1295400" y="2216170"/>
            <a:chExt cx="6502638" cy="2774930"/>
          </a:xfrm>
        </p:grpSpPr>
        <p:cxnSp>
          <p:nvCxnSpPr>
            <p:cNvPr id="162" name="Straight Connector 161"/>
            <p:cNvCxnSpPr/>
            <p:nvPr/>
          </p:nvCxnSpPr>
          <p:spPr>
            <a:xfrm>
              <a:off x="1295400" y="3335721"/>
              <a:ext cx="65026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1295400" y="4107064"/>
              <a:ext cx="65026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/>
            <p:cNvSpPr txBox="1"/>
            <p:nvPr/>
          </p:nvSpPr>
          <p:spPr>
            <a:xfrm>
              <a:off x="4536104" y="2566983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m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906901" y="2566983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d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7172268" y="2566983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k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604651" y="2955496"/>
              <a:ext cx="4752214" cy="369332"/>
              <a:chOff x="1731413" y="2625276"/>
              <a:chExt cx="4752214" cy="369332"/>
            </a:xfrm>
          </p:grpSpPr>
          <p:sp>
            <p:nvSpPr>
              <p:cNvPr id="159" name="TextBox 158"/>
              <p:cNvSpPr txBox="1"/>
              <p:nvPr/>
            </p:nvSpPr>
            <p:spPr>
              <a:xfrm>
                <a:off x="1731413" y="2625276"/>
                <a:ext cx="15329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Symbol" pitchFamily="18" charset="2"/>
                  </a:rPr>
                  <a:t>b</a:t>
                </a: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-endorphin</a:t>
                </a: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4534626" y="2625276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5895004" y="2625276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417485" y="3362539"/>
              <a:ext cx="4939380" cy="369332"/>
              <a:chOff x="1544247" y="3044842"/>
              <a:chExt cx="4939380" cy="369332"/>
            </a:xfrm>
          </p:grpSpPr>
          <p:sp>
            <p:nvSpPr>
              <p:cNvPr id="157" name="TextBox 156"/>
              <p:cNvSpPr txBox="1"/>
              <p:nvPr/>
            </p:nvSpPr>
            <p:spPr>
              <a:xfrm>
                <a:off x="1544247" y="3044842"/>
                <a:ext cx="19073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met-</a:t>
                </a:r>
                <a:r>
                  <a:rPr lang="en-US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enkephalin</a:t>
                </a:r>
                <a:endParaRPr lang="en-US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4601952" y="3044842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</a:t>
                </a: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5895004" y="3044842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459163" y="3769582"/>
              <a:ext cx="4897702" cy="369332"/>
              <a:chOff x="1585925" y="3435712"/>
              <a:chExt cx="4897702" cy="369332"/>
            </a:xfrm>
          </p:grpSpPr>
          <p:sp>
            <p:nvSpPr>
              <p:cNvPr id="158" name="TextBox 157"/>
              <p:cNvSpPr txBox="1"/>
              <p:nvPr/>
            </p:nvSpPr>
            <p:spPr>
              <a:xfrm>
                <a:off x="1585925" y="3435712"/>
                <a:ext cx="18239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leu-enkephalin</a:t>
                </a:r>
                <a:endParaRPr lang="en-US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4601952" y="3435712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</a:t>
                </a:r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5895004" y="3435712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600644" y="4176625"/>
              <a:ext cx="6028801" cy="369332"/>
              <a:chOff x="1727406" y="3845121"/>
              <a:chExt cx="6028801" cy="369332"/>
            </a:xfrm>
          </p:grpSpPr>
          <p:sp>
            <p:nvSpPr>
              <p:cNvPr id="160" name="TextBox 159"/>
              <p:cNvSpPr txBox="1"/>
              <p:nvPr/>
            </p:nvSpPr>
            <p:spPr>
              <a:xfrm>
                <a:off x="1727406" y="3845121"/>
                <a:ext cx="15409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dynorphin</a:t>
                </a: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 A</a:t>
                </a:r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4601952" y="3845121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</a:t>
                </a: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7167584" y="3845121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600644" y="4583668"/>
              <a:ext cx="6028801" cy="369332"/>
              <a:chOff x="1727406" y="4253448"/>
              <a:chExt cx="6028801" cy="369332"/>
            </a:xfrm>
          </p:grpSpPr>
          <p:sp>
            <p:nvSpPr>
              <p:cNvPr id="161" name="TextBox 160"/>
              <p:cNvSpPr txBox="1"/>
              <p:nvPr/>
            </p:nvSpPr>
            <p:spPr>
              <a:xfrm>
                <a:off x="1727406" y="4253448"/>
                <a:ext cx="15409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dynorphin</a:t>
                </a: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 B</a:t>
                </a: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7167584" y="4253448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4669278" y="4253448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9900"/>
                    </a:solidFill>
                    <a:latin typeface="Arial Rounded MT Bold" pitchFamily="34" charset="0"/>
                  </a:rPr>
                  <a:t>+</a:t>
                </a:r>
              </a:p>
            </p:txBody>
          </p:sp>
        </p:grpSp>
        <p:sp>
          <p:nvSpPr>
            <p:cNvPr id="155" name="TextBox 154"/>
            <p:cNvSpPr txBox="1"/>
            <p:nvPr/>
          </p:nvSpPr>
          <p:spPr>
            <a:xfrm>
              <a:off x="5452832" y="2216170"/>
              <a:ext cx="122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rgbClr val="009900"/>
                  </a:solidFill>
                  <a:latin typeface="Arial Rounded MT Bold" pitchFamily="34" charset="0"/>
                </a:rPr>
                <a:t>Receptor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10921" y="2216170"/>
              <a:ext cx="920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rgbClr val="FF0000"/>
                  </a:solidFill>
                  <a:latin typeface="Arial Rounded MT Bold" pitchFamily="34" charset="0"/>
                </a:rPr>
                <a:t>Opioid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343400" y="2587650"/>
              <a:ext cx="723275" cy="240345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709210" y="977900"/>
            <a:ext cx="3610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</a:rPr>
              <a:t>Common Opioid Analgesics</a:t>
            </a:r>
          </a:p>
        </p:txBody>
      </p:sp>
    </p:spTree>
    <p:extLst>
      <p:ext uri="{BB962C8B-B14F-4D97-AF65-F5344CB8AC3E}">
        <p14:creationId xmlns:p14="http://schemas.microsoft.com/office/powerpoint/2010/main" val="117118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/>
          <p:cNvGrpSpPr/>
          <p:nvPr/>
        </p:nvGrpSpPr>
        <p:grpSpPr>
          <a:xfrm>
            <a:off x="7848600" y="5924169"/>
            <a:ext cx="729322" cy="629031"/>
            <a:chOff x="4457700" y="3947242"/>
            <a:chExt cx="729322" cy="629031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11" name="Group 110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112" name="Freeform 111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5</a:t>
                </a: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2709210" y="977900"/>
            <a:ext cx="3610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</a:rPr>
              <a:t>Common Opioid Analgesics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Opioids &amp; Receptors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079843" y="1894648"/>
            <a:ext cx="723275" cy="450615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1525722" y="1611868"/>
            <a:ext cx="5881388" cy="4705261"/>
            <a:chOff x="1525722" y="1611868"/>
            <a:chExt cx="5881388" cy="4705261"/>
          </a:xfrm>
        </p:grpSpPr>
        <p:sp>
          <p:nvSpPr>
            <p:cNvPr id="166" name="TextBox 165"/>
            <p:cNvSpPr txBox="1"/>
            <p:nvPr/>
          </p:nvSpPr>
          <p:spPr>
            <a:xfrm>
              <a:off x="4283719" y="1893883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m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694851" y="1893883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d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7017260" y="1893883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k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1823271" y="2211387"/>
              <a:ext cx="5494071" cy="307777"/>
              <a:chOff x="2036921" y="2211387"/>
              <a:chExt cx="5494071" cy="307777"/>
            </a:xfrm>
          </p:grpSpPr>
          <p:sp>
            <p:nvSpPr>
              <p:cNvPr id="159" name="TextBox 158"/>
              <p:cNvSpPr txBox="1"/>
              <p:nvPr/>
            </p:nvSpPr>
            <p:spPr>
              <a:xfrm>
                <a:off x="2036921" y="2211387"/>
                <a:ext cx="10046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 Rounded MT Bold" pitchFamily="34" charset="0"/>
                  </a:rPr>
                  <a:t>Morphine</a:t>
                </a: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4438344" y="2226776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7256558" y="2226776"/>
                <a:ext cx="2744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</a:t>
                </a:r>
              </a:p>
            </p:txBody>
          </p:sp>
        </p:grpSp>
        <p:sp>
          <p:nvSpPr>
            <p:cNvPr id="155" name="TextBox 154"/>
            <p:cNvSpPr txBox="1"/>
            <p:nvPr/>
          </p:nvSpPr>
          <p:spPr>
            <a:xfrm>
              <a:off x="5239182" y="1611868"/>
              <a:ext cx="122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rgbClr val="009900"/>
                  </a:solidFill>
                  <a:latin typeface="Arial Rounded MT Bold" pitchFamily="34" charset="0"/>
                </a:rPr>
                <a:t>Receptor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65366" y="1611868"/>
              <a:ext cx="920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rgbClr val="FF0000"/>
                  </a:solidFill>
                  <a:latin typeface="Arial Rounded MT Bold" pitchFamily="34" charset="0"/>
                </a:rPr>
                <a:t>Opioid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1525722" y="2448760"/>
              <a:ext cx="3151053" cy="307777"/>
              <a:chOff x="1739372" y="2436062"/>
              <a:chExt cx="3151053" cy="307777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739372" y="2436062"/>
                <a:ext cx="15997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Hydromorphone</a:t>
                </a:r>
                <a:endParaRPr lang="en-US" sz="1400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436455" y="2451451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1621293" y="2686133"/>
              <a:ext cx="3055482" cy="307777"/>
              <a:chOff x="1834943" y="2665615"/>
              <a:chExt cx="3055482" cy="307777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1834943" y="2665615"/>
                <a:ext cx="14085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Oxymorphone</a:t>
                </a:r>
                <a:endParaRPr lang="en-US" sz="1400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436455" y="2681004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1745942" y="2923506"/>
              <a:ext cx="2930833" cy="307777"/>
              <a:chOff x="1959592" y="2884200"/>
              <a:chExt cx="2930833" cy="307777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1959592" y="2884200"/>
                <a:ext cx="1159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 Rounded MT Bold" pitchFamily="34" charset="0"/>
                  </a:rPr>
                  <a:t>Methadone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436455" y="2899589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740716" y="5059863"/>
              <a:ext cx="2891175" cy="307777"/>
              <a:chOff x="1954366" y="5083373"/>
              <a:chExt cx="2891175" cy="307777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54366" y="5083373"/>
                <a:ext cx="11697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 Rounded MT Bold" pitchFamily="34" charset="0"/>
                  </a:rPr>
                  <a:t>Oxycodone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481339" y="5098762"/>
                <a:ext cx="3642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689645" y="4347744"/>
              <a:ext cx="2987130" cy="307777"/>
              <a:chOff x="1903295" y="4322475"/>
              <a:chExt cx="2987130" cy="307777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903295" y="4322475"/>
                <a:ext cx="12718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Levorphanol</a:t>
                </a:r>
                <a:endParaRPr lang="en-US" sz="1400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36455" y="4337864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1688458" y="4110371"/>
              <a:ext cx="2988317" cy="307777"/>
              <a:chOff x="1902108" y="4075212"/>
              <a:chExt cx="2988317" cy="307777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1902108" y="4075212"/>
                <a:ext cx="12742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Remifentanil</a:t>
                </a:r>
                <a:endParaRPr lang="en-US" sz="1400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436455" y="4090601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819263" y="3872998"/>
              <a:ext cx="2857512" cy="307777"/>
              <a:chOff x="2032913" y="3841849"/>
              <a:chExt cx="2857512" cy="307777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2032913" y="3841849"/>
                <a:ext cx="10126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Alfentanil</a:t>
                </a:r>
                <a:endParaRPr lang="en-US" sz="1400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436455" y="3857238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744724" y="3160879"/>
              <a:ext cx="2932051" cy="307777"/>
              <a:chOff x="1958374" y="3141762"/>
              <a:chExt cx="2932051" cy="307777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958374" y="3141762"/>
                <a:ext cx="11617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Meperidine</a:t>
                </a:r>
                <a:endParaRPr lang="en-US" sz="1400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436455" y="3157151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860782" y="3398252"/>
              <a:ext cx="2815993" cy="307777"/>
              <a:chOff x="2074432" y="3389025"/>
              <a:chExt cx="2815993" cy="307777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2074432" y="3389025"/>
                <a:ext cx="9296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 Rounded MT Bold" pitchFamily="34" charset="0"/>
                  </a:rPr>
                  <a:t>Fentanyl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436455" y="3404414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1793615" y="3635625"/>
              <a:ext cx="5523727" cy="307777"/>
              <a:chOff x="2007265" y="3608338"/>
              <a:chExt cx="5523727" cy="307777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007265" y="3608338"/>
                <a:ext cx="2866305" cy="307777"/>
                <a:chOff x="2007265" y="3635573"/>
                <a:chExt cx="2866305" cy="307777"/>
              </a:xfrm>
            </p:grpSpPr>
            <p:sp>
              <p:nvSpPr>
                <p:cNvPr id="41" name="TextBox 40"/>
                <p:cNvSpPr txBox="1"/>
                <p:nvPr/>
              </p:nvSpPr>
              <p:spPr>
                <a:xfrm>
                  <a:off x="2007265" y="3635573"/>
                  <a:ext cx="10639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solidFill>
                        <a:srgbClr val="FF0000"/>
                      </a:solidFill>
                      <a:latin typeface="Arial Rounded MT Bold" pitchFamily="34" charset="0"/>
                    </a:rPr>
                    <a:t>Sufentanil</a:t>
                  </a:r>
                  <a:endParaRPr lang="en-US" sz="1400" dirty="0">
                    <a:solidFill>
                      <a:srgbClr val="FF0000"/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4419600" y="3650962"/>
                  <a:ext cx="45397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009900"/>
                      </a:solidFill>
                      <a:latin typeface="Arial Rounded MT Bold" pitchFamily="34" charset="0"/>
                    </a:rPr>
                    <a:t>+++</a:t>
                  </a:r>
                </a:p>
              </p:txBody>
            </p:sp>
          </p:grpSp>
          <p:sp>
            <p:nvSpPr>
              <p:cNvPr id="62" name="TextBox 61"/>
              <p:cNvSpPr txBox="1"/>
              <p:nvPr/>
            </p:nvSpPr>
            <p:spPr>
              <a:xfrm>
                <a:off x="7256558" y="3623727"/>
                <a:ext cx="2744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926936" y="3623727"/>
                <a:ext cx="2744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870175" y="4585117"/>
              <a:ext cx="2764121" cy="307777"/>
              <a:chOff x="2083825" y="4578697"/>
              <a:chExt cx="2764121" cy="307777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2083825" y="4578697"/>
                <a:ext cx="9108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 Rounded MT Bold" pitchFamily="34" charset="0"/>
                  </a:rPr>
                  <a:t>Codeine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4478934" y="4594086"/>
                <a:ext cx="3690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+/-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643959" y="4822490"/>
              <a:ext cx="2990337" cy="307777"/>
              <a:chOff x="1857609" y="4826198"/>
              <a:chExt cx="2990337" cy="307777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1857609" y="4826198"/>
                <a:ext cx="13632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 Rounded MT Bold" pitchFamily="34" charset="0"/>
                  </a:rPr>
                  <a:t>Hydrocodone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478934" y="4841587"/>
                <a:ext cx="3690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+/-</a:t>
                </a: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1577050" y="5771982"/>
              <a:ext cx="5746704" cy="307777"/>
              <a:chOff x="1790700" y="5787271"/>
              <a:chExt cx="5746704" cy="307777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1790700" y="5787271"/>
                <a:ext cx="14970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 Rounded MT Bold" pitchFamily="34" charset="0"/>
                  </a:rPr>
                  <a:t>Buprenorphine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4478934" y="5802660"/>
                <a:ext cx="3690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+/-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920524" y="5802660"/>
                <a:ext cx="2872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--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250146" y="5802660"/>
                <a:ext cx="2872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--</a:t>
                </a: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1691825" y="6009352"/>
              <a:ext cx="5715285" cy="307777"/>
              <a:chOff x="1905475" y="6009352"/>
              <a:chExt cx="5715285" cy="307777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1905475" y="6009352"/>
                <a:ext cx="12675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Butorphanol</a:t>
                </a:r>
                <a:endParaRPr lang="en-US" sz="1400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478934" y="6024741"/>
                <a:ext cx="3690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+/-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7166790" y="6024741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1735106" y="5534609"/>
              <a:ext cx="5627120" cy="307777"/>
              <a:chOff x="1948756" y="5574298"/>
              <a:chExt cx="5627120" cy="30777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948756" y="5574298"/>
                <a:ext cx="11809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Nalbuphine</a:t>
                </a:r>
                <a:endParaRPr lang="en-US" sz="1400" dirty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519811" y="5589687"/>
                <a:ext cx="2872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--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211674" y="5589687"/>
                <a:ext cx="3642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++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696858" y="5297236"/>
              <a:ext cx="5620484" cy="307777"/>
              <a:chOff x="1910508" y="5340935"/>
              <a:chExt cx="5620484" cy="307777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1910508" y="5340935"/>
                <a:ext cx="12574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 Rounded MT Bold" pitchFamily="34" charset="0"/>
                  </a:rPr>
                  <a:t>Pentazocine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4478934" y="5356324"/>
                <a:ext cx="3690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+/-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256558" y="5356324"/>
                <a:ext cx="2744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Arial Rounded MT Bold" pitchFamily="34" charset="0"/>
                  </a:rPr>
                  <a:t>+</a:t>
                </a:r>
              </a:p>
            </p:txBody>
          </p:sp>
        </p:grpSp>
      </p:grpSp>
      <p:sp>
        <p:nvSpPr>
          <p:cNvPr id="87" name="TextBox 86"/>
          <p:cNvSpPr txBox="1"/>
          <p:nvPr/>
        </p:nvSpPr>
        <p:spPr>
          <a:xfrm>
            <a:off x="7416156" y="6459379"/>
            <a:ext cx="1346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 Rounded MT Bold" pitchFamily="34" charset="0"/>
              </a:rPr>
              <a:t>Lange, 12</a:t>
            </a:r>
            <a:r>
              <a:rPr lang="en-US" sz="1000" baseline="30000" dirty="0">
                <a:latin typeface="Arial Rounded MT Bold" pitchFamily="34" charset="0"/>
              </a:rPr>
              <a:t>th</a:t>
            </a:r>
            <a:r>
              <a:rPr lang="en-US" sz="1000" dirty="0">
                <a:latin typeface="Arial Rounded MT Bold" pitchFamily="34" charset="0"/>
              </a:rPr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2935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4252253" y="952500"/>
            <a:ext cx="729322" cy="629031"/>
            <a:chOff x="4457700" y="3947242"/>
            <a:chExt cx="729322" cy="629031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56" name="Freeform 55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6</a:t>
                </a: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r="39921"/>
          <a:stretch/>
        </p:blipFill>
        <p:spPr>
          <a:xfrm>
            <a:off x="3824611" y="735119"/>
            <a:ext cx="1128389" cy="36060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50704" y="457200"/>
            <a:ext cx="1821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Morphine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219200" y="4826238"/>
            <a:ext cx="5643150" cy="400110"/>
            <a:chOff x="1143000" y="4093467"/>
            <a:chExt cx="5643150" cy="40011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4218986"/>
              <a:ext cx="300362" cy="22527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59856" y="4093467"/>
              <a:ext cx="54262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m </a:t>
              </a:r>
              <a:r>
                <a:rPr lang="en-US" sz="2000" dirty="0">
                  <a:latin typeface="Arial Rounded MT Bold" pitchFamily="34" charset="0"/>
                </a:rPr>
                <a:t>(MOR) – target of most opiate analgesics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710649" y="1434583"/>
            <a:ext cx="2046052" cy="2106769"/>
            <a:chOff x="5410200" y="1371599"/>
            <a:chExt cx="2419350" cy="2331483"/>
          </a:xfrm>
        </p:grpSpPr>
        <p:pic>
          <p:nvPicPr>
            <p:cNvPr id="1026" name="Picture 2" descr="File:Morphin - Morphine.sv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1371599"/>
              <a:ext cx="2419350" cy="205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5842848" y="3333750"/>
              <a:ext cx="1249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morphine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61399" y="1434584"/>
            <a:ext cx="2400486" cy="2007359"/>
            <a:chOff x="5010150" y="4648199"/>
            <a:chExt cx="2838450" cy="2221469"/>
          </a:xfrm>
        </p:grpSpPr>
        <p:pic>
          <p:nvPicPr>
            <p:cNvPr id="1030" name="Picture 6" descr="File:Codein - Codeine.sv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0150" y="4648199"/>
              <a:ext cx="2838450" cy="205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5861898" y="6500336"/>
              <a:ext cx="1083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codeine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92700" y="1434584"/>
            <a:ext cx="2674367" cy="2119249"/>
            <a:chOff x="8077200" y="1323974"/>
            <a:chExt cx="3162300" cy="2345294"/>
          </a:xfrm>
        </p:grpSpPr>
        <p:pic>
          <p:nvPicPr>
            <p:cNvPr id="1028" name="Picture 4" descr="File:Heroin - Heroine.sv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1323974"/>
              <a:ext cx="3162300" cy="210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9273773" y="3299936"/>
              <a:ext cx="895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heroin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659850" y="1367909"/>
            <a:ext cx="2277650" cy="2213491"/>
            <a:chOff x="7974797" y="4244344"/>
            <a:chExt cx="2693203" cy="2449588"/>
          </a:xfrm>
        </p:grpSpPr>
        <p:pic>
          <p:nvPicPr>
            <p:cNvPr id="1032" name="Picture 8" descr="File:Naloxone.sv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4797" y="4244344"/>
              <a:ext cx="2693203" cy="2232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8535688" y="6324600"/>
              <a:ext cx="1370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naltrexone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9200" y="4191000"/>
            <a:ext cx="5859426" cy="1015663"/>
            <a:chOff x="1143000" y="4476690"/>
            <a:chExt cx="5859426" cy="101566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4571729"/>
              <a:ext cx="300362" cy="225272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359856" y="4476690"/>
              <a:ext cx="56425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Decreases pain but highly addictive </a:t>
              </a:r>
            </a:p>
            <a:p>
              <a:r>
                <a:rPr lang="en-US" sz="2000" dirty="0">
                  <a:latin typeface="Arial Rounded MT Bold" pitchFamily="34" charset="0"/>
                </a:rPr>
                <a:t>(addiction potential similar to that of heroin)</a:t>
              </a:r>
            </a:p>
            <a:p>
              <a:endParaRPr lang="en-US" sz="2000" dirty="0">
                <a:latin typeface="Arial Rounded MT Bold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219200" y="5177783"/>
            <a:ext cx="6588052" cy="400110"/>
            <a:chOff x="939324" y="4720008"/>
            <a:chExt cx="6588052" cy="40011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324" y="4811901"/>
              <a:ext cx="300362" cy="225272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143000" y="4720008"/>
              <a:ext cx="6384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MORs expressed in the periaqueductal gray (PAG)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219200" y="5528991"/>
            <a:ext cx="4689815" cy="400110"/>
            <a:chOff x="933450" y="5105400"/>
            <a:chExt cx="4689815" cy="400110"/>
          </a:xfrm>
        </p:grpSpPr>
        <p:sp>
          <p:nvSpPr>
            <p:cNvPr id="47" name="TextBox 46"/>
            <p:cNvSpPr txBox="1"/>
            <p:nvPr/>
          </p:nvSpPr>
          <p:spPr>
            <a:xfrm>
              <a:off x="1143000" y="5105400"/>
              <a:ext cx="4480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MORs expressed in the spinal cord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50" y="5197688"/>
              <a:ext cx="300362" cy="225272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1708844" y="5890167"/>
            <a:ext cx="5442003" cy="882234"/>
            <a:chOff x="1482916" y="5762830"/>
            <a:chExt cx="5442003" cy="882234"/>
          </a:xfrm>
        </p:grpSpPr>
        <p:sp>
          <p:nvSpPr>
            <p:cNvPr id="50" name="TextBox 49"/>
            <p:cNvSpPr txBox="1"/>
            <p:nvPr/>
          </p:nvSpPr>
          <p:spPr>
            <a:xfrm>
              <a:off x="1482916" y="5762830"/>
              <a:ext cx="544200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latin typeface="Arial Rounded MT Bold" pitchFamily="34" charset="0"/>
                </a:rPr>
                <a:t>“The analgesic actions of opiates after systemic delivery are</a:t>
              </a:r>
            </a:p>
            <a:p>
              <a:r>
                <a:rPr lang="en-US" sz="1400" i="1" dirty="0">
                  <a:latin typeface="Arial Rounded MT Bold" pitchFamily="34" charset="0"/>
                </a:rPr>
                <a:t>believed to represent actions in the brain, spinal cord, &amp; in</a:t>
              </a:r>
            </a:p>
            <a:p>
              <a:r>
                <a:rPr lang="en-US" sz="1400" i="1" dirty="0">
                  <a:latin typeface="Arial Rounded MT Bold" pitchFamily="34" charset="0"/>
                </a:rPr>
                <a:t>some instances in the periphery.”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855539" y="6337287"/>
              <a:ext cx="1976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- Goodman &amp; Gilman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733800" y="3886200"/>
            <a:ext cx="13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Arial Rounded MT Bold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57598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5002770" y="2226892"/>
            <a:ext cx="754960" cy="629031"/>
            <a:chOff x="4457700" y="3947242"/>
            <a:chExt cx="754960" cy="62903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4733371" y="3947242"/>
              <a:ext cx="479289" cy="338555"/>
              <a:chOff x="5787432" y="1448010"/>
              <a:chExt cx="650549" cy="477162"/>
            </a:xfrm>
          </p:grpSpPr>
          <p:sp>
            <p:nvSpPr>
              <p:cNvPr id="43" name="Freeform 42"/>
              <p:cNvSpPr/>
              <p:nvPr/>
            </p:nvSpPr>
            <p:spPr>
              <a:xfrm>
                <a:off x="57874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 bwMode="auto">
              <a:xfrm>
                <a:off x="5984583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7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01551"/>
            <a:ext cx="4270398" cy="425489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905000" y="457200"/>
            <a:ext cx="4844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Periaqueductal Gray (PAG)</a:t>
            </a:r>
          </a:p>
        </p:txBody>
      </p:sp>
      <p:sp>
        <p:nvSpPr>
          <p:cNvPr id="2" name="Freeform 1"/>
          <p:cNvSpPr/>
          <p:nvPr/>
        </p:nvSpPr>
        <p:spPr>
          <a:xfrm>
            <a:off x="5519662" y="3901967"/>
            <a:ext cx="88313" cy="414635"/>
          </a:xfrm>
          <a:custGeom>
            <a:avLst/>
            <a:gdLst>
              <a:gd name="connsiteX0" fmla="*/ 90364 w 103344"/>
              <a:gd name="connsiteY0" fmla="*/ 369677 h 370894"/>
              <a:gd name="connsiteX1" fmla="*/ 95127 w 103344"/>
              <a:gd name="connsiteY1" fmla="*/ 95833 h 370894"/>
              <a:gd name="connsiteX2" fmla="*/ 7021 w 103344"/>
              <a:gd name="connsiteY2" fmla="*/ 2964 h 370894"/>
              <a:gd name="connsiteX3" fmla="*/ 14164 w 103344"/>
              <a:gd name="connsiteY3" fmla="*/ 188702 h 370894"/>
              <a:gd name="connsiteX4" fmla="*/ 90364 w 103344"/>
              <a:gd name="connsiteY4" fmla="*/ 369677 h 370894"/>
              <a:gd name="connsiteX0" fmla="*/ 77825 w 88313"/>
              <a:gd name="connsiteY0" fmla="*/ 397435 h 398698"/>
              <a:gd name="connsiteX1" fmla="*/ 82588 w 88313"/>
              <a:gd name="connsiteY1" fmla="*/ 123591 h 398698"/>
              <a:gd name="connsiteX2" fmla="*/ 30200 w 88313"/>
              <a:gd name="connsiteY2" fmla="*/ 2147 h 398698"/>
              <a:gd name="connsiteX3" fmla="*/ 1625 w 88313"/>
              <a:gd name="connsiteY3" fmla="*/ 216460 h 398698"/>
              <a:gd name="connsiteX4" fmla="*/ 77825 w 88313"/>
              <a:gd name="connsiteY4" fmla="*/ 397435 h 398698"/>
              <a:gd name="connsiteX0" fmla="*/ 77825 w 88313"/>
              <a:gd name="connsiteY0" fmla="*/ 410476 h 414635"/>
              <a:gd name="connsiteX1" fmla="*/ 82588 w 88313"/>
              <a:gd name="connsiteY1" fmla="*/ 46144 h 414635"/>
              <a:gd name="connsiteX2" fmla="*/ 30200 w 88313"/>
              <a:gd name="connsiteY2" fmla="*/ 15188 h 414635"/>
              <a:gd name="connsiteX3" fmla="*/ 1625 w 88313"/>
              <a:gd name="connsiteY3" fmla="*/ 229501 h 414635"/>
              <a:gd name="connsiteX4" fmla="*/ 77825 w 88313"/>
              <a:gd name="connsiteY4" fmla="*/ 410476 h 41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13" h="414635">
                <a:moveTo>
                  <a:pt x="77825" y="410476"/>
                </a:moveTo>
                <a:cubicBezTo>
                  <a:pt x="91319" y="379917"/>
                  <a:pt x="90526" y="112025"/>
                  <a:pt x="82588" y="46144"/>
                </a:cubicBezTo>
                <a:cubicBezTo>
                  <a:pt x="74651" y="-19737"/>
                  <a:pt x="43694" y="-290"/>
                  <a:pt x="30200" y="15188"/>
                </a:cubicBezTo>
                <a:cubicBezTo>
                  <a:pt x="16706" y="30666"/>
                  <a:pt x="-6312" y="163620"/>
                  <a:pt x="1625" y="229501"/>
                </a:cubicBezTo>
                <a:cubicBezTo>
                  <a:pt x="9563" y="295382"/>
                  <a:pt x="64331" y="441035"/>
                  <a:pt x="77825" y="410476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18931" y="4691067"/>
            <a:ext cx="1219200" cy="26193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27613" y="5516659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 Rounded MT Bold" pitchFamily="34" charset="0"/>
              </a:rPr>
              <a:t>wikipedia</a:t>
            </a:r>
            <a:endParaRPr lang="en-US" sz="1000" i="1" dirty="0">
              <a:latin typeface="Arial Rounded MT Bold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31" y="1624172"/>
            <a:ext cx="3628269" cy="26430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4800" y="1635443"/>
            <a:ext cx="3238500" cy="369332"/>
            <a:chOff x="304800" y="1635443"/>
            <a:chExt cx="3238500" cy="369332"/>
          </a:xfrm>
        </p:grpSpPr>
        <p:sp>
          <p:nvSpPr>
            <p:cNvPr id="39" name="TextBox 38"/>
            <p:cNvSpPr txBox="1"/>
            <p:nvPr/>
          </p:nvSpPr>
          <p:spPr>
            <a:xfrm>
              <a:off x="566331" y="1635443"/>
              <a:ext cx="2976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mesencephalic</a:t>
              </a:r>
              <a:r>
                <a:rPr lang="en-US" dirty="0">
                  <a:latin typeface="Arial Rounded MT Bold" pitchFamily="34" charset="0"/>
                </a:rPr>
                <a:t> structure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1698782"/>
              <a:ext cx="355601" cy="26670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77577" y="2709446"/>
            <a:ext cx="2719112" cy="830997"/>
            <a:chOff x="577577" y="2709446"/>
            <a:chExt cx="2719112" cy="830997"/>
          </a:xfrm>
        </p:grpSpPr>
        <p:sp>
          <p:nvSpPr>
            <p:cNvPr id="42" name="TextBox 41"/>
            <p:cNvSpPr txBox="1"/>
            <p:nvPr/>
          </p:nvSpPr>
          <p:spPr>
            <a:xfrm>
              <a:off x="727075" y="2709446"/>
              <a:ext cx="25696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constitutes essential</a:t>
              </a:r>
            </a:p>
            <a:p>
              <a:r>
                <a:rPr lang="en-US" sz="1600" dirty="0">
                  <a:latin typeface="Arial Rounded MT Bold" pitchFamily="34" charset="0"/>
                </a:rPr>
                <a:t>neural circuit for opioid-</a:t>
              </a:r>
            </a:p>
            <a:p>
              <a:r>
                <a:rPr lang="en-US" sz="1600" dirty="0">
                  <a:latin typeface="Arial Rounded MT Bold" pitchFamily="34" charset="0"/>
                </a:rPr>
                <a:t>based analgesia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77" y="2791270"/>
              <a:ext cx="251628" cy="18872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04800" y="2055912"/>
            <a:ext cx="2842625" cy="646331"/>
            <a:chOff x="304800" y="2055912"/>
            <a:chExt cx="2842625" cy="646331"/>
          </a:xfrm>
        </p:grpSpPr>
        <p:sp>
          <p:nvSpPr>
            <p:cNvPr id="41" name="TextBox 40"/>
            <p:cNvSpPr txBox="1"/>
            <p:nvPr/>
          </p:nvSpPr>
          <p:spPr>
            <a:xfrm>
              <a:off x="555625" y="2055912"/>
              <a:ext cx="25918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projects to rostral </a:t>
              </a:r>
            </a:p>
            <a:p>
              <a:r>
                <a:rPr lang="en-US" dirty="0">
                  <a:latin typeface="Arial Rounded MT Bold" pitchFamily="34" charset="0"/>
                </a:rPr>
                <a:t>ventromedial medulla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2138357"/>
              <a:ext cx="355601" cy="26670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04800" y="3520804"/>
            <a:ext cx="2819349" cy="369332"/>
            <a:chOff x="304800" y="3520804"/>
            <a:chExt cx="2819349" cy="369332"/>
          </a:xfrm>
        </p:grpSpPr>
        <p:sp>
          <p:nvSpPr>
            <p:cNvPr id="45" name="TextBox 44"/>
            <p:cNvSpPr txBox="1"/>
            <p:nvPr/>
          </p:nvSpPr>
          <p:spPr>
            <a:xfrm>
              <a:off x="555625" y="3520804"/>
              <a:ext cx="2568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high density of MORs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3564728"/>
              <a:ext cx="355601" cy="26670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04800" y="3921443"/>
            <a:ext cx="3119616" cy="1477328"/>
            <a:chOff x="304800" y="3921443"/>
            <a:chExt cx="3119616" cy="1477328"/>
          </a:xfrm>
        </p:grpSpPr>
        <p:sp>
          <p:nvSpPr>
            <p:cNvPr id="52" name="TextBox 51"/>
            <p:cNvSpPr txBox="1"/>
            <p:nvPr/>
          </p:nvSpPr>
          <p:spPr>
            <a:xfrm>
              <a:off x="563696" y="3921443"/>
              <a:ext cx="286072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administration of </a:t>
              </a:r>
            </a:p>
            <a:p>
              <a:r>
                <a:rPr lang="en-US" dirty="0">
                  <a:latin typeface="Arial Rounded MT Bold" pitchFamily="34" charset="0"/>
                </a:rPr>
                <a:t>opioids directly into</a:t>
              </a:r>
            </a:p>
            <a:p>
              <a:r>
                <a:rPr lang="en-US" dirty="0">
                  <a:latin typeface="Arial Rounded MT Bold" pitchFamily="34" charset="0"/>
                </a:rPr>
                <a:t>PAG blocks nociceptive</a:t>
              </a:r>
            </a:p>
            <a:p>
              <a:r>
                <a:rPr lang="en-US" dirty="0">
                  <a:latin typeface="Arial Rounded MT Bold" pitchFamily="34" charset="0"/>
                </a:rPr>
                <a:t>responses in all animals</a:t>
              </a:r>
            </a:p>
            <a:p>
              <a:r>
                <a:rPr lang="en-US" dirty="0">
                  <a:latin typeface="Arial Rounded MT Bold" pitchFamily="34" charset="0"/>
                </a:rPr>
                <a:t>(rodents to primates)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3986213"/>
              <a:ext cx="355601" cy="26670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77577" y="5376446"/>
            <a:ext cx="2896019" cy="338554"/>
            <a:chOff x="577577" y="5376446"/>
            <a:chExt cx="2896019" cy="338554"/>
          </a:xfrm>
        </p:grpSpPr>
        <p:sp>
          <p:nvSpPr>
            <p:cNvPr id="56" name="TextBox 55"/>
            <p:cNvSpPr txBox="1"/>
            <p:nvPr/>
          </p:nvSpPr>
          <p:spPr>
            <a:xfrm>
              <a:off x="727075" y="5376446"/>
              <a:ext cx="27465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naloxone blocks response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77" y="5475717"/>
              <a:ext cx="251628" cy="18872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705600" y="5334000"/>
            <a:ext cx="2109336" cy="1371600"/>
            <a:chOff x="6477000" y="5257800"/>
            <a:chExt cx="2381484" cy="1524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5257800"/>
              <a:ext cx="2381484" cy="1524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477000" y="5257800"/>
              <a:ext cx="2381484" cy="152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4800" y="5678269"/>
            <a:ext cx="3570681" cy="646331"/>
            <a:chOff x="304800" y="5706844"/>
            <a:chExt cx="3570681" cy="646331"/>
          </a:xfrm>
        </p:grpSpPr>
        <p:sp>
          <p:nvSpPr>
            <p:cNvPr id="47" name="TextBox 46"/>
            <p:cNvSpPr txBox="1"/>
            <p:nvPr/>
          </p:nvSpPr>
          <p:spPr>
            <a:xfrm>
              <a:off x="571500" y="5706844"/>
              <a:ext cx="33039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direct electrical stimulation </a:t>
              </a:r>
            </a:p>
            <a:p>
              <a:r>
                <a:rPr lang="en-US" dirty="0">
                  <a:latin typeface="Arial Rounded MT Bold" pitchFamily="34" charset="0"/>
                </a:rPr>
                <a:t>of PAG produces analgesia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5750242"/>
              <a:ext cx="355601" cy="266701"/>
            </a:xfrm>
            <a:prstGeom prst="rect">
              <a:avLst/>
            </a:prstGeom>
          </p:spPr>
        </p:pic>
      </p:grpSp>
      <p:sp>
        <p:nvSpPr>
          <p:cNvPr id="16" name="Freeform 15"/>
          <p:cNvSpPr/>
          <p:nvPr/>
        </p:nvSpPr>
        <p:spPr>
          <a:xfrm rot="1491280">
            <a:off x="5480850" y="3596364"/>
            <a:ext cx="342208" cy="645079"/>
          </a:xfrm>
          <a:custGeom>
            <a:avLst/>
            <a:gdLst>
              <a:gd name="connsiteX0" fmla="*/ 58377 w 687027"/>
              <a:gd name="connsiteY0" fmla="*/ 620371 h 620371"/>
              <a:gd name="connsiteX1" fmla="*/ 10752 w 687027"/>
              <a:gd name="connsiteY1" fmla="*/ 182221 h 620371"/>
              <a:gd name="connsiteX2" fmla="*/ 239352 w 687027"/>
              <a:gd name="connsiteY2" fmla="*/ 77446 h 620371"/>
              <a:gd name="connsiteX3" fmla="*/ 182202 w 687027"/>
              <a:gd name="connsiteY3" fmla="*/ 248896 h 620371"/>
              <a:gd name="connsiteX4" fmla="*/ 172677 w 687027"/>
              <a:gd name="connsiteY4" fmla="*/ 67921 h 620371"/>
              <a:gd name="connsiteX5" fmla="*/ 553677 w 687027"/>
              <a:gd name="connsiteY5" fmla="*/ 10771 h 620371"/>
              <a:gd name="connsiteX6" fmla="*/ 429852 w 687027"/>
              <a:gd name="connsiteY6" fmla="*/ 163171 h 620371"/>
              <a:gd name="connsiteX7" fmla="*/ 525102 w 687027"/>
              <a:gd name="connsiteY7" fmla="*/ 10771 h 620371"/>
              <a:gd name="connsiteX8" fmla="*/ 687027 w 687027"/>
              <a:gd name="connsiteY8" fmla="*/ 525121 h 620371"/>
              <a:gd name="connsiteX0" fmla="*/ 58377 w 687027"/>
              <a:gd name="connsiteY0" fmla="*/ 621949 h 621949"/>
              <a:gd name="connsiteX1" fmla="*/ 10752 w 687027"/>
              <a:gd name="connsiteY1" fmla="*/ 183799 h 621949"/>
              <a:gd name="connsiteX2" fmla="*/ 239352 w 687027"/>
              <a:gd name="connsiteY2" fmla="*/ 79024 h 621949"/>
              <a:gd name="connsiteX3" fmla="*/ 182202 w 687027"/>
              <a:gd name="connsiteY3" fmla="*/ 250474 h 621949"/>
              <a:gd name="connsiteX4" fmla="*/ 141721 w 687027"/>
              <a:gd name="connsiteY4" fmla="*/ 36161 h 621949"/>
              <a:gd name="connsiteX5" fmla="*/ 553677 w 687027"/>
              <a:gd name="connsiteY5" fmla="*/ 12349 h 621949"/>
              <a:gd name="connsiteX6" fmla="*/ 429852 w 687027"/>
              <a:gd name="connsiteY6" fmla="*/ 164749 h 621949"/>
              <a:gd name="connsiteX7" fmla="*/ 525102 w 687027"/>
              <a:gd name="connsiteY7" fmla="*/ 12349 h 621949"/>
              <a:gd name="connsiteX8" fmla="*/ 687027 w 687027"/>
              <a:gd name="connsiteY8" fmla="*/ 526699 h 621949"/>
              <a:gd name="connsiteX0" fmla="*/ 58377 w 687027"/>
              <a:gd name="connsiteY0" fmla="*/ 621844 h 621844"/>
              <a:gd name="connsiteX1" fmla="*/ 10752 w 687027"/>
              <a:gd name="connsiteY1" fmla="*/ 183694 h 621844"/>
              <a:gd name="connsiteX2" fmla="*/ 239352 w 687027"/>
              <a:gd name="connsiteY2" fmla="*/ 78919 h 621844"/>
              <a:gd name="connsiteX3" fmla="*/ 196490 w 687027"/>
              <a:gd name="connsiteY3" fmla="*/ 247988 h 621844"/>
              <a:gd name="connsiteX4" fmla="*/ 141721 w 687027"/>
              <a:gd name="connsiteY4" fmla="*/ 36056 h 621844"/>
              <a:gd name="connsiteX5" fmla="*/ 553677 w 687027"/>
              <a:gd name="connsiteY5" fmla="*/ 12244 h 621844"/>
              <a:gd name="connsiteX6" fmla="*/ 429852 w 687027"/>
              <a:gd name="connsiteY6" fmla="*/ 164644 h 621844"/>
              <a:gd name="connsiteX7" fmla="*/ 525102 w 687027"/>
              <a:gd name="connsiteY7" fmla="*/ 12244 h 621844"/>
              <a:gd name="connsiteX8" fmla="*/ 687027 w 687027"/>
              <a:gd name="connsiteY8" fmla="*/ 526594 h 621844"/>
              <a:gd name="connsiteX0" fmla="*/ 58377 w 687027"/>
              <a:gd name="connsiteY0" fmla="*/ 648016 h 648016"/>
              <a:gd name="connsiteX1" fmla="*/ 10752 w 687027"/>
              <a:gd name="connsiteY1" fmla="*/ 209866 h 648016"/>
              <a:gd name="connsiteX2" fmla="*/ 239352 w 687027"/>
              <a:gd name="connsiteY2" fmla="*/ 105091 h 648016"/>
              <a:gd name="connsiteX3" fmla="*/ 196490 w 687027"/>
              <a:gd name="connsiteY3" fmla="*/ 274160 h 648016"/>
              <a:gd name="connsiteX4" fmla="*/ 141721 w 687027"/>
              <a:gd name="connsiteY4" fmla="*/ 62228 h 648016"/>
              <a:gd name="connsiteX5" fmla="*/ 553677 w 687027"/>
              <a:gd name="connsiteY5" fmla="*/ 38416 h 648016"/>
              <a:gd name="connsiteX6" fmla="*/ 429852 w 687027"/>
              <a:gd name="connsiteY6" fmla="*/ 190816 h 648016"/>
              <a:gd name="connsiteX7" fmla="*/ 456046 w 687027"/>
              <a:gd name="connsiteY7" fmla="*/ 9841 h 648016"/>
              <a:gd name="connsiteX8" fmla="*/ 687027 w 687027"/>
              <a:gd name="connsiteY8" fmla="*/ 552766 h 648016"/>
              <a:gd name="connsiteX0" fmla="*/ 58377 w 687027"/>
              <a:gd name="connsiteY0" fmla="*/ 647936 h 647936"/>
              <a:gd name="connsiteX1" fmla="*/ 10752 w 687027"/>
              <a:gd name="connsiteY1" fmla="*/ 209786 h 647936"/>
              <a:gd name="connsiteX2" fmla="*/ 239352 w 687027"/>
              <a:gd name="connsiteY2" fmla="*/ 105011 h 647936"/>
              <a:gd name="connsiteX3" fmla="*/ 196490 w 687027"/>
              <a:gd name="connsiteY3" fmla="*/ 274080 h 647936"/>
              <a:gd name="connsiteX4" fmla="*/ 141721 w 687027"/>
              <a:gd name="connsiteY4" fmla="*/ 62148 h 647936"/>
              <a:gd name="connsiteX5" fmla="*/ 360796 w 687027"/>
              <a:gd name="connsiteY5" fmla="*/ 24048 h 647936"/>
              <a:gd name="connsiteX6" fmla="*/ 429852 w 687027"/>
              <a:gd name="connsiteY6" fmla="*/ 190736 h 647936"/>
              <a:gd name="connsiteX7" fmla="*/ 456046 w 687027"/>
              <a:gd name="connsiteY7" fmla="*/ 9761 h 647936"/>
              <a:gd name="connsiteX8" fmla="*/ 687027 w 687027"/>
              <a:gd name="connsiteY8" fmla="*/ 552686 h 647936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301265 w 687027"/>
              <a:gd name="connsiteY7" fmla="*/ 54354 h 632998"/>
              <a:gd name="connsiteX8" fmla="*/ 687027 w 687027"/>
              <a:gd name="connsiteY8" fmla="*/ 537748 h 632998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301265 w 687027"/>
              <a:gd name="connsiteY7" fmla="*/ 54354 h 632998"/>
              <a:gd name="connsiteX8" fmla="*/ 687027 w 687027"/>
              <a:gd name="connsiteY8" fmla="*/ 537748 h 632998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408422 w 687027"/>
              <a:gd name="connsiteY7" fmla="*/ 44829 h 632998"/>
              <a:gd name="connsiteX8" fmla="*/ 687027 w 687027"/>
              <a:gd name="connsiteY8" fmla="*/ 537748 h 632998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5072 w 683722"/>
              <a:gd name="connsiteY0" fmla="*/ 639287 h 639287"/>
              <a:gd name="connsiteX1" fmla="*/ 7447 w 683722"/>
              <a:gd name="connsiteY1" fmla="*/ 201137 h 639287"/>
              <a:gd name="connsiteX2" fmla="*/ 188422 w 683722"/>
              <a:gd name="connsiteY2" fmla="*/ 113031 h 639287"/>
              <a:gd name="connsiteX3" fmla="*/ 193185 w 683722"/>
              <a:gd name="connsiteY3" fmla="*/ 265431 h 639287"/>
              <a:gd name="connsiteX4" fmla="*/ 138416 w 683722"/>
              <a:gd name="connsiteY4" fmla="*/ 53499 h 639287"/>
              <a:gd name="connsiteX5" fmla="*/ 357491 w 683722"/>
              <a:gd name="connsiteY5" fmla="*/ 15399 h 639287"/>
              <a:gd name="connsiteX6" fmla="*/ 417022 w 683722"/>
              <a:gd name="connsiteY6" fmla="*/ 267812 h 639287"/>
              <a:gd name="connsiteX7" fmla="*/ 405117 w 683722"/>
              <a:gd name="connsiteY7" fmla="*/ 51118 h 639287"/>
              <a:gd name="connsiteX8" fmla="*/ 683722 w 683722"/>
              <a:gd name="connsiteY8" fmla="*/ 544037 h 639287"/>
              <a:gd name="connsiteX0" fmla="*/ 55072 w 683722"/>
              <a:gd name="connsiteY0" fmla="*/ 639287 h 639287"/>
              <a:gd name="connsiteX1" fmla="*/ 7447 w 683722"/>
              <a:gd name="connsiteY1" fmla="*/ 201137 h 639287"/>
              <a:gd name="connsiteX2" fmla="*/ 188422 w 683722"/>
              <a:gd name="connsiteY2" fmla="*/ 113031 h 639287"/>
              <a:gd name="connsiteX3" fmla="*/ 193185 w 683722"/>
              <a:gd name="connsiteY3" fmla="*/ 265431 h 639287"/>
              <a:gd name="connsiteX4" fmla="*/ 138416 w 683722"/>
              <a:gd name="connsiteY4" fmla="*/ 53499 h 639287"/>
              <a:gd name="connsiteX5" fmla="*/ 357491 w 683722"/>
              <a:gd name="connsiteY5" fmla="*/ 15399 h 639287"/>
              <a:gd name="connsiteX6" fmla="*/ 417022 w 683722"/>
              <a:gd name="connsiteY6" fmla="*/ 267812 h 639287"/>
              <a:gd name="connsiteX7" fmla="*/ 405117 w 683722"/>
              <a:gd name="connsiteY7" fmla="*/ 51118 h 639287"/>
              <a:gd name="connsiteX8" fmla="*/ 683722 w 683722"/>
              <a:gd name="connsiteY8" fmla="*/ 544037 h 639287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405117 w 683722"/>
              <a:gd name="connsiteY7" fmla="*/ 4989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7156"/>
              <a:gd name="connsiteY0" fmla="*/ 638062 h 638062"/>
              <a:gd name="connsiteX1" fmla="*/ 7447 w 597156"/>
              <a:gd name="connsiteY1" fmla="*/ 199912 h 638062"/>
              <a:gd name="connsiteX2" fmla="*/ 188422 w 597156"/>
              <a:gd name="connsiteY2" fmla="*/ 111806 h 638062"/>
              <a:gd name="connsiteX3" fmla="*/ 193185 w 597156"/>
              <a:gd name="connsiteY3" fmla="*/ 264206 h 638062"/>
              <a:gd name="connsiteX4" fmla="*/ 138416 w 597156"/>
              <a:gd name="connsiteY4" fmla="*/ 52274 h 638062"/>
              <a:gd name="connsiteX5" fmla="*/ 357491 w 597156"/>
              <a:gd name="connsiteY5" fmla="*/ 14174 h 638062"/>
              <a:gd name="connsiteX6" fmla="*/ 405116 w 597156"/>
              <a:gd name="connsiteY6" fmla="*/ 249918 h 638062"/>
              <a:gd name="connsiteX7" fmla="*/ 390829 w 597156"/>
              <a:gd name="connsiteY7" fmla="*/ 107043 h 638062"/>
              <a:gd name="connsiteX8" fmla="*/ 595616 w 597156"/>
              <a:gd name="connsiteY8" fmla="*/ 514237 h 638062"/>
              <a:gd name="connsiteX9" fmla="*/ 483166 w 597156"/>
              <a:gd name="connsiteY9" fmla="*/ 132124 h 638062"/>
              <a:gd name="connsiteX0" fmla="*/ 55072 w 598315"/>
              <a:gd name="connsiteY0" fmla="*/ 638062 h 638062"/>
              <a:gd name="connsiteX1" fmla="*/ 7447 w 598315"/>
              <a:gd name="connsiteY1" fmla="*/ 199912 h 638062"/>
              <a:gd name="connsiteX2" fmla="*/ 188422 w 598315"/>
              <a:gd name="connsiteY2" fmla="*/ 111806 h 638062"/>
              <a:gd name="connsiteX3" fmla="*/ 193185 w 598315"/>
              <a:gd name="connsiteY3" fmla="*/ 264206 h 638062"/>
              <a:gd name="connsiteX4" fmla="*/ 138416 w 598315"/>
              <a:gd name="connsiteY4" fmla="*/ 52274 h 638062"/>
              <a:gd name="connsiteX5" fmla="*/ 357491 w 598315"/>
              <a:gd name="connsiteY5" fmla="*/ 14174 h 638062"/>
              <a:gd name="connsiteX6" fmla="*/ 405116 w 598315"/>
              <a:gd name="connsiteY6" fmla="*/ 249918 h 638062"/>
              <a:gd name="connsiteX7" fmla="*/ 390829 w 598315"/>
              <a:gd name="connsiteY7" fmla="*/ 107043 h 638062"/>
              <a:gd name="connsiteX8" fmla="*/ 595616 w 598315"/>
              <a:gd name="connsiteY8" fmla="*/ 514237 h 638062"/>
              <a:gd name="connsiteX9" fmla="*/ 533172 w 598315"/>
              <a:gd name="connsiteY9" fmla="*/ 108312 h 638062"/>
              <a:gd name="connsiteX0" fmla="*/ 55072 w 598315"/>
              <a:gd name="connsiteY0" fmla="*/ 638062 h 638062"/>
              <a:gd name="connsiteX1" fmla="*/ 7447 w 598315"/>
              <a:gd name="connsiteY1" fmla="*/ 199912 h 638062"/>
              <a:gd name="connsiteX2" fmla="*/ 188422 w 598315"/>
              <a:gd name="connsiteY2" fmla="*/ 111806 h 638062"/>
              <a:gd name="connsiteX3" fmla="*/ 193185 w 598315"/>
              <a:gd name="connsiteY3" fmla="*/ 264206 h 638062"/>
              <a:gd name="connsiteX4" fmla="*/ 138416 w 598315"/>
              <a:gd name="connsiteY4" fmla="*/ 52274 h 638062"/>
              <a:gd name="connsiteX5" fmla="*/ 357491 w 598315"/>
              <a:gd name="connsiteY5" fmla="*/ 14174 h 638062"/>
              <a:gd name="connsiteX6" fmla="*/ 405116 w 598315"/>
              <a:gd name="connsiteY6" fmla="*/ 249918 h 638062"/>
              <a:gd name="connsiteX7" fmla="*/ 390829 w 598315"/>
              <a:gd name="connsiteY7" fmla="*/ 107043 h 638062"/>
              <a:gd name="connsiteX8" fmla="*/ 478403 w 598315"/>
              <a:gd name="connsiteY8" fmla="*/ 136887 h 638062"/>
              <a:gd name="connsiteX9" fmla="*/ 595616 w 598315"/>
              <a:gd name="connsiteY9" fmla="*/ 514237 h 638062"/>
              <a:gd name="connsiteX10" fmla="*/ 533172 w 598315"/>
              <a:gd name="connsiteY10" fmla="*/ 108312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478403 w 595616"/>
              <a:gd name="connsiteY8" fmla="*/ 136887 h 638062"/>
              <a:gd name="connsiteX9" fmla="*/ 595616 w 595616"/>
              <a:gd name="connsiteY9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30791 w 595616"/>
              <a:gd name="connsiteY8" fmla="*/ 94025 h 638062"/>
              <a:gd name="connsiteX9" fmla="*/ 595616 w 595616"/>
              <a:gd name="connsiteY9" fmla="*/ 514237 h 638062"/>
              <a:gd name="connsiteX0" fmla="*/ 55072 w 643241"/>
              <a:gd name="connsiteY0" fmla="*/ 638062 h 638062"/>
              <a:gd name="connsiteX1" fmla="*/ 7447 w 643241"/>
              <a:gd name="connsiteY1" fmla="*/ 199912 h 638062"/>
              <a:gd name="connsiteX2" fmla="*/ 188422 w 643241"/>
              <a:gd name="connsiteY2" fmla="*/ 111806 h 638062"/>
              <a:gd name="connsiteX3" fmla="*/ 193185 w 643241"/>
              <a:gd name="connsiteY3" fmla="*/ 264206 h 638062"/>
              <a:gd name="connsiteX4" fmla="*/ 138416 w 643241"/>
              <a:gd name="connsiteY4" fmla="*/ 52274 h 638062"/>
              <a:gd name="connsiteX5" fmla="*/ 357491 w 643241"/>
              <a:gd name="connsiteY5" fmla="*/ 14174 h 638062"/>
              <a:gd name="connsiteX6" fmla="*/ 405116 w 643241"/>
              <a:gd name="connsiteY6" fmla="*/ 249918 h 638062"/>
              <a:gd name="connsiteX7" fmla="*/ 390829 w 643241"/>
              <a:gd name="connsiteY7" fmla="*/ 107043 h 638062"/>
              <a:gd name="connsiteX8" fmla="*/ 530791 w 643241"/>
              <a:gd name="connsiteY8" fmla="*/ 94025 h 638062"/>
              <a:gd name="connsiteX9" fmla="*/ 643241 w 643241"/>
              <a:gd name="connsiteY9" fmla="*/ 521381 h 638062"/>
              <a:gd name="connsiteX0" fmla="*/ 234967 w 823136"/>
              <a:gd name="connsiteY0" fmla="*/ 638062 h 638062"/>
              <a:gd name="connsiteX1" fmla="*/ 1595 w 823136"/>
              <a:gd name="connsiteY1" fmla="*/ 203327 h 638062"/>
              <a:gd name="connsiteX2" fmla="*/ 368317 w 823136"/>
              <a:gd name="connsiteY2" fmla="*/ 111806 h 638062"/>
              <a:gd name="connsiteX3" fmla="*/ 373080 w 823136"/>
              <a:gd name="connsiteY3" fmla="*/ 264206 h 638062"/>
              <a:gd name="connsiteX4" fmla="*/ 318311 w 823136"/>
              <a:gd name="connsiteY4" fmla="*/ 52274 h 638062"/>
              <a:gd name="connsiteX5" fmla="*/ 537386 w 823136"/>
              <a:gd name="connsiteY5" fmla="*/ 14174 h 638062"/>
              <a:gd name="connsiteX6" fmla="*/ 585011 w 823136"/>
              <a:gd name="connsiteY6" fmla="*/ 249918 h 638062"/>
              <a:gd name="connsiteX7" fmla="*/ 570724 w 823136"/>
              <a:gd name="connsiteY7" fmla="*/ 107043 h 638062"/>
              <a:gd name="connsiteX8" fmla="*/ 710686 w 823136"/>
              <a:gd name="connsiteY8" fmla="*/ 94025 h 638062"/>
              <a:gd name="connsiteX9" fmla="*/ 823136 w 823136"/>
              <a:gd name="connsiteY9" fmla="*/ 521381 h 638062"/>
              <a:gd name="connsiteX0" fmla="*/ 234967 w 983376"/>
              <a:gd name="connsiteY0" fmla="*/ 638062 h 638062"/>
              <a:gd name="connsiteX1" fmla="*/ 1595 w 983376"/>
              <a:gd name="connsiteY1" fmla="*/ 203327 h 638062"/>
              <a:gd name="connsiteX2" fmla="*/ 368317 w 983376"/>
              <a:gd name="connsiteY2" fmla="*/ 111806 h 638062"/>
              <a:gd name="connsiteX3" fmla="*/ 373080 w 983376"/>
              <a:gd name="connsiteY3" fmla="*/ 264206 h 638062"/>
              <a:gd name="connsiteX4" fmla="*/ 318311 w 983376"/>
              <a:gd name="connsiteY4" fmla="*/ 52274 h 638062"/>
              <a:gd name="connsiteX5" fmla="*/ 537386 w 983376"/>
              <a:gd name="connsiteY5" fmla="*/ 14174 h 638062"/>
              <a:gd name="connsiteX6" fmla="*/ 585011 w 983376"/>
              <a:gd name="connsiteY6" fmla="*/ 249918 h 638062"/>
              <a:gd name="connsiteX7" fmla="*/ 570724 w 983376"/>
              <a:gd name="connsiteY7" fmla="*/ 107043 h 638062"/>
              <a:gd name="connsiteX8" fmla="*/ 979446 w 983376"/>
              <a:gd name="connsiteY8" fmla="*/ 95726 h 638062"/>
              <a:gd name="connsiteX9" fmla="*/ 823136 w 983376"/>
              <a:gd name="connsiteY9" fmla="*/ 521381 h 638062"/>
              <a:gd name="connsiteX0" fmla="*/ 234967 w 983518"/>
              <a:gd name="connsiteY0" fmla="*/ 638062 h 646147"/>
              <a:gd name="connsiteX1" fmla="*/ 1595 w 983518"/>
              <a:gd name="connsiteY1" fmla="*/ 203327 h 646147"/>
              <a:gd name="connsiteX2" fmla="*/ 368317 w 983518"/>
              <a:gd name="connsiteY2" fmla="*/ 111806 h 646147"/>
              <a:gd name="connsiteX3" fmla="*/ 373080 w 983518"/>
              <a:gd name="connsiteY3" fmla="*/ 264206 h 646147"/>
              <a:gd name="connsiteX4" fmla="*/ 318311 w 983518"/>
              <a:gd name="connsiteY4" fmla="*/ 52274 h 646147"/>
              <a:gd name="connsiteX5" fmla="*/ 537386 w 983518"/>
              <a:gd name="connsiteY5" fmla="*/ 14174 h 646147"/>
              <a:gd name="connsiteX6" fmla="*/ 585011 w 983518"/>
              <a:gd name="connsiteY6" fmla="*/ 249918 h 646147"/>
              <a:gd name="connsiteX7" fmla="*/ 570724 w 983518"/>
              <a:gd name="connsiteY7" fmla="*/ 107043 h 646147"/>
              <a:gd name="connsiteX8" fmla="*/ 979446 w 983518"/>
              <a:gd name="connsiteY8" fmla="*/ 95726 h 646147"/>
              <a:gd name="connsiteX9" fmla="*/ 830875 w 983518"/>
              <a:gd name="connsiteY9" fmla="*/ 646113 h 646147"/>
              <a:gd name="connsiteX0" fmla="*/ 357361 w 981928"/>
              <a:gd name="connsiteY0" fmla="*/ 634011 h 646147"/>
              <a:gd name="connsiteX1" fmla="*/ 5 w 981928"/>
              <a:gd name="connsiteY1" fmla="*/ 203327 h 646147"/>
              <a:gd name="connsiteX2" fmla="*/ 366727 w 981928"/>
              <a:gd name="connsiteY2" fmla="*/ 111806 h 646147"/>
              <a:gd name="connsiteX3" fmla="*/ 371490 w 981928"/>
              <a:gd name="connsiteY3" fmla="*/ 264206 h 646147"/>
              <a:gd name="connsiteX4" fmla="*/ 316721 w 981928"/>
              <a:gd name="connsiteY4" fmla="*/ 52274 h 646147"/>
              <a:gd name="connsiteX5" fmla="*/ 535796 w 981928"/>
              <a:gd name="connsiteY5" fmla="*/ 14174 h 646147"/>
              <a:gd name="connsiteX6" fmla="*/ 583421 w 981928"/>
              <a:gd name="connsiteY6" fmla="*/ 249918 h 646147"/>
              <a:gd name="connsiteX7" fmla="*/ 569134 w 981928"/>
              <a:gd name="connsiteY7" fmla="*/ 107043 h 646147"/>
              <a:gd name="connsiteX8" fmla="*/ 977856 w 981928"/>
              <a:gd name="connsiteY8" fmla="*/ 95726 h 646147"/>
              <a:gd name="connsiteX9" fmla="*/ 829285 w 981928"/>
              <a:gd name="connsiteY9" fmla="*/ 646113 h 646147"/>
              <a:gd name="connsiteX0" fmla="*/ 357361 w 981928"/>
              <a:gd name="connsiteY0" fmla="*/ 634011 h 646147"/>
              <a:gd name="connsiteX1" fmla="*/ 5 w 981928"/>
              <a:gd name="connsiteY1" fmla="*/ 203327 h 646147"/>
              <a:gd name="connsiteX2" fmla="*/ 366727 w 981928"/>
              <a:gd name="connsiteY2" fmla="*/ 111806 h 646147"/>
              <a:gd name="connsiteX3" fmla="*/ 371490 w 981928"/>
              <a:gd name="connsiteY3" fmla="*/ 264206 h 646147"/>
              <a:gd name="connsiteX4" fmla="*/ 316721 w 981928"/>
              <a:gd name="connsiteY4" fmla="*/ 52274 h 646147"/>
              <a:gd name="connsiteX5" fmla="*/ 535796 w 981928"/>
              <a:gd name="connsiteY5" fmla="*/ 14174 h 646147"/>
              <a:gd name="connsiteX6" fmla="*/ 583421 w 981928"/>
              <a:gd name="connsiteY6" fmla="*/ 249918 h 646147"/>
              <a:gd name="connsiteX7" fmla="*/ 569134 w 981928"/>
              <a:gd name="connsiteY7" fmla="*/ 107043 h 646147"/>
              <a:gd name="connsiteX8" fmla="*/ 977856 w 981928"/>
              <a:gd name="connsiteY8" fmla="*/ 95726 h 646147"/>
              <a:gd name="connsiteX9" fmla="*/ 829285 w 981928"/>
              <a:gd name="connsiteY9" fmla="*/ 646113 h 646147"/>
              <a:gd name="connsiteX0" fmla="*/ 370219 w 994786"/>
              <a:gd name="connsiteY0" fmla="*/ 634011 h 646147"/>
              <a:gd name="connsiteX1" fmla="*/ 12863 w 994786"/>
              <a:gd name="connsiteY1" fmla="*/ 203327 h 646147"/>
              <a:gd name="connsiteX2" fmla="*/ 255139 w 994786"/>
              <a:gd name="connsiteY2" fmla="*/ 121178 h 646147"/>
              <a:gd name="connsiteX3" fmla="*/ 384348 w 994786"/>
              <a:gd name="connsiteY3" fmla="*/ 264206 h 646147"/>
              <a:gd name="connsiteX4" fmla="*/ 329579 w 994786"/>
              <a:gd name="connsiteY4" fmla="*/ 52274 h 646147"/>
              <a:gd name="connsiteX5" fmla="*/ 548654 w 994786"/>
              <a:gd name="connsiteY5" fmla="*/ 14174 h 646147"/>
              <a:gd name="connsiteX6" fmla="*/ 596279 w 994786"/>
              <a:gd name="connsiteY6" fmla="*/ 249918 h 646147"/>
              <a:gd name="connsiteX7" fmla="*/ 581992 w 994786"/>
              <a:gd name="connsiteY7" fmla="*/ 107043 h 646147"/>
              <a:gd name="connsiteX8" fmla="*/ 990714 w 994786"/>
              <a:gd name="connsiteY8" fmla="*/ 95726 h 646147"/>
              <a:gd name="connsiteX9" fmla="*/ 842143 w 994786"/>
              <a:gd name="connsiteY9" fmla="*/ 646113 h 646147"/>
              <a:gd name="connsiteX0" fmla="*/ 370219 w 994786"/>
              <a:gd name="connsiteY0" fmla="*/ 634011 h 646147"/>
              <a:gd name="connsiteX1" fmla="*/ 12863 w 994786"/>
              <a:gd name="connsiteY1" fmla="*/ 203327 h 646147"/>
              <a:gd name="connsiteX2" fmla="*/ 255139 w 994786"/>
              <a:gd name="connsiteY2" fmla="*/ 121178 h 646147"/>
              <a:gd name="connsiteX3" fmla="*/ 384348 w 994786"/>
              <a:gd name="connsiteY3" fmla="*/ 264206 h 646147"/>
              <a:gd name="connsiteX4" fmla="*/ 329579 w 994786"/>
              <a:gd name="connsiteY4" fmla="*/ 52274 h 646147"/>
              <a:gd name="connsiteX5" fmla="*/ 548654 w 994786"/>
              <a:gd name="connsiteY5" fmla="*/ 14174 h 646147"/>
              <a:gd name="connsiteX6" fmla="*/ 596279 w 994786"/>
              <a:gd name="connsiteY6" fmla="*/ 249918 h 646147"/>
              <a:gd name="connsiteX7" fmla="*/ 581992 w 994786"/>
              <a:gd name="connsiteY7" fmla="*/ 107043 h 646147"/>
              <a:gd name="connsiteX8" fmla="*/ 990714 w 994786"/>
              <a:gd name="connsiteY8" fmla="*/ 95726 h 646147"/>
              <a:gd name="connsiteX9" fmla="*/ 842143 w 994786"/>
              <a:gd name="connsiteY9" fmla="*/ 646113 h 646147"/>
              <a:gd name="connsiteX0" fmla="*/ 370219 w 994786"/>
              <a:gd name="connsiteY0" fmla="*/ 632943 h 645079"/>
              <a:gd name="connsiteX1" fmla="*/ 12863 w 994786"/>
              <a:gd name="connsiteY1" fmla="*/ 202259 h 645079"/>
              <a:gd name="connsiteX2" fmla="*/ 255139 w 994786"/>
              <a:gd name="connsiteY2" fmla="*/ 120110 h 645079"/>
              <a:gd name="connsiteX3" fmla="*/ 384348 w 994786"/>
              <a:gd name="connsiteY3" fmla="*/ 263138 h 645079"/>
              <a:gd name="connsiteX4" fmla="*/ 329579 w 994786"/>
              <a:gd name="connsiteY4" fmla="*/ 51206 h 645079"/>
              <a:gd name="connsiteX5" fmla="*/ 548654 w 994786"/>
              <a:gd name="connsiteY5" fmla="*/ 13106 h 645079"/>
              <a:gd name="connsiteX6" fmla="*/ 736627 w 994786"/>
              <a:gd name="connsiteY6" fmla="*/ 234314 h 645079"/>
              <a:gd name="connsiteX7" fmla="*/ 581992 w 994786"/>
              <a:gd name="connsiteY7" fmla="*/ 105975 h 645079"/>
              <a:gd name="connsiteX8" fmla="*/ 990714 w 994786"/>
              <a:gd name="connsiteY8" fmla="*/ 94658 h 645079"/>
              <a:gd name="connsiteX9" fmla="*/ 842143 w 994786"/>
              <a:gd name="connsiteY9" fmla="*/ 645045 h 645079"/>
              <a:gd name="connsiteX0" fmla="*/ 368217 w 992784"/>
              <a:gd name="connsiteY0" fmla="*/ 632943 h 645079"/>
              <a:gd name="connsiteX1" fmla="*/ 10861 w 992784"/>
              <a:gd name="connsiteY1" fmla="*/ 202259 h 645079"/>
              <a:gd name="connsiteX2" fmla="*/ 253137 w 992784"/>
              <a:gd name="connsiteY2" fmla="*/ 120110 h 645079"/>
              <a:gd name="connsiteX3" fmla="*/ 382346 w 992784"/>
              <a:gd name="connsiteY3" fmla="*/ 263138 h 645079"/>
              <a:gd name="connsiteX4" fmla="*/ 327577 w 992784"/>
              <a:gd name="connsiteY4" fmla="*/ 51206 h 645079"/>
              <a:gd name="connsiteX5" fmla="*/ 546652 w 992784"/>
              <a:gd name="connsiteY5" fmla="*/ 13106 h 645079"/>
              <a:gd name="connsiteX6" fmla="*/ 734625 w 992784"/>
              <a:gd name="connsiteY6" fmla="*/ 234314 h 645079"/>
              <a:gd name="connsiteX7" fmla="*/ 579990 w 992784"/>
              <a:gd name="connsiteY7" fmla="*/ 105975 h 645079"/>
              <a:gd name="connsiteX8" fmla="*/ 988712 w 992784"/>
              <a:gd name="connsiteY8" fmla="*/ 94658 h 645079"/>
              <a:gd name="connsiteX9" fmla="*/ 840141 w 992784"/>
              <a:gd name="connsiteY9" fmla="*/ 645045 h 645079"/>
              <a:gd name="connsiteX0" fmla="*/ 368217 w 992784"/>
              <a:gd name="connsiteY0" fmla="*/ 632943 h 645079"/>
              <a:gd name="connsiteX1" fmla="*/ 10861 w 992784"/>
              <a:gd name="connsiteY1" fmla="*/ 202259 h 645079"/>
              <a:gd name="connsiteX2" fmla="*/ 253137 w 992784"/>
              <a:gd name="connsiteY2" fmla="*/ 120110 h 645079"/>
              <a:gd name="connsiteX3" fmla="*/ 382346 w 992784"/>
              <a:gd name="connsiteY3" fmla="*/ 263138 h 645079"/>
              <a:gd name="connsiteX4" fmla="*/ 327577 w 992784"/>
              <a:gd name="connsiteY4" fmla="*/ 51206 h 645079"/>
              <a:gd name="connsiteX5" fmla="*/ 546652 w 992784"/>
              <a:gd name="connsiteY5" fmla="*/ 13106 h 645079"/>
              <a:gd name="connsiteX6" fmla="*/ 734625 w 992784"/>
              <a:gd name="connsiteY6" fmla="*/ 234314 h 645079"/>
              <a:gd name="connsiteX7" fmla="*/ 579990 w 992784"/>
              <a:gd name="connsiteY7" fmla="*/ 105975 h 645079"/>
              <a:gd name="connsiteX8" fmla="*/ 988712 w 992784"/>
              <a:gd name="connsiteY8" fmla="*/ 94658 h 645079"/>
              <a:gd name="connsiteX9" fmla="*/ 840141 w 992784"/>
              <a:gd name="connsiteY9" fmla="*/ 645045 h 64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784" h="645079">
                <a:moveTo>
                  <a:pt x="368217" y="632943"/>
                </a:moveTo>
                <a:cubicBezTo>
                  <a:pt x="329323" y="459111"/>
                  <a:pt x="25478" y="233348"/>
                  <a:pt x="10861" y="202259"/>
                </a:cubicBezTo>
                <a:cubicBezTo>
                  <a:pt x="-3756" y="171170"/>
                  <a:pt x="-46974" y="147996"/>
                  <a:pt x="253137" y="120110"/>
                </a:cubicBezTo>
                <a:cubicBezTo>
                  <a:pt x="553248" y="92224"/>
                  <a:pt x="539781" y="276371"/>
                  <a:pt x="382346" y="263138"/>
                </a:cubicBezTo>
                <a:cubicBezTo>
                  <a:pt x="224911" y="249905"/>
                  <a:pt x="300193" y="92878"/>
                  <a:pt x="327577" y="51206"/>
                </a:cubicBezTo>
                <a:cubicBezTo>
                  <a:pt x="354961" y="9534"/>
                  <a:pt x="478811" y="-17412"/>
                  <a:pt x="546652" y="13106"/>
                </a:cubicBezTo>
                <a:cubicBezTo>
                  <a:pt x="614493" y="43624"/>
                  <a:pt x="921305" y="220611"/>
                  <a:pt x="734625" y="234314"/>
                </a:cubicBezTo>
                <a:cubicBezTo>
                  <a:pt x="547945" y="248017"/>
                  <a:pt x="537642" y="129251"/>
                  <a:pt x="579990" y="105975"/>
                </a:cubicBezTo>
                <a:cubicBezTo>
                  <a:pt x="622338" y="82699"/>
                  <a:pt x="954581" y="26792"/>
                  <a:pt x="988712" y="94658"/>
                </a:cubicBezTo>
                <a:cubicBezTo>
                  <a:pt x="1022843" y="162524"/>
                  <a:pt x="831013" y="649807"/>
                  <a:pt x="840141" y="64504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5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5002770" y="2226892"/>
            <a:ext cx="754960" cy="629031"/>
            <a:chOff x="4457700" y="3947242"/>
            <a:chExt cx="754960" cy="62903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4733371" y="3947242"/>
              <a:ext cx="479289" cy="338555"/>
              <a:chOff x="5787432" y="1448010"/>
              <a:chExt cx="650549" cy="477162"/>
            </a:xfrm>
          </p:grpSpPr>
          <p:sp>
            <p:nvSpPr>
              <p:cNvPr id="43" name="Freeform 42"/>
              <p:cNvSpPr/>
              <p:nvPr/>
            </p:nvSpPr>
            <p:spPr>
              <a:xfrm>
                <a:off x="57874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 bwMode="auto">
              <a:xfrm>
                <a:off x="5984583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7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01551"/>
            <a:ext cx="4270398" cy="425489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905000" y="457200"/>
            <a:ext cx="4844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Periaqueductal Gray (PAG)</a:t>
            </a:r>
          </a:p>
        </p:txBody>
      </p:sp>
      <p:sp>
        <p:nvSpPr>
          <p:cNvPr id="2" name="Freeform 1"/>
          <p:cNvSpPr/>
          <p:nvPr/>
        </p:nvSpPr>
        <p:spPr>
          <a:xfrm>
            <a:off x="5519662" y="3901967"/>
            <a:ext cx="88313" cy="414635"/>
          </a:xfrm>
          <a:custGeom>
            <a:avLst/>
            <a:gdLst>
              <a:gd name="connsiteX0" fmla="*/ 90364 w 103344"/>
              <a:gd name="connsiteY0" fmla="*/ 369677 h 370894"/>
              <a:gd name="connsiteX1" fmla="*/ 95127 w 103344"/>
              <a:gd name="connsiteY1" fmla="*/ 95833 h 370894"/>
              <a:gd name="connsiteX2" fmla="*/ 7021 w 103344"/>
              <a:gd name="connsiteY2" fmla="*/ 2964 h 370894"/>
              <a:gd name="connsiteX3" fmla="*/ 14164 w 103344"/>
              <a:gd name="connsiteY3" fmla="*/ 188702 h 370894"/>
              <a:gd name="connsiteX4" fmla="*/ 90364 w 103344"/>
              <a:gd name="connsiteY4" fmla="*/ 369677 h 370894"/>
              <a:gd name="connsiteX0" fmla="*/ 77825 w 88313"/>
              <a:gd name="connsiteY0" fmla="*/ 397435 h 398698"/>
              <a:gd name="connsiteX1" fmla="*/ 82588 w 88313"/>
              <a:gd name="connsiteY1" fmla="*/ 123591 h 398698"/>
              <a:gd name="connsiteX2" fmla="*/ 30200 w 88313"/>
              <a:gd name="connsiteY2" fmla="*/ 2147 h 398698"/>
              <a:gd name="connsiteX3" fmla="*/ 1625 w 88313"/>
              <a:gd name="connsiteY3" fmla="*/ 216460 h 398698"/>
              <a:gd name="connsiteX4" fmla="*/ 77825 w 88313"/>
              <a:gd name="connsiteY4" fmla="*/ 397435 h 398698"/>
              <a:gd name="connsiteX0" fmla="*/ 77825 w 88313"/>
              <a:gd name="connsiteY0" fmla="*/ 410476 h 414635"/>
              <a:gd name="connsiteX1" fmla="*/ 82588 w 88313"/>
              <a:gd name="connsiteY1" fmla="*/ 46144 h 414635"/>
              <a:gd name="connsiteX2" fmla="*/ 30200 w 88313"/>
              <a:gd name="connsiteY2" fmla="*/ 15188 h 414635"/>
              <a:gd name="connsiteX3" fmla="*/ 1625 w 88313"/>
              <a:gd name="connsiteY3" fmla="*/ 229501 h 414635"/>
              <a:gd name="connsiteX4" fmla="*/ 77825 w 88313"/>
              <a:gd name="connsiteY4" fmla="*/ 410476 h 41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13" h="414635">
                <a:moveTo>
                  <a:pt x="77825" y="410476"/>
                </a:moveTo>
                <a:cubicBezTo>
                  <a:pt x="91319" y="379917"/>
                  <a:pt x="90526" y="112025"/>
                  <a:pt x="82588" y="46144"/>
                </a:cubicBezTo>
                <a:cubicBezTo>
                  <a:pt x="74651" y="-19737"/>
                  <a:pt x="43694" y="-290"/>
                  <a:pt x="30200" y="15188"/>
                </a:cubicBezTo>
                <a:cubicBezTo>
                  <a:pt x="16706" y="30666"/>
                  <a:pt x="-6312" y="163620"/>
                  <a:pt x="1625" y="229501"/>
                </a:cubicBezTo>
                <a:cubicBezTo>
                  <a:pt x="9563" y="295382"/>
                  <a:pt x="64331" y="441035"/>
                  <a:pt x="77825" y="410476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18931" y="4691067"/>
            <a:ext cx="1219200" cy="26193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27613" y="5516659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 Rounded MT Bold" pitchFamily="34" charset="0"/>
              </a:rPr>
              <a:t>wikipedia</a:t>
            </a:r>
            <a:endParaRPr lang="en-US" sz="1000" i="1" dirty="0">
              <a:latin typeface="Arial Rounded MT Bold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31" y="1624172"/>
            <a:ext cx="3628269" cy="26430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4800" y="1635443"/>
            <a:ext cx="3238500" cy="369332"/>
            <a:chOff x="304800" y="1635443"/>
            <a:chExt cx="3238500" cy="369332"/>
          </a:xfrm>
        </p:grpSpPr>
        <p:sp>
          <p:nvSpPr>
            <p:cNvPr id="39" name="TextBox 38"/>
            <p:cNvSpPr txBox="1"/>
            <p:nvPr/>
          </p:nvSpPr>
          <p:spPr>
            <a:xfrm>
              <a:off x="566331" y="1635443"/>
              <a:ext cx="2976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mesencephalic</a:t>
              </a:r>
              <a:r>
                <a:rPr lang="en-US" dirty="0">
                  <a:latin typeface="Arial Rounded MT Bold" pitchFamily="34" charset="0"/>
                </a:rPr>
                <a:t> structure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1698782"/>
              <a:ext cx="355601" cy="26670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77577" y="2709446"/>
            <a:ext cx="2719112" cy="830997"/>
            <a:chOff x="577577" y="2709446"/>
            <a:chExt cx="2719112" cy="830997"/>
          </a:xfrm>
        </p:grpSpPr>
        <p:sp>
          <p:nvSpPr>
            <p:cNvPr id="42" name="TextBox 41"/>
            <p:cNvSpPr txBox="1"/>
            <p:nvPr/>
          </p:nvSpPr>
          <p:spPr>
            <a:xfrm>
              <a:off x="727075" y="2709446"/>
              <a:ext cx="25696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constitutes essential</a:t>
              </a:r>
            </a:p>
            <a:p>
              <a:r>
                <a:rPr lang="en-US" sz="1600" dirty="0">
                  <a:latin typeface="Arial Rounded MT Bold" pitchFamily="34" charset="0"/>
                </a:rPr>
                <a:t>neural circuit for opioid-</a:t>
              </a:r>
            </a:p>
            <a:p>
              <a:r>
                <a:rPr lang="en-US" sz="1600" dirty="0">
                  <a:latin typeface="Arial Rounded MT Bold" pitchFamily="34" charset="0"/>
                </a:rPr>
                <a:t>based analgesia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77" y="2791270"/>
              <a:ext cx="251628" cy="18872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04800" y="2055912"/>
            <a:ext cx="2842625" cy="646331"/>
            <a:chOff x="304800" y="2055912"/>
            <a:chExt cx="2842625" cy="646331"/>
          </a:xfrm>
        </p:grpSpPr>
        <p:sp>
          <p:nvSpPr>
            <p:cNvPr id="41" name="TextBox 40"/>
            <p:cNvSpPr txBox="1"/>
            <p:nvPr/>
          </p:nvSpPr>
          <p:spPr>
            <a:xfrm>
              <a:off x="555625" y="2055912"/>
              <a:ext cx="25918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projects to rostral </a:t>
              </a:r>
            </a:p>
            <a:p>
              <a:r>
                <a:rPr lang="en-US" dirty="0">
                  <a:latin typeface="Arial Rounded MT Bold" pitchFamily="34" charset="0"/>
                </a:rPr>
                <a:t>ventromedial medulla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2138357"/>
              <a:ext cx="355601" cy="26670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04800" y="3520804"/>
            <a:ext cx="2819349" cy="369332"/>
            <a:chOff x="304800" y="3520804"/>
            <a:chExt cx="2819349" cy="369332"/>
          </a:xfrm>
        </p:grpSpPr>
        <p:sp>
          <p:nvSpPr>
            <p:cNvPr id="45" name="TextBox 44"/>
            <p:cNvSpPr txBox="1"/>
            <p:nvPr/>
          </p:nvSpPr>
          <p:spPr>
            <a:xfrm>
              <a:off x="555625" y="3520804"/>
              <a:ext cx="2568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high density of MORs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3564728"/>
              <a:ext cx="355601" cy="26670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04800" y="3921443"/>
            <a:ext cx="3119616" cy="1477328"/>
            <a:chOff x="304800" y="3921443"/>
            <a:chExt cx="3119616" cy="1477328"/>
          </a:xfrm>
        </p:grpSpPr>
        <p:sp>
          <p:nvSpPr>
            <p:cNvPr id="52" name="TextBox 51"/>
            <p:cNvSpPr txBox="1"/>
            <p:nvPr/>
          </p:nvSpPr>
          <p:spPr>
            <a:xfrm>
              <a:off x="563696" y="3921443"/>
              <a:ext cx="286072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administration of </a:t>
              </a:r>
            </a:p>
            <a:p>
              <a:r>
                <a:rPr lang="en-US" dirty="0">
                  <a:latin typeface="Arial Rounded MT Bold" pitchFamily="34" charset="0"/>
                </a:rPr>
                <a:t>opioids directly into</a:t>
              </a:r>
            </a:p>
            <a:p>
              <a:r>
                <a:rPr lang="en-US" dirty="0">
                  <a:latin typeface="Arial Rounded MT Bold" pitchFamily="34" charset="0"/>
                </a:rPr>
                <a:t>PAG blocks nociceptive</a:t>
              </a:r>
            </a:p>
            <a:p>
              <a:r>
                <a:rPr lang="en-US" dirty="0">
                  <a:latin typeface="Arial Rounded MT Bold" pitchFamily="34" charset="0"/>
                </a:rPr>
                <a:t>responses in all animals</a:t>
              </a:r>
            </a:p>
            <a:p>
              <a:r>
                <a:rPr lang="en-US" dirty="0">
                  <a:latin typeface="Arial Rounded MT Bold" pitchFamily="34" charset="0"/>
                </a:rPr>
                <a:t>(rodents to primates)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3986213"/>
              <a:ext cx="355601" cy="26670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77577" y="5376446"/>
            <a:ext cx="2896019" cy="338554"/>
            <a:chOff x="577577" y="5376446"/>
            <a:chExt cx="2896019" cy="338554"/>
          </a:xfrm>
        </p:grpSpPr>
        <p:sp>
          <p:nvSpPr>
            <p:cNvPr id="56" name="TextBox 55"/>
            <p:cNvSpPr txBox="1"/>
            <p:nvPr/>
          </p:nvSpPr>
          <p:spPr>
            <a:xfrm>
              <a:off x="727075" y="5376446"/>
              <a:ext cx="27465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naloxone blocks response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77" y="5475717"/>
              <a:ext cx="251628" cy="18872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705600" y="5334000"/>
            <a:ext cx="2109336" cy="1371600"/>
            <a:chOff x="6477000" y="5257800"/>
            <a:chExt cx="2381484" cy="1524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5257800"/>
              <a:ext cx="2381484" cy="1524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477000" y="5257800"/>
              <a:ext cx="2381484" cy="152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4800" y="5678269"/>
            <a:ext cx="3570681" cy="646331"/>
            <a:chOff x="304800" y="5706844"/>
            <a:chExt cx="3570681" cy="646331"/>
          </a:xfrm>
        </p:grpSpPr>
        <p:sp>
          <p:nvSpPr>
            <p:cNvPr id="47" name="TextBox 46"/>
            <p:cNvSpPr txBox="1"/>
            <p:nvPr/>
          </p:nvSpPr>
          <p:spPr>
            <a:xfrm>
              <a:off x="571500" y="5706844"/>
              <a:ext cx="33039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direct electrical stimulation </a:t>
              </a:r>
            </a:p>
            <a:p>
              <a:r>
                <a:rPr lang="en-US" dirty="0">
                  <a:latin typeface="Arial Rounded MT Bold" pitchFamily="34" charset="0"/>
                </a:rPr>
                <a:t>of PAG produces analgesia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5750242"/>
              <a:ext cx="355601" cy="266701"/>
            </a:xfrm>
            <a:prstGeom prst="rect">
              <a:avLst/>
            </a:prstGeom>
          </p:spPr>
        </p:pic>
      </p:grpSp>
      <p:sp>
        <p:nvSpPr>
          <p:cNvPr id="16" name="Freeform 15"/>
          <p:cNvSpPr/>
          <p:nvPr/>
        </p:nvSpPr>
        <p:spPr>
          <a:xfrm rot="1491280">
            <a:off x="5480850" y="3596364"/>
            <a:ext cx="342208" cy="645079"/>
          </a:xfrm>
          <a:custGeom>
            <a:avLst/>
            <a:gdLst>
              <a:gd name="connsiteX0" fmla="*/ 58377 w 687027"/>
              <a:gd name="connsiteY0" fmla="*/ 620371 h 620371"/>
              <a:gd name="connsiteX1" fmla="*/ 10752 w 687027"/>
              <a:gd name="connsiteY1" fmla="*/ 182221 h 620371"/>
              <a:gd name="connsiteX2" fmla="*/ 239352 w 687027"/>
              <a:gd name="connsiteY2" fmla="*/ 77446 h 620371"/>
              <a:gd name="connsiteX3" fmla="*/ 182202 w 687027"/>
              <a:gd name="connsiteY3" fmla="*/ 248896 h 620371"/>
              <a:gd name="connsiteX4" fmla="*/ 172677 w 687027"/>
              <a:gd name="connsiteY4" fmla="*/ 67921 h 620371"/>
              <a:gd name="connsiteX5" fmla="*/ 553677 w 687027"/>
              <a:gd name="connsiteY5" fmla="*/ 10771 h 620371"/>
              <a:gd name="connsiteX6" fmla="*/ 429852 w 687027"/>
              <a:gd name="connsiteY6" fmla="*/ 163171 h 620371"/>
              <a:gd name="connsiteX7" fmla="*/ 525102 w 687027"/>
              <a:gd name="connsiteY7" fmla="*/ 10771 h 620371"/>
              <a:gd name="connsiteX8" fmla="*/ 687027 w 687027"/>
              <a:gd name="connsiteY8" fmla="*/ 525121 h 620371"/>
              <a:gd name="connsiteX0" fmla="*/ 58377 w 687027"/>
              <a:gd name="connsiteY0" fmla="*/ 621949 h 621949"/>
              <a:gd name="connsiteX1" fmla="*/ 10752 w 687027"/>
              <a:gd name="connsiteY1" fmla="*/ 183799 h 621949"/>
              <a:gd name="connsiteX2" fmla="*/ 239352 w 687027"/>
              <a:gd name="connsiteY2" fmla="*/ 79024 h 621949"/>
              <a:gd name="connsiteX3" fmla="*/ 182202 w 687027"/>
              <a:gd name="connsiteY3" fmla="*/ 250474 h 621949"/>
              <a:gd name="connsiteX4" fmla="*/ 141721 w 687027"/>
              <a:gd name="connsiteY4" fmla="*/ 36161 h 621949"/>
              <a:gd name="connsiteX5" fmla="*/ 553677 w 687027"/>
              <a:gd name="connsiteY5" fmla="*/ 12349 h 621949"/>
              <a:gd name="connsiteX6" fmla="*/ 429852 w 687027"/>
              <a:gd name="connsiteY6" fmla="*/ 164749 h 621949"/>
              <a:gd name="connsiteX7" fmla="*/ 525102 w 687027"/>
              <a:gd name="connsiteY7" fmla="*/ 12349 h 621949"/>
              <a:gd name="connsiteX8" fmla="*/ 687027 w 687027"/>
              <a:gd name="connsiteY8" fmla="*/ 526699 h 621949"/>
              <a:gd name="connsiteX0" fmla="*/ 58377 w 687027"/>
              <a:gd name="connsiteY0" fmla="*/ 621844 h 621844"/>
              <a:gd name="connsiteX1" fmla="*/ 10752 w 687027"/>
              <a:gd name="connsiteY1" fmla="*/ 183694 h 621844"/>
              <a:gd name="connsiteX2" fmla="*/ 239352 w 687027"/>
              <a:gd name="connsiteY2" fmla="*/ 78919 h 621844"/>
              <a:gd name="connsiteX3" fmla="*/ 196490 w 687027"/>
              <a:gd name="connsiteY3" fmla="*/ 247988 h 621844"/>
              <a:gd name="connsiteX4" fmla="*/ 141721 w 687027"/>
              <a:gd name="connsiteY4" fmla="*/ 36056 h 621844"/>
              <a:gd name="connsiteX5" fmla="*/ 553677 w 687027"/>
              <a:gd name="connsiteY5" fmla="*/ 12244 h 621844"/>
              <a:gd name="connsiteX6" fmla="*/ 429852 w 687027"/>
              <a:gd name="connsiteY6" fmla="*/ 164644 h 621844"/>
              <a:gd name="connsiteX7" fmla="*/ 525102 w 687027"/>
              <a:gd name="connsiteY7" fmla="*/ 12244 h 621844"/>
              <a:gd name="connsiteX8" fmla="*/ 687027 w 687027"/>
              <a:gd name="connsiteY8" fmla="*/ 526594 h 621844"/>
              <a:gd name="connsiteX0" fmla="*/ 58377 w 687027"/>
              <a:gd name="connsiteY0" fmla="*/ 648016 h 648016"/>
              <a:gd name="connsiteX1" fmla="*/ 10752 w 687027"/>
              <a:gd name="connsiteY1" fmla="*/ 209866 h 648016"/>
              <a:gd name="connsiteX2" fmla="*/ 239352 w 687027"/>
              <a:gd name="connsiteY2" fmla="*/ 105091 h 648016"/>
              <a:gd name="connsiteX3" fmla="*/ 196490 w 687027"/>
              <a:gd name="connsiteY3" fmla="*/ 274160 h 648016"/>
              <a:gd name="connsiteX4" fmla="*/ 141721 w 687027"/>
              <a:gd name="connsiteY4" fmla="*/ 62228 h 648016"/>
              <a:gd name="connsiteX5" fmla="*/ 553677 w 687027"/>
              <a:gd name="connsiteY5" fmla="*/ 38416 h 648016"/>
              <a:gd name="connsiteX6" fmla="*/ 429852 w 687027"/>
              <a:gd name="connsiteY6" fmla="*/ 190816 h 648016"/>
              <a:gd name="connsiteX7" fmla="*/ 456046 w 687027"/>
              <a:gd name="connsiteY7" fmla="*/ 9841 h 648016"/>
              <a:gd name="connsiteX8" fmla="*/ 687027 w 687027"/>
              <a:gd name="connsiteY8" fmla="*/ 552766 h 648016"/>
              <a:gd name="connsiteX0" fmla="*/ 58377 w 687027"/>
              <a:gd name="connsiteY0" fmla="*/ 647936 h 647936"/>
              <a:gd name="connsiteX1" fmla="*/ 10752 w 687027"/>
              <a:gd name="connsiteY1" fmla="*/ 209786 h 647936"/>
              <a:gd name="connsiteX2" fmla="*/ 239352 w 687027"/>
              <a:gd name="connsiteY2" fmla="*/ 105011 h 647936"/>
              <a:gd name="connsiteX3" fmla="*/ 196490 w 687027"/>
              <a:gd name="connsiteY3" fmla="*/ 274080 h 647936"/>
              <a:gd name="connsiteX4" fmla="*/ 141721 w 687027"/>
              <a:gd name="connsiteY4" fmla="*/ 62148 h 647936"/>
              <a:gd name="connsiteX5" fmla="*/ 360796 w 687027"/>
              <a:gd name="connsiteY5" fmla="*/ 24048 h 647936"/>
              <a:gd name="connsiteX6" fmla="*/ 429852 w 687027"/>
              <a:gd name="connsiteY6" fmla="*/ 190736 h 647936"/>
              <a:gd name="connsiteX7" fmla="*/ 456046 w 687027"/>
              <a:gd name="connsiteY7" fmla="*/ 9761 h 647936"/>
              <a:gd name="connsiteX8" fmla="*/ 687027 w 687027"/>
              <a:gd name="connsiteY8" fmla="*/ 552686 h 647936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301265 w 687027"/>
              <a:gd name="connsiteY7" fmla="*/ 54354 h 632998"/>
              <a:gd name="connsiteX8" fmla="*/ 687027 w 687027"/>
              <a:gd name="connsiteY8" fmla="*/ 537748 h 632998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301265 w 687027"/>
              <a:gd name="connsiteY7" fmla="*/ 54354 h 632998"/>
              <a:gd name="connsiteX8" fmla="*/ 687027 w 687027"/>
              <a:gd name="connsiteY8" fmla="*/ 537748 h 632998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408422 w 687027"/>
              <a:gd name="connsiteY7" fmla="*/ 44829 h 632998"/>
              <a:gd name="connsiteX8" fmla="*/ 687027 w 687027"/>
              <a:gd name="connsiteY8" fmla="*/ 537748 h 632998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5072 w 683722"/>
              <a:gd name="connsiteY0" fmla="*/ 639287 h 639287"/>
              <a:gd name="connsiteX1" fmla="*/ 7447 w 683722"/>
              <a:gd name="connsiteY1" fmla="*/ 201137 h 639287"/>
              <a:gd name="connsiteX2" fmla="*/ 188422 w 683722"/>
              <a:gd name="connsiteY2" fmla="*/ 113031 h 639287"/>
              <a:gd name="connsiteX3" fmla="*/ 193185 w 683722"/>
              <a:gd name="connsiteY3" fmla="*/ 265431 h 639287"/>
              <a:gd name="connsiteX4" fmla="*/ 138416 w 683722"/>
              <a:gd name="connsiteY4" fmla="*/ 53499 h 639287"/>
              <a:gd name="connsiteX5" fmla="*/ 357491 w 683722"/>
              <a:gd name="connsiteY5" fmla="*/ 15399 h 639287"/>
              <a:gd name="connsiteX6" fmla="*/ 417022 w 683722"/>
              <a:gd name="connsiteY6" fmla="*/ 267812 h 639287"/>
              <a:gd name="connsiteX7" fmla="*/ 405117 w 683722"/>
              <a:gd name="connsiteY7" fmla="*/ 51118 h 639287"/>
              <a:gd name="connsiteX8" fmla="*/ 683722 w 683722"/>
              <a:gd name="connsiteY8" fmla="*/ 544037 h 639287"/>
              <a:gd name="connsiteX0" fmla="*/ 55072 w 683722"/>
              <a:gd name="connsiteY0" fmla="*/ 639287 h 639287"/>
              <a:gd name="connsiteX1" fmla="*/ 7447 w 683722"/>
              <a:gd name="connsiteY1" fmla="*/ 201137 h 639287"/>
              <a:gd name="connsiteX2" fmla="*/ 188422 w 683722"/>
              <a:gd name="connsiteY2" fmla="*/ 113031 h 639287"/>
              <a:gd name="connsiteX3" fmla="*/ 193185 w 683722"/>
              <a:gd name="connsiteY3" fmla="*/ 265431 h 639287"/>
              <a:gd name="connsiteX4" fmla="*/ 138416 w 683722"/>
              <a:gd name="connsiteY4" fmla="*/ 53499 h 639287"/>
              <a:gd name="connsiteX5" fmla="*/ 357491 w 683722"/>
              <a:gd name="connsiteY5" fmla="*/ 15399 h 639287"/>
              <a:gd name="connsiteX6" fmla="*/ 417022 w 683722"/>
              <a:gd name="connsiteY6" fmla="*/ 267812 h 639287"/>
              <a:gd name="connsiteX7" fmla="*/ 405117 w 683722"/>
              <a:gd name="connsiteY7" fmla="*/ 51118 h 639287"/>
              <a:gd name="connsiteX8" fmla="*/ 683722 w 683722"/>
              <a:gd name="connsiteY8" fmla="*/ 544037 h 639287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405117 w 683722"/>
              <a:gd name="connsiteY7" fmla="*/ 4989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7156"/>
              <a:gd name="connsiteY0" fmla="*/ 638062 h 638062"/>
              <a:gd name="connsiteX1" fmla="*/ 7447 w 597156"/>
              <a:gd name="connsiteY1" fmla="*/ 199912 h 638062"/>
              <a:gd name="connsiteX2" fmla="*/ 188422 w 597156"/>
              <a:gd name="connsiteY2" fmla="*/ 111806 h 638062"/>
              <a:gd name="connsiteX3" fmla="*/ 193185 w 597156"/>
              <a:gd name="connsiteY3" fmla="*/ 264206 h 638062"/>
              <a:gd name="connsiteX4" fmla="*/ 138416 w 597156"/>
              <a:gd name="connsiteY4" fmla="*/ 52274 h 638062"/>
              <a:gd name="connsiteX5" fmla="*/ 357491 w 597156"/>
              <a:gd name="connsiteY5" fmla="*/ 14174 h 638062"/>
              <a:gd name="connsiteX6" fmla="*/ 405116 w 597156"/>
              <a:gd name="connsiteY6" fmla="*/ 249918 h 638062"/>
              <a:gd name="connsiteX7" fmla="*/ 390829 w 597156"/>
              <a:gd name="connsiteY7" fmla="*/ 107043 h 638062"/>
              <a:gd name="connsiteX8" fmla="*/ 595616 w 597156"/>
              <a:gd name="connsiteY8" fmla="*/ 514237 h 638062"/>
              <a:gd name="connsiteX9" fmla="*/ 483166 w 597156"/>
              <a:gd name="connsiteY9" fmla="*/ 132124 h 638062"/>
              <a:gd name="connsiteX0" fmla="*/ 55072 w 598315"/>
              <a:gd name="connsiteY0" fmla="*/ 638062 h 638062"/>
              <a:gd name="connsiteX1" fmla="*/ 7447 w 598315"/>
              <a:gd name="connsiteY1" fmla="*/ 199912 h 638062"/>
              <a:gd name="connsiteX2" fmla="*/ 188422 w 598315"/>
              <a:gd name="connsiteY2" fmla="*/ 111806 h 638062"/>
              <a:gd name="connsiteX3" fmla="*/ 193185 w 598315"/>
              <a:gd name="connsiteY3" fmla="*/ 264206 h 638062"/>
              <a:gd name="connsiteX4" fmla="*/ 138416 w 598315"/>
              <a:gd name="connsiteY4" fmla="*/ 52274 h 638062"/>
              <a:gd name="connsiteX5" fmla="*/ 357491 w 598315"/>
              <a:gd name="connsiteY5" fmla="*/ 14174 h 638062"/>
              <a:gd name="connsiteX6" fmla="*/ 405116 w 598315"/>
              <a:gd name="connsiteY6" fmla="*/ 249918 h 638062"/>
              <a:gd name="connsiteX7" fmla="*/ 390829 w 598315"/>
              <a:gd name="connsiteY7" fmla="*/ 107043 h 638062"/>
              <a:gd name="connsiteX8" fmla="*/ 595616 w 598315"/>
              <a:gd name="connsiteY8" fmla="*/ 514237 h 638062"/>
              <a:gd name="connsiteX9" fmla="*/ 533172 w 598315"/>
              <a:gd name="connsiteY9" fmla="*/ 108312 h 638062"/>
              <a:gd name="connsiteX0" fmla="*/ 55072 w 598315"/>
              <a:gd name="connsiteY0" fmla="*/ 638062 h 638062"/>
              <a:gd name="connsiteX1" fmla="*/ 7447 w 598315"/>
              <a:gd name="connsiteY1" fmla="*/ 199912 h 638062"/>
              <a:gd name="connsiteX2" fmla="*/ 188422 w 598315"/>
              <a:gd name="connsiteY2" fmla="*/ 111806 h 638062"/>
              <a:gd name="connsiteX3" fmla="*/ 193185 w 598315"/>
              <a:gd name="connsiteY3" fmla="*/ 264206 h 638062"/>
              <a:gd name="connsiteX4" fmla="*/ 138416 w 598315"/>
              <a:gd name="connsiteY4" fmla="*/ 52274 h 638062"/>
              <a:gd name="connsiteX5" fmla="*/ 357491 w 598315"/>
              <a:gd name="connsiteY5" fmla="*/ 14174 h 638062"/>
              <a:gd name="connsiteX6" fmla="*/ 405116 w 598315"/>
              <a:gd name="connsiteY6" fmla="*/ 249918 h 638062"/>
              <a:gd name="connsiteX7" fmla="*/ 390829 w 598315"/>
              <a:gd name="connsiteY7" fmla="*/ 107043 h 638062"/>
              <a:gd name="connsiteX8" fmla="*/ 478403 w 598315"/>
              <a:gd name="connsiteY8" fmla="*/ 136887 h 638062"/>
              <a:gd name="connsiteX9" fmla="*/ 595616 w 598315"/>
              <a:gd name="connsiteY9" fmla="*/ 514237 h 638062"/>
              <a:gd name="connsiteX10" fmla="*/ 533172 w 598315"/>
              <a:gd name="connsiteY10" fmla="*/ 108312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478403 w 595616"/>
              <a:gd name="connsiteY8" fmla="*/ 136887 h 638062"/>
              <a:gd name="connsiteX9" fmla="*/ 595616 w 595616"/>
              <a:gd name="connsiteY9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30791 w 595616"/>
              <a:gd name="connsiteY8" fmla="*/ 94025 h 638062"/>
              <a:gd name="connsiteX9" fmla="*/ 595616 w 595616"/>
              <a:gd name="connsiteY9" fmla="*/ 514237 h 638062"/>
              <a:gd name="connsiteX0" fmla="*/ 55072 w 643241"/>
              <a:gd name="connsiteY0" fmla="*/ 638062 h 638062"/>
              <a:gd name="connsiteX1" fmla="*/ 7447 w 643241"/>
              <a:gd name="connsiteY1" fmla="*/ 199912 h 638062"/>
              <a:gd name="connsiteX2" fmla="*/ 188422 w 643241"/>
              <a:gd name="connsiteY2" fmla="*/ 111806 h 638062"/>
              <a:gd name="connsiteX3" fmla="*/ 193185 w 643241"/>
              <a:gd name="connsiteY3" fmla="*/ 264206 h 638062"/>
              <a:gd name="connsiteX4" fmla="*/ 138416 w 643241"/>
              <a:gd name="connsiteY4" fmla="*/ 52274 h 638062"/>
              <a:gd name="connsiteX5" fmla="*/ 357491 w 643241"/>
              <a:gd name="connsiteY5" fmla="*/ 14174 h 638062"/>
              <a:gd name="connsiteX6" fmla="*/ 405116 w 643241"/>
              <a:gd name="connsiteY6" fmla="*/ 249918 h 638062"/>
              <a:gd name="connsiteX7" fmla="*/ 390829 w 643241"/>
              <a:gd name="connsiteY7" fmla="*/ 107043 h 638062"/>
              <a:gd name="connsiteX8" fmla="*/ 530791 w 643241"/>
              <a:gd name="connsiteY8" fmla="*/ 94025 h 638062"/>
              <a:gd name="connsiteX9" fmla="*/ 643241 w 643241"/>
              <a:gd name="connsiteY9" fmla="*/ 521381 h 638062"/>
              <a:gd name="connsiteX0" fmla="*/ 234967 w 823136"/>
              <a:gd name="connsiteY0" fmla="*/ 638062 h 638062"/>
              <a:gd name="connsiteX1" fmla="*/ 1595 w 823136"/>
              <a:gd name="connsiteY1" fmla="*/ 203327 h 638062"/>
              <a:gd name="connsiteX2" fmla="*/ 368317 w 823136"/>
              <a:gd name="connsiteY2" fmla="*/ 111806 h 638062"/>
              <a:gd name="connsiteX3" fmla="*/ 373080 w 823136"/>
              <a:gd name="connsiteY3" fmla="*/ 264206 h 638062"/>
              <a:gd name="connsiteX4" fmla="*/ 318311 w 823136"/>
              <a:gd name="connsiteY4" fmla="*/ 52274 h 638062"/>
              <a:gd name="connsiteX5" fmla="*/ 537386 w 823136"/>
              <a:gd name="connsiteY5" fmla="*/ 14174 h 638062"/>
              <a:gd name="connsiteX6" fmla="*/ 585011 w 823136"/>
              <a:gd name="connsiteY6" fmla="*/ 249918 h 638062"/>
              <a:gd name="connsiteX7" fmla="*/ 570724 w 823136"/>
              <a:gd name="connsiteY7" fmla="*/ 107043 h 638062"/>
              <a:gd name="connsiteX8" fmla="*/ 710686 w 823136"/>
              <a:gd name="connsiteY8" fmla="*/ 94025 h 638062"/>
              <a:gd name="connsiteX9" fmla="*/ 823136 w 823136"/>
              <a:gd name="connsiteY9" fmla="*/ 521381 h 638062"/>
              <a:gd name="connsiteX0" fmla="*/ 234967 w 983376"/>
              <a:gd name="connsiteY0" fmla="*/ 638062 h 638062"/>
              <a:gd name="connsiteX1" fmla="*/ 1595 w 983376"/>
              <a:gd name="connsiteY1" fmla="*/ 203327 h 638062"/>
              <a:gd name="connsiteX2" fmla="*/ 368317 w 983376"/>
              <a:gd name="connsiteY2" fmla="*/ 111806 h 638062"/>
              <a:gd name="connsiteX3" fmla="*/ 373080 w 983376"/>
              <a:gd name="connsiteY3" fmla="*/ 264206 h 638062"/>
              <a:gd name="connsiteX4" fmla="*/ 318311 w 983376"/>
              <a:gd name="connsiteY4" fmla="*/ 52274 h 638062"/>
              <a:gd name="connsiteX5" fmla="*/ 537386 w 983376"/>
              <a:gd name="connsiteY5" fmla="*/ 14174 h 638062"/>
              <a:gd name="connsiteX6" fmla="*/ 585011 w 983376"/>
              <a:gd name="connsiteY6" fmla="*/ 249918 h 638062"/>
              <a:gd name="connsiteX7" fmla="*/ 570724 w 983376"/>
              <a:gd name="connsiteY7" fmla="*/ 107043 h 638062"/>
              <a:gd name="connsiteX8" fmla="*/ 979446 w 983376"/>
              <a:gd name="connsiteY8" fmla="*/ 95726 h 638062"/>
              <a:gd name="connsiteX9" fmla="*/ 823136 w 983376"/>
              <a:gd name="connsiteY9" fmla="*/ 521381 h 638062"/>
              <a:gd name="connsiteX0" fmla="*/ 234967 w 983518"/>
              <a:gd name="connsiteY0" fmla="*/ 638062 h 646147"/>
              <a:gd name="connsiteX1" fmla="*/ 1595 w 983518"/>
              <a:gd name="connsiteY1" fmla="*/ 203327 h 646147"/>
              <a:gd name="connsiteX2" fmla="*/ 368317 w 983518"/>
              <a:gd name="connsiteY2" fmla="*/ 111806 h 646147"/>
              <a:gd name="connsiteX3" fmla="*/ 373080 w 983518"/>
              <a:gd name="connsiteY3" fmla="*/ 264206 h 646147"/>
              <a:gd name="connsiteX4" fmla="*/ 318311 w 983518"/>
              <a:gd name="connsiteY4" fmla="*/ 52274 h 646147"/>
              <a:gd name="connsiteX5" fmla="*/ 537386 w 983518"/>
              <a:gd name="connsiteY5" fmla="*/ 14174 h 646147"/>
              <a:gd name="connsiteX6" fmla="*/ 585011 w 983518"/>
              <a:gd name="connsiteY6" fmla="*/ 249918 h 646147"/>
              <a:gd name="connsiteX7" fmla="*/ 570724 w 983518"/>
              <a:gd name="connsiteY7" fmla="*/ 107043 h 646147"/>
              <a:gd name="connsiteX8" fmla="*/ 979446 w 983518"/>
              <a:gd name="connsiteY8" fmla="*/ 95726 h 646147"/>
              <a:gd name="connsiteX9" fmla="*/ 830875 w 983518"/>
              <a:gd name="connsiteY9" fmla="*/ 646113 h 646147"/>
              <a:gd name="connsiteX0" fmla="*/ 357361 w 981928"/>
              <a:gd name="connsiteY0" fmla="*/ 634011 h 646147"/>
              <a:gd name="connsiteX1" fmla="*/ 5 w 981928"/>
              <a:gd name="connsiteY1" fmla="*/ 203327 h 646147"/>
              <a:gd name="connsiteX2" fmla="*/ 366727 w 981928"/>
              <a:gd name="connsiteY2" fmla="*/ 111806 h 646147"/>
              <a:gd name="connsiteX3" fmla="*/ 371490 w 981928"/>
              <a:gd name="connsiteY3" fmla="*/ 264206 h 646147"/>
              <a:gd name="connsiteX4" fmla="*/ 316721 w 981928"/>
              <a:gd name="connsiteY4" fmla="*/ 52274 h 646147"/>
              <a:gd name="connsiteX5" fmla="*/ 535796 w 981928"/>
              <a:gd name="connsiteY5" fmla="*/ 14174 h 646147"/>
              <a:gd name="connsiteX6" fmla="*/ 583421 w 981928"/>
              <a:gd name="connsiteY6" fmla="*/ 249918 h 646147"/>
              <a:gd name="connsiteX7" fmla="*/ 569134 w 981928"/>
              <a:gd name="connsiteY7" fmla="*/ 107043 h 646147"/>
              <a:gd name="connsiteX8" fmla="*/ 977856 w 981928"/>
              <a:gd name="connsiteY8" fmla="*/ 95726 h 646147"/>
              <a:gd name="connsiteX9" fmla="*/ 829285 w 981928"/>
              <a:gd name="connsiteY9" fmla="*/ 646113 h 646147"/>
              <a:gd name="connsiteX0" fmla="*/ 357361 w 981928"/>
              <a:gd name="connsiteY0" fmla="*/ 634011 h 646147"/>
              <a:gd name="connsiteX1" fmla="*/ 5 w 981928"/>
              <a:gd name="connsiteY1" fmla="*/ 203327 h 646147"/>
              <a:gd name="connsiteX2" fmla="*/ 366727 w 981928"/>
              <a:gd name="connsiteY2" fmla="*/ 111806 h 646147"/>
              <a:gd name="connsiteX3" fmla="*/ 371490 w 981928"/>
              <a:gd name="connsiteY3" fmla="*/ 264206 h 646147"/>
              <a:gd name="connsiteX4" fmla="*/ 316721 w 981928"/>
              <a:gd name="connsiteY4" fmla="*/ 52274 h 646147"/>
              <a:gd name="connsiteX5" fmla="*/ 535796 w 981928"/>
              <a:gd name="connsiteY5" fmla="*/ 14174 h 646147"/>
              <a:gd name="connsiteX6" fmla="*/ 583421 w 981928"/>
              <a:gd name="connsiteY6" fmla="*/ 249918 h 646147"/>
              <a:gd name="connsiteX7" fmla="*/ 569134 w 981928"/>
              <a:gd name="connsiteY7" fmla="*/ 107043 h 646147"/>
              <a:gd name="connsiteX8" fmla="*/ 977856 w 981928"/>
              <a:gd name="connsiteY8" fmla="*/ 95726 h 646147"/>
              <a:gd name="connsiteX9" fmla="*/ 829285 w 981928"/>
              <a:gd name="connsiteY9" fmla="*/ 646113 h 646147"/>
              <a:gd name="connsiteX0" fmla="*/ 370219 w 994786"/>
              <a:gd name="connsiteY0" fmla="*/ 634011 h 646147"/>
              <a:gd name="connsiteX1" fmla="*/ 12863 w 994786"/>
              <a:gd name="connsiteY1" fmla="*/ 203327 h 646147"/>
              <a:gd name="connsiteX2" fmla="*/ 255139 w 994786"/>
              <a:gd name="connsiteY2" fmla="*/ 121178 h 646147"/>
              <a:gd name="connsiteX3" fmla="*/ 384348 w 994786"/>
              <a:gd name="connsiteY3" fmla="*/ 264206 h 646147"/>
              <a:gd name="connsiteX4" fmla="*/ 329579 w 994786"/>
              <a:gd name="connsiteY4" fmla="*/ 52274 h 646147"/>
              <a:gd name="connsiteX5" fmla="*/ 548654 w 994786"/>
              <a:gd name="connsiteY5" fmla="*/ 14174 h 646147"/>
              <a:gd name="connsiteX6" fmla="*/ 596279 w 994786"/>
              <a:gd name="connsiteY6" fmla="*/ 249918 h 646147"/>
              <a:gd name="connsiteX7" fmla="*/ 581992 w 994786"/>
              <a:gd name="connsiteY7" fmla="*/ 107043 h 646147"/>
              <a:gd name="connsiteX8" fmla="*/ 990714 w 994786"/>
              <a:gd name="connsiteY8" fmla="*/ 95726 h 646147"/>
              <a:gd name="connsiteX9" fmla="*/ 842143 w 994786"/>
              <a:gd name="connsiteY9" fmla="*/ 646113 h 646147"/>
              <a:gd name="connsiteX0" fmla="*/ 370219 w 994786"/>
              <a:gd name="connsiteY0" fmla="*/ 634011 h 646147"/>
              <a:gd name="connsiteX1" fmla="*/ 12863 w 994786"/>
              <a:gd name="connsiteY1" fmla="*/ 203327 h 646147"/>
              <a:gd name="connsiteX2" fmla="*/ 255139 w 994786"/>
              <a:gd name="connsiteY2" fmla="*/ 121178 h 646147"/>
              <a:gd name="connsiteX3" fmla="*/ 384348 w 994786"/>
              <a:gd name="connsiteY3" fmla="*/ 264206 h 646147"/>
              <a:gd name="connsiteX4" fmla="*/ 329579 w 994786"/>
              <a:gd name="connsiteY4" fmla="*/ 52274 h 646147"/>
              <a:gd name="connsiteX5" fmla="*/ 548654 w 994786"/>
              <a:gd name="connsiteY5" fmla="*/ 14174 h 646147"/>
              <a:gd name="connsiteX6" fmla="*/ 596279 w 994786"/>
              <a:gd name="connsiteY6" fmla="*/ 249918 h 646147"/>
              <a:gd name="connsiteX7" fmla="*/ 581992 w 994786"/>
              <a:gd name="connsiteY7" fmla="*/ 107043 h 646147"/>
              <a:gd name="connsiteX8" fmla="*/ 990714 w 994786"/>
              <a:gd name="connsiteY8" fmla="*/ 95726 h 646147"/>
              <a:gd name="connsiteX9" fmla="*/ 842143 w 994786"/>
              <a:gd name="connsiteY9" fmla="*/ 646113 h 646147"/>
              <a:gd name="connsiteX0" fmla="*/ 370219 w 994786"/>
              <a:gd name="connsiteY0" fmla="*/ 632943 h 645079"/>
              <a:gd name="connsiteX1" fmla="*/ 12863 w 994786"/>
              <a:gd name="connsiteY1" fmla="*/ 202259 h 645079"/>
              <a:gd name="connsiteX2" fmla="*/ 255139 w 994786"/>
              <a:gd name="connsiteY2" fmla="*/ 120110 h 645079"/>
              <a:gd name="connsiteX3" fmla="*/ 384348 w 994786"/>
              <a:gd name="connsiteY3" fmla="*/ 263138 h 645079"/>
              <a:gd name="connsiteX4" fmla="*/ 329579 w 994786"/>
              <a:gd name="connsiteY4" fmla="*/ 51206 h 645079"/>
              <a:gd name="connsiteX5" fmla="*/ 548654 w 994786"/>
              <a:gd name="connsiteY5" fmla="*/ 13106 h 645079"/>
              <a:gd name="connsiteX6" fmla="*/ 736627 w 994786"/>
              <a:gd name="connsiteY6" fmla="*/ 234314 h 645079"/>
              <a:gd name="connsiteX7" fmla="*/ 581992 w 994786"/>
              <a:gd name="connsiteY7" fmla="*/ 105975 h 645079"/>
              <a:gd name="connsiteX8" fmla="*/ 990714 w 994786"/>
              <a:gd name="connsiteY8" fmla="*/ 94658 h 645079"/>
              <a:gd name="connsiteX9" fmla="*/ 842143 w 994786"/>
              <a:gd name="connsiteY9" fmla="*/ 645045 h 645079"/>
              <a:gd name="connsiteX0" fmla="*/ 368217 w 992784"/>
              <a:gd name="connsiteY0" fmla="*/ 632943 h 645079"/>
              <a:gd name="connsiteX1" fmla="*/ 10861 w 992784"/>
              <a:gd name="connsiteY1" fmla="*/ 202259 h 645079"/>
              <a:gd name="connsiteX2" fmla="*/ 253137 w 992784"/>
              <a:gd name="connsiteY2" fmla="*/ 120110 h 645079"/>
              <a:gd name="connsiteX3" fmla="*/ 382346 w 992784"/>
              <a:gd name="connsiteY3" fmla="*/ 263138 h 645079"/>
              <a:gd name="connsiteX4" fmla="*/ 327577 w 992784"/>
              <a:gd name="connsiteY4" fmla="*/ 51206 h 645079"/>
              <a:gd name="connsiteX5" fmla="*/ 546652 w 992784"/>
              <a:gd name="connsiteY5" fmla="*/ 13106 h 645079"/>
              <a:gd name="connsiteX6" fmla="*/ 734625 w 992784"/>
              <a:gd name="connsiteY6" fmla="*/ 234314 h 645079"/>
              <a:gd name="connsiteX7" fmla="*/ 579990 w 992784"/>
              <a:gd name="connsiteY7" fmla="*/ 105975 h 645079"/>
              <a:gd name="connsiteX8" fmla="*/ 988712 w 992784"/>
              <a:gd name="connsiteY8" fmla="*/ 94658 h 645079"/>
              <a:gd name="connsiteX9" fmla="*/ 840141 w 992784"/>
              <a:gd name="connsiteY9" fmla="*/ 645045 h 645079"/>
              <a:gd name="connsiteX0" fmla="*/ 368217 w 992784"/>
              <a:gd name="connsiteY0" fmla="*/ 632943 h 645079"/>
              <a:gd name="connsiteX1" fmla="*/ 10861 w 992784"/>
              <a:gd name="connsiteY1" fmla="*/ 202259 h 645079"/>
              <a:gd name="connsiteX2" fmla="*/ 253137 w 992784"/>
              <a:gd name="connsiteY2" fmla="*/ 120110 h 645079"/>
              <a:gd name="connsiteX3" fmla="*/ 382346 w 992784"/>
              <a:gd name="connsiteY3" fmla="*/ 263138 h 645079"/>
              <a:gd name="connsiteX4" fmla="*/ 327577 w 992784"/>
              <a:gd name="connsiteY4" fmla="*/ 51206 h 645079"/>
              <a:gd name="connsiteX5" fmla="*/ 546652 w 992784"/>
              <a:gd name="connsiteY5" fmla="*/ 13106 h 645079"/>
              <a:gd name="connsiteX6" fmla="*/ 734625 w 992784"/>
              <a:gd name="connsiteY6" fmla="*/ 234314 h 645079"/>
              <a:gd name="connsiteX7" fmla="*/ 579990 w 992784"/>
              <a:gd name="connsiteY7" fmla="*/ 105975 h 645079"/>
              <a:gd name="connsiteX8" fmla="*/ 988712 w 992784"/>
              <a:gd name="connsiteY8" fmla="*/ 94658 h 645079"/>
              <a:gd name="connsiteX9" fmla="*/ 840141 w 992784"/>
              <a:gd name="connsiteY9" fmla="*/ 645045 h 64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784" h="645079">
                <a:moveTo>
                  <a:pt x="368217" y="632943"/>
                </a:moveTo>
                <a:cubicBezTo>
                  <a:pt x="329323" y="459111"/>
                  <a:pt x="25478" y="233348"/>
                  <a:pt x="10861" y="202259"/>
                </a:cubicBezTo>
                <a:cubicBezTo>
                  <a:pt x="-3756" y="171170"/>
                  <a:pt x="-46974" y="147996"/>
                  <a:pt x="253137" y="120110"/>
                </a:cubicBezTo>
                <a:cubicBezTo>
                  <a:pt x="553248" y="92224"/>
                  <a:pt x="539781" y="276371"/>
                  <a:pt x="382346" y="263138"/>
                </a:cubicBezTo>
                <a:cubicBezTo>
                  <a:pt x="224911" y="249905"/>
                  <a:pt x="300193" y="92878"/>
                  <a:pt x="327577" y="51206"/>
                </a:cubicBezTo>
                <a:cubicBezTo>
                  <a:pt x="354961" y="9534"/>
                  <a:pt x="478811" y="-17412"/>
                  <a:pt x="546652" y="13106"/>
                </a:cubicBezTo>
                <a:cubicBezTo>
                  <a:pt x="614493" y="43624"/>
                  <a:pt x="921305" y="220611"/>
                  <a:pt x="734625" y="234314"/>
                </a:cubicBezTo>
                <a:cubicBezTo>
                  <a:pt x="547945" y="248017"/>
                  <a:pt x="537642" y="129251"/>
                  <a:pt x="579990" y="105975"/>
                </a:cubicBezTo>
                <a:cubicBezTo>
                  <a:pt x="622338" y="82699"/>
                  <a:pt x="954581" y="26792"/>
                  <a:pt x="988712" y="94658"/>
                </a:cubicBezTo>
                <a:cubicBezTo>
                  <a:pt x="1022843" y="162524"/>
                  <a:pt x="831013" y="649807"/>
                  <a:pt x="840141" y="64504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4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0" grpId="0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</p:spTree>
    <p:extLst>
      <p:ext uri="{BB962C8B-B14F-4D97-AF65-F5344CB8AC3E}">
        <p14:creationId xmlns:p14="http://schemas.microsoft.com/office/powerpoint/2010/main" val="175831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vingwithendometriosis.org/wp-content/uploads/2010/04/thefarside-porcupi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0" b="6872"/>
          <a:stretch/>
        </p:blipFill>
        <p:spPr bwMode="auto">
          <a:xfrm>
            <a:off x="3028044" y="1095573"/>
            <a:ext cx="2686956" cy="301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9000" y="4073723"/>
            <a:ext cx="443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Rounded MT Bold" pitchFamily="34" charset="0"/>
              </a:rPr>
              <a:t>“Well, I guess that explains the abdominal pains.”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3292" y="571500"/>
            <a:ext cx="937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4535" y="4572000"/>
            <a:ext cx="64054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 Rounded MT Bold" pitchFamily="34" charset="0"/>
              </a:rPr>
              <a:t>“Pain is  a component of virtually all clinical</a:t>
            </a:r>
          </a:p>
          <a:p>
            <a:pPr algn="ctr"/>
            <a:r>
              <a:rPr lang="en-US" sz="2000" dirty="0">
                <a:latin typeface="Arial Rounded MT Bold" pitchFamily="34" charset="0"/>
              </a:rPr>
              <a:t>strategies, and management of pain is a primary</a:t>
            </a:r>
          </a:p>
          <a:p>
            <a:pPr algn="ctr"/>
            <a:r>
              <a:rPr lang="en-US" sz="2000" dirty="0">
                <a:latin typeface="Arial Rounded MT Bold" pitchFamily="34" charset="0"/>
              </a:rPr>
              <a:t>clinical imperative. </a:t>
            </a:r>
            <a:r>
              <a:rPr lang="en-US" sz="2000" dirty="0">
                <a:solidFill>
                  <a:srgbClr val="FF0000"/>
                </a:solidFill>
                <a:latin typeface="Arial Rounded MT Bold" pitchFamily="34" charset="0"/>
              </a:rPr>
              <a:t>Opioids</a:t>
            </a:r>
            <a:r>
              <a:rPr lang="en-US" sz="2000" dirty="0">
                <a:latin typeface="Arial Rounded MT Bold" pitchFamily="34" charset="0"/>
              </a:rPr>
              <a:t> are a mainstay of pain </a:t>
            </a:r>
          </a:p>
          <a:p>
            <a:pPr algn="ctr"/>
            <a:r>
              <a:rPr lang="en-US" sz="2000" dirty="0">
                <a:latin typeface="Arial Rounded MT Bold" pitchFamily="34" charset="0"/>
              </a:rPr>
              <a:t>treatment.” </a:t>
            </a:r>
          </a:p>
          <a:p>
            <a:pPr algn="ctr"/>
            <a:endParaRPr lang="en-US" sz="2000" dirty="0"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7239" y="5862934"/>
            <a:ext cx="3054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Rounded MT Bold" pitchFamily="34" charset="0"/>
              </a:rPr>
              <a:t>Goodman &amp; Gilman, 12</a:t>
            </a:r>
            <a:r>
              <a:rPr lang="en-US" sz="1400" baseline="30000" dirty="0">
                <a:latin typeface="Arial Rounded MT Bold" pitchFamily="34" charset="0"/>
              </a:rPr>
              <a:t>th</a:t>
            </a:r>
            <a:r>
              <a:rPr lang="en-US" sz="1400" dirty="0">
                <a:latin typeface="Arial Rounded MT Bold" pitchFamily="34" charset="0"/>
              </a:rPr>
              <a:t> edition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808831" y="3477051"/>
            <a:ext cx="767783" cy="620486"/>
            <a:chOff x="4457700" y="3955787"/>
            <a:chExt cx="767783" cy="6204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4707739" y="3955787"/>
              <a:ext cx="517744" cy="338554"/>
              <a:chOff x="5752632" y="1460055"/>
              <a:chExt cx="702744" cy="477161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 bwMode="auto">
              <a:xfrm>
                <a:off x="5831272" y="1460055"/>
                <a:ext cx="624104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LO</a:t>
                </a: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4514850" y="5921572"/>
            <a:ext cx="1676400" cy="186394"/>
          </a:xfrm>
          <a:prstGeom prst="rect">
            <a:avLst/>
          </a:prstGeom>
          <a:solidFill>
            <a:srgbClr val="FFFF66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2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379654" y="1981200"/>
            <a:ext cx="4384691" cy="3124200"/>
            <a:chOff x="4114800" y="4648200"/>
            <a:chExt cx="2298764" cy="1685761"/>
          </a:xfrm>
        </p:grpSpPr>
        <p:pic>
          <p:nvPicPr>
            <p:cNvPr id="80" name="Picture 4" descr="Accelerator peda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648200"/>
              <a:ext cx="2298764" cy="168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Rectangle 81"/>
            <p:cNvSpPr/>
            <p:nvPr/>
          </p:nvSpPr>
          <p:spPr>
            <a:xfrm>
              <a:off x="4114800" y="4648200"/>
              <a:ext cx="2298764" cy="168576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543D761C-F96C-4058-86E3-704C70F814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"/>
          <a:stretch/>
        </p:blipFill>
        <p:spPr>
          <a:xfrm>
            <a:off x="3293773" y="3048000"/>
            <a:ext cx="1242680" cy="1676401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5737E7EB-F59F-41AE-A30B-A1E7491CC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"/>
          <a:stretch/>
        </p:blipFill>
        <p:spPr>
          <a:xfrm>
            <a:off x="5029200" y="3044334"/>
            <a:ext cx="1242681" cy="1680067"/>
          </a:xfrm>
          <a:prstGeom prst="rect">
            <a:avLst/>
          </a:prstGeom>
        </p:spPr>
      </p:pic>
      <p:pic>
        <p:nvPicPr>
          <p:cNvPr id="1026" name="Picture 2" descr="Image result for old car">
            <a:extLst>
              <a:ext uri="{FF2B5EF4-FFF2-40B4-BE49-F238E27FC236}">
                <a16:creationId xmlns:a16="http://schemas.microsoft.com/office/drawing/2014/main" id="{067B0021-09ED-4019-B10A-57D664AEE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5567039"/>
            <a:ext cx="2268545" cy="10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2.22222E-6 L 0.2481 2.22222E-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2481 2.22222E-6 L 0.45643 2.22222E-6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643 -7.40741E-7 L 0.70643 -7.40741E-7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379654" y="1981200"/>
            <a:ext cx="4384691" cy="3124200"/>
            <a:chOff x="4114800" y="4648200"/>
            <a:chExt cx="2298764" cy="1685761"/>
          </a:xfrm>
        </p:grpSpPr>
        <p:pic>
          <p:nvPicPr>
            <p:cNvPr id="80" name="Picture 4" descr="Accelerator peda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648200"/>
              <a:ext cx="2298764" cy="168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Rectangle 81"/>
            <p:cNvSpPr/>
            <p:nvPr/>
          </p:nvSpPr>
          <p:spPr>
            <a:xfrm>
              <a:off x="4114800" y="4648200"/>
              <a:ext cx="2298764" cy="168576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543D761C-F96C-4058-86E3-704C70F814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"/>
          <a:stretch/>
        </p:blipFill>
        <p:spPr>
          <a:xfrm>
            <a:off x="3293773" y="3048000"/>
            <a:ext cx="1242680" cy="1676401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5737E7EB-F59F-41AE-A30B-A1E7491CC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"/>
          <a:stretch/>
        </p:blipFill>
        <p:spPr>
          <a:xfrm>
            <a:off x="5029200" y="3044334"/>
            <a:ext cx="1242681" cy="1680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A9764D-1170-4F48-9DCD-66DF7BFE4E47}"/>
              </a:ext>
            </a:extLst>
          </p:cNvPr>
          <p:cNvSpPr txBox="1"/>
          <p:nvPr/>
        </p:nvSpPr>
        <p:spPr>
          <a:xfrm>
            <a:off x="709039" y="5641806"/>
            <a:ext cx="7977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Rounded MT Bold" pitchFamily="34" charset="0"/>
              </a:rPr>
              <a:t>Sometimes You’re Already to Go, but Something’s Stopping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0FE63E-DA28-4441-8A61-D1D374A821D0}"/>
              </a:ext>
            </a:extLst>
          </p:cNvPr>
          <p:cNvSpPr txBox="1"/>
          <p:nvPr/>
        </p:nvSpPr>
        <p:spPr>
          <a:xfrm>
            <a:off x="3200400" y="5257800"/>
            <a:ext cx="2837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 Rounded MT Bold" pitchFamily="34" charset="0"/>
              </a:rPr>
              <a:t>But What’s the Point?</a:t>
            </a:r>
          </a:p>
        </p:txBody>
      </p:sp>
    </p:spTree>
    <p:extLst>
      <p:ext uri="{BB962C8B-B14F-4D97-AF65-F5344CB8AC3E}">
        <p14:creationId xmlns:p14="http://schemas.microsoft.com/office/powerpoint/2010/main" val="38933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pic>
        <p:nvPicPr>
          <p:cNvPr id="3074" name="Picture 2" descr=" ">
            <a:extLst>
              <a:ext uri="{FF2B5EF4-FFF2-40B4-BE49-F238E27FC236}">
                <a16:creationId xmlns:a16="http://schemas.microsoft.com/office/drawing/2014/main" id="{A5ACB980-2640-49DB-9729-0E17A1E32C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2" y="1707563"/>
            <a:ext cx="28479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9661F5-9A05-4C40-B40D-3DA022F0DBF1}"/>
              </a:ext>
            </a:extLst>
          </p:cNvPr>
          <p:cNvSpPr/>
          <p:nvPr/>
        </p:nvSpPr>
        <p:spPr>
          <a:xfrm>
            <a:off x="3148012" y="1707563"/>
            <a:ext cx="2847975" cy="28479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7237EB-DA7D-4715-9598-2105BA6C82FE}"/>
              </a:ext>
            </a:extLst>
          </p:cNvPr>
          <p:cNvSpPr txBox="1"/>
          <p:nvPr/>
        </p:nvSpPr>
        <p:spPr>
          <a:xfrm>
            <a:off x="3200400" y="5257800"/>
            <a:ext cx="2837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 Rounded MT Bold" pitchFamily="34" charset="0"/>
              </a:rPr>
              <a:t>But What’s the Point?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8B9995-6FD6-4DA5-B8AF-2FC6E0C05F84}"/>
              </a:ext>
            </a:extLst>
          </p:cNvPr>
          <p:cNvSpPr txBox="1"/>
          <p:nvPr/>
        </p:nvSpPr>
        <p:spPr>
          <a:xfrm>
            <a:off x="709039" y="5641806"/>
            <a:ext cx="7977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Rounded MT Bold" pitchFamily="34" charset="0"/>
              </a:rPr>
              <a:t>Sometimes You’re Already to Go, but Something’s Stopping You</a:t>
            </a:r>
          </a:p>
        </p:txBody>
      </p:sp>
    </p:spTree>
    <p:extLst>
      <p:ext uri="{BB962C8B-B14F-4D97-AF65-F5344CB8AC3E}">
        <p14:creationId xmlns:p14="http://schemas.microsoft.com/office/powerpoint/2010/main" val="1210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2043088" y="2271597"/>
            <a:ext cx="990600" cy="1052657"/>
            <a:chOff x="2043088" y="2271597"/>
            <a:chExt cx="990600" cy="105265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939" y="2966291"/>
              <a:ext cx="481449" cy="357963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rot="4032019">
              <a:off x="2278816" y="2035869"/>
              <a:ext cx="519143" cy="990600"/>
              <a:chOff x="1752600" y="2473002"/>
              <a:chExt cx="519143" cy="990600"/>
            </a:xfrm>
          </p:grpSpPr>
          <p:sp>
            <p:nvSpPr>
              <p:cNvPr id="19" name="Isosceles Triangle 18"/>
              <p:cNvSpPr/>
              <p:nvPr/>
            </p:nvSpPr>
            <p:spPr>
              <a:xfrm rot="8706966">
                <a:off x="2043143" y="2473002"/>
                <a:ext cx="228600" cy="9906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rot="19419576">
                <a:off x="1752600" y="2529244"/>
                <a:ext cx="239646" cy="62976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1" name="Straight Connector 80"/>
          <p:cNvCxnSpPr/>
          <p:nvPr/>
        </p:nvCxnSpPr>
        <p:spPr>
          <a:xfrm>
            <a:off x="3390104" y="4114800"/>
            <a:ext cx="3733800" cy="0"/>
          </a:xfrm>
          <a:prstGeom prst="line">
            <a:avLst/>
          </a:prstGeom>
          <a:ln w="127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410712" y="3429000"/>
            <a:ext cx="3791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  <a:latin typeface="Arial Rounded MT Bold" pitchFamily="34" charset="0"/>
              </a:rPr>
              <a:t>Activity When Inhibited?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5963" y="1812393"/>
            <a:ext cx="2164439" cy="1184807"/>
            <a:chOff x="675963" y="1812393"/>
            <a:chExt cx="2164439" cy="1184807"/>
          </a:xfrm>
        </p:grpSpPr>
        <p:sp>
          <p:nvSpPr>
            <p:cNvPr id="2" name="TextBox 1"/>
            <p:cNvSpPr txBox="1"/>
            <p:nvPr/>
          </p:nvSpPr>
          <p:spPr>
            <a:xfrm>
              <a:off x="675963" y="1812393"/>
              <a:ext cx="2164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“</a:t>
              </a:r>
              <a:r>
                <a:rPr lang="en-US" dirty="0" err="1">
                  <a:solidFill>
                    <a:srgbClr val="009900"/>
                  </a:solidFill>
                  <a:latin typeface="Arial Rounded MT Bold" pitchFamily="34" charset="0"/>
                </a:rPr>
                <a:t>Tonically</a:t>
              </a:r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 Active”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1669220" y="2184400"/>
              <a:ext cx="483430" cy="812800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430" h="812800">
                  <a:moveTo>
                    <a:pt x="70680" y="0"/>
                  </a:moveTo>
                  <a:cubicBezTo>
                    <a:pt x="17234" y="164041"/>
                    <a:pt x="-36212" y="328083"/>
                    <a:pt x="32580" y="463550"/>
                  </a:cubicBezTo>
                  <a:cubicBezTo>
                    <a:pt x="101372" y="599017"/>
                    <a:pt x="292401" y="705908"/>
                    <a:pt x="483430" y="81280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17413" y="2572512"/>
            <a:ext cx="1874499" cy="769441"/>
            <a:chOff x="3517413" y="2572512"/>
            <a:chExt cx="1874499" cy="769441"/>
          </a:xfrm>
        </p:grpSpPr>
        <p:sp>
          <p:nvSpPr>
            <p:cNvPr id="110" name="Down Arrow 109"/>
            <p:cNvSpPr/>
            <p:nvPr/>
          </p:nvSpPr>
          <p:spPr>
            <a:xfrm>
              <a:off x="5078383" y="2739263"/>
              <a:ext cx="313529" cy="41211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517413" y="2572512"/>
              <a:ext cx="1283187" cy="769441"/>
              <a:chOff x="4089473" y="2572512"/>
              <a:chExt cx="1283187" cy="769441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450514" y="2786813"/>
                <a:ext cx="922146" cy="357963"/>
                <a:chOff x="1134793" y="3270595"/>
                <a:chExt cx="922146" cy="357963"/>
              </a:xfrm>
            </p:grpSpPr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4793" y="3270595"/>
                  <a:ext cx="481449" cy="357963"/>
                </a:xfrm>
                <a:prstGeom prst="rect">
                  <a:avLst/>
                </a:prstGeom>
              </p:spPr>
            </p:pic>
            <p:cxnSp>
              <p:nvCxnSpPr>
                <p:cNvPr id="49" name="Straight Connector 48"/>
                <p:cNvCxnSpPr/>
                <p:nvPr/>
              </p:nvCxnSpPr>
              <p:spPr>
                <a:xfrm>
                  <a:off x="1516857" y="3449328"/>
                  <a:ext cx="535320" cy="49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2052177" y="3383913"/>
                  <a:ext cx="4762" cy="131327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4089473" y="2572512"/>
                <a:ext cx="5132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Arial Rounded MT Bold" pitchFamily="34" charset="0"/>
                  </a:rPr>
                  <a:t>+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390104" y="1459992"/>
            <a:ext cx="5181904" cy="820499"/>
            <a:chOff x="3390104" y="1459992"/>
            <a:chExt cx="5181904" cy="820499"/>
          </a:xfrm>
        </p:grpSpPr>
        <p:grpSp>
          <p:nvGrpSpPr>
            <p:cNvPr id="108" name="Group 107"/>
            <p:cNvGrpSpPr/>
            <p:nvPr/>
          </p:nvGrpSpPr>
          <p:grpSpPr>
            <a:xfrm>
              <a:off x="3390104" y="1459992"/>
              <a:ext cx="3733800" cy="820499"/>
              <a:chOff x="3390104" y="1459992"/>
              <a:chExt cx="3733800" cy="820499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3390104" y="1893332"/>
                <a:ext cx="3733800" cy="387159"/>
                <a:chOff x="4038600" y="2139950"/>
                <a:chExt cx="3733800" cy="387159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1148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4038600" y="2520759"/>
                  <a:ext cx="3733800" cy="0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43402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45656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7910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0165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2419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4673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56927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9182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61436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63690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65944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68199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70453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72707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961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77216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77"/>
              <p:cNvSpPr txBox="1"/>
              <p:nvPr/>
            </p:nvSpPr>
            <p:spPr>
              <a:xfrm>
                <a:off x="4697362" y="1459992"/>
                <a:ext cx="13067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9900"/>
                    </a:solidFill>
                    <a:latin typeface="Arial Rounded MT Bold" pitchFamily="34" charset="0"/>
                  </a:rPr>
                  <a:t>Activity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705600" y="1566446"/>
              <a:ext cx="1866408" cy="611285"/>
              <a:chOff x="6705600" y="1566446"/>
              <a:chExt cx="1866408" cy="611285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6705600" y="1566446"/>
                <a:ext cx="1866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9900"/>
                    </a:solidFill>
                    <a:latin typeface="Arial Rounded MT Bold" pitchFamily="34" charset="0"/>
                  </a:rPr>
                  <a:t>Action Potentials</a:t>
                </a: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7168896" y="1828800"/>
                <a:ext cx="591409" cy="348931"/>
              </a:xfrm>
              <a:custGeom>
                <a:avLst/>
                <a:gdLst>
                  <a:gd name="connsiteX0" fmla="*/ 539496 w 591409"/>
                  <a:gd name="connsiteY0" fmla="*/ 0 h 348931"/>
                  <a:gd name="connsiteX1" fmla="*/ 539496 w 591409"/>
                  <a:gd name="connsiteY1" fmla="*/ 329184 h 348931"/>
                  <a:gd name="connsiteX2" fmla="*/ 0 w 591409"/>
                  <a:gd name="connsiteY2" fmla="*/ 283464 h 34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409" h="348931">
                    <a:moveTo>
                      <a:pt x="539496" y="0"/>
                    </a:moveTo>
                    <a:cubicBezTo>
                      <a:pt x="584454" y="140970"/>
                      <a:pt x="629412" y="281940"/>
                      <a:pt x="539496" y="329184"/>
                    </a:cubicBezTo>
                    <a:cubicBezTo>
                      <a:pt x="449580" y="376428"/>
                      <a:pt x="224790" y="329946"/>
                      <a:pt x="0" y="283464"/>
                    </a:cubicBezTo>
                  </a:path>
                </a:pathLst>
              </a:custGeom>
              <a:noFill/>
              <a:ln>
                <a:solidFill>
                  <a:srgbClr val="0099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264591" y="2965795"/>
            <a:ext cx="1792348" cy="1104406"/>
            <a:chOff x="264591" y="2965795"/>
            <a:chExt cx="1792348" cy="1104406"/>
          </a:xfrm>
        </p:grpSpPr>
        <p:grpSp>
          <p:nvGrpSpPr>
            <p:cNvPr id="106" name="Group 105"/>
            <p:cNvGrpSpPr/>
            <p:nvPr/>
          </p:nvGrpSpPr>
          <p:grpSpPr>
            <a:xfrm>
              <a:off x="1134793" y="2965795"/>
              <a:ext cx="922146" cy="357963"/>
              <a:chOff x="1134793" y="3270595"/>
              <a:chExt cx="922146" cy="35796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793" y="3270595"/>
                <a:ext cx="481449" cy="357963"/>
              </a:xfrm>
              <a:prstGeom prst="rect">
                <a:avLst/>
              </a:prstGeom>
            </p:spPr>
          </p:pic>
          <p:cxnSp>
            <p:nvCxnSpPr>
              <p:cNvPr id="100" name="Straight Connector 99"/>
              <p:cNvCxnSpPr/>
              <p:nvPr/>
            </p:nvCxnSpPr>
            <p:spPr>
              <a:xfrm>
                <a:off x="1516857" y="3449328"/>
                <a:ext cx="535320" cy="49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2052177" y="3383913"/>
                <a:ext cx="4762" cy="13132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264591" y="3133886"/>
              <a:ext cx="1252266" cy="936315"/>
              <a:chOff x="264591" y="3133886"/>
              <a:chExt cx="1252266" cy="936315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264591" y="3567499"/>
                <a:ext cx="1252266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Inhibitory</a:t>
                </a:r>
              </a:p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Neuron</a:t>
                </a: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58398" y="3133886"/>
                <a:ext cx="321310" cy="384295"/>
              </a:xfrm>
              <a:custGeom>
                <a:avLst/>
                <a:gdLst>
                  <a:gd name="connsiteX0" fmla="*/ 70680 w 483430"/>
                  <a:gd name="connsiteY0" fmla="*/ 0 h 812800"/>
                  <a:gd name="connsiteX1" fmla="*/ 32580 w 483430"/>
                  <a:gd name="connsiteY1" fmla="*/ 463550 h 812800"/>
                  <a:gd name="connsiteX2" fmla="*/ 483430 w 483430"/>
                  <a:gd name="connsiteY2" fmla="*/ 812800 h 812800"/>
                  <a:gd name="connsiteX0" fmla="*/ 31310 w 526356"/>
                  <a:gd name="connsiteY0" fmla="*/ 573032 h 597986"/>
                  <a:gd name="connsiteX1" fmla="*/ 75506 w 526356"/>
                  <a:gd name="connsiteY1" fmla="*/ 3310 h 597986"/>
                  <a:gd name="connsiteX2" fmla="*/ 526356 w 526356"/>
                  <a:gd name="connsiteY2" fmla="*/ 352560 h 597986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321310"/>
                  <a:gd name="connsiteY0" fmla="*/ 375920 h 375920"/>
                  <a:gd name="connsiteX1" fmla="*/ 321310 w 321310"/>
                  <a:gd name="connsiteY1" fmla="*/ 0 h 375920"/>
                  <a:gd name="connsiteX0" fmla="*/ 0 w 321310"/>
                  <a:gd name="connsiteY0" fmla="*/ 384295 h 384295"/>
                  <a:gd name="connsiteX1" fmla="*/ 321310 w 321310"/>
                  <a:gd name="connsiteY1" fmla="*/ 8375 h 38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1310" h="384295">
                    <a:moveTo>
                      <a:pt x="0" y="384295"/>
                    </a:moveTo>
                    <a:cubicBezTo>
                      <a:pt x="101007" y="45628"/>
                      <a:pt x="-90593" y="-27862"/>
                      <a:pt x="321310" y="837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0" name="TextBox 79"/>
          <p:cNvSpPr txBox="1"/>
          <p:nvPr/>
        </p:nvSpPr>
        <p:spPr>
          <a:xfrm>
            <a:off x="2895600" y="1138535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>
                <a:latin typeface="Arial Rounded MT Bold" pitchFamily="34" charset="0"/>
              </a:rPr>
              <a:t>Scenario #1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1362694" y="3373224"/>
            <a:ext cx="1380506" cy="1067226"/>
            <a:chOff x="1362694" y="3373224"/>
            <a:chExt cx="1380506" cy="1067226"/>
          </a:xfrm>
        </p:grpSpPr>
        <p:sp>
          <p:nvSpPr>
            <p:cNvPr id="83" name="TextBox 82"/>
            <p:cNvSpPr txBox="1"/>
            <p:nvPr/>
          </p:nvSpPr>
          <p:spPr>
            <a:xfrm>
              <a:off x="1362694" y="4071118"/>
              <a:ext cx="1380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“Inhibited”</a:t>
              </a:r>
            </a:p>
          </p:txBody>
        </p:sp>
        <p:sp>
          <p:nvSpPr>
            <p:cNvPr id="84" name="Freeform 83"/>
            <p:cNvSpPr/>
            <p:nvPr/>
          </p:nvSpPr>
          <p:spPr>
            <a:xfrm>
              <a:off x="2068842" y="3373224"/>
              <a:ext cx="193294" cy="705104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  <a:gd name="connsiteX0" fmla="*/ 0 w 412750"/>
                <a:gd name="connsiteY0" fmla="*/ 0 h 812800"/>
                <a:gd name="connsiteX1" fmla="*/ 412750 w 412750"/>
                <a:gd name="connsiteY1" fmla="*/ 812800 h 812800"/>
                <a:gd name="connsiteX0" fmla="*/ 0 w 449326"/>
                <a:gd name="connsiteY0" fmla="*/ 0 h 53848"/>
                <a:gd name="connsiteX1" fmla="*/ 449326 w 449326"/>
                <a:gd name="connsiteY1" fmla="*/ 53848 h 53848"/>
                <a:gd name="connsiteX0" fmla="*/ 0 w 120142"/>
                <a:gd name="connsiteY0" fmla="*/ 677672 h 677672"/>
                <a:gd name="connsiteX1" fmla="*/ 120142 w 120142"/>
                <a:gd name="connsiteY1" fmla="*/ 0 h 677672"/>
                <a:gd name="connsiteX0" fmla="*/ 0 w 92710"/>
                <a:gd name="connsiteY0" fmla="*/ 750824 h 750824"/>
                <a:gd name="connsiteX1" fmla="*/ 92710 w 92710"/>
                <a:gd name="connsiteY1" fmla="*/ 0 h 750824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93294"/>
                <a:gd name="connsiteY0" fmla="*/ 705104 h 705104"/>
                <a:gd name="connsiteX1" fmla="*/ 193294 w 193294"/>
                <a:gd name="connsiteY1" fmla="*/ 0 h 70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294" h="705104">
                  <a:moveTo>
                    <a:pt x="0" y="705104"/>
                  </a:moveTo>
                  <a:cubicBezTo>
                    <a:pt x="143679" y="433493"/>
                    <a:pt x="141055" y="244179"/>
                    <a:pt x="193294" y="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1DB30D-9551-4D23-A17F-AB76C32B5EB4}"/>
              </a:ext>
            </a:extLst>
          </p:cNvPr>
          <p:cNvGrpSpPr/>
          <p:nvPr/>
        </p:nvGrpSpPr>
        <p:grpSpPr>
          <a:xfrm>
            <a:off x="1194770" y="4953001"/>
            <a:ext cx="7202135" cy="1127101"/>
            <a:chOff x="1194770" y="4953001"/>
            <a:chExt cx="7202135" cy="11271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FF65C3A-75B2-4C75-AA92-F037940566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0591" b="8061"/>
            <a:stretch/>
          </p:blipFill>
          <p:spPr>
            <a:xfrm>
              <a:off x="1194770" y="4953001"/>
              <a:ext cx="7202135" cy="918946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4403ADE-3939-469A-88D9-A9E66423420B}"/>
                </a:ext>
              </a:extLst>
            </p:cNvPr>
            <p:cNvSpPr txBox="1"/>
            <p:nvPr/>
          </p:nvSpPr>
          <p:spPr>
            <a:xfrm>
              <a:off x="7266419" y="5818492"/>
              <a:ext cx="9877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 Rounded MT Bold" pitchFamily="34" charset="0"/>
                </a:rPr>
                <a:t>Bruce Bean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42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8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2043088" y="2271597"/>
            <a:ext cx="990600" cy="1052657"/>
            <a:chOff x="2043088" y="2271597"/>
            <a:chExt cx="990600" cy="105265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939" y="2966291"/>
              <a:ext cx="481449" cy="357963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rot="4032019">
              <a:off x="2278816" y="2035869"/>
              <a:ext cx="519143" cy="990600"/>
              <a:chOff x="1752600" y="2473002"/>
              <a:chExt cx="519143" cy="990600"/>
            </a:xfrm>
          </p:grpSpPr>
          <p:sp>
            <p:nvSpPr>
              <p:cNvPr id="19" name="Isosceles Triangle 18"/>
              <p:cNvSpPr/>
              <p:nvPr/>
            </p:nvSpPr>
            <p:spPr>
              <a:xfrm rot="8706966">
                <a:off x="2043143" y="2473002"/>
                <a:ext cx="228600" cy="9906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rot="19419576">
                <a:off x="1752600" y="2529244"/>
                <a:ext cx="239646" cy="62976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3390104" y="3429000"/>
            <a:ext cx="3733800" cy="685800"/>
            <a:chOff x="3390104" y="3429000"/>
            <a:chExt cx="3733800" cy="685800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3390104" y="4114800"/>
              <a:ext cx="3733800" cy="0"/>
            </a:xfrm>
            <a:prstGeom prst="line">
              <a:avLst/>
            </a:prstGeom>
            <a:ln w="127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3505200" y="3429000"/>
              <a:ext cx="36150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9900"/>
                  </a:solidFill>
                  <a:latin typeface="Arial Rounded MT Bold" pitchFamily="34" charset="0"/>
                </a:rPr>
                <a:t>Activity When Inhibited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5963" y="1812393"/>
            <a:ext cx="2164439" cy="1184807"/>
            <a:chOff x="675963" y="1812393"/>
            <a:chExt cx="2164439" cy="1184807"/>
          </a:xfrm>
        </p:grpSpPr>
        <p:sp>
          <p:nvSpPr>
            <p:cNvPr id="2" name="TextBox 1"/>
            <p:cNvSpPr txBox="1"/>
            <p:nvPr/>
          </p:nvSpPr>
          <p:spPr>
            <a:xfrm>
              <a:off x="675963" y="1812393"/>
              <a:ext cx="2164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“</a:t>
              </a:r>
              <a:r>
                <a:rPr lang="en-US" dirty="0" err="1">
                  <a:solidFill>
                    <a:srgbClr val="009900"/>
                  </a:solidFill>
                  <a:latin typeface="Arial Rounded MT Bold" pitchFamily="34" charset="0"/>
                </a:rPr>
                <a:t>Tonically</a:t>
              </a:r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 Active”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1669220" y="2184400"/>
              <a:ext cx="483430" cy="812800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430" h="812800">
                  <a:moveTo>
                    <a:pt x="70680" y="0"/>
                  </a:moveTo>
                  <a:cubicBezTo>
                    <a:pt x="17234" y="164041"/>
                    <a:pt x="-36212" y="328083"/>
                    <a:pt x="32580" y="463550"/>
                  </a:cubicBezTo>
                  <a:cubicBezTo>
                    <a:pt x="101372" y="599017"/>
                    <a:pt x="292401" y="705908"/>
                    <a:pt x="483430" y="81280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90104" y="1459992"/>
            <a:ext cx="5181904" cy="820499"/>
            <a:chOff x="3390104" y="1459992"/>
            <a:chExt cx="5181904" cy="820499"/>
          </a:xfrm>
        </p:grpSpPr>
        <p:grpSp>
          <p:nvGrpSpPr>
            <p:cNvPr id="108" name="Group 107"/>
            <p:cNvGrpSpPr/>
            <p:nvPr/>
          </p:nvGrpSpPr>
          <p:grpSpPr>
            <a:xfrm>
              <a:off x="3390104" y="1459992"/>
              <a:ext cx="3733800" cy="820499"/>
              <a:chOff x="3390104" y="1459992"/>
              <a:chExt cx="3733800" cy="820499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3390104" y="1893332"/>
                <a:ext cx="3733800" cy="387159"/>
                <a:chOff x="4038600" y="2139950"/>
                <a:chExt cx="3733800" cy="387159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1148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4038600" y="2520759"/>
                  <a:ext cx="3733800" cy="0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43402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45656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7910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0165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2419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4673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56927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9182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61436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63690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65944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68199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70453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72707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961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77216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77"/>
              <p:cNvSpPr txBox="1"/>
              <p:nvPr/>
            </p:nvSpPr>
            <p:spPr>
              <a:xfrm>
                <a:off x="4697362" y="1459992"/>
                <a:ext cx="13067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9900"/>
                    </a:solidFill>
                    <a:latin typeface="Arial Rounded MT Bold" pitchFamily="34" charset="0"/>
                  </a:rPr>
                  <a:t>Activity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705600" y="1566446"/>
              <a:ext cx="1866408" cy="611285"/>
              <a:chOff x="6705600" y="1566446"/>
              <a:chExt cx="1866408" cy="611285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6705600" y="1566446"/>
                <a:ext cx="1866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9900"/>
                    </a:solidFill>
                    <a:latin typeface="Arial Rounded MT Bold" pitchFamily="34" charset="0"/>
                  </a:rPr>
                  <a:t>Action Potentials</a:t>
                </a: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7168896" y="1828800"/>
                <a:ext cx="591409" cy="348931"/>
              </a:xfrm>
              <a:custGeom>
                <a:avLst/>
                <a:gdLst>
                  <a:gd name="connsiteX0" fmla="*/ 539496 w 591409"/>
                  <a:gd name="connsiteY0" fmla="*/ 0 h 348931"/>
                  <a:gd name="connsiteX1" fmla="*/ 539496 w 591409"/>
                  <a:gd name="connsiteY1" fmla="*/ 329184 h 348931"/>
                  <a:gd name="connsiteX2" fmla="*/ 0 w 591409"/>
                  <a:gd name="connsiteY2" fmla="*/ 283464 h 34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409" h="348931">
                    <a:moveTo>
                      <a:pt x="539496" y="0"/>
                    </a:moveTo>
                    <a:cubicBezTo>
                      <a:pt x="584454" y="140970"/>
                      <a:pt x="629412" y="281940"/>
                      <a:pt x="539496" y="329184"/>
                    </a:cubicBezTo>
                    <a:cubicBezTo>
                      <a:pt x="449580" y="376428"/>
                      <a:pt x="224790" y="329946"/>
                      <a:pt x="0" y="283464"/>
                    </a:cubicBezTo>
                  </a:path>
                </a:pathLst>
              </a:custGeom>
              <a:noFill/>
              <a:ln>
                <a:solidFill>
                  <a:srgbClr val="0099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264591" y="2965795"/>
            <a:ext cx="1792348" cy="1104406"/>
            <a:chOff x="264591" y="2965795"/>
            <a:chExt cx="1792348" cy="1104406"/>
          </a:xfrm>
        </p:grpSpPr>
        <p:grpSp>
          <p:nvGrpSpPr>
            <p:cNvPr id="106" name="Group 105"/>
            <p:cNvGrpSpPr/>
            <p:nvPr/>
          </p:nvGrpSpPr>
          <p:grpSpPr>
            <a:xfrm>
              <a:off x="1134793" y="2965795"/>
              <a:ext cx="922146" cy="357963"/>
              <a:chOff x="1134793" y="3270595"/>
              <a:chExt cx="922146" cy="35796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793" y="3270595"/>
                <a:ext cx="481449" cy="357963"/>
              </a:xfrm>
              <a:prstGeom prst="rect">
                <a:avLst/>
              </a:prstGeom>
            </p:spPr>
          </p:pic>
          <p:cxnSp>
            <p:nvCxnSpPr>
              <p:cNvPr id="100" name="Straight Connector 99"/>
              <p:cNvCxnSpPr/>
              <p:nvPr/>
            </p:nvCxnSpPr>
            <p:spPr>
              <a:xfrm>
                <a:off x="1516857" y="3449328"/>
                <a:ext cx="535320" cy="49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2052177" y="3383913"/>
                <a:ext cx="4762" cy="13132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264591" y="3133886"/>
              <a:ext cx="1252266" cy="936315"/>
              <a:chOff x="264591" y="3133886"/>
              <a:chExt cx="1252266" cy="936315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264591" y="3567499"/>
                <a:ext cx="1252266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Inhibitory</a:t>
                </a:r>
              </a:p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Neuron</a:t>
                </a: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58398" y="3133886"/>
                <a:ext cx="321310" cy="384295"/>
              </a:xfrm>
              <a:custGeom>
                <a:avLst/>
                <a:gdLst>
                  <a:gd name="connsiteX0" fmla="*/ 70680 w 483430"/>
                  <a:gd name="connsiteY0" fmla="*/ 0 h 812800"/>
                  <a:gd name="connsiteX1" fmla="*/ 32580 w 483430"/>
                  <a:gd name="connsiteY1" fmla="*/ 463550 h 812800"/>
                  <a:gd name="connsiteX2" fmla="*/ 483430 w 483430"/>
                  <a:gd name="connsiteY2" fmla="*/ 812800 h 812800"/>
                  <a:gd name="connsiteX0" fmla="*/ 31310 w 526356"/>
                  <a:gd name="connsiteY0" fmla="*/ 573032 h 597986"/>
                  <a:gd name="connsiteX1" fmla="*/ 75506 w 526356"/>
                  <a:gd name="connsiteY1" fmla="*/ 3310 h 597986"/>
                  <a:gd name="connsiteX2" fmla="*/ 526356 w 526356"/>
                  <a:gd name="connsiteY2" fmla="*/ 352560 h 597986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321310"/>
                  <a:gd name="connsiteY0" fmla="*/ 375920 h 375920"/>
                  <a:gd name="connsiteX1" fmla="*/ 321310 w 321310"/>
                  <a:gd name="connsiteY1" fmla="*/ 0 h 375920"/>
                  <a:gd name="connsiteX0" fmla="*/ 0 w 321310"/>
                  <a:gd name="connsiteY0" fmla="*/ 384295 h 384295"/>
                  <a:gd name="connsiteX1" fmla="*/ 321310 w 321310"/>
                  <a:gd name="connsiteY1" fmla="*/ 8375 h 38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1310" h="384295">
                    <a:moveTo>
                      <a:pt x="0" y="384295"/>
                    </a:moveTo>
                    <a:cubicBezTo>
                      <a:pt x="101007" y="45628"/>
                      <a:pt x="-90593" y="-27862"/>
                      <a:pt x="321310" y="837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0" name="Down Arrow 109"/>
          <p:cNvSpPr/>
          <p:nvPr/>
        </p:nvSpPr>
        <p:spPr>
          <a:xfrm flipV="1">
            <a:off x="5078383" y="2739263"/>
            <a:ext cx="313529" cy="4121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878454" y="2786813"/>
            <a:ext cx="922146" cy="459729"/>
            <a:chOff x="3878454" y="2786813"/>
            <a:chExt cx="922146" cy="459729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454" y="2786813"/>
              <a:ext cx="481449" cy="357963"/>
            </a:xfrm>
            <a:prstGeom prst="rect">
              <a:avLst/>
            </a:prstGeom>
          </p:spPr>
        </p:pic>
        <p:cxnSp>
          <p:nvCxnSpPr>
            <p:cNvPr id="49" name="Straight Connector 48"/>
            <p:cNvCxnSpPr/>
            <p:nvPr/>
          </p:nvCxnSpPr>
          <p:spPr>
            <a:xfrm>
              <a:off x="4260518" y="2965546"/>
              <a:ext cx="535320" cy="496"/>
            </a:xfrm>
            <a:prstGeom prst="line">
              <a:avLst/>
            </a:prstGeom>
            <a:ln w="28575">
              <a:solidFill>
                <a:srgbClr val="B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4795838" y="2900131"/>
              <a:ext cx="4762" cy="131327"/>
            </a:xfrm>
            <a:prstGeom prst="line">
              <a:avLst/>
            </a:prstGeom>
            <a:ln w="38100">
              <a:solidFill>
                <a:srgbClr val="B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3894611" y="2949025"/>
              <a:ext cx="463589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3600" dirty="0">
                  <a:latin typeface="Arial Rounded MT Bold" pitchFamily="34" charset="0"/>
                </a:rPr>
                <a:t>X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83629" y="3373224"/>
            <a:ext cx="1806905" cy="1067226"/>
            <a:chOff x="1183629" y="3373224"/>
            <a:chExt cx="1806905" cy="1067226"/>
          </a:xfrm>
        </p:grpSpPr>
        <p:sp>
          <p:nvSpPr>
            <p:cNvPr id="55" name="TextBox 54"/>
            <p:cNvSpPr txBox="1"/>
            <p:nvPr/>
          </p:nvSpPr>
          <p:spPr>
            <a:xfrm>
              <a:off x="1183629" y="4071118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“Dis-inhibited”</a:t>
              </a: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068842" y="3373224"/>
              <a:ext cx="193294" cy="705104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  <a:gd name="connsiteX0" fmla="*/ 0 w 412750"/>
                <a:gd name="connsiteY0" fmla="*/ 0 h 812800"/>
                <a:gd name="connsiteX1" fmla="*/ 412750 w 412750"/>
                <a:gd name="connsiteY1" fmla="*/ 812800 h 812800"/>
                <a:gd name="connsiteX0" fmla="*/ 0 w 449326"/>
                <a:gd name="connsiteY0" fmla="*/ 0 h 53848"/>
                <a:gd name="connsiteX1" fmla="*/ 449326 w 449326"/>
                <a:gd name="connsiteY1" fmla="*/ 53848 h 53848"/>
                <a:gd name="connsiteX0" fmla="*/ 0 w 120142"/>
                <a:gd name="connsiteY0" fmla="*/ 677672 h 677672"/>
                <a:gd name="connsiteX1" fmla="*/ 120142 w 120142"/>
                <a:gd name="connsiteY1" fmla="*/ 0 h 677672"/>
                <a:gd name="connsiteX0" fmla="*/ 0 w 92710"/>
                <a:gd name="connsiteY0" fmla="*/ 750824 h 750824"/>
                <a:gd name="connsiteX1" fmla="*/ 92710 w 92710"/>
                <a:gd name="connsiteY1" fmla="*/ 0 h 750824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93294"/>
                <a:gd name="connsiteY0" fmla="*/ 705104 h 705104"/>
                <a:gd name="connsiteX1" fmla="*/ 193294 w 193294"/>
                <a:gd name="connsiteY1" fmla="*/ 0 h 70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294" h="705104">
                  <a:moveTo>
                    <a:pt x="0" y="705104"/>
                  </a:moveTo>
                  <a:cubicBezTo>
                    <a:pt x="143679" y="433493"/>
                    <a:pt x="141055" y="244179"/>
                    <a:pt x="193294" y="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114800" y="4648200"/>
            <a:ext cx="2298764" cy="1685761"/>
            <a:chOff x="4114800" y="4648200"/>
            <a:chExt cx="2298764" cy="1685761"/>
          </a:xfrm>
        </p:grpSpPr>
        <p:pic>
          <p:nvPicPr>
            <p:cNvPr id="80" name="Picture 4" descr="Accelerator ped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648200"/>
              <a:ext cx="2298764" cy="168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Rectangle 81"/>
            <p:cNvSpPr/>
            <p:nvPr/>
          </p:nvSpPr>
          <p:spPr>
            <a:xfrm>
              <a:off x="4114800" y="4648200"/>
              <a:ext cx="2298764" cy="168576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46" y="5251798"/>
            <a:ext cx="1010548" cy="751354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2895600" y="1138535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>
                <a:latin typeface="Arial Rounded MT Bold" pitchFamily="34" charset="0"/>
              </a:rPr>
              <a:t>Scenario #2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0A6049-9F84-45CF-8753-B653FAA6A3AE}"/>
              </a:ext>
            </a:extLst>
          </p:cNvPr>
          <p:cNvGrpSpPr/>
          <p:nvPr/>
        </p:nvGrpSpPr>
        <p:grpSpPr>
          <a:xfrm>
            <a:off x="4465320" y="4946152"/>
            <a:ext cx="1503239" cy="1111864"/>
            <a:chOff x="4465320" y="4946152"/>
            <a:chExt cx="1503239" cy="1111864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320" y="5308458"/>
              <a:ext cx="1008132" cy="749558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796E84E9-D78C-42CF-B535-CE5750B8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481" y="5196934"/>
              <a:ext cx="301078" cy="108665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8E64A97-1FE7-4964-8E2B-6B6624DA58E7}"/>
                </a:ext>
              </a:extLst>
            </p:cNvPr>
            <p:cNvSpPr/>
            <p:nvPr/>
          </p:nvSpPr>
          <p:spPr>
            <a:xfrm>
              <a:off x="4956160" y="4946152"/>
              <a:ext cx="861160" cy="444998"/>
            </a:xfrm>
            <a:custGeom>
              <a:avLst/>
              <a:gdLst>
                <a:gd name="connsiteX0" fmla="*/ 82801 w 1049516"/>
                <a:gd name="connsiteY0" fmla="*/ 504769 h 504769"/>
                <a:gd name="connsiteX1" fmla="*/ 85976 w 1049516"/>
                <a:gd name="connsiteY1" fmla="*/ 142819 h 504769"/>
                <a:gd name="connsiteX2" fmla="*/ 968626 w 1049516"/>
                <a:gd name="connsiteY2" fmla="*/ 6294 h 504769"/>
                <a:gd name="connsiteX3" fmla="*/ 955926 w 1049516"/>
                <a:gd name="connsiteY3" fmla="*/ 323794 h 504769"/>
                <a:gd name="connsiteX0" fmla="*/ 0 w 966715"/>
                <a:gd name="connsiteY0" fmla="*/ 498475 h 498475"/>
                <a:gd name="connsiteX1" fmla="*/ 885825 w 966715"/>
                <a:gd name="connsiteY1" fmla="*/ 0 h 498475"/>
                <a:gd name="connsiteX2" fmla="*/ 873125 w 966715"/>
                <a:gd name="connsiteY2" fmla="*/ 317500 h 498475"/>
                <a:gd name="connsiteX0" fmla="*/ 0 w 873125"/>
                <a:gd name="connsiteY0" fmla="*/ 180975 h 180975"/>
                <a:gd name="connsiteX1" fmla="*/ 873125 w 873125"/>
                <a:gd name="connsiteY1" fmla="*/ 0 h 180975"/>
                <a:gd name="connsiteX0" fmla="*/ 0 w 873264"/>
                <a:gd name="connsiteY0" fmla="*/ 350137 h 350137"/>
                <a:gd name="connsiteX1" fmla="*/ 873125 w 873264"/>
                <a:gd name="connsiteY1" fmla="*/ 169162 h 350137"/>
                <a:gd name="connsiteX0" fmla="*/ 0 w 860567"/>
                <a:gd name="connsiteY0" fmla="*/ 347565 h 347565"/>
                <a:gd name="connsiteX1" fmla="*/ 860425 w 860567"/>
                <a:gd name="connsiteY1" fmla="*/ 169765 h 347565"/>
                <a:gd name="connsiteX0" fmla="*/ 15 w 860535"/>
                <a:gd name="connsiteY0" fmla="*/ 378684 h 378684"/>
                <a:gd name="connsiteX1" fmla="*/ 860440 w 860535"/>
                <a:gd name="connsiteY1" fmla="*/ 200884 h 378684"/>
                <a:gd name="connsiteX0" fmla="*/ 15 w 861160"/>
                <a:gd name="connsiteY0" fmla="*/ 444998 h 444998"/>
                <a:gd name="connsiteX1" fmla="*/ 860440 w 861160"/>
                <a:gd name="connsiteY1" fmla="*/ 267198 h 44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1160" h="444998">
                  <a:moveTo>
                    <a:pt x="15" y="444998"/>
                  </a:moveTo>
                  <a:cubicBezTo>
                    <a:pt x="-4218" y="222748"/>
                    <a:pt x="890073" y="-326527"/>
                    <a:pt x="860440" y="26719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941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9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2043088" y="2271597"/>
            <a:ext cx="990600" cy="1052657"/>
            <a:chOff x="2043088" y="2271597"/>
            <a:chExt cx="990600" cy="105265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939" y="2966291"/>
              <a:ext cx="481449" cy="357963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rot="4032019">
              <a:off x="2278816" y="2035869"/>
              <a:ext cx="519143" cy="990600"/>
              <a:chOff x="1752600" y="2473002"/>
              <a:chExt cx="519143" cy="990600"/>
            </a:xfrm>
          </p:grpSpPr>
          <p:sp>
            <p:nvSpPr>
              <p:cNvPr id="19" name="Isosceles Triangle 18"/>
              <p:cNvSpPr/>
              <p:nvPr/>
            </p:nvSpPr>
            <p:spPr>
              <a:xfrm rot="8706966">
                <a:off x="2043143" y="2473002"/>
                <a:ext cx="228600" cy="9906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rot="19419576">
                <a:off x="1752600" y="2529244"/>
                <a:ext cx="239646" cy="62976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1" name="Straight Connector 80"/>
          <p:cNvCxnSpPr/>
          <p:nvPr/>
        </p:nvCxnSpPr>
        <p:spPr>
          <a:xfrm>
            <a:off x="3390104" y="4114800"/>
            <a:ext cx="3733800" cy="0"/>
          </a:xfrm>
          <a:prstGeom prst="line">
            <a:avLst/>
          </a:prstGeom>
          <a:ln w="127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505200" y="3429000"/>
            <a:ext cx="3615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  <a:latin typeface="Arial Rounded MT Bold" pitchFamily="34" charset="0"/>
              </a:rPr>
              <a:t>Activity When Inhibited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5963" y="1812393"/>
            <a:ext cx="2164439" cy="1184807"/>
            <a:chOff x="675963" y="1812393"/>
            <a:chExt cx="2164439" cy="1184807"/>
          </a:xfrm>
        </p:grpSpPr>
        <p:sp>
          <p:nvSpPr>
            <p:cNvPr id="2" name="TextBox 1"/>
            <p:cNvSpPr txBox="1"/>
            <p:nvPr/>
          </p:nvSpPr>
          <p:spPr>
            <a:xfrm>
              <a:off x="675963" y="1812393"/>
              <a:ext cx="2164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“</a:t>
              </a:r>
              <a:r>
                <a:rPr lang="en-US" dirty="0" err="1">
                  <a:solidFill>
                    <a:srgbClr val="009900"/>
                  </a:solidFill>
                  <a:latin typeface="Arial Rounded MT Bold" pitchFamily="34" charset="0"/>
                </a:rPr>
                <a:t>Tonically</a:t>
              </a:r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 Active”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1669220" y="2184400"/>
              <a:ext cx="483430" cy="812800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430" h="812800">
                  <a:moveTo>
                    <a:pt x="70680" y="0"/>
                  </a:moveTo>
                  <a:cubicBezTo>
                    <a:pt x="17234" y="164041"/>
                    <a:pt x="-36212" y="328083"/>
                    <a:pt x="32580" y="463550"/>
                  </a:cubicBezTo>
                  <a:cubicBezTo>
                    <a:pt x="101372" y="599017"/>
                    <a:pt x="292401" y="705908"/>
                    <a:pt x="483430" y="81280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90104" y="1459992"/>
            <a:ext cx="5181904" cy="820499"/>
            <a:chOff x="3390104" y="1459992"/>
            <a:chExt cx="5181904" cy="820499"/>
          </a:xfrm>
        </p:grpSpPr>
        <p:grpSp>
          <p:nvGrpSpPr>
            <p:cNvPr id="108" name="Group 107"/>
            <p:cNvGrpSpPr/>
            <p:nvPr/>
          </p:nvGrpSpPr>
          <p:grpSpPr>
            <a:xfrm>
              <a:off x="3390104" y="1459992"/>
              <a:ext cx="3733800" cy="820499"/>
              <a:chOff x="3390104" y="1459992"/>
              <a:chExt cx="3733800" cy="820499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3390104" y="1893332"/>
                <a:ext cx="3733800" cy="387159"/>
                <a:chOff x="4038600" y="2139950"/>
                <a:chExt cx="3733800" cy="387159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1148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4038600" y="2520759"/>
                  <a:ext cx="3733800" cy="0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43402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45656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7910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0165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2419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4673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56927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9182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61436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63690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65944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68199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70453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72707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961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77216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77"/>
              <p:cNvSpPr txBox="1"/>
              <p:nvPr/>
            </p:nvSpPr>
            <p:spPr>
              <a:xfrm>
                <a:off x="4697362" y="1459992"/>
                <a:ext cx="13067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9900"/>
                    </a:solidFill>
                    <a:latin typeface="Arial Rounded MT Bold" pitchFamily="34" charset="0"/>
                  </a:rPr>
                  <a:t>Activity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705600" y="1566446"/>
              <a:ext cx="1866408" cy="611285"/>
              <a:chOff x="6705600" y="1566446"/>
              <a:chExt cx="1866408" cy="611285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6705600" y="1566446"/>
                <a:ext cx="1866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9900"/>
                    </a:solidFill>
                    <a:latin typeface="Arial Rounded MT Bold" pitchFamily="34" charset="0"/>
                  </a:rPr>
                  <a:t>Action Potentials</a:t>
                </a: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7168896" y="1828800"/>
                <a:ext cx="591409" cy="348931"/>
              </a:xfrm>
              <a:custGeom>
                <a:avLst/>
                <a:gdLst>
                  <a:gd name="connsiteX0" fmla="*/ 539496 w 591409"/>
                  <a:gd name="connsiteY0" fmla="*/ 0 h 348931"/>
                  <a:gd name="connsiteX1" fmla="*/ 539496 w 591409"/>
                  <a:gd name="connsiteY1" fmla="*/ 329184 h 348931"/>
                  <a:gd name="connsiteX2" fmla="*/ 0 w 591409"/>
                  <a:gd name="connsiteY2" fmla="*/ 283464 h 34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409" h="348931">
                    <a:moveTo>
                      <a:pt x="539496" y="0"/>
                    </a:moveTo>
                    <a:cubicBezTo>
                      <a:pt x="584454" y="140970"/>
                      <a:pt x="629412" y="281940"/>
                      <a:pt x="539496" y="329184"/>
                    </a:cubicBezTo>
                    <a:cubicBezTo>
                      <a:pt x="449580" y="376428"/>
                      <a:pt x="224790" y="329946"/>
                      <a:pt x="0" y="283464"/>
                    </a:cubicBezTo>
                  </a:path>
                </a:pathLst>
              </a:custGeom>
              <a:noFill/>
              <a:ln>
                <a:solidFill>
                  <a:srgbClr val="0099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264591" y="2965795"/>
            <a:ext cx="1792348" cy="1104406"/>
            <a:chOff x="264591" y="2965795"/>
            <a:chExt cx="1792348" cy="1104406"/>
          </a:xfrm>
        </p:grpSpPr>
        <p:grpSp>
          <p:nvGrpSpPr>
            <p:cNvPr id="106" name="Group 105"/>
            <p:cNvGrpSpPr/>
            <p:nvPr/>
          </p:nvGrpSpPr>
          <p:grpSpPr>
            <a:xfrm>
              <a:off x="1134793" y="2965795"/>
              <a:ext cx="922146" cy="357963"/>
              <a:chOff x="1134793" y="3270595"/>
              <a:chExt cx="922146" cy="35796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793" y="3270595"/>
                <a:ext cx="481449" cy="357963"/>
              </a:xfrm>
              <a:prstGeom prst="rect">
                <a:avLst/>
              </a:prstGeom>
            </p:spPr>
          </p:pic>
          <p:cxnSp>
            <p:nvCxnSpPr>
              <p:cNvPr id="100" name="Straight Connector 99"/>
              <p:cNvCxnSpPr/>
              <p:nvPr/>
            </p:nvCxnSpPr>
            <p:spPr>
              <a:xfrm>
                <a:off x="1516857" y="3449328"/>
                <a:ext cx="535320" cy="49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2052177" y="3383913"/>
                <a:ext cx="4762" cy="13132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264591" y="3133886"/>
              <a:ext cx="1252266" cy="936315"/>
              <a:chOff x="264591" y="3133886"/>
              <a:chExt cx="1252266" cy="936315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264591" y="3567499"/>
                <a:ext cx="1252266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Inhibitory</a:t>
                </a:r>
              </a:p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Neuron</a:t>
                </a: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58398" y="3133886"/>
                <a:ext cx="321310" cy="384295"/>
              </a:xfrm>
              <a:custGeom>
                <a:avLst/>
                <a:gdLst>
                  <a:gd name="connsiteX0" fmla="*/ 70680 w 483430"/>
                  <a:gd name="connsiteY0" fmla="*/ 0 h 812800"/>
                  <a:gd name="connsiteX1" fmla="*/ 32580 w 483430"/>
                  <a:gd name="connsiteY1" fmla="*/ 463550 h 812800"/>
                  <a:gd name="connsiteX2" fmla="*/ 483430 w 483430"/>
                  <a:gd name="connsiteY2" fmla="*/ 812800 h 812800"/>
                  <a:gd name="connsiteX0" fmla="*/ 31310 w 526356"/>
                  <a:gd name="connsiteY0" fmla="*/ 573032 h 597986"/>
                  <a:gd name="connsiteX1" fmla="*/ 75506 w 526356"/>
                  <a:gd name="connsiteY1" fmla="*/ 3310 h 597986"/>
                  <a:gd name="connsiteX2" fmla="*/ 526356 w 526356"/>
                  <a:gd name="connsiteY2" fmla="*/ 352560 h 597986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321310"/>
                  <a:gd name="connsiteY0" fmla="*/ 375920 h 375920"/>
                  <a:gd name="connsiteX1" fmla="*/ 321310 w 321310"/>
                  <a:gd name="connsiteY1" fmla="*/ 0 h 375920"/>
                  <a:gd name="connsiteX0" fmla="*/ 0 w 321310"/>
                  <a:gd name="connsiteY0" fmla="*/ 384295 h 384295"/>
                  <a:gd name="connsiteX1" fmla="*/ 321310 w 321310"/>
                  <a:gd name="connsiteY1" fmla="*/ 8375 h 38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1310" h="384295">
                    <a:moveTo>
                      <a:pt x="0" y="384295"/>
                    </a:moveTo>
                    <a:cubicBezTo>
                      <a:pt x="101007" y="45628"/>
                      <a:pt x="-90593" y="-27862"/>
                      <a:pt x="321310" y="837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0" name="Down Arrow 109"/>
          <p:cNvSpPr/>
          <p:nvPr/>
        </p:nvSpPr>
        <p:spPr>
          <a:xfrm flipV="1">
            <a:off x="5078383" y="2739263"/>
            <a:ext cx="313529" cy="4121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878454" y="2786813"/>
            <a:ext cx="922146" cy="459729"/>
            <a:chOff x="3878454" y="2786813"/>
            <a:chExt cx="922146" cy="459729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454" y="2786813"/>
              <a:ext cx="481449" cy="357963"/>
            </a:xfrm>
            <a:prstGeom prst="rect">
              <a:avLst/>
            </a:prstGeom>
          </p:spPr>
        </p:pic>
        <p:cxnSp>
          <p:nvCxnSpPr>
            <p:cNvPr id="49" name="Straight Connector 48"/>
            <p:cNvCxnSpPr/>
            <p:nvPr/>
          </p:nvCxnSpPr>
          <p:spPr>
            <a:xfrm>
              <a:off x="4260518" y="2965546"/>
              <a:ext cx="535320" cy="496"/>
            </a:xfrm>
            <a:prstGeom prst="line">
              <a:avLst/>
            </a:prstGeom>
            <a:ln w="28575">
              <a:solidFill>
                <a:srgbClr val="B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4795838" y="2900131"/>
              <a:ext cx="4762" cy="131327"/>
            </a:xfrm>
            <a:prstGeom prst="line">
              <a:avLst/>
            </a:prstGeom>
            <a:ln w="38100">
              <a:solidFill>
                <a:srgbClr val="B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3894611" y="2949025"/>
              <a:ext cx="463589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3600" dirty="0">
                  <a:latin typeface="Arial Rounded MT Bold" pitchFamily="34" charset="0"/>
                </a:rPr>
                <a:t>X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83629" y="3373224"/>
            <a:ext cx="1806905" cy="1067226"/>
            <a:chOff x="1183629" y="3373224"/>
            <a:chExt cx="1806905" cy="1067226"/>
          </a:xfrm>
        </p:grpSpPr>
        <p:sp>
          <p:nvSpPr>
            <p:cNvPr id="55" name="TextBox 54"/>
            <p:cNvSpPr txBox="1"/>
            <p:nvPr/>
          </p:nvSpPr>
          <p:spPr>
            <a:xfrm>
              <a:off x="1183629" y="4071118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“Dis-inhibited”</a:t>
              </a: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068842" y="3373224"/>
              <a:ext cx="193294" cy="705104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  <a:gd name="connsiteX0" fmla="*/ 0 w 412750"/>
                <a:gd name="connsiteY0" fmla="*/ 0 h 812800"/>
                <a:gd name="connsiteX1" fmla="*/ 412750 w 412750"/>
                <a:gd name="connsiteY1" fmla="*/ 812800 h 812800"/>
                <a:gd name="connsiteX0" fmla="*/ 0 w 449326"/>
                <a:gd name="connsiteY0" fmla="*/ 0 h 53848"/>
                <a:gd name="connsiteX1" fmla="*/ 449326 w 449326"/>
                <a:gd name="connsiteY1" fmla="*/ 53848 h 53848"/>
                <a:gd name="connsiteX0" fmla="*/ 0 w 120142"/>
                <a:gd name="connsiteY0" fmla="*/ 677672 h 677672"/>
                <a:gd name="connsiteX1" fmla="*/ 120142 w 120142"/>
                <a:gd name="connsiteY1" fmla="*/ 0 h 677672"/>
                <a:gd name="connsiteX0" fmla="*/ 0 w 92710"/>
                <a:gd name="connsiteY0" fmla="*/ 750824 h 750824"/>
                <a:gd name="connsiteX1" fmla="*/ 92710 w 92710"/>
                <a:gd name="connsiteY1" fmla="*/ 0 h 750824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93294"/>
                <a:gd name="connsiteY0" fmla="*/ 705104 h 705104"/>
                <a:gd name="connsiteX1" fmla="*/ 193294 w 193294"/>
                <a:gd name="connsiteY1" fmla="*/ 0 h 70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294" h="705104">
                  <a:moveTo>
                    <a:pt x="0" y="705104"/>
                  </a:moveTo>
                  <a:cubicBezTo>
                    <a:pt x="143679" y="433493"/>
                    <a:pt x="141055" y="244179"/>
                    <a:pt x="193294" y="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114800" y="4648200"/>
            <a:ext cx="2298764" cy="1685761"/>
            <a:chOff x="4114800" y="4648200"/>
            <a:chExt cx="2298764" cy="1685761"/>
          </a:xfrm>
        </p:grpSpPr>
        <p:pic>
          <p:nvPicPr>
            <p:cNvPr id="80" name="Picture 4" descr="Accelerator ped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648200"/>
              <a:ext cx="2298764" cy="168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Rectangle 81"/>
            <p:cNvSpPr/>
            <p:nvPr/>
          </p:nvSpPr>
          <p:spPr>
            <a:xfrm>
              <a:off x="4114800" y="4648200"/>
              <a:ext cx="2298764" cy="168576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46" y="5251798"/>
            <a:ext cx="1010548" cy="751354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2895600" y="1138535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>
                <a:latin typeface="Arial Rounded MT Bold" pitchFamily="34" charset="0"/>
              </a:rPr>
              <a:t>Scenario #2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555248" y="1518137"/>
            <a:ext cx="4372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u="sng" dirty="0">
                <a:latin typeface="Arial Rounded MT Bold" pitchFamily="34" charset="0"/>
              </a:rPr>
              <a:t>But what’s the point?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402899" y="2109752"/>
            <a:ext cx="4676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Arial Rounded MT Bold" pitchFamily="34" charset="0"/>
              </a:rPr>
              <a:t>Neurons Do Not Require</a:t>
            </a:r>
          </a:p>
          <a:p>
            <a:pPr algn="ctr"/>
            <a:r>
              <a:rPr lang="en-US" sz="2400" i="1" dirty="0">
                <a:latin typeface="Arial Rounded MT Bold" pitchFamily="34" charset="0"/>
              </a:rPr>
              <a:t>Synaptic Excitation to Turn On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948191" y="3058646"/>
            <a:ext cx="5586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Arial Rounded MT Bold" pitchFamily="34" charset="0"/>
              </a:rPr>
              <a:t>Removal of Inhibition (Dis-inhibition)</a:t>
            </a:r>
          </a:p>
          <a:p>
            <a:pPr algn="ctr"/>
            <a:r>
              <a:rPr lang="en-US" sz="2400" i="1" dirty="0">
                <a:latin typeface="Arial Rounded MT Bold" pitchFamily="34" charset="0"/>
              </a:rPr>
              <a:t>Can Also Turn Neurons On</a:t>
            </a:r>
          </a:p>
        </p:txBody>
      </p:sp>
    </p:spTree>
    <p:extLst>
      <p:ext uri="{BB962C8B-B14F-4D97-AF65-F5344CB8AC3E}">
        <p14:creationId xmlns:p14="http://schemas.microsoft.com/office/powerpoint/2010/main" val="12432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1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10" grpId="0" animBg="1"/>
      <p:bldP spid="96" grpId="0"/>
      <p:bldP spid="83" grpId="0"/>
      <p:bldP spid="85" grpId="0"/>
      <p:bldP spid="8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5002770" y="2226892"/>
            <a:ext cx="754960" cy="629031"/>
            <a:chOff x="4457700" y="3947242"/>
            <a:chExt cx="754960" cy="62903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4733371" y="3947242"/>
              <a:ext cx="479289" cy="338555"/>
              <a:chOff x="5787432" y="1448010"/>
              <a:chExt cx="650549" cy="477162"/>
            </a:xfrm>
          </p:grpSpPr>
          <p:sp>
            <p:nvSpPr>
              <p:cNvPr id="43" name="Freeform 42"/>
              <p:cNvSpPr/>
              <p:nvPr/>
            </p:nvSpPr>
            <p:spPr>
              <a:xfrm>
                <a:off x="57874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 bwMode="auto">
              <a:xfrm>
                <a:off x="5984583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7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01551"/>
            <a:ext cx="4270398" cy="425489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905000" y="457200"/>
            <a:ext cx="4844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Periaqueductal Gray (PAG)</a:t>
            </a:r>
          </a:p>
        </p:txBody>
      </p:sp>
      <p:sp>
        <p:nvSpPr>
          <p:cNvPr id="2" name="Freeform 1"/>
          <p:cNvSpPr/>
          <p:nvPr/>
        </p:nvSpPr>
        <p:spPr>
          <a:xfrm>
            <a:off x="5519662" y="3901967"/>
            <a:ext cx="88313" cy="414635"/>
          </a:xfrm>
          <a:custGeom>
            <a:avLst/>
            <a:gdLst>
              <a:gd name="connsiteX0" fmla="*/ 90364 w 103344"/>
              <a:gd name="connsiteY0" fmla="*/ 369677 h 370894"/>
              <a:gd name="connsiteX1" fmla="*/ 95127 w 103344"/>
              <a:gd name="connsiteY1" fmla="*/ 95833 h 370894"/>
              <a:gd name="connsiteX2" fmla="*/ 7021 w 103344"/>
              <a:gd name="connsiteY2" fmla="*/ 2964 h 370894"/>
              <a:gd name="connsiteX3" fmla="*/ 14164 w 103344"/>
              <a:gd name="connsiteY3" fmla="*/ 188702 h 370894"/>
              <a:gd name="connsiteX4" fmla="*/ 90364 w 103344"/>
              <a:gd name="connsiteY4" fmla="*/ 369677 h 370894"/>
              <a:gd name="connsiteX0" fmla="*/ 77825 w 88313"/>
              <a:gd name="connsiteY0" fmla="*/ 397435 h 398698"/>
              <a:gd name="connsiteX1" fmla="*/ 82588 w 88313"/>
              <a:gd name="connsiteY1" fmla="*/ 123591 h 398698"/>
              <a:gd name="connsiteX2" fmla="*/ 30200 w 88313"/>
              <a:gd name="connsiteY2" fmla="*/ 2147 h 398698"/>
              <a:gd name="connsiteX3" fmla="*/ 1625 w 88313"/>
              <a:gd name="connsiteY3" fmla="*/ 216460 h 398698"/>
              <a:gd name="connsiteX4" fmla="*/ 77825 w 88313"/>
              <a:gd name="connsiteY4" fmla="*/ 397435 h 398698"/>
              <a:gd name="connsiteX0" fmla="*/ 77825 w 88313"/>
              <a:gd name="connsiteY0" fmla="*/ 410476 h 414635"/>
              <a:gd name="connsiteX1" fmla="*/ 82588 w 88313"/>
              <a:gd name="connsiteY1" fmla="*/ 46144 h 414635"/>
              <a:gd name="connsiteX2" fmla="*/ 30200 w 88313"/>
              <a:gd name="connsiteY2" fmla="*/ 15188 h 414635"/>
              <a:gd name="connsiteX3" fmla="*/ 1625 w 88313"/>
              <a:gd name="connsiteY3" fmla="*/ 229501 h 414635"/>
              <a:gd name="connsiteX4" fmla="*/ 77825 w 88313"/>
              <a:gd name="connsiteY4" fmla="*/ 410476 h 41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13" h="414635">
                <a:moveTo>
                  <a:pt x="77825" y="410476"/>
                </a:moveTo>
                <a:cubicBezTo>
                  <a:pt x="91319" y="379917"/>
                  <a:pt x="90526" y="112025"/>
                  <a:pt x="82588" y="46144"/>
                </a:cubicBezTo>
                <a:cubicBezTo>
                  <a:pt x="74651" y="-19737"/>
                  <a:pt x="43694" y="-290"/>
                  <a:pt x="30200" y="15188"/>
                </a:cubicBezTo>
                <a:cubicBezTo>
                  <a:pt x="16706" y="30666"/>
                  <a:pt x="-6312" y="163620"/>
                  <a:pt x="1625" y="229501"/>
                </a:cubicBezTo>
                <a:cubicBezTo>
                  <a:pt x="9563" y="295382"/>
                  <a:pt x="64331" y="441035"/>
                  <a:pt x="77825" y="410476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18931" y="4691067"/>
            <a:ext cx="1219200" cy="26193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27613" y="5516659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Arial Rounded MT Bold" pitchFamily="34" charset="0"/>
              </a:rPr>
              <a:t>wikipedia</a:t>
            </a:r>
            <a:endParaRPr lang="en-US" sz="1000" i="1" dirty="0">
              <a:latin typeface="Arial Rounded MT Bold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31" y="1624172"/>
            <a:ext cx="3628269" cy="26430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4800" y="1635443"/>
            <a:ext cx="3238500" cy="369332"/>
            <a:chOff x="304800" y="1635443"/>
            <a:chExt cx="3238500" cy="369332"/>
          </a:xfrm>
        </p:grpSpPr>
        <p:sp>
          <p:nvSpPr>
            <p:cNvPr id="39" name="TextBox 38"/>
            <p:cNvSpPr txBox="1"/>
            <p:nvPr/>
          </p:nvSpPr>
          <p:spPr>
            <a:xfrm>
              <a:off x="566331" y="1635443"/>
              <a:ext cx="2976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mesencephalic</a:t>
              </a:r>
              <a:r>
                <a:rPr lang="en-US" dirty="0">
                  <a:latin typeface="Arial Rounded MT Bold" pitchFamily="34" charset="0"/>
                </a:rPr>
                <a:t> structure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1698782"/>
              <a:ext cx="355601" cy="26670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77577" y="2709446"/>
            <a:ext cx="2719112" cy="830997"/>
            <a:chOff x="577577" y="2709446"/>
            <a:chExt cx="2719112" cy="830997"/>
          </a:xfrm>
        </p:grpSpPr>
        <p:sp>
          <p:nvSpPr>
            <p:cNvPr id="42" name="TextBox 41"/>
            <p:cNvSpPr txBox="1"/>
            <p:nvPr/>
          </p:nvSpPr>
          <p:spPr>
            <a:xfrm>
              <a:off x="727075" y="2709446"/>
              <a:ext cx="25696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constitutes essential</a:t>
              </a:r>
            </a:p>
            <a:p>
              <a:r>
                <a:rPr lang="en-US" sz="1600" dirty="0">
                  <a:latin typeface="Arial Rounded MT Bold" pitchFamily="34" charset="0"/>
                </a:rPr>
                <a:t>neural circuit for opioid-</a:t>
              </a:r>
            </a:p>
            <a:p>
              <a:r>
                <a:rPr lang="en-US" sz="1600" dirty="0">
                  <a:latin typeface="Arial Rounded MT Bold" pitchFamily="34" charset="0"/>
                </a:rPr>
                <a:t>based analgesia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77" y="2791270"/>
              <a:ext cx="251628" cy="18872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04800" y="2055912"/>
            <a:ext cx="2842625" cy="646331"/>
            <a:chOff x="304800" y="2055912"/>
            <a:chExt cx="2842625" cy="646331"/>
          </a:xfrm>
        </p:grpSpPr>
        <p:sp>
          <p:nvSpPr>
            <p:cNvPr id="41" name="TextBox 40"/>
            <p:cNvSpPr txBox="1"/>
            <p:nvPr/>
          </p:nvSpPr>
          <p:spPr>
            <a:xfrm>
              <a:off x="555625" y="2055912"/>
              <a:ext cx="25918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projects to rostral </a:t>
              </a:r>
            </a:p>
            <a:p>
              <a:r>
                <a:rPr lang="en-US" dirty="0">
                  <a:latin typeface="Arial Rounded MT Bold" pitchFamily="34" charset="0"/>
                </a:rPr>
                <a:t>ventromedial medulla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2138357"/>
              <a:ext cx="355601" cy="26670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04800" y="3520804"/>
            <a:ext cx="2819349" cy="369332"/>
            <a:chOff x="304800" y="3520804"/>
            <a:chExt cx="2819349" cy="369332"/>
          </a:xfrm>
        </p:grpSpPr>
        <p:sp>
          <p:nvSpPr>
            <p:cNvPr id="45" name="TextBox 44"/>
            <p:cNvSpPr txBox="1"/>
            <p:nvPr/>
          </p:nvSpPr>
          <p:spPr>
            <a:xfrm>
              <a:off x="555625" y="3520804"/>
              <a:ext cx="2568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high density of MORs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3564728"/>
              <a:ext cx="355601" cy="26670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04800" y="3921443"/>
            <a:ext cx="3119616" cy="1477328"/>
            <a:chOff x="304800" y="3921443"/>
            <a:chExt cx="3119616" cy="1477328"/>
          </a:xfrm>
        </p:grpSpPr>
        <p:sp>
          <p:nvSpPr>
            <p:cNvPr id="52" name="TextBox 51"/>
            <p:cNvSpPr txBox="1"/>
            <p:nvPr/>
          </p:nvSpPr>
          <p:spPr>
            <a:xfrm>
              <a:off x="563696" y="3921443"/>
              <a:ext cx="286072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administration of </a:t>
              </a:r>
            </a:p>
            <a:p>
              <a:r>
                <a:rPr lang="en-US" dirty="0">
                  <a:latin typeface="Arial Rounded MT Bold" pitchFamily="34" charset="0"/>
                </a:rPr>
                <a:t>opioids directly into</a:t>
              </a:r>
            </a:p>
            <a:p>
              <a:r>
                <a:rPr lang="en-US" dirty="0">
                  <a:latin typeface="Arial Rounded MT Bold" pitchFamily="34" charset="0"/>
                </a:rPr>
                <a:t>PAG blocks nociceptive</a:t>
              </a:r>
            </a:p>
            <a:p>
              <a:r>
                <a:rPr lang="en-US" dirty="0">
                  <a:latin typeface="Arial Rounded MT Bold" pitchFamily="34" charset="0"/>
                </a:rPr>
                <a:t>responses in all animals</a:t>
              </a:r>
            </a:p>
            <a:p>
              <a:r>
                <a:rPr lang="en-US" dirty="0">
                  <a:latin typeface="Arial Rounded MT Bold" pitchFamily="34" charset="0"/>
                </a:rPr>
                <a:t>(rodents to primates)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3986213"/>
              <a:ext cx="355601" cy="26670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77577" y="5376446"/>
            <a:ext cx="2896019" cy="338554"/>
            <a:chOff x="577577" y="5376446"/>
            <a:chExt cx="2896019" cy="338554"/>
          </a:xfrm>
        </p:grpSpPr>
        <p:sp>
          <p:nvSpPr>
            <p:cNvPr id="56" name="TextBox 55"/>
            <p:cNvSpPr txBox="1"/>
            <p:nvPr/>
          </p:nvSpPr>
          <p:spPr>
            <a:xfrm>
              <a:off x="727075" y="5376446"/>
              <a:ext cx="27465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naloxone blocks response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77" y="5475717"/>
              <a:ext cx="251628" cy="18872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705600" y="5334000"/>
            <a:ext cx="2109336" cy="1371600"/>
            <a:chOff x="6477000" y="5257800"/>
            <a:chExt cx="2381484" cy="1524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5257800"/>
              <a:ext cx="2381484" cy="1524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477000" y="5257800"/>
              <a:ext cx="2381484" cy="152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4800" y="5678269"/>
            <a:ext cx="3570681" cy="646331"/>
            <a:chOff x="304800" y="5706844"/>
            <a:chExt cx="3570681" cy="646331"/>
          </a:xfrm>
        </p:grpSpPr>
        <p:sp>
          <p:nvSpPr>
            <p:cNvPr id="47" name="TextBox 46"/>
            <p:cNvSpPr txBox="1"/>
            <p:nvPr/>
          </p:nvSpPr>
          <p:spPr>
            <a:xfrm>
              <a:off x="571500" y="5706844"/>
              <a:ext cx="33039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direct electrical stimulation </a:t>
              </a:r>
            </a:p>
            <a:p>
              <a:r>
                <a:rPr lang="en-US" dirty="0">
                  <a:latin typeface="Arial Rounded MT Bold" pitchFamily="34" charset="0"/>
                </a:rPr>
                <a:t>of PAG produces analgesia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5750242"/>
              <a:ext cx="355601" cy="266701"/>
            </a:xfrm>
            <a:prstGeom prst="rect">
              <a:avLst/>
            </a:prstGeom>
          </p:spPr>
        </p:pic>
      </p:grpSp>
      <p:sp>
        <p:nvSpPr>
          <p:cNvPr id="16" name="Freeform 15"/>
          <p:cNvSpPr/>
          <p:nvPr/>
        </p:nvSpPr>
        <p:spPr>
          <a:xfrm rot="1491280">
            <a:off x="5480850" y="3596364"/>
            <a:ext cx="342208" cy="645079"/>
          </a:xfrm>
          <a:custGeom>
            <a:avLst/>
            <a:gdLst>
              <a:gd name="connsiteX0" fmla="*/ 58377 w 687027"/>
              <a:gd name="connsiteY0" fmla="*/ 620371 h 620371"/>
              <a:gd name="connsiteX1" fmla="*/ 10752 w 687027"/>
              <a:gd name="connsiteY1" fmla="*/ 182221 h 620371"/>
              <a:gd name="connsiteX2" fmla="*/ 239352 w 687027"/>
              <a:gd name="connsiteY2" fmla="*/ 77446 h 620371"/>
              <a:gd name="connsiteX3" fmla="*/ 182202 w 687027"/>
              <a:gd name="connsiteY3" fmla="*/ 248896 h 620371"/>
              <a:gd name="connsiteX4" fmla="*/ 172677 w 687027"/>
              <a:gd name="connsiteY4" fmla="*/ 67921 h 620371"/>
              <a:gd name="connsiteX5" fmla="*/ 553677 w 687027"/>
              <a:gd name="connsiteY5" fmla="*/ 10771 h 620371"/>
              <a:gd name="connsiteX6" fmla="*/ 429852 w 687027"/>
              <a:gd name="connsiteY6" fmla="*/ 163171 h 620371"/>
              <a:gd name="connsiteX7" fmla="*/ 525102 w 687027"/>
              <a:gd name="connsiteY7" fmla="*/ 10771 h 620371"/>
              <a:gd name="connsiteX8" fmla="*/ 687027 w 687027"/>
              <a:gd name="connsiteY8" fmla="*/ 525121 h 620371"/>
              <a:gd name="connsiteX0" fmla="*/ 58377 w 687027"/>
              <a:gd name="connsiteY0" fmla="*/ 621949 h 621949"/>
              <a:gd name="connsiteX1" fmla="*/ 10752 w 687027"/>
              <a:gd name="connsiteY1" fmla="*/ 183799 h 621949"/>
              <a:gd name="connsiteX2" fmla="*/ 239352 w 687027"/>
              <a:gd name="connsiteY2" fmla="*/ 79024 h 621949"/>
              <a:gd name="connsiteX3" fmla="*/ 182202 w 687027"/>
              <a:gd name="connsiteY3" fmla="*/ 250474 h 621949"/>
              <a:gd name="connsiteX4" fmla="*/ 141721 w 687027"/>
              <a:gd name="connsiteY4" fmla="*/ 36161 h 621949"/>
              <a:gd name="connsiteX5" fmla="*/ 553677 w 687027"/>
              <a:gd name="connsiteY5" fmla="*/ 12349 h 621949"/>
              <a:gd name="connsiteX6" fmla="*/ 429852 w 687027"/>
              <a:gd name="connsiteY6" fmla="*/ 164749 h 621949"/>
              <a:gd name="connsiteX7" fmla="*/ 525102 w 687027"/>
              <a:gd name="connsiteY7" fmla="*/ 12349 h 621949"/>
              <a:gd name="connsiteX8" fmla="*/ 687027 w 687027"/>
              <a:gd name="connsiteY8" fmla="*/ 526699 h 621949"/>
              <a:gd name="connsiteX0" fmla="*/ 58377 w 687027"/>
              <a:gd name="connsiteY0" fmla="*/ 621844 h 621844"/>
              <a:gd name="connsiteX1" fmla="*/ 10752 w 687027"/>
              <a:gd name="connsiteY1" fmla="*/ 183694 h 621844"/>
              <a:gd name="connsiteX2" fmla="*/ 239352 w 687027"/>
              <a:gd name="connsiteY2" fmla="*/ 78919 h 621844"/>
              <a:gd name="connsiteX3" fmla="*/ 196490 w 687027"/>
              <a:gd name="connsiteY3" fmla="*/ 247988 h 621844"/>
              <a:gd name="connsiteX4" fmla="*/ 141721 w 687027"/>
              <a:gd name="connsiteY4" fmla="*/ 36056 h 621844"/>
              <a:gd name="connsiteX5" fmla="*/ 553677 w 687027"/>
              <a:gd name="connsiteY5" fmla="*/ 12244 h 621844"/>
              <a:gd name="connsiteX6" fmla="*/ 429852 w 687027"/>
              <a:gd name="connsiteY6" fmla="*/ 164644 h 621844"/>
              <a:gd name="connsiteX7" fmla="*/ 525102 w 687027"/>
              <a:gd name="connsiteY7" fmla="*/ 12244 h 621844"/>
              <a:gd name="connsiteX8" fmla="*/ 687027 w 687027"/>
              <a:gd name="connsiteY8" fmla="*/ 526594 h 621844"/>
              <a:gd name="connsiteX0" fmla="*/ 58377 w 687027"/>
              <a:gd name="connsiteY0" fmla="*/ 648016 h 648016"/>
              <a:gd name="connsiteX1" fmla="*/ 10752 w 687027"/>
              <a:gd name="connsiteY1" fmla="*/ 209866 h 648016"/>
              <a:gd name="connsiteX2" fmla="*/ 239352 w 687027"/>
              <a:gd name="connsiteY2" fmla="*/ 105091 h 648016"/>
              <a:gd name="connsiteX3" fmla="*/ 196490 w 687027"/>
              <a:gd name="connsiteY3" fmla="*/ 274160 h 648016"/>
              <a:gd name="connsiteX4" fmla="*/ 141721 w 687027"/>
              <a:gd name="connsiteY4" fmla="*/ 62228 h 648016"/>
              <a:gd name="connsiteX5" fmla="*/ 553677 w 687027"/>
              <a:gd name="connsiteY5" fmla="*/ 38416 h 648016"/>
              <a:gd name="connsiteX6" fmla="*/ 429852 w 687027"/>
              <a:gd name="connsiteY6" fmla="*/ 190816 h 648016"/>
              <a:gd name="connsiteX7" fmla="*/ 456046 w 687027"/>
              <a:gd name="connsiteY7" fmla="*/ 9841 h 648016"/>
              <a:gd name="connsiteX8" fmla="*/ 687027 w 687027"/>
              <a:gd name="connsiteY8" fmla="*/ 552766 h 648016"/>
              <a:gd name="connsiteX0" fmla="*/ 58377 w 687027"/>
              <a:gd name="connsiteY0" fmla="*/ 647936 h 647936"/>
              <a:gd name="connsiteX1" fmla="*/ 10752 w 687027"/>
              <a:gd name="connsiteY1" fmla="*/ 209786 h 647936"/>
              <a:gd name="connsiteX2" fmla="*/ 239352 w 687027"/>
              <a:gd name="connsiteY2" fmla="*/ 105011 h 647936"/>
              <a:gd name="connsiteX3" fmla="*/ 196490 w 687027"/>
              <a:gd name="connsiteY3" fmla="*/ 274080 h 647936"/>
              <a:gd name="connsiteX4" fmla="*/ 141721 w 687027"/>
              <a:gd name="connsiteY4" fmla="*/ 62148 h 647936"/>
              <a:gd name="connsiteX5" fmla="*/ 360796 w 687027"/>
              <a:gd name="connsiteY5" fmla="*/ 24048 h 647936"/>
              <a:gd name="connsiteX6" fmla="*/ 429852 w 687027"/>
              <a:gd name="connsiteY6" fmla="*/ 190736 h 647936"/>
              <a:gd name="connsiteX7" fmla="*/ 456046 w 687027"/>
              <a:gd name="connsiteY7" fmla="*/ 9761 h 647936"/>
              <a:gd name="connsiteX8" fmla="*/ 687027 w 687027"/>
              <a:gd name="connsiteY8" fmla="*/ 552686 h 647936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301265 w 687027"/>
              <a:gd name="connsiteY7" fmla="*/ 54354 h 632998"/>
              <a:gd name="connsiteX8" fmla="*/ 687027 w 687027"/>
              <a:gd name="connsiteY8" fmla="*/ 537748 h 632998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301265 w 687027"/>
              <a:gd name="connsiteY7" fmla="*/ 54354 h 632998"/>
              <a:gd name="connsiteX8" fmla="*/ 687027 w 687027"/>
              <a:gd name="connsiteY8" fmla="*/ 537748 h 632998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408422 w 687027"/>
              <a:gd name="connsiteY7" fmla="*/ 44829 h 632998"/>
              <a:gd name="connsiteX8" fmla="*/ 687027 w 687027"/>
              <a:gd name="connsiteY8" fmla="*/ 537748 h 632998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5072 w 683722"/>
              <a:gd name="connsiteY0" fmla="*/ 639287 h 639287"/>
              <a:gd name="connsiteX1" fmla="*/ 7447 w 683722"/>
              <a:gd name="connsiteY1" fmla="*/ 201137 h 639287"/>
              <a:gd name="connsiteX2" fmla="*/ 188422 w 683722"/>
              <a:gd name="connsiteY2" fmla="*/ 113031 h 639287"/>
              <a:gd name="connsiteX3" fmla="*/ 193185 w 683722"/>
              <a:gd name="connsiteY3" fmla="*/ 265431 h 639287"/>
              <a:gd name="connsiteX4" fmla="*/ 138416 w 683722"/>
              <a:gd name="connsiteY4" fmla="*/ 53499 h 639287"/>
              <a:gd name="connsiteX5" fmla="*/ 357491 w 683722"/>
              <a:gd name="connsiteY5" fmla="*/ 15399 h 639287"/>
              <a:gd name="connsiteX6" fmla="*/ 417022 w 683722"/>
              <a:gd name="connsiteY6" fmla="*/ 267812 h 639287"/>
              <a:gd name="connsiteX7" fmla="*/ 405117 w 683722"/>
              <a:gd name="connsiteY7" fmla="*/ 51118 h 639287"/>
              <a:gd name="connsiteX8" fmla="*/ 683722 w 683722"/>
              <a:gd name="connsiteY8" fmla="*/ 544037 h 639287"/>
              <a:gd name="connsiteX0" fmla="*/ 55072 w 683722"/>
              <a:gd name="connsiteY0" fmla="*/ 639287 h 639287"/>
              <a:gd name="connsiteX1" fmla="*/ 7447 w 683722"/>
              <a:gd name="connsiteY1" fmla="*/ 201137 h 639287"/>
              <a:gd name="connsiteX2" fmla="*/ 188422 w 683722"/>
              <a:gd name="connsiteY2" fmla="*/ 113031 h 639287"/>
              <a:gd name="connsiteX3" fmla="*/ 193185 w 683722"/>
              <a:gd name="connsiteY3" fmla="*/ 265431 h 639287"/>
              <a:gd name="connsiteX4" fmla="*/ 138416 w 683722"/>
              <a:gd name="connsiteY4" fmla="*/ 53499 h 639287"/>
              <a:gd name="connsiteX5" fmla="*/ 357491 w 683722"/>
              <a:gd name="connsiteY5" fmla="*/ 15399 h 639287"/>
              <a:gd name="connsiteX6" fmla="*/ 417022 w 683722"/>
              <a:gd name="connsiteY6" fmla="*/ 267812 h 639287"/>
              <a:gd name="connsiteX7" fmla="*/ 405117 w 683722"/>
              <a:gd name="connsiteY7" fmla="*/ 51118 h 639287"/>
              <a:gd name="connsiteX8" fmla="*/ 683722 w 683722"/>
              <a:gd name="connsiteY8" fmla="*/ 544037 h 639287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405117 w 683722"/>
              <a:gd name="connsiteY7" fmla="*/ 4989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7156"/>
              <a:gd name="connsiteY0" fmla="*/ 638062 h 638062"/>
              <a:gd name="connsiteX1" fmla="*/ 7447 w 597156"/>
              <a:gd name="connsiteY1" fmla="*/ 199912 h 638062"/>
              <a:gd name="connsiteX2" fmla="*/ 188422 w 597156"/>
              <a:gd name="connsiteY2" fmla="*/ 111806 h 638062"/>
              <a:gd name="connsiteX3" fmla="*/ 193185 w 597156"/>
              <a:gd name="connsiteY3" fmla="*/ 264206 h 638062"/>
              <a:gd name="connsiteX4" fmla="*/ 138416 w 597156"/>
              <a:gd name="connsiteY4" fmla="*/ 52274 h 638062"/>
              <a:gd name="connsiteX5" fmla="*/ 357491 w 597156"/>
              <a:gd name="connsiteY5" fmla="*/ 14174 h 638062"/>
              <a:gd name="connsiteX6" fmla="*/ 405116 w 597156"/>
              <a:gd name="connsiteY6" fmla="*/ 249918 h 638062"/>
              <a:gd name="connsiteX7" fmla="*/ 390829 w 597156"/>
              <a:gd name="connsiteY7" fmla="*/ 107043 h 638062"/>
              <a:gd name="connsiteX8" fmla="*/ 595616 w 597156"/>
              <a:gd name="connsiteY8" fmla="*/ 514237 h 638062"/>
              <a:gd name="connsiteX9" fmla="*/ 483166 w 597156"/>
              <a:gd name="connsiteY9" fmla="*/ 132124 h 638062"/>
              <a:gd name="connsiteX0" fmla="*/ 55072 w 598315"/>
              <a:gd name="connsiteY0" fmla="*/ 638062 h 638062"/>
              <a:gd name="connsiteX1" fmla="*/ 7447 w 598315"/>
              <a:gd name="connsiteY1" fmla="*/ 199912 h 638062"/>
              <a:gd name="connsiteX2" fmla="*/ 188422 w 598315"/>
              <a:gd name="connsiteY2" fmla="*/ 111806 h 638062"/>
              <a:gd name="connsiteX3" fmla="*/ 193185 w 598315"/>
              <a:gd name="connsiteY3" fmla="*/ 264206 h 638062"/>
              <a:gd name="connsiteX4" fmla="*/ 138416 w 598315"/>
              <a:gd name="connsiteY4" fmla="*/ 52274 h 638062"/>
              <a:gd name="connsiteX5" fmla="*/ 357491 w 598315"/>
              <a:gd name="connsiteY5" fmla="*/ 14174 h 638062"/>
              <a:gd name="connsiteX6" fmla="*/ 405116 w 598315"/>
              <a:gd name="connsiteY6" fmla="*/ 249918 h 638062"/>
              <a:gd name="connsiteX7" fmla="*/ 390829 w 598315"/>
              <a:gd name="connsiteY7" fmla="*/ 107043 h 638062"/>
              <a:gd name="connsiteX8" fmla="*/ 595616 w 598315"/>
              <a:gd name="connsiteY8" fmla="*/ 514237 h 638062"/>
              <a:gd name="connsiteX9" fmla="*/ 533172 w 598315"/>
              <a:gd name="connsiteY9" fmla="*/ 108312 h 638062"/>
              <a:gd name="connsiteX0" fmla="*/ 55072 w 598315"/>
              <a:gd name="connsiteY0" fmla="*/ 638062 h 638062"/>
              <a:gd name="connsiteX1" fmla="*/ 7447 w 598315"/>
              <a:gd name="connsiteY1" fmla="*/ 199912 h 638062"/>
              <a:gd name="connsiteX2" fmla="*/ 188422 w 598315"/>
              <a:gd name="connsiteY2" fmla="*/ 111806 h 638062"/>
              <a:gd name="connsiteX3" fmla="*/ 193185 w 598315"/>
              <a:gd name="connsiteY3" fmla="*/ 264206 h 638062"/>
              <a:gd name="connsiteX4" fmla="*/ 138416 w 598315"/>
              <a:gd name="connsiteY4" fmla="*/ 52274 h 638062"/>
              <a:gd name="connsiteX5" fmla="*/ 357491 w 598315"/>
              <a:gd name="connsiteY5" fmla="*/ 14174 h 638062"/>
              <a:gd name="connsiteX6" fmla="*/ 405116 w 598315"/>
              <a:gd name="connsiteY6" fmla="*/ 249918 h 638062"/>
              <a:gd name="connsiteX7" fmla="*/ 390829 w 598315"/>
              <a:gd name="connsiteY7" fmla="*/ 107043 h 638062"/>
              <a:gd name="connsiteX8" fmla="*/ 478403 w 598315"/>
              <a:gd name="connsiteY8" fmla="*/ 136887 h 638062"/>
              <a:gd name="connsiteX9" fmla="*/ 595616 w 598315"/>
              <a:gd name="connsiteY9" fmla="*/ 514237 h 638062"/>
              <a:gd name="connsiteX10" fmla="*/ 533172 w 598315"/>
              <a:gd name="connsiteY10" fmla="*/ 108312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478403 w 595616"/>
              <a:gd name="connsiteY8" fmla="*/ 136887 h 638062"/>
              <a:gd name="connsiteX9" fmla="*/ 595616 w 595616"/>
              <a:gd name="connsiteY9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30791 w 595616"/>
              <a:gd name="connsiteY8" fmla="*/ 94025 h 638062"/>
              <a:gd name="connsiteX9" fmla="*/ 595616 w 595616"/>
              <a:gd name="connsiteY9" fmla="*/ 514237 h 638062"/>
              <a:gd name="connsiteX0" fmla="*/ 55072 w 643241"/>
              <a:gd name="connsiteY0" fmla="*/ 638062 h 638062"/>
              <a:gd name="connsiteX1" fmla="*/ 7447 w 643241"/>
              <a:gd name="connsiteY1" fmla="*/ 199912 h 638062"/>
              <a:gd name="connsiteX2" fmla="*/ 188422 w 643241"/>
              <a:gd name="connsiteY2" fmla="*/ 111806 h 638062"/>
              <a:gd name="connsiteX3" fmla="*/ 193185 w 643241"/>
              <a:gd name="connsiteY3" fmla="*/ 264206 h 638062"/>
              <a:gd name="connsiteX4" fmla="*/ 138416 w 643241"/>
              <a:gd name="connsiteY4" fmla="*/ 52274 h 638062"/>
              <a:gd name="connsiteX5" fmla="*/ 357491 w 643241"/>
              <a:gd name="connsiteY5" fmla="*/ 14174 h 638062"/>
              <a:gd name="connsiteX6" fmla="*/ 405116 w 643241"/>
              <a:gd name="connsiteY6" fmla="*/ 249918 h 638062"/>
              <a:gd name="connsiteX7" fmla="*/ 390829 w 643241"/>
              <a:gd name="connsiteY7" fmla="*/ 107043 h 638062"/>
              <a:gd name="connsiteX8" fmla="*/ 530791 w 643241"/>
              <a:gd name="connsiteY8" fmla="*/ 94025 h 638062"/>
              <a:gd name="connsiteX9" fmla="*/ 643241 w 643241"/>
              <a:gd name="connsiteY9" fmla="*/ 521381 h 638062"/>
              <a:gd name="connsiteX0" fmla="*/ 234967 w 823136"/>
              <a:gd name="connsiteY0" fmla="*/ 638062 h 638062"/>
              <a:gd name="connsiteX1" fmla="*/ 1595 w 823136"/>
              <a:gd name="connsiteY1" fmla="*/ 203327 h 638062"/>
              <a:gd name="connsiteX2" fmla="*/ 368317 w 823136"/>
              <a:gd name="connsiteY2" fmla="*/ 111806 h 638062"/>
              <a:gd name="connsiteX3" fmla="*/ 373080 w 823136"/>
              <a:gd name="connsiteY3" fmla="*/ 264206 h 638062"/>
              <a:gd name="connsiteX4" fmla="*/ 318311 w 823136"/>
              <a:gd name="connsiteY4" fmla="*/ 52274 h 638062"/>
              <a:gd name="connsiteX5" fmla="*/ 537386 w 823136"/>
              <a:gd name="connsiteY5" fmla="*/ 14174 h 638062"/>
              <a:gd name="connsiteX6" fmla="*/ 585011 w 823136"/>
              <a:gd name="connsiteY6" fmla="*/ 249918 h 638062"/>
              <a:gd name="connsiteX7" fmla="*/ 570724 w 823136"/>
              <a:gd name="connsiteY7" fmla="*/ 107043 h 638062"/>
              <a:gd name="connsiteX8" fmla="*/ 710686 w 823136"/>
              <a:gd name="connsiteY8" fmla="*/ 94025 h 638062"/>
              <a:gd name="connsiteX9" fmla="*/ 823136 w 823136"/>
              <a:gd name="connsiteY9" fmla="*/ 521381 h 638062"/>
              <a:gd name="connsiteX0" fmla="*/ 234967 w 983376"/>
              <a:gd name="connsiteY0" fmla="*/ 638062 h 638062"/>
              <a:gd name="connsiteX1" fmla="*/ 1595 w 983376"/>
              <a:gd name="connsiteY1" fmla="*/ 203327 h 638062"/>
              <a:gd name="connsiteX2" fmla="*/ 368317 w 983376"/>
              <a:gd name="connsiteY2" fmla="*/ 111806 h 638062"/>
              <a:gd name="connsiteX3" fmla="*/ 373080 w 983376"/>
              <a:gd name="connsiteY3" fmla="*/ 264206 h 638062"/>
              <a:gd name="connsiteX4" fmla="*/ 318311 w 983376"/>
              <a:gd name="connsiteY4" fmla="*/ 52274 h 638062"/>
              <a:gd name="connsiteX5" fmla="*/ 537386 w 983376"/>
              <a:gd name="connsiteY5" fmla="*/ 14174 h 638062"/>
              <a:gd name="connsiteX6" fmla="*/ 585011 w 983376"/>
              <a:gd name="connsiteY6" fmla="*/ 249918 h 638062"/>
              <a:gd name="connsiteX7" fmla="*/ 570724 w 983376"/>
              <a:gd name="connsiteY7" fmla="*/ 107043 h 638062"/>
              <a:gd name="connsiteX8" fmla="*/ 979446 w 983376"/>
              <a:gd name="connsiteY8" fmla="*/ 95726 h 638062"/>
              <a:gd name="connsiteX9" fmla="*/ 823136 w 983376"/>
              <a:gd name="connsiteY9" fmla="*/ 521381 h 638062"/>
              <a:gd name="connsiteX0" fmla="*/ 234967 w 983518"/>
              <a:gd name="connsiteY0" fmla="*/ 638062 h 646147"/>
              <a:gd name="connsiteX1" fmla="*/ 1595 w 983518"/>
              <a:gd name="connsiteY1" fmla="*/ 203327 h 646147"/>
              <a:gd name="connsiteX2" fmla="*/ 368317 w 983518"/>
              <a:gd name="connsiteY2" fmla="*/ 111806 h 646147"/>
              <a:gd name="connsiteX3" fmla="*/ 373080 w 983518"/>
              <a:gd name="connsiteY3" fmla="*/ 264206 h 646147"/>
              <a:gd name="connsiteX4" fmla="*/ 318311 w 983518"/>
              <a:gd name="connsiteY4" fmla="*/ 52274 h 646147"/>
              <a:gd name="connsiteX5" fmla="*/ 537386 w 983518"/>
              <a:gd name="connsiteY5" fmla="*/ 14174 h 646147"/>
              <a:gd name="connsiteX6" fmla="*/ 585011 w 983518"/>
              <a:gd name="connsiteY6" fmla="*/ 249918 h 646147"/>
              <a:gd name="connsiteX7" fmla="*/ 570724 w 983518"/>
              <a:gd name="connsiteY7" fmla="*/ 107043 h 646147"/>
              <a:gd name="connsiteX8" fmla="*/ 979446 w 983518"/>
              <a:gd name="connsiteY8" fmla="*/ 95726 h 646147"/>
              <a:gd name="connsiteX9" fmla="*/ 830875 w 983518"/>
              <a:gd name="connsiteY9" fmla="*/ 646113 h 646147"/>
              <a:gd name="connsiteX0" fmla="*/ 357361 w 981928"/>
              <a:gd name="connsiteY0" fmla="*/ 634011 h 646147"/>
              <a:gd name="connsiteX1" fmla="*/ 5 w 981928"/>
              <a:gd name="connsiteY1" fmla="*/ 203327 h 646147"/>
              <a:gd name="connsiteX2" fmla="*/ 366727 w 981928"/>
              <a:gd name="connsiteY2" fmla="*/ 111806 h 646147"/>
              <a:gd name="connsiteX3" fmla="*/ 371490 w 981928"/>
              <a:gd name="connsiteY3" fmla="*/ 264206 h 646147"/>
              <a:gd name="connsiteX4" fmla="*/ 316721 w 981928"/>
              <a:gd name="connsiteY4" fmla="*/ 52274 h 646147"/>
              <a:gd name="connsiteX5" fmla="*/ 535796 w 981928"/>
              <a:gd name="connsiteY5" fmla="*/ 14174 h 646147"/>
              <a:gd name="connsiteX6" fmla="*/ 583421 w 981928"/>
              <a:gd name="connsiteY6" fmla="*/ 249918 h 646147"/>
              <a:gd name="connsiteX7" fmla="*/ 569134 w 981928"/>
              <a:gd name="connsiteY7" fmla="*/ 107043 h 646147"/>
              <a:gd name="connsiteX8" fmla="*/ 977856 w 981928"/>
              <a:gd name="connsiteY8" fmla="*/ 95726 h 646147"/>
              <a:gd name="connsiteX9" fmla="*/ 829285 w 981928"/>
              <a:gd name="connsiteY9" fmla="*/ 646113 h 646147"/>
              <a:gd name="connsiteX0" fmla="*/ 357361 w 981928"/>
              <a:gd name="connsiteY0" fmla="*/ 634011 h 646147"/>
              <a:gd name="connsiteX1" fmla="*/ 5 w 981928"/>
              <a:gd name="connsiteY1" fmla="*/ 203327 h 646147"/>
              <a:gd name="connsiteX2" fmla="*/ 366727 w 981928"/>
              <a:gd name="connsiteY2" fmla="*/ 111806 h 646147"/>
              <a:gd name="connsiteX3" fmla="*/ 371490 w 981928"/>
              <a:gd name="connsiteY3" fmla="*/ 264206 h 646147"/>
              <a:gd name="connsiteX4" fmla="*/ 316721 w 981928"/>
              <a:gd name="connsiteY4" fmla="*/ 52274 h 646147"/>
              <a:gd name="connsiteX5" fmla="*/ 535796 w 981928"/>
              <a:gd name="connsiteY5" fmla="*/ 14174 h 646147"/>
              <a:gd name="connsiteX6" fmla="*/ 583421 w 981928"/>
              <a:gd name="connsiteY6" fmla="*/ 249918 h 646147"/>
              <a:gd name="connsiteX7" fmla="*/ 569134 w 981928"/>
              <a:gd name="connsiteY7" fmla="*/ 107043 h 646147"/>
              <a:gd name="connsiteX8" fmla="*/ 977856 w 981928"/>
              <a:gd name="connsiteY8" fmla="*/ 95726 h 646147"/>
              <a:gd name="connsiteX9" fmla="*/ 829285 w 981928"/>
              <a:gd name="connsiteY9" fmla="*/ 646113 h 646147"/>
              <a:gd name="connsiteX0" fmla="*/ 370219 w 994786"/>
              <a:gd name="connsiteY0" fmla="*/ 634011 h 646147"/>
              <a:gd name="connsiteX1" fmla="*/ 12863 w 994786"/>
              <a:gd name="connsiteY1" fmla="*/ 203327 h 646147"/>
              <a:gd name="connsiteX2" fmla="*/ 255139 w 994786"/>
              <a:gd name="connsiteY2" fmla="*/ 121178 h 646147"/>
              <a:gd name="connsiteX3" fmla="*/ 384348 w 994786"/>
              <a:gd name="connsiteY3" fmla="*/ 264206 h 646147"/>
              <a:gd name="connsiteX4" fmla="*/ 329579 w 994786"/>
              <a:gd name="connsiteY4" fmla="*/ 52274 h 646147"/>
              <a:gd name="connsiteX5" fmla="*/ 548654 w 994786"/>
              <a:gd name="connsiteY5" fmla="*/ 14174 h 646147"/>
              <a:gd name="connsiteX6" fmla="*/ 596279 w 994786"/>
              <a:gd name="connsiteY6" fmla="*/ 249918 h 646147"/>
              <a:gd name="connsiteX7" fmla="*/ 581992 w 994786"/>
              <a:gd name="connsiteY7" fmla="*/ 107043 h 646147"/>
              <a:gd name="connsiteX8" fmla="*/ 990714 w 994786"/>
              <a:gd name="connsiteY8" fmla="*/ 95726 h 646147"/>
              <a:gd name="connsiteX9" fmla="*/ 842143 w 994786"/>
              <a:gd name="connsiteY9" fmla="*/ 646113 h 646147"/>
              <a:gd name="connsiteX0" fmla="*/ 370219 w 994786"/>
              <a:gd name="connsiteY0" fmla="*/ 634011 h 646147"/>
              <a:gd name="connsiteX1" fmla="*/ 12863 w 994786"/>
              <a:gd name="connsiteY1" fmla="*/ 203327 h 646147"/>
              <a:gd name="connsiteX2" fmla="*/ 255139 w 994786"/>
              <a:gd name="connsiteY2" fmla="*/ 121178 h 646147"/>
              <a:gd name="connsiteX3" fmla="*/ 384348 w 994786"/>
              <a:gd name="connsiteY3" fmla="*/ 264206 h 646147"/>
              <a:gd name="connsiteX4" fmla="*/ 329579 w 994786"/>
              <a:gd name="connsiteY4" fmla="*/ 52274 h 646147"/>
              <a:gd name="connsiteX5" fmla="*/ 548654 w 994786"/>
              <a:gd name="connsiteY5" fmla="*/ 14174 h 646147"/>
              <a:gd name="connsiteX6" fmla="*/ 596279 w 994786"/>
              <a:gd name="connsiteY6" fmla="*/ 249918 h 646147"/>
              <a:gd name="connsiteX7" fmla="*/ 581992 w 994786"/>
              <a:gd name="connsiteY7" fmla="*/ 107043 h 646147"/>
              <a:gd name="connsiteX8" fmla="*/ 990714 w 994786"/>
              <a:gd name="connsiteY8" fmla="*/ 95726 h 646147"/>
              <a:gd name="connsiteX9" fmla="*/ 842143 w 994786"/>
              <a:gd name="connsiteY9" fmla="*/ 646113 h 646147"/>
              <a:gd name="connsiteX0" fmla="*/ 370219 w 994786"/>
              <a:gd name="connsiteY0" fmla="*/ 632943 h 645079"/>
              <a:gd name="connsiteX1" fmla="*/ 12863 w 994786"/>
              <a:gd name="connsiteY1" fmla="*/ 202259 h 645079"/>
              <a:gd name="connsiteX2" fmla="*/ 255139 w 994786"/>
              <a:gd name="connsiteY2" fmla="*/ 120110 h 645079"/>
              <a:gd name="connsiteX3" fmla="*/ 384348 w 994786"/>
              <a:gd name="connsiteY3" fmla="*/ 263138 h 645079"/>
              <a:gd name="connsiteX4" fmla="*/ 329579 w 994786"/>
              <a:gd name="connsiteY4" fmla="*/ 51206 h 645079"/>
              <a:gd name="connsiteX5" fmla="*/ 548654 w 994786"/>
              <a:gd name="connsiteY5" fmla="*/ 13106 h 645079"/>
              <a:gd name="connsiteX6" fmla="*/ 736627 w 994786"/>
              <a:gd name="connsiteY6" fmla="*/ 234314 h 645079"/>
              <a:gd name="connsiteX7" fmla="*/ 581992 w 994786"/>
              <a:gd name="connsiteY7" fmla="*/ 105975 h 645079"/>
              <a:gd name="connsiteX8" fmla="*/ 990714 w 994786"/>
              <a:gd name="connsiteY8" fmla="*/ 94658 h 645079"/>
              <a:gd name="connsiteX9" fmla="*/ 842143 w 994786"/>
              <a:gd name="connsiteY9" fmla="*/ 645045 h 645079"/>
              <a:gd name="connsiteX0" fmla="*/ 368217 w 992784"/>
              <a:gd name="connsiteY0" fmla="*/ 632943 h 645079"/>
              <a:gd name="connsiteX1" fmla="*/ 10861 w 992784"/>
              <a:gd name="connsiteY1" fmla="*/ 202259 h 645079"/>
              <a:gd name="connsiteX2" fmla="*/ 253137 w 992784"/>
              <a:gd name="connsiteY2" fmla="*/ 120110 h 645079"/>
              <a:gd name="connsiteX3" fmla="*/ 382346 w 992784"/>
              <a:gd name="connsiteY3" fmla="*/ 263138 h 645079"/>
              <a:gd name="connsiteX4" fmla="*/ 327577 w 992784"/>
              <a:gd name="connsiteY4" fmla="*/ 51206 h 645079"/>
              <a:gd name="connsiteX5" fmla="*/ 546652 w 992784"/>
              <a:gd name="connsiteY5" fmla="*/ 13106 h 645079"/>
              <a:gd name="connsiteX6" fmla="*/ 734625 w 992784"/>
              <a:gd name="connsiteY6" fmla="*/ 234314 h 645079"/>
              <a:gd name="connsiteX7" fmla="*/ 579990 w 992784"/>
              <a:gd name="connsiteY7" fmla="*/ 105975 h 645079"/>
              <a:gd name="connsiteX8" fmla="*/ 988712 w 992784"/>
              <a:gd name="connsiteY8" fmla="*/ 94658 h 645079"/>
              <a:gd name="connsiteX9" fmla="*/ 840141 w 992784"/>
              <a:gd name="connsiteY9" fmla="*/ 645045 h 645079"/>
              <a:gd name="connsiteX0" fmla="*/ 368217 w 992784"/>
              <a:gd name="connsiteY0" fmla="*/ 632943 h 645079"/>
              <a:gd name="connsiteX1" fmla="*/ 10861 w 992784"/>
              <a:gd name="connsiteY1" fmla="*/ 202259 h 645079"/>
              <a:gd name="connsiteX2" fmla="*/ 253137 w 992784"/>
              <a:gd name="connsiteY2" fmla="*/ 120110 h 645079"/>
              <a:gd name="connsiteX3" fmla="*/ 382346 w 992784"/>
              <a:gd name="connsiteY3" fmla="*/ 263138 h 645079"/>
              <a:gd name="connsiteX4" fmla="*/ 327577 w 992784"/>
              <a:gd name="connsiteY4" fmla="*/ 51206 h 645079"/>
              <a:gd name="connsiteX5" fmla="*/ 546652 w 992784"/>
              <a:gd name="connsiteY5" fmla="*/ 13106 h 645079"/>
              <a:gd name="connsiteX6" fmla="*/ 734625 w 992784"/>
              <a:gd name="connsiteY6" fmla="*/ 234314 h 645079"/>
              <a:gd name="connsiteX7" fmla="*/ 579990 w 992784"/>
              <a:gd name="connsiteY7" fmla="*/ 105975 h 645079"/>
              <a:gd name="connsiteX8" fmla="*/ 988712 w 992784"/>
              <a:gd name="connsiteY8" fmla="*/ 94658 h 645079"/>
              <a:gd name="connsiteX9" fmla="*/ 840141 w 992784"/>
              <a:gd name="connsiteY9" fmla="*/ 645045 h 64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784" h="645079">
                <a:moveTo>
                  <a:pt x="368217" y="632943"/>
                </a:moveTo>
                <a:cubicBezTo>
                  <a:pt x="329323" y="459111"/>
                  <a:pt x="25478" y="233348"/>
                  <a:pt x="10861" y="202259"/>
                </a:cubicBezTo>
                <a:cubicBezTo>
                  <a:pt x="-3756" y="171170"/>
                  <a:pt x="-46974" y="147996"/>
                  <a:pt x="253137" y="120110"/>
                </a:cubicBezTo>
                <a:cubicBezTo>
                  <a:pt x="553248" y="92224"/>
                  <a:pt x="539781" y="276371"/>
                  <a:pt x="382346" y="263138"/>
                </a:cubicBezTo>
                <a:cubicBezTo>
                  <a:pt x="224911" y="249905"/>
                  <a:pt x="300193" y="92878"/>
                  <a:pt x="327577" y="51206"/>
                </a:cubicBezTo>
                <a:cubicBezTo>
                  <a:pt x="354961" y="9534"/>
                  <a:pt x="478811" y="-17412"/>
                  <a:pt x="546652" y="13106"/>
                </a:cubicBezTo>
                <a:cubicBezTo>
                  <a:pt x="614493" y="43624"/>
                  <a:pt x="921305" y="220611"/>
                  <a:pt x="734625" y="234314"/>
                </a:cubicBezTo>
                <a:cubicBezTo>
                  <a:pt x="547945" y="248017"/>
                  <a:pt x="537642" y="129251"/>
                  <a:pt x="579990" y="105975"/>
                </a:cubicBezTo>
                <a:cubicBezTo>
                  <a:pt x="622338" y="82699"/>
                  <a:pt x="954581" y="26792"/>
                  <a:pt x="988712" y="94658"/>
                </a:cubicBezTo>
                <a:cubicBezTo>
                  <a:pt x="1022843" y="162524"/>
                  <a:pt x="831013" y="649807"/>
                  <a:pt x="840141" y="64504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5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 animBg="1"/>
      <p:bldP spid="3" grpId="0" animBg="1"/>
      <p:bldP spid="30" grpId="0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-304800" y="1219200"/>
            <a:ext cx="3336233" cy="2256206"/>
            <a:chOff x="-304800" y="1219200"/>
            <a:chExt cx="3336233" cy="22562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1219200"/>
              <a:ext cx="3336233" cy="225620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43024" y="1248400"/>
              <a:ext cx="661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PAG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11211" y="2352708"/>
            <a:ext cx="1239670" cy="1507113"/>
            <a:chOff x="2111211" y="2352708"/>
            <a:chExt cx="1239670" cy="1507113"/>
          </a:xfrm>
        </p:grpSpPr>
        <p:sp>
          <p:nvSpPr>
            <p:cNvPr id="23" name="Freeform 2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chemeClr val="bg1">
                  <a:lumMod val="50000"/>
                </a:schemeClr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3141" y="3533778"/>
              <a:ext cx="9074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itchFamily="34" charset="0"/>
                </a:rPr>
                <a:t>excitation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767961" y="2542401"/>
            <a:ext cx="2876063" cy="2370227"/>
            <a:chOff x="2767961" y="2542401"/>
            <a:chExt cx="2876063" cy="23702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4652963" y="3802671"/>
            <a:ext cx="1326069" cy="1836145"/>
            <a:chOff x="4652963" y="3802671"/>
            <a:chExt cx="1326069" cy="1836145"/>
          </a:xfrm>
        </p:grpSpPr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652963" y="5000351"/>
              <a:ext cx="1326069" cy="638465"/>
              <a:chOff x="4652963" y="5000351"/>
              <a:chExt cx="1326069" cy="63846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871517" y="5000351"/>
                <a:ext cx="8889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serotonin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652963" y="5361817"/>
                <a:ext cx="13260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norepinephrine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6101224" y="4521440"/>
            <a:ext cx="2435666" cy="1424433"/>
            <a:chOff x="2952750" y="2093766"/>
            <a:chExt cx="3226594" cy="1876215"/>
          </a:xfrm>
        </p:grpSpPr>
        <p:grpSp>
          <p:nvGrpSpPr>
            <p:cNvPr id="7" name="Group 6"/>
            <p:cNvGrpSpPr/>
            <p:nvPr/>
          </p:nvGrpSpPr>
          <p:grpSpPr>
            <a:xfrm>
              <a:off x="2952750" y="2355343"/>
              <a:ext cx="3226594" cy="1614638"/>
              <a:chOff x="2952750" y="2355343"/>
              <a:chExt cx="3226594" cy="1614638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3498057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 flipH="1">
                <a:off x="4953000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2355343"/>
                <a:ext cx="2152851" cy="1614638"/>
              </a:xfrm>
              <a:prstGeom prst="rect">
                <a:avLst/>
              </a:prstGeom>
            </p:spPr>
          </p:pic>
          <p:sp>
            <p:nvSpPr>
              <p:cNvPr id="12" name="Freeform 11"/>
              <p:cNvSpPr/>
              <p:nvPr/>
            </p:nvSpPr>
            <p:spPr>
              <a:xfrm flipV="1">
                <a:off x="2952750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flipH="1" flipV="1">
                <a:off x="5926929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5400000">
                <a:off x="5724518" y="2771912"/>
                <a:ext cx="190500" cy="47927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16200000" flipH="1">
                <a:off x="3217076" y="2771912"/>
                <a:ext cx="190500" cy="479274"/>
              </a:xfrm>
              <a:prstGeom prst="rect">
                <a:avLst/>
              </a:prstGeom>
            </p:spPr>
          </p:pic>
          <p:sp>
            <p:nvSpPr>
              <p:cNvPr id="16" name="Freeform 15"/>
              <p:cNvSpPr/>
              <p:nvPr/>
            </p:nvSpPr>
            <p:spPr>
              <a:xfrm flipV="1">
                <a:off x="2957519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flipH="1" flipV="1">
                <a:off x="5010144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597683" y="2093766"/>
              <a:ext cx="1895219" cy="486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rPr>
                <a:t>spinal cord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800" y="5742801"/>
            <a:ext cx="1911933" cy="276999"/>
            <a:chOff x="6629400" y="5900915"/>
            <a:chExt cx="1911933" cy="276999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6629400" y="5945873"/>
              <a:ext cx="0" cy="226327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662870" y="5900915"/>
              <a:ext cx="1878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rPr>
                <a:t>dorsal horn excitability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628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2831068"/>
            <a:ext cx="4596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  <a:latin typeface="Arial Rounded MT Bold" pitchFamily="34" charset="0"/>
                <a:hlinkClick r:id="rId3"/>
              </a:rPr>
              <a:t>Neuroscience Online: UT Health Center</a:t>
            </a:r>
            <a:endParaRPr lang="en-US" dirty="0">
              <a:solidFill>
                <a:srgbClr val="92D05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12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-304800" y="1219200"/>
            <a:ext cx="3336233" cy="2256206"/>
            <a:chOff x="-304800" y="1219200"/>
            <a:chExt cx="3336233" cy="22562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1219200"/>
              <a:ext cx="3336233" cy="225620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43024" y="1248400"/>
              <a:ext cx="661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PAG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11211" y="2352708"/>
            <a:ext cx="1239670" cy="1507113"/>
            <a:chOff x="2111211" y="2352708"/>
            <a:chExt cx="1239670" cy="1507113"/>
          </a:xfrm>
        </p:grpSpPr>
        <p:sp>
          <p:nvSpPr>
            <p:cNvPr id="23" name="Freeform 2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chemeClr val="bg1">
                  <a:lumMod val="50000"/>
                </a:schemeClr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3141" y="3533778"/>
              <a:ext cx="9074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itchFamily="34" charset="0"/>
                </a:rPr>
                <a:t>excitation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767961" y="2542401"/>
            <a:ext cx="2876063" cy="2370227"/>
            <a:chOff x="2767961" y="2542401"/>
            <a:chExt cx="2876063" cy="23702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4652963" y="3802671"/>
            <a:ext cx="1326069" cy="1836145"/>
            <a:chOff x="4652963" y="3802671"/>
            <a:chExt cx="1326069" cy="1836145"/>
          </a:xfrm>
        </p:grpSpPr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652963" y="5000351"/>
              <a:ext cx="1326069" cy="638465"/>
              <a:chOff x="4652963" y="5000351"/>
              <a:chExt cx="1326069" cy="63846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871517" y="5000351"/>
                <a:ext cx="8889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serotonin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652963" y="5361817"/>
                <a:ext cx="13260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norepinephrine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6101224" y="4521440"/>
            <a:ext cx="2435666" cy="1424433"/>
            <a:chOff x="2952750" y="2093766"/>
            <a:chExt cx="3226594" cy="1876215"/>
          </a:xfrm>
        </p:grpSpPr>
        <p:grpSp>
          <p:nvGrpSpPr>
            <p:cNvPr id="7" name="Group 6"/>
            <p:cNvGrpSpPr/>
            <p:nvPr/>
          </p:nvGrpSpPr>
          <p:grpSpPr>
            <a:xfrm>
              <a:off x="2952750" y="2355343"/>
              <a:ext cx="3226594" cy="1614638"/>
              <a:chOff x="2952750" y="2355343"/>
              <a:chExt cx="3226594" cy="1614638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3498057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 flipH="1">
                <a:off x="4953000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2355343"/>
                <a:ext cx="2152851" cy="1614638"/>
              </a:xfrm>
              <a:prstGeom prst="rect">
                <a:avLst/>
              </a:prstGeom>
            </p:spPr>
          </p:pic>
          <p:sp>
            <p:nvSpPr>
              <p:cNvPr id="12" name="Freeform 11"/>
              <p:cNvSpPr/>
              <p:nvPr/>
            </p:nvSpPr>
            <p:spPr>
              <a:xfrm flipV="1">
                <a:off x="2952750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flipH="1" flipV="1">
                <a:off x="5926929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5400000">
                <a:off x="5724518" y="2771912"/>
                <a:ext cx="190500" cy="47927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16200000" flipH="1">
                <a:off x="3217076" y="2771912"/>
                <a:ext cx="190500" cy="479274"/>
              </a:xfrm>
              <a:prstGeom prst="rect">
                <a:avLst/>
              </a:prstGeom>
            </p:spPr>
          </p:pic>
          <p:sp>
            <p:nvSpPr>
              <p:cNvPr id="16" name="Freeform 15"/>
              <p:cNvSpPr/>
              <p:nvPr/>
            </p:nvSpPr>
            <p:spPr>
              <a:xfrm flipV="1">
                <a:off x="2957519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flipH="1" flipV="1">
                <a:off x="5010144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597683" y="2093766"/>
              <a:ext cx="1895219" cy="486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rPr>
                <a:t>spinal cord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800" y="5742801"/>
            <a:ext cx="1911933" cy="276999"/>
            <a:chOff x="6629400" y="5900915"/>
            <a:chExt cx="1911933" cy="276999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6629400" y="5945873"/>
              <a:ext cx="0" cy="226327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662870" y="5900915"/>
              <a:ext cx="1878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rPr>
                <a:t>dorsal horn excitability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90827"/>
            <a:ext cx="2163798" cy="157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15" y="1676400"/>
            <a:ext cx="5265836" cy="367731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18" name="TextBox 1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1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-304800" y="1219200"/>
            <a:ext cx="3336233" cy="2256206"/>
            <a:chOff x="-304800" y="1219200"/>
            <a:chExt cx="3336233" cy="22562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1219200"/>
              <a:ext cx="3336233" cy="225620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43024" y="1248400"/>
              <a:ext cx="661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PAG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11211" y="2352708"/>
            <a:ext cx="1239670" cy="1507113"/>
            <a:chOff x="2111211" y="2352708"/>
            <a:chExt cx="1239670" cy="1507113"/>
          </a:xfrm>
        </p:grpSpPr>
        <p:sp>
          <p:nvSpPr>
            <p:cNvPr id="23" name="Freeform 2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chemeClr val="bg1">
                  <a:lumMod val="50000"/>
                </a:schemeClr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3141" y="3533778"/>
              <a:ext cx="9074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itchFamily="34" charset="0"/>
                </a:rPr>
                <a:t>excitation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767961" y="2542401"/>
            <a:ext cx="2876063" cy="2370227"/>
            <a:chOff x="2767961" y="2542401"/>
            <a:chExt cx="2876063" cy="23702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4652963" y="3802671"/>
            <a:ext cx="1326069" cy="1836145"/>
            <a:chOff x="4652963" y="3802671"/>
            <a:chExt cx="1326069" cy="1836145"/>
          </a:xfrm>
        </p:grpSpPr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652963" y="5000351"/>
              <a:ext cx="1326069" cy="638465"/>
              <a:chOff x="4652963" y="5000351"/>
              <a:chExt cx="1326069" cy="63846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871517" y="5000351"/>
                <a:ext cx="8889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serotonin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652963" y="5361817"/>
                <a:ext cx="13260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norepinephrine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6101224" y="4521440"/>
            <a:ext cx="2435666" cy="1424433"/>
            <a:chOff x="2952750" y="2093766"/>
            <a:chExt cx="3226594" cy="1876215"/>
          </a:xfrm>
        </p:grpSpPr>
        <p:grpSp>
          <p:nvGrpSpPr>
            <p:cNvPr id="7" name="Group 6"/>
            <p:cNvGrpSpPr/>
            <p:nvPr/>
          </p:nvGrpSpPr>
          <p:grpSpPr>
            <a:xfrm>
              <a:off x="2952750" y="2355343"/>
              <a:ext cx="3226594" cy="1614638"/>
              <a:chOff x="2952750" y="2355343"/>
              <a:chExt cx="3226594" cy="1614638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3498057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 flipH="1">
                <a:off x="4953000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2355343"/>
                <a:ext cx="2152851" cy="1614638"/>
              </a:xfrm>
              <a:prstGeom prst="rect">
                <a:avLst/>
              </a:prstGeom>
            </p:spPr>
          </p:pic>
          <p:sp>
            <p:nvSpPr>
              <p:cNvPr id="12" name="Freeform 11"/>
              <p:cNvSpPr/>
              <p:nvPr/>
            </p:nvSpPr>
            <p:spPr>
              <a:xfrm flipV="1">
                <a:off x="2952750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flipH="1" flipV="1">
                <a:off x="5926929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5400000">
                <a:off x="5724518" y="2771912"/>
                <a:ext cx="190500" cy="47927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16200000" flipH="1">
                <a:off x="3217076" y="2771912"/>
                <a:ext cx="190500" cy="479274"/>
              </a:xfrm>
              <a:prstGeom prst="rect">
                <a:avLst/>
              </a:prstGeom>
            </p:spPr>
          </p:pic>
          <p:sp>
            <p:nvSpPr>
              <p:cNvPr id="16" name="Freeform 15"/>
              <p:cNvSpPr/>
              <p:nvPr/>
            </p:nvSpPr>
            <p:spPr>
              <a:xfrm flipV="1">
                <a:off x="2957519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flipH="1" flipV="1">
                <a:off x="5010144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597683" y="2093766"/>
              <a:ext cx="1895219" cy="486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rPr>
                <a:t>spinal cord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800" y="5742801"/>
            <a:ext cx="1911933" cy="276999"/>
            <a:chOff x="6629400" y="5900915"/>
            <a:chExt cx="1911933" cy="276999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6629400" y="5945873"/>
              <a:ext cx="0" cy="226327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662870" y="5900915"/>
              <a:ext cx="1878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rPr>
                <a:t>dorsal horn excitability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90827"/>
            <a:ext cx="2163798" cy="157622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Slide Zoom 21">
                <a:extLst>
                  <a:ext uri="{FF2B5EF4-FFF2-40B4-BE49-F238E27FC236}">
                    <a16:creationId xmlns:a16="http://schemas.microsoft.com/office/drawing/2014/main" id="{CCC1437B-60C4-425D-A451-FB951A5D027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07650161"/>
                  </p:ext>
                </p:extLst>
              </p:nvPr>
            </p:nvGraphicFramePr>
            <p:xfrm>
              <a:off x="382801" y="5351965"/>
              <a:ext cx="1728408" cy="1296306"/>
            </p:xfrm>
            <a:graphic>
              <a:graphicData uri="http://schemas.microsoft.com/office/powerpoint/2016/slidezoom">
                <pslz:sldZm>
                  <pslz:sldZmObj sldId="368" cId="4278690239">
                    <pslz:zmPr id="{ABA50D29-703B-4DCE-BF70-35B697A011A2}" transitionDur="3000" showBg="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28408" cy="1296306"/>
                        </a:xfrm>
                        <a:prstGeom prst="rect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Slide Zoom 2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CC1437B-60C4-425D-A451-FB951A5D02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2801" y="5351965"/>
                <a:ext cx="1728408" cy="129630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00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4397" y="1295400"/>
            <a:ext cx="11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synapse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35711" y="1673562"/>
            <a:ext cx="143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transmitter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34755" y="1394211"/>
            <a:ext cx="1432443" cy="671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receptor</a:t>
            </a:r>
          </a:p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for</a:t>
            </a:r>
          </a:p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transmitter</a:t>
            </a:r>
          </a:p>
        </p:txBody>
      </p:sp>
      <p:sp>
        <p:nvSpPr>
          <p:cNvPr id="3" name="Freeform 2"/>
          <p:cNvSpPr/>
          <p:nvPr/>
        </p:nvSpPr>
        <p:spPr>
          <a:xfrm>
            <a:off x="1371600" y="1440759"/>
            <a:ext cx="2152876" cy="2306127"/>
          </a:xfrm>
          <a:custGeom>
            <a:avLst/>
            <a:gdLst>
              <a:gd name="connsiteX0" fmla="*/ 0 w 2262103"/>
              <a:gd name="connsiteY0" fmla="*/ 948744 h 2588111"/>
              <a:gd name="connsiteX1" fmla="*/ 1943100 w 2262103"/>
              <a:gd name="connsiteY1" fmla="*/ 958269 h 2588111"/>
              <a:gd name="connsiteX2" fmla="*/ 2124075 w 2262103"/>
              <a:gd name="connsiteY2" fmla="*/ 43869 h 2588111"/>
              <a:gd name="connsiteX3" fmla="*/ 2257425 w 2262103"/>
              <a:gd name="connsiteY3" fmla="*/ 2558469 h 2588111"/>
              <a:gd name="connsiteX4" fmla="*/ 1952625 w 2262103"/>
              <a:gd name="connsiteY4" fmla="*/ 1415469 h 2588111"/>
              <a:gd name="connsiteX5" fmla="*/ 28575 w 2262103"/>
              <a:gd name="connsiteY5" fmla="*/ 1301169 h 2588111"/>
              <a:gd name="connsiteX0" fmla="*/ 0 w 2404211"/>
              <a:gd name="connsiteY0" fmla="*/ 985727 h 2626510"/>
              <a:gd name="connsiteX1" fmla="*/ 1943100 w 2404211"/>
              <a:gd name="connsiteY1" fmla="*/ 995252 h 2626510"/>
              <a:gd name="connsiteX2" fmla="*/ 2390775 w 2404211"/>
              <a:gd name="connsiteY2" fmla="*/ 42752 h 2626510"/>
              <a:gd name="connsiteX3" fmla="*/ 2257425 w 2404211"/>
              <a:gd name="connsiteY3" fmla="*/ 2595452 h 2626510"/>
              <a:gd name="connsiteX4" fmla="*/ 1952625 w 2404211"/>
              <a:gd name="connsiteY4" fmla="*/ 1452452 h 2626510"/>
              <a:gd name="connsiteX5" fmla="*/ 28575 w 2404211"/>
              <a:gd name="connsiteY5" fmla="*/ 1338152 h 2626510"/>
              <a:gd name="connsiteX0" fmla="*/ 0 w 2624087"/>
              <a:gd name="connsiteY0" fmla="*/ 1131701 h 2772484"/>
              <a:gd name="connsiteX1" fmla="*/ 1943100 w 2624087"/>
              <a:gd name="connsiteY1" fmla="*/ 1141226 h 2772484"/>
              <a:gd name="connsiteX2" fmla="*/ 2390775 w 2624087"/>
              <a:gd name="connsiteY2" fmla="*/ 188726 h 2772484"/>
              <a:gd name="connsiteX3" fmla="*/ 2257425 w 2624087"/>
              <a:gd name="connsiteY3" fmla="*/ 2741426 h 2772484"/>
              <a:gd name="connsiteX4" fmla="*/ 1952625 w 2624087"/>
              <a:gd name="connsiteY4" fmla="*/ 1598426 h 2772484"/>
              <a:gd name="connsiteX5" fmla="*/ 28575 w 2624087"/>
              <a:gd name="connsiteY5" fmla="*/ 1484126 h 2772484"/>
              <a:gd name="connsiteX0" fmla="*/ 0 w 2416554"/>
              <a:gd name="connsiteY0" fmla="*/ 998213 h 2908770"/>
              <a:gd name="connsiteX1" fmla="*/ 1943100 w 2416554"/>
              <a:gd name="connsiteY1" fmla="*/ 1007738 h 2908770"/>
              <a:gd name="connsiteX2" fmla="*/ 2390775 w 2416554"/>
              <a:gd name="connsiteY2" fmla="*/ 55238 h 2908770"/>
              <a:gd name="connsiteX3" fmla="*/ 2318385 w 2416554"/>
              <a:gd name="connsiteY3" fmla="*/ 2882258 h 2908770"/>
              <a:gd name="connsiteX4" fmla="*/ 1952625 w 2416554"/>
              <a:gd name="connsiteY4" fmla="*/ 1464938 h 2908770"/>
              <a:gd name="connsiteX5" fmla="*/ 28575 w 2416554"/>
              <a:gd name="connsiteY5" fmla="*/ 1350638 h 2908770"/>
              <a:gd name="connsiteX0" fmla="*/ 0 w 2451196"/>
              <a:gd name="connsiteY0" fmla="*/ 998213 h 2982239"/>
              <a:gd name="connsiteX1" fmla="*/ 1943100 w 2451196"/>
              <a:gd name="connsiteY1" fmla="*/ 1007738 h 2982239"/>
              <a:gd name="connsiteX2" fmla="*/ 2390775 w 2451196"/>
              <a:gd name="connsiteY2" fmla="*/ 55238 h 2982239"/>
              <a:gd name="connsiteX3" fmla="*/ 2318385 w 2451196"/>
              <a:gd name="connsiteY3" fmla="*/ 2882258 h 2982239"/>
              <a:gd name="connsiteX4" fmla="*/ 1952625 w 2451196"/>
              <a:gd name="connsiteY4" fmla="*/ 1464938 h 2982239"/>
              <a:gd name="connsiteX5" fmla="*/ 28575 w 2451196"/>
              <a:gd name="connsiteY5" fmla="*/ 1350638 h 2982239"/>
              <a:gd name="connsiteX0" fmla="*/ 0 w 2417484"/>
              <a:gd name="connsiteY0" fmla="*/ 998213 h 2933326"/>
              <a:gd name="connsiteX1" fmla="*/ 1943100 w 2417484"/>
              <a:gd name="connsiteY1" fmla="*/ 1007738 h 2933326"/>
              <a:gd name="connsiteX2" fmla="*/ 2390775 w 2417484"/>
              <a:gd name="connsiteY2" fmla="*/ 55238 h 2933326"/>
              <a:gd name="connsiteX3" fmla="*/ 2318385 w 2417484"/>
              <a:gd name="connsiteY3" fmla="*/ 2882258 h 2933326"/>
              <a:gd name="connsiteX4" fmla="*/ 1922145 w 2417484"/>
              <a:gd name="connsiteY4" fmla="*/ 1838318 h 2933326"/>
              <a:gd name="connsiteX5" fmla="*/ 28575 w 2417484"/>
              <a:gd name="connsiteY5" fmla="*/ 1350638 h 2933326"/>
              <a:gd name="connsiteX0" fmla="*/ 0 w 2469870"/>
              <a:gd name="connsiteY0" fmla="*/ 1004786 h 3072932"/>
              <a:gd name="connsiteX1" fmla="*/ 1943100 w 2469870"/>
              <a:gd name="connsiteY1" fmla="*/ 1014311 h 3072932"/>
              <a:gd name="connsiteX2" fmla="*/ 2390775 w 2469870"/>
              <a:gd name="connsiteY2" fmla="*/ 61811 h 3072932"/>
              <a:gd name="connsiteX3" fmla="*/ 2425065 w 2469870"/>
              <a:gd name="connsiteY3" fmla="*/ 3025991 h 3072932"/>
              <a:gd name="connsiteX4" fmla="*/ 1922145 w 2469870"/>
              <a:gd name="connsiteY4" fmla="*/ 1844891 h 3072932"/>
              <a:gd name="connsiteX5" fmla="*/ 28575 w 2469870"/>
              <a:gd name="connsiteY5" fmla="*/ 1357211 h 3072932"/>
              <a:gd name="connsiteX0" fmla="*/ 0 w 2450254"/>
              <a:gd name="connsiteY0" fmla="*/ 1009278 h 3166464"/>
              <a:gd name="connsiteX1" fmla="*/ 1943100 w 2450254"/>
              <a:gd name="connsiteY1" fmla="*/ 1018803 h 3166464"/>
              <a:gd name="connsiteX2" fmla="*/ 2390775 w 2450254"/>
              <a:gd name="connsiteY2" fmla="*/ 66303 h 3166464"/>
              <a:gd name="connsiteX3" fmla="*/ 2394585 w 2450254"/>
              <a:gd name="connsiteY3" fmla="*/ 3121923 h 3166464"/>
              <a:gd name="connsiteX4" fmla="*/ 1922145 w 2450254"/>
              <a:gd name="connsiteY4" fmla="*/ 1849383 h 3166464"/>
              <a:gd name="connsiteX5" fmla="*/ 28575 w 2450254"/>
              <a:gd name="connsiteY5" fmla="*/ 1361703 h 3166464"/>
              <a:gd name="connsiteX0" fmla="*/ 9525 w 2459779"/>
              <a:gd name="connsiteY0" fmla="*/ 1009278 h 3164818"/>
              <a:gd name="connsiteX1" fmla="*/ 1952625 w 2459779"/>
              <a:gd name="connsiteY1" fmla="*/ 1018803 h 3164818"/>
              <a:gd name="connsiteX2" fmla="*/ 2400300 w 2459779"/>
              <a:gd name="connsiteY2" fmla="*/ 66303 h 3164818"/>
              <a:gd name="connsiteX3" fmla="*/ 2404110 w 2459779"/>
              <a:gd name="connsiteY3" fmla="*/ 3121923 h 3164818"/>
              <a:gd name="connsiteX4" fmla="*/ 1931670 w 2459779"/>
              <a:gd name="connsiteY4" fmla="*/ 1849383 h 3164818"/>
              <a:gd name="connsiteX5" fmla="*/ 0 w 2459779"/>
              <a:gd name="connsiteY5" fmla="*/ 1719843 h 3164818"/>
              <a:gd name="connsiteX0" fmla="*/ 9525 w 2464477"/>
              <a:gd name="connsiteY0" fmla="*/ 994106 h 3149646"/>
              <a:gd name="connsiteX1" fmla="*/ 1876425 w 2464477"/>
              <a:gd name="connsiteY1" fmla="*/ 1178891 h 3149646"/>
              <a:gd name="connsiteX2" fmla="*/ 2400300 w 2464477"/>
              <a:gd name="connsiteY2" fmla="*/ 51131 h 3149646"/>
              <a:gd name="connsiteX3" fmla="*/ 2404110 w 2464477"/>
              <a:gd name="connsiteY3" fmla="*/ 3106751 h 3149646"/>
              <a:gd name="connsiteX4" fmla="*/ 1931670 w 2464477"/>
              <a:gd name="connsiteY4" fmla="*/ 1834211 h 3149646"/>
              <a:gd name="connsiteX5" fmla="*/ 0 w 2464477"/>
              <a:gd name="connsiteY5" fmla="*/ 1704671 h 3149646"/>
              <a:gd name="connsiteX0" fmla="*/ 1905 w 2464477"/>
              <a:gd name="connsiteY0" fmla="*/ 1132012 h 3150392"/>
              <a:gd name="connsiteX1" fmla="*/ 1876425 w 2464477"/>
              <a:gd name="connsiteY1" fmla="*/ 1179637 h 3150392"/>
              <a:gd name="connsiteX2" fmla="*/ 2400300 w 2464477"/>
              <a:gd name="connsiteY2" fmla="*/ 51877 h 3150392"/>
              <a:gd name="connsiteX3" fmla="*/ 2404110 w 2464477"/>
              <a:gd name="connsiteY3" fmla="*/ 3107497 h 3150392"/>
              <a:gd name="connsiteX4" fmla="*/ 1931670 w 2464477"/>
              <a:gd name="connsiteY4" fmla="*/ 1834957 h 3150392"/>
              <a:gd name="connsiteX5" fmla="*/ 0 w 2464477"/>
              <a:gd name="connsiteY5" fmla="*/ 1705417 h 315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4477" h="3150392">
                <a:moveTo>
                  <a:pt x="1905" y="1132012"/>
                </a:moveTo>
                <a:cubicBezTo>
                  <a:pt x="796448" y="1212181"/>
                  <a:pt x="1476693" y="1359659"/>
                  <a:pt x="1876425" y="1179637"/>
                </a:cubicBezTo>
                <a:cubicBezTo>
                  <a:pt x="2276157" y="999615"/>
                  <a:pt x="2312352" y="-269433"/>
                  <a:pt x="2400300" y="51877"/>
                </a:cubicBezTo>
                <a:cubicBezTo>
                  <a:pt x="2488248" y="373187"/>
                  <a:pt x="2482215" y="2810317"/>
                  <a:pt x="2404110" y="3107497"/>
                </a:cubicBezTo>
                <a:cubicBezTo>
                  <a:pt x="2326005" y="3404677"/>
                  <a:pt x="2332355" y="2068637"/>
                  <a:pt x="1931670" y="1834957"/>
                </a:cubicBezTo>
                <a:cubicBezTo>
                  <a:pt x="1530985" y="1601277"/>
                  <a:pt x="776287" y="1657792"/>
                  <a:pt x="0" y="170541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5009924" y="1440759"/>
            <a:ext cx="2152876" cy="2306127"/>
          </a:xfrm>
          <a:custGeom>
            <a:avLst/>
            <a:gdLst>
              <a:gd name="connsiteX0" fmla="*/ 0 w 2262103"/>
              <a:gd name="connsiteY0" fmla="*/ 948744 h 2588111"/>
              <a:gd name="connsiteX1" fmla="*/ 1943100 w 2262103"/>
              <a:gd name="connsiteY1" fmla="*/ 958269 h 2588111"/>
              <a:gd name="connsiteX2" fmla="*/ 2124075 w 2262103"/>
              <a:gd name="connsiteY2" fmla="*/ 43869 h 2588111"/>
              <a:gd name="connsiteX3" fmla="*/ 2257425 w 2262103"/>
              <a:gd name="connsiteY3" fmla="*/ 2558469 h 2588111"/>
              <a:gd name="connsiteX4" fmla="*/ 1952625 w 2262103"/>
              <a:gd name="connsiteY4" fmla="*/ 1415469 h 2588111"/>
              <a:gd name="connsiteX5" fmla="*/ 28575 w 2262103"/>
              <a:gd name="connsiteY5" fmla="*/ 1301169 h 2588111"/>
              <a:gd name="connsiteX0" fmla="*/ 0 w 2404211"/>
              <a:gd name="connsiteY0" fmla="*/ 985727 h 2626510"/>
              <a:gd name="connsiteX1" fmla="*/ 1943100 w 2404211"/>
              <a:gd name="connsiteY1" fmla="*/ 995252 h 2626510"/>
              <a:gd name="connsiteX2" fmla="*/ 2390775 w 2404211"/>
              <a:gd name="connsiteY2" fmla="*/ 42752 h 2626510"/>
              <a:gd name="connsiteX3" fmla="*/ 2257425 w 2404211"/>
              <a:gd name="connsiteY3" fmla="*/ 2595452 h 2626510"/>
              <a:gd name="connsiteX4" fmla="*/ 1952625 w 2404211"/>
              <a:gd name="connsiteY4" fmla="*/ 1452452 h 2626510"/>
              <a:gd name="connsiteX5" fmla="*/ 28575 w 2404211"/>
              <a:gd name="connsiteY5" fmla="*/ 1338152 h 2626510"/>
              <a:gd name="connsiteX0" fmla="*/ 0 w 2624087"/>
              <a:gd name="connsiteY0" fmla="*/ 1131701 h 2772484"/>
              <a:gd name="connsiteX1" fmla="*/ 1943100 w 2624087"/>
              <a:gd name="connsiteY1" fmla="*/ 1141226 h 2772484"/>
              <a:gd name="connsiteX2" fmla="*/ 2390775 w 2624087"/>
              <a:gd name="connsiteY2" fmla="*/ 188726 h 2772484"/>
              <a:gd name="connsiteX3" fmla="*/ 2257425 w 2624087"/>
              <a:gd name="connsiteY3" fmla="*/ 2741426 h 2772484"/>
              <a:gd name="connsiteX4" fmla="*/ 1952625 w 2624087"/>
              <a:gd name="connsiteY4" fmla="*/ 1598426 h 2772484"/>
              <a:gd name="connsiteX5" fmla="*/ 28575 w 2624087"/>
              <a:gd name="connsiteY5" fmla="*/ 1484126 h 2772484"/>
              <a:gd name="connsiteX0" fmla="*/ 0 w 2416554"/>
              <a:gd name="connsiteY0" fmla="*/ 998213 h 2908770"/>
              <a:gd name="connsiteX1" fmla="*/ 1943100 w 2416554"/>
              <a:gd name="connsiteY1" fmla="*/ 1007738 h 2908770"/>
              <a:gd name="connsiteX2" fmla="*/ 2390775 w 2416554"/>
              <a:gd name="connsiteY2" fmla="*/ 55238 h 2908770"/>
              <a:gd name="connsiteX3" fmla="*/ 2318385 w 2416554"/>
              <a:gd name="connsiteY3" fmla="*/ 2882258 h 2908770"/>
              <a:gd name="connsiteX4" fmla="*/ 1952625 w 2416554"/>
              <a:gd name="connsiteY4" fmla="*/ 1464938 h 2908770"/>
              <a:gd name="connsiteX5" fmla="*/ 28575 w 2416554"/>
              <a:gd name="connsiteY5" fmla="*/ 1350638 h 2908770"/>
              <a:gd name="connsiteX0" fmla="*/ 0 w 2451196"/>
              <a:gd name="connsiteY0" fmla="*/ 998213 h 2982239"/>
              <a:gd name="connsiteX1" fmla="*/ 1943100 w 2451196"/>
              <a:gd name="connsiteY1" fmla="*/ 1007738 h 2982239"/>
              <a:gd name="connsiteX2" fmla="*/ 2390775 w 2451196"/>
              <a:gd name="connsiteY2" fmla="*/ 55238 h 2982239"/>
              <a:gd name="connsiteX3" fmla="*/ 2318385 w 2451196"/>
              <a:gd name="connsiteY3" fmla="*/ 2882258 h 2982239"/>
              <a:gd name="connsiteX4" fmla="*/ 1952625 w 2451196"/>
              <a:gd name="connsiteY4" fmla="*/ 1464938 h 2982239"/>
              <a:gd name="connsiteX5" fmla="*/ 28575 w 2451196"/>
              <a:gd name="connsiteY5" fmla="*/ 1350638 h 2982239"/>
              <a:gd name="connsiteX0" fmla="*/ 0 w 2417484"/>
              <a:gd name="connsiteY0" fmla="*/ 998213 h 2933326"/>
              <a:gd name="connsiteX1" fmla="*/ 1943100 w 2417484"/>
              <a:gd name="connsiteY1" fmla="*/ 1007738 h 2933326"/>
              <a:gd name="connsiteX2" fmla="*/ 2390775 w 2417484"/>
              <a:gd name="connsiteY2" fmla="*/ 55238 h 2933326"/>
              <a:gd name="connsiteX3" fmla="*/ 2318385 w 2417484"/>
              <a:gd name="connsiteY3" fmla="*/ 2882258 h 2933326"/>
              <a:gd name="connsiteX4" fmla="*/ 1922145 w 2417484"/>
              <a:gd name="connsiteY4" fmla="*/ 1838318 h 2933326"/>
              <a:gd name="connsiteX5" fmla="*/ 28575 w 2417484"/>
              <a:gd name="connsiteY5" fmla="*/ 1350638 h 2933326"/>
              <a:gd name="connsiteX0" fmla="*/ 0 w 2469870"/>
              <a:gd name="connsiteY0" fmla="*/ 1004786 h 3072932"/>
              <a:gd name="connsiteX1" fmla="*/ 1943100 w 2469870"/>
              <a:gd name="connsiteY1" fmla="*/ 1014311 h 3072932"/>
              <a:gd name="connsiteX2" fmla="*/ 2390775 w 2469870"/>
              <a:gd name="connsiteY2" fmla="*/ 61811 h 3072932"/>
              <a:gd name="connsiteX3" fmla="*/ 2425065 w 2469870"/>
              <a:gd name="connsiteY3" fmla="*/ 3025991 h 3072932"/>
              <a:gd name="connsiteX4" fmla="*/ 1922145 w 2469870"/>
              <a:gd name="connsiteY4" fmla="*/ 1844891 h 3072932"/>
              <a:gd name="connsiteX5" fmla="*/ 28575 w 2469870"/>
              <a:gd name="connsiteY5" fmla="*/ 1357211 h 3072932"/>
              <a:gd name="connsiteX0" fmla="*/ 0 w 2450254"/>
              <a:gd name="connsiteY0" fmla="*/ 1009278 h 3166464"/>
              <a:gd name="connsiteX1" fmla="*/ 1943100 w 2450254"/>
              <a:gd name="connsiteY1" fmla="*/ 1018803 h 3166464"/>
              <a:gd name="connsiteX2" fmla="*/ 2390775 w 2450254"/>
              <a:gd name="connsiteY2" fmla="*/ 66303 h 3166464"/>
              <a:gd name="connsiteX3" fmla="*/ 2394585 w 2450254"/>
              <a:gd name="connsiteY3" fmla="*/ 3121923 h 3166464"/>
              <a:gd name="connsiteX4" fmla="*/ 1922145 w 2450254"/>
              <a:gd name="connsiteY4" fmla="*/ 1849383 h 3166464"/>
              <a:gd name="connsiteX5" fmla="*/ 28575 w 2450254"/>
              <a:gd name="connsiteY5" fmla="*/ 1361703 h 3166464"/>
              <a:gd name="connsiteX0" fmla="*/ 9525 w 2459779"/>
              <a:gd name="connsiteY0" fmla="*/ 1009278 h 3164818"/>
              <a:gd name="connsiteX1" fmla="*/ 1952625 w 2459779"/>
              <a:gd name="connsiteY1" fmla="*/ 1018803 h 3164818"/>
              <a:gd name="connsiteX2" fmla="*/ 2400300 w 2459779"/>
              <a:gd name="connsiteY2" fmla="*/ 66303 h 3164818"/>
              <a:gd name="connsiteX3" fmla="*/ 2404110 w 2459779"/>
              <a:gd name="connsiteY3" fmla="*/ 3121923 h 3164818"/>
              <a:gd name="connsiteX4" fmla="*/ 1931670 w 2459779"/>
              <a:gd name="connsiteY4" fmla="*/ 1849383 h 3164818"/>
              <a:gd name="connsiteX5" fmla="*/ 0 w 2459779"/>
              <a:gd name="connsiteY5" fmla="*/ 1719843 h 3164818"/>
              <a:gd name="connsiteX0" fmla="*/ 9525 w 2464477"/>
              <a:gd name="connsiteY0" fmla="*/ 994106 h 3149646"/>
              <a:gd name="connsiteX1" fmla="*/ 1876425 w 2464477"/>
              <a:gd name="connsiteY1" fmla="*/ 1178891 h 3149646"/>
              <a:gd name="connsiteX2" fmla="*/ 2400300 w 2464477"/>
              <a:gd name="connsiteY2" fmla="*/ 51131 h 3149646"/>
              <a:gd name="connsiteX3" fmla="*/ 2404110 w 2464477"/>
              <a:gd name="connsiteY3" fmla="*/ 3106751 h 3149646"/>
              <a:gd name="connsiteX4" fmla="*/ 1931670 w 2464477"/>
              <a:gd name="connsiteY4" fmla="*/ 1834211 h 3149646"/>
              <a:gd name="connsiteX5" fmla="*/ 0 w 2464477"/>
              <a:gd name="connsiteY5" fmla="*/ 1704671 h 3149646"/>
              <a:gd name="connsiteX0" fmla="*/ 1905 w 2464477"/>
              <a:gd name="connsiteY0" fmla="*/ 1132012 h 3150392"/>
              <a:gd name="connsiteX1" fmla="*/ 1876425 w 2464477"/>
              <a:gd name="connsiteY1" fmla="*/ 1179637 h 3150392"/>
              <a:gd name="connsiteX2" fmla="*/ 2400300 w 2464477"/>
              <a:gd name="connsiteY2" fmla="*/ 51877 h 3150392"/>
              <a:gd name="connsiteX3" fmla="*/ 2404110 w 2464477"/>
              <a:gd name="connsiteY3" fmla="*/ 3107497 h 3150392"/>
              <a:gd name="connsiteX4" fmla="*/ 1931670 w 2464477"/>
              <a:gd name="connsiteY4" fmla="*/ 1834957 h 3150392"/>
              <a:gd name="connsiteX5" fmla="*/ 0 w 2464477"/>
              <a:gd name="connsiteY5" fmla="*/ 1705417 h 315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4477" h="3150392">
                <a:moveTo>
                  <a:pt x="1905" y="1132012"/>
                </a:moveTo>
                <a:cubicBezTo>
                  <a:pt x="796448" y="1212181"/>
                  <a:pt x="1476693" y="1359659"/>
                  <a:pt x="1876425" y="1179637"/>
                </a:cubicBezTo>
                <a:cubicBezTo>
                  <a:pt x="2276157" y="999615"/>
                  <a:pt x="2312352" y="-269433"/>
                  <a:pt x="2400300" y="51877"/>
                </a:cubicBezTo>
                <a:cubicBezTo>
                  <a:pt x="2488248" y="373187"/>
                  <a:pt x="2482215" y="2810317"/>
                  <a:pt x="2404110" y="3107497"/>
                </a:cubicBezTo>
                <a:cubicBezTo>
                  <a:pt x="2326005" y="3404677"/>
                  <a:pt x="2332355" y="2068637"/>
                  <a:pt x="1931670" y="1834957"/>
                </a:cubicBezTo>
                <a:cubicBezTo>
                  <a:pt x="1530985" y="1601277"/>
                  <a:pt x="776287" y="1657792"/>
                  <a:pt x="0" y="170541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1" name="Group 2050"/>
          <p:cNvGrpSpPr/>
          <p:nvPr/>
        </p:nvGrpSpPr>
        <p:grpSpPr>
          <a:xfrm>
            <a:off x="4764361" y="1888361"/>
            <a:ext cx="402714" cy="1231739"/>
            <a:chOff x="4764361" y="1888361"/>
            <a:chExt cx="402714" cy="1231739"/>
          </a:xfrm>
        </p:grpSpPr>
        <p:sp>
          <p:nvSpPr>
            <p:cNvPr id="8" name="Freeform 7"/>
            <p:cNvSpPr/>
            <p:nvPr/>
          </p:nvSpPr>
          <p:spPr>
            <a:xfrm rot="186553">
              <a:off x="4764361" y="1888361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 rot="186553">
              <a:off x="4773591" y="2230173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rot="186553">
              <a:off x="4773591" y="2560201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186553">
              <a:off x="4773591" y="2890229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 8"/>
          <p:cNvSpPr/>
          <p:nvPr/>
        </p:nvSpPr>
        <p:spPr>
          <a:xfrm>
            <a:off x="3083582" y="1799065"/>
            <a:ext cx="606717" cy="88717"/>
          </a:xfrm>
          <a:custGeom>
            <a:avLst/>
            <a:gdLst>
              <a:gd name="connsiteX0" fmla="*/ 0 w 539750"/>
              <a:gd name="connsiteY0" fmla="*/ 0 h 169301"/>
              <a:gd name="connsiteX1" fmla="*/ 425450 w 539750"/>
              <a:gd name="connsiteY1" fmla="*/ 152400 h 169301"/>
              <a:gd name="connsiteX2" fmla="*/ 539750 w 539750"/>
              <a:gd name="connsiteY2" fmla="*/ 158750 h 169301"/>
              <a:gd name="connsiteX0" fmla="*/ 0 w 539750"/>
              <a:gd name="connsiteY0" fmla="*/ 0 h 158750"/>
              <a:gd name="connsiteX1" fmla="*/ 539750 w 539750"/>
              <a:gd name="connsiteY1" fmla="*/ 158750 h 158750"/>
              <a:gd name="connsiteX0" fmla="*/ 0 w 670719"/>
              <a:gd name="connsiteY0" fmla="*/ 10319 h 10319"/>
              <a:gd name="connsiteX1" fmla="*/ 670719 w 670719"/>
              <a:gd name="connsiteY1" fmla="*/ 0 h 10319"/>
              <a:gd name="connsiteX0" fmla="*/ 0 w 670719"/>
              <a:gd name="connsiteY0" fmla="*/ 108517 h 108517"/>
              <a:gd name="connsiteX1" fmla="*/ 670719 w 670719"/>
              <a:gd name="connsiteY1" fmla="*/ 98198 h 108517"/>
              <a:gd name="connsiteX0" fmla="*/ 0 w 692150"/>
              <a:gd name="connsiteY0" fmla="*/ 106735 h 106735"/>
              <a:gd name="connsiteX1" fmla="*/ 692150 w 692150"/>
              <a:gd name="connsiteY1" fmla="*/ 98797 h 106735"/>
              <a:gd name="connsiteX0" fmla="*/ 0 w 694531"/>
              <a:gd name="connsiteY0" fmla="*/ 121196 h 121196"/>
              <a:gd name="connsiteX1" fmla="*/ 694531 w 694531"/>
              <a:gd name="connsiteY1" fmla="*/ 94208 h 1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531" h="121196">
                <a:moveTo>
                  <a:pt x="0" y="121196"/>
                </a:moveTo>
                <a:cubicBezTo>
                  <a:pt x="223573" y="117756"/>
                  <a:pt x="642408" y="-130952"/>
                  <a:pt x="694531" y="942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flipH="1">
            <a:off x="4966138" y="1799065"/>
            <a:ext cx="606717" cy="88717"/>
          </a:xfrm>
          <a:custGeom>
            <a:avLst/>
            <a:gdLst>
              <a:gd name="connsiteX0" fmla="*/ 0 w 539750"/>
              <a:gd name="connsiteY0" fmla="*/ 0 h 169301"/>
              <a:gd name="connsiteX1" fmla="*/ 425450 w 539750"/>
              <a:gd name="connsiteY1" fmla="*/ 152400 h 169301"/>
              <a:gd name="connsiteX2" fmla="*/ 539750 w 539750"/>
              <a:gd name="connsiteY2" fmla="*/ 158750 h 169301"/>
              <a:gd name="connsiteX0" fmla="*/ 0 w 539750"/>
              <a:gd name="connsiteY0" fmla="*/ 0 h 158750"/>
              <a:gd name="connsiteX1" fmla="*/ 539750 w 539750"/>
              <a:gd name="connsiteY1" fmla="*/ 158750 h 158750"/>
              <a:gd name="connsiteX0" fmla="*/ 0 w 670719"/>
              <a:gd name="connsiteY0" fmla="*/ 10319 h 10319"/>
              <a:gd name="connsiteX1" fmla="*/ 670719 w 670719"/>
              <a:gd name="connsiteY1" fmla="*/ 0 h 10319"/>
              <a:gd name="connsiteX0" fmla="*/ 0 w 670719"/>
              <a:gd name="connsiteY0" fmla="*/ 108517 h 108517"/>
              <a:gd name="connsiteX1" fmla="*/ 670719 w 670719"/>
              <a:gd name="connsiteY1" fmla="*/ 98198 h 108517"/>
              <a:gd name="connsiteX0" fmla="*/ 0 w 692150"/>
              <a:gd name="connsiteY0" fmla="*/ 106735 h 106735"/>
              <a:gd name="connsiteX1" fmla="*/ 692150 w 692150"/>
              <a:gd name="connsiteY1" fmla="*/ 98797 h 106735"/>
              <a:gd name="connsiteX0" fmla="*/ 0 w 694531"/>
              <a:gd name="connsiteY0" fmla="*/ 121196 h 121196"/>
              <a:gd name="connsiteX1" fmla="*/ 694531 w 694531"/>
              <a:gd name="connsiteY1" fmla="*/ 94208 h 1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531" h="121196">
                <a:moveTo>
                  <a:pt x="0" y="121196"/>
                </a:moveTo>
                <a:cubicBezTo>
                  <a:pt x="223573" y="117756"/>
                  <a:pt x="642408" y="-130952"/>
                  <a:pt x="694531" y="942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82585" y="5731719"/>
            <a:ext cx="838200" cy="473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  <a:r>
              <a:rPr lang="en-US" sz="1600" b="1" dirty="0"/>
              <a:t>RAIN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752600" y="4572000"/>
            <a:ext cx="2126692" cy="1315200"/>
            <a:chOff x="2113215" y="5257800"/>
            <a:chExt cx="2126692" cy="1315200"/>
          </a:xfrm>
        </p:grpSpPr>
        <p:sp>
          <p:nvSpPr>
            <p:cNvPr id="24" name="Freeform 23"/>
            <p:cNvSpPr/>
            <p:nvPr/>
          </p:nvSpPr>
          <p:spPr>
            <a:xfrm>
              <a:off x="2113215" y="5257800"/>
              <a:ext cx="2126692" cy="1220918"/>
            </a:xfrm>
            <a:custGeom>
              <a:avLst/>
              <a:gdLst>
                <a:gd name="connsiteX0" fmla="*/ 2351577 w 2351577"/>
                <a:gd name="connsiteY0" fmla="*/ 0 h 2670426"/>
                <a:gd name="connsiteX1" fmla="*/ 1132377 w 2351577"/>
                <a:gd name="connsiteY1" fmla="*/ 283029 h 2670426"/>
                <a:gd name="connsiteX2" fmla="*/ 283291 w 2351577"/>
                <a:gd name="connsiteY2" fmla="*/ 925286 h 2670426"/>
                <a:gd name="connsiteX3" fmla="*/ 11148 w 2351577"/>
                <a:gd name="connsiteY3" fmla="*/ 1796143 h 2670426"/>
                <a:gd name="connsiteX4" fmla="*/ 98234 w 2351577"/>
                <a:gd name="connsiteY4" fmla="*/ 2144486 h 2670426"/>
                <a:gd name="connsiteX5" fmla="*/ 511891 w 2351577"/>
                <a:gd name="connsiteY5" fmla="*/ 2558143 h 2670426"/>
                <a:gd name="connsiteX6" fmla="*/ 1132377 w 2351577"/>
                <a:gd name="connsiteY6" fmla="*/ 2667000 h 2670426"/>
                <a:gd name="connsiteX7" fmla="*/ 1393634 w 2351577"/>
                <a:gd name="connsiteY7" fmla="*/ 2645229 h 2670426"/>
                <a:gd name="connsiteX8" fmla="*/ 1393634 w 2351577"/>
                <a:gd name="connsiteY8" fmla="*/ 2645229 h 2670426"/>
                <a:gd name="connsiteX0" fmla="*/ 2351577 w 2351577"/>
                <a:gd name="connsiteY0" fmla="*/ 0 h 2670426"/>
                <a:gd name="connsiteX1" fmla="*/ 1132377 w 2351577"/>
                <a:gd name="connsiteY1" fmla="*/ 283029 h 2670426"/>
                <a:gd name="connsiteX2" fmla="*/ 283291 w 2351577"/>
                <a:gd name="connsiteY2" fmla="*/ 925286 h 2670426"/>
                <a:gd name="connsiteX3" fmla="*/ 11148 w 2351577"/>
                <a:gd name="connsiteY3" fmla="*/ 1796143 h 2670426"/>
                <a:gd name="connsiteX4" fmla="*/ 98234 w 2351577"/>
                <a:gd name="connsiteY4" fmla="*/ 2144486 h 2670426"/>
                <a:gd name="connsiteX5" fmla="*/ 511891 w 2351577"/>
                <a:gd name="connsiteY5" fmla="*/ 2558143 h 2670426"/>
                <a:gd name="connsiteX6" fmla="*/ 1132377 w 2351577"/>
                <a:gd name="connsiteY6" fmla="*/ 2667000 h 2670426"/>
                <a:gd name="connsiteX7" fmla="*/ 1393634 w 2351577"/>
                <a:gd name="connsiteY7" fmla="*/ 2645229 h 2670426"/>
                <a:gd name="connsiteX8" fmla="*/ 1393634 w 2351577"/>
                <a:gd name="connsiteY8" fmla="*/ 2645229 h 2670426"/>
                <a:gd name="connsiteX0" fmla="*/ 2265286 w 2265286"/>
                <a:gd name="connsiteY0" fmla="*/ 0 h 2670426"/>
                <a:gd name="connsiteX1" fmla="*/ 1046086 w 2265286"/>
                <a:gd name="connsiteY1" fmla="*/ 283029 h 2670426"/>
                <a:gd name="connsiteX2" fmla="*/ 197000 w 2265286"/>
                <a:gd name="connsiteY2" fmla="*/ 925286 h 2670426"/>
                <a:gd name="connsiteX3" fmla="*/ 11943 w 2265286"/>
                <a:gd name="connsiteY3" fmla="*/ 2144486 h 2670426"/>
                <a:gd name="connsiteX4" fmla="*/ 425600 w 2265286"/>
                <a:gd name="connsiteY4" fmla="*/ 2558143 h 2670426"/>
                <a:gd name="connsiteX5" fmla="*/ 1046086 w 2265286"/>
                <a:gd name="connsiteY5" fmla="*/ 2667000 h 2670426"/>
                <a:gd name="connsiteX6" fmla="*/ 1307343 w 2265286"/>
                <a:gd name="connsiteY6" fmla="*/ 2645229 h 2670426"/>
                <a:gd name="connsiteX7" fmla="*/ 1307343 w 2265286"/>
                <a:gd name="connsiteY7" fmla="*/ 2645229 h 2670426"/>
                <a:gd name="connsiteX0" fmla="*/ 2400270 w 2400270"/>
                <a:gd name="connsiteY0" fmla="*/ 0 h 2670426"/>
                <a:gd name="connsiteX1" fmla="*/ 1181070 w 2400270"/>
                <a:gd name="connsiteY1" fmla="*/ 283029 h 2670426"/>
                <a:gd name="connsiteX2" fmla="*/ 331984 w 2400270"/>
                <a:gd name="connsiteY2" fmla="*/ 925286 h 2670426"/>
                <a:gd name="connsiteX3" fmla="*/ 5413 w 2400270"/>
                <a:gd name="connsiteY3" fmla="*/ 1937657 h 2670426"/>
                <a:gd name="connsiteX4" fmla="*/ 560584 w 2400270"/>
                <a:gd name="connsiteY4" fmla="*/ 2558143 h 2670426"/>
                <a:gd name="connsiteX5" fmla="*/ 1181070 w 2400270"/>
                <a:gd name="connsiteY5" fmla="*/ 2667000 h 2670426"/>
                <a:gd name="connsiteX6" fmla="*/ 1442327 w 2400270"/>
                <a:gd name="connsiteY6" fmla="*/ 2645229 h 2670426"/>
                <a:gd name="connsiteX7" fmla="*/ 1442327 w 2400270"/>
                <a:gd name="connsiteY7" fmla="*/ 2645229 h 2670426"/>
                <a:gd name="connsiteX0" fmla="*/ 5056384 w 5056384"/>
                <a:gd name="connsiteY0" fmla="*/ 2387299 h 2456039"/>
                <a:gd name="connsiteX1" fmla="*/ 1181070 w 5056384"/>
                <a:gd name="connsiteY1" fmla="*/ 68642 h 2456039"/>
                <a:gd name="connsiteX2" fmla="*/ 331984 w 5056384"/>
                <a:gd name="connsiteY2" fmla="*/ 710899 h 2456039"/>
                <a:gd name="connsiteX3" fmla="*/ 5413 w 5056384"/>
                <a:gd name="connsiteY3" fmla="*/ 1723270 h 2456039"/>
                <a:gd name="connsiteX4" fmla="*/ 560584 w 5056384"/>
                <a:gd name="connsiteY4" fmla="*/ 2343756 h 2456039"/>
                <a:gd name="connsiteX5" fmla="*/ 1181070 w 5056384"/>
                <a:gd name="connsiteY5" fmla="*/ 2452613 h 2456039"/>
                <a:gd name="connsiteX6" fmla="*/ 1442327 w 5056384"/>
                <a:gd name="connsiteY6" fmla="*/ 2430842 h 2456039"/>
                <a:gd name="connsiteX7" fmla="*/ 1442327 w 5056384"/>
                <a:gd name="connsiteY7" fmla="*/ 2430842 h 2456039"/>
                <a:gd name="connsiteX0" fmla="*/ 5056384 w 5533357"/>
                <a:gd name="connsiteY0" fmla="*/ 2343071 h 2411811"/>
                <a:gd name="connsiteX1" fmla="*/ 5328526 w 5533357"/>
                <a:gd name="connsiteY1" fmla="*/ 1515757 h 2411811"/>
                <a:gd name="connsiteX2" fmla="*/ 1181070 w 5533357"/>
                <a:gd name="connsiteY2" fmla="*/ 24414 h 2411811"/>
                <a:gd name="connsiteX3" fmla="*/ 331984 w 5533357"/>
                <a:gd name="connsiteY3" fmla="*/ 666671 h 2411811"/>
                <a:gd name="connsiteX4" fmla="*/ 5413 w 5533357"/>
                <a:gd name="connsiteY4" fmla="*/ 1679042 h 2411811"/>
                <a:gd name="connsiteX5" fmla="*/ 560584 w 5533357"/>
                <a:gd name="connsiteY5" fmla="*/ 2299528 h 2411811"/>
                <a:gd name="connsiteX6" fmla="*/ 1181070 w 5533357"/>
                <a:gd name="connsiteY6" fmla="*/ 2408385 h 2411811"/>
                <a:gd name="connsiteX7" fmla="*/ 1442327 w 5533357"/>
                <a:gd name="connsiteY7" fmla="*/ 2386614 h 2411811"/>
                <a:gd name="connsiteX8" fmla="*/ 1442327 w 5533357"/>
                <a:gd name="connsiteY8" fmla="*/ 2386614 h 2411811"/>
                <a:gd name="connsiteX0" fmla="*/ 5056384 w 5533357"/>
                <a:gd name="connsiteY0" fmla="*/ 2435353 h 2504093"/>
                <a:gd name="connsiteX1" fmla="*/ 5328526 w 5533357"/>
                <a:gd name="connsiteY1" fmla="*/ 1608039 h 2504093"/>
                <a:gd name="connsiteX2" fmla="*/ 3956926 w 5533357"/>
                <a:gd name="connsiteY2" fmla="*/ 149353 h 2504093"/>
                <a:gd name="connsiteX3" fmla="*/ 1181070 w 5533357"/>
                <a:gd name="connsiteY3" fmla="*/ 116696 h 2504093"/>
                <a:gd name="connsiteX4" fmla="*/ 331984 w 5533357"/>
                <a:gd name="connsiteY4" fmla="*/ 758953 h 2504093"/>
                <a:gd name="connsiteX5" fmla="*/ 5413 w 5533357"/>
                <a:gd name="connsiteY5" fmla="*/ 1771324 h 2504093"/>
                <a:gd name="connsiteX6" fmla="*/ 560584 w 5533357"/>
                <a:gd name="connsiteY6" fmla="*/ 2391810 h 2504093"/>
                <a:gd name="connsiteX7" fmla="*/ 1181070 w 5533357"/>
                <a:gd name="connsiteY7" fmla="*/ 2500667 h 2504093"/>
                <a:gd name="connsiteX8" fmla="*/ 1442327 w 5533357"/>
                <a:gd name="connsiteY8" fmla="*/ 2478896 h 2504093"/>
                <a:gd name="connsiteX9" fmla="*/ 1442327 w 5533357"/>
                <a:gd name="connsiteY9" fmla="*/ 2478896 h 2504093"/>
                <a:gd name="connsiteX0" fmla="*/ 5056384 w 5533357"/>
                <a:gd name="connsiteY0" fmla="*/ 2601845 h 2670585"/>
                <a:gd name="connsiteX1" fmla="*/ 5328526 w 5533357"/>
                <a:gd name="connsiteY1" fmla="*/ 1774531 h 2670585"/>
                <a:gd name="connsiteX2" fmla="*/ 3956926 w 5533357"/>
                <a:gd name="connsiteY2" fmla="*/ 315845 h 2670585"/>
                <a:gd name="connsiteX3" fmla="*/ 2607097 w 5533357"/>
                <a:gd name="connsiteY3" fmla="*/ 159 h 2670585"/>
                <a:gd name="connsiteX4" fmla="*/ 1181070 w 5533357"/>
                <a:gd name="connsiteY4" fmla="*/ 283188 h 2670585"/>
                <a:gd name="connsiteX5" fmla="*/ 331984 w 5533357"/>
                <a:gd name="connsiteY5" fmla="*/ 925445 h 2670585"/>
                <a:gd name="connsiteX6" fmla="*/ 5413 w 5533357"/>
                <a:gd name="connsiteY6" fmla="*/ 1937816 h 2670585"/>
                <a:gd name="connsiteX7" fmla="*/ 560584 w 5533357"/>
                <a:gd name="connsiteY7" fmla="*/ 2558302 h 2670585"/>
                <a:gd name="connsiteX8" fmla="*/ 1181070 w 5533357"/>
                <a:gd name="connsiteY8" fmla="*/ 2667159 h 2670585"/>
                <a:gd name="connsiteX9" fmla="*/ 1442327 w 5533357"/>
                <a:gd name="connsiteY9" fmla="*/ 2645388 h 2670585"/>
                <a:gd name="connsiteX10" fmla="*/ 1442327 w 5533357"/>
                <a:gd name="connsiteY10" fmla="*/ 2645388 h 2670585"/>
                <a:gd name="connsiteX0" fmla="*/ 5056384 w 5341219"/>
                <a:gd name="connsiteY0" fmla="*/ 2601845 h 2670585"/>
                <a:gd name="connsiteX1" fmla="*/ 5099926 w 5341219"/>
                <a:gd name="connsiteY1" fmla="*/ 1447959 h 2670585"/>
                <a:gd name="connsiteX2" fmla="*/ 3956926 w 5341219"/>
                <a:gd name="connsiteY2" fmla="*/ 315845 h 2670585"/>
                <a:gd name="connsiteX3" fmla="*/ 2607097 w 5341219"/>
                <a:gd name="connsiteY3" fmla="*/ 159 h 2670585"/>
                <a:gd name="connsiteX4" fmla="*/ 1181070 w 5341219"/>
                <a:gd name="connsiteY4" fmla="*/ 283188 h 2670585"/>
                <a:gd name="connsiteX5" fmla="*/ 331984 w 5341219"/>
                <a:gd name="connsiteY5" fmla="*/ 925445 h 2670585"/>
                <a:gd name="connsiteX6" fmla="*/ 5413 w 5341219"/>
                <a:gd name="connsiteY6" fmla="*/ 1937816 h 2670585"/>
                <a:gd name="connsiteX7" fmla="*/ 560584 w 5341219"/>
                <a:gd name="connsiteY7" fmla="*/ 2558302 h 2670585"/>
                <a:gd name="connsiteX8" fmla="*/ 1181070 w 5341219"/>
                <a:gd name="connsiteY8" fmla="*/ 2667159 h 2670585"/>
                <a:gd name="connsiteX9" fmla="*/ 1442327 w 5341219"/>
                <a:gd name="connsiteY9" fmla="*/ 2645388 h 2670585"/>
                <a:gd name="connsiteX10" fmla="*/ 1442327 w 5341219"/>
                <a:gd name="connsiteY10" fmla="*/ 2645388 h 2670585"/>
                <a:gd name="connsiteX0" fmla="*/ 4097379 w 5238296"/>
                <a:gd name="connsiteY0" fmla="*/ 3806177 h 3806177"/>
                <a:gd name="connsiteX1" fmla="*/ 5099926 w 5238296"/>
                <a:gd name="connsiteY1" fmla="*/ 1447959 h 3806177"/>
                <a:gd name="connsiteX2" fmla="*/ 3956926 w 5238296"/>
                <a:gd name="connsiteY2" fmla="*/ 315845 h 3806177"/>
                <a:gd name="connsiteX3" fmla="*/ 2607097 w 5238296"/>
                <a:gd name="connsiteY3" fmla="*/ 159 h 3806177"/>
                <a:gd name="connsiteX4" fmla="*/ 1181070 w 5238296"/>
                <a:gd name="connsiteY4" fmla="*/ 283188 h 3806177"/>
                <a:gd name="connsiteX5" fmla="*/ 331984 w 5238296"/>
                <a:gd name="connsiteY5" fmla="*/ 925445 h 3806177"/>
                <a:gd name="connsiteX6" fmla="*/ 5413 w 5238296"/>
                <a:gd name="connsiteY6" fmla="*/ 1937816 h 3806177"/>
                <a:gd name="connsiteX7" fmla="*/ 560584 w 5238296"/>
                <a:gd name="connsiteY7" fmla="*/ 2558302 h 3806177"/>
                <a:gd name="connsiteX8" fmla="*/ 1181070 w 5238296"/>
                <a:gd name="connsiteY8" fmla="*/ 2667159 h 3806177"/>
                <a:gd name="connsiteX9" fmla="*/ 1442327 w 5238296"/>
                <a:gd name="connsiteY9" fmla="*/ 2645388 h 3806177"/>
                <a:gd name="connsiteX10" fmla="*/ 1442327 w 5238296"/>
                <a:gd name="connsiteY10" fmla="*/ 2645388 h 3806177"/>
                <a:gd name="connsiteX0" fmla="*/ 4097379 w 5100699"/>
                <a:gd name="connsiteY0" fmla="*/ 3806177 h 3806177"/>
                <a:gd name="connsiteX1" fmla="*/ 3356619 w 5100699"/>
                <a:gd name="connsiteY1" fmla="*/ 2894697 h 3806177"/>
                <a:gd name="connsiteX2" fmla="*/ 5099926 w 5100699"/>
                <a:gd name="connsiteY2" fmla="*/ 1447959 h 3806177"/>
                <a:gd name="connsiteX3" fmla="*/ 3956926 w 5100699"/>
                <a:gd name="connsiteY3" fmla="*/ 315845 h 3806177"/>
                <a:gd name="connsiteX4" fmla="*/ 2607097 w 5100699"/>
                <a:gd name="connsiteY4" fmla="*/ 159 h 3806177"/>
                <a:gd name="connsiteX5" fmla="*/ 1181070 w 5100699"/>
                <a:gd name="connsiteY5" fmla="*/ 283188 h 3806177"/>
                <a:gd name="connsiteX6" fmla="*/ 331984 w 5100699"/>
                <a:gd name="connsiteY6" fmla="*/ 925445 h 3806177"/>
                <a:gd name="connsiteX7" fmla="*/ 5413 w 5100699"/>
                <a:gd name="connsiteY7" fmla="*/ 1937816 h 3806177"/>
                <a:gd name="connsiteX8" fmla="*/ 560584 w 5100699"/>
                <a:gd name="connsiteY8" fmla="*/ 2558302 h 3806177"/>
                <a:gd name="connsiteX9" fmla="*/ 1181070 w 5100699"/>
                <a:gd name="connsiteY9" fmla="*/ 2667159 h 3806177"/>
                <a:gd name="connsiteX10" fmla="*/ 1442327 w 5100699"/>
                <a:gd name="connsiteY10" fmla="*/ 2645388 h 3806177"/>
                <a:gd name="connsiteX11" fmla="*/ 1442327 w 5100699"/>
                <a:gd name="connsiteY11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63705"/>
                <a:gd name="connsiteY0" fmla="*/ 3806177 h 3806177"/>
                <a:gd name="connsiteX1" fmla="*/ 3356619 w 5163705"/>
                <a:gd name="connsiteY1" fmla="*/ 2894697 h 3806177"/>
                <a:gd name="connsiteX2" fmla="*/ 4672464 w 5163705"/>
                <a:gd name="connsiteY2" fmla="*/ 2772034 h 3806177"/>
                <a:gd name="connsiteX3" fmla="*/ 5099926 w 5163705"/>
                <a:gd name="connsiteY3" fmla="*/ 1447959 h 3806177"/>
                <a:gd name="connsiteX4" fmla="*/ 3956926 w 5163705"/>
                <a:gd name="connsiteY4" fmla="*/ 315845 h 3806177"/>
                <a:gd name="connsiteX5" fmla="*/ 2607097 w 5163705"/>
                <a:gd name="connsiteY5" fmla="*/ 159 h 3806177"/>
                <a:gd name="connsiteX6" fmla="*/ 1181070 w 5163705"/>
                <a:gd name="connsiteY6" fmla="*/ 283188 h 3806177"/>
                <a:gd name="connsiteX7" fmla="*/ 331984 w 5163705"/>
                <a:gd name="connsiteY7" fmla="*/ 925445 h 3806177"/>
                <a:gd name="connsiteX8" fmla="*/ 5413 w 5163705"/>
                <a:gd name="connsiteY8" fmla="*/ 1937816 h 3806177"/>
                <a:gd name="connsiteX9" fmla="*/ 560584 w 5163705"/>
                <a:gd name="connsiteY9" fmla="*/ 2558302 h 3806177"/>
                <a:gd name="connsiteX10" fmla="*/ 1181070 w 5163705"/>
                <a:gd name="connsiteY10" fmla="*/ 2667159 h 3806177"/>
                <a:gd name="connsiteX11" fmla="*/ 1442327 w 5163705"/>
                <a:gd name="connsiteY11" fmla="*/ 2645388 h 3806177"/>
                <a:gd name="connsiteX12" fmla="*/ 1442327 w 5163705"/>
                <a:gd name="connsiteY12" fmla="*/ 2645388 h 3806177"/>
                <a:gd name="connsiteX0" fmla="*/ 4097379 w 5163705"/>
                <a:gd name="connsiteY0" fmla="*/ 3806177 h 3806177"/>
                <a:gd name="connsiteX1" fmla="*/ 3356619 w 5163705"/>
                <a:gd name="connsiteY1" fmla="*/ 2894697 h 3806177"/>
                <a:gd name="connsiteX2" fmla="*/ 4672464 w 5163705"/>
                <a:gd name="connsiteY2" fmla="*/ 2772034 h 3806177"/>
                <a:gd name="connsiteX3" fmla="*/ 5099926 w 5163705"/>
                <a:gd name="connsiteY3" fmla="*/ 1325295 h 3806177"/>
                <a:gd name="connsiteX4" fmla="*/ 3956926 w 5163705"/>
                <a:gd name="connsiteY4" fmla="*/ 315845 h 3806177"/>
                <a:gd name="connsiteX5" fmla="*/ 2607097 w 5163705"/>
                <a:gd name="connsiteY5" fmla="*/ 159 h 3806177"/>
                <a:gd name="connsiteX6" fmla="*/ 1181070 w 5163705"/>
                <a:gd name="connsiteY6" fmla="*/ 283188 h 3806177"/>
                <a:gd name="connsiteX7" fmla="*/ 331984 w 5163705"/>
                <a:gd name="connsiteY7" fmla="*/ 925445 h 3806177"/>
                <a:gd name="connsiteX8" fmla="*/ 5413 w 5163705"/>
                <a:gd name="connsiteY8" fmla="*/ 1937816 h 3806177"/>
                <a:gd name="connsiteX9" fmla="*/ 560584 w 5163705"/>
                <a:gd name="connsiteY9" fmla="*/ 2558302 h 3806177"/>
                <a:gd name="connsiteX10" fmla="*/ 1181070 w 5163705"/>
                <a:gd name="connsiteY10" fmla="*/ 2667159 h 3806177"/>
                <a:gd name="connsiteX11" fmla="*/ 1442327 w 5163705"/>
                <a:gd name="connsiteY11" fmla="*/ 2645388 h 3806177"/>
                <a:gd name="connsiteX12" fmla="*/ 1442327 w 5163705"/>
                <a:gd name="connsiteY12" fmla="*/ 2645388 h 38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63705" h="3806177">
                  <a:moveTo>
                    <a:pt x="4097379" y="3806177"/>
                  </a:moveTo>
                  <a:cubicBezTo>
                    <a:pt x="4115168" y="3765776"/>
                    <a:pt x="3189528" y="3287733"/>
                    <a:pt x="3356619" y="2894697"/>
                  </a:cubicBezTo>
                  <a:cubicBezTo>
                    <a:pt x="3409720" y="2621979"/>
                    <a:pt x="4381913" y="3013157"/>
                    <a:pt x="4672464" y="2772034"/>
                  </a:cubicBezTo>
                  <a:cubicBezTo>
                    <a:pt x="4963015" y="2530911"/>
                    <a:pt x="5308569" y="1575666"/>
                    <a:pt x="5099926" y="1325295"/>
                  </a:cubicBezTo>
                  <a:cubicBezTo>
                    <a:pt x="4891283" y="1074924"/>
                    <a:pt x="4648169" y="564402"/>
                    <a:pt x="3956926" y="315845"/>
                  </a:cubicBezTo>
                  <a:cubicBezTo>
                    <a:pt x="3508798" y="47331"/>
                    <a:pt x="3069740" y="5602"/>
                    <a:pt x="2607097" y="159"/>
                  </a:cubicBezTo>
                  <a:cubicBezTo>
                    <a:pt x="2144454" y="-5284"/>
                    <a:pt x="1560256" y="128974"/>
                    <a:pt x="1181070" y="283188"/>
                  </a:cubicBezTo>
                  <a:cubicBezTo>
                    <a:pt x="801885" y="437402"/>
                    <a:pt x="527927" y="649674"/>
                    <a:pt x="331984" y="925445"/>
                  </a:cubicBezTo>
                  <a:cubicBezTo>
                    <a:pt x="136041" y="1201216"/>
                    <a:pt x="-32687" y="1665673"/>
                    <a:pt x="5413" y="1937816"/>
                  </a:cubicBezTo>
                  <a:cubicBezTo>
                    <a:pt x="43513" y="2209959"/>
                    <a:pt x="364641" y="2436745"/>
                    <a:pt x="560584" y="2558302"/>
                  </a:cubicBezTo>
                  <a:cubicBezTo>
                    <a:pt x="756527" y="2679859"/>
                    <a:pt x="1034113" y="2652645"/>
                    <a:pt x="1181070" y="2667159"/>
                  </a:cubicBezTo>
                  <a:cubicBezTo>
                    <a:pt x="1328027" y="2681673"/>
                    <a:pt x="1442327" y="2645388"/>
                    <a:pt x="1442327" y="2645388"/>
                  </a:cubicBezTo>
                  <a:lnTo>
                    <a:pt x="1442327" y="264538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669519" y="6109860"/>
              <a:ext cx="1040008" cy="463140"/>
            </a:xfrm>
            <a:custGeom>
              <a:avLst/>
              <a:gdLst>
                <a:gd name="connsiteX0" fmla="*/ 0 w 2721428"/>
                <a:gd name="connsiteY0" fmla="*/ 0 h 1643743"/>
                <a:gd name="connsiteX1" fmla="*/ 141514 w 2721428"/>
                <a:gd name="connsiteY1" fmla="*/ 195943 h 1643743"/>
                <a:gd name="connsiteX2" fmla="*/ 740228 w 2721428"/>
                <a:gd name="connsiteY2" fmla="*/ 457200 h 1643743"/>
                <a:gd name="connsiteX3" fmla="*/ 1284514 w 2721428"/>
                <a:gd name="connsiteY3" fmla="*/ 315686 h 1643743"/>
                <a:gd name="connsiteX4" fmla="*/ 1393371 w 2721428"/>
                <a:gd name="connsiteY4" fmla="*/ 653143 h 1643743"/>
                <a:gd name="connsiteX5" fmla="*/ 1632857 w 2721428"/>
                <a:gd name="connsiteY5" fmla="*/ 925286 h 1643743"/>
                <a:gd name="connsiteX6" fmla="*/ 1937657 w 2721428"/>
                <a:gd name="connsiteY6" fmla="*/ 968829 h 1643743"/>
                <a:gd name="connsiteX7" fmla="*/ 2721428 w 2721428"/>
                <a:gd name="connsiteY7" fmla="*/ 1643743 h 1643743"/>
                <a:gd name="connsiteX0" fmla="*/ 0 w 2525187"/>
                <a:gd name="connsiteY0" fmla="*/ 0 h 1443826"/>
                <a:gd name="connsiteX1" fmla="*/ 141514 w 2525187"/>
                <a:gd name="connsiteY1" fmla="*/ 195943 h 1443826"/>
                <a:gd name="connsiteX2" fmla="*/ 740228 w 2525187"/>
                <a:gd name="connsiteY2" fmla="*/ 457200 h 1443826"/>
                <a:gd name="connsiteX3" fmla="*/ 1284514 w 2525187"/>
                <a:gd name="connsiteY3" fmla="*/ 315686 h 1443826"/>
                <a:gd name="connsiteX4" fmla="*/ 1393371 w 2525187"/>
                <a:gd name="connsiteY4" fmla="*/ 653143 h 1443826"/>
                <a:gd name="connsiteX5" fmla="*/ 1632857 w 2525187"/>
                <a:gd name="connsiteY5" fmla="*/ 925286 h 1443826"/>
                <a:gd name="connsiteX6" fmla="*/ 1937657 w 2525187"/>
                <a:gd name="connsiteY6" fmla="*/ 968829 h 1443826"/>
                <a:gd name="connsiteX7" fmla="*/ 2525187 w 2525187"/>
                <a:gd name="connsiteY7" fmla="*/ 1443826 h 144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87" h="1443826">
                  <a:moveTo>
                    <a:pt x="0" y="0"/>
                  </a:moveTo>
                  <a:cubicBezTo>
                    <a:pt x="9071" y="59871"/>
                    <a:pt x="18143" y="119743"/>
                    <a:pt x="141514" y="195943"/>
                  </a:cubicBezTo>
                  <a:cubicBezTo>
                    <a:pt x="264885" y="272143"/>
                    <a:pt x="549728" y="437243"/>
                    <a:pt x="740228" y="457200"/>
                  </a:cubicBezTo>
                  <a:cubicBezTo>
                    <a:pt x="930728" y="477157"/>
                    <a:pt x="1175657" y="283029"/>
                    <a:pt x="1284514" y="315686"/>
                  </a:cubicBezTo>
                  <a:cubicBezTo>
                    <a:pt x="1393371" y="348343"/>
                    <a:pt x="1335314" y="551543"/>
                    <a:pt x="1393371" y="653143"/>
                  </a:cubicBezTo>
                  <a:cubicBezTo>
                    <a:pt x="1451428" y="754743"/>
                    <a:pt x="1542143" y="872672"/>
                    <a:pt x="1632857" y="925286"/>
                  </a:cubicBezTo>
                  <a:cubicBezTo>
                    <a:pt x="1723571" y="977900"/>
                    <a:pt x="1756229" y="849086"/>
                    <a:pt x="1937657" y="968829"/>
                  </a:cubicBezTo>
                  <a:cubicBezTo>
                    <a:pt x="2119086" y="1088572"/>
                    <a:pt x="2224016" y="1166240"/>
                    <a:pt x="2525187" y="144382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2299626" y="5549261"/>
              <a:ext cx="1810450" cy="488414"/>
            </a:xfrm>
            <a:custGeom>
              <a:avLst/>
              <a:gdLst>
                <a:gd name="connsiteX0" fmla="*/ 20468 w 4196228"/>
                <a:gd name="connsiteY0" fmla="*/ 1441287 h 1441287"/>
                <a:gd name="connsiteX1" fmla="*/ 73808 w 4196228"/>
                <a:gd name="connsiteY1" fmla="*/ 885027 h 1441287"/>
                <a:gd name="connsiteX2" fmla="*/ 622448 w 4196228"/>
                <a:gd name="connsiteY2" fmla="*/ 214467 h 1441287"/>
                <a:gd name="connsiteX3" fmla="*/ 2138828 w 4196228"/>
                <a:gd name="connsiteY3" fmla="*/ 1107 h 1441287"/>
                <a:gd name="connsiteX4" fmla="*/ 3388508 w 4196228"/>
                <a:gd name="connsiteY4" fmla="*/ 283047 h 1441287"/>
                <a:gd name="connsiteX5" fmla="*/ 4196228 w 4196228"/>
                <a:gd name="connsiteY5" fmla="*/ 1052667 h 1441287"/>
                <a:gd name="connsiteX0" fmla="*/ 124952 w 4300712"/>
                <a:gd name="connsiteY0" fmla="*/ 1440180 h 1440180"/>
                <a:gd name="connsiteX1" fmla="*/ 178292 w 4300712"/>
                <a:gd name="connsiteY1" fmla="*/ 883920 h 1440180"/>
                <a:gd name="connsiteX2" fmla="*/ 2243312 w 4300712"/>
                <a:gd name="connsiteY2" fmla="*/ 0 h 1440180"/>
                <a:gd name="connsiteX3" fmla="*/ 3492992 w 4300712"/>
                <a:gd name="connsiteY3" fmla="*/ 281940 h 1440180"/>
                <a:gd name="connsiteX4" fmla="*/ 4300712 w 4300712"/>
                <a:gd name="connsiteY4" fmla="*/ 1051560 h 1440180"/>
                <a:gd name="connsiteX0" fmla="*/ 216606 w 4392366"/>
                <a:gd name="connsiteY0" fmla="*/ 1159520 h 1159520"/>
                <a:gd name="connsiteX1" fmla="*/ 269946 w 4392366"/>
                <a:gd name="connsiteY1" fmla="*/ 603260 h 1159520"/>
                <a:gd name="connsiteX2" fmla="*/ 3584646 w 4392366"/>
                <a:gd name="connsiteY2" fmla="*/ 1280 h 1159520"/>
                <a:gd name="connsiteX3" fmla="*/ 4392366 w 4392366"/>
                <a:gd name="connsiteY3" fmla="*/ 770900 h 1159520"/>
                <a:gd name="connsiteX0" fmla="*/ 276150 w 4451910"/>
                <a:gd name="connsiteY0" fmla="*/ 569209 h 569209"/>
                <a:gd name="connsiteX1" fmla="*/ 329490 w 4451910"/>
                <a:gd name="connsiteY1" fmla="*/ 12949 h 569209"/>
                <a:gd name="connsiteX2" fmla="*/ 4451910 w 4451910"/>
                <a:gd name="connsiteY2" fmla="*/ 180589 h 569209"/>
                <a:gd name="connsiteX0" fmla="*/ 435 w 4176195"/>
                <a:gd name="connsiteY0" fmla="*/ 1518999 h 1518999"/>
                <a:gd name="connsiteX1" fmla="*/ 1608255 w 4176195"/>
                <a:gd name="connsiteY1" fmla="*/ 2619 h 1518999"/>
                <a:gd name="connsiteX2" fmla="*/ 4176195 w 4176195"/>
                <a:gd name="connsiteY2" fmla="*/ 1130379 h 1518999"/>
                <a:gd name="connsiteX0" fmla="*/ 43890 w 4219650"/>
                <a:gd name="connsiteY0" fmla="*/ 1528722 h 1528722"/>
                <a:gd name="connsiteX1" fmla="*/ 1651710 w 4219650"/>
                <a:gd name="connsiteY1" fmla="*/ 12342 h 1528722"/>
                <a:gd name="connsiteX2" fmla="*/ 4219650 w 4219650"/>
                <a:gd name="connsiteY2" fmla="*/ 1140102 h 1528722"/>
                <a:gd name="connsiteX0" fmla="*/ 43890 w 4219650"/>
                <a:gd name="connsiteY0" fmla="*/ 1527429 h 1527429"/>
                <a:gd name="connsiteX1" fmla="*/ 1651710 w 4219650"/>
                <a:gd name="connsiteY1" fmla="*/ 11049 h 1527429"/>
                <a:gd name="connsiteX2" fmla="*/ 4219650 w 4219650"/>
                <a:gd name="connsiteY2" fmla="*/ 1138809 h 1527429"/>
                <a:gd name="connsiteX0" fmla="*/ 94167 w 4269927"/>
                <a:gd name="connsiteY0" fmla="*/ 1527429 h 1527429"/>
                <a:gd name="connsiteX1" fmla="*/ 1701987 w 4269927"/>
                <a:gd name="connsiteY1" fmla="*/ 11049 h 1527429"/>
                <a:gd name="connsiteX2" fmla="*/ 4269927 w 4269927"/>
                <a:gd name="connsiteY2" fmla="*/ 1138809 h 1527429"/>
                <a:gd name="connsiteX0" fmla="*/ 10836 w 4377096"/>
                <a:gd name="connsiteY0" fmla="*/ 1503283 h 1503283"/>
                <a:gd name="connsiteX1" fmla="*/ 1809156 w 4377096"/>
                <a:gd name="connsiteY1" fmla="*/ 2143 h 1503283"/>
                <a:gd name="connsiteX2" fmla="*/ 4377096 w 4377096"/>
                <a:gd name="connsiteY2" fmla="*/ 1129903 h 1503283"/>
                <a:gd name="connsiteX0" fmla="*/ 23414 w 4389674"/>
                <a:gd name="connsiteY0" fmla="*/ 1510838 h 1510838"/>
                <a:gd name="connsiteX1" fmla="*/ 1821734 w 4389674"/>
                <a:gd name="connsiteY1" fmla="*/ 9698 h 1510838"/>
                <a:gd name="connsiteX2" fmla="*/ 4389674 w 4389674"/>
                <a:gd name="connsiteY2" fmla="*/ 1137458 h 1510838"/>
                <a:gd name="connsiteX0" fmla="*/ 29594 w 4395854"/>
                <a:gd name="connsiteY0" fmla="*/ 1522620 h 1522620"/>
                <a:gd name="connsiteX1" fmla="*/ 1827914 w 4395854"/>
                <a:gd name="connsiteY1" fmla="*/ 21480 h 1522620"/>
                <a:gd name="connsiteX2" fmla="*/ 4395854 w 4395854"/>
                <a:gd name="connsiteY2" fmla="*/ 1149240 h 1522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5854" h="1522620">
                  <a:moveTo>
                    <a:pt x="29594" y="1522620"/>
                  </a:moveTo>
                  <a:cubicBezTo>
                    <a:pt x="-108201" y="1308625"/>
                    <a:pt x="193424" y="236110"/>
                    <a:pt x="1827914" y="21480"/>
                  </a:cubicBezTo>
                  <a:cubicBezTo>
                    <a:pt x="3462404" y="-193150"/>
                    <a:pt x="4283776" y="1274335"/>
                    <a:pt x="4395854" y="114924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648218" y="6164261"/>
              <a:ext cx="254333" cy="253058"/>
            </a:xfrm>
            <a:custGeom>
              <a:avLst/>
              <a:gdLst>
                <a:gd name="connsiteX0" fmla="*/ 162233 w 980768"/>
                <a:gd name="connsiteY0" fmla="*/ 0 h 781664"/>
                <a:gd name="connsiteX1" fmla="*/ 980768 w 980768"/>
                <a:gd name="connsiteY1" fmla="*/ 73741 h 781664"/>
                <a:gd name="connsiteX2" fmla="*/ 508820 w 980768"/>
                <a:gd name="connsiteY2" fmla="*/ 184354 h 781664"/>
                <a:gd name="connsiteX3" fmla="*/ 958645 w 980768"/>
                <a:gd name="connsiteY3" fmla="*/ 317090 h 781664"/>
                <a:gd name="connsiteX4" fmla="*/ 486697 w 980768"/>
                <a:gd name="connsiteY4" fmla="*/ 398206 h 781664"/>
                <a:gd name="connsiteX5" fmla="*/ 848033 w 980768"/>
                <a:gd name="connsiteY5" fmla="*/ 626806 h 781664"/>
                <a:gd name="connsiteX6" fmla="*/ 398207 w 980768"/>
                <a:gd name="connsiteY6" fmla="*/ 523567 h 781664"/>
                <a:gd name="connsiteX7" fmla="*/ 744794 w 980768"/>
                <a:gd name="connsiteY7" fmla="*/ 781664 h 781664"/>
                <a:gd name="connsiteX8" fmla="*/ 0 w 980768"/>
                <a:gd name="connsiteY8" fmla="*/ 589935 h 781664"/>
                <a:gd name="connsiteX9" fmla="*/ 0 w 980768"/>
                <a:gd name="connsiteY9" fmla="*/ 589935 h 781664"/>
                <a:gd name="connsiteX0" fmla="*/ 162233 w 980768"/>
                <a:gd name="connsiteY0" fmla="*/ 0 h 775506"/>
                <a:gd name="connsiteX1" fmla="*/ 980768 w 980768"/>
                <a:gd name="connsiteY1" fmla="*/ 73741 h 775506"/>
                <a:gd name="connsiteX2" fmla="*/ 508820 w 980768"/>
                <a:gd name="connsiteY2" fmla="*/ 184354 h 775506"/>
                <a:gd name="connsiteX3" fmla="*/ 958645 w 980768"/>
                <a:gd name="connsiteY3" fmla="*/ 317090 h 775506"/>
                <a:gd name="connsiteX4" fmla="*/ 486697 w 980768"/>
                <a:gd name="connsiteY4" fmla="*/ 398206 h 775506"/>
                <a:gd name="connsiteX5" fmla="*/ 848033 w 980768"/>
                <a:gd name="connsiteY5" fmla="*/ 626806 h 775506"/>
                <a:gd name="connsiteX6" fmla="*/ 398207 w 980768"/>
                <a:gd name="connsiteY6" fmla="*/ 523567 h 775506"/>
                <a:gd name="connsiteX7" fmla="*/ 689375 w 980768"/>
                <a:gd name="connsiteY7" fmla="*/ 775506 h 775506"/>
                <a:gd name="connsiteX8" fmla="*/ 0 w 980768"/>
                <a:gd name="connsiteY8" fmla="*/ 589935 h 775506"/>
                <a:gd name="connsiteX9" fmla="*/ 0 w 980768"/>
                <a:gd name="connsiteY9" fmla="*/ 589935 h 775506"/>
                <a:gd name="connsiteX0" fmla="*/ 162233 w 980768"/>
                <a:gd name="connsiteY0" fmla="*/ 0 h 775506"/>
                <a:gd name="connsiteX1" fmla="*/ 980768 w 980768"/>
                <a:gd name="connsiteY1" fmla="*/ 73741 h 775506"/>
                <a:gd name="connsiteX2" fmla="*/ 508820 w 980768"/>
                <a:gd name="connsiteY2" fmla="*/ 184354 h 775506"/>
                <a:gd name="connsiteX3" fmla="*/ 958645 w 980768"/>
                <a:gd name="connsiteY3" fmla="*/ 317090 h 775506"/>
                <a:gd name="connsiteX4" fmla="*/ 532879 w 980768"/>
                <a:gd name="connsiteY4" fmla="*/ 367418 h 775506"/>
                <a:gd name="connsiteX5" fmla="*/ 848033 w 980768"/>
                <a:gd name="connsiteY5" fmla="*/ 626806 h 775506"/>
                <a:gd name="connsiteX6" fmla="*/ 398207 w 980768"/>
                <a:gd name="connsiteY6" fmla="*/ 523567 h 775506"/>
                <a:gd name="connsiteX7" fmla="*/ 689375 w 980768"/>
                <a:gd name="connsiteY7" fmla="*/ 775506 h 775506"/>
                <a:gd name="connsiteX8" fmla="*/ 0 w 980768"/>
                <a:gd name="connsiteY8" fmla="*/ 589935 h 775506"/>
                <a:gd name="connsiteX9" fmla="*/ 0 w 980768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08820 w 977689"/>
                <a:gd name="connsiteY2" fmla="*/ 184354 h 775506"/>
                <a:gd name="connsiteX3" fmla="*/ 958645 w 977689"/>
                <a:gd name="connsiteY3" fmla="*/ 317090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58645 w 977689"/>
                <a:gd name="connsiteY3" fmla="*/ 317090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532879 w 977689"/>
                <a:gd name="connsiteY4" fmla="*/ 367418 h 775506"/>
                <a:gd name="connsiteX5" fmla="*/ 851112 w 977689"/>
                <a:gd name="connsiteY5" fmla="*/ 59909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474382 w 977689"/>
                <a:gd name="connsiteY4" fmla="*/ 367418 h 775506"/>
                <a:gd name="connsiteX5" fmla="*/ 851112 w 977689"/>
                <a:gd name="connsiteY5" fmla="*/ 59909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87821"/>
                <a:gd name="connsiteX1" fmla="*/ 977689 w 977689"/>
                <a:gd name="connsiteY1" fmla="*/ 92213 h 787821"/>
                <a:gd name="connsiteX2" fmla="*/ 511899 w 977689"/>
                <a:gd name="connsiteY2" fmla="*/ 193591 h 787821"/>
                <a:gd name="connsiteX3" fmla="*/ 949409 w 977689"/>
                <a:gd name="connsiteY3" fmla="*/ 369429 h 787821"/>
                <a:gd name="connsiteX4" fmla="*/ 474382 w 977689"/>
                <a:gd name="connsiteY4" fmla="*/ 367418 h 787821"/>
                <a:gd name="connsiteX5" fmla="*/ 851112 w 977689"/>
                <a:gd name="connsiteY5" fmla="*/ 599096 h 787821"/>
                <a:gd name="connsiteX6" fmla="*/ 398207 w 977689"/>
                <a:gd name="connsiteY6" fmla="*/ 523567 h 787821"/>
                <a:gd name="connsiteX7" fmla="*/ 661666 w 977689"/>
                <a:gd name="connsiteY7" fmla="*/ 787821 h 787821"/>
                <a:gd name="connsiteX8" fmla="*/ 0 w 977689"/>
                <a:gd name="connsiteY8" fmla="*/ 589935 h 787821"/>
                <a:gd name="connsiteX9" fmla="*/ 0 w 977689"/>
                <a:gd name="connsiteY9" fmla="*/ 589935 h 787821"/>
                <a:gd name="connsiteX0" fmla="*/ 162233 w 977689"/>
                <a:gd name="connsiteY0" fmla="*/ 0 h 787821"/>
                <a:gd name="connsiteX1" fmla="*/ 977689 w 977689"/>
                <a:gd name="connsiteY1" fmla="*/ 92213 h 787821"/>
                <a:gd name="connsiteX2" fmla="*/ 511899 w 977689"/>
                <a:gd name="connsiteY2" fmla="*/ 193591 h 787821"/>
                <a:gd name="connsiteX3" fmla="*/ 949409 w 977689"/>
                <a:gd name="connsiteY3" fmla="*/ 369429 h 787821"/>
                <a:gd name="connsiteX4" fmla="*/ 474382 w 977689"/>
                <a:gd name="connsiteY4" fmla="*/ 367418 h 787821"/>
                <a:gd name="connsiteX5" fmla="*/ 851112 w 977689"/>
                <a:gd name="connsiteY5" fmla="*/ 599096 h 787821"/>
                <a:gd name="connsiteX6" fmla="*/ 398207 w 977689"/>
                <a:gd name="connsiteY6" fmla="*/ 511252 h 787821"/>
                <a:gd name="connsiteX7" fmla="*/ 661666 w 977689"/>
                <a:gd name="connsiteY7" fmla="*/ 787821 h 787821"/>
                <a:gd name="connsiteX8" fmla="*/ 0 w 977689"/>
                <a:gd name="connsiteY8" fmla="*/ 589935 h 787821"/>
                <a:gd name="connsiteX9" fmla="*/ 0 w 977689"/>
                <a:gd name="connsiteY9" fmla="*/ 589935 h 787821"/>
                <a:gd name="connsiteX0" fmla="*/ 162233 w 977689"/>
                <a:gd name="connsiteY0" fmla="*/ 0 h 728056"/>
                <a:gd name="connsiteX1" fmla="*/ 977689 w 977689"/>
                <a:gd name="connsiteY1" fmla="*/ 92213 h 728056"/>
                <a:gd name="connsiteX2" fmla="*/ 511899 w 977689"/>
                <a:gd name="connsiteY2" fmla="*/ 193591 h 728056"/>
                <a:gd name="connsiteX3" fmla="*/ 949409 w 977689"/>
                <a:gd name="connsiteY3" fmla="*/ 369429 h 728056"/>
                <a:gd name="connsiteX4" fmla="*/ 474382 w 977689"/>
                <a:gd name="connsiteY4" fmla="*/ 367418 h 728056"/>
                <a:gd name="connsiteX5" fmla="*/ 851112 w 977689"/>
                <a:gd name="connsiteY5" fmla="*/ 599096 h 728056"/>
                <a:gd name="connsiteX6" fmla="*/ 398207 w 977689"/>
                <a:gd name="connsiteY6" fmla="*/ 511252 h 728056"/>
                <a:gd name="connsiteX7" fmla="*/ 542137 w 977689"/>
                <a:gd name="connsiteY7" fmla="*/ 728056 h 728056"/>
                <a:gd name="connsiteX8" fmla="*/ 0 w 977689"/>
                <a:gd name="connsiteY8" fmla="*/ 589935 h 728056"/>
                <a:gd name="connsiteX9" fmla="*/ 0 w 97768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104166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98207 w 949409"/>
                <a:gd name="connsiteY6" fmla="*/ 51125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98207 w 949409"/>
                <a:gd name="connsiteY6" fmla="*/ 51125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02584 w 949409"/>
                <a:gd name="connsiteY6" fmla="*/ 49332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743536 w 949409"/>
                <a:gd name="connsiteY5" fmla="*/ 539331 h 728056"/>
                <a:gd name="connsiteX6" fmla="*/ 302584 w 949409"/>
                <a:gd name="connsiteY6" fmla="*/ 49332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841832"/>
                <a:gd name="connsiteY0" fmla="*/ 0 h 728056"/>
                <a:gd name="connsiteX1" fmla="*/ 798395 w 841832"/>
                <a:gd name="connsiteY1" fmla="*/ 80260 h 728056"/>
                <a:gd name="connsiteX2" fmla="*/ 511899 w 841832"/>
                <a:gd name="connsiteY2" fmla="*/ 193591 h 728056"/>
                <a:gd name="connsiteX3" fmla="*/ 841832 w 841832"/>
                <a:gd name="connsiteY3" fmla="*/ 345523 h 728056"/>
                <a:gd name="connsiteX4" fmla="*/ 474382 w 841832"/>
                <a:gd name="connsiteY4" fmla="*/ 367418 h 728056"/>
                <a:gd name="connsiteX5" fmla="*/ 743536 w 841832"/>
                <a:gd name="connsiteY5" fmla="*/ 539331 h 728056"/>
                <a:gd name="connsiteX6" fmla="*/ 302584 w 841832"/>
                <a:gd name="connsiteY6" fmla="*/ 493322 h 728056"/>
                <a:gd name="connsiteX7" fmla="*/ 542137 w 841832"/>
                <a:gd name="connsiteY7" fmla="*/ 728056 h 728056"/>
                <a:gd name="connsiteX8" fmla="*/ 0 w 841832"/>
                <a:gd name="connsiteY8" fmla="*/ 589935 h 728056"/>
                <a:gd name="connsiteX9" fmla="*/ 0 w 841832"/>
                <a:gd name="connsiteY9" fmla="*/ 589935 h 728056"/>
                <a:gd name="connsiteX0" fmla="*/ 162233 w 841832"/>
                <a:gd name="connsiteY0" fmla="*/ 0 h 740009"/>
                <a:gd name="connsiteX1" fmla="*/ 798395 w 841832"/>
                <a:gd name="connsiteY1" fmla="*/ 80260 h 740009"/>
                <a:gd name="connsiteX2" fmla="*/ 511899 w 841832"/>
                <a:gd name="connsiteY2" fmla="*/ 193591 h 740009"/>
                <a:gd name="connsiteX3" fmla="*/ 841832 w 841832"/>
                <a:gd name="connsiteY3" fmla="*/ 345523 h 740009"/>
                <a:gd name="connsiteX4" fmla="*/ 474382 w 841832"/>
                <a:gd name="connsiteY4" fmla="*/ 367418 h 740009"/>
                <a:gd name="connsiteX5" fmla="*/ 743536 w 841832"/>
                <a:gd name="connsiteY5" fmla="*/ 539331 h 740009"/>
                <a:gd name="connsiteX6" fmla="*/ 302584 w 841832"/>
                <a:gd name="connsiteY6" fmla="*/ 493322 h 740009"/>
                <a:gd name="connsiteX7" fmla="*/ 464443 w 841832"/>
                <a:gd name="connsiteY7" fmla="*/ 740009 h 740009"/>
                <a:gd name="connsiteX8" fmla="*/ 0 w 841832"/>
                <a:gd name="connsiteY8" fmla="*/ 589935 h 740009"/>
                <a:gd name="connsiteX9" fmla="*/ 0 w 841832"/>
                <a:gd name="connsiteY9" fmla="*/ 589935 h 740009"/>
                <a:gd name="connsiteX0" fmla="*/ 162233 w 841832"/>
                <a:gd name="connsiteY0" fmla="*/ 0 h 716103"/>
                <a:gd name="connsiteX1" fmla="*/ 798395 w 841832"/>
                <a:gd name="connsiteY1" fmla="*/ 80260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74382 w 841832"/>
                <a:gd name="connsiteY4" fmla="*/ 367418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74382 w 841832"/>
                <a:gd name="connsiteY4" fmla="*/ 367418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452134 w 841832"/>
                <a:gd name="connsiteY2" fmla="*/ 181638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452134 w 841832"/>
                <a:gd name="connsiteY2" fmla="*/ 181638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218913 w 841832"/>
                <a:gd name="connsiteY6" fmla="*/ 451487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686221"/>
                <a:gd name="connsiteX1" fmla="*/ 708747 w 841832"/>
                <a:gd name="connsiteY1" fmla="*/ 74283 h 686221"/>
                <a:gd name="connsiteX2" fmla="*/ 452134 w 841832"/>
                <a:gd name="connsiteY2" fmla="*/ 181638 h 686221"/>
                <a:gd name="connsiteX3" fmla="*/ 841832 w 841832"/>
                <a:gd name="connsiteY3" fmla="*/ 345523 h 686221"/>
                <a:gd name="connsiteX4" fmla="*/ 402664 w 841832"/>
                <a:gd name="connsiteY4" fmla="*/ 337536 h 686221"/>
                <a:gd name="connsiteX5" fmla="*/ 743536 w 841832"/>
                <a:gd name="connsiteY5" fmla="*/ 539331 h 686221"/>
                <a:gd name="connsiteX6" fmla="*/ 218913 w 841832"/>
                <a:gd name="connsiteY6" fmla="*/ 451487 h 686221"/>
                <a:gd name="connsiteX7" fmla="*/ 321007 w 841832"/>
                <a:gd name="connsiteY7" fmla="*/ 686221 h 686221"/>
                <a:gd name="connsiteX8" fmla="*/ 0 w 841832"/>
                <a:gd name="connsiteY8" fmla="*/ 589935 h 686221"/>
                <a:gd name="connsiteX9" fmla="*/ 0 w 841832"/>
                <a:gd name="connsiteY9" fmla="*/ 589935 h 686221"/>
                <a:gd name="connsiteX0" fmla="*/ 162233 w 841832"/>
                <a:gd name="connsiteY0" fmla="*/ 0 h 686221"/>
                <a:gd name="connsiteX1" fmla="*/ 708747 w 841832"/>
                <a:gd name="connsiteY1" fmla="*/ 74283 h 686221"/>
                <a:gd name="connsiteX2" fmla="*/ 452134 w 841832"/>
                <a:gd name="connsiteY2" fmla="*/ 181638 h 686221"/>
                <a:gd name="connsiteX3" fmla="*/ 841832 w 841832"/>
                <a:gd name="connsiteY3" fmla="*/ 345523 h 686221"/>
                <a:gd name="connsiteX4" fmla="*/ 402664 w 841832"/>
                <a:gd name="connsiteY4" fmla="*/ 337536 h 686221"/>
                <a:gd name="connsiteX5" fmla="*/ 582172 w 841832"/>
                <a:gd name="connsiteY5" fmla="*/ 509449 h 686221"/>
                <a:gd name="connsiteX6" fmla="*/ 218913 w 841832"/>
                <a:gd name="connsiteY6" fmla="*/ 451487 h 686221"/>
                <a:gd name="connsiteX7" fmla="*/ 321007 w 841832"/>
                <a:gd name="connsiteY7" fmla="*/ 686221 h 686221"/>
                <a:gd name="connsiteX8" fmla="*/ 0 w 841832"/>
                <a:gd name="connsiteY8" fmla="*/ 589935 h 686221"/>
                <a:gd name="connsiteX9" fmla="*/ 0 w 841832"/>
                <a:gd name="connsiteY9" fmla="*/ 589935 h 686221"/>
                <a:gd name="connsiteX0" fmla="*/ 162233 w 746208"/>
                <a:gd name="connsiteY0" fmla="*/ 0 h 686221"/>
                <a:gd name="connsiteX1" fmla="*/ 708747 w 746208"/>
                <a:gd name="connsiteY1" fmla="*/ 74283 h 686221"/>
                <a:gd name="connsiteX2" fmla="*/ 452134 w 746208"/>
                <a:gd name="connsiteY2" fmla="*/ 181638 h 686221"/>
                <a:gd name="connsiteX3" fmla="*/ 746208 w 746208"/>
                <a:gd name="connsiteY3" fmla="*/ 321618 h 686221"/>
                <a:gd name="connsiteX4" fmla="*/ 402664 w 746208"/>
                <a:gd name="connsiteY4" fmla="*/ 337536 h 686221"/>
                <a:gd name="connsiteX5" fmla="*/ 582172 w 746208"/>
                <a:gd name="connsiteY5" fmla="*/ 509449 h 686221"/>
                <a:gd name="connsiteX6" fmla="*/ 218913 w 746208"/>
                <a:gd name="connsiteY6" fmla="*/ 451487 h 686221"/>
                <a:gd name="connsiteX7" fmla="*/ 321007 w 746208"/>
                <a:gd name="connsiteY7" fmla="*/ 686221 h 686221"/>
                <a:gd name="connsiteX8" fmla="*/ 0 w 746208"/>
                <a:gd name="connsiteY8" fmla="*/ 589935 h 686221"/>
                <a:gd name="connsiteX9" fmla="*/ 0 w 746208"/>
                <a:gd name="connsiteY9" fmla="*/ 589935 h 68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6208" h="686221">
                  <a:moveTo>
                    <a:pt x="162233" y="0"/>
                  </a:moveTo>
                  <a:lnTo>
                    <a:pt x="708747" y="74283"/>
                  </a:lnTo>
                  <a:lnTo>
                    <a:pt x="452134" y="181638"/>
                  </a:lnTo>
                  <a:lnTo>
                    <a:pt x="746208" y="321618"/>
                  </a:lnTo>
                  <a:lnTo>
                    <a:pt x="402664" y="337536"/>
                  </a:lnTo>
                  <a:lnTo>
                    <a:pt x="582172" y="509449"/>
                  </a:lnTo>
                  <a:lnTo>
                    <a:pt x="218913" y="451487"/>
                  </a:lnTo>
                  <a:lnTo>
                    <a:pt x="321007" y="686221"/>
                  </a:lnTo>
                  <a:lnTo>
                    <a:pt x="0" y="589935"/>
                  </a:lnTo>
                  <a:lnTo>
                    <a:pt x="0" y="58993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5-Point Star 37"/>
          <p:cNvSpPr/>
          <p:nvPr/>
        </p:nvSpPr>
        <p:spPr>
          <a:xfrm>
            <a:off x="2355292" y="4972800"/>
            <a:ext cx="237744" cy="2286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2869642" y="5287125"/>
            <a:ext cx="237744" cy="228600"/>
          </a:xfrm>
          <a:prstGeom prst="star5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2" name="Group 2051"/>
          <p:cNvGrpSpPr/>
          <p:nvPr/>
        </p:nvGrpSpPr>
        <p:grpSpPr>
          <a:xfrm>
            <a:off x="4897185" y="4572000"/>
            <a:ext cx="1589113" cy="1632740"/>
            <a:chOff x="4897185" y="4572000"/>
            <a:chExt cx="1589113" cy="1632740"/>
          </a:xfrm>
        </p:grpSpPr>
        <p:grpSp>
          <p:nvGrpSpPr>
            <p:cNvPr id="32" name="Group 31"/>
            <p:cNvGrpSpPr/>
            <p:nvPr/>
          </p:nvGrpSpPr>
          <p:grpSpPr>
            <a:xfrm>
              <a:off x="4897185" y="4572000"/>
              <a:ext cx="1573900" cy="1262238"/>
              <a:chOff x="2638275" y="857250"/>
              <a:chExt cx="3600062" cy="3732388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2638275" y="857250"/>
                <a:ext cx="3578922" cy="3134118"/>
              </a:xfrm>
              <a:custGeom>
                <a:avLst/>
                <a:gdLst>
                  <a:gd name="connsiteX0" fmla="*/ 914550 w 3578368"/>
                  <a:gd name="connsiteY0" fmla="*/ 2914650 h 3134118"/>
                  <a:gd name="connsiteX1" fmla="*/ 743100 w 3578368"/>
                  <a:gd name="connsiteY1" fmla="*/ 3133725 h 3134118"/>
                  <a:gd name="connsiteX2" fmla="*/ 162075 w 3578368"/>
                  <a:gd name="connsiteY2" fmla="*/ 2867025 h 3134118"/>
                  <a:gd name="connsiteX3" fmla="*/ 150 w 3578368"/>
                  <a:gd name="connsiteY3" fmla="*/ 2352675 h 3134118"/>
                  <a:gd name="connsiteX4" fmla="*/ 133500 w 3578368"/>
                  <a:gd name="connsiteY4" fmla="*/ 1390650 h 3134118"/>
                  <a:gd name="connsiteX5" fmla="*/ 171600 w 3578368"/>
                  <a:gd name="connsiteY5" fmla="*/ 809625 h 3134118"/>
                  <a:gd name="connsiteX6" fmla="*/ 238275 w 3578368"/>
                  <a:gd name="connsiteY6" fmla="*/ 466725 h 3134118"/>
                  <a:gd name="connsiteX7" fmla="*/ 762150 w 3578368"/>
                  <a:gd name="connsiteY7" fmla="*/ 276225 h 3134118"/>
                  <a:gd name="connsiteX8" fmla="*/ 1190775 w 3578368"/>
                  <a:gd name="connsiteY8" fmla="*/ 800100 h 3134118"/>
                  <a:gd name="connsiteX9" fmla="*/ 1924200 w 3578368"/>
                  <a:gd name="connsiteY9" fmla="*/ 1104900 h 3134118"/>
                  <a:gd name="connsiteX10" fmla="*/ 2848125 w 3578368"/>
                  <a:gd name="connsiteY10" fmla="*/ 762000 h 3134118"/>
                  <a:gd name="connsiteX11" fmla="*/ 3010050 w 3578368"/>
                  <a:gd name="connsiteY11" fmla="*/ 219075 h 3134118"/>
                  <a:gd name="connsiteX12" fmla="*/ 3229125 w 3578368"/>
                  <a:gd name="connsiteY12" fmla="*/ 0 h 3134118"/>
                  <a:gd name="connsiteX13" fmla="*/ 3572025 w 3578368"/>
                  <a:gd name="connsiteY13" fmla="*/ 219075 h 3134118"/>
                  <a:gd name="connsiteX14" fmla="*/ 3448200 w 3578368"/>
                  <a:gd name="connsiteY14" fmla="*/ 923925 h 3134118"/>
                  <a:gd name="connsiteX15" fmla="*/ 3400575 w 3578368"/>
                  <a:gd name="connsiteY15" fmla="*/ 1066800 h 3134118"/>
                  <a:gd name="connsiteX16" fmla="*/ 2991000 w 3578368"/>
                  <a:gd name="connsiteY16" fmla="*/ 1428750 h 3134118"/>
                  <a:gd name="connsiteX17" fmla="*/ 2295675 w 3578368"/>
                  <a:gd name="connsiteY17" fmla="*/ 1714500 h 3134118"/>
                  <a:gd name="connsiteX18" fmla="*/ 1571775 w 3578368"/>
                  <a:gd name="connsiteY18" fmla="*/ 1666875 h 3134118"/>
                  <a:gd name="connsiteX19" fmla="*/ 876450 w 3578368"/>
                  <a:gd name="connsiteY19" fmla="*/ 1371600 h 3134118"/>
                  <a:gd name="connsiteX20" fmla="*/ 285900 w 3578368"/>
                  <a:gd name="connsiteY20" fmla="*/ 781050 h 3134118"/>
                  <a:gd name="connsiteX0" fmla="*/ 914550 w 3576865"/>
                  <a:gd name="connsiteY0" fmla="*/ 2914650 h 3134118"/>
                  <a:gd name="connsiteX1" fmla="*/ 743100 w 3576865"/>
                  <a:gd name="connsiteY1" fmla="*/ 3133725 h 3134118"/>
                  <a:gd name="connsiteX2" fmla="*/ 162075 w 3576865"/>
                  <a:gd name="connsiteY2" fmla="*/ 2867025 h 3134118"/>
                  <a:gd name="connsiteX3" fmla="*/ 150 w 3576865"/>
                  <a:gd name="connsiteY3" fmla="*/ 2352675 h 3134118"/>
                  <a:gd name="connsiteX4" fmla="*/ 133500 w 3576865"/>
                  <a:gd name="connsiteY4" fmla="*/ 1390650 h 3134118"/>
                  <a:gd name="connsiteX5" fmla="*/ 171600 w 3576865"/>
                  <a:gd name="connsiteY5" fmla="*/ 809625 h 3134118"/>
                  <a:gd name="connsiteX6" fmla="*/ 238275 w 3576865"/>
                  <a:gd name="connsiteY6" fmla="*/ 466725 h 3134118"/>
                  <a:gd name="connsiteX7" fmla="*/ 762150 w 3576865"/>
                  <a:gd name="connsiteY7" fmla="*/ 276225 h 3134118"/>
                  <a:gd name="connsiteX8" fmla="*/ 1190775 w 3576865"/>
                  <a:gd name="connsiteY8" fmla="*/ 800100 h 3134118"/>
                  <a:gd name="connsiteX9" fmla="*/ 1924200 w 3576865"/>
                  <a:gd name="connsiteY9" fmla="*/ 1104900 h 3134118"/>
                  <a:gd name="connsiteX10" fmla="*/ 2848125 w 3576865"/>
                  <a:gd name="connsiteY10" fmla="*/ 762000 h 3134118"/>
                  <a:gd name="connsiteX11" fmla="*/ 3010050 w 3576865"/>
                  <a:gd name="connsiteY11" fmla="*/ 219075 h 3134118"/>
                  <a:gd name="connsiteX12" fmla="*/ 3229125 w 3576865"/>
                  <a:gd name="connsiteY12" fmla="*/ 0 h 3134118"/>
                  <a:gd name="connsiteX13" fmla="*/ 3572025 w 3576865"/>
                  <a:gd name="connsiteY13" fmla="*/ 219075 h 3134118"/>
                  <a:gd name="connsiteX14" fmla="*/ 3400575 w 3576865"/>
                  <a:gd name="connsiteY14" fmla="*/ 1066800 h 3134118"/>
                  <a:gd name="connsiteX15" fmla="*/ 2991000 w 3576865"/>
                  <a:gd name="connsiteY15" fmla="*/ 1428750 h 3134118"/>
                  <a:gd name="connsiteX16" fmla="*/ 2295675 w 3576865"/>
                  <a:gd name="connsiteY16" fmla="*/ 1714500 h 3134118"/>
                  <a:gd name="connsiteX17" fmla="*/ 1571775 w 3576865"/>
                  <a:gd name="connsiteY17" fmla="*/ 1666875 h 3134118"/>
                  <a:gd name="connsiteX18" fmla="*/ 876450 w 3576865"/>
                  <a:gd name="connsiteY18" fmla="*/ 1371600 h 3134118"/>
                  <a:gd name="connsiteX19" fmla="*/ 285900 w 3576865"/>
                  <a:gd name="connsiteY19" fmla="*/ 781050 h 3134118"/>
                  <a:gd name="connsiteX0" fmla="*/ 914550 w 3580060"/>
                  <a:gd name="connsiteY0" fmla="*/ 2914650 h 3134118"/>
                  <a:gd name="connsiteX1" fmla="*/ 743100 w 3580060"/>
                  <a:gd name="connsiteY1" fmla="*/ 3133725 h 3134118"/>
                  <a:gd name="connsiteX2" fmla="*/ 162075 w 3580060"/>
                  <a:gd name="connsiteY2" fmla="*/ 2867025 h 3134118"/>
                  <a:gd name="connsiteX3" fmla="*/ 150 w 3580060"/>
                  <a:gd name="connsiteY3" fmla="*/ 2352675 h 3134118"/>
                  <a:gd name="connsiteX4" fmla="*/ 133500 w 3580060"/>
                  <a:gd name="connsiteY4" fmla="*/ 1390650 h 3134118"/>
                  <a:gd name="connsiteX5" fmla="*/ 171600 w 3580060"/>
                  <a:gd name="connsiteY5" fmla="*/ 809625 h 3134118"/>
                  <a:gd name="connsiteX6" fmla="*/ 238275 w 3580060"/>
                  <a:gd name="connsiteY6" fmla="*/ 466725 h 3134118"/>
                  <a:gd name="connsiteX7" fmla="*/ 762150 w 3580060"/>
                  <a:gd name="connsiteY7" fmla="*/ 276225 h 3134118"/>
                  <a:gd name="connsiteX8" fmla="*/ 1190775 w 3580060"/>
                  <a:gd name="connsiteY8" fmla="*/ 800100 h 3134118"/>
                  <a:gd name="connsiteX9" fmla="*/ 1924200 w 3580060"/>
                  <a:gd name="connsiteY9" fmla="*/ 1104900 h 3134118"/>
                  <a:gd name="connsiteX10" fmla="*/ 2848125 w 3580060"/>
                  <a:gd name="connsiteY10" fmla="*/ 762000 h 3134118"/>
                  <a:gd name="connsiteX11" fmla="*/ 3010050 w 3580060"/>
                  <a:gd name="connsiteY11" fmla="*/ 219075 h 3134118"/>
                  <a:gd name="connsiteX12" fmla="*/ 3229125 w 3580060"/>
                  <a:gd name="connsiteY12" fmla="*/ 0 h 3134118"/>
                  <a:gd name="connsiteX13" fmla="*/ 3572025 w 3580060"/>
                  <a:gd name="connsiteY13" fmla="*/ 219075 h 3134118"/>
                  <a:gd name="connsiteX14" fmla="*/ 3431531 w 3580060"/>
                  <a:gd name="connsiteY14" fmla="*/ 1047750 h 3134118"/>
                  <a:gd name="connsiteX15" fmla="*/ 2991000 w 3580060"/>
                  <a:gd name="connsiteY15" fmla="*/ 1428750 h 3134118"/>
                  <a:gd name="connsiteX16" fmla="*/ 2295675 w 3580060"/>
                  <a:gd name="connsiteY16" fmla="*/ 1714500 h 3134118"/>
                  <a:gd name="connsiteX17" fmla="*/ 1571775 w 3580060"/>
                  <a:gd name="connsiteY17" fmla="*/ 1666875 h 3134118"/>
                  <a:gd name="connsiteX18" fmla="*/ 876450 w 3580060"/>
                  <a:gd name="connsiteY18" fmla="*/ 1371600 h 3134118"/>
                  <a:gd name="connsiteX19" fmla="*/ 285900 w 3580060"/>
                  <a:gd name="connsiteY19" fmla="*/ 781050 h 3134118"/>
                  <a:gd name="connsiteX0" fmla="*/ 914550 w 3578922"/>
                  <a:gd name="connsiteY0" fmla="*/ 2914650 h 3134118"/>
                  <a:gd name="connsiteX1" fmla="*/ 743100 w 3578922"/>
                  <a:gd name="connsiteY1" fmla="*/ 3133725 h 3134118"/>
                  <a:gd name="connsiteX2" fmla="*/ 162075 w 3578922"/>
                  <a:gd name="connsiteY2" fmla="*/ 2867025 h 3134118"/>
                  <a:gd name="connsiteX3" fmla="*/ 150 w 3578922"/>
                  <a:gd name="connsiteY3" fmla="*/ 2352675 h 3134118"/>
                  <a:gd name="connsiteX4" fmla="*/ 133500 w 3578922"/>
                  <a:gd name="connsiteY4" fmla="*/ 1390650 h 3134118"/>
                  <a:gd name="connsiteX5" fmla="*/ 171600 w 3578922"/>
                  <a:gd name="connsiteY5" fmla="*/ 809625 h 3134118"/>
                  <a:gd name="connsiteX6" fmla="*/ 238275 w 3578922"/>
                  <a:gd name="connsiteY6" fmla="*/ 466725 h 3134118"/>
                  <a:gd name="connsiteX7" fmla="*/ 762150 w 3578922"/>
                  <a:gd name="connsiteY7" fmla="*/ 276225 h 3134118"/>
                  <a:gd name="connsiteX8" fmla="*/ 1190775 w 3578922"/>
                  <a:gd name="connsiteY8" fmla="*/ 800100 h 3134118"/>
                  <a:gd name="connsiteX9" fmla="*/ 1924200 w 3578922"/>
                  <a:gd name="connsiteY9" fmla="*/ 1104900 h 3134118"/>
                  <a:gd name="connsiteX10" fmla="*/ 2848125 w 3578922"/>
                  <a:gd name="connsiteY10" fmla="*/ 762000 h 3134118"/>
                  <a:gd name="connsiteX11" fmla="*/ 3010050 w 3578922"/>
                  <a:gd name="connsiteY11" fmla="*/ 219075 h 3134118"/>
                  <a:gd name="connsiteX12" fmla="*/ 3229125 w 3578922"/>
                  <a:gd name="connsiteY12" fmla="*/ 0 h 3134118"/>
                  <a:gd name="connsiteX13" fmla="*/ 3572025 w 3578922"/>
                  <a:gd name="connsiteY13" fmla="*/ 219075 h 3134118"/>
                  <a:gd name="connsiteX14" fmla="*/ 3422006 w 3578922"/>
                  <a:gd name="connsiteY14" fmla="*/ 1040606 h 3134118"/>
                  <a:gd name="connsiteX15" fmla="*/ 2991000 w 3578922"/>
                  <a:gd name="connsiteY15" fmla="*/ 1428750 h 3134118"/>
                  <a:gd name="connsiteX16" fmla="*/ 2295675 w 3578922"/>
                  <a:gd name="connsiteY16" fmla="*/ 1714500 h 3134118"/>
                  <a:gd name="connsiteX17" fmla="*/ 1571775 w 3578922"/>
                  <a:gd name="connsiteY17" fmla="*/ 1666875 h 3134118"/>
                  <a:gd name="connsiteX18" fmla="*/ 876450 w 3578922"/>
                  <a:gd name="connsiteY18" fmla="*/ 1371600 h 3134118"/>
                  <a:gd name="connsiteX19" fmla="*/ 285900 w 3578922"/>
                  <a:gd name="connsiteY19" fmla="*/ 781050 h 3134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578922" h="3134118">
                    <a:moveTo>
                      <a:pt x="914550" y="2914650"/>
                    </a:moveTo>
                    <a:cubicBezTo>
                      <a:pt x="891531" y="3028156"/>
                      <a:pt x="868512" y="3141662"/>
                      <a:pt x="743100" y="3133725"/>
                    </a:cubicBezTo>
                    <a:cubicBezTo>
                      <a:pt x="617688" y="3125788"/>
                      <a:pt x="285900" y="2997200"/>
                      <a:pt x="162075" y="2867025"/>
                    </a:cubicBezTo>
                    <a:cubicBezTo>
                      <a:pt x="38250" y="2736850"/>
                      <a:pt x="4912" y="2598737"/>
                      <a:pt x="150" y="2352675"/>
                    </a:cubicBezTo>
                    <a:cubicBezTo>
                      <a:pt x="-4612" y="2106613"/>
                      <a:pt x="104925" y="1647825"/>
                      <a:pt x="133500" y="1390650"/>
                    </a:cubicBezTo>
                    <a:cubicBezTo>
                      <a:pt x="162075" y="1133475"/>
                      <a:pt x="154138" y="963612"/>
                      <a:pt x="171600" y="809625"/>
                    </a:cubicBezTo>
                    <a:cubicBezTo>
                      <a:pt x="189062" y="655638"/>
                      <a:pt x="139850" y="555625"/>
                      <a:pt x="238275" y="466725"/>
                    </a:cubicBezTo>
                    <a:cubicBezTo>
                      <a:pt x="336700" y="377825"/>
                      <a:pt x="603400" y="220663"/>
                      <a:pt x="762150" y="276225"/>
                    </a:cubicBezTo>
                    <a:cubicBezTo>
                      <a:pt x="920900" y="331787"/>
                      <a:pt x="997100" y="661987"/>
                      <a:pt x="1190775" y="800100"/>
                    </a:cubicBezTo>
                    <a:cubicBezTo>
                      <a:pt x="1384450" y="938212"/>
                      <a:pt x="1647975" y="1111250"/>
                      <a:pt x="1924200" y="1104900"/>
                    </a:cubicBezTo>
                    <a:cubicBezTo>
                      <a:pt x="2200425" y="1098550"/>
                      <a:pt x="2667150" y="909637"/>
                      <a:pt x="2848125" y="762000"/>
                    </a:cubicBezTo>
                    <a:cubicBezTo>
                      <a:pt x="3029100" y="614363"/>
                      <a:pt x="2946550" y="346075"/>
                      <a:pt x="3010050" y="219075"/>
                    </a:cubicBezTo>
                    <a:cubicBezTo>
                      <a:pt x="3073550" y="92075"/>
                      <a:pt x="3135463" y="0"/>
                      <a:pt x="3229125" y="0"/>
                    </a:cubicBezTo>
                    <a:cubicBezTo>
                      <a:pt x="3322787" y="0"/>
                      <a:pt x="3539878" y="45641"/>
                      <a:pt x="3572025" y="219075"/>
                    </a:cubicBezTo>
                    <a:cubicBezTo>
                      <a:pt x="3604172" y="392509"/>
                      <a:pt x="3518844" y="838994"/>
                      <a:pt x="3422006" y="1040606"/>
                    </a:cubicBezTo>
                    <a:cubicBezTo>
                      <a:pt x="3325169" y="1242219"/>
                      <a:pt x="3178722" y="1316434"/>
                      <a:pt x="2991000" y="1428750"/>
                    </a:cubicBezTo>
                    <a:cubicBezTo>
                      <a:pt x="2803278" y="1541066"/>
                      <a:pt x="2532212" y="1674813"/>
                      <a:pt x="2295675" y="1714500"/>
                    </a:cubicBezTo>
                    <a:cubicBezTo>
                      <a:pt x="2059138" y="1754187"/>
                      <a:pt x="1808312" y="1724025"/>
                      <a:pt x="1571775" y="1666875"/>
                    </a:cubicBezTo>
                    <a:cubicBezTo>
                      <a:pt x="1335238" y="1609725"/>
                      <a:pt x="1090762" y="1519237"/>
                      <a:pt x="876450" y="1371600"/>
                    </a:cubicBezTo>
                    <a:cubicBezTo>
                      <a:pt x="662138" y="1223963"/>
                      <a:pt x="474019" y="1002506"/>
                      <a:pt x="285900" y="7810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3424238" y="2164556"/>
                <a:ext cx="300071" cy="1631157"/>
              </a:xfrm>
              <a:custGeom>
                <a:avLst/>
                <a:gdLst>
                  <a:gd name="connsiteX0" fmla="*/ 0 w 289303"/>
                  <a:gd name="connsiteY0" fmla="*/ 0 h 1590675"/>
                  <a:gd name="connsiteX1" fmla="*/ 38100 w 289303"/>
                  <a:gd name="connsiteY1" fmla="*/ 409575 h 1590675"/>
                  <a:gd name="connsiteX2" fmla="*/ 123825 w 289303"/>
                  <a:gd name="connsiteY2" fmla="*/ 723900 h 1590675"/>
                  <a:gd name="connsiteX3" fmla="*/ 76200 w 289303"/>
                  <a:gd name="connsiteY3" fmla="*/ 790575 h 1590675"/>
                  <a:gd name="connsiteX4" fmla="*/ 285750 w 289303"/>
                  <a:gd name="connsiteY4" fmla="*/ 1076325 h 1590675"/>
                  <a:gd name="connsiteX5" fmla="*/ 200025 w 289303"/>
                  <a:gd name="connsiteY5" fmla="*/ 1457325 h 1590675"/>
                  <a:gd name="connsiteX6" fmla="*/ 95250 w 289303"/>
                  <a:gd name="connsiteY6" fmla="*/ 1590675 h 1590675"/>
                  <a:gd name="connsiteX0" fmla="*/ 0 w 303590"/>
                  <a:gd name="connsiteY0" fmla="*/ 0 h 1635919"/>
                  <a:gd name="connsiteX1" fmla="*/ 52387 w 303590"/>
                  <a:gd name="connsiteY1" fmla="*/ 454819 h 1635919"/>
                  <a:gd name="connsiteX2" fmla="*/ 138112 w 303590"/>
                  <a:gd name="connsiteY2" fmla="*/ 769144 h 1635919"/>
                  <a:gd name="connsiteX3" fmla="*/ 90487 w 303590"/>
                  <a:gd name="connsiteY3" fmla="*/ 835819 h 1635919"/>
                  <a:gd name="connsiteX4" fmla="*/ 300037 w 303590"/>
                  <a:gd name="connsiteY4" fmla="*/ 1121569 h 1635919"/>
                  <a:gd name="connsiteX5" fmla="*/ 214312 w 303590"/>
                  <a:gd name="connsiteY5" fmla="*/ 1502569 h 1635919"/>
                  <a:gd name="connsiteX6" fmla="*/ 109537 w 303590"/>
                  <a:gd name="connsiteY6" fmla="*/ 1635919 h 1635919"/>
                  <a:gd name="connsiteX0" fmla="*/ 0 w 303590"/>
                  <a:gd name="connsiteY0" fmla="*/ 0 h 1635919"/>
                  <a:gd name="connsiteX1" fmla="*/ 52387 w 303590"/>
                  <a:gd name="connsiteY1" fmla="*/ 454819 h 1635919"/>
                  <a:gd name="connsiteX2" fmla="*/ 138112 w 303590"/>
                  <a:gd name="connsiteY2" fmla="*/ 769144 h 1635919"/>
                  <a:gd name="connsiteX3" fmla="*/ 300037 w 303590"/>
                  <a:gd name="connsiteY3" fmla="*/ 1121569 h 1635919"/>
                  <a:gd name="connsiteX4" fmla="*/ 214312 w 303590"/>
                  <a:gd name="connsiteY4" fmla="*/ 1502569 h 1635919"/>
                  <a:gd name="connsiteX5" fmla="*/ 109537 w 303590"/>
                  <a:gd name="connsiteY5" fmla="*/ 1635919 h 1635919"/>
                  <a:gd name="connsiteX0" fmla="*/ 0 w 303490"/>
                  <a:gd name="connsiteY0" fmla="*/ 0 h 1616869"/>
                  <a:gd name="connsiteX1" fmla="*/ 52387 w 303490"/>
                  <a:gd name="connsiteY1" fmla="*/ 454819 h 1616869"/>
                  <a:gd name="connsiteX2" fmla="*/ 138112 w 303490"/>
                  <a:gd name="connsiteY2" fmla="*/ 769144 h 1616869"/>
                  <a:gd name="connsiteX3" fmla="*/ 300037 w 303490"/>
                  <a:gd name="connsiteY3" fmla="*/ 1121569 h 1616869"/>
                  <a:gd name="connsiteX4" fmla="*/ 214312 w 303490"/>
                  <a:gd name="connsiteY4" fmla="*/ 1502569 h 1616869"/>
                  <a:gd name="connsiteX5" fmla="*/ 126206 w 303490"/>
                  <a:gd name="connsiteY5" fmla="*/ 1616869 h 1616869"/>
                  <a:gd name="connsiteX0" fmla="*/ 0 w 303490"/>
                  <a:gd name="connsiteY0" fmla="*/ 0 h 1616869"/>
                  <a:gd name="connsiteX1" fmla="*/ 52387 w 303490"/>
                  <a:gd name="connsiteY1" fmla="*/ 454819 h 1616869"/>
                  <a:gd name="connsiteX2" fmla="*/ 138112 w 303490"/>
                  <a:gd name="connsiteY2" fmla="*/ 769144 h 1616869"/>
                  <a:gd name="connsiteX3" fmla="*/ 300037 w 303490"/>
                  <a:gd name="connsiteY3" fmla="*/ 1121569 h 1616869"/>
                  <a:gd name="connsiteX4" fmla="*/ 214312 w 303490"/>
                  <a:gd name="connsiteY4" fmla="*/ 1502569 h 1616869"/>
                  <a:gd name="connsiteX5" fmla="*/ 126206 w 303490"/>
                  <a:gd name="connsiteY5" fmla="*/ 1616869 h 1616869"/>
                  <a:gd name="connsiteX0" fmla="*/ 0 w 300037"/>
                  <a:gd name="connsiteY0" fmla="*/ 0 h 1616869"/>
                  <a:gd name="connsiteX1" fmla="*/ 52387 w 300037"/>
                  <a:gd name="connsiteY1" fmla="*/ 454819 h 1616869"/>
                  <a:gd name="connsiteX2" fmla="*/ 138112 w 300037"/>
                  <a:gd name="connsiteY2" fmla="*/ 769144 h 1616869"/>
                  <a:gd name="connsiteX3" fmla="*/ 300037 w 300037"/>
                  <a:gd name="connsiteY3" fmla="*/ 1121569 h 1616869"/>
                  <a:gd name="connsiteX4" fmla="*/ 126206 w 300037"/>
                  <a:gd name="connsiteY4" fmla="*/ 1616869 h 1616869"/>
                  <a:gd name="connsiteX0" fmla="*/ 0 w 300060"/>
                  <a:gd name="connsiteY0" fmla="*/ 0 h 1645444"/>
                  <a:gd name="connsiteX1" fmla="*/ 52387 w 300060"/>
                  <a:gd name="connsiteY1" fmla="*/ 454819 h 1645444"/>
                  <a:gd name="connsiteX2" fmla="*/ 138112 w 300060"/>
                  <a:gd name="connsiteY2" fmla="*/ 769144 h 1645444"/>
                  <a:gd name="connsiteX3" fmla="*/ 300037 w 300060"/>
                  <a:gd name="connsiteY3" fmla="*/ 1121569 h 1645444"/>
                  <a:gd name="connsiteX4" fmla="*/ 126206 w 300060"/>
                  <a:gd name="connsiteY4" fmla="*/ 1645444 h 1645444"/>
                  <a:gd name="connsiteX0" fmla="*/ 0 w 300060"/>
                  <a:gd name="connsiteY0" fmla="*/ 0 h 1645444"/>
                  <a:gd name="connsiteX1" fmla="*/ 52387 w 300060"/>
                  <a:gd name="connsiteY1" fmla="*/ 454819 h 1645444"/>
                  <a:gd name="connsiteX2" fmla="*/ 138112 w 300060"/>
                  <a:gd name="connsiteY2" fmla="*/ 769144 h 1645444"/>
                  <a:gd name="connsiteX3" fmla="*/ 300037 w 300060"/>
                  <a:gd name="connsiteY3" fmla="*/ 1121569 h 1645444"/>
                  <a:gd name="connsiteX4" fmla="*/ 126206 w 300060"/>
                  <a:gd name="connsiteY4" fmla="*/ 1645444 h 1645444"/>
                  <a:gd name="connsiteX0" fmla="*/ 0 w 300071"/>
                  <a:gd name="connsiteY0" fmla="*/ 0 h 1631157"/>
                  <a:gd name="connsiteX1" fmla="*/ 52387 w 300071"/>
                  <a:gd name="connsiteY1" fmla="*/ 454819 h 1631157"/>
                  <a:gd name="connsiteX2" fmla="*/ 138112 w 300071"/>
                  <a:gd name="connsiteY2" fmla="*/ 769144 h 1631157"/>
                  <a:gd name="connsiteX3" fmla="*/ 300037 w 300071"/>
                  <a:gd name="connsiteY3" fmla="*/ 1121569 h 1631157"/>
                  <a:gd name="connsiteX4" fmla="*/ 123825 w 300071"/>
                  <a:gd name="connsiteY4" fmla="*/ 1631157 h 1631157"/>
                  <a:gd name="connsiteX0" fmla="*/ 0 w 300071"/>
                  <a:gd name="connsiteY0" fmla="*/ 0 h 1631157"/>
                  <a:gd name="connsiteX1" fmla="*/ 52387 w 300071"/>
                  <a:gd name="connsiteY1" fmla="*/ 454819 h 1631157"/>
                  <a:gd name="connsiteX2" fmla="*/ 138112 w 300071"/>
                  <a:gd name="connsiteY2" fmla="*/ 769144 h 1631157"/>
                  <a:gd name="connsiteX3" fmla="*/ 300037 w 300071"/>
                  <a:gd name="connsiteY3" fmla="*/ 1121569 h 1631157"/>
                  <a:gd name="connsiteX4" fmla="*/ 123825 w 300071"/>
                  <a:gd name="connsiteY4" fmla="*/ 1631157 h 1631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071" h="1631157">
                    <a:moveTo>
                      <a:pt x="0" y="0"/>
                    </a:moveTo>
                    <a:cubicBezTo>
                      <a:pt x="8731" y="144462"/>
                      <a:pt x="29368" y="326628"/>
                      <a:pt x="52387" y="454819"/>
                    </a:cubicBezTo>
                    <a:cubicBezTo>
                      <a:pt x="75406" y="583010"/>
                      <a:pt x="96837" y="658019"/>
                      <a:pt x="138112" y="769144"/>
                    </a:cubicBezTo>
                    <a:cubicBezTo>
                      <a:pt x="179387" y="880269"/>
                      <a:pt x="302418" y="977900"/>
                      <a:pt x="300037" y="1121569"/>
                    </a:cubicBezTo>
                    <a:cubicBezTo>
                      <a:pt x="297656" y="1265238"/>
                      <a:pt x="148133" y="1480345"/>
                      <a:pt x="123825" y="163115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4118062" y="1876425"/>
                <a:ext cx="2120275" cy="2713213"/>
              </a:xfrm>
              <a:custGeom>
                <a:avLst/>
                <a:gdLst>
                  <a:gd name="connsiteX0" fmla="*/ 197793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96913 w 2120497"/>
                  <a:gd name="connsiteY16" fmla="*/ 504825 h 2703688"/>
                  <a:gd name="connsiteX0" fmla="*/ 197793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87388 w 2120497"/>
                  <a:gd name="connsiteY16" fmla="*/ 473868 h 2703688"/>
                  <a:gd name="connsiteX0" fmla="*/ 195888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87388 w 2120497"/>
                  <a:gd name="connsiteY16" fmla="*/ 473868 h 2703688"/>
                  <a:gd name="connsiteX0" fmla="*/ 1946982 w 2120497"/>
                  <a:gd name="connsiteY0" fmla="*/ 0 h 2717976"/>
                  <a:gd name="connsiteX1" fmla="*/ 1939838 w 2120497"/>
                  <a:gd name="connsiteY1" fmla="*/ 204788 h 2717976"/>
                  <a:gd name="connsiteX2" fmla="*/ 2006513 w 2120497"/>
                  <a:gd name="connsiteY2" fmla="*/ 938213 h 2717976"/>
                  <a:gd name="connsiteX3" fmla="*/ 2111288 w 2120497"/>
                  <a:gd name="connsiteY3" fmla="*/ 1490663 h 2717976"/>
                  <a:gd name="connsiteX4" fmla="*/ 1749338 w 2120497"/>
                  <a:gd name="connsiteY4" fmla="*/ 2071688 h 2717976"/>
                  <a:gd name="connsiteX5" fmla="*/ 1254038 w 2120497"/>
                  <a:gd name="connsiteY5" fmla="*/ 2271713 h 2717976"/>
                  <a:gd name="connsiteX6" fmla="*/ 701588 w 2120497"/>
                  <a:gd name="connsiteY6" fmla="*/ 2005013 h 2717976"/>
                  <a:gd name="connsiteX7" fmla="*/ 587288 w 2120497"/>
                  <a:gd name="connsiteY7" fmla="*/ 2414588 h 2717976"/>
                  <a:gd name="connsiteX8" fmla="*/ 387263 w 2120497"/>
                  <a:gd name="connsiteY8" fmla="*/ 2700338 h 2717976"/>
                  <a:gd name="connsiteX9" fmla="*/ 15788 w 2120497"/>
                  <a:gd name="connsiteY9" fmla="*/ 2605088 h 2717976"/>
                  <a:gd name="connsiteX10" fmla="*/ 120563 w 2120497"/>
                  <a:gd name="connsiteY10" fmla="*/ 1938338 h 2717976"/>
                  <a:gd name="connsiteX11" fmla="*/ 587288 w 2120497"/>
                  <a:gd name="connsiteY11" fmla="*/ 1404938 h 2717976"/>
                  <a:gd name="connsiteX12" fmla="*/ 1044488 w 2120497"/>
                  <a:gd name="connsiteY12" fmla="*/ 1481138 h 2717976"/>
                  <a:gd name="connsiteX13" fmla="*/ 1244513 w 2120497"/>
                  <a:gd name="connsiteY13" fmla="*/ 1681163 h 2717976"/>
                  <a:gd name="connsiteX14" fmla="*/ 1454063 w 2120497"/>
                  <a:gd name="connsiteY14" fmla="*/ 1433513 h 2717976"/>
                  <a:gd name="connsiteX15" fmla="*/ 1473113 w 2120497"/>
                  <a:gd name="connsiteY15" fmla="*/ 1042988 h 2717976"/>
                  <a:gd name="connsiteX16" fmla="*/ 1387388 w 2120497"/>
                  <a:gd name="connsiteY16" fmla="*/ 488156 h 2717976"/>
                  <a:gd name="connsiteX0" fmla="*/ 1946982 w 2120497"/>
                  <a:gd name="connsiteY0" fmla="*/ 0 h 2717976"/>
                  <a:gd name="connsiteX1" fmla="*/ 1939838 w 2120497"/>
                  <a:gd name="connsiteY1" fmla="*/ 204788 h 2717976"/>
                  <a:gd name="connsiteX2" fmla="*/ 2006513 w 2120497"/>
                  <a:gd name="connsiteY2" fmla="*/ 938213 h 2717976"/>
                  <a:gd name="connsiteX3" fmla="*/ 2111288 w 2120497"/>
                  <a:gd name="connsiteY3" fmla="*/ 1490663 h 2717976"/>
                  <a:gd name="connsiteX4" fmla="*/ 1749338 w 2120497"/>
                  <a:gd name="connsiteY4" fmla="*/ 2071688 h 2717976"/>
                  <a:gd name="connsiteX5" fmla="*/ 1254038 w 2120497"/>
                  <a:gd name="connsiteY5" fmla="*/ 2271713 h 2717976"/>
                  <a:gd name="connsiteX6" fmla="*/ 701588 w 2120497"/>
                  <a:gd name="connsiteY6" fmla="*/ 2005013 h 2717976"/>
                  <a:gd name="connsiteX7" fmla="*/ 587288 w 2120497"/>
                  <a:gd name="connsiteY7" fmla="*/ 2414588 h 2717976"/>
                  <a:gd name="connsiteX8" fmla="*/ 387263 w 2120497"/>
                  <a:gd name="connsiteY8" fmla="*/ 2700338 h 2717976"/>
                  <a:gd name="connsiteX9" fmla="*/ 15788 w 2120497"/>
                  <a:gd name="connsiteY9" fmla="*/ 2605088 h 2717976"/>
                  <a:gd name="connsiteX10" fmla="*/ 120563 w 2120497"/>
                  <a:gd name="connsiteY10" fmla="*/ 1938338 h 2717976"/>
                  <a:gd name="connsiteX11" fmla="*/ 587288 w 2120497"/>
                  <a:gd name="connsiteY11" fmla="*/ 1404938 h 2717976"/>
                  <a:gd name="connsiteX12" fmla="*/ 1044488 w 2120497"/>
                  <a:gd name="connsiteY12" fmla="*/ 1481138 h 2717976"/>
                  <a:gd name="connsiteX13" fmla="*/ 1244513 w 2120497"/>
                  <a:gd name="connsiteY13" fmla="*/ 1681163 h 2717976"/>
                  <a:gd name="connsiteX14" fmla="*/ 1454063 w 2120497"/>
                  <a:gd name="connsiteY14" fmla="*/ 1433513 h 2717976"/>
                  <a:gd name="connsiteX15" fmla="*/ 1473113 w 2120497"/>
                  <a:gd name="connsiteY15" fmla="*/ 1042988 h 2717976"/>
                  <a:gd name="connsiteX16" fmla="*/ 1387388 w 2120497"/>
                  <a:gd name="connsiteY16" fmla="*/ 488156 h 2717976"/>
                  <a:gd name="connsiteX0" fmla="*/ 1946982 w 2120275"/>
                  <a:gd name="connsiteY0" fmla="*/ 0 h 2717976"/>
                  <a:gd name="connsiteX1" fmla="*/ 1963651 w 2120275"/>
                  <a:gd name="connsiteY1" fmla="*/ 435769 h 2717976"/>
                  <a:gd name="connsiteX2" fmla="*/ 2006513 w 2120275"/>
                  <a:gd name="connsiteY2" fmla="*/ 938213 h 2717976"/>
                  <a:gd name="connsiteX3" fmla="*/ 2111288 w 2120275"/>
                  <a:gd name="connsiteY3" fmla="*/ 1490663 h 2717976"/>
                  <a:gd name="connsiteX4" fmla="*/ 1749338 w 2120275"/>
                  <a:gd name="connsiteY4" fmla="*/ 2071688 h 2717976"/>
                  <a:gd name="connsiteX5" fmla="*/ 1254038 w 2120275"/>
                  <a:gd name="connsiteY5" fmla="*/ 2271713 h 2717976"/>
                  <a:gd name="connsiteX6" fmla="*/ 701588 w 2120275"/>
                  <a:gd name="connsiteY6" fmla="*/ 2005013 h 2717976"/>
                  <a:gd name="connsiteX7" fmla="*/ 587288 w 2120275"/>
                  <a:gd name="connsiteY7" fmla="*/ 2414588 h 2717976"/>
                  <a:gd name="connsiteX8" fmla="*/ 387263 w 2120275"/>
                  <a:gd name="connsiteY8" fmla="*/ 2700338 h 2717976"/>
                  <a:gd name="connsiteX9" fmla="*/ 15788 w 2120275"/>
                  <a:gd name="connsiteY9" fmla="*/ 2605088 h 2717976"/>
                  <a:gd name="connsiteX10" fmla="*/ 120563 w 2120275"/>
                  <a:gd name="connsiteY10" fmla="*/ 1938338 h 2717976"/>
                  <a:gd name="connsiteX11" fmla="*/ 587288 w 2120275"/>
                  <a:gd name="connsiteY11" fmla="*/ 1404938 h 2717976"/>
                  <a:gd name="connsiteX12" fmla="*/ 1044488 w 2120275"/>
                  <a:gd name="connsiteY12" fmla="*/ 1481138 h 2717976"/>
                  <a:gd name="connsiteX13" fmla="*/ 1244513 w 2120275"/>
                  <a:gd name="connsiteY13" fmla="*/ 1681163 h 2717976"/>
                  <a:gd name="connsiteX14" fmla="*/ 1454063 w 2120275"/>
                  <a:gd name="connsiteY14" fmla="*/ 1433513 h 2717976"/>
                  <a:gd name="connsiteX15" fmla="*/ 1473113 w 2120275"/>
                  <a:gd name="connsiteY15" fmla="*/ 1042988 h 2717976"/>
                  <a:gd name="connsiteX16" fmla="*/ 1387388 w 2120275"/>
                  <a:gd name="connsiteY16" fmla="*/ 488156 h 2717976"/>
                  <a:gd name="connsiteX0" fmla="*/ 1954126 w 2120275"/>
                  <a:gd name="connsiteY0" fmla="*/ 0 h 2713213"/>
                  <a:gd name="connsiteX1" fmla="*/ 1963651 w 2120275"/>
                  <a:gd name="connsiteY1" fmla="*/ 431006 h 2713213"/>
                  <a:gd name="connsiteX2" fmla="*/ 2006513 w 2120275"/>
                  <a:gd name="connsiteY2" fmla="*/ 933450 h 2713213"/>
                  <a:gd name="connsiteX3" fmla="*/ 2111288 w 2120275"/>
                  <a:gd name="connsiteY3" fmla="*/ 1485900 h 2713213"/>
                  <a:gd name="connsiteX4" fmla="*/ 1749338 w 2120275"/>
                  <a:gd name="connsiteY4" fmla="*/ 2066925 h 2713213"/>
                  <a:gd name="connsiteX5" fmla="*/ 1254038 w 2120275"/>
                  <a:gd name="connsiteY5" fmla="*/ 2266950 h 2713213"/>
                  <a:gd name="connsiteX6" fmla="*/ 701588 w 2120275"/>
                  <a:gd name="connsiteY6" fmla="*/ 2000250 h 2713213"/>
                  <a:gd name="connsiteX7" fmla="*/ 587288 w 2120275"/>
                  <a:gd name="connsiteY7" fmla="*/ 2409825 h 2713213"/>
                  <a:gd name="connsiteX8" fmla="*/ 387263 w 2120275"/>
                  <a:gd name="connsiteY8" fmla="*/ 2695575 h 2713213"/>
                  <a:gd name="connsiteX9" fmla="*/ 15788 w 2120275"/>
                  <a:gd name="connsiteY9" fmla="*/ 2600325 h 2713213"/>
                  <a:gd name="connsiteX10" fmla="*/ 120563 w 2120275"/>
                  <a:gd name="connsiteY10" fmla="*/ 1933575 h 2713213"/>
                  <a:gd name="connsiteX11" fmla="*/ 587288 w 2120275"/>
                  <a:gd name="connsiteY11" fmla="*/ 1400175 h 2713213"/>
                  <a:gd name="connsiteX12" fmla="*/ 1044488 w 2120275"/>
                  <a:gd name="connsiteY12" fmla="*/ 1476375 h 2713213"/>
                  <a:gd name="connsiteX13" fmla="*/ 1244513 w 2120275"/>
                  <a:gd name="connsiteY13" fmla="*/ 1676400 h 2713213"/>
                  <a:gd name="connsiteX14" fmla="*/ 1454063 w 2120275"/>
                  <a:gd name="connsiteY14" fmla="*/ 1428750 h 2713213"/>
                  <a:gd name="connsiteX15" fmla="*/ 1473113 w 2120275"/>
                  <a:gd name="connsiteY15" fmla="*/ 1038225 h 2713213"/>
                  <a:gd name="connsiteX16" fmla="*/ 1387388 w 2120275"/>
                  <a:gd name="connsiteY16" fmla="*/ 483393 h 2713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20275" h="2713213">
                    <a:moveTo>
                      <a:pt x="1954126" y="0"/>
                    </a:moveTo>
                    <a:cubicBezTo>
                      <a:pt x="1906502" y="168275"/>
                      <a:pt x="1954920" y="275431"/>
                      <a:pt x="1963651" y="431006"/>
                    </a:cubicBezTo>
                    <a:cubicBezTo>
                      <a:pt x="1972382" y="586581"/>
                      <a:pt x="1981907" y="757634"/>
                      <a:pt x="2006513" y="933450"/>
                    </a:cubicBezTo>
                    <a:cubicBezTo>
                      <a:pt x="2031119" y="1109266"/>
                      <a:pt x="2154150" y="1296988"/>
                      <a:pt x="2111288" y="1485900"/>
                    </a:cubicBezTo>
                    <a:cubicBezTo>
                      <a:pt x="2068426" y="1674812"/>
                      <a:pt x="1892213" y="1936750"/>
                      <a:pt x="1749338" y="2066925"/>
                    </a:cubicBezTo>
                    <a:cubicBezTo>
                      <a:pt x="1606463" y="2197100"/>
                      <a:pt x="1428663" y="2278062"/>
                      <a:pt x="1254038" y="2266950"/>
                    </a:cubicBezTo>
                    <a:cubicBezTo>
                      <a:pt x="1079413" y="2255838"/>
                      <a:pt x="812713" y="1976438"/>
                      <a:pt x="701588" y="2000250"/>
                    </a:cubicBezTo>
                    <a:cubicBezTo>
                      <a:pt x="590463" y="2024063"/>
                      <a:pt x="639676" y="2293937"/>
                      <a:pt x="587288" y="2409825"/>
                    </a:cubicBezTo>
                    <a:cubicBezTo>
                      <a:pt x="534900" y="2525713"/>
                      <a:pt x="482513" y="2663825"/>
                      <a:pt x="387263" y="2695575"/>
                    </a:cubicBezTo>
                    <a:cubicBezTo>
                      <a:pt x="292013" y="2727325"/>
                      <a:pt x="60238" y="2727325"/>
                      <a:pt x="15788" y="2600325"/>
                    </a:cubicBezTo>
                    <a:cubicBezTo>
                      <a:pt x="-28662" y="2473325"/>
                      <a:pt x="25313" y="2133600"/>
                      <a:pt x="120563" y="1933575"/>
                    </a:cubicBezTo>
                    <a:cubicBezTo>
                      <a:pt x="215813" y="1733550"/>
                      <a:pt x="433301" y="1476375"/>
                      <a:pt x="587288" y="1400175"/>
                    </a:cubicBezTo>
                    <a:cubicBezTo>
                      <a:pt x="741275" y="1323975"/>
                      <a:pt x="934951" y="1430338"/>
                      <a:pt x="1044488" y="1476375"/>
                    </a:cubicBezTo>
                    <a:cubicBezTo>
                      <a:pt x="1154025" y="1522412"/>
                      <a:pt x="1176250" y="1684338"/>
                      <a:pt x="1244513" y="1676400"/>
                    </a:cubicBezTo>
                    <a:cubicBezTo>
                      <a:pt x="1312775" y="1668463"/>
                      <a:pt x="1415963" y="1535112"/>
                      <a:pt x="1454063" y="1428750"/>
                    </a:cubicBezTo>
                    <a:cubicBezTo>
                      <a:pt x="1492163" y="1322388"/>
                      <a:pt x="1484225" y="1195784"/>
                      <a:pt x="1473113" y="1038225"/>
                    </a:cubicBezTo>
                    <a:cubicBezTo>
                      <a:pt x="1462001" y="880666"/>
                      <a:pt x="1420725" y="669130"/>
                      <a:pt x="1387388" y="48339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5201985" y="5743075"/>
              <a:ext cx="12843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I</a:t>
              </a:r>
              <a:r>
                <a:rPr lang="en-US" sz="1600" b="1" dirty="0"/>
                <a:t>ntestines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602711" y="304800"/>
            <a:ext cx="341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Neurons &amp; Activity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04800" y="762000"/>
            <a:ext cx="3661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Rounded MT Bold" pitchFamily="34" charset="0"/>
              </a:rPr>
              <a:t>A. Neuronal Communication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4800" y="3962400"/>
            <a:ext cx="4587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Rounded MT Bold" pitchFamily="34" charset="0"/>
              </a:rPr>
              <a:t>B. Plug into Your Favorite Body Part</a:t>
            </a:r>
          </a:p>
        </p:txBody>
      </p:sp>
      <p:grpSp>
        <p:nvGrpSpPr>
          <p:cNvPr id="2049" name="Group 2048"/>
          <p:cNvGrpSpPr/>
          <p:nvPr/>
        </p:nvGrpSpPr>
        <p:grpSpPr>
          <a:xfrm>
            <a:off x="3611530" y="1891501"/>
            <a:ext cx="266262" cy="1210412"/>
            <a:chOff x="3611530" y="1891501"/>
            <a:chExt cx="266262" cy="1210412"/>
          </a:xfrm>
        </p:grpSpPr>
        <p:sp>
          <p:nvSpPr>
            <p:cNvPr id="6" name="Oval 5"/>
            <p:cNvSpPr/>
            <p:nvPr/>
          </p:nvSpPr>
          <p:spPr>
            <a:xfrm>
              <a:off x="3611530" y="1891501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611530" y="2220599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611530" y="2549698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611530" y="2878796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19200" y="2452509"/>
            <a:ext cx="1972335" cy="1052691"/>
            <a:chOff x="1219200" y="2452509"/>
            <a:chExt cx="1972335" cy="1052691"/>
          </a:xfrm>
        </p:grpSpPr>
        <p:sp>
          <p:nvSpPr>
            <p:cNvPr id="36" name="TextBox 35"/>
            <p:cNvSpPr txBox="1"/>
            <p:nvPr/>
          </p:nvSpPr>
          <p:spPr>
            <a:xfrm>
              <a:off x="1219200" y="3043535"/>
              <a:ext cx="1191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800080"/>
                  </a:solidFill>
                  <a:latin typeface="Arial Rounded MT Bold" pitchFamily="34" charset="0"/>
                </a:rPr>
                <a:t>opiods</a:t>
              </a:r>
              <a:endParaRPr lang="en-US" sz="2400" dirty="0">
                <a:solidFill>
                  <a:srgbClr val="800080"/>
                </a:solidFill>
                <a:latin typeface="Arial Rounded MT Bold" pitchFamily="34" charset="0"/>
              </a:endParaRPr>
            </a:p>
          </p:txBody>
        </p:sp>
        <p:cxnSp>
          <p:nvCxnSpPr>
            <p:cNvPr id="4" name="Straight Arrow Connector 3"/>
            <p:cNvCxnSpPr>
              <a:stCxn id="36" idx="3"/>
            </p:cNvCxnSpPr>
            <p:nvPr/>
          </p:nvCxnSpPr>
          <p:spPr>
            <a:xfrm flipV="1">
              <a:off x="2410552" y="3015063"/>
              <a:ext cx="444430" cy="259305"/>
            </a:xfrm>
            <a:prstGeom prst="straightConnector1">
              <a:avLst/>
            </a:prstGeom>
            <a:ln w="28575">
              <a:solidFill>
                <a:srgbClr val="80008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801685" y="2452509"/>
              <a:ext cx="3898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800080"/>
                  </a:solidFill>
                  <a:latin typeface="Arial Rounded MT Bold" pitchFamily="34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869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1152093" y="1447800"/>
            <a:ext cx="4826214" cy="1091228"/>
            <a:chOff x="1152093" y="1447800"/>
            <a:chExt cx="4826214" cy="109122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904" y="2181065"/>
              <a:ext cx="481449" cy="35796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93" y="2181065"/>
              <a:ext cx="481449" cy="357963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3169" y="1447800"/>
              <a:ext cx="481449" cy="357963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407" y="1805763"/>
              <a:ext cx="481449" cy="35796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3000953" y="1455926"/>
              <a:ext cx="29773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9900"/>
                  </a:solidFill>
                  <a:latin typeface="Arial Rounded MT Bold" pitchFamily="34" charset="0"/>
                </a:rPr>
                <a:t>excitatory projection neuron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09900" y="1821686"/>
              <a:ext cx="18728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Arial Rounded MT Bold" pitchFamily="34" charset="0"/>
                </a:rPr>
                <a:t>inhibitory neuron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90827"/>
            <a:ext cx="2163798" cy="1576228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F4158D-861B-44A0-8797-5B29D151ED17}"/>
              </a:ext>
            </a:extLst>
          </p:cNvPr>
          <p:cNvGrpSpPr/>
          <p:nvPr/>
        </p:nvGrpSpPr>
        <p:grpSpPr>
          <a:xfrm>
            <a:off x="389151" y="5338359"/>
            <a:ext cx="1728407" cy="1338487"/>
            <a:chOff x="389151" y="5338359"/>
            <a:chExt cx="1728407" cy="133848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CF39CE4-25D4-4C38-A8B0-900B4A702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6966" y="5380084"/>
              <a:ext cx="1704243" cy="122929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C290F4D-0A63-4767-A4DC-BCBC9B34D7F8}"/>
                </a:ext>
              </a:extLst>
            </p:cNvPr>
            <p:cNvSpPr/>
            <p:nvPr/>
          </p:nvSpPr>
          <p:spPr>
            <a:xfrm>
              <a:off x="389151" y="5338359"/>
              <a:ext cx="1728407" cy="13384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887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DC53198-C48C-4F9D-B6AE-C6978FEAFCFA}"/>
              </a:ext>
            </a:extLst>
          </p:cNvPr>
          <p:cNvGrpSpPr/>
          <p:nvPr/>
        </p:nvGrpSpPr>
        <p:grpSpPr>
          <a:xfrm>
            <a:off x="389151" y="5338359"/>
            <a:ext cx="1728407" cy="1338487"/>
            <a:chOff x="389151" y="5338359"/>
            <a:chExt cx="1728407" cy="133848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D895A01-3124-4F6B-AC52-60D867F10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6966" y="5380084"/>
              <a:ext cx="1704243" cy="1229290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850BA00-AD9C-42FF-BE3C-57BBFA2AEB60}"/>
                </a:ext>
              </a:extLst>
            </p:cNvPr>
            <p:cNvSpPr/>
            <p:nvPr/>
          </p:nvSpPr>
          <p:spPr>
            <a:xfrm>
              <a:off x="389151" y="5338359"/>
              <a:ext cx="1728407" cy="13384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707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5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-304800" y="4114800"/>
            <a:ext cx="4267200" cy="2446688"/>
            <a:chOff x="-304800" y="4114800"/>
            <a:chExt cx="4267200" cy="2446688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29" y="4127265"/>
              <a:ext cx="2371088" cy="2128566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64"/>
            <a:stretch/>
          </p:blipFill>
          <p:spPr>
            <a:xfrm>
              <a:off x="-304800" y="5878732"/>
              <a:ext cx="4267200" cy="682756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367669" y="4114800"/>
              <a:ext cx="2883141" cy="24449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610" y="6034599"/>
              <a:ext cx="392908" cy="327112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127" y="5960594"/>
              <a:ext cx="392908" cy="327112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644" y="6034599"/>
              <a:ext cx="392908" cy="327112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67" name="TextBox 66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69" name="Freeform 68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20" name="TextBox 19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068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5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-304800" y="5878732"/>
            <a:ext cx="4267200" cy="68275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67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0" y="6034599"/>
            <a:ext cx="392908" cy="32711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27" y="5960594"/>
            <a:ext cx="392908" cy="32711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4" y="6034599"/>
            <a:ext cx="392908" cy="32711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75" y="5081220"/>
            <a:ext cx="639525" cy="479644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1579805" y="5638816"/>
            <a:ext cx="320433" cy="426411"/>
            <a:chOff x="1579805" y="5638816"/>
            <a:chExt cx="320433" cy="42641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42" y="5638816"/>
              <a:ext cx="160093" cy="11903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05" y="5781891"/>
              <a:ext cx="160093" cy="11903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45" y="5946196"/>
              <a:ext cx="160093" cy="11903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314" y="5791200"/>
              <a:ext cx="160093" cy="119031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973583" y="5128840"/>
            <a:ext cx="598241" cy="328831"/>
            <a:chOff x="954535" y="5107411"/>
            <a:chExt cx="598241" cy="328831"/>
          </a:xfrm>
        </p:grpSpPr>
        <p:sp>
          <p:nvSpPr>
            <p:cNvPr id="60" name="TextBox 59"/>
            <p:cNvSpPr txBox="1"/>
            <p:nvPr/>
          </p:nvSpPr>
          <p:spPr>
            <a:xfrm>
              <a:off x="990602" y="5107411"/>
              <a:ext cx="5261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54535" y="5205410"/>
              <a:ext cx="59824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Arial Rounded MT Bold" pitchFamily="34" charset="0"/>
                </a:rPr>
                <a:t>Vesicle</a:t>
              </a: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017" y="5081590"/>
            <a:ext cx="639525" cy="479644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69" name="TextBox 68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71" name="Freeform 70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66" name="TextBox 65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26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C 0.0033 4.07407E-6 0.01076 -0.00116 0.01389 0.00092 C 0.01701 0.00301 0.01927 0.00902 0.01909 0.01157 " pathEditMode="relative" rAng="0" ptsTypes="fsf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00" y="5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5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-304800" y="5878732"/>
            <a:ext cx="4267200" cy="68275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67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0" y="6034599"/>
            <a:ext cx="392908" cy="32711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27" y="5960594"/>
            <a:ext cx="392908" cy="3271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4" y="6034599"/>
            <a:ext cx="392908" cy="32711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240800" y="4114800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Calcium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235991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Channel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260" y="4648200"/>
            <a:ext cx="205940" cy="15445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9660" y="4646145"/>
            <a:ext cx="205940" cy="1544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2060" y="4648200"/>
            <a:ext cx="205940" cy="154455"/>
          </a:xfrm>
          <a:prstGeom prst="rect">
            <a:avLst/>
          </a:prstGeom>
        </p:spPr>
      </p:pic>
      <p:sp>
        <p:nvSpPr>
          <p:cNvPr id="76" name="Freeform 75"/>
          <p:cNvSpPr/>
          <p:nvPr/>
        </p:nvSpPr>
        <p:spPr>
          <a:xfrm>
            <a:off x="2244096" y="4687246"/>
            <a:ext cx="76200" cy="175260"/>
          </a:xfrm>
          <a:custGeom>
            <a:avLst/>
            <a:gdLst>
              <a:gd name="connsiteX0" fmla="*/ 0 w 76200"/>
              <a:gd name="connsiteY0" fmla="*/ 175260 h 175260"/>
              <a:gd name="connsiteX1" fmla="*/ 76200 w 76200"/>
              <a:gd name="connsiteY1" fmla="*/ 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75260">
                <a:moveTo>
                  <a:pt x="0" y="175260"/>
                </a:moveTo>
                <a:lnTo>
                  <a:pt x="76200" y="0"/>
                </a:lnTo>
              </a:path>
            </a:pathLst>
          </a:custGeom>
          <a:ln w="25400">
            <a:solidFill>
              <a:srgbClr val="0000FF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5515" y="4524380"/>
            <a:ext cx="205940" cy="154455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80" name="TextBox 79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82" name="Freeform 81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75" y="5081220"/>
            <a:ext cx="639525" cy="47964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1579805" y="5638816"/>
            <a:ext cx="320433" cy="426411"/>
            <a:chOff x="1579805" y="5638816"/>
            <a:chExt cx="320433" cy="426411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42" y="5638816"/>
              <a:ext cx="160093" cy="119031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05" y="5781891"/>
              <a:ext cx="160093" cy="119031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45" y="5946196"/>
              <a:ext cx="160093" cy="119031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314" y="5791200"/>
              <a:ext cx="160093" cy="119031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973583" y="5128840"/>
            <a:ext cx="598241" cy="328831"/>
            <a:chOff x="954535" y="5107411"/>
            <a:chExt cx="598241" cy="328831"/>
          </a:xfrm>
        </p:grpSpPr>
        <p:sp>
          <p:nvSpPr>
            <p:cNvPr id="94" name="TextBox 93"/>
            <p:cNvSpPr txBox="1"/>
            <p:nvPr/>
          </p:nvSpPr>
          <p:spPr>
            <a:xfrm>
              <a:off x="990602" y="5107411"/>
              <a:ext cx="5261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954535" y="5205410"/>
              <a:ext cx="59824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Arial Rounded MT Bold" pitchFamily="34" charset="0"/>
                </a:rPr>
                <a:t>Vesicle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100" name="TextBox 99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34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C -0.08003 0.00486 -0.06475 0.06898 -0.07778 0.08264 " pathEditMode="relative" rAng="0" ptsTypes="ff">
                                      <p:cBhvr>
                                        <p:cTn id="1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41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C -0.04966 0.00555 -0.06476 0.06898 -0.07778 0.08264 " pathEditMode="relative" rAng="0" ptsTypes="ff">
                                      <p:cBhvr>
                                        <p:cTn id="1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41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C -0.12205 -0.00278 -0.06476 0.06898 -0.07778 0.08264 " pathEditMode="relative" rAng="0" ptsTypes="ff">
                                      <p:cBhvr>
                                        <p:cTn id="1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C 0.0033 4.07407E-6 0.01076 -0.00116 0.01389 0.00092 C 0.01701 0.00301 0.01927 0.00902 0.01909 0.01157 " pathEditMode="relative" rAng="0" ptsTypes="fsf">
                                      <p:cBhvr>
                                        <p:cTn id="2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00" y="5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5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-304800" y="5878732"/>
            <a:ext cx="4267200" cy="68275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67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0" y="6034599"/>
            <a:ext cx="392908" cy="32711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27" y="5960594"/>
            <a:ext cx="392908" cy="3271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4" y="6034599"/>
            <a:ext cx="392908" cy="327112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2240800" y="4114800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Calcium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35991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Channel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9023" y="5218226"/>
            <a:ext cx="205940" cy="15445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423" y="5216171"/>
            <a:ext cx="205940" cy="1544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23" y="5218226"/>
            <a:ext cx="205940" cy="154455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469130" y="4114800"/>
            <a:ext cx="1212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9933"/>
                </a:solidFill>
                <a:latin typeface="Arial Rounded MT Bold" pitchFamily="34" charset="0"/>
              </a:rPr>
              <a:t>Potassium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1818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9933"/>
                </a:solidFill>
                <a:latin typeface="Arial Rounded MT Bold" pitchFamily="34" charset="0"/>
              </a:rPr>
              <a:t>Channel</a:t>
            </a:r>
          </a:p>
        </p:txBody>
      </p:sp>
      <p:sp>
        <p:nvSpPr>
          <p:cNvPr id="48" name="Freeform 47"/>
          <p:cNvSpPr/>
          <p:nvPr/>
        </p:nvSpPr>
        <p:spPr>
          <a:xfrm>
            <a:off x="2244096" y="4687246"/>
            <a:ext cx="76200" cy="175260"/>
          </a:xfrm>
          <a:custGeom>
            <a:avLst/>
            <a:gdLst>
              <a:gd name="connsiteX0" fmla="*/ 0 w 76200"/>
              <a:gd name="connsiteY0" fmla="*/ 175260 h 175260"/>
              <a:gd name="connsiteX1" fmla="*/ 76200 w 76200"/>
              <a:gd name="connsiteY1" fmla="*/ 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75260">
                <a:moveTo>
                  <a:pt x="0" y="175260"/>
                </a:moveTo>
                <a:lnTo>
                  <a:pt x="76200" y="0"/>
                </a:lnTo>
              </a:path>
            </a:pathLst>
          </a:custGeom>
          <a:ln w="25400">
            <a:solidFill>
              <a:srgbClr val="0000FF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1016238" y="4513352"/>
            <a:ext cx="509344" cy="324661"/>
            <a:chOff x="1016238" y="4513352"/>
            <a:chExt cx="509344" cy="324661"/>
          </a:xfrm>
        </p:grpSpPr>
        <p:sp>
          <p:nvSpPr>
            <p:cNvPr id="78" name="Freeform 77"/>
            <p:cNvSpPr/>
            <p:nvPr/>
          </p:nvSpPr>
          <p:spPr>
            <a:xfrm rot="8058777">
              <a:off x="1283966" y="4712283"/>
              <a:ext cx="76200" cy="175260"/>
            </a:xfrm>
            <a:custGeom>
              <a:avLst/>
              <a:gdLst>
                <a:gd name="connsiteX0" fmla="*/ 0 w 76200"/>
                <a:gd name="connsiteY0" fmla="*/ 175260 h 175260"/>
                <a:gd name="connsiteX1" fmla="*/ 76200 w 76200"/>
                <a:gd name="connsiteY1" fmla="*/ 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175260">
                  <a:moveTo>
                    <a:pt x="0" y="175260"/>
                  </a:moveTo>
                  <a:lnTo>
                    <a:pt x="76200" y="0"/>
                  </a:lnTo>
                </a:path>
              </a:pathLst>
            </a:custGeom>
            <a:ln w="25400">
              <a:solidFill>
                <a:srgbClr val="996633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238" y="4513352"/>
              <a:ext cx="509344" cy="286506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82" name="TextBox 81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84" name="Freeform 83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5515" y="4524380"/>
            <a:ext cx="205940" cy="154455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88" name="TextBox 87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579805" y="5638816"/>
            <a:ext cx="320433" cy="426411"/>
            <a:chOff x="1579805" y="5638816"/>
            <a:chExt cx="320433" cy="426411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42" y="5638816"/>
              <a:ext cx="160093" cy="119031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05" y="5781891"/>
              <a:ext cx="160093" cy="119031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45" y="5946196"/>
              <a:ext cx="160093" cy="119031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314" y="5791200"/>
              <a:ext cx="160093" cy="119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228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/>
      <p:bldP spid="28" grpId="0"/>
      <p:bldP spid="29" grpId="0"/>
      <p:bldP spid="31" grpId="0"/>
      <p:bldP spid="42" grpId="0"/>
      <p:bldP spid="44" grpId="0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-304800" y="5878732"/>
            <a:ext cx="4267200" cy="6827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0" y="6034599"/>
            <a:ext cx="392908" cy="32711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27" y="5960594"/>
            <a:ext cx="392908" cy="3271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4" y="6034599"/>
            <a:ext cx="392908" cy="32711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240800" y="4114800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Calcium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235991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Channel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260" y="4648200"/>
            <a:ext cx="205940" cy="15445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9660" y="4646145"/>
            <a:ext cx="205940" cy="1544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2060" y="4648200"/>
            <a:ext cx="205940" cy="154455"/>
          </a:xfrm>
          <a:prstGeom prst="rect">
            <a:avLst/>
          </a:prstGeom>
        </p:spPr>
      </p:pic>
      <p:sp>
        <p:nvSpPr>
          <p:cNvPr id="76" name="Freeform 75"/>
          <p:cNvSpPr/>
          <p:nvPr/>
        </p:nvSpPr>
        <p:spPr>
          <a:xfrm>
            <a:off x="2244096" y="4687246"/>
            <a:ext cx="76200" cy="175260"/>
          </a:xfrm>
          <a:custGeom>
            <a:avLst/>
            <a:gdLst>
              <a:gd name="connsiteX0" fmla="*/ 0 w 76200"/>
              <a:gd name="connsiteY0" fmla="*/ 175260 h 175260"/>
              <a:gd name="connsiteX1" fmla="*/ 76200 w 76200"/>
              <a:gd name="connsiteY1" fmla="*/ 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75260">
                <a:moveTo>
                  <a:pt x="0" y="175260"/>
                </a:moveTo>
                <a:lnTo>
                  <a:pt x="76200" y="0"/>
                </a:lnTo>
              </a:path>
            </a:pathLst>
          </a:custGeom>
          <a:ln w="25400">
            <a:solidFill>
              <a:srgbClr val="0000FF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5515" y="4524380"/>
            <a:ext cx="205940" cy="154455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80" name="TextBox 79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82" name="Freeform 81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75" y="5081220"/>
            <a:ext cx="639525" cy="47964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1579805" y="5638816"/>
            <a:ext cx="320433" cy="426411"/>
            <a:chOff x="1579805" y="5638816"/>
            <a:chExt cx="320433" cy="426411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42" y="5638816"/>
              <a:ext cx="160093" cy="119031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05" y="5781891"/>
              <a:ext cx="160093" cy="119031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45" y="5946196"/>
              <a:ext cx="160093" cy="119031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314" y="5791200"/>
              <a:ext cx="160093" cy="119031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973583" y="5128840"/>
            <a:ext cx="598241" cy="328831"/>
            <a:chOff x="954535" y="5107411"/>
            <a:chExt cx="598241" cy="328831"/>
          </a:xfrm>
        </p:grpSpPr>
        <p:sp>
          <p:nvSpPr>
            <p:cNvPr id="94" name="TextBox 93"/>
            <p:cNvSpPr txBox="1"/>
            <p:nvPr/>
          </p:nvSpPr>
          <p:spPr>
            <a:xfrm>
              <a:off x="990602" y="5107411"/>
              <a:ext cx="5261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954535" y="5205410"/>
              <a:ext cx="59824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Arial Rounded MT Bold" pitchFamily="34" charset="0"/>
                </a:rPr>
                <a:t>Vesicle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78862" y="3810000"/>
            <a:ext cx="200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 Rounded MT Bold" pitchFamily="34" charset="0"/>
              </a:rPr>
              <a:t>one more time…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31604" y="4724400"/>
            <a:ext cx="5434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1) Positive change in voltage opens calcium channels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231604" y="5012323"/>
            <a:ext cx="4286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2) Calcium influx triggers vesicle release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100" name="TextBox 99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  <p:sp>
        <p:nvSpPr>
          <p:cNvPr id="102" name="Freeform 101"/>
          <p:cNvSpPr/>
          <p:nvPr/>
        </p:nvSpPr>
        <p:spPr>
          <a:xfrm>
            <a:off x="1666874" y="4223752"/>
            <a:ext cx="241974" cy="216867"/>
          </a:xfrm>
          <a:custGeom>
            <a:avLst/>
            <a:gdLst>
              <a:gd name="connsiteX0" fmla="*/ 0 w 1068224"/>
              <a:gd name="connsiteY0" fmla="*/ 606112 h 1121840"/>
              <a:gd name="connsiteX1" fmla="*/ 256374 w 1068224"/>
              <a:gd name="connsiteY1" fmla="*/ 614658 h 1121840"/>
              <a:gd name="connsiteX2" fmla="*/ 341832 w 1068224"/>
              <a:gd name="connsiteY2" fmla="*/ 7906 h 1121840"/>
              <a:gd name="connsiteX3" fmla="*/ 401652 w 1068224"/>
              <a:gd name="connsiteY3" fmla="*/ 1110314 h 1121840"/>
              <a:gd name="connsiteX4" fmla="*/ 487110 w 1068224"/>
              <a:gd name="connsiteY4" fmla="*/ 580475 h 1121840"/>
              <a:gd name="connsiteX5" fmla="*/ 1068224 w 1068224"/>
              <a:gd name="connsiteY5" fmla="*/ 512108 h 1121840"/>
              <a:gd name="connsiteX0" fmla="*/ 0 w 1080130"/>
              <a:gd name="connsiteY0" fmla="*/ 615656 h 1121859"/>
              <a:gd name="connsiteX1" fmla="*/ 268280 w 1080130"/>
              <a:gd name="connsiteY1" fmla="*/ 614677 h 1121859"/>
              <a:gd name="connsiteX2" fmla="*/ 353738 w 1080130"/>
              <a:gd name="connsiteY2" fmla="*/ 7925 h 1121859"/>
              <a:gd name="connsiteX3" fmla="*/ 413558 w 1080130"/>
              <a:gd name="connsiteY3" fmla="*/ 1110333 h 1121859"/>
              <a:gd name="connsiteX4" fmla="*/ 499016 w 1080130"/>
              <a:gd name="connsiteY4" fmla="*/ 580494 h 1121859"/>
              <a:gd name="connsiteX5" fmla="*/ 1080130 w 1080130"/>
              <a:gd name="connsiteY5" fmla="*/ 512127 h 1121859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72987"/>
              <a:gd name="connsiteY0" fmla="*/ 636999 h 1124152"/>
              <a:gd name="connsiteX1" fmla="*/ 273044 w 1072987"/>
              <a:gd name="connsiteY1" fmla="*/ 566964 h 1124152"/>
              <a:gd name="connsiteX2" fmla="*/ 346595 w 1072987"/>
              <a:gd name="connsiteY2" fmla="*/ 10218 h 1124152"/>
              <a:gd name="connsiteX3" fmla="*/ 406415 w 1072987"/>
              <a:gd name="connsiteY3" fmla="*/ 1112626 h 1124152"/>
              <a:gd name="connsiteX4" fmla="*/ 491873 w 1072987"/>
              <a:gd name="connsiteY4" fmla="*/ 582787 h 1124152"/>
              <a:gd name="connsiteX5" fmla="*/ 1072987 w 1072987"/>
              <a:gd name="connsiteY5" fmla="*/ 514420 h 1124152"/>
              <a:gd name="connsiteX0" fmla="*/ 0 w 1072987"/>
              <a:gd name="connsiteY0" fmla="*/ 636625 h 1123778"/>
              <a:gd name="connsiteX1" fmla="*/ 273044 w 1072987"/>
              <a:gd name="connsiteY1" fmla="*/ 566590 h 1123778"/>
              <a:gd name="connsiteX2" fmla="*/ 346595 w 1072987"/>
              <a:gd name="connsiteY2" fmla="*/ 9844 h 1123778"/>
              <a:gd name="connsiteX3" fmla="*/ 406415 w 1072987"/>
              <a:gd name="connsiteY3" fmla="*/ 1112252 h 1123778"/>
              <a:gd name="connsiteX4" fmla="*/ 491873 w 1072987"/>
              <a:gd name="connsiteY4" fmla="*/ 582413 h 1123778"/>
              <a:gd name="connsiteX5" fmla="*/ 1072987 w 1072987"/>
              <a:gd name="connsiteY5" fmla="*/ 514046 h 1123778"/>
              <a:gd name="connsiteX0" fmla="*/ 0 w 1072987"/>
              <a:gd name="connsiteY0" fmla="*/ 636625 h 1126289"/>
              <a:gd name="connsiteX1" fmla="*/ 273044 w 1072987"/>
              <a:gd name="connsiteY1" fmla="*/ 566590 h 1126289"/>
              <a:gd name="connsiteX2" fmla="*/ 346595 w 1072987"/>
              <a:gd name="connsiteY2" fmla="*/ 9844 h 1126289"/>
              <a:gd name="connsiteX3" fmla="*/ 406415 w 1072987"/>
              <a:gd name="connsiteY3" fmla="*/ 1112252 h 1126289"/>
              <a:gd name="connsiteX4" fmla="*/ 482348 w 1072987"/>
              <a:gd name="connsiteY4" fmla="*/ 625276 h 1126289"/>
              <a:gd name="connsiteX5" fmla="*/ 1072987 w 1072987"/>
              <a:gd name="connsiteY5" fmla="*/ 514046 h 1126289"/>
              <a:gd name="connsiteX0" fmla="*/ 0 w 1072987"/>
              <a:gd name="connsiteY0" fmla="*/ 636625 h 1127539"/>
              <a:gd name="connsiteX1" fmla="*/ 273044 w 1072987"/>
              <a:gd name="connsiteY1" fmla="*/ 566590 h 1127539"/>
              <a:gd name="connsiteX2" fmla="*/ 346595 w 1072987"/>
              <a:gd name="connsiteY2" fmla="*/ 9844 h 1127539"/>
              <a:gd name="connsiteX3" fmla="*/ 406415 w 1072987"/>
              <a:gd name="connsiteY3" fmla="*/ 1112252 h 1127539"/>
              <a:gd name="connsiteX4" fmla="*/ 482348 w 1072987"/>
              <a:gd name="connsiteY4" fmla="*/ 644326 h 1127539"/>
              <a:gd name="connsiteX5" fmla="*/ 1072987 w 1072987"/>
              <a:gd name="connsiteY5" fmla="*/ 514046 h 1127539"/>
              <a:gd name="connsiteX0" fmla="*/ 0 w 1072987"/>
              <a:gd name="connsiteY0" fmla="*/ 635736 h 1098767"/>
              <a:gd name="connsiteX1" fmla="*/ 273044 w 1072987"/>
              <a:gd name="connsiteY1" fmla="*/ 565701 h 1098767"/>
              <a:gd name="connsiteX2" fmla="*/ 346595 w 1072987"/>
              <a:gd name="connsiteY2" fmla="*/ 8955 h 1098767"/>
              <a:gd name="connsiteX3" fmla="*/ 384983 w 1072987"/>
              <a:gd name="connsiteY3" fmla="*/ 1082788 h 1098767"/>
              <a:gd name="connsiteX4" fmla="*/ 482348 w 1072987"/>
              <a:gd name="connsiteY4" fmla="*/ 643437 h 1098767"/>
              <a:gd name="connsiteX5" fmla="*/ 1072987 w 1072987"/>
              <a:gd name="connsiteY5" fmla="*/ 513157 h 1098767"/>
              <a:gd name="connsiteX0" fmla="*/ 0 w 844387"/>
              <a:gd name="connsiteY0" fmla="*/ 635736 h 1098406"/>
              <a:gd name="connsiteX1" fmla="*/ 273044 w 844387"/>
              <a:gd name="connsiteY1" fmla="*/ 565701 h 1098406"/>
              <a:gd name="connsiteX2" fmla="*/ 346595 w 844387"/>
              <a:gd name="connsiteY2" fmla="*/ 8955 h 1098406"/>
              <a:gd name="connsiteX3" fmla="*/ 384983 w 844387"/>
              <a:gd name="connsiteY3" fmla="*/ 1082788 h 1098406"/>
              <a:gd name="connsiteX4" fmla="*/ 482348 w 844387"/>
              <a:gd name="connsiteY4" fmla="*/ 643437 h 1098406"/>
              <a:gd name="connsiteX5" fmla="*/ 844387 w 844387"/>
              <a:gd name="connsiteY5" fmla="*/ 589357 h 1098406"/>
              <a:gd name="connsiteX0" fmla="*/ 0 w 844387"/>
              <a:gd name="connsiteY0" fmla="*/ 635736 h 1101268"/>
              <a:gd name="connsiteX1" fmla="*/ 273044 w 844387"/>
              <a:gd name="connsiteY1" fmla="*/ 565701 h 1101268"/>
              <a:gd name="connsiteX2" fmla="*/ 346595 w 844387"/>
              <a:gd name="connsiteY2" fmla="*/ 8955 h 1101268"/>
              <a:gd name="connsiteX3" fmla="*/ 384983 w 844387"/>
              <a:gd name="connsiteY3" fmla="*/ 1082788 h 1101268"/>
              <a:gd name="connsiteX4" fmla="*/ 494254 w 844387"/>
              <a:gd name="connsiteY4" fmla="*/ 681537 h 1101268"/>
              <a:gd name="connsiteX5" fmla="*/ 844387 w 844387"/>
              <a:gd name="connsiteY5" fmla="*/ 589357 h 1101268"/>
              <a:gd name="connsiteX0" fmla="*/ 0 w 863437"/>
              <a:gd name="connsiteY0" fmla="*/ 635736 h 1101025"/>
              <a:gd name="connsiteX1" fmla="*/ 273044 w 863437"/>
              <a:gd name="connsiteY1" fmla="*/ 565701 h 1101025"/>
              <a:gd name="connsiteX2" fmla="*/ 346595 w 863437"/>
              <a:gd name="connsiteY2" fmla="*/ 8955 h 1101025"/>
              <a:gd name="connsiteX3" fmla="*/ 384983 w 863437"/>
              <a:gd name="connsiteY3" fmla="*/ 1082788 h 1101025"/>
              <a:gd name="connsiteX4" fmla="*/ 494254 w 863437"/>
              <a:gd name="connsiteY4" fmla="*/ 681537 h 1101025"/>
              <a:gd name="connsiteX5" fmla="*/ 863437 w 863437"/>
              <a:gd name="connsiteY5" fmla="*/ 632219 h 1101025"/>
              <a:gd name="connsiteX0" fmla="*/ 0 w 863437"/>
              <a:gd name="connsiteY0" fmla="*/ 631285 h 938841"/>
              <a:gd name="connsiteX1" fmla="*/ 273044 w 863437"/>
              <a:gd name="connsiteY1" fmla="*/ 561250 h 938841"/>
              <a:gd name="connsiteX2" fmla="*/ 346595 w 863437"/>
              <a:gd name="connsiteY2" fmla="*/ 4504 h 938841"/>
              <a:gd name="connsiteX3" fmla="*/ 387364 w 863437"/>
              <a:gd name="connsiteY3" fmla="*/ 914030 h 938841"/>
              <a:gd name="connsiteX4" fmla="*/ 494254 w 863437"/>
              <a:gd name="connsiteY4" fmla="*/ 677086 h 938841"/>
              <a:gd name="connsiteX5" fmla="*/ 863437 w 863437"/>
              <a:gd name="connsiteY5" fmla="*/ 627768 h 938841"/>
              <a:gd name="connsiteX0" fmla="*/ 0 w 863437"/>
              <a:gd name="connsiteY0" fmla="*/ 631744 h 939300"/>
              <a:gd name="connsiteX1" fmla="*/ 275426 w 863437"/>
              <a:gd name="connsiteY1" fmla="*/ 547421 h 939300"/>
              <a:gd name="connsiteX2" fmla="*/ 346595 w 863437"/>
              <a:gd name="connsiteY2" fmla="*/ 4963 h 939300"/>
              <a:gd name="connsiteX3" fmla="*/ 387364 w 863437"/>
              <a:gd name="connsiteY3" fmla="*/ 914489 h 939300"/>
              <a:gd name="connsiteX4" fmla="*/ 494254 w 863437"/>
              <a:gd name="connsiteY4" fmla="*/ 677545 h 939300"/>
              <a:gd name="connsiteX5" fmla="*/ 863437 w 863437"/>
              <a:gd name="connsiteY5" fmla="*/ 628227 h 93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3437" h="939300">
                <a:moveTo>
                  <a:pt x="0" y="631744"/>
                </a:moveTo>
                <a:cubicBezTo>
                  <a:pt x="125894" y="643004"/>
                  <a:pt x="234328" y="628071"/>
                  <a:pt x="275426" y="547421"/>
                </a:cubicBezTo>
                <a:cubicBezTo>
                  <a:pt x="316524" y="466771"/>
                  <a:pt x="327939" y="-56215"/>
                  <a:pt x="346595" y="4963"/>
                </a:cubicBezTo>
                <a:cubicBezTo>
                  <a:pt x="365251" y="66141"/>
                  <a:pt x="362754" y="802392"/>
                  <a:pt x="387364" y="914489"/>
                </a:cubicBezTo>
                <a:cubicBezTo>
                  <a:pt x="411974" y="1026586"/>
                  <a:pt x="414908" y="725255"/>
                  <a:pt x="494254" y="677545"/>
                </a:cubicBezTo>
                <a:cubicBezTo>
                  <a:pt x="573600" y="629835"/>
                  <a:pt x="863437" y="628227"/>
                  <a:pt x="863437" y="628227"/>
                </a:cubicBezTo>
              </a:path>
            </a:pathLst>
          </a:custGeom>
          <a:ln w="19050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22293" y="4353123"/>
            <a:ext cx="954107" cy="447477"/>
            <a:chOff x="722293" y="4353123"/>
            <a:chExt cx="954107" cy="447477"/>
          </a:xfrm>
        </p:grpSpPr>
        <p:sp>
          <p:nvSpPr>
            <p:cNvPr id="22" name="TextBox 21"/>
            <p:cNvSpPr txBox="1"/>
            <p:nvPr/>
          </p:nvSpPr>
          <p:spPr>
            <a:xfrm>
              <a:off x="834503" y="4353123"/>
              <a:ext cx="7296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action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22293" y="4492823"/>
              <a:ext cx="9541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potential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577340" y="5638800"/>
            <a:ext cx="320433" cy="426411"/>
            <a:chOff x="1579805" y="5638816"/>
            <a:chExt cx="320433" cy="426411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42" y="5638816"/>
              <a:ext cx="160093" cy="119031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05" y="5781891"/>
              <a:ext cx="160093" cy="119031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45" y="5946196"/>
              <a:ext cx="160093" cy="119031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314" y="5791200"/>
              <a:ext cx="160093" cy="119031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69130" y="4114800"/>
            <a:ext cx="1870633" cy="1257881"/>
            <a:chOff x="469130" y="4114800"/>
            <a:chExt cx="1870633" cy="1257881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29023" y="5218226"/>
              <a:ext cx="205940" cy="154455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81423" y="5216171"/>
              <a:ext cx="205940" cy="154455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33823" y="5218226"/>
              <a:ext cx="205940" cy="154455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469130" y="4114800"/>
              <a:ext cx="12123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9933"/>
                  </a:solidFill>
                  <a:latin typeface="Arial Rounded MT Bold" pitchFamily="34" charset="0"/>
                </a:rPr>
                <a:t>Potassium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71818" y="4288629"/>
              <a:ext cx="100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9933"/>
                  </a:solidFill>
                  <a:latin typeface="Arial Rounded MT Bold" pitchFamily="34" charset="0"/>
                </a:rPr>
                <a:t>Channel</a:t>
              </a:r>
            </a:p>
          </p:txBody>
        </p:sp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67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2615212" y="6191746"/>
            <a:ext cx="729322" cy="629031"/>
            <a:chOff x="4457700" y="3947242"/>
            <a:chExt cx="729322" cy="62903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8</a:t>
                </a:r>
              </a:p>
            </p:txBody>
          </p:sp>
        </p:grpSp>
      </p:grpSp>
      <p:pic>
        <p:nvPicPr>
          <p:cNvPr id="56" name="Picture 2" descr="neuron interactions">
            <a:extLst>
              <a:ext uri="{FF2B5EF4-FFF2-40B4-BE49-F238E27FC236}">
                <a16:creationId xmlns:a16="http://schemas.microsoft.com/office/drawing/2014/main" id="{BE185DAC-ED96-4615-BF32-384F9529C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260" y="1228896"/>
            <a:ext cx="4090388" cy="229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0017 0.01898 L 0.00017 0.08472 " pathEditMode="relative" rAng="0" ptsTypes="FFF">
                                      <p:cBhvr>
                                        <p:cTn id="47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C -0.08003 0.00486 -0.06475 0.06898 -0.07778 0.08264 " pathEditMode="relative" rAng="0" ptsTypes="ff">
                                      <p:cBhvr>
                                        <p:cTn id="6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412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C -0.04966 0.00555 -0.06476 0.06898 -0.07778 0.08264 " pathEditMode="relative" rAng="0" ptsTypes="ff">
                                      <p:cBhvr>
                                        <p:cTn id="6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41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C -0.12205 -0.00278 -0.06476 0.06898 -0.07778 0.08264 " pathEditMode="relative" rAng="0" ptsTypes="ff">
                                      <p:cBhvr>
                                        <p:cTn id="6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C 0.0033 4.07407E-6 0.01076 -0.00116 0.01389 0.00092 C 0.01701 0.00301 0.01927 0.00902 0.01909 0.01157 " pathEditMode="relative" rAng="0" ptsTypes="fsf">
                                      <p:cBhvr>
                                        <p:cTn id="7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00" y="5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97" grpId="0"/>
      <p:bldP spid="102" grpId="0" animBg="1"/>
      <p:bldP spid="102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5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-304800" y="5878732"/>
            <a:ext cx="4267200" cy="6827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0" y="6034599"/>
            <a:ext cx="392908" cy="32711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27" y="5960594"/>
            <a:ext cx="392908" cy="3271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4" y="6034599"/>
            <a:ext cx="392908" cy="327112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2240800" y="4114800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Calcium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35991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Channel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9023" y="5218226"/>
            <a:ext cx="205940" cy="15445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423" y="5216171"/>
            <a:ext cx="205940" cy="1544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23" y="5218226"/>
            <a:ext cx="205940" cy="15445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130" y="4114800"/>
            <a:ext cx="1212383" cy="512383"/>
            <a:chOff x="469130" y="4114800"/>
            <a:chExt cx="1212383" cy="512383"/>
          </a:xfrm>
        </p:grpSpPr>
        <p:sp>
          <p:nvSpPr>
            <p:cNvPr id="76" name="TextBox 75"/>
            <p:cNvSpPr txBox="1"/>
            <p:nvPr/>
          </p:nvSpPr>
          <p:spPr>
            <a:xfrm>
              <a:off x="469130" y="4114800"/>
              <a:ext cx="12123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9933"/>
                  </a:solidFill>
                  <a:latin typeface="Arial Rounded MT Bold" pitchFamily="34" charset="0"/>
                </a:rPr>
                <a:t>Potassium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71818" y="4288629"/>
              <a:ext cx="100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9933"/>
                  </a:solidFill>
                  <a:latin typeface="Arial Rounded MT Bold" pitchFamily="34" charset="0"/>
                </a:rPr>
                <a:t>Channel</a:t>
              </a:r>
            </a:p>
          </p:txBody>
        </p:sp>
      </p:grpSp>
      <p:sp>
        <p:nvSpPr>
          <p:cNvPr id="48" name="Freeform 47"/>
          <p:cNvSpPr/>
          <p:nvPr/>
        </p:nvSpPr>
        <p:spPr>
          <a:xfrm>
            <a:off x="2244096" y="4687246"/>
            <a:ext cx="76200" cy="175260"/>
          </a:xfrm>
          <a:custGeom>
            <a:avLst/>
            <a:gdLst>
              <a:gd name="connsiteX0" fmla="*/ 0 w 76200"/>
              <a:gd name="connsiteY0" fmla="*/ 175260 h 175260"/>
              <a:gd name="connsiteX1" fmla="*/ 76200 w 76200"/>
              <a:gd name="connsiteY1" fmla="*/ 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75260">
                <a:moveTo>
                  <a:pt x="0" y="175260"/>
                </a:moveTo>
                <a:lnTo>
                  <a:pt x="76200" y="0"/>
                </a:lnTo>
              </a:path>
            </a:pathLst>
          </a:custGeom>
          <a:ln w="25400">
            <a:solidFill>
              <a:srgbClr val="0000FF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1016238" y="4513352"/>
            <a:ext cx="509344" cy="324661"/>
            <a:chOff x="1016238" y="4513352"/>
            <a:chExt cx="509344" cy="324661"/>
          </a:xfrm>
        </p:grpSpPr>
        <p:sp>
          <p:nvSpPr>
            <p:cNvPr id="78" name="Freeform 77"/>
            <p:cNvSpPr/>
            <p:nvPr/>
          </p:nvSpPr>
          <p:spPr>
            <a:xfrm rot="8058777">
              <a:off x="1283966" y="4712283"/>
              <a:ext cx="76200" cy="175260"/>
            </a:xfrm>
            <a:custGeom>
              <a:avLst/>
              <a:gdLst>
                <a:gd name="connsiteX0" fmla="*/ 0 w 76200"/>
                <a:gd name="connsiteY0" fmla="*/ 175260 h 175260"/>
                <a:gd name="connsiteX1" fmla="*/ 76200 w 76200"/>
                <a:gd name="connsiteY1" fmla="*/ 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175260">
                  <a:moveTo>
                    <a:pt x="0" y="175260"/>
                  </a:moveTo>
                  <a:lnTo>
                    <a:pt x="76200" y="0"/>
                  </a:lnTo>
                </a:path>
              </a:pathLst>
            </a:custGeom>
            <a:ln w="25400">
              <a:solidFill>
                <a:srgbClr val="996633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238" y="4513352"/>
              <a:ext cx="509344" cy="286506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82" name="TextBox 81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84" name="Freeform 83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5515" y="4524380"/>
            <a:ext cx="205940" cy="154455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88" name="TextBox 87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3231604" y="4724400"/>
            <a:ext cx="5434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1) Positive change in voltage opens calcium channels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231604" y="5012323"/>
            <a:ext cx="4286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2) Calcium influx triggers vesicle release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231604" y="5300246"/>
            <a:ext cx="495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3) Opening potassium channels causes negative</a:t>
            </a:r>
          </a:p>
          <a:p>
            <a:r>
              <a:rPr lang="en-US" sz="1600" dirty="0">
                <a:latin typeface="Arial Rounded MT Bold" pitchFamily="34" charset="0"/>
              </a:rPr>
              <a:t>     change in voltage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78862" y="3810000"/>
            <a:ext cx="200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 Rounded MT Bold" pitchFamily="34" charset="0"/>
              </a:rPr>
              <a:t>one more time…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243130" y="5816025"/>
            <a:ext cx="5386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4) Negative change in voltage: calcium channels </a:t>
            </a:r>
            <a:r>
              <a:rPr lang="en-US" sz="1600" i="1" dirty="0">
                <a:latin typeface="Arial Rounded MT Bold" pitchFamily="34" charset="0"/>
              </a:rPr>
              <a:t>less</a:t>
            </a:r>
          </a:p>
          <a:p>
            <a:r>
              <a:rPr lang="en-US" sz="1600" dirty="0">
                <a:latin typeface="Arial Rounded MT Bold" pitchFamily="34" charset="0"/>
              </a:rPr>
              <a:t>     likely to open.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67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1"/>
          <p:cNvSpPr/>
          <p:nvPr/>
        </p:nvSpPr>
        <p:spPr>
          <a:xfrm>
            <a:off x="1666874" y="4803787"/>
            <a:ext cx="241974" cy="216867"/>
          </a:xfrm>
          <a:custGeom>
            <a:avLst/>
            <a:gdLst>
              <a:gd name="connsiteX0" fmla="*/ 0 w 1068224"/>
              <a:gd name="connsiteY0" fmla="*/ 606112 h 1121840"/>
              <a:gd name="connsiteX1" fmla="*/ 256374 w 1068224"/>
              <a:gd name="connsiteY1" fmla="*/ 614658 h 1121840"/>
              <a:gd name="connsiteX2" fmla="*/ 341832 w 1068224"/>
              <a:gd name="connsiteY2" fmla="*/ 7906 h 1121840"/>
              <a:gd name="connsiteX3" fmla="*/ 401652 w 1068224"/>
              <a:gd name="connsiteY3" fmla="*/ 1110314 h 1121840"/>
              <a:gd name="connsiteX4" fmla="*/ 487110 w 1068224"/>
              <a:gd name="connsiteY4" fmla="*/ 580475 h 1121840"/>
              <a:gd name="connsiteX5" fmla="*/ 1068224 w 1068224"/>
              <a:gd name="connsiteY5" fmla="*/ 512108 h 1121840"/>
              <a:gd name="connsiteX0" fmla="*/ 0 w 1080130"/>
              <a:gd name="connsiteY0" fmla="*/ 615656 h 1121859"/>
              <a:gd name="connsiteX1" fmla="*/ 268280 w 1080130"/>
              <a:gd name="connsiteY1" fmla="*/ 614677 h 1121859"/>
              <a:gd name="connsiteX2" fmla="*/ 353738 w 1080130"/>
              <a:gd name="connsiteY2" fmla="*/ 7925 h 1121859"/>
              <a:gd name="connsiteX3" fmla="*/ 413558 w 1080130"/>
              <a:gd name="connsiteY3" fmla="*/ 1110333 h 1121859"/>
              <a:gd name="connsiteX4" fmla="*/ 499016 w 1080130"/>
              <a:gd name="connsiteY4" fmla="*/ 580494 h 1121859"/>
              <a:gd name="connsiteX5" fmla="*/ 1080130 w 1080130"/>
              <a:gd name="connsiteY5" fmla="*/ 512127 h 1121859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72987"/>
              <a:gd name="connsiteY0" fmla="*/ 636999 h 1124152"/>
              <a:gd name="connsiteX1" fmla="*/ 273044 w 1072987"/>
              <a:gd name="connsiteY1" fmla="*/ 566964 h 1124152"/>
              <a:gd name="connsiteX2" fmla="*/ 346595 w 1072987"/>
              <a:gd name="connsiteY2" fmla="*/ 10218 h 1124152"/>
              <a:gd name="connsiteX3" fmla="*/ 406415 w 1072987"/>
              <a:gd name="connsiteY3" fmla="*/ 1112626 h 1124152"/>
              <a:gd name="connsiteX4" fmla="*/ 491873 w 1072987"/>
              <a:gd name="connsiteY4" fmla="*/ 582787 h 1124152"/>
              <a:gd name="connsiteX5" fmla="*/ 1072987 w 1072987"/>
              <a:gd name="connsiteY5" fmla="*/ 514420 h 1124152"/>
              <a:gd name="connsiteX0" fmla="*/ 0 w 1072987"/>
              <a:gd name="connsiteY0" fmla="*/ 636625 h 1123778"/>
              <a:gd name="connsiteX1" fmla="*/ 273044 w 1072987"/>
              <a:gd name="connsiteY1" fmla="*/ 566590 h 1123778"/>
              <a:gd name="connsiteX2" fmla="*/ 346595 w 1072987"/>
              <a:gd name="connsiteY2" fmla="*/ 9844 h 1123778"/>
              <a:gd name="connsiteX3" fmla="*/ 406415 w 1072987"/>
              <a:gd name="connsiteY3" fmla="*/ 1112252 h 1123778"/>
              <a:gd name="connsiteX4" fmla="*/ 491873 w 1072987"/>
              <a:gd name="connsiteY4" fmla="*/ 582413 h 1123778"/>
              <a:gd name="connsiteX5" fmla="*/ 1072987 w 1072987"/>
              <a:gd name="connsiteY5" fmla="*/ 514046 h 1123778"/>
              <a:gd name="connsiteX0" fmla="*/ 0 w 1072987"/>
              <a:gd name="connsiteY0" fmla="*/ 636625 h 1126289"/>
              <a:gd name="connsiteX1" fmla="*/ 273044 w 1072987"/>
              <a:gd name="connsiteY1" fmla="*/ 566590 h 1126289"/>
              <a:gd name="connsiteX2" fmla="*/ 346595 w 1072987"/>
              <a:gd name="connsiteY2" fmla="*/ 9844 h 1126289"/>
              <a:gd name="connsiteX3" fmla="*/ 406415 w 1072987"/>
              <a:gd name="connsiteY3" fmla="*/ 1112252 h 1126289"/>
              <a:gd name="connsiteX4" fmla="*/ 482348 w 1072987"/>
              <a:gd name="connsiteY4" fmla="*/ 625276 h 1126289"/>
              <a:gd name="connsiteX5" fmla="*/ 1072987 w 1072987"/>
              <a:gd name="connsiteY5" fmla="*/ 514046 h 1126289"/>
              <a:gd name="connsiteX0" fmla="*/ 0 w 1072987"/>
              <a:gd name="connsiteY0" fmla="*/ 636625 h 1127539"/>
              <a:gd name="connsiteX1" fmla="*/ 273044 w 1072987"/>
              <a:gd name="connsiteY1" fmla="*/ 566590 h 1127539"/>
              <a:gd name="connsiteX2" fmla="*/ 346595 w 1072987"/>
              <a:gd name="connsiteY2" fmla="*/ 9844 h 1127539"/>
              <a:gd name="connsiteX3" fmla="*/ 406415 w 1072987"/>
              <a:gd name="connsiteY3" fmla="*/ 1112252 h 1127539"/>
              <a:gd name="connsiteX4" fmla="*/ 482348 w 1072987"/>
              <a:gd name="connsiteY4" fmla="*/ 644326 h 1127539"/>
              <a:gd name="connsiteX5" fmla="*/ 1072987 w 1072987"/>
              <a:gd name="connsiteY5" fmla="*/ 514046 h 1127539"/>
              <a:gd name="connsiteX0" fmla="*/ 0 w 1072987"/>
              <a:gd name="connsiteY0" fmla="*/ 635736 h 1098767"/>
              <a:gd name="connsiteX1" fmla="*/ 273044 w 1072987"/>
              <a:gd name="connsiteY1" fmla="*/ 565701 h 1098767"/>
              <a:gd name="connsiteX2" fmla="*/ 346595 w 1072987"/>
              <a:gd name="connsiteY2" fmla="*/ 8955 h 1098767"/>
              <a:gd name="connsiteX3" fmla="*/ 384983 w 1072987"/>
              <a:gd name="connsiteY3" fmla="*/ 1082788 h 1098767"/>
              <a:gd name="connsiteX4" fmla="*/ 482348 w 1072987"/>
              <a:gd name="connsiteY4" fmla="*/ 643437 h 1098767"/>
              <a:gd name="connsiteX5" fmla="*/ 1072987 w 1072987"/>
              <a:gd name="connsiteY5" fmla="*/ 513157 h 1098767"/>
              <a:gd name="connsiteX0" fmla="*/ 0 w 844387"/>
              <a:gd name="connsiteY0" fmla="*/ 635736 h 1098406"/>
              <a:gd name="connsiteX1" fmla="*/ 273044 w 844387"/>
              <a:gd name="connsiteY1" fmla="*/ 565701 h 1098406"/>
              <a:gd name="connsiteX2" fmla="*/ 346595 w 844387"/>
              <a:gd name="connsiteY2" fmla="*/ 8955 h 1098406"/>
              <a:gd name="connsiteX3" fmla="*/ 384983 w 844387"/>
              <a:gd name="connsiteY3" fmla="*/ 1082788 h 1098406"/>
              <a:gd name="connsiteX4" fmla="*/ 482348 w 844387"/>
              <a:gd name="connsiteY4" fmla="*/ 643437 h 1098406"/>
              <a:gd name="connsiteX5" fmla="*/ 844387 w 844387"/>
              <a:gd name="connsiteY5" fmla="*/ 589357 h 1098406"/>
              <a:gd name="connsiteX0" fmla="*/ 0 w 844387"/>
              <a:gd name="connsiteY0" fmla="*/ 635736 h 1101268"/>
              <a:gd name="connsiteX1" fmla="*/ 273044 w 844387"/>
              <a:gd name="connsiteY1" fmla="*/ 565701 h 1101268"/>
              <a:gd name="connsiteX2" fmla="*/ 346595 w 844387"/>
              <a:gd name="connsiteY2" fmla="*/ 8955 h 1101268"/>
              <a:gd name="connsiteX3" fmla="*/ 384983 w 844387"/>
              <a:gd name="connsiteY3" fmla="*/ 1082788 h 1101268"/>
              <a:gd name="connsiteX4" fmla="*/ 494254 w 844387"/>
              <a:gd name="connsiteY4" fmla="*/ 681537 h 1101268"/>
              <a:gd name="connsiteX5" fmla="*/ 844387 w 844387"/>
              <a:gd name="connsiteY5" fmla="*/ 589357 h 1101268"/>
              <a:gd name="connsiteX0" fmla="*/ 0 w 863437"/>
              <a:gd name="connsiteY0" fmla="*/ 635736 h 1101025"/>
              <a:gd name="connsiteX1" fmla="*/ 273044 w 863437"/>
              <a:gd name="connsiteY1" fmla="*/ 565701 h 1101025"/>
              <a:gd name="connsiteX2" fmla="*/ 346595 w 863437"/>
              <a:gd name="connsiteY2" fmla="*/ 8955 h 1101025"/>
              <a:gd name="connsiteX3" fmla="*/ 384983 w 863437"/>
              <a:gd name="connsiteY3" fmla="*/ 1082788 h 1101025"/>
              <a:gd name="connsiteX4" fmla="*/ 494254 w 863437"/>
              <a:gd name="connsiteY4" fmla="*/ 681537 h 1101025"/>
              <a:gd name="connsiteX5" fmla="*/ 863437 w 863437"/>
              <a:gd name="connsiteY5" fmla="*/ 632219 h 1101025"/>
              <a:gd name="connsiteX0" fmla="*/ 0 w 863437"/>
              <a:gd name="connsiteY0" fmla="*/ 631285 h 938841"/>
              <a:gd name="connsiteX1" fmla="*/ 273044 w 863437"/>
              <a:gd name="connsiteY1" fmla="*/ 561250 h 938841"/>
              <a:gd name="connsiteX2" fmla="*/ 346595 w 863437"/>
              <a:gd name="connsiteY2" fmla="*/ 4504 h 938841"/>
              <a:gd name="connsiteX3" fmla="*/ 387364 w 863437"/>
              <a:gd name="connsiteY3" fmla="*/ 914030 h 938841"/>
              <a:gd name="connsiteX4" fmla="*/ 494254 w 863437"/>
              <a:gd name="connsiteY4" fmla="*/ 677086 h 938841"/>
              <a:gd name="connsiteX5" fmla="*/ 863437 w 863437"/>
              <a:gd name="connsiteY5" fmla="*/ 627768 h 938841"/>
              <a:gd name="connsiteX0" fmla="*/ 0 w 863437"/>
              <a:gd name="connsiteY0" fmla="*/ 631744 h 939300"/>
              <a:gd name="connsiteX1" fmla="*/ 275426 w 863437"/>
              <a:gd name="connsiteY1" fmla="*/ 547421 h 939300"/>
              <a:gd name="connsiteX2" fmla="*/ 346595 w 863437"/>
              <a:gd name="connsiteY2" fmla="*/ 4963 h 939300"/>
              <a:gd name="connsiteX3" fmla="*/ 387364 w 863437"/>
              <a:gd name="connsiteY3" fmla="*/ 914489 h 939300"/>
              <a:gd name="connsiteX4" fmla="*/ 494254 w 863437"/>
              <a:gd name="connsiteY4" fmla="*/ 677545 h 939300"/>
              <a:gd name="connsiteX5" fmla="*/ 863437 w 863437"/>
              <a:gd name="connsiteY5" fmla="*/ 628227 h 93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3437" h="939300">
                <a:moveTo>
                  <a:pt x="0" y="631744"/>
                </a:moveTo>
                <a:cubicBezTo>
                  <a:pt x="125894" y="643004"/>
                  <a:pt x="234328" y="628071"/>
                  <a:pt x="275426" y="547421"/>
                </a:cubicBezTo>
                <a:cubicBezTo>
                  <a:pt x="316524" y="466771"/>
                  <a:pt x="327939" y="-56215"/>
                  <a:pt x="346595" y="4963"/>
                </a:cubicBezTo>
                <a:cubicBezTo>
                  <a:pt x="365251" y="66141"/>
                  <a:pt x="362754" y="802392"/>
                  <a:pt x="387364" y="914489"/>
                </a:cubicBezTo>
                <a:cubicBezTo>
                  <a:pt x="411974" y="1026586"/>
                  <a:pt x="414908" y="725255"/>
                  <a:pt x="494254" y="677545"/>
                </a:cubicBezTo>
                <a:cubicBezTo>
                  <a:pt x="573600" y="629835"/>
                  <a:pt x="863437" y="628227"/>
                  <a:pt x="863437" y="628227"/>
                </a:cubicBezTo>
              </a:path>
            </a:pathLst>
          </a:custGeom>
          <a:ln w="19050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/>
          <p:cNvGrpSpPr/>
          <p:nvPr/>
        </p:nvGrpSpPr>
        <p:grpSpPr>
          <a:xfrm>
            <a:off x="722293" y="4353123"/>
            <a:ext cx="954107" cy="447477"/>
            <a:chOff x="722293" y="4353123"/>
            <a:chExt cx="954107" cy="447477"/>
          </a:xfrm>
        </p:grpSpPr>
        <p:sp>
          <p:nvSpPr>
            <p:cNvPr id="99" name="TextBox 98"/>
            <p:cNvSpPr txBox="1"/>
            <p:nvPr/>
          </p:nvSpPr>
          <p:spPr>
            <a:xfrm>
              <a:off x="834503" y="4353123"/>
              <a:ext cx="7296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action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22293" y="4492823"/>
              <a:ext cx="9541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potential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2615212" y="6191746"/>
            <a:ext cx="729322" cy="629031"/>
            <a:chOff x="4457700" y="3947242"/>
            <a:chExt cx="729322" cy="629031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07" name="Group 106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108" name="Freeform 10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extBox 108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794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/>
      <p:bldP spid="28" grpId="0"/>
      <p:bldP spid="29" grpId="0"/>
      <p:bldP spid="31" grpId="0"/>
      <p:bldP spid="42" grpId="0"/>
      <p:bldP spid="44" grpId="0"/>
      <p:bldP spid="19" grpId="0" animBg="1"/>
      <p:bldP spid="93" grpId="0"/>
      <p:bldP spid="94" grpId="0"/>
      <p:bldP spid="95" grpId="0"/>
      <p:bldP spid="95" grpId="1"/>
      <p:bldP spid="96" grpId="0"/>
      <p:bldP spid="97" grpId="0"/>
      <p:bldP spid="97" grpId="1"/>
      <p:bldP spid="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447800" y="1365346"/>
            <a:ext cx="2819400" cy="4550453"/>
            <a:chOff x="1219200" y="1365346"/>
            <a:chExt cx="2819400" cy="4550453"/>
          </a:xfrm>
        </p:grpSpPr>
        <p:pic>
          <p:nvPicPr>
            <p:cNvPr id="51" name="Picture 2" descr="http://theformofmoney.blogharbor.com/OpiumDividendMovi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365346"/>
              <a:ext cx="2819400" cy="4280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1823455" y="5638800"/>
              <a:ext cx="16108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Arial Rounded MT Bold" pitchFamily="34" charset="0"/>
                </a:rPr>
                <a:t>The Dividend, 1916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663331" y="1365346"/>
            <a:ext cx="2880469" cy="4550453"/>
            <a:chOff x="4191000" y="1365346"/>
            <a:chExt cx="2880469" cy="455045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" t="2783"/>
            <a:stretch/>
          </p:blipFill>
          <p:spPr>
            <a:xfrm>
              <a:off x="4290760" y="1365346"/>
              <a:ext cx="2643440" cy="4280154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4191000" y="5638800"/>
              <a:ext cx="2880469" cy="276999"/>
              <a:chOff x="4191000" y="5638800"/>
              <a:chExt cx="2880469" cy="276999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4191000" y="5638800"/>
                <a:ext cx="28804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latin typeface="Arial Rounded MT Bold" pitchFamily="34" charset="0"/>
                  </a:rPr>
                  <a:t>January 26, 2013     New York Times</a:t>
                </a: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631180" y="57591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8" name="Rectangle 57"/>
          <p:cNvSpPr/>
          <p:nvPr/>
        </p:nvSpPr>
        <p:spPr>
          <a:xfrm>
            <a:off x="4852982" y="4764885"/>
            <a:ext cx="2468880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493543" y="4579143"/>
            <a:ext cx="1828319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852982" y="4939510"/>
            <a:ext cx="2468880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852982" y="5119497"/>
            <a:ext cx="868680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769769" y="3852863"/>
            <a:ext cx="859632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17" name="TextBox 16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 raphe </a:t>
                </a:r>
                <a:r>
                  <a:rPr lang="en-US" sz="1200" dirty="0" err="1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5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-304800" y="5878732"/>
            <a:ext cx="4267200" cy="68275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67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0" y="6034599"/>
            <a:ext cx="392908" cy="32711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27" y="5960594"/>
            <a:ext cx="392908" cy="3271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4" y="6034599"/>
            <a:ext cx="392908" cy="327112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1041951" y="5149588"/>
            <a:ext cx="1007617" cy="479644"/>
            <a:chOff x="973583" y="5081220"/>
            <a:chExt cx="1007617" cy="479644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675" y="5081220"/>
              <a:ext cx="639525" cy="479644"/>
            </a:xfrm>
            <a:prstGeom prst="rect">
              <a:avLst/>
            </a:prstGeom>
          </p:spPr>
        </p:pic>
        <p:grpSp>
          <p:nvGrpSpPr>
            <p:cNvPr id="68" name="Group 67"/>
            <p:cNvGrpSpPr/>
            <p:nvPr/>
          </p:nvGrpSpPr>
          <p:grpSpPr>
            <a:xfrm>
              <a:off x="973583" y="5128840"/>
              <a:ext cx="598241" cy="328831"/>
              <a:chOff x="954535" y="5107411"/>
              <a:chExt cx="598241" cy="328831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990602" y="5107411"/>
                <a:ext cx="5261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0000"/>
                    </a:solidFill>
                    <a:latin typeface="Arial Rounded MT Bold" pitchFamily="34" charset="0"/>
                  </a:rPr>
                  <a:t>GABA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954535" y="5205410"/>
                <a:ext cx="59824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0000"/>
                    </a:solidFill>
                    <a:latin typeface="Arial Rounded MT Bold" pitchFamily="34" charset="0"/>
                  </a:rPr>
                  <a:t>Vesicle</a:t>
                </a:r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2240800" y="4114800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Calcium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35991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 Rounded MT Bold" pitchFamily="34" charset="0"/>
              </a:rPr>
              <a:t>Channel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9023" y="5218226"/>
            <a:ext cx="205940" cy="15445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423" y="5216171"/>
            <a:ext cx="205940" cy="1544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23" y="5218226"/>
            <a:ext cx="205940" cy="154455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469130" y="4114800"/>
            <a:ext cx="1212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9933"/>
                </a:solidFill>
                <a:latin typeface="Arial Rounded MT Bold" pitchFamily="34" charset="0"/>
              </a:rPr>
              <a:t>Potassium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1818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9933"/>
                </a:solidFill>
                <a:latin typeface="Arial Rounded MT Bold" pitchFamily="34" charset="0"/>
              </a:rPr>
              <a:t>Channel</a:t>
            </a:r>
          </a:p>
        </p:txBody>
      </p:sp>
      <p:sp>
        <p:nvSpPr>
          <p:cNvPr id="48" name="Freeform 47"/>
          <p:cNvSpPr/>
          <p:nvPr/>
        </p:nvSpPr>
        <p:spPr>
          <a:xfrm>
            <a:off x="2244096" y="4687246"/>
            <a:ext cx="76200" cy="175260"/>
          </a:xfrm>
          <a:custGeom>
            <a:avLst/>
            <a:gdLst>
              <a:gd name="connsiteX0" fmla="*/ 0 w 76200"/>
              <a:gd name="connsiteY0" fmla="*/ 175260 h 175260"/>
              <a:gd name="connsiteX1" fmla="*/ 76200 w 76200"/>
              <a:gd name="connsiteY1" fmla="*/ 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75260">
                <a:moveTo>
                  <a:pt x="0" y="175260"/>
                </a:moveTo>
                <a:lnTo>
                  <a:pt x="76200" y="0"/>
                </a:lnTo>
              </a:path>
            </a:pathLst>
          </a:custGeom>
          <a:ln w="25400">
            <a:solidFill>
              <a:srgbClr val="0000FF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1016238" y="4513352"/>
            <a:ext cx="509344" cy="324661"/>
            <a:chOff x="1016238" y="4513352"/>
            <a:chExt cx="509344" cy="324661"/>
          </a:xfrm>
        </p:grpSpPr>
        <p:sp>
          <p:nvSpPr>
            <p:cNvPr id="78" name="Freeform 77"/>
            <p:cNvSpPr/>
            <p:nvPr/>
          </p:nvSpPr>
          <p:spPr>
            <a:xfrm rot="8058777">
              <a:off x="1283966" y="4712283"/>
              <a:ext cx="76200" cy="175260"/>
            </a:xfrm>
            <a:custGeom>
              <a:avLst/>
              <a:gdLst>
                <a:gd name="connsiteX0" fmla="*/ 0 w 76200"/>
                <a:gd name="connsiteY0" fmla="*/ 175260 h 175260"/>
                <a:gd name="connsiteX1" fmla="*/ 76200 w 76200"/>
                <a:gd name="connsiteY1" fmla="*/ 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175260">
                  <a:moveTo>
                    <a:pt x="0" y="175260"/>
                  </a:moveTo>
                  <a:lnTo>
                    <a:pt x="76200" y="0"/>
                  </a:lnTo>
                </a:path>
              </a:pathLst>
            </a:custGeom>
            <a:ln w="25400">
              <a:solidFill>
                <a:srgbClr val="996633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238" y="4513352"/>
              <a:ext cx="509344" cy="286506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82" name="TextBox 81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84" name="Freeform 83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5515" y="4524380"/>
            <a:ext cx="205940" cy="154455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97" y="4622842"/>
            <a:ext cx="856752" cy="6425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21308" y="4745567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0080"/>
                </a:solidFill>
                <a:latin typeface="Arial Rounded MT Bold" pitchFamily="34" charset="0"/>
              </a:rPr>
              <a:t>MOR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788317" y="4917285"/>
            <a:ext cx="354786" cy="373937"/>
            <a:chOff x="1788317" y="4917285"/>
            <a:chExt cx="354786" cy="373937"/>
          </a:xfrm>
        </p:grpSpPr>
        <p:sp>
          <p:nvSpPr>
            <p:cNvPr id="87" name="Freeform 86"/>
            <p:cNvSpPr/>
            <p:nvPr/>
          </p:nvSpPr>
          <p:spPr>
            <a:xfrm flipH="1">
              <a:off x="1788317" y="5093495"/>
              <a:ext cx="283369" cy="197727"/>
            </a:xfrm>
            <a:custGeom>
              <a:avLst/>
              <a:gdLst>
                <a:gd name="connsiteX0" fmla="*/ 283369 w 307017"/>
                <a:gd name="connsiteY0" fmla="*/ 0 h 127304"/>
                <a:gd name="connsiteX1" fmla="*/ 278606 w 307017"/>
                <a:gd name="connsiteY1" fmla="*/ 123825 h 127304"/>
                <a:gd name="connsiteX2" fmla="*/ 0 w 307017"/>
                <a:gd name="connsiteY2" fmla="*/ 80962 h 127304"/>
                <a:gd name="connsiteX0" fmla="*/ 283369 w 283369"/>
                <a:gd name="connsiteY0" fmla="*/ 0 h 80962"/>
                <a:gd name="connsiteX1" fmla="*/ 0 w 283369"/>
                <a:gd name="connsiteY1" fmla="*/ 80962 h 80962"/>
                <a:gd name="connsiteX0" fmla="*/ 283369 w 283369"/>
                <a:gd name="connsiteY0" fmla="*/ 0 h 142359"/>
                <a:gd name="connsiteX1" fmla="*/ 0 w 283369"/>
                <a:gd name="connsiteY1" fmla="*/ 80962 h 142359"/>
                <a:gd name="connsiteX0" fmla="*/ 283369 w 283369"/>
                <a:gd name="connsiteY0" fmla="*/ 0 h 150292"/>
                <a:gd name="connsiteX1" fmla="*/ 0 w 283369"/>
                <a:gd name="connsiteY1" fmla="*/ 80962 h 150292"/>
                <a:gd name="connsiteX0" fmla="*/ 283369 w 283369"/>
                <a:gd name="connsiteY0" fmla="*/ 0 h 197727"/>
                <a:gd name="connsiteX1" fmla="*/ 0 w 283369"/>
                <a:gd name="connsiteY1" fmla="*/ 80962 h 19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369" h="197727">
                  <a:moveTo>
                    <a:pt x="283369" y="0"/>
                  </a:moveTo>
                  <a:cubicBezTo>
                    <a:pt x="272256" y="72231"/>
                    <a:pt x="215899" y="354012"/>
                    <a:pt x="0" y="80962"/>
                  </a:cubicBezTo>
                </a:path>
              </a:pathLst>
            </a:custGeom>
            <a:ln w="1905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81493" y="4917285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Rounded MT Bold" pitchFamily="34" charset="0"/>
                </a:rPr>
                <a:t>-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447800" y="4969675"/>
            <a:ext cx="340520" cy="338554"/>
            <a:chOff x="1447800" y="4969675"/>
            <a:chExt cx="340520" cy="338554"/>
          </a:xfrm>
        </p:grpSpPr>
        <p:sp>
          <p:nvSpPr>
            <p:cNvPr id="22" name="Freeform 21"/>
            <p:cNvSpPr/>
            <p:nvPr/>
          </p:nvSpPr>
          <p:spPr>
            <a:xfrm>
              <a:off x="1504951" y="5091114"/>
              <a:ext cx="283369" cy="197727"/>
            </a:xfrm>
            <a:custGeom>
              <a:avLst/>
              <a:gdLst>
                <a:gd name="connsiteX0" fmla="*/ 283369 w 307017"/>
                <a:gd name="connsiteY0" fmla="*/ 0 h 127304"/>
                <a:gd name="connsiteX1" fmla="*/ 278606 w 307017"/>
                <a:gd name="connsiteY1" fmla="*/ 123825 h 127304"/>
                <a:gd name="connsiteX2" fmla="*/ 0 w 307017"/>
                <a:gd name="connsiteY2" fmla="*/ 80962 h 127304"/>
                <a:gd name="connsiteX0" fmla="*/ 283369 w 283369"/>
                <a:gd name="connsiteY0" fmla="*/ 0 h 80962"/>
                <a:gd name="connsiteX1" fmla="*/ 0 w 283369"/>
                <a:gd name="connsiteY1" fmla="*/ 80962 h 80962"/>
                <a:gd name="connsiteX0" fmla="*/ 283369 w 283369"/>
                <a:gd name="connsiteY0" fmla="*/ 0 h 142359"/>
                <a:gd name="connsiteX1" fmla="*/ 0 w 283369"/>
                <a:gd name="connsiteY1" fmla="*/ 80962 h 142359"/>
                <a:gd name="connsiteX0" fmla="*/ 283369 w 283369"/>
                <a:gd name="connsiteY0" fmla="*/ 0 h 150292"/>
                <a:gd name="connsiteX1" fmla="*/ 0 w 283369"/>
                <a:gd name="connsiteY1" fmla="*/ 80962 h 150292"/>
                <a:gd name="connsiteX0" fmla="*/ 283369 w 283369"/>
                <a:gd name="connsiteY0" fmla="*/ 0 h 197727"/>
                <a:gd name="connsiteX1" fmla="*/ 0 w 283369"/>
                <a:gd name="connsiteY1" fmla="*/ 80962 h 19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369" h="197727">
                  <a:moveTo>
                    <a:pt x="283369" y="0"/>
                  </a:moveTo>
                  <a:cubicBezTo>
                    <a:pt x="272256" y="72231"/>
                    <a:pt x="215899" y="354012"/>
                    <a:pt x="0" y="80962"/>
                  </a:cubicBezTo>
                </a:path>
              </a:pathLst>
            </a:custGeom>
            <a:ln w="1905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447800" y="4969675"/>
              <a:ext cx="304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 Rounded MT Bold" pitchFamily="34" charset="0"/>
                </a:rPr>
                <a:t>+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114425" y="6267735"/>
            <a:ext cx="1398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rial Rounded MT Bold" pitchFamily="34" charset="0"/>
              </a:rPr>
              <a:t>disinhibition</a:t>
            </a:r>
            <a:endParaRPr lang="en-US" sz="16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89" name="Freeform 88"/>
          <p:cNvSpPr/>
          <p:nvPr/>
        </p:nvSpPr>
        <p:spPr>
          <a:xfrm>
            <a:off x="2041698" y="1990963"/>
            <a:ext cx="299493" cy="320723"/>
          </a:xfrm>
          <a:custGeom>
            <a:avLst/>
            <a:gdLst>
              <a:gd name="connsiteX0" fmla="*/ 0 w 1068224"/>
              <a:gd name="connsiteY0" fmla="*/ 606112 h 1121840"/>
              <a:gd name="connsiteX1" fmla="*/ 256374 w 1068224"/>
              <a:gd name="connsiteY1" fmla="*/ 614658 h 1121840"/>
              <a:gd name="connsiteX2" fmla="*/ 341832 w 1068224"/>
              <a:gd name="connsiteY2" fmla="*/ 7906 h 1121840"/>
              <a:gd name="connsiteX3" fmla="*/ 401652 w 1068224"/>
              <a:gd name="connsiteY3" fmla="*/ 1110314 h 1121840"/>
              <a:gd name="connsiteX4" fmla="*/ 487110 w 1068224"/>
              <a:gd name="connsiteY4" fmla="*/ 580475 h 1121840"/>
              <a:gd name="connsiteX5" fmla="*/ 1068224 w 1068224"/>
              <a:gd name="connsiteY5" fmla="*/ 512108 h 1121840"/>
              <a:gd name="connsiteX0" fmla="*/ 0 w 1080130"/>
              <a:gd name="connsiteY0" fmla="*/ 615656 h 1121859"/>
              <a:gd name="connsiteX1" fmla="*/ 268280 w 1080130"/>
              <a:gd name="connsiteY1" fmla="*/ 614677 h 1121859"/>
              <a:gd name="connsiteX2" fmla="*/ 353738 w 1080130"/>
              <a:gd name="connsiteY2" fmla="*/ 7925 h 1121859"/>
              <a:gd name="connsiteX3" fmla="*/ 413558 w 1080130"/>
              <a:gd name="connsiteY3" fmla="*/ 1110333 h 1121859"/>
              <a:gd name="connsiteX4" fmla="*/ 499016 w 1080130"/>
              <a:gd name="connsiteY4" fmla="*/ 580494 h 1121859"/>
              <a:gd name="connsiteX5" fmla="*/ 1080130 w 1080130"/>
              <a:gd name="connsiteY5" fmla="*/ 512127 h 1121859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72987"/>
              <a:gd name="connsiteY0" fmla="*/ 636999 h 1124152"/>
              <a:gd name="connsiteX1" fmla="*/ 273044 w 1072987"/>
              <a:gd name="connsiteY1" fmla="*/ 566964 h 1124152"/>
              <a:gd name="connsiteX2" fmla="*/ 346595 w 1072987"/>
              <a:gd name="connsiteY2" fmla="*/ 10218 h 1124152"/>
              <a:gd name="connsiteX3" fmla="*/ 406415 w 1072987"/>
              <a:gd name="connsiteY3" fmla="*/ 1112626 h 1124152"/>
              <a:gd name="connsiteX4" fmla="*/ 491873 w 1072987"/>
              <a:gd name="connsiteY4" fmla="*/ 582787 h 1124152"/>
              <a:gd name="connsiteX5" fmla="*/ 1072987 w 1072987"/>
              <a:gd name="connsiteY5" fmla="*/ 514420 h 1124152"/>
              <a:gd name="connsiteX0" fmla="*/ 0 w 1072987"/>
              <a:gd name="connsiteY0" fmla="*/ 636625 h 1123778"/>
              <a:gd name="connsiteX1" fmla="*/ 273044 w 1072987"/>
              <a:gd name="connsiteY1" fmla="*/ 566590 h 1123778"/>
              <a:gd name="connsiteX2" fmla="*/ 346595 w 1072987"/>
              <a:gd name="connsiteY2" fmla="*/ 9844 h 1123778"/>
              <a:gd name="connsiteX3" fmla="*/ 406415 w 1072987"/>
              <a:gd name="connsiteY3" fmla="*/ 1112252 h 1123778"/>
              <a:gd name="connsiteX4" fmla="*/ 491873 w 1072987"/>
              <a:gd name="connsiteY4" fmla="*/ 582413 h 1123778"/>
              <a:gd name="connsiteX5" fmla="*/ 1072987 w 1072987"/>
              <a:gd name="connsiteY5" fmla="*/ 514046 h 1123778"/>
              <a:gd name="connsiteX0" fmla="*/ 0 w 1072987"/>
              <a:gd name="connsiteY0" fmla="*/ 636625 h 1126289"/>
              <a:gd name="connsiteX1" fmla="*/ 273044 w 1072987"/>
              <a:gd name="connsiteY1" fmla="*/ 566590 h 1126289"/>
              <a:gd name="connsiteX2" fmla="*/ 346595 w 1072987"/>
              <a:gd name="connsiteY2" fmla="*/ 9844 h 1126289"/>
              <a:gd name="connsiteX3" fmla="*/ 406415 w 1072987"/>
              <a:gd name="connsiteY3" fmla="*/ 1112252 h 1126289"/>
              <a:gd name="connsiteX4" fmla="*/ 482348 w 1072987"/>
              <a:gd name="connsiteY4" fmla="*/ 625276 h 1126289"/>
              <a:gd name="connsiteX5" fmla="*/ 1072987 w 1072987"/>
              <a:gd name="connsiteY5" fmla="*/ 514046 h 1126289"/>
              <a:gd name="connsiteX0" fmla="*/ 0 w 1072987"/>
              <a:gd name="connsiteY0" fmla="*/ 636625 h 1127539"/>
              <a:gd name="connsiteX1" fmla="*/ 273044 w 1072987"/>
              <a:gd name="connsiteY1" fmla="*/ 566590 h 1127539"/>
              <a:gd name="connsiteX2" fmla="*/ 346595 w 1072987"/>
              <a:gd name="connsiteY2" fmla="*/ 9844 h 1127539"/>
              <a:gd name="connsiteX3" fmla="*/ 406415 w 1072987"/>
              <a:gd name="connsiteY3" fmla="*/ 1112252 h 1127539"/>
              <a:gd name="connsiteX4" fmla="*/ 482348 w 1072987"/>
              <a:gd name="connsiteY4" fmla="*/ 644326 h 1127539"/>
              <a:gd name="connsiteX5" fmla="*/ 1072987 w 1072987"/>
              <a:gd name="connsiteY5" fmla="*/ 514046 h 1127539"/>
              <a:gd name="connsiteX0" fmla="*/ 0 w 1072987"/>
              <a:gd name="connsiteY0" fmla="*/ 635736 h 1098767"/>
              <a:gd name="connsiteX1" fmla="*/ 273044 w 1072987"/>
              <a:gd name="connsiteY1" fmla="*/ 565701 h 1098767"/>
              <a:gd name="connsiteX2" fmla="*/ 346595 w 1072987"/>
              <a:gd name="connsiteY2" fmla="*/ 8955 h 1098767"/>
              <a:gd name="connsiteX3" fmla="*/ 384983 w 1072987"/>
              <a:gd name="connsiteY3" fmla="*/ 1082788 h 1098767"/>
              <a:gd name="connsiteX4" fmla="*/ 482348 w 1072987"/>
              <a:gd name="connsiteY4" fmla="*/ 643437 h 1098767"/>
              <a:gd name="connsiteX5" fmla="*/ 1072987 w 1072987"/>
              <a:gd name="connsiteY5" fmla="*/ 513157 h 1098767"/>
              <a:gd name="connsiteX0" fmla="*/ 0 w 844387"/>
              <a:gd name="connsiteY0" fmla="*/ 635736 h 1098406"/>
              <a:gd name="connsiteX1" fmla="*/ 273044 w 844387"/>
              <a:gd name="connsiteY1" fmla="*/ 565701 h 1098406"/>
              <a:gd name="connsiteX2" fmla="*/ 346595 w 844387"/>
              <a:gd name="connsiteY2" fmla="*/ 8955 h 1098406"/>
              <a:gd name="connsiteX3" fmla="*/ 384983 w 844387"/>
              <a:gd name="connsiteY3" fmla="*/ 1082788 h 1098406"/>
              <a:gd name="connsiteX4" fmla="*/ 482348 w 844387"/>
              <a:gd name="connsiteY4" fmla="*/ 643437 h 1098406"/>
              <a:gd name="connsiteX5" fmla="*/ 844387 w 844387"/>
              <a:gd name="connsiteY5" fmla="*/ 589357 h 1098406"/>
              <a:gd name="connsiteX0" fmla="*/ 0 w 844387"/>
              <a:gd name="connsiteY0" fmla="*/ 635736 h 1101268"/>
              <a:gd name="connsiteX1" fmla="*/ 273044 w 844387"/>
              <a:gd name="connsiteY1" fmla="*/ 565701 h 1101268"/>
              <a:gd name="connsiteX2" fmla="*/ 346595 w 844387"/>
              <a:gd name="connsiteY2" fmla="*/ 8955 h 1101268"/>
              <a:gd name="connsiteX3" fmla="*/ 384983 w 844387"/>
              <a:gd name="connsiteY3" fmla="*/ 1082788 h 1101268"/>
              <a:gd name="connsiteX4" fmla="*/ 494254 w 844387"/>
              <a:gd name="connsiteY4" fmla="*/ 681537 h 1101268"/>
              <a:gd name="connsiteX5" fmla="*/ 844387 w 844387"/>
              <a:gd name="connsiteY5" fmla="*/ 589357 h 1101268"/>
              <a:gd name="connsiteX0" fmla="*/ 0 w 863437"/>
              <a:gd name="connsiteY0" fmla="*/ 635736 h 1101025"/>
              <a:gd name="connsiteX1" fmla="*/ 273044 w 863437"/>
              <a:gd name="connsiteY1" fmla="*/ 565701 h 1101025"/>
              <a:gd name="connsiteX2" fmla="*/ 346595 w 863437"/>
              <a:gd name="connsiteY2" fmla="*/ 8955 h 1101025"/>
              <a:gd name="connsiteX3" fmla="*/ 384983 w 863437"/>
              <a:gd name="connsiteY3" fmla="*/ 1082788 h 1101025"/>
              <a:gd name="connsiteX4" fmla="*/ 494254 w 863437"/>
              <a:gd name="connsiteY4" fmla="*/ 681537 h 1101025"/>
              <a:gd name="connsiteX5" fmla="*/ 863437 w 863437"/>
              <a:gd name="connsiteY5" fmla="*/ 632219 h 1101025"/>
              <a:gd name="connsiteX0" fmla="*/ 0 w 863437"/>
              <a:gd name="connsiteY0" fmla="*/ 631285 h 938841"/>
              <a:gd name="connsiteX1" fmla="*/ 273044 w 863437"/>
              <a:gd name="connsiteY1" fmla="*/ 561250 h 938841"/>
              <a:gd name="connsiteX2" fmla="*/ 346595 w 863437"/>
              <a:gd name="connsiteY2" fmla="*/ 4504 h 938841"/>
              <a:gd name="connsiteX3" fmla="*/ 387364 w 863437"/>
              <a:gd name="connsiteY3" fmla="*/ 914030 h 938841"/>
              <a:gd name="connsiteX4" fmla="*/ 494254 w 863437"/>
              <a:gd name="connsiteY4" fmla="*/ 677086 h 938841"/>
              <a:gd name="connsiteX5" fmla="*/ 863437 w 863437"/>
              <a:gd name="connsiteY5" fmla="*/ 627768 h 938841"/>
              <a:gd name="connsiteX0" fmla="*/ 0 w 863437"/>
              <a:gd name="connsiteY0" fmla="*/ 631744 h 939300"/>
              <a:gd name="connsiteX1" fmla="*/ 275426 w 863437"/>
              <a:gd name="connsiteY1" fmla="*/ 547421 h 939300"/>
              <a:gd name="connsiteX2" fmla="*/ 346595 w 863437"/>
              <a:gd name="connsiteY2" fmla="*/ 4963 h 939300"/>
              <a:gd name="connsiteX3" fmla="*/ 387364 w 863437"/>
              <a:gd name="connsiteY3" fmla="*/ 914489 h 939300"/>
              <a:gd name="connsiteX4" fmla="*/ 494254 w 863437"/>
              <a:gd name="connsiteY4" fmla="*/ 677545 h 939300"/>
              <a:gd name="connsiteX5" fmla="*/ 863437 w 863437"/>
              <a:gd name="connsiteY5" fmla="*/ 628227 h 93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3437" h="939300">
                <a:moveTo>
                  <a:pt x="0" y="631744"/>
                </a:moveTo>
                <a:cubicBezTo>
                  <a:pt x="125894" y="643004"/>
                  <a:pt x="234328" y="628071"/>
                  <a:pt x="275426" y="547421"/>
                </a:cubicBezTo>
                <a:cubicBezTo>
                  <a:pt x="316524" y="466771"/>
                  <a:pt x="327939" y="-56215"/>
                  <a:pt x="346595" y="4963"/>
                </a:cubicBezTo>
                <a:cubicBezTo>
                  <a:pt x="365251" y="66141"/>
                  <a:pt x="362754" y="802392"/>
                  <a:pt x="387364" y="914489"/>
                </a:cubicBezTo>
                <a:cubicBezTo>
                  <a:pt x="411974" y="1026586"/>
                  <a:pt x="414908" y="725255"/>
                  <a:pt x="494254" y="677545"/>
                </a:cubicBezTo>
                <a:cubicBezTo>
                  <a:pt x="573600" y="629835"/>
                  <a:pt x="863437" y="628227"/>
                  <a:pt x="863437" y="628227"/>
                </a:cubicBezTo>
              </a:path>
            </a:pathLst>
          </a:custGeom>
          <a:ln w="19050">
            <a:solidFill>
              <a:srgbClr val="0099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5291943" y="4572001"/>
            <a:ext cx="1968486" cy="2023755"/>
            <a:chOff x="5291943" y="4572001"/>
            <a:chExt cx="1968486" cy="2023755"/>
          </a:xfrm>
        </p:grpSpPr>
        <p:grpSp>
          <p:nvGrpSpPr>
            <p:cNvPr id="91" name="Group 90"/>
            <p:cNvGrpSpPr/>
            <p:nvPr/>
          </p:nvGrpSpPr>
          <p:grpSpPr>
            <a:xfrm>
              <a:off x="5562601" y="4572001"/>
              <a:ext cx="670983" cy="577637"/>
              <a:chOff x="2201367" y="2149596"/>
              <a:chExt cx="922834" cy="769261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2201367" y="2149596"/>
                <a:ext cx="7583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DRG</a:t>
                </a:r>
              </a:p>
            </p:txBody>
          </p:sp>
          <p:sp>
            <p:nvSpPr>
              <p:cNvPr id="102" name="Freeform 101"/>
              <p:cNvSpPr/>
              <p:nvPr/>
            </p:nvSpPr>
            <p:spPr>
              <a:xfrm>
                <a:off x="2729167" y="2598193"/>
                <a:ext cx="395034" cy="320664"/>
              </a:xfrm>
              <a:custGeom>
                <a:avLst/>
                <a:gdLst>
                  <a:gd name="connsiteX0" fmla="*/ 274006 w 274006"/>
                  <a:gd name="connsiteY0" fmla="*/ 0 h 222250"/>
                  <a:gd name="connsiteX1" fmla="*/ 956 w 274006"/>
                  <a:gd name="connsiteY1" fmla="*/ 101600 h 222250"/>
                  <a:gd name="connsiteX2" fmla="*/ 200981 w 274006"/>
                  <a:gd name="connsiteY2" fmla="*/ 222250 h 222250"/>
                  <a:gd name="connsiteX0" fmla="*/ 274006 w 274642"/>
                  <a:gd name="connsiteY0" fmla="*/ 0 h 222250"/>
                  <a:gd name="connsiteX1" fmla="*/ 956 w 274642"/>
                  <a:gd name="connsiteY1" fmla="*/ 101600 h 222250"/>
                  <a:gd name="connsiteX2" fmla="*/ 200981 w 274642"/>
                  <a:gd name="connsiteY2" fmla="*/ 222250 h 222250"/>
                  <a:gd name="connsiteX0" fmla="*/ 346002 w 346531"/>
                  <a:gd name="connsiteY0" fmla="*/ 0 h 241300"/>
                  <a:gd name="connsiteX1" fmla="*/ 3102 w 346531"/>
                  <a:gd name="connsiteY1" fmla="*/ 120650 h 241300"/>
                  <a:gd name="connsiteX2" fmla="*/ 203127 w 346531"/>
                  <a:gd name="connsiteY2" fmla="*/ 241300 h 241300"/>
                  <a:gd name="connsiteX0" fmla="*/ 347812 w 348347"/>
                  <a:gd name="connsiteY0" fmla="*/ 0 h 311150"/>
                  <a:gd name="connsiteX1" fmla="*/ 4912 w 348347"/>
                  <a:gd name="connsiteY1" fmla="*/ 120650 h 311150"/>
                  <a:gd name="connsiteX2" fmla="*/ 179537 w 348347"/>
                  <a:gd name="connsiteY2" fmla="*/ 311150 h 311150"/>
                  <a:gd name="connsiteX0" fmla="*/ 0 w 395033"/>
                  <a:gd name="connsiteY0" fmla="*/ 0 h 320664"/>
                  <a:gd name="connsiteX1" fmla="*/ 220409 w 395033"/>
                  <a:gd name="connsiteY1" fmla="*/ 130164 h 320664"/>
                  <a:gd name="connsiteX2" fmla="*/ 395034 w 395033"/>
                  <a:gd name="connsiteY2" fmla="*/ 320664 h 320664"/>
                  <a:gd name="connsiteX0" fmla="*/ 0 w 395034"/>
                  <a:gd name="connsiteY0" fmla="*/ 0 h 320664"/>
                  <a:gd name="connsiteX1" fmla="*/ 217134 w 395034"/>
                  <a:gd name="connsiteY1" fmla="*/ 82596 h 320664"/>
                  <a:gd name="connsiteX2" fmla="*/ 395034 w 395034"/>
                  <a:gd name="connsiteY2" fmla="*/ 320664 h 320664"/>
                  <a:gd name="connsiteX0" fmla="*/ 0 w 395034"/>
                  <a:gd name="connsiteY0" fmla="*/ 0 h 320664"/>
                  <a:gd name="connsiteX1" fmla="*/ 217134 w 395034"/>
                  <a:gd name="connsiteY1" fmla="*/ 82596 h 320664"/>
                  <a:gd name="connsiteX2" fmla="*/ 395034 w 395034"/>
                  <a:gd name="connsiteY2" fmla="*/ 320664 h 320664"/>
                  <a:gd name="connsiteX0" fmla="*/ 0 w 395034"/>
                  <a:gd name="connsiteY0" fmla="*/ 0 h 320664"/>
                  <a:gd name="connsiteX1" fmla="*/ 395034 w 395034"/>
                  <a:gd name="connsiteY1" fmla="*/ 320664 h 320664"/>
                  <a:gd name="connsiteX0" fmla="*/ 0 w 395034"/>
                  <a:gd name="connsiteY0" fmla="*/ 0 h 320664"/>
                  <a:gd name="connsiteX1" fmla="*/ 395034 w 395034"/>
                  <a:gd name="connsiteY1" fmla="*/ 320664 h 32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034" h="320664">
                    <a:moveTo>
                      <a:pt x="0" y="0"/>
                    </a:moveTo>
                    <a:cubicBezTo>
                      <a:pt x="92378" y="189339"/>
                      <a:pt x="263356" y="213776"/>
                      <a:pt x="395034" y="320664"/>
                    </a:cubicBezTo>
                  </a:path>
                </a:pathLst>
              </a:custGeom>
              <a:ln w="28575">
                <a:solidFill>
                  <a:schemeClr val="accent2">
                    <a:lumMod val="7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648" y="5056171"/>
              <a:ext cx="195781" cy="151644"/>
            </a:xfrm>
            <a:prstGeom prst="rect">
              <a:avLst/>
            </a:prstGeom>
          </p:spPr>
        </p:pic>
        <p:sp>
          <p:nvSpPr>
            <p:cNvPr id="96" name="Freeform 95"/>
            <p:cNvSpPr/>
            <p:nvPr/>
          </p:nvSpPr>
          <p:spPr>
            <a:xfrm>
              <a:off x="6049375" y="5225525"/>
              <a:ext cx="315797" cy="541444"/>
            </a:xfrm>
            <a:custGeom>
              <a:avLst/>
              <a:gdLst>
                <a:gd name="connsiteX0" fmla="*/ 431035 w 2183635"/>
                <a:gd name="connsiteY0" fmla="*/ 0 h 1907065"/>
                <a:gd name="connsiteX1" fmla="*/ 69085 w 2183635"/>
                <a:gd name="connsiteY1" fmla="*/ 561975 h 1907065"/>
                <a:gd name="connsiteX2" fmla="*/ 1650235 w 2183635"/>
                <a:gd name="connsiteY2" fmla="*/ 1905000 h 1907065"/>
                <a:gd name="connsiteX3" fmla="*/ 1545460 w 2183635"/>
                <a:gd name="connsiteY3" fmla="*/ 228600 h 1907065"/>
                <a:gd name="connsiteX4" fmla="*/ 2183635 w 2183635"/>
                <a:gd name="connsiteY4" fmla="*/ 114300 h 1907065"/>
                <a:gd name="connsiteX0" fmla="*/ 246561 w 1999161"/>
                <a:gd name="connsiteY0" fmla="*/ 0 h 1937835"/>
                <a:gd name="connsiteX1" fmla="*/ 127498 w 1999161"/>
                <a:gd name="connsiteY1" fmla="*/ 1238250 h 1937835"/>
                <a:gd name="connsiteX2" fmla="*/ 1465761 w 1999161"/>
                <a:gd name="connsiteY2" fmla="*/ 1905000 h 1937835"/>
                <a:gd name="connsiteX3" fmla="*/ 1360986 w 1999161"/>
                <a:gd name="connsiteY3" fmla="*/ 228600 h 1937835"/>
                <a:gd name="connsiteX4" fmla="*/ 1999161 w 1999161"/>
                <a:gd name="connsiteY4" fmla="*/ 114300 h 1937835"/>
                <a:gd name="connsiteX0" fmla="*/ 243195 w 1995795"/>
                <a:gd name="connsiteY0" fmla="*/ 0 h 1351664"/>
                <a:gd name="connsiteX1" fmla="*/ 124132 w 1995795"/>
                <a:gd name="connsiteY1" fmla="*/ 1238250 h 1351664"/>
                <a:gd name="connsiteX2" fmla="*/ 1414770 w 1995795"/>
                <a:gd name="connsiteY2" fmla="*/ 1181100 h 1351664"/>
                <a:gd name="connsiteX3" fmla="*/ 1357620 w 1995795"/>
                <a:gd name="connsiteY3" fmla="*/ 228600 h 1351664"/>
                <a:gd name="connsiteX4" fmla="*/ 1995795 w 1995795"/>
                <a:gd name="connsiteY4" fmla="*/ 114300 h 1351664"/>
                <a:gd name="connsiteX0" fmla="*/ 239168 w 1991768"/>
                <a:gd name="connsiteY0" fmla="*/ 0 h 1239477"/>
                <a:gd name="connsiteX1" fmla="*/ 120105 w 1991768"/>
                <a:gd name="connsiteY1" fmla="*/ 1238250 h 1239477"/>
                <a:gd name="connsiteX2" fmla="*/ 1353593 w 1991768"/>
                <a:gd name="connsiteY2" fmla="*/ 228600 h 1239477"/>
                <a:gd name="connsiteX3" fmla="*/ 1991768 w 1991768"/>
                <a:gd name="connsiteY3" fmla="*/ 114300 h 1239477"/>
                <a:gd name="connsiteX0" fmla="*/ 79783 w 1832383"/>
                <a:gd name="connsiteY0" fmla="*/ 0 h 1339384"/>
                <a:gd name="connsiteX1" fmla="*/ 527458 w 1832383"/>
                <a:gd name="connsiteY1" fmla="*/ 1338263 h 1339384"/>
                <a:gd name="connsiteX2" fmla="*/ 1194208 w 1832383"/>
                <a:gd name="connsiteY2" fmla="*/ 228600 h 1339384"/>
                <a:gd name="connsiteX3" fmla="*/ 1832383 w 1832383"/>
                <a:gd name="connsiteY3" fmla="*/ 114300 h 1339384"/>
                <a:gd name="connsiteX0" fmla="*/ 222926 w 1975526"/>
                <a:gd name="connsiteY0" fmla="*/ 0 h 1338386"/>
                <a:gd name="connsiteX1" fmla="*/ 670601 w 1975526"/>
                <a:gd name="connsiteY1" fmla="*/ 1338263 h 1338386"/>
                <a:gd name="connsiteX2" fmla="*/ 1337351 w 1975526"/>
                <a:gd name="connsiteY2" fmla="*/ 228600 h 1338386"/>
                <a:gd name="connsiteX3" fmla="*/ 1975526 w 1975526"/>
                <a:gd name="connsiteY3" fmla="*/ 114300 h 1338386"/>
                <a:gd name="connsiteX0" fmla="*/ 79859 w 1832459"/>
                <a:gd name="connsiteY0" fmla="*/ 0 h 1338942"/>
                <a:gd name="connsiteX1" fmla="*/ 527534 w 1832459"/>
                <a:gd name="connsiteY1" fmla="*/ 1338263 h 1338942"/>
                <a:gd name="connsiteX2" fmla="*/ 1199047 w 1832459"/>
                <a:gd name="connsiteY2" fmla="*/ 180975 h 1338942"/>
                <a:gd name="connsiteX3" fmla="*/ 1832459 w 1832459"/>
                <a:gd name="connsiteY3" fmla="*/ 114300 h 1338942"/>
                <a:gd name="connsiteX0" fmla="*/ 79859 w 1832459"/>
                <a:gd name="connsiteY0" fmla="*/ 0 h 1338843"/>
                <a:gd name="connsiteX1" fmla="*/ 527534 w 1832459"/>
                <a:gd name="connsiteY1" fmla="*/ 1338263 h 1338843"/>
                <a:gd name="connsiteX2" fmla="*/ 1199047 w 1832459"/>
                <a:gd name="connsiteY2" fmla="*/ 180975 h 1338843"/>
                <a:gd name="connsiteX3" fmla="*/ 1832459 w 1832459"/>
                <a:gd name="connsiteY3" fmla="*/ 114300 h 1338843"/>
                <a:gd name="connsiteX0" fmla="*/ 79859 w 1832459"/>
                <a:gd name="connsiteY0" fmla="*/ 0 h 1338910"/>
                <a:gd name="connsiteX1" fmla="*/ 527534 w 1832459"/>
                <a:gd name="connsiteY1" fmla="*/ 1338263 h 1338910"/>
                <a:gd name="connsiteX2" fmla="*/ 1199047 w 1832459"/>
                <a:gd name="connsiteY2" fmla="*/ 180975 h 1338910"/>
                <a:gd name="connsiteX3" fmla="*/ 1832459 w 1832459"/>
                <a:gd name="connsiteY3" fmla="*/ 114300 h 1338910"/>
                <a:gd name="connsiteX0" fmla="*/ 79406 w 1832006"/>
                <a:gd name="connsiteY0" fmla="*/ 0 h 1340000"/>
                <a:gd name="connsiteX1" fmla="*/ 527081 w 1832006"/>
                <a:gd name="connsiteY1" fmla="*/ 1338263 h 1340000"/>
                <a:gd name="connsiteX2" fmla="*/ 1170019 w 1832006"/>
                <a:gd name="connsiteY2" fmla="*/ 285750 h 1340000"/>
                <a:gd name="connsiteX3" fmla="*/ 1832006 w 1832006"/>
                <a:gd name="connsiteY3" fmla="*/ 114300 h 134000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91158 w 1843758"/>
                <a:gd name="connsiteY0" fmla="*/ 0 h 1338534"/>
                <a:gd name="connsiteX1" fmla="*/ 538833 w 1843758"/>
                <a:gd name="connsiteY1" fmla="*/ 1338263 h 1338534"/>
                <a:gd name="connsiteX2" fmla="*/ 1843758 w 1843758"/>
                <a:gd name="connsiteY2" fmla="*/ 114300 h 1338534"/>
                <a:gd name="connsiteX0" fmla="*/ 91158 w 1843758"/>
                <a:gd name="connsiteY0" fmla="*/ 0 h 1338463"/>
                <a:gd name="connsiteX1" fmla="*/ 538833 w 1843758"/>
                <a:gd name="connsiteY1" fmla="*/ 1338263 h 1338463"/>
                <a:gd name="connsiteX2" fmla="*/ 1843758 w 1843758"/>
                <a:gd name="connsiteY2" fmla="*/ 114300 h 1338463"/>
                <a:gd name="connsiteX0" fmla="*/ 116745 w 1869345"/>
                <a:gd name="connsiteY0" fmla="*/ 0 h 1338276"/>
                <a:gd name="connsiteX1" fmla="*/ 564420 w 1869345"/>
                <a:gd name="connsiteY1" fmla="*/ 1338263 h 1338276"/>
                <a:gd name="connsiteX2" fmla="*/ 1869345 w 1869345"/>
                <a:gd name="connsiteY2" fmla="*/ 114300 h 1338276"/>
                <a:gd name="connsiteX0" fmla="*/ 91298 w 1843898"/>
                <a:gd name="connsiteY0" fmla="*/ 0 h 1326371"/>
                <a:gd name="connsiteX1" fmla="*/ 698517 w 1843898"/>
                <a:gd name="connsiteY1" fmla="*/ 1326357 h 1326371"/>
                <a:gd name="connsiteX2" fmla="*/ 1843898 w 1843898"/>
                <a:gd name="connsiteY2" fmla="*/ 114300 h 1326371"/>
                <a:gd name="connsiteX0" fmla="*/ 1 w 1145382"/>
                <a:gd name="connsiteY0" fmla="*/ 1217993 h 1217993"/>
                <a:gd name="connsiteX1" fmla="*/ 1145382 w 1145382"/>
                <a:gd name="connsiteY1" fmla="*/ 5936 h 1217993"/>
                <a:gd name="connsiteX0" fmla="*/ 178307 w 524577"/>
                <a:gd name="connsiteY0" fmla="*/ 723454 h 723454"/>
                <a:gd name="connsiteX1" fmla="*/ 524577 w 524577"/>
                <a:gd name="connsiteY1" fmla="*/ 9276 h 723454"/>
                <a:gd name="connsiteX0" fmla="*/ 88061 w 434331"/>
                <a:gd name="connsiteY0" fmla="*/ 721062 h 721062"/>
                <a:gd name="connsiteX1" fmla="*/ 434331 w 434331"/>
                <a:gd name="connsiteY1" fmla="*/ 6884 h 72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4331" h="721062">
                  <a:moveTo>
                    <a:pt x="88061" y="721062"/>
                  </a:moveTo>
                  <a:cubicBezTo>
                    <a:pt x="556374" y="716300"/>
                    <a:pt x="-575070" y="-81837"/>
                    <a:pt x="434331" y="6884"/>
                  </a:cubicBezTo>
                </a:path>
              </a:pathLst>
            </a:custGeom>
            <a:ln w="1905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6365164" y="4958889"/>
              <a:ext cx="727181" cy="277169"/>
            </a:xfrm>
            <a:custGeom>
              <a:avLst/>
              <a:gdLst>
                <a:gd name="connsiteX0" fmla="*/ 431035 w 2183635"/>
                <a:gd name="connsiteY0" fmla="*/ 0 h 1907065"/>
                <a:gd name="connsiteX1" fmla="*/ 69085 w 2183635"/>
                <a:gd name="connsiteY1" fmla="*/ 561975 h 1907065"/>
                <a:gd name="connsiteX2" fmla="*/ 1650235 w 2183635"/>
                <a:gd name="connsiteY2" fmla="*/ 1905000 h 1907065"/>
                <a:gd name="connsiteX3" fmla="*/ 1545460 w 2183635"/>
                <a:gd name="connsiteY3" fmla="*/ 228600 h 1907065"/>
                <a:gd name="connsiteX4" fmla="*/ 2183635 w 2183635"/>
                <a:gd name="connsiteY4" fmla="*/ 114300 h 1907065"/>
                <a:gd name="connsiteX0" fmla="*/ 246561 w 1999161"/>
                <a:gd name="connsiteY0" fmla="*/ 0 h 1937835"/>
                <a:gd name="connsiteX1" fmla="*/ 127498 w 1999161"/>
                <a:gd name="connsiteY1" fmla="*/ 1238250 h 1937835"/>
                <a:gd name="connsiteX2" fmla="*/ 1465761 w 1999161"/>
                <a:gd name="connsiteY2" fmla="*/ 1905000 h 1937835"/>
                <a:gd name="connsiteX3" fmla="*/ 1360986 w 1999161"/>
                <a:gd name="connsiteY3" fmla="*/ 228600 h 1937835"/>
                <a:gd name="connsiteX4" fmla="*/ 1999161 w 1999161"/>
                <a:gd name="connsiteY4" fmla="*/ 114300 h 1937835"/>
                <a:gd name="connsiteX0" fmla="*/ 243195 w 1995795"/>
                <a:gd name="connsiteY0" fmla="*/ 0 h 1351664"/>
                <a:gd name="connsiteX1" fmla="*/ 124132 w 1995795"/>
                <a:gd name="connsiteY1" fmla="*/ 1238250 h 1351664"/>
                <a:gd name="connsiteX2" fmla="*/ 1414770 w 1995795"/>
                <a:gd name="connsiteY2" fmla="*/ 1181100 h 1351664"/>
                <a:gd name="connsiteX3" fmla="*/ 1357620 w 1995795"/>
                <a:gd name="connsiteY3" fmla="*/ 228600 h 1351664"/>
                <a:gd name="connsiteX4" fmla="*/ 1995795 w 1995795"/>
                <a:gd name="connsiteY4" fmla="*/ 114300 h 1351664"/>
                <a:gd name="connsiteX0" fmla="*/ 239168 w 1991768"/>
                <a:gd name="connsiteY0" fmla="*/ 0 h 1239477"/>
                <a:gd name="connsiteX1" fmla="*/ 120105 w 1991768"/>
                <a:gd name="connsiteY1" fmla="*/ 1238250 h 1239477"/>
                <a:gd name="connsiteX2" fmla="*/ 1353593 w 1991768"/>
                <a:gd name="connsiteY2" fmla="*/ 228600 h 1239477"/>
                <a:gd name="connsiteX3" fmla="*/ 1991768 w 1991768"/>
                <a:gd name="connsiteY3" fmla="*/ 114300 h 1239477"/>
                <a:gd name="connsiteX0" fmla="*/ 79783 w 1832383"/>
                <a:gd name="connsiteY0" fmla="*/ 0 h 1339384"/>
                <a:gd name="connsiteX1" fmla="*/ 527458 w 1832383"/>
                <a:gd name="connsiteY1" fmla="*/ 1338263 h 1339384"/>
                <a:gd name="connsiteX2" fmla="*/ 1194208 w 1832383"/>
                <a:gd name="connsiteY2" fmla="*/ 228600 h 1339384"/>
                <a:gd name="connsiteX3" fmla="*/ 1832383 w 1832383"/>
                <a:gd name="connsiteY3" fmla="*/ 114300 h 1339384"/>
                <a:gd name="connsiteX0" fmla="*/ 222926 w 1975526"/>
                <a:gd name="connsiteY0" fmla="*/ 0 h 1338386"/>
                <a:gd name="connsiteX1" fmla="*/ 670601 w 1975526"/>
                <a:gd name="connsiteY1" fmla="*/ 1338263 h 1338386"/>
                <a:gd name="connsiteX2" fmla="*/ 1337351 w 1975526"/>
                <a:gd name="connsiteY2" fmla="*/ 228600 h 1338386"/>
                <a:gd name="connsiteX3" fmla="*/ 1975526 w 1975526"/>
                <a:gd name="connsiteY3" fmla="*/ 114300 h 1338386"/>
                <a:gd name="connsiteX0" fmla="*/ 79859 w 1832459"/>
                <a:gd name="connsiteY0" fmla="*/ 0 h 1338942"/>
                <a:gd name="connsiteX1" fmla="*/ 527534 w 1832459"/>
                <a:gd name="connsiteY1" fmla="*/ 1338263 h 1338942"/>
                <a:gd name="connsiteX2" fmla="*/ 1199047 w 1832459"/>
                <a:gd name="connsiteY2" fmla="*/ 180975 h 1338942"/>
                <a:gd name="connsiteX3" fmla="*/ 1832459 w 1832459"/>
                <a:gd name="connsiteY3" fmla="*/ 114300 h 1338942"/>
                <a:gd name="connsiteX0" fmla="*/ 79859 w 1832459"/>
                <a:gd name="connsiteY0" fmla="*/ 0 h 1338843"/>
                <a:gd name="connsiteX1" fmla="*/ 527534 w 1832459"/>
                <a:gd name="connsiteY1" fmla="*/ 1338263 h 1338843"/>
                <a:gd name="connsiteX2" fmla="*/ 1199047 w 1832459"/>
                <a:gd name="connsiteY2" fmla="*/ 180975 h 1338843"/>
                <a:gd name="connsiteX3" fmla="*/ 1832459 w 1832459"/>
                <a:gd name="connsiteY3" fmla="*/ 114300 h 1338843"/>
                <a:gd name="connsiteX0" fmla="*/ 79859 w 1832459"/>
                <a:gd name="connsiteY0" fmla="*/ 0 h 1338910"/>
                <a:gd name="connsiteX1" fmla="*/ 527534 w 1832459"/>
                <a:gd name="connsiteY1" fmla="*/ 1338263 h 1338910"/>
                <a:gd name="connsiteX2" fmla="*/ 1199047 w 1832459"/>
                <a:gd name="connsiteY2" fmla="*/ 180975 h 1338910"/>
                <a:gd name="connsiteX3" fmla="*/ 1832459 w 1832459"/>
                <a:gd name="connsiteY3" fmla="*/ 114300 h 1338910"/>
                <a:gd name="connsiteX0" fmla="*/ 79406 w 1832006"/>
                <a:gd name="connsiteY0" fmla="*/ 0 h 1340000"/>
                <a:gd name="connsiteX1" fmla="*/ 527081 w 1832006"/>
                <a:gd name="connsiteY1" fmla="*/ 1338263 h 1340000"/>
                <a:gd name="connsiteX2" fmla="*/ 1170019 w 1832006"/>
                <a:gd name="connsiteY2" fmla="*/ 285750 h 1340000"/>
                <a:gd name="connsiteX3" fmla="*/ 1832006 w 1832006"/>
                <a:gd name="connsiteY3" fmla="*/ 114300 h 134000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91158 w 1843758"/>
                <a:gd name="connsiteY0" fmla="*/ 0 h 1338534"/>
                <a:gd name="connsiteX1" fmla="*/ 538833 w 1843758"/>
                <a:gd name="connsiteY1" fmla="*/ 1338263 h 1338534"/>
                <a:gd name="connsiteX2" fmla="*/ 1843758 w 1843758"/>
                <a:gd name="connsiteY2" fmla="*/ 114300 h 1338534"/>
                <a:gd name="connsiteX0" fmla="*/ 91158 w 1843758"/>
                <a:gd name="connsiteY0" fmla="*/ 0 h 1338463"/>
                <a:gd name="connsiteX1" fmla="*/ 538833 w 1843758"/>
                <a:gd name="connsiteY1" fmla="*/ 1338263 h 1338463"/>
                <a:gd name="connsiteX2" fmla="*/ 1843758 w 1843758"/>
                <a:gd name="connsiteY2" fmla="*/ 114300 h 1338463"/>
                <a:gd name="connsiteX0" fmla="*/ 116745 w 1869345"/>
                <a:gd name="connsiteY0" fmla="*/ 0 h 1338276"/>
                <a:gd name="connsiteX1" fmla="*/ 564420 w 1869345"/>
                <a:gd name="connsiteY1" fmla="*/ 1338263 h 1338276"/>
                <a:gd name="connsiteX2" fmla="*/ 1869345 w 1869345"/>
                <a:gd name="connsiteY2" fmla="*/ 114300 h 1338276"/>
                <a:gd name="connsiteX0" fmla="*/ 91298 w 1843898"/>
                <a:gd name="connsiteY0" fmla="*/ 0 h 1326371"/>
                <a:gd name="connsiteX1" fmla="*/ 698517 w 1843898"/>
                <a:gd name="connsiteY1" fmla="*/ 1326357 h 1326371"/>
                <a:gd name="connsiteX2" fmla="*/ 1843898 w 1843898"/>
                <a:gd name="connsiteY2" fmla="*/ 114300 h 1326371"/>
                <a:gd name="connsiteX0" fmla="*/ 111772 w 1864372"/>
                <a:gd name="connsiteY0" fmla="*/ 116807 h 231107"/>
                <a:gd name="connsiteX1" fmla="*/ 585641 w 1864372"/>
                <a:gd name="connsiteY1" fmla="*/ 126 h 231107"/>
                <a:gd name="connsiteX2" fmla="*/ 1864372 w 1864372"/>
                <a:gd name="connsiteY2" fmla="*/ 231107 h 231107"/>
                <a:gd name="connsiteX0" fmla="*/ 93060 w 1798035"/>
                <a:gd name="connsiteY0" fmla="*/ 359211 h 379902"/>
                <a:gd name="connsiteX1" fmla="*/ 519304 w 1798035"/>
                <a:gd name="connsiteY1" fmla="*/ 2024 h 379902"/>
                <a:gd name="connsiteX2" fmla="*/ 1798035 w 1798035"/>
                <a:gd name="connsiteY2" fmla="*/ 233005 h 379902"/>
                <a:gd name="connsiteX0" fmla="*/ 0 w 1704975"/>
                <a:gd name="connsiteY0" fmla="*/ 359211 h 359836"/>
                <a:gd name="connsiteX1" fmla="*/ 426244 w 1704975"/>
                <a:gd name="connsiteY1" fmla="*/ 2024 h 359836"/>
                <a:gd name="connsiteX2" fmla="*/ 1704975 w 1704975"/>
                <a:gd name="connsiteY2" fmla="*/ 233005 h 359836"/>
                <a:gd name="connsiteX0" fmla="*/ 0 w 1704975"/>
                <a:gd name="connsiteY0" fmla="*/ 333394 h 334068"/>
                <a:gd name="connsiteX1" fmla="*/ 614363 w 1704975"/>
                <a:gd name="connsiteY1" fmla="*/ 2401 h 334068"/>
                <a:gd name="connsiteX2" fmla="*/ 1704975 w 1704975"/>
                <a:gd name="connsiteY2" fmla="*/ 207188 h 334068"/>
                <a:gd name="connsiteX0" fmla="*/ 0 w 1238250"/>
                <a:gd name="connsiteY0" fmla="*/ 334046 h 334723"/>
                <a:gd name="connsiteX1" fmla="*/ 614363 w 1238250"/>
                <a:gd name="connsiteY1" fmla="*/ 3053 h 334723"/>
                <a:gd name="connsiteX2" fmla="*/ 1238250 w 1238250"/>
                <a:gd name="connsiteY2" fmla="*/ 195934 h 334723"/>
                <a:gd name="connsiteX0" fmla="*/ 0 w 1238250"/>
                <a:gd name="connsiteY0" fmla="*/ 332881 h 333558"/>
                <a:gd name="connsiteX1" fmla="*/ 614363 w 1238250"/>
                <a:gd name="connsiteY1" fmla="*/ 1888 h 333558"/>
                <a:gd name="connsiteX2" fmla="*/ 1238250 w 1238250"/>
                <a:gd name="connsiteY2" fmla="*/ 194769 h 333558"/>
                <a:gd name="connsiteX0" fmla="*/ 0 w 1238250"/>
                <a:gd name="connsiteY0" fmla="*/ 334960 h 335662"/>
                <a:gd name="connsiteX1" fmla="*/ 614363 w 1238250"/>
                <a:gd name="connsiteY1" fmla="*/ 3967 h 335662"/>
                <a:gd name="connsiteX2" fmla="*/ 1238250 w 1238250"/>
                <a:gd name="connsiteY2" fmla="*/ 196848 h 335662"/>
                <a:gd name="connsiteX0" fmla="*/ 0 w 1238250"/>
                <a:gd name="connsiteY0" fmla="*/ 334960 h 365194"/>
                <a:gd name="connsiteX1" fmla="*/ 614363 w 1238250"/>
                <a:gd name="connsiteY1" fmla="*/ 3967 h 365194"/>
                <a:gd name="connsiteX2" fmla="*/ 1238250 w 1238250"/>
                <a:gd name="connsiteY2" fmla="*/ 196848 h 365194"/>
                <a:gd name="connsiteX0" fmla="*/ 0 w 1166813"/>
                <a:gd name="connsiteY0" fmla="*/ 332651 h 362217"/>
                <a:gd name="connsiteX1" fmla="*/ 614363 w 1166813"/>
                <a:gd name="connsiteY1" fmla="*/ 1658 h 362217"/>
                <a:gd name="connsiteX2" fmla="*/ 1166813 w 1166813"/>
                <a:gd name="connsiteY2" fmla="*/ 201682 h 362217"/>
                <a:gd name="connsiteX0" fmla="*/ 0 w 1166813"/>
                <a:gd name="connsiteY0" fmla="*/ 332651 h 362217"/>
                <a:gd name="connsiteX1" fmla="*/ 614363 w 1166813"/>
                <a:gd name="connsiteY1" fmla="*/ 1658 h 362217"/>
                <a:gd name="connsiteX2" fmla="*/ 1166813 w 1166813"/>
                <a:gd name="connsiteY2" fmla="*/ 201682 h 362217"/>
                <a:gd name="connsiteX0" fmla="*/ 0 w 1040606"/>
                <a:gd name="connsiteY0" fmla="*/ 336005 h 366157"/>
                <a:gd name="connsiteX1" fmla="*/ 614363 w 1040606"/>
                <a:gd name="connsiteY1" fmla="*/ 5012 h 366157"/>
                <a:gd name="connsiteX2" fmla="*/ 1040606 w 1040606"/>
                <a:gd name="connsiteY2" fmla="*/ 135980 h 366157"/>
                <a:gd name="connsiteX0" fmla="*/ 0 w 1040606"/>
                <a:gd name="connsiteY0" fmla="*/ 333697 h 363979"/>
                <a:gd name="connsiteX1" fmla="*/ 545307 w 1040606"/>
                <a:gd name="connsiteY1" fmla="*/ 5085 h 363979"/>
                <a:gd name="connsiteX2" fmla="*/ 1040606 w 1040606"/>
                <a:gd name="connsiteY2" fmla="*/ 133672 h 363979"/>
                <a:gd name="connsiteX0" fmla="*/ 0 w 1026319"/>
                <a:gd name="connsiteY0" fmla="*/ 331471 h 361425"/>
                <a:gd name="connsiteX1" fmla="*/ 545307 w 1026319"/>
                <a:gd name="connsiteY1" fmla="*/ 2859 h 361425"/>
                <a:gd name="connsiteX2" fmla="*/ 1026319 w 1026319"/>
                <a:gd name="connsiteY2" fmla="*/ 169546 h 361425"/>
                <a:gd name="connsiteX0" fmla="*/ 0 w 1026319"/>
                <a:gd name="connsiteY0" fmla="*/ 335215 h 365169"/>
                <a:gd name="connsiteX1" fmla="*/ 545307 w 1026319"/>
                <a:gd name="connsiteY1" fmla="*/ 6603 h 365169"/>
                <a:gd name="connsiteX2" fmla="*/ 1026319 w 1026319"/>
                <a:gd name="connsiteY2" fmla="*/ 173290 h 365169"/>
                <a:gd name="connsiteX0" fmla="*/ 0 w 1000125"/>
                <a:gd name="connsiteY0" fmla="*/ 338959 h 369117"/>
                <a:gd name="connsiteX1" fmla="*/ 545307 w 1000125"/>
                <a:gd name="connsiteY1" fmla="*/ 10347 h 369117"/>
                <a:gd name="connsiteX2" fmla="*/ 1000125 w 1000125"/>
                <a:gd name="connsiteY2" fmla="*/ 153221 h 36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369117">
                  <a:moveTo>
                    <a:pt x="0" y="338959"/>
                  </a:moveTo>
                  <a:cubicBezTo>
                    <a:pt x="455613" y="487390"/>
                    <a:pt x="378620" y="41303"/>
                    <a:pt x="545307" y="10347"/>
                  </a:cubicBezTo>
                  <a:cubicBezTo>
                    <a:pt x="711994" y="-20609"/>
                    <a:pt x="861616" y="15306"/>
                    <a:pt x="1000125" y="153221"/>
                  </a:cubicBezTo>
                </a:path>
              </a:pathLst>
            </a:custGeom>
            <a:ln w="1905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823" y="5131462"/>
              <a:ext cx="293139" cy="170290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5291943" y="6195646"/>
              <a:ext cx="10197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C00CC"/>
                  </a:solidFill>
                  <a:latin typeface="Arial Rounded MT Bold" pitchFamily="34" charset="0"/>
                </a:rPr>
                <a:t>C fiber</a:t>
              </a:r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759915" y="5784845"/>
              <a:ext cx="332893" cy="470986"/>
            </a:xfrm>
            <a:custGeom>
              <a:avLst/>
              <a:gdLst>
                <a:gd name="connsiteX0" fmla="*/ 274006 w 274006"/>
                <a:gd name="connsiteY0" fmla="*/ 0 h 222250"/>
                <a:gd name="connsiteX1" fmla="*/ 956 w 274006"/>
                <a:gd name="connsiteY1" fmla="*/ 101600 h 222250"/>
                <a:gd name="connsiteX2" fmla="*/ 200981 w 274006"/>
                <a:gd name="connsiteY2" fmla="*/ 222250 h 222250"/>
                <a:gd name="connsiteX0" fmla="*/ 274006 w 274642"/>
                <a:gd name="connsiteY0" fmla="*/ 0 h 222250"/>
                <a:gd name="connsiteX1" fmla="*/ 956 w 274642"/>
                <a:gd name="connsiteY1" fmla="*/ 101600 h 222250"/>
                <a:gd name="connsiteX2" fmla="*/ 200981 w 274642"/>
                <a:gd name="connsiteY2" fmla="*/ 222250 h 222250"/>
                <a:gd name="connsiteX0" fmla="*/ 346002 w 346531"/>
                <a:gd name="connsiteY0" fmla="*/ 0 h 241300"/>
                <a:gd name="connsiteX1" fmla="*/ 3102 w 346531"/>
                <a:gd name="connsiteY1" fmla="*/ 120650 h 241300"/>
                <a:gd name="connsiteX2" fmla="*/ 203127 w 346531"/>
                <a:gd name="connsiteY2" fmla="*/ 241300 h 241300"/>
                <a:gd name="connsiteX0" fmla="*/ 347812 w 348347"/>
                <a:gd name="connsiteY0" fmla="*/ 0 h 311150"/>
                <a:gd name="connsiteX1" fmla="*/ 4912 w 348347"/>
                <a:gd name="connsiteY1" fmla="*/ 120650 h 311150"/>
                <a:gd name="connsiteX2" fmla="*/ 179537 w 348347"/>
                <a:gd name="connsiteY2" fmla="*/ 311150 h 311150"/>
                <a:gd name="connsiteX0" fmla="*/ 346003 w 346532"/>
                <a:gd name="connsiteY0" fmla="*/ 0 h 508000"/>
                <a:gd name="connsiteX1" fmla="*/ 3103 w 346532"/>
                <a:gd name="connsiteY1" fmla="*/ 120650 h 508000"/>
                <a:gd name="connsiteX2" fmla="*/ 203128 w 346532"/>
                <a:gd name="connsiteY2" fmla="*/ 508000 h 508000"/>
                <a:gd name="connsiteX0" fmla="*/ 344863 w 345392"/>
                <a:gd name="connsiteY0" fmla="*/ 0 h 626216"/>
                <a:gd name="connsiteX1" fmla="*/ 1963 w 345392"/>
                <a:gd name="connsiteY1" fmla="*/ 120650 h 626216"/>
                <a:gd name="connsiteX2" fmla="*/ 201988 w 345392"/>
                <a:gd name="connsiteY2" fmla="*/ 508000 h 626216"/>
                <a:gd name="connsiteX0" fmla="*/ 144746 w 213046"/>
                <a:gd name="connsiteY0" fmla="*/ 0 h 872953"/>
                <a:gd name="connsiteX1" fmla="*/ 208246 w 213046"/>
                <a:gd name="connsiteY1" fmla="*/ 831850 h 872953"/>
                <a:gd name="connsiteX2" fmla="*/ 1871 w 213046"/>
                <a:gd name="connsiteY2" fmla="*/ 508000 h 872953"/>
                <a:gd name="connsiteX0" fmla="*/ 291019 w 293929"/>
                <a:gd name="connsiteY0" fmla="*/ 660400 h 669513"/>
                <a:gd name="connsiteX1" fmla="*/ 208469 w 293929"/>
                <a:gd name="connsiteY1" fmla="*/ 323850 h 669513"/>
                <a:gd name="connsiteX2" fmla="*/ 2094 w 293929"/>
                <a:gd name="connsiteY2" fmla="*/ 0 h 669513"/>
                <a:gd name="connsiteX0" fmla="*/ 85767 w 486784"/>
                <a:gd name="connsiteY0" fmla="*/ 550465 h 559578"/>
                <a:gd name="connsiteX1" fmla="*/ 3217 w 486784"/>
                <a:gd name="connsiteY1" fmla="*/ 213915 h 559578"/>
                <a:gd name="connsiteX2" fmla="*/ 486784 w 486784"/>
                <a:gd name="connsiteY2" fmla="*/ 0 h 559578"/>
                <a:gd name="connsiteX0" fmla="*/ 96057 w 497074"/>
                <a:gd name="connsiteY0" fmla="*/ 550465 h 559578"/>
                <a:gd name="connsiteX1" fmla="*/ 13507 w 497074"/>
                <a:gd name="connsiteY1" fmla="*/ 213915 h 559578"/>
                <a:gd name="connsiteX2" fmla="*/ 497074 w 497074"/>
                <a:gd name="connsiteY2" fmla="*/ 0 h 559578"/>
                <a:gd name="connsiteX0" fmla="*/ 100492 w 457842"/>
                <a:gd name="connsiteY0" fmla="*/ 618117 h 627230"/>
                <a:gd name="connsiteX1" fmla="*/ 17942 w 457842"/>
                <a:gd name="connsiteY1" fmla="*/ 281567 h 627230"/>
                <a:gd name="connsiteX2" fmla="*/ 457842 w 457842"/>
                <a:gd name="connsiteY2" fmla="*/ 0 h 627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842" h="627230">
                  <a:moveTo>
                    <a:pt x="100492" y="618117"/>
                  </a:moveTo>
                  <a:cubicBezTo>
                    <a:pt x="116102" y="682146"/>
                    <a:pt x="66096" y="391634"/>
                    <a:pt x="17942" y="281567"/>
                  </a:cubicBezTo>
                  <a:cubicBezTo>
                    <a:pt x="-30212" y="171500"/>
                    <a:pt x="-11111" y="51733"/>
                    <a:pt x="457842" y="0"/>
                  </a:cubicBezTo>
                </a:path>
              </a:pathLst>
            </a:custGeom>
            <a:ln w="28575">
              <a:solidFill>
                <a:srgbClr val="CC00C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7068110" y="5050100"/>
              <a:ext cx="51942" cy="55431"/>
            </a:xfrm>
            <a:custGeom>
              <a:avLst/>
              <a:gdLst>
                <a:gd name="connsiteX0" fmla="*/ 0 w 71438"/>
                <a:gd name="connsiteY0" fmla="*/ 57150 h 57150"/>
                <a:gd name="connsiteX1" fmla="*/ 71438 w 71438"/>
                <a:gd name="connsiteY1" fmla="*/ 0 h 57150"/>
                <a:gd name="connsiteX0" fmla="*/ 0 w 54769"/>
                <a:gd name="connsiteY0" fmla="*/ 90487 h 90487"/>
                <a:gd name="connsiteX1" fmla="*/ 54769 w 54769"/>
                <a:gd name="connsiteY1" fmla="*/ 0 h 90487"/>
                <a:gd name="connsiteX0" fmla="*/ 0 w 71438"/>
                <a:gd name="connsiteY0" fmla="*/ 73819 h 73819"/>
                <a:gd name="connsiteX1" fmla="*/ 71438 w 71438"/>
                <a:gd name="connsiteY1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438" h="73819">
                  <a:moveTo>
                    <a:pt x="0" y="73819"/>
                  </a:moveTo>
                  <a:lnTo>
                    <a:pt x="71438" y="0"/>
                  </a:lnTo>
                </a:path>
              </a:pathLst>
            </a:custGeom>
            <a:ln w="28575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Mechanisms of Opiate Analgesia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912357" y="1790700"/>
            <a:ext cx="3088768" cy="1828799"/>
            <a:chOff x="5979032" y="1752600"/>
            <a:chExt cx="3088768" cy="1828799"/>
          </a:xfrm>
        </p:grpSpPr>
        <p:grpSp>
          <p:nvGrpSpPr>
            <p:cNvPr id="56" name="Group 55"/>
            <p:cNvGrpSpPr/>
            <p:nvPr/>
          </p:nvGrpSpPr>
          <p:grpSpPr>
            <a:xfrm>
              <a:off x="6128534" y="1752600"/>
              <a:ext cx="2939266" cy="1828799"/>
              <a:chOff x="6128534" y="1752600"/>
              <a:chExt cx="2939266" cy="1828799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6903349" y="2137778"/>
                <a:ext cx="1764482" cy="1443621"/>
                <a:chOff x="6903349" y="2137778"/>
                <a:chExt cx="1764482" cy="1443621"/>
              </a:xfrm>
            </p:grpSpPr>
            <p:grpSp>
              <p:nvGrpSpPr>
                <p:cNvPr id="104" name="Group 103"/>
                <p:cNvGrpSpPr/>
                <p:nvPr/>
              </p:nvGrpSpPr>
              <p:grpSpPr>
                <a:xfrm>
                  <a:off x="6903349" y="2137778"/>
                  <a:ext cx="1764482" cy="1443621"/>
                  <a:chOff x="304800" y="1839477"/>
                  <a:chExt cx="2286000" cy="1897526"/>
                </a:xfrm>
              </p:grpSpPr>
              <p:pic>
                <p:nvPicPr>
                  <p:cNvPr id="105" name="Picture 4" descr="http://media.tumblr.com/tumblr_lkosjeqGDM1qcru51.jpg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0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70428" y="2293382"/>
                    <a:ext cx="1220372" cy="1443621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</p:pic>
              <p:pic>
                <p:nvPicPr>
                  <p:cNvPr id="106" name="Picture 2" descr="http://www.arthursclipart.org/nature/nature/sun%207.gif"/>
                  <p:cNvPicPr>
                    <a:picLocks noChangeAspect="1" noChangeArrowheads="1"/>
                  </p:cNvPicPr>
                  <p:nvPr/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4800" y="1839477"/>
                    <a:ext cx="1043037" cy="109613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83587" y="2565089"/>
                  <a:ext cx="574613" cy="940111"/>
                </a:xfrm>
                <a:prstGeom prst="rect">
                  <a:avLst/>
                </a:prstGeom>
              </p:spPr>
            </p:pic>
          </p:grpSp>
          <p:sp>
            <p:nvSpPr>
              <p:cNvPr id="108" name="TextBox 107"/>
              <p:cNvSpPr txBox="1"/>
              <p:nvPr/>
            </p:nvSpPr>
            <p:spPr>
              <a:xfrm>
                <a:off x="6128534" y="1752600"/>
                <a:ext cx="2939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Arial Rounded MT Bold" pitchFamily="34" charset="0"/>
                  </a:rPr>
                  <a:t>and peripheral actions…</a:t>
                </a:r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5979032" y="1752600"/>
              <a:ext cx="3088768" cy="18149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5498336" y="4202668"/>
            <a:ext cx="3493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Arial Rounded MT Bold" pitchFamily="34" charset="0"/>
              </a:rPr>
              <a:t>and direct spinal actions…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1350442" y="1836901"/>
            <a:ext cx="6186884" cy="3598223"/>
            <a:chOff x="1350442" y="1836901"/>
            <a:chExt cx="6186884" cy="3598223"/>
          </a:xfrm>
        </p:grpSpPr>
        <p:sp>
          <p:nvSpPr>
            <p:cNvPr id="21" name="TextBox 20"/>
            <p:cNvSpPr txBox="1"/>
            <p:nvPr/>
          </p:nvSpPr>
          <p:spPr>
            <a:xfrm>
              <a:off x="1350442" y="1836901"/>
              <a:ext cx="367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</a:rPr>
                <a:t>1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169918" y="4973459"/>
              <a:ext cx="367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</a:rPr>
                <a:t>2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112" name="TextBox 111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  <p:sp>
        <p:nvSpPr>
          <p:cNvPr id="114" name="Freeform 113"/>
          <p:cNvSpPr/>
          <p:nvPr/>
        </p:nvSpPr>
        <p:spPr>
          <a:xfrm>
            <a:off x="4648200" y="3436832"/>
            <a:ext cx="299493" cy="320723"/>
          </a:xfrm>
          <a:custGeom>
            <a:avLst/>
            <a:gdLst>
              <a:gd name="connsiteX0" fmla="*/ 0 w 1068224"/>
              <a:gd name="connsiteY0" fmla="*/ 606112 h 1121840"/>
              <a:gd name="connsiteX1" fmla="*/ 256374 w 1068224"/>
              <a:gd name="connsiteY1" fmla="*/ 614658 h 1121840"/>
              <a:gd name="connsiteX2" fmla="*/ 341832 w 1068224"/>
              <a:gd name="connsiteY2" fmla="*/ 7906 h 1121840"/>
              <a:gd name="connsiteX3" fmla="*/ 401652 w 1068224"/>
              <a:gd name="connsiteY3" fmla="*/ 1110314 h 1121840"/>
              <a:gd name="connsiteX4" fmla="*/ 487110 w 1068224"/>
              <a:gd name="connsiteY4" fmla="*/ 580475 h 1121840"/>
              <a:gd name="connsiteX5" fmla="*/ 1068224 w 1068224"/>
              <a:gd name="connsiteY5" fmla="*/ 512108 h 1121840"/>
              <a:gd name="connsiteX0" fmla="*/ 0 w 1080130"/>
              <a:gd name="connsiteY0" fmla="*/ 615656 h 1121859"/>
              <a:gd name="connsiteX1" fmla="*/ 268280 w 1080130"/>
              <a:gd name="connsiteY1" fmla="*/ 614677 h 1121859"/>
              <a:gd name="connsiteX2" fmla="*/ 353738 w 1080130"/>
              <a:gd name="connsiteY2" fmla="*/ 7925 h 1121859"/>
              <a:gd name="connsiteX3" fmla="*/ 413558 w 1080130"/>
              <a:gd name="connsiteY3" fmla="*/ 1110333 h 1121859"/>
              <a:gd name="connsiteX4" fmla="*/ 499016 w 1080130"/>
              <a:gd name="connsiteY4" fmla="*/ 580494 h 1121859"/>
              <a:gd name="connsiteX5" fmla="*/ 1080130 w 1080130"/>
              <a:gd name="connsiteY5" fmla="*/ 512127 h 1121859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72987"/>
              <a:gd name="connsiteY0" fmla="*/ 636999 h 1124152"/>
              <a:gd name="connsiteX1" fmla="*/ 273044 w 1072987"/>
              <a:gd name="connsiteY1" fmla="*/ 566964 h 1124152"/>
              <a:gd name="connsiteX2" fmla="*/ 346595 w 1072987"/>
              <a:gd name="connsiteY2" fmla="*/ 10218 h 1124152"/>
              <a:gd name="connsiteX3" fmla="*/ 406415 w 1072987"/>
              <a:gd name="connsiteY3" fmla="*/ 1112626 h 1124152"/>
              <a:gd name="connsiteX4" fmla="*/ 491873 w 1072987"/>
              <a:gd name="connsiteY4" fmla="*/ 582787 h 1124152"/>
              <a:gd name="connsiteX5" fmla="*/ 1072987 w 1072987"/>
              <a:gd name="connsiteY5" fmla="*/ 514420 h 1124152"/>
              <a:gd name="connsiteX0" fmla="*/ 0 w 1072987"/>
              <a:gd name="connsiteY0" fmla="*/ 636625 h 1123778"/>
              <a:gd name="connsiteX1" fmla="*/ 273044 w 1072987"/>
              <a:gd name="connsiteY1" fmla="*/ 566590 h 1123778"/>
              <a:gd name="connsiteX2" fmla="*/ 346595 w 1072987"/>
              <a:gd name="connsiteY2" fmla="*/ 9844 h 1123778"/>
              <a:gd name="connsiteX3" fmla="*/ 406415 w 1072987"/>
              <a:gd name="connsiteY3" fmla="*/ 1112252 h 1123778"/>
              <a:gd name="connsiteX4" fmla="*/ 491873 w 1072987"/>
              <a:gd name="connsiteY4" fmla="*/ 582413 h 1123778"/>
              <a:gd name="connsiteX5" fmla="*/ 1072987 w 1072987"/>
              <a:gd name="connsiteY5" fmla="*/ 514046 h 1123778"/>
              <a:gd name="connsiteX0" fmla="*/ 0 w 1072987"/>
              <a:gd name="connsiteY0" fmla="*/ 636625 h 1126289"/>
              <a:gd name="connsiteX1" fmla="*/ 273044 w 1072987"/>
              <a:gd name="connsiteY1" fmla="*/ 566590 h 1126289"/>
              <a:gd name="connsiteX2" fmla="*/ 346595 w 1072987"/>
              <a:gd name="connsiteY2" fmla="*/ 9844 h 1126289"/>
              <a:gd name="connsiteX3" fmla="*/ 406415 w 1072987"/>
              <a:gd name="connsiteY3" fmla="*/ 1112252 h 1126289"/>
              <a:gd name="connsiteX4" fmla="*/ 482348 w 1072987"/>
              <a:gd name="connsiteY4" fmla="*/ 625276 h 1126289"/>
              <a:gd name="connsiteX5" fmla="*/ 1072987 w 1072987"/>
              <a:gd name="connsiteY5" fmla="*/ 514046 h 1126289"/>
              <a:gd name="connsiteX0" fmla="*/ 0 w 1072987"/>
              <a:gd name="connsiteY0" fmla="*/ 636625 h 1127539"/>
              <a:gd name="connsiteX1" fmla="*/ 273044 w 1072987"/>
              <a:gd name="connsiteY1" fmla="*/ 566590 h 1127539"/>
              <a:gd name="connsiteX2" fmla="*/ 346595 w 1072987"/>
              <a:gd name="connsiteY2" fmla="*/ 9844 h 1127539"/>
              <a:gd name="connsiteX3" fmla="*/ 406415 w 1072987"/>
              <a:gd name="connsiteY3" fmla="*/ 1112252 h 1127539"/>
              <a:gd name="connsiteX4" fmla="*/ 482348 w 1072987"/>
              <a:gd name="connsiteY4" fmla="*/ 644326 h 1127539"/>
              <a:gd name="connsiteX5" fmla="*/ 1072987 w 1072987"/>
              <a:gd name="connsiteY5" fmla="*/ 514046 h 1127539"/>
              <a:gd name="connsiteX0" fmla="*/ 0 w 1072987"/>
              <a:gd name="connsiteY0" fmla="*/ 635736 h 1098767"/>
              <a:gd name="connsiteX1" fmla="*/ 273044 w 1072987"/>
              <a:gd name="connsiteY1" fmla="*/ 565701 h 1098767"/>
              <a:gd name="connsiteX2" fmla="*/ 346595 w 1072987"/>
              <a:gd name="connsiteY2" fmla="*/ 8955 h 1098767"/>
              <a:gd name="connsiteX3" fmla="*/ 384983 w 1072987"/>
              <a:gd name="connsiteY3" fmla="*/ 1082788 h 1098767"/>
              <a:gd name="connsiteX4" fmla="*/ 482348 w 1072987"/>
              <a:gd name="connsiteY4" fmla="*/ 643437 h 1098767"/>
              <a:gd name="connsiteX5" fmla="*/ 1072987 w 1072987"/>
              <a:gd name="connsiteY5" fmla="*/ 513157 h 1098767"/>
              <a:gd name="connsiteX0" fmla="*/ 0 w 844387"/>
              <a:gd name="connsiteY0" fmla="*/ 635736 h 1098406"/>
              <a:gd name="connsiteX1" fmla="*/ 273044 w 844387"/>
              <a:gd name="connsiteY1" fmla="*/ 565701 h 1098406"/>
              <a:gd name="connsiteX2" fmla="*/ 346595 w 844387"/>
              <a:gd name="connsiteY2" fmla="*/ 8955 h 1098406"/>
              <a:gd name="connsiteX3" fmla="*/ 384983 w 844387"/>
              <a:gd name="connsiteY3" fmla="*/ 1082788 h 1098406"/>
              <a:gd name="connsiteX4" fmla="*/ 482348 w 844387"/>
              <a:gd name="connsiteY4" fmla="*/ 643437 h 1098406"/>
              <a:gd name="connsiteX5" fmla="*/ 844387 w 844387"/>
              <a:gd name="connsiteY5" fmla="*/ 589357 h 1098406"/>
              <a:gd name="connsiteX0" fmla="*/ 0 w 844387"/>
              <a:gd name="connsiteY0" fmla="*/ 635736 h 1101268"/>
              <a:gd name="connsiteX1" fmla="*/ 273044 w 844387"/>
              <a:gd name="connsiteY1" fmla="*/ 565701 h 1101268"/>
              <a:gd name="connsiteX2" fmla="*/ 346595 w 844387"/>
              <a:gd name="connsiteY2" fmla="*/ 8955 h 1101268"/>
              <a:gd name="connsiteX3" fmla="*/ 384983 w 844387"/>
              <a:gd name="connsiteY3" fmla="*/ 1082788 h 1101268"/>
              <a:gd name="connsiteX4" fmla="*/ 494254 w 844387"/>
              <a:gd name="connsiteY4" fmla="*/ 681537 h 1101268"/>
              <a:gd name="connsiteX5" fmla="*/ 844387 w 844387"/>
              <a:gd name="connsiteY5" fmla="*/ 589357 h 1101268"/>
              <a:gd name="connsiteX0" fmla="*/ 0 w 863437"/>
              <a:gd name="connsiteY0" fmla="*/ 635736 h 1101025"/>
              <a:gd name="connsiteX1" fmla="*/ 273044 w 863437"/>
              <a:gd name="connsiteY1" fmla="*/ 565701 h 1101025"/>
              <a:gd name="connsiteX2" fmla="*/ 346595 w 863437"/>
              <a:gd name="connsiteY2" fmla="*/ 8955 h 1101025"/>
              <a:gd name="connsiteX3" fmla="*/ 384983 w 863437"/>
              <a:gd name="connsiteY3" fmla="*/ 1082788 h 1101025"/>
              <a:gd name="connsiteX4" fmla="*/ 494254 w 863437"/>
              <a:gd name="connsiteY4" fmla="*/ 681537 h 1101025"/>
              <a:gd name="connsiteX5" fmla="*/ 863437 w 863437"/>
              <a:gd name="connsiteY5" fmla="*/ 632219 h 1101025"/>
              <a:gd name="connsiteX0" fmla="*/ 0 w 863437"/>
              <a:gd name="connsiteY0" fmla="*/ 631285 h 938841"/>
              <a:gd name="connsiteX1" fmla="*/ 273044 w 863437"/>
              <a:gd name="connsiteY1" fmla="*/ 561250 h 938841"/>
              <a:gd name="connsiteX2" fmla="*/ 346595 w 863437"/>
              <a:gd name="connsiteY2" fmla="*/ 4504 h 938841"/>
              <a:gd name="connsiteX3" fmla="*/ 387364 w 863437"/>
              <a:gd name="connsiteY3" fmla="*/ 914030 h 938841"/>
              <a:gd name="connsiteX4" fmla="*/ 494254 w 863437"/>
              <a:gd name="connsiteY4" fmla="*/ 677086 h 938841"/>
              <a:gd name="connsiteX5" fmla="*/ 863437 w 863437"/>
              <a:gd name="connsiteY5" fmla="*/ 627768 h 938841"/>
              <a:gd name="connsiteX0" fmla="*/ 0 w 863437"/>
              <a:gd name="connsiteY0" fmla="*/ 631744 h 939300"/>
              <a:gd name="connsiteX1" fmla="*/ 275426 w 863437"/>
              <a:gd name="connsiteY1" fmla="*/ 547421 h 939300"/>
              <a:gd name="connsiteX2" fmla="*/ 346595 w 863437"/>
              <a:gd name="connsiteY2" fmla="*/ 4963 h 939300"/>
              <a:gd name="connsiteX3" fmla="*/ 387364 w 863437"/>
              <a:gd name="connsiteY3" fmla="*/ 914489 h 939300"/>
              <a:gd name="connsiteX4" fmla="*/ 494254 w 863437"/>
              <a:gd name="connsiteY4" fmla="*/ 677545 h 939300"/>
              <a:gd name="connsiteX5" fmla="*/ 863437 w 863437"/>
              <a:gd name="connsiteY5" fmla="*/ 628227 h 93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3437" h="939300">
                <a:moveTo>
                  <a:pt x="0" y="631744"/>
                </a:moveTo>
                <a:cubicBezTo>
                  <a:pt x="125894" y="643004"/>
                  <a:pt x="234328" y="628071"/>
                  <a:pt x="275426" y="547421"/>
                </a:cubicBezTo>
                <a:cubicBezTo>
                  <a:pt x="316524" y="466771"/>
                  <a:pt x="327939" y="-56215"/>
                  <a:pt x="346595" y="4963"/>
                </a:cubicBezTo>
                <a:cubicBezTo>
                  <a:pt x="365251" y="66141"/>
                  <a:pt x="362754" y="802392"/>
                  <a:pt x="387364" y="914489"/>
                </a:cubicBezTo>
                <a:cubicBezTo>
                  <a:pt x="411974" y="1026586"/>
                  <a:pt x="414908" y="725255"/>
                  <a:pt x="494254" y="677545"/>
                </a:cubicBezTo>
                <a:cubicBezTo>
                  <a:pt x="573600" y="629835"/>
                  <a:pt x="863437" y="628227"/>
                  <a:pt x="863437" y="628227"/>
                </a:cubicBezTo>
              </a:path>
            </a:pathLst>
          </a:custGeom>
          <a:ln w="19050">
            <a:solidFill>
              <a:srgbClr val="FF66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600200" y="4070438"/>
            <a:ext cx="1027132" cy="577762"/>
            <a:chOff x="1274905" y="4532400"/>
            <a:chExt cx="1027132" cy="57776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905" y="4532400"/>
              <a:ext cx="1027132" cy="577762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604962" y="4591048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Rounded MT Bold" pitchFamily="34" charset="0"/>
                </a:rPr>
                <a:t>O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2615212" y="6191746"/>
            <a:ext cx="729322" cy="629031"/>
            <a:chOff x="4457700" y="3947242"/>
            <a:chExt cx="729322" cy="629031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35" name="Group 134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136" name="Freeform 135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TextBox 136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8</a:t>
                </a:r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>
            <a:off x="5925716" y="2987267"/>
            <a:ext cx="729322" cy="629031"/>
            <a:chOff x="4457700" y="3947242"/>
            <a:chExt cx="729322" cy="629031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25" name="Group 124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126" name="Freeform 125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TextBox 126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9</a:t>
                </a:r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6305CEA-9541-41E4-9E6F-AB95D0BB5F82}"/>
              </a:ext>
            </a:extLst>
          </p:cNvPr>
          <p:cNvGrpSpPr/>
          <p:nvPr/>
        </p:nvGrpSpPr>
        <p:grpSpPr>
          <a:xfrm>
            <a:off x="3372854" y="4958889"/>
            <a:ext cx="1106388" cy="830581"/>
            <a:chOff x="3372854" y="4958889"/>
            <a:chExt cx="1106388" cy="830581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7528307-DA0B-45B7-AA1C-5F1FBD335D09}"/>
                </a:ext>
              </a:extLst>
            </p:cNvPr>
            <p:cNvGrpSpPr/>
            <p:nvPr/>
          </p:nvGrpSpPr>
          <p:grpSpPr>
            <a:xfrm>
              <a:off x="3372854" y="4958889"/>
              <a:ext cx="1106388" cy="830581"/>
              <a:chOff x="4114800" y="4648200"/>
              <a:chExt cx="2298764" cy="1685761"/>
            </a:xfrm>
          </p:grpSpPr>
          <p:pic>
            <p:nvPicPr>
              <p:cNvPr id="131" name="Picture 4" descr="Accelerator pedal">
                <a:extLst>
                  <a:ext uri="{FF2B5EF4-FFF2-40B4-BE49-F238E27FC236}">
                    <a16:creationId xmlns:a16="http://schemas.microsoft.com/office/drawing/2014/main" id="{C92A4EA4-E9FC-47E3-8DF4-BFA40A7927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4800" y="4648200"/>
                <a:ext cx="2298764" cy="1685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92B3F21-A987-4344-9B2A-59F76346F1D8}"/>
                  </a:ext>
                </a:extLst>
              </p:cNvPr>
              <p:cNvSpPr/>
              <p:nvPr/>
            </p:nvSpPr>
            <p:spPr>
              <a:xfrm>
                <a:off x="4114800" y="4648200"/>
                <a:ext cx="2298764" cy="168576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F86AF0A6-C797-4E62-B9EB-78092D8B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422" y="5256284"/>
              <a:ext cx="486374" cy="370195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50293EDA-39A0-4B0B-9662-8953A638C36D}"/>
              </a:ext>
            </a:extLst>
          </p:cNvPr>
          <p:cNvGrpSpPr/>
          <p:nvPr/>
        </p:nvGrpSpPr>
        <p:grpSpPr>
          <a:xfrm>
            <a:off x="3541558" y="5105691"/>
            <a:ext cx="723504" cy="547820"/>
            <a:chOff x="4465320" y="4946152"/>
            <a:chExt cx="1503239" cy="1111864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509DF763-2D76-424B-8EF7-8345229D8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320" y="5308458"/>
              <a:ext cx="1008132" cy="749558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99F4CC81-F3A6-4750-A95F-D480ADC2A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481" y="5196934"/>
              <a:ext cx="301078" cy="108665"/>
            </a:xfrm>
            <a:prstGeom prst="rect">
              <a:avLst/>
            </a:prstGeom>
          </p:spPr>
        </p:pic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09299BC-C84F-454C-B188-11CCE7162DDE}"/>
                </a:ext>
              </a:extLst>
            </p:cNvPr>
            <p:cNvSpPr/>
            <p:nvPr/>
          </p:nvSpPr>
          <p:spPr>
            <a:xfrm>
              <a:off x="4956160" y="4946152"/>
              <a:ext cx="861160" cy="444998"/>
            </a:xfrm>
            <a:custGeom>
              <a:avLst/>
              <a:gdLst>
                <a:gd name="connsiteX0" fmla="*/ 82801 w 1049516"/>
                <a:gd name="connsiteY0" fmla="*/ 504769 h 504769"/>
                <a:gd name="connsiteX1" fmla="*/ 85976 w 1049516"/>
                <a:gd name="connsiteY1" fmla="*/ 142819 h 504769"/>
                <a:gd name="connsiteX2" fmla="*/ 968626 w 1049516"/>
                <a:gd name="connsiteY2" fmla="*/ 6294 h 504769"/>
                <a:gd name="connsiteX3" fmla="*/ 955926 w 1049516"/>
                <a:gd name="connsiteY3" fmla="*/ 323794 h 504769"/>
                <a:gd name="connsiteX0" fmla="*/ 0 w 966715"/>
                <a:gd name="connsiteY0" fmla="*/ 498475 h 498475"/>
                <a:gd name="connsiteX1" fmla="*/ 885825 w 966715"/>
                <a:gd name="connsiteY1" fmla="*/ 0 h 498475"/>
                <a:gd name="connsiteX2" fmla="*/ 873125 w 966715"/>
                <a:gd name="connsiteY2" fmla="*/ 317500 h 498475"/>
                <a:gd name="connsiteX0" fmla="*/ 0 w 873125"/>
                <a:gd name="connsiteY0" fmla="*/ 180975 h 180975"/>
                <a:gd name="connsiteX1" fmla="*/ 873125 w 873125"/>
                <a:gd name="connsiteY1" fmla="*/ 0 h 180975"/>
                <a:gd name="connsiteX0" fmla="*/ 0 w 873264"/>
                <a:gd name="connsiteY0" fmla="*/ 350137 h 350137"/>
                <a:gd name="connsiteX1" fmla="*/ 873125 w 873264"/>
                <a:gd name="connsiteY1" fmla="*/ 169162 h 350137"/>
                <a:gd name="connsiteX0" fmla="*/ 0 w 860567"/>
                <a:gd name="connsiteY0" fmla="*/ 347565 h 347565"/>
                <a:gd name="connsiteX1" fmla="*/ 860425 w 860567"/>
                <a:gd name="connsiteY1" fmla="*/ 169765 h 347565"/>
                <a:gd name="connsiteX0" fmla="*/ 15 w 860535"/>
                <a:gd name="connsiteY0" fmla="*/ 378684 h 378684"/>
                <a:gd name="connsiteX1" fmla="*/ 860440 w 860535"/>
                <a:gd name="connsiteY1" fmla="*/ 200884 h 378684"/>
                <a:gd name="connsiteX0" fmla="*/ 15 w 861160"/>
                <a:gd name="connsiteY0" fmla="*/ 444998 h 444998"/>
                <a:gd name="connsiteX1" fmla="*/ 860440 w 861160"/>
                <a:gd name="connsiteY1" fmla="*/ 267198 h 44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1160" h="444998">
                  <a:moveTo>
                    <a:pt x="15" y="444998"/>
                  </a:moveTo>
                  <a:cubicBezTo>
                    <a:pt x="-4218" y="222748"/>
                    <a:pt x="890073" y="-326527"/>
                    <a:pt x="860440" y="26719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092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C -0.00226 0.00509 -0.00486 0.01342 -0.01129 0.02523 C -0.01771 0.03704 -0.03681 0.03842 -0.03594 0.06898 " pathEditMode="relative" rAng="0" ptsTypes="fsf">
                                      <p:cBhvr>
                                        <p:cTn id="1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04 2.59259E-6 C 0.00799 0.00578 0.04497 -0.00139 0.05313 0.03495 C 0.06129 0.07129 -0.05104 0.2169 0.04844 0.21828 C 0.14792 0.21967 0.10903 0.21898 0.125 0.21898 " pathEditMode="relative" rAng="0" ptsTypes="assa">
                                      <p:cBhvr>
                                        <p:cTn id="4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04 2.59259E-6 C 0.00799 0.00578 0.04497 -0.00139 0.05313 0.03495 C 0.06129 0.07129 -0.05104 0.2169 0.04844 0.21828 C 0.14792 0.21967 0.10903 0.21898 0.125 0.21898 " pathEditMode="relative" rAng="0" ptsTypes="assa">
                                      <p:cBhvr>
                                        <p:cTn id="53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89" grpId="0" animBg="1"/>
      <p:bldP spid="89" grpId="1" animBg="1"/>
      <p:bldP spid="109" grpId="0"/>
      <p:bldP spid="114" grpId="0" animBg="1"/>
      <p:bldP spid="114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709210" y="977900"/>
            <a:ext cx="3610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</a:rPr>
              <a:t>Common Opioid Analgesics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Opioids &amp; Receptors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823271" y="2211387"/>
            <a:ext cx="1004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Morphine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65366" y="1611868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Arial Rounded MT Bold" pitchFamily="34" charset="0"/>
              </a:rPr>
              <a:t>Opioid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25722" y="2448760"/>
            <a:ext cx="1599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Hydromorphone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21293" y="2686133"/>
            <a:ext cx="1408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Oxymorphone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45942" y="2923506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Methadone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40716" y="5059863"/>
            <a:ext cx="1169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Oxycodone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89645" y="4347744"/>
            <a:ext cx="1271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Levorphanol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88458" y="4110371"/>
            <a:ext cx="1274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Remifentanil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19263" y="3872998"/>
            <a:ext cx="1012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Alfentanil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44724" y="3160879"/>
            <a:ext cx="1161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Meperidine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60782" y="3398252"/>
            <a:ext cx="929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Fentanyl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93615" y="3635625"/>
            <a:ext cx="1063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Sufentanil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70175" y="4585117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Codeine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43959" y="4822490"/>
            <a:ext cx="1363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Hydrocodone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77050" y="5771982"/>
            <a:ext cx="1497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Buprenorphine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691825" y="6009352"/>
            <a:ext cx="126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Butorphanol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35106" y="5534609"/>
            <a:ext cx="118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Nalbuphine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96858" y="5297236"/>
            <a:ext cx="1257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Pentazocine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416156" y="6459379"/>
            <a:ext cx="1346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 Rounded MT Bold" pitchFamily="34" charset="0"/>
              </a:rPr>
              <a:t>Lange, 12</a:t>
            </a:r>
            <a:r>
              <a:rPr lang="en-US" sz="1000" baseline="30000" dirty="0">
                <a:latin typeface="Arial Rounded MT Bold" pitchFamily="34" charset="0"/>
              </a:rPr>
              <a:t>th</a:t>
            </a:r>
            <a:r>
              <a:rPr lang="en-US" sz="1000" dirty="0">
                <a:latin typeface="Arial Rounded MT Bold" pitchFamily="34" charset="0"/>
              </a:rPr>
              <a:t> Edition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077325" y="1611868"/>
            <a:ext cx="3329785" cy="4788931"/>
            <a:chOff x="4077325" y="1611868"/>
            <a:chExt cx="3329785" cy="4788931"/>
          </a:xfrm>
        </p:grpSpPr>
        <p:sp>
          <p:nvSpPr>
            <p:cNvPr id="37" name="Rectangle 36"/>
            <p:cNvSpPr/>
            <p:nvPr/>
          </p:nvSpPr>
          <p:spPr>
            <a:xfrm>
              <a:off x="4077325" y="1894648"/>
              <a:ext cx="723275" cy="450615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283719" y="1893883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m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694851" y="1893883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d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7017260" y="1893883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itchFamily="18" charset="2"/>
                </a:rPr>
                <a:t>k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4224694" y="2226776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7042908" y="2226776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5239182" y="1611868"/>
              <a:ext cx="122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rgbClr val="009900"/>
                  </a:solidFill>
                  <a:latin typeface="Arial Rounded MT Bold" pitchFamily="34" charset="0"/>
                </a:rPr>
                <a:t>Receptor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222805" y="2464149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222805" y="2701522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222805" y="2938895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267689" y="5075252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22805" y="4363133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22805" y="4125760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22805" y="3888387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222805" y="3176268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22805" y="3413641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42908" y="3651014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713286" y="3651014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265284" y="4600506"/>
              <a:ext cx="369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+/-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265284" y="4837879"/>
              <a:ext cx="369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+/-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265284" y="5787371"/>
              <a:ext cx="369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+/-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706874" y="5787371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--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036496" y="5787371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--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265284" y="6024741"/>
              <a:ext cx="369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+/-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953140" y="6024741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306161" y="5549998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--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998024" y="5549998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65284" y="5312625"/>
              <a:ext cx="369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+/-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042908" y="5312625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205950" y="3651014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577050" y="2185010"/>
            <a:ext cx="5839106" cy="2428745"/>
            <a:chOff x="1577050" y="2185010"/>
            <a:chExt cx="5839106" cy="2428745"/>
          </a:xfrm>
        </p:grpSpPr>
        <p:sp>
          <p:nvSpPr>
            <p:cNvPr id="114" name="Rectangle 113"/>
            <p:cNvSpPr/>
            <p:nvPr/>
          </p:nvSpPr>
          <p:spPr>
            <a:xfrm>
              <a:off x="1577050" y="2185010"/>
              <a:ext cx="5839106" cy="242874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4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772500" y="3245494"/>
              <a:ext cx="1579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Arial Rounded MT Bold" pitchFamily="34" charset="0"/>
                </a:rPr>
                <a:t>Strong Agonists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577050" y="4631277"/>
            <a:ext cx="5839106" cy="695335"/>
            <a:chOff x="1577050" y="4656915"/>
            <a:chExt cx="5839106" cy="695335"/>
          </a:xfrm>
        </p:grpSpPr>
        <p:sp>
          <p:nvSpPr>
            <p:cNvPr id="117" name="Rectangle 116"/>
            <p:cNvSpPr/>
            <p:nvPr/>
          </p:nvSpPr>
          <p:spPr>
            <a:xfrm>
              <a:off x="1577050" y="4656915"/>
              <a:ext cx="5839106" cy="695335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4342350" y="4850694"/>
              <a:ext cx="2439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Arial Rounded MT Bold" pitchFamily="34" charset="0"/>
                </a:rPr>
                <a:t>Mild to Moderate Agonists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577050" y="5344135"/>
            <a:ext cx="5830060" cy="921718"/>
            <a:chOff x="1577050" y="5395411"/>
            <a:chExt cx="5830060" cy="921718"/>
          </a:xfrm>
        </p:grpSpPr>
        <p:sp>
          <p:nvSpPr>
            <p:cNvPr id="120" name="Rectangle 119"/>
            <p:cNvSpPr/>
            <p:nvPr/>
          </p:nvSpPr>
          <p:spPr>
            <a:xfrm>
              <a:off x="1577050" y="5395411"/>
              <a:ext cx="5830060" cy="921718"/>
            </a:xfrm>
            <a:prstGeom prst="rect">
              <a:avLst/>
            </a:prstGeom>
            <a:solidFill>
              <a:srgbClr val="C081FF">
                <a:alpha val="4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860986" y="5702382"/>
              <a:ext cx="14021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800080"/>
                  </a:solidFill>
                  <a:latin typeface="Arial Rounded MT Bold" pitchFamily="34" charset="0"/>
                </a:rPr>
                <a:t>Mixed Actions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04800" y="6024740"/>
            <a:ext cx="755249" cy="629032"/>
            <a:chOff x="4457700" y="3947241"/>
            <a:chExt cx="755249" cy="629032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24" name="Group 123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25" name="Freeform 12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TextBox 125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42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709210" y="977900"/>
            <a:ext cx="3610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 Rounded MT Bold" pitchFamily="34" charset="0"/>
              </a:rPr>
              <a:t>Common Opioid Analgesics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Opioids &amp; Receptors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1823271" y="2211387"/>
            <a:ext cx="1004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Morphine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65366" y="1611868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Arial Rounded MT Bold" pitchFamily="34" charset="0"/>
              </a:rPr>
              <a:t>Opioid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25722" y="2448760"/>
            <a:ext cx="1599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Hydromorphone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21293" y="2686133"/>
            <a:ext cx="1408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Oxymorphone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45942" y="2923506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Methadone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40716" y="5059863"/>
            <a:ext cx="1169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Oxycodone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89645" y="4347744"/>
            <a:ext cx="1271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Levorphanol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88458" y="4110371"/>
            <a:ext cx="1274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Remifentanil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19263" y="3872998"/>
            <a:ext cx="1012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Alfentanil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44724" y="3160879"/>
            <a:ext cx="1161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Meperidine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60782" y="3398252"/>
            <a:ext cx="929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Fentanyl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93615" y="3635625"/>
            <a:ext cx="1063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Sufentanil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70175" y="4585117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Codeine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43959" y="4822490"/>
            <a:ext cx="1363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Hydrocodone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77050" y="5771982"/>
            <a:ext cx="1497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Buprenorphine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691825" y="6009352"/>
            <a:ext cx="126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Butorphanol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35106" y="5534609"/>
            <a:ext cx="118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Arial Rounded MT Bold" pitchFamily="34" charset="0"/>
              </a:rPr>
              <a:t>Nalbuphine</a:t>
            </a:r>
            <a:endParaRPr lang="en-US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96858" y="5297236"/>
            <a:ext cx="1257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 pitchFamily="34" charset="0"/>
              </a:rPr>
              <a:t>Pentazocine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416156" y="6459379"/>
            <a:ext cx="1346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 Rounded MT Bold" pitchFamily="34" charset="0"/>
              </a:rPr>
              <a:t>Lange, 12</a:t>
            </a:r>
            <a:r>
              <a:rPr lang="en-US" sz="1000" baseline="30000" dirty="0">
                <a:latin typeface="Arial Rounded MT Bold" pitchFamily="34" charset="0"/>
              </a:rPr>
              <a:t>th</a:t>
            </a:r>
            <a:r>
              <a:rPr lang="en-US" sz="1000" dirty="0">
                <a:latin typeface="Arial Rounded MT Bold" pitchFamily="34" charset="0"/>
              </a:rPr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385878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47" grpId="0"/>
      <p:bldP spid="44" grpId="0"/>
      <p:bldP spid="43" grpId="0"/>
      <p:bldP spid="42" grpId="0"/>
      <p:bldP spid="38" grpId="0"/>
      <p:bldP spid="40" grpId="0"/>
      <p:bldP spid="41" grpId="0"/>
      <p:bldP spid="45" grpId="0"/>
      <p:bldP spid="46" grpId="0"/>
      <p:bldP spid="50" grpId="0"/>
      <p:bldP spid="51" grpId="0"/>
      <p:bldP spid="49" grpId="0"/>
      <p:bldP spid="4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1556389" y="185870"/>
            <a:ext cx="755249" cy="629032"/>
            <a:chOff x="4457700" y="3947241"/>
            <a:chExt cx="755249" cy="629032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4" name="Group 83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85" name="Freeform 8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11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604442" y="228600"/>
            <a:ext cx="6015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Physiological Effects of Morphine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1411126" y="914400"/>
            <a:ext cx="1915849" cy="400110"/>
            <a:chOff x="1411126" y="914400"/>
            <a:chExt cx="1915849" cy="4001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1126" y="994734"/>
              <a:ext cx="305225" cy="22891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39012" y="914400"/>
              <a:ext cx="1687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CNS Effects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639726" y="1738908"/>
            <a:ext cx="1402405" cy="369332"/>
            <a:chOff x="1639726" y="1738908"/>
            <a:chExt cx="1402405" cy="3693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1833298"/>
              <a:ext cx="229025" cy="17176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39558" y="1738908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Euphoria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39726" y="2013744"/>
            <a:ext cx="6246902" cy="857448"/>
            <a:chOff x="1639726" y="2013744"/>
            <a:chExt cx="6246902" cy="857448"/>
          </a:xfrm>
        </p:grpSpPr>
        <p:grpSp>
          <p:nvGrpSpPr>
            <p:cNvPr id="54" name="Group 53"/>
            <p:cNvGrpSpPr/>
            <p:nvPr/>
          </p:nvGrpSpPr>
          <p:grpSpPr>
            <a:xfrm>
              <a:off x="1639726" y="2013744"/>
              <a:ext cx="1375795" cy="369332"/>
              <a:chOff x="1639726" y="2013744"/>
              <a:chExt cx="1375795" cy="369332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2104840"/>
                <a:ext cx="229025" cy="171769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839558" y="2013744"/>
                <a:ext cx="11759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Sedation</a:t>
                </a: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1868326" y="2288580"/>
              <a:ext cx="2894049" cy="338554"/>
              <a:chOff x="1868326" y="2288580"/>
              <a:chExt cx="2894049" cy="3385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2414504"/>
                <a:ext cx="146304" cy="109728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987256" y="2288580"/>
                <a:ext cx="27751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more common in the elderly 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1868326" y="2532638"/>
              <a:ext cx="6018302" cy="338554"/>
              <a:chOff x="1868326" y="2532638"/>
              <a:chExt cx="6018302" cy="338554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87256" y="2532638"/>
                <a:ext cx="58993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more common with the </a:t>
                </a:r>
                <a:r>
                  <a:rPr lang="en-US" sz="1600" dirty="0" err="1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phenanthrenes</a:t>
                </a:r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(codeine, hydrocodone)</a:t>
                </a: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2657206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78" name="Group 77"/>
          <p:cNvGrpSpPr/>
          <p:nvPr/>
        </p:nvGrpSpPr>
        <p:grpSpPr>
          <a:xfrm>
            <a:off x="1639726" y="2776696"/>
            <a:ext cx="6216444" cy="1103669"/>
            <a:chOff x="1639726" y="2776696"/>
            <a:chExt cx="6216444" cy="1103669"/>
          </a:xfrm>
        </p:grpSpPr>
        <p:grpSp>
          <p:nvGrpSpPr>
            <p:cNvPr id="57" name="Group 56"/>
            <p:cNvGrpSpPr/>
            <p:nvPr/>
          </p:nvGrpSpPr>
          <p:grpSpPr>
            <a:xfrm>
              <a:off x="1639726" y="2776696"/>
              <a:ext cx="3022592" cy="369332"/>
              <a:chOff x="1639726" y="2776696"/>
              <a:chExt cx="3022592" cy="369332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2864691"/>
                <a:ext cx="229025" cy="171769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1839558" y="2776696"/>
                <a:ext cx="2822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Respiratory Depression</a:t>
                </a: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1868326" y="3051532"/>
              <a:ext cx="5987844" cy="584775"/>
              <a:chOff x="1868326" y="3051532"/>
              <a:chExt cx="5987844" cy="584775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3173594"/>
                <a:ext cx="146304" cy="109728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1987256" y="3051532"/>
                <a:ext cx="58689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all opioid analgesics produce significant respiratory depression</a:t>
                </a:r>
              </a:p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by inhibiting brainstem respiratory mechanisms</a:t>
                </a: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1868326" y="3541811"/>
              <a:ext cx="1784771" cy="338554"/>
              <a:chOff x="1868326" y="3541811"/>
              <a:chExt cx="1784771" cy="338554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1987256" y="3541811"/>
                <a:ext cx="16658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dose-dependent</a:t>
                </a: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3666802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79" name="Group 78"/>
          <p:cNvGrpSpPr/>
          <p:nvPr/>
        </p:nvGrpSpPr>
        <p:grpSpPr>
          <a:xfrm>
            <a:off x="1639726" y="3785869"/>
            <a:ext cx="2641748" cy="857448"/>
            <a:chOff x="1639726" y="3785869"/>
            <a:chExt cx="2641748" cy="857448"/>
          </a:xfrm>
        </p:grpSpPr>
        <p:grpSp>
          <p:nvGrpSpPr>
            <p:cNvPr id="60" name="Group 59"/>
            <p:cNvGrpSpPr/>
            <p:nvPr/>
          </p:nvGrpSpPr>
          <p:grpSpPr>
            <a:xfrm>
              <a:off x="1639726" y="3785869"/>
              <a:ext cx="2582857" cy="369332"/>
              <a:chOff x="1639726" y="3785869"/>
              <a:chExt cx="2582857" cy="369332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3892231"/>
                <a:ext cx="229025" cy="171769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839558" y="3785869"/>
                <a:ext cx="23830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Cough Suppression</a:t>
                </a: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1868326" y="4060705"/>
              <a:ext cx="1020139" cy="338554"/>
              <a:chOff x="1868326" y="4060705"/>
              <a:chExt cx="1020139" cy="338554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1987256" y="4060705"/>
                <a:ext cx="9012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codeine</a:t>
                </a: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4189222"/>
                <a:ext cx="146304" cy="109728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1868326" y="4304763"/>
              <a:ext cx="2413148" cy="338554"/>
              <a:chOff x="1868326" y="4304763"/>
              <a:chExt cx="2413148" cy="338554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1987256" y="4304763"/>
                <a:ext cx="22942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supresses</a:t>
                </a:r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cough reflex</a:t>
                </a: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4430522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65" name="Group 64"/>
          <p:cNvGrpSpPr/>
          <p:nvPr/>
        </p:nvGrpSpPr>
        <p:grpSpPr>
          <a:xfrm>
            <a:off x="1639726" y="5067715"/>
            <a:ext cx="2139658" cy="369332"/>
            <a:chOff x="1639726" y="5067715"/>
            <a:chExt cx="2139658" cy="36933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5162231"/>
              <a:ext cx="229025" cy="171769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839558" y="5067715"/>
              <a:ext cx="1939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 Rounded MT Bold" pitchFamily="34" charset="0"/>
                </a:rPr>
                <a:t>Truncal</a:t>
              </a:r>
              <a:r>
                <a:rPr lang="en-US" dirty="0">
                  <a:latin typeface="Arial Rounded MT Bold" pitchFamily="34" charset="0"/>
                </a:rPr>
                <a:t> Rigidity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639726" y="4548821"/>
            <a:ext cx="3539429" cy="613390"/>
            <a:chOff x="1639726" y="4548821"/>
            <a:chExt cx="3539429" cy="613390"/>
          </a:xfrm>
        </p:grpSpPr>
        <p:grpSp>
          <p:nvGrpSpPr>
            <p:cNvPr id="63" name="Group 62"/>
            <p:cNvGrpSpPr/>
            <p:nvPr/>
          </p:nvGrpSpPr>
          <p:grpSpPr>
            <a:xfrm>
              <a:off x="1639726" y="4548821"/>
              <a:ext cx="1091423" cy="369332"/>
              <a:chOff x="1639726" y="4548821"/>
              <a:chExt cx="1091423" cy="369332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4666931"/>
                <a:ext cx="229025" cy="171769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1839558" y="4548821"/>
                <a:ext cx="8915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latin typeface="Arial Rounded MT Bold" pitchFamily="34" charset="0"/>
                  </a:rPr>
                  <a:t>Miosis</a:t>
                </a:r>
                <a:endParaRPr lang="en-US" dirty="0">
                  <a:latin typeface="Arial Rounded MT Bold" pitchFamily="34" charset="0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868326" y="4823657"/>
              <a:ext cx="3310829" cy="338554"/>
              <a:chOff x="1868326" y="4823657"/>
              <a:chExt cx="3310829" cy="33855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87256" y="4823657"/>
                <a:ext cx="31918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valuable for diagnosing overdose</a:t>
                </a: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4961964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66" name="Group 65"/>
          <p:cNvGrpSpPr/>
          <p:nvPr/>
        </p:nvGrpSpPr>
        <p:grpSpPr>
          <a:xfrm>
            <a:off x="1639726" y="5342551"/>
            <a:ext cx="2508221" cy="369332"/>
            <a:chOff x="1639726" y="5342551"/>
            <a:chExt cx="2508221" cy="36933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5441089"/>
              <a:ext cx="229025" cy="17176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839558" y="5342551"/>
              <a:ext cx="2308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Nausea &amp; Vomiting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639726" y="1220014"/>
            <a:ext cx="4021934" cy="613390"/>
            <a:chOff x="1639726" y="1220014"/>
            <a:chExt cx="4021934" cy="613390"/>
          </a:xfrm>
        </p:grpSpPr>
        <p:grpSp>
          <p:nvGrpSpPr>
            <p:cNvPr id="51" name="Group 50"/>
            <p:cNvGrpSpPr/>
            <p:nvPr/>
          </p:nvGrpSpPr>
          <p:grpSpPr>
            <a:xfrm>
              <a:off x="1639726" y="1220014"/>
              <a:ext cx="1492815" cy="369332"/>
              <a:chOff x="1639726" y="1220014"/>
              <a:chExt cx="1492815" cy="36933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1315270"/>
                <a:ext cx="229025" cy="171769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839558" y="1220014"/>
                <a:ext cx="12929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Analgesia</a:t>
                </a: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1868326" y="1494850"/>
              <a:ext cx="3793334" cy="338554"/>
              <a:chOff x="1868326" y="1494850"/>
              <a:chExt cx="3793334" cy="33855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1619488"/>
                <a:ext cx="146304" cy="109728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1987256" y="1494850"/>
                <a:ext cx="36744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both sensory &amp; emotional components</a:t>
                </a: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1639726" y="5617387"/>
            <a:ext cx="5985612" cy="859613"/>
            <a:chOff x="1639726" y="5617387"/>
            <a:chExt cx="5985612" cy="859613"/>
          </a:xfrm>
        </p:grpSpPr>
        <p:grpSp>
          <p:nvGrpSpPr>
            <p:cNvPr id="67" name="Group 66"/>
            <p:cNvGrpSpPr/>
            <p:nvPr/>
          </p:nvGrpSpPr>
          <p:grpSpPr>
            <a:xfrm>
              <a:off x="1639726" y="5617387"/>
              <a:ext cx="1819378" cy="369332"/>
              <a:chOff x="1639726" y="5617387"/>
              <a:chExt cx="1819378" cy="36933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5706307"/>
                <a:ext cx="229025" cy="171769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1839558" y="5617387"/>
                <a:ext cx="16195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Temperature</a:t>
                </a: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1868326" y="5892225"/>
              <a:ext cx="5757012" cy="584775"/>
              <a:chOff x="1868326" y="5892225"/>
              <a:chExt cx="5757012" cy="584775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987256" y="5892225"/>
                <a:ext cx="56380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opioids can produce either hyperthermia (MOR agonists) or </a:t>
                </a:r>
              </a:p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hypothermia (KOR agonists) </a:t>
                </a: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6030794"/>
                <a:ext cx="146304" cy="1097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148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1556389" y="185870"/>
            <a:ext cx="755249" cy="629032"/>
            <a:chOff x="4457700" y="3947241"/>
            <a:chExt cx="755249" cy="629032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0" name="Group 79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81" name="Freeform 80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TextBox 81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11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604442" y="228600"/>
            <a:ext cx="6015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Physiological Effects of Morphine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1126" y="994734"/>
            <a:ext cx="305225" cy="2289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9012" y="914400"/>
            <a:ext cx="1687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Rounded MT Bold" pitchFamily="34" charset="0"/>
              </a:rPr>
              <a:t>CNS Effects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1315270"/>
            <a:ext cx="229025" cy="1717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9558" y="1220014"/>
            <a:ext cx="1292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Analgesia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1833298"/>
            <a:ext cx="229025" cy="1717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39558" y="1738908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Euphoria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2104840"/>
            <a:ext cx="229025" cy="1717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39558" y="2013744"/>
            <a:ext cx="117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Sedation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2414504"/>
            <a:ext cx="146304" cy="1097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87256" y="2288580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common in the elderly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87256" y="2532638"/>
            <a:ext cx="5899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common with the </a:t>
            </a:r>
            <a:r>
              <a:rPr lang="en-US" sz="16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phenanthrenes</a:t>
            </a: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(codeine, hydrocodone)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2657206"/>
            <a:ext cx="146304" cy="1097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2864691"/>
            <a:ext cx="229025" cy="17176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39558" y="2776696"/>
            <a:ext cx="282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Respiratory Depression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3173594"/>
            <a:ext cx="146304" cy="10972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987256" y="3051532"/>
            <a:ext cx="5868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opioid analgesics produce significant respiratory depression</a:t>
            </a:r>
          </a:p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inhibiting brainstem respiratory mechanisms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87256" y="3541811"/>
            <a:ext cx="1665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dose-dependent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3666802"/>
            <a:ext cx="146304" cy="1097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3892231"/>
            <a:ext cx="229025" cy="1717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39558" y="3785869"/>
            <a:ext cx="238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Cough Suppression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4666931"/>
            <a:ext cx="229025" cy="17176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839558" y="4548821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 Rounded MT Bold" pitchFamily="34" charset="0"/>
              </a:rPr>
              <a:t>Miosis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87256" y="4060705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codeine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4189222"/>
            <a:ext cx="146304" cy="10972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987256" y="4304763"/>
            <a:ext cx="2294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supresses</a:t>
            </a: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cough reflex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4430522"/>
            <a:ext cx="146304" cy="1097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5162231"/>
            <a:ext cx="229025" cy="17176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839558" y="5067715"/>
            <a:ext cx="193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 Rounded MT Bold" pitchFamily="34" charset="0"/>
              </a:rPr>
              <a:t>Truncal</a:t>
            </a:r>
            <a:r>
              <a:rPr lang="en-US" dirty="0">
                <a:latin typeface="Arial Rounded MT Bold" pitchFamily="34" charset="0"/>
              </a:rPr>
              <a:t> Rigidity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87256" y="4823657"/>
            <a:ext cx="3191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valuable for diagnosing overdose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4961964"/>
            <a:ext cx="146304" cy="1097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5441089"/>
            <a:ext cx="229025" cy="17176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839558" y="5342551"/>
            <a:ext cx="230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Nausea &amp; Vomiting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1619488"/>
            <a:ext cx="146304" cy="10972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987256" y="1494850"/>
            <a:ext cx="3674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both sensory &amp; emotional components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5706307"/>
            <a:ext cx="229025" cy="171769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839558" y="5617387"/>
            <a:ext cx="161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Temperature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987256" y="5892225"/>
            <a:ext cx="5638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opioids can produce either hyperthermia (MOR agonists) or </a:t>
            </a:r>
          </a:p>
          <a:p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hypothermia (KOR agonists)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6030794"/>
            <a:ext cx="146304" cy="109728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841330" y="12192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841330" y="174005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842044" y="201467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841330" y="277196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R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836520" y="3782969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841320" y="454948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838848" y="506650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T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841860" y="534566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837346" y="5616998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9419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" decel="10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5" grpId="0"/>
      <p:bldP spid="17" grpId="0"/>
      <p:bldP spid="19" grpId="0"/>
      <p:bldP spid="25" grpId="0"/>
      <p:bldP spid="28" grpId="0"/>
      <p:bldP spid="29" grpId="0"/>
      <p:bldP spid="32" grpId="0"/>
      <p:bldP spid="34" grpId="0"/>
      <p:bldP spid="35" grpId="0"/>
      <p:bldP spid="37" grpId="0"/>
      <p:bldP spid="40" grpId="0"/>
      <p:bldP spid="41" grpId="0"/>
      <p:bldP spid="44" grpId="0"/>
      <p:bldP spid="46" grpId="0"/>
      <p:bldP spid="48" grpId="0"/>
      <p:bldP spid="4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1556389" y="185870"/>
            <a:ext cx="755249" cy="629032"/>
            <a:chOff x="4457700" y="3947241"/>
            <a:chExt cx="755249" cy="629032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55" name="Freeform 5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11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604442" y="228600"/>
            <a:ext cx="6015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Physiological Effects of Morphine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841330" y="12192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841330" y="174005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842044" y="201467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841330" y="277196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R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836520" y="3782969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841320" y="454948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838848" y="506650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T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841860" y="534566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837346" y="5616998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832774" y="454914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 Rounded MT Bold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242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C 0.01267 -0.00648 0.02916 0.00532 0.04201 0.00856 C 0.04566 0.01342 0.05121 0.0162 0.05607 0.01852 C 0.05798 0.02106 0.05972 0.02361 0.06163 0.02616 C 0.06284 0.02778 0.06527 0.03102 0.06527 0.03125 C 0.06701 0.03912 0.06979 0.04629 0.07187 0.05463 C 0.07257 0.05717 0.07378 0.06227 0.07378 0.0625 C 0.07465 0.07986 0.07621 0.09629 0.06823 0.11088 C 0.06562 0.12616 0.05104 0.14097 0.0401 0.1456 C 0.03923 0.14699 0.03819 0.14815 0.03732 0.14954 C 0.03593 0.15185 0.0335 0.15694 0.0335 0.15717 C 0.03316 0.15903 0.03177 0.1662 0.03177 0.16805 C 0.03177 0.18472 0.03628 0.18542 0.0467 0.18796 C 0.04757 0.18842 0.04843 0.18912 0.04948 0.18935 C 0.05225 0.19028 0.05503 0.19074 0.05781 0.1919 C 0.05972 0.19259 0.06354 0.19421 0.06354 0.19444 C 0.06684 0.19884 0.06701 0.20208 0.06823 0.2081 C 0.06788 0.2118 0.06788 0.21551 0.06718 0.21921 C 0.06684 0.22106 0.06336 0.22569 0.0625 0.22662 C 0.05573 0.23379 0.05329 0.23403 0.04479 0.23657 C 0.04045 0.23796 0.0368 0.2412 0.03264 0.24282 C 0.0302 0.25347 0.0309 0.25254 0.03177 0.26782 C 0.03211 0.2662 0.03159 0.26366 0.03264 0.26273 C 0.03854 0.25694 0.04392 0.26481 0.04392 0.26042 " pathEditMode="relative" rAng="0" ptsTypes="ffffffffffffffffffffffff">
                                      <p:cBhvr>
                                        <p:cTn id="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130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C 0.01163 0.01204 -0.00105 0.00023 0.0085 0.00602 C 0.01371 0.00903 0.01423 0.0125 0.01961 0.0162 C 0.02639 0.02083 0.03472 0.02292 0.04201 0.02616 C 0.04809 0.02893 0.05451 0.03032 0.06076 0.03218 C 0.06232 0.03264 0.06545 0.03356 0.06545 0.0338 C 0.06788 0.03518 0.07048 0.03565 0.07291 0.03727 C 0.07673 0.03981 0.0802 0.04352 0.0842 0.04606 C 0.08541 0.04676 0.08663 0.04768 0.08784 0.04838 C 0.09062 0.05208 0.09409 0.0544 0.09635 0.05856 C 0.10208 0.06944 0.10729 0.08565 0.10937 0.09838 C 0.11059 0.11643 0.11111 0.11551 0.1085 0.13935 C 0.10781 0.1463 0.10052 0.1537 0.09722 0.1581 C 0.09045 0.16713 0.09826 0.15903 0.09253 0.16944 C 0.09184 0.1706 0.09062 0.17083 0.08975 0.17176 C 0.08559 0.17708 0.08298 0.18449 0.07951 0.19051 C 0.07743 0.20556 0.07829 0.22176 0.09062 0.22546 C 0.09652 0.2331 0.10156 0.23518 0.1085 0.24028 C 0.11892 0.24745 0.11024 0.24352 0.11684 0.2463 C 0.12083 0.25185 0.12517 0.25602 0.12986 0.26018 C 0.13159 0.26204 0.13246 0.26458 0.13368 0.26667 C 0.13524 0.26921 0.13836 0.27523 0.13836 0.27546 C 0.14079 0.29907 0.14079 0.3044 0.13177 0.3213 C 0.12968 0.32523 0.12673 0.32755 0.12343 0.32893 C 0.12031 0.33032 0.11406 0.33264 0.11406 0.33287 C 0.11076 0.33518 0.10694 0.33681 0.10382 0.34005 C 0.09548 0.34861 0.09166 0.36111 0.08593 0.37245 C 0.08454 0.38079 0.08611 0.38889 0.08698 0.39745 C 0.08663 0.40417 0.08784 0.41134 0.08593 0.41736 C 0.08472 0.42106 0.0809 0.42153 0.07847 0.42361 C 0.07378 0.42755 0.06892 0.43056 0.06354 0.43218 C 0.06007 0.43704 0.05989 0.43935 0.05885 0.44606 C 0.05816 0.4581 0.07291 0.48472 0.06389 0.49028 " pathEditMode="relative" rAng="0" ptsTypes="fffffffffffffffffffffffffffffffff">
                                      <p:cBhvr>
                                        <p:cTn id="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2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333E-6 C 0.00573 -0.00185 0.00782 -0.00578 0.0132 -0.0074 C 0.01476 -0.01389 0.01302 -0.00879 0.01684 -0.01504 C 0.01858 -0.01782 0.02153 -0.02361 0.02153 -0.02338 C 0.02327 -0.02963 0.02309 -0.03541 0.02535 -0.0412 C 0.02813 -0.05648 0.03438 -0.04861 0.04688 -0.04606 C 0.06268 -0.0331 0.08264 -0.01805 0.10105 -0.0125 C 0.10695 -0.01064 0.11285 -0.01041 0.11875 -0.00879 C 0.12552 -0.00694 0.13108 -0.00347 0.1375 -0.00115 C 0.14497 0.00139 0.15296 0.0007 0.16077 0.00116 C 0.17535 0.0007 0.19098 0.00556 0.20469 -0.00115 C 0.21893 -0.00833 0.20052 -0.00277 0.21407 -0.00625 C 0.22032 -0.00926 0.23855 -0.02407 0.24306 -0.0324 C 0.24879 -0.04305 0.25087 -0.0581 0.25521 -0.06967 C 0.25782 -0.08472 0.2573 -0.07939 0.25521 -0.10833 C 0.25504 -0.11064 0.25382 -0.1125 0.2533 -0.11458 C 0.25122 -0.12407 0.25087 -0.13287 0.24584 -0.14074 C 0.23368 -0.15995 0.20747 -0.1581 0.1908 -0.15949 C 0.17917 -0.15902 0.16771 -0.15902 0.15608 -0.15833 C 0.15 -0.15787 0.14254 -0.15347 0.13646 -0.15208 C 0.12605 -0.14953 0.11511 -0.1493 0.10469 -0.14838 C 0.08959 -0.14884 0.07622 -0.14537 0.06268 -0.15208 C 0.05799 -0.16157 0.05834 -0.15787 0.06077 -0.16828 C 0.0724 -0.16736 0.07639 -0.15069 0.08768 -0.15069 " pathEditMode="relative" rAng="0" ptsTypes="ffffffffffffffffffffffff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-81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C 0.01128 -0.00416 0.02309 -0.00208 0.03472 -0.00139 C 0.03837 0.00046 0.03993 0.00185 0.04219 0.00625 C 0.04514 0.01875 0.04062 0.02523 0.03281 0.02986 C 0.01788 0.03889 0.01042 0.04097 -0.00469 0.04468 C -0.01285 0.04884 -0.02222 0.04861 -0.03073 0.04977 C -0.04531 0.05185 -0.0599 0.05463 -0.07465 0.05602 C -0.08542 0.06227 -0.09983 0.0706 -0.11111 0.07338 C -0.11372 0.07824 -0.11649 0.08056 -0.11962 0.08472 C -0.12014 0.08727 -0.12031 0.09005 -0.12135 0.09213 C -0.12205 0.09352 -0.12361 0.09329 -0.12431 0.09468 C -0.12604 0.09792 -0.12656 0.10232 -0.12795 0.10579 C -0.12986 0.11736 -0.13003 0.11528 -0.12795 0.13334 C -0.12743 0.13773 -0.12257 0.14259 -0.12049 0.14445 C -0.10833 0.1544 -0.09444 0.15903 -0.08038 0.16065 C -0.06597 0.16459 -0.05122 0.16551 -0.03646 0.1669 C 0.00469 0.17523 0.04549 0.17894 0.08698 0.18056 C 0.10833 0.18496 0.12917 0.18588 0.15139 0.18681 C 0.1651 0.18959 0.17778 0.19537 0.19062 0.20185 C 0.1967 0.20486 0.2033 0.20602 0.20937 0.20926 C 0.2217 0.2257 0.22691 0.23449 0.23177 0.25671 C 0.23142 0.26366 0.23194 0.27084 0.2309 0.27778 C 0.23073 0.27894 0.22899 0.27824 0.22812 0.27894 C 0.22413 0.28195 0.22135 0.28681 0.21875 0.29144 C 0.21684 0.29954 0.22014 0.30347 0.22431 0.30903 C 0.22778 0.31366 0.2309 0.31435 0.23472 0.31759 C 0.2441 0.3257 0.25469 0.33565 0.26545 0.34005 C 0.27031 0.35741 0.12292 0.35996 0.1184 0.37315 " pathEditMode="relative" rAng="0" ptsTypes="ffffffffffffffffffffffffffff">
                                      <p:cBhvr>
                                        <p:cTn id="1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184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C 0.01806 -0.00162 0.00643 0.00023 0.01684 -0.00254 C 0.01997 -0.00347 0.02622 -0.00486 0.02622 -0.00463 C 0.02709 -0.00578 0.02795 -0.00694 0.029 -0.00741 C 0.03108 -0.00856 0.03351 -0.00856 0.03542 -0.00995 C 0.03646 -0.01065 0.03646 -0.01273 0.03733 -0.01366 C 0.03837 -0.01458 0.03993 -0.01458 0.04115 -0.01504 C 0.04913 -0.02569 0.06146 -0.02639 0.07188 -0.02986 C 0.08247 -0.03912 0.0724 -0.03148 0.08698 -0.03866 C 0.0967 -0.04352 0.10695 -0.05116 0.11684 -0.05486 C 0.12118 -0.05648 0.12552 -0.05694 0.12986 -0.05856 C 0.13316 -0.05972 0.13594 -0.0625 0.13924 -0.06342 C 0.14445 -0.06504 0.15504 -0.06597 0.15504 -0.06574 C 0.16684 -0.07106 0.179 -0.07338 0.19063 -0.07847 C 0.19861 -0.08194 0.20573 -0.0868 0.21407 -0.08842 C 0.22952 -0.09537 0.21945 -0.09236 0.24479 -0.09097 C 0.24966 -0.08773 0.25469 -0.08634 0.25972 -0.08356 C 0.26684 -0.07963 0.27327 -0.07384 0.28038 -0.06967 C 0.28768 -0.05995 0.29601 -0.05162 0.30365 -0.04236 C 0.31823 -0.0243 0.30295 -0.04097 0.31493 -0.02106 C 0.31667 -0.01805 0.31962 -0.01643 0.32153 -0.01366 C 0.3415 0.01412 0.32344 -0.00671 0.33837 0.00996 C 0.34618 0.02871 0.33785 0.01088 0.34584 0.02361 C 0.34757 0.02639 0.35052 0.03241 0.35052 0.03264 C 0.35417 0.04792 0.35261 0.06922 0.33924 0.07477 C 0.3283 0.07454 0.27049 0.06667 0.25608 0.07986 C 0.25677 0.08704 0.25556 0.09259 0.26077 0.09468 C 0.26424 0.09792 0.13559 0.1132 0.13941 0.1132 " pathEditMode="relative" rAng="0" ptsTypes="ffffffffffffffffffffffffffff">
                                      <p:cBhvr>
                                        <p:cTn id="1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8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C 0.00885 -0.00209 0.03437 0.00231 0.04027 0.00254 C 0.06649 0.00138 0.0927 0.00138 0.11875 -0.00116 C 0.13211 -0.00255 0.14548 -0.01274 0.15902 -0.01482 C 0.16545 -0.01852 0.17204 -0.0176 0.17864 -0.02107 C 0.1934 -0.02037 0.19774 -0.02176 0.2085 -0.01737 C 0.21527 -0.01065 0.2177 0.00023 0.22152 0.00995 C 0.22257 0.01921 0.22586 0.02615 0.22812 0.03495 C 0.22864 0.03703 0.22951 0.03912 0.23003 0.0412 C 0.23073 0.04375 0.23177 0.04861 0.23177 0.04884 C 0.23125 0.05625 0.23107 0.06388 0.22899 0.07106 C 0.22829 0.08148 0.22743 0.08611 0.22899 0.09606 C 0.23073 0.1074 0.23889 0.11481 0.24392 0.12338 C 0.24809 0.13032 0.24687 0.13171 0.25243 0.13726 C 0.26389 0.14861 0.2776 0.15601 0.28975 0.16574 C 0.29166 0.16713 0.30382 0.17685 0.30746 0.18078 C 0.31284 0.18657 0.31753 0.19328 0.32343 0.19814 C 0.32864 0.20787 0.33611 0.21319 0.34027 0.2243 C 0.34097 0.22916 0.3434 0.23333 0.34392 0.23819 C 0.34583 0.25763 0.33281 0.26111 0.32152 0.26296 C 0.3177 0.2655 0.31441 0.26759 0.31041 0.26921 C 0.30434 0.27453 0.30416 0.27106 0.30295 0.28171 C 0.30347 0.29583 0.30347 0.30717 0.30659 0.32037 C 0.30468 0.3405 0.30642 0.34398 0.29444 0.35138 C 0.2901 0.35763 0.28298 0.35972 0.27673 0.36134 C 0.25329 0.37129 0.1835 0.4037 0.16284 0.41226 C 0.14375 0.4206 0.16423 0.41157 0.16215 0.4118 " pathEditMode="relative" rAng="0" ptsTypes="fffffffffffffffffffffffffaf">
                                      <p:cBhvr>
                                        <p:cTn id="1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199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 C 0.0059 -0.00509 0.01076 -0.01713 0.01666 -0.02106 C 0.02743 -0.02824 0.03975 -0.03935 0.05139 -0.04352 C 0.06163 -0.04722 0.07257 -0.04537 0.08316 -0.04606 C 0.10607 -0.04514 0.12847 -0.04398 0.15139 -0.04097 C 0.18142 -0.04167 0.20746 -0.04329 0.23646 -0.04722 C 0.25312 -0.05231 0.27031 -0.05417 0.2868 -0.05972 C 0.28767 -0.06088 0.28906 -0.06181 0.28958 -0.06343 C 0.29062 -0.0669 0.28906 -0.07269 0.29149 -0.07477 C 0.29843 -0.08056 0.30712 -0.08171 0.31302 -0.08958 C 0.31545 -0.10347 0.31527 -0.10023 0.31389 -0.12199 C 0.31371 -0.12523 0.31302 -0.1294 0.31024 -0.13079 C 0.30712 -0.13218 0.18385 -0.11458 0.18038 -0.11458 " pathEditMode="relative" rAng="0" ptsTypes="fffffffffffff">
                                      <p:cBhvr>
                                        <p:cTn id="1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4" y="-66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40741E-7 C 0.0092 -0.00347 0.01788 -0.01111 0.02725 -0.01389 C 0.03298 -0.01551 0.0335 -0.01412 0.03941 -0.01759 C 0.05225 -0.02477 0.03975 -0.02107 0.05156 -0.02384 C 0.06371 -0.03171 0.07639 -0.03195 0.08975 -0.0338 C 0.1151 -0.02986 0.1368 -0.02269 0.16076 -0.0125 C 0.16475 -0.01088 0.16892 -0.00995 0.17291 -0.0088 C 0.17986 -0.00695 0.19357 -0.00394 0.19357 -0.0037 C 0.2158 0.00718 0.23646 0.02037 0.25989 0.02616 C 0.26857 0.02546 0.28055 0.0294 0.28611 0.01852 C 0.28784 0.0088 0.28524 0.01713 0.28975 0.01227 C 0.29375 0.00787 0.29444 0.00324 0.3 7.40741E-7 C 0.30243 -0.00139 0.30521 -0.00139 0.30764 -0.00255 C 0.31441 -0.00579 0.32014 -0.00995 0.32725 -0.0125 C 0.33368 -0.0169 0.33385 -0.01759 0.34218 -0.01875 C 0.34739 -0.02361 0.34878 -0.03032 0.35156 -0.0375 C 0.35278 -0.04792 0.3526 -0.05741 0.34965 -0.06736 C 0.34913 -0.06898 0.34948 -0.07107 0.34861 -0.07245 C 0.34444 -0.0787 0.20625 -0.06736 0.2033 -0.07523 " pathEditMode="relative" rAng="0" ptsTypes="fffffffffffffffffff">
                                      <p:cBhvr>
                                        <p:cTn id="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9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51" grpId="0"/>
      <p:bldP spid="51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1556389" y="185870"/>
            <a:ext cx="755249" cy="629032"/>
            <a:chOff x="4457700" y="3947241"/>
            <a:chExt cx="755249" cy="629032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89" name="Freeform 88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11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604442" y="228600"/>
            <a:ext cx="6015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Physiological Effects of Morphine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28466" y="1219200"/>
            <a:ext cx="2637356" cy="400110"/>
            <a:chOff x="1423666" y="1219200"/>
            <a:chExt cx="2637356" cy="40011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666" y="1301857"/>
              <a:ext cx="300362" cy="22527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39012" y="1219200"/>
              <a:ext cx="24220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Peripheral Effects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947016" y="1540854"/>
            <a:ext cx="5672984" cy="889528"/>
            <a:chOff x="1947016" y="1540854"/>
            <a:chExt cx="5672984" cy="889528"/>
          </a:xfrm>
        </p:grpSpPr>
        <p:grpSp>
          <p:nvGrpSpPr>
            <p:cNvPr id="3" name="Group 2"/>
            <p:cNvGrpSpPr/>
            <p:nvPr/>
          </p:nvGrpSpPr>
          <p:grpSpPr>
            <a:xfrm>
              <a:off x="1947016" y="1540854"/>
              <a:ext cx="2229501" cy="369332"/>
              <a:chOff x="1642216" y="1524814"/>
              <a:chExt cx="2229501" cy="369332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216" y="1617641"/>
                <a:ext cx="231648" cy="173736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839558" y="1524814"/>
                <a:ext cx="20321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Gastrointestinal 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177792" y="1831730"/>
              <a:ext cx="1447525" cy="338554"/>
              <a:chOff x="1872992" y="1791104"/>
              <a:chExt cx="1447525" cy="338554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2992" y="1917512"/>
                <a:ext cx="146304" cy="109728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1984895" y="1791104"/>
                <a:ext cx="13356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constipation 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184162" y="2091828"/>
              <a:ext cx="5435838" cy="338554"/>
              <a:chOff x="1879362" y="1994780"/>
              <a:chExt cx="5435838" cy="338554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1984895" y="1994780"/>
                <a:ext cx="53303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tolerance does not develop (i.e. effect does not diminish)</a:t>
                </a:r>
              </a:p>
            </p:txBody>
          </p:sp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362" y="2119230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83" name="Group 82"/>
          <p:cNvGrpSpPr/>
          <p:nvPr/>
        </p:nvGrpSpPr>
        <p:grpSpPr>
          <a:xfrm>
            <a:off x="1947016" y="2351926"/>
            <a:ext cx="4050745" cy="889528"/>
            <a:chOff x="1947016" y="2351926"/>
            <a:chExt cx="4050745" cy="889528"/>
          </a:xfrm>
        </p:grpSpPr>
        <p:grpSp>
          <p:nvGrpSpPr>
            <p:cNvPr id="9" name="Group 8"/>
            <p:cNvGrpSpPr/>
            <p:nvPr/>
          </p:nvGrpSpPr>
          <p:grpSpPr>
            <a:xfrm>
              <a:off x="1947016" y="2351926"/>
              <a:ext cx="1741091" cy="369332"/>
              <a:chOff x="1642216" y="2238560"/>
              <a:chExt cx="1741091" cy="369332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216" y="2331387"/>
                <a:ext cx="231648" cy="173736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1834613" y="2238560"/>
                <a:ext cx="1548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Biliary Tract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201968" y="2642802"/>
              <a:ext cx="3795793" cy="338554"/>
              <a:chOff x="1897168" y="2471632"/>
              <a:chExt cx="3795793" cy="338554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1984895" y="2471632"/>
                <a:ext cx="37080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opioids contract biliary smooth muscle</a:t>
                </a:r>
              </a:p>
            </p:txBody>
          </p:sp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7168" y="2599257"/>
                <a:ext cx="146304" cy="1097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2209800" y="2902900"/>
              <a:ext cx="2301978" cy="338554"/>
              <a:chOff x="1905000" y="2701376"/>
              <a:chExt cx="2301978" cy="338554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1984895" y="2701376"/>
                <a:ext cx="22220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cause biliary colic</a:t>
                </a:r>
              </a:p>
            </p:txBody>
          </p: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000" y="2825826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84" name="Group 83"/>
          <p:cNvGrpSpPr/>
          <p:nvPr/>
        </p:nvGrpSpPr>
        <p:grpSpPr>
          <a:xfrm>
            <a:off x="1947016" y="3162998"/>
            <a:ext cx="3250847" cy="629430"/>
            <a:chOff x="1947016" y="3162998"/>
            <a:chExt cx="3250847" cy="629430"/>
          </a:xfrm>
        </p:grpSpPr>
        <p:grpSp>
          <p:nvGrpSpPr>
            <p:cNvPr id="22" name="Group 21"/>
            <p:cNvGrpSpPr/>
            <p:nvPr/>
          </p:nvGrpSpPr>
          <p:grpSpPr>
            <a:xfrm>
              <a:off x="1947016" y="3162998"/>
              <a:ext cx="1020644" cy="369332"/>
              <a:chOff x="1642216" y="2983468"/>
              <a:chExt cx="1020644" cy="369332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216" y="3076295"/>
                <a:ext cx="231648" cy="173736"/>
              </a:xfrm>
              <a:prstGeom prst="rect">
                <a:avLst/>
              </a:prstGeom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1839558" y="2983468"/>
                <a:ext cx="8233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Renal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209800" y="3453874"/>
              <a:ext cx="2988063" cy="338554"/>
              <a:chOff x="1905000" y="3215248"/>
              <a:chExt cx="2988063" cy="338554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1984895" y="3215248"/>
                <a:ext cx="29081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opioids depress renal function</a:t>
                </a: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000" y="3336520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85" name="Group 84"/>
          <p:cNvGrpSpPr/>
          <p:nvPr/>
        </p:nvGrpSpPr>
        <p:grpSpPr>
          <a:xfrm>
            <a:off x="1947016" y="3713972"/>
            <a:ext cx="2874141" cy="629428"/>
            <a:chOff x="1947016" y="3713972"/>
            <a:chExt cx="2874141" cy="629428"/>
          </a:xfrm>
        </p:grpSpPr>
        <p:grpSp>
          <p:nvGrpSpPr>
            <p:cNvPr id="26" name="Group 25"/>
            <p:cNvGrpSpPr/>
            <p:nvPr/>
          </p:nvGrpSpPr>
          <p:grpSpPr>
            <a:xfrm>
              <a:off x="1947016" y="3713972"/>
              <a:ext cx="1136061" cy="369332"/>
              <a:chOff x="1642216" y="3466306"/>
              <a:chExt cx="1136061" cy="369332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216" y="3559133"/>
                <a:ext cx="231648" cy="173736"/>
              </a:xfrm>
              <a:prstGeom prst="rect">
                <a:avLst/>
              </a:prstGeom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1839558" y="3466306"/>
                <a:ext cx="938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Uterus</a:t>
                </a: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2209800" y="4004846"/>
              <a:ext cx="2611357" cy="338554"/>
              <a:chOff x="1905000" y="3680994"/>
              <a:chExt cx="2611357" cy="33855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1984895" y="3680994"/>
                <a:ext cx="25314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opioids may prolong labor</a:t>
                </a:r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000" y="3807029"/>
                <a:ext cx="146304" cy="1097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153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/>
          <p:cNvGrpSpPr/>
          <p:nvPr/>
        </p:nvGrpSpPr>
        <p:grpSpPr>
          <a:xfrm>
            <a:off x="6553200" y="152400"/>
            <a:ext cx="755249" cy="629032"/>
            <a:chOff x="4457700" y="3947241"/>
            <a:chExt cx="755249" cy="629032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21" name="Group 120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22" name="Freeform 121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TextBox 122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12</a:t>
                </a: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1295400" y="1143000"/>
            <a:ext cx="1888918" cy="400110"/>
            <a:chOff x="1411126" y="914400"/>
            <a:chExt cx="1888918" cy="4001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1126" y="994734"/>
              <a:ext cx="305225" cy="22891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39012" y="914400"/>
              <a:ext cx="16610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 pitchFamily="34" charset="0"/>
                </a:rPr>
                <a:t>Clinical Use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293058" y="228600"/>
            <a:ext cx="4730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Arial Rounded MT Bold" pitchFamily="34" charset="0"/>
              </a:rPr>
              <a:t>Clinical</a:t>
            </a:r>
            <a:r>
              <a:rPr lang="en-US" sz="2800" dirty="0">
                <a:latin typeface="Arial Rounded MT Bold" pitchFamily="34" charset="0"/>
              </a:rPr>
              <a:t>  Uses of Morphine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1524000" y="1490782"/>
            <a:ext cx="4917848" cy="941784"/>
            <a:chOff x="1524000" y="1490782"/>
            <a:chExt cx="4917848" cy="941784"/>
          </a:xfrm>
        </p:grpSpPr>
        <p:grpSp>
          <p:nvGrpSpPr>
            <p:cNvPr id="115" name="Group 114"/>
            <p:cNvGrpSpPr/>
            <p:nvPr/>
          </p:nvGrpSpPr>
          <p:grpSpPr>
            <a:xfrm>
              <a:off x="1524000" y="1490782"/>
              <a:ext cx="1492815" cy="369332"/>
              <a:chOff x="1639726" y="1220014"/>
              <a:chExt cx="1492815" cy="36933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1315270"/>
                <a:ext cx="229025" cy="171769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839558" y="1220014"/>
                <a:ext cx="12929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Analgesia</a:t>
                </a: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1724072" y="1807786"/>
              <a:ext cx="3711090" cy="338554"/>
              <a:chOff x="1839798" y="1494850"/>
              <a:chExt cx="3711090" cy="33855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39798" y="1619488"/>
                <a:ext cx="146304" cy="109728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1947016" y="1494850"/>
                <a:ext cx="36038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severe, constant pain usually relieved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724072" y="2094012"/>
              <a:ext cx="4717776" cy="338554"/>
              <a:chOff x="1839798" y="1707072"/>
              <a:chExt cx="4717776" cy="338554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39798" y="1831710"/>
                <a:ext cx="146304" cy="109728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1947016" y="1707072"/>
                <a:ext cx="46105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sharp, intermittent pain less effectively controlled</a:t>
                </a:r>
              </a:p>
            </p:txBody>
          </p:sp>
        </p:grpSp>
      </p:grpSp>
      <p:grpSp>
        <p:nvGrpSpPr>
          <p:cNvPr id="118" name="Group 117"/>
          <p:cNvGrpSpPr/>
          <p:nvPr/>
        </p:nvGrpSpPr>
        <p:grpSpPr>
          <a:xfrm>
            <a:off x="1524000" y="2379934"/>
            <a:ext cx="6873511" cy="640473"/>
            <a:chOff x="1524000" y="2379934"/>
            <a:chExt cx="6873511" cy="640473"/>
          </a:xfrm>
        </p:grpSpPr>
        <p:grpSp>
          <p:nvGrpSpPr>
            <p:cNvPr id="20" name="Group 19"/>
            <p:cNvGrpSpPr/>
            <p:nvPr/>
          </p:nvGrpSpPr>
          <p:grpSpPr>
            <a:xfrm>
              <a:off x="1524000" y="2379934"/>
              <a:ext cx="3143266" cy="335756"/>
              <a:chOff x="1639726" y="2050266"/>
              <a:chExt cx="3143266" cy="369332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2164324"/>
                <a:ext cx="229025" cy="171769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1839558" y="2050266"/>
                <a:ext cx="29434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 Rounded MT Bold" pitchFamily="34" charset="0"/>
                  </a:rPr>
                  <a:t>Acute Pulmonary Edema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724072" y="2712631"/>
              <a:ext cx="6673439" cy="307776"/>
              <a:chOff x="1839798" y="2327732"/>
              <a:chExt cx="6673439" cy="338554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39798" y="2453084"/>
                <a:ext cx="146304" cy="109728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>
                <a:off x="1947016" y="2327732"/>
                <a:ext cx="65662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historically used to relieve dyspnea associated with pulmonary edema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724072" y="2998857"/>
            <a:ext cx="6381693" cy="307776"/>
            <a:chOff x="1839798" y="2563027"/>
            <a:chExt cx="6381693" cy="338554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9798" y="2682398"/>
              <a:ext cx="146304" cy="109728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1947016" y="2563027"/>
              <a:ext cx="62744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HOWEVER, recent studies find little evidence in support of this use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4000" y="3269390"/>
            <a:ext cx="1118673" cy="335756"/>
            <a:chOff x="1639726" y="2888466"/>
            <a:chExt cx="1118673" cy="369332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3002524"/>
              <a:ext cx="229025" cy="171769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1839558" y="2888466"/>
              <a:ext cx="9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Cough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24072" y="3613278"/>
            <a:ext cx="6206965" cy="531614"/>
            <a:chOff x="1839798" y="3200400"/>
            <a:chExt cx="6206965" cy="584775"/>
          </a:xfrm>
        </p:grpSpPr>
        <p:sp>
          <p:nvSpPr>
            <p:cNvPr id="96" name="TextBox 95"/>
            <p:cNvSpPr txBox="1"/>
            <p:nvPr/>
          </p:nvSpPr>
          <p:spPr>
            <a:xfrm>
              <a:off x="1947016" y="3200400"/>
              <a:ext cx="60997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Low dose oral morphine can significantly suppress chronic cough</a:t>
              </a:r>
            </a:p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but side effect profile may limit widespread utility</a:t>
              </a:r>
            </a:p>
          </p:txBody>
        </p: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9798" y="3319272"/>
              <a:ext cx="146304" cy="109728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724072" y="4134534"/>
            <a:ext cx="6163684" cy="307776"/>
            <a:chOff x="1839798" y="3700330"/>
            <a:chExt cx="6163684" cy="338554"/>
          </a:xfrm>
        </p:grpSpPr>
        <p:sp>
          <p:nvSpPr>
            <p:cNvPr id="99" name="TextBox 98"/>
            <p:cNvSpPr txBox="1"/>
            <p:nvPr/>
          </p:nvSpPr>
          <p:spPr>
            <a:xfrm>
              <a:off x="1947016" y="3700330"/>
              <a:ext cx="6056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Codeine &amp; </a:t>
              </a:r>
              <a:r>
                <a:rPr lang="en-US" sz="1600" dirty="0" err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dextramethorphan</a:t>
              </a:r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: commonly prescribed antitussives</a:t>
              </a:r>
            </a:p>
          </p:txBody>
        </p:sp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9798" y="3808222"/>
              <a:ext cx="146304" cy="10972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085512" y="4429154"/>
            <a:ext cx="5266362" cy="475655"/>
            <a:chOff x="2201238" y="3962400"/>
            <a:chExt cx="5266362" cy="523220"/>
          </a:xfrm>
        </p:grpSpPr>
        <p:sp>
          <p:nvSpPr>
            <p:cNvPr id="101" name="TextBox 100"/>
            <p:cNvSpPr txBox="1"/>
            <p:nvPr/>
          </p:nvSpPr>
          <p:spPr>
            <a:xfrm>
              <a:off x="2247901" y="3962400"/>
              <a:ext cx="52196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Recent studies suggest that these have little/no efficacy relative</a:t>
              </a:r>
            </a:p>
            <a:p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to placebo in humans with chronic cough</a:t>
              </a:r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1238" y="4064180"/>
              <a:ext cx="109728" cy="8229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524000" y="4875959"/>
            <a:ext cx="1370537" cy="335756"/>
            <a:chOff x="1639726" y="4412466"/>
            <a:chExt cx="1370537" cy="369332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4526524"/>
              <a:ext cx="229025" cy="171769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1839558" y="4412466"/>
              <a:ext cx="1170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Diarrhea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24000" y="5192964"/>
            <a:ext cx="1447481" cy="335756"/>
            <a:chOff x="1639726" y="4705598"/>
            <a:chExt cx="1447481" cy="369332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4819656"/>
              <a:ext cx="229025" cy="171769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1839558" y="4705598"/>
              <a:ext cx="1247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Shivering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82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457200" y="3513032"/>
            <a:ext cx="755249" cy="629032"/>
            <a:chOff x="4457700" y="3947241"/>
            <a:chExt cx="755249" cy="629032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12" name="Group 111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13" name="Freeform 112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16</a:t>
                </a:r>
              </a:p>
            </p:txBody>
          </p:sp>
        </p:grpSp>
      </p:grpSp>
      <p:grpSp>
        <p:nvGrpSpPr>
          <p:cNvPr id="115" name="Group 114"/>
          <p:cNvGrpSpPr/>
          <p:nvPr/>
        </p:nvGrpSpPr>
        <p:grpSpPr>
          <a:xfrm>
            <a:off x="457200" y="4476368"/>
            <a:ext cx="755249" cy="629032"/>
            <a:chOff x="4457700" y="3947241"/>
            <a:chExt cx="755249" cy="629032"/>
          </a:xfrm>
        </p:grpSpPr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17" name="Group 116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18" name="Freeform 11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TextBox 118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17</a:t>
                </a:r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457200" y="2537898"/>
            <a:ext cx="755249" cy="629032"/>
            <a:chOff x="4457700" y="3947241"/>
            <a:chExt cx="755249" cy="629032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02" name="Group 101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03" name="Freeform 102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14</a:t>
                </a:r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457200" y="513968"/>
            <a:ext cx="755249" cy="629032"/>
            <a:chOff x="4457700" y="3947241"/>
            <a:chExt cx="755249" cy="629032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98" name="Freeform 9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TextBox 98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13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209800" y="228600"/>
            <a:ext cx="4476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Side Effects of Morphine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62000" y="762000"/>
            <a:ext cx="3023395" cy="369332"/>
            <a:chOff x="762000" y="762000"/>
            <a:chExt cx="3023395" cy="3693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833788"/>
              <a:ext cx="305225" cy="2289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89886" y="762000"/>
              <a:ext cx="2795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Respiratory depression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026346" y="1333135"/>
            <a:ext cx="5819650" cy="566607"/>
            <a:chOff x="1026346" y="1412990"/>
            <a:chExt cx="5819650" cy="566607"/>
          </a:xfrm>
        </p:grpSpPr>
        <p:grpSp>
          <p:nvGrpSpPr>
            <p:cNvPr id="33" name="Group 32"/>
            <p:cNvGrpSpPr/>
            <p:nvPr/>
          </p:nvGrpSpPr>
          <p:grpSpPr>
            <a:xfrm>
              <a:off x="1026346" y="1412990"/>
              <a:ext cx="5289168" cy="338554"/>
              <a:chOff x="1026346" y="1562100"/>
              <a:chExt cx="5289168" cy="3385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6346" y="1640362"/>
                <a:ext cx="229025" cy="171769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179172" y="1562100"/>
                <a:ext cx="51363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Affects respiratory centers (medulla oblongata &amp; pons)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286428" y="1671820"/>
              <a:ext cx="5559568" cy="307777"/>
              <a:chOff x="1286428" y="1818719"/>
              <a:chExt cx="5559568" cy="307777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403480" y="1818719"/>
                <a:ext cx="54425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morphine reduces CO</a:t>
                </a:r>
                <a:r>
                  <a:rPr lang="en-US" sz="1400" baseline="-250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2</a:t>
                </a:r>
                <a:r>
                  <a:rPr lang="en-US" sz="14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-dependent activation of respiratory centers</a:t>
                </a: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86428" y="1906030"/>
                <a:ext cx="188385" cy="141289"/>
              </a:xfrm>
              <a:prstGeom prst="rect">
                <a:avLst/>
              </a:prstGeom>
            </p:spPr>
          </p:pic>
        </p:grpSp>
      </p:grpSp>
      <p:grpSp>
        <p:nvGrpSpPr>
          <p:cNvPr id="32" name="Group 31"/>
          <p:cNvGrpSpPr/>
          <p:nvPr/>
        </p:nvGrpSpPr>
        <p:grpSpPr>
          <a:xfrm>
            <a:off x="1026346" y="1034516"/>
            <a:ext cx="3004889" cy="338554"/>
            <a:chOff x="1026346" y="1265846"/>
            <a:chExt cx="3004889" cy="3385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1352654"/>
              <a:ext cx="229025" cy="17176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79172" y="1265846"/>
              <a:ext cx="28520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Respiration rate is decreased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26346" y="1859807"/>
            <a:ext cx="6077846" cy="338554"/>
            <a:chOff x="1026346" y="2055581"/>
            <a:chExt cx="6077846" cy="3385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2133843"/>
              <a:ext cx="229025" cy="17176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79172" y="2055581"/>
              <a:ext cx="5925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Dose threshold for analgesic &amp; respiratory effects are the same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26346" y="2158425"/>
            <a:ext cx="5954414" cy="584775"/>
            <a:chOff x="1026346" y="2309819"/>
            <a:chExt cx="5954414" cy="5847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2388081"/>
              <a:ext cx="229025" cy="17176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179172" y="2309819"/>
              <a:ext cx="58015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Lethal effects of morphine due to respiratory arrest, hypoxia &amp;</a:t>
              </a:r>
            </a:p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cardiovascular collapse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62000" y="2760292"/>
            <a:ext cx="4935650" cy="369332"/>
            <a:chOff x="762000" y="2754868"/>
            <a:chExt cx="4935650" cy="36933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2818110"/>
              <a:ext cx="305225" cy="22891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89886" y="2754868"/>
              <a:ext cx="470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Decreased gut motility (i.e. constipation)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026346" y="3073901"/>
            <a:ext cx="6815227" cy="583699"/>
            <a:chOff x="1026346" y="3209742"/>
            <a:chExt cx="6815227" cy="583699"/>
          </a:xfrm>
        </p:grpSpPr>
        <p:grpSp>
          <p:nvGrpSpPr>
            <p:cNvPr id="56" name="Group 55"/>
            <p:cNvGrpSpPr/>
            <p:nvPr/>
          </p:nvGrpSpPr>
          <p:grpSpPr>
            <a:xfrm>
              <a:off x="1026346" y="3209742"/>
              <a:ext cx="6815227" cy="338554"/>
              <a:chOff x="1026346" y="3048000"/>
              <a:chExt cx="6815227" cy="338554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6346" y="3126262"/>
                <a:ext cx="229025" cy="17176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1179172" y="3048000"/>
                <a:ext cx="66624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Inhibits output of the </a:t>
                </a:r>
                <a:r>
                  <a:rPr lang="en-US" sz="1600" dirty="0" err="1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myenteric</a:t>
                </a:r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plexus (also called “</a:t>
                </a:r>
                <a:r>
                  <a:rPr lang="en-US" sz="1600" dirty="0" err="1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Auerbach’s</a:t>
                </a:r>
                <a:r>
                  <a:rPr lang="en-US" sz="16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” plexus)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1286428" y="3485664"/>
              <a:ext cx="4750052" cy="307777"/>
              <a:chOff x="1286428" y="3473463"/>
              <a:chExt cx="4750052" cy="307777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403480" y="3473463"/>
                <a:ext cx="46330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Reduces propulsive contractions of longitudinal muscles</a:t>
                </a:r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86428" y="3560774"/>
                <a:ext cx="188385" cy="141289"/>
              </a:xfrm>
              <a:prstGeom prst="rect">
                <a:avLst/>
              </a:prstGeom>
            </p:spPr>
          </p:pic>
        </p:grpSp>
      </p:grpSp>
      <p:grpSp>
        <p:nvGrpSpPr>
          <p:cNvPr id="76" name="Group 75"/>
          <p:cNvGrpSpPr/>
          <p:nvPr/>
        </p:nvGrpSpPr>
        <p:grpSpPr>
          <a:xfrm>
            <a:off x="762000" y="3739355"/>
            <a:ext cx="3005441" cy="369332"/>
            <a:chOff x="762000" y="3905700"/>
            <a:chExt cx="3005441" cy="36933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3968942"/>
              <a:ext cx="305225" cy="22891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989886" y="3905700"/>
              <a:ext cx="2777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Difficulty with urination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026346" y="4038600"/>
            <a:ext cx="2935960" cy="338554"/>
            <a:chOff x="1026346" y="4156532"/>
            <a:chExt cx="2935960" cy="33855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4234794"/>
              <a:ext cx="229025" cy="171769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179172" y="4156532"/>
              <a:ext cx="27831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Inhibits urinary voiding reflex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026346" y="4283955"/>
            <a:ext cx="6544319" cy="338554"/>
            <a:chOff x="1026346" y="4385846"/>
            <a:chExt cx="6544319" cy="338554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4464108"/>
              <a:ext cx="229025" cy="171769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179172" y="4385846"/>
              <a:ext cx="63914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Catheterization may be required after therapeutic doses of morphine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762000" y="5980192"/>
            <a:ext cx="2271715" cy="369332"/>
            <a:chOff x="762000" y="6031468"/>
            <a:chExt cx="2271715" cy="369332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6094710"/>
              <a:ext cx="305225" cy="228919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989886" y="6031468"/>
              <a:ext cx="2043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Allergic reaction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62000" y="4690930"/>
            <a:ext cx="4314710" cy="369332"/>
            <a:chOff x="762000" y="4834070"/>
            <a:chExt cx="4314710" cy="369332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4897312"/>
              <a:ext cx="305225" cy="228919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989886" y="4834070"/>
              <a:ext cx="4086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May cause orthostatic hypotension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026346" y="4995016"/>
            <a:ext cx="6635691" cy="338554"/>
            <a:chOff x="1026346" y="5105830"/>
            <a:chExt cx="6635691" cy="338554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5184092"/>
              <a:ext cx="229025" cy="171769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179172" y="5105830"/>
              <a:ext cx="64828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Morphine is a powerful depressant of the medullary vasomotor center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026346" y="5291984"/>
            <a:ext cx="5822968" cy="338554"/>
            <a:chOff x="1026346" y="5358640"/>
            <a:chExt cx="5822968" cy="338554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5436902"/>
              <a:ext cx="229025" cy="171769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179172" y="5358640"/>
              <a:ext cx="5670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Has relatively little effect on blood pressure when </a:t>
              </a:r>
              <a:r>
                <a:rPr lang="en-US" sz="1600" dirty="0" err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recumbant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026346" y="5593179"/>
            <a:ext cx="5991284" cy="338554"/>
            <a:chOff x="1026346" y="5605046"/>
            <a:chExt cx="5991284" cy="338554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5683308"/>
              <a:ext cx="229025" cy="171769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179172" y="5605046"/>
              <a:ext cx="58384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Can produce severe hypotension in patient who has lost blood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275080" y="3733800"/>
            <a:ext cx="2587054" cy="2033456"/>
            <a:chOff x="762000" y="3767270"/>
            <a:chExt cx="2587054" cy="2033456"/>
          </a:xfrm>
        </p:grpSpPr>
        <p:pic>
          <p:nvPicPr>
            <p:cNvPr id="87" name="Picture 2" descr="http://www.sciencephoto.com/image/307435/large/P3600030-SEM_of_neurone_cell_body_from_the_myenteric_plexus-SPL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038600"/>
              <a:ext cx="2587054" cy="1762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>
              <a:off x="1123271" y="3767270"/>
              <a:ext cx="18752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Arial Rounded MT Bold" pitchFamily="34" charset="0"/>
                </a:rPr>
                <a:t>Myenteric</a:t>
              </a:r>
              <a:r>
                <a:rPr lang="en-US" sz="1600" dirty="0">
                  <a:latin typeface="Arial Rounded MT Bold" pitchFamily="34" charset="0"/>
                </a:rPr>
                <a:t> Plexus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228080" y="3733800"/>
            <a:ext cx="1087120" cy="2118069"/>
            <a:chOff x="5715000" y="3767270"/>
            <a:chExt cx="1087120" cy="2118069"/>
          </a:xfrm>
        </p:grpSpPr>
        <p:pic>
          <p:nvPicPr>
            <p:cNvPr id="90" name="Picture 4" descr="http://borland-groover.com/images/gi-tract/gi-tract-complete-small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4056538"/>
              <a:ext cx="1087120" cy="182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Box 90"/>
            <p:cNvSpPr txBox="1"/>
            <p:nvPr/>
          </p:nvSpPr>
          <p:spPr>
            <a:xfrm>
              <a:off x="5767144" y="3767270"/>
              <a:ext cx="9828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GI Tract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114800" y="4564730"/>
            <a:ext cx="1828800" cy="338554"/>
            <a:chOff x="3657600" y="4598200"/>
            <a:chExt cx="1828800" cy="338554"/>
          </a:xfrm>
        </p:grpSpPr>
        <p:cxnSp>
          <p:nvCxnSpPr>
            <p:cNvPr id="93" name="Straight Connector 92"/>
            <p:cNvCxnSpPr/>
            <p:nvPr/>
          </p:nvCxnSpPr>
          <p:spPr>
            <a:xfrm>
              <a:off x="3657600" y="4919662"/>
              <a:ext cx="1828800" cy="1"/>
            </a:xfrm>
            <a:prstGeom prst="line">
              <a:avLst/>
            </a:prstGeom>
            <a:ln w="50800">
              <a:solidFill>
                <a:schemeClr val="tx1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1270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3804162" y="4598200"/>
              <a:ext cx="15356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Acetylcholine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67654" y="2767212"/>
            <a:ext cx="755249" cy="629032"/>
            <a:chOff x="4457700" y="3947241"/>
            <a:chExt cx="755249" cy="629032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07" name="Group 106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08" name="Freeform 10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extBox 108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646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 rot="17486303">
            <a:off x="4270480" y="3617881"/>
            <a:ext cx="755249" cy="629030"/>
            <a:chOff x="4457700" y="3947243"/>
            <a:chExt cx="755249" cy="629030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3" name="Group 82"/>
            <p:cNvGrpSpPr/>
            <p:nvPr/>
          </p:nvGrpSpPr>
          <p:grpSpPr>
            <a:xfrm>
              <a:off x="4707745" y="3947243"/>
              <a:ext cx="505204" cy="338554"/>
              <a:chOff x="5752632" y="1448012"/>
              <a:chExt cx="685722" cy="477161"/>
            </a:xfrm>
          </p:grpSpPr>
          <p:sp>
            <p:nvSpPr>
              <p:cNvPr id="84" name="Freeform 83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/>
              <p:cNvSpPr txBox="1"/>
              <p:nvPr/>
            </p:nvSpPr>
            <p:spPr bwMode="auto">
              <a:xfrm>
                <a:off x="5856985" y="1448012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20</a:t>
                </a: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525568" y="4902438"/>
            <a:ext cx="755249" cy="629032"/>
            <a:chOff x="4457700" y="3947241"/>
            <a:chExt cx="755249" cy="629032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78" name="Group 77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79" name="Freeform 78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21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8143426" y="3743060"/>
            <a:ext cx="755249" cy="629032"/>
            <a:chOff x="4457700" y="3947241"/>
            <a:chExt cx="755249" cy="629032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73" name="Group 72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74" name="Freeform 73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19</a:t>
                </a: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8252015" y="1538752"/>
            <a:ext cx="755249" cy="629032"/>
            <a:chOff x="4457700" y="3947241"/>
            <a:chExt cx="755249" cy="629032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66" name="Group 65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69" name="Freeform 68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18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143000" y="457200"/>
            <a:ext cx="677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Differences Among the Major Opiates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45997" y="2205335"/>
            <a:ext cx="8506880" cy="646331"/>
            <a:chOff x="245997" y="2205335"/>
            <a:chExt cx="8506880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775173" y="2205335"/>
              <a:ext cx="9777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latin typeface="Arial Rounded MT Bold" pitchFamily="34" charset="0"/>
                </a:rPr>
                <a:t>Sufentanyl</a:t>
              </a:r>
              <a:endParaRPr lang="en-US" sz="1200" dirty="0">
                <a:latin typeface="Arial Rounded MT Bold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5997" y="2205335"/>
              <a:ext cx="14829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latin typeface="Arial Rounded MT Bold" pitchFamily="34" charset="0"/>
                </a:rPr>
                <a:t>Dephenoxylate</a:t>
              </a:r>
              <a:r>
                <a:rPr lang="en-US" sz="1200" dirty="0">
                  <a:latin typeface="Arial Rounded MT Bold" pitchFamily="34" charset="0"/>
                </a:rPr>
                <a:t> &amp; </a:t>
              </a:r>
            </a:p>
            <a:p>
              <a:pPr algn="ctr"/>
              <a:r>
                <a:rPr lang="en-US" sz="1200" dirty="0" err="1">
                  <a:latin typeface="Arial Rounded MT Bold" pitchFamily="34" charset="0"/>
                </a:rPr>
                <a:t>Lopermide</a:t>
              </a:r>
              <a:endParaRPr lang="en-US" sz="1200" dirty="0">
                <a:latin typeface="Arial Rounded MT Bold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03264" y="2205335"/>
              <a:ext cx="80502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Codeine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682589" y="2205335"/>
              <a:ext cx="10209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err="1">
                  <a:latin typeface="Arial Rounded MT Bold" pitchFamily="34" charset="0"/>
                </a:rPr>
                <a:t>Meperidine</a:t>
              </a:r>
              <a:endParaRPr lang="en-US" sz="1200" dirty="0">
                <a:latin typeface="Arial Rounded MT Bold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77871" y="2205335"/>
              <a:ext cx="11812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Morphine </a:t>
              </a:r>
            </a:p>
            <a:p>
              <a:pPr algn="ctr"/>
              <a:r>
                <a:rPr lang="en-US" sz="1200" dirty="0">
                  <a:latin typeface="Arial Rounded MT Bold" pitchFamily="34" charset="0"/>
                </a:rPr>
                <a:t>&amp; Oxycodone</a:t>
              </a:r>
            </a:p>
            <a:p>
              <a:pPr algn="ctr"/>
              <a:r>
                <a:rPr lang="en-US" sz="1200" dirty="0">
                  <a:latin typeface="Arial Rounded MT Bold" pitchFamily="34" charset="0"/>
                </a:rPr>
                <a:t>(</a:t>
              </a:r>
              <a:r>
                <a:rPr lang="en-US" sz="1200" i="1" dirty="0" err="1">
                  <a:latin typeface="Arial Rounded MT Bold" pitchFamily="34" charset="0"/>
                </a:rPr>
                <a:t>OxyContin</a:t>
              </a:r>
              <a:r>
                <a:rPr lang="en-US" sz="1200" dirty="0">
                  <a:latin typeface="Arial Rounded MT Bold" pitchFamily="34" charset="0"/>
                </a:rPr>
                <a:t>)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33453" y="2205335"/>
              <a:ext cx="101662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Methadone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124375" y="2205335"/>
              <a:ext cx="6821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Heroin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80846" y="2205335"/>
              <a:ext cx="8200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Fentanyl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2000" y="1085777"/>
            <a:ext cx="1313119" cy="369332"/>
            <a:chOff x="1380146" y="4557342"/>
            <a:chExt cx="1313119" cy="36933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608032" y="4557342"/>
              <a:ext cx="10852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Potency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22155" y="1252670"/>
            <a:ext cx="8320275" cy="876465"/>
            <a:chOff x="322155" y="1252670"/>
            <a:chExt cx="8320275" cy="876465"/>
          </a:xfrm>
        </p:grpSpPr>
        <p:sp>
          <p:nvSpPr>
            <p:cNvPr id="14" name="Right Triangle 13"/>
            <p:cNvSpPr/>
            <p:nvPr/>
          </p:nvSpPr>
          <p:spPr>
            <a:xfrm flipH="1">
              <a:off x="404083" y="1519535"/>
              <a:ext cx="8130317" cy="609600"/>
            </a:xfrm>
            <a:prstGeom prst="rtTriangle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0000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2155" y="1780401"/>
              <a:ext cx="11662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itchFamily="34" charset="0"/>
                </a:rPr>
                <a:t>(Less Potent)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87049" y="1252670"/>
              <a:ext cx="11553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itchFamily="34" charset="0"/>
                </a:rPr>
                <a:t>(Very Potent)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20156" y="3466935"/>
            <a:ext cx="8257787" cy="876465"/>
            <a:chOff x="420156" y="3995870"/>
            <a:chExt cx="8257787" cy="876465"/>
          </a:xfrm>
        </p:grpSpPr>
        <p:sp>
          <p:nvSpPr>
            <p:cNvPr id="28" name="Right Triangle 27"/>
            <p:cNvSpPr/>
            <p:nvPr/>
          </p:nvSpPr>
          <p:spPr>
            <a:xfrm flipH="1">
              <a:off x="420156" y="4262735"/>
              <a:ext cx="8130317" cy="609600"/>
            </a:xfrm>
            <a:prstGeom prst="rtTriangle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009900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74054" y="4464493"/>
              <a:ext cx="12974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itchFamily="34" charset="0"/>
                </a:rPr>
                <a:t>(Short Lasting)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17662" y="3995870"/>
              <a:ext cx="12602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itchFamily="34" charset="0"/>
                </a:rPr>
                <a:t>(Long Lasting)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50010" y="4269363"/>
              <a:ext cx="14718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Rounded MT Bold" pitchFamily="34" charset="0"/>
                </a:rPr>
                <a:t>(Medium Lasting)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5051" y="4432611"/>
            <a:ext cx="8380540" cy="276999"/>
            <a:chOff x="375051" y="4961546"/>
            <a:chExt cx="8380540" cy="276999"/>
          </a:xfrm>
        </p:grpSpPr>
        <p:sp>
          <p:nvSpPr>
            <p:cNvPr id="21" name="TextBox 20"/>
            <p:cNvSpPr txBox="1"/>
            <p:nvPr/>
          </p:nvSpPr>
          <p:spPr>
            <a:xfrm>
              <a:off x="375051" y="4961546"/>
              <a:ext cx="1257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Fentanyl (oral)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794616" y="4961546"/>
              <a:ext cx="10209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latin typeface="Arial Rounded MT Bold" pitchFamily="34" charset="0"/>
                </a:rPr>
                <a:t>Meperidine</a:t>
              </a:r>
              <a:endParaRPr lang="en-US" sz="1200" dirty="0">
                <a:latin typeface="Arial Rounded MT Bold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37597" y="4961546"/>
              <a:ext cx="14536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Methadone (oral)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352800" y="4961546"/>
              <a:ext cx="886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Morphine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90987" y="4961546"/>
              <a:ext cx="1386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Fentanyl (patch)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77200" y="4961546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IV drip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72051" y="3276600"/>
            <a:ext cx="2440081" cy="369332"/>
            <a:chOff x="772051" y="3805535"/>
            <a:chExt cx="2440081" cy="369332"/>
          </a:xfrm>
        </p:grpSpPr>
        <p:sp>
          <p:nvSpPr>
            <p:cNvPr id="31" name="TextBox 30"/>
            <p:cNvSpPr txBox="1"/>
            <p:nvPr/>
          </p:nvSpPr>
          <p:spPr>
            <a:xfrm>
              <a:off x="980559" y="3805535"/>
              <a:ext cx="2231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Duration of Action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051" y="3873500"/>
              <a:ext cx="302003" cy="224543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645340" y="5117068"/>
            <a:ext cx="6325465" cy="369332"/>
            <a:chOff x="645340" y="5117068"/>
            <a:chExt cx="6325465" cy="369332"/>
          </a:xfrm>
        </p:grpSpPr>
        <p:sp>
          <p:nvSpPr>
            <p:cNvPr id="47" name="TextBox 46"/>
            <p:cNvSpPr txBox="1"/>
            <p:nvPr/>
          </p:nvSpPr>
          <p:spPr>
            <a:xfrm>
              <a:off x="970508" y="5117068"/>
              <a:ext cx="6000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Partial MOR agonists: </a:t>
              </a:r>
              <a:r>
                <a:rPr lang="en-US" dirty="0" err="1">
                  <a:latin typeface="Arial Rounded MT Bold" pitchFamily="34" charset="0"/>
                </a:rPr>
                <a:t>Pentazocine</a:t>
              </a:r>
              <a:r>
                <a:rPr lang="en-US" dirty="0">
                  <a:latin typeface="Arial Rounded MT Bold" pitchFamily="34" charset="0"/>
                </a:rPr>
                <a:t> &amp; Buprenorphine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40" y="5163757"/>
              <a:ext cx="428714" cy="275954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943028" y="5399008"/>
            <a:ext cx="2162847" cy="338554"/>
            <a:chOff x="943028" y="5399008"/>
            <a:chExt cx="2162847" cy="33855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028" y="5454286"/>
              <a:ext cx="352514" cy="226906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158547" y="5399008"/>
              <a:ext cx="1947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Used to treat pain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943028" y="5652320"/>
            <a:ext cx="3183828" cy="338554"/>
            <a:chOff x="943028" y="5652320"/>
            <a:chExt cx="3183828" cy="33855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028" y="5707598"/>
              <a:ext cx="352514" cy="22690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168161" y="5652320"/>
              <a:ext cx="29586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Less respiratory depression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43028" y="6297196"/>
            <a:ext cx="5861282" cy="338554"/>
            <a:chOff x="943028" y="5915104"/>
            <a:chExt cx="5861282" cy="33855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028" y="5970382"/>
              <a:ext cx="352514" cy="226906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175781" y="5915104"/>
              <a:ext cx="56285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But can cause hallucinations/nightmares (</a:t>
              </a:r>
              <a:r>
                <a:rPr lang="en-US" sz="1600" dirty="0" err="1">
                  <a:latin typeface="Arial Rounded MT Bold" pitchFamily="34" charset="0"/>
                </a:rPr>
                <a:t>Pentazocine</a:t>
              </a:r>
              <a:r>
                <a:rPr lang="en-US" sz="1600" dirty="0">
                  <a:latin typeface="Arial Rounded MT Bold" pitchFamily="34" charset="0"/>
                </a:rPr>
                <a:t>)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578242" y="2438400"/>
            <a:ext cx="1398973" cy="471845"/>
            <a:chOff x="6578242" y="2438400"/>
            <a:chExt cx="1398973" cy="471845"/>
          </a:xfrm>
        </p:grpSpPr>
        <p:sp>
          <p:nvSpPr>
            <p:cNvPr id="62" name="TextBox 61"/>
            <p:cNvSpPr txBox="1"/>
            <p:nvPr/>
          </p:nvSpPr>
          <p:spPr>
            <a:xfrm>
              <a:off x="6578242" y="2602468"/>
              <a:ext cx="1398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 Rounded MT Bold" pitchFamily="34" charset="0"/>
                </a:rPr>
                <a:t>very lipophilic</a:t>
              </a:r>
            </a:p>
          </p:txBody>
        </p:sp>
        <p:sp>
          <p:nvSpPr>
            <p:cNvPr id="67" name="Freeform 66"/>
            <p:cNvSpPr/>
            <p:nvPr/>
          </p:nvSpPr>
          <p:spPr>
            <a:xfrm>
              <a:off x="7276537" y="2438400"/>
              <a:ext cx="2382" cy="228600"/>
            </a:xfrm>
            <a:custGeom>
              <a:avLst/>
              <a:gdLst>
                <a:gd name="connsiteX0" fmla="*/ 0 w 2382"/>
                <a:gd name="connsiteY0" fmla="*/ 0 h 228600"/>
                <a:gd name="connsiteX1" fmla="*/ 2382 w 2382"/>
                <a:gd name="connsiteY1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2" h="228600">
                  <a:moveTo>
                    <a:pt x="0" y="0"/>
                  </a:moveTo>
                  <a:lnTo>
                    <a:pt x="2382" y="228600"/>
                  </a:lnTo>
                </a:path>
              </a:pathLst>
            </a:custGeom>
            <a:ln w="28575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19200" y="5899150"/>
            <a:ext cx="6348776" cy="523220"/>
            <a:chOff x="1219200" y="5899150"/>
            <a:chExt cx="6348776" cy="52322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5971726"/>
              <a:ext cx="276314" cy="177858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380833" y="5899150"/>
              <a:ext cx="61871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Can antagonize respiratory depression produced by Fentanyl without</a:t>
              </a:r>
            </a:p>
            <a:p>
              <a:r>
                <a:rPr lang="en-US" sz="1400" dirty="0">
                  <a:latin typeface="Arial Rounded MT Bold" pitchFamily="34" charset="0"/>
                </a:rPr>
                <a:t>completely reversing pain (Buprenorphine)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59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7200" y="1524000"/>
            <a:ext cx="8229600" cy="4495800"/>
            <a:chOff x="457200" y="1143000"/>
            <a:chExt cx="8229600" cy="4495800"/>
          </a:xfrm>
        </p:grpSpPr>
        <p:grpSp>
          <p:nvGrpSpPr>
            <p:cNvPr id="3" name="Group 2"/>
            <p:cNvGrpSpPr/>
            <p:nvPr/>
          </p:nvGrpSpPr>
          <p:grpSpPr>
            <a:xfrm>
              <a:off x="457200" y="1143000"/>
              <a:ext cx="6629400" cy="4495800"/>
              <a:chOff x="457200" y="1143000"/>
              <a:chExt cx="7924800" cy="51054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143000"/>
                <a:ext cx="7924800" cy="4991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4953000" y="2895600"/>
                <a:ext cx="3200400" cy="3352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529" y="2952750"/>
              <a:ext cx="4387271" cy="2457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6011968" y="3657601"/>
            <a:ext cx="2209800" cy="27133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99529" y="3945666"/>
            <a:ext cx="1491671" cy="27133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11" name="TextBox 10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555138" y="5947741"/>
            <a:ext cx="21691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 Rounded MT Bold" pitchFamily="34" charset="0"/>
              </a:rPr>
              <a:t>New York Times, March 2016</a:t>
            </a:r>
          </a:p>
        </p:txBody>
      </p:sp>
    </p:spTree>
    <p:extLst>
      <p:ext uri="{BB962C8B-B14F-4D97-AF65-F5344CB8AC3E}">
        <p14:creationId xmlns:p14="http://schemas.microsoft.com/office/powerpoint/2010/main" val="264857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5380" y="457200"/>
            <a:ext cx="2525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Opiate Abuse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9600" y="1066800"/>
            <a:ext cx="5813005" cy="369332"/>
            <a:chOff x="1380146" y="4557342"/>
            <a:chExt cx="5813005" cy="3693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08032" y="4557342"/>
              <a:ext cx="5585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Opiates have powerful effect on reward pathway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9600" y="1383268"/>
            <a:ext cx="6723960" cy="646331"/>
            <a:chOff x="1380146" y="4557342"/>
            <a:chExt cx="6723960" cy="64633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08032" y="4557342"/>
              <a:ext cx="64960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Mechanism: increase dopamine release from the ventral </a:t>
              </a:r>
            </a:p>
            <a:p>
              <a:r>
                <a:rPr lang="en-US" dirty="0">
                  <a:latin typeface="Arial Rounded MT Bold" pitchFamily="34" charset="0"/>
                </a:rPr>
                <a:t>tegmental area (VTA)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9600" y="4948019"/>
            <a:ext cx="1557609" cy="369332"/>
            <a:chOff x="1380146" y="4557342"/>
            <a:chExt cx="1557609" cy="3693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608032" y="4557342"/>
              <a:ext cx="132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Treatment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4972" y="5238704"/>
            <a:ext cx="7267274" cy="338554"/>
            <a:chOff x="1675974" y="1445419"/>
            <a:chExt cx="7267274" cy="3385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828800" y="1445419"/>
              <a:ext cx="71144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Medically supervised withdrawal alone is often insufficient to prevent relapse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75772" y="5501772"/>
            <a:ext cx="2103493" cy="307777"/>
            <a:chOff x="1904574" y="2286000"/>
            <a:chExt cx="2103493" cy="307777"/>
          </a:xfrm>
        </p:grpSpPr>
        <p:sp>
          <p:nvSpPr>
            <p:cNvPr id="27" name="TextBox 26"/>
            <p:cNvSpPr txBox="1"/>
            <p:nvPr/>
          </p:nvSpPr>
          <p:spPr>
            <a:xfrm>
              <a:off x="2021626" y="2286000"/>
              <a:ext cx="1986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Withdrawal symptoms: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228172" y="5701757"/>
            <a:ext cx="3685658" cy="307777"/>
            <a:chOff x="1904574" y="2286000"/>
            <a:chExt cx="3685658" cy="307777"/>
          </a:xfrm>
        </p:grpSpPr>
        <p:sp>
          <p:nvSpPr>
            <p:cNvPr id="34" name="TextBox 33"/>
            <p:cNvSpPr txBox="1"/>
            <p:nvPr/>
          </p:nvSpPr>
          <p:spPr>
            <a:xfrm>
              <a:off x="2021626" y="2286000"/>
              <a:ext cx="35686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Dysphoria</a:t>
              </a:r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, anxiety, restlessness, insomnia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231900" y="5915699"/>
            <a:ext cx="3672834" cy="307777"/>
            <a:chOff x="1904574" y="2286000"/>
            <a:chExt cx="3672834" cy="307777"/>
          </a:xfrm>
        </p:grpSpPr>
        <p:sp>
          <p:nvSpPr>
            <p:cNvPr id="37" name="TextBox 36"/>
            <p:cNvSpPr txBox="1"/>
            <p:nvPr/>
          </p:nvSpPr>
          <p:spPr>
            <a:xfrm>
              <a:off x="2021626" y="2286000"/>
              <a:ext cx="35557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High blood pressure, tachycardia, diarrhea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1447800" y="2025650"/>
            <a:ext cx="6023637" cy="2927350"/>
            <a:chOff x="1447800" y="2025650"/>
            <a:chExt cx="6023637" cy="2927350"/>
          </a:xfrm>
        </p:grpSpPr>
        <p:pic>
          <p:nvPicPr>
            <p:cNvPr id="77" name="Picture 5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54713" y="3496203"/>
              <a:ext cx="1178978" cy="159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001" y="3684665"/>
              <a:ext cx="1108211" cy="152400"/>
            </a:xfrm>
            <a:prstGeom prst="rect">
              <a:avLst/>
            </a:prstGeom>
          </p:spPr>
        </p:pic>
        <p:sp>
          <p:nvSpPr>
            <p:cNvPr id="47" name="Freeform 46"/>
            <p:cNvSpPr/>
            <p:nvPr/>
          </p:nvSpPr>
          <p:spPr>
            <a:xfrm>
              <a:off x="2171408" y="2984982"/>
              <a:ext cx="1758282" cy="532516"/>
            </a:xfrm>
            <a:custGeom>
              <a:avLst/>
              <a:gdLst>
                <a:gd name="connsiteX0" fmla="*/ 0 w 1914258"/>
                <a:gd name="connsiteY0" fmla="*/ 50984 h 1852432"/>
                <a:gd name="connsiteX1" fmla="*/ 452927 w 1914258"/>
                <a:gd name="connsiteY1" fmla="*/ 50984 h 1852432"/>
                <a:gd name="connsiteX2" fmla="*/ 598206 w 1914258"/>
                <a:gd name="connsiteY2" fmla="*/ 580823 h 1852432"/>
                <a:gd name="connsiteX3" fmla="*/ 188008 w 1914258"/>
                <a:gd name="connsiteY3" fmla="*/ 1127754 h 1852432"/>
                <a:gd name="connsiteX4" fmla="*/ 256374 w 1914258"/>
                <a:gd name="connsiteY4" fmla="*/ 1837055 h 1852432"/>
                <a:gd name="connsiteX5" fmla="*/ 1914258 w 1914258"/>
                <a:gd name="connsiteY5" fmla="*/ 1546498 h 1852432"/>
                <a:gd name="connsiteX0" fmla="*/ 0 w 1914258"/>
                <a:gd name="connsiteY0" fmla="*/ 50984 h 1546498"/>
                <a:gd name="connsiteX1" fmla="*/ 452927 w 1914258"/>
                <a:gd name="connsiteY1" fmla="*/ 50984 h 1546498"/>
                <a:gd name="connsiteX2" fmla="*/ 598206 w 1914258"/>
                <a:gd name="connsiteY2" fmla="*/ 580823 h 1546498"/>
                <a:gd name="connsiteX3" fmla="*/ 188008 w 1914258"/>
                <a:gd name="connsiteY3" fmla="*/ 1127754 h 1546498"/>
                <a:gd name="connsiteX4" fmla="*/ 1914258 w 1914258"/>
                <a:gd name="connsiteY4" fmla="*/ 1546498 h 1546498"/>
                <a:gd name="connsiteX0" fmla="*/ 0 w 1914258"/>
                <a:gd name="connsiteY0" fmla="*/ 90508 h 1586022"/>
                <a:gd name="connsiteX1" fmla="*/ 452927 w 1914258"/>
                <a:gd name="connsiteY1" fmla="*/ 90508 h 1586022"/>
                <a:gd name="connsiteX2" fmla="*/ 188008 w 1914258"/>
                <a:gd name="connsiteY2" fmla="*/ 1167278 h 1586022"/>
                <a:gd name="connsiteX3" fmla="*/ 1914258 w 1914258"/>
                <a:gd name="connsiteY3" fmla="*/ 1586022 h 1586022"/>
                <a:gd name="connsiteX0" fmla="*/ 0 w 1914258"/>
                <a:gd name="connsiteY0" fmla="*/ 114970 h 1610484"/>
                <a:gd name="connsiteX1" fmla="*/ 452927 w 1914258"/>
                <a:gd name="connsiteY1" fmla="*/ 114970 h 1610484"/>
                <a:gd name="connsiteX2" fmla="*/ 196553 w 1914258"/>
                <a:gd name="connsiteY2" fmla="*/ 1525026 h 1610484"/>
                <a:gd name="connsiteX3" fmla="*/ 1914258 w 1914258"/>
                <a:gd name="connsiteY3" fmla="*/ 1610484 h 1610484"/>
                <a:gd name="connsiteX0" fmla="*/ 0 w 1914258"/>
                <a:gd name="connsiteY0" fmla="*/ 25336 h 1535968"/>
                <a:gd name="connsiteX1" fmla="*/ 470019 w 1914258"/>
                <a:gd name="connsiteY1" fmla="*/ 204798 h 1535968"/>
                <a:gd name="connsiteX2" fmla="*/ 196553 w 1914258"/>
                <a:gd name="connsiteY2" fmla="*/ 1435392 h 1535968"/>
                <a:gd name="connsiteX3" fmla="*/ 1914258 w 1914258"/>
                <a:gd name="connsiteY3" fmla="*/ 1520850 h 1535968"/>
                <a:gd name="connsiteX0" fmla="*/ 0 w 2529556"/>
                <a:gd name="connsiteY0" fmla="*/ 5440 h 1806629"/>
                <a:gd name="connsiteX1" fmla="*/ 1085317 w 2529556"/>
                <a:gd name="connsiteY1" fmla="*/ 475459 h 1806629"/>
                <a:gd name="connsiteX2" fmla="*/ 811851 w 2529556"/>
                <a:gd name="connsiteY2" fmla="*/ 1706053 h 1806629"/>
                <a:gd name="connsiteX3" fmla="*/ 2529556 w 2529556"/>
                <a:gd name="connsiteY3" fmla="*/ 1791511 h 1806629"/>
                <a:gd name="connsiteX0" fmla="*/ 0 w 2469735"/>
                <a:gd name="connsiteY0" fmla="*/ 3402 h 2001144"/>
                <a:gd name="connsiteX1" fmla="*/ 1025496 w 2469735"/>
                <a:gd name="connsiteY1" fmla="*/ 669974 h 2001144"/>
                <a:gd name="connsiteX2" fmla="*/ 752030 w 2469735"/>
                <a:gd name="connsiteY2" fmla="*/ 1900568 h 2001144"/>
                <a:gd name="connsiteX3" fmla="*/ 2469735 w 2469735"/>
                <a:gd name="connsiteY3" fmla="*/ 1986026 h 2001144"/>
                <a:gd name="connsiteX0" fmla="*/ 0 w 2589376"/>
                <a:gd name="connsiteY0" fmla="*/ 2329 h 2239353"/>
                <a:gd name="connsiteX1" fmla="*/ 1145137 w 2589376"/>
                <a:gd name="connsiteY1" fmla="*/ 908183 h 2239353"/>
                <a:gd name="connsiteX2" fmla="*/ 871671 w 2589376"/>
                <a:gd name="connsiteY2" fmla="*/ 2138777 h 2239353"/>
                <a:gd name="connsiteX3" fmla="*/ 2589376 w 2589376"/>
                <a:gd name="connsiteY3" fmla="*/ 2224235 h 2239353"/>
                <a:gd name="connsiteX0" fmla="*/ 0 w 2546647"/>
                <a:gd name="connsiteY0" fmla="*/ 2303 h 2247873"/>
                <a:gd name="connsiteX1" fmla="*/ 1102408 w 2546647"/>
                <a:gd name="connsiteY1" fmla="*/ 916703 h 2247873"/>
                <a:gd name="connsiteX2" fmla="*/ 828942 w 2546647"/>
                <a:gd name="connsiteY2" fmla="*/ 2147297 h 2247873"/>
                <a:gd name="connsiteX3" fmla="*/ 2546647 w 2546647"/>
                <a:gd name="connsiteY3" fmla="*/ 2232755 h 2247873"/>
                <a:gd name="connsiteX0" fmla="*/ 0 w 2546647"/>
                <a:gd name="connsiteY0" fmla="*/ 2713 h 2775160"/>
                <a:gd name="connsiteX1" fmla="*/ 1102408 w 2546647"/>
                <a:gd name="connsiteY1" fmla="*/ 917113 h 2775160"/>
                <a:gd name="connsiteX2" fmla="*/ 931491 w 2546647"/>
                <a:gd name="connsiteY2" fmla="*/ 2737367 h 2775160"/>
                <a:gd name="connsiteX3" fmla="*/ 2546647 w 2546647"/>
                <a:gd name="connsiteY3" fmla="*/ 2233165 h 2775160"/>
                <a:gd name="connsiteX0" fmla="*/ 0 w 2546647"/>
                <a:gd name="connsiteY0" fmla="*/ 15410 h 2811744"/>
                <a:gd name="connsiteX1" fmla="*/ 1076771 w 2546647"/>
                <a:gd name="connsiteY1" fmla="*/ 451246 h 2811744"/>
                <a:gd name="connsiteX2" fmla="*/ 931491 w 2546647"/>
                <a:gd name="connsiteY2" fmla="*/ 2750064 h 2811744"/>
                <a:gd name="connsiteX3" fmla="*/ 2546647 w 2546647"/>
                <a:gd name="connsiteY3" fmla="*/ 2245862 h 2811744"/>
                <a:gd name="connsiteX0" fmla="*/ 0 w 2546647"/>
                <a:gd name="connsiteY0" fmla="*/ 23214 h 3163149"/>
                <a:gd name="connsiteX1" fmla="*/ 1076771 w 2546647"/>
                <a:gd name="connsiteY1" fmla="*/ 459050 h 3163149"/>
                <a:gd name="connsiteX2" fmla="*/ 940037 w 2546647"/>
                <a:gd name="connsiteY2" fmla="*/ 3116791 h 3163149"/>
                <a:gd name="connsiteX3" fmla="*/ 2546647 w 2546647"/>
                <a:gd name="connsiteY3" fmla="*/ 2253666 h 3163149"/>
                <a:gd name="connsiteX0" fmla="*/ 0 w 2794475"/>
                <a:gd name="connsiteY0" fmla="*/ 23214 h 3197071"/>
                <a:gd name="connsiteX1" fmla="*/ 1076771 w 2794475"/>
                <a:gd name="connsiteY1" fmla="*/ 459050 h 3197071"/>
                <a:gd name="connsiteX2" fmla="*/ 940037 w 2794475"/>
                <a:gd name="connsiteY2" fmla="*/ 3116791 h 3197071"/>
                <a:gd name="connsiteX3" fmla="*/ 2794475 w 2794475"/>
                <a:gd name="connsiteY3" fmla="*/ 2604044 h 3197071"/>
                <a:gd name="connsiteX0" fmla="*/ 0 w 3537959"/>
                <a:gd name="connsiteY0" fmla="*/ 23214 h 3209544"/>
                <a:gd name="connsiteX1" fmla="*/ 1076771 w 3537959"/>
                <a:gd name="connsiteY1" fmla="*/ 459050 h 3209544"/>
                <a:gd name="connsiteX2" fmla="*/ 940037 w 3537959"/>
                <a:gd name="connsiteY2" fmla="*/ 3116791 h 3209544"/>
                <a:gd name="connsiteX3" fmla="*/ 3537959 w 3537959"/>
                <a:gd name="connsiteY3" fmla="*/ 2698048 h 3209544"/>
                <a:gd name="connsiteX0" fmla="*/ 0 w 3144852"/>
                <a:gd name="connsiteY0" fmla="*/ 23214 h 3209544"/>
                <a:gd name="connsiteX1" fmla="*/ 1076771 w 3144852"/>
                <a:gd name="connsiteY1" fmla="*/ 459050 h 3209544"/>
                <a:gd name="connsiteX2" fmla="*/ 940037 w 3144852"/>
                <a:gd name="connsiteY2" fmla="*/ 3116791 h 3209544"/>
                <a:gd name="connsiteX3" fmla="*/ 3144852 w 3144852"/>
                <a:gd name="connsiteY3" fmla="*/ 2698048 h 3209544"/>
                <a:gd name="connsiteX0" fmla="*/ 0 w 3144852"/>
                <a:gd name="connsiteY0" fmla="*/ 23214 h 3217342"/>
                <a:gd name="connsiteX1" fmla="*/ 1076771 w 3144852"/>
                <a:gd name="connsiteY1" fmla="*/ 459050 h 3217342"/>
                <a:gd name="connsiteX2" fmla="*/ 940037 w 3144852"/>
                <a:gd name="connsiteY2" fmla="*/ 3116791 h 3217342"/>
                <a:gd name="connsiteX3" fmla="*/ 3144852 w 3144852"/>
                <a:gd name="connsiteY3" fmla="*/ 2698048 h 3217342"/>
                <a:gd name="connsiteX0" fmla="*/ 0 w 2991028"/>
                <a:gd name="connsiteY0" fmla="*/ 23214 h 3228839"/>
                <a:gd name="connsiteX1" fmla="*/ 1076771 w 2991028"/>
                <a:gd name="connsiteY1" fmla="*/ 459050 h 3228839"/>
                <a:gd name="connsiteX2" fmla="*/ 940037 w 2991028"/>
                <a:gd name="connsiteY2" fmla="*/ 3116791 h 3228839"/>
                <a:gd name="connsiteX3" fmla="*/ 2991028 w 2991028"/>
                <a:gd name="connsiteY3" fmla="*/ 2766414 h 3228839"/>
                <a:gd name="connsiteX0" fmla="*/ 0 w 3042303"/>
                <a:gd name="connsiteY0" fmla="*/ 23214 h 3250576"/>
                <a:gd name="connsiteX1" fmla="*/ 1076771 w 3042303"/>
                <a:gd name="connsiteY1" fmla="*/ 459050 h 3250576"/>
                <a:gd name="connsiteX2" fmla="*/ 940037 w 3042303"/>
                <a:gd name="connsiteY2" fmla="*/ 3116791 h 3250576"/>
                <a:gd name="connsiteX3" fmla="*/ 3042303 w 3042303"/>
                <a:gd name="connsiteY3" fmla="*/ 2877510 h 3250576"/>
                <a:gd name="connsiteX0" fmla="*/ 0 w 3264493"/>
                <a:gd name="connsiteY0" fmla="*/ 23214 h 3264144"/>
                <a:gd name="connsiteX1" fmla="*/ 1076771 w 3264493"/>
                <a:gd name="connsiteY1" fmla="*/ 459050 h 3264144"/>
                <a:gd name="connsiteX2" fmla="*/ 940037 w 3264493"/>
                <a:gd name="connsiteY2" fmla="*/ 3116791 h 3264144"/>
                <a:gd name="connsiteX3" fmla="*/ 3264493 w 3264493"/>
                <a:gd name="connsiteY3" fmla="*/ 2937330 h 3264144"/>
                <a:gd name="connsiteX0" fmla="*/ 0 w 3170490"/>
                <a:gd name="connsiteY0" fmla="*/ 23214 h 3270421"/>
                <a:gd name="connsiteX1" fmla="*/ 1076771 w 3170490"/>
                <a:gd name="connsiteY1" fmla="*/ 459050 h 3270421"/>
                <a:gd name="connsiteX2" fmla="*/ 940037 w 3170490"/>
                <a:gd name="connsiteY2" fmla="*/ 3116791 h 3270421"/>
                <a:gd name="connsiteX3" fmla="*/ 3170490 w 3170490"/>
                <a:gd name="connsiteY3" fmla="*/ 2962968 h 3270421"/>
                <a:gd name="connsiteX0" fmla="*/ 0 w 3196127"/>
                <a:gd name="connsiteY0" fmla="*/ 23214 h 3266204"/>
                <a:gd name="connsiteX1" fmla="*/ 1076771 w 3196127"/>
                <a:gd name="connsiteY1" fmla="*/ 459050 h 3266204"/>
                <a:gd name="connsiteX2" fmla="*/ 940037 w 3196127"/>
                <a:gd name="connsiteY2" fmla="*/ 3116791 h 3266204"/>
                <a:gd name="connsiteX3" fmla="*/ 3196127 w 3196127"/>
                <a:gd name="connsiteY3" fmla="*/ 2945876 h 3266204"/>
                <a:gd name="connsiteX0" fmla="*/ 0 w 3196127"/>
                <a:gd name="connsiteY0" fmla="*/ 50249 h 3300575"/>
                <a:gd name="connsiteX1" fmla="*/ 777668 w 3196127"/>
                <a:gd name="connsiteY1" fmla="*/ 383536 h 3300575"/>
                <a:gd name="connsiteX2" fmla="*/ 940037 w 3196127"/>
                <a:gd name="connsiteY2" fmla="*/ 3143826 h 3300575"/>
                <a:gd name="connsiteX3" fmla="*/ 3196127 w 3196127"/>
                <a:gd name="connsiteY3" fmla="*/ 2972911 h 3300575"/>
                <a:gd name="connsiteX0" fmla="*/ 0 w 3717420"/>
                <a:gd name="connsiteY0" fmla="*/ 8390 h 3566365"/>
                <a:gd name="connsiteX1" fmla="*/ 1298961 w 3717420"/>
                <a:gd name="connsiteY1" fmla="*/ 649326 h 3566365"/>
                <a:gd name="connsiteX2" fmla="*/ 1461330 w 3717420"/>
                <a:gd name="connsiteY2" fmla="*/ 3409616 h 3566365"/>
                <a:gd name="connsiteX3" fmla="*/ 3717420 w 3717420"/>
                <a:gd name="connsiteY3" fmla="*/ 3238701 h 3566365"/>
                <a:gd name="connsiteX0" fmla="*/ 0 w 3640508"/>
                <a:gd name="connsiteY0" fmla="*/ 8101 h 3574621"/>
                <a:gd name="connsiteX1" fmla="*/ 1222049 w 3640508"/>
                <a:gd name="connsiteY1" fmla="*/ 657582 h 3574621"/>
                <a:gd name="connsiteX2" fmla="*/ 1384418 w 3640508"/>
                <a:gd name="connsiteY2" fmla="*/ 3417872 h 3574621"/>
                <a:gd name="connsiteX3" fmla="*/ 3640508 w 3640508"/>
                <a:gd name="connsiteY3" fmla="*/ 3246957 h 3574621"/>
                <a:gd name="connsiteX0" fmla="*/ 0 w 3563596"/>
                <a:gd name="connsiteY0" fmla="*/ 7829 h 3582895"/>
                <a:gd name="connsiteX1" fmla="*/ 1145137 w 3563596"/>
                <a:gd name="connsiteY1" fmla="*/ 665856 h 3582895"/>
                <a:gd name="connsiteX2" fmla="*/ 1307506 w 3563596"/>
                <a:gd name="connsiteY2" fmla="*/ 3426146 h 3582895"/>
                <a:gd name="connsiteX3" fmla="*/ 3563596 w 3563596"/>
                <a:gd name="connsiteY3" fmla="*/ 3255231 h 3582895"/>
                <a:gd name="connsiteX0" fmla="*/ 0 w 3631962"/>
                <a:gd name="connsiteY0" fmla="*/ 7829 h 3629270"/>
                <a:gd name="connsiteX1" fmla="*/ 1145137 w 3631962"/>
                <a:gd name="connsiteY1" fmla="*/ 665856 h 3629270"/>
                <a:gd name="connsiteX2" fmla="*/ 1307506 w 3631962"/>
                <a:gd name="connsiteY2" fmla="*/ 3426146 h 3629270"/>
                <a:gd name="connsiteX3" fmla="*/ 3631962 w 3631962"/>
                <a:gd name="connsiteY3" fmla="*/ 3417601 h 3629270"/>
                <a:gd name="connsiteX0" fmla="*/ 0 w 3862699"/>
                <a:gd name="connsiteY0" fmla="*/ 7829 h 3632123"/>
                <a:gd name="connsiteX1" fmla="*/ 1145137 w 3862699"/>
                <a:gd name="connsiteY1" fmla="*/ 665856 h 3632123"/>
                <a:gd name="connsiteX2" fmla="*/ 1307506 w 3862699"/>
                <a:gd name="connsiteY2" fmla="*/ 3426146 h 3632123"/>
                <a:gd name="connsiteX3" fmla="*/ 3862699 w 3862699"/>
                <a:gd name="connsiteY3" fmla="*/ 3426147 h 3632123"/>
                <a:gd name="connsiteX0" fmla="*/ 0 w 3743058"/>
                <a:gd name="connsiteY0" fmla="*/ 7829 h 3637973"/>
                <a:gd name="connsiteX1" fmla="*/ 1145137 w 3743058"/>
                <a:gd name="connsiteY1" fmla="*/ 665856 h 3637973"/>
                <a:gd name="connsiteX2" fmla="*/ 1307506 w 3743058"/>
                <a:gd name="connsiteY2" fmla="*/ 3426146 h 3637973"/>
                <a:gd name="connsiteX3" fmla="*/ 3743058 w 3743058"/>
                <a:gd name="connsiteY3" fmla="*/ 3443238 h 3637973"/>
                <a:gd name="connsiteX0" fmla="*/ 0 w 3751604"/>
                <a:gd name="connsiteY0" fmla="*/ 6132 h 3704642"/>
                <a:gd name="connsiteX1" fmla="*/ 1153683 w 3751604"/>
                <a:gd name="connsiteY1" fmla="*/ 732525 h 3704642"/>
                <a:gd name="connsiteX2" fmla="*/ 1316052 w 3751604"/>
                <a:gd name="connsiteY2" fmla="*/ 3492815 h 3704642"/>
                <a:gd name="connsiteX3" fmla="*/ 3751604 w 3751604"/>
                <a:gd name="connsiteY3" fmla="*/ 3509907 h 3704642"/>
                <a:gd name="connsiteX0" fmla="*/ 0 w 3751604"/>
                <a:gd name="connsiteY0" fmla="*/ 13374 h 3723270"/>
                <a:gd name="connsiteX1" fmla="*/ 1392965 w 3751604"/>
                <a:gd name="connsiteY1" fmla="*/ 585943 h 3723270"/>
                <a:gd name="connsiteX2" fmla="*/ 1316052 w 3751604"/>
                <a:gd name="connsiteY2" fmla="*/ 3500057 h 3723270"/>
                <a:gd name="connsiteX3" fmla="*/ 3751604 w 3751604"/>
                <a:gd name="connsiteY3" fmla="*/ 3517149 h 3723270"/>
                <a:gd name="connsiteX0" fmla="*/ 0 w 3751604"/>
                <a:gd name="connsiteY0" fmla="*/ 26091 h 3742946"/>
                <a:gd name="connsiteX1" fmla="*/ 1375873 w 3751604"/>
                <a:gd name="connsiteY1" fmla="*/ 504656 h 3742946"/>
                <a:gd name="connsiteX2" fmla="*/ 1316052 w 3751604"/>
                <a:gd name="connsiteY2" fmla="*/ 3512774 h 3742946"/>
                <a:gd name="connsiteX3" fmla="*/ 3751604 w 3751604"/>
                <a:gd name="connsiteY3" fmla="*/ 3529866 h 3742946"/>
                <a:gd name="connsiteX0" fmla="*/ 0 w 3751604"/>
                <a:gd name="connsiteY0" fmla="*/ 51120 h 3774933"/>
                <a:gd name="connsiteX1" fmla="*/ 1375873 w 3751604"/>
                <a:gd name="connsiteY1" fmla="*/ 435682 h 3774933"/>
                <a:gd name="connsiteX2" fmla="*/ 1316052 w 3751604"/>
                <a:gd name="connsiteY2" fmla="*/ 3537803 h 3774933"/>
                <a:gd name="connsiteX3" fmla="*/ 3751604 w 3751604"/>
                <a:gd name="connsiteY3" fmla="*/ 3554895 h 3774933"/>
                <a:gd name="connsiteX0" fmla="*/ 0 w 3751604"/>
                <a:gd name="connsiteY0" fmla="*/ 59358 h 3915056"/>
                <a:gd name="connsiteX1" fmla="*/ 1375873 w 3751604"/>
                <a:gd name="connsiteY1" fmla="*/ 443920 h 3915056"/>
                <a:gd name="connsiteX2" fmla="*/ 1239139 w 3751604"/>
                <a:gd name="connsiteY2" fmla="*/ 3716957 h 3915056"/>
                <a:gd name="connsiteX3" fmla="*/ 3751604 w 3751604"/>
                <a:gd name="connsiteY3" fmla="*/ 3563133 h 3915056"/>
                <a:gd name="connsiteX0" fmla="*/ 0 w 3751604"/>
                <a:gd name="connsiteY0" fmla="*/ 67644 h 4058810"/>
                <a:gd name="connsiteX1" fmla="*/ 1375873 w 3751604"/>
                <a:gd name="connsiteY1" fmla="*/ 452206 h 4058810"/>
                <a:gd name="connsiteX2" fmla="*/ 1213502 w 3751604"/>
                <a:gd name="connsiteY2" fmla="*/ 3887613 h 4058810"/>
                <a:gd name="connsiteX3" fmla="*/ 3751604 w 3751604"/>
                <a:gd name="connsiteY3" fmla="*/ 3571419 h 4058810"/>
                <a:gd name="connsiteX0" fmla="*/ 0 w 3751604"/>
                <a:gd name="connsiteY0" fmla="*/ 162054 h 4166259"/>
                <a:gd name="connsiteX1" fmla="*/ 1256231 w 3751604"/>
                <a:gd name="connsiteY1" fmla="*/ 358608 h 4166259"/>
                <a:gd name="connsiteX2" fmla="*/ 1213502 w 3751604"/>
                <a:gd name="connsiteY2" fmla="*/ 3982023 h 4166259"/>
                <a:gd name="connsiteX3" fmla="*/ 3751604 w 3751604"/>
                <a:gd name="connsiteY3" fmla="*/ 3665829 h 4166259"/>
                <a:gd name="connsiteX0" fmla="*/ 0 w 3751604"/>
                <a:gd name="connsiteY0" fmla="*/ 293030 h 4310945"/>
                <a:gd name="connsiteX1" fmla="*/ 1204957 w 3751604"/>
                <a:gd name="connsiteY1" fmla="*/ 293031 h 4310945"/>
                <a:gd name="connsiteX2" fmla="*/ 1213502 w 3751604"/>
                <a:gd name="connsiteY2" fmla="*/ 4112999 h 4310945"/>
                <a:gd name="connsiteX3" fmla="*/ 3751604 w 3751604"/>
                <a:gd name="connsiteY3" fmla="*/ 3796805 h 4310945"/>
                <a:gd name="connsiteX0" fmla="*/ 0 w 3751604"/>
                <a:gd name="connsiteY0" fmla="*/ 324444 h 4345349"/>
                <a:gd name="connsiteX1" fmla="*/ 1179319 w 3751604"/>
                <a:gd name="connsiteY1" fmla="*/ 281716 h 4345349"/>
                <a:gd name="connsiteX2" fmla="*/ 1213502 w 3751604"/>
                <a:gd name="connsiteY2" fmla="*/ 4144413 h 4345349"/>
                <a:gd name="connsiteX3" fmla="*/ 3751604 w 3751604"/>
                <a:gd name="connsiteY3" fmla="*/ 3828219 h 4345349"/>
                <a:gd name="connsiteX0" fmla="*/ 0 w 3760150"/>
                <a:gd name="connsiteY0" fmla="*/ 263461 h 4378370"/>
                <a:gd name="connsiteX1" fmla="*/ 1187865 w 3760150"/>
                <a:gd name="connsiteY1" fmla="*/ 314737 h 4378370"/>
                <a:gd name="connsiteX2" fmla="*/ 1222048 w 3760150"/>
                <a:gd name="connsiteY2" fmla="*/ 4177434 h 4378370"/>
                <a:gd name="connsiteX3" fmla="*/ 3760150 w 3760150"/>
                <a:gd name="connsiteY3" fmla="*/ 3861240 h 4378370"/>
                <a:gd name="connsiteX0" fmla="*/ 0 w 3879791"/>
                <a:gd name="connsiteY0" fmla="*/ 242407 h 4391499"/>
                <a:gd name="connsiteX1" fmla="*/ 1307506 w 3879791"/>
                <a:gd name="connsiteY1" fmla="*/ 327866 h 4391499"/>
                <a:gd name="connsiteX2" fmla="*/ 1341689 w 3879791"/>
                <a:gd name="connsiteY2" fmla="*/ 4190563 h 4391499"/>
                <a:gd name="connsiteX3" fmla="*/ 3879791 w 3879791"/>
                <a:gd name="connsiteY3" fmla="*/ 3874369 h 4391499"/>
                <a:gd name="connsiteX0" fmla="*/ 0 w 3837062"/>
                <a:gd name="connsiteY0" fmla="*/ 237245 h 4394883"/>
                <a:gd name="connsiteX1" fmla="*/ 1264777 w 3837062"/>
                <a:gd name="connsiteY1" fmla="*/ 331250 h 4394883"/>
                <a:gd name="connsiteX2" fmla="*/ 1298960 w 3837062"/>
                <a:gd name="connsiteY2" fmla="*/ 4193947 h 4394883"/>
                <a:gd name="connsiteX3" fmla="*/ 3837062 w 3837062"/>
                <a:gd name="connsiteY3" fmla="*/ 3877753 h 4394883"/>
                <a:gd name="connsiteX0" fmla="*/ 0 w 3837062"/>
                <a:gd name="connsiteY0" fmla="*/ 242859 h 4466305"/>
                <a:gd name="connsiteX1" fmla="*/ 1264777 w 3837062"/>
                <a:gd name="connsiteY1" fmla="*/ 336864 h 4466305"/>
                <a:gd name="connsiteX2" fmla="*/ 1316051 w 3837062"/>
                <a:gd name="connsiteY2" fmla="*/ 4276474 h 4466305"/>
                <a:gd name="connsiteX3" fmla="*/ 3837062 w 3837062"/>
                <a:gd name="connsiteY3" fmla="*/ 3883367 h 4466305"/>
                <a:gd name="connsiteX0" fmla="*/ 0 w 3486685"/>
                <a:gd name="connsiteY0" fmla="*/ 242859 h 4462837"/>
                <a:gd name="connsiteX1" fmla="*/ 1264777 w 3486685"/>
                <a:gd name="connsiteY1" fmla="*/ 336864 h 4462837"/>
                <a:gd name="connsiteX2" fmla="*/ 1316051 w 3486685"/>
                <a:gd name="connsiteY2" fmla="*/ 4276474 h 4462837"/>
                <a:gd name="connsiteX3" fmla="*/ 3486685 w 3486685"/>
                <a:gd name="connsiteY3" fmla="*/ 3866275 h 4462837"/>
                <a:gd name="connsiteX0" fmla="*/ 0 w 3546505"/>
                <a:gd name="connsiteY0" fmla="*/ 242859 h 4456105"/>
                <a:gd name="connsiteX1" fmla="*/ 1264777 w 3546505"/>
                <a:gd name="connsiteY1" fmla="*/ 336864 h 4456105"/>
                <a:gd name="connsiteX2" fmla="*/ 1316051 w 3546505"/>
                <a:gd name="connsiteY2" fmla="*/ 4276474 h 4456105"/>
                <a:gd name="connsiteX3" fmla="*/ 3546505 w 3546505"/>
                <a:gd name="connsiteY3" fmla="*/ 3832092 h 4456105"/>
                <a:gd name="connsiteX0" fmla="*/ 0 w 3546505"/>
                <a:gd name="connsiteY0" fmla="*/ 248477 h 4529443"/>
                <a:gd name="connsiteX1" fmla="*/ 1264777 w 3546505"/>
                <a:gd name="connsiteY1" fmla="*/ 342482 h 4529443"/>
                <a:gd name="connsiteX2" fmla="*/ 1324597 w 3546505"/>
                <a:gd name="connsiteY2" fmla="*/ 4359004 h 4529443"/>
                <a:gd name="connsiteX3" fmla="*/ 3546505 w 3546505"/>
                <a:gd name="connsiteY3" fmla="*/ 3837710 h 4529443"/>
                <a:gd name="connsiteX0" fmla="*/ 0 w 3546505"/>
                <a:gd name="connsiteY0" fmla="*/ 255972 h 4628594"/>
                <a:gd name="connsiteX1" fmla="*/ 1264777 w 3546505"/>
                <a:gd name="connsiteY1" fmla="*/ 349977 h 4628594"/>
                <a:gd name="connsiteX2" fmla="*/ 1307506 w 3546505"/>
                <a:gd name="connsiteY2" fmla="*/ 4469049 h 4628594"/>
                <a:gd name="connsiteX3" fmla="*/ 3546505 w 3546505"/>
                <a:gd name="connsiteY3" fmla="*/ 3845205 h 4628594"/>
                <a:gd name="connsiteX0" fmla="*/ 0 w 3409773"/>
                <a:gd name="connsiteY0" fmla="*/ 255972 h 4617857"/>
                <a:gd name="connsiteX1" fmla="*/ 1264777 w 3409773"/>
                <a:gd name="connsiteY1" fmla="*/ 349977 h 4617857"/>
                <a:gd name="connsiteX2" fmla="*/ 1307506 w 3409773"/>
                <a:gd name="connsiteY2" fmla="*/ 4469049 h 4617857"/>
                <a:gd name="connsiteX3" fmla="*/ 3409773 w 3409773"/>
                <a:gd name="connsiteY3" fmla="*/ 3776839 h 4617857"/>
                <a:gd name="connsiteX0" fmla="*/ 0 w 3469593"/>
                <a:gd name="connsiteY0" fmla="*/ 255972 h 4617857"/>
                <a:gd name="connsiteX1" fmla="*/ 1264777 w 3469593"/>
                <a:gd name="connsiteY1" fmla="*/ 349977 h 4617857"/>
                <a:gd name="connsiteX2" fmla="*/ 1307506 w 3469593"/>
                <a:gd name="connsiteY2" fmla="*/ 4469049 h 4617857"/>
                <a:gd name="connsiteX3" fmla="*/ 3469593 w 3469593"/>
                <a:gd name="connsiteY3" fmla="*/ 3776839 h 4617857"/>
                <a:gd name="connsiteX0" fmla="*/ 0 w 3469593"/>
                <a:gd name="connsiteY0" fmla="*/ 81153 h 3602048"/>
                <a:gd name="connsiteX1" fmla="*/ 1264777 w 3469593"/>
                <a:gd name="connsiteY1" fmla="*/ 175158 h 3602048"/>
                <a:gd name="connsiteX2" fmla="*/ 3016665 w 3469593"/>
                <a:gd name="connsiteY2" fmla="*/ 1850133 h 3602048"/>
                <a:gd name="connsiteX3" fmla="*/ 3469593 w 3469593"/>
                <a:gd name="connsiteY3" fmla="*/ 3602020 h 3602048"/>
                <a:gd name="connsiteX0" fmla="*/ 0 w 3469593"/>
                <a:gd name="connsiteY0" fmla="*/ 0 h 3520895"/>
                <a:gd name="connsiteX1" fmla="*/ 3016665 w 3469593"/>
                <a:gd name="connsiteY1" fmla="*/ 1768980 h 3520895"/>
                <a:gd name="connsiteX2" fmla="*/ 3469593 w 3469593"/>
                <a:gd name="connsiteY2" fmla="*/ 3520867 h 3520895"/>
                <a:gd name="connsiteX0" fmla="*/ 0 w 3843928"/>
                <a:gd name="connsiteY0" fmla="*/ 0 h 3520867"/>
                <a:gd name="connsiteX1" fmla="*/ 3016665 w 3843928"/>
                <a:gd name="connsiteY1" fmla="*/ 1768980 h 3520867"/>
                <a:gd name="connsiteX2" fmla="*/ 3836349 w 3843928"/>
                <a:gd name="connsiteY2" fmla="*/ 1570116 h 3520867"/>
                <a:gd name="connsiteX3" fmla="*/ 3469593 w 3843928"/>
                <a:gd name="connsiteY3" fmla="*/ 3520867 h 3520867"/>
                <a:gd name="connsiteX0" fmla="*/ 0 w 4349810"/>
                <a:gd name="connsiteY0" fmla="*/ 0 h 2768838"/>
                <a:gd name="connsiteX1" fmla="*/ 3016665 w 4349810"/>
                <a:gd name="connsiteY1" fmla="*/ 1768980 h 2768838"/>
                <a:gd name="connsiteX2" fmla="*/ 3836349 w 4349810"/>
                <a:gd name="connsiteY2" fmla="*/ 1570116 h 2768838"/>
                <a:gd name="connsiteX3" fmla="*/ 4349810 w 4349810"/>
                <a:gd name="connsiteY3" fmla="*/ 2768838 h 2768838"/>
                <a:gd name="connsiteX0" fmla="*/ 0 w 4349810"/>
                <a:gd name="connsiteY0" fmla="*/ 0 h 2768838"/>
                <a:gd name="connsiteX1" fmla="*/ 3836349 w 4349810"/>
                <a:gd name="connsiteY1" fmla="*/ 1570116 h 2768838"/>
                <a:gd name="connsiteX2" fmla="*/ 4349810 w 4349810"/>
                <a:gd name="connsiteY2" fmla="*/ 2768838 h 2768838"/>
                <a:gd name="connsiteX0" fmla="*/ 0 w 4349810"/>
                <a:gd name="connsiteY0" fmla="*/ 0 h 2768838"/>
                <a:gd name="connsiteX1" fmla="*/ 3605612 w 4349810"/>
                <a:gd name="connsiteY1" fmla="*/ 1271014 h 2768838"/>
                <a:gd name="connsiteX2" fmla="*/ 4349810 w 4349810"/>
                <a:gd name="connsiteY2" fmla="*/ 2768838 h 2768838"/>
                <a:gd name="connsiteX0" fmla="*/ 0 w 4084891"/>
                <a:gd name="connsiteY0" fmla="*/ 0 h 2888479"/>
                <a:gd name="connsiteX1" fmla="*/ 3605612 w 4084891"/>
                <a:gd name="connsiteY1" fmla="*/ 1271014 h 2888479"/>
                <a:gd name="connsiteX2" fmla="*/ 4084891 w 4084891"/>
                <a:gd name="connsiteY2" fmla="*/ 2888479 h 2888479"/>
                <a:gd name="connsiteX0" fmla="*/ 0 w 4200379"/>
                <a:gd name="connsiteY0" fmla="*/ 0 h 2888479"/>
                <a:gd name="connsiteX1" fmla="*/ 3605612 w 4200379"/>
                <a:gd name="connsiteY1" fmla="*/ 1271014 h 2888479"/>
                <a:gd name="connsiteX2" fmla="*/ 4084891 w 4200379"/>
                <a:gd name="connsiteY2" fmla="*/ 2888479 h 2888479"/>
                <a:gd name="connsiteX0" fmla="*/ 0 w 4200379"/>
                <a:gd name="connsiteY0" fmla="*/ 0 h 2888479"/>
                <a:gd name="connsiteX1" fmla="*/ 3605612 w 4200379"/>
                <a:gd name="connsiteY1" fmla="*/ 1271014 h 2888479"/>
                <a:gd name="connsiteX2" fmla="*/ 4084891 w 4200379"/>
                <a:gd name="connsiteY2" fmla="*/ 2888479 h 2888479"/>
                <a:gd name="connsiteX0" fmla="*/ 0 w 3456895"/>
                <a:gd name="connsiteY0" fmla="*/ 0 h 1811709"/>
                <a:gd name="connsiteX1" fmla="*/ 2862128 w 3456895"/>
                <a:gd name="connsiteY1" fmla="*/ 194244 h 1811709"/>
                <a:gd name="connsiteX2" fmla="*/ 3341407 w 3456895"/>
                <a:gd name="connsiteY2" fmla="*/ 1811709 h 1811709"/>
                <a:gd name="connsiteX0" fmla="*/ 0 w 3456895"/>
                <a:gd name="connsiteY0" fmla="*/ 243519 h 2055228"/>
                <a:gd name="connsiteX1" fmla="*/ 2862128 w 3456895"/>
                <a:gd name="connsiteY1" fmla="*/ 437763 h 2055228"/>
                <a:gd name="connsiteX2" fmla="*/ 3341407 w 3456895"/>
                <a:gd name="connsiteY2" fmla="*/ 2055228 h 2055228"/>
                <a:gd name="connsiteX0" fmla="*/ 0 w 4089284"/>
                <a:gd name="connsiteY0" fmla="*/ 298913 h 1717516"/>
                <a:gd name="connsiteX1" fmla="*/ 3494517 w 4089284"/>
                <a:gd name="connsiteY1" fmla="*/ 100051 h 1717516"/>
                <a:gd name="connsiteX2" fmla="*/ 3973796 w 4089284"/>
                <a:gd name="connsiteY2" fmla="*/ 1717516 h 1717516"/>
                <a:gd name="connsiteX0" fmla="*/ 0 w 4166196"/>
                <a:gd name="connsiteY0" fmla="*/ 637025 h 1619792"/>
                <a:gd name="connsiteX1" fmla="*/ 3571429 w 4166196"/>
                <a:gd name="connsiteY1" fmla="*/ 2327 h 1619792"/>
                <a:gd name="connsiteX2" fmla="*/ 4050708 w 4166196"/>
                <a:gd name="connsiteY2" fmla="*/ 1619792 h 1619792"/>
                <a:gd name="connsiteX0" fmla="*/ 0 w 3978189"/>
                <a:gd name="connsiteY0" fmla="*/ 688300 h 1619792"/>
                <a:gd name="connsiteX1" fmla="*/ 3383422 w 3978189"/>
                <a:gd name="connsiteY1" fmla="*/ 2327 h 1619792"/>
                <a:gd name="connsiteX2" fmla="*/ 3862701 w 3978189"/>
                <a:gd name="connsiteY2" fmla="*/ 1619792 h 1619792"/>
                <a:gd name="connsiteX0" fmla="*/ 0 w 3807273"/>
                <a:gd name="connsiteY0" fmla="*/ 688300 h 1619792"/>
                <a:gd name="connsiteX1" fmla="*/ 3212506 w 3807273"/>
                <a:gd name="connsiteY1" fmla="*/ 2327 h 1619792"/>
                <a:gd name="connsiteX2" fmla="*/ 3691785 w 3807273"/>
                <a:gd name="connsiteY2" fmla="*/ 1619792 h 1619792"/>
                <a:gd name="connsiteX0" fmla="*/ 0 w 3738906"/>
                <a:gd name="connsiteY0" fmla="*/ 748120 h 1619792"/>
                <a:gd name="connsiteX1" fmla="*/ 3144139 w 3738906"/>
                <a:gd name="connsiteY1" fmla="*/ 2327 h 1619792"/>
                <a:gd name="connsiteX2" fmla="*/ 3623418 w 3738906"/>
                <a:gd name="connsiteY2" fmla="*/ 1619792 h 1619792"/>
                <a:gd name="connsiteX0" fmla="*/ 0 w 3713269"/>
                <a:gd name="connsiteY0" fmla="*/ 807941 h 1619792"/>
                <a:gd name="connsiteX1" fmla="*/ 3118502 w 3713269"/>
                <a:gd name="connsiteY1" fmla="*/ 2327 h 1619792"/>
                <a:gd name="connsiteX2" fmla="*/ 3597781 w 3713269"/>
                <a:gd name="connsiteY2" fmla="*/ 1619792 h 1619792"/>
                <a:gd name="connsiteX0" fmla="*/ 0 w 3679086"/>
                <a:gd name="connsiteY0" fmla="*/ 807941 h 1619792"/>
                <a:gd name="connsiteX1" fmla="*/ 3084319 w 3679086"/>
                <a:gd name="connsiteY1" fmla="*/ 2327 h 1619792"/>
                <a:gd name="connsiteX2" fmla="*/ 3563598 w 3679086"/>
                <a:gd name="connsiteY2" fmla="*/ 1619792 h 1619792"/>
                <a:gd name="connsiteX0" fmla="*/ 0 w 3563598"/>
                <a:gd name="connsiteY0" fmla="*/ 1123718 h 1935569"/>
                <a:gd name="connsiteX1" fmla="*/ 2648483 w 3563598"/>
                <a:gd name="connsiteY1" fmla="*/ 1909 h 1935569"/>
                <a:gd name="connsiteX2" fmla="*/ 3563598 w 3563598"/>
                <a:gd name="connsiteY2" fmla="*/ 1935569 h 1935569"/>
                <a:gd name="connsiteX0" fmla="*/ 0 w 3613814"/>
                <a:gd name="connsiteY0" fmla="*/ 1181204 h 1993055"/>
                <a:gd name="connsiteX1" fmla="*/ 2648483 w 3613814"/>
                <a:gd name="connsiteY1" fmla="*/ 59395 h 1993055"/>
                <a:gd name="connsiteX2" fmla="*/ 3563598 w 3613814"/>
                <a:gd name="connsiteY2" fmla="*/ 1993055 h 1993055"/>
                <a:gd name="connsiteX0" fmla="*/ 0 w 3563598"/>
                <a:gd name="connsiteY0" fmla="*/ 1121809 h 1933660"/>
                <a:gd name="connsiteX1" fmla="*/ 2648483 w 3563598"/>
                <a:gd name="connsiteY1" fmla="*/ 0 h 1933660"/>
                <a:gd name="connsiteX2" fmla="*/ 3563598 w 3563598"/>
                <a:gd name="connsiteY2" fmla="*/ 1933660 h 1933660"/>
                <a:gd name="connsiteX0" fmla="*/ 0 w 3563598"/>
                <a:gd name="connsiteY0" fmla="*/ 1247033 h 2058884"/>
                <a:gd name="connsiteX1" fmla="*/ 2648483 w 3563598"/>
                <a:gd name="connsiteY1" fmla="*/ 125224 h 2058884"/>
                <a:gd name="connsiteX2" fmla="*/ 3563598 w 3563598"/>
                <a:gd name="connsiteY2" fmla="*/ 2058884 h 2058884"/>
                <a:gd name="connsiteX0" fmla="*/ 0 w 3793937"/>
                <a:gd name="connsiteY0" fmla="*/ 1247033 h 2058884"/>
                <a:gd name="connsiteX1" fmla="*/ 2648483 w 3793937"/>
                <a:gd name="connsiteY1" fmla="*/ 125224 h 2058884"/>
                <a:gd name="connsiteX2" fmla="*/ 3563598 w 3793937"/>
                <a:gd name="connsiteY2" fmla="*/ 2058884 h 2058884"/>
                <a:gd name="connsiteX0" fmla="*/ 0 w 3793937"/>
                <a:gd name="connsiteY0" fmla="*/ 1414878 h 2226729"/>
                <a:gd name="connsiteX1" fmla="*/ 2648483 w 3793937"/>
                <a:gd name="connsiteY1" fmla="*/ 293069 h 2226729"/>
                <a:gd name="connsiteX2" fmla="*/ 3563598 w 3793937"/>
                <a:gd name="connsiteY2" fmla="*/ 2226729 h 2226729"/>
                <a:gd name="connsiteX0" fmla="*/ 0 w 3614882"/>
                <a:gd name="connsiteY0" fmla="*/ 1414878 h 2226729"/>
                <a:gd name="connsiteX1" fmla="*/ 2648483 w 3614882"/>
                <a:gd name="connsiteY1" fmla="*/ 293069 h 2226729"/>
                <a:gd name="connsiteX2" fmla="*/ 3563598 w 3614882"/>
                <a:gd name="connsiteY2" fmla="*/ 2226729 h 2226729"/>
                <a:gd name="connsiteX0" fmla="*/ 0 w 3563598"/>
                <a:gd name="connsiteY0" fmla="*/ 1414878 h 2226729"/>
                <a:gd name="connsiteX1" fmla="*/ 2648483 w 3563598"/>
                <a:gd name="connsiteY1" fmla="*/ 293069 h 2226729"/>
                <a:gd name="connsiteX2" fmla="*/ 3563598 w 3563598"/>
                <a:gd name="connsiteY2" fmla="*/ 2226729 h 2226729"/>
                <a:gd name="connsiteX0" fmla="*/ 0 w 4110529"/>
                <a:gd name="connsiteY0" fmla="*/ 1414878 h 2218183"/>
                <a:gd name="connsiteX1" fmla="*/ 2648483 w 4110529"/>
                <a:gd name="connsiteY1" fmla="*/ 293069 h 2218183"/>
                <a:gd name="connsiteX2" fmla="*/ 4110529 w 4110529"/>
                <a:gd name="connsiteY2" fmla="*/ 2218183 h 2218183"/>
                <a:gd name="connsiteX0" fmla="*/ 0 w 4401086"/>
                <a:gd name="connsiteY0" fmla="*/ 1414878 h 2158363"/>
                <a:gd name="connsiteX1" fmla="*/ 2648483 w 4401086"/>
                <a:gd name="connsiteY1" fmla="*/ 293069 h 2158363"/>
                <a:gd name="connsiteX2" fmla="*/ 4401086 w 4401086"/>
                <a:gd name="connsiteY2" fmla="*/ 2158363 h 2158363"/>
                <a:gd name="connsiteX0" fmla="*/ 0 w 4401086"/>
                <a:gd name="connsiteY0" fmla="*/ 1190371 h 1933856"/>
                <a:gd name="connsiteX1" fmla="*/ 2460476 w 4401086"/>
                <a:gd name="connsiteY1" fmla="*/ 342027 h 1933856"/>
                <a:gd name="connsiteX2" fmla="*/ 4401086 w 4401086"/>
                <a:gd name="connsiteY2" fmla="*/ 1933856 h 1933856"/>
                <a:gd name="connsiteX0" fmla="*/ 0 w 4366903"/>
                <a:gd name="connsiteY0" fmla="*/ 1190371 h 1609115"/>
                <a:gd name="connsiteX1" fmla="*/ 2460476 w 4366903"/>
                <a:gd name="connsiteY1" fmla="*/ 342027 h 1609115"/>
                <a:gd name="connsiteX2" fmla="*/ 4366903 w 4366903"/>
                <a:gd name="connsiteY2" fmla="*/ 1609115 h 1609115"/>
                <a:gd name="connsiteX0" fmla="*/ 0 w 4298537"/>
                <a:gd name="connsiteY0" fmla="*/ 1357515 h 1571160"/>
                <a:gd name="connsiteX1" fmla="*/ 2392110 w 4298537"/>
                <a:gd name="connsiteY1" fmla="*/ 304072 h 1571160"/>
                <a:gd name="connsiteX2" fmla="*/ 4298537 w 4298537"/>
                <a:gd name="connsiteY2" fmla="*/ 1571160 h 1571160"/>
                <a:gd name="connsiteX0" fmla="*/ 0 w 4067800"/>
                <a:gd name="connsiteY0" fmla="*/ 1436576 h 1556218"/>
                <a:gd name="connsiteX1" fmla="*/ 2161373 w 4067800"/>
                <a:gd name="connsiteY1" fmla="*/ 289130 h 1556218"/>
                <a:gd name="connsiteX2" fmla="*/ 4067800 w 4067800"/>
                <a:gd name="connsiteY2" fmla="*/ 1556218 h 1556218"/>
                <a:gd name="connsiteX0" fmla="*/ 0 w 3879793"/>
                <a:gd name="connsiteY0" fmla="*/ 1546448 h 1546448"/>
                <a:gd name="connsiteX1" fmla="*/ 1973366 w 3879793"/>
                <a:gd name="connsiteY1" fmla="*/ 270815 h 1546448"/>
                <a:gd name="connsiteX2" fmla="*/ 3879793 w 3879793"/>
                <a:gd name="connsiteY2" fmla="*/ 1537903 h 1546448"/>
                <a:gd name="connsiteX0" fmla="*/ 0 w 3161946"/>
                <a:gd name="connsiteY0" fmla="*/ 1546448 h 1606269"/>
                <a:gd name="connsiteX1" fmla="*/ 1973366 w 3161946"/>
                <a:gd name="connsiteY1" fmla="*/ 270815 h 1606269"/>
                <a:gd name="connsiteX2" fmla="*/ 3161946 w 3161946"/>
                <a:gd name="connsiteY2" fmla="*/ 1606269 h 1606269"/>
                <a:gd name="connsiteX0" fmla="*/ 0 w 3221188"/>
                <a:gd name="connsiteY0" fmla="*/ 1546448 h 1606269"/>
                <a:gd name="connsiteX1" fmla="*/ 1973366 w 3221188"/>
                <a:gd name="connsiteY1" fmla="*/ 270815 h 1606269"/>
                <a:gd name="connsiteX2" fmla="*/ 3161946 w 3221188"/>
                <a:gd name="connsiteY2" fmla="*/ 1606269 h 1606269"/>
                <a:gd name="connsiteX0" fmla="*/ 0 w 3161946"/>
                <a:gd name="connsiteY0" fmla="*/ 1546448 h 1606269"/>
                <a:gd name="connsiteX1" fmla="*/ 1973366 w 3161946"/>
                <a:gd name="connsiteY1" fmla="*/ 270815 h 1606269"/>
                <a:gd name="connsiteX2" fmla="*/ 3161946 w 3161946"/>
                <a:gd name="connsiteY2" fmla="*/ 1606269 h 1606269"/>
                <a:gd name="connsiteX0" fmla="*/ 0 w 3760152"/>
                <a:gd name="connsiteY0" fmla="*/ 1103501 h 1701707"/>
                <a:gd name="connsiteX1" fmla="*/ 2571572 w 3760152"/>
                <a:gd name="connsiteY1" fmla="*/ 366253 h 1701707"/>
                <a:gd name="connsiteX2" fmla="*/ 3760152 w 3760152"/>
                <a:gd name="connsiteY2" fmla="*/ 1701707 h 1701707"/>
                <a:gd name="connsiteX0" fmla="*/ 0 w 3760152"/>
                <a:gd name="connsiteY0" fmla="*/ 1032841 h 1631047"/>
                <a:gd name="connsiteX1" fmla="*/ 2571572 w 3760152"/>
                <a:gd name="connsiteY1" fmla="*/ 295593 h 1631047"/>
                <a:gd name="connsiteX2" fmla="*/ 3760152 w 3760152"/>
                <a:gd name="connsiteY2" fmla="*/ 1631047 h 1631047"/>
                <a:gd name="connsiteX0" fmla="*/ 0 w 3760152"/>
                <a:gd name="connsiteY0" fmla="*/ 1032841 h 1631047"/>
                <a:gd name="connsiteX1" fmla="*/ 2571572 w 3760152"/>
                <a:gd name="connsiteY1" fmla="*/ 295593 h 1631047"/>
                <a:gd name="connsiteX2" fmla="*/ 3760152 w 3760152"/>
                <a:gd name="connsiteY2" fmla="*/ 1631047 h 1631047"/>
                <a:gd name="connsiteX0" fmla="*/ 0 w 3486687"/>
                <a:gd name="connsiteY0" fmla="*/ 1097731 h 1619025"/>
                <a:gd name="connsiteX1" fmla="*/ 2298107 w 3486687"/>
                <a:gd name="connsiteY1" fmla="*/ 283571 h 1619025"/>
                <a:gd name="connsiteX2" fmla="*/ 3486687 w 3486687"/>
                <a:gd name="connsiteY2" fmla="*/ 1619025 h 1619025"/>
                <a:gd name="connsiteX0" fmla="*/ 0 w 3597782"/>
                <a:gd name="connsiteY0" fmla="*/ 1097731 h 1619025"/>
                <a:gd name="connsiteX1" fmla="*/ 2409202 w 3597782"/>
                <a:gd name="connsiteY1" fmla="*/ 283571 h 1619025"/>
                <a:gd name="connsiteX2" fmla="*/ 3597782 w 3597782"/>
                <a:gd name="connsiteY2" fmla="*/ 1619025 h 1619025"/>
                <a:gd name="connsiteX0" fmla="*/ 0 w 3666148"/>
                <a:gd name="connsiteY0" fmla="*/ 1134176 h 1612741"/>
                <a:gd name="connsiteX1" fmla="*/ 2477568 w 3666148"/>
                <a:gd name="connsiteY1" fmla="*/ 277287 h 1612741"/>
                <a:gd name="connsiteX2" fmla="*/ 3666148 w 3666148"/>
                <a:gd name="connsiteY2" fmla="*/ 1612741 h 1612741"/>
                <a:gd name="connsiteX0" fmla="*/ 0 w 3674694"/>
                <a:gd name="connsiteY0" fmla="*/ 1193024 h 1603222"/>
                <a:gd name="connsiteX1" fmla="*/ 2486114 w 3674694"/>
                <a:gd name="connsiteY1" fmla="*/ 267768 h 1603222"/>
                <a:gd name="connsiteX2" fmla="*/ 3674694 w 3674694"/>
                <a:gd name="connsiteY2" fmla="*/ 1603222 h 1603222"/>
                <a:gd name="connsiteX0" fmla="*/ 0 w 3674694"/>
                <a:gd name="connsiteY0" fmla="*/ 1245015 h 1655213"/>
                <a:gd name="connsiteX1" fmla="*/ 2631393 w 3674694"/>
                <a:gd name="connsiteY1" fmla="*/ 259939 h 1655213"/>
                <a:gd name="connsiteX2" fmla="*/ 3674694 w 3674694"/>
                <a:gd name="connsiteY2" fmla="*/ 1655213 h 1655213"/>
                <a:gd name="connsiteX0" fmla="*/ 0 w 3580690"/>
                <a:gd name="connsiteY0" fmla="*/ 1245015 h 1535572"/>
                <a:gd name="connsiteX1" fmla="*/ 2631393 w 3580690"/>
                <a:gd name="connsiteY1" fmla="*/ 259939 h 1535572"/>
                <a:gd name="connsiteX2" fmla="*/ 3580690 w 3580690"/>
                <a:gd name="connsiteY2" fmla="*/ 1535572 h 1535572"/>
                <a:gd name="connsiteX0" fmla="*/ 0 w 3580690"/>
                <a:gd name="connsiteY0" fmla="*/ 1380604 h 1671161"/>
                <a:gd name="connsiteX1" fmla="*/ 2674122 w 3580690"/>
                <a:gd name="connsiteY1" fmla="*/ 241703 h 1671161"/>
                <a:gd name="connsiteX2" fmla="*/ 3580690 w 3580690"/>
                <a:gd name="connsiteY2" fmla="*/ 1671161 h 1671161"/>
                <a:gd name="connsiteX0" fmla="*/ 0 w 3580690"/>
                <a:gd name="connsiteY0" fmla="*/ 1335128 h 1625685"/>
                <a:gd name="connsiteX1" fmla="*/ 2187012 w 3580690"/>
                <a:gd name="connsiteY1" fmla="*/ 247501 h 1625685"/>
                <a:gd name="connsiteX2" fmla="*/ 3580690 w 3580690"/>
                <a:gd name="connsiteY2" fmla="*/ 1625685 h 1625685"/>
                <a:gd name="connsiteX0" fmla="*/ 0 w 3580690"/>
                <a:gd name="connsiteY0" fmla="*/ 1335128 h 1625685"/>
                <a:gd name="connsiteX1" fmla="*/ 2187012 w 3580690"/>
                <a:gd name="connsiteY1" fmla="*/ 247501 h 1625685"/>
                <a:gd name="connsiteX2" fmla="*/ 3580690 w 3580690"/>
                <a:gd name="connsiteY2" fmla="*/ 1625685 h 1625685"/>
                <a:gd name="connsiteX0" fmla="*/ 0 w 3580690"/>
                <a:gd name="connsiteY0" fmla="*/ 1107131 h 1397688"/>
                <a:gd name="connsiteX1" fmla="*/ 2187012 w 3580690"/>
                <a:gd name="connsiteY1" fmla="*/ 19504 h 1397688"/>
                <a:gd name="connsiteX2" fmla="*/ 3580690 w 3580690"/>
                <a:gd name="connsiteY2" fmla="*/ 1397688 h 1397688"/>
                <a:gd name="connsiteX0" fmla="*/ 0 w 3580690"/>
                <a:gd name="connsiteY0" fmla="*/ 1157397 h 1447954"/>
                <a:gd name="connsiteX1" fmla="*/ 2135738 w 3580690"/>
                <a:gd name="connsiteY1" fmla="*/ 18495 h 1447954"/>
                <a:gd name="connsiteX2" fmla="*/ 3580690 w 3580690"/>
                <a:gd name="connsiteY2" fmla="*/ 1447954 h 1447954"/>
                <a:gd name="connsiteX0" fmla="*/ 0 w 3580690"/>
                <a:gd name="connsiteY0" fmla="*/ 1177514 h 1468071"/>
                <a:gd name="connsiteX1" fmla="*/ 2135738 w 3580690"/>
                <a:gd name="connsiteY1" fmla="*/ 38612 h 1468071"/>
                <a:gd name="connsiteX2" fmla="*/ 3580690 w 3580690"/>
                <a:gd name="connsiteY2" fmla="*/ 1468071 h 1468071"/>
                <a:gd name="connsiteX0" fmla="*/ 0 w 3580690"/>
                <a:gd name="connsiteY0" fmla="*/ 1185775 h 1476332"/>
                <a:gd name="connsiteX1" fmla="*/ 2528844 w 3580690"/>
                <a:gd name="connsiteY1" fmla="*/ 38327 h 1476332"/>
                <a:gd name="connsiteX2" fmla="*/ 3580690 w 3580690"/>
                <a:gd name="connsiteY2" fmla="*/ 1476332 h 1476332"/>
                <a:gd name="connsiteX0" fmla="*/ 0 w 3580690"/>
                <a:gd name="connsiteY0" fmla="*/ 1195056 h 1485613"/>
                <a:gd name="connsiteX1" fmla="*/ 2528844 w 3580690"/>
                <a:gd name="connsiteY1" fmla="*/ 47608 h 1485613"/>
                <a:gd name="connsiteX2" fmla="*/ 3580690 w 3580690"/>
                <a:gd name="connsiteY2" fmla="*/ 1485613 h 1485613"/>
                <a:gd name="connsiteX0" fmla="*/ 0 w 3580690"/>
                <a:gd name="connsiteY0" fmla="*/ 1288313 h 1578870"/>
                <a:gd name="connsiteX1" fmla="*/ 2528844 w 3580690"/>
                <a:gd name="connsiteY1" fmla="*/ 140865 h 1578870"/>
                <a:gd name="connsiteX2" fmla="*/ 3580690 w 3580690"/>
                <a:gd name="connsiteY2" fmla="*/ 1578870 h 1578870"/>
                <a:gd name="connsiteX0" fmla="*/ 0 w 3085034"/>
                <a:gd name="connsiteY0" fmla="*/ 1242383 h 1438936"/>
                <a:gd name="connsiteX1" fmla="*/ 2033188 w 3085034"/>
                <a:gd name="connsiteY1" fmla="*/ 931 h 1438936"/>
                <a:gd name="connsiteX2" fmla="*/ 3085034 w 3085034"/>
                <a:gd name="connsiteY2" fmla="*/ 1438936 h 1438936"/>
                <a:gd name="connsiteX0" fmla="*/ 0 w 3520870"/>
                <a:gd name="connsiteY0" fmla="*/ 1032704 h 1442902"/>
                <a:gd name="connsiteX1" fmla="*/ 2469024 w 3520870"/>
                <a:gd name="connsiteY1" fmla="*/ 4897 h 1442902"/>
                <a:gd name="connsiteX2" fmla="*/ 3520870 w 3520870"/>
                <a:gd name="connsiteY2" fmla="*/ 1442902 h 1442902"/>
                <a:gd name="connsiteX0" fmla="*/ 0 w 3529416"/>
                <a:gd name="connsiteY0" fmla="*/ 1091004 h 1441382"/>
                <a:gd name="connsiteX1" fmla="*/ 2477570 w 3529416"/>
                <a:gd name="connsiteY1" fmla="*/ 3377 h 1441382"/>
                <a:gd name="connsiteX2" fmla="*/ 3529416 w 3529416"/>
                <a:gd name="connsiteY2" fmla="*/ 1441382 h 1441382"/>
                <a:gd name="connsiteX0" fmla="*/ 0 w 3529416"/>
                <a:gd name="connsiteY0" fmla="*/ 1092347 h 1442725"/>
                <a:gd name="connsiteX1" fmla="*/ 2477570 w 3529416"/>
                <a:gd name="connsiteY1" fmla="*/ 4720 h 1442725"/>
                <a:gd name="connsiteX2" fmla="*/ 3529416 w 3529416"/>
                <a:gd name="connsiteY2" fmla="*/ 1442725 h 1442725"/>
                <a:gd name="connsiteX0" fmla="*/ 0 w 3529416"/>
                <a:gd name="connsiteY0" fmla="*/ 1415334 h 1765712"/>
                <a:gd name="connsiteX1" fmla="*/ 2545936 w 3529416"/>
                <a:gd name="connsiteY1" fmla="*/ 2967 h 1765712"/>
                <a:gd name="connsiteX2" fmla="*/ 3529416 w 3529416"/>
                <a:gd name="connsiteY2" fmla="*/ 1765712 h 1765712"/>
                <a:gd name="connsiteX0" fmla="*/ 0 w 3529416"/>
                <a:gd name="connsiteY0" fmla="*/ 281097 h 631475"/>
                <a:gd name="connsiteX1" fmla="*/ 2477570 w 3529416"/>
                <a:gd name="connsiteY1" fmla="*/ 372790 h 631475"/>
                <a:gd name="connsiteX2" fmla="*/ 3529416 w 3529416"/>
                <a:gd name="connsiteY2" fmla="*/ 631475 h 631475"/>
                <a:gd name="connsiteX0" fmla="*/ 0 w 3529416"/>
                <a:gd name="connsiteY0" fmla="*/ 298427 h 648805"/>
                <a:gd name="connsiteX1" fmla="*/ 2443387 w 3529416"/>
                <a:gd name="connsiteY1" fmla="*/ 321754 h 648805"/>
                <a:gd name="connsiteX2" fmla="*/ 3529416 w 3529416"/>
                <a:gd name="connsiteY2" fmla="*/ 648805 h 648805"/>
                <a:gd name="connsiteX0" fmla="*/ 0 w 3529416"/>
                <a:gd name="connsiteY0" fmla="*/ 415849 h 766227"/>
                <a:gd name="connsiteX1" fmla="*/ 2443387 w 3529416"/>
                <a:gd name="connsiteY1" fmla="*/ 439176 h 766227"/>
                <a:gd name="connsiteX2" fmla="*/ 3529416 w 3529416"/>
                <a:gd name="connsiteY2" fmla="*/ 766227 h 766227"/>
                <a:gd name="connsiteX0" fmla="*/ 0 w 3529416"/>
                <a:gd name="connsiteY0" fmla="*/ 549060 h 899438"/>
                <a:gd name="connsiteX1" fmla="*/ 2443387 w 3529416"/>
                <a:gd name="connsiteY1" fmla="*/ 572387 h 899438"/>
                <a:gd name="connsiteX2" fmla="*/ 3529416 w 3529416"/>
                <a:gd name="connsiteY2" fmla="*/ 899438 h 899438"/>
                <a:gd name="connsiteX0" fmla="*/ 0 w 3529416"/>
                <a:gd name="connsiteY0" fmla="*/ 560453 h 910831"/>
                <a:gd name="connsiteX1" fmla="*/ 2443387 w 3529416"/>
                <a:gd name="connsiteY1" fmla="*/ 583780 h 910831"/>
                <a:gd name="connsiteX2" fmla="*/ 3529416 w 3529416"/>
                <a:gd name="connsiteY2" fmla="*/ 910831 h 910831"/>
                <a:gd name="connsiteX0" fmla="*/ 0 w 3546507"/>
                <a:gd name="connsiteY0" fmla="*/ 547228 h 957426"/>
                <a:gd name="connsiteX1" fmla="*/ 2460478 w 3546507"/>
                <a:gd name="connsiteY1" fmla="*/ 630375 h 957426"/>
                <a:gd name="connsiteX2" fmla="*/ 3546507 w 3546507"/>
                <a:gd name="connsiteY2" fmla="*/ 957426 h 957426"/>
                <a:gd name="connsiteX0" fmla="*/ 0 w 3580690"/>
                <a:gd name="connsiteY0" fmla="*/ 547228 h 957426"/>
                <a:gd name="connsiteX1" fmla="*/ 2494661 w 3580690"/>
                <a:gd name="connsiteY1" fmla="*/ 630375 h 957426"/>
                <a:gd name="connsiteX2" fmla="*/ 3580690 w 3580690"/>
                <a:gd name="connsiteY2" fmla="*/ 957426 h 957426"/>
                <a:gd name="connsiteX0" fmla="*/ 0 w 3512324"/>
                <a:gd name="connsiteY0" fmla="*/ 547228 h 957426"/>
                <a:gd name="connsiteX1" fmla="*/ 2494661 w 3512324"/>
                <a:gd name="connsiteY1" fmla="*/ 630375 h 957426"/>
                <a:gd name="connsiteX2" fmla="*/ 3512324 w 3512324"/>
                <a:gd name="connsiteY2" fmla="*/ 957426 h 957426"/>
                <a:gd name="connsiteX0" fmla="*/ 0 w 3512324"/>
                <a:gd name="connsiteY0" fmla="*/ 544768 h 886600"/>
                <a:gd name="connsiteX1" fmla="*/ 2494661 w 3512324"/>
                <a:gd name="connsiteY1" fmla="*/ 627915 h 886600"/>
                <a:gd name="connsiteX2" fmla="*/ 3512324 w 3512324"/>
                <a:gd name="connsiteY2" fmla="*/ 886600 h 886600"/>
                <a:gd name="connsiteX0" fmla="*/ 0 w 3503778"/>
                <a:gd name="connsiteY0" fmla="*/ 545688 h 913157"/>
                <a:gd name="connsiteX1" fmla="*/ 2494661 w 3503778"/>
                <a:gd name="connsiteY1" fmla="*/ 628835 h 913157"/>
                <a:gd name="connsiteX2" fmla="*/ 3503778 w 3503778"/>
                <a:gd name="connsiteY2" fmla="*/ 913157 h 913157"/>
                <a:gd name="connsiteX0" fmla="*/ 0 w 3503778"/>
                <a:gd name="connsiteY0" fmla="*/ 545688 h 913157"/>
                <a:gd name="connsiteX1" fmla="*/ 2494661 w 3503778"/>
                <a:gd name="connsiteY1" fmla="*/ 628835 h 913157"/>
                <a:gd name="connsiteX2" fmla="*/ 3503778 w 3503778"/>
                <a:gd name="connsiteY2" fmla="*/ 913157 h 913157"/>
                <a:gd name="connsiteX0" fmla="*/ 0 w 3503778"/>
                <a:gd name="connsiteY0" fmla="*/ 545688 h 913157"/>
                <a:gd name="connsiteX1" fmla="*/ 2494661 w 3503778"/>
                <a:gd name="connsiteY1" fmla="*/ 628835 h 913157"/>
                <a:gd name="connsiteX2" fmla="*/ 3503778 w 3503778"/>
                <a:gd name="connsiteY2" fmla="*/ 913157 h 913157"/>
                <a:gd name="connsiteX0" fmla="*/ 0 w 3503778"/>
                <a:gd name="connsiteY0" fmla="*/ 545688 h 913157"/>
                <a:gd name="connsiteX1" fmla="*/ 2494661 w 3503778"/>
                <a:gd name="connsiteY1" fmla="*/ 628835 h 913157"/>
                <a:gd name="connsiteX2" fmla="*/ 3503778 w 3503778"/>
                <a:gd name="connsiteY2" fmla="*/ 913157 h 913157"/>
                <a:gd name="connsiteX0" fmla="*/ 0 w 3504047"/>
                <a:gd name="connsiteY0" fmla="*/ 545688 h 913157"/>
                <a:gd name="connsiteX1" fmla="*/ 2494661 w 3504047"/>
                <a:gd name="connsiteY1" fmla="*/ 628835 h 913157"/>
                <a:gd name="connsiteX2" fmla="*/ 3503778 w 3504047"/>
                <a:gd name="connsiteY2" fmla="*/ 913157 h 913157"/>
                <a:gd name="connsiteX0" fmla="*/ 0 w 3290576"/>
                <a:gd name="connsiteY0" fmla="*/ 634910 h 780188"/>
                <a:gd name="connsiteX1" fmla="*/ 2494661 w 3290576"/>
                <a:gd name="connsiteY1" fmla="*/ 718057 h 780188"/>
                <a:gd name="connsiteX2" fmla="*/ 3290133 w 3290576"/>
                <a:gd name="connsiteY2" fmla="*/ 780188 h 780188"/>
                <a:gd name="connsiteX0" fmla="*/ 0 w 3290605"/>
                <a:gd name="connsiteY0" fmla="*/ 699002 h 844280"/>
                <a:gd name="connsiteX1" fmla="*/ 2511753 w 3290605"/>
                <a:gd name="connsiteY1" fmla="*/ 559959 h 844280"/>
                <a:gd name="connsiteX2" fmla="*/ 3290133 w 3290605"/>
                <a:gd name="connsiteY2" fmla="*/ 844280 h 844280"/>
                <a:gd name="connsiteX0" fmla="*/ 0 w 3375961"/>
                <a:gd name="connsiteY0" fmla="*/ 865611 h 865611"/>
                <a:gd name="connsiteX1" fmla="*/ 2511753 w 3375961"/>
                <a:gd name="connsiteY1" fmla="*/ 726568 h 865611"/>
                <a:gd name="connsiteX2" fmla="*/ 3375591 w 3375961"/>
                <a:gd name="connsiteY2" fmla="*/ 788698 h 865611"/>
                <a:gd name="connsiteX0" fmla="*/ 0 w 3478434"/>
                <a:gd name="connsiteY0" fmla="*/ 958307 h 958307"/>
                <a:gd name="connsiteX1" fmla="*/ 2511753 w 3478434"/>
                <a:gd name="connsiteY1" fmla="*/ 819264 h 958307"/>
                <a:gd name="connsiteX2" fmla="*/ 3478140 w 3478434"/>
                <a:gd name="connsiteY2" fmla="*/ 761753 h 958307"/>
                <a:gd name="connsiteX0" fmla="*/ 0 w 3478434"/>
                <a:gd name="connsiteY0" fmla="*/ 991861 h 991861"/>
                <a:gd name="connsiteX1" fmla="*/ 2511753 w 3478434"/>
                <a:gd name="connsiteY1" fmla="*/ 852818 h 991861"/>
                <a:gd name="connsiteX2" fmla="*/ 3478140 w 3478434"/>
                <a:gd name="connsiteY2" fmla="*/ 752578 h 991861"/>
                <a:gd name="connsiteX0" fmla="*/ 0 w 3478428"/>
                <a:gd name="connsiteY0" fmla="*/ 1058541 h 1058541"/>
                <a:gd name="connsiteX1" fmla="*/ 2503207 w 3478428"/>
                <a:gd name="connsiteY1" fmla="*/ 671670 h 1058541"/>
                <a:gd name="connsiteX2" fmla="*/ 3478140 w 3478428"/>
                <a:gd name="connsiteY2" fmla="*/ 819258 h 1058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8428" h="1058541">
                  <a:moveTo>
                    <a:pt x="0" y="1058541"/>
                  </a:moveTo>
                  <a:cubicBezTo>
                    <a:pt x="2260569" y="-186778"/>
                    <a:pt x="1923517" y="711550"/>
                    <a:pt x="2503207" y="671670"/>
                  </a:cubicBezTo>
                  <a:cubicBezTo>
                    <a:pt x="3082897" y="631790"/>
                    <a:pt x="3490841" y="-911650"/>
                    <a:pt x="3478140" y="819258"/>
                  </a:cubicBezTo>
                </a:path>
              </a:pathLst>
            </a:custGeom>
            <a:ln w="28575">
              <a:solidFill>
                <a:srgbClr val="FF0000"/>
              </a:solidFill>
            </a:ln>
            <a:scene3d>
              <a:camera prst="isometricLeftDown"/>
              <a:lightRig rig="threePt" dir="t"/>
            </a:scene3d>
            <a:sp3d extrusionH="25400" prstMaterial="metal">
              <a:bevelT w="12700" h="12700"/>
              <a:bevelB w="12700" h="127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 bwMode="auto">
            <a:xfrm>
              <a:off x="2396658" y="2653741"/>
              <a:ext cx="85792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cell body</a:t>
              </a:r>
            </a:p>
          </p:txBody>
        </p:sp>
        <p:sp>
          <p:nvSpPr>
            <p:cNvPr id="57" name="TextBox 56"/>
            <p:cNvSpPr txBox="1"/>
            <p:nvPr/>
          </p:nvSpPr>
          <p:spPr bwMode="auto">
            <a:xfrm>
              <a:off x="2655712" y="3519475"/>
              <a:ext cx="8045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synapse</a:t>
              </a:r>
            </a:p>
          </p:txBody>
        </p:sp>
        <p:sp>
          <p:nvSpPr>
            <p:cNvPr id="58" name="TextBox 57"/>
            <p:cNvSpPr txBox="1"/>
            <p:nvPr/>
          </p:nvSpPr>
          <p:spPr bwMode="auto">
            <a:xfrm>
              <a:off x="2296572" y="4043223"/>
              <a:ext cx="6266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GABA</a:t>
              </a:r>
            </a:p>
          </p:txBody>
        </p:sp>
        <p:sp>
          <p:nvSpPr>
            <p:cNvPr id="59" name="TextBox 58"/>
            <p:cNvSpPr txBox="1"/>
            <p:nvPr/>
          </p:nvSpPr>
          <p:spPr bwMode="auto">
            <a:xfrm>
              <a:off x="2203910" y="4157659"/>
              <a:ext cx="83119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receptor</a:t>
              </a:r>
            </a:p>
          </p:txBody>
        </p:sp>
        <p:sp>
          <p:nvSpPr>
            <p:cNvPr id="60" name="Freeform 59"/>
            <p:cNvSpPr/>
            <p:nvPr/>
          </p:nvSpPr>
          <p:spPr>
            <a:xfrm>
              <a:off x="2265210" y="2679653"/>
              <a:ext cx="205239" cy="132910"/>
            </a:xfrm>
            <a:custGeom>
              <a:avLst/>
              <a:gdLst>
                <a:gd name="connsiteX0" fmla="*/ 452927 w 461928"/>
                <a:gd name="connsiteY0" fmla="*/ 156048 h 156048"/>
                <a:gd name="connsiteX1" fmla="*/ 401652 w 461928"/>
                <a:gd name="connsiteY1" fmla="*/ 2223 h 156048"/>
                <a:gd name="connsiteX2" fmla="*/ 0 w 461928"/>
                <a:gd name="connsiteY2" fmla="*/ 79135 h 156048"/>
                <a:gd name="connsiteX0" fmla="*/ 453600 w 462601"/>
                <a:gd name="connsiteY0" fmla="*/ 176463 h 176463"/>
                <a:gd name="connsiteX1" fmla="*/ 402325 w 462601"/>
                <a:gd name="connsiteY1" fmla="*/ 22638 h 176463"/>
                <a:gd name="connsiteX2" fmla="*/ 673 w 462601"/>
                <a:gd name="connsiteY2" fmla="*/ 99550 h 176463"/>
                <a:gd name="connsiteX0" fmla="*/ 453754 w 455438"/>
                <a:gd name="connsiteY0" fmla="*/ 137256 h 137256"/>
                <a:gd name="connsiteX1" fmla="*/ 335804 w 455438"/>
                <a:gd name="connsiteY1" fmla="*/ 97731 h 137256"/>
                <a:gd name="connsiteX2" fmla="*/ 827 w 455438"/>
                <a:gd name="connsiteY2" fmla="*/ 60343 h 137256"/>
                <a:gd name="connsiteX0" fmla="*/ 453754 w 453754"/>
                <a:gd name="connsiteY0" fmla="*/ 137256 h 140539"/>
                <a:gd name="connsiteX1" fmla="*/ 335804 w 453754"/>
                <a:gd name="connsiteY1" fmla="*/ 97731 h 140539"/>
                <a:gd name="connsiteX2" fmla="*/ 827 w 453754"/>
                <a:gd name="connsiteY2" fmla="*/ 60343 h 140539"/>
                <a:gd name="connsiteX0" fmla="*/ 477577 w 477577"/>
                <a:gd name="connsiteY0" fmla="*/ 174099 h 176203"/>
                <a:gd name="connsiteX1" fmla="*/ 335815 w 477577"/>
                <a:gd name="connsiteY1" fmla="*/ 98855 h 176203"/>
                <a:gd name="connsiteX2" fmla="*/ 838 w 477577"/>
                <a:gd name="connsiteY2" fmla="*/ 61467 h 176203"/>
                <a:gd name="connsiteX0" fmla="*/ 476739 w 476739"/>
                <a:gd name="connsiteY0" fmla="*/ 112632 h 112632"/>
                <a:gd name="connsiteX1" fmla="*/ 0 w 476739"/>
                <a:gd name="connsiteY1" fmla="*/ 0 h 112632"/>
                <a:gd name="connsiteX0" fmla="*/ 476739 w 476739"/>
                <a:gd name="connsiteY0" fmla="*/ 190168 h 190168"/>
                <a:gd name="connsiteX1" fmla="*/ 0 w 476739"/>
                <a:gd name="connsiteY1" fmla="*/ 77536 h 190168"/>
                <a:gd name="connsiteX0" fmla="*/ 476739 w 476739"/>
                <a:gd name="connsiteY0" fmla="*/ 182703 h 183177"/>
                <a:gd name="connsiteX1" fmla="*/ 0 w 476739"/>
                <a:gd name="connsiteY1" fmla="*/ 70071 h 183177"/>
                <a:gd name="connsiteX0" fmla="*/ 471978 w 471978"/>
                <a:gd name="connsiteY0" fmla="*/ 148599 h 149136"/>
                <a:gd name="connsiteX1" fmla="*/ 1 w 471978"/>
                <a:gd name="connsiteY1" fmla="*/ 76448 h 149136"/>
                <a:gd name="connsiteX0" fmla="*/ 473496 w 473496"/>
                <a:gd name="connsiteY0" fmla="*/ 244116 h 244429"/>
                <a:gd name="connsiteX1" fmla="*/ 1519 w 473496"/>
                <a:gd name="connsiteY1" fmla="*/ 171965 h 244429"/>
                <a:gd name="connsiteX0" fmla="*/ 472215 w 472215"/>
                <a:gd name="connsiteY0" fmla="*/ 247259 h 247568"/>
                <a:gd name="connsiteX1" fmla="*/ 238 w 472215"/>
                <a:gd name="connsiteY1" fmla="*/ 175108 h 247568"/>
                <a:gd name="connsiteX0" fmla="*/ 702947 w 702947"/>
                <a:gd name="connsiteY0" fmla="*/ 262296 h 262596"/>
                <a:gd name="connsiteX1" fmla="*/ 139 w 702947"/>
                <a:gd name="connsiteY1" fmla="*/ 171210 h 262596"/>
                <a:gd name="connsiteX0" fmla="*/ 359281 w 359281"/>
                <a:gd name="connsiteY0" fmla="*/ 254756 h 255060"/>
                <a:gd name="connsiteX1" fmla="*/ 364 w 359281"/>
                <a:gd name="connsiteY1" fmla="*/ 173138 h 255060"/>
                <a:gd name="connsiteX0" fmla="*/ 358917 w 358917"/>
                <a:gd name="connsiteY0" fmla="*/ 156051 h 156574"/>
                <a:gd name="connsiteX1" fmla="*/ 0 w 358917"/>
                <a:gd name="connsiteY1" fmla="*/ 74433 h 156574"/>
                <a:gd name="connsiteX0" fmla="*/ 406027 w 406027"/>
                <a:gd name="connsiteY0" fmla="*/ 221112 h 221534"/>
                <a:gd name="connsiteX1" fmla="*/ 0 w 406027"/>
                <a:gd name="connsiteY1" fmla="*/ 63758 h 221534"/>
                <a:gd name="connsiteX0" fmla="*/ 406027 w 406027"/>
                <a:gd name="connsiteY0" fmla="*/ 244183 h 244551"/>
                <a:gd name="connsiteX1" fmla="*/ 0 w 406027"/>
                <a:gd name="connsiteY1" fmla="*/ 86829 h 244551"/>
                <a:gd name="connsiteX0" fmla="*/ 406027 w 406027"/>
                <a:gd name="connsiteY0" fmla="*/ 263868 h 264201"/>
                <a:gd name="connsiteX1" fmla="*/ 0 w 406027"/>
                <a:gd name="connsiteY1" fmla="*/ 106514 h 26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27" h="264201">
                  <a:moveTo>
                    <a:pt x="406027" y="263868"/>
                  </a:moveTo>
                  <a:cubicBezTo>
                    <a:pt x="242352" y="278712"/>
                    <a:pt x="517457" y="-209121"/>
                    <a:pt x="0" y="106514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3024391" y="3736999"/>
              <a:ext cx="399374" cy="209803"/>
            </a:xfrm>
            <a:custGeom>
              <a:avLst/>
              <a:gdLst>
                <a:gd name="connsiteX0" fmla="*/ 452927 w 461928"/>
                <a:gd name="connsiteY0" fmla="*/ 156048 h 156048"/>
                <a:gd name="connsiteX1" fmla="*/ 401652 w 461928"/>
                <a:gd name="connsiteY1" fmla="*/ 2223 h 156048"/>
                <a:gd name="connsiteX2" fmla="*/ 0 w 461928"/>
                <a:gd name="connsiteY2" fmla="*/ 79135 h 156048"/>
                <a:gd name="connsiteX0" fmla="*/ 453600 w 462601"/>
                <a:gd name="connsiteY0" fmla="*/ 176463 h 176463"/>
                <a:gd name="connsiteX1" fmla="*/ 402325 w 462601"/>
                <a:gd name="connsiteY1" fmla="*/ 22638 h 176463"/>
                <a:gd name="connsiteX2" fmla="*/ 673 w 462601"/>
                <a:gd name="connsiteY2" fmla="*/ 99550 h 176463"/>
                <a:gd name="connsiteX0" fmla="*/ 453754 w 455438"/>
                <a:gd name="connsiteY0" fmla="*/ 137256 h 137256"/>
                <a:gd name="connsiteX1" fmla="*/ 335804 w 455438"/>
                <a:gd name="connsiteY1" fmla="*/ 97731 h 137256"/>
                <a:gd name="connsiteX2" fmla="*/ 827 w 455438"/>
                <a:gd name="connsiteY2" fmla="*/ 60343 h 137256"/>
                <a:gd name="connsiteX0" fmla="*/ 453754 w 453754"/>
                <a:gd name="connsiteY0" fmla="*/ 137256 h 140539"/>
                <a:gd name="connsiteX1" fmla="*/ 335804 w 453754"/>
                <a:gd name="connsiteY1" fmla="*/ 97731 h 140539"/>
                <a:gd name="connsiteX2" fmla="*/ 827 w 453754"/>
                <a:gd name="connsiteY2" fmla="*/ 60343 h 140539"/>
                <a:gd name="connsiteX0" fmla="*/ 477577 w 477577"/>
                <a:gd name="connsiteY0" fmla="*/ 174099 h 176203"/>
                <a:gd name="connsiteX1" fmla="*/ 335815 w 477577"/>
                <a:gd name="connsiteY1" fmla="*/ 98855 h 176203"/>
                <a:gd name="connsiteX2" fmla="*/ 838 w 477577"/>
                <a:gd name="connsiteY2" fmla="*/ 61467 h 176203"/>
                <a:gd name="connsiteX0" fmla="*/ 476739 w 476739"/>
                <a:gd name="connsiteY0" fmla="*/ 112632 h 112632"/>
                <a:gd name="connsiteX1" fmla="*/ 0 w 476739"/>
                <a:gd name="connsiteY1" fmla="*/ 0 h 112632"/>
                <a:gd name="connsiteX0" fmla="*/ 476739 w 476739"/>
                <a:gd name="connsiteY0" fmla="*/ 190168 h 190168"/>
                <a:gd name="connsiteX1" fmla="*/ 0 w 476739"/>
                <a:gd name="connsiteY1" fmla="*/ 77536 h 190168"/>
                <a:gd name="connsiteX0" fmla="*/ 476739 w 476739"/>
                <a:gd name="connsiteY0" fmla="*/ 182703 h 183177"/>
                <a:gd name="connsiteX1" fmla="*/ 0 w 476739"/>
                <a:gd name="connsiteY1" fmla="*/ 70071 h 183177"/>
                <a:gd name="connsiteX0" fmla="*/ 471978 w 471978"/>
                <a:gd name="connsiteY0" fmla="*/ 148599 h 149136"/>
                <a:gd name="connsiteX1" fmla="*/ 1 w 471978"/>
                <a:gd name="connsiteY1" fmla="*/ 76448 h 149136"/>
                <a:gd name="connsiteX0" fmla="*/ 473496 w 473496"/>
                <a:gd name="connsiteY0" fmla="*/ 244116 h 244429"/>
                <a:gd name="connsiteX1" fmla="*/ 1519 w 473496"/>
                <a:gd name="connsiteY1" fmla="*/ 171965 h 244429"/>
                <a:gd name="connsiteX0" fmla="*/ 472215 w 472215"/>
                <a:gd name="connsiteY0" fmla="*/ 247259 h 247568"/>
                <a:gd name="connsiteX1" fmla="*/ 238 w 472215"/>
                <a:gd name="connsiteY1" fmla="*/ 175108 h 247568"/>
                <a:gd name="connsiteX0" fmla="*/ 34735 w 348570"/>
                <a:gd name="connsiteY0" fmla="*/ 111662 h 225248"/>
                <a:gd name="connsiteX1" fmla="*/ 348570 w 348570"/>
                <a:gd name="connsiteY1" fmla="*/ 225248 h 225248"/>
                <a:gd name="connsiteX0" fmla="*/ 20601 w 732105"/>
                <a:gd name="connsiteY0" fmla="*/ 2457 h 344643"/>
                <a:gd name="connsiteX1" fmla="*/ 732105 w 732105"/>
                <a:gd name="connsiteY1" fmla="*/ 344643 h 344643"/>
                <a:gd name="connsiteX0" fmla="*/ 0 w 711504"/>
                <a:gd name="connsiteY0" fmla="*/ 0 h 342186"/>
                <a:gd name="connsiteX1" fmla="*/ 711504 w 711504"/>
                <a:gd name="connsiteY1" fmla="*/ 342186 h 342186"/>
                <a:gd name="connsiteX0" fmla="*/ 0 w 747223"/>
                <a:gd name="connsiteY0" fmla="*/ 0 h 423149"/>
                <a:gd name="connsiteX1" fmla="*/ 747223 w 747223"/>
                <a:gd name="connsiteY1" fmla="*/ 423149 h 423149"/>
                <a:gd name="connsiteX0" fmla="*/ 0 w 747223"/>
                <a:gd name="connsiteY0" fmla="*/ 0 h 424154"/>
                <a:gd name="connsiteX1" fmla="*/ 747223 w 747223"/>
                <a:gd name="connsiteY1" fmla="*/ 423149 h 424154"/>
                <a:gd name="connsiteX0" fmla="*/ 0 w 842473"/>
                <a:gd name="connsiteY0" fmla="*/ 0 h 393384"/>
                <a:gd name="connsiteX1" fmla="*/ 842473 w 842473"/>
                <a:gd name="connsiteY1" fmla="*/ 392193 h 393384"/>
                <a:gd name="connsiteX0" fmla="*/ 0 w 790086"/>
                <a:gd name="connsiteY0" fmla="*/ 0 h 417049"/>
                <a:gd name="connsiteX1" fmla="*/ 790086 w 790086"/>
                <a:gd name="connsiteY1" fmla="*/ 416006 h 41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086" h="417049">
                  <a:moveTo>
                    <a:pt x="0" y="0"/>
                  </a:moveTo>
                  <a:cubicBezTo>
                    <a:pt x="26825" y="260113"/>
                    <a:pt x="363211" y="432119"/>
                    <a:pt x="790086" y="416006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2" name="Freeform 61"/>
            <p:cNvSpPr/>
            <p:nvPr/>
          </p:nvSpPr>
          <p:spPr>
            <a:xfrm flipH="1">
              <a:off x="2870794" y="4060672"/>
              <a:ext cx="586917" cy="152203"/>
            </a:xfrm>
            <a:custGeom>
              <a:avLst/>
              <a:gdLst>
                <a:gd name="connsiteX0" fmla="*/ 452927 w 461928"/>
                <a:gd name="connsiteY0" fmla="*/ 156048 h 156048"/>
                <a:gd name="connsiteX1" fmla="*/ 401652 w 461928"/>
                <a:gd name="connsiteY1" fmla="*/ 2223 h 156048"/>
                <a:gd name="connsiteX2" fmla="*/ 0 w 461928"/>
                <a:gd name="connsiteY2" fmla="*/ 79135 h 156048"/>
                <a:gd name="connsiteX0" fmla="*/ 453600 w 462601"/>
                <a:gd name="connsiteY0" fmla="*/ 176463 h 176463"/>
                <a:gd name="connsiteX1" fmla="*/ 402325 w 462601"/>
                <a:gd name="connsiteY1" fmla="*/ 22638 h 176463"/>
                <a:gd name="connsiteX2" fmla="*/ 673 w 462601"/>
                <a:gd name="connsiteY2" fmla="*/ 99550 h 176463"/>
                <a:gd name="connsiteX0" fmla="*/ 453754 w 455438"/>
                <a:gd name="connsiteY0" fmla="*/ 137256 h 137256"/>
                <a:gd name="connsiteX1" fmla="*/ 335804 w 455438"/>
                <a:gd name="connsiteY1" fmla="*/ 97731 h 137256"/>
                <a:gd name="connsiteX2" fmla="*/ 827 w 455438"/>
                <a:gd name="connsiteY2" fmla="*/ 60343 h 137256"/>
                <a:gd name="connsiteX0" fmla="*/ 453754 w 453754"/>
                <a:gd name="connsiteY0" fmla="*/ 137256 h 140539"/>
                <a:gd name="connsiteX1" fmla="*/ 335804 w 453754"/>
                <a:gd name="connsiteY1" fmla="*/ 97731 h 140539"/>
                <a:gd name="connsiteX2" fmla="*/ 827 w 453754"/>
                <a:gd name="connsiteY2" fmla="*/ 60343 h 140539"/>
                <a:gd name="connsiteX0" fmla="*/ 477577 w 477577"/>
                <a:gd name="connsiteY0" fmla="*/ 174099 h 176203"/>
                <a:gd name="connsiteX1" fmla="*/ 335815 w 477577"/>
                <a:gd name="connsiteY1" fmla="*/ 98855 h 176203"/>
                <a:gd name="connsiteX2" fmla="*/ 838 w 477577"/>
                <a:gd name="connsiteY2" fmla="*/ 61467 h 176203"/>
                <a:gd name="connsiteX0" fmla="*/ 476739 w 476739"/>
                <a:gd name="connsiteY0" fmla="*/ 112632 h 112632"/>
                <a:gd name="connsiteX1" fmla="*/ 0 w 476739"/>
                <a:gd name="connsiteY1" fmla="*/ 0 h 112632"/>
                <a:gd name="connsiteX0" fmla="*/ 476739 w 476739"/>
                <a:gd name="connsiteY0" fmla="*/ 190168 h 190168"/>
                <a:gd name="connsiteX1" fmla="*/ 0 w 476739"/>
                <a:gd name="connsiteY1" fmla="*/ 77536 h 190168"/>
                <a:gd name="connsiteX0" fmla="*/ 476739 w 476739"/>
                <a:gd name="connsiteY0" fmla="*/ 182703 h 183177"/>
                <a:gd name="connsiteX1" fmla="*/ 0 w 476739"/>
                <a:gd name="connsiteY1" fmla="*/ 70071 h 183177"/>
                <a:gd name="connsiteX0" fmla="*/ 471978 w 471978"/>
                <a:gd name="connsiteY0" fmla="*/ 148599 h 149136"/>
                <a:gd name="connsiteX1" fmla="*/ 1 w 471978"/>
                <a:gd name="connsiteY1" fmla="*/ 76448 h 149136"/>
                <a:gd name="connsiteX0" fmla="*/ 473496 w 473496"/>
                <a:gd name="connsiteY0" fmla="*/ 244116 h 244429"/>
                <a:gd name="connsiteX1" fmla="*/ 1519 w 473496"/>
                <a:gd name="connsiteY1" fmla="*/ 171965 h 244429"/>
                <a:gd name="connsiteX0" fmla="*/ 472215 w 472215"/>
                <a:gd name="connsiteY0" fmla="*/ 247259 h 247568"/>
                <a:gd name="connsiteX1" fmla="*/ 238 w 472215"/>
                <a:gd name="connsiteY1" fmla="*/ 175108 h 247568"/>
                <a:gd name="connsiteX0" fmla="*/ 567410 w 567410"/>
                <a:gd name="connsiteY0" fmla="*/ 308751 h 309021"/>
                <a:gd name="connsiteX1" fmla="*/ 183 w 567410"/>
                <a:gd name="connsiteY1" fmla="*/ 160400 h 309021"/>
                <a:gd name="connsiteX0" fmla="*/ 567227 w 567227"/>
                <a:gd name="connsiteY0" fmla="*/ 276101 h 276410"/>
                <a:gd name="connsiteX1" fmla="*/ 0 w 567227"/>
                <a:gd name="connsiteY1" fmla="*/ 127750 h 276410"/>
                <a:gd name="connsiteX0" fmla="*/ 567227 w 567227"/>
                <a:gd name="connsiteY0" fmla="*/ 252921 h 253265"/>
                <a:gd name="connsiteX1" fmla="*/ 0 w 567227"/>
                <a:gd name="connsiteY1" fmla="*/ 104570 h 253265"/>
                <a:gd name="connsiteX0" fmla="*/ 614852 w 614852"/>
                <a:gd name="connsiteY0" fmla="*/ 273209 h 273537"/>
                <a:gd name="connsiteX1" fmla="*/ 0 w 614852"/>
                <a:gd name="connsiteY1" fmla="*/ 101045 h 273537"/>
                <a:gd name="connsiteX0" fmla="*/ 614852 w 614852"/>
                <a:gd name="connsiteY0" fmla="*/ 310334 h 310334"/>
                <a:gd name="connsiteX1" fmla="*/ 0 w 614852"/>
                <a:gd name="connsiteY1" fmla="*/ 138170 h 310334"/>
                <a:gd name="connsiteX0" fmla="*/ 595802 w 595802"/>
                <a:gd name="connsiteY0" fmla="*/ 337753 h 337753"/>
                <a:gd name="connsiteX1" fmla="*/ 0 w 595802"/>
                <a:gd name="connsiteY1" fmla="*/ 129870 h 337753"/>
                <a:gd name="connsiteX0" fmla="*/ 595802 w 595802"/>
                <a:gd name="connsiteY0" fmla="*/ 337297 h 337297"/>
                <a:gd name="connsiteX1" fmla="*/ 0 w 595802"/>
                <a:gd name="connsiteY1" fmla="*/ 129414 h 337297"/>
                <a:gd name="connsiteX0" fmla="*/ 595802 w 595802"/>
                <a:gd name="connsiteY0" fmla="*/ 211025 h 211025"/>
                <a:gd name="connsiteX1" fmla="*/ 0 w 595802"/>
                <a:gd name="connsiteY1" fmla="*/ 3142 h 211025"/>
                <a:gd name="connsiteX0" fmla="*/ 595802 w 595802"/>
                <a:gd name="connsiteY0" fmla="*/ 237509 h 237509"/>
                <a:gd name="connsiteX1" fmla="*/ 0 w 595802"/>
                <a:gd name="connsiteY1" fmla="*/ 29626 h 237509"/>
                <a:gd name="connsiteX0" fmla="*/ 595802 w 595802"/>
                <a:gd name="connsiteY0" fmla="*/ 207883 h 207883"/>
                <a:gd name="connsiteX1" fmla="*/ 0 w 595802"/>
                <a:gd name="connsiteY1" fmla="*/ 0 h 207883"/>
                <a:gd name="connsiteX0" fmla="*/ 534561 w 534561"/>
                <a:gd name="connsiteY0" fmla="*/ 288351 h 288351"/>
                <a:gd name="connsiteX1" fmla="*/ 0 w 534561"/>
                <a:gd name="connsiteY1" fmla="*/ 0 h 288351"/>
                <a:gd name="connsiteX0" fmla="*/ 1161104 w 1161104"/>
                <a:gd name="connsiteY0" fmla="*/ 302550 h 302550"/>
                <a:gd name="connsiteX1" fmla="*/ 0 w 1161104"/>
                <a:gd name="connsiteY1" fmla="*/ 0 h 302550"/>
                <a:gd name="connsiteX0" fmla="*/ 1161104 w 1161104"/>
                <a:gd name="connsiteY0" fmla="*/ 302550 h 302550"/>
                <a:gd name="connsiteX1" fmla="*/ 0 w 1161104"/>
                <a:gd name="connsiteY1" fmla="*/ 0 h 30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04" h="302550">
                  <a:moveTo>
                    <a:pt x="1161104" y="302550"/>
                  </a:moveTo>
                  <a:cubicBezTo>
                    <a:pt x="777775" y="282926"/>
                    <a:pt x="276944" y="67602"/>
                    <a:pt x="0" y="0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3" name="TextBox 62"/>
            <p:cNvSpPr txBox="1"/>
            <p:nvPr/>
          </p:nvSpPr>
          <p:spPr bwMode="auto">
            <a:xfrm>
              <a:off x="3087490" y="2907951"/>
              <a:ext cx="5400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axon</a:t>
              </a: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260117" y="3114651"/>
              <a:ext cx="112464" cy="197299"/>
            </a:xfrm>
            <a:custGeom>
              <a:avLst/>
              <a:gdLst>
                <a:gd name="connsiteX0" fmla="*/ 452927 w 461928"/>
                <a:gd name="connsiteY0" fmla="*/ 156048 h 156048"/>
                <a:gd name="connsiteX1" fmla="*/ 401652 w 461928"/>
                <a:gd name="connsiteY1" fmla="*/ 2223 h 156048"/>
                <a:gd name="connsiteX2" fmla="*/ 0 w 461928"/>
                <a:gd name="connsiteY2" fmla="*/ 79135 h 156048"/>
                <a:gd name="connsiteX0" fmla="*/ 453600 w 462601"/>
                <a:gd name="connsiteY0" fmla="*/ 176463 h 176463"/>
                <a:gd name="connsiteX1" fmla="*/ 402325 w 462601"/>
                <a:gd name="connsiteY1" fmla="*/ 22638 h 176463"/>
                <a:gd name="connsiteX2" fmla="*/ 673 w 462601"/>
                <a:gd name="connsiteY2" fmla="*/ 99550 h 176463"/>
                <a:gd name="connsiteX0" fmla="*/ 453754 w 455438"/>
                <a:gd name="connsiteY0" fmla="*/ 137256 h 137256"/>
                <a:gd name="connsiteX1" fmla="*/ 335804 w 455438"/>
                <a:gd name="connsiteY1" fmla="*/ 97731 h 137256"/>
                <a:gd name="connsiteX2" fmla="*/ 827 w 455438"/>
                <a:gd name="connsiteY2" fmla="*/ 60343 h 137256"/>
                <a:gd name="connsiteX0" fmla="*/ 453754 w 453754"/>
                <a:gd name="connsiteY0" fmla="*/ 137256 h 140539"/>
                <a:gd name="connsiteX1" fmla="*/ 335804 w 453754"/>
                <a:gd name="connsiteY1" fmla="*/ 97731 h 140539"/>
                <a:gd name="connsiteX2" fmla="*/ 827 w 453754"/>
                <a:gd name="connsiteY2" fmla="*/ 60343 h 140539"/>
                <a:gd name="connsiteX0" fmla="*/ 477577 w 477577"/>
                <a:gd name="connsiteY0" fmla="*/ 174099 h 176203"/>
                <a:gd name="connsiteX1" fmla="*/ 335815 w 477577"/>
                <a:gd name="connsiteY1" fmla="*/ 98855 h 176203"/>
                <a:gd name="connsiteX2" fmla="*/ 838 w 477577"/>
                <a:gd name="connsiteY2" fmla="*/ 61467 h 176203"/>
                <a:gd name="connsiteX0" fmla="*/ 476739 w 476739"/>
                <a:gd name="connsiteY0" fmla="*/ 112632 h 112632"/>
                <a:gd name="connsiteX1" fmla="*/ 0 w 476739"/>
                <a:gd name="connsiteY1" fmla="*/ 0 h 112632"/>
                <a:gd name="connsiteX0" fmla="*/ 476739 w 476739"/>
                <a:gd name="connsiteY0" fmla="*/ 190168 h 190168"/>
                <a:gd name="connsiteX1" fmla="*/ 0 w 476739"/>
                <a:gd name="connsiteY1" fmla="*/ 77536 h 190168"/>
                <a:gd name="connsiteX0" fmla="*/ 476739 w 476739"/>
                <a:gd name="connsiteY0" fmla="*/ 182703 h 183177"/>
                <a:gd name="connsiteX1" fmla="*/ 0 w 476739"/>
                <a:gd name="connsiteY1" fmla="*/ 70071 h 183177"/>
                <a:gd name="connsiteX0" fmla="*/ 471978 w 471978"/>
                <a:gd name="connsiteY0" fmla="*/ 148599 h 149136"/>
                <a:gd name="connsiteX1" fmla="*/ 1 w 471978"/>
                <a:gd name="connsiteY1" fmla="*/ 76448 h 149136"/>
                <a:gd name="connsiteX0" fmla="*/ 473496 w 473496"/>
                <a:gd name="connsiteY0" fmla="*/ 244116 h 244429"/>
                <a:gd name="connsiteX1" fmla="*/ 1519 w 473496"/>
                <a:gd name="connsiteY1" fmla="*/ 171965 h 244429"/>
                <a:gd name="connsiteX0" fmla="*/ 472215 w 472215"/>
                <a:gd name="connsiteY0" fmla="*/ 247259 h 247568"/>
                <a:gd name="connsiteX1" fmla="*/ 238 w 472215"/>
                <a:gd name="connsiteY1" fmla="*/ 175108 h 247568"/>
                <a:gd name="connsiteX0" fmla="*/ 34735 w 348570"/>
                <a:gd name="connsiteY0" fmla="*/ 111662 h 225248"/>
                <a:gd name="connsiteX1" fmla="*/ 348570 w 348570"/>
                <a:gd name="connsiteY1" fmla="*/ 225248 h 225248"/>
                <a:gd name="connsiteX0" fmla="*/ 20601 w 732105"/>
                <a:gd name="connsiteY0" fmla="*/ 2457 h 344643"/>
                <a:gd name="connsiteX1" fmla="*/ 732105 w 732105"/>
                <a:gd name="connsiteY1" fmla="*/ 344643 h 344643"/>
                <a:gd name="connsiteX0" fmla="*/ 0 w 711504"/>
                <a:gd name="connsiteY0" fmla="*/ 0 h 342186"/>
                <a:gd name="connsiteX1" fmla="*/ 711504 w 711504"/>
                <a:gd name="connsiteY1" fmla="*/ 342186 h 342186"/>
                <a:gd name="connsiteX0" fmla="*/ 0 w 747223"/>
                <a:gd name="connsiteY0" fmla="*/ 0 h 423149"/>
                <a:gd name="connsiteX1" fmla="*/ 747223 w 747223"/>
                <a:gd name="connsiteY1" fmla="*/ 423149 h 423149"/>
                <a:gd name="connsiteX0" fmla="*/ 0 w 747223"/>
                <a:gd name="connsiteY0" fmla="*/ 0 h 424154"/>
                <a:gd name="connsiteX1" fmla="*/ 747223 w 747223"/>
                <a:gd name="connsiteY1" fmla="*/ 423149 h 424154"/>
                <a:gd name="connsiteX0" fmla="*/ 0 w 842473"/>
                <a:gd name="connsiteY0" fmla="*/ 0 h 393384"/>
                <a:gd name="connsiteX1" fmla="*/ 842473 w 842473"/>
                <a:gd name="connsiteY1" fmla="*/ 392193 h 393384"/>
                <a:gd name="connsiteX0" fmla="*/ 0 w 790086"/>
                <a:gd name="connsiteY0" fmla="*/ 0 h 417049"/>
                <a:gd name="connsiteX1" fmla="*/ 790086 w 790086"/>
                <a:gd name="connsiteY1" fmla="*/ 416006 h 417049"/>
                <a:gd name="connsiteX0" fmla="*/ 109329 w 213615"/>
                <a:gd name="connsiteY0" fmla="*/ 0 h 388657"/>
                <a:gd name="connsiteX1" fmla="*/ 213615 w 213615"/>
                <a:gd name="connsiteY1" fmla="*/ 387431 h 388657"/>
                <a:gd name="connsiteX0" fmla="*/ 0 w 174978"/>
                <a:gd name="connsiteY0" fmla="*/ 0 h 387431"/>
                <a:gd name="connsiteX1" fmla="*/ 104286 w 174978"/>
                <a:gd name="connsiteY1" fmla="*/ 387431 h 387431"/>
                <a:gd name="connsiteX0" fmla="*/ 110026 w 140049"/>
                <a:gd name="connsiteY0" fmla="*/ 0 h 387431"/>
                <a:gd name="connsiteX1" fmla="*/ 0 w 140049"/>
                <a:gd name="connsiteY1" fmla="*/ 387431 h 387431"/>
                <a:gd name="connsiteX0" fmla="*/ 110026 w 191645"/>
                <a:gd name="connsiteY0" fmla="*/ 0 h 387431"/>
                <a:gd name="connsiteX1" fmla="*/ 0 w 191645"/>
                <a:gd name="connsiteY1" fmla="*/ 387431 h 387431"/>
                <a:gd name="connsiteX0" fmla="*/ 174319 w 222489"/>
                <a:gd name="connsiteY0" fmla="*/ 0 h 392193"/>
                <a:gd name="connsiteX1" fmla="*/ 0 w 222489"/>
                <a:gd name="connsiteY1" fmla="*/ 392193 h 39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2489" h="392193">
                  <a:moveTo>
                    <a:pt x="174319" y="0"/>
                  </a:moveTo>
                  <a:cubicBezTo>
                    <a:pt x="201144" y="260113"/>
                    <a:pt x="332743" y="155894"/>
                    <a:pt x="0" y="392193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TextBox 48"/>
            <p:cNvSpPr txBox="1"/>
            <p:nvPr/>
          </p:nvSpPr>
          <p:spPr bwMode="auto">
            <a:xfrm>
              <a:off x="3873300" y="3776333"/>
              <a:ext cx="6266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srgbClr val="FF0000"/>
                  </a:solidFill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GABA</a:t>
              </a:r>
            </a:p>
          </p:txBody>
        </p:sp>
        <p:pic>
          <p:nvPicPr>
            <p:cNvPr id="51" name="Picture 5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138638" y="3925604"/>
              <a:ext cx="1178978" cy="87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684" y="3980281"/>
              <a:ext cx="136596" cy="10195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653" y="3933195"/>
              <a:ext cx="136596" cy="10195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622" y="3933195"/>
              <a:ext cx="136596" cy="10195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591" y="3980281"/>
              <a:ext cx="136596" cy="101958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696798"/>
              <a:ext cx="1108211" cy="83115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347" y="3824536"/>
              <a:ext cx="152400" cy="11430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2556" y="3824536"/>
              <a:ext cx="152400" cy="1143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766" y="3824536"/>
              <a:ext cx="152400" cy="114300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648260" y="2937984"/>
              <a:ext cx="8899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 Rounded MT Bold" pitchFamily="34" charset="0"/>
                </a:rPr>
                <a:t>inhibitory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266156" y="4156430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  <a:latin typeface="Arial Rounded MT Bold" pitchFamily="34" charset="0"/>
                </a:rPr>
                <a:t>dopamin</a:t>
              </a:r>
              <a:r>
                <a:rPr lang="en-US" sz="1200" dirty="0">
                  <a:solidFill>
                    <a:schemeClr val="bg1"/>
                  </a:solidFill>
                  <a:latin typeface="Arial Rounded MT Bold" pitchFamily="34" charset="0"/>
                </a:rPr>
                <a:t>-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403615" y="4285970"/>
              <a:ext cx="568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  <a:latin typeface="Arial Rounded MT Bold" pitchFamily="34" charset="0"/>
                </a:rPr>
                <a:t>ergic</a:t>
              </a:r>
              <a:endParaRPr lang="en-US" sz="1200" dirty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4056180" y="3540654"/>
              <a:ext cx="1661544" cy="861242"/>
            </a:xfrm>
            <a:custGeom>
              <a:avLst/>
              <a:gdLst>
                <a:gd name="connsiteX0" fmla="*/ 0 w 2491740"/>
                <a:gd name="connsiteY0" fmla="*/ 828342 h 885001"/>
                <a:gd name="connsiteX1" fmla="*/ 1280160 w 2491740"/>
                <a:gd name="connsiteY1" fmla="*/ 813102 h 885001"/>
                <a:gd name="connsiteX2" fmla="*/ 1729740 w 2491740"/>
                <a:gd name="connsiteY2" fmla="*/ 119682 h 885001"/>
                <a:gd name="connsiteX3" fmla="*/ 2491740 w 2491740"/>
                <a:gd name="connsiteY3" fmla="*/ 5382 h 885001"/>
                <a:gd name="connsiteX0" fmla="*/ 0 w 2491740"/>
                <a:gd name="connsiteY0" fmla="*/ 828342 h 970455"/>
                <a:gd name="connsiteX1" fmla="*/ 1280160 w 2491740"/>
                <a:gd name="connsiteY1" fmla="*/ 813102 h 970455"/>
                <a:gd name="connsiteX2" fmla="*/ 1729740 w 2491740"/>
                <a:gd name="connsiteY2" fmla="*/ 119682 h 970455"/>
                <a:gd name="connsiteX3" fmla="*/ 2491740 w 2491740"/>
                <a:gd name="connsiteY3" fmla="*/ 5382 h 970455"/>
                <a:gd name="connsiteX0" fmla="*/ 0 w 2491740"/>
                <a:gd name="connsiteY0" fmla="*/ 825098 h 861242"/>
                <a:gd name="connsiteX1" fmla="*/ 1280160 w 2491740"/>
                <a:gd name="connsiteY1" fmla="*/ 604118 h 861242"/>
                <a:gd name="connsiteX2" fmla="*/ 1729740 w 2491740"/>
                <a:gd name="connsiteY2" fmla="*/ 116438 h 861242"/>
                <a:gd name="connsiteX3" fmla="*/ 2491740 w 2491740"/>
                <a:gd name="connsiteY3" fmla="*/ 2138 h 86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1740" h="861242">
                  <a:moveTo>
                    <a:pt x="0" y="825098"/>
                  </a:moveTo>
                  <a:cubicBezTo>
                    <a:pt x="495935" y="876533"/>
                    <a:pt x="1094716" y="920348"/>
                    <a:pt x="1280160" y="604118"/>
                  </a:cubicBezTo>
                  <a:cubicBezTo>
                    <a:pt x="1465604" y="287888"/>
                    <a:pt x="1527810" y="216768"/>
                    <a:pt x="1729740" y="116438"/>
                  </a:cubicBezTo>
                  <a:cubicBezTo>
                    <a:pt x="1931670" y="16108"/>
                    <a:pt x="2211705" y="-8022"/>
                    <a:pt x="2491740" y="2138"/>
                  </a:cubicBezTo>
                </a:path>
              </a:pathLst>
            </a:custGeom>
            <a:ln w="38100">
              <a:solidFill>
                <a:srgbClr val="009900"/>
              </a:solidFill>
            </a:ln>
            <a:scene3d>
              <a:camera prst="orthographicFront"/>
              <a:lightRig rig="threePt" dir="t"/>
            </a:scene3d>
            <a:sp3d extrusionH="254000" prstMaterial="softEdge">
              <a:bevelT w="1270000" h="127000"/>
              <a:bevelB w="1270000" h="127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564" y="3038322"/>
              <a:ext cx="1378836" cy="1064341"/>
            </a:xfrm>
            <a:prstGeom prst="rect">
              <a:avLst/>
            </a:prstGeom>
          </p:spPr>
        </p:pic>
        <p:cxnSp>
          <p:nvCxnSpPr>
            <p:cNvPr id="85" name="Straight Connector 84"/>
            <p:cNvCxnSpPr/>
            <p:nvPr/>
          </p:nvCxnSpPr>
          <p:spPr>
            <a:xfrm>
              <a:off x="4681020" y="2254250"/>
              <a:ext cx="0" cy="2662019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2669629" y="2025650"/>
              <a:ext cx="639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>
                  <a:latin typeface="Arial Rounded MT Bold" pitchFamily="34" charset="0"/>
                </a:rPr>
                <a:t>VTA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985820" y="2025650"/>
              <a:ext cx="2485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>
                  <a:latin typeface="Arial Rounded MT Bold" pitchFamily="34" charset="0"/>
                </a:rPr>
                <a:t>Nucleus </a:t>
              </a:r>
              <a:r>
                <a:rPr lang="en-US" u="sng" dirty="0" err="1">
                  <a:latin typeface="Arial Rounded MT Bold" pitchFamily="34" charset="0"/>
                </a:rPr>
                <a:t>Accumbens</a:t>
              </a:r>
              <a:endParaRPr lang="en-US" u="sng" dirty="0">
                <a:latin typeface="Arial Rounded MT Bold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3596876" y="3201160"/>
            <a:ext cx="1012494" cy="687330"/>
            <a:chOff x="3596876" y="3201160"/>
            <a:chExt cx="1012494" cy="687330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876" y="3464332"/>
              <a:ext cx="565544" cy="424158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3882889" y="3201160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latin typeface="Arial Rounded MT Bold" pitchFamily="34" charset="0"/>
                </a:rPr>
                <a:t>MOR</a:t>
              </a:r>
            </a:p>
          </p:txBody>
        </p:sp>
        <p:sp>
          <p:nvSpPr>
            <p:cNvPr id="91" name="Freeform 90"/>
            <p:cNvSpPr/>
            <p:nvPr/>
          </p:nvSpPr>
          <p:spPr>
            <a:xfrm>
              <a:off x="4014788" y="3514725"/>
              <a:ext cx="248737" cy="177506"/>
            </a:xfrm>
            <a:custGeom>
              <a:avLst/>
              <a:gdLst>
                <a:gd name="connsiteX0" fmla="*/ 233362 w 248737"/>
                <a:gd name="connsiteY0" fmla="*/ 0 h 177506"/>
                <a:gd name="connsiteX1" fmla="*/ 223837 w 248737"/>
                <a:gd name="connsiteY1" fmla="*/ 161925 h 177506"/>
                <a:gd name="connsiteX2" fmla="*/ 0 w 248737"/>
                <a:gd name="connsiteY2" fmla="*/ 161925 h 17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737" h="177506">
                  <a:moveTo>
                    <a:pt x="233362" y="0"/>
                  </a:moveTo>
                  <a:cubicBezTo>
                    <a:pt x="248046" y="67469"/>
                    <a:pt x="262731" y="134938"/>
                    <a:pt x="223837" y="161925"/>
                  </a:cubicBezTo>
                  <a:cubicBezTo>
                    <a:pt x="184943" y="188913"/>
                    <a:pt x="92471" y="175419"/>
                    <a:pt x="0" y="161925"/>
                  </a:cubicBezTo>
                </a:path>
              </a:pathLst>
            </a:custGeom>
            <a:ln w="28575">
              <a:solidFill>
                <a:srgbClr val="80008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86627" y="5543168"/>
            <a:ext cx="755249" cy="629032"/>
            <a:chOff x="4457700" y="3947241"/>
            <a:chExt cx="755249" cy="629032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76" name="Group 75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78" name="Freeform 7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798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7172" y="457200"/>
            <a:ext cx="3106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Opiate Overdose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76400" y="914400"/>
            <a:ext cx="1589156" cy="369332"/>
            <a:chOff x="1380146" y="4557342"/>
            <a:chExt cx="1589156" cy="3693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08032" y="4557342"/>
              <a:ext cx="1361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Symptoms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40746" y="1182571"/>
            <a:ext cx="2562460" cy="338554"/>
            <a:chOff x="1675974" y="1445419"/>
            <a:chExt cx="2562460" cy="3385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828800" y="1445419"/>
              <a:ext cx="2409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Very low respiratory rate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40746" y="1419964"/>
            <a:ext cx="1475624" cy="338554"/>
            <a:chOff x="1675974" y="1445419"/>
            <a:chExt cx="1475624" cy="33855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28800" y="1445419"/>
              <a:ext cx="13227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Hypotension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40746" y="1657357"/>
            <a:ext cx="1499670" cy="338554"/>
            <a:chOff x="1675974" y="1445419"/>
            <a:chExt cx="1499670" cy="3385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828800" y="1445419"/>
              <a:ext cx="1346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Hypothermia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40746" y="1894750"/>
            <a:ext cx="5409393" cy="338554"/>
            <a:chOff x="1675974" y="1445419"/>
            <a:chExt cx="5409393" cy="33855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828800" y="1445419"/>
              <a:ext cx="52565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Pin-point pupils (except when hypoxia becomes severe)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40746" y="2132145"/>
            <a:ext cx="884116" cy="338554"/>
            <a:chOff x="1675974" y="1445419"/>
            <a:chExt cx="884116" cy="33855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828800" y="1445419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Coma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76400" y="2514600"/>
            <a:ext cx="1557609" cy="369332"/>
            <a:chOff x="1380146" y="4557342"/>
            <a:chExt cx="1557609" cy="36933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608032" y="4557342"/>
              <a:ext cx="132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Treatment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40746" y="2794992"/>
            <a:ext cx="1292882" cy="338554"/>
            <a:chOff x="1675974" y="1445419"/>
            <a:chExt cx="1292882" cy="33855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28800" y="1445419"/>
              <a:ext cx="1140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Ventilation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940746" y="3044606"/>
            <a:ext cx="3655708" cy="338554"/>
            <a:chOff x="1675974" y="1445419"/>
            <a:chExt cx="3655708" cy="33855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828800" y="1445419"/>
              <a:ext cx="3502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Naloxone (repeated, small IV doses)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209800" y="3294220"/>
            <a:ext cx="2996366" cy="307777"/>
            <a:chOff x="1904574" y="2286000"/>
            <a:chExt cx="2996366" cy="307777"/>
          </a:xfrm>
        </p:grpSpPr>
        <p:sp>
          <p:nvSpPr>
            <p:cNvPr id="39" name="TextBox 38"/>
            <p:cNvSpPr txBox="1"/>
            <p:nvPr/>
          </p:nvSpPr>
          <p:spPr>
            <a:xfrm>
              <a:off x="2021626" y="2286000"/>
              <a:ext cx="28793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Opiate receptor antagonist (MOR)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200828" y="3530149"/>
            <a:ext cx="5077028" cy="771090"/>
            <a:chOff x="2200828" y="3530149"/>
            <a:chExt cx="5077028" cy="771090"/>
          </a:xfrm>
        </p:grpSpPr>
        <p:grpSp>
          <p:nvGrpSpPr>
            <p:cNvPr id="32" name="Group 31"/>
            <p:cNvGrpSpPr/>
            <p:nvPr/>
          </p:nvGrpSpPr>
          <p:grpSpPr>
            <a:xfrm>
              <a:off x="2200828" y="3766078"/>
              <a:ext cx="2949879" cy="307777"/>
              <a:chOff x="1904574" y="2320184"/>
              <a:chExt cx="2949879" cy="307777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2021626" y="2320184"/>
                <a:ext cx="28328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Has very little oral bio-availability </a:t>
                </a:r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04574" y="2407495"/>
                <a:ext cx="188385" cy="141289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2209800" y="3993462"/>
              <a:ext cx="1136883" cy="307777"/>
              <a:chOff x="1904574" y="2328730"/>
              <a:chExt cx="1136883" cy="307777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021626" y="2328730"/>
                <a:ext cx="10198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Short T1/2</a:t>
                </a: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04574" y="2416041"/>
                <a:ext cx="188385" cy="141289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2210410" y="3530149"/>
              <a:ext cx="5067446" cy="307777"/>
              <a:chOff x="1904574" y="2303092"/>
              <a:chExt cx="5067446" cy="307777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2021626" y="2303092"/>
                <a:ext cx="49503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Reverses all effects except whose due to prolonged hypoxia</a:t>
                </a: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04574" y="2390403"/>
                <a:ext cx="188385" cy="141289"/>
              </a:xfrm>
              <a:prstGeom prst="rect">
                <a:avLst/>
              </a:prstGeom>
            </p:spPr>
          </p:pic>
        </p:grpSp>
      </p:grpSp>
      <p:grpSp>
        <p:nvGrpSpPr>
          <p:cNvPr id="45" name="Group 44"/>
          <p:cNvGrpSpPr/>
          <p:nvPr/>
        </p:nvGrpSpPr>
        <p:grpSpPr>
          <a:xfrm>
            <a:off x="2200828" y="4233730"/>
            <a:ext cx="3345821" cy="307777"/>
            <a:chOff x="1904574" y="2286000"/>
            <a:chExt cx="3345821" cy="307777"/>
          </a:xfrm>
        </p:grpSpPr>
        <p:sp>
          <p:nvSpPr>
            <p:cNvPr id="46" name="TextBox 45"/>
            <p:cNvSpPr txBox="1"/>
            <p:nvPr/>
          </p:nvSpPr>
          <p:spPr>
            <a:xfrm>
              <a:off x="2021626" y="2286000"/>
              <a:ext cx="32287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Naltrexone Comparison.  Naltrexone:  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2400299" y="4453070"/>
            <a:ext cx="4448034" cy="688849"/>
            <a:chOff x="2400299" y="4552097"/>
            <a:chExt cx="4448034" cy="688849"/>
          </a:xfrm>
        </p:grpSpPr>
        <p:grpSp>
          <p:nvGrpSpPr>
            <p:cNvPr id="58" name="Group 57"/>
            <p:cNvGrpSpPr/>
            <p:nvPr/>
          </p:nvGrpSpPr>
          <p:grpSpPr>
            <a:xfrm>
              <a:off x="2400299" y="4552097"/>
              <a:ext cx="1167002" cy="292388"/>
              <a:chOff x="2438399" y="4552097"/>
              <a:chExt cx="1167002" cy="292388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2518244" y="4552097"/>
                <a:ext cx="108715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Longer T1/2</a:t>
                </a: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38399" y="4635564"/>
                <a:ext cx="151177" cy="113383"/>
              </a:xfrm>
              <a:prstGeom prst="rect">
                <a:avLst/>
              </a:prstGeom>
            </p:spPr>
          </p:pic>
        </p:grpSp>
        <p:grpSp>
          <p:nvGrpSpPr>
            <p:cNvPr id="57" name="Group 56"/>
            <p:cNvGrpSpPr/>
            <p:nvPr/>
          </p:nvGrpSpPr>
          <p:grpSpPr>
            <a:xfrm>
              <a:off x="2400299" y="4743977"/>
              <a:ext cx="1687663" cy="292388"/>
              <a:chOff x="2451100" y="4771775"/>
              <a:chExt cx="1687663" cy="292388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2514600" y="4771775"/>
                <a:ext cx="1624163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be taken orally</a:t>
                </a:r>
              </a:p>
            </p:txBody>
          </p:sp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1100" y="4866360"/>
                <a:ext cx="151177" cy="113383"/>
              </a:xfrm>
              <a:prstGeom prst="rect">
                <a:avLst/>
              </a:prstGeom>
            </p:spPr>
          </p:pic>
        </p:grpSp>
        <p:grpSp>
          <p:nvGrpSpPr>
            <p:cNvPr id="56" name="Group 55"/>
            <p:cNvGrpSpPr/>
            <p:nvPr/>
          </p:nvGrpSpPr>
          <p:grpSpPr>
            <a:xfrm>
              <a:off x="2400299" y="4948558"/>
              <a:ext cx="4448034" cy="292388"/>
              <a:chOff x="2457450" y="4948558"/>
              <a:chExt cx="4448034" cy="292388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7450" y="5027306"/>
                <a:ext cx="151177" cy="113383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2520950" y="4948558"/>
                <a:ext cx="438453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Primarily used for long-term treatment of opioid addiction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2200828" y="5071216"/>
            <a:ext cx="3196741" cy="307777"/>
            <a:chOff x="1904574" y="2286000"/>
            <a:chExt cx="3196741" cy="307777"/>
          </a:xfrm>
        </p:grpSpPr>
        <p:sp>
          <p:nvSpPr>
            <p:cNvPr id="61" name="TextBox 60"/>
            <p:cNvSpPr txBox="1"/>
            <p:nvPr/>
          </p:nvSpPr>
          <p:spPr>
            <a:xfrm>
              <a:off x="2021626" y="2286000"/>
              <a:ext cx="3079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Nalmefene</a:t>
              </a:r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Comparison. </a:t>
              </a:r>
              <a:r>
                <a:rPr lang="en-US" sz="1400" dirty="0" err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Nalmefene</a:t>
              </a:r>
              <a:r>
                <a: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:</a:t>
              </a: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2400299" y="5286581"/>
            <a:ext cx="4298955" cy="1156235"/>
            <a:chOff x="2400299" y="5206571"/>
            <a:chExt cx="4298955" cy="1156235"/>
          </a:xfrm>
        </p:grpSpPr>
        <p:grpSp>
          <p:nvGrpSpPr>
            <p:cNvPr id="64" name="Group 63"/>
            <p:cNvGrpSpPr/>
            <p:nvPr/>
          </p:nvGrpSpPr>
          <p:grpSpPr>
            <a:xfrm>
              <a:off x="2400299" y="5206571"/>
              <a:ext cx="1167002" cy="292388"/>
              <a:chOff x="2438399" y="4415361"/>
              <a:chExt cx="1167002" cy="292388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2518244" y="4415361"/>
                <a:ext cx="108715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Longer T1/2</a:t>
                </a: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38399" y="4498828"/>
                <a:ext cx="151177" cy="113383"/>
              </a:xfrm>
              <a:prstGeom prst="rect">
                <a:avLst/>
              </a:prstGeom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2400299" y="5415543"/>
              <a:ext cx="1687663" cy="292388"/>
              <a:chOff x="2451100" y="4652131"/>
              <a:chExt cx="1687663" cy="292388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2514600" y="4652131"/>
                <a:ext cx="1624163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be taken orally</a:t>
                </a:r>
              </a:p>
            </p:txBody>
          </p:sp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1100" y="4746716"/>
                <a:ext cx="151177" cy="113383"/>
              </a:xfrm>
              <a:prstGeom prst="rect">
                <a:avLst/>
              </a:prstGeom>
            </p:spPr>
          </p:pic>
        </p:grpSp>
        <p:grpSp>
          <p:nvGrpSpPr>
            <p:cNvPr id="66" name="Group 65"/>
            <p:cNvGrpSpPr/>
            <p:nvPr/>
          </p:nvGrpSpPr>
          <p:grpSpPr>
            <a:xfrm>
              <a:off x="2400299" y="5628670"/>
              <a:ext cx="1017607" cy="292388"/>
              <a:chOff x="2457450" y="4837460"/>
              <a:chExt cx="1017607" cy="292388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7450" y="4916208"/>
                <a:ext cx="151177" cy="113383"/>
              </a:xfrm>
              <a:prstGeom prst="rect">
                <a:avLst/>
              </a:prstGeom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2520950" y="4837460"/>
                <a:ext cx="95410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Expensive</a:t>
                </a: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2400299" y="5844808"/>
              <a:ext cx="3608060" cy="292388"/>
              <a:chOff x="2457450" y="4863098"/>
              <a:chExt cx="3608060" cy="292388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7450" y="4941846"/>
                <a:ext cx="151177" cy="113383"/>
              </a:xfrm>
              <a:prstGeom prst="rect">
                <a:avLst/>
              </a:prstGeom>
            </p:spPr>
          </p:pic>
          <p:sp>
            <p:nvSpPr>
              <p:cNvPr id="75" name="TextBox 74"/>
              <p:cNvSpPr txBox="1"/>
              <p:nvPr/>
            </p:nvSpPr>
            <p:spPr>
              <a:xfrm>
                <a:off x="2520950" y="4863098"/>
                <a:ext cx="354456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More universal antagonist: MOR, KOR, DOR </a:t>
                </a: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2400299" y="6070418"/>
              <a:ext cx="4298955" cy="292388"/>
              <a:chOff x="2457450" y="4905828"/>
              <a:chExt cx="4298955" cy="292388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7450" y="4984576"/>
                <a:ext cx="151177" cy="113383"/>
              </a:xfrm>
              <a:prstGeom prst="rect">
                <a:avLst/>
              </a:prstGeom>
            </p:spPr>
          </p:pic>
          <p:sp>
            <p:nvSpPr>
              <p:cNvPr id="79" name="TextBox 78"/>
              <p:cNvSpPr txBox="1"/>
              <p:nvPr/>
            </p:nvSpPr>
            <p:spPr>
              <a:xfrm>
                <a:off x="2520950" y="4905828"/>
                <a:ext cx="423545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Primarily used for management of alcohol dependence</a:t>
                </a: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1219200" y="3024684"/>
            <a:ext cx="755249" cy="629032"/>
            <a:chOff x="4457700" y="3947241"/>
            <a:chExt cx="755249" cy="629032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2" name="Group 81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83" name="Freeform 82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23</a:t>
                </a: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67000" y="4005789"/>
            <a:ext cx="188385" cy="141289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5006261" y="3291207"/>
            <a:ext cx="2124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…or an inverse agonist?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57418" y="3769860"/>
            <a:ext cx="188385" cy="14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466" y="1478289"/>
            <a:ext cx="5944268" cy="4575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867400"/>
            <a:ext cx="2294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 Rounded MT Bold" pitchFamily="34" charset="0"/>
              </a:rPr>
              <a:t>New York Times, January 2017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8" name="TextBox 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235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8" name="TextBox 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03689"/>
            <a:ext cx="5736375" cy="5033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666" y="1738475"/>
            <a:ext cx="2550004" cy="45643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1193" y="5181599"/>
            <a:ext cx="5309308" cy="481013"/>
          </a:xfrm>
          <a:custGeom>
            <a:avLst/>
            <a:gdLst>
              <a:gd name="connsiteX0" fmla="*/ 0 w 4206502"/>
              <a:gd name="connsiteY0" fmla="*/ 0 h 152400"/>
              <a:gd name="connsiteX1" fmla="*/ 4206502 w 4206502"/>
              <a:gd name="connsiteY1" fmla="*/ 0 h 152400"/>
              <a:gd name="connsiteX2" fmla="*/ 4206502 w 4206502"/>
              <a:gd name="connsiteY2" fmla="*/ 152400 h 152400"/>
              <a:gd name="connsiteX3" fmla="*/ 0 w 4206502"/>
              <a:gd name="connsiteY3" fmla="*/ 152400 h 152400"/>
              <a:gd name="connsiteX4" fmla="*/ 0 w 4206502"/>
              <a:gd name="connsiteY4" fmla="*/ 0 h 152400"/>
              <a:gd name="connsiteX0" fmla="*/ 0 w 4206502"/>
              <a:gd name="connsiteY0" fmla="*/ 0 h 152400"/>
              <a:gd name="connsiteX1" fmla="*/ 4206502 w 4206502"/>
              <a:gd name="connsiteY1" fmla="*/ 0 h 152400"/>
              <a:gd name="connsiteX2" fmla="*/ 4206502 w 4206502"/>
              <a:gd name="connsiteY2" fmla="*/ 152400 h 152400"/>
              <a:gd name="connsiteX3" fmla="*/ 80963 w 4206502"/>
              <a:gd name="connsiteY3" fmla="*/ 147638 h 152400"/>
              <a:gd name="connsiteX4" fmla="*/ 0 w 4206502"/>
              <a:gd name="connsiteY4" fmla="*/ 152400 h 152400"/>
              <a:gd name="connsiteX5" fmla="*/ 0 w 4206502"/>
              <a:gd name="connsiteY5" fmla="*/ 0 h 152400"/>
              <a:gd name="connsiteX0" fmla="*/ 47625 w 4206502"/>
              <a:gd name="connsiteY0" fmla="*/ 0 h 152400"/>
              <a:gd name="connsiteX1" fmla="*/ 4206502 w 4206502"/>
              <a:gd name="connsiteY1" fmla="*/ 0 h 152400"/>
              <a:gd name="connsiteX2" fmla="*/ 4206502 w 4206502"/>
              <a:gd name="connsiteY2" fmla="*/ 152400 h 152400"/>
              <a:gd name="connsiteX3" fmla="*/ 80963 w 4206502"/>
              <a:gd name="connsiteY3" fmla="*/ 147638 h 152400"/>
              <a:gd name="connsiteX4" fmla="*/ 0 w 4206502"/>
              <a:gd name="connsiteY4" fmla="*/ 152400 h 152400"/>
              <a:gd name="connsiteX5" fmla="*/ 47625 w 4206502"/>
              <a:gd name="connsiteY5" fmla="*/ 0 h 152400"/>
              <a:gd name="connsiteX0" fmla="*/ 1143000 w 5301877"/>
              <a:gd name="connsiteY0" fmla="*/ 0 h 185738"/>
              <a:gd name="connsiteX1" fmla="*/ 5301877 w 5301877"/>
              <a:gd name="connsiteY1" fmla="*/ 0 h 185738"/>
              <a:gd name="connsiteX2" fmla="*/ 5301877 w 5301877"/>
              <a:gd name="connsiteY2" fmla="*/ 152400 h 185738"/>
              <a:gd name="connsiteX3" fmla="*/ 1176338 w 5301877"/>
              <a:gd name="connsiteY3" fmla="*/ 147638 h 185738"/>
              <a:gd name="connsiteX4" fmla="*/ 0 w 5301877"/>
              <a:gd name="connsiteY4" fmla="*/ 185738 h 185738"/>
              <a:gd name="connsiteX5" fmla="*/ 1143000 w 5301877"/>
              <a:gd name="connsiteY5" fmla="*/ 0 h 185738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0 w 5306639"/>
              <a:gd name="connsiteY3" fmla="*/ 481013 h 481013"/>
              <a:gd name="connsiteX4" fmla="*/ 4762 w 5306639"/>
              <a:gd name="connsiteY4" fmla="*/ 185738 h 481013"/>
              <a:gd name="connsiteX5" fmla="*/ 1147762 w 5306639"/>
              <a:gd name="connsiteY5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0 w 5306639"/>
              <a:gd name="connsiteY3" fmla="*/ 481013 h 481013"/>
              <a:gd name="connsiteX4" fmla="*/ 4762 w 5306639"/>
              <a:gd name="connsiteY4" fmla="*/ 185738 h 481013"/>
              <a:gd name="connsiteX5" fmla="*/ 1147762 w 5306639"/>
              <a:gd name="connsiteY5" fmla="*/ 0 h 481013"/>
              <a:gd name="connsiteX0" fmla="*/ 1147762 w 5306639"/>
              <a:gd name="connsiteY0" fmla="*/ 0 h 502379"/>
              <a:gd name="connsiteX1" fmla="*/ 5306639 w 5306639"/>
              <a:gd name="connsiteY1" fmla="*/ 0 h 502379"/>
              <a:gd name="connsiteX2" fmla="*/ 5306639 w 5306639"/>
              <a:gd name="connsiteY2" fmla="*/ 152400 h 502379"/>
              <a:gd name="connsiteX3" fmla="*/ 900113 w 5306639"/>
              <a:gd name="connsiteY3" fmla="*/ 442913 h 502379"/>
              <a:gd name="connsiteX4" fmla="*/ 0 w 5306639"/>
              <a:gd name="connsiteY4" fmla="*/ 481013 h 502379"/>
              <a:gd name="connsiteX5" fmla="*/ 4762 w 5306639"/>
              <a:gd name="connsiteY5" fmla="*/ 185738 h 502379"/>
              <a:gd name="connsiteX6" fmla="*/ 1147762 w 5306639"/>
              <a:gd name="connsiteY6" fmla="*/ 0 h 502379"/>
              <a:gd name="connsiteX0" fmla="*/ 1147762 w 5306639"/>
              <a:gd name="connsiteY0" fmla="*/ 0 h 492394"/>
              <a:gd name="connsiteX1" fmla="*/ 5306639 w 5306639"/>
              <a:gd name="connsiteY1" fmla="*/ 0 h 492394"/>
              <a:gd name="connsiteX2" fmla="*/ 5306639 w 5306639"/>
              <a:gd name="connsiteY2" fmla="*/ 152400 h 492394"/>
              <a:gd name="connsiteX3" fmla="*/ 800101 w 5306639"/>
              <a:gd name="connsiteY3" fmla="*/ 381001 h 492394"/>
              <a:gd name="connsiteX4" fmla="*/ 0 w 5306639"/>
              <a:gd name="connsiteY4" fmla="*/ 481013 h 492394"/>
              <a:gd name="connsiteX5" fmla="*/ 4762 w 5306639"/>
              <a:gd name="connsiteY5" fmla="*/ 185738 h 492394"/>
              <a:gd name="connsiteX6" fmla="*/ 1147762 w 5306639"/>
              <a:gd name="connsiteY6" fmla="*/ 0 h 492394"/>
              <a:gd name="connsiteX0" fmla="*/ 1147762 w 5306639"/>
              <a:gd name="connsiteY0" fmla="*/ 0 h 505421"/>
              <a:gd name="connsiteX1" fmla="*/ 5306639 w 5306639"/>
              <a:gd name="connsiteY1" fmla="*/ 0 h 505421"/>
              <a:gd name="connsiteX2" fmla="*/ 5306639 w 5306639"/>
              <a:gd name="connsiteY2" fmla="*/ 152400 h 505421"/>
              <a:gd name="connsiteX3" fmla="*/ 800101 w 5306639"/>
              <a:gd name="connsiteY3" fmla="*/ 381001 h 505421"/>
              <a:gd name="connsiteX4" fmla="*/ 752476 w 5306639"/>
              <a:gd name="connsiteY4" fmla="*/ 490538 h 505421"/>
              <a:gd name="connsiteX5" fmla="*/ 0 w 5306639"/>
              <a:gd name="connsiteY5" fmla="*/ 481013 h 505421"/>
              <a:gd name="connsiteX6" fmla="*/ 4762 w 5306639"/>
              <a:gd name="connsiteY6" fmla="*/ 185738 h 505421"/>
              <a:gd name="connsiteX7" fmla="*/ 1147762 w 5306639"/>
              <a:gd name="connsiteY7" fmla="*/ 0 h 505421"/>
              <a:gd name="connsiteX0" fmla="*/ 1147762 w 5306639"/>
              <a:gd name="connsiteY0" fmla="*/ 0 h 505421"/>
              <a:gd name="connsiteX1" fmla="*/ 5306639 w 5306639"/>
              <a:gd name="connsiteY1" fmla="*/ 0 h 505421"/>
              <a:gd name="connsiteX2" fmla="*/ 5306639 w 5306639"/>
              <a:gd name="connsiteY2" fmla="*/ 152400 h 505421"/>
              <a:gd name="connsiteX3" fmla="*/ 800101 w 5306639"/>
              <a:gd name="connsiteY3" fmla="*/ 381001 h 505421"/>
              <a:gd name="connsiteX4" fmla="*/ 752476 w 5306639"/>
              <a:gd name="connsiteY4" fmla="*/ 490538 h 505421"/>
              <a:gd name="connsiteX5" fmla="*/ 0 w 5306639"/>
              <a:gd name="connsiteY5" fmla="*/ 481013 h 505421"/>
              <a:gd name="connsiteX6" fmla="*/ 4762 w 5306639"/>
              <a:gd name="connsiteY6" fmla="*/ 185738 h 505421"/>
              <a:gd name="connsiteX7" fmla="*/ 1147762 w 5306639"/>
              <a:gd name="connsiteY7" fmla="*/ 0 h 505421"/>
              <a:gd name="connsiteX0" fmla="*/ 1147762 w 5306639"/>
              <a:gd name="connsiteY0" fmla="*/ 0 h 490538"/>
              <a:gd name="connsiteX1" fmla="*/ 5306639 w 5306639"/>
              <a:gd name="connsiteY1" fmla="*/ 0 h 490538"/>
              <a:gd name="connsiteX2" fmla="*/ 5306639 w 5306639"/>
              <a:gd name="connsiteY2" fmla="*/ 152400 h 490538"/>
              <a:gd name="connsiteX3" fmla="*/ 800101 w 5306639"/>
              <a:gd name="connsiteY3" fmla="*/ 381001 h 490538"/>
              <a:gd name="connsiteX4" fmla="*/ 752476 w 5306639"/>
              <a:gd name="connsiteY4" fmla="*/ 490538 h 490538"/>
              <a:gd name="connsiteX5" fmla="*/ 0 w 5306639"/>
              <a:gd name="connsiteY5" fmla="*/ 481013 h 490538"/>
              <a:gd name="connsiteX6" fmla="*/ 4762 w 5306639"/>
              <a:gd name="connsiteY6" fmla="*/ 185738 h 490538"/>
              <a:gd name="connsiteX7" fmla="*/ 1147762 w 5306639"/>
              <a:gd name="connsiteY7" fmla="*/ 0 h 490538"/>
              <a:gd name="connsiteX0" fmla="*/ 1147762 w 5306639"/>
              <a:gd name="connsiteY0" fmla="*/ 0 h 490538"/>
              <a:gd name="connsiteX1" fmla="*/ 5306639 w 5306639"/>
              <a:gd name="connsiteY1" fmla="*/ 0 h 490538"/>
              <a:gd name="connsiteX2" fmla="*/ 5306639 w 5306639"/>
              <a:gd name="connsiteY2" fmla="*/ 152400 h 490538"/>
              <a:gd name="connsiteX3" fmla="*/ 781051 w 5306639"/>
              <a:gd name="connsiteY3" fmla="*/ 347664 h 490538"/>
              <a:gd name="connsiteX4" fmla="*/ 752476 w 5306639"/>
              <a:gd name="connsiteY4" fmla="*/ 490538 h 490538"/>
              <a:gd name="connsiteX5" fmla="*/ 0 w 5306639"/>
              <a:gd name="connsiteY5" fmla="*/ 481013 h 490538"/>
              <a:gd name="connsiteX6" fmla="*/ 4762 w 5306639"/>
              <a:gd name="connsiteY6" fmla="*/ 185738 h 490538"/>
              <a:gd name="connsiteX7" fmla="*/ 1147762 w 5306639"/>
              <a:gd name="connsiteY7" fmla="*/ 0 h 490538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47762 w 5306639"/>
              <a:gd name="connsiteY7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300038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300038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300038 h 481013"/>
              <a:gd name="connsiteX3" fmla="*/ 783432 w 5306639"/>
              <a:gd name="connsiteY3" fmla="*/ 326233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300038 h 481013"/>
              <a:gd name="connsiteX3" fmla="*/ 783432 w 5306639"/>
              <a:gd name="connsiteY3" fmla="*/ 319089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16164"/>
              <a:gd name="connsiteY0" fmla="*/ 0 h 481013"/>
              <a:gd name="connsiteX1" fmla="*/ 5306639 w 5316164"/>
              <a:gd name="connsiteY1" fmla="*/ 0 h 481013"/>
              <a:gd name="connsiteX2" fmla="*/ 5316164 w 5316164"/>
              <a:gd name="connsiteY2" fmla="*/ 309563 h 481013"/>
              <a:gd name="connsiteX3" fmla="*/ 783432 w 5316164"/>
              <a:gd name="connsiteY3" fmla="*/ 319089 h 481013"/>
              <a:gd name="connsiteX4" fmla="*/ 778670 w 5316164"/>
              <a:gd name="connsiteY4" fmla="*/ 481013 h 481013"/>
              <a:gd name="connsiteX5" fmla="*/ 0 w 5316164"/>
              <a:gd name="connsiteY5" fmla="*/ 481013 h 481013"/>
              <a:gd name="connsiteX6" fmla="*/ 4762 w 5316164"/>
              <a:gd name="connsiteY6" fmla="*/ 185738 h 481013"/>
              <a:gd name="connsiteX7" fmla="*/ 1121569 w 5316164"/>
              <a:gd name="connsiteY7" fmla="*/ 152401 h 481013"/>
              <a:gd name="connsiteX8" fmla="*/ 1147762 w 5316164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83432 w 5306639"/>
              <a:gd name="connsiteY3" fmla="*/ 319089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69145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21569 w 5306639"/>
              <a:gd name="connsiteY0" fmla="*/ 4763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21569 w 5306639"/>
              <a:gd name="connsiteY8" fmla="*/ 4763 h 481013"/>
              <a:gd name="connsiteX0" fmla="*/ 1121569 w 5306639"/>
              <a:gd name="connsiteY0" fmla="*/ 4763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21569 w 5306639"/>
              <a:gd name="connsiteY8" fmla="*/ 4763 h 481013"/>
              <a:gd name="connsiteX0" fmla="*/ 1121569 w 5306639"/>
              <a:gd name="connsiteY0" fmla="*/ 4763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7163 h 481013"/>
              <a:gd name="connsiteX8" fmla="*/ 1121569 w 5306639"/>
              <a:gd name="connsiteY8" fmla="*/ 4763 h 481013"/>
              <a:gd name="connsiteX0" fmla="*/ 1124238 w 5309308"/>
              <a:gd name="connsiteY0" fmla="*/ 4763 h 481013"/>
              <a:gd name="connsiteX1" fmla="*/ 5309308 w 5309308"/>
              <a:gd name="connsiteY1" fmla="*/ 0 h 481013"/>
              <a:gd name="connsiteX2" fmla="*/ 5290258 w 5309308"/>
              <a:gd name="connsiteY2" fmla="*/ 319088 h 481013"/>
              <a:gd name="connsiteX3" fmla="*/ 781339 w 5309308"/>
              <a:gd name="connsiteY3" fmla="*/ 314327 h 481013"/>
              <a:gd name="connsiteX4" fmla="*/ 781339 w 5309308"/>
              <a:gd name="connsiteY4" fmla="*/ 481013 h 481013"/>
              <a:gd name="connsiteX5" fmla="*/ 2669 w 5309308"/>
              <a:gd name="connsiteY5" fmla="*/ 481013 h 481013"/>
              <a:gd name="connsiteX6" fmla="*/ 288 w 5309308"/>
              <a:gd name="connsiteY6" fmla="*/ 159545 h 481013"/>
              <a:gd name="connsiteX7" fmla="*/ 1124238 w 5309308"/>
              <a:gd name="connsiteY7" fmla="*/ 157163 h 481013"/>
              <a:gd name="connsiteX8" fmla="*/ 1124238 w 5309308"/>
              <a:gd name="connsiteY8" fmla="*/ 4763 h 48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9308" h="481013">
                <a:moveTo>
                  <a:pt x="1124238" y="4763"/>
                </a:moveTo>
                <a:lnTo>
                  <a:pt x="5309308" y="0"/>
                </a:lnTo>
                <a:lnTo>
                  <a:pt x="5290258" y="319088"/>
                </a:lnTo>
                <a:lnTo>
                  <a:pt x="781339" y="314327"/>
                </a:lnTo>
                <a:cubicBezTo>
                  <a:pt x="780545" y="358777"/>
                  <a:pt x="782133" y="436563"/>
                  <a:pt x="781339" y="481013"/>
                </a:cubicBezTo>
                <a:lnTo>
                  <a:pt x="2669" y="481013"/>
                </a:lnTo>
                <a:cubicBezTo>
                  <a:pt x="4256" y="382588"/>
                  <a:pt x="-1299" y="257970"/>
                  <a:pt x="288" y="159545"/>
                </a:cubicBezTo>
                <a:lnTo>
                  <a:pt x="1124238" y="157163"/>
                </a:lnTo>
                <a:lnTo>
                  <a:pt x="1124238" y="4763"/>
                </a:lnTo>
                <a:close/>
              </a:path>
            </a:pathLst>
          </a:custGeom>
          <a:solidFill>
            <a:srgbClr val="FFFF0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97352"/>
            <a:ext cx="1214037" cy="1927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06663" y="457200"/>
            <a:ext cx="970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Quiz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94964" y="2031132"/>
            <a:ext cx="991737" cy="495472"/>
            <a:chOff x="5752632" y="1538249"/>
            <a:chExt cx="650549" cy="306070"/>
          </a:xfrm>
        </p:grpSpPr>
        <p:sp>
          <p:nvSpPr>
            <p:cNvPr id="11" name="Freeform 10"/>
            <p:cNvSpPr/>
            <p:nvPr/>
          </p:nvSpPr>
          <p:spPr>
            <a:xfrm>
              <a:off x="5752632" y="1538249"/>
              <a:ext cx="650549" cy="306070"/>
            </a:xfrm>
            <a:custGeom>
              <a:avLst/>
              <a:gdLst>
                <a:gd name="connsiteX0" fmla="*/ 0 w 2544702"/>
                <a:gd name="connsiteY0" fmla="*/ 870775 h 1454166"/>
                <a:gd name="connsiteX1" fmla="*/ 361950 w 2544702"/>
                <a:gd name="connsiteY1" fmla="*/ 880300 h 1454166"/>
                <a:gd name="connsiteX2" fmla="*/ 885825 w 2544702"/>
                <a:gd name="connsiteY2" fmla="*/ 175450 h 1454166"/>
                <a:gd name="connsiteX3" fmla="*/ 2314575 w 2544702"/>
                <a:gd name="connsiteY3" fmla="*/ 89725 h 1454166"/>
                <a:gd name="connsiteX4" fmla="*/ 2400300 w 2544702"/>
                <a:gd name="connsiteY4" fmla="*/ 1289875 h 1454166"/>
                <a:gd name="connsiteX5" fmla="*/ 904875 w 2544702"/>
                <a:gd name="connsiteY5" fmla="*/ 1404175 h 1454166"/>
                <a:gd name="connsiteX6" fmla="*/ 66675 w 2544702"/>
                <a:gd name="connsiteY6" fmla="*/ 918400 h 1454166"/>
                <a:gd name="connsiteX0" fmla="*/ 0 w 2544702"/>
                <a:gd name="connsiteY0" fmla="*/ 870775 h 1457493"/>
                <a:gd name="connsiteX1" fmla="*/ 361950 w 2544702"/>
                <a:gd name="connsiteY1" fmla="*/ 880300 h 1457493"/>
                <a:gd name="connsiteX2" fmla="*/ 885825 w 2544702"/>
                <a:gd name="connsiteY2" fmla="*/ 175450 h 1457493"/>
                <a:gd name="connsiteX3" fmla="*/ 2314575 w 2544702"/>
                <a:gd name="connsiteY3" fmla="*/ 89725 h 1457493"/>
                <a:gd name="connsiteX4" fmla="*/ 2400300 w 2544702"/>
                <a:gd name="connsiteY4" fmla="*/ 1289875 h 1457493"/>
                <a:gd name="connsiteX5" fmla="*/ 904875 w 2544702"/>
                <a:gd name="connsiteY5" fmla="*/ 1404175 h 1457493"/>
                <a:gd name="connsiteX6" fmla="*/ 0 w 2544702"/>
                <a:gd name="connsiteY6" fmla="*/ 870775 h 1457493"/>
                <a:gd name="connsiteX0" fmla="*/ 0 w 2584418"/>
                <a:gd name="connsiteY0" fmla="*/ 786270 h 1366647"/>
                <a:gd name="connsiteX1" fmla="*/ 361950 w 2584418"/>
                <a:gd name="connsiteY1" fmla="*/ 795795 h 1366647"/>
                <a:gd name="connsiteX2" fmla="*/ 885825 w 2584418"/>
                <a:gd name="connsiteY2" fmla="*/ 90945 h 1366647"/>
                <a:gd name="connsiteX3" fmla="*/ 2393156 w 2584418"/>
                <a:gd name="connsiteY3" fmla="*/ 131427 h 1366647"/>
                <a:gd name="connsiteX4" fmla="*/ 2400300 w 2584418"/>
                <a:gd name="connsiteY4" fmla="*/ 1205370 h 1366647"/>
                <a:gd name="connsiteX5" fmla="*/ 904875 w 2584418"/>
                <a:gd name="connsiteY5" fmla="*/ 1319670 h 1366647"/>
                <a:gd name="connsiteX6" fmla="*/ 0 w 2584418"/>
                <a:gd name="connsiteY6" fmla="*/ 786270 h 1366647"/>
                <a:gd name="connsiteX0" fmla="*/ 0 w 2593856"/>
                <a:gd name="connsiteY0" fmla="*/ 767836 h 1346518"/>
                <a:gd name="connsiteX1" fmla="*/ 361950 w 2593856"/>
                <a:gd name="connsiteY1" fmla="*/ 777361 h 1346518"/>
                <a:gd name="connsiteX2" fmla="*/ 885825 w 2593856"/>
                <a:gd name="connsiteY2" fmla="*/ 72511 h 1346518"/>
                <a:gd name="connsiteX3" fmla="*/ 2409825 w 2593856"/>
                <a:gd name="connsiteY3" fmla="*/ 148711 h 1346518"/>
                <a:gd name="connsiteX4" fmla="*/ 2400300 w 2593856"/>
                <a:gd name="connsiteY4" fmla="*/ 1186936 h 1346518"/>
                <a:gd name="connsiteX5" fmla="*/ 904875 w 2593856"/>
                <a:gd name="connsiteY5" fmla="*/ 1301236 h 1346518"/>
                <a:gd name="connsiteX6" fmla="*/ 0 w 2593856"/>
                <a:gd name="connsiteY6" fmla="*/ 767836 h 134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3856" h="1346518">
                  <a:moveTo>
                    <a:pt x="0" y="767836"/>
                  </a:moveTo>
                  <a:cubicBezTo>
                    <a:pt x="107156" y="830542"/>
                    <a:pt x="214313" y="893248"/>
                    <a:pt x="361950" y="777361"/>
                  </a:cubicBezTo>
                  <a:cubicBezTo>
                    <a:pt x="509587" y="661474"/>
                    <a:pt x="544513" y="177286"/>
                    <a:pt x="885825" y="72511"/>
                  </a:cubicBezTo>
                  <a:cubicBezTo>
                    <a:pt x="1227138" y="-32264"/>
                    <a:pt x="2157413" y="-37027"/>
                    <a:pt x="2409825" y="148711"/>
                  </a:cubicBezTo>
                  <a:cubicBezTo>
                    <a:pt x="2662238" y="334448"/>
                    <a:pt x="2651125" y="994849"/>
                    <a:pt x="2400300" y="1186936"/>
                  </a:cubicBezTo>
                  <a:cubicBezTo>
                    <a:pt x="2149475" y="1379023"/>
                    <a:pt x="1304925" y="1371086"/>
                    <a:pt x="904875" y="1301236"/>
                  </a:cubicBezTo>
                  <a:cubicBezTo>
                    <a:pt x="504825" y="1231386"/>
                    <a:pt x="224631" y="979767"/>
                    <a:pt x="0" y="767836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5967699" y="1584831"/>
              <a:ext cx="280966" cy="209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600" dirty="0">
                  <a:solidFill>
                    <a:schemeClr val="bg1"/>
                  </a:solidFill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24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74"/>
          <a:stretch/>
        </p:blipFill>
        <p:spPr>
          <a:xfrm>
            <a:off x="7073645" y="2014040"/>
            <a:ext cx="912614" cy="156736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51206" y="3666146"/>
            <a:ext cx="1610822" cy="369332"/>
            <a:chOff x="551206" y="4428146"/>
            <a:chExt cx="1610822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754591" y="4428146"/>
              <a:ext cx="140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opiate-free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206" y="4512033"/>
              <a:ext cx="305225" cy="22891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15" y="1954218"/>
            <a:ext cx="764211" cy="172329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905735" y="3666146"/>
            <a:ext cx="3037865" cy="369332"/>
            <a:chOff x="3042976" y="4428146"/>
            <a:chExt cx="3037865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3260034" y="4428146"/>
              <a:ext cx="28208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 Rounded MT Bold" pitchFamily="34" charset="0"/>
                </a:rPr>
                <a:t>taking opiates for pain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976" y="4494086"/>
              <a:ext cx="305225" cy="228919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2905735" y="3980920"/>
            <a:ext cx="2790240" cy="369332"/>
            <a:chOff x="3042976" y="4742920"/>
            <a:chExt cx="2790240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3255010" y="4742920"/>
              <a:ext cx="2578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 Rounded MT Bold" pitchFamily="34" charset="0"/>
                </a:rPr>
                <a:t>never abused opiates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976" y="4824445"/>
              <a:ext cx="305225" cy="22891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096000" y="3666146"/>
            <a:ext cx="2828414" cy="369332"/>
            <a:chOff x="6096000" y="4428146"/>
            <a:chExt cx="2828414" cy="36933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527443"/>
              <a:ext cx="284638" cy="21347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318380" y="4428146"/>
              <a:ext cx="2606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dependent on opiates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96000" y="3980920"/>
            <a:ext cx="2641540" cy="615738"/>
            <a:chOff x="6096000" y="4742920"/>
            <a:chExt cx="2641540" cy="61573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842217"/>
              <a:ext cx="284638" cy="21347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318380" y="4742920"/>
              <a:ext cx="2338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currently under the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35472" y="4989326"/>
              <a:ext cx="240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influence of opiates</a:t>
              </a: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8766" y="5312697"/>
            <a:ext cx="332991" cy="15190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3547" y="5320316"/>
            <a:ext cx="332991" cy="15190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6383" y="5305245"/>
            <a:ext cx="332991" cy="151907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377693" y="5178362"/>
            <a:ext cx="2108707" cy="384238"/>
            <a:chOff x="3377693" y="5178362"/>
            <a:chExt cx="2108707" cy="38423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693" y="5178362"/>
              <a:ext cx="842279" cy="38423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258948" y="5178362"/>
              <a:ext cx="1227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Naloxone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08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254 C -0.02882 -0.00324 -0.04011 -0.00116 -0.06493 -0.0081 C -0.07188 -0.0125 -0.07986 -0.01412 -0.08733 -0.01574 C -0.09236 -0.01921 -0.09861 -0.02106 -0.10399 -0.02361 C -0.11441 -0.02847 -0.12292 -0.04097 -0.13316 -0.04583 C -0.13837 -0.05231 -0.14011 -0.05949 -0.1441 -0.0669 C -0.1467 -0.09213 -0.14584 -0.0875 -0.14479 -0.13125 C -0.14427 -0.15393 -0.13247 -0.17014 -0.11736 -0.17801 C -0.11354 -0.18009 -0.11215 -0.18333 -0.10816 -0.18472 C -0.10452 -0.18796 -0.09983 -0.19282 -0.09566 -0.19467 C -0.09236 -0.19907 -0.0849 -0.20694 -0.0849 -0.20671 C -0.08247 -0.21296 -0.07882 -0.21713 -0.07587 -0.22245 C -0.07413 -0.22916 -0.06858 -0.23935 -0.0658 -0.24583 C -0.06406 -0.25393 -0.05938 -0.26088 -0.05729 -0.26921 C -0.0559 -0.28171 -0.05365 -0.29352 -0.05191 -0.30578 C -0.05035 -0.33078 -0.04497 -0.36018 -0.05243 -0.38356 C -0.0559 -0.39444 -0.06459 -0.39768 -0.06927 -0.40694 C -0.07066 -0.41412 -0.06858 -0.40602 -0.0724 -0.41366 C -0.07448 -0.41782 -0.075 -0.42477 -0.07674 -0.42916 C -0.07899 -0.43565 -0.08281 -0.44143 -0.0849 -0.44791 C -0.08681 -0.45347 -0.0882 -0.45833 -0.09063 -0.46366 C -0.09149 -0.46967 -0.09375 -0.47268 -0.09566 -0.47801 C -0.0974 -0.48935 -0.09844 -0.49028 -0.09653 -0.50254 C -0.09584 -0.50648 -0.09254 -0.50879 -0.09149 -0.5125 C -0.08993 -0.51828 -0.0908 -0.51458 -0.08906 -0.52361 C -0.08872 -0.525 -0.0882 -0.52801 -0.0882 -0.52778 C -0.08854 -0.55208 -0.08212 -0.59676 -0.10486 -0.61018 C -0.10677 -0.61134 -0.11597 -0.6125 -0.11649 -0.6125 C -0.12136 -0.61551 -0.12552 -0.6162 -0.13073 -0.61805 C -0.13854 -0.61736 -0.14618 -0.61666 -0.15399 -0.61574 C -0.16215 -0.61458 -0.1717 -0.60532 -0.17813 -0.59907 C -0.18299 -0.59444 -0.1875 -0.58125 -0.19236 -0.57477 C -0.1941 -0.56782 -0.19861 -0.56412 -0.20243 -0.55903 C -0.20469 -0.54884 -0.2092 -0.53981 -0.21406 -0.53125 C -0.21493 -0.52801 -0.21563 -0.52453 -0.21649 -0.52129 C -0.21719 -0.50879 -0.21736 -0.49606 -0.21823 -0.48356 C -0.21858 -0.47778 -0.2217 -0.47153 -0.22396 -0.4669 C -0.22448 -0.46574 -0.2257 -0.46366 -0.2257 -0.46342 C -0.22761 -0.45625 -0.22952 -0.45254 -0.2349 -0.45023 C -0.23542 -0.44907 -0.23577 -0.44768 -0.23646 -0.44699 C -0.23715 -0.44629 -0.23837 -0.44676 -0.23906 -0.44583 C -0.23976 -0.44491 -0.23941 -0.44352 -0.23993 -0.44236 C -0.2408 -0.44004 -0.24323 -0.43588 -0.24323 -0.43565 C -0.24445 -0.43125 -0.24618 -0.42731 -0.2474 -0.42245 C -0.24774 -0.42129 -0.24827 -0.41921 -0.24827 -0.41898 C -0.24688 -0.39352 -0.25677 -0.41504 -0.25452 -0.40486 C -0.25382 -0.40162 -0.25399 -0.39143 -0.25399 -0.3912 " pathEditMode="relative" rAng="0" ptsTypes="fffffffffffffffffffffffffffffffffffffffffffffff">
                                      <p:cBhvr>
                                        <p:cTn id="5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-3071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-7.40741E-7 C -0.00364 -0.0007 -0.00711 -0.00116 -0.01076 -0.00185 C -0.01267 -0.00232 -0.01666 -0.00301 -0.01666 -0.00301 C -0.02187 -0.00579 -0.01701 -0.00347 -0.02656 -0.00556 C -0.02968 -0.00625 -0.03576 -0.00741 -0.03576 -0.00741 C -0.04166 -0.01042 -0.04704 -0.01273 -0.05329 -0.01412 C -0.05659 -0.01713 -0.06492 -0.01852 -0.06492 -0.01852 C -0.06579 -0.01898 -0.06666 -0.01921 -0.06735 -0.01968 C -0.06909 -0.02107 -0.07065 -0.02222 -0.07239 -0.02315 C -0.07465 -0.02431 -0.0769 -0.02431 -0.07916 -0.02523 C -0.08454 -0.03033 -0.09409 -0.03357 -0.10069 -0.03773 C -0.10485 -0.04005 -0.10867 -0.04398 -0.11249 -0.04769 C -0.11336 -0.04884 -0.11388 -0.0507 -0.11492 -0.05208 C -0.11666 -0.05394 -0.12083 -0.05764 -0.12083 -0.05764 C -0.12343 -0.06227 -0.12638 -0.06505 -0.12916 -0.06968 C -0.13142 -0.08079 -0.13888 -0.08935 -0.14079 -0.10093 C -0.14461 -0.12408 -0.14322 -0.14954 -0.14826 -0.17199 C -0.15034 -0.19375 -0.15103 -0.19352 -0.14912 -0.21852 C -0.14808 -0.23218 -0.13819 -0.24213 -0.13246 -0.25185 C -0.12968 -0.25648 -0.1269 -0.26528 -0.12499 -0.26968 C -0.12412 -0.27176 -0.12204 -0.27245 -0.12083 -0.27408 C -0.11319 -0.28426 -0.10485 -0.29167 -0.09652 -0.30093 C -0.09322 -0.30833 -0.0901 -0.31273 -0.08489 -0.31759 C -0.08385 -0.32037 -0.08367 -0.32384 -0.08246 -0.32639 C -0.08159 -0.32824 -0.08003 -0.32917 -0.07916 -0.33079 C -0.07812 -0.3331 -0.0776 -0.33565 -0.07656 -0.3375 C -0.07586 -0.33912 -0.07499 -0.34074 -0.07412 -0.3419 C -0.07065 -0.35509 -0.06805 -0.36898 -0.06406 -0.38195 C -0.06162 -0.40648 -0.05781 -0.43056 -0.05572 -0.45533 C -0.05624 -0.48588 -0.05694 -0.5125 -0.05902 -0.5419 C -0.05867 -0.55486 -0.0611 -0.56875 -0.05746 -0.58079 C -0.05537 -0.5875 -0.04774 -0.59375 -0.04409 -0.59861 C -0.03541 -0.61019 -0.02551 -0.6162 -0.01492 -0.62315 C -0.00971 -0.62662 -0.00746 -0.63148 -0.00156 -0.63426 C 0.00904 -0.63912 0.02067 -0.63495 0.03178 -0.63519 C 0.04671 -0.63449 0.05678 -0.63357 0.07015 -0.62755 C 0.0731 -0.62338 0.07518 -0.62431 0.07848 -0.62083 C 0.08004 -0.61921 0.08126 -0.61713 0.08265 -0.61528 C 0.08334 -0.61435 0.08421 -0.61366 0.08508 -0.61296 C 0.08542 -0.61158 0.08525 -0.60972 0.08594 -0.60857 C 0.08785 -0.60579 0.09254 -0.60185 0.09254 -0.60185 C 0.09636 -0.59259 0.10088 -0.58403 0.10348 -0.57408 C 0.10452 -0.56551 0.10608 -0.55903 0.10765 -0.55093 C 0.1073 -0.5294 0.1073 -0.50787 0.10678 -0.48634 C 0.10643 -0.4706 0.10122 -0.44908 0.08838 -0.44537 C 0.07952 -0.4456 0.07067 -0.44583 0.06181 -0.4463 C 0.05765 -0.44653 0.05348 -0.44653 0.04931 -0.44745 C 0.04758 -0.44792 0.04428 -0.44977 0.04428 -0.44977 C 0.04237 -0.43171 0.04515 -0.40995 0.04515 -0.3919 " pathEditMode="relative" ptsTypes="ffffffffffffffffffffffffffffffffffffffffffffffffA">
                                      <p:cBhvr>
                                        <p:cTn id="5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5.18519E-6 C -0.02934 -0.0058 -0.05886 -0.01853 -0.08664 -0.03219 C -0.10122 -0.03936 -0.11459 -0.04607 -0.1191 -0.06899 C -0.11841 -0.09214 -0.11945 -0.10695 -0.10504 -0.12015 C -0.10295 -0.12802 -0.09132 -0.13265 -0.08577 -0.1345 C -0.06476 -0.14121 -0.0441 -0.14862 -0.02257 -0.15232 C -0.01893 -0.15371 -0.01528 -0.15418 -0.01164 -0.15556 C -0.01077 -0.15603 -0.01007 -0.15742 -0.0092 -0.15788 C -0.00816 -0.15834 -0.00191 -0.15973 -0.00087 -0.15996 C 0.01232 -0.16598 0.02586 -0.16945 0.03993 -0.17107 C 0.04913 -0.17478 0.05902 -0.1764 0.0684 -0.17894 C 0.07882 -0.18635 0.09097 -0.19006 0.10173 -0.19677 C 0.10573 -0.19931 0.10972 -0.19955 0.11336 -0.20348 C 0.12239 -0.2132 0.13402 -0.22594 0.13923 -0.24006 C 0.14253 -0.24931 0.14045 -0.24492 0.14583 -0.25348 C 0.15503 -0.28936 0.15173 -0.27478 0.15659 -0.29677 C 0.15746 -0.30811 0.15868 -0.31899 0.16007 -0.3301 C 0.16111 -0.36737 0.16024 -0.40742 0.15243 -0.4433 C 0.14948 -0.45719 0.14583 -0.46945 0.1408 -0.48219 C 0.13906 -0.48658 0.13576 -0.49561 0.13576 -0.49561 C 0.13524 -0.5051 0.13402 -0.5139 0.13333 -0.52339 C 0.13402 -0.53056 0.13281 -0.53936 0.13663 -0.54445 C 0.13993 -0.54908 0.14548 -0.54955 0.15 -0.55232 C 0.16493 -0.56135 0.15677 -0.55881 0.16666 -0.56112 C 0.17552 -0.56783 0.18489 -0.572 0.19496 -0.57339 C 0.20434 -0.58172 0.21562 -0.58496 0.22673 -0.58774 C 0.23784 -0.59353 0.24982 -0.59793 0.26163 -0.60001 C 0.27812 -0.60857 0.29843 -0.61019 0.3158 -0.61459 C 0.31875 -0.61529 0.32187 -0.61506 0.325 -0.61552 C 0.33003 -0.61621 0.33993 -0.61783 0.33993 -0.61783 C 0.35295 -0.61737 0.36614 -0.61737 0.37916 -0.61668 C 0.3842 -0.61644 0.38663 -0.61181 0.3908 -0.60904 C 0.39757 -0.60441 0.40451 -0.6014 0.41163 -0.59885 C 0.42048 -0.58705 0.43229 -0.57848 0.4434 -0.57107 C 0.44722 -0.56853 0.45017 -0.56413 0.45416 -0.56228 C 0.4592 -0.55742 0.46371 -0.54955 0.46666 -0.54237 C 0.46753 -0.53751 0.46909 -0.53265 0.46996 -0.52779 C 0.47066 -0.52408 0.4717 -0.51668 0.4717 -0.51668 C 0.47083 -0.49283 0.47534 -0.48705 0.46007 -0.48126 C 0.4592 -0.4801 0.4585 -0.47848 0.45746 -0.47779 C 0.45573 -0.47663 0.45173 -0.4757 0.45173 -0.4757 C 0.44861 -0.47293 0.44531 -0.47154 0.44166 -0.47015 C 0.4335 -0.46228 0.42187 -0.4639 0.4125 -0.46228 C 0.40798 -0.45788 0.40295 -0.45487 0.39757 -0.45232 C 0.39652 -0.44955 0.39496 -0.44723 0.39409 -0.44445 C 0.39271 -0.44006 0.39288 -0.43728 0.3908 -0.43334 C 0.38975 -0.42663 0.38941 -0.42015 0.38836 -0.41344 C 0.3875 -0.4007 0.3875 -0.40533 0.3875 -0.40001 " pathEditMode="relative" ptsTypes="fffffffffffffffffffffffffffffffffffffffffffffffA">
                                      <p:cBhvr>
                                        <p:cTn id="60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97352"/>
            <a:ext cx="1214037" cy="1927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06663" y="457200"/>
            <a:ext cx="970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Quiz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94964" y="2031132"/>
            <a:ext cx="991737" cy="495472"/>
            <a:chOff x="5752632" y="1538249"/>
            <a:chExt cx="650549" cy="306070"/>
          </a:xfrm>
        </p:grpSpPr>
        <p:sp>
          <p:nvSpPr>
            <p:cNvPr id="11" name="Freeform 10"/>
            <p:cNvSpPr/>
            <p:nvPr/>
          </p:nvSpPr>
          <p:spPr>
            <a:xfrm>
              <a:off x="5752632" y="1538249"/>
              <a:ext cx="650549" cy="306070"/>
            </a:xfrm>
            <a:custGeom>
              <a:avLst/>
              <a:gdLst>
                <a:gd name="connsiteX0" fmla="*/ 0 w 2544702"/>
                <a:gd name="connsiteY0" fmla="*/ 870775 h 1454166"/>
                <a:gd name="connsiteX1" fmla="*/ 361950 w 2544702"/>
                <a:gd name="connsiteY1" fmla="*/ 880300 h 1454166"/>
                <a:gd name="connsiteX2" fmla="*/ 885825 w 2544702"/>
                <a:gd name="connsiteY2" fmla="*/ 175450 h 1454166"/>
                <a:gd name="connsiteX3" fmla="*/ 2314575 w 2544702"/>
                <a:gd name="connsiteY3" fmla="*/ 89725 h 1454166"/>
                <a:gd name="connsiteX4" fmla="*/ 2400300 w 2544702"/>
                <a:gd name="connsiteY4" fmla="*/ 1289875 h 1454166"/>
                <a:gd name="connsiteX5" fmla="*/ 904875 w 2544702"/>
                <a:gd name="connsiteY5" fmla="*/ 1404175 h 1454166"/>
                <a:gd name="connsiteX6" fmla="*/ 66675 w 2544702"/>
                <a:gd name="connsiteY6" fmla="*/ 918400 h 1454166"/>
                <a:gd name="connsiteX0" fmla="*/ 0 w 2544702"/>
                <a:gd name="connsiteY0" fmla="*/ 870775 h 1457493"/>
                <a:gd name="connsiteX1" fmla="*/ 361950 w 2544702"/>
                <a:gd name="connsiteY1" fmla="*/ 880300 h 1457493"/>
                <a:gd name="connsiteX2" fmla="*/ 885825 w 2544702"/>
                <a:gd name="connsiteY2" fmla="*/ 175450 h 1457493"/>
                <a:gd name="connsiteX3" fmla="*/ 2314575 w 2544702"/>
                <a:gd name="connsiteY3" fmla="*/ 89725 h 1457493"/>
                <a:gd name="connsiteX4" fmla="*/ 2400300 w 2544702"/>
                <a:gd name="connsiteY4" fmla="*/ 1289875 h 1457493"/>
                <a:gd name="connsiteX5" fmla="*/ 904875 w 2544702"/>
                <a:gd name="connsiteY5" fmla="*/ 1404175 h 1457493"/>
                <a:gd name="connsiteX6" fmla="*/ 0 w 2544702"/>
                <a:gd name="connsiteY6" fmla="*/ 870775 h 1457493"/>
                <a:gd name="connsiteX0" fmla="*/ 0 w 2584418"/>
                <a:gd name="connsiteY0" fmla="*/ 786270 h 1366647"/>
                <a:gd name="connsiteX1" fmla="*/ 361950 w 2584418"/>
                <a:gd name="connsiteY1" fmla="*/ 795795 h 1366647"/>
                <a:gd name="connsiteX2" fmla="*/ 885825 w 2584418"/>
                <a:gd name="connsiteY2" fmla="*/ 90945 h 1366647"/>
                <a:gd name="connsiteX3" fmla="*/ 2393156 w 2584418"/>
                <a:gd name="connsiteY3" fmla="*/ 131427 h 1366647"/>
                <a:gd name="connsiteX4" fmla="*/ 2400300 w 2584418"/>
                <a:gd name="connsiteY4" fmla="*/ 1205370 h 1366647"/>
                <a:gd name="connsiteX5" fmla="*/ 904875 w 2584418"/>
                <a:gd name="connsiteY5" fmla="*/ 1319670 h 1366647"/>
                <a:gd name="connsiteX6" fmla="*/ 0 w 2584418"/>
                <a:gd name="connsiteY6" fmla="*/ 786270 h 1366647"/>
                <a:gd name="connsiteX0" fmla="*/ 0 w 2593856"/>
                <a:gd name="connsiteY0" fmla="*/ 767836 h 1346518"/>
                <a:gd name="connsiteX1" fmla="*/ 361950 w 2593856"/>
                <a:gd name="connsiteY1" fmla="*/ 777361 h 1346518"/>
                <a:gd name="connsiteX2" fmla="*/ 885825 w 2593856"/>
                <a:gd name="connsiteY2" fmla="*/ 72511 h 1346518"/>
                <a:gd name="connsiteX3" fmla="*/ 2409825 w 2593856"/>
                <a:gd name="connsiteY3" fmla="*/ 148711 h 1346518"/>
                <a:gd name="connsiteX4" fmla="*/ 2400300 w 2593856"/>
                <a:gd name="connsiteY4" fmla="*/ 1186936 h 1346518"/>
                <a:gd name="connsiteX5" fmla="*/ 904875 w 2593856"/>
                <a:gd name="connsiteY5" fmla="*/ 1301236 h 1346518"/>
                <a:gd name="connsiteX6" fmla="*/ 0 w 2593856"/>
                <a:gd name="connsiteY6" fmla="*/ 767836 h 134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3856" h="1346518">
                  <a:moveTo>
                    <a:pt x="0" y="767836"/>
                  </a:moveTo>
                  <a:cubicBezTo>
                    <a:pt x="107156" y="830542"/>
                    <a:pt x="214313" y="893248"/>
                    <a:pt x="361950" y="777361"/>
                  </a:cubicBezTo>
                  <a:cubicBezTo>
                    <a:pt x="509587" y="661474"/>
                    <a:pt x="544513" y="177286"/>
                    <a:pt x="885825" y="72511"/>
                  </a:cubicBezTo>
                  <a:cubicBezTo>
                    <a:pt x="1227138" y="-32264"/>
                    <a:pt x="2157413" y="-37027"/>
                    <a:pt x="2409825" y="148711"/>
                  </a:cubicBezTo>
                  <a:cubicBezTo>
                    <a:pt x="2662238" y="334448"/>
                    <a:pt x="2651125" y="994849"/>
                    <a:pt x="2400300" y="1186936"/>
                  </a:cubicBezTo>
                  <a:cubicBezTo>
                    <a:pt x="2149475" y="1379023"/>
                    <a:pt x="1304925" y="1371086"/>
                    <a:pt x="904875" y="1301236"/>
                  </a:cubicBezTo>
                  <a:cubicBezTo>
                    <a:pt x="504825" y="1231386"/>
                    <a:pt x="224631" y="979767"/>
                    <a:pt x="0" y="767836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5967699" y="1584831"/>
              <a:ext cx="280966" cy="209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600" dirty="0">
                  <a:solidFill>
                    <a:schemeClr val="bg1"/>
                  </a:solidFill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25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74"/>
          <a:stretch/>
        </p:blipFill>
        <p:spPr>
          <a:xfrm>
            <a:off x="7073645" y="2014040"/>
            <a:ext cx="912614" cy="156736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51206" y="3666146"/>
            <a:ext cx="1610822" cy="369332"/>
            <a:chOff x="551206" y="4428146"/>
            <a:chExt cx="1610822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754591" y="4428146"/>
              <a:ext cx="140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opiate-free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206" y="4512033"/>
              <a:ext cx="305225" cy="22891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15" y="1954218"/>
            <a:ext cx="764211" cy="172329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905735" y="3666146"/>
            <a:ext cx="3037865" cy="369332"/>
            <a:chOff x="3042976" y="4428146"/>
            <a:chExt cx="3037865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3260034" y="4428146"/>
              <a:ext cx="28208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 Rounded MT Bold" pitchFamily="34" charset="0"/>
                </a:rPr>
                <a:t>taking opiates for pain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976" y="4494086"/>
              <a:ext cx="305225" cy="228919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2905735" y="3980920"/>
            <a:ext cx="2790240" cy="369332"/>
            <a:chOff x="3042976" y="4742920"/>
            <a:chExt cx="2790240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3255010" y="4742920"/>
              <a:ext cx="2578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 Rounded MT Bold" pitchFamily="34" charset="0"/>
                </a:rPr>
                <a:t>never abused opiates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976" y="4824445"/>
              <a:ext cx="305225" cy="22891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096000" y="3666146"/>
            <a:ext cx="2828414" cy="369332"/>
            <a:chOff x="6096000" y="4428146"/>
            <a:chExt cx="2828414" cy="36933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527443"/>
              <a:ext cx="284638" cy="21347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318380" y="4428146"/>
              <a:ext cx="2606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dependent on opiates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96000" y="3980920"/>
            <a:ext cx="2641540" cy="615738"/>
            <a:chOff x="6096000" y="4742920"/>
            <a:chExt cx="2641540" cy="61573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842217"/>
              <a:ext cx="284638" cy="21347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318380" y="4742920"/>
              <a:ext cx="2338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currently under the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35472" y="4989326"/>
              <a:ext cx="240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influence of opiates</a:t>
              </a:r>
            </a:p>
          </p:txBody>
        </p:sp>
      </p:grpSp>
      <p:pic>
        <p:nvPicPr>
          <p:cNvPr id="48" name="Picture 47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0915" y="5925254"/>
            <a:ext cx="329184" cy="155448"/>
          </a:xfrm>
          <a:prstGeom prst="rect">
            <a:avLst/>
          </a:prstGeom>
        </p:spPr>
      </p:pic>
      <p:pic>
        <p:nvPicPr>
          <p:cNvPr id="52" name="Picture 51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7964" y="5928236"/>
            <a:ext cx="329184" cy="155448"/>
          </a:xfrm>
          <a:prstGeom prst="rect">
            <a:avLst/>
          </a:prstGeom>
        </p:spPr>
      </p:pic>
      <p:pic>
        <p:nvPicPr>
          <p:cNvPr id="53" name="Picture 52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9795" y="5925254"/>
            <a:ext cx="329184" cy="155448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377693" y="5178362"/>
            <a:ext cx="2108707" cy="384238"/>
            <a:chOff x="3377693" y="5178362"/>
            <a:chExt cx="2108707" cy="38423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693" y="5178362"/>
              <a:ext cx="842279" cy="38423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258948" y="5178362"/>
              <a:ext cx="1227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Arial Rounded MT Bold" pitchFamily="34" charset="0"/>
                </a:rPr>
                <a:t>Naloxone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377693" y="5791200"/>
            <a:ext cx="2758160" cy="384238"/>
            <a:chOff x="3377693" y="6005070"/>
            <a:chExt cx="2758160" cy="38423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693" y="6005070"/>
              <a:ext cx="842279" cy="384238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4267200" y="6015090"/>
              <a:ext cx="1868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latin typeface="Arial Rounded MT Bold" pitchFamily="34" charset="0"/>
                </a:rPr>
                <a:t>Buprenorphine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103283" y="3973306"/>
            <a:ext cx="2510699" cy="369332"/>
            <a:chOff x="6096000" y="4742920"/>
            <a:chExt cx="2510699" cy="36933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842217"/>
              <a:ext cx="284638" cy="213479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318380" y="4742920"/>
              <a:ext cx="2288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itchFamily="34" charset="0"/>
                </a:rPr>
                <a:t>currently drug free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39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8.30442E-6 C -0.03454 -0.00069 -0.06406 -0.00254 -0.09704 -0.0111 C -0.10086 -0.01318 -0.10451 -0.01457 -0.10833 -0.01619 C -0.11197 -0.01989 -0.11631 -0.02197 -0.11961 -0.02613 C -0.12656 -0.03446 -0.13211 -0.04163 -0.1401 -0.04857 C -0.14201 -0.05019 -0.14756 -0.05482 -0.14947 -0.05736 C -0.15451 -0.06407 -0.15868 -0.07147 -0.1644 -0.07726 C -0.16475 -0.07841 -0.16458 -0.08003 -0.16527 -0.08096 C -0.16683 -0.08304 -0.171 -0.08581 -0.171 -0.08581 C -0.17152 -0.08859 -0.17326 -0.09067 -0.17378 -0.09345 C -0.17447 -0.09738 -0.17413 -0.10154 -0.17465 -0.10571 C -0.17482 -0.10756 -0.17534 -0.10918 -0.17569 -0.1108 C -0.1769 -0.12699 -0.17725 -0.14341 -0.17465 -0.15937 C -0.17395 -0.16793 -0.17308 -0.17719 -0.171 -0.18551 C -0.1677 -0.19939 -0.17031 -0.18366 -0.16822 -0.1943 C -0.16388 -0.21744 -0.15781 -0.23478 -0.14861 -0.25514 C -0.14618 -0.26046 -0.14531 -0.26717 -0.14288 -0.27272 C -0.14218 -0.27827 -0.14079 -0.28336 -0.1401 -0.28891 C -0.14079 -0.29724 -0.14045 -0.30557 -0.14201 -0.31367 C -0.14236 -0.31575 -0.14444 -0.31621 -0.14565 -0.3176 C -0.14756 -0.31991 -0.14947 -0.32246 -0.15138 -0.325 C -0.16006 -0.33633 -0.17083 -0.3442 -0.18124 -0.3523 C -0.18593 -0.35577 -0.18923 -0.36016 -0.19427 -0.36224 C -0.19565 -0.3671 -0.19808 -0.37011 -0.19999 -0.37473 C -0.20173 -0.38746 -0.20173 -0.40087 -0.1934 -0.40851 C -0.19114 -0.41383 -0.19027 -0.41776 -0.18593 -0.41961 C -0.1835 -0.42192 -0.18072 -0.42331 -0.17847 -0.42586 C -0.1776 -0.42678 -0.17743 -0.42863 -0.17656 -0.42956 C -0.16961 -0.43557 -0.16128 -0.43719 -0.15416 -0.44205 C -0.15017 -0.44459 -0.14704 -0.4476 -0.14288 -0.44945 C -0.1401 -0.452 -0.13697 -0.45408 -0.13454 -0.45708 C -0.13124 -0.46125 -0.12899 -0.46611 -0.12517 -0.46934 C -0.12083 -0.47721 -0.11874 -0.48623 -0.11493 -0.49433 C -0.11388 -0.5045 -0.1118 -0.51445 -0.1092 -0.52417 C -0.10798 -0.53435 -0.10677 -0.54406 -0.10468 -0.55401 C -0.10243 -0.582 -0.1026 -0.59819 -0.10364 -0.63127 C -0.10399 -0.64122 -0.10607 -0.64723 -0.11302 -0.65001 C -0.12048 -0.65695 -0.13211 -0.65301 -0.1401 -0.65255 C -0.14947 -0.64792 -0.15972 -0.64584 -0.16909 -0.64122 C -0.17222 -0.63705 -0.17534 -0.63404 -0.17933 -0.63127 C -0.18437 -0.62155 -0.19739 -0.62017 -0.20555 -0.61878 C -0.21215 -0.616 -0.20954 -0.61785 -0.21388 -0.61392 C -0.21996 -0.59241 -0.20347 -0.55285 -0.22135 -0.54545 C -0.22308 -0.54383 -0.22552 -0.5436 -0.22708 -0.54175 C -0.23368 -0.53435 -0.22343 -0.54082 -0.23177 -0.5355 C -0.23437 -0.53388 -0.2401 -0.5318 -0.2401 -0.5318 C -0.24357 -0.52879 -0.24357 -0.52671 -0.24479 -0.52162 C -0.24444 -0.50797 -0.24635 -0.49988 -0.24288 -0.48947 C -0.24183 -0.48646 -0.24079 -0.47698 -0.23819 -0.47698 " pathEditMode="relative" ptsTypes="ffffffffffffffffffffffffffffffffffffffffffffffffA">
                                      <p:cBhvr>
                                        <p:cTn id="21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C -0.00434 -0.01273 -0.00729 -0.02615 -0.01215 -0.03865 C -0.0158 -0.04791 -0.02031 -0.05648 -0.02326 -0.0662 C -0.02986 -0.08773 -0.03854 -0.11736 -0.04861 -0.13588 C -0.05156 -0.14745 -0.05364 -0.15949 -0.05694 -0.17083 C -0.06215 -0.18842 -0.06146 -0.17407 -0.06545 -0.19953 C -0.06718 -0.21041 -0.06805 -0.22129 -0.07014 -0.23194 C -0.07066 -0.24328 -0.07135 -0.25324 -0.07291 -0.26435 C -0.07465 -0.31064 -0.08038 -0.35972 -0.04948 -0.38888 C -0.04444 -0.3993 -0.0375 -0.4074 -0.03368 -0.41875 C -0.03229 -0.42291 -0.03107 -0.42708 -0.02986 -0.43125 C -0.02899 -0.43425 -0.02708 -0.44004 -0.02708 -0.43981 C -0.0276 -0.48495 -0.02847 -0.52384 -0.03455 -0.56713 C -0.03541 -0.58356 -0.03646 -0.5956 -0.03455 -0.61319 C -0.03402 -0.61805 -0.01962 -0.62361 -0.01684 -0.6243 C -0.01302 -0.62777 -0.0092 -0.62824 -0.00468 -0.62939 C 0.00295 -0.63958 0.0257 -0.64004 0.03455 -0.6405 C 0.05295 -0.6449 0.07014 -0.64189 0.08889 -0.6405 C 0.10834 -0.6324 0.12761 -0.62291 0.14584 -0.61064 C 0.14705 -0.60995 0.14757 -0.60787 0.14861 -0.60694 C 0.15035 -0.60532 0.15243 -0.60486 0.15417 -0.60324 C 0.16181 -0.59606 0.16736 -0.58564 0.17483 -0.57824 C 0.17761 -0.57245 0.18038 -0.56666 0.18316 -0.56088 C 0.18438 -0.55833 0.18698 -0.55347 0.18698 -0.55324 C 0.18889 -0.53958 0.19532 -0.52615 0.19809 -0.51226 C 0.19966 -0.50463 0.20104 -0.48865 0.20104 -0.48842 C 0.20018 -0.45925 0.20261 -0.42384 0.19358 -0.39513 C 0.19219 -0.38287 0.18959 -0.36921 0.1842 -0.35902 C 0.18299 -0.35694 0.18177 -0.35486 0.18038 -0.35277 C 0.17882 -0.35069 0.17709 -0.34884 0.1757 -0.34652 C 0.16945 -0.33518 0.16372 -0.32523 0.15608 -0.31527 C 0.15226 -0.31018 0.15157 -0.30625 0.1467 -0.303 C 0.13785 -0.29699 0.1224 -0.28703 0.11216 -0.28425 C 0.10816 -0.2831 0.09045 -0.28194 0.08785 -0.28171 C 0.05018 -0.28472 0.0165 -0.31643 -0.01111 -0.34907 C -0.01545 -0.35902 -0.021 -0.36828 -0.0243 -0.37893 C -0.02691 -0.38703 -0.02777 -0.3956 -0.03177 -0.40254 C -0.03489 -0.41921 -0.03732 -0.43263 -0.03923 -0.45 C -0.03993 -0.45625 -0.04114 -0.46875 -0.04114 -0.46851 C -0.04045 -0.50694 -0.04462 -0.50949 -0.03646 -0.53217 C -0.03402 -0.54699 -0.02951 -0.56226 -0.0243 -0.57592 C -0.02291 -0.57963 -0.02239 -0.58518 -0.02048 -0.58819 C -0.01875 -0.5912 -0.01632 -0.59351 -0.01406 -0.59583 C -0.01076 -0.5993 -0.00364 -0.60578 -0.00364 -0.60555 C 0.00087 -0.6155 0.01216 -0.6243 0.02066 -0.62685 C 0.02778 -0.6324 0.03525 -0.63356 0.04306 -0.6368 C 0.06042 -0.63611 0.07379 -0.63981 0.08785 -0.62824 C 0.08924 -0.62314 0.09167 -0.61921 0.09358 -0.61435 C 0.09532 -0.60509 0.09775 -0.58634 0.09167 -0.57963 C 0.09098 -0.5787 0.08976 -0.5787 0.08889 -0.57824 C 0.08785 -0.57754 0.08681 -0.57685 0.08594 -0.57592 C 0.08091 -0.57037 0.08559 -0.57291 0.08038 -0.57083 C 0.0783 -0.56898 0.07691 -0.56643 0.07483 -0.56458 C 0.07014 -0.56041 0.0625 -0.55949 0.05712 -0.55833 C 0.05591 -0.5574 0.05452 -0.55671 0.0533 -0.55578 C 0.05139 -0.55416 0.04775 -0.55092 0.04775 -0.55069 C 0.04636 -0.54606 0.04757 -0.54444 0.04861 -0.53958 C 0.04948 -0.52986 0.04913 -0.52268 0.05417 -0.51597 C 0.05538 -0.50763 0.05834 -0.50162 0.05834 -0.49652 " pathEditMode="relative" rAng="0" ptsTypes="fffffffffffffffffffffffffffffffffffffffffffffffffffffffffff">
                                      <p:cBhvr>
                                        <p:cTn id="23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3224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54106E-7 C 0.00088 -0.01226 0.004 -0.0222 0.00747 -0.03377 C 0.01199 -0.06615 0.02379 -0.0953 0.03456 -0.12468 C 0.03838 -0.15799 0.06025 -0.19176 0.08126 -0.20934 C 0.0849 -0.21235 0.08751 -0.21813 0.0915 -0.22044 C 0.10539 -0.229 0.12171 -0.22831 0.13647 -0.23178 C 0.15296 -0.23132 0.16945 -0.23108 0.18595 -0.23039 C 0.20192 -0.2297 0.21789 -0.22438 0.23369 -0.22183 C 0.25331 -0.21859 0.27292 -0.21674 0.29254 -0.2142 C 0.30765 -0.20865 0.2882 -0.21512 0.31494 -0.2105 C 0.34063 -0.2061 0.3665 -0.19916 0.39254 -0.19685 C 0.41025 -0.19245 0.42431 -0.19315 0.43456 -0.21189 C 0.43786 -0.23039 0.43699 -0.25237 0.42049 -0.25653 C 0.4139 -0.26324 0.40556 -0.26254 0.39723 -0.26416 C 0.37692 -0.26786 0.35678 -0.27319 0.33647 -0.27642 C 0.33056 -0.27943 0.32449 -0.28336 0.31858 -0.28521 C 0.31511 -0.28776 0.31216 -0.291 0.30834 -0.29262 C 0.32553 -0.30164 0.33161 -0.30326 0.3514 -0.30511 C 0.3632 -0.3095 0.35122 -0.30557 0.37935 -0.30765 C 0.38733 -0.30835 0.39567 -0.31043 0.40365 -0.31135 C 0.40938 -0.31529 0.41199 -0.31644 0.41772 -0.31876 C 0.42987 -0.33495 0.43091 -0.35692 0.43733 -0.37728 C 0.43942 -0.39208 0.44167 -0.40666 0.44758 -0.41984 C 0.44792 -0.42192 0.44827 -0.42377 0.44862 -0.42586 C 0.44914 -0.4284 0.45036 -0.43349 0.45036 -0.43349 C 0.45174 -0.44829 0.45452 -0.46148 0.45782 -0.47582 C 0.46025 -0.51006 0.4599 -0.5318 0.45886 -0.57159 C 0.45869 -0.57853 0.45765 -0.58524 0.45331 -0.58917 C 0.45174 -0.59472 0.44845 -0.59958 0.4448 -0.60282 C 0.44202 -0.60166 0.4382 -0.60235 0.43647 -0.59912 C 0.43577 -0.59796 0.43542 -0.59634 0.43456 -0.59541 C 0.43108 -0.59148 0.42865 -0.59079 0.42605 -0.58524 C 0.42414 -0.57159 0.42188 -0.55609 0.41581 -0.54429 C 0.41477 -0.53828 0.41407 -0.53643 0.41025 -0.53296 C 0.40244 -0.53342 0.39167 -0.54129 0.38681 -0.53296 C 0.38542 -0.53041 0.38438 -0.51908 0.38404 -0.51677 C 0.38282 -0.50636 0.38126 -0.49618 0.38126 -0.48577 " pathEditMode="relative" ptsTypes="ffffffffffffffffffffffffffffffffffffA">
                                      <p:cBhvr>
                                        <p:cTn id="25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28625" y="1143000"/>
            <a:ext cx="3048000" cy="2000615"/>
            <a:chOff x="-1752600" y="503824"/>
            <a:chExt cx="3048000" cy="2000615"/>
          </a:xfrm>
        </p:grpSpPr>
        <p:sp>
          <p:nvSpPr>
            <p:cNvPr id="46" name="Rectangle 45"/>
            <p:cNvSpPr/>
            <p:nvPr/>
          </p:nvSpPr>
          <p:spPr>
            <a:xfrm>
              <a:off x="-1752600" y="503824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660053" y="546526"/>
              <a:ext cx="859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Opiates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5"/>
            <a:stretch/>
          </p:blipFill>
          <p:spPr>
            <a:xfrm>
              <a:off x="-1325713" y="797543"/>
              <a:ext cx="2275152" cy="1706896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495035" y="467380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Summary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1141029" y="1612359"/>
            <a:ext cx="3048000" cy="1988985"/>
            <a:chOff x="2667000" y="3163253"/>
            <a:chExt cx="3048000" cy="1988985"/>
          </a:xfrm>
        </p:grpSpPr>
        <p:sp>
          <p:nvSpPr>
            <p:cNvPr id="47" name="Rectangle 46"/>
            <p:cNvSpPr/>
            <p:nvPr/>
          </p:nvSpPr>
          <p:spPr>
            <a:xfrm>
              <a:off x="2667000" y="3163253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529" y="3657600"/>
              <a:ext cx="2867271" cy="1089377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3276600" y="3273623"/>
              <a:ext cx="18441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Pain &amp; Nociception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53433" y="2070088"/>
            <a:ext cx="3048000" cy="2023218"/>
            <a:chOff x="3495035" y="3996526"/>
            <a:chExt cx="3048000" cy="2023218"/>
          </a:xfrm>
        </p:grpSpPr>
        <p:sp>
          <p:nvSpPr>
            <p:cNvPr id="55" name="Rectangle 54"/>
            <p:cNvSpPr/>
            <p:nvPr/>
          </p:nvSpPr>
          <p:spPr>
            <a:xfrm>
              <a:off x="3495035" y="4030759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4509883"/>
              <a:ext cx="1861495" cy="1433717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4216892" y="3996526"/>
              <a:ext cx="1471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ymbol" pitchFamily="18" charset="2"/>
                </a:rPr>
                <a:t>m</a:t>
              </a:r>
              <a:r>
                <a:rPr lang="en-US" sz="1400" dirty="0">
                  <a:latin typeface="Arial Rounded MT Bold" pitchFamily="34" charset="0"/>
                </a:rPr>
                <a:t> Receptors &amp;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962400" y="4185093"/>
              <a:ext cx="1980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Periaqueductal Gray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565837" y="2562050"/>
            <a:ext cx="3048000" cy="1988985"/>
            <a:chOff x="3271626" y="4347282"/>
            <a:chExt cx="3048000" cy="1988985"/>
          </a:xfrm>
        </p:grpSpPr>
        <p:sp>
          <p:nvSpPr>
            <p:cNvPr id="54" name="Rectangle 53"/>
            <p:cNvSpPr/>
            <p:nvPr/>
          </p:nvSpPr>
          <p:spPr>
            <a:xfrm>
              <a:off x="3271626" y="4347282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4554176"/>
              <a:ext cx="2895600" cy="1770424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3984179" y="4356327"/>
              <a:ext cx="19154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2 Sites of Analgesia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278241" y="3019779"/>
            <a:ext cx="3184462" cy="2084031"/>
            <a:chOff x="6333392" y="4191000"/>
            <a:chExt cx="3184462" cy="2084031"/>
          </a:xfrm>
        </p:grpSpPr>
        <p:sp>
          <p:nvSpPr>
            <p:cNvPr id="53" name="Rectangle 52"/>
            <p:cNvSpPr/>
            <p:nvPr/>
          </p:nvSpPr>
          <p:spPr>
            <a:xfrm>
              <a:off x="6370500" y="4207328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602" y="4510740"/>
              <a:ext cx="2885522" cy="1764291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6333392" y="4191000"/>
              <a:ext cx="3184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Presynaptic Regulation of Release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127107" y="3572554"/>
            <a:ext cx="3048000" cy="1988985"/>
            <a:chOff x="-533400" y="4075853"/>
            <a:chExt cx="3048000" cy="1988985"/>
          </a:xfrm>
        </p:grpSpPr>
        <p:sp>
          <p:nvSpPr>
            <p:cNvPr id="52" name="Rectangle 51"/>
            <p:cNvSpPr/>
            <p:nvPr/>
          </p:nvSpPr>
          <p:spPr>
            <a:xfrm>
              <a:off x="-533400" y="4075853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3453" y="4415571"/>
              <a:ext cx="2504435" cy="1621134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-457200" y="4114800"/>
              <a:ext cx="2922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Potency &amp; Duration Differences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839511" y="4030283"/>
            <a:ext cx="3048000" cy="1988985"/>
            <a:chOff x="8365113" y="1901097"/>
            <a:chExt cx="3048000" cy="1988985"/>
          </a:xfrm>
        </p:grpSpPr>
        <p:sp>
          <p:nvSpPr>
            <p:cNvPr id="51" name="Rectangle 50"/>
            <p:cNvSpPr/>
            <p:nvPr/>
          </p:nvSpPr>
          <p:spPr>
            <a:xfrm>
              <a:off x="8365113" y="1901097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200" y="2255166"/>
              <a:ext cx="2895730" cy="1478634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8617206" y="1972578"/>
              <a:ext cx="25079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Abuse &amp; Reward Pathways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51912" y="4488015"/>
            <a:ext cx="3048000" cy="1988985"/>
            <a:chOff x="5551912" y="4183215"/>
            <a:chExt cx="3048000" cy="1988985"/>
          </a:xfrm>
        </p:grpSpPr>
        <p:sp>
          <p:nvSpPr>
            <p:cNvPr id="33" name="Rectangle 32"/>
            <p:cNvSpPr/>
            <p:nvPr/>
          </p:nvSpPr>
          <p:spPr>
            <a:xfrm>
              <a:off x="5551912" y="4183215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701453" y="4254696"/>
              <a:ext cx="2824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Rounded MT Bold" pitchFamily="34" charset="0"/>
                </a:rPr>
                <a:t>Prior Opiate History Important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750" y="4788925"/>
              <a:ext cx="2962959" cy="1016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44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 bwMode="auto">
          <a:xfrm>
            <a:off x="3420607" y="3106579"/>
            <a:ext cx="28629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i="1" dirty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questions:</a:t>
            </a:r>
          </a:p>
          <a:p>
            <a:pPr algn="ctr" eaLnBrk="1" hangingPunct="1"/>
            <a:r>
              <a:rPr lang="en-US" i="1" dirty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markbeen@virginia.edu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1219200" y="1295400"/>
            <a:ext cx="7265777" cy="1543110"/>
            <a:chOff x="1219200" y="4171890"/>
            <a:chExt cx="7265777" cy="1543110"/>
          </a:xfrm>
        </p:grpSpPr>
        <p:sp>
          <p:nvSpPr>
            <p:cNvPr id="76" name="TextBox 75"/>
            <p:cNvSpPr txBox="1"/>
            <p:nvPr/>
          </p:nvSpPr>
          <p:spPr bwMode="auto">
            <a:xfrm>
              <a:off x="3352800" y="4171890"/>
              <a:ext cx="25026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2000" i="1" u="sng" dirty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suggested reading</a:t>
              </a: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1219200" y="4602718"/>
              <a:ext cx="6246716" cy="534174"/>
              <a:chOff x="1600200" y="4431268"/>
              <a:chExt cx="6246716" cy="534174"/>
            </a:xfrm>
          </p:grpSpPr>
          <p:sp>
            <p:nvSpPr>
              <p:cNvPr id="84" name="TextBox 83"/>
              <p:cNvSpPr txBox="1"/>
              <p:nvPr/>
            </p:nvSpPr>
            <p:spPr bwMode="auto">
              <a:xfrm>
                <a:off x="1851877" y="4431268"/>
                <a:ext cx="599503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dirty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Basic &amp; Clinical Pharmacology, 12</a:t>
                </a:r>
                <a:r>
                  <a:rPr lang="en-US" baseline="30000" dirty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th</a:t>
                </a:r>
                <a:r>
                  <a:rPr lang="en-US" dirty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 ed. (chapter 31)</a:t>
                </a:r>
              </a:p>
            </p:txBody>
          </p:sp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200" y="4478893"/>
                <a:ext cx="385027" cy="28877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 bwMode="auto">
              <a:xfrm>
                <a:off x="1857375" y="4688443"/>
                <a:ext cx="441569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r>
                  <a:rPr lang="sv-SE" sz="1200" dirty="0">
                    <a:latin typeface="Arial Rounded MT Bold" pitchFamily="34" charset="0"/>
                  </a:rPr>
                  <a:t>Bertram G. Katzung, Susan B. Masters, Anthony J. Trevor</a:t>
                </a:r>
                <a:endParaRPr lang="en-US" sz="1200" dirty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1219200" y="5183743"/>
              <a:ext cx="7265777" cy="531257"/>
              <a:chOff x="1600200" y="5117068"/>
              <a:chExt cx="7265777" cy="531257"/>
            </a:xfrm>
          </p:grpSpPr>
          <p:sp>
            <p:nvSpPr>
              <p:cNvPr id="81" name="TextBox 80"/>
              <p:cNvSpPr txBox="1"/>
              <p:nvPr/>
            </p:nvSpPr>
            <p:spPr bwMode="auto">
              <a:xfrm>
                <a:off x="1851877" y="5117068"/>
                <a:ext cx="70141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dirty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Pharmacological Basis of Therapeutics, 12</a:t>
                </a:r>
                <a:r>
                  <a:rPr lang="en-US" baseline="30000" dirty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th</a:t>
                </a:r>
                <a:r>
                  <a:rPr lang="en-US" dirty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 ed. (Chapter 18)</a:t>
                </a:r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200" y="5164693"/>
                <a:ext cx="385027" cy="288771"/>
              </a:xfrm>
              <a:prstGeom prst="rect">
                <a:avLst/>
              </a:prstGeom>
            </p:spPr>
          </p:pic>
          <p:sp>
            <p:nvSpPr>
              <p:cNvPr id="83" name="TextBox 82"/>
              <p:cNvSpPr txBox="1"/>
              <p:nvPr/>
            </p:nvSpPr>
            <p:spPr bwMode="auto">
              <a:xfrm>
                <a:off x="1847850" y="5371326"/>
                <a:ext cx="162897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r>
                  <a:rPr lang="sv-SE" sz="1200" dirty="0">
                    <a:latin typeface="Arial Rounded MT Bold" pitchFamily="34" charset="0"/>
                  </a:rPr>
                  <a:t>Goodman &amp; Gilman</a:t>
                </a:r>
                <a:endParaRPr lang="en-US" sz="1200" dirty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</p:grpSp>
      <p:pic>
        <p:nvPicPr>
          <p:cNvPr id="13" name="Picture 2" descr="neuron interac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860" y="4115544"/>
            <a:ext cx="3592456" cy="201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01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466" y="1478289"/>
            <a:ext cx="5944268" cy="4575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867400"/>
            <a:ext cx="2294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 Rounded MT Bold" pitchFamily="34" charset="0"/>
              </a:rPr>
              <a:t>New York Times, January 2017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8" name="TextBox 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798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80682"/>
          <a:stretch/>
        </p:blipFill>
        <p:spPr>
          <a:xfrm>
            <a:off x="1828466" y="1478289"/>
            <a:ext cx="5944268" cy="883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867400"/>
            <a:ext cx="2294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 Rounded MT Bold" pitchFamily="34" charset="0"/>
              </a:rPr>
              <a:t>New York Times, January 2017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8" name="TextBox 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777" r="46574" b="74017"/>
          <a:stretch/>
        </p:blipFill>
        <p:spPr>
          <a:xfrm>
            <a:off x="533400" y="2362200"/>
            <a:ext cx="4343400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519" t="4613" r="40363" b="79241"/>
          <a:stretch/>
        </p:blipFill>
        <p:spPr>
          <a:xfrm>
            <a:off x="3657600" y="3505200"/>
            <a:ext cx="502920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363" r="25870" b="69529"/>
          <a:stretch/>
        </p:blipFill>
        <p:spPr>
          <a:xfrm>
            <a:off x="609600" y="4416119"/>
            <a:ext cx="65532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1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itchFamily="34" charset="0"/>
              </a:rPr>
              <a:t>Opioid Analgesics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9" name="TextBox 8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75" y="2237182"/>
            <a:ext cx="6795025" cy="29444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5833735"/>
            <a:ext cx="2324355" cy="6119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7" y="203658"/>
            <a:ext cx="2281654" cy="157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 Rounded MT Bold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9194</TotalTime>
  <Words>2675</Words>
  <Application>Microsoft Office PowerPoint</Application>
  <PresentationFormat>On-screen Show (4:3)</PresentationFormat>
  <Paragraphs>1018</Paragraphs>
  <Slides>67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Arial Rounded MT Bold</vt:lpstr>
      <vt:lpstr>Arial Unicode MS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</dc:creator>
  <cp:lastModifiedBy>Mark Beenhakker</cp:lastModifiedBy>
  <cp:revision>498</cp:revision>
  <cp:lastPrinted>2012-03-27T22:01:28Z</cp:lastPrinted>
  <dcterms:created xsi:type="dcterms:W3CDTF">2012-03-26T12:49:43Z</dcterms:created>
  <dcterms:modified xsi:type="dcterms:W3CDTF">2018-04-15T17:22:13Z</dcterms:modified>
</cp:coreProperties>
</file>