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73" r:id="rId3"/>
    <p:sldMasterId id="2147483675" r:id="rId4"/>
  </p:sldMasterIdLst>
  <p:notesMasterIdLst>
    <p:notesMasterId r:id="rId18"/>
  </p:notesMasterIdLst>
  <p:handoutMasterIdLst>
    <p:handoutMasterId r:id="rId19"/>
  </p:handoutMasterIdLst>
  <p:sldIdLst>
    <p:sldId id="256" r:id="rId5"/>
    <p:sldId id="265" r:id="rId6"/>
    <p:sldId id="274" r:id="rId7"/>
    <p:sldId id="275" r:id="rId8"/>
    <p:sldId id="266" r:id="rId9"/>
    <p:sldId id="267" r:id="rId10"/>
    <p:sldId id="268" r:id="rId11"/>
    <p:sldId id="276" r:id="rId12"/>
    <p:sldId id="269" r:id="rId13"/>
    <p:sldId id="270" r:id="rId14"/>
    <p:sldId id="271" r:id="rId15"/>
    <p:sldId id="272" r:id="rId16"/>
    <p:sldId id="273"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8" autoAdjust="0"/>
    <p:restoredTop sz="94698" autoAdjust="0"/>
  </p:normalViewPr>
  <p:slideViewPr>
    <p:cSldViewPr>
      <p:cViewPr varScale="1">
        <p:scale>
          <a:sx n="85" d="100"/>
          <a:sy n="85" d="100"/>
        </p:scale>
        <p:origin x="108" y="6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48131"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48132"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48133"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2C40E0A2-8952-4F1F-B7ED-15ECC3449190}" type="slidenum">
              <a:rPr lang="en-US" altLang="en-US"/>
              <a:pPr/>
              <a:t>‹#›</a:t>
            </a:fld>
            <a:endParaRPr lang="en-US" altLang="en-US"/>
          </a:p>
        </p:txBody>
      </p:sp>
    </p:spTree>
    <p:extLst>
      <p:ext uri="{BB962C8B-B14F-4D97-AF65-F5344CB8AC3E}">
        <p14:creationId xmlns:p14="http://schemas.microsoft.com/office/powerpoint/2010/main" val="3523122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307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EA28BFA1-7439-4292-A4A8-34D237D500FA}" type="slidenum">
              <a:rPr lang="en-US" altLang="en-US"/>
              <a:pPr/>
              <a:t>‹#›</a:t>
            </a:fld>
            <a:endParaRPr lang="en-US" altLang="en-US"/>
          </a:p>
        </p:txBody>
      </p:sp>
    </p:spTree>
    <p:extLst>
      <p:ext uri="{BB962C8B-B14F-4D97-AF65-F5344CB8AC3E}">
        <p14:creationId xmlns:p14="http://schemas.microsoft.com/office/powerpoint/2010/main" val="25992884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F5D81-7B80-40B3-96B2-F3F84C225B88}" type="slidenum">
              <a:rPr lang="en-US" altLang="en-US"/>
              <a:pPr/>
              <a:t>1</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9184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287EB-A33A-495B-A2A6-E2E06B3472BD}" type="slidenum">
              <a:rPr lang="en-US" altLang="en-US"/>
              <a:pPr/>
              <a:t>2</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0531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E5B648-1DD2-4461-9CD8-EF1CAC657C95}" type="slidenum">
              <a:rPr lang="en-US" altLang="en-US"/>
              <a:pPr/>
              <a:t>‹#›</a:t>
            </a:fld>
            <a:endParaRPr lang="en-US" altLang="en-US"/>
          </a:p>
        </p:txBody>
      </p:sp>
    </p:spTree>
    <p:extLst>
      <p:ext uri="{BB962C8B-B14F-4D97-AF65-F5344CB8AC3E}">
        <p14:creationId xmlns:p14="http://schemas.microsoft.com/office/powerpoint/2010/main" val="46317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2902617-2380-4976-9C55-59D4C99D1D53}" type="slidenum">
              <a:rPr lang="en-US" altLang="en-US"/>
              <a:pPr/>
              <a:t>‹#›</a:t>
            </a:fld>
            <a:endParaRPr lang="en-US" altLang="en-US"/>
          </a:p>
        </p:txBody>
      </p:sp>
    </p:spTree>
    <p:extLst>
      <p:ext uri="{BB962C8B-B14F-4D97-AF65-F5344CB8AC3E}">
        <p14:creationId xmlns:p14="http://schemas.microsoft.com/office/powerpoint/2010/main" val="101103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AC21A1-7165-4E96-A87D-80F1A79B402B}" type="slidenum">
              <a:rPr lang="en-US" altLang="en-US"/>
              <a:pPr/>
              <a:t>‹#›</a:t>
            </a:fld>
            <a:endParaRPr lang="en-US" altLang="en-US"/>
          </a:p>
        </p:txBody>
      </p:sp>
    </p:spTree>
    <p:extLst>
      <p:ext uri="{BB962C8B-B14F-4D97-AF65-F5344CB8AC3E}">
        <p14:creationId xmlns:p14="http://schemas.microsoft.com/office/powerpoint/2010/main" val="139108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1A020C-16CC-48CC-A428-60A8B2D7B64D}" type="slidenum">
              <a:rPr lang="en-US" altLang="en-US"/>
              <a:pPr/>
              <a:t>‹#›</a:t>
            </a:fld>
            <a:endParaRPr lang="en-US" altLang="en-US"/>
          </a:p>
        </p:txBody>
      </p:sp>
    </p:spTree>
    <p:extLst>
      <p:ext uri="{BB962C8B-B14F-4D97-AF65-F5344CB8AC3E}">
        <p14:creationId xmlns:p14="http://schemas.microsoft.com/office/powerpoint/2010/main" val="33036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8C1D87-611B-4D6B-850E-71F264AC3FC8}" type="slidenum">
              <a:rPr lang="en-US" altLang="en-US"/>
              <a:pPr/>
              <a:t>‹#›</a:t>
            </a:fld>
            <a:endParaRPr lang="en-US" altLang="en-US"/>
          </a:p>
        </p:txBody>
      </p:sp>
    </p:spTree>
    <p:extLst>
      <p:ext uri="{BB962C8B-B14F-4D97-AF65-F5344CB8AC3E}">
        <p14:creationId xmlns:p14="http://schemas.microsoft.com/office/powerpoint/2010/main" val="90767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7D77C9-CFD8-4572-8FEC-7F860D7BD8AD}" type="slidenum">
              <a:rPr lang="en-US" altLang="en-US"/>
              <a:pPr/>
              <a:t>‹#›</a:t>
            </a:fld>
            <a:endParaRPr lang="en-US" altLang="en-US"/>
          </a:p>
        </p:txBody>
      </p:sp>
    </p:spTree>
    <p:extLst>
      <p:ext uri="{BB962C8B-B14F-4D97-AF65-F5344CB8AC3E}">
        <p14:creationId xmlns:p14="http://schemas.microsoft.com/office/powerpoint/2010/main" val="416964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D391E0A-0A7B-4E70-8A85-6763A40FAFA9}" type="slidenum">
              <a:rPr lang="en-US" altLang="en-US"/>
              <a:pPr/>
              <a:t>‹#›</a:t>
            </a:fld>
            <a:endParaRPr lang="en-US" altLang="en-US"/>
          </a:p>
        </p:txBody>
      </p:sp>
    </p:spTree>
    <p:extLst>
      <p:ext uri="{BB962C8B-B14F-4D97-AF65-F5344CB8AC3E}">
        <p14:creationId xmlns:p14="http://schemas.microsoft.com/office/powerpoint/2010/main" val="1676382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40DDD6A4-6EEB-4702-82D9-53881D6B8762}" type="slidenum">
              <a:rPr lang="en-US" altLang="en-US"/>
              <a:pPr/>
              <a:t>‹#›</a:t>
            </a:fld>
            <a:endParaRPr lang="en-US" altLang="en-US"/>
          </a:p>
        </p:txBody>
      </p:sp>
    </p:spTree>
    <p:extLst>
      <p:ext uri="{BB962C8B-B14F-4D97-AF65-F5344CB8AC3E}">
        <p14:creationId xmlns:p14="http://schemas.microsoft.com/office/powerpoint/2010/main" val="2745506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A1714B4-6523-4246-940C-8106D3000F51}" type="slidenum">
              <a:rPr lang="en-US" altLang="en-US"/>
              <a:pPr/>
              <a:t>‹#›</a:t>
            </a:fld>
            <a:endParaRPr lang="en-US" altLang="en-US"/>
          </a:p>
        </p:txBody>
      </p:sp>
    </p:spTree>
    <p:extLst>
      <p:ext uri="{BB962C8B-B14F-4D97-AF65-F5344CB8AC3E}">
        <p14:creationId xmlns:p14="http://schemas.microsoft.com/office/powerpoint/2010/main" val="4172829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734E6CA8-2926-4443-912F-3D58BF465768}" type="slidenum">
              <a:rPr lang="en-US" altLang="en-US"/>
              <a:pPr/>
              <a:t>‹#›</a:t>
            </a:fld>
            <a:endParaRPr lang="en-US" altLang="en-US"/>
          </a:p>
        </p:txBody>
      </p:sp>
    </p:spTree>
    <p:extLst>
      <p:ext uri="{BB962C8B-B14F-4D97-AF65-F5344CB8AC3E}">
        <p14:creationId xmlns:p14="http://schemas.microsoft.com/office/powerpoint/2010/main" val="1252025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23CB66BD-99D5-4F2F-B425-41ACEDC649BD}" type="slidenum">
              <a:rPr lang="en-US" altLang="en-US"/>
              <a:pPr/>
              <a:t>‹#›</a:t>
            </a:fld>
            <a:endParaRPr lang="en-US" altLang="en-US"/>
          </a:p>
        </p:txBody>
      </p:sp>
    </p:spTree>
    <p:extLst>
      <p:ext uri="{BB962C8B-B14F-4D97-AF65-F5344CB8AC3E}">
        <p14:creationId xmlns:p14="http://schemas.microsoft.com/office/powerpoint/2010/main" val="219472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FEEFAC-6134-4035-B414-8FC4B13D186F}" type="slidenum">
              <a:rPr lang="en-US" altLang="en-US"/>
              <a:pPr/>
              <a:t>‹#›</a:t>
            </a:fld>
            <a:endParaRPr lang="en-US" altLang="en-US"/>
          </a:p>
        </p:txBody>
      </p:sp>
    </p:spTree>
    <p:extLst>
      <p:ext uri="{BB962C8B-B14F-4D97-AF65-F5344CB8AC3E}">
        <p14:creationId xmlns:p14="http://schemas.microsoft.com/office/powerpoint/2010/main" val="370124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19E9B84-ECCB-4CD5-9869-0A577DFFC52F}" type="slidenum">
              <a:rPr lang="en-US" altLang="en-US"/>
              <a:pPr/>
              <a:t>‹#›</a:t>
            </a:fld>
            <a:endParaRPr lang="en-US" altLang="en-US"/>
          </a:p>
        </p:txBody>
      </p:sp>
    </p:spTree>
    <p:extLst>
      <p:ext uri="{BB962C8B-B14F-4D97-AF65-F5344CB8AC3E}">
        <p14:creationId xmlns:p14="http://schemas.microsoft.com/office/powerpoint/2010/main" val="3000269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B4A2DA-EE23-49AF-82F6-AC0FB3DE9300}" type="slidenum">
              <a:rPr lang="en-US" altLang="en-US"/>
              <a:pPr/>
              <a:t>‹#›</a:t>
            </a:fld>
            <a:endParaRPr lang="en-US" altLang="en-US"/>
          </a:p>
        </p:txBody>
      </p:sp>
    </p:spTree>
    <p:extLst>
      <p:ext uri="{BB962C8B-B14F-4D97-AF65-F5344CB8AC3E}">
        <p14:creationId xmlns:p14="http://schemas.microsoft.com/office/powerpoint/2010/main" val="2912231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2E507C-5426-4FBD-AD57-7E1AAF716195}" type="slidenum">
              <a:rPr lang="en-US" altLang="en-US"/>
              <a:pPr/>
              <a:t>‹#›</a:t>
            </a:fld>
            <a:endParaRPr lang="en-US" altLang="en-US"/>
          </a:p>
        </p:txBody>
      </p:sp>
    </p:spTree>
    <p:extLst>
      <p:ext uri="{BB962C8B-B14F-4D97-AF65-F5344CB8AC3E}">
        <p14:creationId xmlns:p14="http://schemas.microsoft.com/office/powerpoint/2010/main" val="799486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39485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2148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C98125-8011-4375-92C8-A283D30A0EED}" type="slidenum">
              <a:rPr lang="en-US" altLang="en-US"/>
              <a:pPr/>
              <a:t>‹#›</a:t>
            </a:fld>
            <a:endParaRPr lang="en-US" altLang="en-US"/>
          </a:p>
        </p:txBody>
      </p:sp>
    </p:spTree>
    <p:extLst>
      <p:ext uri="{BB962C8B-B14F-4D97-AF65-F5344CB8AC3E}">
        <p14:creationId xmlns:p14="http://schemas.microsoft.com/office/powerpoint/2010/main" val="22429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A008B6F-C1F1-4C46-9F43-62147078E3FE}" type="slidenum">
              <a:rPr lang="en-US" altLang="en-US"/>
              <a:pPr/>
              <a:t>‹#›</a:t>
            </a:fld>
            <a:endParaRPr lang="en-US" altLang="en-US"/>
          </a:p>
        </p:txBody>
      </p:sp>
    </p:spTree>
    <p:extLst>
      <p:ext uri="{BB962C8B-B14F-4D97-AF65-F5344CB8AC3E}">
        <p14:creationId xmlns:p14="http://schemas.microsoft.com/office/powerpoint/2010/main" val="163005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E1425E10-6DC3-4172-B07A-18FD66A4B8C3}" type="slidenum">
              <a:rPr lang="en-US" altLang="en-US"/>
              <a:pPr/>
              <a:t>‹#›</a:t>
            </a:fld>
            <a:endParaRPr lang="en-US" altLang="en-US"/>
          </a:p>
        </p:txBody>
      </p:sp>
    </p:spTree>
    <p:extLst>
      <p:ext uri="{BB962C8B-B14F-4D97-AF65-F5344CB8AC3E}">
        <p14:creationId xmlns:p14="http://schemas.microsoft.com/office/powerpoint/2010/main" val="376244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6343A30-A026-4667-8724-2CEB37A5826E}" type="slidenum">
              <a:rPr lang="en-US" altLang="en-US"/>
              <a:pPr/>
              <a:t>‹#›</a:t>
            </a:fld>
            <a:endParaRPr lang="en-US" altLang="en-US"/>
          </a:p>
        </p:txBody>
      </p:sp>
    </p:spTree>
    <p:extLst>
      <p:ext uri="{BB962C8B-B14F-4D97-AF65-F5344CB8AC3E}">
        <p14:creationId xmlns:p14="http://schemas.microsoft.com/office/powerpoint/2010/main" val="3980511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8D1682FA-9E44-4CE1-BB52-EDFA7394E007}" type="slidenum">
              <a:rPr lang="en-US" altLang="en-US"/>
              <a:pPr/>
              <a:t>‹#›</a:t>
            </a:fld>
            <a:endParaRPr lang="en-US" altLang="en-US"/>
          </a:p>
        </p:txBody>
      </p:sp>
    </p:spTree>
    <p:extLst>
      <p:ext uri="{BB962C8B-B14F-4D97-AF65-F5344CB8AC3E}">
        <p14:creationId xmlns:p14="http://schemas.microsoft.com/office/powerpoint/2010/main" val="3674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CB6F957-2291-4371-BBD7-7ABFA0453A58}" type="slidenum">
              <a:rPr lang="en-US" altLang="en-US"/>
              <a:pPr/>
              <a:t>‹#›</a:t>
            </a:fld>
            <a:endParaRPr lang="en-US" altLang="en-US"/>
          </a:p>
        </p:txBody>
      </p:sp>
    </p:spTree>
    <p:extLst>
      <p:ext uri="{BB962C8B-B14F-4D97-AF65-F5344CB8AC3E}">
        <p14:creationId xmlns:p14="http://schemas.microsoft.com/office/powerpoint/2010/main" val="233535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038C225-3763-4DBF-9342-2BCE550A7E61}" type="slidenum">
              <a:rPr lang="en-US" altLang="en-US"/>
              <a:pPr/>
              <a:t>‹#›</a:t>
            </a:fld>
            <a:endParaRPr lang="en-US" altLang="en-US"/>
          </a:p>
        </p:txBody>
      </p:sp>
    </p:spTree>
    <p:extLst>
      <p:ext uri="{BB962C8B-B14F-4D97-AF65-F5344CB8AC3E}">
        <p14:creationId xmlns:p14="http://schemas.microsoft.com/office/powerpoint/2010/main" val="271661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dirty="0">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dirty="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anose="02020603050405020304" pitchFamily="18" charset="0"/>
              </a:defRPr>
            </a:lvl1pPr>
          </a:lstStyle>
          <a:p>
            <a:fld id="{52D9DE44-FA22-406C-B8FF-07CBCC0406EC}" type="slidenum">
              <a:rPr lang="en-US" altLang="en-US"/>
              <a:pPr/>
              <a:t>‹#›</a:t>
            </a:fld>
            <a:endParaRPr lang="en-US" altLang="en-US"/>
          </a:p>
        </p:txBody>
      </p:sp>
      <p:pic>
        <p:nvPicPr>
          <p:cNvPr id="5127" name="Picture 7" descr="VCBCC logo final"/>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0" y="152400"/>
            <a:ext cx="7772400" cy="64976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stretch>
            <a:fillRect/>
          </a:stretch>
        </p:blipFill>
        <p:spPr>
          <a:xfrm>
            <a:off x="-1" y="228600"/>
            <a:ext cx="9143999" cy="6095999"/>
          </a:xfrm>
          <a:prstGeom prst="rect">
            <a:avLst/>
          </a:prstGeom>
        </p:spPr>
      </p:pic>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dirty="0">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dirty="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anose="02020603050405020304" pitchFamily="18" charset="0"/>
              </a:defRPr>
            </a:lvl1pPr>
          </a:lstStyle>
          <a:p>
            <a:fld id="{43531D1B-032B-49CE-83D7-837D6CE0B9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bg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har char="–"/>
        <a:defRPr sz="2800" kern="1200">
          <a:solidFill>
            <a:schemeClr val="bg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har char="•"/>
        <a:defRPr sz="2400" kern="1200">
          <a:solidFill>
            <a:schemeClr val="bg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Char char="–"/>
        <a:defRPr sz="2000" kern="1200">
          <a:solidFill>
            <a:schemeClr val="bg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Char char="»"/>
        <a:defRPr sz="2000" kern="1200">
          <a:solidFill>
            <a:schemeClr val="bg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charset="0"/>
              </a:rPr>
              <a:t>Click to edit Master title style</a:t>
            </a:r>
          </a:p>
        </p:txBody>
      </p:sp>
      <p:sp>
        <p:nvSpPr>
          <p:cNvPr id="25603" name="Rectangle 2"/>
          <p:cNvSpPr>
            <a:spLocks noGrp="1" noChangeArrowheads="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pic>
        <p:nvPicPr>
          <p:cNvPr id="4" name="Picture 3"/>
          <p:cNvPicPr>
            <a:picLocks noChangeAspect="1"/>
          </p:cNvPicPr>
          <p:nvPr userDrawn="1"/>
        </p:nvPicPr>
        <p:blipFill>
          <a:blip r:embed="rId4"/>
          <a:stretch>
            <a:fillRect/>
          </a:stretch>
        </p:blipFill>
        <p:spPr>
          <a:xfrm>
            <a:off x="-1" y="228600"/>
            <a:ext cx="9143999" cy="6095999"/>
          </a:xfrm>
          <a:prstGeom prst="rect">
            <a:avLst/>
          </a:prstGeom>
        </p:spPr>
      </p:pic>
    </p:spTree>
    <p:extLst>
      <p:ext uri="{BB962C8B-B14F-4D97-AF65-F5344CB8AC3E}">
        <p14:creationId xmlns:p14="http://schemas.microsoft.com/office/powerpoint/2010/main" val="3061406361"/>
      </p:ext>
    </p:extLst>
  </p:cSld>
  <p:clrMap bg1="dk2" tx1="lt1" bg2="dk1" tx2="lt2" accent1="accent1" accent2="accent2" accent3="accent3" accent4="accent4" accent5="accent5" accent6="accent6" hlink="hlink" folHlink="folHlink"/>
  <p:sldLayoutIdLst>
    <p:sldLayoutId id="2147483674" r:id="rId1"/>
  </p:sldLayoutIdLst>
  <p:transition/>
  <p:txStyles>
    <p:titleStyle>
      <a:lvl1pPr algn="ctr" rtl="0" eaLnBrk="1" fontAlgn="base" hangingPunct="1">
        <a:spcBef>
          <a:spcPct val="0"/>
        </a:spcBef>
        <a:spcAft>
          <a:spcPct val="0"/>
        </a:spcAft>
        <a:defRPr sz="5906">
          <a:solidFill>
            <a:schemeClr val="tx1"/>
          </a:solidFill>
          <a:latin typeface="+mj-lt"/>
          <a:ea typeface="+mj-ea"/>
          <a:cs typeface="+mj-cs"/>
          <a:sym typeface="Gill Sans" charset="0"/>
        </a:defRPr>
      </a:lvl1pPr>
      <a:lvl2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2pPr>
      <a:lvl3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3pPr>
      <a:lvl4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4pPr>
      <a:lvl5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5pPr>
      <a:lvl6pPr marL="321457"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6pPr>
      <a:lvl7pPr marL="642915"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7pPr>
      <a:lvl8pPr marL="964372"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8pPr>
      <a:lvl9pPr marL="1285829"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9pPr>
    </p:titleStyle>
    <p:bodyStyle>
      <a:lvl1pPr marL="589338"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1pPr>
      <a:lvl2pPr marL="901866"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2pPr>
      <a:lvl3pPr marL="1214394"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3pPr>
      <a:lvl4pPr marL="1526922"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4pPr>
      <a:lvl5pPr marL="1839450"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5pPr>
      <a:lvl6pPr marL="2160908"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6pPr>
      <a:lvl7pPr marL="2482365"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7pPr>
      <a:lvl8pPr marL="2803822"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8pPr>
      <a:lvl9pPr marL="3125280"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charset="0"/>
              </a:rPr>
              <a:t>Click to edit Master title style</a:t>
            </a:r>
          </a:p>
        </p:txBody>
      </p:sp>
      <p:sp>
        <p:nvSpPr>
          <p:cNvPr id="25603" name="Rectangle 2"/>
          <p:cNvSpPr>
            <a:spLocks noGrp="1" noChangeArrowheads="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Gill Sans" charset="0"/>
              </a:rPr>
              <a:t>Click to edit Master text styles</a:t>
            </a:r>
          </a:p>
          <a:p>
            <a:pPr lvl="1"/>
            <a:r>
              <a:rPr lang="en-US" altLang="en-US" smtClean="0">
                <a:sym typeface="Gill Sans" charset="0"/>
              </a:rPr>
              <a:t>Second level</a:t>
            </a:r>
          </a:p>
          <a:p>
            <a:pPr lvl="2"/>
            <a:r>
              <a:rPr lang="en-US" altLang="en-US" smtClean="0">
                <a:sym typeface="Gill Sans" charset="0"/>
              </a:rPr>
              <a:t>Third level</a:t>
            </a:r>
          </a:p>
          <a:p>
            <a:pPr lvl="3"/>
            <a:r>
              <a:rPr lang="en-US" altLang="en-US" smtClean="0">
                <a:sym typeface="Gill Sans" charset="0"/>
              </a:rPr>
              <a:t>Fourth level</a:t>
            </a:r>
          </a:p>
          <a:p>
            <a:pPr lvl="4"/>
            <a:r>
              <a:rPr lang="en-US" altLang="en-US" smtClean="0">
                <a:sym typeface="Gill Sans" charset="0"/>
              </a:rPr>
              <a:t>Fifth level</a:t>
            </a:r>
          </a:p>
        </p:txBody>
      </p:sp>
      <p:pic>
        <p:nvPicPr>
          <p:cNvPr id="4" name="Picture 3"/>
          <p:cNvPicPr>
            <a:picLocks noChangeAspect="1"/>
          </p:cNvPicPr>
          <p:nvPr userDrawn="1"/>
        </p:nvPicPr>
        <p:blipFill>
          <a:blip r:embed="rId4"/>
          <a:stretch>
            <a:fillRect/>
          </a:stretch>
        </p:blipFill>
        <p:spPr>
          <a:xfrm>
            <a:off x="-1" y="228600"/>
            <a:ext cx="9143999" cy="6095999"/>
          </a:xfrm>
          <a:prstGeom prst="rect">
            <a:avLst/>
          </a:prstGeom>
        </p:spPr>
      </p:pic>
    </p:spTree>
    <p:extLst>
      <p:ext uri="{BB962C8B-B14F-4D97-AF65-F5344CB8AC3E}">
        <p14:creationId xmlns:p14="http://schemas.microsoft.com/office/powerpoint/2010/main" val="2020866660"/>
      </p:ext>
    </p:extLst>
  </p:cSld>
  <p:clrMap bg1="dk2" tx1="lt1" bg2="dk1" tx2="lt2" accent1="accent1" accent2="accent2" accent3="accent3" accent4="accent4" accent5="accent5" accent6="accent6" hlink="hlink" folHlink="folHlink"/>
  <p:sldLayoutIdLst>
    <p:sldLayoutId id="2147483676" r:id="rId1"/>
  </p:sldLayoutIdLst>
  <p:transition/>
  <p:txStyles>
    <p:titleStyle>
      <a:lvl1pPr algn="ctr" rtl="0" eaLnBrk="1" fontAlgn="base" hangingPunct="1">
        <a:spcBef>
          <a:spcPct val="0"/>
        </a:spcBef>
        <a:spcAft>
          <a:spcPct val="0"/>
        </a:spcAft>
        <a:defRPr sz="5906">
          <a:solidFill>
            <a:schemeClr val="tx1"/>
          </a:solidFill>
          <a:latin typeface="+mj-lt"/>
          <a:ea typeface="+mj-ea"/>
          <a:cs typeface="+mj-cs"/>
          <a:sym typeface="Gill Sans" charset="0"/>
        </a:defRPr>
      </a:lvl1pPr>
      <a:lvl2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2pPr>
      <a:lvl3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3pPr>
      <a:lvl4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4pPr>
      <a:lvl5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5pPr>
      <a:lvl6pPr marL="321457"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6pPr>
      <a:lvl7pPr marL="642915"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7pPr>
      <a:lvl8pPr marL="964372"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8pPr>
      <a:lvl9pPr marL="1285829"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9pPr>
    </p:titleStyle>
    <p:bodyStyle>
      <a:lvl1pPr marL="589338"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1pPr>
      <a:lvl2pPr marL="901866"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2pPr>
      <a:lvl3pPr marL="1214394"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3pPr>
      <a:lvl4pPr marL="1526922"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4pPr>
      <a:lvl5pPr marL="1839450"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5pPr>
      <a:lvl6pPr marL="2160908"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6pPr>
      <a:lvl7pPr marL="2482365"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7pPr>
      <a:lvl8pPr marL="2803822"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8pPr>
      <a:lvl9pPr marL="3125280" indent="-401822" algn="l" rtl="0" eaLnBrk="1" fontAlgn="base" hangingPunct="1">
        <a:spcBef>
          <a:spcPts val="1687"/>
        </a:spcBef>
        <a:spcAft>
          <a:spcPct val="0"/>
        </a:spcAft>
        <a:buSzPct val="171000"/>
        <a:buFont typeface="Gill Sans" charset="0"/>
        <a:buChar char="•"/>
        <a:defRPr sz="2953">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p:cNvSpPr>
            <a:spLocks noGrp="1" noChangeArrowheads="1"/>
          </p:cNvSpPr>
          <p:nvPr>
            <p:ph type="subTitle" idx="1"/>
          </p:nvPr>
        </p:nvSpPr>
        <p:spPr>
          <a:xfrm>
            <a:off x="1371600" y="3886200"/>
            <a:ext cx="6400800" cy="1752600"/>
          </a:xfrm>
        </p:spPr>
        <p:txBody>
          <a:bodyPr/>
          <a:lstStyle/>
          <a:p>
            <a:endParaRPr lang="en-US" altLang="en-US" sz="3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our Master conducted biblical counseling in a crisis situation.</a:t>
            </a:r>
            <a:endParaRPr lang="en-US" sz="3200" dirty="0"/>
          </a:p>
        </p:txBody>
      </p:sp>
      <p:sp>
        <p:nvSpPr>
          <p:cNvPr id="3" name="Content Placeholder 2"/>
          <p:cNvSpPr>
            <a:spLocks noGrp="1"/>
          </p:cNvSpPr>
          <p:nvPr>
            <p:ph idx="1"/>
          </p:nvPr>
        </p:nvSpPr>
        <p:spPr/>
        <p:txBody>
          <a:bodyPr/>
          <a:lstStyle/>
          <a:p>
            <a:r>
              <a:rPr lang="en-US" dirty="0" smtClean="0"/>
              <a:t>Although the counselor will usually be aware of the circumstances of the crisis, we need to ask open ended questions and listen.</a:t>
            </a:r>
          </a:p>
          <a:p>
            <a:pPr lvl="1"/>
            <a:r>
              <a:rPr lang="en-US" dirty="0" smtClean="0"/>
              <a:t>Listen for their fears, feelings and interpretation of the events.</a:t>
            </a:r>
          </a:p>
          <a:p>
            <a:pPr lvl="1"/>
            <a:r>
              <a:rPr lang="en-US" dirty="0" smtClean="0"/>
              <a:t>Luke 24:17-24</a:t>
            </a:r>
          </a:p>
        </p:txBody>
      </p:sp>
    </p:spTree>
    <p:extLst>
      <p:ext uri="{BB962C8B-B14F-4D97-AF65-F5344CB8AC3E}">
        <p14:creationId xmlns:p14="http://schemas.microsoft.com/office/powerpoint/2010/main" val="107207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our Master conducted biblical counseling in a crisis situation.</a:t>
            </a:r>
            <a:endParaRPr lang="en-US" sz="3200" dirty="0"/>
          </a:p>
        </p:txBody>
      </p:sp>
      <p:sp>
        <p:nvSpPr>
          <p:cNvPr id="3" name="Content Placeholder 2"/>
          <p:cNvSpPr>
            <a:spLocks noGrp="1"/>
          </p:cNvSpPr>
          <p:nvPr>
            <p:ph idx="1"/>
          </p:nvPr>
        </p:nvSpPr>
        <p:spPr/>
        <p:txBody>
          <a:bodyPr/>
          <a:lstStyle/>
          <a:p>
            <a:r>
              <a:rPr lang="en-US" dirty="0" smtClean="0"/>
              <a:t>Bring biblical truth to bear at the points of biblical infraction.</a:t>
            </a:r>
          </a:p>
          <a:p>
            <a:pPr lvl="1"/>
            <a:r>
              <a:rPr lang="en-US" dirty="0" smtClean="0"/>
              <a:t>Luke 24:25-27</a:t>
            </a:r>
          </a:p>
          <a:p>
            <a:pPr lvl="2"/>
            <a:r>
              <a:rPr lang="en-US" dirty="0" smtClean="0"/>
              <a:t>Rebuke</a:t>
            </a:r>
          </a:p>
          <a:p>
            <a:pPr lvl="2"/>
            <a:r>
              <a:rPr lang="en-US" dirty="0" smtClean="0"/>
              <a:t>Correction</a:t>
            </a:r>
          </a:p>
          <a:p>
            <a:pPr lvl="2"/>
            <a:r>
              <a:rPr lang="en-US" dirty="0" smtClean="0"/>
              <a:t>Instruction</a:t>
            </a:r>
          </a:p>
        </p:txBody>
      </p:sp>
    </p:spTree>
    <p:extLst>
      <p:ext uri="{BB962C8B-B14F-4D97-AF65-F5344CB8AC3E}">
        <p14:creationId xmlns:p14="http://schemas.microsoft.com/office/powerpoint/2010/main" val="2801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our Master conducted biblical counseling in a crisis situation.</a:t>
            </a:r>
            <a:endParaRPr lang="en-US" sz="3200" dirty="0"/>
          </a:p>
        </p:txBody>
      </p:sp>
      <p:sp>
        <p:nvSpPr>
          <p:cNvPr id="3" name="Content Placeholder 2"/>
          <p:cNvSpPr>
            <a:spLocks noGrp="1"/>
          </p:cNvSpPr>
          <p:nvPr>
            <p:ph idx="1"/>
          </p:nvPr>
        </p:nvSpPr>
        <p:spPr/>
        <p:txBody>
          <a:bodyPr/>
          <a:lstStyle/>
          <a:p>
            <a:r>
              <a:rPr lang="en-US" dirty="0" smtClean="0"/>
              <a:t>Help them remain in or return to fellowship with the Lord Jesus Christ.</a:t>
            </a:r>
          </a:p>
          <a:p>
            <a:pPr lvl="1"/>
            <a:r>
              <a:rPr lang="en-US" dirty="0" smtClean="0"/>
              <a:t>Luke 24:28-32</a:t>
            </a:r>
          </a:p>
        </p:txBody>
      </p:sp>
    </p:spTree>
    <p:extLst>
      <p:ext uri="{BB962C8B-B14F-4D97-AF65-F5344CB8AC3E}">
        <p14:creationId xmlns:p14="http://schemas.microsoft.com/office/powerpoint/2010/main" val="166569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our Master conducted biblical counseling in a crisis situation.</a:t>
            </a:r>
            <a:endParaRPr lang="en-US" sz="3200" dirty="0"/>
          </a:p>
        </p:txBody>
      </p:sp>
      <p:sp>
        <p:nvSpPr>
          <p:cNvPr id="3" name="Content Placeholder 2"/>
          <p:cNvSpPr>
            <a:spLocks noGrp="1"/>
          </p:cNvSpPr>
          <p:nvPr>
            <p:ph idx="1"/>
          </p:nvPr>
        </p:nvSpPr>
        <p:spPr/>
        <p:txBody>
          <a:bodyPr/>
          <a:lstStyle/>
          <a:p>
            <a:r>
              <a:rPr lang="en-US" dirty="0" smtClean="0"/>
              <a:t>Stay with them until they fully engage in the fellowship of believers.</a:t>
            </a:r>
          </a:p>
          <a:p>
            <a:pPr lvl="1"/>
            <a:r>
              <a:rPr lang="en-US" dirty="0" smtClean="0"/>
              <a:t>Luke 24:34-49</a:t>
            </a:r>
          </a:p>
          <a:p>
            <a:pPr lvl="1"/>
            <a:r>
              <a:rPr lang="en-US" dirty="0" smtClean="0"/>
              <a:t>John 20:24-29</a:t>
            </a:r>
          </a:p>
        </p:txBody>
      </p:sp>
    </p:spTree>
    <p:extLst>
      <p:ext uri="{BB962C8B-B14F-4D97-AF65-F5344CB8AC3E}">
        <p14:creationId xmlns:p14="http://schemas.microsoft.com/office/powerpoint/2010/main" val="348591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smtClean="0"/>
              <a:t>Crisis Counseling</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
          <p:cNvSpPr>
            <a:spLocks noGrp="1" noChangeArrowheads="1"/>
          </p:cNvSpPr>
          <p:nvPr>
            <p:ph type="title"/>
          </p:nvPr>
        </p:nvSpPr>
        <p:spPr>
          <a:xfrm>
            <a:off x="892969" y="381000"/>
            <a:ext cx="7358063" cy="1143000"/>
          </a:xfrm>
        </p:spPr>
        <p:txBody>
          <a:bodyPr/>
          <a:lstStyle/>
          <a:p>
            <a:pPr eaLnBrk="1" hangingPunct="1"/>
            <a:r>
              <a:rPr lang="en-US" altLang="en-US" sz="3375" b="1" dirty="0">
                <a:latin typeface="Georgia" panose="02040502050405020303" pitchFamily="18" charset="0"/>
                <a:sym typeface="Georgia" panose="02040502050405020303" pitchFamily="18" charset="0"/>
              </a:rPr>
              <a:t>Biblical Counselors</a:t>
            </a:r>
            <a:r>
              <a:rPr lang="en-US" altLang="en-US" sz="3375" dirty="0">
                <a:latin typeface="Georgia" panose="02040502050405020303" pitchFamily="18" charset="0"/>
                <a:sym typeface="Georgia" panose="02040502050405020303" pitchFamily="18" charset="0"/>
              </a:rPr>
              <a:t> are in the </a:t>
            </a:r>
            <a:r>
              <a:rPr lang="en-US" altLang="en-US" sz="3375" b="1" dirty="0">
                <a:latin typeface="Georgia" panose="02040502050405020303" pitchFamily="18" charset="0"/>
                <a:sym typeface="Georgia" panose="02040502050405020303" pitchFamily="18" charset="0"/>
              </a:rPr>
              <a:t>Crisis Business...</a:t>
            </a:r>
            <a:r>
              <a:rPr lang="en-US" altLang="en-US" sz="3375" dirty="0">
                <a:latin typeface="Georgia" panose="02040502050405020303" pitchFamily="18" charset="0"/>
                <a:ea typeface="ヒラギノ明朝 ProN W3" charset="-128"/>
                <a:sym typeface="Georgia" panose="02040502050405020303" pitchFamily="18" charset="0"/>
              </a:rPr>
              <a:t/>
            </a:r>
            <a:br>
              <a:rPr lang="en-US" altLang="en-US" sz="3375" dirty="0">
                <a:latin typeface="Georgia" panose="02040502050405020303" pitchFamily="18" charset="0"/>
                <a:ea typeface="ヒラギノ明朝 ProN W3" charset="-128"/>
                <a:sym typeface="Georgia" panose="02040502050405020303" pitchFamily="18" charset="0"/>
              </a:rPr>
            </a:br>
            <a:endParaRPr lang="en-US" altLang="en-US" sz="3375" b="1" dirty="0">
              <a:latin typeface="Georgia" panose="02040502050405020303" pitchFamily="18" charset="0"/>
              <a:ea typeface="ヒラギノ明朝 ProN W6" charset="-128"/>
              <a:sym typeface="Georgia" panose="02040502050405020303" pitchFamily="18" charset="0"/>
            </a:endParaRPr>
          </a:p>
        </p:txBody>
      </p:sp>
      <p:sp>
        <p:nvSpPr>
          <p:cNvPr id="175107" name="Rectangle 2"/>
          <p:cNvSpPr>
            <a:spLocks noGrp="1" noChangeArrowheads="1"/>
          </p:cNvSpPr>
          <p:nvPr>
            <p:ph idx="1"/>
          </p:nvPr>
        </p:nvSpPr>
        <p:spPr>
          <a:xfrm>
            <a:off x="892969" y="2819400"/>
            <a:ext cx="7358063" cy="3580805"/>
          </a:xfrm>
        </p:spPr>
        <p:txBody>
          <a:bodyPr/>
          <a:lstStyle/>
          <a:p>
            <a:pPr marL="625056">
              <a:buFont typeface="Georgia" panose="02040502050405020303" pitchFamily="18" charset="0"/>
              <a:buChar char="•"/>
            </a:pPr>
            <a:r>
              <a:rPr lang="en-US" altLang="en-US" sz="2000" dirty="0">
                <a:latin typeface="Georgia" panose="02040502050405020303" pitchFamily="18" charset="0"/>
                <a:sym typeface="Georgia" panose="02040502050405020303" pitchFamily="18" charset="0"/>
              </a:rPr>
              <a:t>Stability and order in the midst of chaos</a:t>
            </a:r>
            <a:endParaRPr lang="en-US" altLang="en-US" sz="2000" dirty="0">
              <a:latin typeface="Georgia" panose="02040502050405020303" pitchFamily="18" charset="0"/>
              <a:ea typeface="ヒラギノ明朝 ProN W3" charset="-128"/>
              <a:sym typeface="Georgia" panose="02040502050405020303" pitchFamily="18" charset="0"/>
            </a:endParaRPr>
          </a:p>
          <a:p>
            <a:pPr marL="625056">
              <a:buFont typeface="Georgia" panose="02040502050405020303" pitchFamily="18" charset="0"/>
              <a:buChar char="•"/>
            </a:pPr>
            <a:r>
              <a:rPr lang="en-US" altLang="en-US" sz="2000" dirty="0">
                <a:latin typeface="Georgia" panose="02040502050405020303" pitchFamily="18" charset="0"/>
                <a:sym typeface="Georgia" panose="02040502050405020303" pitchFamily="18" charset="0"/>
              </a:rPr>
              <a:t>Clarity of mind in the face of confusion</a:t>
            </a:r>
            <a:endParaRPr lang="en-US" altLang="en-US" sz="2000" dirty="0">
              <a:latin typeface="Georgia" panose="02040502050405020303" pitchFamily="18" charset="0"/>
              <a:ea typeface="ヒラギノ明朝 ProN W3" charset="-128"/>
              <a:sym typeface="Georgia" panose="02040502050405020303" pitchFamily="18" charset="0"/>
            </a:endParaRPr>
          </a:p>
          <a:p>
            <a:pPr marL="625056">
              <a:buFont typeface="Georgia" panose="02040502050405020303" pitchFamily="18" charset="0"/>
              <a:buChar char="•"/>
            </a:pPr>
            <a:r>
              <a:rPr lang="en-US" altLang="en-US" sz="2000" dirty="0">
                <a:latin typeface="Georgia" panose="02040502050405020303" pitchFamily="18" charset="0"/>
                <a:sym typeface="Georgia" panose="02040502050405020303" pitchFamily="18" charset="0"/>
              </a:rPr>
              <a:t>Truth and love in response to deception and destruction</a:t>
            </a:r>
            <a:endParaRPr lang="en-US" altLang="en-US" sz="2000" dirty="0">
              <a:latin typeface="Georgia" panose="02040502050405020303" pitchFamily="18" charset="0"/>
              <a:ea typeface="ヒラギノ明朝 ProN W3" charset="-128"/>
              <a:sym typeface="Georgia" panose="02040502050405020303" pitchFamily="18" charset="0"/>
            </a:endParaRPr>
          </a:p>
          <a:p>
            <a:pPr marL="625056">
              <a:buFont typeface="Georgia" panose="02040502050405020303" pitchFamily="18" charset="0"/>
              <a:buChar char="•"/>
            </a:pPr>
            <a:r>
              <a:rPr lang="en-US" altLang="en-US" sz="2000" dirty="0">
                <a:latin typeface="Georgia" panose="02040502050405020303" pitchFamily="18" charset="0"/>
                <a:sym typeface="Georgia" panose="02040502050405020303" pitchFamily="18" charset="0"/>
              </a:rPr>
              <a:t>Hope as a counter to fear and despair</a:t>
            </a:r>
            <a:endParaRPr lang="en-US" altLang="en-US" sz="2000" dirty="0">
              <a:latin typeface="Georgia" panose="02040502050405020303" pitchFamily="18" charset="0"/>
              <a:ea typeface="ヒラギノ明朝 ProN W3" charset="-128"/>
              <a:sym typeface="Georgia" panose="02040502050405020303" pitchFamily="18" charset="0"/>
            </a:endParaRPr>
          </a:p>
          <a:p>
            <a:pPr marL="625056">
              <a:buFont typeface="Georgia" panose="02040502050405020303" pitchFamily="18" charset="0"/>
              <a:buChar char="•"/>
            </a:pPr>
            <a:r>
              <a:rPr lang="en-US" altLang="en-US" sz="2000" dirty="0">
                <a:latin typeface="Georgia" panose="02040502050405020303" pitchFamily="18" charset="0"/>
                <a:sym typeface="Georgia" panose="02040502050405020303" pitchFamily="18" charset="0"/>
              </a:rPr>
              <a:t>Spiritual focus when confronted with physical and emotional pain</a:t>
            </a:r>
            <a:endParaRPr lang="en-US" altLang="en-US" sz="2000" dirty="0">
              <a:latin typeface="Georgia" panose="02040502050405020303" pitchFamily="18" charset="0"/>
              <a:ea typeface="ヒラギノ明朝 ProN W3" charset="-128"/>
              <a:sym typeface="Georgia" panose="02040502050405020303" pitchFamily="18" charset="0"/>
            </a:endParaRPr>
          </a:p>
          <a:p>
            <a:pPr marL="625056">
              <a:buFont typeface="Georgia" panose="02040502050405020303" pitchFamily="18" charset="0"/>
              <a:buChar char="•"/>
            </a:pPr>
            <a:r>
              <a:rPr lang="en-US" altLang="en-US" sz="2000" dirty="0">
                <a:latin typeface="Georgia" panose="02040502050405020303" pitchFamily="18" charset="0"/>
                <a:sym typeface="Georgia" panose="02040502050405020303" pitchFamily="18" charset="0"/>
              </a:rPr>
              <a:t>Jesus Christ as the only sufficient remedy for unanswerable questions</a:t>
            </a:r>
            <a:endParaRPr lang="en-US" altLang="en-US" sz="2000" dirty="0">
              <a:latin typeface="Georgia" panose="02040502050405020303" pitchFamily="18" charset="0"/>
              <a:ea typeface="ヒラギノ明朝 ProN W3" charset="-128"/>
              <a:sym typeface="Georgia" panose="02040502050405020303" pitchFamily="18" charset="0"/>
            </a:endParaRPr>
          </a:p>
        </p:txBody>
      </p:sp>
      <p:sp>
        <p:nvSpPr>
          <p:cNvPr id="175108" name="Rectangle 3"/>
          <p:cNvSpPr>
            <a:spLocks/>
          </p:cNvSpPr>
          <p:nvPr/>
        </p:nvSpPr>
        <p:spPr bwMode="auto">
          <a:xfrm>
            <a:off x="910828" y="1447800"/>
            <a:ext cx="7313414"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4200">
                <a:solidFill>
                  <a:srgbClr val="FFFFFF"/>
                </a:solidFill>
                <a:latin typeface="Gill Sans" charset="0"/>
                <a:ea typeface="ヒラギノ角ゴ ProN W3" charset="-128"/>
                <a:sym typeface="Gill Sans" charset="0"/>
              </a:defRPr>
            </a:lvl1pPr>
            <a:lvl2pPr marL="37931725" indent="-37474525" eaLnBrk="0" hangingPunct="0">
              <a:defRPr sz="4200">
                <a:solidFill>
                  <a:srgbClr val="FFFFFF"/>
                </a:solidFill>
                <a:latin typeface="Gill Sans" charset="0"/>
                <a:ea typeface="ヒラギノ角ゴ ProN W3" charset="-128"/>
                <a:sym typeface="Gill Sans" charset="0"/>
              </a:defRPr>
            </a:lvl2pPr>
            <a:lvl3pPr eaLnBrk="0" hangingPunct="0">
              <a:defRPr sz="4200">
                <a:solidFill>
                  <a:srgbClr val="FFFFFF"/>
                </a:solidFill>
                <a:latin typeface="Gill Sans" charset="0"/>
                <a:ea typeface="ヒラギノ角ゴ ProN W3" charset="-128"/>
                <a:sym typeface="Gill Sans" charset="0"/>
              </a:defRPr>
            </a:lvl3pPr>
            <a:lvl4pPr eaLnBrk="0" hangingPunct="0">
              <a:defRPr sz="4200">
                <a:solidFill>
                  <a:srgbClr val="FFFFFF"/>
                </a:solidFill>
                <a:latin typeface="Gill Sans" charset="0"/>
                <a:ea typeface="ヒラギノ角ゴ ProN W3" charset="-128"/>
                <a:sym typeface="Gill Sans" charset="0"/>
              </a:defRPr>
            </a:lvl4pPr>
            <a:lvl5pPr eaLnBrk="0" hangingPunct="0">
              <a:defRPr sz="4200">
                <a:solidFill>
                  <a:srgbClr val="FFFFFF"/>
                </a:solidFill>
                <a:latin typeface="Gill Sans" charset="0"/>
                <a:ea typeface="ヒラギノ角ゴ ProN W3" charset="-128"/>
                <a:sym typeface="Gill Sans" charset="0"/>
              </a:defRPr>
            </a:lvl5pPr>
            <a:lvl6pPr marL="4572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9144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1371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18288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algn="l" eaLnBrk="1" hangingPunct="1"/>
            <a:r>
              <a:rPr lang="en-US" altLang="en-US" sz="2000" dirty="0">
                <a:solidFill>
                  <a:schemeClr val="tx1"/>
                </a:solidFill>
                <a:latin typeface="Georgia" panose="02040502050405020303" pitchFamily="18" charset="0"/>
                <a:sym typeface="Georgia" panose="02040502050405020303" pitchFamily="18" charset="0"/>
              </a:rPr>
              <a:t>It is our calling and assignment to help those who are in </a:t>
            </a:r>
            <a:r>
              <a:rPr lang="en-US" altLang="en-US" sz="2000" b="1" dirty="0">
                <a:solidFill>
                  <a:schemeClr val="tx1"/>
                </a:solidFill>
                <a:latin typeface="Georgia" panose="02040502050405020303" pitchFamily="18" charset="0"/>
                <a:sym typeface="Georgia" panose="02040502050405020303" pitchFamily="18" charset="0"/>
              </a:rPr>
              <a:t>intense difficulty, trouble, or danger. </a:t>
            </a:r>
            <a:r>
              <a:rPr lang="en-US" altLang="en-US" sz="2000" dirty="0">
                <a:solidFill>
                  <a:schemeClr val="tx1"/>
                </a:solidFill>
                <a:latin typeface="Georgia" panose="02040502050405020303" pitchFamily="18" charset="0"/>
                <a:sym typeface="Georgia" panose="02040502050405020303" pitchFamily="18" charset="0"/>
              </a:rPr>
              <a:t>We help them with decisions (physical and spiritual) that must be made. Through Scripture and the leading of the Holy Spirit, we deliver: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
          <p:cNvSpPr>
            <a:spLocks noGrp="1" noChangeArrowheads="1"/>
          </p:cNvSpPr>
          <p:nvPr>
            <p:ph type="title"/>
          </p:nvPr>
        </p:nvSpPr>
        <p:spPr>
          <a:xfrm>
            <a:off x="892969" y="178594"/>
            <a:ext cx="7358063" cy="857250"/>
          </a:xfrm>
        </p:spPr>
        <p:txBody>
          <a:bodyPr/>
          <a:lstStyle/>
          <a:p>
            <a:pPr eaLnBrk="1" hangingPunct="1"/>
            <a:r>
              <a:rPr lang="en-US" altLang="en-US" sz="3375" b="1">
                <a:latin typeface="Georgia" panose="02040502050405020303" pitchFamily="18" charset="0"/>
                <a:sym typeface="Georgia" panose="02040502050405020303" pitchFamily="18" charset="0"/>
              </a:rPr>
              <a:t>Crisis is Perceptual </a:t>
            </a:r>
            <a:endParaRPr lang="en-US" altLang="en-US" sz="3375" b="1">
              <a:latin typeface="Georgia" panose="02040502050405020303" pitchFamily="18" charset="0"/>
              <a:ea typeface="ヒラギノ明朝 ProN W6" charset="-128"/>
              <a:sym typeface="Georgia" panose="02040502050405020303" pitchFamily="18" charset="0"/>
            </a:endParaRPr>
          </a:p>
        </p:txBody>
      </p:sp>
      <p:sp>
        <p:nvSpPr>
          <p:cNvPr id="176131" name="Rectangle 2"/>
          <p:cNvSpPr>
            <a:spLocks noGrp="1" noChangeArrowheads="1"/>
          </p:cNvSpPr>
          <p:nvPr>
            <p:ph idx="1"/>
          </p:nvPr>
        </p:nvSpPr>
        <p:spPr>
          <a:xfrm>
            <a:off x="892969" y="3053953"/>
            <a:ext cx="7358063" cy="2911078"/>
          </a:xfrm>
        </p:spPr>
        <p:txBody>
          <a:bodyPr/>
          <a:lstStyle/>
          <a:p>
            <a:pPr marL="625056">
              <a:buFont typeface="Georgia" panose="02040502050405020303" pitchFamily="18" charset="0"/>
              <a:buChar char="•"/>
            </a:pPr>
            <a:r>
              <a:rPr lang="en-US" altLang="en-US" sz="2000" dirty="0">
                <a:latin typeface="Georgia" panose="02040502050405020303" pitchFamily="18" charset="0"/>
                <a:sym typeface="Georgia" panose="02040502050405020303" pitchFamily="18" charset="0"/>
              </a:rPr>
              <a:t>Natural Disasters (Hurricanes, floods, tornadoes, fires, earthquakes, etc.).</a:t>
            </a:r>
            <a:endParaRPr lang="en-US" altLang="en-US" sz="2000" dirty="0">
              <a:latin typeface="Georgia" panose="02040502050405020303" pitchFamily="18" charset="0"/>
              <a:ea typeface="ヒラギノ明朝 ProN W3" charset="-128"/>
              <a:sym typeface="Georgia" panose="02040502050405020303" pitchFamily="18" charset="0"/>
            </a:endParaRPr>
          </a:p>
          <a:p>
            <a:pPr marL="625056">
              <a:buFont typeface="Georgia" panose="02040502050405020303" pitchFamily="18" charset="0"/>
              <a:buChar char="•"/>
            </a:pPr>
            <a:r>
              <a:rPr lang="en-US" altLang="en-US" sz="2000" dirty="0">
                <a:latin typeface="Georgia" panose="02040502050405020303" pitchFamily="18" charset="0"/>
                <a:sym typeface="Georgia" panose="02040502050405020303" pitchFamily="18" charset="0"/>
              </a:rPr>
              <a:t>Crime (Terrorist acts, assault, rape, sexual and physical abuse, murder, etc.).</a:t>
            </a:r>
            <a:endParaRPr lang="en-US" altLang="en-US" sz="2000" dirty="0">
              <a:latin typeface="Georgia" panose="02040502050405020303" pitchFamily="18" charset="0"/>
              <a:ea typeface="ヒラギノ明朝 ProN W3" charset="-128"/>
              <a:sym typeface="Georgia" panose="02040502050405020303" pitchFamily="18" charset="0"/>
            </a:endParaRPr>
          </a:p>
          <a:p>
            <a:pPr marL="625056">
              <a:buFont typeface="Georgia" panose="02040502050405020303" pitchFamily="18" charset="0"/>
              <a:buChar char="•"/>
            </a:pPr>
            <a:r>
              <a:rPr lang="en-US" altLang="en-US" sz="2000" dirty="0">
                <a:latin typeface="Georgia" panose="02040502050405020303" pitchFamily="18" charset="0"/>
                <a:sym typeface="Georgia" panose="02040502050405020303" pitchFamily="18" charset="0"/>
              </a:rPr>
              <a:t>Chronic illness, physical incapacitation, and anticipated loss.</a:t>
            </a:r>
            <a:endParaRPr lang="en-US" altLang="en-US" sz="2000" dirty="0">
              <a:latin typeface="Georgia" panose="02040502050405020303" pitchFamily="18" charset="0"/>
              <a:ea typeface="ヒラギノ明朝 ProN W3" charset="-128"/>
              <a:sym typeface="Georgia" panose="02040502050405020303" pitchFamily="18" charset="0"/>
            </a:endParaRPr>
          </a:p>
          <a:p>
            <a:pPr marL="625056">
              <a:buFont typeface="Georgia" panose="02040502050405020303" pitchFamily="18" charset="0"/>
              <a:buChar char="•"/>
            </a:pPr>
            <a:r>
              <a:rPr lang="en-US" altLang="en-US" sz="2000" dirty="0">
                <a:latin typeface="Georgia" panose="02040502050405020303" pitchFamily="18" charset="0"/>
                <a:sym typeface="Georgia" panose="02040502050405020303" pitchFamily="18" charset="0"/>
              </a:rPr>
              <a:t>Unexpected loss (Sudden death, abrupt divorce).</a:t>
            </a:r>
            <a:endParaRPr lang="en-US" altLang="en-US" sz="2000" dirty="0">
              <a:latin typeface="Georgia" panose="02040502050405020303" pitchFamily="18" charset="0"/>
              <a:ea typeface="ヒラギノ明朝 ProN W3" charset="-128"/>
              <a:sym typeface="Georgia" panose="02040502050405020303" pitchFamily="18" charset="0"/>
            </a:endParaRPr>
          </a:p>
        </p:txBody>
      </p:sp>
      <p:sp>
        <p:nvSpPr>
          <p:cNvPr id="176132" name="Rectangle 3"/>
          <p:cNvSpPr>
            <a:spLocks/>
          </p:cNvSpPr>
          <p:nvPr/>
        </p:nvSpPr>
        <p:spPr bwMode="auto">
          <a:xfrm>
            <a:off x="928688" y="1147762"/>
            <a:ext cx="72866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eaLnBrk="0" hangingPunct="0">
              <a:defRPr sz="4200">
                <a:solidFill>
                  <a:srgbClr val="FFFFFF"/>
                </a:solidFill>
                <a:latin typeface="Gill Sans" charset="0"/>
                <a:ea typeface="ヒラギノ角ゴ ProN W3" charset="-128"/>
                <a:sym typeface="Gill Sans" charset="0"/>
              </a:defRPr>
            </a:lvl1pPr>
            <a:lvl2pPr marL="37931725" indent="-37474525" eaLnBrk="0" hangingPunct="0">
              <a:defRPr sz="4200">
                <a:solidFill>
                  <a:srgbClr val="FFFFFF"/>
                </a:solidFill>
                <a:latin typeface="Gill Sans" charset="0"/>
                <a:ea typeface="ヒラギノ角ゴ ProN W3" charset="-128"/>
                <a:sym typeface="Gill Sans" charset="0"/>
              </a:defRPr>
            </a:lvl2pPr>
            <a:lvl3pPr eaLnBrk="0" hangingPunct="0">
              <a:defRPr sz="4200">
                <a:solidFill>
                  <a:srgbClr val="FFFFFF"/>
                </a:solidFill>
                <a:latin typeface="Gill Sans" charset="0"/>
                <a:ea typeface="ヒラギノ角ゴ ProN W3" charset="-128"/>
                <a:sym typeface="Gill Sans" charset="0"/>
              </a:defRPr>
            </a:lvl3pPr>
            <a:lvl4pPr eaLnBrk="0" hangingPunct="0">
              <a:defRPr sz="4200">
                <a:solidFill>
                  <a:srgbClr val="FFFFFF"/>
                </a:solidFill>
                <a:latin typeface="Gill Sans" charset="0"/>
                <a:ea typeface="ヒラギノ角ゴ ProN W3" charset="-128"/>
                <a:sym typeface="Gill Sans" charset="0"/>
              </a:defRPr>
            </a:lvl4pPr>
            <a:lvl5pPr eaLnBrk="0" hangingPunct="0">
              <a:defRPr sz="4200">
                <a:solidFill>
                  <a:srgbClr val="FFFFFF"/>
                </a:solidFill>
                <a:latin typeface="Gill Sans" charset="0"/>
                <a:ea typeface="ヒラギノ角ゴ ProN W3" charset="-128"/>
                <a:sym typeface="Gill Sans" charset="0"/>
              </a:defRPr>
            </a:lvl5pPr>
            <a:lvl6pPr marL="4572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6pPr>
            <a:lvl7pPr marL="9144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7pPr>
            <a:lvl8pPr marL="13716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8pPr>
            <a:lvl9pPr marL="1828800" eaLnBrk="0" fontAlgn="base" hangingPunct="0">
              <a:spcBef>
                <a:spcPct val="0"/>
              </a:spcBef>
              <a:spcAft>
                <a:spcPct val="0"/>
              </a:spcAft>
              <a:defRPr sz="4200">
                <a:solidFill>
                  <a:srgbClr val="FFFFFF"/>
                </a:solidFill>
                <a:latin typeface="Gill Sans" charset="0"/>
                <a:ea typeface="ヒラギノ角ゴ ProN W3" charset="-128"/>
                <a:sym typeface="Gill Sans" charset="0"/>
              </a:defRPr>
            </a:lvl9pPr>
          </a:lstStyle>
          <a:p>
            <a:pPr eaLnBrk="1" hangingPunct="1">
              <a:spcBef>
                <a:spcPts val="703"/>
              </a:spcBef>
            </a:pPr>
            <a:r>
              <a:rPr lang="en-US" altLang="en-US" sz="1800" dirty="0">
                <a:solidFill>
                  <a:schemeClr val="tx1"/>
                </a:solidFill>
                <a:latin typeface="Georgia" panose="02040502050405020303" pitchFamily="18" charset="0"/>
                <a:sym typeface="Georgia" panose="02040502050405020303" pitchFamily="18" charset="0"/>
              </a:rPr>
              <a:t>Crises are personally defined. A crisis for one person could be a manageable problem for another. One’s perspective and response to life experience will dictate the pain and disorder associated with that event.</a:t>
            </a:r>
          </a:p>
          <a:p>
            <a:pPr eaLnBrk="1" hangingPunct="1">
              <a:spcBef>
                <a:spcPts val="703"/>
              </a:spcBef>
            </a:pPr>
            <a:endParaRPr lang="en-US" altLang="en-US" sz="1800" dirty="0">
              <a:solidFill>
                <a:schemeClr val="tx1"/>
              </a:solidFill>
              <a:latin typeface="Georgia" panose="02040502050405020303" pitchFamily="18" charset="0"/>
              <a:sym typeface="Georgia" panose="02040502050405020303" pitchFamily="18" charset="0"/>
            </a:endParaRPr>
          </a:p>
          <a:p>
            <a:pPr eaLnBrk="1" hangingPunct="1">
              <a:spcBef>
                <a:spcPts val="703"/>
              </a:spcBef>
            </a:pPr>
            <a:r>
              <a:rPr lang="en-US" altLang="en-US" sz="1800" dirty="0">
                <a:solidFill>
                  <a:schemeClr val="tx1"/>
                </a:solidFill>
                <a:latin typeface="Georgia" panose="02040502050405020303" pitchFamily="18" charset="0"/>
                <a:sym typeface="Georgia" panose="02040502050405020303" pitchFamily="18" charset="0"/>
              </a:rPr>
              <a:t>This course, however, will address itself to those experiences that are </a:t>
            </a:r>
            <a:r>
              <a:rPr lang="en-US" altLang="en-US" sz="1800" b="1" dirty="0">
                <a:solidFill>
                  <a:schemeClr val="tx1"/>
                </a:solidFill>
                <a:latin typeface="Georgia" panose="02040502050405020303" pitchFamily="18" charset="0"/>
                <a:sym typeface="Georgia" panose="02040502050405020303" pitchFamily="18" charset="0"/>
              </a:rPr>
              <a:t>universally acknowledged </a:t>
            </a:r>
            <a:r>
              <a:rPr lang="en-US" altLang="en-US" sz="1800" dirty="0">
                <a:solidFill>
                  <a:schemeClr val="tx1"/>
                </a:solidFill>
                <a:latin typeface="Georgia" panose="02040502050405020303" pitchFamily="18" charset="0"/>
                <a:sym typeface="Georgia" panose="02040502050405020303" pitchFamily="18" charset="0"/>
              </a:rPr>
              <a:t>as crisis situations:</a:t>
            </a:r>
          </a:p>
          <a:p>
            <a:pPr eaLnBrk="1" hangingPunct="1">
              <a:spcBef>
                <a:spcPts val="703"/>
              </a:spcBef>
            </a:pPr>
            <a:endParaRPr lang="en-US" altLang="en-US" sz="1800" dirty="0">
              <a:solidFill>
                <a:schemeClr val="tx1"/>
              </a:solidFill>
              <a:latin typeface="Georgia" panose="02040502050405020303" pitchFamily="18" charset="0"/>
              <a:sym typeface="Georgia" panose="02040502050405020303" pitchFamily="18" charset="0"/>
            </a:endParaRPr>
          </a:p>
          <a:p>
            <a:pPr eaLnBrk="1" hangingPunct="1">
              <a:spcBef>
                <a:spcPts val="703"/>
              </a:spcBef>
            </a:pPr>
            <a:endParaRPr lang="en-US" altLang="en-US" sz="1800" dirty="0">
              <a:solidFill>
                <a:schemeClr val="tx1"/>
              </a:solidFill>
              <a:latin typeface="Georgia" panose="02040502050405020303" pitchFamily="18" charset="0"/>
              <a:sym typeface="Georgia" panose="02040502050405020303"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 must begin with an accurate biblical theology of suffering.</a:t>
            </a:r>
            <a:endParaRPr lang="en-US" sz="4000" dirty="0"/>
          </a:p>
        </p:txBody>
      </p:sp>
      <p:sp>
        <p:nvSpPr>
          <p:cNvPr id="3" name="Content Placeholder 2"/>
          <p:cNvSpPr>
            <a:spLocks noGrp="1"/>
          </p:cNvSpPr>
          <p:nvPr>
            <p:ph idx="1"/>
          </p:nvPr>
        </p:nvSpPr>
        <p:spPr/>
        <p:txBody>
          <a:bodyPr/>
          <a:lstStyle/>
          <a:p>
            <a:r>
              <a:rPr lang="en-US" dirty="0" smtClean="0"/>
              <a:t>All suffering is a result of living in a sin-cursed world.</a:t>
            </a:r>
          </a:p>
          <a:p>
            <a:pPr lvl="1"/>
            <a:r>
              <a:rPr lang="en-US" sz="2400" baseline="30000" dirty="0" smtClean="0"/>
              <a:t>3 </a:t>
            </a:r>
            <a:r>
              <a:rPr lang="en-US" sz="2400" dirty="0" smtClean="0"/>
              <a:t> And I heard a loud voice from the throne saying, “Behold, the dwelling place of God is with man. He will dwell with them, and they will be his people, and God himself will be with them as their God. </a:t>
            </a:r>
            <a:r>
              <a:rPr lang="en-US" sz="2400" baseline="30000" dirty="0" smtClean="0"/>
              <a:t>4 </a:t>
            </a:r>
            <a:r>
              <a:rPr lang="en-US" sz="2400" dirty="0" smtClean="0"/>
              <a:t> He will wipe away every tear from their eyes, and death shall be no more, neither shall there be mourning, nor crying, nor pain anymore, for the former things have passed away.”  </a:t>
            </a:r>
          </a:p>
          <a:p>
            <a:pPr lvl="1"/>
            <a:r>
              <a:rPr lang="en-US" sz="2400" dirty="0" smtClean="0"/>
              <a:t>Revelation 21:2-4 (ESV) </a:t>
            </a:r>
          </a:p>
          <a:p>
            <a:pPr lvl="1"/>
            <a:endParaRPr lang="en-US" dirty="0"/>
          </a:p>
        </p:txBody>
      </p:sp>
    </p:spTree>
    <p:extLst>
      <p:ext uri="{BB962C8B-B14F-4D97-AF65-F5344CB8AC3E}">
        <p14:creationId xmlns:p14="http://schemas.microsoft.com/office/powerpoint/2010/main" val="393273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 must begin with an accurate biblical theology of suffering.</a:t>
            </a:r>
            <a:endParaRPr lang="en-US" sz="3600" dirty="0"/>
          </a:p>
        </p:txBody>
      </p:sp>
      <p:sp>
        <p:nvSpPr>
          <p:cNvPr id="3" name="Content Placeholder 2"/>
          <p:cNvSpPr>
            <a:spLocks noGrp="1"/>
          </p:cNvSpPr>
          <p:nvPr>
            <p:ph idx="1"/>
          </p:nvPr>
        </p:nvSpPr>
        <p:spPr/>
        <p:txBody>
          <a:bodyPr/>
          <a:lstStyle/>
          <a:p>
            <a:r>
              <a:rPr lang="en-US" dirty="0" smtClean="0"/>
              <a:t>Most of the suffering in crisis situations is not directly self-inflicted.</a:t>
            </a:r>
          </a:p>
          <a:p>
            <a:pPr lvl="1"/>
            <a:r>
              <a:rPr lang="en-US" baseline="30000" dirty="0" smtClean="0"/>
              <a:t>33 </a:t>
            </a:r>
            <a:r>
              <a:rPr lang="en-US" dirty="0" smtClean="0"/>
              <a:t> I have said these things to you, that in me you may have peace. In the world you will have tribulation. But take heart; I have overcome the world.”  John 16:33 (ESV) </a:t>
            </a:r>
            <a:br>
              <a:rPr lang="en-US" dirty="0" smtClean="0"/>
            </a:br>
            <a:endParaRPr lang="en-US" dirty="0" smtClean="0"/>
          </a:p>
          <a:p>
            <a:endParaRPr lang="en-US" dirty="0"/>
          </a:p>
        </p:txBody>
      </p:sp>
    </p:spTree>
    <p:extLst>
      <p:ext uri="{BB962C8B-B14F-4D97-AF65-F5344CB8AC3E}">
        <p14:creationId xmlns:p14="http://schemas.microsoft.com/office/powerpoint/2010/main" val="348431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 must begin with an accurate biblical theology of suffering.</a:t>
            </a:r>
            <a:endParaRPr lang="en-US" sz="3600" dirty="0"/>
          </a:p>
        </p:txBody>
      </p:sp>
      <p:sp>
        <p:nvSpPr>
          <p:cNvPr id="3" name="Content Placeholder 2"/>
          <p:cNvSpPr>
            <a:spLocks noGrp="1"/>
          </p:cNvSpPr>
          <p:nvPr>
            <p:ph idx="1"/>
          </p:nvPr>
        </p:nvSpPr>
        <p:spPr/>
        <p:txBody>
          <a:bodyPr/>
          <a:lstStyle/>
          <a:p>
            <a:r>
              <a:rPr lang="en-US" dirty="0" smtClean="0"/>
              <a:t>Some of the suffering in crisis situations is a direct result of one’s sin.</a:t>
            </a:r>
          </a:p>
          <a:p>
            <a:pPr lvl="1"/>
            <a:r>
              <a:rPr lang="en-US" dirty="0" smtClean="0"/>
              <a:t>King David’s life after the sin with Bathsheba</a:t>
            </a:r>
          </a:p>
          <a:p>
            <a:pPr lvl="1"/>
            <a:r>
              <a:rPr lang="en-US" dirty="0" smtClean="0"/>
              <a:t>Babylonian captivity</a:t>
            </a:r>
            <a:br>
              <a:rPr lang="en-US" dirty="0" smtClean="0"/>
            </a:br>
            <a:endParaRPr lang="en-US" dirty="0" smtClean="0"/>
          </a:p>
          <a:p>
            <a:endParaRPr lang="en-US" dirty="0"/>
          </a:p>
        </p:txBody>
      </p:sp>
    </p:spTree>
    <p:extLst>
      <p:ext uri="{BB962C8B-B14F-4D97-AF65-F5344CB8AC3E}">
        <p14:creationId xmlns:p14="http://schemas.microsoft.com/office/powerpoint/2010/main" val="358259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 must begin with an accurate biblical theology of suffering.</a:t>
            </a:r>
            <a:endParaRPr lang="en-US" sz="3600" dirty="0"/>
          </a:p>
        </p:txBody>
      </p:sp>
      <p:sp>
        <p:nvSpPr>
          <p:cNvPr id="3" name="Content Placeholder 2"/>
          <p:cNvSpPr>
            <a:spLocks noGrp="1"/>
          </p:cNvSpPr>
          <p:nvPr>
            <p:ph idx="1"/>
          </p:nvPr>
        </p:nvSpPr>
        <p:spPr/>
        <p:txBody>
          <a:bodyPr/>
          <a:lstStyle/>
          <a:p>
            <a:r>
              <a:rPr lang="en-US" dirty="0" smtClean="0"/>
              <a:t>God can and will take all circumstances of life, including suffering, and use them to bring us to maturity in Christ.</a:t>
            </a:r>
          </a:p>
          <a:p>
            <a:pPr lvl="1"/>
            <a:r>
              <a:rPr lang="en-US" sz="2400" baseline="30000" dirty="0" smtClean="0"/>
              <a:t>3 </a:t>
            </a:r>
            <a:r>
              <a:rPr lang="en-US" sz="2400" dirty="0" smtClean="0"/>
              <a:t> Not only that, but we rejoice in our sufferings, knowing that suffering produces endurance, </a:t>
            </a:r>
            <a:r>
              <a:rPr lang="en-US" sz="2400" baseline="30000" dirty="0" smtClean="0"/>
              <a:t>4 </a:t>
            </a:r>
            <a:r>
              <a:rPr lang="en-US" sz="2400" dirty="0" smtClean="0"/>
              <a:t> and endurance produces character, and character produces hope, </a:t>
            </a:r>
            <a:r>
              <a:rPr lang="en-US" sz="2400" baseline="30000" dirty="0" smtClean="0"/>
              <a:t>5 </a:t>
            </a:r>
            <a:r>
              <a:rPr lang="en-US" sz="2400" dirty="0" smtClean="0"/>
              <a:t> and hope does not put us to shame, because God’s love has been poured into our hearts through the Holy Spirit who has been given to us. 	Romans 5:3-5 (ESV) </a:t>
            </a:r>
          </a:p>
          <a:p>
            <a:pPr lvl="1"/>
            <a:endParaRPr lang="en-US" dirty="0"/>
          </a:p>
        </p:txBody>
      </p:sp>
    </p:spTree>
    <p:extLst>
      <p:ext uri="{BB962C8B-B14F-4D97-AF65-F5344CB8AC3E}">
        <p14:creationId xmlns:p14="http://schemas.microsoft.com/office/powerpoint/2010/main" val="115838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our Master conducted biblical counseling in a crisis situation.</a:t>
            </a:r>
            <a:endParaRPr lang="en-US" sz="3200" dirty="0"/>
          </a:p>
        </p:txBody>
      </p:sp>
      <p:sp>
        <p:nvSpPr>
          <p:cNvPr id="3" name="Content Placeholder 2"/>
          <p:cNvSpPr>
            <a:spLocks noGrp="1"/>
          </p:cNvSpPr>
          <p:nvPr>
            <p:ph idx="1"/>
          </p:nvPr>
        </p:nvSpPr>
        <p:spPr/>
        <p:txBody>
          <a:bodyPr/>
          <a:lstStyle/>
          <a:p>
            <a:r>
              <a:rPr lang="en-US" dirty="0"/>
              <a:t>Often people in crisis circumstances will not seek biblical counsel.  They are in a state of shock and must be actively engaged.</a:t>
            </a:r>
          </a:p>
          <a:p>
            <a:pPr lvl="1"/>
            <a:r>
              <a:rPr lang="en-US" dirty="0" smtClean="0"/>
              <a:t>Luke 24:13-16</a:t>
            </a:r>
            <a:endParaRPr lang="en-US" dirty="0"/>
          </a:p>
        </p:txBody>
      </p:sp>
    </p:spTree>
    <p:extLst>
      <p:ext uri="{BB962C8B-B14F-4D97-AF65-F5344CB8AC3E}">
        <p14:creationId xmlns:p14="http://schemas.microsoft.com/office/powerpoint/2010/main" val="335606974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Blank Presentation">
  <a:themeElements>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Presentation">
  <a:themeElements>
    <a:clrScheme name="2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2_Blank Presentation">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511</Words>
  <Application>Microsoft Office PowerPoint</Application>
  <PresentationFormat>On-screen Show (4:3)</PresentationFormat>
  <Paragraphs>53</Paragraphs>
  <Slides>13</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vt:lpstr>
      <vt:lpstr>Georgia</vt:lpstr>
      <vt:lpstr>Gill Sans</vt:lpstr>
      <vt:lpstr>Tahoma</vt:lpstr>
      <vt:lpstr>Times New Roman</vt:lpstr>
      <vt:lpstr>ヒラギノ明朝 ProN W3</vt:lpstr>
      <vt:lpstr>ヒラギノ明朝 ProN W6</vt:lpstr>
      <vt:lpstr>ヒラギノ角ゴ ProN W3</vt:lpstr>
      <vt:lpstr>1_Blank Presentation</vt:lpstr>
      <vt:lpstr>2_Blank Presentation</vt:lpstr>
      <vt:lpstr>Title &amp; Bullets</vt:lpstr>
      <vt:lpstr>1_Title &amp; Bullets</vt:lpstr>
      <vt:lpstr>PowerPoint Presentation</vt:lpstr>
      <vt:lpstr>Crisis Counseling</vt:lpstr>
      <vt:lpstr>Biblical Counselors are in the Crisis Business... </vt:lpstr>
      <vt:lpstr>Crisis is Perceptual </vt:lpstr>
      <vt:lpstr>We must begin with an accurate biblical theology of suffering.</vt:lpstr>
      <vt:lpstr>We must begin with an accurate biblical theology of suffering.</vt:lpstr>
      <vt:lpstr>We must begin with an accurate biblical theology of suffering.</vt:lpstr>
      <vt:lpstr>We must begin with an accurate biblical theology of suffering.</vt:lpstr>
      <vt:lpstr>How our Master conducted biblical counseling in a crisis situation.</vt:lpstr>
      <vt:lpstr>How our Master conducted biblical counseling in a crisis situation.</vt:lpstr>
      <vt:lpstr>How our Master conducted biblical counseling in a crisis situation.</vt:lpstr>
      <vt:lpstr>How our Master conducted biblical counseling in a crisis situation.</vt:lpstr>
      <vt:lpstr>How our Master conducted biblical counseling in a crisis situation.</vt:lpstr>
    </vt:vector>
  </TitlesOfParts>
  <Company>Valley Baptist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Creamer</dc:creator>
  <cp:lastModifiedBy>James Creamer</cp:lastModifiedBy>
  <cp:revision>36</cp:revision>
  <cp:lastPrinted>2015-03-16T22:31:28Z</cp:lastPrinted>
  <dcterms:created xsi:type="dcterms:W3CDTF">2012-10-15T12:14:29Z</dcterms:created>
  <dcterms:modified xsi:type="dcterms:W3CDTF">2015-03-17T15:12:34Z</dcterms:modified>
</cp:coreProperties>
</file>