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2" r:id="rId2"/>
  </p:sldMasterIdLst>
  <p:notesMasterIdLst>
    <p:notesMasterId r:id="rId33"/>
  </p:notesMasterIdLst>
  <p:handoutMasterIdLst>
    <p:handoutMasterId r:id="rId34"/>
  </p:handoutMasterIdLst>
  <p:sldIdLst>
    <p:sldId id="284" r:id="rId3"/>
    <p:sldId id="256" r:id="rId4"/>
    <p:sldId id="282" r:id="rId5"/>
    <p:sldId id="285" r:id="rId6"/>
    <p:sldId id="257" r:id="rId7"/>
    <p:sldId id="258" r:id="rId8"/>
    <p:sldId id="259" r:id="rId9"/>
    <p:sldId id="260" r:id="rId10"/>
    <p:sldId id="261" r:id="rId11"/>
    <p:sldId id="263" r:id="rId12"/>
    <p:sldId id="262" r:id="rId13"/>
    <p:sldId id="264" r:id="rId14"/>
    <p:sldId id="283"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762" autoAdjust="0"/>
  </p:normalViewPr>
  <p:slideViewPr>
    <p:cSldViewPr snapToObjects="1">
      <p:cViewPr varScale="1">
        <p:scale>
          <a:sx n="66" d="100"/>
          <a:sy n="66" d="100"/>
        </p:scale>
        <p:origin x="84" y="894"/>
      </p:cViewPr>
      <p:guideLst>
        <p:guide orient="horz" pos="2160"/>
        <p:guide pos="2880"/>
      </p:guideLst>
    </p:cSldViewPr>
  </p:slideViewPr>
  <p:outlineViewPr>
    <p:cViewPr>
      <p:scale>
        <a:sx n="33" d="100"/>
        <a:sy n="33" d="100"/>
      </p:scale>
      <p:origin x="0" y="2888"/>
    </p:cViewPr>
  </p:outlineViewPr>
  <p:notesTextViewPr>
    <p:cViewPr>
      <p:scale>
        <a:sx n="100" d="100"/>
        <a:sy n="100" d="100"/>
      </p:scale>
      <p:origin x="0" y="0"/>
    </p:cViewPr>
  </p:notesTextViewPr>
  <p:sorterViewPr>
    <p:cViewPr>
      <p:scale>
        <a:sx n="66" d="100"/>
        <a:sy n="66" d="100"/>
      </p:scale>
      <p:origin x="0" y="10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D2293415-3320-4E49-9304-CF588CB095EC}" type="datetimeFigureOut">
              <a:rPr lang="en-US"/>
              <a:pPr>
                <a:defRPr/>
              </a:pPr>
              <a:t>5/19/2014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89AC7FE8-B3B9-4CA1-A9A7-48560F13B75A}" type="slidenum">
              <a:rPr lang="en-US"/>
              <a:pPr>
                <a:defRPr/>
              </a:pPr>
              <a:t>‹#›</a:t>
            </a:fld>
            <a:endParaRPr lang="en-US"/>
          </a:p>
        </p:txBody>
      </p:sp>
    </p:spTree>
    <p:extLst>
      <p:ext uri="{BB962C8B-B14F-4D97-AF65-F5344CB8AC3E}">
        <p14:creationId xmlns:p14="http://schemas.microsoft.com/office/powerpoint/2010/main" val="2270437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B22C888D-025B-46AB-A864-F17E3239C9C6}" type="datetimeFigureOut">
              <a:rPr lang="en-US"/>
              <a:pPr>
                <a:defRPr/>
              </a:pPr>
              <a:t>5/19/2014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818420EC-C064-4D22-9580-3923D8C22831}" type="slidenum">
              <a:rPr lang="en-US"/>
              <a:pPr>
                <a:defRPr/>
              </a:pPr>
              <a:t>‹#›</a:t>
            </a:fld>
            <a:endParaRPr lang="en-US"/>
          </a:p>
        </p:txBody>
      </p:sp>
    </p:spTree>
    <p:extLst>
      <p:ext uri="{BB962C8B-B14F-4D97-AF65-F5344CB8AC3E}">
        <p14:creationId xmlns:p14="http://schemas.microsoft.com/office/powerpoint/2010/main" val="2527828344"/>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588180-5268-4502-A990-AD58A09579E7}"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606122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TextEdit="1"/>
          </p:cNvSpPr>
          <p:nvPr>
            <p:ph type="sldImg"/>
          </p:nvPr>
        </p:nvSpPr>
        <p:spPr bwMode="auto">
          <a:noFill/>
          <a:ln>
            <a:solidFill>
              <a:srgbClr val="000000"/>
            </a:solidFill>
            <a:miter lim="800000"/>
            <a:headEnd/>
            <a:tailEnd/>
          </a:ln>
        </p:spPr>
      </p:sp>
      <p:sp>
        <p:nvSpPr>
          <p:cNvPr id="286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180408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1461045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bwMode="auto">
          <a:noFill/>
          <a:ln>
            <a:solidFill>
              <a:srgbClr val="000000"/>
            </a:solidFill>
            <a:miter lim="800000"/>
            <a:headEnd/>
            <a:tailEnd/>
          </a:ln>
        </p:spPr>
      </p:sp>
      <p:sp>
        <p:nvSpPr>
          <p:cNvPr id="3277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579035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618619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bwMode="auto">
          <a:noFill/>
          <a:ln>
            <a:solidFill>
              <a:srgbClr val="000000"/>
            </a:solidFill>
            <a:miter lim="800000"/>
            <a:headEnd/>
            <a:tailEnd/>
          </a:ln>
        </p:spPr>
      </p:sp>
      <p:sp>
        <p:nvSpPr>
          <p:cNvPr id="3481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93284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TextEdit="1"/>
          </p:cNvSpPr>
          <p:nvPr>
            <p:ph type="sldImg"/>
          </p:nvPr>
        </p:nvSpPr>
        <p:spPr bwMode="auto">
          <a:noFill/>
          <a:ln>
            <a:solidFill>
              <a:srgbClr val="000000"/>
            </a:solidFill>
            <a:miter lim="800000"/>
            <a:headEnd/>
            <a:tailEnd/>
          </a:ln>
        </p:spPr>
      </p:sp>
      <p:sp>
        <p:nvSpPr>
          <p:cNvPr id="3686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270049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TextEdit="1"/>
          </p:cNvSpPr>
          <p:nvPr>
            <p:ph type="sldImg"/>
          </p:nvPr>
        </p:nvSpPr>
        <p:spPr bwMode="auto">
          <a:noFill/>
          <a:ln>
            <a:solidFill>
              <a:srgbClr val="000000"/>
            </a:solidFill>
            <a:miter lim="800000"/>
            <a:headEnd/>
            <a:tailEnd/>
          </a:ln>
        </p:spPr>
      </p:sp>
      <p:sp>
        <p:nvSpPr>
          <p:cNvPr id="3891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403172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bwMode="auto">
          <a:noFill/>
          <a:ln>
            <a:solidFill>
              <a:srgbClr val="000000"/>
            </a:solidFill>
            <a:miter lim="800000"/>
            <a:headEnd/>
            <a:tailEnd/>
          </a:ln>
        </p:spPr>
      </p:sp>
      <p:sp>
        <p:nvSpPr>
          <p:cNvPr id="409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12921065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bwMode="auto">
          <a:noFill/>
          <a:ln>
            <a:solidFill>
              <a:srgbClr val="000000"/>
            </a:solidFill>
            <a:miter lim="800000"/>
            <a:headEnd/>
            <a:tailEnd/>
          </a:ln>
        </p:spPr>
      </p:sp>
      <p:sp>
        <p:nvSpPr>
          <p:cNvPr id="4301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6413290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TextEdit="1"/>
          </p:cNvSpPr>
          <p:nvPr>
            <p:ph type="sldImg"/>
          </p:nvPr>
        </p:nvSpPr>
        <p:spPr bwMode="auto">
          <a:noFill/>
          <a:ln>
            <a:solidFill>
              <a:srgbClr val="000000"/>
            </a:solidFill>
            <a:miter lim="800000"/>
            <a:headEnd/>
            <a:tailEnd/>
          </a:ln>
        </p:spPr>
      </p:sp>
      <p:sp>
        <p:nvSpPr>
          <p:cNvPr id="4505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812298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TextEdit="1"/>
          </p:cNvSpPr>
          <p:nvPr>
            <p:ph type="sldImg"/>
          </p:nvPr>
        </p:nvSpPr>
        <p:spPr bwMode="auto">
          <a:noFill/>
          <a:ln>
            <a:solidFill>
              <a:srgbClr val="000000"/>
            </a:solidFill>
            <a:miter lim="800000"/>
            <a:headEnd/>
            <a:tailEnd/>
          </a:ln>
        </p:spPr>
      </p:sp>
      <p:sp>
        <p:nvSpPr>
          <p:cNvPr id="1638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5458825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TextEdit="1"/>
          </p:cNvSpPr>
          <p:nvPr>
            <p:ph type="sldImg"/>
          </p:nvPr>
        </p:nvSpPr>
        <p:spPr bwMode="auto">
          <a:noFill/>
          <a:ln>
            <a:solidFill>
              <a:srgbClr val="000000"/>
            </a:solidFill>
            <a:miter lim="800000"/>
            <a:headEnd/>
            <a:tailEnd/>
          </a:ln>
        </p:spPr>
      </p:sp>
      <p:sp>
        <p:nvSpPr>
          <p:cNvPr id="4710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13076729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bwMode="auto">
          <a:noFill/>
          <a:ln>
            <a:solidFill>
              <a:srgbClr val="000000"/>
            </a:solidFill>
            <a:miter lim="800000"/>
            <a:headEnd/>
            <a:tailEnd/>
          </a:ln>
        </p:spPr>
      </p:sp>
      <p:sp>
        <p:nvSpPr>
          <p:cNvPr id="4915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4248770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TextEdit="1"/>
          </p:cNvSpPr>
          <p:nvPr>
            <p:ph type="sldImg"/>
          </p:nvPr>
        </p:nvSpPr>
        <p:spPr bwMode="auto">
          <a:noFill/>
          <a:ln>
            <a:solidFill>
              <a:srgbClr val="000000"/>
            </a:solidFill>
            <a:miter lim="800000"/>
            <a:headEnd/>
            <a:tailEnd/>
          </a:ln>
        </p:spPr>
      </p:sp>
      <p:sp>
        <p:nvSpPr>
          <p:cNvPr id="5120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4188376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TextEdit="1"/>
          </p:cNvSpPr>
          <p:nvPr>
            <p:ph type="sldImg"/>
          </p:nvPr>
        </p:nvSpPr>
        <p:spPr bwMode="auto">
          <a:noFill/>
          <a:ln>
            <a:solidFill>
              <a:srgbClr val="000000"/>
            </a:solidFill>
            <a:miter lim="800000"/>
            <a:headEnd/>
            <a:tailEnd/>
          </a:ln>
        </p:spPr>
      </p:sp>
      <p:sp>
        <p:nvSpPr>
          <p:cNvPr id="5325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8744839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TextEdit="1"/>
          </p:cNvSpPr>
          <p:nvPr>
            <p:ph type="sldImg"/>
          </p:nvPr>
        </p:nvSpPr>
        <p:spPr bwMode="auto">
          <a:noFill/>
          <a:ln>
            <a:solidFill>
              <a:srgbClr val="000000"/>
            </a:solidFill>
            <a:miter lim="800000"/>
            <a:headEnd/>
            <a:tailEnd/>
          </a:ln>
        </p:spPr>
      </p:sp>
      <p:sp>
        <p:nvSpPr>
          <p:cNvPr id="5529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4963921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TextEdit="1"/>
          </p:cNvSpPr>
          <p:nvPr>
            <p:ph type="sldImg"/>
          </p:nvPr>
        </p:nvSpPr>
        <p:spPr bwMode="auto">
          <a:noFill/>
          <a:ln>
            <a:solidFill>
              <a:srgbClr val="000000"/>
            </a:solidFill>
            <a:miter lim="800000"/>
            <a:headEnd/>
            <a:tailEnd/>
          </a:ln>
        </p:spPr>
      </p:sp>
      <p:sp>
        <p:nvSpPr>
          <p:cNvPr id="5734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7824904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TextEdit="1"/>
          </p:cNvSpPr>
          <p:nvPr>
            <p:ph type="sldImg"/>
          </p:nvPr>
        </p:nvSpPr>
        <p:spPr bwMode="auto">
          <a:noFill/>
          <a:ln>
            <a:solidFill>
              <a:srgbClr val="000000"/>
            </a:solidFill>
            <a:miter lim="800000"/>
            <a:headEnd/>
            <a:tailEnd/>
          </a:ln>
        </p:spPr>
      </p:sp>
      <p:sp>
        <p:nvSpPr>
          <p:cNvPr id="5939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0705379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TextEdit="1"/>
          </p:cNvSpPr>
          <p:nvPr>
            <p:ph type="sldImg"/>
          </p:nvPr>
        </p:nvSpPr>
        <p:spPr bwMode="auto">
          <a:noFill/>
          <a:ln>
            <a:solidFill>
              <a:srgbClr val="000000"/>
            </a:solidFill>
            <a:miter lim="800000"/>
            <a:headEnd/>
            <a:tailEnd/>
          </a:ln>
        </p:spPr>
      </p:sp>
      <p:sp>
        <p:nvSpPr>
          <p:cNvPr id="6144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1837065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bwMode="auto">
          <a:noFill/>
          <a:ln>
            <a:solidFill>
              <a:srgbClr val="000000"/>
            </a:solidFill>
            <a:miter lim="800000"/>
            <a:headEnd/>
            <a:tailEnd/>
          </a:ln>
        </p:spPr>
      </p:sp>
      <p:sp>
        <p:nvSpPr>
          <p:cNvPr id="6349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0993972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bwMode="auto">
          <a:noFill/>
          <a:ln>
            <a:solidFill>
              <a:srgbClr val="000000"/>
            </a:solidFill>
            <a:miter lim="800000"/>
            <a:headEnd/>
            <a:tailEnd/>
          </a:ln>
        </p:spPr>
      </p:sp>
      <p:sp>
        <p:nvSpPr>
          <p:cNvPr id="6553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2493096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6973148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TextEdit="1"/>
          </p:cNvSpPr>
          <p:nvPr>
            <p:ph type="sldImg"/>
          </p:nvPr>
        </p:nvSpPr>
        <p:spPr bwMode="auto">
          <a:noFill/>
          <a:ln>
            <a:solidFill>
              <a:srgbClr val="000000"/>
            </a:solidFill>
            <a:miter lim="800000"/>
            <a:headEnd/>
            <a:tailEnd/>
          </a:ln>
        </p:spPr>
      </p:sp>
      <p:sp>
        <p:nvSpPr>
          <p:cNvPr id="6758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1992338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687488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2E8ABE-41C9-46D2-BF29-D6534B8EFD68}" type="slidenum">
              <a:rPr lang="en-US">
                <a:cs typeface="Arial" charset="0"/>
              </a:rPr>
              <a:pPr fontAlgn="base">
                <a:spcBef>
                  <a:spcPct val="0"/>
                </a:spcBef>
                <a:spcAft>
                  <a:spcPct val="0"/>
                </a:spcAft>
                <a:defRPr/>
              </a:pPr>
              <a:t>5</a:t>
            </a:fld>
            <a:endParaRPr lang="en-US">
              <a:cs typeface="Arial" charset="0"/>
            </a:endParaRPr>
          </a:p>
        </p:txBody>
      </p:sp>
    </p:spTree>
    <p:extLst>
      <p:ext uri="{BB962C8B-B14F-4D97-AF65-F5344CB8AC3E}">
        <p14:creationId xmlns:p14="http://schemas.microsoft.com/office/powerpoint/2010/main" val="452946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TextEdit="1"/>
          </p:cNvSpPr>
          <p:nvPr>
            <p:ph type="sldImg"/>
          </p:nvPr>
        </p:nvSpPr>
        <p:spPr bwMode="auto">
          <a:noFill/>
          <a:ln>
            <a:solidFill>
              <a:srgbClr val="000000"/>
            </a:solidFill>
            <a:miter lim="800000"/>
            <a:headEnd/>
            <a:tailEnd/>
          </a:ln>
        </p:spPr>
      </p:sp>
      <p:sp>
        <p:nvSpPr>
          <p:cNvPr id="2048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001333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p:spPr>
      </p:sp>
      <p:sp>
        <p:nvSpPr>
          <p:cNvPr id="225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038283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3409214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extLst>
      <p:ext uri="{BB962C8B-B14F-4D97-AF65-F5344CB8AC3E}">
        <p14:creationId xmlns:p14="http://schemas.microsoft.com/office/powerpoint/2010/main" val="539756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D215AC9-12BE-477D-8489-BB70E1B5C989}"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6" name="Slide Number Placeholder 5"/>
          <p:cNvSpPr>
            <a:spLocks noGrp="1"/>
          </p:cNvSpPr>
          <p:nvPr>
            <p:ph type="sldNum" sz="quarter" idx="12"/>
          </p:nvPr>
        </p:nvSpPr>
        <p:spPr/>
        <p:txBody>
          <a:bodyPr/>
          <a:lstStyle>
            <a:lvl1pPr>
              <a:defRPr/>
            </a:lvl1pPr>
          </a:lstStyle>
          <a:p>
            <a:pPr>
              <a:defRPr/>
            </a:pPr>
            <a:fld id="{5203953D-7EFD-4218-B562-F22A7AFB27C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A51A16-6AB9-4AB8-8AB4-E8950BFE0D11}"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6" name="Slide Number Placeholder 5"/>
          <p:cNvSpPr>
            <a:spLocks noGrp="1"/>
          </p:cNvSpPr>
          <p:nvPr>
            <p:ph type="sldNum" sz="quarter" idx="12"/>
          </p:nvPr>
        </p:nvSpPr>
        <p:spPr/>
        <p:txBody>
          <a:bodyPr/>
          <a:lstStyle>
            <a:lvl1pPr>
              <a:defRPr/>
            </a:lvl1pPr>
          </a:lstStyle>
          <a:p>
            <a:pPr>
              <a:defRPr/>
            </a:pPr>
            <a:fld id="{1AB3BE8E-E080-4C77-98E1-1A7D367A7A7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419F1A-4CC2-480C-A185-A37052E05A85}"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6" name="Slide Number Placeholder 5"/>
          <p:cNvSpPr>
            <a:spLocks noGrp="1"/>
          </p:cNvSpPr>
          <p:nvPr>
            <p:ph type="sldNum" sz="quarter" idx="12"/>
          </p:nvPr>
        </p:nvSpPr>
        <p:spPr/>
        <p:txBody>
          <a:bodyPr/>
          <a:lstStyle>
            <a:lvl1pPr>
              <a:defRPr/>
            </a:lvl1pPr>
          </a:lstStyle>
          <a:p>
            <a:pPr>
              <a:defRPr/>
            </a:pPr>
            <a:fld id="{7C33F0C8-7F3E-4C58-8422-CAEF48689BE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D215AC9-12BE-477D-8489-BB70E1B5C989}" type="datetime1">
              <a:rPr lang="en-US" smtClean="0"/>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Copyright (c) Biblical Counseling Institute, LLC</a:t>
            </a:r>
            <a:endParaRPr lang="en-US"/>
          </a:p>
        </p:txBody>
      </p:sp>
      <p:sp>
        <p:nvSpPr>
          <p:cNvPr id="6" name="Slide Number Placeholder 5"/>
          <p:cNvSpPr>
            <a:spLocks noGrp="1"/>
          </p:cNvSpPr>
          <p:nvPr>
            <p:ph type="sldNum" sz="quarter" idx="12"/>
          </p:nvPr>
        </p:nvSpPr>
        <p:spPr/>
        <p:txBody>
          <a:bodyPr/>
          <a:lstStyle>
            <a:lvl1pPr>
              <a:defRPr/>
            </a:lvl1pPr>
          </a:lstStyle>
          <a:p>
            <a:pPr>
              <a:defRPr/>
            </a:pPr>
            <a:fld id="{5203953D-7EFD-4218-B562-F22A7AFB27C6}" type="slidenum">
              <a:rPr lang="en-US" smtClean="0"/>
              <a:pPr>
                <a:defRPr/>
              </a:pPr>
              <a:t>‹#›</a:t>
            </a:fld>
            <a:endParaRPr lang="en-US"/>
          </a:p>
        </p:txBody>
      </p:sp>
    </p:spTree>
    <p:extLst>
      <p:ext uri="{BB962C8B-B14F-4D97-AF65-F5344CB8AC3E}">
        <p14:creationId xmlns:p14="http://schemas.microsoft.com/office/powerpoint/2010/main" val="963466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5F4875-C75B-451D-8792-E0DD8FEB95F6}"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6" name="Slide Number Placeholder 5"/>
          <p:cNvSpPr>
            <a:spLocks noGrp="1"/>
          </p:cNvSpPr>
          <p:nvPr>
            <p:ph type="sldNum" sz="quarter" idx="12"/>
          </p:nvPr>
        </p:nvSpPr>
        <p:spPr/>
        <p:txBody>
          <a:bodyPr/>
          <a:lstStyle>
            <a:lvl1pPr>
              <a:defRPr/>
            </a:lvl1pPr>
          </a:lstStyle>
          <a:p>
            <a:pPr>
              <a:defRPr/>
            </a:pPr>
            <a:fld id="{46E94C95-7518-4026-B672-9B3D1C73406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A7C14DD-E049-455B-BE91-68CD078E2C60}" type="datetime1">
              <a:rPr lang="en-US"/>
              <a:pPr>
                <a:defRPr/>
              </a:pPr>
              <a:t>5/19/2014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6" name="Slide Number Placeholder 5"/>
          <p:cNvSpPr>
            <a:spLocks noGrp="1"/>
          </p:cNvSpPr>
          <p:nvPr>
            <p:ph type="sldNum" sz="quarter" idx="12"/>
          </p:nvPr>
        </p:nvSpPr>
        <p:spPr/>
        <p:txBody>
          <a:bodyPr/>
          <a:lstStyle>
            <a:lvl1pPr>
              <a:defRPr/>
            </a:lvl1pPr>
          </a:lstStyle>
          <a:p>
            <a:pPr>
              <a:defRPr/>
            </a:pPr>
            <a:fld id="{EADC7AFB-83BC-4953-A68E-5A099FD8F8D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2A4BA83-3354-4BBD-A61A-8EFD6CBCD7F3}"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7" name="Slide Number Placeholder 5"/>
          <p:cNvSpPr>
            <a:spLocks noGrp="1"/>
          </p:cNvSpPr>
          <p:nvPr>
            <p:ph type="sldNum" sz="quarter" idx="12"/>
          </p:nvPr>
        </p:nvSpPr>
        <p:spPr/>
        <p:txBody>
          <a:bodyPr/>
          <a:lstStyle>
            <a:lvl1pPr>
              <a:defRPr/>
            </a:lvl1pPr>
          </a:lstStyle>
          <a:p>
            <a:pPr>
              <a:defRPr/>
            </a:pPr>
            <a:fld id="{B5784AB4-559A-4240-9363-DB678AB36F5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5A25DDB-722F-4973-9751-F6BCAD8F9BD4}" type="datetime1">
              <a:rPr lang="en-US"/>
              <a:pPr>
                <a:defRPr/>
              </a:pPr>
              <a:t>5/19/2014</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9" name="Slide Number Placeholder 5"/>
          <p:cNvSpPr>
            <a:spLocks noGrp="1"/>
          </p:cNvSpPr>
          <p:nvPr>
            <p:ph type="sldNum" sz="quarter" idx="12"/>
          </p:nvPr>
        </p:nvSpPr>
        <p:spPr/>
        <p:txBody>
          <a:bodyPr/>
          <a:lstStyle>
            <a:lvl1pPr>
              <a:defRPr/>
            </a:lvl1pPr>
          </a:lstStyle>
          <a:p>
            <a:pPr>
              <a:defRPr/>
            </a:pPr>
            <a:fld id="{A6E8A836-CEA8-41D8-A439-4B2CBF03A98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4422295-2834-4318-9227-239CE4013E62}" type="datetime1">
              <a:rPr lang="en-US"/>
              <a:pPr>
                <a:defRPr/>
              </a:pPr>
              <a:t>5/19/2014</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5" name="Slide Number Placeholder 5"/>
          <p:cNvSpPr>
            <a:spLocks noGrp="1"/>
          </p:cNvSpPr>
          <p:nvPr>
            <p:ph type="sldNum" sz="quarter" idx="12"/>
          </p:nvPr>
        </p:nvSpPr>
        <p:spPr/>
        <p:txBody>
          <a:bodyPr/>
          <a:lstStyle>
            <a:lvl1pPr>
              <a:defRPr/>
            </a:lvl1pPr>
          </a:lstStyle>
          <a:p>
            <a:pPr>
              <a:defRPr/>
            </a:pPr>
            <a:fld id="{FD90B1E4-7B3B-4772-9E91-CBC5D815BEF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1D45D8E-3CCF-4AB3-85B2-0362029C348A}" type="datetime1">
              <a:rPr lang="en-US"/>
              <a:pPr>
                <a:defRPr/>
              </a:pPr>
              <a:t>5/19/2014</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4" name="Slide Number Placeholder 5"/>
          <p:cNvSpPr>
            <a:spLocks noGrp="1"/>
          </p:cNvSpPr>
          <p:nvPr>
            <p:ph type="sldNum" sz="quarter" idx="12"/>
          </p:nvPr>
        </p:nvSpPr>
        <p:spPr/>
        <p:txBody>
          <a:bodyPr/>
          <a:lstStyle>
            <a:lvl1pPr>
              <a:defRPr/>
            </a:lvl1pPr>
          </a:lstStyle>
          <a:p>
            <a:pPr>
              <a:defRPr/>
            </a:pPr>
            <a:fld id="{480C6E27-CBF4-476D-BA17-E98B112534C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51600F-C80E-4206-AD2E-9DF92C568E35}"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7" name="Slide Number Placeholder 5"/>
          <p:cNvSpPr>
            <a:spLocks noGrp="1"/>
          </p:cNvSpPr>
          <p:nvPr>
            <p:ph type="sldNum" sz="quarter" idx="12"/>
          </p:nvPr>
        </p:nvSpPr>
        <p:spPr/>
        <p:txBody>
          <a:bodyPr/>
          <a:lstStyle>
            <a:lvl1pPr>
              <a:defRPr/>
            </a:lvl1pPr>
          </a:lstStyle>
          <a:p>
            <a:pPr>
              <a:defRPr/>
            </a:pPr>
            <a:fld id="{F85A0FFB-010B-475B-B389-74DA3453823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DC1C06-7CDC-4FF4-9138-09F1D3DBC65C}" type="datetime1">
              <a:rPr lang="en-US"/>
              <a:pPr>
                <a:defRPr/>
              </a:pPr>
              <a:t>5/19/2014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(c) Biblical Counseling Institute, LLC</a:t>
            </a:r>
          </a:p>
        </p:txBody>
      </p:sp>
      <p:sp>
        <p:nvSpPr>
          <p:cNvPr id="7" name="Slide Number Placeholder 5"/>
          <p:cNvSpPr>
            <a:spLocks noGrp="1"/>
          </p:cNvSpPr>
          <p:nvPr>
            <p:ph type="sldNum" sz="quarter" idx="12"/>
          </p:nvPr>
        </p:nvSpPr>
        <p:spPr/>
        <p:txBody>
          <a:bodyPr/>
          <a:lstStyle>
            <a:lvl1pPr>
              <a:defRPr/>
            </a:lvl1pPr>
          </a:lstStyle>
          <a:p>
            <a:pPr>
              <a:defRPr/>
            </a:pPr>
            <a:fld id="{9E99F1E2-0944-4879-81B6-37682FEB52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E00FF81-2AC2-464F-BC7F-024651330562}" type="datetime1">
              <a:rPr lang="en-US"/>
              <a:pPr>
                <a:defRPr/>
              </a:pPr>
              <a:t>5/19/2014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Copyright (c) Biblical Counseling Institute, LLC</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54845BC-2D9B-4860-98D9-E389D54D8CF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E6DCAC"/>
            </a:gs>
            <a:gs pos="12000">
              <a:srgbClr val="E6D78A"/>
            </a:gs>
            <a:gs pos="30000">
              <a:srgbClr val="C7AC4C"/>
            </a:gs>
            <a:gs pos="45000">
              <a:srgbClr val="E6D78A"/>
            </a:gs>
            <a:gs pos="77000">
              <a:srgbClr val="C7AC4C"/>
            </a:gs>
            <a:gs pos="100000">
              <a:srgbClr val="E6DCAC"/>
            </a:gs>
          </a:gsLst>
          <a:lin ang="5400000"/>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smtClean="0"/>
          </a:p>
        </p:txBody>
      </p:sp>
      <p:sp>
        <p:nvSpPr>
          <p:cNvPr id="51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dirty="0">
                <a:effectLst/>
                <a:latin typeface="Times New Roman" pitchFamily="18" charset="0"/>
                <a:cs typeface="+mn-cs"/>
              </a:defRPr>
            </a:lvl1pPr>
          </a:lstStyle>
          <a:p>
            <a:pPr>
              <a:defRPr/>
            </a:pPr>
            <a:fld id="{8E00FF81-2AC2-464F-BC7F-024651330562}" type="datetime1">
              <a:rPr lang="en-US" smtClean="0"/>
              <a:pPr>
                <a:defRPr/>
              </a:pPr>
              <a:t>5/19/2014</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0"/>
              </a:spcBef>
              <a:buFontTx/>
              <a:buNone/>
              <a:defRPr sz="1400" dirty="0">
                <a:effectLst/>
                <a:latin typeface="Times New Roman" pitchFamily="18" charset="0"/>
                <a:cs typeface="+mn-cs"/>
              </a:defRPr>
            </a:lvl1pPr>
          </a:lstStyle>
          <a:p>
            <a:pPr>
              <a:defRPr/>
            </a:pPr>
            <a:r>
              <a:rPr lang="en-US" smtClean="0"/>
              <a:t>Copyright (c) Biblical Counseling Institute, LLC</a:t>
            </a: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FontTx/>
              <a:buNone/>
              <a:defRPr sz="1400">
                <a:effectLst/>
                <a:latin typeface="Times New Roman" panose="02020603050405020304" pitchFamily="18" charset="0"/>
              </a:defRPr>
            </a:lvl1pPr>
          </a:lstStyle>
          <a:p>
            <a:pPr>
              <a:defRPr/>
            </a:pPr>
            <a:fld id="{D54845BC-2D9B-4860-98D9-E389D54D8CFF}" type="slidenum">
              <a:rPr lang="en-US" smtClean="0"/>
              <a:pPr>
                <a:defRPr/>
              </a:pPr>
              <a:t>‹#›</a:t>
            </a:fld>
            <a:endParaRPr lang="en-US"/>
          </a:p>
        </p:txBody>
      </p:sp>
      <p:pic>
        <p:nvPicPr>
          <p:cNvPr id="5127" name="Picture 7" descr="VCBCC logo fin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52400"/>
            <a:ext cx="7772400" cy="649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092155"/>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dt="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2"/>
          <p:cNvSpPr txBox="1">
            <a:spLocks noChangeArrowheads="1"/>
          </p:cNvSpPr>
          <p:nvPr/>
        </p:nvSpPr>
        <p:spPr bwMode="auto">
          <a:xfrm>
            <a:off x="0" y="609600"/>
            <a:ext cx="9144000" cy="5848350"/>
          </a:xfrm>
          <a:prstGeom prst="rect">
            <a:avLst/>
          </a:prstGeom>
          <a:noFill/>
          <a:ln w="9525">
            <a:noFill/>
            <a:miter lim="800000"/>
            <a:headEnd/>
            <a:tailEnd/>
          </a:ln>
        </p:spPr>
        <p:txBody>
          <a:bodyPr>
            <a:spAutoFit/>
          </a:bodyPr>
          <a:lstStyle/>
          <a:p>
            <a:r>
              <a:rPr lang="en-US" sz="2400">
                <a:solidFill>
                  <a:srgbClr val="404040"/>
                </a:solidFill>
                <a:latin typeface="Georgia" pitchFamily="18" charset="0"/>
              </a:rPr>
              <a:t>Jesus said of the Holy Spirit…</a:t>
            </a:r>
          </a:p>
          <a:p>
            <a:endParaRPr lang="en-US" sz="2000">
              <a:latin typeface="Calibri" pitchFamily="34" charset="0"/>
            </a:endParaRPr>
          </a:p>
          <a:p>
            <a:r>
              <a:rPr lang="en-US" sz="2200" b="1" i="1">
                <a:solidFill>
                  <a:schemeClr val="tx2"/>
                </a:solidFill>
                <a:latin typeface="Georgia" pitchFamily="18" charset="0"/>
              </a:rPr>
              <a:t>“But the Helper, the Holy Spirit, whom the Father will send in my name, He will teach you all things, and bring to your remembrance all that I said to you” (John 14:26).</a:t>
            </a:r>
          </a:p>
          <a:p>
            <a:endParaRPr lang="en-US" sz="2200" b="1" i="1">
              <a:solidFill>
                <a:schemeClr val="tx2"/>
              </a:solidFill>
              <a:latin typeface="Georgia" pitchFamily="18" charset="0"/>
            </a:endParaRPr>
          </a:p>
          <a:p>
            <a:r>
              <a:rPr lang="en-US" sz="2200" b="1" i="1">
                <a:solidFill>
                  <a:schemeClr val="tx2"/>
                </a:solidFill>
                <a:latin typeface="Georgia" pitchFamily="18" charset="0"/>
              </a:rPr>
              <a:t>“But I tell you the truth, it is to your advantage that I go away; for if I do not go away the Helper will not come to you; but if I go, I will send Him to you. And He, when He comes, will convict the world concerning sin and righteousness and judgment…” (John 16:7-8).</a:t>
            </a:r>
          </a:p>
          <a:p>
            <a:endParaRPr lang="en-US" sz="2200" b="1" i="1">
              <a:solidFill>
                <a:schemeClr val="tx2"/>
              </a:solidFill>
              <a:latin typeface="Georgia" pitchFamily="18" charset="0"/>
            </a:endParaRPr>
          </a:p>
          <a:p>
            <a:r>
              <a:rPr lang="en-US" sz="2200" b="1" i="1">
                <a:solidFill>
                  <a:schemeClr val="tx2"/>
                </a:solidFill>
                <a:latin typeface="Georgia" pitchFamily="18" charset="0"/>
              </a:rPr>
              <a:t>“But when He, the Spirit of truth, comes, He will guide you into all the truth; for He will not speak on His own initiative, but whatever He hears He will speak; and He will disclose to you what is to come. He will glorify Me, for He will take of Mine and will disclose it to you” (John 16:13-14).</a:t>
            </a:r>
          </a:p>
        </p:txBody>
      </p:sp>
      <p:sp>
        <p:nvSpPr>
          <p:cNvPr id="4" name="Footer Placeholder 3"/>
          <p:cNvSpPr>
            <a:spLocks noGrp="1"/>
          </p:cNvSpPr>
          <p:nvPr>
            <p:ph type="ftr" sz="quarter" idx="11"/>
          </p:nvPr>
        </p:nvSpPr>
        <p:spPr>
          <a:xfrm>
            <a:off x="2552700" y="6457950"/>
            <a:ext cx="4038600" cy="2635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609600"/>
            <a:ext cx="9144000" cy="6248400"/>
          </a:xfrm>
          <a:prstGeom prst="rect">
            <a:avLst/>
          </a:prstGeom>
          <a:noFill/>
        </p:spPr>
        <p:txBody>
          <a:bodyPr>
            <a:spAutoFit/>
          </a:bodyPr>
          <a:lstStyle/>
          <a:p>
            <a:pPr fontAlgn="auto">
              <a:spcBef>
                <a:spcPts val="0"/>
              </a:spcBef>
              <a:spcAft>
                <a:spcPts val="0"/>
              </a:spcAft>
              <a:defRPr/>
            </a:pPr>
            <a:r>
              <a:rPr lang="en-US" sz="2400" dirty="0">
                <a:solidFill>
                  <a:schemeClr val="tx1">
                    <a:lumMod val="75000"/>
                    <a:lumOff val="25000"/>
                  </a:schemeClr>
                </a:solidFill>
                <a:latin typeface="Georgia"/>
                <a:cs typeface="Georgia"/>
              </a:rPr>
              <a:t>Knowing this, how important is it that the Counselor is “up to date” with God? How critical is our lifestyle and our ongoing sanctification?</a:t>
            </a:r>
          </a:p>
          <a:p>
            <a:pPr fontAlgn="auto">
              <a:spcBef>
                <a:spcPts val="0"/>
              </a:spcBef>
              <a:spcAft>
                <a:spcPts val="0"/>
              </a:spcAft>
              <a:defRPr/>
            </a:pPr>
            <a:endParaRPr lang="en-US" sz="2400" dirty="0">
              <a:solidFill>
                <a:schemeClr val="tx1">
                  <a:lumMod val="75000"/>
                  <a:lumOff val="25000"/>
                </a:schemeClr>
              </a:solidFill>
              <a:latin typeface="Georgia"/>
              <a:cs typeface="Georgia"/>
            </a:endParaRPr>
          </a:p>
          <a:p>
            <a:pPr fontAlgn="auto">
              <a:spcBef>
                <a:spcPts val="0"/>
              </a:spcBef>
              <a:spcAft>
                <a:spcPts val="0"/>
              </a:spcAft>
              <a:defRPr/>
            </a:pPr>
            <a:r>
              <a:rPr lang="en-US" sz="2400" dirty="0">
                <a:solidFill>
                  <a:schemeClr val="tx1">
                    <a:lumMod val="75000"/>
                    <a:lumOff val="25000"/>
                  </a:schemeClr>
                </a:solidFill>
                <a:latin typeface="Georgia"/>
                <a:cs typeface="Georgia"/>
              </a:rPr>
              <a:t>When Jesus prayed for His disciples He asked His Father…</a:t>
            </a:r>
          </a:p>
          <a:p>
            <a:pPr fontAlgn="auto">
              <a:spcBef>
                <a:spcPts val="0"/>
              </a:spcBef>
              <a:spcAft>
                <a:spcPts val="0"/>
              </a:spcAft>
              <a:defRPr/>
            </a:pPr>
            <a:endParaRPr lang="en-US" sz="2400" dirty="0">
              <a:solidFill>
                <a:schemeClr val="tx1">
                  <a:lumMod val="75000"/>
                  <a:lumOff val="25000"/>
                </a:schemeClr>
              </a:solidFill>
              <a:latin typeface="Georgia"/>
              <a:cs typeface="Georgia"/>
            </a:endParaRPr>
          </a:p>
          <a:p>
            <a:pPr fontAlgn="auto">
              <a:spcBef>
                <a:spcPts val="0"/>
              </a:spcBef>
              <a:spcAft>
                <a:spcPts val="0"/>
              </a:spcAft>
              <a:defRPr/>
            </a:pPr>
            <a:r>
              <a:rPr lang="en-US" sz="2400" b="1" i="1" dirty="0">
                <a:solidFill>
                  <a:schemeClr val="tx2"/>
                </a:solidFill>
                <a:latin typeface="Georgia"/>
                <a:cs typeface="Georgia"/>
              </a:rPr>
              <a:t>“Sanctify them in the the truth; Your word is truth”</a:t>
            </a:r>
          </a:p>
          <a:p>
            <a:pPr fontAlgn="auto">
              <a:spcBef>
                <a:spcPts val="0"/>
              </a:spcBef>
              <a:spcAft>
                <a:spcPts val="0"/>
              </a:spcAft>
              <a:defRPr/>
            </a:pPr>
            <a:r>
              <a:rPr lang="en-US" sz="2400" b="1" i="1" dirty="0">
                <a:solidFill>
                  <a:schemeClr val="tx2"/>
                </a:solidFill>
                <a:latin typeface="Georgia"/>
                <a:cs typeface="Georgia"/>
              </a:rPr>
              <a:t> (John 17:17).</a:t>
            </a:r>
          </a:p>
          <a:p>
            <a:pPr fontAlgn="auto">
              <a:spcBef>
                <a:spcPts val="0"/>
              </a:spcBef>
              <a:spcAft>
                <a:spcPts val="0"/>
              </a:spcAft>
              <a:defRPr/>
            </a:pPr>
            <a:endParaRPr lang="en-US" sz="2400" b="1" i="1" dirty="0">
              <a:solidFill>
                <a:schemeClr val="tx1">
                  <a:lumMod val="75000"/>
                  <a:lumOff val="25000"/>
                </a:schemeClr>
              </a:solidFill>
              <a:latin typeface="Georgia"/>
              <a:cs typeface="Georgia"/>
            </a:endParaRPr>
          </a:p>
          <a:p>
            <a:pPr fontAlgn="auto">
              <a:spcBef>
                <a:spcPts val="0"/>
              </a:spcBef>
              <a:spcAft>
                <a:spcPts val="0"/>
              </a:spcAft>
              <a:defRPr/>
            </a:pPr>
            <a:r>
              <a:rPr lang="en-US" sz="2400" dirty="0">
                <a:solidFill>
                  <a:schemeClr val="tx1">
                    <a:lumMod val="75000"/>
                    <a:lumOff val="25000"/>
                  </a:schemeClr>
                </a:solidFill>
                <a:latin typeface="Georgia"/>
                <a:cs typeface="Georgia"/>
              </a:rPr>
              <a:t>Without access to the powerful working of the Holy Spirit, the counselor’s employment of Scripture is vulnerable to misapplication, incorrect context, and flawed timing. The capacity to speak “truth in love” (Eph. 4:15) is beyond human ability. It is a delicate balance achieved only through a submitted, empty, and attentive access to Christ, through the working of His Spirit. </a:t>
            </a:r>
          </a:p>
          <a:p>
            <a:pPr fontAlgn="auto">
              <a:spcBef>
                <a:spcPts val="0"/>
              </a:spcBef>
              <a:spcAft>
                <a:spcPts val="0"/>
              </a:spcAft>
              <a:defRPr/>
            </a:pPr>
            <a:endParaRPr lang="en-US" sz="2000" dirty="0">
              <a:latin typeface="+mn-lt"/>
              <a:cs typeface="+mn-cs"/>
            </a:endParaRPr>
          </a:p>
          <a:p>
            <a:pPr fontAlgn="auto">
              <a:spcBef>
                <a:spcPts val="0"/>
              </a:spcBef>
              <a:spcAft>
                <a:spcPts val="0"/>
              </a:spcAft>
              <a:defRPr/>
            </a:pPr>
            <a:endParaRPr lang="en-US" sz="2000" dirty="0">
              <a:latin typeface="+mn-lt"/>
              <a:cs typeface="+mn-cs"/>
            </a:endParaRPr>
          </a:p>
        </p:txBody>
      </p:sp>
      <p:sp>
        <p:nvSpPr>
          <p:cNvPr id="4" name="Footer Placeholder 3"/>
          <p:cNvSpPr>
            <a:spLocks noGrp="1"/>
          </p:cNvSpPr>
          <p:nvPr>
            <p:ph type="ftr" sz="quarter" idx="11"/>
          </p:nvPr>
        </p:nvSpPr>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Box 1"/>
          <p:cNvSpPr txBox="1">
            <a:spLocks noChangeArrowheads="1"/>
          </p:cNvSpPr>
          <p:nvPr/>
        </p:nvSpPr>
        <p:spPr bwMode="auto">
          <a:xfrm>
            <a:off x="0" y="0"/>
            <a:ext cx="9144000" cy="5943600"/>
          </a:xfrm>
          <a:prstGeom prst="rect">
            <a:avLst/>
          </a:prstGeom>
          <a:noFill/>
          <a:ln w="9525">
            <a:noFill/>
            <a:miter lim="800000"/>
            <a:headEnd/>
            <a:tailEnd/>
          </a:ln>
        </p:spPr>
        <p:txBody>
          <a:bodyPr>
            <a:spAutoFit/>
          </a:bodyPr>
          <a:lstStyle/>
          <a:p>
            <a:r>
              <a:rPr lang="en-US" sz="2400" b="1">
                <a:solidFill>
                  <a:srgbClr val="404040"/>
                </a:solidFill>
                <a:latin typeface="Georgia" pitchFamily="18" charset="0"/>
              </a:rPr>
              <a:t>Paul wrote:</a:t>
            </a:r>
          </a:p>
          <a:p>
            <a:endParaRPr lang="en-US" sz="2000" b="1">
              <a:latin typeface="Calibri" pitchFamily="34" charset="0"/>
            </a:endParaRPr>
          </a:p>
          <a:p>
            <a:r>
              <a:rPr lang="en-US" sz="2000" b="1" i="1">
                <a:solidFill>
                  <a:schemeClr val="tx2"/>
                </a:solidFill>
                <a:latin typeface="Georgia" pitchFamily="18" charset="0"/>
              </a:rPr>
              <a:t>“Now we have received, not the spirit of the world, but the Spirit who is from God, so that we may know the things freely given to us by God, which things we also speak, not in words taught by humans wisdom, but in those taught by the Spirit, combining spiritual thoughts with spiritual words” (1 Corinthians 2:12-13).</a:t>
            </a:r>
          </a:p>
          <a:p>
            <a:endParaRPr lang="en-US" sz="2000" b="1" i="1">
              <a:solidFill>
                <a:schemeClr val="tx2"/>
              </a:solidFill>
              <a:latin typeface="Georgia" pitchFamily="18" charset="0"/>
            </a:endParaRPr>
          </a:p>
          <a:p>
            <a:r>
              <a:rPr lang="en-US" sz="2000" b="1" i="1">
                <a:solidFill>
                  <a:schemeClr val="tx2"/>
                </a:solidFill>
                <a:latin typeface="Georgia" pitchFamily="18" charset="0"/>
              </a:rPr>
              <a:t>“But the one who joins himself to the Lord is one spirit with Him” (1 Corinthians 6:17).</a:t>
            </a:r>
          </a:p>
          <a:p>
            <a:endParaRPr lang="en-US" sz="2000" b="1" i="1">
              <a:solidFill>
                <a:schemeClr val="tx2"/>
              </a:solidFill>
              <a:latin typeface="Georgia" pitchFamily="18" charset="0"/>
            </a:endParaRPr>
          </a:p>
          <a:p>
            <a:r>
              <a:rPr lang="en-US" sz="2000" b="1" i="1">
                <a:solidFill>
                  <a:schemeClr val="tx2"/>
                </a:solidFill>
                <a:latin typeface="Georgia" pitchFamily="18" charset="0"/>
              </a:rPr>
              <a:t>“But the fruit of the Spirit is love, joy, peace, patience, kindness, goodness, faithfulness, gentleness, self-control; against such things there is no law” (Galatians 5:22-23).</a:t>
            </a:r>
          </a:p>
          <a:p>
            <a:endParaRPr lang="en-US" sz="2000" b="1" i="1">
              <a:solidFill>
                <a:schemeClr val="tx2"/>
              </a:solidFill>
              <a:latin typeface="Georgia" pitchFamily="18" charset="0"/>
            </a:endParaRPr>
          </a:p>
          <a:p>
            <a:r>
              <a:rPr lang="en-US" sz="2000" b="1">
                <a:solidFill>
                  <a:schemeClr val="tx2"/>
                </a:solidFill>
                <a:latin typeface="Georgia" pitchFamily="18" charset="0"/>
              </a:rPr>
              <a:t>Jesus taught:</a:t>
            </a:r>
          </a:p>
          <a:p>
            <a:r>
              <a:rPr lang="en-US" sz="2000" b="1">
                <a:solidFill>
                  <a:schemeClr val="tx2"/>
                </a:solidFill>
                <a:latin typeface="Georgia" pitchFamily="18" charset="0"/>
              </a:rPr>
              <a:t>“I am the vine, you are the branches; he who abides in Me and I in him, he bears much fruit, for apart from Me you can do nothing” (John 15:5).</a:t>
            </a:r>
          </a:p>
        </p:txBody>
      </p:sp>
      <p:sp>
        <p:nvSpPr>
          <p:cNvPr id="3" name="Footer Placeholder 2"/>
          <p:cNvSpPr>
            <a:spLocks noGrp="1"/>
          </p:cNvSpPr>
          <p:nvPr>
            <p:ph type="ftr" sz="quarter" idx="11"/>
          </p:nvPr>
        </p:nvSpPr>
        <p:spPr>
          <a:xfrm>
            <a:off x="2590800" y="6356350"/>
            <a:ext cx="39624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p:txBody>
          <a:bodyPr/>
          <a:lstStyle/>
          <a:p>
            <a:r>
              <a:rPr lang="en-US" sz="3600" smtClean="0"/>
              <a:t>The last time I encountered a challenging situation my behavior demonstrated:</a:t>
            </a:r>
          </a:p>
        </p:txBody>
      </p:sp>
      <p:sp>
        <p:nvSpPr>
          <p:cNvPr id="70659" name="Rectangle 3"/>
          <p:cNvSpPr>
            <a:spLocks noGrp="1"/>
          </p:cNvSpPr>
          <p:nvPr>
            <p:ph type="body" idx="1"/>
          </p:nvPr>
        </p:nvSpPr>
        <p:spPr/>
        <p:txBody>
          <a:bodyPr/>
          <a:lstStyle/>
          <a:p>
            <a:pPr>
              <a:buFont typeface="Arial" charset="0"/>
              <a:buNone/>
            </a:pPr>
            <a:r>
              <a:rPr lang="en-US" sz="2800" smtClean="0"/>
              <a:t>Less														More</a:t>
            </a:r>
          </a:p>
          <a:p>
            <a:pPr algn="ctr">
              <a:buFont typeface="Arial" charset="0"/>
              <a:buNone/>
            </a:pPr>
            <a:r>
              <a:rPr lang="en-US" sz="2400" smtClean="0"/>
              <a:t>Love</a:t>
            </a:r>
          </a:p>
          <a:p>
            <a:pPr algn="ctr">
              <a:buFont typeface="Arial" charset="0"/>
              <a:buNone/>
            </a:pPr>
            <a:r>
              <a:rPr lang="en-US" sz="2400" smtClean="0"/>
              <a:t>Joy</a:t>
            </a:r>
          </a:p>
          <a:p>
            <a:pPr algn="ctr">
              <a:buFont typeface="Arial" charset="0"/>
              <a:buNone/>
            </a:pPr>
            <a:r>
              <a:rPr lang="en-US" sz="2400" smtClean="0"/>
              <a:t>Peace</a:t>
            </a:r>
          </a:p>
          <a:p>
            <a:pPr algn="ctr">
              <a:buFont typeface="Arial" charset="0"/>
              <a:buNone/>
            </a:pPr>
            <a:r>
              <a:rPr lang="en-US" sz="2400" smtClean="0"/>
              <a:t>Patience</a:t>
            </a:r>
          </a:p>
          <a:p>
            <a:pPr algn="ctr">
              <a:buFont typeface="Arial" charset="0"/>
              <a:buNone/>
            </a:pPr>
            <a:r>
              <a:rPr lang="en-US" sz="2400" smtClean="0"/>
              <a:t>Kindness</a:t>
            </a:r>
          </a:p>
          <a:p>
            <a:pPr algn="ctr">
              <a:buFont typeface="Arial" charset="0"/>
              <a:buNone/>
            </a:pPr>
            <a:r>
              <a:rPr lang="en-US" sz="2400" smtClean="0"/>
              <a:t>Goodness</a:t>
            </a:r>
          </a:p>
          <a:p>
            <a:pPr algn="ctr">
              <a:buFont typeface="Arial" charset="0"/>
              <a:buNone/>
            </a:pPr>
            <a:r>
              <a:rPr lang="en-US" sz="2400" smtClean="0"/>
              <a:t>Faithfulness</a:t>
            </a:r>
          </a:p>
          <a:p>
            <a:pPr algn="ctr">
              <a:buFont typeface="Arial" charset="0"/>
              <a:buNone/>
            </a:pPr>
            <a:r>
              <a:rPr lang="en-US" sz="2400" smtClean="0"/>
              <a:t>Gentleness</a:t>
            </a:r>
          </a:p>
          <a:p>
            <a:pPr algn="ctr">
              <a:buFont typeface="Arial" charset="0"/>
              <a:buNone/>
            </a:pPr>
            <a:r>
              <a:rPr lang="en-US" sz="2400" smtClean="0"/>
              <a:t>Self-control</a:t>
            </a:r>
          </a:p>
          <a:p>
            <a:pPr algn="ctr">
              <a:buFont typeface="Arial" charset="0"/>
              <a:buNone/>
            </a:pPr>
            <a:endParaRPr 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b="1" dirty="0" smtClean="0">
                <a:solidFill>
                  <a:schemeClr val="tx2">
                    <a:lumMod val="50000"/>
                  </a:schemeClr>
                </a:solidFill>
                <a:latin typeface="Georgia"/>
                <a:cs typeface="Georgia"/>
              </a:rPr>
              <a:t>Biblical Assessment</a:t>
            </a:r>
            <a:endParaRPr lang="en-US" b="1" dirty="0">
              <a:solidFill>
                <a:schemeClr val="tx2">
                  <a:lumMod val="50000"/>
                </a:schemeClr>
              </a:solidFill>
              <a:latin typeface="Georgia"/>
              <a:cs typeface="Georgia"/>
            </a:endParaRPr>
          </a:p>
        </p:txBody>
      </p:sp>
      <p:sp>
        <p:nvSpPr>
          <p:cNvPr id="4" name="Footer Placeholder 3"/>
          <p:cNvSpPr>
            <a:spLocks noGrp="1"/>
          </p:cNvSpPr>
          <p:nvPr>
            <p:ph type="ftr" sz="quarter" idx="11"/>
          </p:nvPr>
        </p:nvSpPr>
        <p:spPr>
          <a:xfrm>
            <a:off x="2552700" y="6388100"/>
            <a:ext cx="4038600" cy="469900"/>
          </a:xfrm>
        </p:spPr>
        <p:txBody>
          <a:bodyPr/>
          <a:lstStyle/>
          <a:p>
            <a:pPr>
              <a:defRPr/>
            </a:pPr>
            <a:r>
              <a:rPr lang="en-US" dirty="0"/>
              <a:t>Copyright (</a:t>
            </a:r>
            <a:r>
              <a:rPr lang="en-US" dirty="0" err="1"/>
              <a:t>c</a:t>
            </a:r>
            <a:r>
              <a:rPr lang="en-US" dirty="0"/>
              <a:t>) Biblical Counseling Institute, LLC</a:t>
            </a:r>
          </a:p>
        </p:txBody>
      </p:sp>
      <p:sp>
        <p:nvSpPr>
          <p:cNvPr id="3" name="TextBox 2"/>
          <p:cNvSpPr txBox="1"/>
          <p:nvPr/>
        </p:nvSpPr>
        <p:spPr>
          <a:xfrm>
            <a:off x="0" y="1371600"/>
            <a:ext cx="9144000" cy="5016500"/>
          </a:xfrm>
          <a:prstGeom prst="rect">
            <a:avLst/>
          </a:prstGeom>
          <a:noFill/>
        </p:spPr>
        <p:txBody>
          <a:bodyPr>
            <a:spAutoFit/>
          </a:bodyPr>
          <a:lstStyle/>
          <a:p>
            <a:pPr marL="457200" indent="-457200" fontAlgn="auto">
              <a:spcBef>
                <a:spcPts val="0"/>
              </a:spcBef>
              <a:spcAft>
                <a:spcPts val="0"/>
              </a:spcAft>
              <a:buFont typeface="+mj-lt"/>
              <a:buAutoNum type="arabicPeriod"/>
              <a:defRPr/>
            </a:pPr>
            <a:r>
              <a:rPr lang="en-US" sz="2000" b="1" dirty="0">
                <a:solidFill>
                  <a:schemeClr val="tx1">
                    <a:lumMod val="75000"/>
                    <a:lumOff val="25000"/>
                  </a:schemeClr>
                </a:solidFill>
                <a:latin typeface="Georgia"/>
                <a:cs typeface="Georgia"/>
              </a:rPr>
              <a:t>Listen completely to the Counselee</a:t>
            </a:r>
          </a:p>
          <a:p>
            <a:pPr marL="914400" lvl="1" indent="-457200" fontAlgn="auto">
              <a:spcBef>
                <a:spcPts val="0"/>
              </a:spcBef>
              <a:spcAft>
                <a:spcPts val="0"/>
              </a:spcAft>
              <a:defRPr/>
            </a:pPr>
            <a:r>
              <a:rPr lang="en-US" sz="2000" b="1" i="1" dirty="0">
                <a:latin typeface="+mn-lt"/>
                <a:cs typeface="+mn-cs"/>
              </a:rPr>
              <a:t>      </a:t>
            </a:r>
          </a:p>
          <a:p>
            <a:pPr marL="914400" lvl="1" indent="-457200" fontAlgn="auto">
              <a:spcBef>
                <a:spcPts val="0"/>
              </a:spcBef>
              <a:spcAft>
                <a:spcPts val="0"/>
              </a:spcAft>
              <a:defRPr/>
            </a:pPr>
            <a:r>
              <a:rPr lang="en-US" sz="2000" b="1" i="1" dirty="0">
                <a:latin typeface="+mn-lt"/>
                <a:cs typeface="+mn-cs"/>
              </a:rPr>
              <a:t>	</a:t>
            </a:r>
            <a:r>
              <a:rPr lang="en-US" sz="2000" b="1" i="1" dirty="0">
                <a:solidFill>
                  <a:schemeClr val="tx2"/>
                </a:solidFill>
                <a:latin typeface="Georgia"/>
                <a:cs typeface="Georgia"/>
              </a:rPr>
              <a:t> “This you know, my beloved brethren. But everyone must be quick to hear, slow to speak and slow to anger…” (James 1:19).</a:t>
            </a:r>
          </a:p>
          <a:p>
            <a:pPr marL="914400" lvl="1" indent="-457200" fontAlgn="auto">
              <a:spcBef>
                <a:spcPts val="0"/>
              </a:spcBef>
              <a:spcAft>
                <a:spcPts val="0"/>
              </a:spcAft>
              <a:defRPr/>
            </a:pPr>
            <a:endParaRPr lang="en-US" sz="2000" b="1" i="1" dirty="0">
              <a:solidFill>
                <a:schemeClr val="tx2"/>
              </a:solidFill>
              <a:latin typeface="Georgia"/>
              <a:cs typeface="Georgia"/>
            </a:endParaRPr>
          </a:p>
          <a:p>
            <a:pPr marL="914400" lvl="1" indent="-457200" fontAlgn="auto">
              <a:spcBef>
                <a:spcPts val="0"/>
              </a:spcBef>
              <a:spcAft>
                <a:spcPts val="0"/>
              </a:spcAft>
              <a:defRPr/>
            </a:pPr>
            <a:r>
              <a:rPr lang="en-US" sz="2000" dirty="0">
                <a:latin typeface="+mn-lt"/>
                <a:cs typeface="+mn-cs"/>
              </a:rPr>
              <a:t>	</a:t>
            </a:r>
            <a:r>
              <a:rPr lang="en-US" sz="2000" dirty="0">
                <a:solidFill>
                  <a:srgbClr val="404040"/>
                </a:solidFill>
                <a:latin typeface="Georgia"/>
                <a:cs typeface="Georgia"/>
              </a:rPr>
              <a:t>Too often, we feel compelled to “do something” before we know and understand the counselee. We respond to our own anxiety and sense of urgency, when we should first focus on hearing the complete problem.</a:t>
            </a:r>
          </a:p>
          <a:p>
            <a:pPr marL="914400" lvl="1" indent="-457200" fontAlgn="auto">
              <a:spcBef>
                <a:spcPts val="0"/>
              </a:spcBef>
              <a:spcAft>
                <a:spcPts val="0"/>
              </a:spcAft>
              <a:defRPr/>
            </a:pPr>
            <a:endParaRPr lang="en-US" sz="2000" dirty="0">
              <a:solidFill>
                <a:srgbClr val="404040"/>
              </a:solidFill>
              <a:latin typeface="Georgia"/>
              <a:cs typeface="Georgia"/>
            </a:endParaRPr>
          </a:p>
          <a:p>
            <a:pPr marL="914400" lvl="1" indent="-457200" fontAlgn="auto">
              <a:spcBef>
                <a:spcPts val="0"/>
              </a:spcBef>
              <a:spcAft>
                <a:spcPts val="0"/>
              </a:spcAft>
              <a:defRPr/>
            </a:pPr>
            <a:r>
              <a:rPr lang="en-US" sz="2000" dirty="0">
                <a:solidFill>
                  <a:srgbClr val="404040"/>
                </a:solidFill>
                <a:latin typeface="Georgia"/>
                <a:cs typeface="Georgia"/>
              </a:rPr>
              <a:t>	We may find ourselves wanting to provide comfort and assurance too quickly, or we may judge too harshly and seek to admonish or correct the counselee out of anger or disdain. </a:t>
            </a:r>
          </a:p>
          <a:p>
            <a:pPr marL="914400" lvl="1" indent="-457200" fontAlgn="auto">
              <a:spcBef>
                <a:spcPts val="0"/>
              </a:spcBef>
              <a:spcAft>
                <a:spcPts val="0"/>
              </a:spcAft>
              <a:defRPr/>
            </a:pPr>
            <a:endParaRPr lang="en-US" sz="2000" dirty="0">
              <a:solidFill>
                <a:srgbClr val="404040"/>
              </a:solidFill>
              <a:latin typeface="Georgia"/>
              <a:cs typeface="Georgia"/>
            </a:endParaRPr>
          </a:p>
          <a:p>
            <a:pPr marL="914400" lvl="1" indent="-457200" fontAlgn="auto">
              <a:spcBef>
                <a:spcPts val="0"/>
              </a:spcBef>
              <a:spcAft>
                <a:spcPts val="0"/>
              </a:spcAft>
              <a:defRPr/>
            </a:pPr>
            <a:r>
              <a:rPr lang="en-US" sz="2000" dirty="0">
                <a:solidFill>
                  <a:srgbClr val="404040"/>
                </a:solidFill>
                <a:latin typeface="Georgia"/>
                <a:cs typeface="Georgia"/>
              </a:rPr>
              <a:t>	Seek instead to hear how the counselee defines the problem while also listening to the Holy Spirit as he provides godly discernment.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Box 2"/>
          <p:cNvSpPr txBox="1">
            <a:spLocks noChangeArrowheads="1"/>
          </p:cNvSpPr>
          <p:nvPr/>
        </p:nvSpPr>
        <p:spPr bwMode="auto">
          <a:xfrm>
            <a:off x="0" y="766763"/>
            <a:ext cx="9144000" cy="5324475"/>
          </a:xfrm>
          <a:prstGeom prst="rect">
            <a:avLst/>
          </a:prstGeom>
          <a:noFill/>
          <a:ln w="9525">
            <a:noFill/>
            <a:miter lim="800000"/>
            <a:headEnd/>
            <a:tailEnd/>
          </a:ln>
        </p:spPr>
        <p:txBody>
          <a:bodyPr>
            <a:spAutoFit/>
          </a:bodyPr>
          <a:lstStyle/>
          <a:p>
            <a:r>
              <a:rPr lang="en-US" sz="2000" b="1">
                <a:latin typeface="Calibri" pitchFamily="34" charset="0"/>
              </a:rPr>
              <a:t>2</a:t>
            </a:r>
            <a:r>
              <a:rPr lang="en-US" sz="2000" b="1">
                <a:solidFill>
                  <a:srgbClr val="404040"/>
                </a:solidFill>
                <a:latin typeface="Georgia" pitchFamily="18" charset="0"/>
              </a:rPr>
              <a:t>. Avoid taking the problem or emotion away…</a:t>
            </a:r>
          </a:p>
          <a:p>
            <a:r>
              <a:rPr lang="en-US" sz="2000" b="1">
                <a:solidFill>
                  <a:srgbClr val="404040"/>
                </a:solidFill>
                <a:latin typeface="Georgia" pitchFamily="18" charset="0"/>
              </a:rPr>
              <a:t>	</a:t>
            </a:r>
          </a:p>
          <a:p>
            <a:r>
              <a:rPr lang="en-US" sz="2000" b="1" i="1">
                <a:solidFill>
                  <a:schemeClr val="tx2"/>
                </a:solidFill>
                <a:latin typeface="Georgia" pitchFamily="18" charset="0"/>
              </a:rPr>
              <a:t>“For godly sorrow produces repentance leading to 	salvation, not to be regretted, but the sorrow of the world produces death” (2 Corinthians 7:10).</a:t>
            </a:r>
          </a:p>
          <a:p>
            <a:endParaRPr lang="en-US" sz="2000" b="1" i="1">
              <a:solidFill>
                <a:schemeClr val="tx2"/>
              </a:solidFill>
              <a:latin typeface="Georgia" pitchFamily="18" charset="0"/>
            </a:endParaRPr>
          </a:p>
          <a:p>
            <a:r>
              <a:rPr lang="en-US" sz="2000" b="1" i="1">
                <a:solidFill>
                  <a:schemeClr val="tx2"/>
                </a:solidFill>
                <a:latin typeface="Georgia" pitchFamily="18" charset="0"/>
              </a:rPr>
              <a:t>“All discipline for the moment seems not to be joyful, but sorrowful; yet to those who have been trained by it, afterwards it yields the peaceful fruit of righteousness” (Hebrews 12:11).</a:t>
            </a:r>
          </a:p>
          <a:p>
            <a:endParaRPr lang="en-US" sz="2000" b="1" i="1">
              <a:solidFill>
                <a:srgbClr val="404040"/>
              </a:solidFill>
              <a:latin typeface="Georgia" pitchFamily="18" charset="0"/>
            </a:endParaRPr>
          </a:p>
          <a:p>
            <a:r>
              <a:rPr lang="en-US" sz="2000" b="1" i="1">
                <a:solidFill>
                  <a:srgbClr val="404040"/>
                </a:solidFill>
                <a:latin typeface="Georgia" pitchFamily="18" charset="0"/>
              </a:rPr>
              <a:t>	</a:t>
            </a:r>
            <a:r>
              <a:rPr lang="en-US" sz="2000">
                <a:solidFill>
                  <a:srgbClr val="404040"/>
                </a:solidFill>
                <a:latin typeface="Georgia" pitchFamily="18" charset="0"/>
              </a:rPr>
              <a:t>Here the balance of “truth in love” is critical. In our desire to 	take away discomfort, we often provide counsel that is not 	biblical. We may give reassurance or offer extra-biblical advice that give “relief” in the moment, but does nothing transformational. Sometimes pain is a natural byproduct of sin or an element of God’s discipline. God may be calling the unbeliever to salvation or correcting the Christian with His corrective hand. We must seek to evaluate and understand how God is at work with the Counselee.</a:t>
            </a:r>
          </a:p>
        </p:txBody>
      </p:sp>
      <p:sp>
        <p:nvSpPr>
          <p:cNvPr id="4" name="Footer Placeholder 3"/>
          <p:cNvSpPr>
            <a:spLocks noGrp="1"/>
          </p:cNvSpPr>
          <p:nvPr>
            <p:ph type="ftr" sz="quarter" idx="11"/>
          </p:nvPr>
        </p:nvSpPr>
        <p:spPr>
          <a:xfrm>
            <a:off x="2590800" y="6492875"/>
            <a:ext cx="39624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9144000" cy="6248400"/>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3. Allow time for the Counselee to describe how he/she is violating a biblical principle…</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i="1" dirty="0">
                <a:solidFill>
                  <a:schemeClr val="tx2"/>
                </a:solidFill>
                <a:latin typeface="Georgia"/>
                <a:cs typeface="Georgia"/>
              </a:rPr>
              <a:t>“Now the deeds of the flesh are evident, which are: 	immorality, impurity, sensuality, idolatry, sorcery, 	enmities, strife, jealousy, outbursts of anger, disputes, 	dissensions, factions, envying, drunkenness, carousing, and things like these…” (Galatians 5:19-21a).</a:t>
            </a:r>
          </a:p>
          <a:p>
            <a:pPr fontAlgn="auto">
              <a:spcBef>
                <a:spcPts val="0"/>
              </a:spcBef>
              <a:spcAft>
                <a:spcPts val="0"/>
              </a:spcAft>
              <a:defRPr/>
            </a:pPr>
            <a:endParaRPr lang="en-US" sz="2000" b="1" i="1" dirty="0">
              <a:solidFill>
                <a:schemeClr val="tx2"/>
              </a:solidFill>
              <a:latin typeface="Georgia"/>
              <a:cs typeface="Georgia"/>
            </a:endParaRPr>
          </a:p>
          <a:p>
            <a:pPr fontAlgn="auto">
              <a:spcBef>
                <a:spcPts val="0"/>
              </a:spcBef>
              <a:spcAft>
                <a:spcPts val="0"/>
              </a:spcAft>
              <a:defRPr/>
            </a:pPr>
            <a:r>
              <a:rPr lang="en-US" sz="2000" b="1" i="1" dirty="0">
                <a:solidFill>
                  <a:schemeClr val="tx2"/>
                </a:solidFill>
                <a:latin typeface="Georgia"/>
                <a:cs typeface="Georgia"/>
              </a:rPr>
              <a:t>“The good man out of the good treasure of his heart brings forth what is good; and the evil man out of the 	evil treasure brings forth what is evil; for his mouth speaks from that which fills his heart” (Luke 6:45).</a:t>
            </a:r>
          </a:p>
          <a:p>
            <a:pPr fontAlgn="auto">
              <a:spcBef>
                <a:spcPts val="0"/>
              </a:spcBef>
              <a:spcAft>
                <a:spcPts val="0"/>
              </a:spcAft>
              <a:defRPr/>
            </a:pPr>
            <a:endParaRPr lang="en-US" sz="2000" b="1" i="1" dirty="0">
              <a:solidFill>
                <a:schemeClr val="tx2"/>
              </a:solidFill>
              <a:latin typeface="Georgia"/>
              <a:cs typeface="Georgia"/>
            </a:endParaRPr>
          </a:p>
          <a:p>
            <a:pPr fontAlgn="auto">
              <a:spcBef>
                <a:spcPts val="0"/>
              </a:spcBef>
              <a:spcAft>
                <a:spcPts val="0"/>
              </a:spcAft>
              <a:defRPr/>
            </a:pPr>
            <a:r>
              <a:rPr lang="en-US" sz="2000" b="1" i="1" dirty="0">
                <a:solidFill>
                  <a:schemeClr val="tx2"/>
                </a:solidFill>
                <a:latin typeface="Georgia"/>
                <a:cs typeface="Georgia"/>
              </a:rPr>
              <a:t>“For from within, out of the heart of men, proceed the 	evil thoughts, fornications, thefts, murders, adulteries, 	deeds of coveting and wickedness, as well as deceit, 	sensuality, envy, slander, pride and foolishness. All these things proceed from within and defile the man” (Mark 7:21-23).</a:t>
            </a:r>
          </a:p>
          <a:p>
            <a:pPr fontAlgn="auto">
              <a:spcBef>
                <a:spcPts val="0"/>
              </a:spcBef>
              <a:spcAft>
                <a:spcPts val="0"/>
              </a:spcAft>
              <a:defRPr/>
            </a:pPr>
            <a:endParaRPr lang="en-US" sz="2000" b="1" dirty="0">
              <a:latin typeface="+mn-lt"/>
              <a:cs typeface="+mn-cs"/>
            </a:endParaRPr>
          </a:p>
        </p:txBody>
      </p:sp>
      <p:sp>
        <p:nvSpPr>
          <p:cNvPr id="3" name="Footer Placeholder 2"/>
          <p:cNvSpPr>
            <a:spLocks noGrp="1"/>
          </p:cNvSpPr>
          <p:nvPr>
            <p:ph type="ftr" sz="quarter" idx="11"/>
          </p:nvPr>
        </p:nvSpPr>
        <p:spPr>
          <a:xfrm>
            <a:off x="2476500" y="6370638"/>
            <a:ext cx="41910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5170488"/>
          </a:xfrm>
          <a:prstGeom prst="rect">
            <a:avLst/>
          </a:prstGeom>
          <a:noFill/>
        </p:spPr>
        <p:txBody>
          <a:bodyPr>
            <a:spAutoFit/>
          </a:bodyPr>
          <a:lstStyle/>
          <a:p>
            <a:pPr fontAlgn="auto">
              <a:spcBef>
                <a:spcPts val="0"/>
              </a:spcBef>
              <a:spcAft>
                <a:spcPts val="0"/>
              </a:spcAft>
              <a:defRPr/>
            </a:pPr>
            <a:r>
              <a:rPr lang="en-US" sz="2200" dirty="0">
                <a:solidFill>
                  <a:schemeClr val="tx1">
                    <a:lumMod val="75000"/>
                    <a:lumOff val="25000"/>
                  </a:schemeClr>
                </a:solidFill>
                <a:latin typeface="Georgia"/>
                <a:cs typeface="Georgia"/>
              </a:rPr>
              <a:t>Our objective is to build a theological box of understanding so that we can evaluate all reports from the Counselee through the lens of Scripture. When people are in sin, these theological boundaries are violated and often justified through…</a:t>
            </a:r>
          </a:p>
          <a:p>
            <a:pPr fontAlgn="auto">
              <a:spcBef>
                <a:spcPts val="0"/>
              </a:spcBef>
              <a:spcAft>
                <a:spcPts val="0"/>
              </a:spcAft>
              <a:defRPr/>
            </a:pPr>
            <a:endParaRPr lang="en-US" sz="2200"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2200" dirty="0">
                <a:solidFill>
                  <a:schemeClr val="tx1">
                    <a:lumMod val="75000"/>
                    <a:lumOff val="25000"/>
                  </a:schemeClr>
                </a:solidFill>
                <a:latin typeface="Georgia"/>
                <a:cs typeface="Georgia"/>
              </a:rPr>
              <a:t>Altering biblical truth to match their objectives and intent</a:t>
            </a:r>
          </a:p>
          <a:p>
            <a:pPr fontAlgn="auto">
              <a:spcBef>
                <a:spcPts val="0"/>
              </a:spcBef>
              <a:spcAft>
                <a:spcPts val="0"/>
              </a:spcAft>
              <a:buFont typeface="Wingdings" charset="2"/>
              <a:buChar char="§"/>
              <a:defRPr/>
            </a:pPr>
            <a:r>
              <a:rPr lang="en-US" sz="2200" dirty="0">
                <a:solidFill>
                  <a:schemeClr val="tx1">
                    <a:lumMod val="75000"/>
                    <a:lumOff val="25000"/>
                  </a:schemeClr>
                </a:solidFill>
                <a:latin typeface="Georgia"/>
                <a:cs typeface="Georgia"/>
              </a:rPr>
              <a:t>Focus on the errors of other people</a:t>
            </a:r>
          </a:p>
          <a:p>
            <a:pPr fontAlgn="auto">
              <a:spcBef>
                <a:spcPts val="0"/>
              </a:spcBef>
              <a:spcAft>
                <a:spcPts val="0"/>
              </a:spcAft>
              <a:buFont typeface="Wingdings" charset="2"/>
              <a:buChar char="§"/>
              <a:defRPr/>
            </a:pPr>
            <a:r>
              <a:rPr lang="en-US" sz="2200" dirty="0">
                <a:solidFill>
                  <a:schemeClr val="tx1">
                    <a:lumMod val="75000"/>
                    <a:lumOff val="25000"/>
                  </a:schemeClr>
                </a:solidFill>
                <a:latin typeface="Georgia"/>
                <a:cs typeface="Georgia"/>
              </a:rPr>
              <a:t>Blame for their circumstance</a:t>
            </a:r>
          </a:p>
          <a:p>
            <a:pPr fontAlgn="auto">
              <a:spcBef>
                <a:spcPts val="0"/>
              </a:spcBef>
              <a:spcAft>
                <a:spcPts val="0"/>
              </a:spcAft>
              <a:buFont typeface="Wingdings" charset="2"/>
              <a:buChar char="§"/>
              <a:defRPr/>
            </a:pPr>
            <a:r>
              <a:rPr lang="en-US" sz="2200" dirty="0">
                <a:solidFill>
                  <a:schemeClr val="tx1">
                    <a:lumMod val="75000"/>
                    <a:lumOff val="25000"/>
                  </a:schemeClr>
                </a:solidFill>
                <a:latin typeface="Georgia"/>
                <a:cs typeface="Georgia"/>
              </a:rPr>
              <a:t>Other excuses such as biochemistry, genetics, illness, etc.</a:t>
            </a:r>
          </a:p>
          <a:p>
            <a:pPr fontAlgn="auto">
              <a:spcBef>
                <a:spcPts val="0"/>
              </a:spcBef>
              <a:spcAft>
                <a:spcPts val="0"/>
              </a:spcAft>
              <a:buFont typeface="Wingdings" charset="2"/>
              <a:buChar char="§"/>
              <a:defRPr/>
            </a:pPr>
            <a:r>
              <a:rPr lang="en-US" sz="2200" dirty="0">
                <a:solidFill>
                  <a:schemeClr val="tx1">
                    <a:lumMod val="75000"/>
                    <a:lumOff val="25000"/>
                  </a:schemeClr>
                </a:solidFill>
                <a:latin typeface="Georgia"/>
                <a:cs typeface="Georgia"/>
              </a:rPr>
              <a:t>Ignorance of the truth</a:t>
            </a:r>
          </a:p>
          <a:p>
            <a:pPr fontAlgn="auto">
              <a:spcBef>
                <a:spcPts val="0"/>
              </a:spcBef>
              <a:spcAft>
                <a:spcPts val="0"/>
              </a:spcAft>
              <a:buFont typeface="Wingdings" charset="2"/>
              <a:buChar char="§"/>
              <a:defRPr/>
            </a:pPr>
            <a:endParaRPr lang="en-US" sz="2200" dirty="0">
              <a:solidFill>
                <a:schemeClr val="tx1">
                  <a:lumMod val="75000"/>
                  <a:lumOff val="25000"/>
                </a:schemeClr>
              </a:solidFill>
              <a:latin typeface="Georgia"/>
              <a:cs typeface="Georgia"/>
            </a:endParaRPr>
          </a:p>
          <a:p>
            <a:pPr fontAlgn="auto">
              <a:spcBef>
                <a:spcPts val="0"/>
              </a:spcBef>
              <a:spcAft>
                <a:spcPts val="0"/>
              </a:spcAft>
              <a:defRPr/>
            </a:pPr>
            <a:r>
              <a:rPr lang="en-US" sz="2200" dirty="0">
                <a:solidFill>
                  <a:schemeClr val="tx1">
                    <a:lumMod val="75000"/>
                    <a:lumOff val="25000"/>
                  </a:schemeClr>
                </a:solidFill>
                <a:latin typeface="Georgia"/>
                <a:cs typeface="Georgia"/>
              </a:rPr>
              <a:t>As we come to understand the violation in biblical terms, we can identify our role of evangelism to the lost and uninformed; restoration to the fallen Christian who is in rebellion; and teaching and discipleship to the novice believer acting without proper training and accountability</a:t>
            </a:r>
            <a:r>
              <a:rPr lang="en-US" sz="2000" dirty="0">
                <a:latin typeface="+mn-lt"/>
                <a:cs typeface="+mn-cs"/>
              </a:rPr>
              <a:t>. </a:t>
            </a:r>
          </a:p>
        </p:txBody>
      </p:sp>
      <p:sp>
        <p:nvSpPr>
          <p:cNvPr id="3" name="Footer Placeholder 2"/>
          <p:cNvSpPr>
            <a:spLocks noGrp="1"/>
          </p:cNvSpPr>
          <p:nvPr>
            <p:ph type="ftr" sz="quarter" idx="11"/>
          </p:nvPr>
        </p:nvSpPr>
        <p:spPr>
          <a:xfrm>
            <a:off x="2209800" y="6356350"/>
            <a:ext cx="41910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9144000" cy="5816600"/>
          </a:xfrm>
          <a:prstGeom prst="rect">
            <a:avLst/>
          </a:prstGeom>
          <a:noFill/>
        </p:spPr>
        <p:txBody>
          <a:bodyPr>
            <a:spAutoFit/>
          </a:bodyPr>
          <a:lstStyle/>
          <a:p>
            <a:pPr fontAlgn="auto">
              <a:spcBef>
                <a:spcPts val="0"/>
              </a:spcBef>
              <a:spcAft>
                <a:spcPts val="0"/>
              </a:spcAft>
              <a:defRPr/>
            </a:pPr>
            <a:r>
              <a:rPr lang="en-US" sz="2200" b="1" dirty="0">
                <a:solidFill>
                  <a:schemeClr val="tx1">
                    <a:lumMod val="75000"/>
                    <a:lumOff val="25000"/>
                  </a:schemeClr>
                </a:solidFill>
                <a:latin typeface="Georgia"/>
                <a:cs typeface="Georgia"/>
              </a:rPr>
              <a:t>4. Ask questions that require a biblical response…</a:t>
            </a:r>
          </a:p>
          <a:p>
            <a:pPr fontAlgn="auto">
              <a:spcBef>
                <a:spcPts val="0"/>
              </a:spcBef>
              <a:spcAft>
                <a:spcPts val="0"/>
              </a:spcAft>
              <a:defRPr/>
            </a:pPr>
            <a:r>
              <a:rPr lang="en-US" sz="2200" b="1" dirty="0">
                <a:latin typeface="Georgia"/>
                <a:cs typeface="Georgia"/>
              </a:rPr>
              <a:t>	</a:t>
            </a:r>
          </a:p>
          <a:p>
            <a:pPr fontAlgn="auto">
              <a:spcBef>
                <a:spcPts val="0"/>
              </a:spcBef>
              <a:spcAft>
                <a:spcPts val="0"/>
              </a:spcAft>
              <a:defRPr/>
            </a:pPr>
            <a:r>
              <a:rPr lang="en-US" sz="2200" b="1" i="1" dirty="0">
                <a:solidFill>
                  <a:schemeClr val="tx2"/>
                </a:solidFill>
                <a:latin typeface="Georgia"/>
                <a:cs typeface="Georgia"/>
              </a:rPr>
              <a:t>“For the word of God is living and powerful and sharper than any two edged sword, piercing even to the division of soul and spirit, and of joints and marrow, and is a discerner of the thoughts and intents of the heart” (Hebrews 4:12). </a:t>
            </a:r>
          </a:p>
          <a:p>
            <a:pPr fontAlgn="auto">
              <a:spcBef>
                <a:spcPts val="0"/>
              </a:spcBef>
              <a:spcAft>
                <a:spcPts val="0"/>
              </a:spcAft>
              <a:defRPr/>
            </a:pPr>
            <a:endParaRPr lang="en-US" sz="2200" b="1" i="1" dirty="0">
              <a:latin typeface="Georgia"/>
              <a:cs typeface="Georgia"/>
            </a:endParaRPr>
          </a:p>
          <a:p>
            <a:pPr fontAlgn="auto">
              <a:spcBef>
                <a:spcPts val="0"/>
              </a:spcBef>
              <a:spcAft>
                <a:spcPts val="0"/>
              </a:spcAft>
              <a:defRPr/>
            </a:pPr>
            <a:r>
              <a:rPr lang="en-US" sz="2200" b="1" i="1" dirty="0">
                <a:latin typeface="Georgia"/>
                <a:cs typeface="Georgia"/>
              </a:rPr>
              <a:t>	</a:t>
            </a:r>
            <a:r>
              <a:rPr lang="en-US" sz="2200" dirty="0">
                <a:latin typeface="Georgia"/>
                <a:cs typeface="Georgia"/>
              </a:rPr>
              <a:t>Observe Jesus:</a:t>
            </a:r>
          </a:p>
          <a:p>
            <a:pPr fontAlgn="auto">
              <a:spcBef>
                <a:spcPts val="0"/>
              </a:spcBef>
              <a:spcAft>
                <a:spcPts val="0"/>
              </a:spcAft>
              <a:defRPr/>
            </a:pPr>
            <a:r>
              <a:rPr lang="en-US" sz="2200" dirty="0">
                <a:latin typeface="Georgia"/>
                <a:cs typeface="Georgia"/>
              </a:rPr>
              <a:t>	…as He counsels the Samaritan woman at Jacob’s well</a:t>
            </a:r>
          </a:p>
          <a:p>
            <a:pPr fontAlgn="auto">
              <a:spcBef>
                <a:spcPts val="0"/>
              </a:spcBef>
              <a:spcAft>
                <a:spcPts val="0"/>
              </a:spcAft>
              <a:defRPr/>
            </a:pPr>
            <a:r>
              <a:rPr lang="en-US" sz="2200" dirty="0">
                <a:latin typeface="Georgia"/>
                <a:cs typeface="Georgia"/>
              </a:rPr>
              <a:t>			(John 4)</a:t>
            </a:r>
          </a:p>
          <a:p>
            <a:pPr fontAlgn="auto">
              <a:spcBef>
                <a:spcPts val="0"/>
              </a:spcBef>
              <a:spcAft>
                <a:spcPts val="0"/>
              </a:spcAft>
              <a:defRPr/>
            </a:pPr>
            <a:r>
              <a:rPr lang="en-US" sz="2200" dirty="0">
                <a:latin typeface="Georgia"/>
                <a:cs typeface="Georgia"/>
              </a:rPr>
              <a:t>	…as He confronts the rich, young ruler</a:t>
            </a:r>
          </a:p>
          <a:p>
            <a:pPr fontAlgn="auto">
              <a:spcBef>
                <a:spcPts val="0"/>
              </a:spcBef>
              <a:spcAft>
                <a:spcPts val="0"/>
              </a:spcAft>
              <a:defRPr/>
            </a:pPr>
            <a:r>
              <a:rPr lang="en-US" sz="2200" dirty="0">
                <a:latin typeface="Georgia"/>
                <a:cs typeface="Georgia"/>
              </a:rPr>
              <a:t>			(Matthew 19; Mark 10)</a:t>
            </a:r>
          </a:p>
          <a:p>
            <a:pPr fontAlgn="auto">
              <a:spcBef>
                <a:spcPts val="0"/>
              </a:spcBef>
              <a:spcAft>
                <a:spcPts val="0"/>
              </a:spcAft>
              <a:defRPr/>
            </a:pPr>
            <a:r>
              <a:rPr lang="en-US" sz="2200" dirty="0">
                <a:latin typeface="Georgia"/>
                <a:cs typeface="Georgia"/>
              </a:rPr>
              <a:t>	…as He inquires of His disciples</a:t>
            </a:r>
          </a:p>
          <a:p>
            <a:pPr fontAlgn="auto">
              <a:spcBef>
                <a:spcPts val="0"/>
              </a:spcBef>
              <a:spcAft>
                <a:spcPts val="0"/>
              </a:spcAft>
              <a:defRPr/>
            </a:pPr>
            <a:r>
              <a:rPr lang="en-US" sz="2200" dirty="0">
                <a:latin typeface="Georgia"/>
                <a:cs typeface="Georgia"/>
              </a:rPr>
              <a:t>			(Matthew 16)</a:t>
            </a:r>
          </a:p>
          <a:p>
            <a:pPr fontAlgn="auto">
              <a:spcBef>
                <a:spcPts val="0"/>
              </a:spcBef>
              <a:spcAft>
                <a:spcPts val="0"/>
              </a:spcAft>
              <a:defRPr/>
            </a:pPr>
            <a:r>
              <a:rPr lang="en-US" sz="2200" dirty="0">
                <a:latin typeface="Georgia"/>
                <a:cs typeface="Georgia"/>
              </a:rPr>
              <a:t>	…as He confronts Peter’s betrayal</a:t>
            </a:r>
          </a:p>
          <a:p>
            <a:pPr fontAlgn="auto">
              <a:spcBef>
                <a:spcPts val="0"/>
              </a:spcBef>
              <a:spcAft>
                <a:spcPts val="0"/>
              </a:spcAft>
              <a:defRPr/>
            </a:pPr>
            <a:r>
              <a:rPr lang="en-US" sz="2200" dirty="0">
                <a:latin typeface="Georgia"/>
                <a:cs typeface="Georgia"/>
              </a:rPr>
              <a:t>			(John 21)</a:t>
            </a:r>
          </a:p>
          <a:p>
            <a:pPr fontAlgn="auto">
              <a:spcBef>
                <a:spcPts val="0"/>
              </a:spcBef>
              <a:spcAft>
                <a:spcPts val="0"/>
              </a:spcAft>
              <a:defRPr/>
            </a:pPr>
            <a:r>
              <a:rPr lang="en-US" sz="2000" dirty="0">
                <a:latin typeface="+mn-lt"/>
                <a:cs typeface="+mn-cs"/>
              </a:rPr>
              <a:t>  </a:t>
            </a:r>
            <a:endParaRPr lang="en-US" sz="2000" b="1" dirty="0">
              <a:latin typeface="+mn-lt"/>
              <a:cs typeface="+mn-cs"/>
            </a:endParaRPr>
          </a:p>
        </p:txBody>
      </p:sp>
      <p:sp>
        <p:nvSpPr>
          <p:cNvPr id="3" name="Footer Placeholder 2"/>
          <p:cNvSpPr>
            <a:spLocks noGrp="1"/>
          </p:cNvSpPr>
          <p:nvPr>
            <p:ph type="ftr" sz="quarter" idx="11"/>
          </p:nvPr>
        </p:nvSpPr>
        <p:spPr>
          <a:xfrm>
            <a:off x="2438400" y="6492875"/>
            <a:ext cx="42672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110413"/>
          </a:xfrm>
          <a:prstGeom prst="rect">
            <a:avLst/>
          </a:prstGeom>
          <a:noFill/>
        </p:spPr>
        <p:txBody>
          <a:bodyPr>
            <a:spAutoFit/>
          </a:bodyPr>
          <a:lstStyle/>
          <a:p>
            <a:pPr fontAlgn="auto">
              <a:spcBef>
                <a:spcPts val="0"/>
              </a:spcBef>
              <a:spcAft>
                <a:spcPts val="0"/>
              </a:spcAft>
              <a:defRPr/>
            </a:pPr>
            <a:r>
              <a:rPr lang="en-US" sz="2100" b="1" dirty="0">
                <a:solidFill>
                  <a:schemeClr val="tx1">
                    <a:lumMod val="75000"/>
                    <a:lumOff val="25000"/>
                  </a:schemeClr>
                </a:solidFill>
                <a:latin typeface="Georgia"/>
                <a:cs typeface="Georgia"/>
              </a:rPr>
              <a:t>Learning to ask biblical questions helps the Counselor…</a:t>
            </a:r>
          </a:p>
          <a:p>
            <a:pPr fontAlgn="auto">
              <a:spcBef>
                <a:spcPts val="0"/>
              </a:spcBef>
              <a:spcAft>
                <a:spcPts val="0"/>
              </a:spcAft>
              <a:defRPr/>
            </a:pPr>
            <a:endParaRPr lang="en-US" sz="1900"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1900" b="1" dirty="0">
                <a:solidFill>
                  <a:schemeClr val="tx1">
                    <a:lumMod val="75000"/>
                    <a:lumOff val="25000"/>
                  </a:schemeClr>
                </a:solidFill>
                <a:latin typeface="Georgia"/>
                <a:cs typeface="Georgia"/>
              </a:rPr>
              <a:t>Discern the spiritual status of the Counselee</a:t>
            </a:r>
          </a:p>
          <a:p>
            <a:pPr fontAlgn="auto">
              <a:spcBef>
                <a:spcPts val="0"/>
              </a:spcBef>
              <a:spcAft>
                <a:spcPts val="0"/>
              </a:spcAft>
              <a:defRPr/>
            </a:pPr>
            <a:endParaRPr lang="en-US" sz="1900" dirty="0">
              <a:solidFill>
                <a:schemeClr val="tx1">
                  <a:lumMod val="75000"/>
                  <a:lumOff val="25000"/>
                </a:schemeClr>
              </a:solidFill>
              <a:latin typeface="Georgia"/>
              <a:cs typeface="Georgia"/>
            </a:endParaRPr>
          </a:p>
          <a:p>
            <a:pPr fontAlgn="auto">
              <a:spcBef>
                <a:spcPts val="0"/>
              </a:spcBef>
              <a:spcAft>
                <a:spcPts val="0"/>
              </a:spcAft>
              <a:defRPr/>
            </a:pPr>
            <a:r>
              <a:rPr lang="en-US" sz="1900" b="1" i="1" dirty="0">
                <a:solidFill>
                  <a:schemeClr val="tx2"/>
                </a:solidFill>
                <a:latin typeface="Georgia"/>
                <a:cs typeface="Georgia"/>
              </a:rPr>
              <a:t>“We are of God. He who knows God hears us; he who is not </a:t>
            </a:r>
            <a:r>
              <a:rPr lang="en-US" sz="1900" b="1" i="1">
                <a:solidFill>
                  <a:schemeClr val="tx2"/>
                </a:solidFill>
                <a:latin typeface="Georgia"/>
                <a:cs typeface="Georgia"/>
              </a:rPr>
              <a:t>of God </a:t>
            </a:r>
            <a:r>
              <a:rPr lang="en-US" sz="1900" b="1" i="1" dirty="0">
                <a:solidFill>
                  <a:schemeClr val="tx2"/>
                </a:solidFill>
                <a:latin typeface="Georgia"/>
                <a:cs typeface="Georgia"/>
              </a:rPr>
              <a:t>does not hear us By this we know the spirit of truth and the spirit of error” (1 John 4:6).</a:t>
            </a:r>
          </a:p>
          <a:p>
            <a:pPr fontAlgn="auto">
              <a:spcBef>
                <a:spcPts val="0"/>
              </a:spcBef>
              <a:spcAft>
                <a:spcPts val="0"/>
              </a:spcAft>
              <a:defRPr/>
            </a:pPr>
            <a:endParaRPr lang="en-US" sz="1900" b="1" i="1"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1900" b="1" dirty="0">
                <a:solidFill>
                  <a:schemeClr val="tx1">
                    <a:lumMod val="75000"/>
                    <a:lumOff val="25000"/>
                  </a:schemeClr>
                </a:solidFill>
                <a:latin typeface="Georgia"/>
                <a:cs typeface="Georgia"/>
              </a:rPr>
              <a:t>Discern the spiritual maturity of a believing Counselee</a:t>
            </a:r>
            <a:r>
              <a:rPr lang="en-US" sz="1900" dirty="0">
                <a:solidFill>
                  <a:schemeClr val="tx1">
                    <a:lumMod val="75000"/>
                    <a:lumOff val="25000"/>
                  </a:schemeClr>
                </a:solidFill>
                <a:latin typeface="Georgia"/>
                <a:cs typeface="Georgia"/>
              </a:rPr>
              <a:t> </a:t>
            </a:r>
          </a:p>
          <a:p>
            <a:pPr fontAlgn="auto">
              <a:spcBef>
                <a:spcPts val="0"/>
              </a:spcBef>
              <a:spcAft>
                <a:spcPts val="0"/>
              </a:spcAft>
              <a:buFont typeface="Wingdings" charset="2"/>
              <a:buChar char="§"/>
              <a:defRPr/>
            </a:pPr>
            <a:endParaRPr lang="en-US" sz="1900" dirty="0">
              <a:solidFill>
                <a:schemeClr val="tx1">
                  <a:lumMod val="75000"/>
                  <a:lumOff val="25000"/>
                </a:schemeClr>
              </a:solidFill>
              <a:latin typeface="Georgia"/>
              <a:cs typeface="Georgia"/>
            </a:endParaRPr>
          </a:p>
          <a:p>
            <a:pPr fontAlgn="auto">
              <a:spcBef>
                <a:spcPts val="0"/>
              </a:spcBef>
              <a:spcAft>
                <a:spcPts val="0"/>
              </a:spcAft>
              <a:defRPr/>
            </a:pPr>
            <a:r>
              <a:rPr lang="en-US" sz="1900" b="1" i="1" dirty="0">
                <a:solidFill>
                  <a:srgbClr val="263B86"/>
                </a:solidFill>
                <a:latin typeface="Georgia"/>
                <a:cs typeface="Georgia"/>
              </a:rPr>
              <a:t>“And I, brethren, could not speak to you as to spiritual people but as to carnal, as to babes in Christ” (1 Corinthians 3:1)</a:t>
            </a:r>
          </a:p>
          <a:p>
            <a:pPr fontAlgn="auto">
              <a:spcBef>
                <a:spcPts val="0"/>
              </a:spcBef>
              <a:spcAft>
                <a:spcPts val="0"/>
              </a:spcAft>
              <a:defRPr/>
            </a:pPr>
            <a:endParaRPr lang="en-US" sz="1900" b="1" i="1" dirty="0">
              <a:solidFill>
                <a:srgbClr val="263B86"/>
              </a:solidFill>
              <a:latin typeface="Georgia"/>
              <a:cs typeface="Georgia"/>
            </a:endParaRPr>
          </a:p>
          <a:p>
            <a:pPr fontAlgn="auto">
              <a:spcBef>
                <a:spcPts val="0"/>
              </a:spcBef>
              <a:spcAft>
                <a:spcPts val="0"/>
              </a:spcAft>
              <a:defRPr/>
            </a:pPr>
            <a:r>
              <a:rPr lang="en-US" sz="1900" b="1" i="1" dirty="0">
                <a:solidFill>
                  <a:srgbClr val="263B86"/>
                </a:solidFill>
                <a:latin typeface="Georgia"/>
                <a:cs typeface="Georgia"/>
              </a:rPr>
              <a:t>“Brethren, do not be children in understanding; 	however, in malice be babes, but in understanding be mature” (1 Corinthians 14:20).</a:t>
            </a:r>
          </a:p>
          <a:p>
            <a:pPr fontAlgn="auto">
              <a:spcBef>
                <a:spcPts val="0"/>
              </a:spcBef>
              <a:spcAft>
                <a:spcPts val="0"/>
              </a:spcAft>
              <a:defRPr/>
            </a:pPr>
            <a:endParaRPr lang="en-US" sz="1900" b="1" i="1"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1900" b="1" dirty="0">
                <a:solidFill>
                  <a:schemeClr val="tx1">
                    <a:lumMod val="75000"/>
                    <a:lumOff val="25000"/>
                  </a:schemeClr>
                </a:solidFill>
                <a:latin typeface="Georgia"/>
                <a:cs typeface="Georgia"/>
              </a:rPr>
              <a:t>Assess the hardness of heart in a rebellious, fallen believer</a:t>
            </a:r>
          </a:p>
          <a:p>
            <a:pPr fontAlgn="auto">
              <a:spcBef>
                <a:spcPts val="0"/>
              </a:spcBef>
              <a:spcAft>
                <a:spcPts val="0"/>
              </a:spcAft>
              <a:defRPr/>
            </a:pPr>
            <a:endParaRPr lang="en-US" sz="1900" dirty="0">
              <a:solidFill>
                <a:schemeClr val="tx1">
                  <a:lumMod val="75000"/>
                  <a:lumOff val="25000"/>
                </a:schemeClr>
              </a:solidFill>
              <a:latin typeface="Georgia"/>
              <a:cs typeface="Georgia"/>
            </a:endParaRPr>
          </a:p>
          <a:p>
            <a:pPr fontAlgn="auto">
              <a:spcBef>
                <a:spcPts val="0"/>
              </a:spcBef>
              <a:spcAft>
                <a:spcPts val="0"/>
              </a:spcAft>
              <a:defRPr/>
            </a:pPr>
            <a:r>
              <a:rPr lang="en-US" sz="1900" b="1" i="1" dirty="0">
                <a:solidFill>
                  <a:srgbClr val="263B86"/>
                </a:solidFill>
                <a:latin typeface="Georgia"/>
                <a:cs typeface="Georgia"/>
              </a:rPr>
              <a:t>“Take care brethren, that there not be in any one of you an evil, unbelieving heart that falls away from the living God. But encourage one another day after day, as long as it is still called “Today,” so that none of you will be hardened by deceitfulness of sin” (Hebrews 3:12-13).</a:t>
            </a:r>
            <a:endParaRPr lang="en-US" sz="1900" dirty="0">
              <a:solidFill>
                <a:srgbClr val="263B86"/>
              </a:solidFill>
              <a:latin typeface="Georgia"/>
              <a:cs typeface="Georgia"/>
            </a:endParaRPr>
          </a:p>
          <a:p>
            <a:pPr fontAlgn="auto">
              <a:spcBef>
                <a:spcPts val="0"/>
              </a:spcBef>
              <a:spcAft>
                <a:spcPts val="0"/>
              </a:spcAft>
              <a:defRPr/>
            </a:pPr>
            <a:r>
              <a:rPr lang="en-US" sz="1900" b="1" i="1" dirty="0">
                <a:solidFill>
                  <a:schemeClr val="tx1">
                    <a:lumMod val="75000"/>
                    <a:lumOff val="25000"/>
                  </a:schemeClr>
                </a:solidFill>
                <a:latin typeface="Georgia"/>
                <a:cs typeface="Georgia"/>
              </a:rPr>
              <a:t>	</a:t>
            </a:r>
            <a:endParaRPr lang="en-US" sz="1900" dirty="0">
              <a:solidFill>
                <a:schemeClr val="tx1">
                  <a:lumMod val="75000"/>
                  <a:lumOff val="25000"/>
                </a:schemeClr>
              </a:solidFill>
              <a:latin typeface="Georgia"/>
              <a:cs typeface="Georgia"/>
            </a:endParaRPr>
          </a:p>
        </p:txBody>
      </p:sp>
      <p:sp>
        <p:nvSpPr>
          <p:cNvPr id="3" name="Footer Placeholder 2"/>
          <p:cNvSpPr>
            <a:spLocks noGrp="1"/>
          </p:cNvSpPr>
          <p:nvPr>
            <p:ph type="ftr" sz="quarter" idx="11"/>
          </p:nvPr>
        </p:nvSpPr>
        <p:spPr>
          <a:xfrm>
            <a:off x="2514600" y="6356350"/>
            <a:ext cx="41148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1000"/>
            <a:ext cx="9144000" cy="1752600"/>
          </a:xfrm>
        </p:spPr>
        <p:txBody>
          <a:bodyPr rtlCol="0">
            <a:normAutofit/>
          </a:bodyPr>
          <a:lstStyle/>
          <a:p>
            <a:pPr eaLnBrk="1" fontAlgn="auto" hangingPunct="1">
              <a:spcAft>
                <a:spcPts val="0"/>
              </a:spcAft>
              <a:defRPr/>
            </a:pPr>
            <a:r>
              <a:rPr sz="5400" b="1" dirty="0" smtClean="0">
                <a:solidFill>
                  <a:schemeClr val="tx2">
                    <a:lumMod val="50000"/>
                  </a:schemeClr>
                </a:solidFill>
                <a:latin typeface="Georgia"/>
                <a:cs typeface="Georgia"/>
              </a:rPr>
              <a:t>Biblical Counseling </a:t>
            </a:r>
            <a:br>
              <a:rPr sz="5400" b="1" dirty="0" smtClean="0">
                <a:solidFill>
                  <a:schemeClr val="tx2">
                    <a:lumMod val="50000"/>
                  </a:schemeClr>
                </a:solidFill>
                <a:latin typeface="Georgia"/>
                <a:cs typeface="Georgia"/>
              </a:rPr>
            </a:br>
            <a:r>
              <a:rPr sz="5400" b="1" dirty="0" smtClean="0">
                <a:solidFill>
                  <a:schemeClr val="tx2">
                    <a:lumMod val="50000"/>
                  </a:schemeClr>
                </a:solidFill>
                <a:latin typeface="Georgia"/>
                <a:cs typeface="Georgia"/>
              </a:rPr>
              <a:t>with Individuals	</a:t>
            </a:r>
            <a:endParaRPr lang="en-US" sz="5400" b="1" dirty="0">
              <a:solidFill>
                <a:schemeClr val="tx2">
                  <a:lumMod val="50000"/>
                </a:schemeClr>
              </a:solidFill>
              <a:latin typeface="Georgia"/>
              <a:cs typeface="Georgia"/>
            </a:endParaRPr>
          </a:p>
        </p:txBody>
      </p:sp>
      <p:sp>
        <p:nvSpPr>
          <p:cNvPr id="3" name="Subtitle 2"/>
          <p:cNvSpPr>
            <a:spLocks noGrp="1"/>
          </p:cNvSpPr>
          <p:nvPr>
            <p:ph type="subTitle" idx="1"/>
          </p:nvPr>
        </p:nvSpPr>
        <p:spPr>
          <a:xfrm>
            <a:off x="1371600" y="1981200"/>
            <a:ext cx="6400800" cy="990600"/>
          </a:xfrm>
        </p:spPr>
        <p:txBody>
          <a:bodyPr rtlCol="0">
            <a:normAutofit fontScale="32500" lnSpcReduction="20000"/>
          </a:bodyPr>
          <a:lstStyle/>
          <a:p>
            <a:pPr eaLnBrk="1" fontAlgn="auto" hangingPunct="1">
              <a:spcAft>
                <a:spcPts val="0"/>
              </a:spcAft>
              <a:buFont typeface="Arial"/>
              <a:buNone/>
              <a:defRPr/>
            </a:pPr>
            <a:endParaRPr lang="en-US" dirty="0" smtClean="0">
              <a:solidFill>
                <a:schemeClr val="tx2">
                  <a:lumMod val="50000"/>
                </a:schemeClr>
              </a:solidFill>
              <a:latin typeface="Georgia"/>
              <a:cs typeface="Georgia"/>
            </a:endParaRPr>
          </a:p>
          <a:p>
            <a:pPr eaLnBrk="1" fontAlgn="auto" hangingPunct="1">
              <a:spcAft>
                <a:spcPts val="0"/>
              </a:spcAft>
              <a:buFont typeface="Arial"/>
              <a:buNone/>
              <a:defRPr/>
            </a:pPr>
            <a:r>
              <a:rPr lang="en-US" sz="6400" dirty="0" smtClean="0">
                <a:solidFill>
                  <a:schemeClr val="tx2">
                    <a:lumMod val="50000"/>
                  </a:schemeClr>
                </a:solidFill>
                <a:latin typeface="Georgia"/>
                <a:cs typeface="Georgia"/>
              </a:rPr>
              <a:t>Ab Abercrombie, Ph.D</a:t>
            </a:r>
            <a:r>
              <a:rPr lang="en-US" sz="6400" dirty="0" smtClean="0">
                <a:solidFill>
                  <a:schemeClr val="tx2">
                    <a:lumMod val="50000"/>
                  </a:schemeClr>
                </a:solidFill>
                <a:latin typeface="Georgia"/>
                <a:cs typeface="Georgia"/>
              </a:rPr>
              <a:t>.</a:t>
            </a:r>
          </a:p>
          <a:p>
            <a:pPr eaLnBrk="1" fontAlgn="auto" hangingPunct="1">
              <a:spcAft>
                <a:spcPts val="0"/>
              </a:spcAft>
              <a:buFont typeface="Arial"/>
              <a:buNone/>
              <a:defRPr/>
            </a:pPr>
            <a:r>
              <a:rPr lang="en-US" dirty="0" smtClean="0">
                <a:solidFill>
                  <a:schemeClr val="tx2">
                    <a:lumMod val="50000"/>
                  </a:schemeClr>
                </a:solidFill>
                <a:latin typeface="Georgia"/>
                <a:cs typeface="Georgia"/>
              </a:rPr>
              <a:t>Adapted and presented</a:t>
            </a:r>
          </a:p>
          <a:p>
            <a:pPr eaLnBrk="1" fontAlgn="auto" hangingPunct="1">
              <a:spcAft>
                <a:spcPts val="0"/>
              </a:spcAft>
              <a:buFont typeface="Arial"/>
              <a:buNone/>
              <a:defRPr/>
            </a:pPr>
            <a:r>
              <a:rPr lang="en-US" dirty="0" smtClean="0">
                <a:solidFill>
                  <a:schemeClr val="tx2">
                    <a:lumMod val="50000"/>
                  </a:schemeClr>
                </a:solidFill>
                <a:latin typeface="Georgia"/>
                <a:cs typeface="Georgia"/>
              </a:rPr>
              <a:t>By</a:t>
            </a:r>
          </a:p>
          <a:p>
            <a:pPr eaLnBrk="1" fontAlgn="auto" hangingPunct="1">
              <a:spcAft>
                <a:spcPts val="0"/>
              </a:spcAft>
              <a:buFont typeface="Arial"/>
              <a:buNone/>
              <a:defRPr/>
            </a:pPr>
            <a:r>
              <a:rPr lang="en-US" dirty="0" smtClean="0">
                <a:solidFill>
                  <a:schemeClr val="tx2">
                    <a:lumMod val="50000"/>
                  </a:schemeClr>
                </a:solidFill>
                <a:latin typeface="Georgia"/>
                <a:cs typeface="Georgia"/>
              </a:rPr>
              <a:t>Larry Creamer, M.Div.</a:t>
            </a:r>
            <a:endParaRPr lang="en-US" dirty="0">
              <a:solidFill>
                <a:schemeClr val="tx2">
                  <a:lumMod val="50000"/>
                </a:schemeClr>
              </a:solidFill>
              <a:latin typeface="Georgia"/>
              <a:cs typeface="Georgia"/>
            </a:endParaRPr>
          </a:p>
        </p:txBody>
      </p:sp>
      <p:pic>
        <p:nvPicPr>
          <p:cNvPr id="15363" name="Picture 3" descr="BCI logo.pdf"/>
          <p:cNvPicPr>
            <a:picLocks noChangeAspect="1"/>
          </p:cNvPicPr>
          <p:nvPr/>
        </p:nvPicPr>
        <p:blipFill>
          <a:blip r:embed="rId3"/>
          <a:srcRect/>
          <a:stretch>
            <a:fillRect/>
          </a:stretch>
        </p:blipFill>
        <p:spPr bwMode="auto">
          <a:xfrm>
            <a:off x="2678113" y="2971800"/>
            <a:ext cx="3787775" cy="3005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Box 1"/>
          <p:cNvSpPr txBox="1">
            <a:spLocks noChangeArrowheads="1"/>
          </p:cNvSpPr>
          <p:nvPr/>
        </p:nvSpPr>
        <p:spPr bwMode="auto">
          <a:xfrm>
            <a:off x="0" y="381000"/>
            <a:ext cx="9144000" cy="5970588"/>
          </a:xfrm>
          <a:prstGeom prst="rect">
            <a:avLst/>
          </a:prstGeom>
          <a:noFill/>
          <a:ln w="9525">
            <a:noFill/>
            <a:miter lim="800000"/>
            <a:headEnd/>
            <a:tailEnd/>
          </a:ln>
        </p:spPr>
        <p:txBody>
          <a:bodyPr>
            <a:spAutoFit/>
          </a:bodyPr>
          <a:lstStyle/>
          <a:p>
            <a:pPr>
              <a:buFont typeface="Wingdings" pitchFamily="2" charset="2"/>
              <a:buChar char="§"/>
            </a:pPr>
            <a:r>
              <a:rPr lang="en-US" sz="2200" b="1">
                <a:solidFill>
                  <a:srgbClr val="404040"/>
                </a:solidFill>
                <a:latin typeface="Georgia" pitchFamily="18" charset="0"/>
              </a:rPr>
              <a:t>Avoid accusations and allow the Word to do the work</a:t>
            </a:r>
          </a:p>
          <a:p>
            <a:pPr>
              <a:buFont typeface="Wingdings" pitchFamily="2" charset="2"/>
              <a:buChar char="§"/>
            </a:pPr>
            <a:endParaRPr lang="en-US" sz="2000" b="1" i="1">
              <a:latin typeface="Georgia" pitchFamily="18" charset="0"/>
            </a:endParaRPr>
          </a:p>
          <a:p>
            <a:pPr lvl="1"/>
            <a:r>
              <a:rPr lang="en-US" sz="2000" b="1">
                <a:solidFill>
                  <a:srgbClr val="404040"/>
                </a:solidFill>
                <a:latin typeface="Georgia" pitchFamily="18" charset="0"/>
              </a:rPr>
              <a:t>Jesus said:</a:t>
            </a:r>
          </a:p>
          <a:p>
            <a:pPr lvl="1"/>
            <a:endParaRPr lang="en-US" sz="2000" b="1">
              <a:solidFill>
                <a:srgbClr val="404040"/>
              </a:solidFill>
              <a:latin typeface="Georgia" pitchFamily="18" charset="0"/>
            </a:endParaRPr>
          </a:p>
          <a:p>
            <a:pPr lvl="1"/>
            <a:r>
              <a:rPr lang="en-US" sz="2000" b="1" i="1">
                <a:solidFill>
                  <a:schemeClr val="tx2"/>
                </a:solidFill>
                <a:latin typeface="Georgia" pitchFamily="18" charset="0"/>
              </a:rPr>
              <a:t>“If anyone hears My sayings and does not keep them, I do not judge him; for I did not come to judge the world but to save the world. He who rejects Me and does not receive My sayings, has one who judges him; the word I spoke is what will judge him at the last day” (John 12:47-48).</a:t>
            </a:r>
          </a:p>
          <a:p>
            <a:pPr lvl="1"/>
            <a:endParaRPr lang="en-US" sz="2000" b="1" i="1">
              <a:solidFill>
                <a:schemeClr val="tx2"/>
              </a:solidFill>
              <a:latin typeface="Georgia" pitchFamily="18" charset="0"/>
            </a:endParaRPr>
          </a:p>
          <a:p>
            <a:pPr lvl="1"/>
            <a:r>
              <a:rPr lang="en-US" sz="2000" b="1" i="1">
                <a:solidFill>
                  <a:schemeClr val="tx2"/>
                </a:solidFill>
                <a:latin typeface="Georgia" pitchFamily="18" charset="0"/>
              </a:rPr>
              <a:t>Hebrews 4:12</a:t>
            </a:r>
          </a:p>
          <a:p>
            <a:pPr lvl="1"/>
            <a:endParaRPr lang="en-US" sz="2000" b="1" i="1">
              <a:solidFill>
                <a:schemeClr val="tx2"/>
              </a:solidFill>
              <a:latin typeface="Georgia" pitchFamily="18" charset="0"/>
            </a:endParaRPr>
          </a:p>
          <a:p>
            <a:pPr lvl="1"/>
            <a:r>
              <a:rPr lang="en-US" sz="2000" b="1" i="1">
                <a:solidFill>
                  <a:schemeClr val="tx2"/>
                </a:solidFill>
                <a:latin typeface="Georgia" pitchFamily="18" charset="0"/>
              </a:rPr>
              <a:t>John 14:26</a:t>
            </a:r>
          </a:p>
          <a:p>
            <a:pPr lvl="1"/>
            <a:endParaRPr lang="en-US" sz="2000" b="1" i="1">
              <a:solidFill>
                <a:schemeClr val="tx2"/>
              </a:solidFill>
              <a:latin typeface="Georgia" pitchFamily="18" charset="0"/>
            </a:endParaRPr>
          </a:p>
          <a:p>
            <a:pPr lvl="1"/>
            <a:r>
              <a:rPr lang="en-US" sz="2000" b="1" i="1">
                <a:solidFill>
                  <a:schemeClr val="tx2"/>
                </a:solidFill>
                <a:latin typeface="Georgia" pitchFamily="18" charset="0"/>
              </a:rPr>
              <a:t>John 17:17</a:t>
            </a:r>
          </a:p>
          <a:p>
            <a:pPr lvl="1"/>
            <a:endParaRPr lang="en-US" sz="2000" b="1" i="1">
              <a:solidFill>
                <a:schemeClr val="tx2"/>
              </a:solidFill>
              <a:latin typeface="Calibri" pitchFamily="34" charset="0"/>
            </a:endParaRPr>
          </a:p>
          <a:p>
            <a:pPr lvl="1"/>
            <a:endParaRPr lang="en-US" sz="2000" b="1" i="1">
              <a:latin typeface="Calibri" pitchFamily="34" charset="0"/>
            </a:endParaRPr>
          </a:p>
          <a:p>
            <a:pPr lvl="1"/>
            <a:endParaRPr lang="en-US" sz="2000" b="1" i="1">
              <a:latin typeface="Calibri" pitchFamily="34" charset="0"/>
            </a:endParaRPr>
          </a:p>
          <a:p>
            <a:pPr lvl="1"/>
            <a:endParaRPr lang="en-US" sz="2000" b="1" i="1">
              <a:latin typeface="Calibri" pitchFamily="34" charset="0"/>
            </a:endParaRPr>
          </a:p>
        </p:txBody>
      </p:sp>
      <p:sp>
        <p:nvSpPr>
          <p:cNvPr id="3" name="Footer Placeholder 2"/>
          <p:cNvSpPr>
            <a:spLocks noGrp="1"/>
          </p:cNvSpPr>
          <p:nvPr>
            <p:ph type="ftr" sz="quarter" idx="11"/>
          </p:nvPr>
        </p:nvSpPr>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228725"/>
            <a:ext cx="9144000" cy="4400550"/>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5. Allow the Spirit to direct the intervention</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dirty="0">
                <a:solidFill>
                  <a:schemeClr val="tx1">
                    <a:lumMod val="75000"/>
                    <a:lumOff val="25000"/>
                  </a:schemeClr>
                </a:solidFill>
                <a:latin typeface="Georgia"/>
                <a:cs typeface="Georgia"/>
              </a:rPr>
              <a:t>	</a:t>
            </a:r>
            <a:r>
              <a:rPr lang="en-US" sz="2000" b="1" i="1" dirty="0">
                <a:solidFill>
                  <a:schemeClr val="tx2"/>
                </a:solidFill>
                <a:latin typeface="Georgia"/>
                <a:cs typeface="Georgia"/>
              </a:rPr>
              <a:t>John 14:26</a:t>
            </a:r>
          </a:p>
          <a:p>
            <a:pPr fontAlgn="auto">
              <a:spcBef>
                <a:spcPts val="0"/>
              </a:spcBef>
              <a:spcAft>
                <a:spcPts val="0"/>
              </a:spcAft>
              <a:defRPr/>
            </a:pPr>
            <a:endParaRPr lang="en-US" sz="2000" b="1" i="1" dirty="0">
              <a:solidFill>
                <a:schemeClr val="tx2"/>
              </a:solidFill>
              <a:latin typeface="Georgia"/>
              <a:cs typeface="Georgia"/>
            </a:endParaRPr>
          </a:p>
          <a:p>
            <a:pPr fontAlgn="auto">
              <a:spcBef>
                <a:spcPts val="0"/>
              </a:spcBef>
              <a:spcAft>
                <a:spcPts val="0"/>
              </a:spcAft>
              <a:defRPr/>
            </a:pPr>
            <a:r>
              <a:rPr lang="en-US" sz="2000" b="1" i="1" dirty="0">
                <a:solidFill>
                  <a:schemeClr val="tx2"/>
                </a:solidFill>
                <a:latin typeface="Georgia"/>
                <a:cs typeface="Georgia"/>
              </a:rPr>
              <a:t>	John 16:7-11</a:t>
            </a:r>
          </a:p>
          <a:p>
            <a:pPr fontAlgn="auto">
              <a:spcBef>
                <a:spcPts val="0"/>
              </a:spcBef>
              <a:spcAft>
                <a:spcPts val="0"/>
              </a:spcAft>
              <a:defRPr/>
            </a:pPr>
            <a:endParaRPr lang="en-US" sz="2000" b="1" i="1" dirty="0">
              <a:solidFill>
                <a:schemeClr val="tx2"/>
              </a:solidFill>
              <a:latin typeface="Georgia"/>
              <a:cs typeface="Georgia"/>
            </a:endParaRPr>
          </a:p>
          <a:p>
            <a:pPr fontAlgn="auto">
              <a:spcBef>
                <a:spcPts val="0"/>
              </a:spcBef>
              <a:spcAft>
                <a:spcPts val="0"/>
              </a:spcAft>
              <a:defRPr/>
            </a:pPr>
            <a:r>
              <a:rPr lang="en-US" sz="2000" b="1" i="1" dirty="0">
                <a:solidFill>
                  <a:schemeClr val="tx2"/>
                </a:solidFill>
                <a:latin typeface="Georgia"/>
                <a:cs typeface="Georgia"/>
              </a:rPr>
              <a:t>	John 16:13-15</a:t>
            </a:r>
          </a:p>
          <a:p>
            <a:pPr fontAlgn="auto">
              <a:spcBef>
                <a:spcPts val="0"/>
              </a:spcBef>
              <a:spcAft>
                <a:spcPts val="0"/>
              </a:spcAft>
              <a:defRPr/>
            </a:pPr>
            <a:endParaRPr lang="en-US" sz="2000" b="1" i="1" dirty="0">
              <a:solidFill>
                <a:schemeClr val="tx1">
                  <a:lumMod val="75000"/>
                  <a:lumOff val="25000"/>
                </a:schemeClr>
              </a:solidFill>
              <a:latin typeface="Georgia"/>
              <a:cs typeface="Georgia"/>
            </a:endParaRPr>
          </a:p>
          <a:p>
            <a:pPr fontAlgn="auto">
              <a:spcBef>
                <a:spcPts val="0"/>
              </a:spcBef>
              <a:spcAft>
                <a:spcPts val="0"/>
              </a:spcAft>
              <a:defRPr/>
            </a:pPr>
            <a:r>
              <a:rPr lang="en-US" sz="2000" b="1" i="1" dirty="0">
                <a:solidFill>
                  <a:schemeClr val="tx1">
                    <a:lumMod val="75000"/>
                    <a:lumOff val="25000"/>
                  </a:schemeClr>
                </a:solidFill>
                <a:latin typeface="Georgia"/>
                <a:cs typeface="Georgia"/>
              </a:rPr>
              <a:t>	</a:t>
            </a:r>
            <a:r>
              <a:rPr lang="en-US" sz="2000" dirty="0">
                <a:solidFill>
                  <a:schemeClr val="tx1">
                    <a:lumMod val="75000"/>
                    <a:lumOff val="25000"/>
                  </a:schemeClr>
                </a:solidFill>
                <a:latin typeface="Georgia"/>
                <a:cs typeface="Georgia"/>
              </a:rPr>
              <a:t>When the counselor is a clean and pure vessel, constantly pursuing sanctification, he/she is sensitive and useful to the Kingdom’s work.</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i="1" dirty="0">
                <a:solidFill>
                  <a:srgbClr val="263B86"/>
                </a:solidFill>
                <a:latin typeface="Georgia"/>
                <a:cs typeface="Georgia"/>
              </a:rPr>
              <a:t>“Therefore, if anyone cleanses himself from these things, he will be  vessel for honor, sanctified, useful to the Master, prepared for every good work” (2 Timothy 2:21).</a:t>
            </a:r>
            <a:endParaRPr lang="en-US" sz="2000" b="1" dirty="0">
              <a:solidFill>
                <a:srgbClr val="263B86"/>
              </a:solidFill>
              <a:latin typeface="Georgia"/>
              <a:cs typeface="Georgia"/>
            </a:endParaRPr>
          </a:p>
        </p:txBody>
      </p:sp>
      <p:sp>
        <p:nvSpPr>
          <p:cNvPr id="3" name="Footer Placeholder 2"/>
          <p:cNvSpPr>
            <a:spLocks noGrp="1"/>
          </p:cNvSpPr>
          <p:nvPr>
            <p:ph type="ftr" sz="quarter" idx="11"/>
          </p:nvPr>
        </p:nvSpPr>
        <p:spPr>
          <a:xfrm>
            <a:off x="2476500" y="6492875"/>
            <a:ext cx="41910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533400"/>
            <a:ext cx="9144000" cy="5324475"/>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6. Define the problem as it has been revealed through God’s Word and the working of the Spirit</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i="1" dirty="0">
                <a:solidFill>
                  <a:schemeClr val="tx1">
                    <a:lumMod val="75000"/>
                    <a:lumOff val="25000"/>
                  </a:schemeClr>
                </a:solidFill>
                <a:latin typeface="Georgia"/>
                <a:cs typeface="Georgia"/>
              </a:rPr>
              <a:t>	</a:t>
            </a:r>
            <a:r>
              <a:rPr lang="en-US" sz="2000" b="1" i="1" dirty="0">
                <a:solidFill>
                  <a:schemeClr val="tx2"/>
                </a:solidFill>
                <a:latin typeface="Georgia"/>
                <a:cs typeface="Georgia"/>
              </a:rPr>
              <a:t>“The heart is deceitful above all things, </a:t>
            </a:r>
          </a:p>
          <a:p>
            <a:pPr fontAlgn="auto">
              <a:spcBef>
                <a:spcPts val="0"/>
              </a:spcBef>
              <a:spcAft>
                <a:spcPts val="0"/>
              </a:spcAft>
              <a:defRPr/>
            </a:pPr>
            <a:r>
              <a:rPr lang="en-US" sz="2000" b="1" i="1" dirty="0">
                <a:solidFill>
                  <a:schemeClr val="tx2"/>
                </a:solidFill>
                <a:latin typeface="Georgia"/>
                <a:cs typeface="Georgia"/>
              </a:rPr>
              <a:t>	 And desperately wicked;</a:t>
            </a:r>
          </a:p>
          <a:p>
            <a:pPr fontAlgn="auto">
              <a:spcBef>
                <a:spcPts val="0"/>
              </a:spcBef>
              <a:spcAft>
                <a:spcPts val="0"/>
              </a:spcAft>
              <a:defRPr/>
            </a:pPr>
            <a:r>
              <a:rPr lang="en-US" sz="2000" b="1" i="1" dirty="0">
                <a:solidFill>
                  <a:schemeClr val="tx2"/>
                </a:solidFill>
                <a:latin typeface="Georgia"/>
                <a:cs typeface="Georgia"/>
              </a:rPr>
              <a:t>	 Who can know it?</a:t>
            </a:r>
          </a:p>
          <a:p>
            <a:pPr fontAlgn="auto">
              <a:spcBef>
                <a:spcPts val="0"/>
              </a:spcBef>
              <a:spcAft>
                <a:spcPts val="0"/>
              </a:spcAft>
              <a:defRPr/>
            </a:pPr>
            <a:r>
              <a:rPr lang="en-US" sz="2000" b="1" i="1" dirty="0">
                <a:solidFill>
                  <a:schemeClr val="tx2"/>
                </a:solidFill>
                <a:latin typeface="Georgia"/>
                <a:cs typeface="Georgia"/>
              </a:rPr>
              <a:t>	 I, the LORD search the heart,</a:t>
            </a:r>
          </a:p>
          <a:p>
            <a:pPr fontAlgn="auto">
              <a:spcBef>
                <a:spcPts val="0"/>
              </a:spcBef>
              <a:spcAft>
                <a:spcPts val="0"/>
              </a:spcAft>
              <a:defRPr/>
            </a:pPr>
            <a:r>
              <a:rPr lang="en-US" sz="2000" b="1" i="1" dirty="0">
                <a:solidFill>
                  <a:schemeClr val="tx2"/>
                </a:solidFill>
                <a:latin typeface="Georgia"/>
                <a:cs typeface="Georgia"/>
              </a:rPr>
              <a:t>	 I test the mind,</a:t>
            </a:r>
          </a:p>
          <a:p>
            <a:pPr fontAlgn="auto">
              <a:spcBef>
                <a:spcPts val="0"/>
              </a:spcBef>
              <a:spcAft>
                <a:spcPts val="0"/>
              </a:spcAft>
              <a:defRPr/>
            </a:pPr>
            <a:r>
              <a:rPr lang="en-US" sz="2000" b="1" i="1" dirty="0">
                <a:solidFill>
                  <a:schemeClr val="tx2"/>
                </a:solidFill>
                <a:latin typeface="Georgia"/>
                <a:cs typeface="Georgia"/>
              </a:rPr>
              <a:t>	 Even to give every man according to his ways,</a:t>
            </a:r>
          </a:p>
          <a:p>
            <a:pPr fontAlgn="auto">
              <a:spcBef>
                <a:spcPts val="0"/>
              </a:spcBef>
              <a:spcAft>
                <a:spcPts val="0"/>
              </a:spcAft>
              <a:defRPr/>
            </a:pPr>
            <a:r>
              <a:rPr lang="en-US" sz="2000" b="1" i="1" dirty="0">
                <a:solidFill>
                  <a:schemeClr val="tx2"/>
                </a:solidFill>
                <a:latin typeface="Georgia"/>
                <a:cs typeface="Georgia"/>
              </a:rPr>
              <a:t>	 According to the fruit of his doings” (Jeremiah 17:9-10).</a:t>
            </a:r>
          </a:p>
          <a:p>
            <a:pPr fontAlgn="auto">
              <a:spcBef>
                <a:spcPts val="0"/>
              </a:spcBef>
              <a:spcAft>
                <a:spcPts val="0"/>
              </a:spcAft>
              <a:defRPr/>
            </a:pPr>
            <a:endParaRPr lang="en-US" sz="2000" b="1" i="1" dirty="0">
              <a:solidFill>
                <a:schemeClr val="tx1">
                  <a:lumMod val="75000"/>
                  <a:lumOff val="25000"/>
                </a:schemeClr>
              </a:solidFill>
              <a:latin typeface="Georgia"/>
              <a:cs typeface="Georgia"/>
            </a:endParaRPr>
          </a:p>
          <a:p>
            <a:pPr fontAlgn="auto">
              <a:spcBef>
                <a:spcPts val="0"/>
              </a:spcBef>
              <a:spcAft>
                <a:spcPts val="0"/>
              </a:spcAft>
              <a:defRPr/>
            </a:pPr>
            <a:r>
              <a:rPr lang="en-US" sz="2000" b="1" dirty="0">
                <a:solidFill>
                  <a:schemeClr val="tx1">
                    <a:lumMod val="75000"/>
                    <a:lumOff val="25000"/>
                  </a:schemeClr>
                </a:solidFill>
                <a:latin typeface="Georgia"/>
                <a:cs typeface="Georgia"/>
              </a:rPr>
              <a:t>7. Establish an agreement with the Counselee regarding the objective of the counseling. Jesus said:</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dirty="0">
                <a:solidFill>
                  <a:schemeClr val="tx1">
                    <a:lumMod val="75000"/>
                    <a:lumOff val="25000"/>
                  </a:schemeClr>
                </a:solidFill>
                <a:latin typeface="Georgia"/>
                <a:cs typeface="Georgia"/>
              </a:rPr>
              <a:t>	</a:t>
            </a:r>
            <a:r>
              <a:rPr lang="en-US" sz="2000" b="1" i="1" dirty="0">
                <a:solidFill>
                  <a:srgbClr val="263B86"/>
                </a:solidFill>
                <a:latin typeface="Georgia"/>
                <a:cs typeface="Georgia"/>
              </a:rPr>
              <a:t>“Again I say to you that if two of you agree on earth 		concerning anything that they ask, it will be done for them by 	My Father in heaven” (Matthew 18:19).</a:t>
            </a:r>
            <a:r>
              <a:rPr lang="en-US" sz="2000" b="1" dirty="0">
                <a:solidFill>
                  <a:srgbClr val="263B86"/>
                </a:solidFill>
                <a:latin typeface="Georgia"/>
                <a:cs typeface="Georgia"/>
              </a:rPr>
              <a:t> </a:t>
            </a:r>
          </a:p>
        </p:txBody>
      </p:sp>
      <p:sp>
        <p:nvSpPr>
          <p:cNvPr id="3" name="Footer Placeholder 2"/>
          <p:cNvSpPr>
            <a:spLocks noGrp="1"/>
          </p:cNvSpPr>
          <p:nvPr>
            <p:ph type="ftr" sz="quarter" idx="11"/>
          </p:nvPr>
        </p:nvSpPr>
        <p:spPr>
          <a:xfrm>
            <a:off x="2324100" y="6492875"/>
            <a:ext cx="44958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609600"/>
          </a:xfrm>
        </p:spPr>
        <p:txBody>
          <a:bodyPr rtlCol="0">
            <a:normAutofit fontScale="90000"/>
          </a:bodyPr>
          <a:lstStyle/>
          <a:p>
            <a:pPr eaLnBrk="1" fontAlgn="auto" hangingPunct="1">
              <a:spcAft>
                <a:spcPts val="0"/>
              </a:spcAft>
              <a:defRPr/>
            </a:pPr>
            <a:r>
              <a:rPr lang="en-US" b="1" dirty="0" smtClean="0">
                <a:solidFill>
                  <a:schemeClr val="tx2">
                    <a:lumMod val="50000"/>
                  </a:schemeClr>
                </a:solidFill>
                <a:latin typeface="Georgia"/>
                <a:cs typeface="Georgia"/>
              </a:rPr>
              <a:t/>
            </a:r>
            <a:br>
              <a:rPr lang="en-US" b="1" dirty="0" smtClean="0">
                <a:solidFill>
                  <a:schemeClr val="tx2">
                    <a:lumMod val="50000"/>
                  </a:schemeClr>
                </a:solidFill>
                <a:latin typeface="Georgia"/>
                <a:cs typeface="Georgia"/>
              </a:rPr>
            </a:br>
            <a:r>
              <a:rPr lang="en-US" b="1" dirty="0">
                <a:solidFill>
                  <a:schemeClr val="tx2">
                    <a:lumMod val="50000"/>
                  </a:schemeClr>
                </a:solidFill>
                <a:latin typeface="Georgia"/>
                <a:cs typeface="Georgia"/>
              </a:rPr>
              <a:t/>
            </a:r>
            <a:br>
              <a:rPr lang="en-US" b="1" dirty="0">
                <a:solidFill>
                  <a:schemeClr val="tx2">
                    <a:lumMod val="50000"/>
                  </a:schemeClr>
                </a:solidFill>
                <a:latin typeface="Georgia"/>
                <a:cs typeface="Georgia"/>
              </a:rPr>
            </a:br>
            <a:r>
              <a:rPr sz="4333" b="1" dirty="0" smtClean="0">
                <a:solidFill>
                  <a:schemeClr val="tx2">
                    <a:lumMod val="50000"/>
                  </a:schemeClr>
                </a:solidFill>
                <a:latin typeface="Georgia"/>
                <a:cs typeface="Georgia"/>
              </a:rPr>
              <a:t>Initial Steps of </a:t>
            </a:r>
            <a:r>
              <a:rPr lang="en-US" sz="4333" b="1" dirty="0" smtClean="0">
                <a:solidFill>
                  <a:schemeClr val="tx2">
                    <a:lumMod val="50000"/>
                  </a:schemeClr>
                </a:solidFill>
                <a:latin typeface="Georgia"/>
                <a:cs typeface="Georgia"/>
              </a:rPr>
              <a:t/>
            </a:r>
            <a:br>
              <a:rPr lang="en-US" sz="4333" b="1" dirty="0" smtClean="0">
                <a:solidFill>
                  <a:schemeClr val="tx2">
                    <a:lumMod val="50000"/>
                  </a:schemeClr>
                </a:solidFill>
                <a:latin typeface="Georgia"/>
                <a:cs typeface="Georgia"/>
              </a:rPr>
            </a:br>
            <a:r>
              <a:rPr sz="4333" b="1" dirty="0" smtClean="0">
                <a:solidFill>
                  <a:schemeClr val="tx2">
                    <a:lumMod val="50000"/>
                  </a:schemeClr>
                </a:solidFill>
                <a:latin typeface="Georgia"/>
                <a:cs typeface="Georgia"/>
              </a:rPr>
              <a:t>Biblical</a:t>
            </a:r>
            <a:r>
              <a:rPr lang="en-US" sz="4333" b="1" dirty="0" smtClean="0">
                <a:solidFill>
                  <a:schemeClr val="tx2">
                    <a:lumMod val="50000"/>
                  </a:schemeClr>
                </a:solidFill>
                <a:latin typeface="Georgia"/>
                <a:cs typeface="Georgia"/>
              </a:rPr>
              <a:t> </a:t>
            </a:r>
            <a:r>
              <a:rPr sz="4333" b="1" dirty="0" smtClean="0">
                <a:solidFill>
                  <a:schemeClr val="tx2">
                    <a:lumMod val="50000"/>
                  </a:schemeClr>
                </a:solidFill>
                <a:latin typeface="Georgia"/>
                <a:cs typeface="Georgia"/>
              </a:rPr>
              <a:t>Intervention</a:t>
            </a:r>
            <a:r>
              <a:rPr b="1" dirty="0" smtClean="0"/>
              <a:t/>
            </a:r>
            <a:br>
              <a:rPr b="1" dirty="0" smtClean="0"/>
            </a:br>
            <a:r>
              <a:rPr b="1" dirty="0" smtClean="0"/>
              <a:t/>
            </a:r>
            <a:br>
              <a:rPr b="1" dirty="0" smtClean="0"/>
            </a:br>
            <a:endParaRPr lang="en-US" b="1" dirty="0"/>
          </a:p>
        </p:txBody>
      </p:sp>
      <p:sp>
        <p:nvSpPr>
          <p:cNvPr id="4" name="Footer Placeholder 3"/>
          <p:cNvSpPr>
            <a:spLocks noGrp="1"/>
          </p:cNvSpPr>
          <p:nvPr>
            <p:ph type="ftr" sz="quarter" idx="11"/>
          </p:nvPr>
        </p:nvSpPr>
        <p:spPr>
          <a:xfrm>
            <a:off x="2400300" y="6492875"/>
            <a:ext cx="4343400" cy="365125"/>
          </a:xfrm>
        </p:spPr>
        <p:txBody>
          <a:bodyPr/>
          <a:lstStyle/>
          <a:p>
            <a:pPr>
              <a:defRPr/>
            </a:pPr>
            <a:r>
              <a:rPr lang="en-US" dirty="0"/>
              <a:t>Copyright (</a:t>
            </a:r>
            <a:r>
              <a:rPr lang="en-US" dirty="0" err="1"/>
              <a:t>c</a:t>
            </a:r>
            <a:r>
              <a:rPr lang="en-US" dirty="0"/>
              <a:t>) Biblical Counseling Institute, LLC</a:t>
            </a:r>
          </a:p>
        </p:txBody>
      </p:sp>
      <p:sp>
        <p:nvSpPr>
          <p:cNvPr id="3" name="TextBox 2"/>
          <p:cNvSpPr txBox="1"/>
          <p:nvPr/>
        </p:nvSpPr>
        <p:spPr>
          <a:xfrm>
            <a:off x="0" y="1219200"/>
            <a:ext cx="9144000" cy="5632450"/>
          </a:xfrm>
          <a:prstGeom prst="rect">
            <a:avLst/>
          </a:prstGeom>
          <a:noFill/>
        </p:spPr>
        <p:txBody>
          <a:bodyPr>
            <a:spAutoFit/>
          </a:bodyPr>
          <a:lstStyle/>
          <a:p>
            <a:pPr marL="457200" indent="-457200" fontAlgn="auto">
              <a:spcBef>
                <a:spcPts val="0"/>
              </a:spcBef>
              <a:spcAft>
                <a:spcPts val="0"/>
              </a:spcAft>
              <a:buFontTx/>
              <a:buAutoNum type="arabicPeriod"/>
              <a:defRPr/>
            </a:pPr>
            <a:r>
              <a:rPr lang="en-US" sz="2000" b="1" dirty="0">
                <a:solidFill>
                  <a:schemeClr val="tx1">
                    <a:lumMod val="75000"/>
                    <a:lumOff val="25000"/>
                  </a:schemeClr>
                </a:solidFill>
                <a:latin typeface="Georgia"/>
                <a:cs typeface="Georgia"/>
              </a:rPr>
              <a:t>Determine if the mission is evangelism or restoration.</a:t>
            </a:r>
          </a:p>
          <a:p>
            <a:pPr marL="457200" indent="-457200" fontAlgn="auto">
              <a:spcBef>
                <a:spcPts val="0"/>
              </a:spcBef>
              <a:spcAft>
                <a:spcPts val="0"/>
              </a:spcAft>
              <a:buFontTx/>
              <a:buAutoNum type="arabicPeriod"/>
              <a:defRPr/>
            </a:pPr>
            <a:endParaRPr lang="en-US" sz="2000" b="1" dirty="0">
              <a:solidFill>
                <a:schemeClr val="tx1">
                  <a:lumMod val="75000"/>
                  <a:lumOff val="25000"/>
                </a:schemeClr>
              </a:solidFill>
              <a:latin typeface="Georgia"/>
              <a:cs typeface="Georgia"/>
            </a:endParaRPr>
          </a:p>
          <a:p>
            <a:pPr marL="457200" indent="-457200" fontAlgn="auto">
              <a:spcBef>
                <a:spcPts val="0"/>
              </a:spcBef>
              <a:spcAft>
                <a:spcPts val="0"/>
              </a:spcAft>
              <a:defRPr/>
            </a:pPr>
            <a:r>
              <a:rPr lang="en-US" sz="2000" dirty="0">
                <a:solidFill>
                  <a:schemeClr val="tx1">
                    <a:lumMod val="75000"/>
                    <a:lumOff val="25000"/>
                  </a:schemeClr>
                </a:solidFill>
                <a:latin typeface="Georgia"/>
                <a:cs typeface="Georgia"/>
              </a:rPr>
              <a:t>If dealing with an unbeliever, only Scripture related to salvation will be received. The unconverted has no ability to apply God’s Word to the functional aspects of life.</a:t>
            </a:r>
          </a:p>
          <a:p>
            <a:pPr marL="457200" indent="-457200" fontAlgn="auto">
              <a:spcBef>
                <a:spcPts val="0"/>
              </a:spcBef>
              <a:spcAft>
                <a:spcPts val="0"/>
              </a:spcAft>
              <a:defRPr/>
            </a:pPr>
            <a:r>
              <a:rPr lang="en-US" sz="2000" b="1" i="1" dirty="0">
                <a:solidFill>
                  <a:schemeClr val="tx1">
                    <a:lumMod val="75000"/>
                    <a:lumOff val="25000"/>
                  </a:schemeClr>
                </a:solidFill>
                <a:latin typeface="Georgia"/>
                <a:cs typeface="Georgia"/>
              </a:rPr>
              <a:t>		</a:t>
            </a:r>
          </a:p>
          <a:p>
            <a:pPr marL="457200" indent="-457200" fontAlgn="auto">
              <a:spcBef>
                <a:spcPts val="0"/>
              </a:spcBef>
              <a:spcAft>
                <a:spcPts val="0"/>
              </a:spcAft>
              <a:defRPr/>
            </a:pPr>
            <a:r>
              <a:rPr lang="en-US" sz="2000" b="1" i="1" dirty="0">
                <a:solidFill>
                  <a:schemeClr val="tx2"/>
                </a:solidFill>
                <a:latin typeface="Georgia"/>
                <a:cs typeface="Georgia"/>
              </a:rPr>
              <a:t>“But the natural man does not receive the things of the 	Spirit of God, for they are foolishness to him; nor can he 	know them, because they are spiritually discerned” (1 Cor. 2:14).</a:t>
            </a:r>
          </a:p>
          <a:p>
            <a:pPr marL="457200" indent="-457200" fontAlgn="auto">
              <a:spcBef>
                <a:spcPts val="0"/>
              </a:spcBef>
              <a:spcAft>
                <a:spcPts val="0"/>
              </a:spcAft>
              <a:defRPr/>
            </a:pPr>
            <a:endParaRPr lang="en-US" sz="2000" b="1" i="1" dirty="0">
              <a:solidFill>
                <a:schemeClr val="tx1">
                  <a:lumMod val="75000"/>
                  <a:lumOff val="25000"/>
                </a:schemeClr>
              </a:solidFill>
              <a:latin typeface="Georgia"/>
              <a:cs typeface="Georgia"/>
            </a:endParaRPr>
          </a:p>
          <a:p>
            <a:pPr marL="457200" indent="-457200" fontAlgn="auto">
              <a:spcBef>
                <a:spcPts val="0"/>
              </a:spcBef>
              <a:spcAft>
                <a:spcPts val="0"/>
              </a:spcAft>
              <a:defRPr/>
            </a:pPr>
            <a:r>
              <a:rPr lang="en-US" sz="2000" dirty="0">
                <a:solidFill>
                  <a:schemeClr val="tx1">
                    <a:lumMod val="75000"/>
                    <a:lumOff val="25000"/>
                  </a:schemeClr>
                </a:solidFill>
                <a:latin typeface="Georgia"/>
                <a:cs typeface="Georgia"/>
              </a:rPr>
              <a:t>If counseling a believer, the Spirit will direct Scripture that is appropriate to the Counselee’s need, maturity, and receptiveness. </a:t>
            </a:r>
          </a:p>
          <a:p>
            <a:pPr marL="457200" indent="-457200" fontAlgn="auto">
              <a:spcBef>
                <a:spcPts val="0"/>
              </a:spcBef>
              <a:spcAft>
                <a:spcPts val="0"/>
              </a:spcAft>
              <a:defRPr/>
            </a:pPr>
            <a:endParaRPr lang="en-US" sz="2000" dirty="0">
              <a:solidFill>
                <a:schemeClr val="tx1">
                  <a:lumMod val="75000"/>
                  <a:lumOff val="25000"/>
                </a:schemeClr>
              </a:solidFill>
              <a:latin typeface="Georgia"/>
              <a:cs typeface="Georgia"/>
            </a:endParaRPr>
          </a:p>
          <a:p>
            <a:pPr marL="914400" lvl="1" indent="-457200" fontAlgn="auto">
              <a:spcBef>
                <a:spcPts val="0"/>
              </a:spcBef>
              <a:spcAft>
                <a:spcPts val="0"/>
              </a:spcAft>
              <a:defRPr/>
            </a:pPr>
            <a:r>
              <a:rPr lang="en-US" sz="2000" dirty="0">
                <a:solidFill>
                  <a:schemeClr val="tx1">
                    <a:lumMod val="75000"/>
                    <a:lumOff val="25000"/>
                  </a:schemeClr>
                </a:solidFill>
                <a:latin typeface="Georgia"/>
                <a:cs typeface="Georgia"/>
              </a:rPr>
              <a:t>	</a:t>
            </a:r>
            <a:r>
              <a:rPr lang="en-US" sz="2000" dirty="0">
                <a:solidFill>
                  <a:srgbClr val="263B86"/>
                </a:solidFill>
                <a:latin typeface="Georgia"/>
                <a:cs typeface="Georgia"/>
              </a:rPr>
              <a:t>“</a:t>
            </a:r>
            <a:r>
              <a:rPr lang="en-US" sz="2000" b="1" i="1" dirty="0">
                <a:solidFill>
                  <a:srgbClr val="263B86"/>
                </a:solidFill>
                <a:latin typeface="Georgia"/>
                <a:cs typeface="Georgia"/>
              </a:rPr>
              <a:t>Without consultation plans are frustrated, </a:t>
            </a:r>
          </a:p>
          <a:p>
            <a:pPr marL="914400" lvl="1" indent="-457200" fontAlgn="auto">
              <a:spcBef>
                <a:spcPts val="0"/>
              </a:spcBef>
              <a:spcAft>
                <a:spcPts val="0"/>
              </a:spcAft>
              <a:defRPr/>
            </a:pPr>
            <a:r>
              <a:rPr lang="en-US" sz="2000" b="1" i="1" dirty="0">
                <a:solidFill>
                  <a:srgbClr val="263B86"/>
                </a:solidFill>
                <a:latin typeface="Georgia"/>
                <a:cs typeface="Georgia"/>
              </a:rPr>
              <a:t>	But with many counselors they succeed.</a:t>
            </a:r>
          </a:p>
          <a:p>
            <a:pPr marL="914400" lvl="1" indent="-457200" fontAlgn="auto">
              <a:spcBef>
                <a:spcPts val="0"/>
              </a:spcBef>
              <a:spcAft>
                <a:spcPts val="0"/>
              </a:spcAft>
              <a:defRPr/>
            </a:pPr>
            <a:r>
              <a:rPr lang="en-US" sz="2000" b="1" i="1" dirty="0">
                <a:solidFill>
                  <a:srgbClr val="263B86"/>
                </a:solidFill>
                <a:latin typeface="Georgia"/>
                <a:cs typeface="Georgia"/>
              </a:rPr>
              <a:t>	A man has joy in an apt answer,</a:t>
            </a:r>
          </a:p>
          <a:p>
            <a:pPr marL="914400" lvl="1" indent="-457200" fontAlgn="auto">
              <a:spcBef>
                <a:spcPts val="0"/>
              </a:spcBef>
              <a:spcAft>
                <a:spcPts val="0"/>
              </a:spcAft>
              <a:defRPr/>
            </a:pPr>
            <a:r>
              <a:rPr lang="en-US" sz="2000" b="1" i="1" dirty="0">
                <a:solidFill>
                  <a:srgbClr val="263B86"/>
                </a:solidFill>
                <a:latin typeface="Georgia"/>
                <a:cs typeface="Georgia"/>
              </a:rPr>
              <a:t>	And how delightful is a timely word!” (Prov. 15:22-23).</a:t>
            </a:r>
            <a:endParaRPr lang="en-US" sz="2000" dirty="0">
              <a:solidFill>
                <a:srgbClr val="263B86"/>
              </a:solidFill>
              <a:latin typeface="Georgia"/>
              <a:cs typeface="Georgia"/>
            </a:endParaRPr>
          </a:p>
          <a:p>
            <a:pPr marL="914400" lvl="1" indent="-457200" fontAlgn="auto">
              <a:spcBef>
                <a:spcPts val="0"/>
              </a:spcBef>
              <a:spcAft>
                <a:spcPts val="0"/>
              </a:spcAft>
              <a:buFont typeface="Wingdings" charset="2"/>
              <a:buChar char="§"/>
              <a:defRPr/>
            </a:pPr>
            <a:endParaRPr lang="en-US" sz="2000" b="1" dirty="0">
              <a:latin typeface="+mn-lt"/>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533400"/>
            <a:ext cx="9144000" cy="5324475"/>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2. Clarification</a:t>
            </a:r>
          </a:p>
          <a:p>
            <a:pPr fontAlgn="auto">
              <a:spcBef>
                <a:spcPts val="0"/>
              </a:spcBef>
              <a:spcAft>
                <a:spcPts val="0"/>
              </a:spcAft>
              <a:defRPr/>
            </a:pPr>
            <a:r>
              <a:rPr lang="en-US" sz="2000" b="1" dirty="0">
                <a:solidFill>
                  <a:schemeClr val="tx1">
                    <a:lumMod val="75000"/>
                    <a:lumOff val="25000"/>
                  </a:schemeClr>
                </a:solidFill>
                <a:latin typeface="Georgia"/>
                <a:cs typeface="Georgia"/>
              </a:rPr>
              <a:t>	</a:t>
            </a:r>
          </a:p>
          <a:p>
            <a:pPr fontAlgn="auto">
              <a:spcBef>
                <a:spcPts val="0"/>
              </a:spcBef>
              <a:spcAft>
                <a:spcPts val="0"/>
              </a:spcAft>
              <a:defRPr/>
            </a:pPr>
            <a:r>
              <a:rPr lang="en-US" sz="2000" b="1" i="1" dirty="0">
                <a:solidFill>
                  <a:schemeClr val="tx1">
                    <a:lumMod val="75000"/>
                    <a:lumOff val="25000"/>
                  </a:schemeClr>
                </a:solidFill>
                <a:latin typeface="Georgia"/>
                <a:cs typeface="Georgia"/>
              </a:rPr>
              <a:t>	</a:t>
            </a:r>
            <a:r>
              <a:rPr lang="en-US" sz="2000" b="1" i="1" dirty="0">
                <a:solidFill>
                  <a:schemeClr val="tx2"/>
                </a:solidFill>
                <a:latin typeface="Georgia"/>
                <a:cs typeface="Georgia"/>
              </a:rPr>
              <a:t>Trust in the LORD with all your heart,</a:t>
            </a:r>
          </a:p>
          <a:p>
            <a:pPr fontAlgn="auto">
              <a:spcBef>
                <a:spcPts val="0"/>
              </a:spcBef>
              <a:spcAft>
                <a:spcPts val="0"/>
              </a:spcAft>
              <a:defRPr/>
            </a:pPr>
            <a:r>
              <a:rPr lang="en-US" sz="2000" b="1" i="1" dirty="0">
                <a:solidFill>
                  <a:schemeClr val="tx2"/>
                </a:solidFill>
                <a:latin typeface="Georgia"/>
                <a:cs typeface="Georgia"/>
              </a:rPr>
              <a:t>	And lean not on your own understanding (Prov. 3:5).</a:t>
            </a:r>
          </a:p>
          <a:p>
            <a:pPr fontAlgn="auto">
              <a:spcBef>
                <a:spcPts val="0"/>
              </a:spcBef>
              <a:spcAft>
                <a:spcPts val="0"/>
              </a:spcAft>
              <a:defRPr/>
            </a:pPr>
            <a:endParaRPr lang="en-US" sz="2000" b="1" i="1" dirty="0">
              <a:solidFill>
                <a:schemeClr val="tx1">
                  <a:lumMod val="75000"/>
                  <a:lumOff val="25000"/>
                </a:schemeClr>
              </a:solidFill>
              <a:latin typeface="Georgia"/>
              <a:cs typeface="Georgia"/>
            </a:endParaRPr>
          </a:p>
          <a:p>
            <a:pPr lvl="1"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As we listen as counselors, we must pursue clarity with questions that seek to illuminate the intent of the heart. By listening empathetically, we are searching for:</a:t>
            </a:r>
          </a:p>
          <a:p>
            <a:pPr lvl="1" fontAlgn="auto">
              <a:spcBef>
                <a:spcPts val="0"/>
              </a:spcBef>
              <a:spcAft>
                <a:spcPts val="0"/>
              </a:spcAft>
              <a:defRPr/>
            </a:pPr>
            <a:r>
              <a:rPr lang="en-US" sz="2000" dirty="0">
                <a:solidFill>
                  <a:schemeClr val="tx1">
                    <a:lumMod val="75000"/>
                    <a:lumOff val="25000"/>
                  </a:schemeClr>
                </a:solidFill>
                <a:latin typeface="Georgia"/>
                <a:cs typeface="Georgia"/>
              </a:rPr>
              <a:t>	Biblical infractions</a:t>
            </a:r>
          </a:p>
          <a:p>
            <a:pPr lvl="1" fontAlgn="auto">
              <a:spcBef>
                <a:spcPts val="0"/>
              </a:spcBef>
              <a:spcAft>
                <a:spcPts val="0"/>
              </a:spcAft>
              <a:defRPr/>
            </a:pPr>
            <a:r>
              <a:rPr lang="en-US" sz="2000" dirty="0">
                <a:solidFill>
                  <a:schemeClr val="tx1">
                    <a:lumMod val="75000"/>
                    <a:lumOff val="25000"/>
                  </a:schemeClr>
                </a:solidFill>
                <a:latin typeface="Georgia"/>
                <a:cs typeface="Georgia"/>
              </a:rPr>
              <a:t>	Incorrect theology</a:t>
            </a:r>
          </a:p>
          <a:p>
            <a:pPr lvl="1" fontAlgn="auto">
              <a:spcBef>
                <a:spcPts val="0"/>
              </a:spcBef>
              <a:spcAft>
                <a:spcPts val="0"/>
              </a:spcAft>
              <a:defRPr/>
            </a:pPr>
            <a:r>
              <a:rPr lang="en-US" sz="2000" dirty="0">
                <a:solidFill>
                  <a:schemeClr val="tx1">
                    <a:lumMod val="75000"/>
                    <a:lumOff val="25000"/>
                  </a:schemeClr>
                </a:solidFill>
                <a:latin typeface="Georgia"/>
                <a:cs typeface="Georgia"/>
              </a:rPr>
              <a:t>	Compromises and concessions</a:t>
            </a:r>
          </a:p>
          <a:p>
            <a:pPr lvl="1" fontAlgn="auto">
              <a:spcBef>
                <a:spcPts val="0"/>
              </a:spcBef>
              <a:spcAft>
                <a:spcPts val="0"/>
              </a:spcAft>
              <a:defRPr/>
            </a:pPr>
            <a:r>
              <a:rPr lang="en-US" sz="2000" dirty="0">
                <a:solidFill>
                  <a:schemeClr val="tx1">
                    <a:lumMod val="75000"/>
                    <a:lumOff val="25000"/>
                  </a:schemeClr>
                </a:solidFill>
                <a:latin typeface="Georgia"/>
                <a:cs typeface="Georgia"/>
              </a:rPr>
              <a:t>	Breaches of boundary</a:t>
            </a:r>
          </a:p>
          <a:p>
            <a:pPr lvl="1" fontAlgn="auto">
              <a:spcBef>
                <a:spcPts val="0"/>
              </a:spcBef>
              <a:spcAft>
                <a:spcPts val="0"/>
              </a:spcAft>
              <a:defRPr/>
            </a:pPr>
            <a:r>
              <a:rPr lang="en-US" sz="2000" dirty="0">
                <a:solidFill>
                  <a:schemeClr val="tx1">
                    <a:lumMod val="75000"/>
                    <a:lumOff val="25000"/>
                  </a:schemeClr>
                </a:solidFill>
                <a:latin typeface="Georgia"/>
                <a:cs typeface="Georgia"/>
              </a:rPr>
              <a:t>	Justification of sin</a:t>
            </a:r>
          </a:p>
          <a:p>
            <a:pPr lvl="1" fontAlgn="auto">
              <a:spcBef>
                <a:spcPts val="0"/>
              </a:spcBef>
              <a:spcAft>
                <a:spcPts val="0"/>
              </a:spcAft>
              <a:defRPr/>
            </a:pPr>
            <a:r>
              <a:rPr lang="en-US" sz="2000" dirty="0">
                <a:solidFill>
                  <a:schemeClr val="tx1">
                    <a:lumMod val="75000"/>
                    <a:lumOff val="25000"/>
                  </a:schemeClr>
                </a:solidFill>
                <a:latin typeface="Georgia"/>
                <a:cs typeface="Georgia"/>
              </a:rPr>
              <a:t>	Understanding of their pain and suffering</a:t>
            </a:r>
          </a:p>
          <a:p>
            <a:pPr lvl="1" fontAlgn="auto">
              <a:spcBef>
                <a:spcPts val="0"/>
              </a:spcBef>
              <a:spcAft>
                <a:spcPts val="0"/>
              </a:spcAft>
              <a:defRPr/>
            </a:pPr>
            <a:endParaRPr lang="en-US" sz="2000" dirty="0">
              <a:solidFill>
                <a:schemeClr val="tx1">
                  <a:lumMod val="75000"/>
                  <a:lumOff val="25000"/>
                </a:schemeClr>
              </a:solidFill>
              <a:latin typeface="Georgia"/>
              <a:cs typeface="Georgia"/>
            </a:endParaRPr>
          </a:p>
          <a:p>
            <a:pPr lvl="1"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Follow up questions and statements of feedback help define the meaning of what is being said and with Scripture, exposes the heart of the Counselee.</a:t>
            </a:r>
          </a:p>
        </p:txBody>
      </p:sp>
      <p:sp>
        <p:nvSpPr>
          <p:cNvPr id="4" name="Footer Placeholder 3"/>
          <p:cNvSpPr>
            <a:spLocks noGrp="1"/>
          </p:cNvSpPr>
          <p:nvPr>
            <p:ph type="ftr" sz="quarter" idx="11"/>
          </p:nvPr>
        </p:nvSpPr>
        <p:spPr>
          <a:xfrm>
            <a:off x="2476500" y="6356350"/>
            <a:ext cx="4191000" cy="365125"/>
          </a:xfrm>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Box 1"/>
          <p:cNvSpPr txBox="1">
            <a:spLocks noChangeArrowheads="1"/>
          </p:cNvSpPr>
          <p:nvPr/>
        </p:nvSpPr>
        <p:spPr bwMode="auto">
          <a:xfrm>
            <a:off x="0" y="762000"/>
            <a:ext cx="9144000" cy="5016500"/>
          </a:xfrm>
          <a:prstGeom prst="rect">
            <a:avLst/>
          </a:prstGeom>
          <a:noFill/>
          <a:ln w="9525">
            <a:noFill/>
            <a:miter lim="800000"/>
            <a:headEnd/>
            <a:tailEnd/>
          </a:ln>
        </p:spPr>
        <p:txBody>
          <a:bodyPr>
            <a:spAutoFit/>
          </a:bodyPr>
          <a:lstStyle/>
          <a:p>
            <a:r>
              <a:rPr lang="en-US" sz="2000" b="1" dirty="0">
                <a:latin typeface="Georgia" pitchFamily="18" charset="0"/>
              </a:rPr>
              <a:t>3. Biblical Confrontation</a:t>
            </a:r>
          </a:p>
          <a:p>
            <a:endParaRPr lang="en-US" sz="2000" b="1" dirty="0">
              <a:latin typeface="Georgia" pitchFamily="18" charset="0"/>
            </a:endParaRPr>
          </a:p>
          <a:p>
            <a:r>
              <a:rPr lang="en-US" sz="2000" b="1" dirty="0">
                <a:latin typeface="Georgia" pitchFamily="18" charset="0"/>
              </a:rPr>
              <a:t>	</a:t>
            </a:r>
            <a:r>
              <a:rPr lang="en-US" sz="2000" b="1" i="1" dirty="0">
                <a:solidFill>
                  <a:srgbClr val="263B86"/>
                </a:solidFill>
                <a:latin typeface="Georgia" pitchFamily="18" charset="0"/>
              </a:rPr>
              <a:t>He who disdains instruction despises his own soul,</a:t>
            </a:r>
          </a:p>
          <a:p>
            <a:r>
              <a:rPr lang="en-US" sz="2000" b="1" i="1" dirty="0">
                <a:solidFill>
                  <a:srgbClr val="263B86"/>
                </a:solidFill>
                <a:latin typeface="Georgia" pitchFamily="18" charset="0"/>
              </a:rPr>
              <a:t>	But he who heeds rebuke gets understanding (Prov. 15:32).</a:t>
            </a:r>
          </a:p>
          <a:p>
            <a:endParaRPr lang="en-US" sz="2000" b="1" i="1" dirty="0">
              <a:latin typeface="Georgia" pitchFamily="18" charset="0"/>
            </a:endParaRPr>
          </a:p>
          <a:p>
            <a:pPr lvl="1">
              <a:buFont typeface="Wingdings" pitchFamily="2" charset="2"/>
              <a:buChar char="§"/>
            </a:pPr>
            <a:r>
              <a:rPr lang="en-US" sz="2000" dirty="0">
                <a:latin typeface="Georgia" pitchFamily="18" charset="0"/>
              </a:rPr>
              <a:t>Confrontation can come in the following forms:</a:t>
            </a:r>
          </a:p>
          <a:p>
            <a:pPr lvl="1"/>
            <a:r>
              <a:rPr lang="en-US" sz="2000" dirty="0">
                <a:latin typeface="Georgia" pitchFamily="18" charset="0"/>
              </a:rPr>
              <a:t>	Questions that require a biblical response</a:t>
            </a:r>
          </a:p>
          <a:p>
            <a:pPr lvl="1"/>
            <a:r>
              <a:rPr lang="en-US" sz="2000" dirty="0">
                <a:latin typeface="Georgia" pitchFamily="18" charset="0"/>
              </a:rPr>
              <a:t>	Direct conveyance of Scripture applied the heart problem</a:t>
            </a:r>
          </a:p>
          <a:p>
            <a:pPr lvl="1"/>
            <a:r>
              <a:rPr lang="en-US" sz="2000" dirty="0">
                <a:latin typeface="Georgia" pitchFamily="18" charset="0"/>
              </a:rPr>
              <a:t>	Teaching what is yet unknown or misunderstood</a:t>
            </a:r>
          </a:p>
          <a:p>
            <a:pPr lvl="1"/>
            <a:r>
              <a:rPr lang="en-US" sz="2000" dirty="0">
                <a:latin typeface="Georgia" pitchFamily="18" charset="0"/>
              </a:rPr>
              <a:t>	The application of a theological truth and/or boundary</a:t>
            </a:r>
          </a:p>
          <a:p>
            <a:pPr lvl="1"/>
            <a:r>
              <a:rPr lang="en-US" sz="2000" dirty="0">
                <a:latin typeface="Georgia" pitchFamily="18" charset="0"/>
              </a:rPr>
              <a:t>	A stern warning to one who will not turn or acknowledge their sin</a:t>
            </a:r>
          </a:p>
          <a:p>
            <a:pPr lvl="1"/>
            <a:r>
              <a:rPr lang="en-US" sz="2000" dirty="0">
                <a:latin typeface="Georgia" pitchFamily="18" charset="0"/>
              </a:rPr>
              <a:t>	A gentle leading of the person to the truth of their </a:t>
            </a:r>
            <a:r>
              <a:rPr lang="en-US" sz="2000" dirty="0" smtClean="0">
                <a:latin typeface="Georgia" pitchFamily="18" charset="0"/>
              </a:rPr>
              <a:t>unbiblical </a:t>
            </a:r>
            <a:r>
              <a:rPr lang="en-US" sz="2000" dirty="0">
                <a:latin typeface="Georgia" pitchFamily="18" charset="0"/>
              </a:rPr>
              <a:t>position</a:t>
            </a:r>
          </a:p>
          <a:p>
            <a:pPr lvl="1"/>
            <a:r>
              <a:rPr lang="en-US" sz="2000" dirty="0">
                <a:latin typeface="Georgia" pitchFamily="18" charset="0"/>
              </a:rPr>
              <a:t>	The demonstration of a truth through biblical stories </a:t>
            </a:r>
          </a:p>
          <a:p>
            <a:pPr lvl="1"/>
            <a:r>
              <a:rPr lang="en-US" sz="2000" dirty="0">
                <a:latin typeface="Georgia" pitchFamily="18" charset="0"/>
              </a:rPr>
              <a:t>	and/or characters</a:t>
            </a:r>
          </a:p>
          <a:p>
            <a:pPr lvl="1"/>
            <a:r>
              <a:rPr lang="en-US" sz="2000" dirty="0">
                <a:latin typeface="Georgia" pitchFamily="18" charset="0"/>
              </a:rPr>
              <a:t>	The correction of incorrect theological positions that are 	self-serving or     	harmful</a:t>
            </a:r>
          </a:p>
        </p:txBody>
      </p:sp>
      <p:sp>
        <p:nvSpPr>
          <p:cNvPr id="3" name="Footer Placeholder 2"/>
          <p:cNvSpPr>
            <a:spLocks noGrp="1"/>
          </p:cNvSpPr>
          <p:nvPr>
            <p:ph type="ftr" sz="quarter" idx="11"/>
          </p:nvPr>
        </p:nvSpPr>
        <p:spPr>
          <a:xfrm>
            <a:off x="2400300" y="6356350"/>
            <a:ext cx="43434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38200"/>
            <a:ext cx="9144000" cy="5016500"/>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4. Pursuing the whole truth</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fontAlgn="auto">
              <a:spcBef>
                <a:spcPts val="0"/>
              </a:spcBef>
              <a:spcAft>
                <a:spcPts val="0"/>
              </a:spcAft>
              <a:defRPr/>
            </a:pPr>
            <a:r>
              <a:rPr lang="en-US" sz="2000" b="1" dirty="0">
                <a:solidFill>
                  <a:schemeClr val="tx1">
                    <a:lumMod val="75000"/>
                    <a:lumOff val="25000"/>
                  </a:schemeClr>
                </a:solidFill>
                <a:latin typeface="Georgia"/>
                <a:cs typeface="Georgia"/>
              </a:rPr>
              <a:t>	</a:t>
            </a:r>
            <a:r>
              <a:rPr lang="en-US" sz="2000" dirty="0">
                <a:solidFill>
                  <a:schemeClr val="tx1">
                    <a:lumMod val="75000"/>
                    <a:lumOff val="25000"/>
                  </a:schemeClr>
                </a:solidFill>
                <a:latin typeface="Georgia"/>
                <a:cs typeface="Georgia"/>
              </a:rPr>
              <a:t>Often, the behavior, emotion, or relationship problem is only an outward 	manifestation of the deeper heart issue. We must be diligent to listen, 	question, and lead the Counselee toward a deeper understanding. The 	conduct of a person is always a reflection of the heart and character of the 	individual. To simply apply a Scripture that instructs the person to “stop” or 	“start” something, may overlook a more insidious, deeply rooted issue.</a:t>
            </a:r>
          </a:p>
          <a:p>
            <a:pPr lvl="1" fontAlgn="auto">
              <a:spcBef>
                <a:spcPts val="0"/>
              </a:spcBef>
              <a:spcAft>
                <a:spcPts val="0"/>
              </a:spcAft>
              <a:defRPr/>
            </a:pPr>
            <a:endParaRPr lang="en-US" sz="2000" dirty="0">
              <a:solidFill>
                <a:schemeClr val="tx1">
                  <a:lumMod val="75000"/>
                  <a:lumOff val="25000"/>
                </a:schemeClr>
              </a:solidFill>
              <a:latin typeface="Georgia"/>
              <a:cs typeface="Georgia"/>
            </a:endParaRPr>
          </a:p>
          <a:p>
            <a:pPr lvl="1" fontAlgn="auto">
              <a:spcBef>
                <a:spcPts val="0"/>
              </a:spcBef>
              <a:spcAft>
                <a:spcPts val="0"/>
              </a:spcAft>
              <a:defRPr/>
            </a:pPr>
            <a:r>
              <a:rPr lang="en-US" sz="2000" dirty="0">
                <a:solidFill>
                  <a:schemeClr val="tx1">
                    <a:lumMod val="75000"/>
                    <a:lumOff val="25000"/>
                  </a:schemeClr>
                </a:solidFill>
                <a:latin typeface="Georgia"/>
                <a:cs typeface="Georgia"/>
              </a:rPr>
              <a:t>For example</a:t>
            </a:r>
          </a:p>
          <a:p>
            <a:pPr lvl="1" fontAlgn="auto">
              <a:spcBef>
                <a:spcPts val="0"/>
              </a:spcBef>
              <a:spcAft>
                <a:spcPts val="0"/>
              </a:spcAft>
              <a:defRPr/>
            </a:pPr>
            <a:r>
              <a:rPr lang="en-US" sz="2000" dirty="0">
                <a:solidFill>
                  <a:schemeClr val="tx1">
                    <a:lumMod val="75000"/>
                    <a:lumOff val="25000"/>
                  </a:schemeClr>
                </a:solidFill>
                <a:latin typeface="Georgia"/>
                <a:cs typeface="Georgia"/>
              </a:rPr>
              <a:t>	Chronic anxiety and fear may be the outward evidence of 	unconfessed sin (Psalm 32).</a:t>
            </a:r>
          </a:p>
          <a:p>
            <a:pPr lvl="1" fontAlgn="auto">
              <a:spcBef>
                <a:spcPts val="0"/>
              </a:spcBef>
              <a:spcAft>
                <a:spcPts val="0"/>
              </a:spcAft>
              <a:defRPr/>
            </a:pPr>
            <a:r>
              <a:rPr lang="en-US" sz="2000" dirty="0">
                <a:solidFill>
                  <a:schemeClr val="tx1">
                    <a:lumMod val="75000"/>
                    <a:lumOff val="25000"/>
                  </a:schemeClr>
                </a:solidFill>
                <a:latin typeface="Georgia"/>
                <a:cs typeface="Georgia"/>
              </a:rPr>
              <a:t>	Sexual sin may have its beginning in a bitter root of anger and 	unforgiveness (Ephesians  4:26-27; Hebrews 12:15).</a:t>
            </a:r>
          </a:p>
          <a:p>
            <a:pPr lvl="1" fontAlgn="auto">
              <a:spcBef>
                <a:spcPts val="0"/>
              </a:spcBef>
              <a:spcAft>
                <a:spcPts val="0"/>
              </a:spcAft>
              <a:defRPr/>
            </a:pPr>
            <a:r>
              <a:rPr lang="en-US" sz="2000" dirty="0">
                <a:solidFill>
                  <a:schemeClr val="tx1">
                    <a:lumMod val="75000"/>
                    <a:lumOff val="25000"/>
                  </a:schemeClr>
                </a:solidFill>
                <a:latin typeface="Georgia"/>
                <a:cs typeface="Georgia"/>
              </a:rPr>
              <a:t>	Depression may be rooted in anger and pride that becomes toxic 	(Ephesians 4:31-32).  </a:t>
            </a:r>
            <a:endParaRPr lang="en-US" sz="2000" b="1" dirty="0">
              <a:solidFill>
                <a:schemeClr val="tx1">
                  <a:lumMod val="75000"/>
                  <a:lumOff val="25000"/>
                </a:schemeClr>
              </a:solidFill>
              <a:latin typeface="Georgia"/>
              <a:cs typeface="Georgia"/>
            </a:endParaRPr>
          </a:p>
        </p:txBody>
      </p:sp>
      <p:sp>
        <p:nvSpPr>
          <p:cNvPr id="3" name="Footer Placeholder 2"/>
          <p:cNvSpPr>
            <a:spLocks noGrp="1"/>
          </p:cNvSpPr>
          <p:nvPr>
            <p:ph type="ftr" sz="quarter" idx="11"/>
          </p:nvPr>
        </p:nvSpPr>
        <p:spPr>
          <a:xfrm>
            <a:off x="2362200" y="6356350"/>
            <a:ext cx="44196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57200"/>
            <a:ext cx="9144000" cy="5632450"/>
          </a:xfrm>
          <a:prstGeom prst="rect">
            <a:avLst/>
          </a:prstGeom>
          <a:noFill/>
        </p:spPr>
        <p:txBody>
          <a:bodyPr>
            <a:spAutoFit/>
          </a:bodyPr>
          <a:lstStyle/>
          <a:p>
            <a:pPr fontAlgn="auto">
              <a:spcBef>
                <a:spcPts val="0"/>
              </a:spcBef>
              <a:spcAft>
                <a:spcPts val="0"/>
              </a:spcAft>
              <a:defRPr/>
            </a:pPr>
            <a:r>
              <a:rPr lang="en-US" sz="2000" b="1" dirty="0">
                <a:solidFill>
                  <a:schemeClr val="tx1">
                    <a:lumMod val="75000"/>
                    <a:lumOff val="25000"/>
                  </a:schemeClr>
                </a:solidFill>
                <a:latin typeface="Georgia"/>
                <a:cs typeface="Georgia"/>
              </a:rPr>
              <a:t>5. Biblical instruction and teaching</a:t>
            </a:r>
          </a:p>
          <a:p>
            <a:pPr fontAlgn="auto">
              <a:spcBef>
                <a:spcPts val="0"/>
              </a:spcBef>
              <a:spcAft>
                <a:spcPts val="0"/>
              </a:spcAft>
              <a:defRPr/>
            </a:pPr>
            <a:endParaRPr lang="en-US" sz="2000" b="1" dirty="0">
              <a:solidFill>
                <a:schemeClr val="tx1">
                  <a:lumMod val="75000"/>
                  <a:lumOff val="25000"/>
                </a:schemeClr>
              </a:solidFill>
              <a:latin typeface="Georgia"/>
              <a:cs typeface="Georgia"/>
            </a:endParaRPr>
          </a:p>
          <a:p>
            <a:pPr lvl="1" fontAlgn="auto">
              <a:spcBef>
                <a:spcPts val="0"/>
              </a:spcBef>
              <a:spcAft>
                <a:spcPts val="0"/>
              </a:spcAft>
              <a:defRPr/>
            </a:pPr>
            <a:r>
              <a:rPr lang="en-US" sz="2000" dirty="0">
                <a:solidFill>
                  <a:schemeClr val="tx1">
                    <a:lumMod val="75000"/>
                    <a:lumOff val="25000"/>
                  </a:schemeClr>
                </a:solidFill>
                <a:latin typeface="Georgia"/>
                <a:cs typeface="Georgia"/>
              </a:rPr>
              <a:t>Often, the Counselee will require not only the presentation of truth, but the faithful exposition of the Word, as we stay true to the full context of Scripture and its requirements. Before one can accept the need to change direction and repent of their sins, ongoing application of God’s Word and correct theological truth may be required.</a:t>
            </a:r>
          </a:p>
          <a:p>
            <a:pPr lvl="1" fontAlgn="auto">
              <a:spcBef>
                <a:spcPts val="0"/>
              </a:spcBef>
              <a:spcAft>
                <a:spcPts val="0"/>
              </a:spcAft>
              <a:defRPr/>
            </a:pPr>
            <a:endParaRPr lang="en-US" sz="2000" b="1" dirty="0">
              <a:latin typeface="Georgia"/>
              <a:cs typeface="Georgia"/>
            </a:endParaRPr>
          </a:p>
          <a:p>
            <a:pPr lvl="1" fontAlgn="auto">
              <a:spcBef>
                <a:spcPts val="0"/>
              </a:spcBef>
              <a:spcAft>
                <a:spcPts val="0"/>
              </a:spcAft>
              <a:defRPr/>
            </a:pPr>
            <a:r>
              <a:rPr lang="en-US" sz="2000" b="1" dirty="0">
                <a:solidFill>
                  <a:schemeClr val="tx2"/>
                </a:solidFill>
                <a:latin typeface="Georgia"/>
                <a:cs typeface="Georgia"/>
              </a:rPr>
              <a:t>“Give instruction to a wise man, and he will be still wiser;</a:t>
            </a:r>
          </a:p>
          <a:p>
            <a:pPr lvl="1" fontAlgn="auto">
              <a:spcBef>
                <a:spcPts val="0"/>
              </a:spcBef>
              <a:spcAft>
                <a:spcPts val="0"/>
              </a:spcAft>
              <a:defRPr/>
            </a:pPr>
            <a:r>
              <a:rPr lang="en-US" sz="2000" b="1" dirty="0">
                <a:solidFill>
                  <a:schemeClr val="tx2"/>
                </a:solidFill>
                <a:latin typeface="Georgia"/>
                <a:cs typeface="Georgia"/>
              </a:rPr>
              <a:t>  Teach a just man, and he will increase in learning</a:t>
            </a:r>
          </a:p>
          <a:p>
            <a:pPr lvl="1" fontAlgn="auto">
              <a:spcBef>
                <a:spcPts val="0"/>
              </a:spcBef>
              <a:spcAft>
                <a:spcPts val="0"/>
              </a:spcAft>
              <a:defRPr/>
            </a:pPr>
            <a:r>
              <a:rPr lang="en-US" sz="2000" b="1" dirty="0">
                <a:solidFill>
                  <a:schemeClr val="tx2"/>
                </a:solidFill>
                <a:latin typeface="Georgia"/>
                <a:cs typeface="Georgia"/>
              </a:rPr>
              <a:t>  The fear of the LORD is the beginning of wisdom,</a:t>
            </a:r>
          </a:p>
          <a:p>
            <a:pPr lvl="1" fontAlgn="auto">
              <a:spcBef>
                <a:spcPts val="0"/>
              </a:spcBef>
              <a:spcAft>
                <a:spcPts val="0"/>
              </a:spcAft>
              <a:defRPr/>
            </a:pPr>
            <a:r>
              <a:rPr lang="en-US" sz="2000" b="1" dirty="0">
                <a:solidFill>
                  <a:schemeClr val="tx2"/>
                </a:solidFill>
                <a:latin typeface="Georgia"/>
                <a:cs typeface="Georgia"/>
              </a:rPr>
              <a:t>  And the knowledge of the Holy One is  understanding”            									(Prov. 9:9-10).</a:t>
            </a:r>
          </a:p>
          <a:p>
            <a:pPr lvl="1" fontAlgn="auto">
              <a:spcBef>
                <a:spcPts val="0"/>
              </a:spcBef>
              <a:spcAft>
                <a:spcPts val="0"/>
              </a:spcAft>
              <a:defRPr/>
            </a:pPr>
            <a:r>
              <a:rPr lang="en-US" sz="2000" b="1" dirty="0">
                <a:solidFill>
                  <a:schemeClr val="tx2"/>
                </a:solidFill>
                <a:latin typeface="Georgia"/>
                <a:cs typeface="Georgia"/>
              </a:rPr>
              <a:t>2 Timothy 2:2</a:t>
            </a:r>
          </a:p>
          <a:p>
            <a:pPr lvl="1" fontAlgn="auto">
              <a:spcBef>
                <a:spcPts val="0"/>
              </a:spcBef>
              <a:spcAft>
                <a:spcPts val="0"/>
              </a:spcAft>
              <a:defRPr/>
            </a:pPr>
            <a:endParaRPr lang="en-US" sz="2000" b="1" dirty="0">
              <a:solidFill>
                <a:schemeClr val="tx2"/>
              </a:solidFill>
              <a:latin typeface="Georgia"/>
              <a:cs typeface="Georgia"/>
            </a:endParaRPr>
          </a:p>
          <a:p>
            <a:pPr lvl="1" fontAlgn="auto">
              <a:spcBef>
                <a:spcPts val="0"/>
              </a:spcBef>
              <a:spcAft>
                <a:spcPts val="0"/>
              </a:spcAft>
              <a:defRPr/>
            </a:pPr>
            <a:r>
              <a:rPr lang="en-US" sz="2000" b="1" dirty="0">
                <a:solidFill>
                  <a:schemeClr val="tx2"/>
                </a:solidFill>
                <a:latin typeface="Georgia"/>
                <a:cs typeface="Georgia"/>
              </a:rPr>
              <a:t>2 Timothy 2:24-26</a:t>
            </a:r>
          </a:p>
          <a:p>
            <a:pPr lvl="1" fontAlgn="auto">
              <a:spcBef>
                <a:spcPts val="0"/>
              </a:spcBef>
              <a:spcAft>
                <a:spcPts val="0"/>
              </a:spcAft>
              <a:defRPr/>
            </a:pPr>
            <a:endParaRPr lang="en-US" sz="2000" b="1" dirty="0">
              <a:solidFill>
                <a:schemeClr val="tx2"/>
              </a:solidFill>
              <a:latin typeface="Georgia"/>
              <a:cs typeface="Georgia"/>
            </a:endParaRPr>
          </a:p>
          <a:p>
            <a:pPr lvl="1" fontAlgn="auto">
              <a:spcBef>
                <a:spcPts val="0"/>
              </a:spcBef>
              <a:spcAft>
                <a:spcPts val="0"/>
              </a:spcAft>
              <a:defRPr/>
            </a:pPr>
            <a:r>
              <a:rPr lang="en-US" sz="2000" b="1" dirty="0">
                <a:solidFill>
                  <a:schemeClr val="tx2"/>
                </a:solidFill>
                <a:latin typeface="Georgia"/>
                <a:cs typeface="Georgia"/>
              </a:rPr>
              <a:t>Titus 2</a:t>
            </a:r>
          </a:p>
        </p:txBody>
      </p:sp>
      <p:sp>
        <p:nvSpPr>
          <p:cNvPr id="3" name="Footer Placeholder 2"/>
          <p:cNvSpPr>
            <a:spLocks noGrp="1"/>
          </p:cNvSpPr>
          <p:nvPr>
            <p:ph type="ftr" sz="quarter" idx="11"/>
          </p:nvPr>
        </p:nvSpPr>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Box 1"/>
          <p:cNvSpPr txBox="1">
            <a:spLocks noChangeArrowheads="1"/>
          </p:cNvSpPr>
          <p:nvPr/>
        </p:nvSpPr>
        <p:spPr bwMode="auto">
          <a:xfrm>
            <a:off x="0" y="533400"/>
            <a:ext cx="9144000" cy="3478213"/>
          </a:xfrm>
          <a:prstGeom prst="rect">
            <a:avLst/>
          </a:prstGeom>
          <a:noFill/>
          <a:ln w="9525">
            <a:noFill/>
            <a:miter lim="800000"/>
            <a:headEnd/>
            <a:tailEnd/>
          </a:ln>
        </p:spPr>
        <p:txBody>
          <a:bodyPr>
            <a:spAutoFit/>
          </a:bodyPr>
          <a:lstStyle/>
          <a:p>
            <a:r>
              <a:rPr lang="en-US" sz="2000" b="1">
                <a:latin typeface="Georgia" pitchFamily="18" charset="0"/>
              </a:rPr>
              <a:t>6. The use of Scripture leading to action</a:t>
            </a:r>
          </a:p>
          <a:p>
            <a:endParaRPr lang="en-US" sz="2000" b="1">
              <a:latin typeface="Georgia" pitchFamily="18" charset="0"/>
            </a:endParaRPr>
          </a:p>
          <a:p>
            <a:r>
              <a:rPr lang="en-US" sz="2000" b="1">
                <a:latin typeface="Georgia" pitchFamily="18" charset="0"/>
              </a:rPr>
              <a:t>	</a:t>
            </a:r>
            <a:r>
              <a:rPr lang="en-US" sz="2000" b="1" i="1">
                <a:solidFill>
                  <a:srgbClr val="263B86"/>
                </a:solidFill>
                <a:latin typeface="Georgia" pitchFamily="18" charset="0"/>
              </a:rPr>
              <a:t>“And let us consider one another in order to stir up love  and good 	works…” (Heb. 10:24).</a:t>
            </a:r>
          </a:p>
          <a:p>
            <a:endParaRPr lang="en-US" sz="2000" b="1" i="1">
              <a:latin typeface="Georgia" pitchFamily="18" charset="0"/>
            </a:endParaRPr>
          </a:p>
          <a:p>
            <a:pPr lvl="1"/>
            <a:r>
              <a:rPr lang="en-US" sz="2000">
                <a:latin typeface="Georgia" pitchFamily="18" charset="0"/>
              </a:rPr>
              <a:t>With the proper presentation of Scriptural and theological truth, as led by the Spirit; along with clarification, confrontation, deeper inquiry, and teaching, the Counselee is brought under conviction to make a corrective turn. No longer focused upon human pleasure and the elimination of pain, he/she is now aware of their offense before God and the need to be forgiven, cleansed, and restored to a right and submitted relationship.</a:t>
            </a:r>
            <a:endParaRPr lang="en-US" sz="2000" b="1">
              <a:latin typeface="Georgia" pitchFamily="18" charset="0"/>
            </a:endParaRPr>
          </a:p>
        </p:txBody>
      </p:sp>
      <p:sp>
        <p:nvSpPr>
          <p:cNvPr id="62466" name="TextBox 2"/>
          <p:cNvSpPr txBox="1">
            <a:spLocks noChangeArrowheads="1"/>
          </p:cNvSpPr>
          <p:nvPr/>
        </p:nvSpPr>
        <p:spPr bwMode="auto">
          <a:xfrm>
            <a:off x="0" y="4343400"/>
            <a:ext cx="9144000" cy="1323975"/>
          </a:xfrm>
          <a:prstGeom prst="rect">
            <a:avLst/>
          </a:prstGeom>
          <a:noFill/>
          <a:ln w="9525">
            <a:noFill/>
            <a:miter lim="800000"/>
            <a:headEnd/>
            <a:tailEnd/>
          </a:ln>
        </p:spPr>
        <p:txBody>
          <a:bodyPr>
            <a:spAutoFit/>
          </a:bodyPr>
          <a:lstStyle/>
          <a:p>
            <a:r>
              <a:rPr lang="en-US" sz="2000" b="1">
                <a:solidFill>
                  <a:srgbClr val="404040"/>
                </a:solidFill>
                <a:latin typeface="Georgia" pitchFamily="18" charset="0"/>
              </a:rPr>
              <a:t>7. Repentance</a:t>
            </a:r>
          </a:p>
          <a:p>
            <a:endParaRPr lang="en-US" sz="2000" b="1">
              <a:solidFill>
                <a:srgbClr val="404040"/>
              </a:solidFill>
              <a:latin typeface="Georgia" pitchFamily="18" charset="0"/>
            </a:endParaRPr>
          </a:p>
          <a:p>
            <a:r>
              <a:rPr lang="en-US" sz="2000" b="1">
                <a:solidFill>
                  <a:srgbClr val="404040"/>
                </a:solidFill>
                <a:latin typeface="Georgia" pitchFamily="18" charset="0"/>
              </a:rPr>
              <a:t>	</a:t>
            </a:r>
            <a:r>
              <a:rPr lang="en-US" sz="2000" b="1" i="1">
                <a:solidFill>
                  <a:schemeClr val="tx2"/>
                </a:solidFill>
                <a:latin typeface="Georgia" pitchFamily="18" charset="0"/>
              </a:rPr>
              <a:t>If we confess our sins, He is faithful and just to forgive us our 	sins and to cleanse us from all unrighteousness (1 John 1:9).</a:t>
            </a:r>
            <a:endParaRPr lang="en-US" sz="2000" b="1">
              <a:solidFill>
                <a:schemeClr val="tx2"/>
              </a:solidFill>
              <a:latin typeface="Georgia" pitchFamily="18" charset="0"/>
            </a:endParaRPr>
          </a:p>
        </p:txBody>
      </p:sp>
      <p:sp>
        <p:nvSpPr>
          <p:cNvPr id="4" name="Footer Placeholder 3"/>
          <p:cNvSpPr>
            <a:spLocks noGrp="1"/>
          </p:cNvSpPr>
          <p:nvPr>
            <p:ph type="ftr" sz="quarter" idx="11"/>
          </p:nvPr>
        </p:nvSpPr>
        <p:spPr>
          <a:xfrm>
            <a:off x="2628900" y="6356350"/>
            <a:ext cx="38862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20750"/>
            <a:ext cx="9144000" cy="5016500"/>
          </a:xfrm>
          <a:prstGeom prst="rect">
            <a:avLst/>
          </a:prstGeom>
          <a:noFill/>
        </p:spPr>
        <p:txBody>
          <a:bodyPr>
            <a:spAutoFit/>
          </a:bodyPr>
          <a:lstStyle/>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God I am wrong…</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defRPr/>
            </a:pPr>
            <a:r>
              <a:rPr lang="en-US" sz="2000" dirty="0">
                <a:solidFill>
                  <a:schemeClr val="tx1">
                    <a:lumMod val="75000"/>
                    <a:lumOff val="25000"/>
                  </a:schemeClr>
                </a:solidFill>
                <a:latin typeface="Georgia"/>
                <a:cs typeface="Georgia"/>
              </a:rPr>
              <a:t>	</a:t>
            </a:r>
            <a:r>
              <a:rPr lang="en-US" sz="2000" dirty="0">
                <a:solidFill>
                  <a:srgbClr val="1D2C64"/>
                </a:solidFill>
                <a:latin typeface="Georgia"/>
                <a:cs typeface="Georgia"/>
              </a:rPr>
              <a:t>“</a:t>
            </a:r>
            <a:r>
              <a:rPr lang="en-US" sz="2000" b="1" i="1" dirty="0">
                <a:solidFill>
                  <a:srgbClr val="1D2C64"/>
                </a:solidFill>
                <a:latin typeface="Georgia"/>
                <a:cs typeface="Georgia"/>
              </a:rPr>
              <a:t>For you were like sheep going astray, but have now returned to 	the Shepherd and Overseer of your souls” (1 Peter 2:25).</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God I am sorry…</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defRPr/>
            </a:pPr>
            <a:r>
              <a:rPr lang="en-US" sz="2000" dirty="0">
                <a:solidFill>
                  <a:schemeClr val="tx1">
                    <a:lumMod val="75000"/>
                    <a:lumOff val="25000"/>
                  </a:schemeClr>
                </a:solidFill>
                <a:latin typeface="Georgia"/>
                <a:cs typeface="Georgia"/>
              </a:rPr>
              <a:t>	</a:t>
            </a:r>
            <a:r>
              <a:rPr lang="en-US" sz="2000" dirty="0">
                <a:solidFill>
                  <a:srgbClr val="1D2C64"/>
                </a:solidFill>
                <a:latin typeface="Georgia"/>
                <a:cs typeface="Georgia"/>
              </a:rPr>
              <a:t>“</a:t>
            </a:r>
            <a:r>
              <a:rPr lang="en-US" sz="2000" b="1" i="1" dirty="0">
                <a:solidFill>
                  <a:srgbClr val="1D2C64"/>
                </a:solidFill>
                <a:latin typeface="Georgia"/>
                <a:cs typeface="Georgia"/>
              </a:rPr>
              <a:t>Now I rejoice, not that you were made sorry, but that your 	sorrow led to repentance” (2 Cor. 7:9).</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God please forgive me…</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defRPr/>
            </a:pPr>
            <a:r>
              <a:rPr lang="en-US" sz="2000" dirty="0">
                <a:solidFill>
                  <a:schemeClr val="tx1">
                    <a:lumMod val="75000"/>
                    <a:lumOff val="25000"/>
                  </a:schemeClr>
                </a:solidFill>
                <a:latin typeface="Georgia"/>
                <a:cs typeface="Georgia"/>
              </a:rPr>
              <a:t>	</a:t>
            </a:r>
            <a:r>
              <a:rPr lang="en-US" sz="2000" b="1" i="1" dirty="0">
                <a:solidFill>
                  <a:srgbClr val="1D2C64"/>
                </a:solidFill>
                <a:latin typeface="Georgia"/>
                <a:cs typeface="Georgia"/>
              </a:rPr>
              <a:t>Have mercy upon me, O God,</a:t>
            </a:r>
          </a:p>
          <a:p>
            <a:pPr fontAlgn="auto">
              <a:spcBef>
                <a:spcPts val="0"/>
              </a:spcBef>
              <a:spcAft>
                <a:spcPts val="0"/>
              </a:spcAft>
              <a:defRPr/>
            </a:pPr>
            <a:r>
              <a:rPr lang="en-US" sz="2000" b="1" i="1" dirty="0">
                <a:solidFill>
                  <a:srgbClr val="1D2C64"/>
                </a:solidFill>
                <a:latin typeface="Georgia"/>
                <a:cs typeface="Georgia"/>
              </a:rPr>
              <a:t>	According to Your lovingkindness;</a:t>
            </a:r>
          </a:p>
          <a:p>
            <a:pPr fontAlgn="auto">
              <a:spcBef>
                <a:spcPts val="0"/>
              </a:spcBef>
              <a:spcAft>
                <a:spcPts val="0"/>
              </a:spcAft>
              <a:defRPr/>
            </a:pPr>
            <a:r>
              <a:rPr lang="en-US" sz="2000" b="1" i="1" dirty="0">
                <a:solidFill>
                  <a:srgbClr val="1D2C64"/>
                </a:solidFill>
                <a:latin typeface="Georgia"/>
                <a:cs typeface="Georgia"/>
              </a:rPr>
              <a:t>	According to the multitude of Your tender mercies,</a:t>
            </a:r>
          </a:p>
          <a:p>
            <a:pPr fontAlgn="auto">
              <a:spcBef>
                <a:spcPts val="0"/>
              </a:spcBef>
              <a:spcAft>
                <a:spcPts val="0"/>
              </a:spcAft>
              <a:defRPr/>
            </a:pPr>
            <a:r>
              <a:rPr lang="en-US" sz="2000" b="1" i="1" dirty="0">
                <a:solidFill>
                  <a:srgbClr val="1D2C64"/>
                </a:solidFill>
                <a:latin typeface="Georgia"/>
                <a:cs typeface="Georgia"/>
              </a:rPr>
              <a:t>	Blot out my transgressions (Psalm 51:1).</a:t>
            </a:r>
            <a:endParaRPr lang="en-US" sz="2000" dirty="0">
              <a:solidFill>
                <a:srgbClr val="1D2C64"/>
              </a:solidFill>
              <a:latin typeface="Georgia"/>
              <a:cs typeface="Georgia"/>
            </a:endParaRPr>
          </a:p>
        </p:txBody>
      </p:sp>
      <p:sp>
        <p:nvSpPr>
          <p:cNvPr id="3" name="Footer Placeholder 2"/>
          <p:cNvSpPr>
            <a:spLocks noGrp="1"/>
          </p:cNvSpPr>
          <p:nvPr>
            <p:ph type="ftr" sz="quarter" idx="11"/>
          </p:nvPr>
        </p:nvSpPr>
        <p:spPr>
          <a:xfrm>
            <a:off x="2552700" y="6538913"/>
            <a:ext cx="40386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effectLst>
                  <a:outerShdw blurRad="38100" dist="38100" dir="2700000" algn="tl">
                    <a:srgbClr val="C0C0C0"/>
                  </a:outerShdw>
                </a:effectLst>
              </a:rPr>
              <a:t>The Occasion of Biblical Counseling</a:t>
            </a:r>
          </a:p>
        </p:txBody>
      </p:sp>
      <p:sp>
        <p:nvSpPr>
          <p:cNvPr id="68611" name="Rectangle 3"/>
          <p:cNvSpPr>
            <a:spLocks noGrp="1"/>
          </p:cNvSpPr>
          <p:nvPr>
            <p:ph type="body" idx="1"/>
          </p:nvPr>
        </p:nvSpPr>
        <p:spPr/>
        <p:txBody>
          <a:bodyPr/>
          <a:lstStyle/>
          <a:p>
            <a:r>
              <a:rPr lang="en-US" dirty="0" smtClean="0">
                <a:effectLst>
                  <a:outerShdw blurRad="38100" dist="38100" dir="2700000" algn="tl">
                    <a:srgbClr val="C0C0C0"/>
                  </a:outerShdw>
                </a:effectLst>
              </a:rPr>
              <a:t>Biblical counseling becomes necessary when one begins to suffer significant consequences from reacting to life situations in ways counter to biblical instruction</a:t>
            </a:r>
            <a:r>
              <a:rPr lang="en-US" dirty="0" smtClean="0">
                <a:effectLst>
                  <a:outerShdw blurRad="38100" dist="38100" dir="2700000" algn="tl">
                    <a:srgbClr val="C0C0C0"/>
                  </a:outerShdw>
                </a:effectLst>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705100" y="6492875"/>
            <a:ext cx="3733800" cy="365125"/>
          </a:xfrm>
        </p:spPr>
        <p:txBody>
          <a:bodyPr/>
          <a:lstStyle/>
          <a:p>
            <a:pPr>
              <a:defRPr/>
            </a:pPr>
            <a:r>
              <a:rPr lang="en-US" dirty="0"/>
              <a:t>Copyright (</a:t>
            </a:r>
            <a:r>
              <a:rPr lang="en-US" dirty="0" err="1"/>
              <a:t>c</a:t>
            </a:r>
            <a:r>
              <a:rPr lang="en-US" dirty="0"/>
              <a:t>) Biblical Counseling Institute, LLC</a:t>
            </a:r>
          </a:p>
        </p:txBody>
      </p:sp>
      <p:sp>
        <p:nvSpPr>
          <p:cNvPr id="66562" name="Rectangle 2"/>
          <p:cNvSpPr>
            <a:spLocks noChangeArrowheads="1"/>
          </p:cNvSpPr>
          <p:nvPr/>
        </p:nvSpPr>
        <p:spPr bwMode="auto">
          <a:xfrm>
            <a:off x="0" y="1295400"/>
            <a:ext cx="9144000" cy="3786188"/>
          </a:xfrm>
          <a:prstGeom prst="rect">
            <a:avLst/>
          </a:prstGeom>
          <a:noFill/>
          <a:ln w="9525">
            <a:noFill/>
            <a:miter lim="800000"/>
            <a:headEnd/>
            <a:tailEnd/>
          </a:ln>
        </p:spPr>
        <p:txBody>
          <a:bodyPr>
            <a:spAutoFit/>
          </a:bodyPr>
          <a:lstStyle/>
          <a:p>
            <a:pPr>
              <a:buFont typeface="Wingdings" pitchFamily="2" charset="2"/>
              <a:buChar char="§"/>
            </a:pPr>
            <a:r>
              <a:rPr lang="en-US" sz="2000">
                <a:solidFill>
                  <a:srgbClr val="404040"/>
                </a:solidFill>
                <a:latin typeface="Georgia" pitchFamily="18" charset="0"/>
              </a:rPr>
              <a:t>God cleanse me…</a:t>
            </a:r>
          </a:p>
          <a:p>
            <a:endParaRPr lang="en-US" sz="2000">
              <a:solidFill>
                <a:srgbClr val="404040"/>
              </a:solidFill>
              <a:latin typeface="Georgia" pitchFamily="18" charset="0"/>
            </a:endParaRPr>
          </a:p>
          <a:p>
            <a:r>
              <a:rPr lang="en-US" sz="2000">
                <a:solidFill>
                  <a:srgbClr val="404040"/>
                </a:solidFill>
                <a:latin typeface="Georgia" pitchFamily="18" charset="0"/>
              </a:rPr>
              <a:t>	</a:t>
            </a:r>
            <a:r>
              <a:rPr lang="en-US" sz="2000">
                <a:solidFill>
                  <a:schemeClr val="tx2"/>
                </a:solidFill>
                <a:latin typeface="Georgia" pitchFamily="18" charset="0"/>
              </a:rPr>
              <a:t>“</a:t>
            </a:r>
            <a:r>
              <a:rPr lang="en-US" sz="2000" b="1" i="1">
                <a:solidFill>
                  <a:schemeClr val="tx2"/>
                </a:solidFill>
                <a:latin typeface="Georgia" pitchFamily="18" charset="0"/>
              </a:rPr>
              <a:t>How can a young man cleanse his way?</a:t>
            </a:r>
          </a:p>
          <a:p>
            <a:r>
              <a:rPr lang="en-US" sz="2000" b="1" i="1">
                <a:solidFill>
                  <a:schemeClr val="tx2"/>
                </a:solidFill>
                <a:latin typeface="Georgia" pitchFamily="18" charset="0"/>
              </a:rPr>
              <a:t>	By taking heed according to Your word” (Psalm 119:9).</a:t>
            </a:r>
          </a:p>
          <a:p>
            <a:endParaRPr lang="en-US" sz="2000">
              <a:solidFill>
                <a:srgbClr val="404040"/>
              </a:solidFill>
              <a:latin typeface="Georgia" pitchFamily="18" charset="0"/>
            </a:endParaRPr>
          </a:p>
          <a:p>
            <a:pPr>
              <a:buFont typeface="Wingdings" pitchFamily="2" charset="2"/>
              <a:buChar char="§"/>
            </a:pPr>
            <a:r>
              <a:rPr lang="en-US" sz="2000">
                <a:solidFill>
                  <a:srgbClr val="404040"/>
                </a:solidFill>
                <a:latin typeface="Georgia" pitchFamily="18" charset="0"/>
              </a:rPr>
              <a:t>God empower me…</a:t>
            </a:r>
          </a:p>
          <a:p>
            <a:pPr>
              <a:buFont typeface="Wingdings" pitchFamily="2" charset="2"/>
              <a:buChar char="§"/>
            </a:pPr>
            <a:endParaRPr lang="en-US" sz="2000">
              <a:solidFill>
                <a:srgbClr val="404040"/>
              </a:solidFill>
              <a:latin typeface="Georgia" pitchFamily="18" charset="0"/>
            </a:endParaRPr>
          </a:p>
          <a:p>
            <a:r>
              <a:rPr lang="en-US" sz="2000">
                <a:solidFill>
                  <a:srgbClr val="404040"/>
                </a:solidFill>
                <a:latin typeface="Georgia" pitchFamily="18" charset="0"/>
              </a:rPr>
              <a:t>	</a:t>
            </a:r>
            <a:r>
              <a:rPr lang="en-US" sz="2000">
                <a:solidFill>
                  <a:srgbClr val="263B86"/>
                </a:solidFill>
                <a:latin typeface="Georgia" pitchFamily="18" charset="0"/>
              </a:rPr>
              <a:t>‘</a:t>
            </a:r>
            <a:r>
              <a:rPr lang="en-US" sz="2000" b="1" i="1">
                <a:solidFill>
                  <a:srgbClr val="263B86"/>
                </a:solidFill>
                <a:latin typeface="Georgia" pitchFamily="18" charset="0"/>
              </a:rPr>
              <a:t>And He said to me, “My grace is sufficient for you, for My 	strength 	is 	made perfect in weakness.” Therefore most gladly 	I will rather 	boast 	in my infirmities, that the power of Christ 	may rest upon me’ </a:t>
            </a:r>
          </a:p>
          <a:p>
            <a:r>
              <a:rPr lang="en-US" sz="2000" b="1" i="1">
                <a:solidFill>
                  <a:srgbClr val="263B86"/>
                </a:solidFill>
                <a:latin typeface="Georgia" pitchFamily="18" charset="0"/>
              </a:rPr>
              <a:t>	(2 Cor. 12:9)</a:t>
            </a:r>
            <a:endParaRPr lang="en-US" sz="2000">
              <a:solidFill>
                <a:srgbClr val="263B86"/>
              </a:solidFill>
              <a:latin typeface="Georg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effectLst>
                  <a:outerShdw blurRad="38100" dist="38100" dir="2700000" algn="tl">
                    <a:srgbClr val="C0C0C0"/>
                  </a:outerShdw>
                </a:effectLst>
              </a:rPr>
              <a:t>The Occasion of Biblical Counseling</a:t>
            </a:r>
          </a:p>
        </p:txBody>
      </p:sp>
      <p:sp>
        <p:nvSpPr>
          <p:cNvPr id="68611" name="Rectangle 3"/>
          <p:cNvSpPr>
            <a:spLocks noGrp="1"/>
          </p:cNvSpPr>
          <p:nvPr>
            <p:ph type="body" idx="1"/>
          </p:nvPr>
        </p:nvSpPr>
        <p:spPr/>
        <p:txBody>
          <a:bodyPr/>
          <a:lstStyle/>
          <a:p>
            <a:r>
              <a:rPr lang="en-US" dirty="0" smtClean="0">
                <a:effectLst>
                  <a:outerShdw blurRad="38100" dist="38100" dir="2700000" algn="tl">
                    <a:srgbClr val="C0C0C0"/>
                  </a:outerShdw>
                </a:effectLst>
              </a:rPr>
              <a:t>Biblical counseling becomes necessary when one has experienced such devastating loss and/or suffering from events beyond his or her control that godly counsel is needed to maintain a biblical orientation to life.</a:t>
            </a:r>
          </a:p>
          <a:p>
            <a:pPr lvl="1"/>
            <a:r>
              <a:rPr lang="en-US" dirty="0" smtClean="0">
                <a:effectLst>
                  <a:outerShdw blurRad="38100" dist="38100" dir="2700000" algn="tl">
                    <a:srgbClr val="C0C0C0"/>
                  </a:outerShdw>
                </a:effectLst>
              </a:rPr>
              <a:t>Galatians 6:2; 1 Thessalonians 4:13-18; Hebrews 3:13</a:t>
            </a:r>
          </a:p>
        </p:txBody>
      </p:sp>
    </p:spTree>
    <p:extLst>
      <p:ext uri="{BB962C8B-B14F-4D97-AF65-F5344CB8AC3E}">
        <p14:creationId xmlns:p14="http://schemas.microsoft.com/office/powerpoint/2010/main" val="2989845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p:txBody>
          <a:bodyPr/>
          <a:lstStyle/>
          <a:p>
            <a:pPr eaLnBrk="1" hangingPunct="1"/>
            <a:r>
              <a:rPr lang="en-US" sz="5400" b="1" smtClean="0">
                <a:solidFill>
                  <a:srgbClr val="10253F"/>
                </a:solidFill>
                <a:latin typeface="Georgia" pitchFamily="18" charset="0"/>
              </a:rPr>
              <a:t>Scriptural Foundation</a:t>
            </a:r>
          </a:p>
        </p:txBody>
      </p:sp>
      <p:sp>
        <p:nvSpPr>
          <p:cNvPr id="2" name="Content Placeholder 1"/>
          <p:cNvSpPr>
            <a:spLocks noGrp="1"/>
          </p:cNvSpPr>
          <p:nvPr>
            <p:ph idx="1"/>
          </p:nvPr>
        </p:nvSpPr>
        <p:spPr>
          <a:xfrm>
            <a:off x="0" y="1600200"/>
            <a:ext cx="9144000" cy="4525963"/>
          </a:xfrm>
        </p:spPr>
        <p:txBody>
          <a:bodyPr rtlCol="0">
            <a:normAutofit lnSpcReduction="10000"/>
          </a:bodyPr>
          <a:lstStyle/>
          <a:p>
            <a:pPr eaLnBrk="1" fontAlgn="auto" hangingPunct="1">
              <a:spcAft>
                <a:spcPts val="0"/>
              </a:spcAft>
              <a:buFont typeface="Arial"/>
              <a:buNone/>
              <a:defRPr/>
            </a:pPr>
            <a:r>
              <a:rPr lang="en-US" sz="2400" dirty="0" smtClean="0">
                <a:solidFill>
                  <a:schemeClr val="tx1">
                    <a:lumMod val="75000"/>
                    <a:lumOff val="25000"/>
                  </a:schemeClr>
                </a:solidFill>
                <a:latin typeface="Georgia"/>
                <a:cs typeface="Georgia"/>
              </a:rPr>
              <a:t>Paul wrote:</a:t>
            </a:r>
          </a:p>
          <a:p>
            <a:pPr eaLnBrk="1" fontAlgn="auto" hangingPunct="1">
              <a:spcAft>
                <a:spcPts val="0"/>
              </a:spcAft>
              <a:buFont typeface="Arial"/>
              <a:buNone/>
              <a:defRPr/>
            </a:pPr>
            <a:endParaRPr lang="en-US" sz="2400" dirty="0" smtClean="0">
              <a:solidFill>
                <a:schemeClr val="tx1">
                  <a:lumMod val="75000"/>
                  <a:lumOff val="25000"/>
                </a:schemeClr>
              </a:solidFill>
              <a:latin typeface="Georgia"/>
              <a:cs typeface="Georgia"/>
            </a:endParaRPr>
          </a:p>
          <a:p>
            <a:pPr eaLnBrk="1" fontAlgn="auto" hangingPunct="1">
              <a:spcAft>
                <a:spcPts val="0"/>
              </a:spcAft>
              <a:buFont typeface="Arial"/>
              <a:buNone/>
              <a:defRPr/>
            </a:pPr>
            <a:r>
              <a:rPr lang="en-US" sz="2400" b="1" i="1" dirty="0" smtClean="0">
                <a:solidFill>
                  <a:schemeClr val="tx2"/>
                </a:solidFill>
                <a:latin typeface="Georgia"/>
                <a:cs typeface="Georgia"/>
              </a:rPr>
              <a:t>But refuse foolish and ignorant speculations, knowing that they produce quarrels. The Lord’s bond-servant must not be quarrelsome, but be kind to all, able to teach, patient when wronged, with gentleness correcting those who are in opposition, if perhaps God may grant them repentance leading to knowledge of the truth, and they may come to their senses and escape from the snare of the devil, having been held captive by him to do his will (2 Timothy 2:23-26). 	</a:t>
            </a:r>
          </a:p>
          <a:p>
            <a:pPr eaLnBrk="1" fontAlgn="auto" hangingPunct="1">
              <a:spcAft>
                <a:spcPts val="0"/>
              </a:spcAft>
              <a:buFont typeface="Arial"/>
              <a:buNone/>
              <a:defRPr/>
            </a:pPr>
            <a:endParaRPr lang="en-US" sz="2400" b="1" i="1" dirty="0" smtClean="0">
              <a:solidFill>
                <a:schemeClr val="tx2"/>
              </a:solidFill>
              <a:latin typeface="Georgia"/>
              <a:cs typeface="Georgia"/>
            </a:endParaRPr>
          </a:p>
        </p:txBody>
      </p:sp>
      <p:sp>
        <p:nvSpPr>
          <p:cNvPr id="4" name="Footer Placeholder 3"/>
          <p:cNvSpPr>
            <a:spLocks noGrp="1"/>
          </p:cNvSpPr>
          <p:nvPr>
            <p:ph type="ftr" sz="quarter" idx="11"/>
          </p:nvPr>
        </p:nvSpPr>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0"/>
            <a:ext cx="9144000" cy="6555641"/>
          </a:xfrm>
          <a:prstGeom prst="rect">
            <a:avLst/>
          </a:prstGeom>
          <a:noFill/>
        </p:spPr>
        <p:txBody>
          <a:bodyPr>
            <a:spAutoFit/>
          </a:bodyPr>
          <a:lstStyle/>
          <a:p>
            <a:pPr fontAlgn="auto">
              <a:spcBef>
                <a:spcPts val="0"/>
              </a:spcBef>
              <a:spcAft>
                <a:spcPts val="0"/>
              </a:spcAft>
              <a:defRPr/>
            </a:pPr>
            <a:r>
              <a:rPr lang="en-US" sz="2400" dirty="0">
                <a:solidFill>
                  <a:srgbClr val="404040"/>
                </a:solidFill>
                <a:latin typeface="Georgia"/>
                <a:cs typeface="Georgia"/>
              </a:rPr>
              <a:t>In his farewell to the Church at Ephesus, Paul demonstrated the pattern for Biblical care, counsel, and discipleship…</a:t>
            </a:r>
          </a:p>
          <a:p>
            <a:pPr fontAlgn="auto">
              <a:spcBef>
                <a:spcPts val="0"/>
              </a:spcBef>
              <a:spcAft>
                <a:spcPts val="0"/>
              </a:spcAft>
              <a:defRPr/>
            </a:pPr>
            <a:endParaRPr lang="en-US" sz="2000" dirty="0">
              <a:latin typeface="+mn-lt"/>
              <a:cs typeface="+mn-cs"/>
            </a:endParaRPr>
          </a:p>
          <a:p>
            <a:pPr fontAlgn="auto">
              <a:spcBef>
                <a:spcPts val="0"/>
              </a:spcBef>
              <a:spcAft>
                <a:spcPts val="0"/>
              </a:spcAft>
              <a:defRPr/>
            </a:pPr>
            <a:r>
              <a:rPr lang="en-US" sz="2400" b="1" i="1" dirty="0">
                <a:solidFill>
                  <a:schemeClr val="tx2"/>
                </a:solidFill>
                <a:latin typeface="Georgia"/>
                <a:cs typeface="Georgia"/>
              </a:rPr>
              <a:t>“You yourselves know that from the day that I set foot in Asia, how I was with you the whole time, serving the Lord with all humility and with tears and with trials which came upon me through the plots of the Jews; how I did not shrink from declaring to you anything that was profitable, and teaching you publically and from house to house, solemnly testifying to both Jews and Greeks of repentance toward God and faith in our Lord Jesus Christ” (Acts 20: 18-24)</a:t>
            </a:r>
          </a:p>
          <a:p>
            <a:pPr fontAlgn="auto">
              <a:spcBef>
                <a:spcPts val="0"/>
              </a:spcBef>
              <a:spcAft>
                <a:spcPts val="0"/>
              </a:spcAft>
              <a:defRPr/>
            </a:pPr>
            <a:endParaRPr lang="en-US" sz="2400" b="1" i="1" dirty="0">
              <a:solidFill>
                <a:schemeClr val="tx2"/>
              </a:solidFill>
              <a:latin typeface="Georgia"/>
              <a:cs typeface="Georgia"/>
            </a:endParaRPr>
          </a:p>
          <a:p>
            <a:pPr fontAlgn="auto">
              <a:spcBef>
                <a:spcPts val="0"/>
              </a:spcBef>
              <a:spcAft>
                <a:spcPts val="0"/>
              </a:spcAft>
              <a:defRPr/>
            </a:pPr>
            <a:r>
              <a:rPr lang="en-US" sz="2400" b="1" i="1" dirty="0">
                <a:solidFill>
                  <a:schemeClr val="tx2"/>
                </a:solidFill>
                <a:latin typeface="Georgia"/>
                <a:cs typeface="Georgia"/>
              </a:rPr>
              <a:t>“Therefore I testify to you this day that I am innocent of the blood of all men. For I did not shrink from declaring to you the whole purpose of God” (Acts 20:26-27).</a:t>
            </a:r>
          </a:p>
          <a:p>
            <a:pPr fontAlgn="auto">
              <a:spcBef>
                <a:spcPts val="0"/>
              </a:spcBef>
              <a:spcAft>
                <a:spcPts val="0"/>
              </a:spcAft>
              <a:defRPr/>
            </a:pPr>
            <a:endParaRPr lang="en-US" sz="2000" b="1" i="1" dirty="0">
              <a:latin typeface="+mn-lt"/>
              <a:cs typeface="+mn-cs"/>
            </a:endParaRPr>
          </a:p>
          <a:p>
            <a:pPr fontAlgn="auto">
              <a:spcBef>
                <a:spcPts val="0"/>
              </a:spcBef>
              <a:spcAft>
                <a:spcPts val="0"/>
              </a:spcAft>
              <a:defRPr/>
            </a:pPr>
            <a:endParaRPr lang="en-US" sz="2000" b="1" i="1" dirty="0">
              <a:latin typeface="+mn-lt"/>
              <a:cs typeface="+mn-cs"/>
            </a:endParaRPr>
          </a:p>
        </p:txBody>
      </p:sp>
      <p:sp>
        <p:nvSpPr>
          <p:cNvPr id="8" name="Footer Placeholder 7"/>
          <p:cNvSpPr>
            <a:spLocks noGrp="1"/>
          </p:cNvSpPr>
          <p:nvPr>
            <p:ph type="ftr" sz="quarter" idx="11"/>
          </p:nvPr>
        </p:nvSpPr>
        <p:spPr>
          <a:xfrm>
            <a:off x="2362200" y="6356350"/>
            <a:ext cx="5029200" cy="365125"/>
          </a:xfrm>
        </p:spPr>
        <p:txBody>
          <a:bodyPr/>
          <a:lstStyle/>
          <a:p>
            <a:pPr>
              <a:defRPr/>
            </a:pPr>
            <a:r>
              <a:rPr lang="en-US" dirty="0"/>
              <a:t>Copyright (</a:t>
            </a:r>
            <a:r>
              <a:rPr lang="en-US" dirty="0" err="1"/>
              <a:t>c</a:t>
            </a:r>
            <a:r>
              <a:rPr lang="en-US" dirty="0"/>
              <a:t>) Biblical Counseling Institute, LLC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066800"/>
            <a:ext cx="9144000" cy="2985433"/>
          </a:xfrm>
          <a:prstGeom prst="rect">
            <a:avLst/>
          </a:prstGeom>
          <a:noFill/>
        </p:spPr>
        <p:txBody>
          <a:bodyPr>
            <a:spAutoFit/>
          </a:bodyPr>
          <a:lstStyle/>
          <a:p>
            <a:pPr fontAlgn="auto">
              <a:spcBef>
                <a:spcPts val="0"/>
              </a:spcBef>
              <a:spcAft>
                <a:spcPts val="0"/>
              </a:spcAft>
              <a:defRPr/>
            </a:pPr>
            <a:r>
              <a:rPr lang="en-US" sz="2400" b="1" i="1" dirty="0">
                <a:solidFill>
                  <a:schemeClr val="tx2"/>
                </a:solidFill>
                <a:latin typeface="Georgia"/>
                <a:cs typeface="Georgia"/>
              </a:rPr>
              <a:t>“Let us hold fast the confession of our hope without wavering, for He who promised is faithful; and let us consider how to stimulate one another to love and good deeds, not forsaking the assembling together, as is the habit of some, but encouraging one another, and all the more as you see the day drawing near”</a:t>
            </a:r>
          </a:p>
          <a:p>
            <a:pPr fontAlgn="auto">
              <a:spcBef>
                <a:spcPts val="0"/>
              </a:spcBef>
              <a:spcAft>
                <a:spcPts val="0"/>
              </a:spcAft>
              <a:defRPr/>
            </a:pPr>
            <a:r>
              <a:rPr lang="en-US" sz="2400" b="1" i="1" dirty="0">
                <a:solidFill>
                  <a:schemeClr val="tx2"/>
                </a:solidFill>
                <a:latin typeface="Georgia"/>
                <a:cs typeface="Georgia"/>
              </a:rPr>
              <a:t> (Hebrews 10:23-25)</a:t>
            </a:r>
          </a:p>
          <a:p>
            <a:pPr fontAlgn="auto">
              <a:spcBef>
                <a:spcPts val="0"/>
              </a:spcBef>
              <a:spcAft>
                <a:spcPts val="0"/>
              </a:spcAft>
              <a:defRPr/>
            </a:pPr>
            <a:endParaRPr lang="en-US" sz="2000" b="1" i="1" dirty="0">
              <a:latin typeface="+mn-lt"/>
              <a:cs typeface="+mn-cs"/>
            </a:endParaRPr>
          </a:p>
        </p:txBody>
      </p:sp>
      <p:sp>
        <p:nvSpPr>
          <p:cNvPr id="3" name="Footer Placeholder 2"/>
          <p:cNvSpPr>
            <a:spLocks noGrp="1"/>
          </p:cNvSpPr>
          <p:nvPr>
            <p:ph type="ftr" sz="quarter" idx="11"/>
          </p:nvPr>
        </p:nvSpPr>
        <p:spPr/>
        <p:txBody>
          <a:bodyPr/>
          <a:lstStyle/>
          <a:p>
            <a:pPr>
              <a:defRPr/>
            </a:pPr>
            <a:r>
              <a:rPr lang="en-US"/>
              <a:t>Copyright (c) Biblical Counseling Institute, LLC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noAutofit/>
          </a:bodyPr>
          <a:lstStyle/>
          <a:p>
            <a:pPr eaLnBrk="1" fontAlgn="auto" hangingPunct="1">
              <a:spcAft>
                <a:spcPts val="0"/>
              </a:spcAft>
              <a:defRPr/>
            </a:pPr>
            <a:r>
              <a:rPr b="1" dirty="0" smtClean="0">
                <a:solidFill>
                  <a:schemeClr val="tx2">
                    <a:lumMod val="50000"/>
                  </a:schemeClr>
                </a:solidFill>
                <a:latin typeface="Georgia"/>
                <a:cs typeface="Georgia"/>
              </a:rPr>
              <a:t>Requir</a:t>
            </a:r>
            <a:r>
              <a:rPr lang="en-US" b="1" dirty="0" smtClean="0">
                <a:solidFill>
                  <a:schemeClr val="tx2">
                    <a:lumMod val="50000"/>
                  </a:schemeClr>
                </a:solidFill>
                <a:latin typeface="Georgia"/>
                <a:cs typeface="Georgia"/>
              </a:rPr>
              <a:t>e</a:t>
            </a:r>
            <a:r>
              <a:rPr b="1" dirty="0" smtClean="0">
                <a:solidFill>
                  <a:schemeClr val="tx2">
                    <a:lumMod val="50000"/>
                  </a:schemeClr>
                </a:solidFill>
                <a:latin typeface="Georgia"/>
                <a:cs typeface="Georgia"/>
              </a:rPr>
              <a:t>ments </a:t>
            </a:r>
            <a:br>
              <a:rPr b="1" dirty="0" smtClean="0">
                <a:solidFill>
                  <a:schemeClr val="tx2">
                    <a:lumMod val="50000"/>
                  </a:schemeClr>
                </a:solidFill>
                <a:latin typeface="Georgia"/>
                <a:cs typeface="Georgia"/>
              </a:rPr>
            </a:br>
            <a:r>
              <a:rPr b="1" dirty="0" smtClean="0">
                <a:solidFill>
                  <a:schemeClr val="tx2">
                    <a:lumMod val="50000"/>
                  </a:schemeClr>
                </a:solidFill>
                <a:latin typeface="Georgia"/>
                <a:cs typeface="Georgia"/>
              </a:rPr>
              <a:t>of a Biblical Counselor</a:t>
            </a:r>
            <a:endParaRPr lang="en-US" b="1" dirty="0">
              <a:solidFill>
                <a:schemeClr val="tx2">
                  <a:lumMod val="50000"/>
                </a:schemeClr>
              </a:solidFill>
              <a:latin typeface="Georgia"/>
              <a:cs typeface="Georgia"/>
            </a:endParaRPr>
          </a:p>
        </p:txBody>
      </p:sp>
      <p:sp>
        <p:nvSpPr>
          <p:cNvPr id="8" name="Footer Placeholder 7"/>
          <p:cNvSpPr>
            <a:spLocks noGrp="1"/>
          </p:cNvSpPr>
          <p:nvPr>
            <p:ph type="ftr" sz="quarter" idx="11"/>
          </p:nvPr>
        </p:nvSpPr>
        <p:spPr>
          <a:xfrm>
            <a:off x="2514600" y="6356350"/>
            <a:ext cx="4114800" cy="365125"/>
          </a:xfrm>
        </p:spPr>
        <p:txBody>
          <a:bodyPr/>
          <a:lstStyle/>
          <a:p>
            <a:pPr>
              <a:defRPr/>
            </a:pPr>
            <a:r>
              <a:rPr lang="en-US" dirty="0"/>
              <a:t>Copyright (</a:t>
            </a:r>
            <a:r>
              <a:rPr lang="en-US" dirty="0" err="1"/>
              <a:t>c</a:t>
            </a:r>
            <a:r>
              <a:rPr lang="en-US" dirty="0"/>
              <a:t>) Biblical Counseling Institute, LLC</a:t>
            </a:r>
          </a:p>
        </p:txBody>
      </p:sp>
      <p:sp>
        <p:nvSpPr>
          <p:cNvPr id="7" name="TextBox 6"/>
          <p:cNvSpPr txBox="1"/>
          <p:nvPr/>
        </p:nvSpPr>
        <p:spPr>
          <a:xfrm>
            <a:off x="0" y="1519081"/>
            <a:ext cx="9144000" cy="5201424"/>
          </a:xfrm>
          <a:prstGeom prst="rect">
            <a:avLst/>
          </a:prstGeom>
          <a:noFill/>
        </p:spPr>
        <p:txBody>
          <a:bodyPr>
            <a:spAutoFit/>
          </a:bodyPr>
          <a:lstStyle/>
          <a:p>
            <a:pPr marL="457200" indent="-457200" fontAlgn="auto">
              <a:spcBef>
                <a:spcPts val="0"/>
              </a:spcBef>
              <a:spcAft>
                <a:spcPts val="0"/>
              </a:spcAft>
              <a:buFont typeface="+mj-lt"/>
              <a:buAutoNum type="alphaUcPeriod"/>
              <a:defRPr/>
            </a:pPr>
            <a:r>
              <a:rPr lang="en-US" sz="2200" dirty="0" smtClean="0">
                <a:solidFill>
                  <a:schemeClr val="tx1">
                    <a:lumMod val="75000"/>
                    <a:lumOff val="25000"/>
                  </a:schemeClr>
                </a:solidFill>
                <a:latin typeface="Georgia"/>
                <a:cs typeface="Georgia"/>
              </a:rPr>
              <a:t>Love </a:t>
            </a:r>
            <a:r>
              <a:rPr lang="en-US" sz="2200" dirty="0">
                <a:solidFill>
                  <a:schemeClr val="tx1">
                    <a:lumMod val="75000"/>
                    <a:lumOff val="25000"/>
                  </a:schemeClr>
                </a:solidFill>
                <a:latin typeface="Georgia"/>
                <a:cs typeface="Georgia"/>
              </a:rPr>
              <a:t>God…</a:t>
            </a:r>
          </a:p>
          <a:p>
            <a:pPr marL="457200" indent="-457200" fontAlgn="auto">
              <a:spcBef>
                <a:spcPts val="0"/>
              </a:spcBef>
              <a:spcAft>
                <a:spcPts val="0"/>
              </a:spcAft>
              <a:defRPr/>
            </a:pPr>
            <a:r>
              <a:rPr lang="en-US" sz="2200" dirty="0">
                <a:solidFill>
                  <a:schemeClr val="tx2"/>
                </a:solidFill>
                <a:latin typeface="Georgia"/>
                <a:cs typeface="Georgia"/>
              </a:rPr>
              <a:t>	</a:t>
            </a:r>
            <a:r>
              <a:rPr lang="en-US" sz="2200" b="1" i="1" dirty="0">
                <a:solidFill>
                  <a:schemeClr val="tx2"/>
                </a:solidFill>
                <a:latin typeface="Georgia"/>
                <a:cs typeface="Georgia"/>
              </a:rPr>
              <a:t>“</a:t>
            </a:r>
            <a:r>
              <a:rPr lang="en-US" sz="2200" b="1" i="1" cap="small" dirty="0">
                <a:solidFill>
                  <a:schemeClr val="tx2"/>
                </a:solidFill>
                <a:latin typeface="Georgia"/>
                <a:cs typeface="Georgia"/>
              </a:rPr>
              <a:t>and you shall love the Lord your God with all your heart, and with all your soul, and with all your mind, and with all your strength” (M</a:t>
            </a:r>
            <a:r>
              <a:rPr lang="en-US" sz="2200" b="1" i="1" dirty="0">
                <a:solidFill>
                  <a:schemeClr val="tx2"/>
                </a:solidFill>
                <a:latin typeface="Georgia"/>
                <a:cs typeface="Georgia"/>
              </a:rPr>
              <a:t>ark 12:30</a:t>
            </a:r>
            <a:r>
              <a:rPr lang="en-US" sz="2200" b="1" i="1" dirty="0" smtClean="0">
                <a:solidFill>
                  <a:schemeClr val="tx2"/>
                </a:solidFill>
                <a:latin typeface="Georgia"/>
                <a:cs typeface="Georgia"/>
              </a:rPr>
              <a:t>).</a:t>
            </a:r>
            <a:endParaRPr lang="en-US" sz="2200" b="1" i="1" dirty="0">
              <a:solidFill>
                <a:schemeClr val="tx2"/>
              </a:solidFill>
              <a:latin typeface="Georgia"/>
              <a:cs typeface="Georgia"/>
            </a:endParaRPr>
          </a:p>
          <a:p>
            <a:pPr marL="457200" indent="-457200" fontAlgn="auto">
              <a:spcBef>
                <a:spcPts val="0"/>
              </a:spcBef>
              <a:spcAft>
                <a:spcPts val="0"/>
              </a:spcAft>
              <a:defRPr/>
            </a:pPr>
            <a:r>
              <a:rPr lang="en-US" sz="2200" dirty="0">
                <a:solidFill>
                  <a:srgbClr val="404040"/>
                </a:solidFill>
                <a:latin typeface="Georgia"/>
                <a:cs typeface="Georgia"/>
              </a:rPr>
              <a:t>B. </a:t>
            </a:r>
            <a:r>
              <a:rPr lang="en-US" sz="2200" dirty="0">
                <a:solidFill>
                  <a:srgbClr val="404040"/>
                </a:solidFill>
                <a:latin typeface="Georgia"/>
                <a:cs typeface="Georgia"/>
              </a:rPr>
              <a:t>L</a:t>
            </a:r>
            <a:r>
              <a:rPr lang="en-US" sz="2200" dirty="0" smtClean="0">
                <a:solidFill>
                  <a:srgbClr val="404040"/>
                </a:solidFill>
                <a:latin typeface="Georgia"/>
                <a:cs typeface="Georgia"/>
              </a:rPr>
              <a:t>ove </a:t>
            </a:r>
            <a:r>
              <a:rPr lang="en-US" sz="2200" dirty="0">
                <a:solidFill>
                  <a:srgbClr val="404040"/>
                </a:solidFill>
                <a:latin typeface="Georgia"/>
                <a:cs typeface="Georgia"/>
              </a:rPr>
              <a:t>God’s people…</a:t>
            </a:r>
          </a:p>
          <a:p>
            <a:pPr marL="457200" indent="-457200" fontAlgn="auto">
              <a:spcBef>
                <a:spcPts val="0"/>
              </a:spcBef>
              <a:spcAft>
                <a:spcPts val="0"/>
              </a:spcAft>
              <a:defRPr/>
            </a:pPr>
            <a:r>
              <a:rPr lang="en-US" sz="2200" dirty="0">
                <a:solidFill>
                  <a:schemeClr val="tx2"/>
                </a:solidFill>
                <a:latin typeface="Georgia"/>
                <a:cs typeface="Georgia"/>
              </a:rPr>
              <a:t>	</a:t>
            </a:r>
            <a:r>
              <a:rPr lang="en-US" sz="2200" b="1" i="1" baseline="30000" dirty="0">
                <a:solidFill>
                  <a:schemeClr val="tx2"/>
                </a:solidFill>
                <a:latin typeface="Georgia" panose="02040502050405020303" pitchFamily="18" charset="0"/>
              </a:rPr>
              <a:t>9 </a:t>
            </a:r>
            <a:r>
              <a:rPr lang="en-US" sz="2200" b="1" i="1" dirty="0">
                <a:solidFill>
                  <a:schemeClr val="tx2"/>
                </a:solidFill>
                <a:latin typeface="Georgia" panose="02040502050405020303" pitchFamily="18" charset="0"/>
              </a:rPr>
              <a:t> In this the love of God was made manifest among us, that God sent his only Son into the world, so that we might live through him. </a:t>
            </a:r>
            <a:r>
              <a:rPr lang="en-US" sz="2200" b="1" i="1" baseline="30000" dirty="0">
                <a:solidFill>
                  <a:schemeClr val="tx2"/>
                </a:solidFill>
                <a:latin typeface="Georgia" panose="02040502050405020303" pitchFamily="18" charset="0"/>
              </a:rPr>
              <a:t>10 </a:t>
            </a:r>
            <a:r>
              <a:rPr lang="en-US" sz="2200" b="1" i="1" dirty="0">
                <a:solidFill>
                  <a:schemeClr val="tx2"/>
                </a:solidFill>
                <a:latin typeface="Georgia" panose="02040502050405020303" pitchFamily="18" charset="0"/>
              </a:rPr>
              <a:t> In this is love, not that we have loved God but that he loved us and sent his Son to be the propitiation for our sins. </a:t>
            </a:r>
            <a:r>
              <a:rPr lang="en-US" sz="2200" b="1" i="1" baseline="30000" dirty="0">
                <a:solidFill>
                  <a:schemeClr val="tx2"/>
                </a:solidFill>
                <a:latin typeface="Georgia" panose="02040502050405020303" pitchFamily="18" charset="0"/>
              </a:rPr>
              <a:t>11 </a:t>
            </a:r>
            <a:r>
              <a:rPr lang="en-US" sz="2200" b="1" i="1" dirty="0">
                <a:solidFill>
                  <a:schemeClr val="tx2"/>
                </a:solidFill>
                <a:latin typeface="Georgia" panose="02040502050405020303" pitchFamily="18" charset="0"/>
              </a:rPr>
              <a:t> Beloved, if God so loved us, we also ought to love one another. </a:t>
            </a:r>
            <a:r>
              <a:rPr lang="en-US" sz="2200" b="1" i="1" dirty="0" smtClean="0">
                <a:solidFill>
                  <a:schemeClr val="tx2"/>
                </a:solidFill>
                <a:latin typeface="Georgia" panose="02040502050405020303" pitchFamily="18" charset="0"/>
              </a:rPr>
              <a:t>1 </a:t>
            </a:r>
            <a:r>
              <a:rPr lang="en-US" sz="2200" b="1" i="1" dirty="0">
                <a:solidFill>
                  <a:schemeClr val="tx2"/>
                </a:solidFill>
                <a:latin typeface="Georgia" panose="02040502050405020303" pitchFamily="18" charset="0"/>
              </a:rPr>
              <a:t>John 4:9-11 (ESV) </a:t>
            </a:r>
            <a:endParaRPr lang="en-US" sz="2200" b="1" i="1" dirty="0">
              <a:solidFill>
                <a:schemeClr val="tx2"/>
              </a:solidFill>
              <a:latin typeface="Georgia" panose="02040502050405020303" pitchFamily="18" charset="0"/>
              <a:cs typeface="Georgia"/>
            </a:endParaRPr>
          </a:p>
          <a:p>
            <a:pPr marL="457200" indent="-457200" fontAlgn="auto">
              <a:spcBef>
                <a:spcPts val="0"/>
              </a:spcBef>
              <a:spcAft>
                <a:spcPts val="0"/>
              </a:spcAft>
              <a:defRPr/>
            </a:pPr>
            <a:r>
              <a:rPr lang="en-US" sz="2200" dirty="0">
                <a:solidFill>
                  <a:srgbClr val="404040"/>
                </a:solidFill>
                <a:latin typeface="Georgia"/>
                <a:cs typeface="Georgia"/>
              </a:rPr>
              <a:t>C. </a:t>
            </a:r>
            <a:r>
              <a:rPr lang="en-US" sz="2200" dirty="0">
                <a:solidFill>
                  <a:srgbClr val="404040"/>
                </a:solidFill>
                <a:latin typeface="Georgia"/>
                <a:cs typeface="Georgia"/>
              </a:rPr>
              <a:t>L</a:t>
            </a:r>
            <a:r>
              <a:rPr lang="en-US" sz="2200" dirty="0" smtClean="0">
                <a:solidFill>
                  <a:srgbClr val="404040"/>
                </a:solidFill>
                <a:latin typeface="Georgia"/>
                <a:cs typeface="Georgia"/>
              </a:rPr>
              <a:t>ove </a:t>
            </a:r>
            <a:r>
              <a:rPr lang="en-US" sz="2200" dirty="0">
                <a:solidFill>
                  <a:srgbClr val="404040"/>
                </a:solidFill>
                <a:latin typeface="Georgia"/>
                <a:cs typeface="Georgia"/>
              </a:rPr>
              <a:t>God’s Word…</a:t>
            </a:r>
          </a:p>
          <a:p>
            <a:pPr marL="457200" indent="-457200" fontAlgn="auto">
              <a:spcBef>
                <a:spcPts val="0"/>
              </a:spcBef>
              <a:spcAft>
                <a:spcPts val="0"/>
              </a:spcAft>
              <a:defRPr/>
            </a:pPr>
            <a:r>
              <a:rPr lang="en-US" sz="2200" b="1" dirty="0">
                <a:solidFill>
                  <a:schemeClr val="tx2"/>
                </a:solidFill>
                <a:latin typeface="Georgia"/>
                <a:cs typeface="Georgia"/>
              </a:rPr>
              <a:t>	</a:t>
            </a:r>
            <a:r>
              <a:rPr lang="en-US" sz="2200" b="1" i="1" dirty="0">
                <a:solidFill>
                  <a:schemeClr val="tx2"/>
                </a:solidFill>
                <a:latin typeface="Georgia"/>
                <a:cs typeface="Georgia"/>
              </a:rPr>
              <a:t>“Your word is very pure</a:t>
            </a:r>
          </a:p>
          <a:p>
            <a:pPr marL="457200" indent="-457200" fontAlgn="auto">
              <a:spcBef>
                <a:spcPts val="0"/>
              </a:spcBef>
              <a:spcAft>
                <a:spcPts val="0"/>
              </a:spcAft>
              <a:defRPr/>
            </a:pPr>
            <a:r>
              <a:rPr lang="en-US" sz="2200" b="1" i="1" dirty="0">
                <a:solidFill>
                  <a:schemeClr val="tx2"/>
                </a:solidFill>
                <a:latin typeface="Georgia"/>
                <a:cs typeface="Georgia"/>
              </a:rPr>
              <a:t>	  Therefore Your servant loves it” (Psalm 119:140)</a:t>
            </a:r>
            <a:endParaRPr lang="en-US" sz="2200" b="1" dirty="0">
              <a:solidFill>
                <a:schemeClr val="tx2"/>
              </a:solidFill>
              <a:latin typeface="Georgia"/>
              <a:cs typeface="Georgia"/>
            </a:endParaRPr>
          </a:p>
          <a:p>
            <a:pPr marL="457200" indent="-457200" fontAlgn="auto">
              <a:spcBef>
                <a:spcPts val="0"/>
              </a:spcBef>
              <a:spcAft>
                <a:spcPts val="0"/>
              </a:spcAft>
              <a:defRPr/>
            </a:pPr>
            <a:endParaRPr lang="en-US" sz="2400" dirty="0">
              <a:latin typeface="+mn-lt"/>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b="1" dirty="0" smtClean="0">
                <a:solidFill>
                  <a:srgbClr val="131D43"/>
                </a:solidFill>
                <a:latin typeface="Georgia"/>
                <a:cs typeface="Georgia"/>
              </a:rPr>
              <a:t>The Work of the Holy Spirit</a:t>
            </a:r>
            <a:br>
              <a:rPr b="1" dirty="0" smtClean="0">
                <a:solidFill>
                  <a:srgbClr val="131D43"/>
                </a:solidFill>
                <a:latin typeface="Georgia"/>
                <a:cs typeface="Georgia"/>
              </a:rPr>
            </a:br>
            <a:r>
              <a:rPr b="1" dirty="0" smtClean="0">
                <a:solidFill>
                  <a:srgbClr val="131D43"/>
                </a:solidFill>
                <a:latin typeface="Georgia"/>
                <a:cs typeface="Georgia"/>
              </a:rPr>
              <a:t>in the Counseling Process</a:t>
            </a:r>
            <a:endParaRPr lang="en-US" b="1" dirty="0">
              <a:solidFill>
                <a:srgbClr val="131D43"/>
              </a:solidFill>
              <a:latin typeface="Georgia"/>
              <a:cs typeface="Georgia"/>
            </a:endParaRPr>
          </a:p>
        </p:txBody>
      </p:sp>
      <p:sp>
        <p:nvSpPr>
          <p:cNvPr id="6" name="Footer Placeholder 5"/>
          <p:cNvSpPr>
            <a:spLocks noGrp="1"/>
          </p:cNvSpPr>
          <p:nvPr>
            <p:ph type="ftr" sz="quarter" idx="11"/>
          </p:nvPr>
        </p:nvSpPr>
        <p:spPr>
          <a:xfrm>
            <a:off x="2628900" y="6356350"/>
            <a:ext cx="3886200" cy="365125"/>
          </a:xfrm>
        </p:spPr>
        <p:txBody>
          <a:bodyPr/>
          <a:lstStyle/>
          <a:p>
            <a:pPr>
              <a:defRPr/>
            </a:pPr>
            <a:r>
              <a:rPr lang="en-US" dirty="0"/>
              <a:t>Copyright (</a:t>
            </a:r>
            <a:r>
              <a:rPr lang="en-US" dirty="0" err="1"/>
              <a:t>c</a:t>
            </a:r>
            <a:r>
              <a:rPr lang="en-US" dirty="0"/>
              <a:t>) Biblical Counseling Institute, LLC</a:t>
            </a:r>
          </a:p>
        </p:txBody>
      </p:sp>
      <p:sp>
        <p:nvSpPr>
          <p:cNvPr id="5" name="TextBox 4"/>
          <p:cNvSpPr txBox="1"/>
          <p:nvPr/>
        </p:nvSpPr>
        <p:spPr>
          <a:xfrm>
            <a:off x="0" y="1676400"/>
            <a:ext cx="9144000" cy="4708525"/>
          </a:xfrm>
          <a:prstGeom prst="rect">
            <a:avLst/>
          </a:prstGeom>
          <a:noFill/>
        </p:spPr>
        <p:txBody>
          <a:bodyPr>
            <a:spAutoFit/>
          </a:bodyPr>
          <a:lstStyle/>
          <a:p>
            <a:pPr fontAlgn="auto">
              <a:spcBef>
                <a:spcPts val="0"/>
              </a:spcBef>
              <a:spcAft>
                <a:spcPts val="0"/>
              </a:spcAft>
              <a:defRPr/>
            </a:pPr>
            <a:r>
              <a:rPr lang="en-US" sz="2000" dirty="0">
                <a:solidFill>
                  <a:schemeClr val="tx1">
                    <a:lumMod val="75000"/>
                    <a:lumOff val="25000"/>
                  </a:schemeClr>
                </a:solidFill>
                <a:latin typeface="Georgia"/>
                <a:cs typeface="Georgia"/>
              </a:rPr>
              <a:t>Whenever we are given a counseling assignment, there are always three people in the room…</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The Counselor</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The Counselee</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The Holy Spirit</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defRPr/>
            </a:pPr>
            <a:r>
              <a:rPr lang="en-US" sz="2000" dirty="0">
                <a:solidFill>
                  <a:schemeClr val="tx1">
                    <a:lumMod val="75000"/>
                    <a:lumOff val="25000"/>
                  </a:schemeClr>
                </a:solidFill>
                <a:latin typeface="Georgia"/>
                <a:cs typeface="Georgia"/>
              </a:rPr>
              <a:t>Because of this, our proximity to Christ and sensitivity to His Spirit become crucial. The condition of the counselor’s heart is key to hearing and responding to the leading of God, through His Spirit, directing and guiding our intervention.</a:t>
            </a:r>
          </a:p>
          <a:p>
            <a:pPr fontAlgn="auto">
              <a:spcBef>
                <a:spcPts val="0"/>
              </a:spcBef>
              <a:spcAft>
                <a:spcPts val="0"/>
              </a:spcAft>
              <a:defRPr/>
            </a:pPr>
            <a:endParaRPr lang="en-US" sz="2000" dirty="0">
              <a:solidFill>
                <a:schemeClr val="tx1">
                  <a:lumMod val="75000"/>
                  <a:lumOff val="25000"/>
                </a:schemeClr>
              </a:solidFill>
              <a:latin typeface="Georgia"/>
              <a:cs typeface="Georgia"/>
            </a:endParaRPr>
          </a:p>
          <a:p>
            <a:pPr fontAlgn="auto">
              <a:spcBef>
                <a:spcPts val="0"/>
              </a:spcBef>
              <a:spcAft>
                <a:spcPts val="0"/>
              </a:spcAft>
              <a:defRPr/>
            </a:pPr>
            <a:r>
              <a:rPr lang="en-US" sz="2000" dirty="0">
                <a:solidFill>
                  <a:schemeClr val="tx1">
                    <a:lumMod val="75000"/>
                    <a:lumOff val="25000"/>
                  </a:schemeClr>
                </a:solidFill>
                <a:latin typeface="Georgia"/>
                <a:cs typeface="Georgia"/>
              </a:rPr>
              <a:t>In the counseling process, the Holy Spirit speaks truth…</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To the Counselee</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To the Counselor</a:t>
            </a:r>
          </a:p>
          <a:p>
            <a:pPr fontAlgn="auto">
              <a:spcBef>
                <a:spcPts val="0"/>
              </a:spcBef>
              <a:spcAft>
                <a:spcPts val="0"/>
              </a:spcAft>
              <a:buFont typeface="Wingdings" charset="2"/>
              <a:buChar char="§"/>
              <a:defRPr/>
            </a:pPr>
            <a:r>
              <a:rPr lang="en-US" sz="2000" dirty="0">
                <a:solidFill>
                  <a:schemeClr val="tx1">
                    <a:lumMod val="75000"/>
                    <a:lumOff val="25000"/>
                  </a:schemeClr>
                </a:solidFill>
                <a:latin typeface="Georgia"/>
                <a:cs typeface="Georgia"/>
              </a:rPr>
              <a:t>And BOTH  are Transformed…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Blank Presentation">
  <a:themeElements>
    <a:clrScheme name="1_Blank Presentatio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99"/>
      </a:hlink>
      <a:folHlink>
        <a:srgbClr val="B2B2B2"/>
      </a:folHlink>
    </a:clrScheme>
    <a:fontScheme name="1_Blank Presentation">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alt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alt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1_Blank Presentati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Presentation 2">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Presentati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Presentation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7">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99"/>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3779</TotalTime>
  <Words>1844</Words>
  <Application>Microsoft Office PowerPoint</Application>
  <PresentationFormat>On-screen Show (4:3)</PresentationFormat>
  <Paragraphs>299</Paragraphs>
  <Slides>30</Slides>
  <Notes>30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Calibri</vt:lpstr>
      <vt:lpstr>Georgia</vt:lpstr>
      <vt:lpstr>Tahoma</vt:lpstr>
      <vt:lpstr>Times New Roman</vt:lpstr>
      <vt:lpstr>Wingdings</vt:lpstr>
      <vt:lpstr>Office Theme</vt:lpstr>
      <vt:lpstr>1_Blank Presentation</vt:lpstr>
      <vt:lpstr>PowerPoint Presentation</vt:lpstr>
      <vt:lpstr>Biblical Counseling  with Individuals </vt:lpstr>
      <vt:lpstr>The Occasion of Biblical Counseling</vt:lpstr>
      <vt:lpstr>The Occasion of Biblical Counseling</vt:lpstr>
      <vt:lpstr>Scriptural Foundation</vt:lpstr>
      <vt:lpstr>PowerPoint Presentation</vt:lpstr>
      <vt:lpstr>PowerPoint Presentation</vt:lpstr>
      <vt:lpstr>Requirements  of a Biblical Counselor</vt:lpstr>
      <vt:lpstr>The Work of the Holy Spirit in the Counseling Process</vt:lpstr>
      <vt:lpstr>PowerPoint Presentation</vt:lpstr>
      <vt:lpstr>PowerPoint Presentation</vt:lpstr>
      <vt:lpstr>PowerPoint Presentation</vt:lpstr>
      <vt:lpstr>The last time I encountered a challenging situation my behavior demonstrated:</vt:lpstr>
      <vt:lpstr>Biblical Assessment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Initial Steps of  Biblical Intervention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Biblical Counseling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Biblical Counseling  with Individuals</dc:title>
  <dc:creator>Ab Abercrombie</dc:creator>
  <cp:lastModifiedBy>James Creamer</cp:lastModifiedBy>
  <cp:revision>60</cp:revision>
  <cp:lastPrinted>2014-05-19T21:01:54Z</cp:lastPrinted>
  <dcterms:created xsi:type="dcterms:W3CDTF">2010-11-04T16:37:59Z</dcterms:created>
  <dcterms:modified xsi:type="dcterms:W3CDTF">2014-05-19T23:21:53Z</dcterms:modified>
</cp:coreProperties>
</file>