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handoutMasterIdLst>
    <p:handoutMasterId r:id="rId23"/>
  </p:handoutMasterIdLst>
  <p:sldIdLst>
    <p:sldId id="256" r:id="rId3"/>
    <p:sldId id="276" r:id="rId4"/>
    <p:sldId id="277" r:id="rId5"/>
    <p:sldId id="278" r:id="rId6"/>
    <p:sldId id="279" r:id="rId7"/>
    <p:sldId id="280" r:id="rId8"/>
    <p:sldId id="282" r:id="rId9"/>
    <p:sldId id="281" r:id="rId10"/>
    <p:sldId id="283" r:id="rId11"/>
    <p:sldId id="284" r:id="rId12"/>
    <p:sldId id="285" r:id="rId13"/>
    <p:sldId id="286" r:id="rId14"/>
    <p:sldId id="287" r:id="rId15"/>
    <p:sldId id="288" r:id="rId16"/>
    <p:sldId id="289" r:id="rId17"/>
    <p:sldId id="290" r:id="rId18"/>
    <p:sldId id="291" r:id="rId19"/>
    <p:sldId id="292" r:id="rId20"/>
    <p:sldId id="293"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0" y="-6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095EB58-F496-4A28-A0ED-49CF057AB2DA}" type="datetimeFigureOut">
              <a:rPr lang="en-US" smtClean="0"/>
              <a:t>3/17/2014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2948671-59C0-44E7-9C7C-4CF2D21E8B00}" type="slidenum">
              <a:rPr lang="en-US" smtClean="0"/>
              <a:t>‹#›</a:t>
            </a:fld>
            <a:endParaRPr lang="en-US"/>
          </a:p>
        </p:txBody>
      </p:sp>
    </p:spTree>
    <p:extLst>
      <p:ext uri="{BB962C8B-B14F-4D97-AF65-F5344CB8AC3E}">
        <p14:creationId xmlns:p14="http://schemas.microsoft.com/office/powerpoint/2010/main" val="1728844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9B5FAA-C327-4BD9-B96D-232732569A8B}" type="datetimeFigureOut">
              <a:rPr lang="en-US" smtClean="0"/>
              <a:t>3/17/2014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3988AB-A07F-45B5-8AF6-B517702A3A8D}" type="slidenum">
              <a:rPr lang="en-US" smtClean="0"/>
              <a:t>‹#›</a:t>
            </a:fld>
            <a:endParaRPr lang="en-US"/>
          </a:p>
        </p:txBody>
      </p:sp>
    </p:spTree>
    <p:extLst>
      <p:ext uri="{BB962C8B-B14F-4D97-AF65-F5344CB8AC3E}">
        <p14:creationId xmlns:p14="http://schemas.microsoft.com/office/powerpoint/2010/main" val="1619147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a:t>
            </a:fld>
            <a:endParaRPr lang="en-US"/>
          </a:p>
        </p:txBody>
      </p:sp>
    </p:spTree>
    <p:extLst>
      <p:ext uri="{BB962C8B-B14F-4D97-AF65-F5344CB8AC3E}">
        <p14:creationId xmlns:p14="http://schemas.microsoft.com/office/powerpoint/2010/main" val="663067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10</a:t>
            </a:fld>
            <a:endParaRPr lang="en-US"/>
          </a:p>
        </p:txBody>
      </p:sp>
    </p:spTree>
    <p:extLst>
      <p:ext uri="{BB962C8B-B14F-4D97-AF65-F5344CB8AC3E}">
        <p14:creationId xmlns:p14="http://schemas.microsoft.com/office/powerpoint/2010/main" val="129342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11</a:t>
            </a:fld>
            <a:endParaRPr lang="en-US"/>
          </a:p>
        </p:txBody>
      </p:sp>
    </p:spTree>
    <p:extLst>
      <p:ext uri="{BB962C8B-B14F-4D97-AF65-F5344CB8AC3E}">
        <p14:creationId xmlns:p14="http://schemas.microsoft.com/office/powerpoint/2010/main" val="174102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12</a:t>
            </a:fld>
            <a:endParaRPr lang="en-US"/>
          </a:p>
        </p:txBody>
      </p:sp>
    </p:spTree>
    <p:extLst>
      <p:ext uri="{BB962C8B-B14F-4D97-AF65-F5344CB8AC3E}">
        <p14:creationId xmlns:p14="http://schemas.microsoft.com/office/powerpoint/2010/main" val="17410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13</a:t>
            </a:fld>
            <a:endParaRPr lang="en-US"/>
          </a:p>
        </p:txBody>
      </p:sp>
    </p:spTree>
    <p:extLst>
      <p:ext uri="{BB962C8B-B14F-4D97-AF65-F5344CB8AC3E}">
        <p14:creationId xmlns:p14="http://schemas.microsoft.com/office/powerpoint/2010/main" val="4280006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14</a:t>
            </a:fld>
            <a:endParaRPr lang="en-US"/>
          </a:p>
        </p:txBody>
      </p:sp>
    </p:spTree>
    <p:extLst>
      <p:ext uri="{BB962C8B-B14F-4D97-AF65-F5344CB8AC3E}">
        <p14:creationId xmlns:p14="http://schemas.microsoft.com/office/powerpoint/2010/main" val="4280006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15</a:t>
            </a:fld>
            <a:endParaRPr lang="en-US"/>
          </a:p>
        </p:txBody>
      </p:sp>
    </p:spTree>
    <p:extLst>
      <p:ext uri="{BB962C8B-B14F-4D97-AF65-F5344CB8AC3E}">
        <p14:creationId xmlns:p14="http://schemas.microsoft.com/office/powerpoint/2010/main" val="3556661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16</a:t>
            </a:fld>
            <a:endParaRPr lang="en-US"/>
          </a:p>
        </p:txBody>
      </p:sp>
    </p:spTree>
    <p:extLst>
      <p:ext uri="{BB962C8B-B14F-4D97-AF65-F5344CB8AC3E}">
        <p14:creationId xmlns:p14="http://schemas.microsoft.com/office/powerpoint/2010/main" val="35566616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17</a:t>
            </a:fld>
            <a:endParaRPr lang="en-US"/>
          </a:p>
        </p:txBody>
      </p:sp>
    </p:spTree>
    <p:extLst>
      <p:ext uri="{BB962C8B-B14F-4D97-AF65-F5344CB8AC3E}">
        <p14:creationId xmlns:p14="http://schemas.microsoft.com/office/powerpoint/2010/main" val="35566616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3988AB-A07F-45B5-8AF6-B517702A3A8D}" type="slidenum">
              <a:rPr lang="en-US" smtClean="0"/>
              <a:t>18</a:t>
            </a:fld>
            <a:endParaRPr lang="en-US"/>
          </a:p>
        </p:txBody>
      </p:sp>
    </p:spTree>
    <p:extLst>
      <p:ext uri="{BB962C8B-B14F-4D97-AF65-F5344CB8AC3E}">
        <p14:creationId xmlns:p14="http://schemas.microsoft.com/office/powerpoint/2010/main" val="3556661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3988AB-A07F-45B5-8AF6-B517702A3A8D}" type="slidenum">
              <a:rPr lang="en-US" smtClean="0"/>
              <a:t>19</a:t>
            </a:fld>
            <a:endParaRPr lang="en-US"/>
          </a:p>
        </p:txBody>
      </p:sp>
    </p:spTree>
    <p:extLst>
      <p:ext uri="{BB962C8B-B14F-4D97-AF65-F5344CB8AC3E}">
        <p14:creationId xmlns:p14="http://schemas.microsoft.com/office/powerpoint/2010/main" val="3556661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2</a:t>
            </a:fld>
            <a:endParaRPr lang="en-US"/>
          </a:p>
        </p:txBody>
      </p:sp>
    </p:spTree>
    <p:extLst>
      <p:ext uri="{BB962C8B-B14F-4D97-AF65-F5344CB8AC3E}">
        <p14:creationId xmlns:p14="http://schemas.microsoft.com/office/powerpoint/2010/main" val="929272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3</a:t>
            </a:fld>
            <a:endParaRPr lang="en-US"/>
          </a:p>
        </p:txBody>
      </p:sp>
    </p:spTree>
    <p:extLst>
      <p:ext uri="{BB962C8B-B14F-4D97-AF65-F5344CB8AC3E}">
        <p14:creationId xmlns:p14="http://schemas.microsoft.com/office/powerpoint/2010/main" val="292847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4</a:t>
            </a:fld>
            <a:endParaRPr lang="en-US"/>
          </a:p>
        </p:txBody>
      </p:sp>
    </p:spTree>
    <p:extLst>
      <p:ext uri="{BB962C8B-B14F-4D97-AF65-F5344CB8AC3E}">
        <p14:creationId xmlns:p14="http://schemas.microsoft.com/office/powerpoint/2010/main" val="2255290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5</a:t>
            </a:fld>
            <a:endParaRPr lang="en-US"/>
          </a:p>
        </p:txBody>
      </p:sp>
    </p:spTree>
    <p:extLst>
      <p:ext uri="{BB962C8B-B14F-4D97-AF65-F5344CB8AC3E}">
        <p14:creationId xmlns:p14="http://schemas.microsoft.com/office/powerpoint/2010/main" val="175388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6</a:t>
            </a:fld>
            <a:endParaRPr lang="en-US"/>
          </a:p>
        </p:txBody>
      </p:sp>
    </p:spTree>
    <p:extLst>
      <p:ext uri="{BB962C8B-B14F-4D97-AF65-F5344CB8AC3E}">
        <p14:creationId xmlns:p14="http://schemas.microsoft.com/office/powerpoint/2010/main" val="175388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7</a:t>
            </a:fld>
            <a:endParaRPr lang="en-US"/>
          </a:p>
        </p:txBody>
      </p:sp>
    </p:spTree>
    <p:extLst>
      <p:ext uri="{BB962C8B-B14F-4D97-AF65-F5344CB8AC3E}">
        <p14:creationId xmlns:p14="http://schemas.microsoft.com/office/powerpoint/2010/main" val="1704918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8</a:t>
            </a:fld>
            <a:endParaRPr lang="en-US"/>
          </a:p>
        </p:txBody>
      </p:sp>
    </p:spTree>
    <p:extLst>
      <p:ext uri="{BB962C8B-B14F-4D97-AF65-F5344CB8AC3E}">
        <p14:creationId xmlns:p14="http://schemas.microsoft.com/office/powerpoint/2010/main" val="1704918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9</a:t>
            </a:fld>
            <a:endParaRPr lang="en-US"/>
          </a:p>
        </p:txBody>
      </p:sp>
    </p:spTree>
    <p:extLst>
      <p:ext uri="{BB962C8B-B14F-4D97-AF65-F5344CB8AC3E}">
        <p14:creationId xmlns:p14="http://schemas.microsoft.com/office/powerpoint/2010/main" val="1293425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31203333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2855671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32571317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611006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41311318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7F70A6-491A-4CC8-AECA-A5BF90881F4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22114534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7F70A6-491A-4CC8-AECA-A5BF90881F4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942061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7F70A6-491A-4CC8-AECA-A5BF90881F49}" type="datetimeFigureOut">
              <a:rPr lang="en-US" smtClean="0"/>
              <a:t>3/17/2014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376753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7F70A6-491A-4CC8-AECA-A5BF90881F49}" type="datetimeFigureOut">
              <a:rPr lang="en-US" smtClean="0"/>
              <a:t>3/17/2014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1271820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F70A6-491A-4CC8-AECA-A5BF90881F49}" type="datetimeFigureOut">
              <a:rPr lang="en-US" smtClean="0"/>
              <a:t>3/17/2014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14603279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F70A6-491A-4CC8-AECA-A5BF90881F4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81850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66373821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F70A6-491A-4CC8-AECA-A5BF90881F4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350371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3646961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35787990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376757-6C08-4808-B16B-B11B2E785E29}" type="datetimeFigureOut">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853843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376757-6C08-4808-B16B-B11B2E785E2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94227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376757-6C08-4808-B16B-B11B2E785E29}" type="datetimeFigureOut">
              <a:rPr lang="en-US" smtClean="0"/>
              <a:t>3/17/2014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240186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376757-6C08-4808-B16B-B11B2E785E29}" type="datetimeFigureOut">
              <a:rPr lang="en-US" smtClean="0"/>
              <a:t>3/17/2014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25071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76757-6C08-4808-B16B-B11B2E785E29}" type="datetimeFigureOut">
              <a:rPr lang="en-US" smtClean="0"/>
              <a:t>3/17/2014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332222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6757-6C08-4808-B16B-B11B2E785E2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77957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6757-6C08-4808-B16B-B11B2E785E29}" type="datetimeFigureOut">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567238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76757-6C08-4808-B16B-B11B2E785E29}" type="datetimeFigureOut">
              <a:rPr lang="en-US" smtClean="0"/>
              <a:t>3/17/2014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25FE99-9BA4-4B7B-919E-04A3AAB3C6D3}" type="slidenum">
              <a:rPr lang="en-US" smtClean="0"/>
              <a:t>‹#›</a:t>
            </a:fld>
            <a:endParaRPr lang="en-US"/>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74" y="-23509"/>
            <a:ext cx="9145774" cy="6881509"/>
          </a:xfrm>
          <a:prstGeom prst="rect">
            <a:avLst/>
          </a:prstGeom>
        </p:spPr>
      </p:pic>
    </p:spTree>
    <p:extLst>
      <p:ext uri="{BB962C8B-B14F-4D97-AF65-F5344CB8AC3E}">
        <p14:creationId xmlns:p14="http://schemas.microsoft.com/office/powerpoint/2010/main" val="3162271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70A6-491A-4CC8-AECA-A5BF90881F49}" type="datetimeFigureOut">
              <a:rPr lang="en-US" smtClean="0"/>
              <a:t>3/17/2014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FBC4E-4790-4242-A2B3-8E0910329C66}" type="slidenum">
              <a:rPr lang="en-US" smtClean="0"/>
              <a:t>‹#›</a:t>
            </a:fld>
            <a:endParaRPr lang="en-US"/>
          </a:p>
        </p:txBody>
      </p:sp>
      <p:pic>
        <p:nvPicPr>
          <p:cNvPr id="7" name="Picture 6"/>
          <p:cNvPicPr>
            <a:picLocks noChangeAspect="1"/>
          </p:cNvPicPr>
          <p:nvPr userDrawn="1"/>
        </p:nvPicPr>
        <p:blipFill>
          <a:blip r:embed="rId13">
            <a:extLst>
              <a:ext uri="{BEBA8EAE-BF5A-486C-A8C5-ECC9F3942E4B}">
                <a14:imgProps xmlns:a14="http://schemas.microsoft.com/office/drawing/2010/main">
                  <a14:imgLayer r:embed="rId14">
                    <a14:imgEffect>
                      <a14:brightnessContrast bright="56000"/>
                    </a14:imgEffect>
                  </a14:imgLayer>
                </a14:imgProps>
              </a:ex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70253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34519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Teaching</a:t>
            </a:r>
            <a:endParaRPr lang="en-US" dirty="0"/>
          </a:p>
        </p:txBody>
      </p:sp>
      <p:sp>
        <p:nvSpPr>
          <p:cNvPr id="3" name="Content Placeholder 2"/>
          <p:cNvSpPr>
            <a:spLocks noGrp="1"/>
          </p:cNvSpPr>
          <p:nvPr>
            <p:ph idx="1"/>
          </p:nvPr>
        </p:nvSpPr>
        <p:spPr/>
        <p:txBody>
          <a:bodyPr/>
          <a:lstStyle/>
          <a:p>
            <a:r>
              <a:rPr lang="en-US" dirty="0" smtClean="0"/>
              <a:t>God’s Word teaches us how to handle every situation we encounter in life.</a:t>
            </a:r>
          </a:p>
          <a:p>
            <a:pPr lvl="1"/>
            <a:r>
              <a:rPr lang="en-US" dirty="0" smtClean="0"/>
              <a:t>Those who have suffered a loss</a:t>
            </a:r>
          </a:p>
          <a:p>
            <a:pPr lvl="2"/>
            <a:r>
              <a:rPr lang="en-US" dirty="0" smtClean="0"/>
              <a:t>Death</a:t>
            </a:r>
          </a:p>
          <a:p>
            <a:pPr lvl="2"/>
            <a:r>
              <a:rPr lang="en-US" dirty="0" smtClean="0"/>
              <a:t>Job</a:t>
            </a:r>
          </a:p>
          <a:p>
            <a:pPr lvl="2"/>
            <a:r>
              <a:rPr lang="en-US" dirty="0" smtClean="0"/>
              <a:t>Health</a:t>
            </a:r>
          </a:p>
          <a:p>
            <a:pPr lvl="2"/>
            <a:r>
              <a:rPr lang="en-US" dirty="0" smtClean="0"/>
              <a:t>Financial </a:t>
            </a:r>
          </a:p>
        </p:txBody>
      </p:sp>
    </p:spTree>
    <p:extLst>
      <p:ext uri="{BB962C8B-B14F-4D97-AF65-F5344CB8AC3E}">
        <p14:creationId xmlns:p14="http://schemas.microsoft.com/office/powerpoint/2010/main" val="18764176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Reproof</a:t>
            </a:r>
            <a:endParaRPr lang="en-US" dirty="0"/>
          </a:p>
        </p:txBody>
      </p:sp>
      <p:sp>
        <p:nvSpPr>
          <p:cNvPr id="3" name="Content Placeholder 2"/>
          <p:cNvSpPr>
            <a:spLocks noGrp="1"/>
          </p:cNvSpPr>
          <p:nvPr>
            <p:ph idx="1"/>
          </p:nvPr>
        </p:nvSpPr>
        <p:spPr/>
        <p:txBody>
          <a:bodyPr>
            <a:normAutofit lnSpcReduction="10000"/>
          </a:bodyPr>
          <a:lstStyle/>
          <a:p>
            <a:r>
              <a:rPr lang="en-US" dirty="0" smtClean="0"/>
              <a:t>God’s Word exposes the source of the wrong ways we choose to deal with life.</a:t>
            </a:r>
          </a:p>
          <a:p>
            <a:pPr lvl="1"/>
            <a:r>
              <a:rPr lang="en-US" baseline="30000" dirty="0"/>
              <a:t>12 </a:t>
            </a:r>
            <a:r>
              <a:rPr lang="en-US" dirty="0"/>
              <a:t> For the word of God is living and active, sharper than any two-edged sword, piercing to the division of soul and of spirit, of joints and of marrow, and discerning the thoughts and intentions of the heart. </a:t>
            </a:r>
            <a:r>
              <a:rPr lang="en-US" baseline="30000" dirty="0"/>
              <a:t>13 </a:t>
            </a:r>
            <a:r>
              <a:rPr lang="en-US" dirty="0"/>
              <a:t> And no creature is hidden from his sight, but all are naked and exposed to the eyes of him to whom we must give account. </a:t>
            </a:r>
            <a:br>
              <a:rPr lang="en-US" dirty="0"/>
            </a:br>
            <a:r>
              <a:rPr lang="en-US" dirty="0"/>
              <a:t>Hebrews 4:12-13 (ESV) </a:t>
            </a:r>
          </a:p>
        </p:txBody>
      </p:sp>
    </p:spTree>
    <p:extLst>
      <p:ext uri="{BB962C8B-B14F-4D97-AF65-F5344CB8AC3E}">
        <p14:creationId xmlns:p14="http://schemas.microsoft.com/office/powerpoint/2010/main" val="1641758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Reproof</a:t>
            </a:r>
            <a:endParaRPr lang="en-US" dirty="0"/>
          </a:p>
        </p:txBody>
      </p:sp>
      <p:sp>
        <p:nvSpPr>
          <p:cNvPr id="3" name="Content Placeholder 2"/>
          <p:cNvSpPr>
            <a:spLocks noGrp="1"/>
          </p:cNvSpPr>
          <p:nvPr>
            <p:ph idx="1"/>
          </p:nvPr>
        </p:nvSpPr>
        <p:spPr/>
        <p:txBody>
          <a:bodyPr>
            <a:normAutofit lnSpcReduction="10000"/>
          </a:bodyPr>
          <a:lstStyle/>
          <a:p>
            <a:r>
              <a:rPr lang="en-US" dirty="0" smtClean="0"/>
              <a:t>God’s Word exposes the source of the wrong ways we choose to deal with life. (This is where we take the Word of God and lay it alongside the person’s behavior and let them observe the difference.)</a:t>
            </a:r>
          </a:p>
          <a:p>
            <a:pPr lvl="1"/>
            <a:r>
              <a:rPr lang="en-US" dirty="0" smtClean="0"/>
              <a:t>Ignorance</a:t>
            </a:r>
          </a:p>
          <a:p>
            <a:pPr lvl="1"/>
            <a:r>
              <a:rPr lang="en-US" dirty="0" smtClean="0"/>
              <a:t>Resistance</a:t>
            </a:r>
          </a:p>
          <a:p>
            <a:pPr lvl="1"/>
            <a:r>
              <a:rPr lang="en-US" dirty="0" smtClean="0"/>
              <a:t>Rebellion</a:t>
            </a:r>
          </a:p>
          <a:p>
            <a:pPr lvl="1"/>
            <a:r>
              <a:rPr lang="en-US" dirty="0" smtClean="0"/>
              <a:t>Claim of unique </a:t>
            </a:r>
            <a:r>
              <a:rPr lang="en-US" dirty="0"/>
              <a:t>situations</a:t>
            </a:r>
          </a:p>
        </p:txBody>
      </p:sp>
    </p:spTree>
    <p:extLst>
      <p:ext uri="{BB962C8B-B14F-4D97-AF65-F5344CB8AC3E}">
        <p14:creationId xmlns:p14="http://schemas.microsoft.com/office/powerpoint/2010/main" val="3896546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Correction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God’s Word teaches us how to bring remedy to our sinful condition.</a:t>
            </a:r>
          </a:p>
          <a:p>
            <a:pPr lvl="1"/>
            <a:r>
              <a:rPr lang="en-US" baseline="30000" dirty="0"/>
              <a:t>21 </a:t>
            </a:r>
            <a:r>
              <a:rPr lang="en-US" dirty="0"/>
              <a:t> She will bear a son, and you shall call his name Jesus, for he will save his people from their sins.” </a:t>
            </a:r>
            <a:br>
              <a:rPr lang="en-US" dirty="0"/>
            </a:br>
            <a:r>
              <a:rPr lang="en-US" dirty="0"/>
              <a:t>Matthew 1:21 (ESV) </a:t>
            </a:r>
            <a:br>
              <a:rPr lang="en-US" dirty="0"/>
            </a:br>
            <a:endParaRPr lang="en-US" dirty="0" smtClean="0"/>
          </a:p>
          <a:p>
            <a:pPr lvl="1"/>
            <a:r>
              <a:rPr lang="en-US" baseline="30000" dirty="0"/>
              <a:t>10 </a:t>
            </a:r>
            <a:r>
              <a:rPr lang="en-US" dirty="0"/>
              <a:t> For godly grief produces a repentance that leads to salvation without regret, whereas worldly grief produces death. </a:t>
            </a:r>
            <a:br>
              <a:rPr lang="en-US" dirty="0"/>
            </a:br>
            <a:r>
              <a:rPr lang="en-US" dirty="0"/>
              <a:t>2 Corinthians 7:10 (ESV) </a:t>
            </a:r>
            <a:br>
              <a:rPr lang="en-US" dirty="0"/>
            </a:br>
            <a:endParaRPr lang="en-US" dirty="0"/>
          </a:p>
        </p:txBody>
      </p:sp>
    </p:spTree>
    <p:extLst>
      <p:ext uri="{BB962C8B-B14F-4D97-AF65-F5344CB8AC3E}">
        <p14:creationId xmlns:p14="http://schemas.microsoft.com/office/powerpoint/2010/main" val="2803681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Correction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God’s Word teaches us how to bring remedy to our sinful condition.</a:t>
            </a:r>
          </a:p>
          <a:p>
            <a:pPr lvl="1"/>
            <a:r>
              <a:rPr lang="en-US" baseline="30000" dirty="0"/>
              <a:t>9 </a:t>
            </a:r>
            <a:r>
              <a:rPr lang="en-US" dirty="0"/>
              <a:t> If we confess our sins, he is faithful and just to forgive us our sins and to cleanse us from all unrighteousness. </a:t>
            </a:r>
            <a:br>
              <a:rPr lang="en-US" dirty="0"/>
            </a:br>
            <a:r>
              <a:rPr lang="en-US" dirty="0"/>
              <a:t>1 John 1:9 (ESV) </a:t>
            </a:r>
            <a:endParaRPr lang="en-US" dirty="0" smtClean="0"/>
          </a:p>
          <a:p>
            <a:pPr lvl="1"/>
            <a:r>
              <a:rPr lang="en-US" baseline="30000" dirty="0"/>
              <a:t>23 </a:t>
            </a:r>
            <a:r>
              <a:rPr lang="en-US" dirty="0"/>
              <a:t> So if you are offering your gift at the altar and there remember that your brother has something against you, </a:t>
            </a:r>
            <a:r>
              <a:rPr lang="en-US" baseline="30000" dirty="0"/>
              <a:t>24 </a:t>
            </a:r>
            <a:r>
              <a:rPr lang="en-US" dirty="0"/>
              <a:t> leave your gift there before the altar and go. First be reconciled to your brother, and then come and offer your gift. </a:t>
            </a:r>
            <a:br>
              <a:rPr lang="en-US" dirty="0"/>
            </a:br>
            <a:r>
              <a:rPr lang="en-US" dirty="0"/>
              <a:t>Matthew 5:23-24 (ESV) </a:t>
            </a:r>
          </a:p>
        </p:txBody>
      </p:sp>
    </p:spTree>
    <p:extLst>
      <p:ext uri="{BB962C8B-B14F-4D97-AF65-F5344CB8AC3E}">
        <p14:creationId xmlns:p14="http://schemas.microsoft.com/office/powerpoint/2010/main" val="1785591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Sustaining Obedience</a:t>
            </a:r>
            <a:endParaRPr lang="en-US" dirty="0"/>
          </a:p>
        </p:txBody>
      </p:sp>
      <p:sp>
        <p:nvSpPr>
          <p:cNvPr id="3" name="Content Placeholder 2"/>
          <p:cNvSpPr>
            <a:spLocks noGrp="1"/>
          </p:cNvSpPr>
          <p:nvPr>
            <p:ph idx="1"/>
          </p:nvPr>
        </p:nvSpPr>
        <p:spPr/>
        <p:txBody>
          <a:bodyPr>
            <a:normAutofit fontScale="62500" lnSpcReduction="20000"/>
          </a:bodyPr>
          <a:lstStyle/>
          <a:p>
            <a:r>
              <a:rPr lang="en-US" sz="4000" dirty="0" smtClean="0"/>
              <a:t>God’s Word teaches us how to consistently practice godly living.</a:t>
            </a:r>
          </a:p>
          <a:p>
            <a:pPr lvl="1"/>
            <a:r>
              <a:rPr lang="en-US" sz="3400" baseline="30000" dirty="0"/>
              <a:t>3 </a:t>
            </a:r>
            <a:r>
              <a:rPr lang="en-US" sz="3400" dirty="0"/>
              <a:t> His divine power has granted to us all things that pertain to life and godliness, through the knowledge of him who called us to his own glory and excellence, </a:t>
            </a:r>
            <a:r>
              <a:rPr lang="en-US" sz="3400" baseline="30000" dirty="0"/>
              <a:t>4 </a:t>
            </a:r>
            <a:r>
              <a:rPr lang="en-US" sz="3400" dirty="0"/>
              <a:t> by which he has granted to us his precious and very great promises, so that through them you may become partakers of the divine nature, having escaped from the corruption that is in the world because of sinful desire. </a:t>
            </a:r>
            <a:r>
              <a:rPr lang="en-US" sz="3400" baseline="30000" dirty="0"/>
              <a:t>5 </a:t>
            </a:r>
            <a:r>
              <a:rPr lang="en-US" sz="3400" dirty="0"/>
              <a:t> For this very reason, make every effort to supplement your faith with virtue, and virtue with knowledge, </a:t>
            </a:r>
            <a:r>
              <a:rPr lang="en-US" sz="3400" baseline="30000" dirty="0"/>
              <a:t>6 </a:t>
            </a:r>
            <a:r>
              <a:rPr lang="en-US" sz="3400" dirty="0"/>
              <a:t> and knowledge with self-control, and self-control with steadfastness, and steadfastness with godliness, </a:t>
            </a:r>
            <a:r>
              <a:rPr lang="en-US" sz="3400" baseline="30000" dirty="0"/>
              <a:t>7 </a:t>
            </a:r>
            <a:r>
              <a:rPr lang="en-US" sz="3400" dirty="0"/>
              <a:t> and godliness with brotherly affection, and brotherly affection with love. </a:t>
            </a:r>
            <a:r>
              <a:rPr lang="en-US" sz="3400" baseline="30000" dirty="0"/>
              <a:t>8 </a:t>
            </a:r>
            <a:r>
              <a:rPr lang="en-US" sz="3400" dirty="0"/>
              <a:t> For if these qualities are yours and are increasing, they keep you from being ineffective or unfruitful in the knowledge of our Lord Jesus Christ. </a:t>
            </a:r>
            <a:br>
              <a:rPr lang="en-US" sz="3400" dirty="0"/>
            </a:br>
            <a:r>
              <a:rPr lang="en-US" sz="3400" dirty="0"/>
              <a:t>2 Peter 1:3-8 (ESV) </a:t>
            </a:r>
          </a:p>
        </p:txBody>
      </p:sp>
    </p:spTree>
    <p:extLst>
      <p:ext uri="{BB962C8B-B14F-4D97-AF65-F5344CB8AC3E}">
        <p14:creationId xmlns:p14="http://schemas.microsoft.com/office/powerpoint/2010/main" val="33937505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Sustaining Obedience</a:t>
            </a:r>
            <a:endParaRPr lang="en-US" dirty="0"/>
          </a:p>
        </p:txBody>
      </p:sp>
      <p:sp>
        <p:nvSpPr>
          <p:cNvPr id="3" name="Content Placeholder 2"/>
          <p:cNvSpPr>
            <a:spLocks noGrp="1"/>
          </p:cNvSpPr>
          <p:nvPr>
            <p:ph idx="1"/>
          </p:nvPr>
        </p:nvSpPr>
        <p:spPr/>
        <p:txBody>
          <a:bodyPr>
            <a:normAutofit/>
          </a:bodyPr>
          <a:lstStyle/>
          <a:p>
            <a:r>
              <a:rPr lang="en-US" sz="4000" dirty="0" smtClean="0"/>
              <a:t>God’s Word teaches us how to consistently practice godly living.</a:t>
            </a:r>
          </a:p>
          <a:p>
            <a:pPr lvl="1"/>
            <a:r>
              <a:rPr lang="en-US" sz="2400" baseline="30000" dirty="0"/>
              <a:t>12 </a:t>
            </a:r>
            <a:r>
              <a:rPr lang="en-US" sz="2400" dirty="0"/>
              <a:t> Let not sin therefore reign in your mortal body, to make you obey its passions. </a:t>
            </a:r>
            <a:r>
              <a:rPr lang="en-US" sz="2400" baseline="30000" dirty="0"/>
              <a:t>13 </a:t>
            </a:r>
            <a:r>
              <a:rPr lang="en-US" sz="2400" dirty="0"/>
              <a:t> Do not present your members to sin as instruments for unrighteousness, but present yourselves to God as those who have been brought from death to life, and your members to God as instruments for righteousness. </a:t>
            </a:r>
            <a:r>
              <a:rPr lang="en-US" sz="2400" baseline="30000" dirty="0"/>
              <a:t>14 </a:t>
            </a:r>
            <a:r>
              <a:rPr lang="en-US" sz="2400" dirty="0"/>
              <a:t> For sin will have no dominion over you, since you are not under law but under grace. </a:t>
            </a:r>
            <a:br>
              <a:rPr lang="en-US" sz="2400" dirty="0"/>
            </a:br>
            <a:r>
              <a:rPr lang="en-US" sz="2400" dirty="0"/>
              <a:t>Romans 6:12-14 (ESV) </a:t>
            </a:r>
            <a:endParaRPr lang="en-US" sz="3400" dirty="0"/>
          </a:p>
        </p:txBody>
      </p:sp>
    </p:spTree>
    <p:extLst>
      <p:ext uri="{BB962C8B-B14F-4D97-AF65-F5344CB8AC3E}">
        <p14:creationId xmlns:p14="http://schemas.microsoft.com/office/powerpoint/2010/main" val="914934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Sustaining Obedience</a:t>
            </a:r>
            <a:endParaRPr lang="en-US" dirty="0"/>
          </a:p>
        </p:txBody>
      </p:sp>
      <p:sp>
        <p:nvSpPr>
          <p:cNvPr id="3" name="Content Placeholder 2"/>
          <p:cNvSpPr>
            <a:spLocks noGrp="1"/>
          </p:cNvSpPr>
          <p:nvPr>
            <p:ph idx="1"/>
          </p:nvPr>
        </p:nvSpPr>
        <p:spPr/>
        <p:txBody>
          <a:bodyPr>
            <a:normAutofit/>
          </a:bodyPr>
          <a:lstStyle/>
          <a:p>
            <a:r>
              <a:rPr lang="en-US" sz="4000" dirty="0" smtClean="0"/>
              <a:t>God’s Word teaches us how to consistently practice godly living.</a:t>
            </a:r>
          </a:p>
          <a:p>
            <a:pPr lvl="1"/>
            <a:r>
              <a:rPr lang="en-US" sz="2400" baseline="30000" dirty="0"/>
              <a:t>3 </a:t>
            </a:r>
            <a:r>
              <a:rPr lang="en-US" sz="2400" dirty="0"/>
              <a:t> For the time that is past suffices for doing what the Gentiles want to do, living in sensuality, passions, drunkenness, orgies, drinking parties, and lawless idolatry. </a:t>
            </a:r>
            <a:r>
              <a:rPr lang="en-US" sz="2400" baseline="30000" dirty="0"/>
              <a:t>4 </a:t>
            </a:r>
            <a:r>
              <a:rPr lang="en-US" sz="2400" dirty="0"/>
              <a:t> With respect to this they are surprised when you do not join them in the same flood of debauchery, and they malign you; </a:t>
            </a:r>
            <a:r>
              <a:rPr lang="en-US" sz="2400" baseline="30000" dirty="0"/>
              <a:t>5 </a:t>
            </a:r>
            <a:r>
              <a:rPr lang="en-US" sz="2400" dirty="0"/>
              <a:t> but they will give account to him who is ready to judge the living and the dead. </a:t>
            </a:r>
            <a:br>
              <a:rPr lang="en-US" sz="2400" dirty="0"/>
            </a:br>
            <a:r>
              <a:rPr lang="en-US" sz="2400" dirty="0"/>
              <a:t>1 Peter 4:3-5 (ESV) </a:t>
            </a:r>
            <a:endParaRPr lang="en-US" sz="3400" dirty="0"/>
          </a:p>
        </p:txBody>
      </p:sp>
    </p:spTree>
    <p:extLst>
      <p:ext uri="{BB962C8B-B14F-4D97-AF65-F5344CB8AC3E}">
        <p14:creationId xmlns:p14="http://schemas.microsoft.com/office/powerpoint/2010/main" val="2613159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Sustaining Obedience</a:t>
            </a:r>
            <a:endParaRPr lang="en-US" dirty="0"/>
          </a:p>
        </p:txBody>
      </p:sp>
      <p:sp>
        <p:nvSpPr>
          <p:cNvPr id="3" name="Content Placeholder 2"/>
          <p:cNvSpPr>
            <a:spLocks noGrp="1"/>
          </p:cNvSpPr>
          <p:nvPr>
            <p:ph idx="1"/>
          </p:nvPr>
        </p:nvSpPr>
        <p:spPr/>
        <p:txBody>
          <a:bodyPr>
            <a:normAutofit/>
          </a:bodyPr>
          <a:lstStyle/>
          <a:p>
            <a:r>
              <a:rPr lang="en-US" sz="4000" dirty="0" smtClean="0"/>
              <a:t>God’s Word teaches us how to consistently practice godly living.</a:t>
            </a:r>
          </a:p>
          <a:p>
            <a:pPr lvl="1"/>
            <a:r>
              <a:rPr lang="en-US" dirty="0" smtClean="0"/>
              <a:t>Godly counsel is part of this process</a:t>
            </a:r>
          </a:p>
          <a:p>
            <a:pPr lvl="1"/>
            <a:r>
              <a:rPr lang="en-US" baseline="30000" dirty="0" smtClean="0"/>
              <a:t>1 </a:t>
            </a:r>
            <a:r>
              <a:rPr lang="en-US" dirty="0"/>
              <a:t> Brothers, if anyone is caught in any transgression, you who are spiritual should restore him in a spirit of gentleness. Keep watch on yourself, lest you too be tempted. </a:t>
            </a:r>
            <a:r>
              <a:rPr lang="en-US" baseline="30000" dirty="0"/>
              <a:t>2 </a:t>
            </a:r>
            <a:r>
              <a:rPr lang="en-US" dirty="0"/>
              <a:t> Bear one another’s burdens, and so fulfill the law of Christ. </a:t>
            </a:r>
            <a:br>
              <a:rPr lang="en-US" dirty="0"/>
            </a:br>
            <a:r>
              <a:rPr lang="en-US" dirty="0"/>
              <a:t>Galatians 6:1-2 (ESV) </a:t>
            </a:r>
          </a:p>
        </p:txBody>
      </p:sp>
    </p:spTree>
    <p:extLst>
      <p:ext uri="{BB962C8B-B14F-4D97-AF65-F5344CB8AC3E}">
        <p14:creationId xmlns:p14="http://schemas.microsoft.com/office/powerpoint/2010/main" val="708084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Sustaining Obedience</a:t>
            </a:r>
            <a:endParaRPr lang="en-US" dirty="0"/>
          </a:p>
        </p:txBody>
      </p:sp>
      <p:sp>
        <p:nvSpPr>
          <p:cNvPr id="3" name="Content Placeholder 2"/>
          <p:cNvSpPr>
            <a:spLocks noGrp="1"/>
          </p:cNvSpPr>
          <p:nvPr>
            <p:ph idx="1"/>
          </p:nvPr>
        </p:nvSpPr>
        <p:spPr/>
        <p:txBody>
          <a:bodyPr>
            <a:normAutofit lnSpcReduction="10000"/>
          </a:bodyPr>
          <a:lstStyle/>
          <a:p>
            <a:r>
              <a:rPr lang="en-US" sz="4000" dirty="0" smtClean="0"/>
              <a:t>God’s Word teaches us how to consistently practice godly living.</a:t>
            </a:r>
          </a:p>
          <a:p>
            <a:pPr lvl="1"/>
            <a:r>
              <a:rPr lang="en-US" dirty="0" smtClean="0"/>
              <a:t>Godly counsel is part of this process</a:t>
            </a:r>
          </a:p>
          <a:p>
            <a:r>
              <a:rPr lang="en-US" baseline="30000" dirty="0" smtClean="0"/>
              <a:t>24 </a:t>
            </a:r>
            <a:r>
              <a:rPr lang="en-US" dirty="0"/>
              <a:t> And let us consider how to stir up one another to love and good works, </a:t>
            </a:r>
            <a:r>
              <a:rPr lang="en-US" baseline="30000" dirty="0"/>
              <a:t>25 </a:t>
            </a:r>
            <a:r>
              <a:rPr lang="en-US" dirty="0"/>
              <a:t> not neglecting to meet together, as is the habit of some, but encouraging one another, and all the more as you see the Day drawing near. </a:t>
            </a:r>
            <a:br>
              <a:rPr lang="en-US" dirty="0"/>
            </a:br>
            <a:r>
              <a:rPr lang="en-US" dirty="0"/>
              <a:t>Hebrews 10:24-25 (ESV) </a:t>
            </a:r>
          </a:p>
        </p:txBody>
      </p:sp>
    </p:spTree>
    <p:extLst>
      <p:ext uri="{BB962C8B-B14F-4D97-AF65-F5344CB8AC3E}">
        <p14:creationId xmlns:p14="http://schemas.microsoft.com/office/powerpoint/2010/main" val="3411853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300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the Basics</a:t>
            </a:r>
            <a:endParaRPr lang="en-US" dirty="0"/>
          </a:p>
        </p:txBody>
      </p:sp>
      <p:sp>
        <p:nvSpPr>
          <p:cNvPr id="3" name="Content Placeholder 2"/>
          <p:cNvSpPr>
            <a:spLocks noGrp="1"/>
          </p:cNvSpPr>
          <p:nvPr>
            <p:ph idx="1"/>
          </p:nvPr>
        </p:nvSpPr>
        <p:spPr/>
        <p:txBody>
          <a:bodyPr>
            <a:normAutofit/>
          </a:bodyPr>
          <a:lstStyle/>
          <a:p>
            <a:pPr marL="0" indent="0" algn="ctr">
              <a:buNone/>
            </a:pPr>
            <a:r>
              <a:rPr lang="en-US" sz="9600" dirty="0"/>
              <a:t>Sufficiency of Scripture</a:t>
            </a:r>
            <a:endParaRPr lang="en-US" sz="9600" dirty="0"/>
          </a:p>
        </p:txBody>
      </p:sp>
    </p:spTree>
    <p:extLst>
      <p:ext uri="{BB962C8B-B14F-4D97-AF65-F5344CB8AC3E}">
        <p14:creationId xmlns:p14="http://schemas.microsoft.com/office/powerpoint/2010/main" val="2404452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Sufficiency of Scripture</a:t>
            </a:r>
            <a:endParaRPr lang="en-US" dirty="0"/>
          </a:p>
        </p:txBody>
      </p:sp>
      <p:sp>
        <p:nvSpPr>
          <p:cNvPr id="3" name="Content Placeholder 2"/>
          <p:cNvSpPr>
            <a:spLocks noGrp="1"/>
          </p:cNvSpPr>
          <p:nvPr>
            <p:ph idx="1"/>
          </p:nvPr>
        </p:nvSpPr>
        <p:spPr/>
        <p:txBody>
          <a:bodyPr/>
          <a:lstStyle/>
          <a:p>
            <a:r>
              <a:rPr lang="en-US" baseline="30000" dirty="0"/>
              <a:t>16 </a:t>
            </a:r>
            <a:r>
              <a:rPr lang="en-US" dirty="0"/>
              <a:t> All Scripture is breathed out by God and profitable for teaching, for reproof, for correction, and for training in righteousness, </a:t>
            </a:r>
            <a:r>
              <a:rPr lang="en-US" baseline="30000" dirty="0"/>
              <a:t>17 </a:t>
            </a:r>
            <a:r>
              <a:rPr lang="en-US" dirty="0"/>
              <a:t> that the man of God may be complete, equipped for every good work. </a:t>
            </a:r>
            <a:br>
              <a:rPr lang="en-US" dirty="0"/>
            </a:br>
            <a:r>
              <a:rPr lang="en-US" dirty="0"/>
              <a:t>2 Timothy 3:16-17 (ESV) </a:t>
            </a:r>
          </a:p>
        </p:txBody>
      </p:sp>
    </p:spTree>
    <p:extLst>
      <p:ext uri="{BB962C8B-B14F-4D97-AF65-F5344CB8AC3E}">
        <p14:creationId xmlns:p14="http://schemas.microsoft.com/office/powerpoint/2010/main" val="3698490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God’s Word carries God’s authority</a:t>
            </a:r>
            <a:endParaRPr lang="en-US" dirty="0"/>
          </a:p>
        </p:txBody>
      </p:sp>
      <p:sp>
        <p:nvSpPr>
          <p:cNvPr id="3" name="Content Placeholder 2"/>
          <p:cNvSpPr>
            <a:spLocks noGrp="1"/>
          </p:cNvSpPr>
          <p:nvPr>
            <p:ph idx="1"/>
          </p:nvPr>
        </p:nvSpPr>
        <p:spPr/>
        <p:txBody>
          <a:bodyPr>
            <a:normAutofit fontScale="92500" lnSpcReduction="20000"/>
          </a:bodyPr>
          <a:lstStyle/>
          <a:p>
            <a:r>
              <a:rPr lang="en-US" baseline="30000" dirty="0"/>
              <a:t>6 </a:t>
            </a:r>
            <a:r>
              <a:rPr lang="en-US" dirty="0"/>
              <a:t> Oh come, let us worship and bow down; let us kneel before the </a:t>
            </a:r>
            <a:r>
              <a:rPr lang="en-US" cap="small" dirty="0"/>
              <a:t>LORD</a:t>
            </a:r>
            <a:r>
              <a:rPr lang="en-US" dirty="0"/>
              <a:t>, our Maker! </a:t>
            </a:r>
            <a:br>
              <a:rPr lang="en-US" dirty="0"/>
            </a:br>
            <a:r>
              <a:rPr lang="en-US" dirty="0"/>
              <a:t>Psalm 95:6 (ESV) </a:t>
            </a:r>
            <a:br>
              <a:rPr lang="en-US" dirty="0"/>
            </a:br>
            <a:endParaRPr lang="en-US" dirty="0"/>
          </a:p>
          <a:p>
            <a:r>
              <a:rPr lang="en-US" baseline="30000" dirty="0"/>
              <a:t>12 </a:t>
            </a:r>
            <a:r>
              <a:rPr lang="en-US" dirty="0"/>
              <a:t> Hiram also said, “Blessed be the </a:t>
            </a:r>
            <a:r>
              <a:rPr lang="en-US" cap="small" dirty="0"/>
              <a:t>LORD</a:t>
            </a:r>
            <a:r>
              <a:rPr lang="en-US" dirty="0"/>
              <a:t> God of Israel, who made heaven and earth, who has given King David a wise son, who has discretion and understanding, who will build a temple for the </a:t>
            </a:r>
            <a:r>
              <a:rPr lang="en-US" cap="small" dirty="0"/>
              <a:t>LORD</a:t>
            </a:r>
            <a:r>
              <a:rPr lang="en-US" dirty="0"/>
              <a:t> and a royal palace for himself. </a:t>
            </a:r>
            <a:br>
              <a:rPr lang="en-US" dirty="0"/>
            </a:br>
            <a:r>
              <a:rPr lang="en-US" dirty="0"/>
              <a:t>2 Chronicles 2:12 (ESV) </a:t>
            </a:r>
            <a:br>
              <a:rPr lang="en-US" dirty="0"/>
            </a:br>
            <a:endParaRPr lang="en-US" dirty="0"/>
          </a:p>
          <a:p>
            <a:endParaRPr lang="en-US" dirty="0"/>
          </a:p>
        </p:txBody>
      </p:sp>
    </p:spTree>
    <p:extLst>
      <p:ext uri="{BB962C8B-B14F-4D97-AF65-F5344CB8AC3E}">
        <p14:creationId xmlns:p14="http://schemas.microsoft.com/office/powerpoint/2010/main" val="27970110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Word is effective.</a:t>
            </a:r>
            <a:endParaRPr lang="en-US" dirty="0"/>
          </a:p>
        </p:txBody>
      </p:sp>
      <p:sp>
        <p:nvSpPr>
          <p:cNvPr id="3" name="Content Placeholder 2"/>
          <p:cNvSpPr>
            <a:spLocks noGrp="1"/>
          </p:cNvSpPr>
          <p:nvPr>
            <p:ph idx="1"/>
          </p:nvPr>
        </p:nvSpPr>
        <p:spPr/>
        <p:txBody>
          <a:bodyPr>
            <a:normAutofit lnSpcReduction="10000"/>
          </a:bodyPr>
          <a:lstStyle/>
          <a:p>
            <a:r>
              <a:rPr lang="en-US" baseline="30000" dirty="0"/>
              <a:t>4 </a:t>
            </a:r>
            <a:r>
              <a:rPr lang="en-US" dirty="0"/>
              <a:t> For the weapons of our warfare are not of the flesh but have divine power to destroy strongholds. </a:t>
            </a:r>
            <a:r>
              <a:rPr lang="en-US" baseline="30000" dirty="0"/>
              <a:t>5 </a:t>
            </a:r>
            <a:r>
              <a:rPr lang="en-US" dirty="0"/>
              <a:t> We destroy arguments and every lofty opinion raised against the knowledge of God, and take every thought </a:t>
            </a:r>
            <a:r>
              <a:rPr lang="en-US" dirty="0" smtClean="0"/>
              <a:t>captive </a:t>
            </a:r>
            <a:r>
              <a:rPr lang="en-US" dirty="0"/>
              <a:t>to obey Christ</a:t>
            </a:r>
            <a:r>
              <a:rPr lang="en-US" sz="2800" dirty="0"/>
              <a:t>, </a:t>
            </a:r>
            <a:r>
              <a:rPr lang="en-US" sz="2800" dirty="0" smtClean="0"/>
              <a:t> </a:t>
            </a:r>
            <a:r>
              <a:rPr lang="en-US" sz="2800" dirty="0"/>
              <a:t>Corinthians 10:4-5 (ESV</a:t>
            </a:r>
            <a:r>
              <a:rPr lang="en-US" sz="2800" dirty="0" smtClean="0"/>
              <a:t>)</a:t>
            </a:r>
          </a:p>
          <a:p>
            <a:r>
              <a:rPr lang="en-US" sz="2800" dirty="0" smtClean="0"/>
              <a:t> </a:t>
            </a:r>
            <a:r>
              <a:rPr lang="en-US" sz="2800" baseline="30000" dirty="0"/>
              <a:t>17 </a:t>
            </a:r>
            <a:r>
              <a:rPr lang="en-US" sz="2800" dirty="0"/>
              <a:t> and take the helmet of salvation, and </a:t>
            </a:r>
            <a:r>
              <a:rPr lang="en-US" sz="2800" b="1" dirty="0"/>
              <a:t>the sword of the Spirit, which is the word of God, </a:t>
            </a:r>
            <a:r>
              <a:rPr lang="en-US" sz="2800" dirty="0"/>
              <a:t/>
            </a:r>
            <a:br>
              <a:rPr lang="en-US" sz="2800" dirty="0"/>
            </a:br>
            <a:r>
              <a:rPr lang="en-US" sz="2800" dirty="0"/>
              <a:t>Ephesians 6:17 (ESV) </a:t>
            </a:r>
            <a:br>
              <a:rPr lang="en-US" sz="2800" dirty="0"/>
            </a:br>
            <a:endParaRPr lang="en-US" sz="2800" dirty="0"/>
          </a:p>
        </p:txBody>
      </p:sp>
    </p:spTree>
    <p:extLst>
      <p:ext uri="{BB962C8B-B14F-4D97-AF65-F5344CB8AC3E}">
        <p14:creationId xmlns:p14="http://schemas.microsoft.com/office/powerpoint/2010/main" val="132931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Word is effective.</a:t>
            </a:r>
            <a:endParaRPr lang="en-US" dirty="0"/>
          </a:p>
        </p:txBody>
      </p:sp>
      <p:sp>
        <p:nvSpPr>
          <p:cNvPr id="3" name="Content Placeholder 2"/>
          <p:cNvSpPr>
            <a:spLocks noGrp="1"/>
          </p:cNvSpPr>
          <p:nvPr>
            <p:ph idx="1"/>
          </p:nvPr>
        </p:nvSpPr>
        <p:spPr/>
        <p:txBody>
          <a:bodyPr>
            <a:normAutofit lnSpcReduction="10000"/>
          </a:bodyPr>
          <a:lstStyle/>
          <a:p>
            <a:r>
              <a:rPr lang="en-US" baseline="30000" dirty="0"/>
              <a:t>10 </a:t>
            </a:r>
            <a:r>
              <a:rPr lang="en-US" dirty="0"/>
              <a:t> “For as the rain and the snow come down from heaven and do not return there but water the earth, making it bring forth and sprout, giving seed to the sower and bread to the eater, </a:t>
            </a:r>
            <a:r>
              <a:rPr lang="en-US" baseline="30000" dirty="0"/>
              <a:t>11 </a:t>
            </a:r>
            <a:r>
              <a:rPr lang="en-US" dirty="0"/>
              <a:t> so shall my word be that goes out from my mouth; it shall not return to me empty, but it shall accomplish that which I purpose, and shall succeed in the thing for which I sent it. </a:t>
            </a:r>
            <a:br>
              <a:rPr lang="en-US" dirty="0"/>
            </a:br>
            <a:r>
              <a:rPr lang="en-US" dirty="0"/>
              <a:t>Isaiah 55:10-11 (ESV) </a:t>
            </a:r>
          </a:p>
        </p:txBody>
      </p:sp>
    </p:spTree>
    <p:extLst>
      <p:ext uri="{BB962C8B-B14F-4D97-AF65-F5344CB8AC3E}">
        <p14:creationId xmlns:p14="http://schemas.microsoft.com/office/powerpoint/2010/main" val="3394182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points of weakness in Biblical Counseling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Resistance to the Word of God by the one coming for counsel.</a:t>
            </a:r>
          </a:p>
          <a:p>
            <a:r>
              <a:rPr lang="en-US" baseline="30000" dirty="0" smtClean="0"/>
              <a:t>24 </a:t>
            </a:r>
            <a:r>
              <a:rPr lang="en-US" dirty="0"/>
              <a:t> Therefore, as the tongue of fire devours the stubble, and as dry grass sinks down in the flame, so their root will be as rottenness, and their blossom go up like dust; for they have rejected the law of the </a:t>
            </a:r>
            <a:r>
              <a:rPr lang="en-US" cap="small" dirty="0"/>
              <a:t>LORD</a:t>
            </a:r>
            <a:r>
              <a:rPr lang="en-US" dirty="0"/>
              <a:t> of hosts, and have despised the word of the Holy One of Israel. </a:t>
            </a:r>
            <a:br>
              <a:rPr lang="en-US" dirty="0"/>
            </a:br>
            <a:r>
              <a:rPr lang="en-US" dirty="0"/>
              <a:t>Isaiah 5:24 (ESV) </a:t>
            </a:r>
            <a:br>
              <a:rPr lang="en-US" dirty="0"/>
            </a:br>
            <a:endParaRPr lang="en-US" dirty="0"/>
          </a:p>
          <a:p>
            <a:endParaRPr lang="en-US" dirty="0"/>
          </a:p>
        </p:txBody>
      </p:sp>
    </p:spTree>
    <p:extLst>
      <p:ext uri="{BB962C8B-B14F-4D97-AF65-F5344CB8AC3E}">
        <p14:creationId xmlns:p14="http://schemas.microsoft.com/office/powerpoint/2010/main" val="21791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points of weakness in Biblical Counseling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Unbiblical reaction by the counselor to the resistance or rejection of Scripture.</a:t>
            </a:r>
          </a:p>
          <a:p>
            <a:r>
              <a:rPr lang="en-US" baseline="30000" dirty="0" smtClean="0"/>
              <a:t>6 </a:t>
            </a:r>
            <a:r>
              <a:rPr lang="en-US" dirty="0"/>
              <a:t> And he said to them, “Well did Isaiah prophesy of you hypocrites, as it is written, “‘This people honors me with their lips, but their heart is far from me; </a:t>
            </a:r>
            <a:r>
              <a:rPr lang="en-US" baseline="30000" dirty="0"/>
              <a:t>7 </a:t>
            </a:r>
            <a:r>
              <a:rPr lang="en-US" dirty="0"/>
              <a:t> in vain do they worship me, teaching as doctrines the commandments of men.’ </a:t>
            </a:r>
            <a:r>
              <a:rPr lang="en-US" baseline="30000" dirty="0"/>
              <a:t>8 </a:t>
            </a:r>
            <a:r>
              <a:rPr lang="en-US" dirty="0"/>
              <a:t> You leave the commandment of God and hold to the tradition of men.” </a:t>
            </a:r>
            <a:br>
              <a:rPr lang="en-US" dirty="0"/>
            </a:br>
            <a:r>
              <a:rPr lang="en-US" dirty="0"/>
              <a:t>Mark 7:6-8 (ESV) </a:t>
            </a:r>
          </a:p>
          <a:p>
            <a:endParaRPr lang="en-US" dirty="0"/>
          </a:p>
        </p:txBody>
      </p:sp>
    </p:spTree>
    <p:extLst>
      <p:ext uri="{BB962C8B-B14F-4D97-AF65-F5344CB8AC3E}">
        <p14:creationId xmlns:p14="http://schemas.microsoft.com/office/powerpoint/2010/main" val="2080637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for Teaching</a:t>
            </a:r>
            <a:endParaRPr lang="en-US" dirty="0"/>
          </a:p>
        </p:txBody>
      </p:sp>
      <p:sp>
        <p:nvSpPr>
          <p:cNvPr id="3" name="Content Placeholder 2"/>
          <p:cNvSpPr>
            <a:spLocks noGrp="1"/>
          </p:cNvSpPr>
          <p:nvPr>
            <p:ph idx="1"/>
          </p:nvPr>
        </p:nvSpPr>
        <p:spPr/>
        <p:txBody>
          <a:bodyPr/>
          <a:lstStyle/>
          <a:p>
            <a:r>
              <a:rPr lang="en-US" dirty="0" smtClean="0"/>
              <a:t>God’s Word teaches us how to handle every situation we encounter in life.</a:t>
            </a:r>
          </a:p>
          <a:p>
            <a:pPr lvl="1"/>
            <a:r>
              <a:rPr lang="en-US" dirty="0" smtClean="0"/>
              <a:t>Those who have been sinned against.</a:t>
            </a:r>
          </a:p>
          <a:p>
            <a:pPr lvl="2"/>
            <a:r>
              <a:rPr lang="en-US" dirty="0" smtClean="0"/>
              <a:t>Child abuse</a:t>
            </a:r>
          </a:p>
          <a:p>
            <a:pPr lvl="2"/>
            <a:r>
              <a:rPr lang="en-US" dirty="0" smtClean="0"/>
              <a:t>Sexual assault</a:t>
            </a:r>
          </a:p>
          <a:p>
            <a:pPr lvl="2"/>
            <a:r>
              <a:rPr lang="en-US" dirty="0" smtClean="0"/>
              <a:t>Physical abuse</a:t>
            </a:r>
          </a:p>
          <a:p>
            <a:pPr lvl="2"/>
            <a:r>
              <a:rPr lang="en-US" dirty="0" smtClean="0"/>
              <a:t>Spouse of one who has been unfaithful</a:t>
            </a:r>
          </a:p>
          <a:p>
            <a:pPr lvl="2"/>
            <a:r>
              <a:rPr lang="en-US" dirty="0" smtClean="0"/>
              <a:t>Victim of a crime</a:t>
            </a:r>
          </a:p>
        </p:txBody>
      </p:sp>
    </p:spTree>
    <p:extLst>
      <p:ext uri="{BB962C8B-B14F-4D97-AF65-F5344CB8AC3E}">
        <p14:creationId xmlns:p14="http://schemas.microsoft.com/office/powerpoint/2010/main" val="2727584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807</TotalTime>
  <Words>356</Words>
  <Application>Microsoft Office PowerPoint</Application>
  <PresentationFormat>On-screen Show (4:3)</PresentationFormat>
  <Paragraphs>86</Paragraphs>
  <Slides>19</Slides>
  <Notes>19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Office Theme</vt:lpstr>
      <vt:lpstr>Custom Design</vt:lpstr>
      <vt:lpstr>PowerPoint Presentation</vt:lpstr>
      <vt:lpstr>Back to the Basics</vt:lpstr>
      <vt:lpstr>Sufficiency of Scripture</vt:lpstr>
      <vt:lpstr>God’s Word carries God’s authority</vt:lpstr>
      <vt:lpstr>God’s Word is effective.</vt:lpstr>
      <vt:lpstr>God’s Word is effective.</vt:lpstr>
      <vt:lpstr>Two points of weakness in Biblical Counseling</vt:lpstr>
      <vt:lpstr>Two points of weakness in Biblical Counseling</vt:lpstr>
      <vt:lpstr>Effective for Teaching</vt:lpstr>
      <vt:lpstr>Effective for Teaching</vt:lpstr>
      <vt:lpstr>Effective for Reproof</vt:lpstr>
      <vt:lpstr>Effective for Reproof</vt:lpstr>
      <vt:lpstr>Effective for Correction</vt:lpstr>
      <vt:lpstr>Effective for Correction</vt:lpstr>
      <vt:lpstr>Effective for Sustaining Obedience</vt:lpstr>
      <vt:lpstr>Effective for Sustaining Obedience</vt:lpstr>
      <vt:lpstr>Effective for Sustaining Obedience</vt:lpstr>
      <vt:lpstr>Effective for Sustaining Obedience</vt:lpstr>
      <vt:lpstr>Effective for Sustaining Obedience</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 </cp:lastModifiedBy>
  <cp:revision>30</cp:revision>
  <cp:lastPrinted>2014-03-17T22:11:46Z</cp:lastPrinted>
  <dcterms:created xsi:type="dcterms:W3CDTF">2014-01-20T14:16:33Z</dcterms:created>
  <dcterms:modified xsi:type="dcterms:W3CDTF">2014-03-17T22:12:55Z</dcterms:modified>
</cp:coreProperties>
</file>