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56" r:id="rId3"/>
    <p:sldId id="27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095EB58-F496-4A28-A0ED-49CF057AB2DA}" type="datetimeFigureOut">
              <a:rPr lang="en-US" smtClean="0"/>
              <a:t>1/20/2014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2948671-59C0-44E7-9C7C-4CF2D21E8B00}" type="slidenum">
              <a:rPr lang="en-US" smtClean="0"/>
              <a:t>‹#›</a:t>
            </a:fld>
            <a:endParaRPr lang="en-US"/>
          </a:p>
        </p:txBody>
      </p:sp>
    </p:spTree>
    <p:extLst>
      <p:ext uri="{BB962C8B-B14F-4D97-AF65-F5344CB8AC3E}">
        <p14:creationId xmlns:p14="http://schemas.microsoft.com/office/powerpoint/2010/main" val="1728844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9B5FAA-C327-4BD9-B96D-232732569A8B}" type="datetimeFigureOut">
              <a:rPr lang="en-US" smtClean="0"/>
              <a:t>1/20/2014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3988AB-A07F-45B5-8AF6-B517702A3A8D}" type="slidenum">
              <a:rPr lang="en-US" smtClean="0"/>
              <a:t>‹#›</a:t>
            </a:fld>
            <a:endParaRPr lang="en-US"/>
          </a:p>
        </p:txBody>
      </p:sp>
    </p:spTree>
    <p:extLst>
      <p:ext uri="{BB962C8B-B14F-4D97-AF65-F5344CB8AC3E}">
        <p14:creationId xmlns:p14="http://schemas.microsoft.com/office/powerpoint/2010/main" val="1619147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a:t>
            </a:fld>
            <a:endParaRPr lang="en-US"/>
          </a:p>
        </p:txBody>
      </p:sp>
    </p:spTree>
    <p:extLst>
      <p:ext uri="{BB962C8B-B14F-4D97-AF65-F5344CB8AC3E}">
        <p14:creationId xmlns:p14="http://schemas.microsoft.com/office/powerpoint/2010/main" val="663067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10</a:t>
            </a:fld>
            <a:endParaRPr lang="en-US"/>
          </a:p>
        </p:txBody>
      </p:sp>
    </p:spTree>
    <p:extLst>
      <p:ext uri="{BB962C8B-B14F-4D97-AF65-F5344CB8AC3E}">
        <p14:creationId xmlns:p14="http://schemas.microsoft.com/office/powerpoint/2010/main" val="3498228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11</a:t>
            </a:fld>
            <a:endParaRPr lang="en-US"/>
          </a:p>
        </p:txBody>
      </p:sp>
    </p:spTree>
    <p:extLst>
      <p:ext uri="{BB962C8B-B14F-4D97-AF65-F5344CB8AC3E}">
        <p14:creationId xmlns:p14="http://schemas.microsoft.com/office/powerpoint/2010/main" val="2662073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12</a:t>
            </a:fld>
            <a:endParaRPr lang="en-US"/>
          </a:p>
        </p:txBody>
      </p:sp>
    </p:spTree>
    <p:extLst>
      <p:ext uri="{BB962C8B-B14F-4D97-AF65-F5344CB8AC3E}">
        <p14:creationId xmlns:p14="http://schemas.microsoft.com/office/powerpoint/2010/main" val="3136429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13</a:t>
            </a:fld>
            <a:endParaRPr lang="en-US"/>
          </a:p>
        </p:txBody>
      </p:sp>
    </p:spTree>
    <p:extLst>
      <p:ext uri="{BB962C8B-B14F-4D97-AF65-F5344CB8AC3E}">
        <p14:creationId xmlns:p14="http://schemas.microsoft.com/office/powerpoint/2010/main" val="3916904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14</a:t>
            </a:fld>
            <a:endParaRPr lang="en-US"/>
          </a:p>
        </p:txBody>
      </p:sp>
    </p:spTree>
    <p:extLst>
      <p:ext uri="{BB962C8B-B14F-4D97-AF65-F5344CB8AC3E}">
        <p14:creationId xmlns:p14="http://schemas.microsoft.com/office/powerpoint/2010/main" val="29776224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15</a:t>
            </a:fld>
            <a:endParaRPr lang="en-US"/>
          </a:p>
        </p:txBody>
      </p:sp>
    </p:spTree>
    <p:extLst>
      <p:ext uri="{BB962C8B-B14F-4D97-AF65-F5344CB8AC3E}">
        <p14:creationId xmlns:p14="http://schemas.microsoft.com/office/powerpoint/2010/main" val="3371143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16</a:t>
            </a:fld>
            <a:endParaRPr lang="en-US"/>
          </a:p>
        </p:txBody>
      </p:sp>
    </p:spTree>
    <p:extLst>
      <p:ext uri="{BB962C8B-B14F-4D97-AF65-F5344CB8AC3E}">
        <p14:creationId xmlns:p14="http://schemas.microsoft.com/office/powerpoint/2010/main" val="37319296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17</a:t>
            </a:fld>
            <a:endParaRPr lang="en-US"/>
          </a:p>
        </p:txBody>
      </p:sp>
    </p:spTree>
    <p:extLst>
      <p:ext uri="{BB962C8B-B14F-4D97-AF65-F5344CB8AC3E}">
        <p14:creationId xmlns:p14="http://schemas.microsoft.com/office/powerpoint/2010/main" val="2104110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18</a:t>
            </a:fld>
            <a:endParaRPr lang="en-US"/>
          </a:p>
        </p:txBody>
      </p:sp>
    </p:spTree>
    <p:extLst>
      <p:ext uri="{BB962C8B-B14F-4D97-AF65-F5344CB8AC3E}">
        <p14:creationId xmlns:p14="http://schemas.microsoft.com/office/powerpoint/2010/main" val="630761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19</a:t>
            </a:fld>
            <a:endParaRPr lang="en-US"/>
          </a:p>
        </p:txBody>
      </p:sp>
    </p:spTree>
    <p:extLst>
      <p:ext uri="{BB962C8B-B14F-4D97-AF65-F5344CB8AC3E}">
        <p14:creationId xmlns:p14="http://schemas.microsoft.com/office/powerpoint/2010/main" val="1003069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2</a:t>
            </a:fld>
            <a:endParaRPr lang="en-US"/>
          </a:p>
        </p:txBody>
      </p:sp>
    </p:spTree>
    <p:extLst>
      <p:ext uri="{BB962C8B-B14F-4D97-AF65-F5344CB8AC3E}">
        <p14:creationId xmlns:p14="http://schemas.microsoft.com/office/powerpoint/2010/main" val="9292724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20</a:t>
            </a:fld>
            <a:endParaRPr lang="en-US"/>
          </a:p>
        </p:txBody>
      </p:sp>
    </p:spTree>
    <p:extLst>
      <p:ext uri="{BB962C8B-B14F-4D97-AF65-F5344CB8AC3E}">
        <p14:creationId xmlns:p14="http://schemas.microsoft.com/office/powerpoint/2010/main" val="2015033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3</a:t>
            </a:fld>
            <a:endParaRPr lang="en-US"/>
          </a:p>
        </p:txBody>
      </p:sp>
    </p:spTree>
    <p:extLst>
      <p:ext uri="{BB962C8B-B14F-4D97-AF65-F5344CB8AC3E}">
        <p14:creationId xmlns:p14="http://schemas.microsoft.com/office/powerpoint/2010/main" val="1650345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4</a:t>
            </a:fld>
            <a:endParaRPr lang="en-US"/>
          </a:p>
        </p:txBody>
      </p:sp>
    </p:spTree>
    <p:extLst>
      <p:ext uri="{BB962C8B-B14F-4D97-AF65-F5344CB8AC3E}">
        <p14:creationId xmlns:p14="http://schemas.microsoft.com/office/powerpoint/2010/main" val="1514521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5</a:t>
            </a:fld>
            <a:endParaRPr lang="en-US"/>
          </a:p>
        </p:txBody>
      </p:sp>
    </p:spTree>
    <p:extLst>
      <p:ext uri="{BB962C8B-B14F-4D97-AF65-F5344CB8AC3E}">
        <p14:creationId xmlns:p14="http://schemas.microsoft.com/office/powerpoint/2010/main" val="291248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6</a:t>
            </a:fld>
            <a:endParaRPr lang="en-US"/>
          </a:p>
        </p:txBody>
      </p:sp>
    </p:spTree>
    <p:extLst>
      <p:ext uri="{BB962C8B-B14F-4D97-AF65-F5344CB8AC3E}">
        <p14:creationId xmlns:p14="http://schemas.microsoft.com/office/powerpoint/2010/main" val="2281722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7</a:t>
            </a:fld>
            <a:endParaRPr lang="en-US"/>
          </a:p>
        </p:txBody>
      </p:sp>
    </p:spTree>
    <p:extLst>
      <p:ext uri="{BB962C8B-B14F-4D97-AF65-F5344CB8AC3E}">
        <p14:creationId xmlns:p14="http://schemas.microsoft.com/office/powerpoint/2010/main" val="4084098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8</a:t>
            </a:fld>
            <a:endParaRPr lang="en-US"/>
          </a:p>
        </p:txBody>
      </p:sp>
    </p:spTree>
    <p:extLst>
      <p:ext uri="{BB962C8B-B14F-4D97-AF65-F5344CB8AC3E}">
        <p14:creationId xmlns:p14="http://schemas.microsoft.com/office/powerpoint/2010/main" val="2757272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3988AB-A07F-45B5-8AF6-B517702A3A8D}" type="slidenum">
              <a:rPr lang="en-US" smtClean="0"/>
              <a:t>9</a:t>
            </a:fld>
            <a:endParaRPr lang="en-US"/>
          </a:p>
        </p:txBody>
      </p:sp>
    </p:spTree>
    <p:extLst>
      <p:ext uri="{BB962C8B-B14F-4D97-AF65-F5344CB8AC3E}">
        <p14:creationId xmlns:p14="http://schemas.microsoft.com/office/powerpoint/2010/main" val="2978366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31203333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2855671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32571317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611006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41311318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7F70A6-491A-4CC8-AECA-A5BF90881F4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22114534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7F70A6-491A-4CC8-AECA-A5BF90881F4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942061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7F70A6-491A-4CC8-AECA-A5BF90881F49}" type="datetimeFigureOut">
              <a:rPr lang="en-US" smtClean="0"/>
              <a:t>1/20/2014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376753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7F70A6-491A-4CC8-AECA-A5BF90881F49}" type="datetimeFigureOut">
              <a:rPr lang="en-US" smtClean="0"/>
              <a:t>1/20/2014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1271820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F70A6-491A-4CC8-AECA-A5BF90881F49}" type="datetimeFigureOut">
              <a:rPr lang="en-US" smtClean="0"/>
              <a:t>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14603279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F70A6-491A-4CC8-AECA-A5BF90881F4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81850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76757-6C08-4808-B16B-B11B2E785E2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66373821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7F70A6-491A-4CC8-AECA-A5BF90881F4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2350371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3646961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7F70A6-491A-4CC8-AECA-A5BF90881F4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FBC4E-4790-4242-A2B3-8E0910329C66}" type="slidenum">
              <a:rPr lang="en-US" smtClean="0"/>
              <a:t>‹#›</a:t>
            </a:fld>
            <a:endParaRPr lang="en-US"/>
          </a:p>
        </p:txBody>
      </p:sp>
    </p:spTree>
    <p:extLst>
      <p:ext uri="{BB962C8B-B14F-4D97-AF65-F5344CB8AC3E}">
        <p14:creationId xmlns:p14="http://schemas.microsoft.com/office/powerpoint/2010/main" val="35787990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376757-6C08-4808-B16B-B11B2E785E29}" type="datetimeFigureOut">
              <a:rPr lang="en-US" smtClean="0"/>
              <a:t>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8538437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376757-6C08-4808-B16B-B11B2E785E2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94227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376757-6C08-4808-B16B-B11B2E785E29}" type="datetimeFigureOut">
              <a:rPr lang="en-US" smtClean="0"/>
              <a:t>1/20/2014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240186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376757-6C08-4808-B16B-B11B2E785E29}" type="datetimeFigureOut">
              <a:rPr lang="en-US" smtClean="0"/>
              <a:t>1/20/2014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25071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76757-6C08-4808-B16B-B11B2E785E29}" type="datetimeFigureOut">
              <a:rPr lang="en-US" smtClean="0"/>
              <a:t>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332222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6757-6C08-4808-B16B-B11B2E785E2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1779572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76757-6C08-4808-B16B-B11B2E785E29}" type="datetimeFigureOut">
              <a:rPr lang="en-US" smtClean="0"/>
              <a:t>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5FE99-9BA4-4B7B-919E-04A3AAB3C6D3}" type="slidenum">
              <a:rPr lang="en-US" smtClean="0"/>
              <a:t>‹#›</a:t>
            </a:fld>
            <a:endParaRPr lang="en-US"/>
          </a:p>
        </p:txBody>
      </p:sp>
    </p:spTree>
    <p:extLst>
      <p:ext uri="{BB962C8B-B14F-4D97-AF65-F5344CB8AC3E}">
        <p14:creationId xmlns:p14="http://schemas.microsoft.com/office/powerpoint/2010/main" val="567238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76757-6C08-4808-B16B-B11B2E785E29}" type="datetimeFigureOut">
              <a:rPr lang="en-US" smtClean="0"/>
              <a:t>1/20/2014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25FE99-9BA4-4B7B-919E-04A3AAB3C6D3}" type="slidenum">
              <a:rPr lang="en-US" smtClean="0"/>
              <a:t>‹#›</a:t>
            </a:fld>
            <a:endParaRPr lang="en-US"/>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74" y="-23509"/>
            <a:ext cx="9145774" cy="6881509"/>
          </a:xfrm>
          <a:prstGeom prst="rect">
            <a:avLst/>
          </a:prstGeom>
        </p:spPr>
      </p:pic>
    </p:spTree>
    <p:extLst>
      <p:ext uri="{BB962C8B-B14F-4D97-AF65-F5344CB8AC3E}">
        <p14:creationId xmlns:p14="http://schemas.microsoft.com/office/powerpoint/2010/main" val="3162271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70A6-491A-4CC8-AECA-A5BF90881F49}" type="datetimeFigureOut">
              <a:rPr lang="en-US" smtClean="0"/>
              <a:t>1/20/2014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FBC4E-4790-4242-A2B3-8E0910329C66}" type="slidenum">
              <a:rPr lang="en-US" smtClean="0"/>
              <a:t>‹#›</a:t>
            </a:fld>
            <a:endParaRPr lang="en-US"/>
          </a:p>
        </p:txBody>
      </p:sp>
      <p:pic>
        <p:nvPicPr>
          <p:cNvPr id="7" name="Picture 6"/>
          <p:cNvPicPr>
            <a:picLocks noChangeAspect="1"/>
          </p:cNvPicPr>
          <p:nvPr userDrawn="1"/>
        </p:nvPicPr>
        <p:blipFill>
          <a:blip r:embed="rId13">
            <a:extLst>
              <a:ext uri="{BEBA8EAE-BF5A-486C-A8C5-ECC9F3942E4B}">
                <a14:imgProps xmlns:a14="http://schemas.microsoft.com/office/drawing/2010/main">
                  <a14:imgLayer r:embed="rId14">
                    <a14:imgEffect>
                      <a14:brightnessContrast bright="56000"/>
                    </a14:imgEffect>
                  </a14:imgLayer>
                </a14:imgProps>
              </a:ex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70253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34519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Deceit</a:t>
            </a:r>
          </a:p>
          <a:p>
            <a:pPr lvl="1"/>
            <a:r>
              <a:rPr lang="en-US" baseline="30000" dirty="0" smtClean="0"/>
              <a:t>21 </a:t>
            </a:r>
            <a:r>
              <a:rPr lang="en-US" dirty="0" smtClean="0"/>
              <a:t> His speech was smooth as butter, yet war was in his heart; his words were softer than oil, yet they were drawn swords. </a:t>
            </a:r>
            <a:br>
              <a:rPr lang="en-US" dirty="0" smtClean="0"/>
            </a:br>
            <a:r>
              <a:rPr lang="en-US" dirty="0" smtClean="0"/>
              <a:t>Psalm 55:21 (ESV) </a:t>
            </a:r>
            <a:br>
              <a:rPr lang="en-US" dirty="0" smtClean="0"/>
            </a:br>
            <a:endParaRPr lang="en-US" dirty="0" smtClean="0"/>
          </a:p>
          <a:p>
            <a:pPr lvl="1"/>
            <a:r>
              <a:rPr lang="en-US" baseline="30000" dirty="0" smtClean="0"/>
              <a:t>22 </a:t>
            </a:r>
            <a:r>
              <a:rPr lang="en-US" dirty="0" smtClean="0"/>
              <a:t> Behold, all the women left in the house of the king of Judah were being led out to the officials of the king of Babylon and were saying, “‘Your trusted friends have deceived you and prevailed against you; now that your feet are sunk in the mud, they turn away from you.’ </a:t>
            </a:r>
            <a:br>
              <a:rPr lang="en-US" dirty="0" smtClean="0"/>
            </a:br>
            <a:r>
              <a:rPr lang="en-US" dirty="0" smtClean="0"/>
              <a:t>Jeremiah 38:22 (ESV) </a:t>
            </a:r>
            <a:br>
              <a:rPr lang="en-US" dirty="0" smtClean="0"/>
            </a:br>
            <a:endParaRPr lang="en-US" dirty="0" smtClean="0"/>
          </a:p>
        </p:txBody>
      </p:sp>
    </p:spTree>
    <p:extLst>
      <p:ext uri="{BB962C8B-B14F-4D97-AF65-F5344CB8AC3E}">
        <p14:creationId xmlns:p14="http://schemas.microsoft.com/office/powerpoint/2010/main" val="3989264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lstStyle/>
          <a:p>
            <a:r>
              <a:rPr lang="en-US" dirty="0" smtClean="0"/>
              <a:t>Corrupt or malicious counsel</a:t>
            </a:r>
          </a:p>
          <a:p>
            <a:pPr lvl="1"/>
            <a:r>
              <a:rPr lang="en-US" baseline="30000" dirty="0" smtClean="0"/>
              <a:t>28 </a:t>
            </a:r>
            <a:r>
              <a:rPr lang="en-US" dirty="0" smtClean="0"/>
              <a:t> A dishonest man spreads strife, and a whisperer separates close friends. </a:t>
            </a:r>
            <a:br>
              <a:rPr lang="en-US" dirty="0" smtClean="0"/>
            </a:br>
            <a:r>
              <a:rPr lang="en-US" dirty="0" smtClean="0"/>
              <a:t>Proverbs 16:28 (ESV) </a:t>
            </a:r>
          </a:p>
          <a:p>
            <a:pPr lvl="1"/>
            <a:r>
              <a:rPr lang="en-US" baseline="30000" dirty="0" smtClean="0"/>
              <a:t>9 </a:t>
            </a:r>
            <a:r>
              <a:rPr lang="en-US" dirty="0" smtClean="0"/>
              <a:t> Whoever covers an offense seeks love, but he who repeats a matter separates close friends. </a:t>
            </a:r>
            <a:br>
              <a:rPr lang="en-US" dirty="0" smtClean="0"/>
            </a:br>
            <a:r>
              <a:rPr lang="en-US" dirty="0" smtClean="0"/>
              <a:t>Proverbs 17:9 (ESV) </a:t>
            </a:r>
            <a:br>
              <a:rPr lang="en-US" dirty="0" smtClean="0"/>
            </a:br>
            <a:endParaRPr lang="en-US" dirty="0"/>
          </a:p>
        </p:txBody>
      </p:sp>
    </p:spTree>
    <p:extLst>
      <p:ext uri="{BB962C8B-B14F-4D97-AF65-F5344CB8AC3E}">
        <p14:creationId xmlns:p14="http://schemas.microsoft.com/office/powerpoint/2010/main" val="1079127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lstStyle/>
          <a:p>
            <a:r>
              <a:rPr lang="en-US" dirty="0" smtClean="0"/>
              <a:t>Focus on what the relationship offers me</a:t>
            </a:r>
          </a:p>
          <a:p>
            <a:pPr lvl="1"/>
            <a:r>
              <a:rPr lang="en-US" baseline="30000" dirty="0" smtClean="0"/>
              <a:t>4 </a:t>
            </a:r>
            <a:r>
              <a:rPr lang="en-US" dirty="0" smtClean="0"/>
              <a:t> Wealth brings many new friends, but a poor man is deserted by his friend. </a:t>
            </a:r>
            <a:br>
              <a:rPr lang="en-US" dirty="0" smtClean="0"/>
            </a:br>
            <a:r>
              <a:rPr lang="en-US" dirty="0" smtClean="0"/>
              <a:t>Proverbs 19:4 (ESV) </a:t>
            </a:r>
          </a:p>
          <a:p>
            <a:pPr lvl="1"/>
            <a:r>
              <a:rPr lang="en-US" baseline="30000" dirty="0" smtClean="0"/>
              <a:t>6 </a:t>
            </a:r>
            <a:r>
              <a:rPr lang="en-US" dirty="0" smtClean="0"/>
              <a:t> Many seek the favor of a generous man, and everyone is a friend to a man who gives gifts. </a:t>
            </a:r>
            <a:br>
              <a:rPr lang="en-US" dirty="0" smtClean="0"/>
            </a:br>
            <a:r>
              <a:rPr lang="en-US" dirty="0" smtClean="0"/>
              <a:t>Proverbs 19:6 (ESV) </a:t>
            </a:r>
            <a:br>
              <a:rPr lang="en-US" dirty="0" smtClean="0"/>
            </a:br>
            <a:endParaRPr lang="en-US" dirty="0"/>
          </a:p>
        </p:txBody>
      </p:sp>
    </p:spTree>
    <p:extLst>
      <p:ext uri="{BB962C8B-B14F-4D97-AF65-F5344CB8AC3E}">
        <p14:creationId xmlns:p14="http://schemas.microsoft.com/office/powerpoint/2010/main" val="23161363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Open communication</a:t>
            </a:r>
          </a:p>
          <a:p>
            <a:pPr lvl="1"/>
            <a:r>
              <a:rPr lang="en-US" baseline="30000" dirty="0" smtClean="0"/>
              <a:t>11 </a:t>
            </a:r>
            <a:r>
              <a:rPr lang="en-US" dirty="0" smtClean="0"/>
              <a:t> Thus the </a:t>
            </a:r>
            <a:r>
              <a:rPr lang="en-US" cap="small" dirty="0" smtClean="0">
                <a:effectLst/>
              </a:rPr>
              <a:t>LORD</a:t>
            </a:r>
            <a:r>
              <a:rPr lang="en-US" dirty="0" smtClean="0"/>
              <a:t> used to speak to Moses face to face, as a man speaks to his friend.                 </a:t>
            </a:r>
          </a:p>
          <a:p>
            <a:pPr marL="457200" lvl="1" indent="0">
              <a:buNone/>
            </a:pPr>
            <a:r>
              <a:rPr lang="en-US" dirty="0"/>
              <a:t> </a:t>
            </a:r>
            <a:r>
              <a:rPr lang="en-US" dirty="0" smtClean="0"/>
              <a:t>   Exodus 33:11a (ESV) </a:t>
            </a:r>
          </a:p>
          <a:p>
            <a:pPr lvl="1"/>
            <a:r>
              <a:rPr lang="en-US" baseline="30000" dirty="0" smtClean="0"/>
              <a:t>15 </a:t>
            </a:r>
            <a:r>
              <a:rPr lang="en-US" dirty="0" smtClean="0"/>
              <a:t> No longer do I call you servants, for the servant does not know what his master is doing; but I have called you friends, for all that I have heard from my Father I have made known to you. </a:t>
            </a:r>
            <a:br>
              <a:rPr lang="en-US" dirty="0" smtClean="0"/>
            </a:br>
            <a:r>
              <a:rPr lang="en-US" dirty="0" smtClean="0"/>
              <a:t>John 15:15 (ESV)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958664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Absolute commitment</a:t>
            </a:r>
          </a:p>
          <a:p>
            <a:pPr lvl="1"/>
            <a:r>
              <a:rPr lang="en-US" baseline="30000" dirty="0" smtClean="0"/>
              <a:t>7 </a:t>
            </a:r>
            <a:r>
              <a:rPr lang="en-US" dirty="0" smtClean="0"/>
              <a:t> Did you not, our God, drive out the inhabitants of this land before your people Israel, and give it forever to the descendants of Abraham your friend? </a:t>
            </a:r>
            <a:br>
              <a:rPr lang="en-US" dirty="0" smtClean="0"/>
            </a:br>
            <a:r>
              <a:rPr lang="en-US" dirty="0" smtClean="0"/>
              <a:t>2 Chronicles 20:7 (ESV) </a:t>
            </a:r>
          </a:p>
          <a:p>
            <a:pPr lvl="1"/>
            <a:r>
              <a:rPr lang="en-US" baseline="30000" dirty="0" smtClean="0"/>
              <a:t>8 </a:t>
            </a:r>
            <a:r>
              <a:rPr lang="en-US" dirty="0" smtClean="0"/>
              <a:t> But you, Israel, my servant, Jacob, whom I have chosen, the offspring of Abraham, my friend </a:t>
            </a:r>
            <a:br>
              <a:rPr lang="en-US" dirty="0" smtClean="0"/>
            </a:br>
            <a:r>
              <a:rPr lang="en-US" dirty="0" smtClean="0"/>
              <a:t>Isaiah 41:8 (ESV)</a:t>
            </a:r>
          </a:p>
          <a:p>
            <a:pPr lvl="1"/>
            <a:r>
              <a:rPr lang="en-US" dirty="0" smtClean="0"/>
              <a:t> </a:t>
            </a:r>
            <a:r>
              <a:rPr lang="en-US" baseline="30000" dirty="0" smtClean="0"/>
              <a:t>23 </a:t>
            </a:r>
            <a:r>
              <a:rPr lang="en-US" dirty="0" smtClean="0"/>
              <a:t> and the Scripture was fulfilled that says, “Abraham believed God, and it was counted to him as righteousness”—and he was called a friend of God. </a:t>
            </a:r>
            <a:br>
              <a:rPr lang="en-US" dirty="0" smtClean="0"/>
            </a:br>
            <a:r>
              <a:rPr lang="en-US" dirty="0" smtClean="0"/>
              <a:t>James 2:23 (ESV) </a:t>
            </a:r>
            <a:br>
              <a:rPr lang="en-US" dirty="0" smtClean="0"/>
            </a:br>
            <a:r>
              <a:rPr lang="en-US" dirty="0" smtClean="0"/>
              <a:t/>
            </a:r>
            <a:br>
              <a:rPr lang="en-US" dirty="0" smtClean="0"/>
            </a:br>
            <a:endParaRPr lang="en-US" dirty="0" smtClean="0"/>
          </a:p>
          <a:p>
            <a:pPr lvl="1"/>
            <a:endParaRPr lang="en-US" dirty="0"/>
          </a:p>
        </p:txBody>
      </p:sp>
    </p:spTree>
    <p:extLst>
      <p:ext uri="{BB962C8B-B14F-4D97-AF65-F5344CB8AC3E}">
        <p14:creationId xmlns:p14="http://schemas.microsoft.com/office/powerpoint/2010/main" val="2086747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lstStyle/>
          <a:p>
            <a:r>
              <a:rPr lang="en-US" dirty="0" smtClean="0"/>
              <a:t>Unfailing love</a:t>
            </a:r>
          </a:p>
          <a:p>
            <a:pPr lvl="1"/>
            <a:r>
              <a:rPr lang="en-US" baseline="30000" dirty="0" smtClean="0"/>
              <a:t>17 </a:t>
            </a:r>
            <a:r>
              <a:rPr lang="en-US" dirty="0" smtClean="0"/>
              <a:t> A friend loves at all times, and a brother is born for adversity. </a:t>
            </a:r>
            <a:br>
              <a:rPr lang="en-US" dirty="0" smtClean="0"/>
            </a:br>
            <a:r>
              <a:rPr lang="en-US" dirty="0" smtClean="0"/>
              <a:t>Proverbs 17:17 (ESV) </a:t>
            </a:r>
          </a:p>
        </p:txBody>
      </p:sp>
    </p:spTree>
    <p:extLst>
      <p:ext uri="{BB962C8B-B14F-4D97-AF65-F5344CB8AC3E}">
        <p14:creationId xmlns:p14="http://schemas.microsoft.com/office/powerpoint/2010/main" val="30027221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normAutofit lnSpcReduction="10000"/>
          </a:bodyPr>
          <a:lstStyle/>
          <a:p>
            <a:r>
              <a:rPr lang="en-US" dirty="0" smtClean="0"/>
              <a:t>Loyalty</a:t>
            </a:r>
          </a:p>
          <a:p>
            <a:pPr lvl="1"/>
            <a:r>
              <a:rPr lang="en-US" baseline="30000" dirty="0" smtClean="0"/>
              <a:t>24 </a:t>
            </a:r>
            <a:r>
              <a:rPr lang="en-US" dirty="0" smtClean="0"/>
              <a:t> A man of many companions may come to ruin, but there is a friend who sticks closer than a brother. </a:t>
            </a:r>
            <a:br>
              <a:rPr lang="en-US" dirty="0" smtClean="0"/>
            </a:br>
            <a:r>
              <a:rPr lang="en-US" dirty="0" smtClean="0"/>
              <a:t>Proverbs 18:24 (ESV) </a:t>
            </a:r>
          </a:p>
          <a:p>
            <a:pPr lvl="1"/>
            <a:r>
              <a:rPr lang="en-US" baseline="30000" dirty="0" smtClean="0"/>
              <a:t>14 </a:t>
            </a:r>
            <a:r>
              <a:rPr lang="en-US" dirty="0" smtClean="0"/>
              <a:t> You are my friends if you do what I command you. </a:t>
            </a:r>
            <a:br>
              <a:rPr lang="en-US" dirty="0" smtClean="0"/>
            </a:br>
            <a:r>
              <a:rPr lang="en-US" dirty="0" smtClean="0"/>
              <a:t>John 15:14 (ESV)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0657169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lstStyle/>
          <a:p>
            <a:r>
              <a:rPr lang="en-US" dirty="0" smtClean="0"/>
              <a:t>Integrity</a:t>
            </a:r>
          </a:p>
          <a:p>
            <a:pPr lvl="1"/>
            <a:r>
              <a:rPr lang="en-US" baseline="30000" dirty="0" smtClean="0"/>
              <a:t>11 </a:t>
            </a:r>
            <a:r>
              <a:rPr lang="en-US" dirty="0" smtClean="0"/>
              <a:t> He who loves purity of heart, and whose speech is gracious, will have the king as his friend. </a:t>
            </a:r>
            <a:br>
              <a:rPr lang="en-US" dirty="0" smtClean="0"/>
            </a:br>
            <a:r>
              <a:rPr lang="en-US" dirty="0" smtClean="0"/>
              <a:t>Proverbs 22:11 (ESV) </a:t>
            </a:r>
          </a:p>
        </p:txBody>
      </p:sp>
    </p:spTree>
    <p:extLst>
      <p:ext uri="{BB962C8B-B14F-4D97-AF65-F5344CB8AC3E}">
        <p14:creationId xmlns:p14="http://schemas.microsoft.com/office/powerpoint/2010/main" val="38852879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lstStyle/>
          <a:p>
            <a:r>
              <a:rPr lang="en-US" dirty="0" smtClean="0"/>
              <a:t>Encouragement</a:t>
            </a:r>
          </a:p>
          <a:p>
            <a:pPr lvl="1"/>
            <a:r>
              <a:rPr lang="en-US" baseline="30000" dirty="0" smtClean="0"/>
              <a:t>11 </a:t>
            </a:r>
            <a:r>
              <a:rPr lang="en-US" dirty="0" smtClean="0"/>
              <a:t> He who loves purity of heart, and whose speech is gracious, will have the king as his friend. </a:t>
            </a:r>
            <a:br>
              <a:rPr lang="en-US" dirty="0" smtClean="0"/>
            </a:br>
            <a:r>
              <a:rPr lang="en-US" dirty="0" smtClean="0"/>
              <a:t>Proverbs 22:11 (ESV) </a:t>
            </a:r>
            <a:br>
              <a:rPr lang="en-US" dirty="0" smtClean="0"/>
            </a:br>
            <a:endParaRPr lang="en-US" dirty="0" smtClean="0"/>
          </a:p>
        </p:txBody>
      </p:sp>
    </p:spTree>
    <p:extLst>
      <p:ext uri="{BB962C8B-B14F-4D97-AF65-F5344CB8AC3E}">
        <p14:creationId xmlns:p14="http://schemas.microsoft.com/office/powerpoint/2010/main" val="27270824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lstStyle/>
          <a:p>
            <a:r>
              <a:rPr lang="en-US" dirty="0" smtClean="0"/>
              <a:t>Appropriate confrontation</a:t>
            </a:r>
          </a:p>
          <a:p>
            <a:pPr lvl="1"/>
            <a:r>
              <a:rPr lang="en-US" baseline="30000" dirty="0" smtClean="0"/>
              <a:t>6 </a:t>
            </a:r>
            <a:r>
              <a:rPr lang="en-US" dirty="0" smtClean="0"/>
              <a:t> Faithful are the wounds of a friend; profuse are the kisses of an enemy. </a:t>
            </a:r>
            <a:br>
              <a:rPr lang="en-US" dirty="0" smtClean="0"/>
            </a:br>
            <a:r>
              <a:rPr lang="en-US" dirty="0" smtClean="0"/>
              <a:t>Proverbs 27:6 (ESV) </a:t>
            </a:r>
            <a:br>
              <a:rPr lang="en-US" dirty="0" smtClean="0"/>
            </a:br>
            <a:endParaRPr lang="en-US" dirty="0" smtClean="0"/>
          </a:p>
        </p:txBody>
      </p:sp>
    </p:spTree>
    <p:extLst>
      <p:ext uri="{BB962C8B-B14F-4D97-AF65-F5344CB8AC3E}">
        <p14:creationId xmlns:p14="http://schemas.microsoft.com/office/powerpoint/2010/main" val="69506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3000">
              <a:schemeClr val="bg1">
                <a:lumMod val="85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Matters</a:t>
            </a:r>
            <a:endParaRPr lang="en-US" dirty="0"/>
          </a:p>
        </p:txBody>
      </p:sp>
      <p:sp>
        <p:nvSpPr>
          <p:cNvPr id="3" name="Content Placeholder 2"/>
          <p:cNvSpPr>
            <a:spLocks noGrp="1"/>
          </p:cNvSpPr>
          <p:nvPr>
            <p:ph idx="1"/>
          </p:nvPr>
        </p:nvSpPr>
        <p:spPr/>
        <p:txBody>
          <a:bodyPr>
            <a:normAutofit/>
          </a:bodyPr>
          <a:lstStyle/>
          <a:p>
            <a:pPr marL="0" indent="0" algn="ctr">
              <a:buNone/>
            </a:pPr>
            <a:r>
              <a:rPr lang="en-US" sz="9600" dirty="0" smtClean="0"/>
              <a:t>Intimacy</a:t>
            </a:r>
            <a:endParaRPr lang="en-US" sz="9600" dirty="0"/>
          </a:p>
        </p:txBody>
      </p:sp>
    </p:spTree>
    <p:extLst>
      <p:ext uri="{BB962C8B-B14F-4D97-AF65-F5344CB8AC3E}">
        <p14:creationId xmlns:p14="http://schemas.microsoft.com/office/powerpoint/2010/main" val="24044528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Friendship</a:t>
            </a:r>
            <a:endParaRPr lang="en-US" dirty="0"/>
          </a:p>
        </p:txBody>
      </p:sp>
      <p:sp>
        <p:nvSpPr>
          <p:cNvPr id="3" name="Content Placeholder 2"/>
          <p:cNvSpPr>
            <a:spLocks noGrp="1"/>
          </p:cNvSpPr>
          <p:nvPr>
            <p:ph idx="1"/>
          </p:nvPr>
        </p:nvSpPr>
        <p:spPr/>
        <p:txBody>
          <a:bodyPr/>
          <a:lstStyle/>
          <a:p>
            <a:r>
              <a:rPr lang="en-US" dirty="0" smtClean="0"/>
              <a:t>Sacrifice</a:t>
            </a:r>
          </a:p>
          <a:p>
            <a:pPr lvl="1"/>
            <a:r>
              <a:rPr lang="en-US" baseline="30000" dirty="0" smtClean="0"/>
              <a:t>13 </a:t>
            </a:r>
            <a:r>
              <a:rPr lang="en-US" dirty="0" smtClean="0"/>
              <a:t> Greater love has no one than this, that someone lay down his life for his friends. </a:t>
            </a:r>
            <a:br>
              <a:rPr lang="en-US" dirty="0" smtClean="0"/>
            </a:br>
            <a:r>
              <a:rPr lang="en-US" dirty="0" smtClean="0"/>
              <a:t>John 15:13 (ESV) </a:t>
            </a:r>
            <a:endParaRPr lang="en-US" dirty="0"/>
          </a:p>
        </p:txBody>
      </p:sp>
    </p:spTree>
    <p:extLst>
      <p:ext uri="{BB962C8B-B14F-4D97-AF65-F5344CB8AC3E}">
        <p14:creationId xmlns:p14="http://schemas.microsoft.com/office/powerpoint/2010/main" val="12737272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Marriage Matters</a:t>
            </a:r>
            <a:br>
              <a:rPr lang="en-US" dirty="0" smtClean="0"/>
            </a:br>
            <a:r>
              <a:rPr lang="en-US" dirty="0" smtClean="0"/>
              <a:t>Intimacy</a:t>
            </a:r>
            <a:endParaRPr lang="en-US" dirty="0"/>
          </a:p>
        </p:txBody>
      </p:sp>
      <p:sp>
        <p:nvSpPr>
          <p:cNvPr id="3" name="Content Placeholder 2"/>
          <p:cNvSpPr>
            <a:spLocks noGrp="1"/>
          </p:cNvSpPr>
          <p:nvPr>
            <p:ph idx="1"/>
          </p:nvPr>
        </p:nvSpPr>
        <p:spPr/>
        <p:txBody>
          <a:bodyPr>
            <a:normAutofit/>
          </a:bodyPr>
          <a:lstStyle/>
          <a:p>
            <a:pPr marL="0" indent="0" algn="ctr">
              <a:buNone/>
            </a:pPr>
            <a:r>
              <a:rPr lang="en-US" sz="8800" dirty="0" smtClean="0"/>
              <a:t>Let’s Be Friends</a:t>
            </a:r>
            <a:endParaRPr lang="en-US" sz="8800" dirty="0"/>
          </a:p>
        </p:txBody>
      </p:sp>
      <p:sp>
        <p:nvSpPr>
          <p:cNvPr id="4" name="Rectangle 3"/>
          <p:cNvSpPr/>
          <p:nvPr/>
        </p:nvSpPr>
        <p:spPr>
          <a:xfrm>
            <a:off x="1143000" y="3200400"/>
            <a:ext cx="6934200" cy="2308324"/>
          </a:xfrm>
          <a:prstGeom prst="rect">
            <a:avLst/>
          </a:prstGeom>
        </p:spPr>
        <p:txBody>
          <a:bodyPr wrap="square">
            <a:spAutoFit/>
          </a:bodyPr>
          <a:lstStyle/>
          <a:p>
            <a:pPr algn="ctr"/>
            <a:r>
              <a:rPr lang="en-US" sz="3600" dirty="0" smtClean="0"/>
              <a:t>This is my beloved and this is my friend, O daughters of Jerusalem. </a:t>
            </a:r>
            <a:br>
              <a:rPr lang="en-US" sz="3600" dirty="0" smtClean="0"/>
            </a:br>
            <a:r>
              <a:rPr lang="en-US" sz="3600" dirty="0" smtClean="0"/>
              <a:t>Song of Songs 5:16b (ESV) </a:t>
            </a:r>
            <a:br>
              <a:rPr lang="en-US" sz="3600" dirty="0" smtClean="0"/>
            </a:br>
            <a:endParaRPr lang="en-US" sz="3600" dirty="0"/>
          </a:p>
        </p:txBody>
      </p:sp>
    </p:spTree>
    <p:extLst>
      <p:ext uri="{BB962C8B-B14F-4D97-AF65-F5344CB8AC3E}">
        <p14:creationId xmlns:p14="http://schemas.microsoft.com/office/powerpoint/2010/main" val="1528264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09162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01729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57246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lstStyle/>
          <a:p>
            <a:r>
              <a:rPr lang="en-US" dirty="0" smtClean="0"/>
              <a:t>Desertion during adversity</a:t>
            </a:r>
          </a:p>
          <a:p>
            <a:pPr lvl="1"/>
            <a:r>
              <a:rPr lang="en-US" baseline="30000" dirty="0" smtClean="0"/>
              <a:t>10 </a:t>
            </a:r>
            <a:r>
              <a:rPr lang="en-US" dirty="0" smtClean="0"/>
              <a:t> My heart throbs; my strength fails me, and the light of my eyes—it also has gone from me. </a:t>
            </a:r>
            <a:r>
              <a:rPr lang="en-US" baseline="30000" dirty="0" smtClean="0"/>
              <a:t>11 </a:t>
            </a:r>
            <a:r>
              <a:rPr lang="en-US" dirty="0" smtClean="0"/>
              <a:t> My friends and companions stand aloof from my plague, and my nearest kin stand far off. </a:t>
            </a:r>
          </a:p>
          <a:p>
            <a:pPr marL="457200" lvl="1" indent="0">
              <a:buNone/>
            </a:pPr>
            <a:r>
              <a:rPr lang="en-US" b="1" dirty="0" smtClean="0"/>
              <a:t>Psalm 38:10-11 (ESV) </a:t>
            </a:r>
            <a:r>
              <a:rPr lang="en-US" dirty="0" smtClean="0"/>
              <a:t/>
            </a:r>
            <a:br>
              <a:rPr lang="en-US" dirty="0" smtClean="0"/>
            </a:br>
            <a:endParaRPr lang="en-US" dirty="0" smtClean="0"/>
          </a:p>
          <a:p>
            <a:pPr marL="457200" lvl="1" indent="0">
              <a:buNone/>
            </a:pPr>
            <a:endParaRPr lang="en-US" dirty="0"/>
          </a:p>
        </p:txBody>
      </p:sp>
    </p:spTree>
    <p:extLst>
      <p:ext uri="{BB962C8B-B14F-4D97-AF65-F5344CB8AC3E}">
        <p14:creationId xmlns:p14="http://schemas.microsoft.com/office/powerpoint/2010/main" val="4065299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lstStyle/>
          <a:p>
            <a:r>
              <a:rPr lang="en-US" dirty="0" smtClean="0"/>
              <a:t>Betrayal</a:t>
            </a:r>
          </a:p>
          <a:p>
            <a:pPr lvl="1"/>
            <a:r>
              <a:rPr lang="en-US" baseline="30000" dirty="0" smtClean="0"/>
              <a:t>9 </a:t>
            </a:r>
            <a:r>
              <a:rPr lang="en-US" dirty="0" smtClean="0"/>
              <a:t> Even my close friend in whom I trusted, who ate my bread, has lifted his heel against me. </a:t>
            </a:r>
            <a:br>
              <a:rPr lang="en-US" dirty="0" smtClean="0"/>
            </a:br>
            <a:r>
              <a:rPr lang="en-US" dirty="0" smtClean="0"/>
              <a:t>Psalm 41:9 (ESV) </a:t>
            </a:r>
            <a:br>
              <a:rPr lang="en-US" dirty="0" smtClean="0"/>
            </a:br>
            <a:endParaRPr lang="en-US" dirty="0" smtClean="0"/>
          </a:p>
        </p:txBody>
      </p:sp>
    </p:spTree>
    <p:extLst>
      <p:ext uri="{BB962C8B-B14F-4D97-AF65-F5344CB8AC3E}">
        <p14:creationId xmlns:p14="http://schemas.microsoft.com/office/powerpoint/2010/main" val="3229438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Barriers to Friendship</a:t>
            </a:r>
            <a:endParaRPr lang="en-US" dirty="0"/>
          </a:p>
        </p:txBody>
      </p:sp>
      <p:sp>
        <p:nvSpPr>
          <p:cNvPr id="3" name="Content Placeholder 2"/>
          <p:cNvSpPr>
            <a:spLocks noGrp="1"/>
          </p:cNvSpPr>
          <p:nvPr>
            <p:ph idx="1"/>
          </p:nvPr>
        </p:nvSpPr>
        <p:spPr/>
        <p:txBody>
          <a:bodyPr/>
          <a:lstStyle/>
          <a:p>
            <a:r>
              <a:rPr lang="en-US" dirty="0" smtClean="0"/>
              <a:t>Breaking Covenant (Promises)</a:t>
            </a:r>
          </a:p>
          <a:p>
            <a:pPr lvl="1"/>
            <a:r>
              <a:rPr lang="en-US" baseline="30000" dirty="0" smtClean="0"/>
              <a:t>20 </a:t>
            </a:r>
            <a:r>
              <a:rPr lang="en-US" dirty="0" smtClean="0"/>
              <a:t> My companion stretched out his hand against his friends; he violated his covenant. </a:t>
            </a:r>
            <a:br>
              <a:rPr lang="en-US" dirty="0" smtClean="0"/>
            </a:br>
            <a:r>
              <a:rPr lang="en-US" dirty="0" smtClean="0"/>
              <a:t>Psalm 55:20 (ESV) </a:t>
            </a:r>
            <a:br>
              <a:rPr lang="en-US" dirty="0" smtClean="0"/>
            </a:br>
            <a:endParaRPr lang="en-US" dirty="0" smtClean="0"/>
          </a:p>
        </p:txBody>
      </p:sp>
    </p:spTree>
    <p:extLst>
      <p:ext uri="{BB962C8B-B14F-4D97-AF65-F5344CB8AC3E}">
        <p14:creationId xmlns:p14="http://schemas.microsoft.com/office/powerpoint/2010/main" val="3794333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124</Words>
  <Application>Microsoft Office PowerPoint</Application>
  <PresentationFormat>On-screen Show (4:3)</PresentationFormat>
  <Paragraphs>76</Paragraphs>
  <Slides>20</Slides>
  <Notes>20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Custom Design</vt:lpstr>
      <vt:lpstr>PowerPoint Presentation</vt:lpstr>
      <vt:lpstr>Marriage Matters</vt:lpstr>
      <vt:lpstr>Marriage Matters Intimacy</vt:lpstr>
      <vt:lpstr>PowerPoint Presentation</vt:lpstr>
      <vt:lpstr>PowerPoint Presentation</vt:lpstr>
      <vt:lpstr>PowerPoint Presentation</vt:lpstr>
      <vt:lpstr>Barriers to Friendship</vt:lpstr>
      <vt:lpstr>Barriers to Friendship</vt:lpstr>
      <vt:lpstr>Barriers to Friendship</vt:lpstr>
      <vt:lpstr>Barriers to Friendship</vt:lpstr>
      <vt:lpstr>Barriers to Friendship</vt:lpstr>
      <vt:lpstr>Barriers to Friendship</vt:lpstr>
      <vt:lpstr>Building Friendship</vt:lpstr>
      <vt:lpstr>Building Friendship</vt:lpstr>
      <vt:lpstr>Building Friendship</vt:lpstr>
      <vt:lpstr>Building Friendship</vt:lpstr>
      <vt:lpstr>Building Friendship</vt:lpstr>
      <vt:lpstr>Building Friendship</vt:lpstr>
      <vt:lpstr>Building Friendship</vt:lpstr>
      <vt:lpstr>Building Friendship</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 </cp:lastModifiedBy>
  <cp:revision>12</cp:revision>
  <cp:lastPrinted>2014-01-20T18:07:54Z</cp:lastPrinted>
  <dcterms:created xsi:type="dcterms:W3CDTF">2014-01-20T14:16:33Z</dcterms:created>
  <dcterms:modified xsi:type="dcterms:W3CDTF">2014-01-20T18:51:04Z</dcterms:modified>
</cp:coreProperties>
</file>