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slideshow.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78" r:id="rId5"/>
    <p:sldId id="279" r:id="rId6"/>
    <p:sldId id="273" r:id="rId7"/>
    <p:sldId id="274" r:id="rId8"/>
    <p:sldId id="275" r:id="rId9"/>
    <p:sldId id="276" r:id="rId10"/>
    <p:sldId id="27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2DBFED-072E-5524-43C2-7D71790E00A0}" v="238" dt="2026-03-04T17:15:26.5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howGuides="1">
      <p:cViewPr varScale="1">
        <p:scale>
          <a:sx n="121" d="100"/>
          <a:sy n="121" d="100"/>
        </p:scale>
        <p:origin x="744" y="1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C3064-E020-6C4D-88F5-7BC63A218654}"/>
              </a:ext>
            </a:extLst>
          </p:cNvPr>
          <p:cNvSpPr>
            <a:spLocks noGrp="1"/>
          </p:cNvSpPr>
          <p:nvPr>
            <p:ph type="title"/>
          </p:nvPr>
        </p:nvSpPr>
        <p:spPr>
          <a:xfrm>
            <a:off x="838200" y="365125"/>
            <a:ext cx="10515600" cy="1325563"/>
          </a:xfrm>
          <a:prstGeom prst="rect">
            <a:avLst/>
          </a:prstGeom>
        </p:spPr>
        <p:txBody>
          <a:bodyPr/>
          <a:lstStyle>
            <a:lvl1pPr>
              <a:defRPr>
                <a:latin typeface="Calibre Regular" panose="020B0503030202060203" pitchFamily="34" charset="77"/>
              </a:defRPr>
            </a:lvl1pPr>
          </a:lstStyle>
          <a:p>
            <a:r>
              <a:rPr lang="en-US"/>
              <a:t>Click to edit Master title style</a:t>
            </a:r>
          </a:p>
        </p:txBody>
      </p:sp>
      <p:sp>
        <p:nvSpPr>
          <p:cNvPr id="3" name="Content Placeholder 2">
            <a:extLst>
              <a:ext uri="{FF2B5EF4-FFF2-40B4-BE49-F238E27FC236}">
                <a16:creationId xmlns:a16="http://schemas.microsoft.com/office/drawing/2014/main" id="{596A1640-7FC8-E24B-9FA1-006805512B44}"/>
              </a:ext>
            </a:extLst>
          </p:cNvPr>
          <p:cNvSpPr>
            <a:spLocks noGrp="1"/>
          </p:cNvSpPr>
          <p:nvPr>
            <p:ph sz="half" idx="1"/>
          </p:nvPr>
        </p:nvSpPr>
        <p:spPr>
          <a:xfrm>
            <a:off x="838200" y="1825625"/>
            <a:ext cx="5181600" cy="4351338"/>
          </a:xfrm>
          <a:prstGeom prst="rect">
            <a:avLst/>
          </a:prstGeom>
        </p:spPr>
        <p:txBody>
          <a:bodyPr/>
          <a:lstStyle>
            <a:lvl1pPr>
              <a:defRPr>
                <a:latin typeface="Calibre Regular" panose="020B0503030202060203" pitchFamily="34" charset="77"/>
              </a:defRPr>
            </a:lvl1pPr>
            <a:lvl2pPr>
              <a:defRPr>
                <a:latin typeface="Calibre Regular" panose="020B0503030202060203" pitchFamily="34" charset="77"/>
              </a:defRPr>
            </a:lvl2pPr>
            <a:lvl3pPr>
              <a:defRPr>
                <a:latin typeface="Calibre Regular" panose="020B0503030202060203" pitchFamily="34" charset="77"/>
              </a:defRPr>
            </a:lvl3pPr>
            <a:lvl4pPr>
              <a:defRPr>
                <a:latin typeface="Calibre Regular" panose="020B0503030202060203" pitchFamily="34" charset="77"/>
              </a:defRPr>
            </a:lvl4pPr>
            <a:lvl5pPr>
              <a:defRPr>
                <a:latin typeface="Calibre Regular" panose="020B0503030202060203"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7E90F37-827E-094B-A45D-B0B003C31F9A}"/>
              </a:ext>
            </a:extLst>
          </p:cNvPr>
          <p:cNvSpPr>
            <a:spLocks noGrp="1"/>
          </p:cNvSpPr>
          <p:nvPr>
            <p:ph sz="half" idx="2"/>
          </p:nvPr>
        </p:nvSpPr>
        <p:spPr>
          <a:xfrm>
            <a:off x="6172200" y="1825625"/>
            <a:ext cx="5181600" cy="4351338"/>
          </a:xfrm>
          <a:prstGeom prst="rect">
            <a:avLst/>
          </a:prstGeom>
        </p:spPr>
        <p:txBody>
          <a:bodyPr/>
          <a:lstStyle>
            <a:lvl1pPr>
              <a:defRPr>
                <a:latin typeface="Calibre Regular" panose="020B0503030202060203" pitchFamily="34" charset="77"/>
              </a:defRPr>
            </a:lvl1pPr>
            <a:lvl2pPr>
              <a:defRPr>
                <a:latin typeface="Calibre Regular" panose="020B0503030202060203" pitchFamily="34" charset="77"/>
              </a:defRPr>
            </a:lvl2pPr>
            <a:lvl3pPr>
              <a:defRPr>
                <a:latin typeface="Calibre Regular" panose="020B0503030202060203" pitchFamily="34" charset="77"/>
              </a:defRPr>
            </a:lvl3pPr>
            <a:lvl4pPr>
              <a:defRPr>
                <a:latin typeface="Calibre Regular" panose="020B0503030202060203" pitchFamily="34" charset="77"/>
              </a:defRPr>
            </a:lvl4pPr>
            <a:lvl5pPr>
              <a:defRPr>
                <a:latin typeface="Calibre Regular" panose="020B0503030202060203"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415777C8-CD57-F741-923C-3CD04D66DC76}"/>
              </a:ext>
            </a:extLst>
          </p:cNvPr>
          <p:cNvSpPr>
            <a:spLocks noGrp="1"/>
          </p:cNvSpPr>
          <p:nvPr>
            <p:ph type="ftr" sz="quarter" idx="11"/>
          </p:nvPr>
        </p:nvSpPr>
        <p:spPr>
          <a:xfrm>
            <a:off x="3606546" y="6431844"/>
            <a:ext cx="4978908" cy="365125"/>
          </a:xfrm>
          <a:prstGeom prst="rect">
            <a:avLst/>
          </a:prstGeom>
        </p:spPr>
        <p:txBody>
          <a:bodyPr anchor="ctr"/>
          <a:lstStyle>
            <a:lvl1pPr algn="ctr">
              <a:defRPr sz="1600">
                <a:solidFill>
                  <a:schemeClr val="bg1"/>
                </a:solidFill>
                <a:latin typeface="Calibre Regular" panose="020B0503030202060203" pitchFamily="34" charset="77"/>
              </a:defRPr>
            </a:lvl1pPr>
          </a:lstStyle>
          <a:p>
            <a:pPr algn="r"/>
            <a:r>
              <a:rPr lang="en-US"/>
              <a:t>Footer/Title Here</a:t>
            </a:r>
          </a:p>
        </p:txBody>
      </p:sp>
      <p:sp>
        <p:nvSpPr>
          <p:cNvPr id="9" name="Slide Number Placeholder 5">
            <a:extLst>
              <a:ext uri="{FF2B5EF4-FFF2-40B4-BE49-F238E27FC236}">
                <a16:creationId xmlns:a16="http://schemas.microsoft.com/office/drawing/2014/main" id="{EDCDEDCF-CE73-7241-ACB1-D66841063B05}"/>
              </a:ext>
            </a:extLst>
          </p:cNvPr>
          <p:cNvSpPr>
            <a:spLocks noGrp="1"/>
          </p:cNvSpPr>
          <p:nvPr>
            <p:ph type="sldNum" sz="quarter" idx="12"/>
          </p:nvPr>
        </p:nvSpPr>
        <p:spPr>
          <a:xfrm>
            <a:off x="9296400" y="6431844"/>
            <a:ext cx="2743200" cy="365125"/>
          </a:xfrm>
          <a:prstGeom prst="rect">
            <a:avLst/>
          </a:prstGeom>
        </p:spPr>
        <p:txBody>
          <a:bodyPr anchor="ctr"/>
          <a:lstStyle>
            <a:lvl1pPr>
              <a:defRPr sz="1600">
                <a:solidFill>
                  <a:schemeClr val="bg1"/>
                </a:solidFill>
                <a:latin typeface="Calibre Regular" panose="020B0503030202060203" pitchFamily="34" charset="77"/>
              </a:defRPr>
            </a:lvl1pPr>
          </a:lstStyle>
          <a:p>
            <a:pPr algn="r"/>
            <a:fld id="{6A4344F2-1924-D647-BD85-484ABE33C79C}" type="slidenum">
              <a:rPr lang="en-US" smtClean="0"/>
              <a:pPr algn="r"/>
              <a:t>‹#›</a:t>
            </a:fld>
            <a:endParaRPr lang="en-US"/>
          </a:p>
        </p:txBody>
      </p:sp>
    </p:spTree>
    <p:extLst>
      <p:ext uri="{BB962C8B-B14F-4D97-AF65-F5344CB8AC3E}">
        <p14:creationId xmlns:p14="http://schemas.microsoft.com/office/powerpoint/2010/main" val="17329611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AF72C8B-D3FE-0942-BBAA-52C1EDA9C72F}"/>
              </a:ext>
            </a:extLst>
          </p:cNvPr>
          <p:cNvSpPr/>
          <p:nvPr userDrawn="1"/>
        </p:nvSpPr>
        <p:spPr>
          <a:xfrm>
            <a:off x="0" y="6333688"/>
            <a:ext cx="12192000" cy="524312"/>
          </a:xfrm>
          <a:prstGeom prst="rect">
            <a:avLst/>
          </a:prstGeom>
          <a:solidFill>
            <a:srgbClr val="D74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4">
            <a:extLst>
              <a:ext uri="{FF2B5EF4-FFF2-40B4-BE49-F238E27FC236}">
                <a16:creationId xmlns:a16="http://schemas.microsoft.com/office/drawing/2014/main" id="{80DA7B48-38FD-9042-9AAB-DC14928DE0AD}"/>
              </a:ext>
            </a:extLst>
          </p:cNvPr>
          <p:cNvSpPr>
            <a:spLocks noGrp="1"/>
          </p:cNvSpPr>
          <p:nvPr>
            <p:ph type="ftr" sz="quarter" idx="3"/>
          </p:nvPr>
        </p:nvSpPr>
        <p:spPr>
          <a:xfrm>
            <a:off x="3606546" y="6431844"/>
            <a:ext cx="4978908" cy="365125"/>
          </a:xfrm>
          <a:prstGeom prst="rect">
            <a:avLst/>
          </a:prstGeom>
        </p:spPr>
        <p:txBody>
          <a:bodyPr anchor="ctr"/>
          <a:lstStyle>
            <a:lvl1pPr algn="ctr">
              <a:defRPr sz="1600">
                <a:solidFill>
                  <a:schemeClr val="bg1"/>
                </a:solidFill>
                <a:latin typeface="Calibre Regular" panose="020B0503030202060203" pitchFamily="34" charset="77"/>
              </a:defRPr>
            </a:lvl1pPr>
          </a:lstStyle>
          <a:p>
            <a:pPr algn="r"/>
            <a:r>
              <a:rPr lang="en-US"/>
              <a:t>Footer/Title Here</a:t>
            </a:r>
          </a:p>
        </p:txBody>
      </p:sp>
      <p:sp>
        <p:nvSpPr>
          <p:cNvPr id="9" name="Slide Number Placeholder 5">
            <a:extLst>
              <a:ext uri="{FF2B5EF4-FFF2-40B4-BE49-F238E27FC236}">
                <a16:creationId xmlns:a16="http://schemas.microsoft.com/office/drawing/2014/main" id="{5FA48A08-37E4-E74C-981C-7E9078626BAA}"/>
              </a:ext>
            </a:extLst>
          </p:cNvPr>
          <p:cNvSpPr>
            <a:spLocks noGrp="1"/>
          </p:cNvSpPr>
          <p:nvPr>
            <p:ph type="sldNum" sz="quarter" idx="4"/>
          </p:nvPr>
        </p:nvSpPr>
        <p:spPr>
          <a:xfrm>
            <a:off x="9296400" y="6431844"/>
            <a:ext cx="2743200" cy="365125"/>
          </a:xfrm>
          <a:prstGeom prst="rect">
            <a:avLst/>
          </a:prstGeom>
        </p:spPr>
        <p:txBody>
          <a:bodyPr anchor="ctr"/>
          <a:lstStyle>
            <a:lvl1pPr>
              <a:defRPr sz="1600">
                <a:solidFill>
                  <a:schemeClr val="bg1"/>
                </a:solidFill>
                <a:latin typeface="Calibre Regular" panose="020B0503030202060203" pitchFamily="34" charset="77"/>
              </a:defRPr>
            </a:lvl1pPr>
          </a:lstStyle>
          <a:p>
            <a:pPr algn="r"/>
            <a:fld id="{6A4344F2-1924-D647-BD85-484ABE33C79C}" type="slidenum">
              <a:rPr lang="en-US" smtClean="0"/>
              <a:pPr algn="r"/>
              <a:t>‹#›</a:t>
            </a:fld>
            <a:endParaRPr lang="en-US"/>
          </a:p>
        </p:txBody>
      </p:sp>
      <p:pic>
        <p:nvPicPr>
          <p:cNvPr id="14" name="Graphic 13">
            <a:extLst>
              <a:ext uri="{FF2B5EF4-FFF2-40B4-BE49-F238E27FC236}">
                <a16:creationId xmlns:a16="http://schemas.microsoft.com/office/drawing/2014/main" id="{6AC54220-9604-AF48-99B2-AC1C2F0BEBFF}"/>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39699" y="6476415"/>
            <a:ext cx="3124201" cy="255037"/>
          </a:xfrm>
          <a:prstGeom prst="rect">
            <a:avLst/>
          </a:prstGeom>
        </p:spPr>
      </p:pic>
    </p:spTree>
    <p:extLst>
      <p:ext uri="{BB962C8B-B14F-4D97-AF65-F5344CB8AC3E}">
        <p14:creationId xmlns:p14="http://schemas.microsoft.com/office/powerpoint/2010/main" val="2759137367"/>
      </p:ext>
    </p:extLst>
  </p:cSld>
  <p:clrMap bg1="lt1" tx1="dk1" bg2="lt2" tx2="dk2" accent1="accent1" accent2="accent2" accent3="accent3" accent4="accent4" accent5="accent5" accent6="accent6" hlink="hlink" folHlink="folHlink"/>
  <p:sldLayoutIdLst>
    <p:sldLayoutId id="2147483661"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A8CF7-F8F2-3B70-7CEC-A7B6BA43F553}"/>
              </a:ext>
            </a:extLst>
          </p:cNvPr>
          <p:cNvSpPr>
            <a:spLocks noGrp="1"/>
          </p:cNvSpPr>
          <p:nvPr>
            <p:ph type="title"/>
          </p:nvPr>
        </p:nvSpPr>
        <p:spPr/>
        <p:txBody>
          <a:bodyPr lIns="91440" tIns="45720" rIns="91440" bIns="45720" anchor="t"/>
          <a:lstStyle/>
          <a:p>
            <a:r>
              <a:rPr lang="en-US" b="1" dirty="0">
                <a:latin typeface="Calibri" panose="020F0502020204030204" pitchFamily="34" charset="0"/>
                <a:cs typeface="Calibri" panose="020F0502020204030204" pitchFamily="34" charset="0"/>
              </a:rPr>
              <a:t>Sky </a:t>
            </a:r>
            <a:r>
              <a:rPr lang="en-US" b="1" dirty="0" err="1">
                <a:latin typeface="Calibri" panose="020F0502020204030204" pitchFamily="34" charset="0"/>
                <a:cs typeface="Calibri" panose="020F0502020204030204" pitchFamily="34" charset="0"/>
              </a:rPr>
              <a:t>Hopinka</a:t>
            </a:r>
            <a:r>
              <a:rPr lang="en-US" b="1" dirty="0">
                <a:latin typeface="Calibri" panose="020F0502020204030204" pitchFamily="34" charset="0"/>
                <a:cs typeface="Calibri" panose="020F0502020204030204" pitchFamily="34" charset="0"/>
              </a:rPr>
              <a:t>: </a:t>
            </a:r>
            <a:r>
              <a:rPr lang="en-US" b="1" i="1" dirty="0">
                <a:latin typeface="Calibri" panose="020F0502020204030204" pitchFamily="34" charset="0"/>
                <a:cs typeface="Calibri" panose="020F0502020204030204" pitchFamily="34" charset="0"/>
              </a:rPr>
              <a:t>Red Metal Dust</a:t>
            </a:r>
            <a:br>
              <a:rPr lang="en-US" dirty="0">
                <a:latin typeface="Calibre Regular"/>
              </a:rPr>
            </a:br>
            <a:r>
              <a:rPr lang="en-US" sz="3200" dirty="0">
                <a:latin typeface="Calibre Regular"/>
              </a:rPr>
              <a:t>An installation of 11 new works by the American artist.</a:t>
            </a:r>
          </a:p>
        </p:txBody>
      </p:sp>
      <p:pic>
        <p:nvPicPr>
          <p:cNvPr id="5" name="Content Placeholder 4" descr="Sky Hopinka: &lt;br&gt;Red Metal Dust">
            <a:extLst>
              <a:ext uri="{FF2B5EF4-FFF2-40B4-BE49-F238E27FC236}">
                <a16:creationId xmlns:a16="http://schemas.microsoft.com/office/drawing/2014/main" id="{C17786C2-185E-A5E8-716D-43B2B97536DB}"/>
              </a:ext>
            </a:extLst>
          </p:cNvPr>
          <p:cNvPicPr>
            <a:picLocks noGrp="1" noChangeAspect="1"/>
          </p:cNvPicPr>
          <p:nvPr>
            <p:ph sz="half" idx="1"/>
          </p:nvPr>
        </p:nvPicPr>
        <p:blipFill>
          <a:blip r:embed="rId2"/>
          <a:stretch>
            <a:fillRect/>
          </a:stretch>
        </p:blipFill>
        <p:spPr>
          <a:xfrm>
            <a:off x="545399" y="1830336"/>
            <a:ext cx="5470318" cy="4025240"/>
          </a:xfrm>
          <a:prstGeom prst="rect">
            <a:avLst/>
          </a:prstGeom>
        </p:spPr>
      </p:pic>
      <p:sp>
        <p:nvSpPr>
          <p:cNvPr id="4" name="Content Placeholder 3">
            <a:extLst>
              <a:ext uri="{FF2B5EF4-FFF2-40B4-BE49-F238E27FC236}">
                <a16:creationId xmlns:a16="http://schemas.microsoft.com/office/drawing/2014/main" id="{B5D4C3E5-0899-F5E6-E148-05ABBB334C08}"/>
              </a:ext>
            </a:extLst>
          </p:cNvPr>
          <p:cNvSpPr>
            <a:spLocks noGrp="1"/>
          </p:cNvSpPr>
          <p:nvPr>
            <p:ph sz="half" idx="2"/>
          </p:nvPr>
        </p:nvSpPr>
        <p:spPr/>
        <p:txBody>
          <a:bodyPr lIns="91440" tIns="45720" rIns="91440" bIns="45720" anchor="t"/>
          <a:lstStyle/>
          <a:p>
            <a:r>
              <a:rPr lang="en-US" dirty="0">
                <a:latin typeface="Calibre Regular"/>
              </a:rPr>
              <a:t>The Barnes commissioned </a:t>
            </a:r>
            <a:r>
              <a:rPr lang="en-US" dirty="0" err="1">
                <a:latin typeface="Calibre Regular"/>
              </a:rPr>
              <a:t>Hopinka</a:t>
            </a:r>
            <a:r>
              <a:rPr lang="en-US" dirty="0">
                <a:latin typeface="Calibre Regular"/>
              </a:rPr>
              <a:t> to create site-specific work that explores and interrogates the American experience and its histories.</a:t>
            </a:r>
            <a:endParaRPr lang="en-US" dirty="0"/>
          </a:p>
          <a:p>
            <a:r>
              <a:rPr lang="en-US" dirty="0">
                <a:latin typeface="Calibre Regular"/>
              </a:rPr>
              <a:t>The installation runs from </a:t>
            </a:r>
            <a:br>
              <a:rPr lang="en-US" dirty="0">
                <a:latin typeface="Calibre Regular"/>
              </a:rPr>
            </a:br>
            <a:r>
              <a:rPr lang="en-US" dirty="0">
                <a:latin typeface="Calibre Regular"/>
              </a:rPr>
              <a:t>March 21, 2026–January 18, 2027, and consists of 11 photographic landscapes with copper sheeting.</a:t>
            </a:r>
            <a:endParaRPr lang="en-US" dirty="0"/>
          </a:p>
          <a:p>
            <a:endParaRPr lang="en-US" dirty="0"/>
          </a:p>
        </p:txBody>
      </p:sp>
    </p:spTree>
    <p:extLst>
      <p:ext uri="{BB962C8B-B14F-4D97-AF65-F5344CB8AC3E}">
        <p14:creationId xmlns:p14="http://schemas.microsoft.com/office/powerpoint/2010/main" val="4285721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6480E-8A45-AF10-FC3D-A4AFBF5FBF78}"/>
              </a:ext>
            </a:extLst>
          </p:cNvPr>
          <p:cNvSpPr>
            <a:spLocks noGrp="1"/>
          </p:cNvSpPr>
          <p:nvPr>
            <p:ph type="title"/>
          </p:nvPr>
        </p:nvSpPr>
        <p:spPr/>
        <p:txBody>
          <a:bodyPr lIns="91440" tIns="45720" rIns="91440" bIns="45720" anchor="t"/>
          <a:lstStyle/>
          <a:p>
            <a:r>
              <a:rPr lang="en-US" dirty="0">
                <a:latin typeface="Calibre Regular"/>
              </a:rPr>
              <a:t>About the Artist</a:t>
            </a:r>
            <a:endParaRPr lang="en-US" dirty="0"/>
          </a:p>
        </p:txBody>
      </p:sp>
      <p:sp>
        <p:nvSpPr>
          <p:cNvPr id="4" name="Content Placeholder 3">
            <a:extLst>
              <a:ext uri="{FF2B5EF4-FFF2-40B4-BE49-F238E27FC236}">
                <a16:creationId xmlns:a16="http://schemas.microsoft.com/office/drawing/2014/main" id="{9EF1A63A-1084-5828-B7E7-72FB8E626098}"/>
              </a:ext>
            </a:extLst>
          </p:cNvPr>
          <p:cNvSpPr>
            <a:spLocks noGrp="1"/>
          </p:cNvSpPr>
          <p:nvPr>
            <p:ph sz="half" idx="2"/>
          </p:nvPr>
        </p:nvSpPr>
        <p:spPr>
          <a:xfrm>
            <a:off x="838201" y="1340716"/>
            <a:ext cx="10515599" cy="4836247"/>
          </a:xfrm>
        </p:spPr>
        <p:txBody>
          <a:bodyPr lIns="91440" tIns="45720" rIns="91440" bIns="45720" anchor="t"/>
          <a:lstStyle/>
          <a:p>
            <a:r>
              <a:rPr lang="en-US" dirty="0">
                <a:latin typeface="Calibre Regular"/>
              </a:rPr>
              <a:t>Sky </a:t>
            </a:r>
            <a:r>
              <a:rPr lang="en-US" dirty="0" err="1">
                <a:latin typeface="Calibre Regular"/>
              </a:rPr>
              <a:t>Hopinka</a:t>
            </a:r>
            <a:r>
              <a:rPr lang="en-US" dirty="0">
                <a:latin typeface="Calibre Regular"/>
              </a:rPr>
              <a:t> (Ho-Chunk Nation/Pechanga Band of Luiseño Indians) was born and raised in Ferndale, Washington, and Palm Springs, California. </a:t>
            </a:r>
            <a:endParaRPr lang="en-US" dirty="0"/>
          </a:p>
          <a:p>
            <a:r>
              <a:rPr lang="en-US" dirty="0">
                <a:latin typeface="Calibre Regular"/>
              </a:rPr>
              <a:t>In Portland, Oregon, </a:t>
            </a:r>
            <a:r>
              <a:rPr lang="en-US" dirty="0" err="1">
                <a:latin typeface="Calibre Regular"/>
              </a:rPr>
              <a:t>Hopinka</a:t>
            </a:r>
            <a:r>
              <a:rPr lang="en-US" dirty="0">
                <a:latin typeface="Calibre Regular"/>
              </a:rPr>
              <a:t> studied and taught </a:t>
            </a:r>
            <a:r>
              <a:rPr lang="en-US" dirty="0" err="1">
                <a:latin typeface="Calibre Regular"/>
              </a:rPr>
              <a:t>Chinuk</a:t>
            </a:r>
            <a:r>
              <a:rPr lang="en-US" dirty="0">
                <a:latin typeface="Calibre Regular"/>
              </a:rPr>
              <a:t> Wawa, a language indigenous to the Lower Columbia River Basin. </a:t>
            </a:r>
            <a:endParaRPr lang="en-US" dirty="0"/>
          </a:p>
          <a:p>
            <a:r>
              <a:rPr lang="en-US" dirty="0">
                <a:latin typeface="Calibre Regular"/>
              </a:rPr>
              <a:t>His films, videos, and photographs are in collections at the Museum of Modern Art, the Solomon R. Guggenheim Museum, the Whitney Museum, the San Francisco Museum of Modern Art, the Amon Carter Museum of American Art, the Walker Art Center, and Museum für Moderne Kunst in Frankfurt, Germany, among others.</a:t>
            </a:r>
            <a:endParaRPr lang="en-US" dirty="0"/>
          </a:p>
        </p:txBody>
      </p:sp>
    </p:spTree>
    <p:extLst>
      <p:ext uri="{BB962C8B-B14F-4D97-AF65-F5344CB8AC3E}">
        <p14:creationId xmlns:p14="http://schemas.microsoft.com/office/powerpoint/2010/main" val="2336321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3DED3-843E-F766-7005-63BEB0E3F6E6}"/>
              </a:ext>
            </a:extLst>
          </p:cNvPr>
          <p:cNvSpPr>
            <a:spLocks noGrp="1"/>
          </p:cNvSpPr>
          <p:nvPr>
            <p:ph type="title"/>
          </p:nvPr>
        </p:nvSpPr>
        <p:spPr>
          <a:xfrm>
            <a:off x="3758323" y="116985"/>
            <a:ext cx="4628011" cy="679188"/>
          </a:xfrm>
        </p:spPr>
        <p:txBody>
          <a:bodyPr lIns="91440" tIns="45720" rIns="91440" bIns="45720" anchor="t"/>
          <a:lstStyle/>
          <a:p>
            <a:r>
              <a:rPr lang="en-US" sz="4800" i="1" dirty="0">
                <a:latin typeface="Calibri" panose="020F0502020204030204" pitchFamily="34" charset="0"/>
                <a:cs typeface="Calibri" panose="020F0502020204030204" pitchFamily="34" charset="0"/>
              </a:rPr>
              <a:t>Red Metal Dust </a:t>
            </a:r>
          </a:p>
        </p:txBody>
      </p:sp>
      <p:sp>
        <p:nvSpPr>
          <p:cNvPr id="4" name="TextBox 3">
            <a:extLst>
              <a:ext uri="{FF2B5EF4-FFF2-40B4-BE49-F238E27FC236}">
                <a16:creationId xmlns:a16="http://schemas.microsoft.com/office/drawing/2014/main" id="{C4095742-ECB1-D84E-34A9-C7BDCC755535}"/>
              </a:ext>
            </a:extLst>
          </p:cNvPr>
          <p:cNvSpPr txBox="1"/>
          <p:nvPr/>
        </p:nvSpPr>
        <p:spPr>
          <a:xfrm>
            <a:off x="5690369" y="995107"/>
            <a:ext cx="6354907" cy="4401205"/>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US" sz="2800" i="1" dirty="0">
                <a:latin typeface="Calibri" panose="020F0502020204030204" pitchFamily="34" charset="0"/>
                <a:cs typeface="Calibri" panose="020F0502020204030204" pitchFamily="34" charset="0"/>
              </a:rPr>
              <a:t>Red Metal Dust </a:t>
            </a:r>
            <a:r>
              <a:rPr lang="en-US" sz="2800" dirty="0">
                <a:latin typeface="calibre regular"/>
              </a:rPr>
              <a:t>is an installation by Sky </a:t>
            </a:r>
            <a:r>
              <a:rPr lang="en-US" sz="2800" dirty="0" err="1">
                <a:latin typeface="calibre regular"/>
              </a:rPr>
              <a:t>Hopinka</a:t>
            </a:r>
            <a:r>
              <a:rPr lang="en-US" sz="2800" dirty="0">
                <a:latin typeface="calibre regular"/>
              </a:rPr>
              <a:t> (Ho-Chunk Nation/Pechanga Band of Luiseño Indians), a widely celebrated Native American artist who works in video, photography, and text.</a:t>
            </a:r>
          </a:p>
          <a:p>
            <a:pPr marL="285750" indent="-285750">
              <a:buFont typeface="Arial" panose="020B0604020202020204" pitchFamily="34" charset="0"/>
              <a:buChar char="•"/>
            </a:pPr>
            <a:endParaRPr lang="en-US" sz="2800" dirty="0">
              <a:latin typeface="calibre regular"/>
            </a:endParaRPr>
          </a:p>
          <a:p>
            <a:pPr marL="285750" indent="-285750">
              <a:buFont typeface="Arial" panose="020B0604020202020204" pitchFamily="34" charset="0"/>
              <a:buChar char="•"/>
            </a:pPr>
            <a:r>
              <a:rPr lang="en-US" sz="2800" dirty="0" err="1">
                <a:latin typeface="calibre regular"/>
              </a:rPr>
              <a:t>Hopinka</a:t>
            </a:r>
            <a:r>
              <a:rPr lang="en-US" sz="2800" dirty="0">
                <a:latin typeface="calibre regular"/>
              </a:rPr>
              <a:t> creates works that center on personal positions of Indigenous homeland and landscape and designs of language as containers of culture.</a:t>
            </a:r>
          </a:p>
        </p:txBody>
      </p:sp>
      <p:pic>
        <p:nvPicPr>
          <p:cNvPr id="9" name="Picture 8">
            <a:extLst>
              <a:ext uri="{FF2B5EF4-FFF2-40B4-BE49-F238E27FC236}">
                <a16:creationId xmlns:a16="http://schemas.microsoft.com/office/drawing/2014/main" id="{6BAFE989-EC67-BA34-0030-53B2E0C754D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6089" y="1001589"/>
            <a:ext cx="4623421" cy="4733297"/>
          </a:xfrm>
          <a:prstGeom prst="rect">
            <a:avLst/>
          </a:prstGeom>
        </p:spPr>
      </p:pic>
      <p:sp>
        <p:nvSpPr>
          <p:cNvPr id="10" name="TextBox 9">
            <a:extLst>
              <a:ext uri="{FF2B5EF4-FFF2-40B4-BE49-F238E27FC236}">
                <a16:creationId xmlns:a16="http://schemas.microsoft.com/office/drawing/2014/main" id="{81E156B4-1AD7-4496-46F3-6CDE58081D30}"/>
              </a:ext>
            </a:extLst>
          </p:cNvPr>
          <p:cNvSpPr txBox="1"/>
          <p:nvPr/>
        </p:nvSpPr>
        <p:spPr>
          <a:xfrm>
            <a:off x="442724" y="5738270"/>
            <a:ext cx="5788840" cy="523220"/>
          </a:xfrm>
          <a:prstGeom prst="rect">
            <a:avLst/>
          </a:prstGeom>
          <a:noFill/>
        </p:spPr>
        <p:txBody>
          <a:bodyPr wrap="square" lIns="91440" tIns="45720" rIns="91440" bIns="45720" rtlCol="0" anchor="t">
            <a:spAutoFit/>
          </a:bodyPr>
          <a:lstStyle/>
          <a:p>
            <a:r>
              <a:rPr lang="en-US" sz="1400" dirty="0"/>
              <a:t>From the series </a:t>
            </a:r>
            <a:r>
              <a:rPr lang="en-US" sz="1400" i="1" dirty="0"/>
              <a:t>Red Metal Dust</a:t>
            </a:r>
            <a:r>
              <a:rPr lang="en-US" sz="1400" dirty="0"/>
              <a:t>, 2026. Sky </a:t>
            </a:r>
            <a:r>
              <a:rPr lang="en-US" sz="1400" dirty="0" err="1"/>
              <a:t>Hopinka</a:t>
            </a:r>
            <a:endParaRPr lang="en-US" sz="1400" dirty="0"/>
          </a:p>
          <a:p>
            <a:endParaRPr lang="en-US" sz="1400" dirty="0"/>
          </a:p>
        </p:txBody>
      </p:sp>
    </p:spTree>
    <p:extLst>
      <p:ext uri="{BB962C8B-B14F-4D97-AF65-F5344CB8AC3E}">
        <p14:creationId xmlns:p14="http://schemas.microsoft.com/office/powerpoint/2010/main" val="3564416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FF120C8-54FF-DCF3-5DDC-6FE4FAD1840A}"/>
              </a:ext>
            </a:extLst>
          </p:cNvPr>
          <p:cNvSpPr txBox="1"/>
          <p:nvPr/>
        </p:nvSpPr>
        <p:spPr>
          <a:xfrm>
            <a:off x="7498264" y="1127795"/>
            <a:ext cx="4282569" cy="1815882"/>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US" sz="2800" dirty="0">
                <a:latin typeface="calibre regular"/>
                <a:ea typeface="Calibri"/>
                <a:cs typeface="Calibri"/>
              </a:rPr>
              <a:t>In what ways do you think the images in this artwork evoke the American experience?</a:t>
            </a:r>
          </a:p>
        </p:txBody>
      </p:sp>
      <p:pic>
        <p:nvPicPr>
          <p:cNvPr id="4" name="Picture 3">
            <a:extLst>
              <a:ext uri="{FF2B5EF4-FFF2-40B4-BE49-F238E27FC236}">
                <a16:creationId xmlns:a16="http://schemas.microsoft.com/office/drawing/2014/main" id="{F1BD067F-DBAA-7ED0-DF6F-B1102C4DE6F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4228" y="1209118"/>
            <a:ext cx="6879895" cy="3971194"/>
          </a:xfrm>
          <a:prstGeom prst="rect">
            <a:avLst/>
          </a:prstGeom>
        </p:spPr>
      </p:pic>
      <p:sp>
        <p:nvSpPr>
          <p:cNvPr id="5" name="TextBox 4">
            <a:extLst>
              <a:ext uri="{FF2B5EF4-FFF2-40B4-BE49-F238E27FC236}">
                <a16:creationId xmlns:a16="http://schemas.microsoft.com/office/drawing/2014/main" id="{B399108F-8FBB-0F66-3F98-F5D87E19B697}"/>
              </a:ext>
            </a:extLst>
          </p:cNvPr>
          <p:cNvSpPr txBox="1"/>
          <p:nvPr/>
        </p:nvSpPr>
        <p:spPr>
          <a:xfrm>
            <a:off x="244606" y="5411508"/>
            <a:ext cx="5911511" cy="954107"/>
          </a:xfrm>
          <a:prstGeom prst="rect">
            <a:avLst/>
          </a:prstGeom>
          <a:noFill/>
        </p:spPr>
        <p:txBody>
          <a:bodyPr wrap="square" lIns="91440" tIns="45720" rIns="91440" bIns="45720" rtlCol="0" anchor="t">
            <a:spAutoFit/>
          </a:bodyPr>
          <a:lstStyle/>
          <a:p>
            <a:r>
              <a:rPr lang="en-US" sz="2000" dirty="0"/>
              <a:t> From the series </a:t>
            </a:r>
            <a:r>
              <a:rPr lang="en-US" sz="2000" i="1" dirty="0"/>
              <a:t>Red Metal Dust</a:t>
            </a:r>
            <a:r>
              <a:rPr lang="en-US" sz="2000" dirty="0"/>
              <a:t>, 2026. Sky </a:t>
            </a:r>
            <a:r>
              <a:rPr lang="en-US" sz="2000" dirty="0" err="1"/>
              <a:t>Hopinka</a:t>
            </a:r>
            <a:endParaRPr lang="en-US" sz="2000" dirty="0"/>
          </a:p>
          <a:p>
            <a:endParaRPr lang="en-US" dirty="0"/>
          </a:p>
          <a:p>
            <a:endParaRPr lang="en-US" dirty="0"/>
          </a:p>
        </p:txBody>
      </p:sp>
      <p:sp>
        <p:nvSpPr>
          <p:cNvPr id="2" name="TextBox 1">
            <a:extLst>
              <a:ext uri="{FF2B5EF4-FFF2-40B4-BE49-F238E27FC236}">
                <a16:creationId xmlns:a16="http://schemas.microsoft.com/office/drawing/2014/main" id="{6D98CD1F-064F-B666-0FAF-533753262EFB}"/>
              </a:ext>
            </a:extLst>
          </p:cNvPr>
          <p:cNvSpPr txBox="1"/>
          <p:nvPr/>
        </p:nvSpPr>
        <p:spPr>
          <a:xfrm>
            <a:off x="7498265" y="3087431"/>
            <a:ext cx="4451998" cy="20928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sz="2800" dirty="0">
                <a:latin typeface="calibre regular"/>
                <a:ea typeface="Calibri"/>
                <a:cs typeface="Calibri"/>
              </a:rPr>
              <a:t>Why do you think the artist used copper sheets alongside photographic images in this installation? </a:t>
            </a:r>
          </a:p>
          <a:p>
            <a:pPr algn="ctr"/>
            <a:endParaRPr lang="en-US" dirty="0">
              <a:latin typeface="calibre regular"/>
            </a:endParaRPr>
          </a:p>
        </p:txBody>
      </p:sp>
      <p:sp>
        <p:nvSpPr>
          <p:cNvPr id="7" name="TextBox 6">
            <a:extLst>
              <a:ext uri="{FF2B5EF4-FFF2-40B4-BE49-F238E27FC236}">
                <a16:creationId xmlns:a16="http://schemas.microsoft.com/office/drawing/2014/main" id="{4DE5D32E-FFEB-2629-49AA-98DDCC7BCB34}"/>
              </a:ext>
            </a:extLst>
          </p:cNvPr>
          <p:cNvSpPr txBox="1"/>
          <p:nvPr/>
        </p:nvSpPr>
        <p:spPr>
          <a:xfrm>
            <a:off x="478236" y="296798"/>
            <a:ext cx="694904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dirty="0"/>
              <a:t>Discussion Questions</a:t>
            </a:r>
          </a:p>
        </p:txBody>
      </p:sp>
    </p:spTree>
    <p:extLst>
      <p:ext uri="{BB962C8B-B14F-4D97-AF65-F5344CB8AC3E}">
        <p14:creationId xmlns:p14="http://schemas.microsoft.com/office/powerpoint/2010/main" val="1768805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2DD9319-B7E6-B37F-78DD-56EAE04AB4B8}"/>
              </a:ext>
            </a:extLst>
          </p:cNvPr>
          <p:cNvSpPr txBox="1"/>
          <p:nvPr/>
        </p:nvSpPr>
        <p:spPr>
          <a:xfrm>
            <a:off x="7608929" y="699028"/>
            <a:ext cx="4380470" cy="1815882"/>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US" sz="2800" dirty="0">
                <a:latin typeface="calibre regular"/>
                <a:ea typeface="Calibri"/>
                <a:cs typeface="Calibri"/>
              </a:rPr>
              <a:t>How do you think the colors in this artwork highlight aspects of the American experience?</a:t>
            </a:r>
          </a:p>
        </p:txBody>
      </p:sp>
      <p:pic>
        <p:nvPicPr>
          <p:cNvPr id="5" name="Picture 4">
            <a:extLst>
              <a:ext uri="{FF2B5EF4-FFF2-40B4-BE49-F238E27FC236}">
                <a16:creationId xmlns:a16="http://schemas.microsoft.com/office/drawing/2014/main" id="{2199D77F-5A18-C4A8-D867-13AF75AC9A8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2601" y="597050"/>
            <a:ext cx="7245611" cy="4441926"/>
          </a:xfrm>
          <a:prstGeom prst="rect">
            <a:avLst/>
          </a:prstGeom>
        </p:spPr>
      </p:pic>
      <p:sp>
        <p:nvSpPr>
          <p:cNvPr id="7" name="TextBox 6">
            <a:extLst>
              <a:ext uri="{FF2B5EF4-FFF2-40B4-BE49-F238E27FC236}">
                <a16:creationId xmlns:a16="http://schemas.microsoft.com/office/drawing/2014/main" id="{274B46E1-A778-CDE8-20EC-219B6CFFE3B1}"/>
              </a:ext>
            </a:extLst>
          </p:cNvPr>
          <p:cNvSpPr txBox="1"/>
          <p:nvPr/>
        </p:nvSpPr>
        <p:spPr>
          <a:xfrm>
            <a:off x="203154" y="5150885"/>
            <a:ext cx="5959736" cy="400110"/>
          </a:xfrm>
          <a:prstGeom prst="rect">
            <a:avLst/>
          </a:prstGeom>
          <a:noFill/>
        </p:spPr>
        <p:txBody>
          <a:bodyPr wrap="square" lIns="91440" tIns="45720" rIns="91440" bIns="45720" rtlCol="0" anchor="t">
            <a:spAutoFit/>
          </a:bodyPr>
          <a:lstStyle/>
          <a:p>
            <a:r>
              <a:rPr lang="en-US" sz="2000" dirty="0"/>
              <a:t>From the series </a:t>
            </a:r>
            <a:r>
              <a:rPr lang="en-US" sz="2000" i="1" dirty="0"/>
              <a:t>Red Metal Dust</a:t>
            </a:r>
            <a:r>
              <a:rPr lang="en-US" sz="2000" dirty="0"/>
              <a:t>, 2026. Sky </a:t>
            </a:r>
            <a:r>
              <a:rPr lang="en-US" sz="2000" dirty="0" err="1"/>
              <a:t>Hopinka</a:t>
            </a:r>
            <a:endParaRPr lang="en-US" sz="2000" dirty="0"/>
          </a:p>
        </p:txBody>
      </p:sp>
      <p:sp>
        <p:nvSpPr>
          <p:cNvPr id="2" name="TextBox 1">
            <a:extLst>
              <a:ext uri="{FF2B5EF4-FFF2-40B4-BE49-F238E27FC236}">
                <a16:creationId xmlns:a16="http://schemas.microsoft.com/office/drawing/2014/main" id="{AD4321AE-F3AC-EFE1-AD52-771F8DE69D5D}"/>
              </a:ext>
            </a:extLst>
          </p:cNvPr>
          <p:cNvSpPr txBox="1"/>
          <p:nvPr/>
        </p:nvSpPr>
        <p:spPr>
          <a:xfrm>
            <a:off x="7608929" y="2946095"/>
            <a:ext cx="4380470" cy="20928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lvl="0" indent="-285750" rtl="0">
              <a:buFont typeface="Arial,Sans-Serif"/>
              <a:buChar char="•"/>
            </a:pPr>
            <a:r>
              <a:rPr lang="en-US" sz="2800" dirty="0">
                <a:latin typeface="calibre regular"/>
                <a:ea typeface="Calibri"/>
                <a:cs typeface="Calibri"/>
              </a:rPr>
              <a:t>How do you think this artwork would tell a different story if it were all black and white? ​</a:t>
            </a:r>
          </a:p>
          <a:p>
            <a:pPr algn="ctr"/>
            <a:endParaRPr lang="en-US" dirty="0"/>
          </a:p>
        </p:txBody>
      </p:sp>
    </p:spTree>
    <p:extLst>
      <p:ext uri="{BB962C8B-B14F-4D97-AF65-F5344CB8AC3E}">
        <p14:creationId xmlns:p14="http://schemas.microsoft.com/office/powerpoint/2010/main" val="3137567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22C506E-7EEE-7A27-4C58-23B0A1B67418}"/>
              </a:ext>
            </a:extLst>
          </p:cNvPr>
          <p:cNvSpPr txBox="1"/>
          <p:nvPr/>
        </p:nvSpPr>
        <p:spPr>
          <a:xfrm>
            <a:off x="7146162" y="1242067"/>
            <a:ext cx="4364487" cy="954107"/>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US" sz="2800" dirty="0">
                <a:latin typeface="calibre regular"/>
                <a:ea typeface="Calibri"/>
                <a:cs typeface="Calibri"/>
              </a:rPr>
              <a:t>What story do you think this artwork is telling?</a:t>
            </a:r>
          </a:p>
        </p:txBody>
      </p:sp>
      <p:pic>
        <p:nvPicPr>
          <p:cNvPr id="5" name="Picture 4">
            <a:extLst>
              <a:ext uri="{FF2B5EF4-FFF2-40B4-BE49-F238E27FC236}">
                <a16:creationId xmlns:a16="http://schemas.microsoft.com/office/drawing/2014/main" id="{9924338B-58AC-6F5A-FF12-B2F020A0C377}"/>
              </a:ext>
            </a:extLst>
          </p:cNvPr>
          <p:cNvPicPr>
            <a:picLocks noChangeAspect="1"/>
          </p:cNvPicPr>
          <p:nvPr/>
        </p:nvPicPr>
        <p:blipFill>
          <a:blip r:embed="rId2"/>
          <a:stretch>
            <a:fillRect/>
          </a:stretch>
        </p:blipFill>
        <p:spPr>
          <a:xfrm>
            <a:off x="319613" y="396162"/>
            <a:ext cx="6615601" cy="4837696"/>
          </a:xfrm>
          <a:prstGeom prst="rect">
            <a:avLst/>
          </a:prstGeom>
        </p:spPr>
      </p:pic>
      <p:sp>
        <p:nvSpPr>
          <p:cNvPr id="7" name="TextBox 6">
            <a:extLst>
              <a:ext uri="{FF2B5EF4-FFF2-40B4-BE49-F238E27FC236}">
                <a16:creationId xmlns:a16="http://schemas.microsoft.com/office/drawing/2014/main" id="{EC89AF4B-DBFE-4D69-543E-BB965A41E7A0}"/>
              </a:ext>
            </a:extLst>
          </p:cNvPr>
          <p:cNvSpPr txBox="1"/>
          <p:nvPr/>
        </p:nvSpPr>
        <p:spPr>
          <a:xfrm>
            <a:off x="733734" y="5470809"/>
            <a:ext cx="5981418" cy="677108"/>
          </a:xfrm>
          <a:prstGeom prst="rect">
            <a:avLst/>
          </a:prstGeom>
          <a:noFill/>
        </p:spPr>
        <p:txBody>
          <a:bodyPr wrap="square" lIns="91440" tIns="45720" rIns="91440" bIns="45720" rtlCol="0" anchor="t">
            <a:spAutoFit/>
          </a:bodyPr>
          <a:lstStyle/>
          <a:p>
            <a:r>
              <a:rPr lang="en-US" sz="2000" dirty="0"/>
              <a:t>From the series </a:t>
            </a:r>
            <a:r>
              <a:rPr lang="en-US" sz="2000" i="1" dirty="0"/>
              <a:t>Red Metal Dust</a:t>
            </a:r>
            <a:r>
              <a:rPr lang="en-US" sz="2000" dirty="0"/>
              <a:t>, 2026. Sky </a:t>
            </a:r>
            <a:r>
              <a:rPr lang="en-US" sz="2000" dirty="0" err="1"/>
              <a:t>Hopinka</a:t>
            </a:r>
            <a:endParaRPr lang="en-US" sz="2000" dirty="0"/>
          </a:p>
          <a:p>
            <a:endParaRPr lang="en-US" dirty="0"/>
          </a:p>
        </p:txBody>
      </p:sp>
      <p:sp>
        <p:nvSpPr>
          <p:cNvPr id="8" name="TextBox 7">
            <a:extLst>
              <a:ext uri="{FF2B5EF4-FFF2-40B4-BE49-F238E27FC236}">
                <a16:creationId xmlns:a16="http://schemas.microsoft.com/office/drawing/2014/main" id="{B2E8B16F-FDCF-C8B5-4159-951A864AD617}"/>
              </a:ext>
            </a:extLst>
          </p:cNvPr>
          <p:cNvSpPr txBox="1"/>
          <p:nvPr/>
        </p:nvSpPr>
        <p:spPr>
          <a:xfrm>
            <a:off x="7146162" y="2474893"/>
            <a:ext cx="4226688" cy="1384995"/>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800" dirty="0">
                <a:latin typeface="calibre regular"/>
                <a:ea typeface="Calibri"/>
                <a:cs typeface="Calibri"/>
              </a:rPr>
              <a:t>How do you interpret the visual imagery in these pieces?</a:t>
            </a:r>
            <a:r>
              <a:rPr lang="en-US" sz="2800" dirty="0">
                <a:latin typeface="calibre regular"/>
              </a:rPr>
              <a:t> </a:t>
            </a:r>
          </a:p>
        </p:txBody>
      </p:sp>
    </p:spTree>
    <p:extLst>
      <p:ext uri="{BB962C8B-B14F-4D97-AF65-F5344CB8AC3E}">
        <p14:creationId xmlns:p14="http://schemas.microsoft.com/office/powerpoint/2010/main" val="1987406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BFDC518-3C9D-2BF8-9A8E-A4BD17488838}"/>
              </a:ext>
            </a:extLst>
          </p:cNvPr>
          <p:cNvSpPr txBox="1"/>
          <p:nvPr/>
        </p:nvSpPr>
        <p:spPr>
          <a:xfrm>
            <a:off x="7126014" y="811267"/>
            <a:ext cx="4546504" cy="1815882"/>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US" sz="2800" dirty="0">
                <a:latin typeface="calibre regular"/>
                <a:ea typeface="Calibri"/>
                <a:cs typeface="Calibri"/>
              </a:rPr>
              <a:t>What do you think is the purpose of highlighting different perspectives of reality in this image? </a:t>
            </a:r>
          </a:p>
        </p:txBody>
      </p:sp>
      <p:sp>
        <p:nvSpPr>
          <p:cNvPr id="5" name="TextBox 4">
            <a:extLst>
              <a:ext uri="{FF2B5EF4-FFF2-40B4-BE49-F238E27FC236}">
                <a16:creationId xmlns:a16="http://schemas.microsoft.com/office/drawing/2014/main" id="{B957BD7E-71A3-87B2-83D2-8B054B3791F8}"/>
              </a:ext>
            </a:extLst>
          </p:cNvPr>
          <p:cNvSpPr txBox="1"/>
          <p:nvPr/>
        </p:nvSpPr>
        <p:spPr>
          <a:xfrm>
            <a:off x="7126014" y="3145978"/>
            <a:ext cx="4970687" cy="1384995"/>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800" dirty="0">
                <a:latin typeface="calibre regular"/>
                <a:ea typeface="Calibri"/>
                <a:cs typeface="Calibri"/>
              </a:rPr>
              <a:t>Why do you think the artist chose to fracture the sky with different colors? </a:t>
            </a:r>
          </a:p>
        </p:txBody>
      </p:sp>
      <p:pic>
        <p:nvPicPr>
          <p:cNvPr id="8" name="Picture 7">
            <a:extLst>
              <a:ext uri="{FF2B5EF4-FFF2-40B4-BE49-F238E27FC236}">
                <a16:creationId xmlns:a16="http://schemas.microsoft.com/office/drawing/2014/main" id="{944EFC03-257C-865C-EEF0-407FBB7A161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4848" y="292972"/>
            <a:ext cx="6449386" cy="5477354"/>
          </a:xfrm>
          <a:prstGeom prst="rect">
            <a:avLst/>
          </a:prstGeom>
        </p:spPr>
      </p:pic>
      <p:sp>
        <p:nvSpPr>
          <p:cNvPr id="9" name="TextBox 8">
            <a:extLst>
              <a:ext uri="{FF2B5EF4-FFF2-40B4-BE49-F238E27FC236}">
                <a16:creationId xmlns:a16="http://schemas.microsoft.com/office/drawing/2014/main" id="{28A249BF-8B91-6788-CA19-14157DE076D3}"/>
              </a:ext>
            </a:extLst>
          </p:cNvPr>
          <p:cNvSpPr txBox="1"/>
          <p:nvPr/>
        </p:nvSpPr>
        <p:spPr>
          <a:xfrm>
            <a:off x="394848" y="5769546"/>
            <a:ext cx="6099723" cy="369332"/>
          </a:xfrm>
          <a:prstGeom prst="rect">
            <a:avLst/>
          </a:prstGeom>
          <a:noFill/>
        </p:spPr>
        <p:txBody>
          <a:bodyPr wrap="square" rtlCol="0">
            <a:spAutoFit/>
          </a:bodyPr>
          <a:lstStyle/>
          <a:p>
            <a:r>
              <a:rPr lang="en-US" dirty="0"/>
              <a:t>From the series </a:t>
            </a:r>
            <a:r>
              <a:rPr lang="en-US" i="1" dirty="0"/>
              <a:t>Red Metal Dust</a:t>
            </a:r>
            <a:r>
              <a:rPr lang="en-US" dirty="0"/>
              <a:t>, 2026. Sky </a:t>
            </a:r>
            <a:r>
              <a:rPr lang="en-US" dirty="0" err="1"/>
              <a:t>Hopinka</a:t>
            </a:r>
            <a:endParaRPr lang="en-US" dirty="0"/>
          </a:p>
        </p:txBody>
      </p:sp>
    </p:spTree>
    <p:extLst>
      <p:ext uri="{BB962C8B-B14F-4D97-AF65-F5344CB8AC3E}">
        <p14:creationId xmlns:p14="http://schemas.microsoft.com/office/powerpoint/2010/main" val="2816123948"/>
      </p:ext>
    </p:extLst>
  </p:cSld>
  <p:clrMapOvr>
    <a:masterClrMapping/>
  </p:clrMapOvr>
</p:sld>
</file>

<file path=ppt/theme/theme1.xml><?xml version="1.0" encoding="utf-8"?>
<a:theme xmlns:a="http://schemas.openxmlformats.org/drawingml/2006/main" name="Barnes Classic">
  <a:themeElements>
    <a:clrScheme name="Barnes 1&amp;2 Palette">
      <a:dk1>
        <a:srgbClr val="000000"/>
      </a:dk1>
      <a:lt1>
        <a:srgbClr val="FFFFFF"/>
      </a:lt1>
      <a:dk2>
        <a:srgbClr val="272827"/>
      </a:dk2>
      <a:lt2>
        <a:srgbClr val="E7E6E6"/>
      </a:lt2>
      <a:accent1>
        <a:srgbClr val="D64120"/>
      </a:accent1>
      <a:accent2>
        <a:srgbClr val="F8B6A9"/>
      </a:accent2>
      <a:accent3>
        <a:srgbClr val="24578C"/>
      </a:accent3>
      <a:accent4>
        <a:srgbClr val="77AFE9"/>
      </a:accent4>
      <a:accent5>
        <a:srgbClr val="E0CA36"/>
      </a:accent5>
      <a:accent6>
        <a:srgbClr val="8E9935"/>
      </a:accent6>
      <a:hlink>
        <a:srgbClr val="9E98DE"/>
      </a:hlink>
      <a:folHlink>
        <a:srgbClr val="A24E8A"/>
      </a:folHlink>
    </a:clrScheme>
    <a:fontScheme name="Barnes Calibre">
      <a:majorFont>
        <a:latin typeface="Calibre Regular"/>
        <a:ea typeface=""/>
        <a:cs typeface=""/>
      </a:majorFont>
      <a:minorFont>
        <a:latin typeface="Calibre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DFCC734C-AB95-8B47-B2F8-3F2E766CB46D}" vid="{50E548C5-C201-2F4E-9401-7A65112D3DC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f8bc34b-12a2-4182-94a7-b40fed5d64dd">
      <Terms xmlns="http://schemas.microsoft.com/office/infopath/2007/PartnerControls"/>
    </lcf76f155ced4ddcb4097134ff3c332f>
    <TaxCatchAll xmlns="5903c0eb-220a-4d11-949c-0887f9452a5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CF8F7F7F9BCDC4BBCFDCC4190097B2A" ma:contentTypeVersion="19" ma:contentTypeDescription="Create a new document." ma:contentTypeScope="" ma:versionID="b19cebe1044be12071bcf173b9286e8b">
  <xsd:schema xmlns:xsd="http://www.w3.org/2001/XMLSchema" xmlns:xs="http://www.w3.org/2001/XMLSchema" xmlns:p="http://schemas.microsoft.com/office/2006/metadata/properties" xmlns:ns2="1f8bc34b-12a2-4182-94a7-b40fed5d64dd" xmlns:ns3="5903c0eb-220a-4d11-949c-0887f9452a5e" targetNamespace="http://schemas.microsoft.com/office/2006/metadata/properties" ma:root="true" ma:fieldsID="d99c59c27467318b16f9777ad9622387" ns2:_="" ns3:_="">
    <xsd:import namespace="1f8bc34b-12a2-4182-94a7-b40fed5d64dd"/>
    <xsd:import namespace="5903c0eb-220a-4d11-949c-0887f9452a5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Location" minOccurs="0"/>
                <xsd:element ref="ns2:MediaLengthInSeconds" minOccurs="0"/>
                <xsd:element ref="ns2:MediaServiceOCR" minOccurs="0"/>
                <xsd:element ref="ns2:lcf76f155ced4ddcb4097134ff3c332f" minOccurs="0"/>
                <xsd:element ref="ns3:TaxCatchAll" minOccurs="0"/>
                <xsd:element ref="ns2:MediaServiceSearchProperties" minOccurs="0"/>
                <xsd:element ref="ns2:MediaServiceObjectDetectorVersion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8bc34b-12a2-4182-94a7-b40fed5d64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9bb4853-fe00-469f-8765-431ca92a502c"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903c0eb-220a-4d11-949c-0887f9452a5e"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57801ee-19f9-46e8-b53c-1cddc71050c7}" ma:internalName="TaxCatchAll" ma:showField="CatchAllData" ma:web="5903c0eb-220a-4d11-949c-0887f9452a5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B83DC03-F35A-4D52-80FE-F0A48D410582}">
  <ds:schemaRefs>
    <ds:schemaRef ds:uri="http://schemas.microsoft.com/office/2006/metadata/properties"/>
    <ds:schemaRef ds:uri="http://schemas.microsoft.com/office/infopath/2007/PartnerControls"/>
    <ds:schemaRef ds:uri="1f8bc34b-12a2-4182-94a7-b40fed5d64dd"/>
    <ds:schemaRef ds:uri="5903c0eb-220a-4d11-949c-0887f9452a5e"/>
  </ds:schemaRefs>
</ds:datastoreItem>
</file>

<file path=customXml/itemProps2.xml><?xml version="1.0" encoding="utf-8"?>
<ds:datastoreItem xmlns:ds="http://schemas.openxmlformats.org/officeDocument/2006/customXml" ds:itemID="{02616B9D-CD3F-4E24-92E7-FA829C0ADD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8bc34b-12a2-4182-94a7-b40fed5d64dd"/>
    <ds:schemaRef ds:uri="5903c0eb-220a-4d11-949c-0887f9452a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2E91067-92AB-48D8-8AA1-21051E9891B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TotalTime>
  <Words>414</Words>
  <Application>Microsoft Macintosh PowerPoint</Application>
  <PresentationFormat>Widescreen</PresentationFormat>
  <Paragraphs>25</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Arial,Sans-Serif</vt:lpstr>
      <vt:lpstr>Calibre Regular</vt:lpstr>
      <vt:lpstr>Calibre Regular</vt:lpstr>
      <vt:lpstr>Calibri</vt:lpstr>
      <vt:lpstr>Barnes Classic</vt:lpstr>
      <vt:lpstr>Sky Hopinka: Red Metal Dust An installation of 11 new works by the American artist.</vt:lpstr>
      <vt:lpstr>About the Artist</vt:lpstr>
      <vt:lpstr>Red Metal Dust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Roman Golebiowski</dc:creator>
  <cp:lastModifiedBy>Kelly Borgeson</cp:lastModifiedBy>
  <cp:revision>231</cp:revision>
  <dcterms:created xsi:type="dcterms:W3CDTF">2026-01-28T17:10:21Z</dcterms:created>
  <dcterms:modified xsi:type="dcterms:W3CDTF">2026-04-03T16:40:41Z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73cc57-4b4c-4683-9761-b36d423a3ea2_Enabled">
    <vt:lpwstr>true</vt:lpwstr>
  </property>
  <property fmtid="{D5CDD505-2E9C-101B-9397-08002B2CF9AE}" pid="3" name="MSIP_Label_7b73cc57-4b4c-4683-9761-b36d423a3ea2_SetDate">
    <vt:lpwstr>2026-01-28T17:13:49Z</vt:lpwstr>
  </property>
  <property fmtid="{D5CDD505-2E9C-101B-9397-08002B2CF9AE}" pid="4" name="MSIP_Label_7b73cc57-4b4c-4683-9761-b36d423a3ea2_Method">
    <vt:lpwstr>Standard</vt:lpwstr>
  </property>
  <property fmtid="{D5CDD505-2E9C-101B-9397-08002B2CF9AE}" pid="5" name="MSIP_Label_7b73cc57-4b4c-4683-9761-b36d423a3ea2_Name">
    <vt:lpwstr>defa4170-0d19-0005-0004-bc88714345d2</vt:lpwstr>
  </property>
  <property fmtid="{D5CDD505-2E9C-101B-9397-08002B2CF9AE}" pid="6" name="MSIP_Label_7b73cc57-4b4c-4683-9761-b36d423a3ea2_SiteId">
    <vt:lpwstr>02af6e95-86ff-4b42-986e-19688253d54d</vt:lpwstr>
  </property>
  <property fmtid="{D5CDD505-2E9C-101B-9397-08002B2CF9AE}" pid="7" name="MSIP_Label_7b73cc57-4b4c-4683-9761-b36d423a3ea2_ActionId">
    <vt:lpwstr>21f3233a-e45a-4927-82a4-3ad43f032af6</vt:lpwstr>
  </property>
  <property fmtid="{D5CDD505-2E9C-101B-9397-08002B2CF9AE}" pid="8" name="MSIP_Label_7b73cc57-4b4c-4683-9761-b36d423a3ea2_ContentBits">
    <vt:lpwstr>0</vt:lpwstr>
  </property>
  <property fmtid="{D5CDD505-2E9C-101B-9397-08002B2CF9AE}" pid="9" name="MSIP_Label_7b73cc57-4b4c-4683-9761-b36d423a3ea2_Tag">
    <vt:lpwstr>10, 3, 0, 1</vt:lpwstr>
  </property>
  <property fmtid="{D5CDD505-2E9C-101B-9397-08002B2CF9AE}" pid="10" name="ContentTypeId">
    <vt:lpwstr>0x010100ACF8F7F7F9BCDC4BBCFDCC4190097B2A</vt:lpwstr>
  </property>
  <property fmtid="{D5CDD505-2E9C-101B-9397-08002B2CF9AE}" pid="11" name="MediaServiceImageTags">
    <vt:lpwstr/>
  </property>
</Properties>
</file>