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6" r:id="rId5"/>
    <p:sldId id="264" r:id="rId6"/>
    <p:sldId id="267" r:id="rId7"/>
    <p:sldId id="266" r:id="rId8"/>
    <p:sldId id="265" r:id="rId9"/>
    <p:sldId id="268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34378-A45C-4F89-80D8-C48955E5665D}" v="1" dt="2025-08-13T14:32:58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3" autoAdjust="0"/>
  </p:normalViewPr>
  <p:slideViewPr>
    <p:cSldViewPr snapToGrid="0">
      <p:cViewPr varScale="1">
        <p:scale>
          <a:sx n="92" d="100"/>
          <a:sy n="92" d="100"/>
        </p:scale>
        <p:origin x="6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Fishel" userId="95ef935b-2d61-45f3-ab35-47679485a485" providerId="ADAL" clId="{45934378-A45C-4F89-80D8-C48955E5665D}"/>
    <pc:docChg chg="modSld">
      <pc:chgData name="Leslie Fishel" userId="95ef935b-2d61-45f3-ab35-47679485a485" providerId="ADAL" clId="{45934378-A45C-4F89-80D8-C48955E5665D}" dt="2025-08-13T14:34:43.613" v="70" actId="20577"/>
      <pc:docMkLst>
        <pc:docMk/>
      </pc:docMkLst>
      <pc:sldChg chg="modSp mod">
        <pc:chgData name="Leslie Fishel" userId="95ef935b-2d61-45f3-ab35-47679485a485" providerId="ADAL" clId="{45934378-A45C-4F89-80D8-C48955E5665D}" dt="2025-08-13T14:34:43.613" v="70" actId="20577"/>
        <pc:sldMkLst>
          <pc:docMk/>
          <pc:sldMk cId="3292682642" sldId="276"/>
        </pc:sldMkLst>
        <pc:spChg chg="mod">
          <ac:chgData name="Leslie Fishel" userId="95ef935b-2d61-45f3-ab35-47679485a485" providerId="ADAL" clId="{45934378-A45C-4F89-80D8-C48955E5665D}" dt="2025-08-13T14:34:43.613" v="70" actId="20577"/>
          <ac:spMkLst>
            <pc:docMk/>
            <pc:sldMk cId="3292682642" sldId="276"/>
            <ac:spMk id="2" creationId="{DF4CF288-9B97-1E61-723A-720604DCB3D9}"/>
          </ac:spMkLst>
        </pc:spChg>
      </pc:sldChg>
    </pc:docChg>
  </pc:docChgLst>
  <pc:docChgLst>
    <pc:chgData name="Stephanie Stern" userId="S::sstern@barnesfoundation.org::ed6ac888-203d-49a1-8a3d-8fb77e495a39" providerId="AD" clId="Web-{D88504AB-059A-9F0B-B5F0-247A5ED04B97}"/>
    <pc:docChg chg="modSld sldOrd">
      <pc:chgData name="Stephanie Stern" userId="S::sstern@barnesfoundation.org::ed6ac888-203d-49a1-8a3d-8fb77e495a39" providerId="AD" clId="Web-{D88504AB-059A-9F0B-B5F0-247A5ED04B97}" dt="2025-06-09T15:32:55.857" v="456" actId="14100"/>
      <pc:docMkLst>
        <pc:docMk/>
      </pc:docMkLst>
      <pc:sldChg chg="addSp delSp modSp">
        <pc:chgData name="Stephanie Stern" userId="S::sstern@barnesfoundation.org::ed6ac888-203d-49a1-8a3d-8fb77e495a39" providerId="AD" clId="Web-{D88504AB-059A-9F0B-B5F0-247A5ED04B97}" dt="2025-06-09T15:01:35.316" v="177" actId="1076"/>
        <pc:sldMkLst>
          <pc:docMk/>
          <pc:sldMk cId="4047052700" sldId="264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01:46.270" v="180" actId="1076"/>
        <pc:sldMkLst>
          <pc:docMk/>
          <pc:sldMk cId="4116615044" sldId="265"/>
        </pc:sldMkLst>
      </pc:sldChg>
      <pc:sldChg chg="addSp delSp modSp ord">
        <pc:chgData name="Stephanie Stern" userId="S::sstern@barnesfoundation.org::ed6ac888-203d-49a1-8a3d-8fb77e495a39" providerId="AD" clId="Web-{D88504AB-059A-9F0B-B5F0-247A5ED04B97}" dt="2025-06-09T15:31:56.901" v="453"/>
        <pc:sldMkLst>
          <pc:docMk/>
          <pc:sldMk cId="3874200070" sldId="266"/>
        </pc:sldMkLst>
      </pc:sldChg>
      <pc:sldChg chg="addSp delSp modSp ord">
        <pc:chgData name="Stephanie Stern" userId="S::sstern@barnesfoundation.org::ed6ac888-203d-49a1-8a3d-8fb77e495a39" providerId="AD" clId="Web-{D88504AB-059A-9F0B-B5F0-247A5ED04B97}" dt="2025-06-09T15:31:53.245" v="452"/>
        <pc:sldMkLst>
          <pc:docMk/>
          <pc:sldMk cId="2782540065" sldId="267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32:16.902" v="454" actId="20577"/>
        <pc:sldMkLst>
          <pc:docMk/>
          <pc:sldMk cId="3553401918" sldId="268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32:55.857" v="456" actId="14100"/>
        <pc:sldMkLst>
          <pc:docMk/>
          <pc:sldMk cId="2463246372" sldId="271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18:44.293" v="359" actId="1076"/>
        <pc:sldMkLst>
          <pc:docMk/>
          <pc:sldMk cId="3814105183" sldId="272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22:04.801" v="384" actId="1076"/>
        <pc:sldMkLst>
          <pc:docMk/>
          <pc:sldMk cId="939457560" sldId="273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26:59.374" v="430" actId="1076"/>
        <pc:sldMkLst>
          <pc:docMk/>
          <pc:sldMk cId="4035839654" sldId="274"/>
        </pc:sldMkLst>
      </pc:sldChg>
      <pc:sldChg chg="addSp delSp modSp">
        <pc:chgData name="Stephanie Stern" userId="S::sstern@barnesfoundation.org::ed6ac888-203d-49a1-8a3d-8fb77e495a39" providerId="AD" clId="Web-{D88504AB-059A-9F0B-B5F0-247A5ED04B97}" dt="2025-06-09T15:30:51.274" v="447" actId="14100"/>
        <pc:sldMkLst>
          <pc:docMk/>
          <pc:sldMk cId="2123453263" sldId="275"/>
        </pc:sldMkLst>
      </pc:sldChg>
      <pc:sldChg chg="delSp modSp">
        <pc:chgData name="Stephanie Stern" userId="S::sstern@barnesfoundation.org::ed6ac888-203d-49a1-8a3d-8fb77e495a39" providerId="AD" clId="Web-{D88504AB-059A-9F0B-B5F0-247A5ED04B97}" dt="2025-06-09T14:46:11.984" v="20" actId="20577"/>
        <pc:sldMkLst>
          <pc:docMk/>
          <pc:sldMk cId="3292682642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6554-C50E-4CC2-85B1-487B9CA7722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AB5F-5012-48A8-97C9-B7E8A4AE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AB5F-5012-48A8-97C9-B7E8A4AEF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AB5F-5012-48A8-97C9-B7E8A4AEF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3064-E020-6C4D-88F5-7BC63A21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A1640-7FC8-E24B-9FA1-00680551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  <a:lvl2pPr>
              <a:defRPr>
                <a:latin typeface="Calibre Regular" panose="020B0503030202060203" pitchFamily="34" charset="77"/>
              </a:defRPr>
            </a:lvl2pPr>
            <a:lvl3pPr>
              <a:defRPr>
                <a:latin typeface="Calibre Regular" panose="020B0503030202060203" pitchFamily="34" charset="77"/>
              </a:defRPr>
            </a:lvl3pPr>
            <a:lvl4pPr>
              <a:defRPr>
                <a:latin typeface="Calibre Regular" panose="020B0503030202060203" pitchFamily="34" charset="77"/>
              </a:defRPr>
            </a:lvl4pPr>
            <a:lvl5pPr>
              <a:defRPr>
                <a:latin typeface="Calibre Regular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90F37-827E-094B-A45D-B0B003C3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  <a:lvl2pPr>
              <a:defRPr>
                <a:latin typeface="Calibre Regular" panose="020B0503030202060203" pitchFamily="34" charset="77"/>
              </a:defRPr>
            </a:lvl2pPr>
            <a:lvl3pPr>
              <a:defRPr>
                <a:latin typeface="Calibre Regular" panose="020B0503030202060203" pitchFamily="34" charset="77"/>
              </a:defRPr>
            </a:lvl3pPr>
            <a:lvl4pPr>
              <a:defRPr>
                <a:latin typeface="Calibre Regular" panose="020B0503030202060203" pitchFamily="34" charset="77"/>
              </a:defRPr>
            </a:lvl4pPr>
            <a:lvl5pPr>
              <a:defRPr>
                <a:latin typeface="Calibre Regular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5777C8-CD57-F741-923C-3CD04D66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6546" y="6431844"/>
            <a:ext cx="4978908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r>
              <a:rPr lang="en-US"/>
              <a:t>Footer/Title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CDEDCF-CE73-7241-ACB1-D6684106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3184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fld id="{6A4344F2-1924-D647-BD85-484ABE33C79C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F72C8B-D3FE-0942-BBAA-52C1EDA9C72F}"/>
              </a:ext>
            </a:extLst>
          </p:cNvPr>
          <p:cNvSpPr/>
          <p:nvPr userDrawn="1"/>
        </p:nvSpPr>
        <p:spPr>
          <a:xfrm>
            <a:off x="0" y="6333688"/>
            <a:ext cx="12192000" cy="524312"/>
          </a:xfrm>
          <a:prstGeom prst="rect">
            <a:avLst/>
          </a:prstGeom>
          <a:solidFill>
            <a:srgbClr val="D74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DA7B48-38FD-9042-9AAB-DC14928D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6546" y="6431844"/>
            <a:ext cx="4978908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r>
              <a:rPr lang="en-US"/>
              <a:t>Footer/Title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48A08-37E4-E74C-981C-7E907862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43184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fld id="{6A4344F2-1924-D647-BD85-484ABE33C79C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AC54220-9604-AF48-99B2-AC1C2F0BE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699" y="6476415"/>
            <a:ext cx="3124201" cy="2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F288-9B97-1E61-723A-720604DC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936"/>
            <a:ext cx="10515600" cy="3065965"/>
          </a:xfrm>
        </p:spPr>
        <p:txBody>
          <a:bodyPr lIns="91440" tIns="45720" rIns="91440" bIns="45720" anchor="t"/>
          <a:lstStyle/>
          <a:p>
            <a:pPr fontAlgn="base"/>
            <a:r>
              <a:rPr lang="en-US" b="1" dirty="0">
                <a:latin typeface="Calibre Regular"/>
              </a:rPr>
              <a:t>A Guide to Exploring the Special Exhibition </a:t>
            </a:r>
            <a:r>
              <a:rPr lang="en-US" b="1" i="1" dirty="0">
                <a:solidFill>
                  <a:srgbClr val="FF0000"/>
                </a:solidFill>
              </a:rPr>
              <a:t>Henri Rousseau: A Painter’s Secrets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October 19, 2025–February 22, 2026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268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499988-9B59-CC2D-8A55-DFC093A10042}"/>
              </a:ext>
            </a:extLst>
          </p:cNvPr>
          <p:cNvSpPr txBox="1"/>
          <p:nvPr/>
        </p:nvSpPr>
        <p:spPr>
          <a:xfrm>
            <a:off x="6883866" y="1551363"/>
            <a:ext cx="51517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do you think Rousseau’s art tells us about the time that he was living in? 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58CD7-A09D-002A-4873-97CFDE9301EC}"/>
              </a:ext>
            </a:extLst>
          </p:cNvPr>
          <p:cNvSpPr txBox="1"/>
          <p:nvPr/>
        </p:nvSpPr>
        <p:spPr>
          <a:xfrm>
            <a:off x="6883866" y="3249996"/>
            <a:ext cx="440758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message do you think Rousseau is trying to give us through his artwork?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D9B1D-6C0A-030B-C3B8-CCCFCC45E7DC}"/>
              </a:ext>
            </a:extLst>
          </p:cNvPr>
          <p:cNvSpPr txBox="1"/>
          <p:nvPr/>
        </p:nvSpPr>
        <p:spPr>
          <a:xfrm>
            <a:off x="221589" y="5628339"/>
            <a:ext cx="668060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</a:t>
            </a:r>
            <a:r>
              <a:rPr lang="en-US" sz="1600" i="1" dirty="0" err="1">
                <a:solidFill>
                  <a:srgbClr val="111111"/>
                </a:solidFill>
                <a:latin typeface="Calibre Regular"/>
                <a:ea typeface="Source Sans Pro"/>
              </a:rPr>
              <a:t>Montsouris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 Park, the Kiosk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1908–10. Oil on canvas. 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BF570</a:t>
            </a:r>
            <a:endParaRPr lang="en-US" sz="1600" dirty="0">
              <a:latin typeface="Calibre Regular"/>
              <a:cs typeface="Times New Roman"/>
            </a:endParaRPr>
          </a:p>
          <a:p>
            <a:endParaRPr lang="en-US" dirty="0"/>
          </a:p>
        </p:txBody>
      </p:sp>
      <p:pic>
        <p:nvPicPr>
          <p:cNvPr id="2" name="Picture 1" descr="bf570_i2r-Presentation Size (150dpi).jpg">
            <a:extLst>
              <a:ext uri="{FF2B5EF4-FFF2-40B4-BE49-F238E27FC236}">
                <a16:creationId xmlns:a16="http://schemas.microsoft.com/office/drawing/2014/main" id="{A286184E-CE45-0B85-A4FA-333B24F4CE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02" y="246791"/>
            <a:ext cx="6253995" cy="50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3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D3C317-ECD0-470F-9228-19FAAA971D93}"/>
              </a:ext>
            </a:extLst>
          </p:cNvPr>
          <p:cNvSpPr txBox="1"/>
          <p:nvPr/>
        </p:nvSpPr>
        <p:spPr>
          <a:xfrm>
            <a:off x="420670" y="5457549"/>
            <a:ext cx="62770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Landscape and Four Fisherman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1909.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BF545 </a:t>
            </a:r>
            <a:endParaRPr lang="en-US" sz="1600" dirty="0">
              <a:latin typeface="Calibre Regular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038EB-A5BB-8D5C-C4FB-08F398405BFA}"/>
              </a:ext>
            </a:extLst>
          </p:cNvPr>
          <p:cNvSpPr txBox="1"/>
          <p:nvPr/>
        </p:nvSpPr>
        <p:spPr>
          <a:xfrm>
            <a:off x="7157914" y="992597"/>
            <a:ext cx="48968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  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7CFA3-8125-EDF5-9847-1C6F8ED13274}"/>
              </a:ext>
            </a:extLst>
          </p:cNvPr>
          <p:cNvSpPr txBox="1"/>
          <p:nvPr/>
        </p:nvSpPr>
        <p:spPr>
          <a:xfrm>
            <a:off x="7157915" y="1761697"/>
            <a:ext cx="442409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If Rousseau were painting today, do you think he would paint the same subject matter, or do you think he would paint different subject matter? </a:t>
            </a:r>
            <a:endParaRPr lang="en-US" sz="2400" dirty="0"/>
          </a:p>
        </p:txBody>
      </p:sp>
      <p:pic>
        <p:nvPicPr>
          <p:cNvPr id="3" name="Picture 2" descr="A painting of people fishing in a river&#10;&#10;AI-generated content may be incorrect.">
            <a:extLst>
              <a:ext uri="{FF2B5EF4-FFF2-40B4-BE49-F238E27FC236}">
                <a16:creationId xmlns:a16="http://schemas.microsoft.com/office/drawing/2014/main" id="{88F8F1F4-E46F-8B22-4152-C671E20D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7" y="130432"/>
            <a:ext cx="6257657" cy="51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868-960B-40B7-E11E-0368D187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en-US" sz="1800" kern="100">
                <a:latin typeface="Aptos"/>
                <a:cs typeface="Times New Roman"/>
              </a:rPr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CA7C-8346-15CA-9AD4-F306C78369A9}"/>
              </a:ext>
            </a:extLst>
          </p:cNvPr>
          <p:cNvSpPr txBox="1"/>
          <p:nvPr/>
        </p:nvSpPr>
        <p:spPr>
          <a:xfrm>
            <a:off x="7354224" y="1112103"/>
            <a:ext cx="40027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techniques do you think Rousseau used to create paintings?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1F8BA-EB85-752B-1FE0-E831A5EC64AF}"/>
              </a:ext>
            </a:extLst>
          </p:cNvPr>
          <p:cNvSpPr txBox="1"/>
          <p:nvPr/>
        </p:nvSpPr>
        <p:spPr>
          <a:xfrm>
            <a:off x="839039" y="5670685"/>
            <a:ext cx="66423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Portrait of a Woman in a Landscape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1899.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The Barnes Foundation, BF260 </a:t>
            </a:r>
            <a:endParaRPr lang="en-US" sz="1600" dirty="0">
              <a:latin typeface="Calibre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51C28-7E73-5B6C-250D-4B08FE84E236}"/>
              </a:ext>
            </a:extLst>
          </p:cNvPr>
          <p:cNvSpPr txBox="1"/>
          <p:nvPr/>
        </p:nvSpPr>
        <p:spPr>
          <a:xfrm>
            <a:off x="7349408" y="2644350"/>
            <a:ext cx="454152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self-taught artists can be considered just as skilled as artists who went to school for art? </a:t>
            </a:r>
            <a:endParaRPr lang="en-US" sz="2400" dirty="0"/>
          </a:p>
        </p:txBody>
      </p:sp>
      <p:pic>
        <p:nvPicPr>
          <p:cNvPr id="3" name="Picture 2" descr="bf260_i2r-Presentation Size (150dpi).jpg">
            <a:extLst>
              <a:ext uri="{FF2B5EF4-FFF2-40B4-BE49-F238E27FC236}">
                <a16:creationId xmlns:a16="http://schemas.microsoft.com/office/drawing/2014/main" id="{3EBC33BE-7A23-6989-4E53-086545379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3" y="205603"/>
            <a:ext cx="4434415" cy="54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E5C83-751B-E1B0-A1C0-D9A2D8712942}"/>
              </a:ext>
            </a:extLst>
          </p:cNvPr>
          <p:cNvSpPr txBox="1"/>
          <p:nvPr/>
        </p:nvSpPr>
        <p:spPr>
          <a:xfrm>
            <a:off x="1094303" y="5550024"/>
            <a:ext cx="60058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Woman Walking in an Exotic Forest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1910.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Oil on canvas. The Barnes Foundation, BF388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A903-531D-EB48-6AA8-160696813E4D}"/>
              </a:ext>
            </a:extLst>
          </p:cNvPr>
          <p:cNvSpPr txBox="1"/>
          <p:nvPr/>
        </p:nvSpPr>
        <p:spPr>
          <a:xfrm>
            <a:off x="6682817" y="1250362"/>
            <a:ext cx="44750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that precise proportions matter within an artwork?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4CC8-821D-2E98-F6A1-4319D082E354}"/>
              </a:ext>
            </a:extLst>
          </p:cNvPr>
          <p:cNvSpPr txBox="1"/>
          <p:nvPr/>
        </p:nvSpPr>
        <p:spPr>
          <a:xfrm>
            <a:off x="6682817" y="2789536"/>
            <a:ext cx="401746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Why do you think Rousseau continued to revisit the theme of the jungle throughout his art career? </a:t>
            </a:r>
            <a:endParaRPr lang="en-US" sz="2400" dirty="0"/>
          </a:p>
        </p:txBody>
      </p:sp>
      <p:pic>
        <p:nvPicPr>
          <p:cNvPr id="3" name="Picture 2" descr="bf388_i2r-Presentation Size (150dpi).jpg">
            <a:extLst>
              <a:ext uri="{FF2B5EF4-FFF2-40B4-BE49-F238E27FC236}">
                <a16:creationId xmlns:a16="http://schemas.microsoft.com/office/drawing/2014/main" id="{01A5EE01-9F11-CC9E-F21C-C245E40428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715" y="136954"/>
            <a:ext cx="4323326" cy="53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C268C-5FA1-3A84-554E-64E70EE72F46}"/>
              </a:ext>
            </a:extLst>
          </p:cNvPr>
          <p:cNvSpPr txBox="1"/>
          <p:nvPr/>
        </p:nvSpPr>
        <p:spPr>
          <a:xfrm>
            <a:off x="7654766" y="1475432"/>
            <a:ext cx="42161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did Rousseau use color, light, line, and space in this artwork?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E3CC8-79AC-018A-0F72-01E3A10E1338}"/>
              </a:ext>
            </a:extLst>
          </p:cNvPr>
          <p:cNvSpPr txBox="1"/>
          <p:nvPr/>
        </p:nvSpPr>
        <p:spPr>
          <a:xfrm>
            <a:off x="7653774" y="3239169"/>
            <a:ext cx="406616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do you think the audience of Rousseau’s time responded to his art? How do you respond to his art?  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5CF77-9147-A0FC-95A9-E18886B291E1}"/>
              </a:ext>
            </a:extLst>
          </p:cNvPr>
          <p:cNvSpPr txBox="1"/>
          <p:nvPr/>
        </p:nvSpPr>
        <p:spPr>
          <a:xfrm>
            <a:off x="480076" y="4642420"/>
            <a:ext cx="69465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the Quai </a:t>
            </a:r>
            <a:r>
              <a:rPr lang="en-US" sz="1600" i="1" dirty="0" err="1">
                <a:solidFill>
                  <a:srgbClr val="111111"/>
                </a:solidFill>
                <a:latin typeface="Calibre Regular"/>
                <a:ea typeface="Source Sans Pro"/>
              </a:rPr>
              <a:t>d’Asnières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1900–1902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BF583 </a:t>
            </a:r>
            <a:endParaRPr lang="en-US" sz="1600" dirty="0">
              <a:latin typeface="Calibre Regular"/>
              <a:cs typeface="Times New Roman"/>
            </a:endParaRPr>
          </a:p>
        </p:txBody>
      </p:sp>
      <p:pic>
        <p:nvPicPr>
          <p:cNvPr id="5" name="Picture 4" descr="bf583_i2r-Presentation Size (150dpi).jpg">
            <a:extLst>
              <a:ext uri="{FF2B5EF4-FFF2-40B4-BE49-F238E27FC236}">
                <a16:creationId xmlns:a16="http://schemas.microsoft.com/office/drawing/2014/main" id="{C1D6CA33-DBB8-0437-A9C2-943C0C6D9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1" y="1586246"/>
            <a:ext cx="6960972" cy="2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489CE7-9097-97B5-57FD-2077D35CD725}"/>
              </a:ext>
            </a:extLst>
          </p:cNvPr>
          <p:cNvSpPr txBox="1"/>
          <p:nvPr/>
        </p:nvSpPr>
        <p:spPr>
          <a:xfrm>
            <a:off x="6891611" y="1114054"/>
            <a:ext cx="46072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do you think Rousseau's paintings compare to the paintings of other artists?</a:t>
            </a:r>
            <a:r>
              <a:rPr lang="en-US" b="1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30B8A-3991-ED42-53E5-F31090D3423D}"/>
              </a:ext>
            </a:extLst>
          </p:cNvPr>
          <p:cNvSpPr txBox="1"/>
          <p:nvPr/>
        </p:nvSpPr>
        <p:spPr>
          <a:xfrm>
            <a:off x="1220895" y="5416920"/>
            <a:ext cx="52956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The Past and the Present, or Philosophical Thought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1899. Oil on canvas. The Barnes Foundation, BF582 </a:t>
            </a:r>
            <a:endParaRPr lang="en-US" sz="1600" dirty="0">
              <a:latin typeface="Calibre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A22F0-9AA4-198F-BF4D-C67537430DA4}"/>
              </a:ext>
            </a:extLst>
          </p:cNvPr>
          <p:cNvSpPr txBox="1"/>
          <p:nvPr/>
        </p:nvSpPr>
        <p:spPr>
          <a:xfrm>
            <a:off x="6891611" y="2643658"/>
            <a:ext cx="42296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If you were able to change one thing about Rousseau's artwork, what would you change? </a:t>
            </a:r>
            <a:endParaRPr lang="en-US" sz="2400" dirty="0"/>
          </a:p>
        </p:txBody>
      </p:sp>
      <p:pic>
        <p:nvPicPr>
          <p:cNvPr id="6" name="Picture 5" descr="bf582_i8r-Presentation Size (150dpi).jpg">
            <a:extLst>
              <a:ext uri="{FF2B5EF4-FFF2-40B4-BE49-F238E27FC236}">
                <a16:creationId xmlns:a16="http://schemas.microsoft.com/office/drawing/2014/main" id="{26D570E0-14A5-72CF-08A7-16186A11D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286" y="301712"/>
            <a:ext cx="2802997" cy="51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E95A6-E01F-3DFF-1286-E5049C87FF16}"/>
              </a:ext>
            </a:extLst>
          </p:cNvPr>
          <p:cNvSpPr txBox="1"/>
          <p:nvPr/>
        </p:nvSpPr>
        <p:spPr>
          <a:xfrm>
            <a:off x="7229791" y="1417720"/>
            <a:ext cx="42223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artworks should look realistic?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48BE1-55F2-ED3C-D0B5-25491AC5449F}"/>
              </a:ext>
            </a:extLst>
          </p:cNvPr>
          <p:cNvSpPr txBox="1"/>
          <p:nvPr/>
        </p:nvSpPr>
        <p:spPr>
          <a:xfrm>
            <a:off x="7229791" y="2793791"/>
            <a:ext cx="391040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Can you find any ways in which Rousseau challenged the idea of “fine art” in his artwork?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5173F-14DD-57F2-3274-47E24281B325}"/>
              </a:ext>
            </a:extLst>
          </p:cNvPr>
          <p:cNvSpPr txBox="1"/>
          <p:nvPr/>
        </p:nvSpPr>
        <p:spPr>
          <a:xfrm>
            <a:off x="1466015" y="5361340"/>
            <a:ext cx="54272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Clichy Bridge at Asni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ères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, 1908.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Oil on canvas. The Barnes Foundation, BF861 </a:t>
            </a:r>
            <a:endParaRPr lang="en-US" sz="1600" dirty="0">
              <a:latin typeface="Calibre Regular"/>
              <a:cs typeface="Times New Roman"/>
            </a:endParaRPr>
          </a:p>
        </p:txBody>
      </p:sp>
      <p:pic>
        <p:nvPicPr>
          <p:cNvPr id="3" name="Picture 2" descr="bf861_i2r-Presentation Size (150dpi).jpg">
            <a:extLst>
              <a:ext uri="{FF2B5EF4-FFF2-40B4-BE49-F238E27FC236}">
                <a16:creationId xmlns:a16="http://schemas.microsoft.com/office/drawing/2014/main" id="{8ACE9D71-D236-27AD-59CC-C4474C45EF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85" y="267386"/>
            <a:ext cx="4512481" cy="50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58E05-BFC6-118C-A7B4-F5A74BA87EC7}"/>
              </a:ext>
            </a:extLst>
          </p:cNvPr>
          <p:cNvSpPr txBox="1"/>
          <p:nvPr/>
        </p:nvSpPr>
        <p:spPr>
          <a:xfrm>
            <a:off x="786827" y="5586794"/>
            <a:ext cx="519033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The Rabbit's Meal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1908.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BF578 </a:t>
            </a:r>
            <a:endParaRPr lang="en-US" sz="1600" dirty="0">
              <a:latin typeface="Calibre Regular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10474-F594-739D-C7F7-97EC4F7489D8}"/>
              </a:ext>
            </a:extLst>
          </p:cNvPr>
          <p:cNvSpPr txBox="1"/>
          <p:nvPr/>
        </p:nvSpPr>
        <p:spPr>
          <a:xfrm>
            <a:off x="7105019" y="1255347"/>
            <a:ext cx="475580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Rousseau’s art was inspired by and frequently featured nature. What are some ways you are inspired by nature?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167FC-A88B-3844-6022-6EB1CB135CEB}"/>
              </a:ext>
            </a:extLst>
          </p:cNvPr>
          <p:cNvSpPr txBox="1"/>
          <p:nvPr/>
        </p:nvSpPr>
        <p:spPr>
          <a:xfrm>
            <a:off x="7105126" y="3431674"/>
            <a:ext cx="49397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In what ways could Rousseau’s art have inspired artists of his day? </a:t>
            </a:r>
            <a:endParaRPr lang="en-US" sz="2400" dirty="0"/>
          </a:p>
        </p:txBody>
      </p:sp>
      <p:pic>
        <p:nvPicPr>
          <p:cNvPr id="5" name="Picture 4" descr="bf578_i4r-Presentation Size (150dpi).jpg">
            <a:extLst>
              <a:ext uri="{FF2B5EF4-FFF2-40B4-BE49-F238E27FC236}">
                <a16:creationId xmlns:a16="http://schemas.microsoft.com/office/drawing/2014/main" id="{64664739-D517-5286-CE97-5B02EC3EE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73" y="432142"/>
            <a:ext cx="6076573" cy="4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9C2B5D-BF25-30A1-B0CF-4BD73C424C7A}"/>
              </a:ext>
            </a:extLst>
          </p:cNvPr>
          <p:cNvSpPr txBox="1"/>
          <p:nvPr/>
        </p:nvSpPr>
        <p:spPr>
          <a:xfrm>
            <a:off x="7824968" y="379006"/>
            <a:ext cx="400541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the moon depicted in Rousseau’s artwork adds to a sense of mystery or suspense? Would the absence of the moon change anything? Why or why not?  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E28A6-F5DC-FDC0-E43F-4C0CAAADB779}"/>
              </a:ext>
            </a:extLst>
          </p:cNvPr>
          <p:cNvSpPr txBox="1"/>
          <p:nvPr/>
        </p:nvSpPr>
        <p:spPr>
          <a:xfrm>
            <a:off x="7819979" y="3648676"/>
            <a:ext cx="400852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that the use of copying tools such as a pantograph can add to or detract from the impact of Rousseau's art?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6902-4185-11C3-7650-BA44019B406B}"/>
              </a:ext>
            </a:extLst>
          </p:cNvPr>
          <p:cNvSpPr txBox="1"/>
          <p:nvPr/>
        </p:nvSpPr>
        <p:spPr>
          <a:xfrm>
            <a:off x="215370" y="5752216"/>
            <a:ext cx="736011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400" i="1" dirty="0">
                <a:solidFill>
                  <a:srgbClr val="111111"/>
                </a:solidFill>
                <a:latin typeface="Calibre Regular"/>
                <a:ea typeface="Source Sans Pro"/>
              </a:rPr>
              <a:t>Scouts Attacked by a Tiger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, 1904. Oil on canvas. 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, BF584 </a:t>
            </a:r>
            <a:r>
              <a:rPr lang="en-US" sz="1400" dirty="0"/>
              <a:t> </a:t>
            </a:r>
            <a:endParaRPr lang="en-US" sz="1600" dirty="0"/>
          </a:p>
        </p:txBody>
      </p:sp>
      <p:pic>
        <p:nvPicPr>
          <p:cNvPr id="2" name="Picture 1" descr="bf584_i141r-Presentation Size (150dpi) (1).jpg">
            <a:extLst>
              <a:ext uri="{FF2B5EF4-FFF2-40B4-BE49-F238E27FC236}">
                <a16:creationId xmlns:a16="http://schemas.microsoft.com/office/drawing/2014/main" id="{28131C8E-B052-E92F-D4D1-756E82EC0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53" y="260521"/>
            <a:ext cx="7117915" cy="53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3A46A5-1AC8-C10D-CABC-29581CE16557}"/>
              </a:ext>
            </a:extLst>
          </p:cNvPr>
          <p:cNvSpPr txBox="1"/>
          <p:nvPr/>
        </p:nvSpPr>
        <p:spPr>
          <a:xfrm>
            <a:off x="7123347" y="1595927"/>
            <a:ext cx="441601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believe that the world Rousseau lived in affected the art he made or the process of his art making?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B41E8-8531-5484-2DAE-8C3D3F232FF9}"/>
              </a:ext>
            </a:extLst>
          </p:cNvPr>
          <p:cNvSpPr txBox="1"/>
          <p:nvPr/>
        </p:nvSpPr>
        <p:spPr>
          <a:xfrm>
            <a:off x="637292" y="5643433"/>
            <a:ext cx="743294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Woman with Basket of Eggs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1889–95.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BF544</a:t>
            </a:r>
            <a:endParaRPr lang="en-US" sz="1600" dirty="0">
              <a:latin typeface="Calibre Regular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2675-2C38-9178-237F-93DB5573964C}"/>
              </a:ext>
            </a:extLst>
          </p:cNvPr>
          <p:cNvSpPr txBox="1"/>
          <p:nvPr/>
        </p:nvSpPr>
        <p:spPr>
          <a:xfrm>
            <a:off x="7123347" y="3570172"/>
            <a:ext cx="39903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In what ways can Rousseau’s artwork inspire us today? </a:t>
            </a:r>
          </a:p>
        </p:txBody>
      </p:sp>
      <p:pic>
        <p:nvPicPr>
          <p:cNvPr id="2" name="Picture 1" descr="bf544_i2r-Presentation Size (150dpi).jpg">
            <a:extLst>
              <a:ext uri="{FF2B5EF4-FFF2-40B4-BE49-F238E27FC236}">
                <a16:creationId xmlns:a16="http://schemas.microsoft.com/office/drawing/2014/main" id="{3192AC2B-BC5D-D04C-C012-1EDC4C88E8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642" y="226197"/>
            <a:ext cx="4146336" cy="54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7560"/>
      </p:ext>
    </p:extLst>
  </p:cSld>
  <p:clrMapOvr>
    <a:masterClrMapping/>
  </p:clrMapOvr>
</p:sld>
</file>

<file path=ppt/theme/theme1.xml><?xml version="1.0" encoding="utf-8"?>
<a:theme xmlns:a="http://schemas.openxmlformats.org/drawingml/2006/main" name="Barnes Classic">
  <a:themeElements>
    <a:clrScheme name="Barnes 1&amp;2 Palette">
      <a:dk1>
        <a:srgbClr val="000000"/>
      </a:dk1>
      <a:lt1>
        <a:srgbClr val="FFFFFF"/>
      </a:lt1>
      <a:dk2>
        <a:srgbClr val="272827"/>
      </a:dk2>
      <a:lt2>
        <a:srgbClr val="E7E6E6"/>
      </a:lt2>
      <a:accent1>
        <a:srgbClr val="D64120"/>
      </a:accent1>
      <a:accent2>
        <a:srgbClr val="F8B6A9"/>
      </a:accent2>
      <a:accent3>
        <a:srgbClr val="24578C"/>
      </a:accent3>
      <a:accent4>
        <a:srgbClr val="77AFE9"/>
      </a:accent4>
      <a:accent5>
        <a:srgbClr val="E0CA36"/>
      </a:accent5>
      <a:accent6>
        <a:srgbClr val="8E9935"/>
      </a:accent6>
      <a:hlink>
        <a:srgbClr val="9E98DE"/>
      </a:hlink>
      <a:folHlink>
        <a:srgbClr val="A24E8A"/>
      </a:folHlink>
    </a:clrScheme>
    <a:fontScheme name="Barnes Calibre">
      <a:majorFont>
        <a:latin typeface="Calibre Regular"/>
        <a:ea typeface=""/>
        <a:cs typeface=""/>
      </a:majorFont>
      <a:minorFont>
        <a:latin typeface="Calibr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FCC734C-AB95-8B47-B2F8-3F2E766CB46D}" vid="{50E548C5-C201-2F4E-9401-7A65112D3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8bc34b-12a2-4182-94a7-b40fed5d64dd">
      <Terms xmlns="http://schemas.microsoft.com/office/infopath/2007/PartnerControls"/>
    </lcf76f155ced4ddcb4097134ff3c332f>
    <TaxCatchAll xmlns="5903c0eb-220a-4d11-949c-0887f9452a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8F7F7F9BCDC4BBCFDCC4190097B2A" ma:contentTypeVersion="19" ma:contentTypeDescription="Create a new document." ma:contentTypeScope="" ma:versionID="4cfb17f773486c33eddd568457b59387">
  <xsd:schema xmlns:xsd="http://www.w3.org/2001/XMLSchema" xmlns:xs="http://www.w3.org/2001/XMLSchema" xmlns:p="http://schemas.microsoft.com/office/2006/metadata/properties" xmlns:ns2="1f8bc34b-12a2-4182-94a7-b40fed5d64dd" xmlns:ns3="5903c0eb-220a-4d11-949c-0887f9452a5e" targetNamespace="http://schemas.microsoft.com/office/2006/metadata/properties" ma:root="true" ma:fieldsID="e0d03aed030eabf44914c52fe642c0b2" ns2:_="" ns3:_="">
    <xsd:import namespace="1f8bc34b-12a2-4182-94a7-b40fed5d64dd"/>
    <xsd:import namespace="5903c0eb-220a-4d11-949c-0887f9452a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bc34b-12a2-4182-94a7-b40fed5d6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b4853-fe00-469f-8765-431ca92a5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3c0eb-220a-4d11-949c-0887f9452a5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57801ee-19f9-46e8-b53c-1cddc71050c7}" ma:internalName="TaxCatchAll" ma:showField="CatchAllData" ma:web="5903c0eb-220a-4d11-949c-0887f9452a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B49CA6-D1A5-468C-B5CA-74AF3C282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31B8D-C0C5-493C-8580-25424E12EFC0}">
  <ds:schemaRefs>
    <ds:schemaRef ds:uri="http://schemas.microsoft.com/office/2006/metadata/properties"/>
    <ds:schemaRef ds:uri="http://schemas.microsoft.com/office/infopath/2007/PartnerControls"/>
    <ds:schemaRef ds:uri="1f8bc34b-12a2-4182-94a7-b40fed5d64dd"/>
    <ds:schemaRef ds:uri="5903c0eb-220a-4d11-949c-0887f9452a5e"/>
  </ds:schemaRefs>
</ds:datastoreItem>
</file>

<file path=customXml/itemProps3.xml><?xml version="1.0" encoding="utf-8"?>
<ds:datastoreItem xmlns:ds="http://schemas.openxmlformats.org/officeDocument/2006/customXml" ds:itemID="{D96CBD2E-5B90-41CC-A433-56B6D66E4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bc34b-12a2-4182-94a7-b40fed5d64dd"/>
    <ds:schemaRef ds:uri="5903c0eb-220a-4d11-949c-0887f9452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588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Calibre Regular</vt:lpstr>
      <vt:lpstr>Barnes Classic</vt:lpstr>
      <vt:lpstr>A Guide to Exploring the Special Exhibition Henri Rousseau: A Painter’s Secrets  October 19, 2025–February 22, 2026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Golebiowski</dc:creator>
  <cp:lastModifiedBy>Daniel Huppman</cp:lastModifiedBy>
  <cp:revision>218</cp:revision>
  <dcterms:created xsi:type="dcterms:W3CDTF">2025-01-09T19:51:47Z</dcterms:created>
  <dcterms:modified xsi:type="dcterms:W3CDTF">2025-09-15T19:15:35Z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73cc57-4b4c-4683-9761-b36d423a3ea2_Enabled">
    <vt:lpwstr>true</vt:lpwstr>
  </property>
  <property fmtid="{D5CDD505-2E9C-101B-9397-08002B2CF9AE}" pid="3" name="MSIP_Label_7b73cc57-4b4c-4683-9761-b36d423a3ea2_SetDate">
    <vt:lpwstr>2025-01-09T19:51:53Z</vt:lpwstr>
  </property>
  <property fmtid="{D5CDD505-2E9C-101B-9397-08002B2CF9AE}" pid="4" name="MSIP_Label_7b73cc57-4b4c-4683-9761-b36d423a3ea2_Method">
    <vt:lpwstr>Standard</vt:lpwstr>
  </property>
  <property fmtid="{D5CDD505-2E9C-101B-9397-08002B2CF9AE}" pid="5" name="MSIP_Label_7b73cc57-4b4c-4683-9761-b36d423a3ea2_Name">
    <vt:lpwstr>defa4170-0d19-0005-0004-bc88714345d2</vt:lpwstr>
  </property>
  <property fmtid="{D5CDD505-2E9C-101B-9397-08002B2CF9AE}" pid="6" name="MSIP_Label_7b73cc57-4b4c-4683-9761-b36d423a3ea2_SiteId">
    <vt:lpwstr>02af6e95-86ff-4b42-986e-19688253d54d</vt:lpwstr>
  </property>
  <property fmtid="{D5CDD505-2E9C-101B-9397-08002B2CF9AE}" pid="7" name="MSIP_Label_7b73cc57-4b4c-4683-9761-b36d423a3ea2_ActionId">
    <vt:lpwstr>3036ec86-3e7a-4a97-99b6-9ff45390d98c</vt:lpwstr>
  </property>
  <property fmtid="{D5CDD505-2E9C-101B-9397-08002B2CF9AE}" pid="8" name="MSIP_Label_7b73cc57-4b4c-4683-9761-b36d423a3ea2_ContentBits">
    <vt:lpwstr>0</vt:lpwstr>
  </property>
  <property fmtid="{D5CDD505-2E9C-101B-9397-08002B2CF9AE}" pid="9" name="ContentTypeId">
    <vt:lpwstr>0x010100ACF8F7F7F9BCDC4BBCFDCC4190097B2A</vt:lpwstr>
  </property>
  <property fmtid="{D5CDD505-2E9C-101B-9397-08002B2CF9AE}" pid="10" name="MediaServiceImageTags">
    <vt:lpwstr/>
  </property>
</Properties>
</file>