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8" r:id="rId5"/>
    <p:sldId id="273" r:id="rId6"/>
    <p:sldId id="279" r:id="rId7"/>
    <p:sldId id="280" r:id="rId8"/>
    <p:sldId id="281" r:id="rId9"/>
    <p:sldId id="282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C3064-E020-6C4D-88F5-7BC63A218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Calibre Regular" panose="020B050303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A1640-7FC8-E24B-9FA1-006805512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Calibre Regular" panose="020B0503030202060203" pitchFamily="34" charset="77"/>
              </a:defRPr>
            </a:lvl1pPr>
            <a:lvl2pPr>
              <a:defRPr>
                <a:latin typeface="Calibre Regular" panose="020B0503030202060203" pitchFamily="34" charset="77"/>
              </a:defRPr>
            </a:lvl2pPr>
            <a:lvl3pPr>
              <a:defRPr>
                <a:latin typeface="Calibre Regular" panose="020B0503030202060203" pitchFamily="34" charset="77"/>
              </a:defRPr>
            </a:lvl3pPr>
            <a:lvl4pPr>
              <a:defRPr>
                <a:latin typeface="Calibre Regular" panose="020B0503030202060203" pitchFamily="34" charset="77"/>
              </a:defRPr>
            </a:lvl4pPr>
            <a:lvl5pPr>
              <a:defRPr>
                <a:latin typeface="Calibre Regular" panose="020B050303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90F37-827E-094B-A45D-B0B003C31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Calibre Regular" panose="020B0503030202060203" pitchFamily="34" charset="77"/>
              </a:defRPr>
            </a:lvl1pPr>
            <a:lvl2pPr>
              <a:defRPr>
                <a:latin typeface="Calibre Regular" panose="020B0503030202060203" pitchFamily="34" charset="77"/>
              </a:defRPr>
            </a:lvl2pPr>
            <a:lvl3pPr>
              <a:defRPr>
                <a:latin typeface="Calibre Regular" panose="020B0503030202060203" pitchFamily="34" charset="77"/>
              </a:defRPr>
            </a:lvl3pPr>
            <a:lvl4pPr>
              <a:defRPr>
                <a:latin typeface="Calibre Regular" panose="020B0503030202060203" pitchFamily="34" charset="77"/>
              </a:defRPr>
            </a:lvl4pPr>
            <a:lvl5pPr>
              <a:defRPr>
                <a:latin typeface="Calibre Regular" panose="020B050303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15777C8-CD57-F741-923C-3CD04D66D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431844"/>
            <a:ext cx="4978908" cy="365125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Calibre Regular" panose="020B0503030202060203" pitchFamily="34" charset="77"/>
              </a:defRPr>
            </a:lvl1pPr>
          </a:lstStyle>
          <a:p>
            <a:pPr algn="r"/>
            <a:r>
              <a:rPr lang="en-US"/>
              <a:t>Footer/Title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DCDEDCF-CE73-7241-ACB1-D66841063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31844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solidFill>
                  <a:schemeClr val="bg1"/>
                </a:solidFill>
                <a:latin typeface="Calibre Regular" panose="020B0503030202060203" pitchFamily="34" charset="77"/>
              </a:defRPr>
            </a:lvl1pPr>
          </a:lstStyle>
          <a:p>
            <a:pPr algn="r"/>
            <a:fld id="{6A4344F2-1924-D647-BD85-484ABE33C79C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61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F72C8B-D3FE-0942-BBAA-52C1EDA9C72F}"/>
              </a:ext>
            </a:extLst>
          </p:cNvPr>
          <p:cNvSpPr/>
          <p:nvPr userDrawn="1"/>
        </p:nvSpPr>
        <p:spPr>
          <a:xfrm>
            <a:off x="0" y="6333688"/>
            <a:ext cx="12192000" cy="524312"/>
          </a:xfrm>
          <a:prstGeom prst="rect">
            <a:avLst/>
          </a:prstGeom>
          <a:solidFill>
            <a:srgbClr val="D74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0DA7B48-38FD-9042-9AAB-DC14928D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6546" y="6431844"/>
            <a:ext cx="4978908" cy="365125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Calibre Regular" panose="020B0503030202060203" pitchFamily="34" charset="77"/>
              </a:defRPr>
            </a:lvl1pPr>
          </a:lstStyle>
          <a:p>
            <a:pPr algn="r"/>
            <a:r>
              <a:rPr lang="en-US"/>
              <a:t>Footer/Title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A48A08-37E4-E74C-981C-7E9078626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6400" y="6431844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solidFill>
                  <a:schemeClr val="bg1"/>
                </a:solidFill>
                <a:latin typeface="Calibre Regular" panose="020B0503030202060203" pitchFamily="34" charset="77"/>
              </a:defRPr>
            </a:lvl1pPr>
          </a:lstStyle>
          <a:p>
            <a:pPr algn="r"/>
            <a:fld id="{6A4344F2-1924-D647-BD85-484ABE33C79C}" type="slidenum">
              <a:rPr lang="en-US" smtClean="0"/>
              <a:pPr algn="r"/>
              <a:t>‹#›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AC54220-9604-AF48-99B2-AC1C2F0BEB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699" y="6476415"/>
            <a:ext cx="3124201" cy="25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3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A8CF7-F8F2-3B70-7CEC-A7B6BA43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5062"/>
            <a:ext cx="10515600" cy="1325563"/>
          </a:xfrm>
        </p:spPr>
        <p:txBody>
          <a:bodyPr lIns="91440" tIns="45720" rIns="91440" bIns="45720" anchor="t"/>
          <a:lstStyle/>
          <a:p>
            <a:r>
              <a:rPr lang="en-US" sz="4800" b="1" dirty="0">
                <a:latin typeface="Calibre Regular"/>
              </a:rPr>
              <a:t>Noguchi to Asawa: </a:t>
            </a:r>
            <a:br>
              <a:rPr lang="en-US" sz="4800" b="1" dirty="0">
                <a:latin typeface="Calibre Regular"/>
              </a:rPr>
            </a:br>
            <a:r>
              <a:rPr lang="en-US" sz="4800" b="1" dirty="0">
                <a:latin typeface="Calibre Regular"/>
              </a:rPr>
              <a:t>Designing Postwar America</a:t>
            </a:r>
            <a:br>
              <a:rPr lang="en-US" sz="4800" b="1" dirty="0">
                <a:latin typeface="Calibre Regular"/>
              </a:rPr>
            </a:br>
            <a:endParaRPr lang="en-US" sz="3200" b="1" dirty="0">
              <a:latin typeface="Calibre Regular"/>
            </a:endParaRPr>
          </a:p>
          <a:p>
            <a:r>
              <a:rPr lang="en-US" sz="3200" dirty="0">
                <a:latin typeface="Calibre Regular"/>
              </a:rPr>
              <a:t>September 20, 2026–January 10, 2027</a:t>
            </a:r>
          </a:p>
          <a:p>
            <a:endParaRPr lang="en-US" sz="3200" dirty="0">
              <a:latin typeface="Calibre Regular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4C3E5-0899-F5E6-E148-05ABBB334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1" y="4180172"/>
            <a:ext cx="10899855" cy="2325851"/>
          </a:xfrm>
        </p:spPr>
        <p:txBody>
          <a:bodyPr lIns="91440" tIns="45720" rIns="91440" bIns="45720" anchor="t"/>
          <a:lstStyle/>
          <a:p>
            <a:pPr marL="0" indent="0">
              <a:spcBef>
                <a:spcPct val="0"/>
              </a:spcBef>
              <a:buNone/>
            </a:pPr>
            <a:r>
              <a:rPr lang="en-US" sz="3200" dirty="0">
                <a:latin typeface="calibre regular"/>
                <a:ea typeface="+mj-ea"/>
                <a:cs typeface="+mj-cs"/>
              </a:rPr>
              <a:t>Iconic sculpture and design by two generations of Japanese American artists.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72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3DED3-843E-F766-7005-63BEB0E3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3810" y="377497"/>
            <a:ext cx="4628011" cy="679188"/>
          </a:xfrm>
        </p:spPr>
        <p:txBody>
          <a:bodyPr lIns="91440" tIns="45720" rIns="91440" bIns="45720" anchor="t"/>
          <a:lstStyle/>
          <a:p>
            <a:r>
              <a:rPr lang="en-US" sz="4800" b="1">
                <a:latin typeface="Calibre Regular"/>
              </a:rPr>
              <a:t>Ruth Asawa</a:t>
            </a:r>
            <a:r>
              <a:rPr lang="en-US" sz="4800" b="1" dirty="0">
                <a:latin typeface="Calibre Regular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E156B4-1AD7-4496-46F3-6CDE58081D30}"/>
              </a:ext>
            </a:extLst>
          </p:cNvPr>
          <p:cNvSpPr txBox="1"/>
          <p:nvPr/>
        </p:nvSpPr>
        <p:spPr>
          <a:xfrm>
            <a:off x="774167" y="5262359"/>
            <a:ext cx="763294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e Regular"/>
                <a:ea typeface="Source Sans Pro"/>
              </a:rPr>
              <a:t>Ruth Asawa (1926–2013). </a:t>
            </a:r>
            <a:r>
              <a:rPr lang="en-US" sz="2000" i="1" dirty="0">
                <a:latin typeface="Calibre Regular"/>
                <a:ea typeface="Source Sans Pro"/>
              </a:rPr>
              <a:t>Untitled</a:t>
            </a:r>
            <a:r>
              <a:rPr lang="en-US" sz="2000" dirty="0">
                <a:latin typeface="Calibre Regular"/>
                <a:ea typeface="Source Sans Pro"/>
              </a:rPr>
              <a:t> (S.272, Hanging Seven-Lobed Continuous Interlocking Form with Spheres in the First and Sixth Lobes), c. 1954. Copper and iron wire</a:t>
            </a:r>
            <a:r>
              <a:rPr lang="en-US" sz="2000" dirty="0">
                <a:ea typeface="Source Sans Pro"/>
              </a:rPr>
              <a:t>. 111 × 14 × 14 in.</a:t>
            </a:r>
            <a:endParaRPr lang="en-US" sz="2000" dirty="0">
              <a:latin typeface="Calibre 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5E060A-F1DC-E696-CE2E-519F4F1B978F}"/>
              </a:ext>
            </a:extLst>
          </p:cNvPr>
          <p:cNvSpPr txBox="1"/>
          <p:nvPr/>
        </p:nvSpPr>
        <p:spPr>
          <a:xfrm>
            <a:off x="6535883" y="1713004"/>
            <a:ext cx="4976416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How do you think the artist might have made this piece?</a:t>
            </a:r>
          </a:p>
          <a:p>
            <a:endParaRPr lang="en-US" sz="3200" dirty="0"/>
          </a:p>
          <a:p>
            <a:r>
              <a:rPr lang="en-US" sz="3200" dirty="0"/>
              <a:t>Where would you display an artwork like this?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9683F6-F5B5-7829-B39F-F7FED2E79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684" y="377743"/>
            <a:ext cx="3719811" cy="488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16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7D592-5D76-6FFC-283F-13B4BDF05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45F2B-0A2B-62CB-F961-4B383EE88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169" y="240729"/>
            <a:ext cx="4628011" cy="679188"/>
          </a:xfrm>
        </p:spPr>
        <p:txBody>
          <a:bodyPr lIns="91440" tIns="45720" rIns="91440" bIns="45720" anchor="t"/>
          <a:lstStyle/>
          <a:p>
            <a:r>
              <a:rPr lang="en-US" sz="4800" b="1">
                <a:latin typeface="Calibre Regular"/>
              </a:rPr>
              <a:t>Leo Amino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A71D3D-9E97-6B8C-D3C0-DA3696A49FA3}"/>
              </a:ext>
            </a:extLst>
          </p:cNvPr>
          <p:cNvSpPr txBox="1"/>
          <p:nvPr/>
        </p:nvSpPr>
        <p:spPr>
          <a:xfrm>
            <a:off x="1219203" y="5163405"/>
            <a:ext cx="520609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e Regular"/>
                <a:ea typeface="Source Sans Pro"/>
              </a:rPr>
              <a:t>Leo Amino (1911–1989). </a:t>
            </a:r>
            <a:r>
              <a:rPr lang="en-US" sz="2000" i="1" dirty="0">
                <a:latin typeface="Calibre Regular"/>
                <a:ea typeface="Source Sans Pro"/>
              </a:rPr>
              <a:t>Refractional #21</a:t>
            </a:r>
            <a:r>
              <a:rPr lang="en-US" sz="2000" dirty="0">
                <a:latin typeface="Calibre Regular"/>
                <a:ea typeface="Source Sans Pro"/>
              </a:rPr>
              <a:t>, 1967. Polyester resin</a:t>
            </a:r>
            <a:r>
              <a:rPr lang="en-US" sz="2000" dirty="0">
                <a:ea typeface="Source Sans Pro"/>
              </a:rPr>
              <a:t>. 20 × 13 5/8 × 4 3/8 in.</a:t>
            </a:r>
            <a:endParaRPr lang="en-US" sz="2000" dirty="0">
              <a:latin typeface="Calibre 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AAAB29-A1A6-0261-2663-7FB9A88CB00C}"/>
              </a:ext>
            </a:extLst>
          </p:cNvPr>
          <p:cNvSpPr txBox="1"/>
          <p:nvPr/>
        </p:nvSpPr>
        <p:spPr>
          <a:xfrm>
            <a:off x="5917623" y="1090678"/>
            <a:ext cx="6120245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If you were to shine light at this artwork, what would it look like?</a:t>
            </a:r>
          </a:p>
          <a:p>
            <a:endParaRPr lang="en-US" sz="3200" dirty="0"/>
          </a:p>
          <a:p>
            <a:r>
              <a:rPr lang="en-US" sz="3200" dirty="0"/>
              <a:t>This is made using polyester resin. How do you think modern materials might change the way artists make art?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A253B1-928A-F9A6-CE0E-0AB25F995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950" y="1049826"/>
            <a:ext cx="3473125" cy="411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70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D1BA-72D6-8D2A-AE12-C1346F580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FBAC6-221F-57C0-B121-5716069B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272" y="384011"/>
            <a:ext cx="4628011" cy="679188"/>
          </a:xfrm>
        </p:spPr>
        <p:txBody>
          <a:bodyPr lIns="91440" tIns="45720" rIns="91440" bIns="45720" anchor="t"/>
          <a:lstStyle/>
          <a:p>
            <a:r>
              <a:rPr lang="en-US" sz="4800" b="1">
                <a:latin typeface="Calibre Regular"/>
              </a:rPr>
              <a:t>Isamu Noguchi</a:t>
            </a:r>
            <a:endParaRPr lang="en-US" sz="4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2D542E-A1CF-0E56-D2E0-B610B86BB17B}"/>
              </a:ext>
            </a:extLst>
          </p:cNvPr>
          <p:cNvSpPr txBox="1"/>
          <p:nvPr/>
        </p:nvSpPr>
        <p:spPr>
          <a:xfrm>
            <a:off x="653927" y="5144996"/>
            <a:ext cx="629387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e Regular"/>
                <a:ea typeface="Source Sans Pro"/>
              </a:rPr>
              <a:t>Isamu Noguchi (1904–1988). Model IN-50 Coffee Table, 1944. Manufactured by Herman Miller Furniture Company, Zeeland, Michigan. Glass and</a:t>
            </a:r>
            <a:r>
              <a:rPr lang="en-US" sz="2000" dirty="0">
                <a:ea typeface="Source Sans Pro"/>
              </a:rPr>
              <a:t> birch. 15 3/4 × 50 × 36 in. </a:t>
            </a:r>
            <a:endParaRPr lang="en-US" sz="2000" dirty="0">
              <a:latin typeface="Calibre 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7C6A9-0034-4967-8A41-572F10A10331}"/>
              </a:ext>
            </a:extLst>
          </p:cNvPr>
          <p:cNvSpPr txBox="1"/>
          <p:nvPr/>
        </p:nvSpPr>
        <p:spPr>
          <a:xfrm>
            <a:off x="6883977" y="1713004"/>
            <a:ext cx="5096741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Imagine the room this coffee table was designed for. What do you think the room would look like?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39EBB8-1366-4D54-B427-598FDD45B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65" y="1432575"/>
            <a:ext cx="5159783" cy="366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91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7334B-615F-0FC6-9986-44AF5C452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AF84-AD39-B927-5925-80B736328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5656" y="384011"/>
            <a:ext cx="4628011" cy="679188"/>
          </a:xfrm>
        </p:spPr>
        <p:txBody>
          <a:bodyPr lIns="91440" tIns="45720" rIns="91440" bIns="45720" anchor="t"/>
          <a:lstStyle/>
          <a:p>
            <a:r>
              <a:rPr lang="en-US" sz="4800" b="1">
                <a:latin typeface="Calibre Regular"/>
              </a:rPr>
              <a:t>S. Neil Fujita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16B26F-B452-7E34-6494-1FB2E5A44AF1}"/>
              </a:ext>
            </a:extLst>
          </p:cNvPr>
          <p:cNvSpPr txBox="1"/>
          <p:nvPr/>
        </p:nvSpPr>
        <p:spPr>
          <a:xfrm>
            <a:off x="286416" y="5249808"/>
            <a:ext cx="631637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e Regular"/>
                <a:ea typeface="Source Sans Pro"/>
              </a:rPr>
              <a:t>S. Neil Fujita (1921–2010). Composition for album cover design, 1957. Gouache on paper</a:t>
            </a:r>
            <a:r>
              <a:rPr lang="en-US" sz="2000" dirty="0">
                <a:ea typeface="Source Sans Pro"/>
              </a:rPr>
              <a:t>. 9 3/4 × 11 13/16 in.</a:t>
            </a:r>
            <a:endParaRPr lang="en-US" sz="2000" dirty="0">
              <a:latin typeface="Calibre 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D21FF2-BC19-D978-FC64-EAD7EBFBF87D}"/>
              </a:ext>
            </a:extLst>
          </p:cNvPr>
          <p:cNvSpPr txBox="1"/>
          <p:nvPr/>
        </p:nvSpPr>
        <p:spPr>
          <a:xfrm>
            <a:off x="6556665" y="1543671"/>
            <a:ext cx="5483172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This painting was used as an album cover. What kind of music would you expect to hear on this album?</a:t>
            </a:r>
          </a:p>
          <a:p>
            <a:endParaRPr lang="en-US" sz="3200" dirty="0"/>
          </a:p>
          <a:p>
            <a:r>
              <a:rPr lang="en-US" sz="3200" dirty="0"/>
              <a:t>If you designed an album cover for your favorite song, what would you create?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10E8A2-9032-B09B-A22D-3B717C2F5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25" y="277812"/>
            <a:ext cx="581025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14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F7E58-5F08-E985-4E50-4F77BC5B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4D8E-1FD4-798A-C501-91131D436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862" y="462164"/>
            <a:ext cx="6158523" cy="516368"/>
          </a:xfrm>
        </p:spPr>
        <p:txBody>
          <a:bodyPr lIns="91440" tIns="45720" rIns="91440" bIns="45720" anchor="t"/>
          <a:lstStyle/>
          <a:p>
            <a:r>
              <a:rPr lang="en-US" sz="4800" b="1" dirty="0">
                <a:latin typeface="Calibre Regular"/>
              </a:rPr>
              <a:t>George </a:t>
            </a:r>
            <a:r>
              <a:rPr lang="en-US" sz="4800" b="1">
                <a:latin typeface="Calibre Regular"/>
              </a:rPr>
              <a:t>Nakashima 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C23BC-1FC3-9AED-DCBA-0A294AF6508F}"/>
              </a:ext>
            </a:extLst>
          </p:cNvPr>
          <p:cNvSpPr txBox="1"/>
          <p:nvPr/>
        </p:nvSpPr>
        <p:spPr>
          <a:xfrm>
            <a:off x="416861" y="5614227"/>
            <a:ext cx="567913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e Regular"/>
                <a:ea typeface="Source Sans Pro"/>
              </a:rPr>
              <a:t>George Nakashima (1905–1990). </a:t>
            </a:r>
            <a:r>
              <a:rPr lang="en-US" sz="2000" i="1" dirty="0">
                <a:latin typeface="Calibre Regular"/>
                <a:ea typeface="Source Sans Pro"/>
              </a:rPr>
              <a:t>Conoid Chair</a:t>
            </a:r>
            <a:r>
              <a:rPr lang="en-US" sz="2000" dirty="0">
                <a:latin typeface="Calibre Regular"/>
                <a:ea typeface="Source Sans Pro"/>
              </a:rPr>
              <a:t>, 1967. Black walnut and hickory</a:t>
            </a:r>
            <a:r>
              <a:rPr lang="en-US" sz="2000" dirty="0">
                <a:ea typeface="Source Sans Pro"/>
              </a:rPr>
              <a:t>. 36 × 21 1/2 × 16 1/4 in. </a:t>
            </a:r>
            <a:endParaRPr lang="en-US" sz="2000" dirty="0">
              <a:latin typeface="Calibre 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31523C-7F09-7BF6-B409-E4EB0FCD3040}"/>
              </a:ext>
            </a:extLst>
          </p:cNvPr>
          <p:cNvSpPr txBox="1"/>
          <p:nvPr/>
        </p:nvSpPr>
        <p:spPr>
          <a:xfrm>
            <a:off x="6489611" y="2019107"/>
            <a:ext cx="5283199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What do you think it would feel like to sit in this chair?</a:t>
            </a:r>
            <a:endParaRPr lang="en-US" dirty="0"/>
          </a:p>
          <a:p>
            <a:endParaRPr lang="en-US" sz="3200" dirty="0"/>
          </a:p>
          <a:p>
            <a:r>
              <a:rPr lang="en-US" sz="3200" dirty="0"/>
              <a:t>Who do you think this chair was created for?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017497-0702-CC29-3C79-3355C3119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87" y="241300"/>
            <a:ext cx="5309426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1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969A-D44F-7DE4-7A2C-613216C5E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C5BE8-B78D-B2C2-456C-9407EF44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093" y="579394"/>
            <a:ext cx="5116472" cy="425189"/>
          </a:xfrm>
        </p:spPr>
        <p:txBody>
          <a:bodyPr lIns="91440" tIns="45720" rIns="91440" bIns="45720" anchor="t"/>
          <a:lstStyle/>
          <a:p>
            <a:r>
              <a:rPr lang="en-US" sz="4800" b="1">
                <a:latin typeface="Calibre Regular"/>
              </a:rPr>
              <a:t>Kay Sekimachi</a:t>
            </a:r>
            <a:r>
              <a:rPr lang="en-US" sz="4800" b="1" dirty="0">
                <a:latin typeface="Calibre Regular"/>
              </a:rPr>
              <a:t> 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B018E3-659C-DC6D-25D1-21E3CB125DE9}"/>
              </a:ext>
            </a:extLst>
          </p:cNvPr>
          <p:cNvSpPr txBox="1"/>
          <p:nvPr/>
        </p:nvSpPr>
        <p:spPr>
          <a:xfrm>
            <a:off x="697313" y="5274129"/>
            <a:ext cx="557730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Calibre Regular"/>
                <a:ea typeface="Source Sans Pro"/>
              </a:rPr>
              <a:t>Kay </a:t>
            </a:r>
            <a:r>
              <a:rPr lang="en-US" sz="2000" dirty="0" err="1">
                <a:latin typeface="Calibre Regular"/>
                <a:ea typeface="Source Sans Pro"/>
              </a:rPr>
              <a:t>Sekimachi</a:t>
            </a:r>
            <a:r>
              <a:rPr lang="en-US" sz="2000" dirty="0">
                <a:latin typeface="Calibre Regular"/>
                <a:ea typeface="Source Sans Pro"/>
              </a:rPr>
              <a:t> (b. 1926). </a:t>
            </a:r>
            <a:r>
              <a:rPr lang="en-US" sz="2000" i="1" dirty="0">
                <a:latin typeface="Calibre Regular"/>
                <a:ea typeface="Source Sans Pro"/>
              </a:rPr>
              <a:t>Ogawa II</a:t>
            </a:r>
            <a:r>
              <a:rPr lang="en-US" sz="2000" dirty="0">
                <a:latin typeface="Calibre Regular"/>
                <a:ea typeface="Source Sans Pro"/>
              </a:rPr>
              <a:t>, 1969. Nylon monofilament, glass beads, and plastic tubing</a:t>
            </a:r>
            <a:r>
              <a:rPr lang="en-US" sz="2000" dirty="0">
                <a:ea typeface="Source Sans Pro"/>
              </a:rPr>
              <a:t>. </a:t>
            </a:r>
            <a:br>
              <a:rPr lang="en-US" sz="2000" dirty="0">
                <a:ea typeface="Source Sans Pro"/>
              </a:rPr>
            </a:br>
            <a:r>
              <a:rPr lang="en-US" sz="2000" dirty="0">
                <a:ea typeface="Source Sans Pro"/>
              </a:rPr>
              <a:t>76 × 12 × 10 1/2 in.</a:t>
            </a:r>
            <a:endParaRPr lang="en-US" sz="2000" dirty="0">
              <a:latin typeface="Calibre 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CCAABA-4FDC-24F8-A620-04601F791042}"/>
              </a:ext>
            </a:extLst>
          </p:cNvPr>
          <p:cNvSpPr txBox="1"/>
          <p:nvPr/>
        </p:nvSpPr>
        <p:spPr>
          <a:xfrm>
            <a:off x="6606842" y="2331722"/>
            <a:ext cx="5283199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What do the shapes of this sculpture remind you of?</a:t>
            </a:r>
            <a:endParaRPr lang="en-US"/>
          </a:p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AA5068-DE02-E432-F0FA-3A262F8F6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450" y="145725"/>
            <a:ext cx="2841036" cy="512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8521"/>
      </p:ext>
    </p:extLst>
  </p:cSld>
  <p:clrMapOvr>
    <a:masterClrMapping/>
  </p:clrMapOvr>
</p:sld>
</file>

<file path=ppt/theme/theme1.xml><?xml version="1.0" encoding="utf-8"?>
<a:theme xmlns:a="http://schemas.openxmlformats.org/drawingml/2006/main" name="Barnes Classic">
  <a:themeElements>
    <a:clrScheme name="Barnes 1&amp;2 Palette">
      <a:dk1>
        <a:srgbClr val="000000"/>
      </a:dk1>
      <a:lt1>
        <a:srgbClr val="FFFFFF"/>
      </a:lt1>
      <a:dk2>
        <a:srgbClr val="272827"/>
      </a:dk2>
      <a:lt2>
        <a:srgbClr val="E7E6E6"/>
      </a:lt2>
      <a:accent1>
        <a:srgbClr val="D64120"/>
      </a:accent1>
      <a:accent2>
        <a:srgbClr val="F8B6A9"/>
      </a:accent2>
      <a:accent3>
        <a:srgbClr val="24578C"/>
      </a:accent3>
      <a:accent4>
        <a:srgbClr val="77AFE9"/>
      </a:accent4>
      <a:accent5>
        <a:srgbClr val="E0CA36"/>
      </a:accent5>
      <a:accent6>
        <a:srgbClr val="8E9935"/>
      </a:accent6>
      <a:hlink>
        <a:srgbClr val="9E98DE"/>
      </a:hlink>
      <a:folHlink>
        <a:srgbClr val="A24E8A"/>
      </a:folHlink>
    </a:clrScheme>
    <a:fontScheme name="Barnes Calibre">
      <a:majorFont>
        <a:latin typeface="Calibre Regular"/>
        <a:ea typeface=""/>
        <a:cs typeface=""/>
      </a:majorFont>
      <a:minorFont>
        <a:latin typeface="Calibre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FCC734C-AB95-8B47-B2F8-3F2E766CB46D}" vid="{50E548C5-C201-2F4E-9401-7A65112D3DC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f8bc34b-12a2-4182-94a7-b40fed5d64dd">
      <Terms xmlns="http://schemas.microsoft.com/office/infopath/2007/PartnerControls"/>
    </lcf76f155ced4ddcb4097134ff3c332f>
    <TaxCatchAll xmlns="5903c0eb-220a-4d11-949c-0887f9452a5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F8F7F7F9BCDC4BBCFDCC4190097B2A" ma:contentTypeVersion="19" ma:contentTypeDescription="Create a new document." ma:contentTypeScope="" ma:versionID="b19cebe1044be12071bcf173b9286e8b">
  <xsd:schema xmlns:xsd="http://www.w3.org/2001/XMLSchema" xmlns:xs="http://www.w3.org/2001/XMLSchema" xmlns:p="http://schemas.microsoft.com/office/2006/metadata/properties" xmlns:ns2="1f8bc34b-12a2-4182-94a7-b40fed5d64dd" xmlns:ns3="5903c0eb-220a-4d11-949c-0887f9452a5e" targetNamespace="http://schemas.microsoft.com/office/2006/metadata/properties" ma:root="true" ma:fieldsID="d99c59c27467318b16f9777ad9622387" ns2:_="" ns3:_="">
    <xsd:import namespace="1f8bc34b-12a2-4182-94a7-b40fed5d64dd"/>
    <xsd:import namespace="5903c0eb-220a-4d11-949c-0887f9452a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8bc34b-12a2-4182-94a7-b40fed5d64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9bb4853-fe00-469f-8765-431ca92a50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03c0eb-220a-4d11-949c-0887f9452a5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57801ee-19f9-46e8-b53c-1cddc71050c7}" ma:internalName="TaxCatchAll" ma:showField="CatchAllData" ma:web="5903c0eb-220a-4d11-949c-0887f9452a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E91067-92AB-48D8-8AA1-21051E9891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83DC03-F35A-4D52-80FE-F0A48D410582}">
  <ds:schemaRefs>
    <ds:schemaRef ds:uri="http://schemas.microsoft.com/office/2006/metadata/properties"/>
    <ds:schemaRef ds:uri="http://schemas.microsoft.com/office/infopath/2007/PartnerControls"/>
    <ds:schemaRef ds:uri="1f8bc34b-12a2-4182-94a7-b40fed5d64dd"/>
    <ds:schemaRef ds:uri="5903c0eb-220a-4d11-949c-0887f9452a5e"/>
  </ds:schemaRefs>
</ds:datastoreItem>
</file>

<file path=customXml/itemProps3.xml><?xml version="1.0" encoding="utf-8"?>
<ds:datastoreItem xmlns:ds="http://schemas.openxmlformats.org/officeDocument/2006/customXml" ds:itemID="{02616B9D-CD3F-4E24-92E7-FA829C0ADD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8bc34b-12a2-4182-94a7-b40fed5d64dd"/>
    <ds:schemaRef ds:uri="5903c0eb-220a-4d11-949c-0887f9452a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375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calibre regular</vt:lpstr>
      <vt:lpstr>calibre regular</vt:lpstr>
      <vt:lpstr>Source Sans Pro</vt:lpstr>
      <vt:lpstr>Barnes Classic</vt:lpstr>
      <vt:lpstr>Noguchi to Asawa:  Designing Postwar America  September 20, 2026–January 10, 2027 </vt:lpstr>
      <vt:lpstr>Ruth Asawa </vt:lpstr>
      <vt:lpstr>Leo Amino</vt:lpstr>
      <vt:lpstr>Isamu Noguchi</vt:lpstr>
      <vt:lpstr>S. Neil Fujita</vt:lpstr>
      <vt:lpstr>George Nakashima </vt:lpstr>
      <vt:lpstr>Kay Sekimachi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Roman Golebiowski</dc:creator>
  <cp:lastModifiedBy>Daniel Huppman</cp:lastModifiedBy>
  <cp:revision>405</cp:revision>
  <dcterms:created xsi:type="dcterms:W3CDTF">2026-01-28T17:10:21Z</dcterms:created>
  <dcterms:modified xsi:type="dcterms:W3CDTF">2026-09-03T17:24:50Z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73cc57-4b4c-4683-9761-b36d423a3ea2_Enabled">
    <vt:lpwstr>true</vt:lpwstr>
  </property>
  <property fmtid="{D5CDD505-2E9C-101B-9397-08002B2CF9AE}" pid="3" name="MSIP_Label_7b73cc57-4b4c-4683-9761-b36d423a3ea2_SetDate">
    <vt:lpwstr>2026-01-28T17:13:49Z</vt:lpwstr>
  </property>
  <property fmtid="{D5CDD505-2E9C-101B-9397-08002B2CF9AE}" pid="4" name="MSIP_Label_7b73cc57-4b4c-4683-9761-b36d423a3ea2_Method">
    <vt:lpwstr>Standard</vt:lpwstr>
  </property>
  <property fmtid="{D5CDD505-2E9C-101B-9397-08002B2CF9AE}" pid="5" name="MSIP_Label_7b73cc57-4b4c-4683-9761-b36d423a3ea2_Name">
    <vt:lpwstr>defa4170-0d19-0005-0004-bc88714345d2</vt:lpwstr>
  </property>
  <property fmtid="{D5CDD505-2E9C-101B-9397-08002B2CF9AE}" pid="6" name="MSIP_Label_7b73cc57-4b4c-4683-9761-b36d423a3ea2_SiteId">
    <vt:lpwstr>02af6e95-86ff-4b42-986e-19688253d54d</vt:lpwstr>
  </property>
  <property fmtid="{D5CDD505-2E9C-101B-9397-08002B2CF9AE}" pid="7" name="MSIP_Label_7b73cc57-4b4c-4683-9761-b36d423a3ea2_ActionId">
    <vt:lpwstr>21f3233a-e45a-4927-82a4-3ad43f032af6</vt:lpwstr>
  </property>
  <property fmtid="{D5CDD505-2E9C-101B-9397-08002B2CF9AE}" pid="8" name="MSIP_Label_7b73cc57-4b4c-4683-9761-b36d423a3ea2_ContentBits">
    <vt:lpwstr>0</vt:lpwstr>
  </property>
  <property fmtid="{D5CDD505-2E9C-101B-9397-08002B2CF9AE}" pid="9" name="MSIP_Label_7b73cc57-4b4c-4683-9761-b36d423a3ea2_Tag">
    <vt:lpwstr>10, 3, 0, 1</vt:lpwstr>
  </property>
  <property fmtid="{D5CDD505-2E9C-101B-9397-08002B2CF9AE}" pid="10" name="ContentTypeId">
    <vt:lpwstr>0x010100ACF8F7F7F9BCDC4BBCFDCC4190097B2A</vt:lpwstr>
  </property>
  <property fmtid="{D5CDD505-2E9C-101B-9397-08002B2CF9AE}" pid="11" name="MediaServiceImageTags">
    <vt:lpwstr/>
  </property>
</Properties>
</file>