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1" r:id="rId1"/>
  </p:sldMasterIdLst>
  <p:sldIdLst>
    <p:sldId id="256" r:id="rId2"/>
    <p:sldId id="258" r:id="rId3"/>
  </p:sldIdLst>
  <p:sldSz cx="6858000" cy="9144000" type="screen4x3"/>
  <p:notesSz cx="7010400" cy="92964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CC00"/>
    <a:srgbClr val="0000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7315" autoAdjust="0"/>
    <p:restoredTop sz="94598" autoAdjust="0"/>
  </p:normalViewPr>
  <p:slideViewPr>
    <p:cSldViewPr>
      <p:cViewPr varScale="1">
        <p:scale>
          <a:sx n="114" d="100"/>
          <a:sy n="114" d="100"/>
        </p:scale>
        <p:origin x="4596" y="96"/>
      </p:cViewPr>
      <p:guideLst>
        <p:guide orient="horz" pos="2880"/>
        <p:guide pos="216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70" name="Rectangle 6"/>
          <p:cNvSpPr>
            <a:spLocks noGrp="1" noChangeArrowheads="1"/>
          </p:cNvSpPr>
          <p:nvPr>
            <p:ph type="ctrTitle"/>
          </p:nvPr>
        </p:nvSpPr>
        <p:spPr>
          <a:xfrm>
            <a:off x="1066800" y="2209800"/>
            <a:ext cx="5429250" cy="1925638"/>
          </a:xfrm>
        </p:spPr>
        <p:txBody>
          <a:bodyPr/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1271" name="Rectangle 7"/>
          <p:cNvSpPr>
            <a:spLocks noGrp="1" noChangeArrowheads="1"/>
          </p:cNvSpPr>
          <p:nvPr>
            <p:ph type="subTitle" idx="1"/>
          </p:nvPr>
        </p:nvSpPr>
        <p:spPr>
          <a:xfrm>
            <a:off x="990600" y="5410200"/>
            <a:ext cx="5429250" cy="2336800"/>
          </a:xfrm>
        </p:spPr>
        <p:txBody>
          <a:bodyPr/>
          <a:lstStyle>
            <a:lvl1pPr marL="0" indent="0">
              <a:buFont typeface="Wingdings" pitchFamily="2" charset="2"/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30EACB4-2935-4C6F-86EE-EE10EEEDB23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F9E4051-1559-4D5B-ACC2-56AC54502F0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338" y="5875338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1338" y="3875088"/>
            <a:ext cx="5829300" cy="2000250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3DC4B22-49BE-41B2-956D-E2BC94DA950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4400" y="2362200"/>
            <a:ext cx="2667000" cy="5486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733800" y="2362200"/>
            <a:ext cx="2667000" cy="5486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8A8C90B-926A-4145-A8B0-4A826D0AE52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366713"/>
            <a:ext cx="6172200" cy="1524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046288"/>
            <a:ext cx="3030538" cy="85407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2900" y="2900363"/>
            <a:ext cx="3030538" cy="526732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84563" y="2046288"/>
            <a:ext cx="3030537" cy="85407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84563" y="2900363"/>
            <a:ext cx="3030537" cy="526732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A6FE523-2005-4C1E-886F-187931EB3F8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11B7237-2652-48A2-B68A-F28605AEDA1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BC5679A-F398-41B6-AC78-9B8AF09EB91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363538"/>
            <a:ext cx="2255838" cy="154940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81288" y="363538"/>
            <a:ext cx="3833812" cy="780415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0" y="1912938"/>
            <a:ext cx="2255838" cy="625475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1B83E31-95E6-402C-A76E-51D168F9E7B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4613" y="6400800"/>
            <a:ext cx="4114800" cy="7556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344613" y="81756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44613" y="7156450"/>
            <a:ext cx="4114800" cy="107315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4F27ADF-16AA-4F45-89D2-9463EE87EFE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C43D021-31D8-4D5E-BEA7-A927D56865A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114925" y="401638"/>
            <a:ext cx="1398588" cy="7446962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401638"/>
            <a:ext cx="4048125" cy="7446962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AAAA19F-B07E-441B-926C-5AB2796D954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6"/>
          <p:cNvSpPr>
            <a:spLocks noGrp="1" noChangeArrowheads="1"/>
          </p:cNvSpPr>
          <p:nvPr>
            <p:ph type="title"/>
          </p:nvPr>
        </p:nvSpPr>
        <p:spPr bwMode="auto">
          <a:xfrm>
            <a:off x="1027113" y="401638"/>
            <a:ext cx="5486400" cy="152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Rectangle 7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2362200"/>
            <a:ext cx="5486400" cy="548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248" name="Rectangle 8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342900" y="8331200"/>
            <a:ext cx="16002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49" name="Rectangle 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343150" y="8331200"/>
            <a:ext cx="21717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1200"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50" name="Rectangle 1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4914900" y="8331200"/>
            <a:ext cx="16002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cs typeface="+mn-cs"/>
              </a:defRPr>
            </a:lvl1pPr>
          </a:lstStyle>
          <a:p>
            <a:pPr>
              <a:defRPr/>
            </a:pPr>
            <a:fld id="{AEA3C707-4621-4447-90A6-FA492FF8B65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2" r:id="rId1"/>
    <p:sldLayoutId id="2147483653" r:id="rId2"/>
    <p:sldLayoutId id="2147483654" r:id="rId3"/>
    <p:sldLayoutId id="2147483655" r:id="rId4"/>
    <p:sldLayoutId id="2147483656" r:id="rId5"/>
    <p:sldLayoutId id="2147483657" r:id="rId6"/>
    <p:sldLayoutId id="2147483658" r:id="rId7"/>
    <p:sldLayoutId id="2147483659" r:id="rId8"/>
    <p:sldLayoutId id="2147483660" r:id="rId9"/>
    <p:sldLayoutId id="2147483661" r:id="rId10"/>
    <p:sldLayoutId id="2147483662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Font typeface="Wingdings" pitchFamily="2" charset="2"/>
        <a:buChar char="¡"/>
        <a:defRPr sz="2900">
          <a:solidFill>
            <a:srgbClr val="000099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Font typeface="Wingdings" pitchFamily="2" charset="2"/>
        <a:buChar char="l"/>
        <a:defRPr sz="2500">
          <a:solidFill>
            <a:srgbClr val="000099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Font typeface="Wingdings" pitchFamily="2" charset="2"/>
        <a:buChar char="¡"/>
        <a:defRPr sz="2200">
          <a:solidFill>
            <a:srgbClr val="000099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Font typeface="Wingdings" pitchFamily="2" charset="2"/>
        <a:buChar char="l"/>
        <a:defRPr sz="1900">
          <a:solidFill>
            <a:srgbClr val="000099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Font typeface="Wingdings" pitchFamily="2" charset="2"/>
        <a:buChar char="¡"/>
        <a:defRPr sz="1900">
          <a:solidFill>
            <a:srgbClr val="000099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Font typeface="Wingdings" pitchFamily="2" charset="2"/>
        <a:buChar char="¡"/>
        <a:defRPr sz="1900">
          <a:solidFill>
            <a:srgbClr val="000099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Font typeface="Wingdings" pitchFamily="2" charset="2"/>
        <a:buChar char="¡"/>
        <a:defRPr sz="1900">
          <a:solidFill>
            <a:srgbClr val="000099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Font typeface="Wingdings" pitchFamily="2" charset="2"/>
        <a:buChar char="¡"/>
        <a:defRPr sz="1900">
          <a:solidFill>
            <a:srgbClr val="000099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Font typeface="Wingdings" pitchFamily="2" charset="2"/>
        <a:buChar char="¡"/>
        <a:defRPr sz="1900">
          <a:solidFill>
            <a:srgbClr val="000099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Rectangle 3"/>
          <p:cNvSpPr>
            <a:spLocks noGrp="1" noChangeArrowheads="1"/>
          </p:cNvSpPr>
          <p:nvPr>
            <p:ph type="subTitle" idx="4294967295"/>
          </p:nvPr>
        </p:nvSpPr>
        <p:spPr>
          <a:xfrm>
            <a:off x="1524000" y="2797130"/>
            <a:ext cx="5334000" cy="1600200"/>
          </a:xfrm>
        </p:spPr>
        <p:txBody>
          <a:bodyPr/>
          <a:lstStyle/>
          <a:p>
            <a:pPr algn="ctr" eaLnBrk="1" hangingPunct="1">
              <a:defRPr/>
            </a:pPr>
            <a:endParaRPr lang="en-US" sz="2100" b="1" dirty="0">
              <a:effectLst>
                <a:outerShdw blurRad="38100" dist="38100" dir="2700000" algn="tl">
                  <a:srgbClr val="C0C0C0"/>
                </a:outerShdw>
              </a:effectLst>
              <a:latin typeface="Tahoma" charset="0"/>
            </a:endParaRPr>
          </a:p>
          <a:p>
            <a:pPr algn="ctr" eaLnBrk="1" hangingPunct="1">
              <a:buFont typeface="Wingdings" pitchFamily="2" charset="2"/>
              <a:buNone/>
              <a:defRPr/>
            </a:pPr>
            <a:endParaRPr lang="en-US" sz="2100" b="1" dirty="0">
              <a:effectLst>
                <a:outerShdw blurRad="38100" dist="38100" dir="2700000" algn="tl">
                  <a:srgbClr val="C0C0C0"/>
                </a:outerShdw>
              </a:effectLst>
              <a:latin typeface="Tahoma" charset="0"/>
            </a:endParaRPr>
          </a:p>
          <a:p>
            <a:pPr algn="ctr" eaLnBrk="1" hangingPunct="1">
              <a:defRPr/>
            </a:pPr>
            <a:endParaRPr lang="en-US" sz="2100" b="1" dirty="0">
              <a:effectLst>
                <a:outerShdw blurRad="38100" dist="38100" dir="2700000" algn="tl">
                  <a:srgbClr val="C0C0C0"/>
                </a:outerShdw>
              </a:effectLst>
              <a:latin typeface="Tahoma" charset="0"/>
            </a:endParaRPr>
          </a:p>
          <a:p>
            <a:pPr algn="ctr" eaLnBrk="1" hangingPunct="1">
              <a:defRPr/>
            </a:pPr>
            <a:endParaRPr lang="en-US" sz="2100" b="1" dirty="0">
              <a:effectLst>
                <a:outerShdw blurRad="38100" dist="38100" dir="2700000" algn="tl">
                  <a:srgbClr val="C0C0C0"/>
                </a:outerShdw>
              </a:effectLst>
              <a:latin typeface="Tahoma" charset="0"/>
            </a:endParaRPr>
          </a:p>
          <a:p>
            <a:pPr algn="ctr" eaLnBrk="1" hangingPunct="1">
              <a:defRPr/>
            </a:pPr>
            <a:endParaRPr lang="en-US" sz="2100" b="1" dirty="0">
              <a:effectLst>
                <a:outerShdw blurRad="38100" dist="38100" dir="2700000" algn="tl">
                  <a:srgbClr val="C0C0C0"/>
                </a:outerShdw>
              </a:effectLst>
              <a:latin typeface="Tahoma" charset="0"/>
            </a:endParaRPr>
          </a:p>
        </p:txBody>
      </p:sp>
      <p:pic>
        <p:nvPicPr>
          <p:cNvPr id="2" name="Picture 9" descr="ParkingAuthorityLogo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09800" y="762000"/>
            <a:ext cx="2128838" cy="1801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Rectangle 11"/>
          <p:cNvSpPr/>
          <p:nvPr/>
        </p:nvSpPr>
        <p:spPr>
          <a:xfrm>
            <a:off x="1311499" y="3146470"/>
            <a:ext cx="4038600" cy="120015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eaLnBrk="0" hangingPunct="0">
              <a:defRPr/>
            </a:pPr>
            <a:r>
              <a:rPr lang="en-US" b="1" dirty="0">
                <a:effectLst>
                  <a:outerShdw blurRad="38100" dist="38100" dir="2700000" algn="tl">
                    <a:srgbClr val="C0C0C0"/>
                  </a:outerShdw>
                </a:effectLst>
                <a:latin typeface="Tahoma" charset="0"/>
                <a:cs typeface="+mn-cs"/>
              </a:rPr>
              <a:t>Board of Directors Meeting</a:t>
            </a:r>
          </a:p>
          <a:p>
            <a:pPr algn="ctr" eaLnBrk="0" hangingPunct="0">
              <a:defRPr/>
            </a:pPr>
            <a:r>
              <a:rPr lang="en-US" b="1" dirty="0">
                <a:effectLst>
                  <a:outerShdw blurRad="38100" dist="38100" dir="2700000" algn="tl">
                    <a:srgbClr val="C0C0C0"/>
                  </a:outerShdw>
                </a:effectLst>
                <a:latin typeface="Tahoma" charset="0"/>
                <a:cs typeface="+mn-cs"/>
              </a:rPr>
              <a:t>July 14, 2026</a:t>
            </a:r>
          </a:p>
          <a:p>
            <a:pPr algn="ctr" eaLnBrk="0" hangingPunct="0">
              <a:defRPr/>
            </a:pPr>
            <a:r>
              <a:rPr lang="en-US" b="1" dirty="0">
                <a:effectLst>
                  <a:outerShdw blurRad="38100" dist="38100" dir="2700000" algn="tl">
                    <a:srgbClr val="C0C0C0"/>
                  </a:outerShdw>
                </a:effectLst>
                <a:latin typeface="Tahoma" charset="0"/>
                <a:cs typeface="+mn-cs"/>
              </a:rPr>
              <a:t>Via Videoconference</a:t>
            </a:r>
          </a:p>
          <a:p>
            <a:pPr algn="ctr" eaLnBrk="0" hangingPunct="0">
              <a:defRPr/>
            </a:pPr>
            <a:r>
              <a:rPr lang="en-US" b="1" dirty="0">
                <a:effectLst>
                  <a:outerShdw blurRad="38100" dist="38100" dir="2700000" algn="tl">
                    <a:srgbClr val="C0C0C0"/>
                  </a:outerShdw>
                </a:effectLst>
                <a:latin typeface="Tahoma" charset="0"/>
                <a:cs typeface="+mn-cs"/>
              </a:rPr>
              <a:t>4:00 pm – 5:00 pm</a:t>
            </a:r>
          </a:p>
        </p:txBody>
      </p:sp>
      <p:sp>
        <p:nvSpPr>
          <p:cNvPr id="3" name="AutoShape 2" descr="Your Complete Mount Vernon, Baltimore Neighborhood Guide | Rent. Blog">
            <a:extLst>
              <a:ext uri="{FF2B5EF4-FFF2-40B4-BE49-F238E27FC236}">
                <a16:creationId xmlns:a16="http://schemas.microsoft.com/office/drawing/2014/main" id="{92BB8E54-13E2-59F0-F04A-294029543F24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3276600" y="4419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" name="AutoShape 4" descr="Your Complete Mount Vernon, Baltimore Neighborhood Guide | Rent. Blog">
            <a:extLst>
              <a:ext uri="{FF2B5EF4-FFF2-40B4-BE49-F238E27FC236}">
                <a16:creationId xmlns:a16="http://schemas.microsoft.com/office/drawing/2014/main" id="{F7454F3C-61A8-3C9A-42C2-D975BD73B024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3429000" y="45720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" name="AutoShape 2" descr="Parking Authority of... - Parking Authority of Baltimore City">
            <a:extLst>
              <a:ext uri="{FF2B5EF4-FFF2-40B4-BE49-F238E27FC236}">
                <a16:creationId xmlns:a16="http://schemas.microsoft.com/office/drawing/2014/main" id="{F226A03D-66DC-C5D7-B93A-3CE78FF0D174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3581400" y="47244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6" name="Picture 5" descr="DVIDS - Images - Amerigo Vespucci arrives for SAIL 250 Baltimore [Image 7  of 7]">
            <a:extLst>
              <a:ext uri="{FF2B5EF4-FFF2-40B4-BE49-F238E27FC236}">
                <a16:creationId xmlns:a16="http://schemas.microsoft.com/office/drawing/2014/main" id="{6A26F530-F2D3-4D55-994D-6F3B360788D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62950" y="4861420"/>
            <a:ext cx="2135697" cy="3203546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>
          <a:xfrm>
            <a:off x="952500" y="373487"/>
            <a:ext cx="4953000" cy="611659"/>
          </a:xfrm>
        </p:spPr>
        <p:txBody>
          <a:bodyPr/>
          <a:lstStyle/>
          <a:p>
            <a:pPr algn="ctr" eaLnBrk="1" hangingPunct="1">
              <a:defRPr/>
            </a:pPr>
            <a:br>
              <a:rPr lang="en-US" sz="18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Tahoma" charset="0"/>
              </a:rPr>
            </a:br>
            <a:br>
              <a:rPr lang="en-US" sz="18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Tahoma" charset="0"/>
              </a:rPr>
            </a:br>
            <a:br>
              <a:rPr lang="en-US" sz="18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Tahoma" charset="0"/>
              </a:rPr>
            </a:br>
            <a:r>
              <a:rPr lang="en-US" sz="16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Tahoma" charset="0"/>
              </a:rPr>
              <a:t>PABC Board of Directors </a:t>
            </a:r>
            <a:br>
              <a:rPr lang="en-US" sz="16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Tahoma" charset="0"/>
              </a:rPr>
            </a:br>
            <a:r>
              <a:rPr lang="en-US" sz="16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Tahoma" charset="0"/>
              </a:rPr>
              <a:t>Meeting Agenda</a:t>
            </a:r>
            <a:br>
              <a:rPr lang="en-US" sz="16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Tahoma" charset="0"/>
              </a:rPr>
            </a:br>
            <a:r>
              <a:rPr lang="en-US" sz="16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Tahoma" charset="0"/>
              </a:rPr>
              <a:t>July 14, 2026</a:t>
            </a:r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47700" y="1143000"/>
            <a:ext cx="5562600" cy="7380127"/>
          </a:xfrm>
        </p:spPr>
        <p:txBody>
          <a:bodyPr/>
          <a:lstStyle/>
          <a:p>
            <a:pPr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en-US" sz="1050" b="1" dirty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Times New Roman" pitchFamily="18" charset="0"/>
                <a:cs typeface="Arial" charset="0"/>
              </a:rPr>
              <a:t>Board Approvals</a:t>
            </a:r>
          </a:p>
          <a:p>
            <a:pPr eaLnBrk="1" hangingPunct="1">
              <a:lnSpc>
                <a:spcPct val="80000"/>
              </a:lnSpc>
              <a:buFont typeface="Wingdings 2" pitchFamily="18" charset="2"/>
              <a:buChar char=""/>
              <a:defRPr/>
            </a:pPr>
            <a:r>
              <a:rPr lang="en-US" sz="1050" dirty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Times New Roman" pitchFamily="18" charset="0"/>
                <a:cs typeface="Arial" charset="0"/>
              </a:rPr>
              <a:t>Board Meeting Minutes of May 12, 2026 and June 9, 2026</a:t>
            </a:r>
            <a:endParaRPr lang="en-US" sz="1050" b="1" dirty="0">
              <a:solidFill>
                <a:schemeClr val="tx1"/>
              </a:solidFill>
              <a:effectLst>
                <a:outerShdw blurRad="38100" dist="38100" dir="2700000" algn="tl">
                  <a:srgbClr val="C0C0C0"/>
                </a:outerShdw>
              </a:effectLst>
              <a:ea typeface="Times New Roman" pitchFamily="18" charset="0"/>
              <a:cs typeface="Arial" charset="0"/>
            </a:endParaRP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en-US" sz="1050" b="1" dirty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Times New Roman" pitchFamily="18" charset="0"/>
                <a:cs typeface="Arial" charset="0"/>
              </a:rPr>
              <a:t>Off-Street Parking </a:t>
            </a:r>
            <a:r>
              <a:rPr lang="en-US" sz="1050" dirty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Times New Roman" pitchFamily="18" charset="0"/>
                <a:cs typeface="Arial" charset="0"/>
              </a:rPr>
              <a:t>(David Morgan)</a:t>
            </a:r>
          </a:p>
          <a:p>
            <a:pPr eaLnBrk="1" hangingPunct="1">
              <a:lnSpc>
                <a:spcPct val="80000"/>
              </a:lnSpc>
              <a:buFont typeface="Wingdings 2" pitchFamily="18" charset="2"/>
              <a:buChar char=""/>
              <a:defRPr/>
            </a:pPr>
            <a:r>
              <a:rPr lang="en-US" sz="1050" dirty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Times New Roman" pitchFamily="18" charset="0"/>
                <a:cs typeface="Arial" charset="0"/>
              </a:rPr>
              <a:t>Review of Metrics</a:t>
            </a:r>
          </a:p>
          <a:p>
            <a:pPr eaLnBrk="1" hangingPunct="1">
              <a:lnSpc>
                <a:spcPct val="80000"/>
              </a:lnSpc>
              <a:buFont typeface="Wingdings 2" pitchFamily="18" charset="2"/>
              <a:buChar char=""/>
              <a:defRPr/>
            </a:pPr>
            <a:r>
              <a:rPr lang="en-US" sz="1050" dirty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Times New Roman" pitchFamily="18" charset="0"/>
                <a:cs typeface="Arial" charset="0"/>
              </a:rPr>
              <a:t>Projects and Updates</a:t>
            </a:r>
          </a:p>
          <a:p>
            <a:pPr eaLnBrk="1" hangingPunct="1">
              <a:lnSpc>
                <a:spcPct val="80000"/>
              </a:lnSpc>
              <a:buFont typeface="Wingdings 2" pitchFamily="18" charset="2"/>
              <a:buChar char=""/>
              <a:defRPr/>
            </a:pPr>
            <a:r>
              <a:rPr lang="en-US" sz="1050" dirty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Times New Roman" pitchFamily="18" charset="0"/>
                <a:cs typeface="Arial" charset="0"/>
              </a:rPr>
              <a:t>New Business</a:t>
            </a:r>
          </a:p>
          <a:p>
            <a:pPr lvl="1" eaLnBrk="1" hangingPunct="1">
              <a:lnSpc>
                <a:spcPct val="80000"/>
              </a:lnSpc>
              <a:buFont typeface="Wingdings 2" pitchFamily="18" charset="2"/>
              <a:buChar char=""/>
              <a:defRPr/>
            </a:pPr>
            <a:r>
              <a:rPr lang="en-US" sz="1050" dirty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Arial" charset="0"/>
              </a:rPr>
              <a:t>Facilities Rate Recommendations</a:t>
            </a:r>
            <a:endParaRPr lang="en-US" sz="105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eaLnBrk="1" hangingPunct="1">
              <a:lnSpc>
                <a:spcPct val="80000"/>
              </a:lnSpc>
              <a:buNone/>
              <a:defRPr/>
            </a:pPr>
            <a:r>
              <a:rPr lang="en-US" sz="1050" b="1" dirty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Times New Roman" pitchFamily="18" charset="0"/>
                <a:cs typeface="Arial" charset="0"/>
              </a:rPr>
              <a:t>Capital Projects </a:t>
            </a:r>
            <a:r>
              <a:rPr lang="en-US" sz="1050" dirty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Times New Roman" pitchFamily="18" charset="0"/>
                <a:cs typeface="Arial" charset="0"/>
              </a:rPr>
              <a:t>(John Genda)</a:t>
            </a:r>
          </a:p>
          <a:p>
            <a:pPr eaLnBrk="1" hangingPunct="1">
              <a:lnSpc>
                <a:spcPct val="80000"/>
              </a:lnSpc>
              <a:buFont typeface="Arial" panose="020B0604020202020204" pitchFamily="34" charset="0"/>
              <a:buChar char="•"/>
              <a:defRPr/>
            </a:pPr>
            <a:r>
              <a:rPr lang="en-US" sz="1050" dirty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Times New Roman" pitchFamily="18" charset="0"/>
                <a:cs typeface="Arial" charset="0"/>
              </a:rPr>
              <a:t>Projects and Updates</a:t>
            </a:r>
          </a:p>
          <a:p>
            <a:pPr eaLnBrk="1" hangingPunct="1">
              <a:lnSpc>
                <a:spcPct val="80000"/>
              </a:lnSpc>
              <a:buFont typeface="Arial" panose="020B0604020202020204" pitchFamily="34" charset="0"/>
              <a:buChar char="•"/>
              <a:defRPr/>
            </a:pPr>
            <a:r>
              <a:rPr lang="en-US" sz="105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itchFamily="18" charset="0"/>
                <a:cs typeface="Arial" charset="0"/>
              </a:rPr>
              <a:t>New Business</a:t>
            </a:r>
          </a:p>
          <a:p>
            <a:pPr lvl="1" eaLnBrk="1" hangingPunct="1">
              <a:lnSpc>
                <a:spcPct val="80000"/>
              </a:lnSpc>
              <a:buFont typeface="Arial" panose="020B0604020202020204" pitchFamily="34" charset="0"/>
              <a:buChar char="•"/>
              <a:defRPr/>
            </a:pPr>
            <a:r>
              <a:rPr lang="en-US" sz="105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itchFamily="18" charset="0"/>
                <a:cs typeface="Arial" charset="0"/>
              </a:rPr>
              <a:t>Caroline Street Garage Engineering Services Expense Approval</a:t>
            </a:r>
          </a:p>
          <a:p>
            <a:pPr marL="0" indent="0" eaLnBrk="1" hangingPunct="1">
              <a:lnSpc>
                <a:spcPct val="80000"/>
              </a:lnSpc>
              <a:buNone/>
              <a:defRPr/>
            </a:pPr>
            <a:r>
              <a:rPr lang="en-US" sz="1050" b="1" dirty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Times New Roman" pitchFamily="18" charset="0"/>
                <a:cs typeface="Arial" charset="0"/>
              </a:rPr>
              <a:t>On-Street Parking</a:t>
            </a:r>
            <a:endParaRPr lang="en-US" sz="105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Times New Roman" pitchFamily="18" charset="0"/>
              <a:cs typeface="Arial" charset="0"/>
            </a:endParaRPr>
          </a:p>
          <a:p>
            <a:pPr eaLnBrk="1" hangingPunct="1">
              <a:lnSpc>
                <a:spcPct val="80000"/>
              </a:lnSpc>
              <a:buFont typeface="Wingdings 2" pitchFamily="18" charset="2"/>
              <a:buChar char=""/>
              <a:defRPr/>
            </a:pPr>
            <a:r>
              <a:rPr lang="en-US" sz="105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Residential Permit Parking / Permits (Shamir Cole-Butler)</a:t>
            </a:r>
          </a:p>
          <a:p>
            <a:pPr lvl="1" eaLnBrk="1" hangingPunct="1">
              <a:lnSpc>
                <a:spcPct val="80000"/>
              </a:lnSpc>
              <a:buFont typeface="Wingdings 2" pitchFamily="18" charset="2"/>
              <a:buChar char=""/>
              <a:defRPr/>
            </a:pPr>
            <a:r>
              <a:rPr lang="en-US" sz="105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Review of Metrics</a:t>
            </a:r>
          </a:p>
          <a:p>
            <a:pPr lvl="1" eaLnBrk="1" hangingPunct="1">
              <a:lnSpc>
                <a:spcPct val="80000"/>
              </a:lnSpc>
              <a:buFont typeface="Wingdings 2" pitchFamily="18" charset="2"/>
              <a:buChar char=""/>
              <a:defRPr/>
            </a:pPr>
            <a:r>
              <a:rPr lang="en-US" sz="105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Financials</a:t>
            </a:r>
          </a:p>
          <a:p>
            <a:pPr lvl="1" eaLnBrk="1" hangingPunct="1">
              <a:lnSpc>
                <a:spcPct val="80000"/>
              </a:lnSpc>
              <a:buFont typeface="Wingdings 2" pitchFamily="18" charset="2"/>
              <a:buChar char=""/>
              <a:defRPr/>
            </a:pPr>
            <a:r>
              <a:rPr lang="en-US" sz="105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Projects and Updates</a:t>
            </a:r>
          </a:p>
          <a:p>
            <a:pPr lvl="1" eaLnBrk="1" hangingPunct="1">
              <a:lnSpc>
                <a:spcPct val="80000"/>
              </a:lnSpc>
              <a:buFont typeface="Wingdings 2" pitchFamily="18" charset="2"/>
              <a:buChar char=""/>
              <a:defRPr/>
            </a:pPr>
            <a:r>
              <a:rPr lang="en-US" sz="105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New Business - None</a:t>
            </a:r>
          </a:p>
          <a:p>
            <a:pPr eaLnBrk="1" hangingPunct="1">
              <a:lnSpc>
                <a:spcPct val="80000"/>
              </a:lnSpc>
              <a:buFont typeface="Wingdings 2" pitchFamily="18" charset="2"/>
              <a:buChar char=""/>
              <a:defRPr/>
            </a:pPr>
            <a:r>
              <a:rPr lang="en-US" sz="105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Parking Meters (Norman Chase)</a:t>
            </a:r>
          </a:p>
          <a:p>
            <a:pPr lvl="1" eaLnBrk="1" hangingPunct="1">
              <a:lnSpc>
                <a:spcPct val="80000"/>
              </a:lnSpc>
              <a:buFont typeface="Wingdings 2" pitchFamily="18" charset="2"/>
              <a:buChar char=""/>
              <a:defRPr/>
            </a:pPr>
            <a:r>
              <a:rPr lang="en-US" sz="105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Review of Metrics</a:t>
            </a:r>
          </a:p>
          <a:p>
            <a:pPr lvl="1" eaLnBrk="1" hangingPunct="1">
              <a:lnSpc>
                <a:spcPct val="80000"/>
              </a:lnSpc>
              <a:buFont typeface="Wingdings 2" pitchFamily="18" charset="2"/>
              <a:buChar char=""/>
              <a:defRPr/>
            </a:pPr>
            <a:r>
              <a:rPr lang="en-US" sz="105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Financials</a:t>
            </a:r>
          </a:p>
          <a:p>
            <a:pPr lvl="1" eaLnBrk="1" hangingPunct="1">
              <a:lnSpc>
                <a:spcPct val="80000"/>
              </a:lnSpc>
              <a:buFont typeface="Wingdings 2" pitchFamily="18" charset="2"/>
              <a:buChar char=""/>
              <a:defRPr/>
            </a:pPr>
            <a:r>
              <a:rPr lang="en-US" sz="105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Projects and Updates</a:t>
            </a:r>
          </a:p>
          <a:p>
            <a:pPr lvl="1" eaLnBrk="1" hangingPunct="1">
              <a:lnSpc>
                <a:spcPct val="80000"/>
              </a:lnSpc>
              <a:buFont typeface="Wingdings 2" pitchFamily="18" charset="2"/>
              <a:buChar char=""/>
              <a:defRPr/>
            </a:pPr>
            <a:r>
              <a:rPr lang="en-US" sz="105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New Business - None</a:t>
            </a:r>
          </a:p>
          <a:p>
            <a:pPr eaLnBrk="1" hangingPunct="1">
              <a:lnSpc>
                <a:spcPct val="80000"/>
              </a:lnSpc>
              <a:buFont typeface="Wingdings 2" pitchFamily="18" charset="2"/>
              <a:buChar char=""/>
              <a:defRPr/>
            </a:pPr>
            <a:r>
              <a:rPr lang="en-US" sz="105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Residential Reserved Disabled Parking (Michelle Thompson)</a:t>
            </a:r>
          </a:p>
          <a:p>
            <a:pPr lvl="1" eaLnBrk="1" hangingPunct="1">
              <a:lnSpc>
                <a:spcPct val="80000"/>
              </a:lnSpc>
              <a:buFont typeface="Wingdings 2" pitchFamily="18" charset="2"/>
              <a:buChar char=""/>
              <a:defRPr/>
            </a:pPr>
            <a:r>
              <a:rPr lang="en-US" sz="105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Review of Metrics</a:t>
            </a:r>
          </a:p>
          <a:p>
            <a:pPr lvl="1" eaLnBrk="1" hangingPunct="1">
              <a:lnSpc>
                <a:spcPct val="80000"/>
              </a:lnSpc>
              <a:buFont typeface="Wingdings 2" pitchFamily="18" charset="2"/>
              <a:buChar char=""/>
              <a:defRPr/>
            </a:pPr>
            <a:r>
              <a:rPr lang="en-US" sz="105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Projects and Updates</a:t>
            </a:r>
          </a:p>
          <a:p>
            <a:pPr lvl="1" eaLnBrk="1" hangingPunct="1">
              <a:lnSpc>
                <a:spcPct val="80000"/>
              </a:lnSpc>
              <a:buFont typeface="Wingdings 2" pitchFamily="18" charset="2"/>
              <a:buChar char=""/>
              <a:defRPr/>
            </a:pPr>
            <a:r>
              <a:rPr lang="en-US" sz="105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New Business - None</a:t>
            </a:r>
          </a:p>
          <a:p>
            <a:pPr eaLnBrk="1" hangingPunct="1">
              <a:lnSpc>
                <a:spcPct val="80000"/>
              </a:lnSpc>
              <a:buFont typeface="Wingdings 2" pitchFamily="18" charset="2"/>
              <a:buChar char=""/>
              <a:defRPr/>
            </a:pPr>
            <a:r>
              <a:rPr lang="en-US" sz="105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Valet Regulations (Andre Poole)</a:t>
            </a:r>
          </a:p>
          <a:p>
            <a:pPr lvl="1" eaLnBrk="1" hangingPunct="1">
              <a:lnSpc>
                <a:spcPct val="80000"/>
              </a:lnSpc>
              <a:buFont typeface="Wingdings 2" pitchFamily="18" charset="2"/>
              <a:buChar char=""/>
              <a:defRPr/>
            </a:pPr>
            <a:r>
              <a:rPr lang="en-US" sz="105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Review of Metrics</a:t>
            </a:r>
          </a:p>
          <a:p>
            <a:pPr lvl="1" eaLnBrk="1" hangingPunct="1">
              <a:lnSpc>
                <a:spcPct val="80000"/>
              </a:lnSpc>
              <a:buFont typeface="Wingdings 2" pitchFamily="18" charset="2"/>
              <a:buChar char=""/>
              <a:defRPr/>
            </a:pPr>
            <a:r>
              <a:rPr lang="en-US" sz="105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Financials</a:t>
            </a:r>
          </a:p>
          <a:p>
            <a:pPr lvl="1" eaLnBrk="1" hangingPunct="1">
              <a:lnSpc>
                <a:spcPct val="80000"/>
              </a:lnSpc>
              <a:buFont typeface="Wingdings 2" pitchFamily="18" charset="2"/>
              <a:buChar char=""/>
              <a:defRPr/>
            </a:pPr>
            <a:r>
              <a:rPr lang="en-US" sz="105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Projects and Updates</a:t>
            </a:r>
          </a:p>
          <a:p>
            <a:pPr lvl="1" eaLnBrk="1" hangingPunct="1">
              <a:lnSpc>
                <a:spcPct val="80000"/>
              </a:lnSpc>
              <a:buFont typeface="Wingdings 2" pitchFamily="18" charset="2"/>
              <a:buChar char=""/>
              <a:defRPr/>
            </a:pPr>
            <a:r>
              <a:rPr lang="en-US" sz="105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New Business - None</a:t>
            </a:r>
          </a:p>
          <a:p>
            <a:pPr marL="0" indent="0" eaLnBrk="1" hangingPunct="1">
              <a:lnSpc>
                <a:spcPct val="80000"/>
              </a:lnSpc>
              <a:buNone/>
              <a:defRPr/>
            </a:pPr>
            <a:r>
              <a:rPr lang="en-US" sz="105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  <a:cs typeface="+mn-cs"/>
              </a:rPr>
              <a:t>Parking Planning </a:t>
            </a:r>
            <a:r>
              <a:rPr lang="en-US" sz="105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  <a:cs typeface="+mn-cs"/>
              </a:rPr>
              <a:t>(Fran Burnszynski)</a:t>
            </a:r>
            <a:endParaRPr lang="en-US" sz="105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+mn-ea"/>
              <a:cs typeface="+mn-cs"/>
            </a:endParaRPr>
          </a:p>
          <a:p>
            <a:pPr eaLnBrk="1" hangingPunct="1">
              <a:lnSpc>
                <a:spcPct val="80000"/>
              </a:lnSpc>
              <a:buFont typeface="Wingdings 2" pitchFamily="18" charset="2"/>
              <a:buChar char=""/>
              <a:defRPr/>
            </a:pPr>
            <a:r>
              <a:rPr lang="en-US" sz="105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  <a:cs typeface="+mn-cs"/>
              </a:rPr>
              <a:t>Review of Metrics</a:t>
            </a:r>
          </a:p>
          <a:p>
            <a:pPr eaLnBrk="1" hangingPunct="1">
              <a:lnSpc>
                <a:spcPct val="80000"/>
              </a:lnSpc>
              <a:buFont typeface="Wingdings 2" pitchFamily="18" charset="2"/>
              <a:buChar char=""/>
              <a:defRPr/>
            </a:pPr>
            <a:r>
              <a:rPr lang="en-US" sz="105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Projects and Updates</a:t>
            </a:r>
          </a:p>
          <a:p>
            <a:pPr eaLnBrk="1" hangingPunct="1">
              <a:lnSpc>
                <a:spcPct val="80000"/>
              </a:lnSpc>
              <a:buFont typeface="Wingdings 2" pitchFamily="18" charset="2"/>
              <a:buChar char=""/>
              <a:defRPr/>
            </a:pPr>
            <a:r>
              <a:rPr lang="en-US" sz="105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itchFamily="18" charset="0"/>
                <a:cs typeface="Arial" charset="0"/>
              </a:rPr>
              <a:t>New Business - None</a:t>
            </a:r>
          </a:p>
          <a:p>
            <a:pPr marL="0" indent="0" eaLnBrk="1" hangingPunct="1">
              <a:lnSpc>
                <a:spcPct val="80000"/>
              </a:lnSpc>
              <a:buNone/>
              <a:defRPr/>
            </a:pPr>
            <a:r>
              <a:rPr lang="en-US" sz="105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itchFamily="18" charset="0"/>
                <a:cs typeface="Arial" charset="0"/>
              </a:rPr>
              <a:t>Electric Vehicle Charging </a:t>
            </a:r>
            <a:r>
              <a:rPr lang="en-US" sz="105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itchFamily="18" charset="0"/>
                <a:cs typeface="Arial" charset="0"/>
              </a:rPr>
              <a:t>(Nicole Caesar)</a:t>
            </a:r>
          </a:p>
          <a:p>
            <a:pPr eaLnBrk="1" hangingPunct="1">
              <a:lnSpc>
                <a:spcPct val="80000"/>
              </a:lnSpc>
              <a:buFont typeface="Arial" panose="020B0604020202020204" pitchFamily="34" charset="0"/>
              <a:buChar char="•"/>
              <a:defRPr/>
            </a:pPr>
            <a:r>
              <a:rPr lang="en-US" sz="105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Review of Metrics</a:t>
            </a:r>
          </a:p>
          <a:p>
            <a:pPr eaLnBrk="1" hangingPunct="1">
              <a:lnSpc>
                <a:spcPct val="80000"/>
              </a:lnSpc>
              <a:buFont typeface="Arial" panose="020B0604020202020204" pitchFamily="34" charset="0"/>
              <a:buChar char="•"/>
              <a:defRPr/>
            </a:pPr>
            <a:r>
              <a:rPr lang="en-US" sz="105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Projects and Updates</a:t>
            </a:r>
          </a:p>
          <a:p>
            <a:pPr eaLnBrk="1" hangingPunct="1">
              <a:lnSpc>
                <a:spcPct val="80000"/>
              </a:lnSpc>
              <a:buFont typeface="Arial" panose="020B0604020202020204" pitchFamily="34" charset="0"/>
              <a:buChar char="•"/>
              <a:defRPr/>
            </a:pPr>
            <a:r>
              <a:rPr lang="en-US" sz="105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New Business - None</a:t>
            </a:r>
          </a:p>
          <a:p>
            <a:pPr marL="0" indent="0" eaLnBrk="1" hangingPunct="1">
              <a:lnSpc>
                <a:spcPct val="80000"/>
              </a:lnSpc>
              <a:buNone/>
              <a:defRPr/>
            </a:pPr>
            <a:r>
              <a:rPr lang="en-US" sz="105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itchFamily="18" charset="0"/>
                <a:cs typeface="Arial" charset="0"/>
              </a:rPr>
              <a:t>Administration </a:t>
            </a:r>
            <a:r>
              <a:rPr lang="en-US" sz="105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itchFamily="18" charset="0"/>
                <a:cs typeface="Arial" charset="0"/>
              </a:rPr>
              <a:t>(Pete Little)</a:t>
            </a:r>
            <a:endParaRPr lang="en-US" sz="105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Times New Roman" pitchFamily="18" charset="0"/>
              <a:cs typeface="Arial" charset="0"/>
            </a:endParaRPr>
          </a:p>
          <a:p>
            <a:pPr eaLnBrk="1" hangingPunct="1">
              <a:lnSpc>
                <a:spcPct val="80000"/>
              </a:lnSpc>
              <a:buFont typeface="Wingdings 2" pitchFamily="18" charset="2"/>
              <a:buChar char=""/>
              <a:defRPr/>
            </a:pPr>
            <a:r>
              <a:rPr lang="en-US" sz="105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itchFamily="18" charset="0"/>
                <a:cs typeface="Arial" charset="0"/>
              </a:rPr>
              <a:t>Review of Metrics</a:t>
            </a:r>
          </a:p>
          <a:p>
            <a:pPr eaLnBrk="1" hangingPunct="1">
              <a:lnSpc>
                <a:spcPct val="80000"/>
              </a:lnSpc>
              <a:buFont typeface="Wingdings 2" pitchFamily="18" charset="2"/>
              <a:buChar char=""/>
              <a:defRPr/>
            </a:pPr>
            <a:r>
              <a:rPr lang="en-US" sz="105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itchFamily="18" charset="0"/>
                <a:cs typeface="Arial" charset="0"/>
              </a:rPr>
              <a:t>Financials</a:t>
            </a:r>
          </a:p>
          <a:p>
            <a:pPr eaLnBrk="1" hangingPunct="1">
              <a:lnSpc>
                <a:spcPct val="80000"/>
              </a:lnSpc>
              <a:buFont typeface="Wingdings 2" pitchFamily="18" charset="2"/>
              <a:buChar char=""/>
              <a:defRPr/>
            </a:pPr>
            <a:r>
              <a:rPr lang="en-US" sz="105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itchFamily="18" charset="0"/>
                <a:cs typeface="Arial" charset="0"/>
              </a:rPr>
              <a:t>Projects and Updates</a:t>
            </a:r>
          </a:p>
          <a:p>
            <a:pPr eaLnBrk="1" hangingPunct="1">
              <a:lnSpc>
                <a:spcPct val="80000"/>
              </a:lnSpc>
              <a:buFont typeface="Wingdings 2" pitchFamily="18" charset="2"/>
              <a:buChar char=""/>
              <a:defRPr/>
            </a:pPr>
            <a:r>
              <a:rPr lang="en-US" sz="105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itchFamily="18" charset="0"/>
                <a:cs typeface="Arial" charset="0"/>
              </a:rPr>
              <a:t>New Business</a:t>
            </a:r>
          </a:p>
          <a:p>
            <a:pPr lvl="1" eaLnBrk="1" hangingPunct="1">
              <a:lnSpc>
                <a:spcPct val="80000"/>
              </a:lnSpc>
              <a:buFont typeface="Wingdings 2" pitchFamily="18" charset="2"/>
              <a:buChar char=""/>
              <a:defRPr/>
            </a:pPr>
            <a:r>
              <a:rPr lang="en-US" sz="105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itchFamily="18" charset="0"/>
                <a:cs typeface="Arial" charset="0"/>
              </a:rPr>
              <a:t>PABC Office HVAC Repair Plan Approval</a:t>
            </a:r>
          </a:p>
          <a:p>
            <a:pPr lvl="1" eaLnBrk="1" hangingPunct="1">
              <a:lnSpc>
                <a:spcPct val="80000"/>
              </a:lnSpc>
              <a:buFont typeface="Wingdings 2" pitchFamily="18" charset="2"/>
              <a:buChar char=""/>
              <a:defRPr/>
            </a:pPr>
            <a:endParaRPr lang="en-US" sz="11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Times New Roman" pitchFamily="18" charset="0"/>
              <a:cs typeface="Arial" charset="0"/>
            </a:endParaRPr>
          </a:p>
          <a:p>
            <a:pPr lvl="1" eaLnBrk="1" hangingPunct="1">
              <a:lnSpc>
                <a:spcPct val="80000"/>
              </a:lnSpc>
              <a:buFont typeface="Wingdings 2" pitchFamily="18" charset="2"/>
              <a:buChar char=""/>
              <a:defRPr/>
            </a:pPr>
            <a:endParaRPr lang="en-US" sz="105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Times New Roman" pitchFamily="18" charset="0"/>
              <a:cs typeface="Arial" charset="0"/>
            </a:endParaRPr>
          </a:p>
          <a:p>
            <a:pPr eaLnBrk="1" hangingPunct="1">
              <a:lnSpc>
                <a:spcPct val="80000"/>
              </a:lnSpc>
              <a:buFont typeface="Wingdings 2" pitchFamily="18" charset="2"/>
              <a:buChar char=""/>
              <a:defRPr/>
            </a:pPr>
            <a:endParaRPr lang="en-US" sz="300" dirty="0">
              <a:latin typeface="Arial" charset="0"/>
              <a:ea typeface="Times New Roman" pitchFamily="18" charset="0"/>
              <a:cs typeface="Arial" charset="0"/>
            </a:endParaRPr>
          </a:p>
          <a:p>
            <a:pPr eaLnBrk="1" hangingPunct="1">
              <a:lnSpc>
                <a:spcPct val="80000"/>
              </a:lnSpc>
              <a:buFont typeface="Wingdings 2" pitchFamily="18" charset="2"/>
              <a:buNone/>
              <a:defRPr/>
            </a:pPr>
            <a:endParaRPr lang="en-US" sz="300" dirty="0">
              <a:latin typeface="Arial" charset="0"/>
              <a:ea typeface="Times New Roman" pitchFamily="18" charset="0"/>
              <a:cs typeface="Arial" charset="0"/>
            </a:endParaRPr>
          </a:p>
        </p:txBody>
      </p:sp>
      <p:sp>
        <p:nvSpPr>
          <p:cNvPr id="3079" name="Rectangle 18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76200" algn="ctr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Eclipse">
  <a:themeElements>
    <a:clrScheme name="Eclipse 1">
      <a:dk1>
        <a:srgbClr val="000000"/>
      </a:dk1>
      <a:lt1>
        <a:srgbClr val="FFFFFF"/>
      </a:lt1>
      <a:dk2>
        <a:srgbClr val="006666"/>
      </a:dk2>
      <a:lt2>
        <a:srgbClr val="5F5F5F"/>
      </a:lt2>
      <a:accent1>
        <a:srgbClr val="33CCCC"/>
      </a:accent1>
      <a:accent2>
        <a:srgbClr val="99CCCC"/>
      </a:accent2>
      <a:accent3>
        <a:srgbClr val="FFFFFF"/>
      </a:accent3>
      <a:accent4>
        <a:srgbClr val="000000"/>
      </a:accent4>
      <a:accent5>
        <a:srgbClr val="ADE2E2"/>
      </a:accent5>
      <a:accent6>
        <a:srgbClr val="8AB9B9"/>
      </a:accent6>
      <a:hlink>
        <a:srgbClr val="006666"/>
      </a:hlink>
      <a:folHlink>
        <a:srgbClr val="B2B2B2"/>
      </a:folHlink>
    </a:clrScheme>
    <a:fontScheme name="Eclipse">
      <a:majorFont>
        <a:latin typeface="Arial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762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Verdana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762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Verdana" pitchFamily="34" charset="0"/>
          </a:defRPr>
        </a:defPPr>
      </a:lstStyle>
    </a:lnDef>
  </a:objectDefaults>
  <a:extraClrSchemeLst>
    <a:extraClrScheme>
      <a:clrScheme name="Eclipse 1">
        <a:dk1>
          <a:srgbClr val="000000"/>
        </a:dk1>
        <a:lt1>
          <a:srgbClr val="FFFFFF"/>
        </a:lt1>
        <a:dk2>
          <a:srgbClr val="006666"/>
        </a:dk2>
        <a:lt2>
          <a:srgbClr val="5F5F5F"/>
        </a:lt2>
        <a:accent1>
          <a:srgbClr val="33CCCC"/>
        </a:accent1>
        <a:accent2>
          <a:srgbClr val="99CCCC"/>
        </a:accent2>
        <a:accent3>
          <a:srgbClr val="FFFFFF"/>
        </a:accent3>
        <a:accent4>
          <a:srgbClr val="000000"/>
        </a:accent4>
        <a:accent5>
          <a:srgbClr val="ADE2E2"/>
        </a:accent5>
        <a:accent6>
          <a:srgbClr val="8AB9B9"/>
        </a:accent6>
        <a:hlink>
          <a:srgbClr val="006666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lipse 2">
        <a:dk1>
          <a:srgbClr val="000000"/>
        </a:dk1>
        <a:lt1>
          <a:srgbClr val="FFFFFF"/>
        </a:lt1>
        <a:dk2>
          <a:srgbClr val="333366"/>
        </a:dk2>
        <a:lt2>
          <a:srgbClr val="5F5F5F"/>
        </a:lt2>
        <a:accent1>
          <a:srgbClr val="CC99FF"/>
        </a:accent1>
        <a:accent2>
          <a:srgbClr val="99CCCC"/>
        </a:accent2>
        <a:accent3>
          <a:srgbClr val="FFFFFF"/>
        </a:accent3>
        <a:accent4>
          <a:srgbClr val="000000"/>
        </a:accent4>
        <a:accent5>
          <a:srgbClr val="E2CAFF"/>
        </a:accent5>
        <a:accent6>
          <a:srgbClr val="8AB9B9"/>
        </a:accent6>
        <a:hlink>
          <a:srgbClr val="666699"/>
        </a:hlink>
        <a:folHlink>
          <a:srgbClr val="6600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lipse 3">
        <a:dk1>
          <a:srgbClr val="000000"/>
        </a:dk1>
        <a:lt1>
          <a:srgbClr val="FFFFFF"/>
        </a:lt1>
        <a:dk2>
          <a:srgbClr val="0000CC"/>
        </a:dk2>
        <a:lt2>
          <a:srgbClr val="434343"/>
        </a:lt2>
        <a:accent1>
          <a:srgbClr val="99CC00"/>
        </a:accent1>
        <a:accent2>
          <a:srgbClr val="FFCC00"/>
        </a:accent2>
        <a:accent3>
          <a:srgbClr val="FFFFFF"/>
        </a:accent3>
        <a:accent4>
          <a:srgbClr val="000000"/>
        </a:accent4>
        <a:accent5>
          <a:srgbClr val="CAE2AA"/>
        </a:accent5>
        <a:accent6>
          <a:srgbClr val="E7B900"/>
        </a:accent6>
        <a:hlink>
          <a:srgbClr val="FF0000"/>
        </a:hlink>
        <a:folHlink>
          <a:srgbClr val="80808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lipse 4">
        <a:dk1>
          <a:srgbClr val="000000"/>
        </a:dk1>
        <a:lt1>
          <a:srgbClr val="64AAAE"/>
        </a:lt1>
        <a:dk2>
          <a:srgbClr val="FFFFCC"/>
        </a:dk2>
        <a:lt2>
          <a:srgbClr val="5F5F5F"/>
        </a:lt2>
        <a:accent1>
          <a:srgbClr val="B4B1DB"/>
        </a:accent1>
        <a:accent2>
          <a:srgbClr val="61C1D7"/>
        </a:accent2>
        <a:accent3>
          <a:srgbClr val="B8D2D3"/>
        </a:accent3>
        <a:accent4>
          <a:srgbClr val="000000"/>
        </a:accent4>
        <a:accent5>
          <a:srgbClr val="D6D5EA"/>
        </a:accent5>
        <a:accent6>
          <a:srgbClr val="57AFC3"/>
        </a:accent6>
        <a:hlink>
          <a:srgbClr val="257177"/>
        </a:hlink>
        <a:folHlink>
          <a:srgbClr val="CCCC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lipse 5">
        <a:dk1>
          <a:srgbClr val="5F5F5F"/>
        </a:dk1>
        <a:lt1>
          <a:srgbClr val="F8F8F8"/>
        </a:lt1>
        <a:dk2>
          <a:srgbClr val="2A285A"/>
        </a:dk2>
        <a:lt2>
          <a:srgbClr val="FFFFFF"/>
        </a:lt2>
        <a:accent1>
          <a:srgbClr val="999966"/>
        </a:accent1>
        <a:accent2>
          <a:srgbClr val="8C8B9D"/>
        </a:accent2>
        <a:accent3>
          <a:srgbClr val="ACACB5"/>
        </a:accent3>
        <a:accent4>
          <a:srgbClr val="D4D4D4"/>
        </a:accent4>
        <a:accent5>
          <a:srgbClr val="CACAB8"/>
        </a:accent5>
        <a:accent6>
          <a:srgbClr val="7E7D8E"/>
        </a:accent6>
        <a:hlink>
          <a:srgbClr val="465174"/>
        </a:hlink>
        <a:folHlink>
          <a:srgbClr val="C0C0C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clipse 6">
        <a:dk1>
          <a:srgbClr val="434343"/>
        </a:dk1>
        <a:lt1>
          <a:srgbClr val="FFFFFF"/>
        </a:lt1>
        <a:dk2>
          <a:srgbClr val="360404"/>
        </a:dk2>
        <a:lt2>
          <a:srgbClr val="FFFFFF"/>
        </a:lt2>
        <a:accent1>
          <a:srgbClr val="669900"/>
        </a:accent1>
        <a:accent2>
          <a:srgbClr val="CC6600"/>
        </a:accent2>
        <a:accent3>
          <a:srgbClr val="AEAAAA"/>
        </a:accent3>
        <a:accent4>
          <a:srgbClr val="DADADA"/>
        </a:accent4>
        <a:accent5>
          <a:srgbClr val="B8CAAA"/>
        </a:accent5>
        <a:accent6>
          <a:srgbClr val="B95C00"/>
        </a:accent6>
        <a:hlink>
          <a:srgbClr val="CC3300"/>
        </a:hlink>
        <a:folHlink>
          <a:srgbClr val="80808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clipse 7">
        <a:dk1>
          <a:srgbClr val="434343"/>
        </a:dk1>
        <a:lt1>
          <a:srgbClr val="FFFFFF"/>
        </a:lt1>
        <a:dk2>
          <a:srgbClr val="000000"/>
        </a:dk2>
        <a:lt2>
          <a:srgbClr val="8285FE"/>
        </a:lt2>
        <a:accent1>
          <a:srgbClr val="669900"/>
        </a:accent1>
        <a:accent2>
          <a:srgbClr val="9900FF"/>
        </a:accent2>
        <a:accent3>
          <a:srgbClr val="AAAAAA"/>
        </a:accent3>
        <a:accent4>
          <a:srgbClr val="DADADA"/>
        </a:accent4>
        <a:accent5>
          <a:srgbClr val="B8CAAA"/>
        </a:accent5>
        <a:accent6>
          <a:srgbClr val="8A00E7"/>
        </a:accent6>
        <a:hlink>
          <a:srgbClr val="6600CC"/>
        </a:hlink>
        <a:folHlink>
          <a:srgbClr val="80808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clipse 8">
        <a:dk1>
          <a:srgbClr val="434343"/>
        </a:dk1>
        <a:lt1>
          <a:srgbClr val="FFFFFF"/>
        </a:lt1>
        <a:dk2>
          <a:srgbClr val="000000"/>
        </a:dk2>
        <a:lt2>
          <a:srgbClr val="0066FF"/>
        </a:lt2>
        <a:accent1>
          <a:srgbClr val="339966"/>
        </a:accent1>
        <a:accent2>
          <a:srgbClr val="FFCC00"/>
        </a:accent2>
        <a:accent3>
          <a:srgbClr val="AAAAAA"/>
        </a:accent3>
        <a:accent4>
          <a:srgbClr val="DADADA"/>
        </a:accent4>
        <a:accent5>
          <a:srgbClr val="ADCAB8"/>
        </a:accent5>
        <a:accent6>
          <a:srgbClr val="E7B900"/>
        </a:accent6>
        <a:hlink>
          <a:srgbClr val="CC0000"/>
        </a:hlink>
        <a:folHlink>
          <a:srgbClr val="80808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clipse 9">
        <a:dk1>
          <a:srgbClr val="333300"/>
        </a:dk1>
        <a:lt1>
          <a:srgbClr val="FFFFFF"/>
        </a:lt1>
        <a:dk2>
          <a:srgbClr val="669900"/>
        </a:dk2>
        <a:lt2>
          <a:srgbClr val="FFFFCC"/>
        </a:lt2>
        <a:accent1>
          <a:srgbClr val="CCCC00"/>
        </a:accent1>
        <a:accent2>
          <a:srgbClr val="99CC00"/>
        </a:accent2>
        <a:accent3>
          <a:srgbClr val="B8CAAA"/>
        </a:accent3>
        <a:accent4>
          <a:srgbClr val="DADADA"/>
        </a:accent4>
        <a:accent5>
          <a:srgbClr val="E2E2AA"/>
        </a:accent5>
        <a:accent6>
          <a:srgbClr val="8AB900"/>
        </a:accent6>
        <a:hlink>
          <a:srgbClr val="336600"/>
        </a:hlink>
        <a:folHlink>
          <a:srgbClr val="FFFF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clipse 10">
        <a:dk1>
          <a:srgbClr val="333333"/>
        </a:dk1>
        <a:lt1>
          <a:srgbClr val="FFFFCC"/>
        </a:lt1>
        <a:dk2>
          <a:srgbClr val="660000"/>
        </a:dk2>
        <a:lt2>
          <a:srgbClr val="CCCCCC"/>
        </a:lt2>
        <a:accent1>
          <a:srgbClr val="FF6600"/>
        </a:accent1>
        <a:accent2>
          <a:srgbClr val="CC3300"/>
        </a:accent2>
        <a:accent3>
          <a:srgbClr val="B8AAAA"/>
        </a:accent3>
        <a:accent4>
          <a:srgbClr val="DADAAE"/>
        </a:accent4>
        <a:accent5>
          <a:srgbClr val="FFB8AA"/>
        </a:accent5>
        <a:accent6>
          <a:srgbClr val="B92D00"/>
        </a:accent6>
        <a:hlink>
          <a:srgbClr val="990000"/>
        </a:hlink>
        <a:folHlink>
          <a:srgbClr val="CC990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>Eclipse</Template>
  <TotalTime>21238</TotalTime>
  <Words>207</Words>
  <Application>Microsoft Office PowerPoint</Application>
  <PresentationFormat>On-screen Show (4:3)</PresentationFormat>
  <Paragraphs>55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9" baseType="lpstr">
      <vt:lpstr>Arial</vt:lpstr>
      <vt:lpstr>Tahoma</vt:lpstr>
      <vt:lpstr>Times New Roman</vt:lpstr>
      <vt:lpstr>Verdana</vt:lpstr>
      <vt:lpstr>Wingdings</vt:lpstr>
      <vt:lpstr>Wingdings 2</vt:lpstr>
      <vt:lpstr>Eclipse</vt:lpstr>
      <vt:lpstr>PowerPoint Presentation</vt:lpstr>
      <vt:lpstr>   PABC Board of Directors  Meeting Agenda July 14, 2026</vt:lpstr>
    </vt:vector>
  </TitlesOfParts>
  <Company>City of Baltimore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Parking Authority  of  Baltimore City</dc:title>
  <dc:creator>Parking Authority</dc:creator>
  <cp:lastModifiedBy>Peter Little</cp:lastModifiedBy>
  <cp:revision>859</cp:revision>
  <cp:lastPrinted>2024-02-28T15:28:06Z</cp:lastPrinted>
  <dcterms:created xsi:type="dcterms:W3CDTF">2005-09-08T21:31:55Z</dcterms:created>
  <dcterms:modified xsi:type="dcterms:W3CDTF">2026-07-01T14:25:22Z</dcterms:modified>
</cp:coreProperties>
</file>