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sldIdLst>
    <p:sldId id="256" r:id="rId2"/>
    <p:sldId id="258" r:id="rId3"/>
  </p:sldIdLst>
  <p:sldSz cx="6858000" cy="9144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00"/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7315" autoAdjust="0"/>
    <p:restoredTop sz="94598" autoAdjust="0"/>
  </p:normalViewPr>
  <p:slideViewPr>
    <p:cSldViewPr>
      <p:cViewPr varScale="1">
        <p:scale>
          <a:sx n="79" d="100"/>
          <a:sy n="79" d="100"/>
        </p:scale>
        <p:origin x="3582" y="96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70" name="Rectangle 6"/>
          <p:cNvSpPr>
            <a:spLocks noGrp="1" noChangeArrowheads="1"/>
          </p:cNvSpPr>
          <p:nvPr>
            <p:ph type="ctrTitle"/>
          </p:nvPr>
        </p:nvSpPr>
        <p:spPr>
          <a:xfrm>
            <a:off x="1066800" y="2209800"/>
            <a:ext cx="5429250" cy="1925638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990600" y="5410200"/>
            <a:ext cx="5429250" cy="2336800"/>
          </a:xfrm>
        </p:spPr>
        <p:txBody>
          <a:bodyPr/>
          <a:lstStyle>
            <a:lvl1pPr marL="0" indent="0">
              <a:buFont typeface="Wingdings" pitchFamily="2" charset="2"/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0EACB4-2935-4C6F-86EE-EE10EEEDB23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43D021-31D8-4D5E-BEA7-A927D56865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114925" y="401638"/>
            <a:ext cx="1398588" cy="74469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401638"/>
            <a:ext cx="4048125" cy="74469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AAA19F-B07E-441B-926C-5AB2796D95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9E4051-1559-4D5B-ACC2-56AC54502F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338" y="5875338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338" y="3875088"/>
            <a:ext cx="5829300" cy="200025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DC4B22-49BE-41B2-956D-E2BC94DA950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2362200"/>
            <a:ext cx="26670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33800" y="2362200"/>
            <a:ext cx="26670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A8C90B-926A-4145-A8B0-4A826D0AE52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713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288"/>
            <a:ext cx="3030538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900363"/>
            <a:ext cx="3030538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4563" y="2046288"/>
            <a:ext cx="3030537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4563" y="2900363"/>
            <a:ext cx="3030537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6FE523-2005-4C1E-886F-187931EB3F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1B7237-2652-48A2-B68A-F28605AEDA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C5679A-F398-41B6-AC78-9B8AF09EB9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3538"/>
            <a:ext cx="2255838" cy="154940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8" y="363538"/>
            <a:ext cx="3833812" cy="78041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2938"/>
            <a:ext cx="2255838" cy="62547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B83E31-95E6-402C-A76E-51D168F9E7B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613" y="6400800"/>
            <a:ext cx="4114800" cy="7556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613" y="81756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613" y="7156450"/>
            <a:ext cx="4114800" cy="10731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F27ADF-16AA-4F45-89D2-9463EE87EF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1027113" y="401638"/>
            <a:ext cx="54864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2362200"/>
            <a:ext cx="5486400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48" name="Rectangle 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42900" y="8331200"/>
            <a:ext cx="16002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9" name="Rectangle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43150" y="8331200"/>
            <a:ext cx="21717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50" name="Rectangle 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914900" y="8331200"/>
            <a:ext cx="16002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cs typeface="+mn-cs"/>
              </a:defRPr>
            </a:lvl1pPr>
          </a:lstStyle>
          <a:p>
            <a:pPr>
              <a:defRPr/>
            </a:pPr>
            <a:fld id="{AEA3C707-4621-4447-90A6-FA492FF8B6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¡"/>
        <a:defRPr sz="2900">
          <a:solidFill>
            <a:srgbClr val="000099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l"/>
        <a:defRPr sz="2500">
          <a:solidFill>
            <a:srgbClr val="000099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¡"/>
        <a:defRPr sz="2200">
          <a:solidFill>
            <a:srgbClr val="000099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l"/>
        <a:defRPr sz="1900">
          <a:solidFill>
            <a:srgbClr val="000099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¡"/>
        <a:defRPr sz="1900">
          <a:solidFill>
            <a:srgbClr val="000099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¡"/>
        <a:defRPr sz="1900">
          <a:solidFill>
            <a:srgbClr val="000099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¡"/>
        <a:defRPr sz="1900">
          <a:solidFill>
            <a:srgbClr val="000099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¡"/>
        <a:defRPr sz="1900">
          <a:solidFill>
            <a:srgbClr val="000099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¡"/>
        <a:defRPr sz="1900">
          <a:solidFill>
            <a:srgbClr val="000099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1524000" y="2797130"/>
            <a:ext cx="5334000" cy="1600200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  <a:defRPr/>
            </a:pPr>
            <a:endParaRPr lang="en-US" sz="2100" b="1" dirty="0">
              <a:effectLst>
                <a:outerShdw blurRad="38100" dist="38100" dir="2700000" algn="tl">
                  <a:srgbClr val="C0C0C0"/>
                </a:outerShdw>
              </a:effectLst>
              <a:latin typeface="Tahoma" charset="0"/>
            </a:endParaRPr>
          </a:p>
          <a:p>
            <a:pPr algn="ctr" eaLnBrk="1" hangingPunct="1">
              <a:defRPr/>
            </a:pPr>
            <a:endParaRPr lang="en-US" sz="2100" b="1" dirty="0">
              <a:effectLst>
                <a:outerShdw blurRad="38100" dist="38100" dir="2700000" algn="tl">
                  <a:srgbClr val="C0C0C0"/>
                </a:outerShdw>
              </a:effectLst>
              <a:latin typeface="Tahoma" charset="0"/>
            </a:endParaRPr>
          </a:p>
          <a:p>
            <a:pPr algn="ctr" eaLnBrk="1" hangingPunct="1">
              <a:defRPr/>
            </a:pPr>
            <a:endParaRPr lang="en-US" sz="2100" b="1" dirty="0">
              <a:effectLst>
                <a:outerShdw blurRad="38100" dist="38100" dir="2700000" algn="tl">
                  <a:srgbClr val="C0C0C0"/>
                </a:outerShdw>
              </a:effectLst>
              <a:latin typeface="Tahoma" charset="0"/>
            </a:endParaRPr>
          </a:p>
          <a:p>
            <a:pPr algn="ctr" eaLnBrk="1" hangingPunct="1">
              <a:defRPr/>
            </a:pPr>
            <a:endParaRPr lang="en-US" sz="2100" b="1" dirty="0">
              <a:effectLst>
                <a:outerShdw blurRad="38100" dist="38100" dir="2700000" algn="tl">
                  <a:srgbClr val="C0C0C0"/>
                </a:outerShdw>
              </a:effectLst>
              <a:latin typeface="Tahoma" charset="0"/>
            </a:endParaRPr>
          </a:p>
          <a:p>
            <a:pPr algn="ctr" eaLnBrk="1" hangingPunct="1">
              <a:defRPr/>
            </a:pPr>
            <a:endParaRPr lang="en-US" sz="2100" b="1" dirty="0">
              <a:effectLst>
                <a:outerShdw blurRad="38100" dist="38100" dir="2700000" algn="tl">
                  <a:srgbClr val="C0C0C0"/>
                </a:outerShdw>
              </a:effectLst>
              <a:latin typeface="Tahoma" charset="0"/>
            </a:endParaRPr>
          </a:p>
        </p:txBody>
      </p:sp>
      <p:pic>
        <p:nvPicPr>
          <p:cNvPr id="2" name="Picture 9" descr="ParkingAuthorityLo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09800" y="762000"/>
            <a:ext cx="2128838" cy="1801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1"/>
          <p:cNvSpPr/>
          <p:nvPr/>
        </p:nvSpPr>
        <p:spPr>
          <a:xfrm>
            <a:off x="1311499" y="3146470"/>
            <a:ext cx="4038600" cy="120015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0" hangingPunct="0">
              <a:defRPr/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 charset="0"/>
                <a:cs typeface="+mn-cs"/>
              </a:rPr>
              <a:t>Board of Directors Meeting</a:t>
            </a:r>
          </a:p>
          <a:p>
            <a:pPr algn="ctr" eaLnBrk="0" hangingPunct="0">
              <a:defRPr/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 charset="0"/>
                <a:cs typeface="+mn-cs"/>
              </a:rPr>
              <a:t>March 11, 2025</a:t>
            </a:r>
          </a:p>
          <a:p>
            <a:pPr algn="ctr" eaLnBrk="0" hangingPunct="0">
              <a:defRPr/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 charset="0"/>
                <a:cs typeface="+mn-cs"/>
              </a:rPr>
              <a:t>Via Videoconference</a:t>
            </a:r>
          </a:p>
          <a:p>
            <a:pPr algn="ctr" eaLnBrk="0" hangingPunct="0">
              <a:defRPr/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 charset="0"/>
                <a:cs typeface="+mn-cs"/>
              </a:rPr>
              <a:t>4:00 pm – 5:00 pm</a:t>
            </a:r>
          </a:p>
        </p:txBody>
      </p:sp>
      <p:sp>
        <p:nvSpPr>
          <p:cNvPr id="3" name="AutoShape 2" descr="Your Complete Mount Vernon, Baltimore Neighborhood Guide | Rent. Blog">
            <a:extLst>
              <a:ext uri="{FF2B5EF4-FFF2-40B4-BE49-F238E27FC236}">
                <a16:creationId xmlns:a16="http://schemas.microsoft.com/office/drawing/2014/main" id="{92BB8E54-13E2-59F0-F04A-294029543F24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276600" y="4419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AutoShape 4" descr="Your Complete Mount Vernon, Baltimore Neighborhood Guide | Rent. Blog">
            <a:extLst>
              <a:ext uri="{FF2B5EF4-FFF2-40B4-BE49-F238E27FC236}">
                <a16:creationId xmlns:a16="http://schemas.microsoft.com/office/drawing/2014/main" id="{F7454F3C-61A8-3C9A-42C2-D975BD73B024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429000" y="45720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7" name="Picture 6" descr="A parking meter with a blue and white sign&#10;&#10;AI-generated content may be incorrect.">
            <a:extLst>
              <a:ext uri="{FF2B5EF4-FFF2-40B4-BE49-F238E27FC236}">
                <a16:creationId xmlns:a16="http://schemas.microsoft.com/office/drawing/2014/main" id="{EEF79A99-4AEB-AB73-002F-36785BAF41E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1099" y="4695960"/>
            <a:ext cx="2819400" cy="3744516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952500" y="373487"/>
            <a:ext cx="4953000" cy="611659"/>
          </a:xfrm>
        </p:spPr>
        <p:txBody>
          <a:bodyPr/>
          <a:lstStyle/>
          <a:p>
            <a:pPr algn="ctr" eaLnBrk="1" hangingPunct="1">
              <a:defRPr/>
            </a:pPr>
            <a:br>
              <a:rPr lang="en-US" sz="1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 charset="0"/>
              </a:rPr>
            </a:br>
            <a:br>
              <a:rPr lang="en-US" sz="1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 charset="0"/>
              </a:rPr>
            </a:br>
            <a:br>
              <a:rPr lang="en-US" sz="1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 charset="0"/>
              </a:rPr>
            </a:br>
            <a:r>
              <a:rPr lang="en-US" sz="1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 charset="0"/>
              </a:rPr>
              <a:t>PABC Board of Directors </a:t>
            </a:r>
            <a:br>
              <a:rPr lang="en-US" sz="1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 charset="0"/>
              </a:rPr>
            </a:br>
            <a:r>
              <a:rPr lang="en-US" sz="1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 charset="0"/>
              </a:rPr>
              <a:t>Meeting Agenda</a:t>
            </a:r>
            <a:br>
              <a:rPr lang="en-US" sz="1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 charset="0"/>
              </a:rPr>
            </a:br>
            <a:r>
              <a:rPr lang="en-US" sz="1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 charset="0"/>
              </a:rPr>
              <a:t>March 11, 2025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47700" y="1066800"/>
            <a:ext cx="5562600" cy="7532527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105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" pitchFamily="18" charset="0"/>
                <a:cs typeface="Arial" charset="0"/>
              </a:rPr>
              <a:t>Board Approvals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" pitchFamily="18" charset="0"/>
                <a:cs typeface="Arial" charset="0"/>
              </a:rPr>
              <a:t>Board Meeting Minutes of February 11, 2025</a:t>
            </a:r>
            <a:endParaRPr lang="en-US" sz="105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ea typeface="Times New Roman" pitchFamily="18" charset="0"/>
              <a:cs typeface="Arial" charset="0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105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" pitchFamily="18" charset="0"/>
                <a:cs typeface="Arial" charset="0"/>
              </a:rPr>
              <a:t>Off-Street Parking </a:t>
            </a:r>
            <a:r>
              <a:rPr lang="en-US" sz="105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" pitchFamily="18" charset="0"/>
                <a:cs typeface="Arial" charset="0"/>
              </a:rPr>
              <a:t>(David Morgan)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" pitchFamily="18" charset="0"/>
                <a:cs typeface="Arial" charset="0"/>
              </a:rPr>
              <a:t>Review of Metrics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" pitchFamily="18" charset="0"/>
                <a:cs typeface="Arial" charset="0"/>
              </a:rPr>
              <a:t>Projects and Updates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" pitchFamily="18" charset="0"/>
                <a:cs typeface="Arial" charset="0"/>
              </a:rPr>
              <a:t>New Business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itchFamily="18" charset="0"/>
                <a:cs typeface="Arial" charset="0"/>
              </a:rPr>
              <a:t>Fleet &amp; Eden Garage Elevator Inverted Jack System Replacement Expense Approval</a:t>
            </a:r>
          </a:p>
          <a:p>
            <a:pPr marL="0" indent="0" eaLnBrk="1" hangingPunct="1">
              <a:lnSpc>
                <a:spcPct val="80000"/>
              </a:lnSpc>
              <a:buNone/>
              <a:defRPr/>
            </a:pPr>
            <a:r>
              <a:rPr lang="en-US" sz="105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" pitchFamily="18" charset="0"/>
                <a:cs typeface="Arial" charset="0"/>
              </a:rPr>
              <a:t>Capital Projects </a:t>
            </a:r>
            <a:r>
              <a:rPr lang="en-US" sz="105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" pitchFamily="18" charset="0"/>
                <a:cs typeface="Arial" charset="0"/>
              </a:rPr>
              <a:t>(Candace Nue)</a:t>
            </a: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en-US" sz="105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" pitchFamily="18" charset="0"/>
                <a:cs typeface="Arial" charset="0"/>
              </a:rPr>
              <a:t>Projects and Updates</a:t>
            </a: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en-US" sz="105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" pitchFamily="18" charset="0"/>
                <a:cs typeface="Arial" charset="0"/>
              </a:rPr>
              <a:t>New Business</a:t>
            </a:r>
          </a:p>
          <a:p>
            <a:pPr lvl="1" eaLnBrk="1" hangingPunct="1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en-US" sz="105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" pitchFamily="18" charset="0"/>
                <a:cs typeface="Arial" charset="0"/>
              </a:rPr>
              <a:t>Recommendation for a Prime Contractor for Modernization and Replacement of the Elevators at the Baltimore Street Garage</a:t>
            </a:r>
            <a:endParaRPr lang="en-US" sz="105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Times New Roman" pitchFamily="18" charset="0"/>
              <a:cs typeface="Arial" charset="0"/>
            </a:endParaRPr>
          </a:p>
          <a:p>
            <a:pPr marL="0" indent="0" eaLnBrk="1" hangingPunct="1">
              <a:lnSpc>
                <a:spcPct val="80000"/>
              </a:lnSpc>
              <a:buNone/>
              <a:defRPr/>
            </a:pPr>
            <a:r>
              <a:rPr lang="en-US" sz="105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" pitchFamily="18" charset="0"/>
                <a:cs typeface="Arial" charset="0"/>
              </a:rPr>
              <a:t>On-Street Parking</a:t>
            </a:r>
            <a:endParaRPr lang="en-US" sz="105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Times New Roman" pitchFamily="18" charset="0"/>
              <a:cs typeface="Arial" charset="0"/>
            </a:endParaRP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Residential Permit Parking / Permits (Shamir Cole-Butler)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Review of Metrics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Financials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Projects and Updates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New Business - None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Parking Meters (Norman Chase)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Review of Metrics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Financials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Projects and Updates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New Business - None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Residential Reserved Disabled Parking (Michelle Thompson)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Review of Metrics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Projects and Updates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New Business - None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Valet Regulations (Andre Poole)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Review of Metrics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Financials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Projects and Updates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New Business - None</a:t>
            </a:r>
          </a:p>
          <a:p>
            <a:pPr marL="0" indent="0" eaLnBrk="1" hangingPunct="1">
              <a:lnSpc>
                <a:spcPct val="80000"/>
              </a:lnSpc>
              <a:buNone/>
              <a:defRPr/>
            </a:pPr>
            <a:r>
              <a:rPr lang="en-US" sz="105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n-ea"/>
                <a:cs typeface="+mn-cs"/>
              </a:rPr>
              <a:t>Parking Planning </a:t>
            </a: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n-ea"/>
                <a:cs typeface="+mn-cs"/>
              </a:rPr>
              <a:t>(Fran Burnszynski)</a:t>
            </a:r>
            <a:endParaRPr lang="en-US" sz="105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+mn-ea"/>
              <a:cs typeface="+mn-cs"/>
            </a:endParaRP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n-ea"/>
                <a:cs typeface="+mn-cs"/>
              </a:rPr>
              <a:t>Review of Metrics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Projects and Updates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itchFamily="18" charset="0"/>
                <a:cs typeface="Arial" charset="0"/>
              </a:rPr>
              <a:t>New Business - None</a:t>
            </a:r>
          </a:p>
          <a:p>
            <a:pPr marL="0" indent="0" eaLnBrk="1" hangingPunct="1">
              <a:lnSpc>
                <a:spcPct val="80000"/>
              </a:lnSpc>
              <a:buNone/>
              <a:defRPr/>
            </a:pPr>
            <a:r>
              <a:rPr lang="en-US" sz="105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itchFamily="18" charset="0"/>
                <a:cs typeface="Arial" charset="0"/>
              </a:rPr>
              <a:t>Electric Vehicle Charging </a:t>
            </a: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itchFamily="18" charset="0"/>
                <a:cs typeface="Arial" charset="0"/>
              </a:rPr>
              <a:t>(Nicole Caesar)</a:t>
            </a: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Review of Metrics</a:t>
            </a: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Projects and Updates</a:t>
            </a: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New Business - None</a:t>
            </a:r>
          </a:p>
          <a:p>
            <a:pPr marL="0" indent="0" eaLnBrk="1" hangingPunct="1">
              <a:lnSpc>
                <a:spcPct val="80000"/>
              </a:lnSpc>
              <a:buNone/>
              <a:defRPr/>
            </a:pPr>
            <a:r>
              <a:rPr lang="en-US" sz="105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itchFamily="18" charset="0"/>
                <a:cs typeface="Arial" charset="0"/>
              </a:rPr>
              <a:t>Administration </a:t>
            </a: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itchFamily="18" charset="0"/>
                <a:cs typeface="Arial" charset="0"/>
              </a:rPr>
              <a:t>(Pete Little)</a:t>
            </a:r>
            <a:endParaRPr lang="en-US" sz="105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Times New Roman" pitchFamily="18" charset="0"/>
              <a:cs typeface="Arial" charset="0"/>
            </a:endParaRP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itchFamily="18" charset="0"/>
                <a:cs typeface="Arial" charset="0"/>
              </a:rPr>
              <a:t>Review of Metrics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itchFamily="18" charset="0"/>
                <a:cs typeface="Arial" charset="0"/>
              </a:rPr>
              <a:t>Financials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itchFamily="18" charset="0"/>
                <a:cs typeface="Arial" charset="0"/>
              </a:rPr>
              <a:t>Projects and Updates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itchFamily="18" charset="0"/>
                <a:cs typeface="Arial" charset="0"/>
              </a:rPr>
              <a:t>New Business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itchFamily="18" charset="0"/>
                <a:cs typeface="Arial" charset="0"/>
              </a:rPr>
              <a:t>Fleet Vehicles Replacement Expense Approval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endParaRPr lang="en-US" sz="11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Times New Roman" pitchFamily="18" charset="0"/>
              <a:cs typeface="Arial" charset="0"/>
            </a:endParaRP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endParaRPr lang="en-US" sz="105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Times New Roman" pitchFamily="18" charset="0"/>
              <a:cs typeface="Arial" charset="0"/>
            </a:endParaRP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endParaRPr lang="en-US" sz="300" dirty="0">
              <a:latin typeface="Arial" charset="0"/>
              <a:ea typeface="Times New Roman" pitchFamily="18" charset="0"/>
              <a:cs typeface="Arial" charset="0"/>
            </a:endParaRPr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  <a:defRPr/>
            </a:pPr>
            <a:endParaRPr lang="en-US" sz="300" dirty="0">
              <a:latin typeface="Arial" charset="0"/>
              <a:ea typeface="Times New Roman" pitchFamily="18" charset="0"/>
              <a:cs typeface="Arial" charset="0"/>
            </a:endParaRPr>
          </a:p>
        </p:txBody>
      </p:sp>
      <p:sp>
        <p:nvSpPr>
          <p:cNvPr id="3079" name="Rectangle 1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 w="76200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Eclipse">
  <a:themeElements>
    <a:clrScheme name="Eclipse 1">
      <a:dk1>
        <a:srgbClr val="000000"/>
      </a:dk1>
      <a:lt1>
        <a:srgbClr val="FFFFFF"/>
      </a:lt1>
      <a:dk2>
        <a:srgbClr val="006666"/>
      </a:dk2>
      <a:lt2>
        <a:srgbClr val="5F5F5F"/>
      </a:lt2>
      <a:accent1>
        <a:srgbClr val="33CCCC"/>
      </a:accent1>
      <a:accent2>
        <a:srgbClr val="99CCCC"/>
      </a:accent2>
      <a:accent3>
        <a:srgbClr val="FFFFFF"/>
      </a:accent3>
      <a:accent4>
        <a:srgbClr val="000000"/>
      </a:accent4>
      <a:accent5>
        <a:srgbClr val="ADE2E2"/>
      </a:accent5>
      <a:accent6>
        <a:srgbClr val="8AB9B9"/>
      </a:accent6>
      <a:hlink>
        <a:srgbClr val="006666"/>
      </a:hlink>
      <a:folHlink>
        <a:srgbClr val="B2B2B2"/>
      </a:folHlink>
    </a:clrScheme>
    <a:fontScheme name="Eclipse">
      <a:majorFont>
        <a:latin typeface="Arial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762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762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Eclipse 1">
        <a:dk1>
          <a:srgbClr val="000000"/>
        </a:dk1>
        <a:lt1>
          <a:srgbClr val="FFFFFF"/>
        </a:lt1>
        <a:dk2>
          <a:srgbClr val="006666"/>
        </a:dk2>
        <a:lt2>
          <a:srgbClr val="5F5F5F"/>
        </a:lt2>
        <a:accent1>
          <a:srgbClr val="33CCCC"/>
        </a:accent1>
        <a:accent2>
          <a:srgbClr val="99CCCC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AB9B9"/>
        </a:accent6>
        <a:hlink>
          <a:srgbClr val="006666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2">
        <a:dk1>
          <a:srgbClr val="000000"/>
        </a:dk1>
        <a:lt1>
          <a:srgbClr val="FFFFFF"/>
        </a:lt1>
        <a:dk2>
          <a:srgbClr val="333366"/>
        </a:dk2>
        <a:lt2>
          <a:srgbClr val="5F5F5F"/>
        </a:lt2>
        <a:accent1>
          <a:srgbClr val="CC99FF"/>
        </a:accent1>
        <a:accent2>
          <a:srgbClr val="99CCCC"/>
        </a:accent2>
        <a:accent3>
          <a:srgbClr val="FFFFFF"/>
        </a:accent3>
        <a:accent4>
          <a:srgbClr val="000000"/>
        </a:accent4>
        <a:accent5>
          <a:srgbClr val="E2CAFF"/>
        </a:accent5>
        <a:accent6>
          <a:srgbClr val="8AB9B9"/>
        </a:accent6>
        <a:hlink>
          <a:srgbClr val="666699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3">
        <a:dk1>
          <a:srgbClr val="000000"/>
        </a:dk1>
        <a:lt1>
          <a:srgbClr val="FFFFFF"/>
        </a:lt1>
        <a:dk2>
          <a:srgbClr val="0000CC"/>
        </a:dk2>
        <a:lt2>
          <a:srgbClr val="434343"/>
        </a:lt2>
        <a:accent1>
          <a:srgbClr val="99CC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CAE2AA"/>
        </a:accent5>
        <a:accent6>
          <a:srgbClr val="E7B900"/>
        </a:accent6>
        <a:hlink>
          <a:srgbClr val="FF000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4">
        <a:dk1>
          <a:srgbClr val="000000"/>
        </a:dk1>
        <a:lt1>
          <a:srgbClr val="64AAAE"/>
        </a:lt1>
        <a:dk2>
          <a:srgbClr val="FFFFCC"/>
        </a:dk2>
        <a:lt2>
          <a:srgbClr val="5F5F5F"/>
        </a:lt2>
        <a:accent1>
          <a:srgbClr val="B4B1DB"/>
        </a:accent1>
        <a:accent2>
          <a:srgbClr val="61C1D7"/>
        </a:accent2>
        <a:accent3>
          <a:srgbClr val="B8D2D3"/>
        </a:accent3>
        <a:accent4>
          <a:srgbClr val="000000"/>
        </a:accent4>
        <a:accent5>
          <a:srgbClr val="D6D5EA"/>
        </a:accent5>
        <a:accent6>
          <a:srgbClr val="57AFC3"/>
        </a:accent6>
        <a:hlink>
          <a:srgbClr val="257177"/>
        </a:hlink>
        <a:folHlink>
          <a:srgbClr val="CCCC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5">
        <a:dk1>
          <a:srgbClr val="5F5F5F"/>
        </a:dk1>
        <a:lt1>
          <a:srgbClr val="F8F8F8"/>
        </a:lt1>
        <a:dk2>
          <a:srgbClr val="2A285A"/>
        </a:dk2>
        <a:lt2>
          <a:srgbClr val="FFFFFF"/>
        </a:lt2>
        <a:accent1>
          <a:srgbClr val="999966"/>
        </a:accent1>
        <a:accent2>
          <a:srgbClr val="8C8B9D"/>
        </a:accent2>
        <a:accent3>
          <a:srgbClr val="ACACB5"/>
        </a:accent3>
        <a:accent4>
          <a:srgbClr val="D4D4D4"/>
        </a:accent4>
        <a:accent5>
          <a:srgbClr val="CACAB8"/>
        </a:accent5>
        <a:accent6>
          <a:srgbClr val="7E7D8E"/>
        </a:accent6>
        <a:hlink>
          <a:srgbClr val="465174"/>
        </a:hlink>
        <a:folHlink>
          <a:srgbClr val="C0C0C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6">
        <a:dk1>
          <a:srgbClr val="434343"/>
        </a:dk1>
        <a:lt1>
          <a:srgbClr val="FFFFFF"/>
        </a:lt1>
        <a:dk2>
          <a:srgbClr val="360404"/>
        </a:dk2>
        <a:lt2>
          <a:srgbClr val="FFFFFF"/>
        </a:lt2>
        <a:accent1>
          <a:srgbClr val="669900"/>
        </a:accent1>
        <a:accent2>
          <a:srgbClr val="CC6600"/>
        </a:accent2>
        <a:accent3>
          <a:srgbClr val="AEAAAA"/>
        </a:accent3>
        <a:accent4>
          <a:srgbClr val="DADADA"/>
        </a:accent4>
        <a:accent5>
          <a:srgbClr val="B8CAAA"/>
        </a:accent5>
        <a:accent6>
          <a:srgbClr val="B95C00"/>
        </a:accent6>
        <a:hlink>
          <a:srgbClr val="CC3300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7">
        <a:dk1>
          <a:srgbClr val="434343"/>
        </a:dk1>
        <a:lt1>
          <a:srgbClr val="FFFFFF"/>
        </a:lt1>
        <a:dk2>
          <a:srgbClr val="000000"/>
        </a:dk2>
        <a:lt2>
          <a:srgbClr val="8285FE"/>
        </a:lt2>
        <a:accent1>
          <a:srgbClr val="669900"/>
        </a:accent1>
        <a:accent2>
          <a:srgbClr val="9900FF"/>
        </a:accent2>
        <a:accent3>
          <a:srgbClr val="AAAAAA"/>
        </a:accent3>
        <a:accent4>
          <a:srgbClr val="DADADA"/>
        </a:accent4>
        <a:accent5>
          <a:srgbClr val="B8CAAA"/>
        </a:accent5>
        <a:accent6>
          <a:srgbClr val="8A00E7"/>
        </a:accent6>
        <a:hlink>
          <a:srgbClr val="6600CC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8">
        <a:dk1>
          <a:srgbClr val="434343"/>
        </a:dk1>
        <a:lt1>
          <a:srgbClr val="FFFFFF"/>
        </a:lt1>
        <a:dk2>
          <a:srgbClr val="000000"/>
        </a:dk2>
        <a:lt2>
          <a:srgbClr val="0066FF"/>
        </a:lt2>
        <a:accent1>
          <a:srgbClr val="339966"/>
        </a:accent1>
        <a:accent2>
          <a:srgbClr val="FFCC00"/>
        </a:accent2>
        <a:accent3>
          <a:srgbClr val="AAAAAA"/>
        </a:accent3>
        <a:accent4>
          <a:srgbClr val="DADADA"/>
        </a:accent4>
        <a:accent5>
          <a:srgbClr val="ADCAB8"/>
        </a:accent5>
        <a:accent6>
          <a:srgbClr val="E7B900"/>
        </a:accent6>
        <a:hlink>
          <a:srgbClr val="CC0000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9">
        <a:dk1>
          <a:srgbClr val="333300"/>
        </a:dk1>
        <a:lt1>
          <a:srgbClr val="FFFFFF"/>
        </a:lt1>
        <a:dk2>
          <a:srgbClr val="669900"/>
        </a:dk2>
        <a:lt2>
          <a:srgbClr val="FFFFCC"/>
        </a:lt2>
        <a:accent1>
          <a:srgbClr val="CCCC00"/>
        </a:accent1>
        <a:accent2>
          <a:srgbClr val="99CC00"/>
        </a:accent2>
        <a:accent3>
          <a:srgbClr val="B8CAAA"/>
        </a:accent3>
        <a:accent4>
          <a:srgbClr val="DADADA"/>
        </a:accent4>
        <a:accent5>
          <a:srgbClr val="E2E2AA"/>
        </a:accent5>
        <a:accent6>
          <a:srgbClr val="8AB900"/>
        </a:accent6>
        <a:hlink>
          <a:srgbClr val="336600"/>
        </a:hlink>
        <a:folHlink>
          <a:srgbClr val="FF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10">
        <a:dk1>
          <a:srgbClr val="333333"/>
        </a:dk1>
        <a:lt1>
          <a:srgbClr val="FFFFCC"/>
        </a:lt1>
        <a:dk2>
          <a:srgbClr val="660000"/>
        </a:dk2>
        <a:lt2>
          <a:srgbClr val="CCCCCC"/>
        </a:lt2>
        <a:accent1>
          <a:srgbClr val="FF6600"/>
        </a:accent1>
        <a:accent2>
          <a:srgbClr val="CC3300"/>
        </a:accent2>
        <a:accent3>
          <a:srgbClr val="B8AAAA"/>
        </a:accent3>
        <a:accent4>
          <a:srgbClr val="DADAAE"/>
        </a:accent4>
        <a:accent5>
          <a:srgbClr val="FFB8AA"/>
        </a:accent5>
        <a:accent6>
          <a:srgbClr val="B92D00"/>
        </a:accent6>
        <a:hlink>
          <a:srgbClr val="9900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Eclipse</Template>
  <TotalTime>18028</TotalTime>
  <Words>219</Words>
  <Application>Microsoft Office PowerPoint</Application>
  <PresentationFormat>On-screen Show (4:3)</PresentationFormat>
  <Paragraphs>55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Arial</vt:lpstr>
      <vt:lpstr>Tahoma</vt:lpstr>
      <vt:lpstr>Times New Roman</vt:lpstr>
      <vt:lpstr>Verdana</vt:lpstr>
      <vt:lpstr>Wingdings</vt:lpstr>
      <vt:lpstr>Wingdings 2</vt:lpstr>
      <vt:lpstr>Eclipse</vt:lpstr>
      <vt:lpstr>PowerPoint Presentation</vt:lpstr>
      <vt:lpstr>   PABC Board of Directors  Meeting Agenda March 11, 2025</vt:lpstr>
    </vt:vector>
  </TitlesOfParts>
  <Company>City of Baltimore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Parking Authority  of  Baltimore City</dc:title>
  <dc:creator>Parking Authority</dc:creator>
  <cp:lastModifiedBy>Peter Little</cp:lastModifiedBy>
  <cp:revision>829</cp:revision>
  <cp:lastPrinted>2024-02-28T15:28:06Z</cp:lastPrinted>
  <dcterms:created xsi:type="dcterms:W3CDTF">2005-09-08T21:31:55Z</dcterms:created>
  <dcterms:modified xsi:type="dcterms:W3CDTF">2025-03-05T15:03:41Z</dcterms:modified>
</cp:coreProperties>
</file>