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9"/>
  </p:notesMasterIdLst>
  <p:handoutMasterIdLst>
    <p:handoutMasterId r:id="rId30"/>
  </p:handoutMasterIdLst>
  <p:sldIdLst>
    <p:sldId id="303" r:id="rId2"/>
    <p:sldId id="439" r:id="rId3"/>
    <p:sldId id="257" r:id="rId4"/>
    <p:sldId id="302" r:id="rId5"/>
    <p:sldId id="293" r:id="rId6"/>
    <p:sldId id="301" r:id="rId7"/>
    <p:sldId id="262" r:id="rId8"/>
    <p:sldId id="263" r:id="rId9"/>
    <p:sldId id="264" r:id="rId10"/>
    <p:sldId id="259" r:id="rId11"/>
    <p:sldId id="265" r:id="rId12"/>
    <p:sldId id="266" r:id="rId13"/>
    <p:sldId id="267" r:id="rId14"/>
    <p:sldId id="298" r:id="rId15"/>
    <p:sldId id="300" r:id="rId16"/>
    <p:sldId id="260" r:id="rId17"/>
    <p:sldId id="261" r:id="rId18"/>
    <p:sldId id="268" r:id="rId19"/>
    <p:sldId id="269" r:id="rId20"/>
    <p:sldId id="270" r:id="rId21"/>
    <p:sldId id="286" r:id="rId22"/>
    <p:sldId id="258" r:id="rId23"/>
    <p:sldId id="287" r:id="rId24"/>
    <p:sldId id="438" r:id="rId25"/>
    <p:sldId id="288" r:id="rId26"/>
    <p:sldId id="289" r:id="rId27"/>
    <p:sldId id="290" r:id="rId28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le" id="{57DC69AD-A26E-47D6-B65E-46E672F711FE}">
          <p14:sldIdLst>
            <p14:sldId id="303"/>
            <p14:sldId id="439"/>
          </p14:sldIdLst>
        </p14:section>
        <p14:section name="Segue" id="{769C1531-1D68-44DE-9081-A6548BE7F9DF}">
          <p14:sldIdLst>
            <p14:sldId id="257"/>
            <p14:sldId id="302"/>
          </p14:sldIdLst>
        </p14:section>
        <p14:section name="Quote slides" id="{6ADCA1DA-4FD2-4119-BAF5-64D136DA2684}">
          <p14:sldIdLst>
            <p14:sldId id="293"/>
            <p14:sldId id="301"/>
          </p14:sldIdLst>
        </p14:section>
        <p14:section name="Text Slides" id="{291AD1F2-09EC-4502-AA26-4C6E419F9E62}">
          <p14:sldIdLst>
            <p14:sldId id="262"/>
            <p14:sldId id="263"/>
            <p14:sldId id="264"/>
            <p14:sldId id="259"/>
          </p14:sldIdLst>
        </p14:section>
        <p14:section name="Charts and Tables" id="{B39E9D49-010E-44C0-9FA7-333FF1AC4CEB}">
          <p14:sldIdLst>
            <p14:sldId id="265"/>
            <p14:sldId id="266"/>
            <p14:sldId id="267"/>
            <p14:sldId id="298"/>
            <p14:sldId id="300"/>
            <p14:sldId id="260"/>
            <p14:sldId id="261"/>
          </p14:sldIdLst>
        </p14:section>
        <p14:section name="Photo Slides" id="{D234F0B1-B17B-478A-B377-718D1A2B486D}">
          <p14:sldIdLst>
            <p14:sldId id="268"/>
            <p14:sldId id="269"/>
            <p14:sldId id="270"/>
          </p14:sldIdLst>
        </p14:section>
        <p14:section name="Best Practices" id="{B16B0119-F592-42F7-9D01-1C22FDD9DB10}">
          <p14:sldIdLst>
            <p14:sldId id="286"/>
            <p14:sldId id="258"/>
            <p14:sldId id="287"/>
            <p14:sldId id="438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86DBF2"/>
    <a:srgbClr val="049FD9"/>
    <a:srgbClr val="1FAED4"/>
    <a:srgbClr val="72C059"/>
    <a:srgbClr val="B2D171"/>
    <a:srgbClr val="B8E1D0"/>
    <a:srgbClr val="26194B"/>
    <a:srgbClr val="9891A0"/>
    <a:srgbClr val="113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5" autoAdjust="0"/>
    <p:restoredTop sz="96469" autoAdjust="0"/>
  </p:normalViewPr>
  <p:slideViewPr>
    <p:cSldViewPr snapToGrid="0" snapToObjects="1" showGuides="1">
      <p:cViewPr>
        <p:scale>
          <a:sx n="151" d="100"/>
          <a:sy n="151" d="100"/>
        </p:scale>
        <p:origin x="328" y="856"/>
      </p:cViewPr>
      <p:guideLst>
        <p:guide pos="31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276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16-4080-AF04-B2BE31370D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16-4080-AF04-B2BE31370D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16-4080-AF04-B2BE31370D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16-4080-AF04-B2BE31370D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16-4080-AF04-B2BE31370D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516-4080-AF04-B2BE31370DC1}"/>
              </c:ext>
            </c:extLst>
          </c:dPt>
          <c:cat>
            <c:strRef>
              <c:f>Sheet1!$A$2:$A$7</c:f>
              <c:strCache>
                <c:ptCount val="6"/>
                <c:pt idx="0">
                  <c:v>Collaboration</c:v>
                </c:pt>
                <c:pt idx="1">
                  <c:v>IOT</c:v>
                </c:pt>
                <c:pt idx="2">
                  <c:v>Cloud</c:v>
                </c:pt>
                <c:pt idx="3">
                  <c:v>Data Center</c:v>
                </c:pt>
                <c:pt idx="4">
                  <c:v>Analytics</c:v>
                </c:pt>
                <c:pt idx="5">
                  <c:v>Security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3.0</c:v>
                </c:pt>
                <c:pt idx="5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516-4080-AF04-B2BE31370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08955161457666"/>
          <c:y val="0.843950504528016"/>
          <c:w val="0.967900698346263"/>
          <c:h val="0.136887816416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A-4511-B059-BC2F9E1FC5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BA-4511-B059-BC2F9E1FC5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BA-4511-B059-BC2F9E1FC5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2.5</c:v>
                </c:pt>
                <c:pt idx="1">
                  <c:v>3.0</c:v>
                </c:pt>
                <c:pt idx="2">
                  <c:v>1.5</c:v>
                </c:pt>
                <c:pt idx="3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BA-4511-B059-BC2F9E1FC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558672"/>
        <c:axId val="1472561936"/>
      </c:barChart>
      <c:catAx>
        <c:axId val="147255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561936"/>
        <c:crosses val="autoZero"/>
        <c:auto val="1"/>
        <c:lblAlgn val="ctr"/>
        <c:lblOffset val="100"/>
        <c:noMultiLvlLbl val="0"/>
      </c:catAx>
      <c:valAx>
        <c:axId val="147256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55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13749991313"/>
          <c:y val="0.0260359942836839"/>
          <c:w val="0.816257583865565"/>
          <c:h val="0.846452838757488"/>
        </c:manualLayout>
      </c:layout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32.0</c:v>
                </c:pt>
                <c:pt idx="1">
                  <c:v>32.0</c:v>
                </c:pt>
                <c:pt idx="2">
                  <c:v>15.0</c:v>
                </c:pt>
                <c:pt idx="3">
                  <c:v>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ED-413A-972E-B7ED05F86D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Analytics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40.0</c:v>
                </c:pt>
                <c:pt idx="1">
                  <c:v>25.0</c:v>
                </c:pt>
                <c:pt idx="2">
                  <c:v>30.0</c:v>
                </c:pt>
                <c:pt idx="3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ED-413A-972E-B7ED05F86D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Security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25.0</c:v>
                </c:pt>
                <c:pt idx="1">
                  <c:v>40.0</c:v>
                </c:pt>
                <c:pt idx="2">
                  <c:v>30.0</c:v>
                </c:pt>
                <c:pt idx="3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ED-413A-972E-B7ED05F86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5126512"/>
        <c:axId val="1415128832"/>
        <c:axId val="1415131664"/>
      </c:area3DChart>
      <c:catAx>
        <c:axId val="141512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128832"/>
        <c:crosses val="autoZero"/>
        <c:auto val="1"/>
        <c:lblAlgn val="ctr"/>
        <c:lblOffset val="100"/>
        <c:noMultiLvlLbl val="0"/>
      </c:catAx>
      <c:valAx>
        <c:axId val="14151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126512"/>
        <c:crosses val="autoZero"/>
        <c:crossBetween val="midCat"/>
      </c:valAx>
      <c:serAx>
        <c:axId val="1415131664"/>
        <c:scaling>
          <c:orientation val="minMax"/>
        </c:scaling>
        <c:delete val="1"/>
        <c:axPos val="b"/>
        <c:majorTickMark val="out"/>
        <c:minorTickMark val="none"/>
        <c:tickLblPos val="nextTo"/>
        <c:crossAx val="141512883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305620226421389"/>
          <c:y val="0.884576784645108"/>
          <c:w val="0.996943797735786"/>
          <c:h val="0.073906244066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6319791012039"/>
          <c:y val="0.0564772335439998"/>
          <c:w val="0.791846265695661"/>
          <c:h val="0.821052631578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00-4A4C-9BDA-D0A9BD03C3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1.0</c:v>
                </c:pt>
                <c:pt idx="1">
                  <c:v>3.0</c:v>
                </c:pt>
                <c:pt idx="2">
                  <c:v>7.0</c:v>
                </c:pt>
                <c:pt idx="3">
                  <c:v>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00-4A4C-9BDA-D0A9BD03C3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3.0</c:v>
                </c:pt>
                <c:pt idx="1">
                  <c:v>2.0</c:v>
                </c:pt>
                <c:pt idx="2">
                  <c:v>5.0</c:v>
                </c:pt>
                <c:pt idx="3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0-4A4C-9BDA-D0A9BD03C3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4.0</c:v>
                </c:pt>
                <c:pt idx="1">
                  <c:v>7.0</c:v>
                </c:pt>
                <c:pt idx="2">
                  <c:v>8.0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00-4A4C-9BDA-D0A9BD03C3F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6.0</c:v>
                </c:pt>
                <c:pt idx="1">
                  <c:v>10.0</c:v>
                </c:pt>
                <c:pt idx="2">
                  <c:v>4.0</c:v>
                </c:pt>
                <c:pt idx="3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00-4A4C-9BDA-D0A9BD03C3F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8.0</c:v>
                </c:pt>
                <c:pt idx="1">
                  <c:v>2.0</c:v>
                </c:pt>
                <c:pt idx="2">
                  <c:v>5.0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00-4A4C-9BDA-D0A9BD03C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3775584"/>
        <c:axId val="1413673664"/>
      </c:barChart>
      <c:catAx>
        <c:axId val="1413775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67366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413673664"/>
        <c:scaling>
          <c:orientation val="minMax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775584"/>
        <c:crosses val="autoZero"/>
        <c:crossBetween val="between"/>
        <c:minorUnit val="1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6667282786835"/>
          <c:y val="0.199601037928103"/>
          <c:w val="0.161767771986248"/>
          <c:h val="0.600797568054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6640622748508"/>
          <c:y val="0.0564772335439998"/>
          <c:w val="0.748495845611323"/>
          <c:h val="0.8210526315789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D7-4F53-B461-4F602BA9EC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1.0</c:v>
                </c:pt>
                <c:pt idx="1">
                  <c:v>3.0</c:v>
                </c:pt>
                <c:pt idx="2">
                  <c:v>7.0</c:v>
                </c:pt>
                <c:pt idx="3">
                  <c:v>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D7-4F53-B461-4F602BA9EC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3.0</c:v>
                </c:pt>
                <c:pt idx="1">
                  <c:v>2.0</c:v>
                </c:pt>
                <c:pt idx="2">
                  <c:v>5.0</c:v>
                </c:pt>
                <c:pt idx="3">
                  <c:v>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D7-4F53-B461-4F602BA9EC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4.0</c:v>
                </c:pt>
                <c:pt idx="1">
                  <c:v>7.0</c:v>
                </c:pt>
                <c:pt idx="2">
                  <c:v>8.0</c:v>
                </c:pt>
                <c:pt idx="3">
                  <c:v>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D7-4F53-B461-4F602BA9EC2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6.0</c:v>
                </c:pt>
                <c:pt idx="1">
                  <c:v>10.0</c:v>
                </c:pt>
                <c:pt idx="2">
                  <c:v>4.0</c:v>
                </c:pt>
                <c:pt idx="3">
                  <c:v>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3D7-4F53-B461-4F602BA9EC2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8.0</c:v>
                </c:pt>
                <c:pt idx="1">
                  <c:v>2.0</c:v>
                </c:pt>
                <c:pt idx="2">
                  <c:v>5.0</c:v>
                </c:pt>
                <c:pt idx="3">
                  <c:v>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3D7-4F53-B461-4F602BA9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2612128"/>
        <c:axId val="1472614880"/>
      </c:lineChart>
      <c:catAx>
        <c:axId val="14726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61488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472614880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612128"/>
        <c:crosses val="autoZero"/>
        <c:crossBetween val="between"/>
        <c:minorUnit val="1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087242162214"/>
          <c:y val="0.225513763258931"/>
          <c:w val="0.166710303850056"/>
          <c:h val="0.548972473482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s://cisco.jiveon.com/docs/DOC-66026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Short and relevant: Stay focused on what your audience cares about. Think about what you want them to know, feel and do. Then, say what you need to say and no more.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Bold and human: Be confident in your ideas and in the words you use to express them. Use clear, natural language to connect with your audience and make your message stick.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Show what’s possible and make it real: We call this Dreaming and Doing. When we do it right it's powerful, inspiring, convincing and persuasive.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itchFamily="34" charset="-128"/>
              </a:rPr>
              <a:t>To learn more, download the brand language guidelines: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3"/>
              </a:rPr>
              <a:t>https://cisco.jiveon.com/docs/DOC-660269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A6D400-C829-4070-B5E9-1BF68645D69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06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" y="0"/>
            <a:ext cx="9130471" cy="5143499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046" y="23955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25046" y="26355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2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25046" y="28755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8842" y="17382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381315" y="11667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7" y="3921827"/>
            <a:ext cx="3614953" cy="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83" y="2167468"/>
            <a:ext cx="3105033" cy="5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6" y="91471"/>
            <a:ext cx="2313261" cy="170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bx.cisco.com/cbx-portal/asset.action?assetId=706742" TargetMode="Externa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in.cisco.com/c/cec/organizations/cisco-services/resources/data-protection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7136" indent="0">
              <a:buNone/>
            </a:pPr>
            <a:r>
              <a:rPr lang="en-US" sz="1800" dirty="0">
                <a:ea typeface="Arial" charset="0"/>
                <a:cs typeface="Arial" charset="0"/>
              </a:rPr>
              <a:t>This presentation template uses the CiscoSans TT </a:t>
            </a:r>
            <a:r>
              <a:rPr lang="en-US" sz="1800" dirty="0" err="1">
                <a:ea typeface="Arial" charset="0"/>
                <a:cs typeface="Arial" charset="0"/>
              </a:rPr>
              <a:t>ExtraLight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ea typeface="Arial" charset="0"/>
                <a:cs typeface="Arial" charset="0"/>
              </a:rPr>
              <a:t>font. If </a:t>
            </a:r>
            <a:r>
              <a:rPr lang="en-US" sz="1800" dirty="0">
                <a:ea typeface="Arial" charset="0"/>
                <a:cs typeface="Arial" charset="0"/>
              </a:rPr>
              <a:t>the text in these two columns does not match, please take a moment to install the font. Otherwise, your presentation will not display correctly.</a:t>
            </a:r>
          </a:p>
          <a:p>
            <a:pPr marL="57136" indent="0">
              <a:buNone/>
            </a:pPr>
            <a:r>
              <a:rPr lang="en-US" sz="1800" dirty="0">
                <a:ea typeface="Arial" charset="0"/>
                <a:cs typeface="Arial" charset="0"/>
              </a:rPr>
              <a:t>Please download the fonts from Brand Exchange </a:t>
            </a:r>
            <a:r>
              <a:rPr lang="en-US" sz="1800" dirty="0">
                <a:ea typeface="Arial" charset="0"/>
                <a:cs typeface="Arial" charset="0"/>
                <a:hlinkClick r:id="rId2"/>
              </a:rPr>
              <a:t>here</a:t>
            </a:r>
            <a:r>
              <a:rPr lang="en-US" sz="1800" dirty="0">
                <a:ea typeface="Arial" charset="0"/>
                <a:cs typeface="Arial" charset="0"/>
              </a:rPr>
              <a:t>. The font can </a:t>
            </a:r>
            <a:r>
              <a:rPr lang="en-US" sz="1800" dirty="0" smtClean="0">
                <a:ea typeface="Arial" charset="0"/>
                <a:cs typeface="Arial" charset="0"/>
              </a:rPr>
              <a:t>also be </a:t>
            </a:r>
            <a:r>
              <a:rPr lang="en-US" sz="1800" dirty="0">
                <a:ea typeface="Arial" charset="0"/>
                <a:cs typeface="Arial" charset="0"/>
              </a:rPr>
              <a:t>found in the zipped folder. Double-click the font file and click “Install” in the window that appears</a:t>
            </a:r>
            <a:r>
              <a:rPr lang="en-US" sz="1800" dirty="0" smtClean="0">
                <a:ea typeface="Arial" charset="0"/>
                <a:cs typeface="Arial" charset="0"/>
              </a:rPr>
              <a:t>. 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Please read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07" y="1169323"/>
            <a:ext cx="4023709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5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this layout when you have to show six or more bullets</a:t>
            </a:r>
          </a:p>
          <a:p>
            <a:r>
              <a:rPr lang="en-US" dirty="0"/>
              <a:t>Text size should be approximately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Use paragraph spacing to clearly separate each point </a:t>
            </a:r>
          </a:p>
          <a:p>
            <a:r>
              <a:rPr lang="en-US" dirty="0"/>
              <a:t>Use bold or italic text sparingly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this layout when you have to show six or more bullets</a:t>
            </a:r>
          </a:p>
          <a:p>
            <a:r>
              <a:rPr lang="en-US" dirty="0"/>
              <a:t>Text size should be approximately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Use paragraph spacing to clearly separate each point </a:t>
            </a:r>
          </a:p>
          <a:p>
            <a:r>
              <a:rPr lang="en-US" dirty="0"/>
              <a:t>Use bold or italic text sparingly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layout</a:t>
            </a:r>
          </a:p>
        </p:txBody>
      </p:sp>
    </p:spTree>
    <p:extLst>
      <p:ext uri="{BB962C8B-B14F-4D97-AF65-F5344CB8AC3E}">
        <p14:creationId xmlns:p14="http://schemas.microsoft.com/office/powerpoint/2010/main" val="194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38" name="Chart Placeholder 37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11193687"/>
              </p:ext>
            </p:extLst>
          </p:nvPr>
        </p:nvGraphicFramePr>
        <p:xfrm>
          <a:off x="4971284" y="503238"/>
          <a:ext cx="3849523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4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344520327"/>
              </p:ext>
            </p:extLst>
          </p:nvPr>
        </p:nvGraphicFramePr>
        <p:xfrm>
          <a:off x="4745421" y="503238"/>
          <a:ext cx="4138448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6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37" name="Chart Placeholder 36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52805369"/>
              </p:ext>
            </p:extLst>
          </p:nvPr>
        </p:nvGraphicFramePr>
        <p:xfrm>
          <a:off x="5089525" y="503238"/>
          <a:ext cx="3597275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0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33684071"/>
              </p:ext>
            </p:extLst>
          </p:nvPr>
        </p:nvGraphicFramePr>
        <p:xfrm>
          <a:off x="533400" y="1201738"/>
          <a:ext cx="8115300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source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charts</a:t>
            </a:r>
          </a:p>
        </p:txBody>
      </p:sp>
    </p:spTree>
    <p:extLst>
      <p:ext uri="{BB962C8B-B14F-4D97-AF65-F5344CB8AC3E}">
        <p14:creationId xmlns:p14="http://schemas.microsoft.com/office/powerpoint/2010/main" val="9981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9078166"/>
              </p:ext>
            </p:extLst>
          </p:nvPr>
        </p:nvGraphicFramePr>
        <p:xfrm>
          <a:off x="533400" y="1201738"/>
          <a:ext cx="8115300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source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charts</a:t>
            </a:r>
          </a:p>
        </p:txBody>
      </p:sp>
    </p:spTree>
    <p:extLst>
      <p:ext uri="{BB962C8B-B14F-4D97-AF65-F5344CB8AC3E}">
        <p14:creationId xmlns:p14="http://schemas.microsoft.com/office/powerpoint/2010/main" val="9291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366051461"/>
              </p:ext>
            </p:extLst>
          </p:nvPr>
        </p:nvGraphicFramePr>
        <p:xfrm>
          <a:off x="5089525" y="531814"/>
          <a:ext cx="3597276" cy="4082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9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9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0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1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3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3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81920017"/>
              </p:ext>
            </p:extLst>
          </p:nvPr>
        </p:nvGraphicFramePr>
        <p:xfrm>
          <a:off x="533400" y="1347788"/>
          <a:ext cx="81153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1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212136" marR="212136" anchor="ctr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212136" marR="212136" anchor="ctr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Heading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3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212136" marR="212136" anchor="ctr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</a:t>
                      </a:r>
                    </a:p>
                  </a:txBody>
                  <a:tcPr marL="212136" marR="21213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Enter source information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08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layout when pairing words with a picture.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489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layout when pairing words with a picture.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this space to provide details if needed.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347" r="1334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762000"/>
            <a:ext cx="3919537" cy="3690225"/>
          </a:xfrm>
          <a:noFill/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this space to provide a bit of detail.</a:t>
            </a:r>
          </a:p>
        </p:txBody>
      </p:sp>
    </p:spTree>
    <p:extLst>
      <p:ext uri="{BB962C8B-B14F-4D97-AF65-F5344CB8AC3E}">
        <p14:creationId xmlns:p14="http://schemas.microsoft.com/office/powerpoint/2010/main" val="27491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2210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spc="-30" dirty="0"/>
              <a:t>Use the hero palette colors as much as possible. </a:t>
            </a:r>
          </a:p>
          <a:p>
            <a:pPr marL="0" indent="0">
              <a:buNone/>
            </a:pPr>
            <a:r>
              <a:rPr lang="en-US" sz="2400" spc="-30" dirty="0"/>
              <a:t>Accent colors should only be used to call attention to important details, such as in a chart.</a:t>
            </a: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Color palette</a:t>
            </a:r>
          </a:p>
        </p:txBody>
      </p:sp>
      <p:sp>
        <p:nvSpPr>
          <p:cNvPr id="80" name="Oval 79"/>
          <p:cNvSpPr/>
          <p:nvPr/>
        </p:nvSpPr>
        <p:spPr>
          <a:xfrm>
            <a:off x="5006819" y="900713"/>
            <a:ext cx="717640" cy="7176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006818" y="1638041"/>
            <a:ext cx="817214" cy="7771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Cisco Blue</a:t>
            </a:r>
          </a:p>
          <a:p>
            <a:pPr lvl="0">
              <a:spcBef>
                <a:spcPts val="300"/>
              </a:spcBef>
            </a:pPr>
            <a:r>
              <a:rPr lang="en-US" sz="1000" dirty="0">
                <a:latin typeface="+mn-lt"/>
              </a:rPr>
              <a:t>R  0</a:t>
            </a:r>
          </a:p>
          <a:p>
            <a:pPr lvl="0"/>
            <a:r>
              <a:rPr lang="en-US" sz="1000" dirty="0">
                <a:latin typeface="+mn-lt"/>
              </a:rPr>
              <a:t>G  188</a:t>
            </a:r>
          </a:p>
          <a:p>
            <a:pPr lvl="0"/>
            <a:r>
              <a:rPr lang="en-US" sz="1000" dirty="0">
                <a:latin typeface="+mn-lt"/>
              </a:rPr>
              <a:t>B  235</a:t>
            </a:r>
          </a:p>
        </p:txBody>
      </p:sp>
      <p:sp>
        <p:nvSpPr>
          <p:cNvPr id="81" name="Oval 80"/>
          <p:cNvSpPr/>
          <p:nvPr/>
        </p:nvSpPr>
        <p:spPr>
          <a:xfrm>
            <a:off x="6400626" y="900713"/>
            <a:ext cx="717639" cy="7176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399481" y="1638041"/>
            <a:ext cx="784447" cy="7771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Indigo Blue</a:t>
            </a:r>
          </a:p>
          <a:p>
            <a:pPr>
              <a:spcBef>
                <a:spcPts val="300"/>
              </a:spcBef>
            </a:pPr>
            <a:r>
              <a:rPr lang="en-US" sz="1000" dirty="0">
                <a:latin typeface="+mn-lt"/>
              </a:rPr>
              <a:t>R  0</a:t>
            </a:r>
          </a:p>
          <a:p>
            <a:r>
              <a:rPr lang="en-US" sz="1000" dirty="0">
                <a:latin typeface="+mn-lt"/>
              </a:rPr>
              <a:t>G  </a:t>
            </a:r>
            <a:r>
              <a:rPr lang="en-US" sz="1000" dirty="0" smtClean="0">
                <a:latin typeface="+mn-lt"/>
              </a:rPr>
              <a:t>80</a:t>
            </a:r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B  115</a:t>
            </a:r>
          </a:p>
        </p:txBody>
      </p:sp>
      <p:sp>
        <p:nvSpPr>
          <p:cNvPr id="19" name="Oval 18"/>
          <p:cNvSpPr/>
          <p:nvPr/>
        </p:nvSpPr>
        <p:spPr>
          <a:xfrm>
            <a:off x="7759377" y="900713"/>
            <a:ext cx="717639" cy="7176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9377" y="1638041"/>
            <a:ext cx="717640" cy="77713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Green</a:t>
            </a:r>
          </a:p>
          <a:p>
            <a:pPr>
              <a:spcBef>
                <a:spcPts val="300"/>
              </a:spcBef>
            </a:pPr>
            <a:r>
              <a:rPr lang="en-US" sz="1000" dirty="0">
                <a:latin typeface="+mn-lt"/>
              </a:rPr>
              <a:t>R  110</a:t>
            </a:r>
          </a:p>
          <a:p>
            <a:pPr lvl="0"/>
            <a:r>
              <a:rPr lang="en-US" sz="1000" dirty="0">
                <a:latin typeface="+mn-lt"/>
              </a:rPr>
              <a:t>G  190</a:t>
            </a:r>
          </a:p>
          <a:p>
            <a:pPr lvl="0"/>
            <a:r>
              <a:rPr lang="en-US" sz="1000" dirty="0">
                <a:latin typeface="+mn-lt"/>
              </a:rPr>
              <a:t>B  74</a:t>
            </a:r>
          </a:p>
        </p:txBody>
      </p:sp>
      <p:sp>
        <p:nvSpPr>
          <p:cNvPr id="25" name="Oval 24"/>
          <p:cNvSpPr/>
          <p:nvPr/>
        </p:nvSpPr>
        <p:spPr>
          <a:xfrm>
            <a:off x="5006819" y="3085071"/>
            <a:ext cx="717640" cy="71764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6818" y="3822399"/>
            <a:ext cx="717641" cy="7771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Orange</a:t>
            </a:r>
          </a:p>
          <a:p>
            <a:pPr>
              <a:spcBef>
                <a:spcPts val="300"/>
              </a:spcBef>
            </a:pPr>
            <a:r>
              <a:rPr lang="en-US" sz="1000" dirty="0">
                <a:latin typeface="+mn-lt"/>
              </a:rPr>
              <a:t>R  251</a:t>
            </a:r>
          </a:p>
          <a:p>
            <a:r>
              <a:rPr lang="en-US" sz="1000" dirty="0">
                <a:latin typeface="+mn-lt"/>
              </a:rPr>
              <a:t>G  171</a:t>
            </a:r>
          </a:p>
          <a:p>
            <a:r>
              <a:rPr lang="en-US" sz="1000" dirty="0">
                <a:latin typeface="+mn-lt"/>
              </a:rPr>
              <a:t>B  24</a:t>
            </a:r>
          </a:p>
        </p:txBody>
      </p:sp>
      <p:sp>
        <p:nvSpPr>
          <p:cNvPr id="28" name="Oval 27"/>
          <p:cNvSpPr/>
          <p:nvPr/>
        </p:nvSpPr>
        <p:spPr>
          <a:xfrm>
            <a:off x="6400626" y="3085071"/>
            <a:ext cx="717639" cy="71764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99482" y="3810405"/>
            <a:ext cx="718783" cy="7771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sz="1200" dirty="0">
                <a:latin typeface="+mn-lt"/>
              </a:rPr>
              <a:t>Red</a:t>
            </a:r>
          </a:p>
          <a:p>
            <a:pPr lvl="0">
              <a:spcBef>
                <a:spcPts val="300"/>
              </a:spcBef>
            </a:pPr>
            <a:r>
              <a:rPr lang="en-US" sz="1000" dirty="0">
                <a:latin typeface="+mn-lt"/>
              </a:rPr>
              <a:t>R  </a:t>
            </a:r>
            <a:r>
              <a:rPr lang="en-US" sz="1000" dirty="0" smtClean="0">
                <a:latin typeface="+mn-lt"/>
              </a:rPr>
              <a:t>227</a:t>
            </a:r>
            <a:endParaRPr lang="en-US" sz="1000" dirty="0">
              <a:latin typeface="+mn-lt"/>
            </a:endParaRPr>
          </a:p>
          <a:p>
            <a:pPr lvl="0"/>
            <a:r>
              <a:rPr lang="en-US" sz="1000" dirty="0">
                <a:latin typeface="+mn-lt"/>
              </a:rPr>
              <a:t>G  </a:t>
            </a:r>
            <a:r>
              <a:rPr lang="en-US" sz="1000" dirty="0" smtClean="0">
                <a:latin typeface="+mn-lt"/>
              </a:rPr>
              <a:t>36</a:t>
            </a:r>
            <a:endParaRPr lang="en-US" sz="1000" dirty="0">
              <a:latin typeface="+mn-lt"/>
            </a:endParaRPr>
          </a:p>
          <a:p>
            <a:pPr lvl="0"/>
            <a:r>
              <a:rPr lang="en-US" sz="1000" dirty="0">
                <a:latin typeface="+mn-lt"/>
              </a:rPr>
              <a:t>B  </a:t>
            </a:r>
            <a:r>
              <a:rPr lang="en-US" sz="1000" dirty="0" smtClean="0">
                <a:latin typeface="+mn-lt"/>
              </a:rPr>
              <a:t>27</a:t>
            </a:r>
            <a:endParaRPr lang="en-US" sz="1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2477" y="465043"/>
            <a:ext cx="518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Hero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12477" y="2647500"/>
            <a:ext cx="670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Accent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06818" y="742042"/>
            <a:ext cx="3421626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06818" y="2932178"/>
            <a:ext cx="3421626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5726" t="9707" r="35277" b="73448"/>
          <a:stretch/>
        </p:blipFill>
        <p:spPr>
          <a:xfrm>
            <a:off x="4829185" y="2839066"/>
            <a:ext cx="1645316" cy="1732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288" t="7993" r="65899" b="76747"/>
          <a:stretch/>
        </p:blipFill>
        <p:spPr>
          <a:xfrm>
            <a:off x="544883" y="2847370"/>
            <a:ext cx="2603035" cy="16174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use the themes provided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883" y="1807950"/>
            <a:ext cx="3840480" cy="10058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+mn-lt"/>
              </a:rPr>
              <a:t>Theme fonts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latin typeface="+mn-lt"/>
              </a:rPr>
              <a:t>PowerPoint provides two theme fonts – for headings and body. 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They are found at the top of the font menu.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latin typeface="+mn-lt"/>
              </a:rPr>
              <a:t>Do not select fonts from the “All Fonts” section of the list.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883" y="3091287"/>
            <a:ext cx="2614047" cy="712922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2414" y="1807950"/>
            <a:ext cx="3864385" cy="9848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+mn-lt"/>
              </a:rPr>
              <a:t>Theme colors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latin typeface="+mn-lt"/>
              </a:rPr>
              <a:t>Our brand colors are included in the theme color section. 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Use only these colors and associated tints/shadows. 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latin typeface="+mn-lt"/>
              </a:rPr>
              <a:t>Do not use Standard Colors or create custom colors.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9099" y="3080265"/>
            <a:ext cx="1625402" cy="106693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15" y="1150974"/>
            <a:ext cx="821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Always use the template themes. It ensures consistency and reduces editing time when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you share content between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3293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55408" t="7345" r="35649" b="82538"/>
          <a:stretch/>
        </p:blipFill>
        <p:spPr>
          <a:xfrm>
            <a:off x="5706495" y="2313118"/>
            <a:ext cx="1944092" cy="1237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themes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088" y="1623591"/>
            <a:ext cx="101372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n-lt"/>
              </a:rPr>
              <a:t>White template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9516" y="1623591"/>
            <a:ext cx="102003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n-lt"/>
              </a:rPr>
              <a:t>Dark template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766" y="1035051"/>
            <a:ext cx="8210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The white and dark templates both use the same set of colors. However, they are arranged differently in each palette.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This helps you move content from one template to another easily and preserve legibility. See the guide below.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401" t="7307" r="35625" b="82433"/>
          <a:stretch/>
        </p:blipFill>
        <p:spPr>
          <a:xfrm>
            <a:off x="1350630" y="2309107"/>
            <a:ext cx="1941617" cy="1248676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/>
        </p:nvSpPr>
        <p:spPr>
          <a:xfrm>
            <a:off x="1565588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5918556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4123" y="3608044"/>
            <a:ext cx="871172" cy="8771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latin typeface="+mn-lt"/>
              </a:rPr>
              <a:t>Black </a:t>
            </a:r>
          </a:p>
          <a:p>
            <a:r>
              <a:rPr lang="en-US" sz="700" b="1" dirty="0">
                <a:latin typeface="+mn-lt"/>
              </a:rPr>
              <a:t>Use this swatch for all body copy in this template. </a:t>
            </a:r>
            <a:r>
              <a:rPr lang="en-US" sz="700" dirty="0">
                <a:latin typeface="+mn-lt"/>
              </a:rPr>
              <a:t>This will change to white when copied into the dark template.</a:t>
            </a:r>
            <a:endParaRPr lang="en-US" sz="7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7091" y="3608044"/>
            <a:ext cx="871172" cy="8771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latin typeface="+mn-lt"/>
              </a:rPr>
              <a:t>White</a:t>
            </a:r>
          </a:p>
          <a:p>
            <a:r>
              <a:rPr lang="en-US" sz="700" b="1" dirty="0">
                <a:latin typeface="+mn-lt"/>
              </a:rPr>
              <a:t>Use this swatch for all body copy in this template. </a:t>
            </a:r>
            <a:r>
              <a:rPr lang="en-US" sz="700" dirty="0">
                <a:latin typeface="+mn-lt"/>
              </a:rPr>
              <a:t>This will change to black when copied into the white template.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1952164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305132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>
            <a:stCxn id="28" idx="2"/>
          </p:cNvCxnSpPr>
          <p:nvPr/>
        </p:nvCxnSpPr>
        <p:spPr>
          <a:xfrm>
            <a:off x="2034460" y="2731612"/>
            <a:ext cx="0" cy="907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0" idx="2"/>
          </p:cNvCxnSpPr>
          <p:nvPr/>
        </p:nvCxnSpPr>
        <p:spPr>
          <a:xfrm>
            <a:off x="6387428" y="2731612"/>
            <a:ext cx="0" cy="907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14994" y="3614971"/>
            <a:ext cx="1377254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US" sz="900" dirty="0">
                <a:solidFill>
                  <a:srgbClr val="005073"/>
                </a:solidFill>
                <a:latin typeface="CiscoSansTT ExtraLight"/>
              </a:rPr>
              <a:t>Indigo (2)</a:t>
            </a:r>
          </a:p>
          <a:p>
            <a:r>
              <a:rPr lang="en-US" sz="700" dirty="0">
                <a:latin typeface="+mn-lt"/>
              </a:rPr>
              <a:t>This will change to Cisco Blue when copied into the dark template. Use this for headlines.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67962" y="3614971"/>
            <a:ext cx="1382626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+mn-lt"/>
              </a:rPr>
              <a:t>Cisco Blue (1)</a:t>
            </a:r>
          </a:p>
          <a:p>
            <a:pPr lvl="0"/>
            <a:r>
              <a:rPr lang="en-US" sz="700" dirty="0">
                <a:latin typeface="+mn-lt"/>
              </a:rPr>
              <a:t>This will change to Indigo when copied into the white template. </a:t>
            </a:r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Use this for headlines.</a:t>
            </a:r>
            <a:endParaRPr lang="en-US" sz="700" dirty="0">
              <a:latin typeface="+mn-lt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1379735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5732703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6" idx="1"/>
          </p:cNvCxnSpPr>
          <p:nvPr/>
        </p:nvCxnSpPr>
        <p:spPr>
          <a:xfrm flipH="1">
            <a:off x="1065943" y="2649316"/>
            <a:ext cx="31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1"/>
          </p:cNvCxnSpPr>
          <p:nvPr/>
        </p:nvCxnSpPr>
        <p:spPr>
          <a:xfrm flipH="1">
            <a:off x="5411477" y="2649316"/>
            <a:ext cx="3212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8622" y="2531368"/>
            <a:ext cx="708410" cy="6617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Indigo (1)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swatch is the same in both white and dark templates.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87091" y="2531368"/>
            <a:ext cx="708410" cy="6617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Indigo (1)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swatch is the same in both white and dark templates.</a:t>
            </a:r>
          </a:p>
        </p:txBody>
      </p:sp>
      <p:cxnSp>
        <p:nvCxnSpPr>
          <p:cNvPr id="53" name="Elbow Connector 52"/>
          <p:cNvCxnSpPr/>
          <p:nvPr/>
        </p:nvCxnSpPr>
        <p:spPr>
          <a:xfrm rot="5400000">
            <a:off x="781461" y="2860756"/>
            <a:ext cx="995568" cy="737279"/>
          </a:xfrm>
          <a:prstGeom prst="bentConnector3">
            <a:avLst>
              <a:gd name="adj1" fmla="val 1008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5400000">
            <a:off x="5119562" y="2860757"/>
            <a:ext cx="995568" cy="737279"/>
          </a:xfrm>
          <a:prstGeom prst="bentConnector3">
            <a:avLst>
              <a:gd name="adj1" fmla="val 1000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spect="1"/>
          </p:cNvSpPr>
          <p:nvPr/>
        </p:nvSpPr>
        <p:spPr>
          <a:xfrm>
            <a:off x="1758875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6119276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37455" y="2731612"/>
            <a:ext cx="0" cy="1386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30180" y="4126250"/>
            <a:ext cx="1562067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latin typeface="+mn-lt"/>
              </a:rPr>
              <a:t>White</a:t>
            </a:r>
          </a:p>
          <a:p>
            <a:r>
              <a:rPr lang="en-US" sz="700" dirty="0">
                <a:latin typeface="+mn-lt"/>
              </a:rPr>
              <a:t>This will change to Indigo when copied into the dark template. Use this swatch for backgrounds.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6197857" y="2731612"/>
            <a:ext cx="0" cy="1386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0582" y="4126250"/>
            <a:ext cx="1560005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Indigo (2)</a:t>
            </a:r>
          </a:p>
          <a:p>
            <a:r>
              <a:rPr lang="en-US" sz="700" dirty="0">
                <a:latin typeface="+mn-lt"/>
              </a:rPr>
              <a:t>This will change to white when copied into the white template. Use this swatch for backgrounds.</a:t>
            </a:r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2138018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6498423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731242" y="1653288"/>
            <a:ext cx="1340126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+mn-lt"/>
              </a:rPr>
              <a:t>Cisco Blue (2)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swatch is the same in both white and dark templates. Use this for charts.</a:t>
            </a:r>
          </a:p>
        </p:txBody>
      </p:sp>
      <p:cxnSp>
        <p:nvCxnSpPr>
          <p:cNvPr id="69" name="Elbow Connector 68"/>
          <p:cNvCxnSpPr>
            <a:stCxn id="66" idx="0"/>
          </p:cNvCxnSpPr>
          <p:nvPr/>
        </p:nvCxnSpPr>
        <p:spPr>
          <a:xfrm rot="5400000" flipH="1" flipV="1">
            <a:off x="6290553" y="2165858"/>
            <a:ext cx="691328" cy="110997"/>
          </a:xfrm>
          <a:prstGeom prst="bentConnector3">
            <a:avLst>
              <a:gd name="adj1" fmla="val 997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378270" y="1653288"/>
            <a:ext cx="1340126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+mn-lt"/>
              </a:rPr>
              <a:t>Cisco Blue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swatch is the same in both white and dark templates. Use this for charts.</a:t>
            </a:r>
          </a:p>
        </p:txBody>
      </p:sp>
      <p:cxnSp>
        <p:nvCxnSpPr>
          <p:cNvPr id="71" name="Elbow Connector 70"/>
          <p:cNvCxnSpPr>
            <a:stCxn id="65" idx="0"/>
          </p:cNvCxnSpPr>
          <p:nvPr/>
        </p:nvCxnSpPr>
        <p:spPr>
          <a:xfrm rot="5400000" flipH="1" flipV="1">
            <a:off x="1933862" y="2162144"/>
            <a:ext cx="691328" cy="118424"/>
          </a:xfrm>
          <a:prstGeom prst="bentConnector3">
            <a:avLst>
              <a:gd name="adj1" fmla="val 997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>
            <a:spLocks noChangeAspect="1"/>
          </p:cNvSpPr>
          <p:nvPr/>
        </p:nvSpPr>
        <p:spPr>
          <a:xfrm>
            <a:off x="2522687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>
            <a:spLocks noChangeAspect="1"/>
          </p:cNvSpPr>
          <p:nvPr/>
        </p:nvSpPr>
        <p:spPr>
          <a:xfrm>
            <a:off x="6883664" y="2567020"/>
            <a:ext cx="164592" cy="1645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386532" y="2254369"/>
            <a:ext cx="906445" cy="6617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Indigo (3)</a:t>
            </a:r>
          </a:p>
          <a:p>
            <a:pPr lvl="0"/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will change to Light Blue when copied into the dark template. Use this swatch for charts.</a:t>
            </a:r>
          </a:p>
        </p:txBody>
      </p:sp>
      <p:cxnSp>
        <p:nvCxnSpPr>
          <p:cNvPr id="87" name="Elbow Connector 86"/>
          <p:cNvCxnSpPr>
            <a:stCxn id="83" idx="0"/>
          </p:cNvCxnSpPr>
          <p:nvPr/>
        </p:nvCxnSpPr>
        <p:spPr>
          <a:xfrm rot="5400000" flipH="1" flipV="1">
            <a:off x="2860859" y="2135632"/>
            <a:ext cx="175512" cy="68726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747510" y="2254369"/>
            <a:ext cx="90644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Light Blue </a:t>
            </a:r>
          </a:p>
          <a:p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This will change to Indigo when copied into the white template. Use this swatch for charts.</a:t>
            </a:r>
          </a:p>
        </p:txBody>
      </p:sp>
      <p:cxnSp>
        <p:nvCxnSpPr>
          <p:cNvPr id="90" name="Elbow Connector 89"/>
          <p:cNvCxnSpPr/>
          <p:nvPr/>
        </p:nvCxnSpPr>
        <p:spPr>
          <a:xfrm rot="5400000" flipH="1" flipV="1">
            <a:off x="7221837" y="2135632"/>
            <a:ext cx="175512" cy="68726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747511" y="3145321"/>
            <a:ext cx="786890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+mn-lt"/>
              </a:rPr>
              <a:t>Green</a:t>
            </a:r>
          </a:p>
          <a:p>
            <a:r>
              <a:rPr lang="en-US" sz="900" dirty="0">
                <a:solidFill>
                  <a:schemeClr val="accent4"/>
                </a:solidFill>
                <a:latin typeface="+mn-lt"/>
              </a:rPr>
              <a:t>Gray</a:t>
            </a:r>
          </a:p>
          <a:p>
            <a:r>
              <a:rPr lang="en-US" sz="900" dirty="0">
                <a:solidFill>
                  <a:schemeClr val="accent5"/>
                </a:solidFill>
                <a:latin typeface="+mn-lt"/>
              </a:rPr>
              <a:t>Orange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  <a:p>
            <a:r>
              <a:rPr lang="en-US" sz="900" dirty="0">
                <a:solidFill>
                  <a:schemeClr val="accent6"/>
                </a:solidFill>
                <a:latin typeface="+mn-lt"/>
              </a:rPr>
              <a:t>Red</a:t>
            </a:r>
          </a:p>
          <a:p>
            <a:pPr lvl="0"/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These swatches are the same in both the white and dark templates.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386532" y="3145321"/>
            <a:ext cx="76876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+mn-lt"/>
              </a:rPr>
              <a:t>Green</a:t>
            </a:r>
          </a:p>
          <a:p>
            <a:r>
              <a:rPr lang="en-US" sz="900" dirty="0">
                <a:solidFill>
                  <a:schemeClr val="accent4"/>
                </a:solidFill>
                <a:latin typeface="+mn-lt"/>
              </a:rPr>
              <a:t>Gray</a:t>
            </a:r>
          </a:p>
          <a:p>
            <a:r>
              <a:rPr lang="en-US" sz="900" dirty="0">
                <a:solidFill>
                  <a:schemeClr val="accent5"/>
                </a:solidFill>
                <a:latin typeface="+mn-lt"/>
              </a:rPr>
              <a:t>Orange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  <a:p>
            <a:r>
              <a:rPr lang="en-US" sz="900" dirty="0">
                <a:solidFill>
                  <a:schemeClr val="accent6"/>
                </a:solidFill>
                <a:latin typeface="+mn-lt"/>
              </a:rPr>
              <a:t>Red</a:t>
            </a:r>
          </a:p>
          <a:p>
            <a:pPr lvl="0"/>
            <a:r>
              <a:rPr lang="en-US" sz="700" dirty="0">
                <a:solidFill>
                  <a:srgbClr val="282828"/>
                </a:solidFill>
                <a:latin typeface="CiscoSansTT ExtraLight"/>
              </a:rPr>
              <a:t>These swatches are the same in both the white and dark templates.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4581442" y="1653288"/>
            <a:ext cx="0" cy="3026960"/>
          </a:xfrm>
          <a:prstGeom prst="line">
            <a:avLst/>
          </a:prstGeom>
          <a:ln w="222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pc="-200" dirty="0">
                <a:ea typeface="ＭＳ Ｐゴシック" pitchFamily="34" charset="-128"/>
                <a:cs typeface="CiscoSans" pitchFamily="34" charset="0"/>
              </a:rPr>
              <a:t>Seven</a:t>
            </a:r>
            <a:r>
              <a:rPr altLang="en-US" spc="-200" dirty="0">
                <a:ea typeface="ＭＳ Ｐゴシック" pitchFamily="34" charset="-128"/>
                <a:cs typeface="CiscoSans" pitchFamily="34" charset="0"/>
              </a:rPr>
              <a:t> </a:t>
            </a:r>
            <a:r>
              <a:rPr altLang="en-US" dirty="0">
                <a:ea typeface="ＭＳ Ｐゴシック" pitchFamily="34" charset="-128"/>
                <a:cs typeface="CiscoSans" pitchFamily="34" charset="0"/>
              </a:rPr>
              <a:t>tips for better presentations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/>
          <a:lstStyle/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spc="-30" dirty="0"/>
              <a:t>Tell a story—make them care</a:t>
            </a:r>
          </a:p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dirty="0"/>
              <a:t>Start with what’s most important to them</a:t>
            </a:r>
          </a:p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dirty="0"/>
              <a:t>Keep it simple, and short</a:t>
            </a:r>
          </a:p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dirty="0"/>
              <a:t>Use more slides with less on them</a:t>
            </a:r>
            <a:r>
              <a:rPr lang="en-GB" sz="1800" dirty="0"/>
              <a:t>,</a:t>
            </a:r>
            <a:r>
              <a:rPr sz="1800" dirty="0"/>
              <a:t> a</a:t>
            </a:r>
            <a:r>
              <a:rPr lang="en-US" sz="1800" dirty="0"/>
              <a:t>nd cut any slides that</a:t>
            </a:r>
            <a:br>
              <a:rPr lang="en-US" sz="1800" dirty="0"/>
            </a:br>
            <a:r>
              <a:rPr lang="en-US" sz="1800" dirty="0"/>
              <a:t>you can</a:t>
            </a:r>
            <a:endParaRPr sz="1800" dirty="0"/>
          </a:p>
          <a:p>
            <a:pPr marL="350838" indent="-293688">
              <a:spcBef>
                <a:spcPts val="1113"/>
              </a:spcBef>
              <a:buClrTx/>
              <a:buFont typeface="Arial" charset="0"/>
              <a:buAutoNum type="arabicPeriod"/>
              <a:defRPr/>
            </a:pPr>
            <a:r>
              <a:rPr sz="1800" dirty="0"/>
              <a:t>Use clear, natural language</a:t>
            </a:r>
          </a:p>
          <a:p>
            <a:pPr marL="346075" indent="-288925">
              <a:spcBef>
                <a:spcPts val="1113"/>
              </a:spcBef>
              <a:buClrTx/>
              <a:buFont typeface="Arial" charset="0"/>
              <a:buAutoNum type="arabicPeriod" startAt="6"/>
              <a:defRPr/>
            </a:pPr>
            <a:r>
              <a:rPr lang="en-US" sz="1800" dirty="0"/>
              <a:t>Make it a conversation and leave time to listen</a:t>
            </a:r>
          </a:p>
          <a:p>
            <a:pPr marL="346075" indent="-288925">
              <a:spcBef>
                <a:spcPts val="1113"/>
              </a:spcBef>
              <a:buClrTx/>
              <a:buFont typeface="Arial" charset="0"/>
              <a:buAutoNum type="arabicPeriod" startAt="6"/>
              <a:defRPr/>
            </a:pPr>
            <a:r>
              <a:rPr lang="en-US" sz="1800" dirty="0"/>
              <a:t>Tell them what to do next—get them to act</a:t>
            </a:r>
          </a:p>
        </p:txBody>
      </p:sp>
    </p:spTree>
    <p:extLst>
      <p:ext uri="{BB962C8B-B14F-4D97-AF65-F5344CB8AC3E}">
        <p14:creationId xmlns:p14="http://schemas.microsoft.com/office/powerpoint/2010/main" val="34301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Everyone is responsible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security</a:t>
            </a:r>
            <a:endParaRPr dirty="0">
              <a:latin typeface="+mn-lt"/>
            </a:endParaRPr>
          </a:p>
        </p:txBody>
      </p:sp>
      <p:sp>
        <p:nvSpPr>
          <p:cNvPr id="56321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55563" indent="0">
              <a:spcBef>
                <a:spcPts val="1800"/>
              </a:spcBef>
              <a:buFont typeface="Arial" charset="0"/>
              <a:buNone/>
            </a:pPr>
            <a:r>
              <a:rPr lang="en-US" i="1" dirty="0"/>
              <a:t>Cisco Confidential </a:t>
            </a:r>
            <a:br>
              <a:rPr lang="en-US" i="1" dirty="0"/>
            </a:br>
            <a:r>
              <a:rPr lang="en-US" dirty="0"/>
              <a:t>is our most common data classification. </a:t>
            </a:r>
          </a:p>
          <a:p>
            <a:pPr marL="55563" indent="0">
              <a:spcBef>
                <a:spcPts val="1800"/>
              </a:spcBef>
              <a:buFont typeface="Arial" charset="0"/>
              <a:buNone/>
            </a:pPr>
            <a:r>
              <a:rPr lang="en-US" dirty="0"/>
              <a:t>Go to the master page view if you need to change it.</a:t>
            </a:r>
          </a:p>
          <a:p>
            <a:pPr marL="55563" indent="0">
              <a:spcBef>
                <a:spcPts val="1800"/>
              </a:spcBef>
              <a:buFont typeface="Arial" charset="0"/>
              <a:buNone/>
            </a:pPr>
            <a:r>
              <a:rPr dirty="0"/>
              <a:t>To learn more, please visit the </a:t>
            </a:r>
            <a:r>
              <a:rPr dirty="0">
                <a:hlinkClick r:id="rId2"/>
              </a:rPr>
              <a:t>Data Protection</a:t>
            </a:r>
            <a:r>
              <a:rPr dirty="0"/>
              <a:t> </a:t>
            </a:r>
            <a:r>
              <a:rPr dirty="0" smtClean="0"/>
              <a:t>page</a:t>
            </a:r>
            <a:r>
              <a:rPr lang="en-GB" dirty="0"/>
              <a:t> </a:t>
            </a:r>
            <a:r>
              <a:rPr dirty="0" smtClean="0"/>
              <a:t>on </a:t>
            </a:r>
            <a:r>
              <a:rPr dirty="0"/>
              <a:t>CEC.</a:t>
            </a:r>
          </a:p>
        </p:txBody>
      </p:sp>
    </p:spTree>
    <p:extLst>
      <p:ext uri="{BB962C8B-B14F-4D97-AF65-F5344CB8AC3E}">
        <p14:creationId xmlns:p14="http://schemas.microsoft.com/office/powerpoint/2010/main" val="32030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this slide for transitions</a:t>
            </a:r>
          </a:p>
        </p:txBody>
      </p:sp>
    </p:spTree>
    <p:extLst>
      <p:ext uri="{BB962C8B-B14F-4D97-AF65-F5344CB8AC3E}">
        <p14:creationId xmlns:p14="http://schemas.microsoft.com/office/powerpoint/2010/main" val="22944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this slide for transitions</a:t>
            </a:r>
          </a:p>
        </p:txBody>
      </p:sp>
    </p:spTree>
    <p:extLst>
      <p:ext uri="{BB962C8B-B14F-4D97-AF65-F5344CB8AC3E}">
        <p14:creationId xmlns:p14="http://schemas.microsoft.com/office/powerpoint/2010/main" val="13707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Paul Rand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“Design is the silent </a:t>
            </a:r>
            <a:br>
              <a:rPr lang="en-US" dirty="0"/>
            </a:br>
            <a:r>
              <a:rPr lang="en-US" dirty="0"/>
              <a:t>ambassador of your brand.”</a:t>
            </a:r>
          </a:p>
        </p:txBody>
      </p:sp>
    </p:spTree>
    <p:extLst>
      <p:ext uri="{BB962C8B-B14F-4D97-AF65-F5344CB8AC3E}">
        <p14:creationId xmlns:p14="http://schemas.microsoft.com/office/powerpoint/2010/main" val="10575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Paul Rand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“Design is the silent </a:t>
            </a:r>
            <a:br>
              <a:rPr lang="en-US" dirty="0"/>
            </a:br>
            <a:r>
              <a:rPr lang="en-US" dirty="0"/>
              <a:t>ambassador of your brand.”</a:t>
            </a:r>
          </a:p>
        </p:txBody>
      </p:sp>
    </p:spTree>
    <p:extLst>
      <p:ext uri="{BB962C8B-B14F-4D97-AF65-F5344CB8AC3E}">
        <p14:creationId xmlns:p14="http://schemas.microsoft.com/office/powerpoint/2010/main" val="20315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5888" indent="-115888"/>
            <a:r>
              <a:rPr lang="en-US" sz="2000" dirty="0"/>
              <a:t>This is the standard </a:t>
            </a:r>
            <a:br>
              <a:rPr lang="en-US" sz="2000" dirty="0"/>
            </a:br>
            <a:r>
              <a:rPr lang="en-US" sz="2000" dirty="0"/>
              <a:t>bullet slide</a:t>
            </a:r>
          </a:p>
          <a:p>
            <a:pPr marL="115888" indent="-115888"/>
            <a:r>
              <a:rPr lang="en-US" sz="2000" dirty="0"/>
              <a:t>Keep bullet points brief</a:t>
            </a:r>
          </a:p>
          <a:p>
            <a:pPr lvl="0"/>
            <a:r>
              <a:rPr lang="en-US" sz="2000" dirty="0"/>
              <a:t>Adjust font sizes as needed </a:t>
            </a:r>
            <a:br>
              <a:rPr lang="en-US" sz="2000" dirty="0"/>
            </a:br>
            <a:r>
              <a:rPr lang="en-US" sz="2000" dirty="0"/>
              <a:t>to fill the space</a:t>
            </a:r>
          </a:p>
          <a:p>
            <a:pPr marL="115888" indent="-115888"/>
            <a:r>
              <a:rPr lang="en-US" sz="2000" dirty="0"/>
              <a:t>Use line spacing to clearly separate each point</a:t>
            </a:r>
          </a:p>
          <a:p>
            <a:pPr marL="115888" indent="-115888"/>
            <a:r>
              <a:rPr lang="en-US" sz="2000" dirty="0"/>
              <a:t>Use the two-column layout </a:t>
            </a:r>
            <a:br>
              <a:rPr lang="en-US" sz="2000" dirty="0"/>
            </a:br>
            <a:r>
              <a:rPr lang="en-US" sz="2000" dirty="0"/>
              <a:t>for text-heavy slides</a:t>
            </a:r>
          </a:p>
        </p:txBody>
      </p:sp>
    </p:spTree>
    <p:extLst>
      <p:ext uri="{BB962C8B-B14F-4D97-AF65-F5344CB8AC3E}">
        <p14:creationId xmlns:p14="http://schemas.microsoft.com/office/powerpoint/2010/main" val="5598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 of bullet points, you can use a few words here if needed.  </a:t>
            </a:r>
          </a:p>
          <a:p>
            <a:pPr marL="0" indent="0">
              <a:buNone/>
            </a:pPr>
            <a:r>
              <a:rPr lang="en-US" dirty="0"/>
              <a:t>Keep sentences short and use no more than three.</a:t>
            </a:r>
          </a:p>
          <a:p>
            <a:pPr marL="0" indent="0">
              <a:buNone/>
            </a:pPr>
            <a:r>
              <a:rPr lang="en-US" dirty="0"/>
              <a:t>Audiences should be </a:t>
            </a:r>
            <a:br>
              <a:rPr lang="en-US" dirty="0"/>
            </a:br>
            <a:r>
              <a:rPr lang="en-US" dirty="0"/>
              <a:t>able to take them in at </a:t>
            </a:r>
            <a:br>
              <a:rPr lang="en-US" dirty="0"/>
            </a:br>
            <a:r>
              <a:rPr lang="en-US" dirty="0"/>
              <a:t>a glance.</a:t>
            </a:r>
          </a:p>
        </p:txBody>
      </p:sp>
    </p:spTree>
    <p:extLst>
      <p:ext uri="{BB962C8B-B14F-4D97-AF65-F5344CB8AC3E}">
        <p14:creationId xmlns:p14="http://schemas.microsoft.com/office/powerpoint/2010/main" val="25777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Secondary information </a:t>
            </a:r>
            <a:br>
              <a:rPr lang="en-US" dirty="0"/>
            </a:br>
            <a:r>
              <a:rPr lang="en-US" dirty="0"/>
              <a:t>goes here</a:t>
            </a:r>
          </a:p>
          <a:p>
            <a:r>
              <a:rPr lang="en-US" dirty="0"/>
              <a:t>Keep bullets brief</a:t>
            </a:r>
          </a:p>
          <a:p>
            <a:r>
              <a:rPr lang="en-US" dirty="0"/>
              <a:t>Use line spacing to clearly separate each point</a:t>
            </a:r>
          </a:p>
          <a:p>
            <a:r>
              <a:rPr lang="en-US" dirty="0"/>
              <a:t>Use the two-column layout </a:t>
            </a:r>
            <a:br>
              <a:rPr lang="en-US" dirty="0"/>
            </a:br>
            <a:r>
              <a:rPr lang="en-US" dirty="0"/>
              <a:t>for text-heavy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Put your main point here. Use this space for a brief paragraph – no more than two or three sentences. Font size should be around 24 pt. </a:t>
            </a:r>
          </a:p>
        </p:txBody>
      </p:sp>
    </p:spTree>
    <p:extLst>
      <p:ext uri="{BB962C8B-B14F-4D97-AF65-F5344CB8AC3E}">
        <p14:creationId xmlns:p14="http://schemas.microsoft.com/office/powerpoint/2010/main" val="485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854</Words>
  <Application>Microsoft Macintosh PowerPoint</Application>
  <PresentationFormat>On-screen Show (16:9)</PresentationFormat>
  <Paragraphs>180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CiscoSans</vt:lpstr>
      <vt:lpstr>CiscoSans ExtraLight</vt:lpstr>
      <vt:lpstr>CiscoSans Thin</vt:lpstr>
      <vt:lpstr>CiscoSansTT ExtraLight</vt:lpstr>
      <vt:lpstr>CiscoSansTT Thin</vt:lpstr>
      <vt:lpstr>ＭＳ Ｐゴシック</vt:lpstr>
      <vt:lpstr>Tipo de letra del sistema Fina</vt:lpstr>
      <vt:lpstr>Arial</vt:lpstr>
      <vt:lpstr>Blue theme 2015 16x9</vt:lpstr>
      <vt:lpstr>Please read</vt:lpstr>
      <vt:lpstr>PowerPoint Presentation</vt:lpstr>
      <vt:lpstr>Use this slide for transitions</vt:lpstr>
      <vt:lpstr>Use this slide for transitions</vt:lpstr>
      <vt:lpstr>“Design is the silent  ambassador of your brand.”</vt:lpstr>
      <vt:lpstr>“Design is the silent  ambassador of your brand.”</vt:lpstr>
      <vt:lpstr>This is a sample headline</vt:lpstr>
      <vt:lpstr>This is a sample headline</vt:lpstr>
      <vt:lpstr>This is a sample headline</vt:lpstr>
      <vt:lpstr>Two-column layout</vt:lpstr>
      <vt:lpstr>This is a sample headline</vt:lpstr>
      <vt:lpstr>This is a sample headline</vt:lpstr>
      <vt:lpstr>This is a sample headline</vt:lpstr>
      <vt:lpstr>Bar charts</vt:lpstr>
      <vt:lpstr>Line charts</vt:lpstr>
      <vt:lpstr>This is a sample headline</vt:lpstr>
      <vt:lpstr>Slide title</vt:lpstr>
      <vt:lpstr>Use this layout when pairing words with a picture.</vt:lpstr>
      <vt:lpstr>Use this layout when pairing words with a picture.</vt:lpstr>
      <vt:lpstr>PowerPoint Presentation</vt:lpstr>
      <vt:lpstr>Best practices</vt:lpstr>
      <vt:lpstr>Color palette</vt:lpstr>
      <vt:lpstr>Only use the themes provided</vt:lpstr>
      <vt:lpstr>Color themes</vt:lpstr>
      <vt:lpstr>Seven tips for better presentations</vt:lpstr>
      <vt:lpstr>Everyone is responsible  for security</vt:lpstr>
      <vt:lpstr>PowerPoint Presentation</vt:lpstr>
    </vt:vector>
  </TitlesOfParts>
  <Company>NDS Limited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spius@cisco.com</dc:creator>
  <cp:lastModifiedBy>Jaguar Cave</cp:lastModifiedBy>
  <cp:revision>855</cp:revision>
  <cp:lastPrinted>2016-04-29T20:31:14Z</cp:lastPrinted>
  <dcterms:created xsi:type="dcterms:W3CDTF">2014-07-09T19:55:36Z</dcterms:created>
  <dcterms:modified xsi:type="dcterms:W3CDTF">2017-09-07T18:47:45Z</dcterms:modified>
</cp:coreProperties>
</file>