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84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</p:sldIdLst>
  <p:sldSz cy="10287000" cx="18288000"/>
  <p:notesSz cx="6858000" cy="9144000"/>
  <p:embeddedFontLst>
    <p:embeddedFont>
      <p:font typeface="Play"/>
      <p:regular r:id="rId37"/>
      <p:bold r:id="rId38"/>
    </p:embeddedFont>
    <p:embeddedFont>
      <p:font typeface="Poppins"/>
      <p:regular r:id="rId39"/>
      <p:bold r:id="rId40"/>
      <p:italic r:id="rId41"/>
      <p:boldItalic r:id="rId42"/>
    </p:embeddedFont>
    <p:embeddedFont>
      <p:font typeface="Poppins Light"/>
      <p:regular r:id="rId43"/>
      <p:bold r:id="rId44"/>
      <p:italic r:id="rId45"/>
      <p:boldItalic r:id="rId46"/>
    </p:embeddedFont>
    <p:embeddedFont>
      <p:font typeface="Poppins Medium"/>
      <p:regular r:id="rId47"/>
      <p:bold r:id="rId48"/>
      <p:italic r:id="rId49"/>
      <p:boldItalic r:id="rId50"/>
    </p:embeddedFont>
    <p:embeddedFont>
      <p:font typeface="Exo 2"/>
      <p:regular r:id="rId51"/>
      <p:bold r:id="rId52"/>
      <p:italic r:id="rId53"/>
      <p:boldItalic r:id="rId54"/>
    </p:embeddedFont>
    <p:embeddedFont>
      <p:font typeface="Poppins SemiBold"/>
      <p:regular r:id="rId55"/>
      <p:bold r:id="rId56"/>
      <p:italic r:id="rId57"/>
      <p:boldItalic r:id="rId58"/>
    </p:embeddedFont>
    <p:embeddedFont>
      <p:font typeface="Helvetica Neue Light"/>
      <p:regular r:id="rId59"/>
      <p:bold r:id="rId60"/>
      <p:italic r:id="rId61"/>
      <p:boldItalic r:id="rId6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3240">
          <p15:clr>
            <a:srgbClr val="A4A3A4"/>
          </p15:clr>
        </p15:guide>
        <p15:guide id="2" pos="57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3240" orient="horz"/>
        <p:guide pos="576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Poppins-bold.fntdata"/><Relationship Id="rId42" Type="http://schemas.openxmlformats.org/officeDocument/2006/relationships/font" Target="fonts/Poppins-boldItalic.fntdata"/><Relationship Id="rId41" Type="http://schemas.openxmlformats.org/officeDocument/2006/relationships/font" Target="fonts/Poppins-italic.fntdata"/><Relationship Id="rId44" Type="http://schemas.openxmlformats.org/officeDocument/2006/relationships/font" Target="fonts/PoppinsLight-bold.fntdata"/><Relationship Id="rId43" Type="http://schemas.openxmlformats.org/officeDocument/2006/relationships/font" Target="fonts/PoppinsLight-regular.fntdata"/><Relationship Id="rId46" Type="http://schemas.openxmlformats.org/officeDocument/2006/relationships/font" Target="fonts/PoppinsLight-boldItalic.fntdata"/><Relationship Id="rId45" Type="http://schemas.openxmlformats.org/officeDocument/2006/relationships/font" Target="fonts/PoppinsLight-italic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font" Target="fonts/PoppinsMedium-bold.fntdata"/><Relationship Id="rId47" Type="http://schemas.openxmlformats.org/officeDocument/2006/relationships/font" Target="fonts/PoppinsMedium-regular.fntdata"/><Relationship Id="rId49" Type="http://schemas.openxmlformats.org/officeDocument/2006/relationships/font" Target="fonts/PoppinsMedium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font" Target="fonts/Play-regular.fntdata"/><Relationship Id="rId36" Type="http://schemas.openxmlformats.org/officeDocument/2006/relationships/slide" Target="slides/slide31.xml"/><Relationship Id="rId39" Type="http://schemas.openxmlformats.org/officeDocument/2006/relationships/font" Target="fonts/Poppins-regular.fntdata"/><Relationship Id="rId38" Type="http://schemas.openxmlformats.org/officeDocument/2006/relationships/font" Target="fonts/Play-bold.fntdata"/><Relationship Id="rId62" Type="http://schemas.openxmlformats.org/officeDocument/2006/relationships/font" Target="fonts/HelveticaNeueLight-boldItalic.fntdata"/><Relationship Id="rId61" Type="http://schemas.openxmlformats.org/officeDocument/2006/relationships/font" Target="fonts/HelveticaNeueLight-italic.fntdata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60" Type="http://schemas.openxmlformats.org/officeDocument/2006/relationships/font" Target="fonts/HelveticaNeueLight-bold.fntdata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font" Target="fonts/Exo2-regular.fntdata"/><Relationship Id="rId50" Type="http://schemas.openxmlformats.org/officeDocument/2006/relationships/font" Target="fonts/PoppinsMedium-boldItalic.fntdata"/><Relationship Id="rId53" Type="http://schemas.openxmlformats.org/officeDocument/2006/relationships/font" Target="fonts/Exo2-italic.fntdata"/><Relationship Id="rId52" Type="http://schemas.openxmlformats.org/officeDocument/2006/relationships/font" Target="fonts/Exo2-bold.fntdata"/><Relationship Id="rId11" Type="http://schemas.openxmlformats.org/officeDocument/2006/relationships/slide" Target="slides/slide6.xml"/><Relationship Id="rId55" Type="http://schemas.openxmlformats.org/officeDocument/2006/relationships/font" Target="fonts/PoppinsSemiBold-regular.fntdata"/><Relationship Id="rId10" Type="http://schemas.openxmlformats.org/officeDocument/2006/relationships/slide" Target="slides/slide5.xml"/><Relationship Id="rId54" Type="http://schemas.openxmlformats.org/officeDocument/2006/relationships/font" Target="fonts/Exo2-boldItalic.fntdata"/><Relationship Id="rId13" Type="http://schemas.openxmlformats.org/officeDocument/2006/relationships/slide" Target="slides/slide8.xml"/><Relationship Id="rId57" Type="http://schemas.openxmlformats.org/officeDocument/2006/relationships/font" Target="fonts/PoppinsSemiBold-italic.fntdata"/><Relationship Id="rId12" Type="http://schemas.openxmlformats.org/officeDocument/2006/relationships/slide" Target="slides/slide7.xml"/><Relationship Id="rId56" Type="http://schemas.openxmlformats.org/officeDocument/2006/relationships/font" Target="fonts/PoppinsSemiBold-bold.fntdata"/><Relationship Id="rId15" Type="http://schemas.openxmlformats.org/officeDocument/2006/relationships/slide" Target="slides/slide10.xml"/><Relationship Id="rId59" Type="http://schemas.openxmlformats.org/officeDocument/2006/relationships/font" Target="fonts/HelveticaNeueLight-regular.fntdata"/><Relationship Id="rId14" Type="http://schemas.openxmlformats.org/officeDocument/2006/relationships/slide" Target="slides/slide9.xml"/><Relationship Id="rId58" Type="http://schemas.openxmlformats.org/officeDocument/2006/relationships/font" Target="fonts/PoppinsSemiBold-boldItalic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22cdbbbc621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22cdbbbc62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=== === ===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" u="sng">
                <a:solidFill>
                  <a:schemeClr val="dk1"/>
                </a:solidFill>
              </a:rPr>
              <a:t>Presenter note</a:t>
            </a:r>
            <a:r>
              <a:rPr i="1" lang="en">
                <a:solidFill>
                  <a:schemeClr val="dk1"/>
                </a:solidFill>
              </a:rPr>
              <a:t>: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27b4cf8acd8_0_1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27b4cf8acd8_0_1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277d4bded6f_0_3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277d4bded6f_0_3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27b4cf8acd8_0_2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8" name="Google Shape;338;g27b4cf8acd8_0_2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277d4bded6f_0_5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1" name="Google Shape;361;g277d4bded6f_0_5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0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27b4cf8acd8_0_7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" name="Google Shape;374;g27b4cf8acd8_0_7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=== === ===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" u="sng">
                <a:solidFill>
                  <a:schemeClr val="dk1"/>
                </a:solidFill>
              </a:rPr>
              <a:t>Presenter note</a:t>
            </a:r>
            <a:r>
              <a:rPr i="1" lang="en">
                <a:solidFill>
                  <a:schemeClr val="dk1"/>
                </a:solidFill>
              </a:rPr>
              <a:t>: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27b4cf8acd8_0_7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5" name="Google Shape;385;g27b4cf8acd8_0_7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=== === ===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" u="sng">
                <a:solidFill>
                  <a:schemeClr val="dk1"/>
                </a:solidFill>
              </a:rPr>
              <a:t>Presenter note</a:t>
            </a:r>
            <a:r>
              <a:rPr i="1" lang="en">
                <a:solidFill>
                  <a:schemeClr val="dk1"/>
                </a:solidFill>
              </a:rPr>
              <a:t>: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27b4cf8acd8_0_7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8" name="Google Shape;398;g27b4cf8acd8_0_7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=== === ===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" u="sng">
                <a:solidFill>
                  <a:schemeClr val="dk1"/>
                </a:solidFill>
              </a:rPr>
              <a:t>Presenter note</a:t>
            </a:r>
            <a:r>
              <a:rPr i="1" lang="en">
                <a:solidFill>
                  <a:schemeClr val="dk1"/>
                </a:solidFill>
              </a:rPr>
              <a:t>: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g27b4cf8acd8_0_8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3" name="Google Shape;423;g27b4cf8acd8_0_8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=== === ===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" u="sng">
                <a:solidFill>
                  <a:schemeClr val="dk1"/>
                </a:solidFill>
              </a:rPr>
              <a:t>Presenter note</a:t>
            </a:r>
            <a:r>
              <a:rPr i="1" lang="en">
                <a:solidFill>
                  <a:schemeClr val="dk1"/>
                </a:solidFill>
              </a:rPr>
              <a:t>: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27b4cf8acd8_0_3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" name="Google Shape;458;g27b4cf8acd8_0_3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g27b4cf8acd8_0_345:notes"/>
          <p:cNvSpPr/>
          <p:nvPr>
            <p:ph idx="2" type="sldImg"/>
          </p:nvPr>
        </p:nvSpPr>
        <p:spPr>
          <a:xfrm>
            <a:off x="426927" y="1143366"/>
            <a:ext cx="6004200" cy="3085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65" name="Google Shape;465;g27b4cf8acd8_0_345:notes"/>
          <p:cNvSpPr txBox="1"/>
          <p:nvPr>
            <p:ph idx="1" type="body"/>
          </p:nvPr>
        </p:nvSpPr>
        <p:spPr>
          <a:xfrm>
            <a:off x="685802" y="4400550"/>
            <a:ext cx="5486400" cy="3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212121"/>
              </a:solidFill>
            </a:endParaRPr>
          </a:p>
        </p:txBody>
      </p:sp>
      <p:sp>
        <p:nvSpPr>
          <p:cNvPr id="466" name="Google Shape;466;g27b4cf8acd8_0_345:notes"/>
          <p:cNvSpPr txBox="1"/>
          <p:nvPr>
            <p:ph idx="12" type="sldNum"/>
          </p:nvPr>
        </p:nvSpPr>
        <p:spPr>
          <a:xfrm>
            <a:off x="3884620" y="8685214"/>
            <a:ext cx="2971800" cy="459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23a77cfb75c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23a77cfb75c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g27b4cf8acd8_0_370:notes"/>
          <p:cNvSpPr/>
          <p:nvPr>
            <p:ph idx="2" type="sldImg"/>
          </p:nvPr>
        </p:nvSpPr>
        <p:spPr>
          <a:xfrm>
            <a:off x="426927" y="1143366"/>
            <a:ext cx="6004200" cy="3085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91" name="Google Shape;491;g27b4cf8acd8_0_370:notes"/>
          <p:cNvSpPr txBox="1"/>
          <p:nvPr>
            <p:ph idx="1" type="body"/>
          </p:nvPr>
        </p:nvSpPr>
        <p:spPr>
          <a:xfrm>
            <a:off x="685802" y="4400550"/>
            <a:ext cx="5486400" cy="3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17145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92" name="Google Shape;492;g27b4cf8acd8_0_370:notes"/>
          <p:cNvSpPr txBox="1"/>
          <p:nvPr>
            <p:ph idx="12" type="sldNum"/>
          </p:nvPr>
        </p:nvSpPr>
        <p:spPr>
          <a:xfrm>
            <a:off x="3884620" y="8685214"/>
            <a:ext cx="2971800" cy="459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g27b4cf8acd8_0_394:notes"/>
          <p:cNvSpPr/>
          <p:nvPr>
            <p:ph idx="2" type="sldImg"/>
          </p:nvPr>
        </p:nvSpPr>
        <p:spPr>
          <a:xfrm>
            <a:off x="426927" y="1143366"/>
            <a:ext cx="6004200" cy="3085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16" name="Google Shape;516;g27b4cf8acd8_0_394:notes"/>
          <p:cNvSpPr txBox="1"/>
          <p:nvPr>
            <p:ph idx="1" type="body"/>
          </p:nvPr>
        </p:nvSpPr>
        <p:spPr>
          <a:xfrm>
            <a:off x="685802" y="4400550"/>
            <a:ext cx="5486400" cy="3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212121"/>
              </a:solidFill>
            </a:endParaRPr>
          </a:p>
        </p:txBody>
      </p:sp>
      <p:sp>
        <p:nvSpPr>
          <p:cNvPr id="517" name="Google Shape;517;g27b4cf8acd8_0_394:notes"/>
          <p:cNvSpPr txBox="1"/>
          <p:nvPr>
            <p:ph idx="12" type="sldNum"/>
          </p:nvPr>
        </p:nvSpPr>
        <p:spPr>
          <a:xfrm>
            <a:off x="3884620" y="8685214"/>
            <a:ext cx="2971800" cy="459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8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g27b4cf8acd8_0_417:notes"/>
          <p:cNvSpPr/>
          <p:nvPr>
            <p:ph idx="2" type="sldImg"/>
          </p:nvPr>
        </p:nvSpPr>
        <p:spPr>
          <a:xfrm>
            <a:off x="426927" y="1143366"/>
            <a:ext cx="6004200" cy="3085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40" name="Google Shape;540;g27b4cf8acd8_0_417:notes"/>
          <p:cNvSpPr txBox="1"/>
          <p:nvPr>
            <p:ph idx="1" type="body"/>
          </p:nvPr>
        </p:nvSpPr>
        <p:spPr>
          <a:xfrm>
            <a:off x="685802" y="4400550"/>
            <a:ext cx="5486400" cy="3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212121"/>
              </a:solidFill>
            </a:endParaRPr>
          </a:p>
        </p:txBody>
      </p:sp>
      <p:sp>
        <p:nvSpPr>
          <p:cNvPr id="541" name="Google Shape;541;g27b4cf8acd8_0_417:notes"/>
          <p:cNvSpPr txBox="1"/>
          <p:nvPr>
            <p:ph idx="12" type="sldNum"/>
          </p:nvPr>
        </p:nvSpPr>
        <p:spPr>
          <a:xfrm>
            <a:off x="3884620" y="8685214"/>
            <a:ext cx="2971800" cy="459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2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g27b4cf8acd8_0_440:notes"/>
          <p:cNvSpPr/>
          <p:nvPr>
            <p:ph idx="2" type="sldImg"/>
          </p:nvPr>
        </p:nvSpPr>
        <p:spPr>
          <a:xfrm>
            <a:off x="426927" y="1143366"/>
            <a:ext cx="6004200" cy="3085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64" name="Google Shape;564;g27b4cf8acd8_0_440:notes"/>
          <p:cNvSpPr txBox="1"/>
          <p:nvPr>
            <p:ph idx="1" type="body"/>
          </p:nvPr>
        </p:nvSpPr>
        <p:spPr>
          <a:xfrm>
            <a:off x="685802" y="4400550"/>
            <a:ext cx="5486400" cy="3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212121"/>
              </a:solidFill>
            </a:endParaRPr>
          </a:p>
        </p:txBody>
      </p:sp>
      <p:sp>
        <p:nvSpPr>
          <p:cNvPr id="565" name="Google Shape;565;g27b4cf8acd8_0_440:notes"/>
          <p:cNvSpPr txBox="1"/>
          <p:nvPr>
            <p:ph idx="12" type="sldNum"/>
          </p:nvPr>
        </p:nvSpPr>
        <p:spPr>
          <a:xfrm>
            <a:off x="3884620" y="8685214"/>
            <a:ext cx="2971800" cy="459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6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g27b4cf8acd8_0_543:notes"/>
          <p:cNvSpPr/>
          <p:nvPr>
            <p:ph idx="2" type="sldImg"/>
          </p:nvPr>
        </p:nvSpPr>
        <p:spPr>
          <a:xfrm>
            <a:off x="426927" y="1143366"/>
            <a:ext cx="6004200" cy="3085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88" name="Google Shape;588;g27b4cf8acd8_0_543:notes"/>
          <p:cNvSpPr txBox="1"/>
          <p:nvPr>
            <p:ph idx="1" type="body"/>
          </p:nvPr>
        </p:nvSpPr>
        <p:spPr>
          <a:xfrm>
            <a:off x="685802" y="4400550"/>
            <a:ext cx="5486400" cy="3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212121"/>
              </a:solidFill>
            </a:endParaRPr>
          </a:p>
        </p:txBody>
      </p:sp>
      <p:sp>
        <p:nvSpPr>
          <p:cNvPr id="589" name="Google Shape;589;g27b4cf8acd8_0_543:notes"/>
          <p:cNvSpPr txBox="1"/>
          <p:nvPr>
            <p:ph idx="12" type="sldNum"/>
          </p:nvPr>
        </p:nvSpPr>
        <p:spPr>
          <a:xfrm>
            <a:off x="3884620" y="8685214"/>
            <a:ext cx="2971800" cy="459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0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g25db6036572_0_9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2" name="Google Shape;612;g25db6036572_0_9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7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g27b4cf8acd8_0_1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19" name="Google Shape;619;g27b4cf8acd8_0_1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g277d4bded6f_0_11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53" name="Google Shape;653;g277d4bded6f_0_11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7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g27b4cf8acd8_0_9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9" name="Google Shape;699;g27b4cf8acd8_0_9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4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g27b4cf8acd8_0_9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6" name="Google Shape;706;g27b4cf8acd8_0_9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0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23a77cfb75c_0_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23a77cfb75c_0_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2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g27b4cf8acd8_0_9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4" name="Google Shape;734;g27b4cf8acd8_0_9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Google Shape;752;g277d4bded6f_0_9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3" name="Google Shape;753;g277d4bded6f_0_9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27b4b0c69f6_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27b4b0c69f6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As part of the UNL plan, we organizations a wide range of learning materials and pedagogical tools.</a:t>
            </a:r>
            <a:endParaRPr sz="1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You’ll access 380+ interactive courses taught by 270+ instructors, 80+ real-life projects, 60+ curated learning paths, 50+ practice sessions, and 20+ skill assessments.</a:t>
            </a:r>
            <a:endParaRPr sz="1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The platform is ideal for use cases such as onboarding standardization, organization skill assessments, internal programs to upskill the entire organization, or unlimited seat rotations for data-driven companies.</a:t>
            </a:r>
            <a:endParaRPr b="1" sz="1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27b4cf8acd8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27b4cf8acd8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rgbClr val="22222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27b4cf8acd8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27b4cf8acd8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27b4cf8acd8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27b4cf8acd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277d4bded6f_0_9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277d4bded6f_0_9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277d4bded6f_0_9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277d4bded6f_0_9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8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1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1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4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6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9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7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3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mplate" type="title">
  <p:cSld name="TITLE">
    <p:bg>
      <p:bgPr>
        <a:solidFill>
          <a:srgbClr val="FFFBF3"/>
        </a:solidFill>
      </p:bgPr>
    </p:bg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type="ctrTitle"/>
          </p:nvPr>
        </p:nvSpPr>
        <p:spPr>
          <a:xfrm>
            <a:off x="623417" y="1489150"/>
            <a:ext cx="17041200" cy="4105200"/>
          </a:xfrm>
          <a:prstGeom prst="rect">
            <a:avLst/>
          </a:prstGeom>
          <a:noFill/>
          <a:ln>
            <a:noFill/>
          </a:ln>
        </p:spPr>
        <p:txBody>
          <a:bodyPr anchorCtr="0" anchor="b" bIns="182850" lIns="182850" spcFirstLastPara="1" rIns="182850" wrap="square" tIns="18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400"/>
              <a:buChar char="●"/>
              <a:defRPr sz="10400"/>
            </a:lvl1pPr>
            <a:lvl2pPr lvl="1" algn="ctr">
              <a:spcBef>
                <a:spcPts val="0"/>
              </a:spcBef>
              <a:spcAft>
                <a:spcPts val="0"/>
              </a:spcAft>
              <a:buSzPts val="10400"/>
              <a:buChar char="○"/>
              <a:defRPr sz="10400"/>
            </a:lvl2pPr>
            <a:lvl3pPr lvl="2" algn="ctr">
              <a:spcBef>
                <a:spcPts val="0"/>
              </a:spcBef>
              <a:spcAft>
                <a:spcPts val="0"/>
              </a:spcAft>
              <a:buSzPts val="10400"/>
              <a:buChar char="■"/>
              <a:defRPr sz="10400"/>
            </a:lvl3pPr>
            <a:lvl4pPr lvl="3" algn="ctr">
              <a:spcBef>
                <a:spcPts val="0"/>
              </a:spcBef>
              <a:spcAft>
                <a:spcPts val="0"/>
              </a:spcAft>
              <a:buSzPts val="10400"/>
              <a:buChar char="●"/>
              <a:defRPr sz="10400"/>
            </a:lvl4pPr>
            <a:lvl5pPr lvl="4" algn="ctr">
              <a:spcBef>
                <a:spcPts val="0"/>
              </a:spcBef>
              <a:spcAft>
                <a:spcPts val="0"/>
              </a:spcAft>
              <a:buSzPts val="10400"/>
              <a:buChar char="○"/>
              <a:defRPr sz="10400"/>
            </a:lvl5pPr>
            <a:lvl6pPr lvl="5" algn="ctr">
              <a:spcBef>
                <a:spcPts val="0"/>
              </a:spcBef>
              <a:spcAft>
                <a:spcPts val="0"/>
              </a:spcAft>
              <a:buSzPts val="10400"/>
              <a:buChar char="■"/>
              <a:defRPr sz="10400"/>
            </a:lvl6pPr>
            <a:lvl7pPr lvl="6" algn="ctr">
              <a:spcBef>
                <a:spcPts val="0"/>
              </a:spcBef>
              <a:spcAft>
                <a:spcPts val="0"/>
              </a:spcAft>
              <a:buSzPts val="10400"/>
              <a:buChar char="●"/>
              <a:defRPr sz="10400"/>
            </a:lvl7pPr>
            <a:lvl8pPr lvl="7" algn="ctr">
              <a:spcBef>
                <a:spcPts val="0"/>
              </a:spcBef>
              <a:spcAft>
                <a:spcPts val="0"/>
              </a:spcAft>
              <a:buSzPts val="10400"/>
              <a:buChar char="○"/>
              <a:defRPr sz="10400"/>
            </a:lvl8pPr>
            <a:lvl9pPr lvl="8" algn="ctr">
              <a:spcBef>
                <a:spcPts val="0"/>
              </a:spcBef>
              <a:spcAft>
                <a:spcPts val="0"/>
              </a:spcAft>
              <a:buSzPts val="10400"/>
              <a:buChar char="■"/>
              <a:defRPr sz="10400"/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623400" y="5668250"/>
            <a:ext cx="17041200" cy="158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9">
  <p:cSld name="CUSTOM_7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Google Shape;31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8288000" cy="102870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8">
  <p:cSld name="CUSTOM_9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oogle Shape;33;p1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8288000" cy="102870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9">
  <p:cSld name="CUSTOM_10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Google Shape;35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8288000" cy="102870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10">
  <p:cSld name="CUSTOM_11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8288000" cy="102870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11">
  <p:cSld name="CUSTOM_12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Google Shape;39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8288000" cy="102870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12">
  <p:cSld name="CUSTOM_13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oogle Shape;41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8288000" cy="102870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13">
  <p:cSld name="CUSTOM_15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Google Shape;43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8288000" cy="102869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14">
  <p:cSld name="CUSTOM_16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Google Shape;45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8288000" cy="102869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15">
  <p:cSld name="CUSTOM_17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Google Shape;47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8288029" cy="1028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15">
  <p:cSld name="CUSTOM_18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8288000" cy="102869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1">
  <p:cSld name="CUSTOM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8368965" cy="10287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11" type="blank">
  <p:cSld name="BLANK">
    <p:bg>
      <p:bgPr>
        <a:solidFill>
          <a:srgbClr val="FFFBF3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2">
  <p:cSld name="CUSTOM_14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Google Shape;52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59222" y="-30097"/>
            <a:ext cx="18378048" cy="10337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ue">
  <p:cSld name="CUSTOM_19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8288000" cy="102780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urple">
  <p:cSld name="CUSTOM_20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oogle Shape;56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8288000" cy="102780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reen">
  <p:cSld name="CUSTOM_21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8288000" cy="102780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mplate 1">
  <p:cSld name="TITLE_1">
    <p:bg>
      <p:bgPr>
        <a:solidFill>
          <a:srgbClr val="FFFBF3"/>
        </a:solidFill>
      </p:bgPr>
    </p:bg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 graphics">
  <p:cSld name="0 graphics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7"/>
          <p:cNvSpPr/>
          <p:nvPr/>
        </p:nvSpPr>
        <p:spPr>
          <a:xfrm>
            <a:off x="-30700" y="1100"/>
            <a:ext cx="18288000" cy="10287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0_Blank">
  <p:cSld name="10_Blank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28"/>
          <p:cNvSpPr txBox="1"/>
          <p:nvPr>
            <p:ph idx="10" type="dt"/>
          </p:nvPr>
        </p:nvSpPr>
        <p:spPr>
          <a:xfrm>
            <a:off x="0" y="0"/>
            <a:ext cx="4500000" cy="45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137150" spcFirstLastPara="1" rIns="137150" wrap="square" tIns="6855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2100"/>
              <a:buNone/>
              <a:defRPr sz="2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2100"/>
              <a:buNone/>
              <a:defRPr b="0" i="0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2100"/>
              <a:buNone/>
              <a:defRPr b="0" i="0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2100"/>
              <a:buNone/>
              <a:defRPr b="0" i="0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2100"/>
              <a:buNone/>
              <a:defRPr b="0" i="0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2100"/>
              <a:buNone/>
              <a:defRPr b="0" i="0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2100"/>
              <a:buNone/>
              <a:defRPr b="0" i="0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2100"/>
              <a:buNone/>
              <a:defRPr b="0" i="0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2100"/>
              <a:buNone/>
              <a:defRPr b="0" i="0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4" name="Google Shape;64;p28"/>
          <p:cNvSpPr txBox="1"/>
          <p:nvPr>
            <p:ph idx="11" type="ftr"/>
          </p:nvPr>
        </p:nvSpPr>
        <p:spPr>
          <a:xfrm>
            <a:off x="0" y="0"/>
            <a:ext cx="4500000" cy="45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137150" spcFirstLastPara="1" rIns="137150" wrap="square" tIns="6855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2100"/>
              <a:buNone/>
              <a:defRPr sz="2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2100"/>
              <a:buNone/>
              <a:defRPr b="0" i="0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2100"/>
              <a:buNone/>
              <a:defRPr b="0" i="0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2100"/>
              <a:buNone/>
              <a:defRPr b="0" i="0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2100"/>
              <a:buNone/>
              <a:defRPr b="0" i="0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2100"/>
              <a:buNone/>
              <a:defRPr b="0" i="0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2100"/>
              <a:buNone/>
              <a:defRPr b="0" i="0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2100"/>
              <a:buNone/>
              <a:defRPr b="0" i="0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2100"/>
              <a:buNone/>
              <a:defRPr b="0" i="0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5" name="Google Shape;65;p28"/>
          <p:cNvSpPr txBox="1"/>
          <p:nvPr>
            <p:ph idx="12" type="sldNum"/>
          </p:nvPr>
        </p:nvSpPr>
        <p:spPr>
          <a:xfrm>
            <a:off x="0" y="0"/>
            <a:ext cx="4500000" cy="45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137150" spcFirstLastPara="1" rIns="137150" wrap="square" tIns="6855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2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buNone/>
              <a:defRPr sz="2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buNone/>
              <a:defRPr sz="2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buNone/>
              <a:defRPr sz="2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buNone/>
              <a:defRPr sz="2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spcBef>
                <a:spcPts val="0"/>
              </a:spcBef>
              <a:buNone/>
              <a:defRPr sz="2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spcBef>
                <a:spcPts val="0"/>
              </a:spcBef>
              <a:buNone/>
              <a:defRPr sz="2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spcBef>
                <a:spcPts val="0"/>
              </a:spcBef>
              <a:buNone/>
              <a:defRPr sz="2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spcBef>
                <a:spcPts val="0"/>
              </a:spcBef>
              <a:buNone/>
              <a:defRPr sz="2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6" name="Google Shape;66;p28"/>
          <p:cNvSpPr/>
          <p:nvPr>
            <p:ph idx="2" type="pic"/>
          </p:nvPr>
        </p:nvSpPr>
        <p:spPr>
          <a:xfrm>
            <a:off x="6429375" y="0"/>
            <a:ext cx="4029300" cy="10287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mplate 2">
  <p:cSld name="TITLE_2">
    <p:bg>
      <p:bgPr>
        <a:solidFill>
          <a:srgbClr val="FFFBF3"/>
        </a:solidFill>
      </p:bgPr>
    </p:bg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0"/>
          <p:cNvSpPr txBox="1"/>
          <p:nvPr>
            <p:ph type="title"/>
          </p:nvPr>
        </p:nvSpPr>
        <p:spPr>
          <a:xfrm>
            <a:off x="623400" y="890050"/>
            <a:ext cx="17041200" cy="114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Char char="●"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Char char="○"/>
              <a:defRPr sz="2800"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Char char="■"/>
              <a:defRPr sz="2800"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Char char="●"/>
              <a:defRPr sz="2800"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Char char="○"/>
              <a:defRPr sz="2800"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Char char="■"/>
              <a:defRPr sz="2800"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Char char="●"/>
              <a:defRPr sz="2800"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Char char="○"/>
              <a:defRPr sz="2800"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Char char="■"/>
              <a:defRPr sz="2800"/>
            </a:lvl9pPr>
          </a:lstStyle>
          <a:p/>
        </p:txBody>
      </p:sp>
      <p:sp>
        <p:nvSpPr>
          <p:cNvPr id="70" name="Google Shape;70;p30"/>
          <p:cNvSpPr txBox="1"/>
          <p:nvPr>
            <p:ph idx="1" type="body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indent="-406400" lvl="0" marL="457200" rtl="0">
              <a:spcBef>
                <a:spcPts val="0"/>
              </a:spcBef>
              <a:spcAft>
                <a:spcPts val="0"/>
              </a:spcAft>
              <a:buSzPts val="2800"/>
              <a:buChar char="●"/>
              <a:defRPr sz="2800"/>
            </a:lvl1pPr>
            <a:lvl2pPr indent="-406400" lvl="1" marL="914400" rtl="0">
              <a:spcBef>
                <a:spcPts val="0"/>
              </a:spcBef>
              <a:spcAft>
                <a:spcPts val="0"/>
              </a:spcAft>
              <a:buSzPts val="2800"/>
              <a:buChar char="○"/>
              <a:defRPr sz="2800"/>
            </a:lvl2pPr>
            <a:lvl3pPr indent="-406400" lvl="2" marL="1371600" rtl="0">
              <a:spcBef>
                <a:spcPts val="0"/>
              </a:spcBef>
              <a:spcAft>
                <a:spcPts val="0"/>
              </a:spcAft>
              <a:buSzPts val="2800"/>
              <a:buChar char="■"/>
              <a:defRPr sz="2800"/>
            </a:lvl3pPr>
            <a:lvl4pPr indent="-406400" lvl="3" marL="1828800" rtl="0">
              <a:spcBef>
                <a:spcPts val="0"/>
              </a:spcBef>
              <a:spcAft>
                <a:spcPts val="0"/>
              </a:spcAft>
              <a:buSzPts val="2800"/>
              <a:buChar char="●"/>
              <a:defRPr sz="2800"/>
            </a:lvl4pPr>
            <a:lvl5pPr indent="-406400" lvl="4" marL="2286000" rtl="0">
              <a:spcBef>
                <a:spcPts val="0"/>
              </a:spcBef>
              <a:spcAft>
                <a:spcPts val="0"/>
              </a:spcAft>
              <a:buSzPts val="2800"/>
              <a:buChar char="○"/>
              <a:defRPr sz="2800"/>
            </a:lvl5pPr>
            <a:lvl6pPr indent="-406400" lvl="5" marL="2743200" rtl="0">
              <a:spcBef>
                <a:spcPts val="0"/>
              </a:spcBef>
              <a:spcAft>
                <a:spcPts val="0"/>
              </a:spcAft>
              <a:buSzPts val="2800"/>
              <a:buChar char="■"/>
              <a:defRPr sz="2800"/>
            </a:lvl6pPr>
            <a:lvl7pPr indent="-406400" lvl="6" marL="3200400" rtl="0">
              <a:spcBef>
                <a:spcPts val="0"/>
              </a:spcBef>
              <a:spcAft>
                <a:spcPts val="0"/>
              </a:spcAft>
              <a:buSzPts val="2800"/>
              <a:buChar char="●"/>
              <a:defRPr sz="2800"/>
            </a:lvl7pPr>
            <a:lvl8pPr indent="-406400" lvl="7" marL="3657600" rtl="0">
              <a:spcBef>
                <a:spcPts val="0"/>
              </a:spcBef>
              <a:spcAft>
                <a:spcPts val="0"/>
              </a:spcAft>
              <a:buSzPts val="2800"/>
              <a:buChar char="○"/>
              <a:defRPr sz="2800"/>
            </a:lvl8pPr>
            <a:lvl9pPr indent="-406400" lvl="8" marL="4114800" rtl="0">
              <a:spcBef>
                <a:spcPts val="0"/>
              </a:spcBef>
              <a:spcAft>
                <a:spcPts val="0"/>
              </a:spcAft>
              <a:buSzPts val="2800"/>
              <a:buChar char="■"/>
              <a:defRPr sz="2800"/>
            </a:lvl9pPr>
          </a:lstStyle>
          <a:p/>
        </p:txBody>
      </p:sp>
      <p:sp>
        <p:nvSpPr>
          <p:cNvPr id="71" name="Google Shape;71;p30"/>
          <p:cNvSpPr txBox="1"/>
          <p:nvPr>
            <p:ph idx="12" type="sldNum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7">
  <p:cSld name="CUSTOM_8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17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8288000" cy="102870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mplate 3">
  <p:cSld name="TITLE_3">
    <p:bg>
      <p:bgPr>
        <a:solidFill>
          <a:srgbClr val="FFFBF3"/>
        </a:solidFill>
      </p:bgPr>
    </p:bg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mplate 3 1">
  <p:cSld name="TITLE_3_1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32"/>
          <p:cNvSpPr txBox="1"/>
          <p:nvPr>
            <p:ph type="ctrTitle"/>
          </p:nvPr>
        </p:nvSpPr>
        <p:spPr>
          <a:xfrm>
            <a:off x="623417" y="1489150"/>
            <a:ext cx="17041200" cy="4105200"/>
          </a:xfrm>
          <a:prstGeom prst="rect">
            <a:avLst/>
          </a:prstGeom>
          <a:noFill/>
          <a:ln>
            <a:noFill/>
          </a:ln>
        </p:spPr>
        <p:txBody>
          <a:bodyPr anchorCtr="0" anchor="b" bIns="182850" lIns="182850" spcFirstLastPara="1" rIns="182850" wrap="square" tIns="18285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400"/>
              <a:buChar char="●"/>
              <a:defRPr sz="10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0400"/>
              <a:buChar char="○"/>
              <a:defRPr sz="10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0400"/>
              <a:buChar char="■"/>
              <a:defRPr sz="10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0400"/>
              <a:buChar char="●"/>
              <a:defRPr sz="10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0400"/>
              <a:buChar char="○"/>
              <a:defRPr sz="10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0400"/>
              <a:buChar char="■"/>
              <a:defRPr sz="10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0400"/>
              <a:buChar char="●"/>
              <a:defRPr sz="10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0400"/>
              <a:buChar char="○"/>
              <a:defRPr sz="10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0400"/>
              <a:buChar char="■"/>
              <a:defRPr sz="10400"/>
            </a:lvl9pPr>
          </a:lstStyle>
          <a:p/>
        </p:txBody>
      </p:sp>
      <p:sp>
        <p:nvSpPr>
          <p:cNvPr id="75" name="Google Shape;75;p32"/>
          <p:cNvSpPr txBox="1"/>
          <p:nvPr>
            <p:ph idx="1" type="subTitle"/>
          </p:nvPr>
        </p:nvSpPr>
        <p:spPr>
          <a:xfrm>
            <a:off x="623400" y="5668250"/>
            <a:ext cx="17041200" cy="158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/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mplate 3 2">
  <p:cSld name="TITLE_3_2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33"/>
          <p:cNvSpPr txBox="1"/>
          <p:nvPr>
            <p:ph type="ctrTitle"/>
          </p:nvPr>
        </p:nvSpPr>
        <p:spPr>
          <a:xfrm>
            <a:off x="623417" y="1489150"/>
            <a:ext cx="17041200" cy="4105200"/>
          </a:xfrm>
          <a:prstGeom prst="rect">
            <a:avLst/>
          </a:prstGeom>
          <a:noFill/>
          <a:ln>
            <a:noFill/>
          </a:ln>
        </p:spPr>
        <p:txBody>
          <a:bodyPr anchorCtr="0" anchor="b" bIns="182850" lIns="182850" spcFirstLastPara="1" rIns="182850" wrap="square" tIns="18285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400"/>
              <a:buChar char="●"/>
              <a:defRPr sz="10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0400"/>
              <a:buChar char="○"/>
              <a:defRPr sz="10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0400"/>
              <a:buChar char="■"/>
              <a:defRPr sz="10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0400"/>
              <a:buChar char="●"/>
              <a:defRPr sz="10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0400"/>
              <a:buChar char="○"/>
              <a:defRPr sz="10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0400"/>
              <a:buChar char="■"/>
              <a:defRPr sz="10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0400"/>
              <a:buChar char="●"/>
              <a:defRPr sz="10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0400"/>
              <a:buChar char="○"/>
              <a:defRPr sz="10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0400"/>
              <a:buChar char="■"/>
              <a:defRPr sz="10400"/>
            </a:lvl9pPr>
          </a:lstStyle>
          <a:p/>
        </p:txBody>
      </p:sp>
      <p:sp>
        <p:nvSpPr>
          <p:cNvPr id="78" name="Google Shape;78;p33"/>
          <p:cNvSpPr txBox="1"/>
          <p:nvPr>
            <p:ph idx="1" type="subTitle"/>
          </p:nvPr>
        </p:nvSpPr>
        <p:spPr>
          <a:xfrm>
            <a:off x="623400" y="5668250"/>
            <a:ext cx="17041200" cy="158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/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mplate 5">
  <p:cSld name="TITLE_8">
    <p:bg>
      <p:bgPr>
        <a:solidFill>
          <a:srgbClr val="FFFBF3"/>
        </a:solidFill>
      </p:bgPr>
    </p:bg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mplate 6">
  <p:cSld name="TITLE_9">
    <p:bg>
      <p:bgPr>
        <a:solidFill>
          <a:srgbClr val="FFFBF3"/>
        </a:solidFill>
      </p:bgPr>
    </p:bg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mplate 8">
  <p:cSld name="TITLE_10">
    <p:bg>
      <p:bgPr>
        <a:solidFill>
          <a:srgbClr val="FFFBF3"/>
        </a:solidFill>
      </p:bgPr>
    </p:bg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mplate 9">
  <p:cSld name="TITLE_11">
    <p:bg>
      <p:bgPr>
        <a:solidFill>
          <a:srgbClr val="FFFBF3"/>
        </a:solidFill>
      </p:bgPr>
    </p:bg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2">
  <p:cSld name="CUSTOM_1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oogle Shape;19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8367651" cy="10331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3">
  <p:cSld name="CUSTOM_2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21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4">
  <p:cSld name="CUSTOM_3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3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0240" y="-10240"/>
            <a:ext cx="18367651" cy="10331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5">
  <p:cSld name="CUSTOM_4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oogle Shape;25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6">
  <p:cSld name="CUSTOM_5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72574" y="-9201"/>
            <a:ext cx="18369773" cy="10333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8">
  <p:cSld name="CUSTOM_6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oogle Shape;29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5"/>
            <a:ext cx="18288000" cy="102870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1.xml"/><Relationship Id="rId21" Type="http://schemas.openxmlformats.org/officeDocument/2006/relationships/slideLayout" Target="../slideLayouts/slideLayout20.xml"/><Relationship Id="rId24" Type="http://schemas.openxmlformats.org/officeDocument/2006/relationships/slideLayout" Target="../slideLayouts/slideLayout23.xml"/><Relationship Id="rId23" Type="http://schemas.openxmlformats.org/officeDocument/2006/relationships/slideLayout" Target="../slideLayouts/slideLayout22.xml"/><Relationship Id="rId1" Type="http://schemas.openxmlformats.org/officeDocument/2006/relationships/image" Target="../media/image12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26" Type="http://schemas.openxmlformats.org/officeDocument/2006/relationships/slideLayout" Target="../slideLayouts/slideLayout25.xml"/><Relationship Id="rId25" Type="http://schemas.openxmlformats.org/officeDocument/2006/relationships/slideLayout" Target="../slideLayouts/slideLayout24.xml"/><Relationship Id="rId28" Type="http://schemas.openxmlformats.org/officeDocument/2006/relationships/slideLayout" Target="../slideLayouts/slideLayout27.xml"/><Relationship Id="rId27" Type="http://schemas.openxmlformats.org/officeDocument/2006/relationships/slideLayout" Target="../slideLayouts/slideLayout26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29" Type="http://schemas.openxmlformats.org/officeDocument/2006/relationships/slideLayout" Target="../slideLayouts/slideLayout28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31" Type="http://schemas.openxmlformats.org/officeDocument/2006/relationships/slideLayout" Target="../slideLayouts/slideLayout30.xml"/><Relationship Id="rId30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0.xml"/><Relationship Id="rId33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9.xml"/><Relationship Id="rId32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12.xml"/><Relationship Id="rId35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11.xml"/><Relationship Id="rId34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14.xml"/><Relationship Id="rId37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13.xml"/><Relationship Id="rId36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15.xml"/><Relationship Id="rId38" Type="http://schemas.openxmlformats.org/officeDocument/2006/relationships/theme" Target="../theme/theme2.xml"/><Relationship Id="rId19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rgbClr val="FFFBF3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idx="12" type="sldNum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r">
              <a:buNone/>
              <a:defRPr sz="2000">
                <a:solidFill>
                  <a:schemeClr val="dk2"/>
                </a:solidFill>
              </a:defRPr>
            </a:lvl1pPr>
            <a:lvl2pPr lvl="1" algn="r">
              <a:buNone/>
              <a:defRPr sz="2000">
                <a:solidFill>
                  <a:schemeClr val="dk2"/>
                </a:solidFill>
              </a:defRPr>
            </a:lvl2pPr>
            <a:lvl3pPr lvl="2" algn="r">
              <a:buNone/>
              <a:defRPr sz="2000">
                <a:solidFill>
                  <a:schemeClr val="dk2"/>
                </a:solidFill>
              </a:defRPr>
            </a:lvl3pPr>
            <a:lvl4pPr lvl="3" algn="r">
              <a:buNone/>
              <a:defRPr sz="2000">
                <a:solidFill>
                  <a:schemeClr val="dk2"/>
                </a:solidFill>
              </a:defRPr>
            </a:lvl4pPr>
            <a:lvl5pPr lvl="4" algn="r">
              <a:buNone/>
              <a:defRPr sz="2000">
                <a:solidFill>
                  <a:schemeClr val="dk2"/>
                </a:solidFill>
              </a:defRPr>
            </a:lvl5pPr>
            <a:lvl6pPr lvl="5" algn="r">
              <a:buNone/>
              <a:defRPr sz="2000">
                <a:solidFill>
                  <a:schemeClr val="dk2"/>
                </a:solidFill>
              </a:defRPr>
            </a:lvl6pPr>
            <a:lvl7pPr lvl="6" algn="r">
              <a:buNone/>
              <a:defRPr sz="2000">
                <a:solidFill>
                  <a:schemeClr val="dk2"/>
                </a:solidFill>
              </a:defRPr>
            </a:lvl7pPr>
            <a:lvl8pPr lvl="7" algn="r">
              <a:buNone/>
              <a:defRPr sz="2000">
                <a:solidFill>
                  <a:schemeClr val="dk2"/>
                </a:solidFill>
              </a:defRPr>
            </a:lvl8pPr>
            <a:lvl9pPr lvl="8" algn="r">
              <a:buNone/>
              <a:defRPr sz="2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" name="Google Shape;7;p1"/>
          <p:cNvSpPr/>
          <p:nvPr/>
        </p:nvSpPr>
        <p:spPr>
          <a:xfrm>
            <a:off x="3192299" y="18180080"/>
            <a:ext cx="36601200" cy="1805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76200" lIns="76200" spcFirstLastPara="1" rIns="76200" wrap="square" tIns="762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600"/>
              <a:buFont typeface="Helvetica Neue Light"/>
              <a:buNone/>
            </a:pPr>
            <a:r>
              <a:t/>
            </a:r>
            <a:endParaRPr b="0" i="0" sz="7600" u="none" cap="none" strike="noStrik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8" name="Google Shape;8;p1"/>
          <p:cNvSpPr/>
          <p:nvPr/>
        </p:nvSpPr>
        <p:spPr>
          <a:xfrm>
            <a:off x="31838578" y="18618771"/>
            <a:ext cx="6196800" cy="7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76200" lIns="76200" spcFirstLastPara="1" rIns="76200" wrap="square" tIns="762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2"/>
              </a:buClr>
              <a:buSzPts val="3800"/>
              <a:buFont typeface="Helvetica Neue Light"/>
              <a:buNone/>
            </a:pPr>
            <a:r>
              <a:rPr lang="en" sz="4500">
                <a:solidFill>
                  <a:srgbClr val="05192D"/>
                </a:solidFill>
                <a:latin typeface="Poppins"/>
                <a:ea typeface="Poppins"/>
                <a:cs typeface="Poppins"/>
                <a:sym typeface="Poppins"/>
              </a:rPr>
              <a:t>June 30</a:t>
            </a:r>
            <a:r>
              <a:rPr i="0" lang="en" sz="4500" u="none" cap="none" strike="noStrike">
                <a:solidFill>
                  <a:srgbClr val="05192D"/>
                </a:solidFill>
                <a:latin typeface="Poppins"/>
                <a:ea typeface="Poppins"/>
                <a:cs typeface="Poppins"/>
                <a:sym typeface="Poppins"/>
              </a:rPr>
              <a:t>, 20</a:t>
            </a:r>
            <a:r>
              <a:rPr lang="en" sz="4500">
                <a:solidFill>
                  <a:srgbClr val="05192D"/>
                </a:solidFill>
                <a:latin typeface="Poppins"/>
                <a:ea typeface="Poppins"/>
                <a:cs typeface="Poppins"/>
                <a:sym typeface="Poppins"/>
              </a:rPr>
              <a:t>20</a:t>
            </a:r>
            <a:endParaRPr i="0" sz="4500" u="none" cap="none" strike="noStrike">
              <a:solidFill>
                <a:srgbClr val="05192D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9" name="Google Shape;9;p1"/>
          <p:cNvPicPr preferRelativeResize="0"/>
          <p:nvPr/>
        </p:nvPicPr>
        <p:blipFill>
          <a:blip r:embed="rId1">
            <a:alphaModFix/>
          </a:blip>
          <a:stretch>
            <a:fillRect/>
          </a:stretch>
        </p:blipFill>
        <p:spPr>
          <a:xfrm>
            <a:off x="5033800" y="18595150"/>
            <a:ext cx="3698400" cy="77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1"/>
          <p:cNvSpPr/>
          <p:nvPr/>
        </p:nvSpPr>
        <p:spPr>
          <a:xfrm>
            <a:off x="16177448" y="18618750"/>
            <a:ext cx="17848800" cy="7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76200" lIns="76200" spcFirstLastPara="1" rIns="76200" wrap="square" tIns="762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2A6A8"/>
              </a:buClr>
              <a:buSzPts val="3800"/>
              <a:buFont typeface="Helvetica Neue Light"/>
              <a:buNone/>
            </a:pPr>
            <a:r>
              <a:rPr i="0" lang="en" sz="4500" u="none" cap="none" strike="noStrike">
                <a:solidFill>
                  <a:srgbClr val="414142"/>
                </a:solidFill>
                <a:latin typeface="Poppins"/>
                <a:ea typeface="Poppins"/>
                <a:cs typeface="Poppins"/>
                <a:sym typeface="Poppins"/>
              </a:rPr>
              <a:t>Presentation Title to be adjusted on the 1st master </a:t>
            </a:r>
            <a:r>
              <a:rPr lang="en" sz="4500">
                <a:solidFill>
                  <a:srgbClr val="414142"/>
                </a:solidFill>
                <a:latin typeface="Poppins"/>
                <a:ea typeface="Poppins"/>
                <a:cs typeface="Poppins"/>
                <a:sym typeface="Poppins"/>
              </a:rPr>
              <a:t>page</a:t>
            </a:r>
            <a:endParaRPr i="0" sz="4500" u="none" cap="none" strike="noStrike">
              <a:solidFill>
                <a:srgbClr val="41414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66" r:id="rId20"/>
    <p:sldLayoutId id="2147483667" r:id="rId21"/>
    <p:sldLayoutId id="2147483668" r:id="rId22"/>
    <p:sldLayoutId id="2147483669" r:id="rId23"/>
    <p:sldLayoutId id="2147483670" r:id="rId24"/>
    <p:sldLayoutId id="2147483671" r:id="rId25"/>
    <p:sldLayoutId id="2147483672" r:id="rId26"/>
    <p:sldLayoutId id="2147483673" r:id="rId27"/>
    <p:sldLayoutId id="2147483674" r:id="rId28"/>
    <p:sldLayoutId id="2147483675" r:id="rId29"/>
    <p:sldLayoutId id="2147483676" r:id="rId30"/>
    <p:sldLayoutId id="2147483677" r:id="rId31"/>
    <p:sldLayoutId id="2147483678" r:id="rId32"/>
    <p:sldLayoutId id="2147483679" r:id="rId33"/>
    <p:sldLayoutId id="2147483680" r:id="rId34"/>
    <p:sldLayoutId id="2147483681" r:id="rId35"/>
    <p:sldLayoutId id="2147483682" r:id="rId36"/>
    <p:sldLayoutId id="2147483683" r:id="rId3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0.png"/><Relationship Id="rId4" Type="http://schemas.openxmlformats.org/officeDocument/2006/relationships/image" Target="../media/image22.png"/><Relationship Id="rId5" Type="http://schemas.openxmlformats.org/officeDocument/2006/relationships/image" Target="../media/image15.png"/><Relationship Id="rId6" Type="http://schemas.openxmlformats.org/officeDocument/2006/relationships/image" Target="../media/image2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88.png"/><Relationship Id="rId4" Type="http://schemas.openxmlformats.org/officeDocument/2006/relationships/image" Target="../media/image84.png"/><Relationship Id="rId9" Type="http://schemas.openxmlformats.org/officeDocument/2006/relationships/image" Target="../media/image85.png"/><Relationship Id="rId5" Type="http://schemas.openxmlformats.org/officeDocument/2006/relationships/image" Target="../media/image15.png"/><Relationship Id="rId6" Type="http://schemas.openxmlformats.org/officeDocument/2006/relationships/image" Target="../media/image95.png"/><Relationship Id="rId7" Type="http://schemas.openxmlformats.org/officeDocument/2006/relationships/image" Target="../media/image97.png"/><Relationship Id="rId8" Type="http://schemas.openxmlformats.org/officeDocument/2006/relationships/image" Target="../media/image81.png"/><Relationship Id="rId11" Type="http://schemas.openxmlformats.org/officeDocument/2006/relationships/image" Target="../media/image91.png"/><Relationship Id="rId10" Type="http://schemas.openxmlformats.org/officeDocument/2006/relationships/image" Target="../media/image86.png"/><Relationship Id="rId13" Type="http://schemas.openxmlformats.org/officeDocument/2006/relationships/image" Target="../media/image96.png"/><Relationship Id="rId12" Type="http://schemas.openxmlformats.org/officeDocument/2006/relationships/image" Target="../media/image94.png"/><Relationship Id="rId15" Type="http://schemas.openxmlformats.org/officeDocument/2006/relationships/image" Target="../media/image93.png"/><Relationship Id="rId14" Type="http://schemas.openxmlformats.org/officeDocument/2006/relationships/image" Target="../media/image9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0.png"/><Relationship Id="rId4" Type="http://schemas.openxmlformats.org/officeDocument/2006/relationships/image" Target="../media/image139.gif"/><Relationship Id="rId5" Type="http://schemas.openxmlformats.org/officeDocument/2006/relationships/image" Target="../media/image1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64.png"/><Relationship Id="rId4" Type="http://schemas.openxmlformats.org/officeDocument/2006/relationships/image" Target="../media/image100.gif"/><Relationship Id="rId5" Type="http://schemas.openxmlformats.org/officeDocument/2006/relationships/image" Target="../media/image139.gif"/><Relationship Id="rId6" Type="http://schemas.openxmlformats.org/officeDocument/2006/relationships/image" Target="../media/image143.gif"/><Relationship Id="rId7" Type="http://schemas.openxmlformats.org/officeDocument/2006/relationships/image" Target="../media/image102.png"/><Relationship Id="rId8" Type="http://schemas.openxmlformats.org/officeDocument/2006/relationships/image" Target="../media/image1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5.png"/><Relationship Id="rId4" Type="http://schemas.openxmlformats.org/officeDocument/2006/relationships/image" Target="../media/image113.png"/><Relationship Id="rId5" Type="http://schemas.openxmlformats.org/officeDocument/2006/relationships/image" Target="../media/image11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5.png"/><Relationship Id="rId4" Type="http://schemas.openxmlformats.org/officeDocument/2006/relationships/image" Target="../media/image122.gif"/><Relationship Id="rId5" Type="http://schemas.openxmlformats.org/officeDocument/2006/relationships/image" Target="../media/image103.png"/><Relationship Id="rId6" Type="http://schemas.openxmlformats.org/officeDocument/2006/relationships/image" Target="../media/image107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5.png"/><Relationship Id="rId4" Type="http://schemas.openxmlformats.org/officeDocument/2006/relationships/image" Target="../media/image101.png"/><Relationship Id="rId9" Type="http://schemas.openxmlformats.org/officeDocument/2006/relationships/image" Target="../media/image120.png"/><Relationship Id="rId5" Type="http://schemas.openxmlformats.org/officeDocument/2006/relationships/image" Target="../media/image109.png"/><Relationship Id="rId6" Type="http://schemas.openxmlformats.org/officeDocument/2006/relationships/image" Target="../media/image105.png"/><Relationship Id="rId7" Type="http://schemas.openxmlformats.org/officeDocument/2006/relationships/image" Target="../media/image108.png"/><Relationship Id="rId8" Type="http://schemas.openxmlformats.org/officeDocument/2006/relationships/image" Target="../media/image106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5.png"/><Relationship Id="rId4" Type="http://schemas.openxmlformats.org/officeDocument/2006/relationships/image" Target="../media/image107.png"/><Relationship Id="rId9" Type="http://schemas.openxmlformats.org/officeDocument/2006/relationships/image" Target="../media/image125.png"/><Relationship Id="rId5" Type="http://schemas.openxmlformats.org/officeDocument/2006/relationships/image" Target="../media/image117.png"/><Relationship Id="rId6" Type="http://schemas.openxmlformats.org/officeDocument/2006/relationships/image" Target="../media/image115.png"/><Relationship Id="rId7" Type="http://schemas.openxmlformats.org/officeDocument/2006/relationships/image" Target="../media/image116.png"/><Relationship Id="rId8" Type="http://schemas.openxmlformats.org/officeDocument/2006/relationships/image" Target="../media/image118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5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19.png"/><Relationship Id="rId4" Type="http://schemas.openxmlformats.org/officeDocument/2006/relationships/image" Target="../media/image129.png"/><Relationship Id="rId9" Type="http://schemas.openxmlformats.org/officeDocument/2006/relationships/image" Target="../media/image126.png"/><Relationship Id="rId5" Type="http://schemas.openxmlformats.org/officeDocument/2006/relationships/image" Target="../media/image130.png"/><Relationship Id="rId6" Type="http://schemas.openxmlformats.org/officeDocument/2006/relationships/image" Target="../media/image131.png"/><Relationship Id="rId7" Type="http://schemas.openxmlformats.org/officeDocument/2006/relationships/image" Target="../media/image20.png"/><Relationship Id="rId8" Type="http://schemas.openxmlformats.org/officeDocument/2006/relationships/image" Target="../media/image18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5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28.png"/><Relationship Id="rId4" Type="http://schemas.openxmlformats.org/officeDocument/2006/relationships/image" Target="../media/image189.png"/><Relationship Id="rId5" Type="http://schemas.openxmlformats.org/officeDocument/2006/relationships/image" Target="../media/image20.png"/><Relationship Id="rId6" Type="http://schemas.openxmlformats.org/officeDocument/2006/relationships/image" Target="../media/image130.png"/><Relationship Id="rId7" Type="http://schemas.openxmlformats.org/officeDocument/2006/relationships/image" Target="../media/image131.png"/><Relationship Id="rId8" Type="http://schemas.openxmlformats.org/officeDocument/2006/relationships/image" Target="../media/image129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36.png"/><Relationship Id="rId4" Type="http://schemas.openxmlformats.org/officeDocument/2006/relationships/image" Target="../media/image20.png"/><Relationship Id="rId5" Type="http://schemas.openxmlformats.org/officeDocument/2006/relationships/image" Target="../media/image189.png"/><Relationship Id="rId6" Type="http://schemas.openxmlformats.org/officeDocument/2006/relationships/image" Target="../media/image130.png"/><Relationship Id="rId7" Type="http://schemas.openxmlformats.org/officeDocument/2006/relationships/image" Target="../media/image131.png"/><Relationship Id="rId8" Type="http://schemas.openxmlformats.org/officeDocument/2006/relationships/image" Target="../media/image129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33.png"/><Relationship Id="rId4" Type="http://schemas.openxmlformats.org/officeDocument/2006/relationships/image" Target="../media/image129.png"/><Relationship Id="rId5" Type="http://schemas.openxmlformats.org/officeDocument/2006/relationships/image" Target="../media/image130.png"/><Relationship Id="rId6" Type="http://schemas.openxmlformats.org/officeDocument/2006/relationships/image" Target="../media/image131.png"/><Relationship Id="rId7" Type="http://schemas.openxmlformats.org/officeDocument/2006/relationships/image" Target="../media/image20.png"/><Relationship Id="rId8" Type="http://schemas.openxmlformats.org/officeDocument/2006/relationships/image" Target="../media/image189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66.jpg"/><Relationship Id="rId4" Type="http://schemas.openxmlformats.org/officeDocument/2006/relationships/image" Target="../media/image20.png"/><Relationship Id="rId5" Type="http://schemas.openxmlformats.org/officeDocument/2006/relationships/image" Target="../media/image189.png"/><Relationship Id="rId6" Type="http://schemas.openxmlformats.org/officeDocument/2006/relationships/image" Target="../media/image129.png"/><Relationship Id="rId7" Type="http://schemas.openxmlformats.org/officeDocument/2006/relationships/image" Target="../media/image130.png"/><Relationship Id="rId8" Type="http://schemas.openxmlformats.org/officeDocument/2006/relationships/image" Target="../media/image131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37.png"/><Relationship Id="rId4" Type="http://schemas.openxmlformats.org/officeDocument/2006/relationships/image" Target="../media/image20.png"/><Relationship Id="rId5" Type="http://schemas.openxmlformats.org/officeDocument/2006/relationships/image" Target="../media/image189.png"/><Relationship Id="rId6" Type="http://schemas.openxmlformats.org/officeDocument/2006/relationships/image" Target="../media/image129.png"/><Relationship Id="rId7" Type="http://schemas.openxmlformats.org/officeDocument/2006/relationships/image" Target="../media/image130.png"/><Relationship Id="rId8" Type="http://schemas.openxmlformats.org/officeDocument/2006/relationships/image" Target="../media/image131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5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0.png"/><Relationship Id="rId4" Type="http://schemas.openxmlformats.org/officeDocument/2006/relationships/image" Target="../media/image15.png"/><Relationship Id="rId5" Type="http://schemas.openxmlformats.org/officeDocument/2006/relationships/image" Target="../media/image142.png"/><Relationship Id="rId6" Type="http://schemas.openxmlformats.org/officeDocument/2006/relationships/image" Target="../media/image145.png"/><Relationship Id="rId7" Type="http://schemas.openxmlformats.org/officeDocument/2006/relationships/image" Target="../media/image152.png"/><Relationship Id="rId8" Type="http://schemas.openxmlformats.org/officeDocument/2006/relationships/image" Target="../media/image146.png"/></Relationships>
</file>

<file path=ppt/slides/_rels/slide27.xml.rels><?xml version="1.0" encoding="UTF-8" standalone="yes"?><Relationships xmlns="http://schemas.openxmlformats.org/package/2006/relationships"><Relationship Id="rId20" Type="http://schemas.openxmlformats.org/officeDocument/2006/relationships/image" Target="../media/image188.png"/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44.png"/><Relationship Id="rId4" Type="http://schemas.openxmlformats.org/officeDocument/2006/relationships/image" Target="../media/image147.png"/><Relationship Id="rId9" Type="http://schemas.openxmlformats.org/officeDocument/2006/relationships/image" Target="../media/image159.png"/><Relationship Id="rId5" Type="http://schemas.openxmlformats.org/officeDocument/2006/relationships/image" Target="../media/image153.png"/><Relationship Id="rId6" Type="http://schemas.openxmlformats.org/officeDocument/2006/relationships/image" Target="../media/image97.png"/><Relationship Id="rId7" Type="http://schemas.openxmlformats.org/officeDocument/2006/relationships/image" Target="../media/image81.png"/><Relationship Id="rId8" Type="http://schemas.openxmlformats.org/officeDocument/2006/relationships/image" Target="../media/image155.png"/><Relationship Id="rId11" Type="http://schemas.openxmlformats.org/officeDocument/2006/relationships/image" Target="../media/image160.png"/><Relationship Id="rId10" Type="http://schemas.openxmlformats.org/officeDocument/2006/relationships/image" Target="../media/image157.png"/><Relationship Id="rId13" Type="http://schemas.openxmlformats.org/officeDocument/2006/relationships/image" Target="../media/image162.png"/><Relationship Id="rId12" Type="http://schemas.openxmlformats.org/officeDocument/2006/relationships/image" Target="../media/image165.png"/><Relationship Id="rId15" Type="http://schemas.openxmlformats.org/officeDocument/2006/relationships/image" Target="../media/image168.png"/><Relationship Id="rId14" Type="http://schemas.openxmlformats.org/officeDocument/2006/relationships/image" Target="../media/image163.png"/><Relationship Id="rId17" Type="http://schemas.openxmlformats.org/officeDocument/2006/relationships/image" Target="../media/image85.png"/><Relationship Id="rId16" Type="http://schemas.openxmlformats.org/officeDocument/2006/relationships/image" Target="../media/image164.png"/><Relationship Id="rId19" Type="http://schemas.openxmlformats.org/officeDocument/2006/relationships/image" Target="../media/image86.png"/><Relationship Id="rId18" Type="http://schemas.openxmlformats.org/officeDocument/2006/relationships/image" Target="../media/image15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5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5.png"/><Relationship Id="rId4" Type="http://schemas.openxmlformats.org/officeDocument/2006/relationships/image" Target="../media/image177.png"/><Relationship Id="rId5" Type="http://schemas.openxmlformats.org/officeDocument/2006/relationships/image" Target="../media/image64.png"/><Relationship Id="rId6" Type="http://schemas.openxmlformats.org/officeDocument/2006/relationships/image" Target="../media/image178.png"/><Relationship Id="rId7" Type="http://schemas.openxmlformats.org/officeDocument/2006/relationships/image" Target="../media/image180.png"/><Relationship Id="rId8" Type="http://schemas.openxmlformats.org/officeDocument/2006/relationships/image" Target="../media/image18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1.png"/><Relationship Id="rId4" Type="http://schemas.openxmlformats.org/officeDocument/2006/relationships/image" Target="../media/image15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85.jpg"/><Relationship Id="rId4" Type="http://schemas.openxmlformats.org/officeDocument/2006/relationships/image" Target="../media/image64.png"/><Relationship Id="rId5" Type="http://schemas.openxmlformats.org/officeDocument/2006/relationships/image" Target="../media/image15.png"/><Relationship Id="rId6" Type="http://schemas.openxmlformats.org/officeDocument/2006/relationships/image" Target="../media/image41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5.png"/><Relationship Id="rId4" Type="http://schemas.openxmlformats.org/officeDocument/2006/relationships/image" Target="../media/image175.png"/></Relationships>
</file>

<file path=ppt/slides/_rels/slide4.xml.rels><?xml version="1.0" encoding="UTF-8" standalone="yes"?><Relationships xmlns="http://schemas.openxmlformats.org/package/2006/relationships"><Relationship Id="rId20" Type="http://schemas.openxmlformats.org/officeDocument/2006/relationships/image" Target="../media/image46.png"/><Relationship Id="rId22" Type="http://schemas.openxmlformats.org/officeDocument/2006/relationships/image" Target="../media/image49.png"/><Relationship Id="rId21" Type="http://schemas.openxmlformats.org/officeDocument/2006/relationships/image" Target="../media/image38.png"/><Relationship Id="rId24" Type="http://schemas.openxmlformats.org/officeDocument/2006/relationships/image" Target="../media/image44.png"/><Relationship Id="rId23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1.png"/><Relationship Id="rId4" Type="http://schemas.openxmlformats.org/officeDocument/2006/relationships/image" Target="../media/image27.png"/><Relationship Id="rId9" Type="http://schemas.openxmlformats.org/officeDocument/2006/relationships/image" Target="../media/image30.png"/><Relationship Id="rId26" Type="http://schemas.openxmlformats.org/officeDocument/2006/relationships/image" Target="../media/image61.png"/><Relationship Id="rId25" Type="http://schemas.openxmlformats.org/officeDocument/2006/relationships/image" Target="../media/image59.png"/><Relationship Id="rId28" Type="http://schemas.openxmlformats.org/officeDocument/2006/relationships/image" Target="../media/image45.png"/><Relationship Id="rId27" Type="http://schemas.openxmlformats.org/officeDocument/2006/relationships/image" Target="../media/image52.png"/><Relationship Id="rId5" Type="http://schemas.openxmlformats.org/officeDocument/2006/relationships/image" Target="../media/image43.png"/><Relationship Id="rId6" Type="http://schemas.openxmlformats.org/officeDocument/2006/relationships/image" Target="../media/image89.png"/><Relationship Id="rId29" Type="http://schemas.openxmlformats.org/officeDocument/2006/relationships/image" Target="../media/image54.png"/><Relationship Id="rId7" Type="http://schemas.openxmlformats.org/officeDocument/2006/relationships/image" Target="../media/image34.png"/><Relationship Id="rId8" Type="http://schemas.openxmlformats.org/officeDocument/2006/relationships/image" Target="../media/image25.png"/><Relationship Id="rId31" Type="http://schemas.openxmlformats.org/officeDocument/2006/relationships/image" Target="../media/image15.png"/><Relationship Id="rId30" Type="http://schemas.openxmlformats.org/officeDocument/2006/relationships/image" Target="../media/image57.png"/><Relationship Id="rId11" Type="http://schemas.openxmlformats.org/officeDocument/2006/relationships/image" Target="../media/image48.png"/><Relationship Id="rId10" Type="http://schemas.openxmlformats.org/officeDocument/2006/relationships/image" Target="../media/image28.png"/><Relationship Id="rId13" Type="http://schemas.openxmlformats.org/officeDocument/2006/relationships/image" Target="../media/image36.png"/><Relationship Id="rId12" Type="http://schemas.openxmlformats.org/officeDocument/2006/relationships/image" Target="../media/image29.png"/><Relationship Id="rId15" Type="http://schemas.openxmlformats.org/officeDocument/2006/relationships/image" Target="../media/image32.png"/><Relationship Id="rId14" Type="http://schemas.openxmlformats.org/officeDocument/2006/relationships/image" Target="../media/image35.png"/><Relationship Id="rId17" Type="http://schemas.openxmlformats.org/officeDocument/2006/relationships/image" Target="../media/image33.png"/><Relationship Id="rId16" Type="http://schemas.openxmlformats.org/officeDocument/2006/relationships/image" Target="../media/image42.png"/><Relationship Id="rId19" Type="http://schemas.openxmlformats.org/officeDocument/2006/relationships/image" Target="../media/image37.png"/><Relationship Id="rId18" Type="http://schemas.openxmlformats.org/officeDocument/2006/relationships/image" Target="../media/image39.png"/></Relationships>
</file>

<file path=ppt/slides/_rels/slide5.xml.rels><?xml version="1.0" encoding="UTF-8" standalone="yes"?><Relationships xmlns="http://schemas.openxmlformats.org/package/2006/relationships"><Relationship Id="rId20" Type="http://schemas.openxmlformats.org/officeDocument/2006/relationships/image" Target="../media/image39.png"/><Relationship Id="rId22" Type="http://schemas.openxmlformats.org/officeDocument/2006/relationships/image" Target="../media/image46.png"/><Relationship Id="rId21" Type="http://schemas.openxmlformats.org/officeDocument/2006/relationships/image" Target="../media/image37.png"/><Relationship Id="rId24" Type="http://schemas.openxmlformats.org/officeDocument/2006/relationships/image" Target="../media/image49.png"/><Relationship Id="rId23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3.jpg"/><Relationship Id="rId4" Type="http://schemas.openxmlformats.org/officeDocument/2006/relationships/image" Target="../media/image64.png"/><Relationship Id="rId9" Type="http://schemas.openxmlformats.org/officeDocument/2006/relationships/image" Target="../media/image25.png"/><Relationship Id="rId26" Type="http://schemas.openxmlformats.org/officeDocument/2006/relationships/image" Target="../media/image44.png"/><Relationship Id="rId25" Type="http://schemas.openxmlformats.org/officeDocument/2006/relationships/image" Target="../media/image40.png"/><Relationship Id="rId28" Type="http://schemas.openxmlformats.org/officeDocument/2006/relationships/image" Target="../media/image110.png"/><Relationship Id="rId27" Type="http://schemas.openxmlformats.org/officeDocument/2006/relationships/image" Target="../media/image59.png"/><Relationship Id="rId5" Type="http://schemas.openxmlformats.org/officeDocument/2006/relationships/image" Target="../media/image15.png"/><Relationship Id="rId6" Type="http://schemas.openxmlformats.org/officeDocument/2006/relationships/image" Target="../media/image43.png"/><Relationship Id="rId29" Type="http://schemas.openxmlformats.org/officeDocument/2006/relationships/image" Target="../media/image107.png"/><Relationship Id="rId7" Type="http://schemas.openxmlformats.org/officeDocument/2006/relationships/image" Target="../media/image87.png"/><Relationship Id="rId8" Type="http://schemas.openxmlformats.org/officeDocument/2006/relationships/image" Target="../media/image34.png"/><Relationship Id="rId30" Type="http://schemas.openxmlformats.org/officeDocument/2006/relationships/image" Target="../media/image101.png"/><Relationship Id="rId11" Type="http://schemas.openxmlformats.org/officeDocument/2006/relationships/image" Target="../media/image30.png"/><Relationship Id="rId10" Type="http://schemas.openxmlformats.org/officeDocument/2006/relationships/image" Target="../media/image82.png"/><Relationship Id="rId13" Type="http://schemas.openxmlformats.org/officeDocument/2006/relationships/image" Target="../media/image48.png"/><Relationship Id="rId12" Type="http://schemas.openxmlformats.org/officeDocument/2006/relationships/image" Target="../media/image28.png"/><Relationship Id="rId15" Type="http://schemas.openxmlformats.org/officeDocument/2006/relationships/image" Target="../media/image36.png"/><Relationship Id="rId14" Type="http://schemas.openxmlformats.org/officeDocument/2006/relationships/image" Target="../media/image29.png"/><Relationship Id="rId17" Type="http://schemas.openxmlformats.org/officeDocument/2006/relationships/image" Target="../media/image32.png"/><Relationship Id="rId16" Type="http://schemas.openxmlformats.org/officeDocument/2006/relationships/image" Target="../media/image35.png"/><Relationship Id="rId19" Type="http://schemas.openxmlformats.org/officeDocument/2006/relationships/image" Target="../media/image33.png"/><Relationship Id="rId18" Type="http://schemas.openxmlformats.org/officeDocument/2006/relationships/image" Target="../media/image4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5192D"/>
        </a:solidFill>
      </p:bgPr>
    </p:bg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87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362975" y="9298600"/>
            <a:ext cx="467424" cy="608981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38"/>
          <p:cNvPicPr preferRelativeResize="0"/>
          <p:nvPr/>
        </p:nvPicPr>
        <p:blipFill rotWithShape="1">
          <a:blip r:embed="rId4">
            <a:alphaModFix/>
          </a:blip>
          <a:srcRect b="15103" l="0" r="0" t="0"/>
          <a:stretch/>
        </p:blipFill>
        <p:spPr>
          <a:xfrm>
            <a:off x="13942150" y="6796025"/>
            <a:ext cx="2738950" cy="34909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362979" y="9298600"/>
            <a:ext cx="467424" cy="607500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38"/>
          <p:cNvSpPr txBox="1"/>
          <p:nvPr/>
        </p:nvSpPr>
        <p:spPr>
          <a:xfrm>
            <a:off x="400550" y="2276275"/>
            <a:ext cx="17624400" cy="130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50" lIns="91450" spcFirstLastPara="1" rIns="91450" wrap="square" tIns="91450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800"/>
              </a:spcAft>
              <a:buNone/>
            </a:pPr>
            <a:r>
              <a:rPr lang="en" sz="73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DataCamp for </a:t>
            </a:r>
            <a:r>
              <a:rPr lang="en" sz="7300">
                <a:solidFill>
                  <a:srgbClr val="03EF62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[Customer Name]</a:t>
            </a:r>
            <a:endParaRPr sz="7300">
              <a:solidFill>
                <a:srgbClr val="03EF62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pic>
        <p:nvPicPr>
          <p:cNvPr id="91" name="Google Shape;91;p3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279225" y="8660912"/>
            <a:ext cx="3729551" cy="776400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38"/>
          <p:cNvSpPr txBox="1"/>
          <p:nvPr/>
        </p:nvSpPr>
        <p:spPr>
          <a:xfrm>
            <a:off x="1776250" y="4235425"/>
            <a:ext cx="14904900" cy="162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56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Build Data &amp; AI Skills</a:t>
            </a:r>
            <a:endParaRPr sz="5600">
              <a:solidFill>
                <a:srgbClr val="03EF62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indent="0" lvl="0" marL="0" rtl="0" algn="ctr">
              <a:spcBef>
                <a:spcPts val="18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5192D"/>
        </a:solidFill>
      </p:bgPr>
    </p:bg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47"/>
          <p:cNvSpPr txBox="1"/>
          <p:nvPr/>
        </p:nvSpPr>
        <p:spPr>
          <a:xfrm>
            <a:off x="891000" y="4279125"/>
            <a:ext cx="16506000" cy="12405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3200"/>
              </a:spcAft>
              <a:buNone/>
            </a:pPr>
            <a:r>
              <a:rPr b="1" lang="en" sz="64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DataCamp Learning Methodology</a:t>
            </a:r>
            <a:endParaRPr b="1" sz="4800">
              <a:solidFill>
                <a:srgbClr val="FFFFFF"/>
              </a:solidFill>
              <a:latin typeface="Exo 2"/>
              <a:ea typeface="Exo 2"/>
              <a:cs typeface="Exo 2"/>
              <a:sym typeface="Exo 2"/>
            </a:endParaRPr>
          </a:p>
        </p:txBody>
      </p:sp>
      <p:sp>
        <p:nvSpPr>
          <p:cNvPr id="303" name="Google Shape;303;p47"/>
          <p:cNvSpPr txBox="1"/>
          <p:nvPr/>
        </p:nvSpPr>
        <p:spPr>
          <a:xfrm>
            <a:off x="3530100" y="3038616"/>
            <a:ext cx="11227800" cy="12405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3200"/>
              </a:spcAft>
              <a:buNone/>
            </a:pPr>
            <a:r>
              <a:rPr b="1" lang="en" sz="6400">
                <a:solidFill>
                  <a:srgbClr val="03EF62"/>
                </a:solidFill>
                <a:latin typeface="Poppins"/>
                <a:ea typeface="Poppins"/>
                <a:cs typeface="Poppins"/>
                <a:sym typeface="Poppins"/>
              </a:rPr>
              <a:t>03</a:t>
            </a:r>
            <a:endParaRPr b="1" sz="4800">
              <a:solidFill>
                <a:srgbClr val="03EF62"/>
              </a:solidFill>
              <a:latin typeface="Exo 2"/>
              <a:ea typeface="Exo 2"/>
              <a:cs typeface="Exo 2"/>
              <a:sym typeface="Exo 2"/>
            </a:endParaRPr>
          </a:p>
        </p:txBody>
      </p:sp>
      <p:pic>
        <p:nvPicPr>
          <p:cNvPr id="304" name="Google Shape;304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6174" y="9434612"/>
            <a:ext cx="389614" cy="5120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5192C"/>
        </a:solidFill>
      </p:bgPr>
    </p:bg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Google Shape;309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96720" y="1533162"/>
            <a:ext cx="11672176" cy="6613587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48"/>
          <p:cNvSpPr/>
          <p:nvPr/>
        </p:nvSpPr>
        <p:spPr>
          <a:xfrm>
            <a:off x="12990243" y="765601"/>
            <a:ext cx="5297700" cy="425400"/>
          </a:xfrm>
          <a:prstGeom prst="rect">
            <a:avLst/>
          </a:prstGeom>
          <a:solidFill>
            <a:srgbClr val="9E6CFF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1" name="Google Shape;311;p48"/>
          <p:cNvSpPr/>
          <p:nvPr/>
        </p:nvSpPr>
        <p:spPr>
          <a:xfrm>
            <a:off x="16295323" y="174275"/>
            <a:ext cx="1992600" cy="155400"/>
          </a:xfrm>
          <a:prstGeom prst="rect">
            <a:avLst/>
          </a:prstGeom>
          <a:solidFill>
            <a:srgbClr val="05192D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2" name="Google Shape;312;p48"/>
          <p:cNvSpPr/>
          <p:nvPr/>
        </p:nvSpPr>
        <p:spPr>
          <a:xfrm>
            <a:off x="11836125" y="508650"/>
            <a:ext cx="5226600" cy="78000"/>
          </a:xfrm>
          <a:prstGeom prst="rect">
            <a:avLst/>
          </a:prstGeom>
          <a:solidFill>
            <a:srgbClr val="FCCE0D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3" name="Google Shape;313;p48"/>
          <p:cNvSpPr/>
          <p:nvPr/>
        </p:nvSpPr>
        <p:spPr>
          <a:xfrm>
            <a:off x="14357250" y="1196100"/>
            <a:ext cx="3930300" cy="425400"/>
          </a:xfrm>
          <a:prstGeom prst="rect">
            <a:avLst/>
          </a:prstGeom>
          <a:solidFill>
            <a:srgbClr val="05192D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4" name="Google Shape;314;p48"/>
          <p:cNvSpPr/>
          <p:nvPr/>
        </p:nvSpPr>
        <p:spPr>
          <a:xfrm>
            <a:off x="15784876" y="7817850"/>
            <a:ext cx="2502600" cy="808500"/>
          </a:xfrm>
          <a:prstGeom prst="rect">
            <a:avLst/>
          </a:prstGeom>
          <a:solidFill>
            <a:srgbClr val="05192D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5" name="Google Shape;315;p48"/>
          <p:cNvSpPr/>
          <p:nvPr/>
        </p:nvSpPr>
        <p:spPr>
          <a:xfrm>
            <a:off x="14438250" y="8626350"/>
            <a:ext cx="3849300" cy="425400"/>
          </a:xfrm>
          <a:prstGeom prst="rect">
            <a:avLst/>
          </a:prstGeom>
          <a:solidFill>
            <a:srgbClr val="7933FF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6" name="Google Shape;316;p48"/>
          <p:cNvSpPr/>
          <p:nvPr/>
        </p:nvSpPr>
        <p:spPr>
          <a:xfrm>
            <a:off x="14438248" y="9329336"/>
            <a:ext cx="1992600" cy="155400"/>
          </a:xfrm>
          <a:prstGeom prst="rect">
            <a:avLst/>
          </a:prstGeom>
          <a:solidFill>
            <a:srgbClr val="FCCE0D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7" name="Google Shape;317;p48"/>
          <p:cNvSpPr/>
          <p:nvPr/>
        </p:nvSpPr>
        <p:spPr>
          <a:xfrm>
            <a:off x="12512268" y="9907575"/>
            <a:ext cx="4455600" cy="78000"/>
          </a:xfrm>
          <a:prstGeom prst="rect">
            <a:avLst/>
          </a:prstGeom>
          <a:solidFill>
            <a:srgbClr val="05192D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18" name="Google Shape;318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20525" y="3554400"/>
            <a:ext cx="2147875" cy="459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515379" y="9451000"/>
            <a:ext cx="467424" cy="60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48"/>
          <p:cNvPicPr preferRelativeResize="0"/>
          <p:nvPr/>
        </p:nvPicPr>
        <p:blipFill rotWithShape="1">
          <a:blip r:embed="rId6">
            <a:alphaModFix/>
          </a:blip>
          <a:srcRect b="-630779" l="73180" r="-73180" t="630779"/>
          <a:stretch/>
        </p:blipFill>
        <p:spPr>
          <a:xfrm>
            <a:off x="6400822" y="9626075"/>
            <a:ext cx="1100150" cy="283627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48"/>
          <p:cNvSpPr txBox="1"/>
          <p:nvPr/>
        </p:nvSpPr>
        <p:spPr>
          <a:xfrm>
            <a:off x="576150" y="2086525"/>
            <a:ext cx="7254300" cy="204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9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6000">
                <a:solidFill>
                  <a:srgbClr val="7933FF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Hands-on</a:t>
            </a:r>
            <a:r>
              <a:rPr lang="en" sz="6000">
                <a:solidFill>
                  <a:srgbClr val="05192D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 </a:t>
            </a:r>
            <a:r>
              <a:rPr lang="en" sz="6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skill building</a:t>
            </a:r>
            <a:endParaRPr sz="6000">
              <a:solidFill>
                <a:srgbClr val="03EF62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grpSp>
        <p:nvGrpSpPr>
          <p:cNvPr id="322" name="Google Shape;322;p48"/>
          <p:cNvGrpSpPr/>
          <p:nvPr/>
        </p:nvGrpSpPr>
        <p:grpSpPr>
          <a:xfrm>
            <a:off x="856350" y="4514700"/>
            <a:ext cx="6076950" cy="2999493"/>
            <a:chOff x="856350" y="5124300"/>
            <a:chExt cx="6076950" cy="2999493"/>
          </a:xfrm>
        </p:grpSpPr>
        <p:grpSp>
          <p:nvGrpSpPr>
            <p:cNvPr id="323" name="Google Shape;323;p48"/>
            <p:cNvGrpSpPr/>
            <p:nvPr/>
          </p:nvGrpSpPr>
          <p:grpSpPr>
            <a:xfrm>
              <a:off x="2577258" y="7728310"/>
              <a:ext cx="1204503" cy="319293"/>
              <a:chOff x="19723125" y="6062565"/>
              <a:chExt cx="2012200" cy="533400"/>
            </a:xfrm>
          </p:grpSpPr>
          <p:pic>
            <p:nvPicPr>
              <p:cNvPr id="324" name="Google Shape;324;p48"/>
              <p:cNvPicPr preferRelativeResize="0"/>
              <p:nvPr/>
            </p:nvPicPr>
            <p:blipFill>
              <a:blip r:embed="rId7">
                <a:alphaModFix/>
              </a:blip>
              <a:stretch>
                <a:fillRect/>
              </a:stretch>
            </p:blipFill>
            <p:spPr>
              <a:xfrm>
                <a:off x="19723125" y="6062565"/>
                <a:ext cx="609600" cy="5334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25" name="Google Shape;325;p48"/>
              <p:cNvPicPr preferRelativeResize="0"/>
              <p:nvPr/>
            </p:nvPicPr>
            <p:blipFill>
              <a:blip r:embed="rId8">
                <a:alphaModFix/>
              </a:blip>
              <a:stretch>
                <a:fillRect/>
              </a:stretch>
            </p:blipFill>
            <p:spPr>
              <a:xfrm>
                <a:off x="20494650" y="6140217"/>
                <a:ext cx="1240675" cy="37811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326" name="Google Shape;326;p48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4298168" y="7621450"/>
              <a:ext cx="774725" cy="5023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7" name="Google Shape;327;p48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5589300" y="7662725"/>
              <a:ext cx="1238528" cy="3193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28" name="Google Shape;328;p48"/>
            <p:cNvGrpSpPr/>
            <p:nvPr/>
          </p:nvGrpSpPr>
          <p:grpSpPr>
            <a:xfrm>
              <a:off x="856350" y="5124300"/>
              <a:ext cx="6076950" cy="2896532"/>
              <a:chOff x="856350" y="5124300"/>
              <a:chExt cx="6076950" cy="2896532"/>
            </a:xfrm>
          </p:grpSpPr>
          <p:pic>
            <p:nvPicPr>
              <p:cNvPr id="329" name="Google Shape;329;p48"/>
              <p:cNvPicPr preferRelativeResize="0"/>
              <p:nvPr/>
            </p:nvPicPr>
            <p:blipFill>
              <a:blip r:embed="rId10">
                <a:alphaModFix/>
              </a:blip>
              <a:stretch>
                <a:fillRect/>
              </a:stretch>
            </p:blipFill>
            <p:spPr>
              <a:xfrm>
                <a:off x="856350" y="7724413"/>
                <a:ext cx="1204500" cy="29641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30" name="Google Shape;330;p48"/>
              <p:cNvPicPr preferRelativeResize="0"/>
              <p:nvPr/>
            </p:nvPicPr>
            <p:blipFill>
              <a:blip r:embed="rId11">
                <a:alphaModFix/>
              </a:blip>
              <a:stretch>
                <a:fillRect/>
              </a:stretch>
            </p:blipFill>
            <p:spPr>
              <a:xfrm>
                <a:off x="856350" y="5124300"/>
                <a:ext cx="6076950" cy="215265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pic>
        <p:nvPicPr>
          <p:cNvPr id="331" name="Google Shape;331;p48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182375" y="5638800"/>
            <a:ext cx="952625" cy="161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48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498450" y="8052373"/>
            <a:ext cx="1204027" cy="2767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48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3089419" y="8006388"/>
            <a:ext cx="1080506" cy="368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48"/>
          <p:cNvPicPr preferRelativeResize="0"/>
          <p:nvPr/>
        </p:nvPicPr>
        <p:blipFill rotWithShape="1">
          <a:blip r:embed="rId15">
            <a:alphaModFix/>
          </a:blip>
          <a:srcRect b="0" l="31394" r="0" t="0"/>
          <a:stretch/>
        </p:blipFill>
        <p:spPr>
          <a:xfrm>
            <a:off x="4677826" y="7919298"/>
            <a:ext cx="1204026" cy="5054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515379" y="9451000"/>
            <a:ext cx="467424" cy="60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BF3"/>
        </a:solidFill>
      </p:bgPr>
    </p:bg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49"/>
          <p:cNvSpPr/>
          <p:nvPr/>
        </p:nvSpPr>
        <p:spPr>
          <a:xfrm>
            <a:off x="0" y="100"/>
            <a:ext cx="18288000" cy="10287000"/>
          </a:xfrm>
          <a:prstGeom prst="rect">
            <a:avLst/>
          </a:prstGeom>
          <a:solidFill>
            <a:srgbClr val="05192D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1" name="Google Shape;341;p49"/>
          <p:cNvSpPr txBox="1"/>
          <p:nvPr/>
        </p:nvSpPr>
        <p:spPr>
          <a:xfrm>
            <a:off x="459800" y="781050"/>
            <a:ext cx="16775400" cy="142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50" lIns="91450" spcFirstLastPara="1" rIns="91450" wrap="square" tIns="914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" sz="4800">
                <a:solidFill>
                  <a:srgbClr val="13DA63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DataCamp: </a:t>
            </a:r>
            <a:r>
              <a:rPr lang="en" sz="4800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Seamless, hands-on data training </a:t>
            </a:r>
            <a:endParaRPr b="0" i="0" sz="4800" u="none" cap="none" strike="noStrike">
              <a:solidFill>
                <a:srgbClr val="FFFFFF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342" name="Google Shape;342;p49"/>
          <p:cNvSpPr txBox="1"/>
          <p:nvPr/>
        </p:nvSpPr>
        <p:spPr>
          <a:xfrm>
            <a:off x="10097425" y="2977000"/>
            <a:ext cx="8607000" cy="665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50" lIns="91450" spcFirstLastPara="1" rIns="91450" wrap="square" tIns="9145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" sz="3600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rPr>
              <a:t>AI-powered feedback</a:t>
            </a:r>
            <a:endParaRPr sz="3600">
              <a:solidFill>
                <a:schemeClr val="lt1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" sz="3600" u="none" cap="none" strike="noStrike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rPr>
              <a:t>No installation or download</a:t>
            </a:r>
            <a:endParaRPr b="0" i="0" sz="3600" u="none" cap="none" strike="noStrike">
              <a:solidFill>
                <a:schemeClr val="lt1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" sz="3600" u="none" cap="none" strike="noStrike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rPr>
              <a:t>Accessible from anywhere </a:t>
            </a:r>
            <a:endParaRPr b="0" i="0" sz="3600" u="none" cap="none" strike="noStrike">
              <a:solidFill>
                <a:schemeClr val="lt1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sz="3600">
              <a:solidFill>
                <a:schemeClr val="lt1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" sz="3600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rPr>
              <a:t>Practical Skill Application </a:t>
            </a:r>
            <a:endParaRPr sz="3600">
              <a:solidFill>
                <a:schemeClr val="lt1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pic>
        <p:nvPicPr>
          <p:cNvPr id="343" name="Google Shape;343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362974" y="9298600"/>
            <a:ext cx="467424" cy="6089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79350" y="3269800"/>
            <a:ext cx="7447296" cy="4189050"/>
          </a:xfrm>
          <a:prstGeom prst="rect">
            <a:avLst/>
          </a:prstGeom>
          <a:noFill/>
          <a:ln cap="flat" cmpd="sng" w="9525">
            <a:solidFill>
              <a:srgbClr val="05192D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45" name="Google Shape;345;p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439179" y="9374800"/>
            <a:ext cx="467424" cy="60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270104" y="9390650"/>
            <a:ext cx="474196" cy="6163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47" name="Google Shape;347;p49"/>
          <p:cNvGrpSpPr/>
          <p:nvPr/>
        </p:nvGrpSpPr>
        <p:grpSpPr>
          <a:xfrm>
            <a:off x="9181800" y="2944582"/>
            <a:ext cx="778800" cy="746400"/>
            <a:chOff x="9181800" y="3540575"/>
            <a:chExt cx="778800" cy="746400"/>
          </a:xfrm>
        </p:grpSpPr>
        <p:sp>
          <p:nvSpPr>
            <p:cNvPr id="348" name="Google Shape;348;p49"/>
            <p:cNvSpPr/>
            <p:nvPr/>
          </p:nvSpPr>
          <p:spPr>
            <a:xfrm>
              <a:off x="9181800" y="3540575"/>
              <a:ext cx="778800" cy="746400"/>
            </a:xfrm>
            <a:prstGeom prst="ellipse">
              <a:avLst/>
            </a:prstGeom>
            <a:solidFill>
              <a:srgbClr val="FF6EA9"/>
            </a:solidFill>
            <a:ln cap="flat" cmpd="sng" w="28575">
              <a:solidFill>
                <a:srgbClr val="05192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Arial"/>
                <a:buNone/>
              </a:pPr>
              <a:r>
                <a:t/>
              </a:r>
              <a:endParaRPr sz="2800"/>
            </a:p>
          </p:txBody>
        </p:sp>
        <p:pic>
          <p:nvPicPr>
            <p:cNvPr id="349" name="Google Shape;349;p49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9400251" y="3670700"/>
              <a:ext cx="358999" cy="466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50" name="Google Shape;350;p49"/>
          <p:cNvGrpSpPr/>
          <p:nvPr/>
        </p:nvGrpSpPr>
        <p:grpSpPr>
          <a:xfrm>
            <a:off x="9181800" y="4329438"/>
            <a:ext cx="778800" cy="746400"/>
            <a:chOff x="9181800" y="4922709"/>
            <a:chExt cx="778800" cy="746400"/>
          </a:xfrm>
        </p:grpSpPr>
        <p:sp>
          <p:nvSpPr>
            <p:cNvPr id="351" name="Google Shape;351;p49"/>
            <p:cNvSpPr/>
            <p:nvPr/>
          </p:nvSpPr>
          <p:spPr>
            <a:xfrm>
              <a:off x="9181800" y="4922709"/>
              <a:ext cx="778800" cy="746400"/>
            </a:xfrm>
            <a:prstGeom prst="ellipse">
              <a:avLst/>
            </a:prstGeom>
            <a:solidFill>
              <a:srgbClr val="FF6EA9"/>
            </a:solidFill>
            <a:ln cap="flat" cmpd="sng" w="28575">
              <a:solidFill>
                <a:srgbClr val="05192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Arial"/>
                <a:buNone/>
              </a:pPr>
              <a:r>
                <a:t/>
              </a:r>
              <a:endParaRPr sz="2800"/>
            </a:p>
          </p:txBody>
        </p:sp>
        <p:pic>
          <p:nvPicPr>
            <p:cNvPr id="352" name="Google Shape;352;p49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9391701" y="5062700"/>
              <a:ext cx="358999" cy="466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53" name="Google Shape;353;p49"/>
          <p:cNvGrpSpPr/>
          <p:nvPr/>
        </p:nvGrpSpPr>
        <p:grpSpPr>
          <a:xfrm>
            <a:off x="9105600" y="5695243"/>
            <a:ext cx="778800" cy="746400"/>
            <a:chOff x="9181800" y="6152443"/>
            <a:chExt cx="778800" cy="746400"/>
          </a:xfrm>
        </p:grpSpPr>
        <p:sp>
          <p:nvSpPr>
            <p:cNvPr id="354" name="Google Shape;354;p49"/>
            <p:cNvSpPr/>
            <p:nvPr/>
          </p:nvSpPr>
          <p:spPr>
            <a:xfrm>
              <a:off x="9181800" y="6152443"/>
              <a:ext cx="778800" cy="746400"/>
            </a:xfrm>
            <a:prstGeom prst="ellipse">
              <a:avLst/>
            </a:prstGeom>
            <a:solidFill>
              <a:srgbClr val="FF6EA9"/>
            </a:solidFill>
            <a:ln cap="flat" cmpd="sng" w="28575">
              <a:solidFill>
                <a:srgbClr val="05192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Arial"/>
                <a:buNone/>
              </a:pPr>
              <a:r>
                <a:t/>
              </a:r>
              <a:endParaRPr sz="2800"/>
            </a:p>
          </p:txBody>
        </p:sp>
        <p:pic>
          <p:nvPicPr>
            <p:cNvPr id="355" name="Google Shape;355;p49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9400251" y="6304800"/>
              <a:ext cx="358999" cy="466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56" name="Google Shape;356;p49"/>
          <p:cNvGrpSpPr/>
          <p:nvPr/>
        </p:nvGrpSpPr>
        <p:grpSpPr>
          <a:xfrm>
            <a:off x="9105600" y="7080450"/>
            <a:ext cx="778800" cy="746400"/>
            <a:chOff x="9181800" y="6152443"/>
            <a:chExt cx="778800" cy="746400"/>
          </a:xfrm>
        </p:grpSpPr>
        <p:sp>
          <p:nvSpPr>
            <p:cNvPr id="357" name="Google Shape;357;p49"/>
            <p:cNvSpPr/>
            <p:nvPr/>
          </p:nvSpPr>
          <p:spPr>
            <a:xfrm>
              <a:off x="9181800" y="6152443"/>
              <a:ext cx="778800" cy="746400"/>
            </a:xfrm>
            <a:prstGeom prst="ellipse">
              <a:avLst/>
            </a:prstGeom>
            <a:solidFill>
              <a:srgbClr val="FF6EA9"/>
            </a:solidFill>
            <a:ln cap="flat" cmpd="sng" w="28575">
              <a:solidFill>
                <a:srgbClr val="05192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Arial"/>
                <a:buNone/>
              </a:pPr>
              <a:r>
                <a:t/>
              </a:r>
              <a:endParaRPr sz="2800"/>
            </a:p>
          </p:txBody>
        </p:sp>
        <p:pic>
          <p:nvPicPr>
            <p:cNvPr id="358" name="Google Shape;358;p49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9400251" y="6304800"/>
              <a:ext cx="358999" cy="4666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7F3EB"/>
        </a:solidFill>
      </p:bgPr>
    </p:bg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50"/>
          <p:cNvSpPr/>
          <p:nvPr/>
        </p:nvSpPr>
        <p:spPr>
          <a:xfrm flipH="1">
            <a:off x="0" y="0"/>
            <a:ext cx="18288000" cy="10287000"/>
          </a:xfrm>
          <a:prstGeom prst="rect">
            <a:avLst/>
          </a:prstGeom>
          <a:solidFill>
            <a:srgbClr val="05192D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64" name="Google Shape;364;p50"/>
          <p:cNvPicPr preferRelativeResize="0"/>
          <p:nvPr/>
        </p:nvPicPr>
        <p:blipFill rotWithShape="1">
          <a:blip r:embed="rId3">
            <a:alphaModFix/>
          </a:blip>
          <a:srcRect b="0" l="23100" r="-23100" t="0"/>
          <a:stretch/>
        </p:blipFill>
        <p:spPr>
          <a:xfrm flipH="1">
            <a:off x="12275725" y="2898599"/>
            <a:ext cx="4339748" cy="4770726"/>
          </a:xfrm>
          <a:prstGeom prst="rect">
            <a:avLst/>
          </a:prstGeom>
          <a:noFill/>
          <a:ln>
            <a:noFill/>
          </a:ln>
        </p:spPr>
      </p:pic>
      <p:sp>
        <p:nvSpPr>
          <p:cNvPr id="365" name="Google Shape;365;p50"/>
          <p:cNvSpPr txBox="1"/>
          <p:nvPr/>
        </p:nvSpPr>
        <p:spPr>
          <a:xfrm>
            <a:off x="791400" y="540075"/>
            <a:ext cx="16400400" cy="98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800"/>
              </a:spcAft>
              <a:buNone/>
            </a:pPr>
            <a:r>
              <a:rPr lang="en" sz="46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Our Approach</a:t>
            </a:r>
            <a:endParaRPr sz="4600">
              <a:solidFill>
                <a:srgbClr val="13DA63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pic>
        <p:nvPicPr>
          <p:cNvPr id="366" name="Google Shape;366;p50"/>
          <p:cNvPicPr preferRelativeResize="0"/>
          <p:nvPr/>
        </p:nvPicPr>
        <p:blipFill rotWithShape="1">
          <a:blip r:embed="rId4">
            <a:alphaModFix/>
          </a:blip>
          <a:srcRect b="15315" l="13859" r="13386" t="15322"/>
          <a:stretch/>
        </p:blipFill>
        <p:spPr>
          <a:xfrm>
            <a:off x="1143000" y="3279600"/>
            <a:ext cx="8896349" cy="4770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5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123324" y="4607026"/>
            <a:ext cx="4163952" cy="2342174"/>
          </a:xfrm>
          <a:prstGeom prst="rect">
            <a:avLst/>
          </a:prstGeom>
          <a:noFill/>
          <a:ln cap="flat" cmpd="sng" w="9525">
            <a:solidFill>
              <a:srgbClr val="05192D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68" name="Google Shape;368;p5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123325" y="1646451"/>
            <a:ext cx="4163952" cy="2342220"/>
          </a:xfrm>
          <a:prstGeom prst="rect">
            <a:avLst/>
          </a:prstGeom>
          <a:noFill/>
          <a:ln cap="flat" cmpd="sng" w="9525">
            <a:solidFill>
              <a:srgbClr val="05192D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69" name="Google Shape;369;p5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2123325" y="7408175"/>
            <a:ext cx="4163952" cy="2358375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Google Shape;370;p50"/>
          <p:cNvSpPr txBox="1"/>
          <p:nvPr/>
        </p:nvSpPr>
        <p:spPr>
          <a:xfrm>
            <a:off x="-1551600" y="8202603"/>
            <a:ext cx="135426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solidFill>
                  <a:srgbClr val="13DA63"/>
                </a:solidFill>
                <a:latin typeface="Poppins"/>
                <a:ea typeface="Poppins"/>
                <a:cs typeface="Poppins"/>
                <a:sym typeface="Poppins"/>
              </a:rPr>
              <a:t>Result: </a:t>
            </a:r>
            <a:r>
              <a:rPr lang="en" sz="3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6x higher completion rates</a:t>
            </a:r>
            <a:endParaRPr sz="3800">
              <a:solidFill>
                <a:srgbClr val="13DA63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371" name="Google Shape;371;p5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7439179" y="9374800"/>
            <a:ext cx="467424" cy="60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5192D"/>
        </a:solidFill>
      </p:bgPr>
    </p:bg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51"/>
          <p:cNvSpPr/>
          <p:nvPr/>
        </p:nvSpPr>
        <p:spPr>
          <a:xfrm>
            <a:off x="1400900" y="2633200"/>
            <a:ext cx="6405600" cy="4743000"/>
          </a:xfrm>
          <a:prstGeom prst="rect">
            <a:avLst/>
          </a:prstGeom>
          <a:solidFill>
            <a:srgbClr val="03BDFC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5192D"/>
              </a:solidFill>
            </a:endParaRPr>
          </a:p>
        </p:txBody>
      </p:sp>
      <p:sp>
        <p:nvSpPr>
          <p:cNvPr id="377" name="Google Shape;377;p51"/>
          <p:cNvSpPr txBox="1"/>
          <p:nvPr>
            <p:ph idx="1" type="subTitle"/>
          </p:nvPr>
        </p:nvSpPr>
        <p:spPr>
          <a:xfrm>
            <a:off x="2149400" y="3257450"/>
            <a:ext cx="4908600" cy="17946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1. Prescribed </a:t>
            </a:r>
            <a:endParaRPr sz="4200">
              <a:solidFill>
                <a:schemeClr val="dk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Assessments </a:t>
            </a:r>
            <a:endParaRPr sz="4200">
              <a:solidFill>
                <a:schemeClr val="dk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378" name="Google Shape;378;p51"/>
          <p:cNvSpPr txBox="1"/>
          <p:nvPr>
            <p:ph idx="2" type="body"/>
          </p:nvPr>
        </p:nvSpPr>
        <p:spPr>
          <a:xfrm>
            <a:off x="2149400" y="5328600"/>
            <a:ext cx="4908600" cy="16857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Prescribe 2-4 assessments per Persona based on relevancy </a:t>
            </a:r>
            <a:endParaRPr sz="25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379" name="Google Shape;379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362979" y="9298600"/>
            <a:ext cx="467424" cy="60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393150" y="1257850"/>
            <a:ext cx="5894375" cy="7493702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Google Shape;381;p51"/>
          <p:cNvSpPr/>
          <p:nvPr/>
        </p:nvSpPr>
        <p:spPr>
          <a:xfrm>
            <a:off x="1102000" y="2455231"/>
            <a:ext cx="1050900" cy="1050900"/>
          </a:xfrm>
          <a:prstGeom prst="ellipse">
            <a:avLst/>
          </a:prstGeom>
          <a:solidFill>
            <a:srgbClr val="06BDFC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82" name="Google Shape;382;p5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95604" y="2715000"/>
            <a:ext cx="663700" cy="5313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5192D"/>
        </a:solidFill>
      </p:bgPr>
    </p:bg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52"/>
          <p:cNvSpPr/>
          <p:nvPr/>
        </p:nvSpPr>
        <p:spPr>
          <a:xfrm>
            <a:off x="1400900" y="2633200"/>
            <a:ext cx="6405600" cy="4743000"/>
          </a:xfrm>
          <a:prstGeom prst="rect">
            <a:avLst/>
          </a:prstGeom>
          <a:solidFill>
            <a:srgbClr val="FCCE0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5192D"/>
              </a:solidFill>
            </a:endParaRPr>
          </a:p>
        </p:txBody>
      </p:sp>
      <p:sp>
        <p:nvSpPr>
          <p:cNvPr id="388" name="Google Shape;388;p52"/>
          <p:cNvSpPr txBox="1"/>
          <p:nvPr>
            <p:ph idx="1" type="subTitle"/>
          </p:nvPr>
        </p:nvSpPr>
        <p:spPr>
          <a:xfrm>
            <a:off x="2149400" y="3257450"/>
            <a:ext cx="5846100" cy="17946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2. [Customer name]Skills Proficiency Analysis</a:t>
            </a:r>
            <a:endParaRPr sz="4000">
              <a:solidFill>
                <a:schemeClr val="dk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00">
              <a:solidFill>
                <a:schemeClr val="dk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389" name="Google Shape;389;p52"/>
          <p:cNvSpPr txBox="1"/>
          <p:nvPr>
            <p:ph idx="2" type="body"/>
          </p:nvPr>
        </p:nvSpPr>
        <p:spPr>
          <a:xfrm>
            <a:off x="2149400" y="5328600"/>
            <a:ext cx="5231700" cy="16857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Measure [customer name] employees’ skills against other DataCamp learners</a:t>
            </a:r>
            <a:endParaRPr sz="25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390" name="Google Shape;390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362979" y="9298600"/>
            <a:ext cx="467424" cy="60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202525" y="3794816"/>
            <a:ext cx="6405600" cy="54063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52"/>
          <p:cNvPicPr preferRelativeResize="0"/>
          <p:nvPr/>
        </p:nvPicPr>
        <p:blipFill rotWithShape="1">
          <a:blip r:embed="rId5">
            <a:alphaModFix/>
          </a:blip>
          <a:srcRect b="4027" l="2214" r="2319" t="5252"/>
          <a:stretch/>
        </p:blipFill>
        <p:spPr>
          <a:xfrm>
            <a:off x="10344150" y="857250"/>
            <a:ext cx="6115049" cy="2571750"/>
          </a:xfrm>
          <a:prstGeom prst="rect">
            <a:avLst/>
          </a:prstGeom>
          <a:noFill/>
          <a:ln>
            <a:noFill/>
          </a:ln>
        </p:spPr>
      </p:pic>
      <p:sp>
        <p:nvSpPr>
          <p:cNvPr id="393" name="Google Shape;393;p52"/>
          <p:cNvSpPr/>
          <p:nvPr/>
        </p:nvSpPr>
        <p:spPr>
          <a:xfrm rot="5400000">
            <a:off x="13309950" y="3257450"/>
            <a:ext cx="354900" cy="354900"/>
          </a:xfrm>
          <a:prstGeom prst="chevron">
            <a:avLst>
              <a:gd fmla="val 50000" name="adj"/>
            </a:avLst>
          </a:prstGeom>
          <a:noFill/>
          <a:ln cap="flat" cmpd="sng" w="76200">
            <a:solidFill>
              <a:srgbClr val="03EF6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4" name="Google Shape;394;p52"/>
          <p:cNvSpPr/>
          <p:nvPr/>
        </p:nvSpPr>
        <p:spPr>
          <a:xfrm>
            <a:off x="1022300" y="2302831"/>
            <a:ext cx="1050900" cy="1050900"/>
          </a:xfrm>
          <a:prstGeom prst="ellipse">
            <a:avLst/>
          </a:prstGeom>
          <a:solidFill>
            <a:srgbClr val="FCCE0D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95" name="Google Shape;395;p5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12099" y="2421373"/>
            <a:ext cx="871267" cy="8138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5192D"/>
        </a:solidFill>
      </p:bgPr>
    </p:bg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53"/>
          <p:cNvSpPr/>
          <p:nvPr/>
        </p:nvSpPr>
        <p:spPr>
          <a:xfrm>
            <a:off x="1400900" y="2633200"/>
            <a:ext cx="6405600" cy="4743000"/>
          </a:xfrm>
          <a:prstGeom prst="rect">
            <a:avLst/>
          </a:prstGeom>
          <a:solidFill>
            <a:srgbClr val="FF6EA9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5192D"/>
              </a:solidFill>
            </a:endParaRPr>
          </a:p>
        </p:txBody>
      </p:sp>
      <p:sp>
        <p:nvSpPr>
          <p:cNvPr id="401" name="Google Shape;401;p53"/>
          <p:cNvSpPr txBox="1"/>
          <p:nvPr>
            <p:ph idx="1" type="subTitle"/>
          </p:nvPr>
        </p:nvSpPr>
        <p:spPr>
          <a:xfrm>
            <a:off x="2149400" y="3257450"/>
            <a:ext cx="4908600" cy="17946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3. Create Curated Learning Paths</a:t>
            </a:r>
            <a:endParaRPr sz="4200">
              <a:solidFill>
                <a:schemeClr val="dk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200">
              <a:solidFill>
                <a:schemeClr val="dk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200">
              <a:solidFill>
                <a:schemeClr val="dk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200">
              <a:solidFill>
                <a:schemeClr val="dk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402" name="Google Shape;402;p53"/>
          <p:cNvSpPr txBox="1"/>
          <p:nvPr>
            <p:ph idx="2" type="body"/>
          </p:nvPr>
        </p:nvSpPr>
        <p:spPr>
          <a:xfrm>
            <a:off x="2149400" y="5176200"/>
            <a:ext cx="5481000" cy="16857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Build and deliver </a:t>
            </a:r>
            <a:r>
              <a:rPr lang="en" sz="25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[customer name] </a:t>
            </a:r>
            <a:r>
              <a:rPr lang="en" sz="25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focused learning paths according to skill gaps </a:t>
            </a:r>
            <a:endParaRPr sz="25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403" name="Google Shape;403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362979" y="9298600"/>
            <a:ext cx="467424" cy="607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04" name="Google Shape;404;p53"/>
          <p:cNvGrpSpPr/>
          <p:nvPr/>
        </p:nvGrpSpPr>
        <p:grpSpPr>
          <a:xfrm>
            <a:off x="13353927" y="3391176"/>
            <a:ext cx="2952790" cy="3049779"/>
            <a:chOff x="2744034" y="1146343"/>
            <a:chExt cx="1827900" cy="2399700"/>
          </a:xfrm>
        </p:grpSpPr>
        <p:sp>
          <p:nvSpPr>
            <p:cNvPr id="405" name="Google Shape;405;p53"/>
            <p:cNvSpPr/>
            <p:nvPr/>
          </p:nvSpPr>
          <p:spPr>
            <a:xfrm rot="-5400000">
              <a:off x="2458134" y="1432243"/>
              <a:ext cx="2399700" cy="1827900"/>
            </a:xfrm>
            <a:prstGeom prst="rightArrowCallout">
              <a:avLst>
                <a:gd fmla="val 9283" name="adj1"/>
                <a:gd fmla="val 13570" name="adj2"/>
                <a:gd fmla="val 16082" name="adj3"/>
                <a:gd fmla="val 81236" name="adj4"/>
              </a:avLst>
            </a:prstGeom>
            <a:solidFill>
              <a:srgbClr val="D686E4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6" name="Google Shape;406;p53"/>
            <p:cNvSpPr/>
            <p:nvPr/>
          </p:nvSpPr>
          <p:spPr>
            <a:xfrm flipH="1">
              <a:off x="2832600" y="1686400"/>
              <a:ext cx="1649400" cy="1769700"/>
            </a:xfrm>
            <a:prstGeom prst="snip1Rect">
              <a:avLst>
                <a:gd fmla="val 0" name="adj"/>
              </a:avLst>
            </a:prstGeom>
            <a:solidFill>
              <a:srgbClr val="701C7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7" name="Google Shape;407;p53"/>
            <p:cNvSpPr txBox="1"/>
            <p:nvPr/>
          </p:nvSpPr>
          <p:spPr>
            <a:xfrm>
              <a:off x="2919284" y="1855485"/>
              <a:ext cx="1515600" cy="1476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82850" lIns="182850" spcFirstLastPara="1" rIns="182850" wrap="square" tIns="182850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3200"/>
                </a:spcAft>
                <a:buNone/>
              </a:pPr>
              <a:r>
                <a:rPr lang="en" sz="1600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Assess skills on an individual basis via (a) Skills Assessments &amp; (b) Precision Learning (next slide)</a:t>
              </a:r>
              <a:endParaRPr sz="16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grpSp>
        <p:nvGrpSpPr>
          <p:cNvPr id="408" name="Google Shape;408;p53"/>
          <p:cNvGrpSpPr/>
          <p:nvPr/>
        </p:nvGrpSpPr>
        <p:grpSpPr>
          <a:xfrm>
            <a:off x="10382392" y="3964512"/>
            <a:ext cx="2971587" cy="3049779"/>
            <a:chOff x="4572084" y="1597469"/>
            <a:chExt cx="1839536" cy="2399700"/>
          </a:xfrm>
        </p:grpSpPr>
        <p:sp>
          <p:nvSpPr>
            <p:cNvPr id="409" name="Google Shape;409;p53"/>
            <p:cNvSpPr/>
            <p:nvPr/>
          </p:nvSpPr>
          <p:spPr>
            <a:xfrm rot="5400000">
              <a:off x="4286184" y="1883369"/>
              <a:ext cx="2399700" cy="1827900"/>
            </a:xfrm>
            <a:prstGeom prst="rightArrowCallout">
              <a:avLst>
                <a:gd fmla="val 9283" name="adj1"/>
                <a:gd fmla="val 13570" name="adj2"/>
                <a:gd fmla="val 16082" name="adj3"/>
                <a:gd fmla="val 81236" name="adj4"/>
              </a:avLst>
            </a:prstGeom>
            <a:solidFill>
              <a:srgbClr val="551561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0" name="Google Shape;410;p53"/>
            <p:cNvSpPr/>
            <p:nvPr/>
          </p:nvSpPr>
          <p:spPr>
            <a:xfrm flipH="1" rot="10800000">
              <a:off x="4662018" y="1687411"/>
              <a:ext cx="1649400" cy="1769700"/>
            </a:xfrm>
            <a:prstGeom prst="snip1Rect">
              <a:avLst>
                <a:gd fmla="val 0" name="adj"/>
              </a:avLst>
            </a:prstGeom>
            <a:solidFill>
              <a:srgbClr val="701C7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1" name="Google Shape;411;p53"/>
            <p:cNvSpPr txBox="1"/>
            <p:nvPr/>
          </p:nvSpPr>
          <p:spPr>
            <a:xfrm>
              <a:off x="4662020" y="1795528"/>
              <a:ext cx="1749600" cy="1476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82850" lIns="182850" spcFirstLastPara="1" rIns="182850" wrap="square" tIns="182850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3200"/>
                </a:spcAft>
                <a:buNone/>
              </a:pPr>
              <a:r>
                <a:rPr lang="en" sz="1600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Defining recommendations based on conversations between DataCamp Experts and [customer name] leaders </a:t>
              </a:r>
              <a:endParaRPr sz="16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sp>
        <p:nvSpPr>
          <p:cNvPr id="412" name="Google Shape;412;p53"/>
          <p:cNvSpPr txBox="1"/>
          <p:nvPr/>
        </p:nvSpPr>
        <p:spPr>
          <a:xfrm>
            <a:off x="10358800" y="3391175"/>
            <a:ext cx="2952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13DA63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TOP-DOWN</a:t>
            </a:r>
            <a:endParaRPr sz="1800">
              <a:solidFill>
                <a:srgbClr val="13DA63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413" name="Google Shape;413;p53"/>
          <p:cNvSpPr txBox="1"/>
          <p:nvPr/>
        </p:nvSpPr>
        <p:spPr>
          <a:xfrm>
            <a:off x="13353875" y="6552600"/>
            <a:ext cx="2952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13DA63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BOTTOM-UP</a:t>
            </a:r>
            <a:endParaRPr sz="1800">
              <a:solidFill>
                <a:srgbClr val="13DA63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414" name="Google Shape;414;p53"/>
          <p:cNvSpPr/>
          <p:nvPr/>
        </p:nvSpPr>
        <p:spPr>
          <a:xfrm>
            <a:off x="909350" y="2112331"/>
            <a:ext cx="1050900" cy="1050900"/>
          </a:xfrm>
          <a:prstGeom prst="ellipse">
            <a:avLst/>
          </a:prstGeom>
          <a:solidFill>
            <a:srgbClr val="FF6EA9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15" name="Google Shape;415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81114" y="2357611"/>
            <a:ext cx="663700" cy="56033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" name="Google Shape;416;p5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516676" y="380675"/>
            <a:ext cx="4627302" cy="2898849"/>
          </a:xfrm>
          <a:prstGeom prst="rect">
            <a:avLst/>
          </a:prstGeom>
          <a:noFill/>
          <a:ln cap="flat" cmpd="sng" w="9525">
            <a:solidFill>
              <a:schemeClr val="accent1"/>
            </a:solidFill>
            <a:prstDash val="dash"/>
            <a:round/>
            <a:headEnd len="sm" w="sm" type="none"/>
            <a:tailEnd len="sm" w="sm" type="none"/>
          </a:ln>
        </p:spPr>
      </p:pic>
      <p:pic>
        <p:nvPicPr>
          <p:cNvPr id="417" name="Google Shape;417;p5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930875" y="7152025"/>
            <a:ext cx="560400" cy="5604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418" name="Google Shape;418;p5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2618038" y="7152025"/>
            <a:ext cx="560400" cy="5604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419" name="Google Shape;419;p5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635510" y="7178115"/>
            <a:ext cx="508200" cy="5082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420" name="Google Shape;420;p5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1295892" y="7178115"/>
            <a:ext cx="508200" cy="5082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5192D"/>
        </a:solidFill>
      </p:bgPr>
    </p:bg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54"/>
          <p:cNvSpPr/>
          <p:nvPr/>
        </p:nvSpPr>
        <p:spPr>
          <a:xfrm>
            <a:off x="14381125" y="2263950"/>
            <a:ext cx="3273300" cy="11412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6" name="Google Shape;426;p54"/>
          <p:cNvSpPr/>
          <p:nvPr/>
        </p:nvSpPr>
        <p:spPr>
          <a:xfrm>
            <a:off x="9713975" y="6528700"/>
            <a:ext cx="3273300" cy="11412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7" name="Google Shape;427;p54"/>
          <p:cNvSpPr/>
          <p:nvPr/>
        </p:nvSpPr>
        <p:spPr>
          <a:xfrm>
            <a:off x="9713975" y="4471300"/>
            <a:ext cx="3273300" cy="11412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8" name="Google Shape;428;p54"/>
          <p:cNvSpPr/>
          <p:nvPr/>
        </p:nvSpPr>
        <p:spPr>
          <a:xfrm>
            <a:off x="9713975" y="2261500"/>
            <a:ext cx="3273300" cy="11412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9" name="Google Shape;429;p54"/>
          <p:cNvSpPr/>
          <p:nvPr/>
        </p:nvSpPr>
        <p:spPr>
          <a:xfrm>
            <a:off x="1400900" y="2404600"/>
            <a:ext cx="6405600" cy="4743000"/>
          </a:xfrm>
          <a:prstGeom prst="rect">
            <a:avLst/>
          </a:prstGeom>
          <a:solidFill>
            <a:srgbClr val="9E6C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5192D"/>
              </a:solidFill>
            </a:endParaRPr>
          </a:p>
        </p:txBody>
      </p:sp>
      <p:sp>
        <p:nvSpPr>
          <p:cNvPr id="430" name="Google Shape;430;p54"/>
          <p:cNvSpPr txBox="1"/>
          <p:nvPr>
            <p:ph idx="1" type="subTitle"/>
          </p:nvPr>
        </p:nvSpPr>
        <p:spPr>
          <a:xfrm>
            <a:off x="2149400" y="3028850"/>
            <a:ext cx="4908600" cy="17946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3. DataCamp Certifications</a:t>
            </a:r>
            <a:endParaRPr sz="4200">
              <a:solidFill>
                <a:schemeClr val="dk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200">
              <a:solidFill>
                <a:schemeClr val="dk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200">
              <a:solidFill>
                <a:schemeClr val="dk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431" name="Google Shape;431;p54"/>
          <p:cNvSpPr txBox="1"/>
          <p:nvPr>
            <p:ph idx="2" type="body"/>
          </p:nvPr>
        </p:nvSpPr>
        <p:spPr>
          <a:xfrm>
            <a:off x="2149400" y="4719000"/>
            <a:ext cx="4908600" cy="16857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Verify and prove your skills are job-ready</a:t>
            </a:r>
            <a:endParaRPr sz="25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432" name="Google Shape;432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362979" y="9298600"/>
            <a:ext cx="467424" cy="607500"/>
          </a:xfrm>
          <a:prstGeom prst="rect">
            <a:avLst/>
          </a:prstGeom>
          <a:noFill/>
          <a:ln>
            <a:noFill/>
          </a:ln>
        </p:spPr>
      </p:pic>
      <p:sp>
        <p:nvSpPr>
          <p:cNvPr id="433" name="Google Shape;433;p54"/>
          <p:cNvSpPr/>
          <p:nvPr/>
        </p:nvSpPr>
        <p:spPr>
          <a:xfrm>
            <a:off x="866175" y="2150431"/>
            <a:ext cx="1050900" cy="1050900"/>
          </a:xfrm>
          <a:prstGeom prst="ellipse">
            <a:avLst/>
          </a:prstGeom>
          <a:solidFill>
            <a:srgbClr val="9E6CFF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34" name="Google Shape;434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17962" y="2040373"/>
            <a:ext cx="871267" cy="813817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Google Shape;435;p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713491" y="4457323"/>
            <a:ext cx="886968" cy="1146143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36" name="Google Shape;436;p5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381175" y="4495125"/>
            <a:ext cx="886968" cy="1155746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37" name="Google Shape;437;p54"/>
          <p:cNvSpPr txBox="1"/>
          <p:nvPr/>
        </p:nvSpPr>
        <p:spPr>
          <a:xfrm>
            <a:off x="14381125" y="4498350"/>
            <a:ext cx="32733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50" lIns="91450" spcFirstLastPara="1" rIns="91450" wrap="square" tIns="91450">
            <a:spAutoFit/>
          </a:bodyPr>
          <a:lstStyle/>
          <a:p>
            <a:pPr indent="0" lvl="0" marL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Professional </a:t>
            </a:r>
            <a:endParaRPr sz="24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(SQL + R or Python)</a:t>
            </a:r>
            <a:endParaRPr sz="24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38" name="Google Shape;438;p54"/>
          <p:cNvSpPr txBox="1"/>
          <p:nvPr/>
        </p:nvSpPr>
        <p:spPr>
          <a:xfrm>
            <a:off x="9724300" y="6528725"/>
            <a:ext cx="3273300" cy="114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50" lIns="91450" spcFirstLastPara="1" rIns="91450" wrap="square" tIns="91450">
            <a:noAutofit/>
          </a:bodyPr>
          <a:lstStyle/>
          <a:p>
            <a:pPr indent="0" lvl="0" marL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Associate </a:t>
            </a:r>
            <a:endParaRPr sz="24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(SQL only)</a:t>
            </a:r>
            <a:endParaRPr sz="24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439" name="Google Shape;439;p54"/>
          <p:cNvPicPr preferRelativeResize="0"/>
          <p:nvPr/>
        </p:nvPicPr>
        <p:blipFill rotWithShape="1">
          <a:blip r:embed="rId7">
            <a:alphaModFix/>
          </a:blip>
          <a:srcRect b="4011" l="0" r="6620" t="7052"/>
          <a:stretch/>
        </p:blipFill>
        <p:spPr>
          <a:xfrm>
            <a:off x="8752125" y="2245619"/>
            <a:ext cx="885650" cy="1141256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40" name="Google Shape;440;p5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3386141" y="2264300"/>
            <a:ext cx="885663" cy="1146150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41" name="Google Shape;441;p54"/>
          <p:cNvSpPr txBox="1"/>
          <p:nvPr/>
        </p:nvSpPr>
        <p:spPr>
          <a:xfrm>
            <a:off x="9724350" y="4428450"/>
            <a:ext cx="3273300" cy="130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50" lIns="91450" spcFirstLastPara="1" rIns="91450" wrap="square" tIns="91450">
            <a:noAutofit/>
          </a:bodyPr>
          <a:lstStyle/>
          <a:p>
            <a:pPr indent="0" lvl="0" marL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" sz="24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Associate </a:t>
            </a:r>
            <a:endParaRPr sz="24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" sz="24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(SQL + R or Python)</a:t>
            </a:r>
            <a:endParaRPr sz="18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sz="18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42" name="Google Shape;442;p54"/>
          <p:cNvSpPr txBox="1"/>
          <p:nvPr/>
        </p:nvSpPr>
        <p:spPr>
          <a:xfrm>
            <a:off x="14343025" y="2227350"/>
            <a:ext cx="3349500" cy="11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50" lIns="91450" spcFirstLastPara="1" rIns="91450" wrap="square" tIns="91450">
            <a:noAutofit/>
          </a:bodyPr>
          <a:lstStyle/>
          <a:p>
            <a:pPr indent="0" lvl="0" marL="0" marR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" sz="24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Professional</a:t>
            </a:r>
            <a:endParaRPr sz="24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" sz="24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(SQL + R or Python)</a:t>
            </a:r>
            <a:endParaRPr sz="24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443" name="Google Shape;443;p5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713491" y="6527425"/>
            <a:ext cx="886968" cy="1149310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44" name="Google Shape;444;p54"/>
          <p:cNvSpPr txBox="1"/>
          <p:nvPr/>
        </p:nvSpPr>
        <p:spPr>
          <a:xfrm>
            <a:off x="9637775" y="2251975"/>
            <a:ext cx="3349500" cy="130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50" lIns="91450" spcFirstLastPara="1" rIns="91450" wrap="square" tIns="91450">
            <a:noAutofit/>
          </a:bodyPr>
          <a:lstStyle/>
          <a:p>
            <a:pPr indent="0" lvl="0" marL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" sz="24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Associate</a:t>
            </a:r>
            <a:endParaRPr sz="24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" sz="24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(SQL + Python)</a:t>
            </a:r>
            <a:endParaRPr sz="18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sz="18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45" name="Google Shape;445;p54"/>
          <p:cNvSpPr txBox="1"/>
          <p:nvPr/>
        </p:nvSpPr>
        <p:spPr>
          <a:xfrm>
            <a:off x="14381125" y="6591400"/>
            <a:ext cx="32733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50" lIns="91450" spcFirstLastPara="1" rIns="91450" wrap="square" tIns="91450">
            <a:spAutoFit/>
          </a:bodyPr>
          <a:lstStyle/>
          <a:p>
            <a:pPr indent="0" lvl="0" marL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24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Professional </a:t>
            </a:r>
            <a:endParaRPr sz="24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24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(SQL + Python)</a:t>
            </a:r>
            <a:endParaRPr sz="24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46" name="Google Shape;446;p54"/>
          <p:cNvSpPr/>
          <p:nvPr/>
        </p:nvSpPr>
        <p:spPr>
          <a:xfrm>
            <a:off x="13385425" y="6506950"/>
            <a:ext cx="887100" cy="11847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7" name="Google Shape;447;p54"/>
          <p:cNvSpPr/>
          <p:nvPr/>
        </p:nvSpPr>
        <p:spPr>
          <a:xfrm>
            <a:off x="14381125" y="4397550"/>
            <a:ext cx="3273300" cy="11412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8" name="Google Shape;448;p54"/>
          <p:cNvSpPr/>
          <p:nvPr/>
        </p:nvSpPr>
        <p:spPr>
          <a:xfrm>
            <a:off x="14381125" y="6531150"/>
            <a:ext cx="3273300" cy="11412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9" name="Google Shape;449;p54"/>
          <p:cNvSpPr txBox="1"/>
          <p:nvPr/>
        </p:nvSpPr>
        <p:spPr>
          <a:xfrm>
            <a:off x="13375175" y="6871225"/>
            <a:ext cx="887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7933FF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SOON</a:t>
            </a:r>
            <a:endParaRPr sz="1800">
              <a:solidFill>
                <a:srgbClr val="7933FF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450" name="Google Shape;450;p54"/>
          <p:cNvSpPr/>
          <p:nvPr/>
        </p:nvSpPr>
        <p:spPr>
          <a:xfrm>
            <a:off x="8623325" y="1828325"/>
            <a:ext cx="4477500" cy="461700"/>
          </a:xfrm>
          <a:prstGeom prst="rect">
            <a:avLst/>
          </a:prstGeom>
          <a:solidFill>
            <a:srgbClr val="03BDFC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222222"/>
                </a:solidFill>
                <a:latin typeface="Poppins"/>
                <a:ea typeface="Poppins"/>
                <a:cs typeface="Poppins"/>
                <a:sym typeface="Poppins"/>
              </a:rPr>
              <a:t>Data Analyst Associate</a:t>
            </a:r>
            <a:endParaRPr b="1" sz="1800">
              <a:solidFill>
                <a:srgbClr val="22222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51" name="Google Shape;451;p54"/>
          <p:cNvSpPr/>
          <p:nvPr/>
        </p:nvSpPr>
        <p:spPr>
          <a:xfrm>
            <a:off x="13261304" y="1828325"/>
            <a:ext cx="4477200" cy="461700"/>
          </a:xfrm>
          <a:prstGeom prst="rect">
            <a:avLst/>
          </a:prstGeom>
          <a:solidFill>
            <a:srgbClr val="03BDFC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222222"/>
                </a:solidFill>
                <a:latin typeface="Poppins"/>
                <a:ea typeface="Poppins"/>
                <a:cs typeface="Poppins"/>
                <a:sym typeface="Poppins"/>
              </a:rPr>
              <a:t>Data Analyst Professional</a:t>
            </a:r>
            <a:endParaRPr b="1" sz="1800">
              <a:solidFill>
                <a:srgbClr val="22222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52" name="Google Shape;452;p54"/>
          <p:cNvSpPr/>
          <p:nvPr/>
        </p:nvSpPr>
        <p:spPr>
          <a:xfrm>
            <a:off x="8623325" y="4038125"/>
            <a:ext cx="4477500" cy="461700"/>
          </a:xfrm>
          <a:prstGeom prst="rect">
            <a:avLst/>
          </a:prstGeom>
          <a:solidFill>
            <a:srgbClr val="FCCE0D"/>
          </a:solidFill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222222"/>
                </a:solidFill>
                <a:latin typeface="Poppins"/>
                <a:ea typeface="Poppins"/>
                <a:cs typeface="Poppins"/>
                <a:sym typeface="Poppins"/>
              </a:rPr>
              <a:t>Data Scientist Associate</a:t>
            </a:r>
            <a:endParaRPr b="1" sz="1800">
              <a:solidFill>
                <a:srgbClr val="22222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53" name="Google Shape;453;p54"/>
          <p:cNvSpPr/>
          <p:nvPr/>
        </p:nvSpPr>
        <p:spPr>
          <a:xfrm>
            <a:off x="13261150" y="4038125"/>
            <a:ext cx="4477200" cy="461700"/>
          </a:xfrm>
          <a:prstGeom prst="rect">
            <a:avLst/>
          </a:prstGeom>
          <a:solidFill>
            <a:srgbClr val="FCCE0D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222222"/>
                </a:solidFill>
                <a:latin typeface="Poppins"/>
                <a:ea typeface="Poppins"/>
                <a:cs typeface="Poppins"/>
                <a:sym typeface="Poppins"/>
              </a:rPr>
              <a:t>Data Scientist Professional</a:t>
            </a:r>
            <a:endParaRPr b="1" sz="1800">
              <a:solidFill>
                <a:srgbClr val="22222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54" name="Google Shape;454;p54"/>
          <p:cNvSpPr/>
          <p:nvPr/>
        </p:nvSpPr>
        <p:spPr>
          <a:xfrm>
            <a:off x="8623325" y="6095525"/>
            <a:ext cx="4477500" cy="461700"/>
          </a:xfrm>
          <a:prstGeom prst="rect">
            <a:avLst/>
          </a:prstGeom>
          <a:solidFill>
            <a:srgbClr val="7933FF"/>
          </a:solidFill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Data Scientist Associate</a:t>
            </a:r>
            <a:endParaRPr b="1" sz="18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55" name="Google Shape;455;p54"/>
          <p:cNvSpPr/>
          <p:nvPr/>
        </p:nvSpPr>
        <p:spPr>
          <a:xfrm>
            <a:off x="13261150" y="6095525"/>
            <a:ext cx="4477200" cy="461700"/>
          </a:xfrm>
          <a:prstGeom prst="rect">
            <a:avLst/>
          </a:prstGeom>
          <a:solidFill>
            <a:srgbClr val="7933FF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Data Scientist Professional</a:t>
            </a:r>
            <a:endParaRPr b="1" sz="18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5192D"/>
        </a:solidFill>
      </p:bgPr>
    </p:bg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55"/>
          <p:cNvSpPr txBox="1"/>
          <p:nvPr/>
        </p:nvSpPr>
        <p:spPr>
          <a:xfrm>
            <a:off x="891000" y="4279125"/>
            <a:ext cx="16506000" cy="12405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3200"/>
              </a:spcAft>
              <a:buNone/>
            </a:pPr>
            <a:r>
              <a:rPr b="1" lang="en" sz="64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Case Studies</a:t>
            </a:r>
            <a:endParaRPr b="1" sz="4800">
              <a:solidFill>
                <a:srgbClr val="FFFFFF"/>
              </a:solidFill>
              <a:latin typeface="Exo 2"/>
              <a:ea typeface="Exo 2"/>
              <a:cs typeface="Exo 2"/>
              <a:sym typeface="Exo 2"/>
            </a:endParaRPr>
          </a:p>
        </p:txBody>
      </p:sp>
      <p:sp>
        <p:nvSpPr>
          <p:cNvPr id="461" name="Google Shape;461;p55"/>
          <p:cNvSpPr txBox="1"/>
          <p:nvPr/>
        </p:nvSpPr>
        <p:spPr>
          <a:xfrm>
            <a:off x="3530100" y="3038616"/>
            <a:ext cx="11227800" cy="12405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3200"/>
              </a:spcAft>
              <a:buNone/>
            </a:pPr>
            <a:r>
              <a:rPr b="1" lang="en" sz="6400">
                <a:solidFill>
                  <a:srgbClr val="03EF62"/>
                </a:solidFill>
                <a:latin typeface="Poppins"/>
                <a:ea typeface="Poppins"/>
                <a:cs typeface="Poppins"/>
                <a:sym typeface="Poppins"/>
              </a:rPr>
              <a:t>04</a:t>
            </a:r>
            <a:endParaRPr b="1" sz="4800">
              <a:solidFill>
                <a:srgbClr val="03EF62"/>
              </a:solidFill>
              <a:latin typeface="Exo 2"/>
              <a:ea typeface="Exo 2"/>
              <a:cs typeface="Exo 2"/>
              <a:sym typeface="Exo 2"/>
            </a:endParaRPr>
          </a:p>
        </p:txBody>
      </p:sp>
      <p:pic>
        <p:nvPicPr>
          <p:cNvPr id="462" name="Google Shape;462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6174" y="9434612"/>
            <a:ext cx="389614" cy="5120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BF3"/>
        </a:solidFill>
      </p:bgPr>
    </p:bg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8" name="Google Shape;468;p56"/>
          <p:cNvPicPr preferRelativeResize="0"/>
          <p:nvPr/>
        </p:nvPicPr>
        <p:blipFill rotWithShape="1">
          <a:blip r:embed="rId3">
            <a:alphaModFix/>
          </a:blip>
          <a:srcRect b="0" l="2168" r="7838" t="0"/>
          <a:stretch/>
        </p:blipFill>
        <p:spPr>
          <a:xfrm rot="-5400000">
            <a:off x="3807738" y="3414913"/>
            <a:ext cx="8363199" cy="3330124"/>
          </a:xfrm>
          <a:prstGeom prst="rect">
            <a:avLst/>
          </a:prstGeom>
          <a:noFill/>
          <a:ln>
            <a:noFill/>
          </a:ln>
        </p:spPr>
      </p:pic>
      <p:sp>
        <p:nvSpPr>
          <p:cNvPr id="469" name="Google Shape;469;p56"/>
          <p:cNvSpPr/>
          <p:nvPr/>
        </p:nvSpPr>
        <p:spPr>
          <a:xfrm>
            <a:off x="11292621" y="6943259"/>
            <a:ext cx="1657800" cy="1657800"/>
          </a:xfrm>
          <a:prstGeom prst="ellipse">
            <a:avLst/>
          </a:prstGeom>
          <a:solidFill>
            <a:srgbClr val="0C1626"/>
          </a:solidFill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0" name="Google Shape;470;p56"/>
          <p:cNvSpPr/>
          <p:nvPr/>
        </p:nvSpPr>
        <p:spPr>
          <a:xfrm>
            <a:off x="11315624" y="914250"/>
            <a:ext cx="1657800" cy="1657800"/>
          </a:xfrm>
          <a:prstGeom prst="ellipse">
            <a:avLst/>
          </a:prstGeom>
          <a:solidFill>
            <a:srgbClr val="0C1626"/>
          </a:solidFill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71" name="Google Shape;471;p56"/>
          <p:cNvGrpSpPr/>
          <p:nvPr/>
        </p:nvGrpSpPr>
        <p:grpSpPr>
          <a:xfrm>
            <a:off x="11315698" y="3662129"/>
            <a:ext cx="1657350" cy="1657350"/>
            <a:chOff x="2286001" y="4762500"/>
            <a:chExt cx="1104900" cy="1104900"/>
          </a:xfrm>
        </p:grpSpPr>
        <p:sp>
          <p:nvSpPr>
            <p:cNvPr id="472" name="Google Shape;472;p56"/>
            <p:cNvSpPr/>
            <p:nvPr/>
          </p:nvSpPr>
          <p:spPr>
            <a:xfrm>
              <a:off x="2286001" y="4762500"/>
              <a:ext cx="1104900" cy="1104900"/>
            </a:xfrm>
            <a:prstGeom prst="ellipse">
              <a:avLst/>
            </a:prstGeom>
            <a:solidFill>
              <a:srgbClr val="0C1626"/>
            </a:solidFill>
            <a:ln>
              <a:noFill/>
            </a:ln>
          </p:spPr>
          <p:txBody>
            <a:bodyPr anchorCtr="0" anchor="ctr" bIns="68550" lIns="137150" spcFirstLastPara="1" rIns="137150" wrap="square" tIns="6855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73" name="Google Shape;473;p56"/>
            <p:cNvGrpSpPr/>
            <p:nvPr/>
          </p:nvGrpSpPr>
          <p:grpSpPr>
            <a:xfrm>
              <a:off x="2751333" y="5470165"/>
              <a:ext cx="239809" cy="56713"/>
              <a:chOff x="2076490" y="3057581"/>
              <a:chExt cx="172811" cy="40869"/>
            </a:xfrm>
          </p:grpSpPr>
          <p:sp>
            <p:nvSpPr>
              <p:cNvPr id="474" name="Google Shape;474;p56"/>
              <p:cNvSpPr/>
              <p:nvPr/>
            </p:nvSpPr>
            <p:spPr>
              <a:xfrm>
                <a:off x="2076490" y="3057581"/>
                <a:ext cx="40869" cy="40869"/>
              </a:xfrm>
              <a:custGeom>
                <a:rect b="b" l="l" r="r" t="t"/>
                <a:pathLst>
                  <a:path extrusionOk="0" h="1287" w="1287">
                    <a:moveTo>
                      <a:pt x="643" y="346"/>
                    </a:moveTo>
                    <a:cubicBezTo>
                      <a:pt x="810" y="346"/>
                      <a:pt x="941" y="477"/>
                      <a:pt x="941" y="644"/>
                    </a:cubicBezTo>
                    <a:cubicBezTo>
                      <a:pt x="941" y="811"/>
                      <a:pt x="810" y="941"/>
                      <a:pt x="643" y="941"/>
                    </a:cubicBezTo>
                    <a:cubicBezTo>
                      <a:pt x="476" y="941"/>
                      <a:pt x="345" y="811"/>
                      <a:pt x="345" y="644"/>
                    </a:cubicBezTo>
                    <a:cubicBezTo>
                      <a:pt x="345" y="477"/>
                      <a:pt x="476" y="346"/>
                      <a:pt x="643" y="346"/>
                    </a:cubicBezTo>
                    <a:close/>
                    <a:moveTo>
                      <a:pt x="643" y="1"/>
                    </a:moveTo>
                    <a:cubicBezTo>
                      <a:pt x="286" y="1"/>
                      <a:pt x="0" y="287"/>
                      <a:pt x="0" y="644"/>
                    </a:cubicBezTo>
                    <a:cubicBezTo>
                      <a:pt x="0" y="1001"/>
                      <a:pt x="286" y="1287"/>
                      <a:pt x="643" y="1287"/>
                    </a:cubicBezTo>
                    <a:cubicBezTo>
                      <a:pt x="1000" y="1287"/>
                      <a:pt x="1286" y="1001"/>
                      <a:pt x="1286" y="644"/>
                    </a:cubicBezTo>
                    <a:cubicBezTo>
                      <a:pt x="1286" y="287"/>
                      <a:pt x="1000" y="1"/>
                      <a:pt x="643" y="1"/>
                    </a:cubicBezTo>
                    <a:close/>
                  </a:path>
                </a:pathLst>
              </a:custGeom>
              <a:solidFill>
                <a:srgbClr val="0C1626"/>
              </a:solidFill>
              <a:ln>
                <a:noFill/>
              </a:ln>
            </p:spPr>
            <p:txBody>
              <a:bodyPr anchorCtr="0" anchor="ctr" bIns="137150" lIns="137150" spcFirstLastPara="1" rIns="137150" wrap="square" tIns="13715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</a:pPr>
                <a:r>
                  <a:t/>
                </a:r>
                <a:endParaRPr sz="2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5" name="Google Shape;475;p56"/>
              <p:cNvSpPr/>
              <p:nvPr/>
            </p:nvSpPr>
            <p:spPr>
              <a:xfrm>
                <a:off x="2208432" y="3057581"/>
                <a:ext cx="40869" cy="40869"/>
              </a:xfrm>
              <a:custGeom>
                <a:rect b="b" l="l" r="r" t="t"/>
                <a:pathLst>
                  <a:path extrusionOk="0" h="1287" w="1287">
                    <a:moveTo>
                      <a:pt x="643" y="346"/>
                    </a:moveTo>
                    <a:cubicBezTo>
                      <a:pt x="810" y="346"/>
                      <a:pt x="941" y="477"/>
                      <a:pt x="941" y="644"/>
                    </a:cubicBezTo>
                    <a:cubicBezTo>
                      <a:pt x="941" y="811"/>
                      <a:pt x="810" y="941"/>
                      <a:pt x="643" y="941"/>
                    </a:cubicBezTo>
                    <a:cubicBezTo>
                      <a:pt x="477" y="941"/>
                      <a:pt x="346" y="811"/>
                      <a:pt x="346" y="644"/>
                    </a:cubicBezTo>
                    <a:cubicBezTo>
                      <a:pt x="346" y="477"/>
                      <a:pt x="477" y="346"/>
                      <a:pt x="643" y="346"/>
                    </a:cubicBezTo>
                    <a:close/>
                    <a:moveTo>
                      <a:pt x="643" y="1"/>
                    </a:moveTo>
                    <a:cubicBezTo>
                      <a:pt x="286" y="1"/>
                      <a:pt x="0" y="287"/>
                      <a:pt x="0" y="644"/>
                    </a:cubicBezTo>
                    <a:cubicBezTo>
                      <a:pt x="0" y="1001"/>
                      <a:pt x="286" y="1287"/>
                      <a:pt x="643" y="1287"/>
                    </a:cubicBezTo>
                    <a:cubicBezTo>
                      <a:pt x="1001" y="1287"/>
                      <a:pt x="1286" y="1001"/>
                      <a:pt x="1286" y="644"/>
                    </a:cubicBezTo>
                    <a:cubicBezTo>
                      <a:pt x="1286" y="287"/>
                      <a:pt x="1001" y="1"/>
                      <a:pt x="643" y="1"/>
                    </a:cubicBezTo>
                    <a:close/>
                  </a:path>
                </a:pathLst>
              </a:custGeom>
              <a:solidFill>
                <a:srgbClr val="0C1626"/>
              </a:solidFill>
              <a:ln>
                <a:noFill/>
              </a:ln>
            </p:spPr>
            <p:txBody>
              <a:bodyPr anchorCtr="0" anchor="ctr" bIns="137150" lIns="137150" spcFirstLastPara="1" rIns="137150" wrap="square" tIns="13715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</a:pPr>
                <a:r>
                  <a:t/>
                </a:r>
                <a:endParaRPr sz="2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476" name="Google Shape;476;p56"/>
          <p:cNvSpPr/>
          <p:nvPr/>
        </p:nvSpPr>
        <p:spPr>
          <a:xfrm>
            <a:off x="13250250" y="914250"/>
            <a:ext cx="4425600" cy="2351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137150" spcFirstLastPara="1" rIns="137150" wrap="square" tIns="68550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" sz="2200">
                <a:solidFill>
                  <a:srgbClr val="0C1626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CHALLENGE</a:t>
            </a:r>
            <a:endParaRPr sz="2200">
              <a:solidFill>
                <a:srgbClr val="0C1626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t/>
            </a:r>
            <a:endParaRPr sz="400">
              <a:solidFill>
                <a:srgbClr val="0C1626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indent="-342900" lvl="0" marL="4572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C1626"/>
              </a:buClr>
              <a:buSzPts val="1800"/>
              <a:buFont typeface="Poppins Light"/>
              <a:buChar char="-"/>
            </a:pPr>
            <a:r>
              <a:rPr lang="en" sz="1800">
                <a:solidFill>
                  <a:srgbClr val="0C1626"/>
                </a:solidFill>
                <a:latin typeface="Poppins Light"/>
                <a:ea typeface="Poppins Light"/>
                <a:cs typeface="Poppins Light"/>
                <a:sym typeface="Poppins Light"/>
              </a:rPr>
              <a:t>Staying competitive in the rapidly evolving market</a:t>
            </a:r>
            <a:endParaRPr sz="1800">
              <a:solidFill>
                <a:srgbClr val="0C1626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indent="-342900" lvl="0" marL="4572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C1626"/>
              </a:buClr>
              <a:buSzPts val="1800"/>
              <a:buFont typeface="Poppins Light"/>
              <a:buChar char="-"/>
            </a:pPr>
            <a:r>
              <a:rPr lang="en" sz="1800">
                <a:solidFill>
                  <a:srgbClr val="0C1626"/>
                </a:solidFill>
                <a:latin typeface="Poppins Light"/>
                <a:ea typeface="Poppins Light"/>
                <a:cs typeface="Poppins Light"/>
                <a:sym typeface="Poppins Light"/>
              </a:rPr>
              <a:t>Upskilling the entire organization in data literacy to enable data-driven decisions</a:t>
            </a:r>
            <a:endParaRPr sz="1800">
              <a:solidFill>
                <a:srgbClr val="0C1626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477" name="Google Shape;477;p56"/>
          <p:cNvSpPr/>
          <p:nvPr/>
        </p:nvSpPr>
        <p:spPr>
          <a:xfrm>
            <a:off x="13250250" y="3662160"/>
            <a:ext cx="4425600" cy="33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137150" spcFirstLastPara="1" rIns="137150" wrap="square" tIns="68550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" sz="2200">
                <a:solidFill>
                  <a:srgbClr val="0C1626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SOLUTION</a:t>
            </a:r>
            <a:endParaRPr sz="2200">
              <a:solidFill>
                <a:srgbClr val="0C1626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sz="400">
              <a:solidFill>
                <a:srgbClr val="0C1626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indent="-342900" lvl="0" marL="4572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C1626"/>
              </a:buClr>
              <a:buSzPts val="1800"/>
              <a:buFont typeface="Poppins Light"/>
              <a:buChar char="-"/>
            </a:pPr>
            <a:r>
              <a:rPr lang="en" sz="1800">
                <a:solidFill>
                  <a:srgbClr val="0C1626"/>
                </a:solidFill>
                <a:latin typeface="Poppins Light"/>
                <a:ea typeface="Poppins Light"/>
                <a:cs typeface="Poppins Light"/>
                <a:sym typeface="Poppins Light"/>
              </a:rPr>
              <a:t>Tailored learning paths to suit audiences from C-suite executives to general employees</a:t>
            </a:r>
            <a:endParaRPr sz="1800">
              <a:solidFill>
                <a:srgbClr val="0C1626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indent="-342900" lvl="0" marL="4572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C1626"/>
              </a:buClr>
              <a:buSzPts val="1800"/>
              <a:buFont typeface="Poppins Light"/>
              <a:buChar char="-"/>
            </a:pPr>
            <a:r>
              <a:rPr lang="en" sz="1800">
                <a:solidFill>
                  <a:srgbClr val="0C1626"/>
                </a:solidFill>
                <a:latin typeface="Poppins Light"/>
                <a:ea typeface="Poppins Light"/>
                <a:cs typeface="Poppins Light"/>
                <a:sym typeface="Poppins Light"/>
              </a:rPr>
              <a:t>Degreed LMS and SSO integration to enable access at scale </a:t>
            </a:r>
            <a:endParaRPr sz="1800">
              <a:solidFill>
                <a:srgbClr val="0C1626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t/>
            </a:r>
            <a:endParaRPr sz="1800">
              <a:solidFill>
                <a:srgbClr val="0C1626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t/>
            </a:r>
            <a:endParaRPr sz="1800">
              <a:solidFill>
                <a:srgbClr val="0C1626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478" name="Google Shape;478;p56"/>
          <p:cNvSpPr/>
          <p:nvPr/>
        </p:nvSpPr>
        <p:spPr>
          <a:xfrm>
            <a:off x="13250250" y="6943274"/>
            <a:ext cx="4425600" cy="2896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137150" spcFirstLastPara="1" rIns="137150" wrap="square" tIns="68550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" sz="2200">
                <a:solidFill>
                  <a:srgbClr val="0C1626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RESULTS</a:t>
            </a:r>
            <a:endParaRPr sz="2200">
              <a:solidFill>
                <a:srgbClr val="0C1626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b="1" sz="400">
              <a:solidFill>
                <a:srgbClr val="0C1626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42900" lvl="0" marL="4572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C1626"/>
              </a:buClr>
              <a:buSzPts val="1800"/>
              <a:buFont typeface="Poppins Light"/>
              <a:buChar char="-"/>
            </a:pPr>
            <a:r>
              <a:rPr lang="en" sz="1800">
                <a:solidFill>
                  <a:srgbClr val="0C1626"/>
                </a:solidFill>
                <a:latin typeface="Poppins Light"/>
                <a:ea typeface="Poppins Light"/>
                <a:cs typeface="Poppins Light"/>
                <a:sym typeface="Poppins Light"/>
              </a:rPr>
              <a:t>80% of learners reported being able to apply their new skills in real-world settings</a:t>
            </a:r>
            <a:endParaRPr sz="1800">
              <a:solidFill>
                <a:srgbClr val="0C1626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indent="-342900" lvl="0" marL="4572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C1626"/>
              </a:buClr>
              <a:buSzPts val="1800"/>
              <a:buFont typeface="Poppins Light"/>
              <a:buChar char="-"/>
            </a:pPr>
            <a:r>
              <a:rPr lang="en" sz="1800">
                <a:solidFill>
                  <a:srgbClr val="0C1626"/>
                </a:solidFill>
                <a:latin typeface="Poppins Light"/>
                <a:ea typeface="Poppins Light"/>
                <a:cs typeface="Poppins Light"/>
                <a:sym typeface="Poppins Light"/>
              </a:rPr>
              <a:t>Colgate’s unbiased data insights supported the shift from being a supplier to a strategic partner</a:t>
            </a:r>
            <a:endParaRPr sz="1800">
              <a:solidFill>
                <a:srgbClr val="0C1626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pic>
        <p:nvPicPr>
          <p:cNvPr id="479" name="Google Shape;479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660500" y="7361015"/>
            <a:ext cx="921750" cy="8220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80" name="Google Shape;480;p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660500" y="4128487"/>
            <a:ext cx="921750" cy="724639"/>
          </a:xfrm>
          <a:prstGeom prst="rect">
            <a:avLst/>
          </a:prstGeom>
          <a:noFill/>
          <a:ln>
            <a:noFill/>
          </a:ln>
        </p:spPr>
      </p:pic>
      <p:pic>
        <p:nvPicPr>
          <p:cNvPr id="481" name="Google Shape;481;p5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605812" y="1300750"/>
            <a:ext cx="1031124" cy="853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2" name="Google Shape;482;p5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7515375" y="9298600"/>
            <a:ext cx="467426" cy="608981"/>
          </a:xfrm>
          <a:prstGeom prst="rect">
            <a:avLst/>
          </a:prstGeom>
          <a:noFill/>
          <a:ln>
            <a:noFill/>
          </a:ln>
        </p:spPr>
      </p:pic>
      <p:sp>
        <p:nvSpPr>
          <p:cNvPr id="483" name="Google Shape;483;p56"/>
          <p:cNvSpPr/>
          <p:nvPr/>
        </p:nvSpPr>
        <p:spPr>
          <a:xfrm>
            <a:off x="-88850" y="0"/>
            <a:ext cx="7300200" cy="10312200"/>
          </a:xfrm>
          <a:prstGeom prst="rect">
            <a:avLst/>
          </a:prstGeom>
          <a:solidFill>
            <a:srgbClr val="05192D"/>
          </a:solidFill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4" name="Google Shape;484;p56"/>
          <p:cNvSpPr txBox="1"/>
          <p:nvPr/>
        </p:nvSpPr>
        <p:spPr>
          <a:xfrm>
            <a:off x="885825" y="2804982"/>
            <a:ext cx="6422400" cy="11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137150" spcFirstLastPara="1" rIns="137150" wrap="square" tIns="6855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" sz="2000">
                <a:solidFill>
                  <a:srgbClr val="03EF62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DATA &amp; AI  LITERACY AT</a:t>
            </a:r>
            <a:br>
              <a:rPr lang="en" sz="18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</a:br>
            <a:r>
              <a:rPr lang="en" sz="48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Colgate-Palmolive</a:t>
            </a:r>
            <a:endParaRPr sz="6600">
              <a:solidFill>
                <a:schemeClr val="lt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485" name="Google Shape;485;p56"/>
          <p:cNvSpPr/>
          <p:nvPr/>
        </p:nvSpPr>
        <p:spPr>
          <a:xfrm>
            <a:off x="904375" y="4111525"/>
            <a:ext cx="6012900" cy="43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137150" spcFirstLastPara="1" rIns="137150" wrap="square" tIns="6855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rPr>
              <a:t>Colgate partnered with</a:t>
            </a:r>
            <a:endParaRPr sz="2600">
              <a:solidFill>
                <a:schemeClr val="lt1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" sz="2600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rPr>
              <a:t>DataCamp to upskill 14,000+ employees on data &amp; AI. Program resulted in enhanced data driven decision making, time savings and new technology adoption.</a:t>
            </a:r>
            <a:endParaRPr sz="2600">
              <a:solidFill>
                <a:schemeClr val="lt1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pic>
        <p:nvPicPr>
          <p:cNvPr id="486" name="Google Shape;486;p56"/>
          <p:cNvPicPr preferRelativeResize="0"/>
          <p:nvPr/>
        </p:nvPicPr>
        <p:blipFill rotWithShape="1">
          <a:blip r:embed="rId8">
            <a:alphaModFix amt="70000"/>
          </a:blip>
          <a:srcRect b="-14944" l="24030" r="-24030" t="18026"/>
          <a:stretch/>
        </p:blipFill>
        <p:spPr>
          <a:xfrm>
            <a:off x="7211350" y="532075"/>
            <a:ext cx="2107602" cy="9969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7" name="Google Shape;487;p5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060575" y="7212715"/>
            <a:ext cx="2008176" cy="1417425"/>
          </a:xfrm>
          <a:prstGeom prst="rect">
            <a:avLst/>
          </a:prstGeom>
          <a:noFill/>
          <a:ln>
            <a:noFill/>
          </a:ln>
        </p:spPr>
      </p:pic>
      <p:sp>
        <p:nvSpPr>
          <p:cNvPr id="488" name="Google Shape;488;p56"/>
          <p:cNvSpPr/>
          <p:nvPr/>
        </p:nvSpPr>
        <p:spPr>
          <a:xfrm>
            <a:off x="1937313" y="8411625"/>
            <a:ext cx="254700" cy="85200"/>
          </a:xfrm>
          <a:prstGeom prst="rect">
            <a:avLst/>
          </a:prstGeom>
          <a:solidFill>
            <a:srgbClr val="07376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5192D"/>
        </a:solidFill>
      </p:bgPr>
    </p:bg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39"/>
          <p:cNvSpPr txBox="1"/>
          <p:nvPr>
            <p:ph idx="1" type="subTitle"/>
          </p:nvPr>
        </p:nvSpPr>
        <p:spPr>
          <a:xfrm>
            <a:off x="571500" y="576925"/>
            <a:ext cx="17792700" cy="1034400"/>
          </a:xfrm>
          <a:prstGeom prst="rect">
            <a:avLst/>
          </a:prstGeom>
        </p:spPr>
        <p:txBody>
          <a:bodyPr anchorCtr="0" anchor="b" bIns="182850" lIns="182850" spcFirstLastPara="1" rIns="182850" wrap="square" tIns="182850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" sz="4800">
                <a:solidFill>
                  <a:srgbClr val="03EF62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Agenda</a:t>
            </a:r>
            <a:endParaRPr sz="4800">
              <a:solidFill>
                <a:srgbClr val="03EF62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pic>
        <p:nvPicPr>
          <p:cNvPr id="98" name="Google Shape;98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362979" y="9298600"/>
            <a:ext cx="467424" cy="607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9" name="Google Shape;99;p39"/>
          <p:cNvGrpSpPr/>
          <p:nvPr/>
        </p:nvGrpSpPr>
        <p:grpSpPr>
          <a:xfrm>
            <a:off x="715050" y="2261850"/>
            <a:ext cx="15438075" cy="5745900"/>
            <a:chOff x="715050" y="3252450"/>
            <a:chExt cx="15438075" cy="5745900"/>
          </a:xfrm>
        </p:grpSpPr>
        <p:sp>
          <p:nvSpPr>
            <p:cNvPr id="100" name="Google Shape;100;p39"/>
            <p:cNvSpPr txBox="1"/>
            <p:nvPr/>
          </p:nvSpPr>
          <p:spPr>
            <a:xfrm>
              <a:off x="1427925" y="3252450"/>
              <a:ext cx="14725200" cy="5745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82850" lIns="182850" spcFirstLastPara="1" rIns="182850" wrap="square" tIns="182850">
              <a:noAutofit/>
            </a:bodyPr>
            <a:lstStyle/>
            <a:p>
              <a:pPr indent="0" lvl="0" marL="0" rtl="0" algn="l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>
                  <a:solidFill>
                    <a:schemeClr val="lt1"/>
                  </a:solidFill>
                  <a:latin typeface="Poppins Light"/>
                  <a:ea typeface="Poppins Light"/>
                  <a:cs typeface="Poppins Light"/>
                  <a:sym typeface="Poppins Light"/>
                </a:rPr>
                <a:t>DataCamp Overview: who we are + what we do</a:t>
              </a:r>
              <a:br>
                <a:rPr lang="en" sz="3600">
                  <a:solidFill>
                    <a:schemeClr val="lt1"/>
                  </a:solidFill>
                  <a:latin typeface="Poppins Light"/>
                  <a:ea typeface="Poppins Light"/>
                  <a:cs typeface="Poppins Light"/>
                  <a:sym typeface="Poppins Light"/>
                </a:rPr>
              </a:br>
              <a:r>
                <a:rPr lang="en" sz="3600">
                  <a:solidFill>
                    <a:schemeClr val="lt1"/>
                  </a:solidFill>
                  <a:latin typeface="Poppins Light"/>
                  <a:ea typeface="Poppins Light"/>
                  <a:cs typeface="Poppins Light"/>
                  <a:sym typeface="Poppins Light"/>
                </a:rPr>
                <a:t>DataCamp content strategy and roadmap</a:t>
              </a:r>
              <a:endParaRPr sz="3600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endParaRPr>
            </a:p>
            <a:p>
              <a:pPr indent="0" lvl="0" marL="0" rtl="0" algn="l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>
                  <a:solidFill>
                    <a:schemeClr val="lt1"/>
                  </a:solidFill>
                  <a:latin typeface="Poppins Light"/>
                  <a:ea typeface="Poppins Light"/>
                  <a:cs typeface="Poppins Light"/>
                  <a:sym typeface="Poppins Light"/>
                </a:rPr>
                <a:t>DataCamp learning methodology </a:t>
              </a:r>
              <a:endParaRPr sz="3600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endParaRPr>
            </a:p>
            <a:p>
              <a:pPr indent="0" lvl="0" marL="0" rtl="0" algn="l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>
                  <a:solidFill>
                    <a:schemeClr val="lt1"/>
                  </a:solidFill>
                  <a:latin typeface="Poppins Light"/>
                  <a:ea typeface="Poppins Light"/>
                  <a:cs typeface="Poppins Light"/>
                  <a:sym typeface="Poppins Light"/>
                </a:rPr>
                <a:t>DataCamp case studies</a:t>
              </a:r>
              <a:endParaRPr sz="3600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endParaRPr>
            </a:p>
            <a:p>
              <a:pPr indent="0" lvl="0" marL="0" rtl="0" algn="l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>
                  <a:solidFill>
                    <a:schemeClr val="lt1"/>
                  </a:solidFill>
                  <a:latin typeface="Poppins Light"/>
                  <a:ea typeface="Poppins Light"/>
                  <a:cs typeface="Poppins Light"/>
                  <a:sym typeface="Poppins Light"/>
                </a:rPr>
                <a:t>Strategies for launching a data and AI program</a:t>
              </a:r>
              <a:endParaRPr sz="3600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endParaRPr>
            </a:p>
            <a:p>
              <a:pPr indent="0" lvl="0" marL="0" rtl="0" algn="l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>
                  <a:solidFill>
                    <a:schemeClr val="lt1"/>
                  </a:solidFill>
                  <a:latin typeface="Poppins Light"/>
                  <a:ea typeface="Poppins Light"/>
                  <a:cs typeface="Poppins Light"/>
                  <a:sym typeface="Poppins Light"/>
                </a:rPr>
                <a:t>DataCamp partnership</a:t>
              </a:r>
              <a:endParaRPr sz="3600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endParaRPr>
            </a:p>
            <a:p>
              <a:pPr indent="0" lvl="0" marL="0" rtl="0" algn="l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600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endParaRPr>
            </a:p>
            <a:p>
              <a:pPr indent="0" lvl="0" marL="0" rtl="0" algn="l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600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endParaRPr>
            </a:p>
          </p:txBody>
        </p:sp>
        <p:sp>
          <p:nvSpPr>
            <p:cNvPr id="101" name="Google Shape;101;p39"/>
            <p:cNvSpPr/>
            <p:nvPr/>
          </p:nvSpPr>
          <p:spPr>
            <a:xfrm>
              <a:off x="715050" y="3496950"/>
              <a:ext cx="607500" cy="607500"/>
            </a:xfrm>
            <a:prstGeom prst="ellipse">
              <a:avLst/>
            </a:prstGeom>
            <a:solidFill>
              <a:srgbClr val="03EF6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3000">
                  <a:solidFill>
                    <a:srgbClr val="05192D"/>
                  </a:solidFill>
                  <a:latin typeface="Poppins"/>
                  <a:ea typeface="Poppins"/>
                  <a:cs typeface="Poppins"/>
                  <a:sym typeface="Poppins"/>
                </a:rPr>
                <a:t>1</a:t>
              </a:r>
              <a:endParaRPr/>
            </a:p>
          </p:txBody>
        </p:sp>
        <p:sp>
          <p:nvSpPr>
            <p:cNvPr id="102" name="Google Shape;102;p39"/>
            <p:cNvSpPr/>
            <p:nvPr/>
          </p:nvSpPr>
          <p:spPr>
            <a:xfrm>
              <a:off x="715050" y="4590975"/>
              <a:ext cx="607500" cy="607500"/>
            </a:xfrm>
            <a:prstGeom prst="ellipse">
              <a:avLst/>
            </a:prstGeom>
            <a:solidFill>
              <a:srgbClr val="03EF6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3000">
                  <a:solidFill>
                    <a:srgbClr val="05192D"/>
                  </a:solidFill>
                  <a:latin typeface="Poppins"/>
                  <a:ea typeface="Poppins"/>
                  <a:cs typeface="Poppins"/>
                  <a:sym typeface="Poppins"/>
                </a:rPr>
                <a:t>2</a:t>
              </a:r>
              <a:endParaRPr/>
            </a:p>
          </p:txBody>
        </p:sp>
        <p:sp>
          <p:nvSpPr>
            <p:cNvPr id="103" name="Google Shape;103;p39"/>
            <p:cNvSpPr/>
            <p:nvPr/>
          </p:nvSpPr>
          <p:spPr>
            <a:xfrm>
              <a:off x="715050" y="5674875"/>
              <a:ext cx="607500" cy="607500"/>
            </a:xfrm>
            <a:prstGeom prst="ellipse">
              <a:avLst/>
            </a:prstGeom>
            <a:solidFill>
              <a:srgbClr val="03EF6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3000">
                  <a:solidFill>
                    <a:srgbClr val="05192D"/>
                  </a:solidFill>
                  <a:latin typeface="Poppins"/>
                  <a:ea typeface="Poppins"/>
                  <a:cs typeface="Poppins"/>
                  <a:sym typeface="Poppins"/>
                </a:rPr>
                <a:t>3</a:t>
              </a:r>
              <a:endParaRPr/>
            </a:p>
          </p:txBody>
        </p:sp>
        <p:sp>
          <p:nvSpPr>
            <p:cNvPr id="104" name="Google Shape;104;p39"/>
            <p:cNvSpPr/>
            <p:nvPr/>
          </p:nvSpPr>
          <p:spPr>
            <a:xfrm>
              <a:off x="715050" y="6784350"/>
              <a:ext cx="607500" cy="607500"/>
            </a:xfrm>
            <a:prstGeom prst="ellipse">
              <a:avLst/>
            </a:prstGeom>
            <a:solidFill>
              <a:srgbClr val="03EF6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3000">
                  <a:solidFill>
                    <a:srgbClr val="05192D"/>
                  </a:solidFill>
                  <a:latin typeface="Poppins"/>
                  <a:ea typeface="Poppins"/>
                  <a:cs typeface="Poppins"/>
                  <a:sym typeface="Poppins"/>
                </a:rPr>
                <a:t>4</a:t>
              </a:r>
              <a:endParaRPr/>
            </a:p>
          </p:txBody>
        </p:sp>
      </p:grpSp>
      <p:sp>
        <p:nvSpPr>
          <p:cNvPr id="105" name="Google Shape;105;p39"/>
          <p:cNvSpPr/>
          <p:nvPr/>
        </p:nvSpPr>
        <p:spPr>
          <a:xfrm>
            <a:off x="715050" y="6784350"/>
            <a:ext cx="607500" cy="607500"/>
          </a:xfrm>
          <a:prstGeom prst="ellipse">
            <a:avLst/>
          </a:prstGeom>
          <a:solidFill>
            <a:srgbClr val="03EF6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05192D"/>
                </a:solidFill>
                <a:latin typeface="Poppins"/>
                <a:ea typeface="Poppins"/>
                <a:cs typeface="Poppins"/>
                <a:sym typeface="Poppins"/>
              </a:rPr>
              <a:t>5</a:t>
            </a:r>
            <a:endParaRPr/>
          </a:p>
        </p:txBody>
      </p:sp>
      <p:sp>
        <p:nvSpPr>
          <p:cNvPr id="106" name="Google Shape;106;p39"/>
          <p:cNvSpPr/>
          <p:nvPr/>
        </p:nvSpPr>
        <p:spPr>
          <a:xfrm>
            <a:off x="715050" y="7774950"/>
            <a:ext cx="607500" cy="607500"/>
          </a:xfrm>
          <a:prstGeom prst="ellipse">
            <a:avLst/>
          </a:prstGeom>
          <a:solidFill>
            <a:srgbClr val="03EF6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05192D"/>
                </a:solidFill>
                <a:latin typeface="Poppins"/>
                <a:ea typeface="Poppins"/>
                <a:cs typeface="Poppins"/>
                <a:sym typeface="Poppins"/>
              </a:rPr>
              <a:t>5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BF3"/>
        </a:solidFill>
      </p:bgPr>
    </p:bg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4" name="Google Shape;494;p57"/>
          <p:cNvPicPr preferRelativeResize="0"/>
          <p:nvPr/>
        </p:nvPicPr>
        <p:blipFill rotWithShape="1">
          <a:blip r:embed="rId3">
            <a:alphaModFix/>
          </a:blip>
          <a:srcRect b="0" l="29258" r="47951" t="0"/>
          <a:stretch/>
        </p:blipFill>
        <p:spPr>
          <a:xfrm>
            <a:off x="5138875" y="-12650"/>
            <a:ext cx="5319548" cy="1031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5" name="Google Shape;495;p57"/>
          <p:cNvPicPr preferRelativeResize="0"/>
          <p:nvPr/>
        </p:nvPicPr>
        <p:blipFill rotWithShape="1">
          <a:blip r:embed="rId4">
            <a:alphaModFix/>
          </a:blip>
          <a:srcRect b="0" l="23100" r="-23100" t="0"/>
          <a:stretch/>
        </p:blipFill>
        <p:spPr>
          <a:xfrm>
            <a:off x="5350375" y="0"/>
            <a:ext cx="3090427" cy="10286999"/>
          </a:xfrm>
          <a:prstGeom prst="rect">
            <a:avLst/>
          </a:prstGeom>
          <a:noFill/>
          <a:ln>
            <a:noFill/>
          </a:ln>
        </p:spPr>
      </p:pic>
      <p:sp>
        <p:nvSpPr>
          <p:cNvPr id="496" name="Google Shape;496;p57"/>
          <p:cNvSpPr/>
          <p:nvPr/>
        </p:nvSpPr>
        <p:spPr>
          <a:xfrm>
            <a:off x="0" y="0"/>
            <a:ext cx="6429600" cy="10287000"/>
          </a:xfrm>
          <a:prstGeom prst="rect">
            <a:avLst/>
          </a:prstGeom>
          <a:solidFill>
            <a:srgbClr val="05192D"/>
          </a:solidFill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7" name="Google Shape;497;p57"/>
          <p:cNvSpPr/>
          <p:nvPr/>
        </p:nvSpPr>
        <p:spPr>
          <a:xfrm>
            <a:off x="904375" y="3959125"/>
            <a:ext cx="4943100" cy="35229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137150" spcFirstLastPara="1" rIns="137150" wrap="square" tIns="6855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rPr>
              <a:t>Allianz upskilled 6,000+ employees worldwide using personalized learning paths and projects so their workforce could go from learning data skills to applying them to insurance business use cases—faster.</a:t>
            </a:r>
            <a:endParaRPr sz="2600">
              <a:solidFill>
                <a:schemeClr val="lt1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498" name="Google Shape;498;p57"/>
          <p:cNvSpPr txBox="1"/>
          <p:nvPr/>
        </p:nvSpPr>
        <p:spPr>
          <a:xfrm>
            <a:off x="885825" y="2804982"/>
            <a:ext cx="6422400" cy="11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137150" spcFirstLastPara="1" rIns="137150" wrap="square" tIns="6855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2000">
                <a:solidFill>
                  <a:srgbClr val="03EF62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DATA TRANSFORMATION AT</a:t>
            </a:r>
            <a:br>
              <a:rPr lang="en" sz="18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</a:br>
            <a:r>
              <a:rPr lang="en" sz="48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Allianz</a:t>
            </a:r>
            <a:endParaRPr sz="6600">
              <a:solidFill>
                <a:schemeClr val="lt1"/>
              </a:solidFill>
              <a:latin typeface="Play"/>
              <a:ea typeface="Play"/>
              <a:cs typeface="Play"/>
              <a:sym typeface="Play"/>
            </a:endParaRPr>
          </a:p>
        </p:txBody>
      </p:sp>
      <p:pic>
        <p:nvPicPr>
          <p:cNvPr id="499" name="Google Shape;499;p5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439175" y="9451000"/>
            <a:ext cx="467425" cy="60898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0" name="Google Shape;500;p57"/>
          <p:cNvPicPr preferRelativeResize="0"/>
          <p:nvPr/>
        </p:nvPicPr>
        <p:blipFill rotWithShape="1">
          <a:blip r:embed="rId4">
            <a:alphaModFix amt="70000"/>
          </a:blip>
          <a:srcRect b="-14944" l="24030" r="-24030" t="18026"/>
          <a:stretch/>
        </p:blipFill>
        <p:spPr>
          <a:xfrm>
            <a:off x="7211350" y="0"/>
            <a:ext cx="2107602" cy="10501849"/>
          </a:xfrm>
          <a:prstGeom prst="rect">
            <a:avLst/>
          </a:prstGeom>
          <a:noFill/>
          <a:ln>
            <a:noFill/>
          </a:ln>
        </p:spPr>
      </p:pic>
      <p:sp>
        <p:nvSpPr>
          <p:cNvPr id="501" name="Google Shape;501;p57"/>
          <p:cNvSpPr/>
          <p:nvPr/>
        </p:nvSpPr>
        <p:spPr>
          <a:xfrm>
            <a:off x="11315624" y="914250"/>
            <a:ext cx="1657800" cy="1657800"/>
          </a:xfrm>
          <a:prstGeom prst="ellipse">
            <a:avLst/>
          </a:prstGeom>
          <a:solidFill>
            <a:srgbClr val="0C1626"/>
          </a:solidFill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02" name="Google Shape;502;p57"/>
          <p:cNvGrpSpPr/>
          <p:nvPr/>
        </p:nvGrpSpPr>
        <p:grpSpPr>
          <a:xfrm>
            <a:off x="11315698" y="3662129"/>
            <a:ext cx="1657350" cy="1657350"/>
            <a:chOff x="2286001" y="4762500"/>
            <a:chExt cx="1104900" cy="1104900"/>
          </a:xfrm>
        </p:grpSpPr>
        <p:sp>
          <p:nvSpPr>
            <p:cNvPr id="503" name="Google Shape;503;p57"/>
            <p:cNvSpPr/>
            <p:nvPr/>
          </p:nvSpPr>
          <p:spPr>
            <a:xfrm>
              <a:off x="2286001" y="4762500"/>
              <a:ext cx="1104900" cy="1104900"/>
            </a:xfrm>
            <a:prstGeom prst="ellipse">
              <a:avLst/>
            </a:prstGeom>
            <a:solidFill>
              <a:srgbClr val="0C1626"/>
            </a:solidFill>
            <a:ln>
              <a:noFill/>
            </a:ln>
          </p:spPr>
          <p:txBody>
            <a:bodyPr anchorCtr="0" anchor="ctr" bIns="68550" lIns="137150" spcFirstLastPara="1" rIns="137150" wrap="square" tIns="6855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04" name="Google Shape;504;p57"/>
            <p:cNvGrpSpPr/>
            <p:nvPr/>
          </p:nvGrpSpPr>
          <p:grpSpPr>
            <a:xfrm>
              <a:off x="2751333" y="5470165"/>
              <a:ext cx="239809" cy="56713"/>
              <a:chOff x="2076490" y="3057581"/>
              <a:chExt cx="172811" cy="40869"/>
            </a:xfrm>
          </p:grpSpPr>
          <p:sp>
            <p:nvSpPr>
              <p:cNvPr id="505" name="Google Shape;505;p57"/>
              <p:cNvSpPr/>
              <p:nvPr/>
            </p:nvSpPr>
            <p:spPr>
              <a:xfrm>
                <a:off x="2076490" y="3057581"/>
                <a:ext cx="40869" cy="40869"/>
              </a:xfrm>
              <a:custGeom>
                <a:rect b="b" l="l" r="r" t="t"/>
                <a:pathLst>
                  <a:path extrusionOk="0" h="1287" w="1287">
                    <a:moveTo>
                      <a:pt x="643" y="346"/>
                    </a:moveTo>
                    <a:cubicBezTo>
                      <a:pt x="810" y="346"/>
                      <a:pt x="941" y="477"/>
                      <a:pt x="941" y="644"/>
                    </a:cubicBezTo>
                    <a:cubicBezTo>
                      <a:pt x="941" y="811"/>
                      <a:pt x="810" y="941"/>
                      <a:pt x="643" y="941"/>
                    </a:cubicBezTo>
                    <a:cubicBezTo>
                      <a:pt x="476" y="941"/>
                      <a:pt x="345" y="811"/>
                      <a:pt x="345" y="644"/>
                    </a:cubicBezTo>
                    <a:cubicBezTo>
                      <a:pt x="345" y="477"/>
                      <a:pt x="476" y="346"/>
                      <a:pt x="643" y="346"/>
                    </a:cubicBezTo>
                    <a:close/>
                    <a:moveTo>
                      <a:pt x="643" y="1"/>
                    </a:moveTo>
                    <a:cubicBezTo>
                      <a:pt x="286" y="1"/>
                      <a:pt x="0" y="287"/>
                      <a:pt x="0" y="644"/>
                    </a:cubicBezTo>
                    <a:cubicBezTo>
                      <a:pt x="0" y="1001"/>
                      <a:pt x="286" y="1287"/>
                      <a:pt x="643" y="1287"/>
                    </a:cubicBezTo>
                    <a:cubicBezTo>
                      <a:pt x="1000" y="1287"/>
                      <a:pt x="1286" y="1001"/>
                      <a:pt x="1286" y="644"/>
                    </a:cubicBezTo>
                    <a:cubicBezTo>
                      <a:pt x="1286" y="287"/>
                      <a:pt x="1000" y="1"/>
                      <a:pt x="643" y="1"/>
                    </a:cubicBezTo>
                    <a:close/>
                  </a:path>
                </a:pathLst>
              </a:custGeom>
              <a:solidFill>
                <a:srgbClr val="0C1626"/>
              </a:solidFill>
              <a:ln>
                <a:noFill/>
              </a:ln>
            </p:spPr>
            <p:txBody>
              <a:bodyPr anchorCtr="0" anchor="ctr" bIns="137150" lIns="137150" spcFirstLastPara="1" rIns="137150" wrap="square" tIns="13715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</a:pPr>
                <a:r>
                  <a:t/>
                </a:r>
                <a:endParaRPr sz="2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6" name="Google Shape;506;p57"/>
              <p:cNvSpPr/>
              <p:nvPr/>
            </p:nvSpPr>
            <p:spPr>
              <a:xfrm>
                <a:off x="2208432" y="3057581"/>
                <a:ext cx="40869" cy="40869"/>
              </a:xfrm>
              <a:custGeom>
                <a:rect b="b" l="l" r="r" t="t"/>
                <a:pathLst>
                  <a:path extrusionOk="0" h="1287" w="1287">
                    <a:moveTo>
                      <a:pt x="643" y="346"/>
                    </a:moveTo>
                    <a:cubicBezTo>
                      <a:pt x="810" y="346"/>
                      <a:pt x="941" y="477"/>
                      <a:pt x="941" y="644"/>
                    </a:cubicBezTo>
                    <a:cubicBezTo>
                      <a:pt x="941" y="811"/>
                      <a:pt x="810" y="941"/>
                      <a:pt x="643" y="941"/>
                    </a:cubicBezTo>
                    <a:cubicBezTo>
                      <a:pt x="477" y="941"/>
                      <a:pt x="346" y="811"/>
                      <a:pt x="346" y="644"/>
                    </a:cubicBezTo>
                    <a:cubicBezTo>
                      <a:pt x="346" y="477"/>
                      <a:pt x="477" y="346"/>
                      <a:pt x="643" y="346"/>
                    </a:cubicBezTo>
                    <a:close/>
                    <a:moveTo>
                      <a:pt x="643" y="1"/>
                    </a:moveTo>
                    <a:cubicBezTo>
                      <a:pt x="286" y="1"/>
                      <a:pt x="0" y="287"/>
                      <a:pt x="0" y="644"/>
                    </a:cubicBezTo>
                    <a:cubicBezTo>
                      <a:pt x="0" y="1001"/>
                      <a:pt x="286" y="1287"/>
                      <a:pt x="643" y="1287"/>
                    </a:cubicBezTo>
                    <a:cubicBezTo>
                      <a:pt x="1001" y="1287"/>
                      <a:pt x="1286" y="1001"/>
                      <a:pt x="1286" y="644"/>
                    </a:cubicBezTo>
                    <a:cubicBezTo>
                      <a:pt x="1286" y="287"/>
                      <a:pt x="1001" y="1"/>
                      <a:pt x="643" y="1"/>
                    </a:cubicBezTo>
                    <a:close/>
                  </a:path>
                </a:pathLst>
              </a:custGeom>
              <a:solidFill>
                <a:srgbClr val="0C1626"/>
              </a:solidFill>
              <a:ln>
                <a:noFill/>
              </a:ln>
            </p:spPr>
            <p:txBody>
              <a:bodyPr anchorCtr="0" anchor="ctr" bIns="137150" lIns="137150" spcFirstLastPara="1" rIns="137150" wrap="square" tIns="13715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</a:pPr>
                <a:r>
                  <a:t/>
                </a:r>
                <a:endParaRPr sz="2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507" name="Google Shape;507;p57"/>
          <p:cNvSpPr/>
          <p:nvPr/>
        </p:nvSpPr>
        <p:spPr>
          <a:xfrm>
            <a:off x="13250250" y="914250"/>
            <a:ext cx="4425600" cy="2351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137150" spcFirstLastPara="1" rIns="137150" wrap="square" tIns="68550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" sz="2200">
                <a:solidFill>
                  <a:srgbClr val="0C1626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CHALLENGE</a:t>
            </a:r>
            <a:endParaRPr sz="2200">
              <a:solidFill>
                <a:srgbClr val="0C1626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t/>
            </a:r>
            <a:endParaRPr sz="400">
              <a:solidFill>
                <a:srgbClr val="0C1626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indent="-342900" lvl="0" marL="4572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 Light"/>
              <a:buChar char="-"/>
            </a:pPr>
            <a:r>
              <a:rPr lang="en" sz="18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rPr>
              <a:t>Build awareness and understanding of data analytics for all employees  </a:t>
            </a:r>
            <a:endParaRPr sz="1800">
              <a:solidFill>
                <a:schemeClr val="dk1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indent="-342900" lvl="0" marL="4572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 Light"/>
              <a:buChar char="-"/>
            </a:pPr>
            <a:r>
              <a:rPr lang="en" sz="18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rPr>
              <a:t>Provide a one-stop-shop for data analytics learning content</a:t>
            </a:r>
            <a:endParaRPr sz="1800">
              <a:solidFill>
                <a:srgbClr val="0C1626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508" name="Google Shape;508;p57"/>
          <p:cNvSpPr/>
          <p:nvPr/>
        </p:nvSpPr>
        <p:spPr>
          <a:xfrm>
            <a:off x="13250250" y="3662160"/>
            <a:ext cx="4425600" cy="33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137150" spcFirstLastPara="1" rIns="137150" wrap="square" tIns="68550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" sz="2200">
                <a:solidFill>
                  <a:srgbClr val="0C1626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SOLUTION</a:t>
            </a:r>
            <a:endParaRPr sz="2200">
              <a:solidFill>
                <a:srgbClr val="0C1626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sz="400">
              <a:solidFill>
                <a:srgbClr val="0C1626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indent="-342900" lvl="0" marL="4572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 Light"/>
              <a:buChar char="-"/>
            </a:pPr>
            <a:r>
              <a:rPr lang="en" sz="18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rPr>
              <a:t>22 learning paths for specific technologies  and functions</a:t>
            </a:r>
            <a:endParaRPr sz="1800">
              <a:solidFill>
                <a:schemeClr val="dk1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indent="-342900" lvl="0" marL="4572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 Light"/>
              <a:buChar char="-"/>
            </a:pPr>
            <a:r>
              <a:rPr lang="en" sz="18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rPr>
              <a:t>Built 3 private capstone projects for marketing and claims use cases</a:t>
            </a:r>
            <a:endParaRPr sz="1800">
              <a:solidFill>
                <a:srgbClr val="0C1626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t/>
            </a:r>
            <a:endParaRPr sz="1800">
              <a:solidFill>
                <a:srgbClr val="0C1626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t/>
            </a:r>
            <a:endParaRPr sz="1800">
              <a:solidFill>
                <a:srgbClr val="0C1626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pic>
        <p:nvPicPr>
          <p:cNvPr id="509" name="Google Shape;509;p5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660500" y="4128487"/>
            <a:ext cx="921750" cy="724639"/>
          </a:xfrm>
          <a:prstGeom prst="rect">
            <a:avLst/>
          </a:prstGeom>
          <a:noFill/>
          <a:ln>
            <a:noFill/>
          </a:ln>
        </p:spPr>
      </p:pic>
      <p:pic>
        <p:nvPicPr>
          <p:cNvPr id="510" name="Google Shape;510;p5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1605812" y="1300750"/>
            <a:ext cx="1031124" cy="853225"/>
          </a:xfrm>
          <a:prstGeom prst="rect">
            <a:avLst/>
          </a:prstGeom>
          <a:noFill/>
          <a:ln>
            <a:noFill/>
          </a:ln>
        </p:spPr>
      </p:pic>
      <p:sp>
        <p:nvSpPr>
          <p:cNvPr id="511" name="Google Shape;511;p57"/>
          <p:cNvSpPr/>
          <p:nvPr/>
        </p:nvSpPr>
        <p:spPr>
          <a:xfrm>
            <a:off x="11292621" y="6181258"/>
            <a:ext cx="1657500" cy="1657500"/>
          </a:xfrm>
          <a:prstGeom prst="ellipse">
            <a:avLst/>
          </a:prstGeom>
          <a:solidFill>
            <a:srgbClr val="0C1626"/>
          </a:solidFill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2" name="Google Shape;512;p5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1660500" y="6599015"/>
            <a:ext cx="921750" cy="822011"/>
          </a:xfrm>
          <a:prstGeom prst="rect">
            <a:avLst/>
          </a:prstGeom>
          <a:noFill/>
          <a:ln>
            <a:noFill/>
          </a:ln>
        </p:spPr>
      </p:pic>
      <p:sp>
        <p:nvSpPr>
          <p:cNvPr id="513" name="Google Shape;513;p57"/>
          <p:cNvSpPr/>
          <p:nvPr/>
        </p:nvSpPr>
        <p:spPr>
          <a:xfrm>
            <a:off x="13250250" y="6252960"/>
            <a:ext cx="4425600" cy="33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137150" spcFirstLastPara="1" rIns="137150" wrap="square" tIns="68550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" sz="2200">
                <a:solidFill>
                  <a:srgbClr val="0C1626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RESULTS</a:t>
            </a:r>
            <a:endParaRPr sz="2200">
              <a:solidFill>
                <a:srgbClr val="0C1626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sz="400">
              <a:solidFill>
                <a:srgbClr val="0C1626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indent="-342900" lvl="0" marL="4572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 Light"/>
              <a:buChar char="-"/>
            </a:pPr>
            <a:r>
              <a:rPr lang="en" sz="18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rPr>
              <a:t>30,000 hands-on learning hours across Python, Data literacy, SQL, Power BI, Spreadsheets and more</a:t>
            </a:r>
            <a:endParaRPr sz="1800">
              <a:solidFill>
                <a:schemeClr val="dk1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indent="-342900" lvl="0" marL="4572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 Light"/>
              <a:buChar char="-"/>
            </a:pPr>
            <a:r>
              <a:rPr lang="en" sz="1800">
                <a:solidFill>
                  <a:srgbClr val="0C1626"/>
                </a:solidFill>
                <a:latin typeface="Poppins Light"/>
                <a:ea typeface="Poppins Light"/>
                <a:cs typeface="Poppins Light"/>
                <a:sym typeface="Poppins Light"/>
              </a:rPr>
              <a:t>1.9 hours average time-saved per week per employee using the skills learned on DataCamp</a:t>
            </a:r>
            <a:endParaRPr sz="1800">
              <a:solidFill>
                <a:schemeClr val="dk1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t/>
            </a:r>
            <a:endParaRPr sz="1800">
              <a:solidFill>
                <a:srgbClr val="0C1626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t/>
            </a:r>
            <a:endParaRPr sz="1800">
              <a:solidFill>
                <a:srgbClr val="0C1626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BF3"/>
        </a:solidFill>
      </p:bgPr>
    </p:bg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9" name="Google Shape;519;p58"/>
          <p:cNvPicPr preferRelativeResize="0"/>
          <p:nvPr/>
        </p:nvPicPr>
        <p:blipFill rotWithShape="1">
          <a:blip r:embed="rId3">
            <a:alphaModFix/>
          </a:blip>
          <a:srcRect b="0" l="39069" r="15893" t="239"/>
          <a:stretch/>
        </p:blipFill>
        <p:spPr>
          <a:xfrm>
            <a:off x="1298875" y="0"/>
            <a:ext cx="9159552" cy="1031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0" name="Google Shape;520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362975" y="9298600"/>
            <a:ext cx="467425" cy="608981"/>
          </a:xfrm>
          <a:prstGeom prst="rect">
            <a:avLst/>
          </a:prstGeom>
          <a:noFill/>
          <a:ln>
            <a:noFill/>
          </a:ln>
        </p:spPr>
      </p:pic>
      <p:pic>
        <p:nvPicPr>
          <p:cNvPr id="521" name="Google Shape;521;p58"/>
          <p:cNvPicPr preferRelativeResize="0"/>
          <p:nvPr/>
        </p:nvPicPr>
        <p:blipFill rotWithShape="1">
          <a:blip r:embed="rId5">
            <a:alphaModFix/>
          </a:blip>
          <a:srcRect b="0" l="23100" r="-23100" t="0"/>
          <a:stretch/>
        </p:blipFill>
        <p:spPr>
          <a:xfrm>
            <a:off x="5350375" y="0"/>
            <a:ext cx="3090427" cy="10286999"/>
          </a:xfrm>
          <a:prstGeom prst="rect">
            <a:avLst/>
          </a:prstGeom>
          <a:noFill/>
          <a:ln>
            <a:noFill/>
          </a:ln>
        </p:spPr>
      </p:pic>
      <p:sp>
        <p:nvSpPr>
          <p:cNvPr id="522" name="Google Shape;522;p58"/>
          <p:cNvSpPr/>
          <p:nvPr/>
        </p:nvSpPr>
        <p:spPr>
          <a:xfrm>
            <a:off x="0" y="0"/>
            <a:ext cx="6429600" cy="10287000"/>
          </a:xfrm>
          <a:prstGeom prst="rect">
            <a:avLst/>
          </a:prstGeom>
          <a:solidFill>
            <a:srgbClr val="05192D"/>
          </a:solidFill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3" name="Google Shape;523;p58"/>
          <p:cNvSpPr txBox="1"/>
          <p:nvPr/>
        </p:nvSpPr>
        <p:spPr>
          <a:xfrm>
            <a:off x="885825" y="2804982"/>
            <a:ext cx="6422400" cy="11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137150" spcFirstLastPara="1" rIns="137150" wrap="square" tIns="6855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2000">
                <a:solidFill>
                  <a:srgbClr val="03EF62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DATA TRANSFORMATION AT</a:t>
            </a:r>
            <a:br>
              <a:rPr lang="en" sz="18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</a:br>
            <a:r>
              <a:rPr lang="en" sz="48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Rolls-Royce</a:t>
            </a:r>
            <a:endParaRPr sz="6600">
              <a:solidFill>
                <a:schemeClr val="lt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524" name="Google Shape;524;p58"/>
          <p:cNvSpPr/>
          <p:nvPr/>
        </p:nvSpPr>
        <p:spPr>
          <a:xfrm>
            <a:off x="904375" y="3959118"/>
            <a:ext cx="4749900" cy="35229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137150" spcFirstLastPara="1" rIns="137150" wrap="square" tIns="6855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rPr>
              <a:t>Rolls-Royce’s engineering team was able to automate and speed up manual processes by a factor of 100—freeing them up to work on more valuable initiatives. </a:t>
            </a:r>
            <a:endParaRPr sz="2600">
              <a:solidFill>
                <a:schemeClr val="lt1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525" name="Google Shape;525;p58"/>
          <p:cNvSpPr/>
          <p:nvPr/>
        </p:nvSpPr>
        <p:spPr>
          <a:xfrm>
            <a:off x="11315624" y="914250"/>
            <a:ext cx="1657800" cy="1657800"/>
          </a:xfrm>
          <a:prstGeom prst="ellipse">
            <a:avLst/>
          </a:prstGeom>
          <a:solidFill>
            <a:srgbClr val="0C1626"/>
          </a:solidFill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26" name="Google Shape;526;p58"/>
          <p:cNvGrpSpPr/>
          <p:nvPr/>
        </p:nvGrpSpPr>
        <p:grpSpPr>
          <a:xfrm>
            <a:off x="11315698" y="3662129"/>
            <a:ext cx="1657350" cy="1657350"/>
            <a:chOff x="2286001" y="4762500"/>
            <a:chExt cx="1104900" cy="1104900"/>
          </a:xfrm>
        </p:grpSpPr>
        <p:sp>
          <p:nvSpPr>
            <p:cNvPr id="527" name="Google Shape;527;p58"/>
            <p:cNvSpPr/>
            <p:nvPr/>
          </p:nvSpPr>
          <p:spPr>
            <a:xfrm>
              <a:off x="2286001" y="4762500"/>
              <a:ext cx="1104900" cy="1104900"/>
            </a:xfrm>
            <a:prstGeom prst="ellipse">
              <a:avLst/>
            </a:prstGeom>
            <a:solidFill>
              <a:srgbClr val="0C1626"/>
            </a:solidFill>
            <a:ln>
              <a:noFill/>
            </a:ln>
          </p:spPr>
          <p:txBody>
            <a:bodyPr anchorCtr="0" anchor="ctr" bIns="68550" lIns="137150" spcFirstLastPara="1" rIns="137150" wrap="square" tIns="6855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28" name="Google Shape;528;p58"/>
            <p:cNvGrpSpPr/>
            <p:nvPr/>
          </p:nvGrpSpPr>
          <p:grpSpPr>
            <a:xfrm>
              <a:off x="2751333" y="5470165"/>
              <a:ext cx="239809" cy="56713"/>
              <a:chOff x="2076490" y="3057581"/>
              <a:chExt cx="172811" cy="40869"/>
            </a:xfrm>
          </p:grpSpPr>
          <p:sp>
            <p:nvSpPr>
              <p:cNvPr id="529" name="Google Shape;529;p58"/>
              <p:cNvSpPr/>
              <p:nvPr/>
            </p:nvSpPr>
            <p:spPr>
              <a:xfrm>
                <a:off x="2076490" y="3057581"/>
                <a:ext cx="40869" cy="40869"/>
              </a:xfrm>
              <a:custGeom>
                <a:rect b="b" l="l" r="r" t="t"/>
                <a:pathLst>
                  <a:path extrusionOk="0" h="1287" w="1287">
                    <a:moveTo>
                      <a:pt x="643" y="346"/>
                    </a:moveTo>
                    <a:cubicBezTo>
                      <a:pt x="810" y="346"/>
                      <a:pt x="941" y="477"/>
                      <a:pt x="941" y="644"/>
                    </a:cubicBezTo>
                    <a:cubicBezTo>
                      <a:pt x="941" y="811"/>
                      <a:pt x="810" y="941"/>
                      <a:pt x="643" y="941"/>
                    </a:cubicBezTo>
                    <a:cubicBezTo>
                      <a:pt x="476" y="941"/>
                      <a:pt x="345" y="811"/>
                      <a:pt x="345" y="644"/>
                    </a:cubicBezTo>
                    <a:cubicBezTo>
                      <a:pt x="345" y="477"/>
                      <a:pt x="476" y="346"/>
                      <a:pt x="643" y="346"/>
                    </a:cubicBezTo>
                    <a:close/>
                    <a:moveTo>
                      <a:pt x="643" y="1"/>
                    </a:moveTo>
                    <a:cubicBezTo>
                      <a:pt x="286" y="1"/>
                      <a:pt x="0" y="287"/>
                      <a:pt x="0" y="644"/>
                    </a:cubicBezTo>
                    <a:cubicBezTo>
                      <a:pt x="0" y="1001"/>
                      <a:pt x="286" y="1287"/>
                      <a:pt x="643" y="1287"/>
                    </a:cubicBezTo>
                    <a:cubicBezTo>
                      <a:pt x="1000" y="1287"/>
                      <a:pt x="1286" y="1001"/>
                      <a:pt x="1286" y="644"/>
                    </a:cubicBezTo>
                    <a:cubicBezTo>
                      <a:pt x="1286" y="287"/>
                      <a:pt x="1000" y="1"/>
                      <a:pt x="643" y="1"/>
                    </a:cubicBezTo>
                    <a:close/>
                  </a:path>
                </a:pathLst>
              </a:custGeom>
              <a:solidFill>
                <a:srgbClr val="0C1626"/>
              </a:solidFill>
              <a:ln>
                <a:noFill/>
              </a:ln>
            </p:spPr>
            <p:txBody>
              <a:bodyPr anchorCtr="0" anchor="ctr" bIns="137150" lIns="137150" spcFirstLastPara="1" rIns="137150" wrap="square" tIns="13715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</a:pPr>
                <a:r>
                  <a:t/>
                </a:r>
                <a:endParaRPr sz="2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0" name="Google Shape;530;p58"/>
              <p:cNvSpPr/>
              <p:nvPr/>
            </p:nvSpPr>
            <p:spPr>
              <a:xfrm>
                <a:off x="2208432" y="3057581"/>
                <a:ext cx="40869" cy="40869"/>
              </a:xfrm>
              <a:custGeom>
                <a:rect b="b" l="l" r="r" t="t"/>
                <a:pathLst>
                  <a:path extrusionOk="0" h="1287" w="1287">
                    <a:moveTo>
                      <a:pt x="643" y="346"/>
                    </a:moveTo>
                    <a:cubicBezTo>
                      <a:pt x="810" y="346"/>
                      <a:pt x="941" y="477"/>
                      <a:pt x="941" y="644"/>
                    </a:cubicBezTo>
                    <a:cubicBezTo>
                      <a:pt x="941" y="811"/>
                      <a:pt x="810" y="941"/>
                      <a:pt x="643" y="941"/>
                    </a:cubicBezTo>
                    <a:cubicBezTo>
                      <a:pt x="477" y="941"/>
                      <a:pt x="346" y="811"/>
                      <a:pt x="346" y="644"/>
                    </a:cubicBezTo>
                    <a:cubicBezTo>
                      <a:pt x="346" y="477"/>
                      <a:pt x="477" y="346"/>
                      <a:pt x="643" y="346"/>
                    </a:cubicBezTo>
                    <a:close/>
                    <a:moveTo>
                      <a:pt x="643" y="1"/>
                    </a:moveTo>
                    <a:cubicBezTo>
                      <a:pt x="286" y="1"/>
                      <a:pt x="0" y="287"/>
                      <a:pt x="0" y="644"/>
                    </a:cubicBezTo>
                    <a:cubicBezTo>
                      <a:pt x="0" y="1001"/>
                      <a:pt x="286" y="1287"/>
                      <a:pt x="643" y="1287"/>
                    </a:cubicBezTo>
                    <a:cubicBezTo>
                      <a:pt x="1001" y="1287"/>
                      <a:pt x="1286" y="1001"/>
                      <a:pt x="1286" y="644"/>
                    </a:cubicBezTo>
                    <a:cubicBezTo>
                      <a:pt x="1286" y="287"/>
                      <a:pt x="1001" y="1"/>
                      <a:pt x="643" y="1"/>
                    </a:cubicBezTo>
                    <a:close/>
                  </a:path>
                </a:pathLst>
              </a:custGeom>
              <a:solidFill>
                <a:srgbClr val="0C1626"/>
              </a:solidFill>
              <a:ln>
                <a:noFill/>
              </a:ln>
            </p:spPr>
            <p:txBody>
              <a:bodyPr anchorCtr="0" anchor="ctr" bIns="137150" lIns="137150" spcFirstLastPara="1" rIns="137150" wrap="square" tIns="13715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</a:pPr>
                <a:r>
                  <a:t/>
                </a:r>
                <a:endParaRPr sz="2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531" name="Google Shape;531;p58"/>
          <p:cNvSpPr/>
          <p:nvPr/>
        </p:nvSpPr>
        <p:spPr>
          <a:xfrm>
            <a:off x="13250250" y="914250"/>
            <a:ext cx="4425600" cy="2351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137150" spcFirstLastPara="1" rIns="137150" wrap="square" tIns="68550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" sz="2200">
                <a:solidFill>
                  <a:srgbClr val="0C1626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CHALLENGE</a:t>
            </a:r>
            <a:endParaRPr sz="2200">
              <a:solidFill>
                <a:srgbClr val="0C1626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t/>
            </a:r>
            <a:endParaRPr sz="400">
              <a:solidFill>
                <a:srgbClr val="0C1626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indent="-342900" lvl="0" marL="4572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 Light"/>
              <a:buChar char="-"/>
            </a:pPr>
            <a:r>
              <a:rPr lang="en" sz="18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rPr>
              <a:t>Manual data handling processes were time too slow</a:t>
            </a:r>
            <a:endParaRPr sz="1800">
              <a:solidFill>
                <a:schemeClr val="dk1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indent="-342900" lvl="0" marL="4572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 Light"/>
              <a:buChar char="-"/>
            </a:pPr>
            <a:r>
              <a:rPr lang="en" sz="18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rPr>
              <a:t>No centralized training program</a:t>
            </a:r>
            <a:endParaRPr sz="1800">
              <a:solidFill>
                <a:schemeClr val="dk1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532" name="Google Shape;532;p58"/>
          <p:cNvSpPr/>
          <p:nvPr/>
        </p:nvSpPr>
        <p:spPr>
          <a:xfrm>
            <a:off x="13250250" y="3662160"/>
            <a:ext cx="4425600" cy="33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137150" spcFirstLastPara="1" rIns="137150" wrap="square" tIns="68550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" sz="2200">
                <a:solidFill>
                  <a:srgbClr val="0C1626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SOLUTION</a:t>
            </a:r>
            <a:endParaRPr sz="2200">
              <a:solidFill>
                <a:srgbClr val="0C1626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sz="400">
              <a:solidFill>
                <a:srgbClr val="0C1626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indent="-342900" lvl="0" marL="4572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 Light"/>
              <a:buChar char="-"/>
            </a:pPr>
            <a:r>
              <a:rPr lang="en" sz="18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rPr>
              <a:t>Created custom learning paths for all skill levels and roles, including Python for engineers and a data literacy path</a:t>
            </a:r>
            <a:endParaRPr sz="1800">
              <a:solidFill>
                <a:srgbClr val="0C1626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t/>
            </a:r>
            <a:endParaRPr sz="1800">
              <a:solidFill>
                <a:srgbClr val="0C1626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t/>
            </a:r>
            <a:endParaRPr sz="1800">
              <a:solidFill>
                <a:srgbClr val="0C1626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pic>
        <p:nvPicPr>
          <p:cNvPr id="533" name="Google Shape;533;p5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660500" y="4128487"/>
            <a:ext cx="921750" cy="724639"/>
          </a:xfrm>
          <a:prstGeom prst="rect">
            <a:avLst/>
          </a:prstGeom>
          <a:noFill/>
          <a:ln>
            <a:noFill/>
          </a:ln>
        </p:spPr>
      </p:pic>
      <p:pic>
        <p:nvPicPr>
          <p:cNvPr id="534" name="Google Shape;534;p5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1605812" y="1300750"/>
            <a:ext cx="1031124" cy="853225"/>
          </a:xfrm>
          <a:prstGeom prst="rect">
            <a:avLst/>
          </a:prstGeom>
          <a:noFill/>
          <a:ln>
            <a:noFill/>
          </a:ln>
        </p:spPr>
      </p:pic>
      <p:sp>
        <p:nvSpPr>
          <p:cNvPr id="535" name="Google Shape;535;p58"/>
          <p:cNvSpPr/>
          <p:nvPr/>
        </p:nvSpPr>
        <p:spPr>
          <a:xfrm>
            <a:off x="11292621" y="6181258"/>
            <a:ext cx="1657500" cy="1657500"/>
          </a:xfrm>
          <a:prstGeom prst="ellipse">
            <a:avLst/>
          </a:prstGeom>
          <a:solidFill>
            <a:srgbClr val="0C1626"/>
          </a:solidFill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6" name="Google Shape;536;p5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1660500" y="6599015"/>
            <a:ext cx="921750" cy="822011"/>
          </a:xfrm>
          <a:prstGeom prst="rect">
            <a:avLst/>
          </a:prstGeom>
          <a:noFill/>
          <a:ln>
            <a:noFill/>
          </a:ln>
        </p:spPr>
      </p:pic>
      <p:sp>
        <p:nvSpPr>
          <p:cNvPr id="537" name="Google Shape;537;p58"/>
          <p:cNvSpPr/>
          <p:nvPr/>
        </p:nvSpPr>
        <p:spPr>
          <a:xfrm>
            <a:off x="13250250" y="6252960"/>
            <a:ext cx="4425600" cy="33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137150" spcFirstLastPara="1" rIns="137150" wrap="square" tIns="68550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" sz="2200">
                <a:solidFill>
                  <a:srgbClr val="0C1626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RESULTS</a:t>
            </a:r>
            <a:endParaRPr sz="2200">
              <a:solidFill>
                <a:srgbClr val="0C1626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sz="400">
              <a:solidFill>
                <a:srgbClr val="0C1626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indent="-342900" lvl="0" marL="4572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 Light"/>
              <a:buChar char="-"/>
            </a:pPr>
            <a:r>
              <a:rPr lang="en" sz="18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rPr>
              <a:t>100x’ed the speed of their data handling processes  </a:t>
            </a:r>
            <a:endParaRPr sz="1800">
              <a:solidFill>
                <a:schemeClr val="dk1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indent="-342900" lvl="0" marL="4572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 Light"/>
              <a:buChar char="-"/>
            </a:pPr>
            <a:r>
              <a:rPr lang="en" sz="18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rPr>
              <a:t>Data program for technical &amp; non-technical roles, part of promotion evaluation </a:t>
            </a:r>
            <a:endParaRPr sz="1800">
              <a:solidFill>
                <a:schemeClr val="dk1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indent="-342900" lvl="0" marL="4572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 Light"/>
              <a:buChar char="-"/>
            </a:pPr>
            <a:r>
              <a:rPr lang="en" sz="18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rPr>
              <a:t>Roll out in process to all Rolls-Royce Aerospace employees</a:t>
            </a:r>
            <a:endParaRPr sz="1800">
              <a:solidFill>
                <a:schemeClr val="dk1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t/>
            </a:r>
            <a:endParaRPr sz="1800">
              <a:solidFill>
                <a:srgbClr val="0C1626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t/>
            </a:r>
            <a:endParaRPr sz="1800">
              <a:solidFill>
                <a:srgbClr val="0C1626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BF3"/>
        </a:solidFill>
      </p:bgPr>
    </p:bg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3" name="Google Shape;543;p59"/>
          <p:cNvPicPr preferRelativeResize="0"/>
          <p:nvPr/>
        </p:nvPicPr>
        <p:blipFill rotWithShape="1">
          <a:blip r:embed="rId3">
            <a:alphaModFix/>
          </a:blip>
          <a:srcRect b="0" l="4115" r="36671" t="0"/>
          <a:stretch/>
        </p:blipFill>
        <p:spPr>
          <a:xfrm>
            <a:off x="1298875" y="0"/>
            <a:ext cx="9159558" cy="10312296"/>
          </a:xfrm>
          <a:prstGeom prst="rect">
            <a:avLst/>
          </a:prstGeom>
          <a:noFill/>
          <a:ln>
            <a:noFill/>
          </a:ln>
        </p:spPr>
      </p:pic>
      <p:sp>
        <p:nvSpPr>
          <p:cNvPr id="544" name="Google Shape;544;p59"/>
          <p:cNvSpPr/>
          <p:nvPr/>
        </p:nvSpPr>
        <p:spPr>
          <a:xfrm>
            <a:off x="11292621" y="7171859"/>
            <a:ext cx="1657800" cy="1657800"/>
          </a:xfrm>
          <a:prstGeom prst="ellipse">
            <a:avLst/>
          </a:prstGeom>
          <a:solidFill>
            <a:srgbClr val="0C1626"/>
          </a:solidFill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5" name="Google Shape;545;p59"/>
          <p:cNvSpPr/>
          <p:nvPr/>
        </p:nvSpPr>
        <p:spPr>
          <a:xfrm>
            <a:off x="11315624" y="914250"/>
            <a:ext cx="1657800" cy="1657800"/>
          </a:xfrm>
          <a:prstGeom prst="ellipse">
            <a:avLst/>
          </a:prstGeom>
          <a:solidFill>
            <a:srgbClr val="0C1626"/>
          </a:solidFill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46" name="Google Shape;546;p59"/>
          <p:cNvGrpSpPr/>
          <p:nvPr/>
        </p:nvGrpSpPr>
        <p:grpSpPr>
          <a:xfrm>
            <a:off x="11315698" y="3662125"/>
            <a:ext cx="1657350" cy="1657350"/>
            <a:chOff x="2286001" y="4762500"/>
            <a:chExt cx="1104900" cy="1104900"/>
          </a:xfrm>
        </p:grpSpPr>
        <p:sp>
          <p:nvSpPr>
            <p:cNvPr id="547" name="Google Shape;547;p59"/>
            <p:cNvSpPr/>
            <p:nvPr/>
          </p:nvSpPr>
          <p:spPr>
            <a:xfrm>
              <a:off x="2286001" y="4762500"/>
              <a:ext cx="1104900" cy="1104900"/>
            </a:xfrm>
            <a:prstGeom prst="ellipse">
              <a:avLst/>
            </a:prstGeom>
            <a:solidFill>
              <a:srgbClr val="0C1626"/>
            </a:solidFill>
            <a:ln>
              <a:noFill/>
            </a:ln>
          </p:spPr>
          <p:txBody>
            <a:bodyPr anchorCtr="0" anchor="ctr" bIns="68550" lIns="137150" spcFirstLastPara="1" rIns="137150" wrap="square" tIns="6855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48" name="Google Shape;548;p59"/>
            <p:cNvGrpSpPr/>
            <p:nvPr/>
          </p:nvGrpSpPr>
          <p:grpSpPr>
            <a:xfrm>
              <a:off x="2751333" y="5470165"/>
              <a:ext cx="239809" cy="56713"/>
              <a:chOff x="2076490" y="3057581"/>
              <a:chExt cx="172811" cy="40869"/>
            </a:xfrm>
          </p:grpSpPr>
          <p:sp>
            <p:nvSpPr>
              <p:cNvPr id="549" name="Google Shape;549;p59"/>
              <p:cNvSpPr/>
              <p:nvPr/>
            </p:nvSpPr>
            <p:spPr>
              <a:xfrm>
                <a:off x="2076490" y="3057581"/>
                <a:ext cx="40869" cy="40869"/>
              </a:xfrm>
              <a:custGeom>
                <a:rect b="b" l="l" r="r" t="t"/>
                <a:pathLst>
                  <a:path extrusionOk="0" h="1287" w="1287">
                    <a:moveTo>
                      <a:pt x="643" y="346"/>
                    </a:moveTo>
                    <a:cubicBezTo>
                      <a:pt x="810" y="346"/>
                      <a:pt x="941" y="477"/>
                      <a:pt x="941" y="644"/>
                    </a:cubicBezTo>
                    <a:cubicBezTo>
                      <a:pt x="941" y="811"/>
                      <a:pt x="810" y="941"/>
                      <a:pt x="643" y="941"/>
                    </a:cubicBezTo>
                    <a:cubicBezTo>
                      <a:pt x="476" y="941"/>
                      <a:pt x="345" y="811"/>
                      <a:pt x="345" y="644"/>
                    </a:cubicBezTo>
                    <a:cubicBezTo>
                      <a:pt x="345" y="477"/>
                      <a:pt x="476" y="346"/>
                      <a:pt x="643" y="346"/>
                    </a:cubicBezTo>
                    <a:close/>
                    <a:moveTo>
                      <a:pt x="643" y="1"/>
                    </a:moveTo>
                    <a:cubicBezTo>
                      <a:pt x="286" y="1"/>
                      <a:pt x="0" y="287"/>
                      <a:pt x="0" y="644"/>
                    </a:cubicBezTo>
                    <a:cubicBezTo>
                      <a:pt x="0" y="1001"/>
                      <a:pt x="286" y="1287"/>
                      <a:pt x="643" y="1287"/>
                    </a:cubicBezTo>
                    <a:cubicBezTo>
                      <a:pt x="1000" y="1287"/>
                      <a:pt x="1286" y="1001"/>
                      <a:pt x="1286" y="644"/>
                    </a:cubicBezTo>
                    <a:cubicBezTo>
                      <a:pt x="1286" y="287"/>
                      <a:pt x="1000" y="1"/>
                      <a:pt x="643" y="1"/>
                    </a:cubicBezTo>
                    <a:close/>
                  </a:path>
                </a:pathLst>
              </a:custGeom>
              <a:solidFill>
                <a:srgbClr val="0C1626"/>
              </a:solidFill>
              <a:ln>
                <a:noFill/>
              </a:ln>
            </p:spPr>
            <p:txBody>
              <a:bodyPr anchorCtr="0" anchor="ctr" bIns="137150" lIns="137150" spcFirstLastPara="1" rIns="137150" wrap="square" tIns="13715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</a:pPr>
                <a:r>
                  <a:t/>
                </a:r>
                <a:endParaRPr sz="2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0" name="Google Shape;550;p59"/>
              <p:cNvSpPr/>
              <p:nvPr/>
            </p:nvSpPr>
            <p:spPr>
              <a:xfrm>
                <a:off x="2208432" y="3057581"/>
                <a:ext cx="40869" cy="40869"/>
              </a:xfrm>
              <a:custGeom>
                <a:rect b="b" l="l" r="r" t="t"/>
                <a:pathLst>
                  <a:path extrusionOk="0" h="1287" w="1287">
                    <a:moveTo>
                      <a:pt x="643" y="346"/>
                    </a:moveTo>
                    <a:cubicBezTo>
                      <a:pt x="810" y="346"/>
                      <a:pt x="941" y="477"/>
                      <a:pt x="941" y="644"/>
                    </a:cubicBezTo>
                    <a:cubicBezTo>
                      <a:pt x="941" y="811"/>
                      <a:pt x="810" y="941"/>
                      <a:pt x="643" y="941"/>
                    </a:cubicBezTo>
                    <a:cubicBezTo>
                      <a:pt x="477" y="941"/>
                      <a:pt x="346" y="811"/>
                      <a:pt x="346" y="644"/>
                    </a:cubicBezTo>
                    <a:cubicBezTo>
                      <a:pt x="346" y="477"/>
                      <a:pt x="477" y="346"/>
                      <a:pt x="643" y="346"/>
                    </a:cubicBezTo>
                    <a:close/>
                    <a:moveTo>
                      <a:pt x="643" y="1"/>
                    </a:moveTo>
                    <a:cubicBezTo>
                      <a:pt x="286" y="1"/>
                      <a:pt x="0" y="287"/>
                      <a:pt x="0" y="644"/>
                    </a:cubicBezTo>
                    <a:cubicBezTo>
                      <a:pt x="0" y="1001"/>
                      <a:pt x="286" y="1287"/>
                      <a:pt x="643" y="1287"/>
                    </a:cubicBezTo>
                    <a:cubicBezTo>
                      <a:pt x="1001" y="1287"/>
                      <a:pt x="1286" y="1001"/>
                      <a:pt x="1286" y="644"/>
                    </a:cubicBezTo>
                    <a:cubicBezTo>
                      <a:pt x="1286" y="287"/>
                      <a:pt x="1001" y="1"/>
                      <a:pt x="643" y="1"/>
                    </a:cubicBezTo>
                    <a:close/>
                  </a:path>
                </a:pathLst>
              </a:custGeom>
              <a:solidFill>
                <a:srgbClr val="0C1626"/>
              </a:solidFill>
              <a:ln>
                <a:noFill/>
              </a:ln>
            </p:spPr>
            <p:txBody>
              <a:bodyPr anchorCtr="0" anchor="ctr" bIns="137150" lIns="137150" spcFirstLastPara="1" rIns="137150" wrap="square" tIns="13715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</a:pPr>
                <a:r>
                  <a:t/>
                </a:r>
                <a:endParaRPr sz="2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551" name="Google Shape;551;p59"/>
          <p:cNvSpPr/>
          <p:nvPr/>
        </p:nvSpPr>
        <p:spPr>
          <a:xfrm>
            <a:off x="13250250" y="914250"/>
            <a:ext cx="4425600" cy="2636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137150" spcFirstLastPara="1" rIns="137150" wrap="square" tIns="68550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" sz="2200">
                <a:solidFill>
                  <a:srgbClr val="0C1626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CHALLENGE</a:t>
            </a:r>
            <a:endParaRPr sz="2200">
              <a:solidFill>
                <a:srgbClr val="0C1626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t/>
            </a:r>
            <a:endParaRPr sz="400">
              <a:solidFill>
                <a:srgbClr val="0C1626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indent="-342900" lvl="0" marL="4572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C1626"/>
              </a:buClr>
              <a:buSzPts val="1800"/>
              <a:buFont typeface="Poppins Light"/>
              <a:buChar char="-"/>
            </a:pPr>
            <a:r>
              <a:rPr lang="en" sz="1800">
                <a:solidFill>
                  <a:srgbClr val="0C1626"/>
                </a:solidFill>
                <a:latin typeface="Poppins Light"/>
                <a:ea typeface="Poppins Light"/>
                <a:cs typeface="Poppins Light"/>
                <a:sym typeface="Poppins Light"/>
              </a:rPr>
              <a:t>Heavy reliance on Excel </a:t>
            </a:r>
            <a:endParaRPr sz="1800">
              <a:solidFill>
                <a:srgbClr val="0C1626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indent="-342900" lvl="0" marL="4572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C1626"/>
              </a:buClr>
              <a:buSzPts val="1800"/>
              <a:buFont typeface="Poppins Light"/>
              <a:buChar char="-"/>
            </a:pPr>
            <a:r>
              <a:rPr lang="en" sz="1800">
                <a:solidFill>
                  <a:srgbClr val="0C1626"/>
                </a:solidFill>
                <a:latin typeface="Poppins Light"/>
                <a:ea typeface="Poppins Light"/>
                <a:cs typeface="Poppins Light"/>
                <a:sym typeface="Poppins Light"/>
              </a:rPr>
              <a:t>Lack of Power BI and Databricks skills hindered employee efficiency and placed a strain on the central analytics team</a:t>
            </a:r>
            <a:endParaRPr sz="1800">
              <a:solidFill>
                <a:srgbClr val="0C1626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552" name="Google Shape;552;p59"/>
          <p:cNvSpPr/>
          <p:nvPr/>
        </p:nvSpPr>
        <p:spPr>
          <a:xfrm>
            <a:off x="13250250" y="3662160"/>
            <a:ext cx="4425600" cy="3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137150" spcFirstLastPara="1" rIns="137150" wrap="square" tIns="68550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" sz="2200">
                <a:solidFill>
                  <a:srgbClr val="0C1626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SOLUTION</a:t>
            </a:r>
            <a:endParaRPr sz="2200">
              <a:solidFill>
                <a:srgbClr val="0C1626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sz="400">
              <a:solidFill>
                <a:srgbClr val="0C1626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indent="-342900" lvl="0" marL="4572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C1626"/>
              </a:buClr>
              <a:buSzPts val="1800"/>
              <a:buFont typeface="Poppins Light"/>
              <a:buChar char="-"/>
            </a:pPr>
            <a:r>
              <a:rPr lang="en" sz="1800">
                <a:solidFill>
                  <a:srgbClr val="0C1626"/>
                </a:solidFill>
                <a:latin typeface="Poppins Light"/>
                <a:ea typeface="Poppins Light"/>
                <a:cs typeface="Poppins Light"/>
                <a:sym typeface="Poppins Light"/>
              </a:rPr>
              <a:t>Tailored learning paths to address PySpark, Power BI and SQL skill gaps </a:t>
            </a:r>
            <a:endParaRPr sz="1800">
              <a:solidFill>
                <a:srgbClr val="0C1626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indent="-342900" lvl="0" marL="4572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C1626"/>
              </a:buClr>
              <a:buSzPts val="1800"/>
              <a:buFont typeface="Poppins Light"/>
              <a:buChar char="-"/>
            </a:pPr>
            <a:r>
              <a:rPr lang="en" sz="1800">
                <a:solidFill>
                  <a:srgbClr val="0C1626"/>
                </a:solidFill>
                <a:latin typeface="Poppins Light"/>
                <a:ea typeface="Poppins Light"/>
                <a:cs typeface="Poppins Light"/>
                <a:sym typeface="Poppins Light"/>
              </a:rPr>
              <a:t>Promoting a vibrant data culture through Hackathons and DataCamp Workspace Challenges</a:t>
            </a:r>
            <a:endParaRPr sz="1800">
              <a:solidFill>
                <a:srgbClr val="0C1626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t/>
            </a:r>
            <a:endParaRPr sz="1800">
              <a:solidFill>
                <a:srgbClr val="0C1626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t/>
            </a:r>
            <a:endParaRPr sz="1800">
              <a:solidFill>
                <a:srgbClr val="0C1626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553" name="Google Shape;553;p59"/>
          <p:cNvSpPr/>
          <p:nvPr/>
        </p:nvSpPr>
        <p:spPr>
          <a:xfrm>
            <a:off x="13250250" y="7171859"/>
            <a:ext cx="4425600" cy="2896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137150" spcFirstLastPara="1" rIns="137150" wrap="square" tIns="68550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" sz="2200">
                <a:solidFill>
                  <a:srgbClr val="0C1626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RESULTS</a:t>
            </a:r>
            <a:endParaRPr sz="2200">
              <a:solidFill>
                <a:srgbClr val="0C1626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sz="400">
              <a:solidFill>
                <a:srgbClr val="0C1626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indent="-342900" lvl="0" marL="4572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C1626"/>
              </a:buClr>
              <a:buSzPts val="1800"/>
              <a:buFont typeface="Poppins Light"/>
              <a:buChar char="-"/>
            </a:pPr>
            <a:r>
              <a:rPr lang="en" sz="1800">
                <a:solidFill>
                  <a:srgbClr val="0C1626"/>
                </a:solidFill>
                <a:latin typeface="Poppins Light"/>
                <a:ea typeface="Poppins Light"/>
                <a:cs typeface="Poppins Light"/>
                <a:sym typeface="Poppins Light"/>
              </a:rPr>
              <a:t>4 hours of weekly time savings per employee</a:t>
            </a:r>
            <a:endParaRPr sz="1800">
              <a:solidFill>
                <a:srgbClr val="0C1626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indent="-342900" lvl="0" marL="4572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C1626"/>
              </a:buClr>
              <a:buSzPts val="1800"/>
              <a:buFont typeface="Poppins Light"/>
              <a:buChar char="-"/>
            </a:pPr>
            <a:r>
              <a:rPr lang="en" sz="1800">
                <a:solidFill>
                  <a:srgbClr val="0C1626"/>
                </a:solidFill>
                <a:latin typeface="Poppins Light"/>
                <a:ea typeface="Poppins Light"/>
                <a:cs typeface="Poppins Light"/>
                <a:sym typeface="Poppins Light"/>
              </a:rPr>
              <a:t>Shifted from Excel to Power BI and Databricks</a:t>
            </a:r>
            <a:endParaRPr sz="1800">
              <a:solidFill>
                <a:srgbClr val="0C1626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indent="-342900" lvl="0" marL="4572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C1626"/>
              </a:buClr>
              <a:buSzPts val="1800"/>
              <a:buFont typeface="Poppins Light"/>
              <a:buChar char="-"/>
            </a:pPr>
            <a:r>
              <a:rPr lang="en" sz="1800">
                <a:solidFill>
                  <a:srgbClr val="0C1626"/>
                </a:solidFill>
                <a:latin typeface="Poppins Light"/>
                <a:ea typeface="Poppins Light"/>
                <a:cs typeface="Poppins Light"/>
                <a:sym typeface="Poppins Light"/>
              </a:rPr>
              <a:t>Reduced load on core </a:t>
            </a:r>
            <a:endParaRPr sz="1800">
              <a:solidFill>
                <a:srgbClr val="0C1626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indent="0" lvl="0" marL="4572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C1626"/>
                </a:solidFill>
                <a:latin typeface="Poppins Light"/>
                <a:ea typeface="Poppins Light"/>
                <a:cs typeface="Poppins Light"/>
                <a:sym typeface="Poppins Light"/>
              </a:rPr>
              <a:t>analytics teams</a:t>
            </a:r>
            <a:endParaRPr sz="1800">
              <a:solidFill>
                <a:srgbClr val="0C1626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pic>
        <p:nvPicPr>
          <p:cNvPr id="554" name="Google Shape;554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660500" y="7589615"/>
            <a:ext cx="921750" cy="82201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5" name="Google Shape;555;p5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660500" y="4128487"/>
            <a:ext cx="921750" cy="724639"/>
          </a:xfrm>
          <a:prstGeom prst="rect">
            <a:avLst/>
          </a:prstGeom>
          <a:noFill/>
          <a:ln>
            <a:noFill/>
          </a:ln>
        </p:spPr>
      </p:pic>
      <p:pic>
        <p:nvPicPr>
          <p:cNvPr id="556" name="Google Shape;556;p5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605812" y="1300750"/>
            <a:ext cx="1031124" cy="853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7" name="Google Shape;557;p5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7362975" y="9298600"/>
            <a:ext cx="467426" cy="60898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8" name="Google Shape;558;p59"/>
          <p:cNvPicPr preferRelativeResize="0"/>
          <p:nvPr/>
        </p:nvPicPr>
        <p:blipFill rotWithShape="1">
          <a:blip r:embed="rId8">
            <a:alphaModFix/>
          </a:blip>
          <a:srcRect b="0" l="4436" r="-28706" t="0"/>
          <a:stretch/>
        </p:blipFill>
        <p:spPr>
          <a:xfrm>
            <a:off x="5350375" y="0"/>
            <a:ext cx="3090432" cy="10286999"/>
          </a:xfrm>
          <a:prstGeom prst="rect">
            <a:avLst/>
          </a:prstGeom>
          <a:noFill/>
          <a:ln>
            <a:noFill/>
          </a:ln>
        </p:spPr>
      </p:pic>
      <p:sp>
        <p:nvSpPr>
          <p:cNvPr id="559" name="Google Shape;559;p59"/>
          <p:cNvSpPr/>
          <p:nvPr/>
        </p:nvSpPr>
        <p:spPr>
          <a:xfrm>
            <a:off x="-90400" y="50"/>
            <a:ext cx="6422400" cy="10312200"/>
          </a:xfrm>
          <a:prstGeom prst="rect">
            <a:avLst/>
          </a:prstGeom>
          <a:solidFill>
            <a:srgbClr val="05192D"/>
          </a:solidFill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0" name="Google Shape;560;p59"/>
          <p:cNvSpPr txBox="1"/>
          <p:nvPr/>
        </p:nvSpPr>
        <p:spPr>
          <a:xfrm>
            <a:off x="885825" y="2804982"/>
            <a:ext cx="6422400" cy="11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137150" spcFirstLastPara="1" rIns="137150" wrap="square" tIns="6855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" sz="2000">
                <a:solidFill>
                  <a:srgbClr val="03EF62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DATA UPSKILLING AT</a:t>
            </a:r>
            <a:br>
              <a:rPr lang="en" sz="18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</a:br>
            <a:r>
              <a:rPr lang="en" sz="48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Specsavers</a:t>
            </a:r>
            <a:endParaRPr sz="6600">
              <a:solidFill>
                <a:schemeClr val="lt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561" name="Google Shape;561;p59"/>
          <p:cNvSpPr/>
          <p:nvPr/>
        </p:nvSpPr>
        <p:spPr>
          <a:xfrm>
            <a:off x="904375" y="4111525"/>
            <a:ext cx="5066400" cy="43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137150" spcFirstLastPara="1" rIns="137150" wrap="square" tIns="6855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rPr>
              <a:t>Specsavers partnered with DataCamp to address critical skill gaps in Power BI and Databricks, resulting in automating routine Excel tasks and realizing up to 4 hours of weekly time savings per employee.</a:t>
            </a:r>
            <a:endParaRPr sz="2600">
              <a:solidFill>
                <a:schemeClr val="lt1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BF3"/>
        </a:solidFill>
      </p:bgPr>
    </p:bg>
    <p:spTree>
      <p:nvGrpSpPr>
        <p:cNvPr id="566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7" name="Google Shape;567;p60"/>
          <p:cNvPicPr preferRelativeResize="0"/>
          <p:nvPr/>
        </p:nvPicPr>
        <p:blipFill rotWithShape="1">
          <a:blip r:embed="rId3">
            <a:alphaModFix/>
          </a:blip>
          <a:srcRect b="0" l="5529" r="35271" t="0"/>
          <a:stretch/>
        </p:blipFill>
        <p:spPr>
          <a:xfrm>
            <a:off x="1298875" y="0"/>
            <a:ext cx="9159552" cy="10312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8" name="Google Shape;568;p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362975" y="9298600"/>
            <a:ext cx="467425" cy="60898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9" name="Google Shape;569;p60"/>
          <p:cNvPicPr preferRelativeResize="0"/>
          <p:nvPr/>
        </p:nvPicPr>
        <p:blipFill rotWithShape="1">
          <a:blip r:embed="rId5">
            <a:alphaModFix/>
          </a:blip>
          <a:srcRect b="0" l="23100" r="-23100" t="0"/>
          <a:stretch/>
        </p:blipFill>
        <p:spPr>
          <a:xfrm>
            <a:off x="5350375" y="0"/>
            <a:ext cx="3090427" cy="10286999"/>
          </a:xfrm>
          <a:prstGeom prst="rect">
            <a:avLst/>
          </a:prstGeom>
          <a:noFill/>
          <a:ln>
            <a:noFill/>
          </a:ln>
        </p:spPr>
      </p:pic>
      <p:sp>
        <p:nvSpPr>
          <p:cNvPr id="570" name="Google Shape;570;p60"/>
          <p:cNvSpPr/>
          <p:nvPr/>
        </p:nvSpPr>
        <p:spPr>
          <a:xfrm>
            <a:off x="0" y="0"/>
            <a:ext cx="6429600" cy="10287000"/>
          </a:xfrm>
          <a:prstGeom prst="rect">
            <a:avLst/>
          </a:prstGeom>
          <a:solidFill>
            <a:srgbClr val="05192D"/>
          </a:solidFill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1" name="Google Shape;571;p60"/>
          <p:cNvSpPr txBox="1"/>
          <p:nvPr/>
        </p:nvSpPr>
        <p:spPr>
          <a:xfrm>
            <a:off x="885825" y="2804982"/>
            <a:ext cx="6422400" cy="11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137150" spcFirstLastPara="1" rIns="137150" wrap="square" tIns="6855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2000">
                <a:solidFill>
                  <a:srgbClr val="03EF62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DATA LITERACY AT</a:t>
            </a:r>
            <a:br>
              <a:rPr lang="en" sz="18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</a:br>
            <a:r>
              <a:rPr lang="en" sz="48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CBRE</a:t>
            </a:r>
            <a:endParaRPr sz="6600">
              <a:solidFill>
                <a:schemeClr val="lt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572" name="Google Shape;572;p60"/>
          <p:cNvSpPr/>
          <p:nvPr/>
        </p:nvSpPr>
        <p:spPr>
          <a:xfrm>
            <a:off x="904375" y="4111525"/>
            <a:ext cx="5066400" cy="43569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137150" spcFirstLastPara="1" rIns="137150" wrap="square" tIns="6855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rPr>
              <a:t>CBRE partnered with</a:t>
            </a:r>
            <a:endParaRPr sz="2600">
              <a:solidFill>
                <a:schemeClr val="lt1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2600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rPr>
              <a:t>DataCamp for Business </a:t>
            </a:r>
            <a:endParaRPr sz="2600">
              <a:solidFill>
                <a:schemeClr val="lt1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600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rPr>
              <a:t>to upskill 2,000+ employees</a:t>
            </a:r>
            <a:endParaRPr sz="2600">
              <a:solidFill>
                <a:schemeClr val="lt1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600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rPr>
              <a:t>and drive an average of 1-2 hours time saved per learner per week using newly acquired data skills.</a:t>
            </a:r>
            <a:endParaRPr sz="2600">
              <a:solidFill>
                <a:schemeClr val="lt1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>
              <a:solidFill>
                <a:schemeClr val="lt1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573" name="Google Shape;573;p60"/>
          <p:cNvSpPr/>
          <p:nvPr/>
        </p:nvSpPr>
        <p:spPr>
          <a:xfrm>
            <a:off x="11292621" y="7171859"/>
            <a:ext cx="1657800" cy="1657800"/>
          </a:xfrm>
          <a:prstGeom prst="ellipse">
            <a:avLst/>
          </a:prstGeom>
          <a:solidFill>
            <a:srgbClr val="0C1626"/>
          </a:solidFill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4" name="Google Shape;574;p60"/>
          <p:cNvSpPr/>
          <p:nvPr/>
        </p:nvSpPr>
        <p:spPr>
          <a:xfrm>
            <a:off x="11315624" y="914250"/>
            <a:ext cx="1657800" cy="1657800"/>
          </a:xfrm>
          <a:prstGeom prst="ellipse">
            <a:avLst/>
          </a:prstGeom>
          <a:solidFill>
            <a:srgbClr val="0C1626"/>
          </a:solidFill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75" name="Google Shape;575;p60"/>
          <p:cNvGrpSpPr/>
          <p:nvPr/>
        </p:nvGrpSpPr>
        <p:grpSpPr>
          <a:xfrm>
            <a:off x="11315698" y="3662125"/>
            <a:ext cx="1657350" cy="1657350"/>
            <a:chOff x="2286001" y="4762500"/>
            <a:chExt cx="1104900" cy="1104900"/>
          </a:xfrm>
        </p:grpSpPr>
        <p:sp>
          <p:nvSpPr>
            <p:cNvPr id="576" name="Google Shape;576;p60"/>
            <p:cNvSpPr/>
            <p:nvPr/>
          </p:nvSpPr>
          <p:spPr>
            <a:xfrm>
              <a:off x="2286001" y="4762500"/>
              <a:ext cx="1104900" cy="1104900"/>
            </a:xfrm>
            <a:prstGeom prst="ellipse">
              <a:avLst/>
            </a:prstGeom>
            <a:solidFill>
              <a:srgbClr val="0C1626"/>
            </a:solidFill>
            <a:ln>
              <a:noFill/>
            </a:ln>
          </p:spPr>
          <p:txBody>
            <a:bodyPr anchorCtr="0" anchor="ctr" bIns="68550" lIns="137150" spcFirstLastPara="1" rIns="137150" wrap="square" tIns="6855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77" name="Google Shape;577;p60"/>
            <p:cNvGrpSpPr/>
            <p:nvPr/>
          </p:nvGrpSpPr>
          <p:grpSpPr>
            <a:xfrm>
              <a:off x="2751333" y="5470165"/>
              <a:ext cx="239809" cy="56713"/>
              <a:chOff x="2076490" y="3057581"/>
              <a:chExt cx="172811" cy="40869"/>
            </a:xfrm>
          </p:grpSpPr>
          <p:sp>
            <p:nvSpPr>
              <p:cNvPr id="578" name="Google Shape;578;p60"/>
              <p:cNvSpPr/>
              <p:nvPr/>
            </p:nvSpPr>
            <p:spPr>
              <a:xfrm>
                <a:off x="2076490" y="3057581"/>
                <a:ext cx="40869" cy="40869"/>
              </a:xfrm>
              <a:custGeom>
                <a:rect b="b" l="l" r="r" t="t"/>
                <a:pathLst>
                  <a:path extrusionOk="0" h="1287" w="1287">
                    <a:moveTo>
                      <a:pt x="643" y="346"/>
                    </a:moveTo>
                    <a:cubicBezTo>
                      <a:pt x="810" y="346"/>
                      <a:pt x="941" y="477"/>
                      <a:pt x="941" y="644"/>
                    </a:cubicBezTo>
                    <a:cubicBezTo>
                      <a:pt x="941" y="811"/>
                      <a:pt x="810" y="941"/>
                      <a:pt x="643" y="941"/>
                    </a:cubicBezTo>
                    <a:cubicBezTo>
                      <a:pt x="476" y="941"/>
                      <a:pt x="345" y="811"/>
                      <a:pt x="345" y="644"/>
                    </a:cubicBezTo>
                    <a:cubicBezTo>
                      <a:pt x="345" y="477"/>
                      <a:pt x="476" y="346"/>
                      <a:pt x="643" y="346"/>
                    </a:cubicBezTo>
                    <a:close/>
                    <a:moveTo>
                      <a:pt x="643" y="1"/>
                    </a:moveTo>
                    <a:cubicBezTo>
                      <a:pt x="286" y="1"/>
                      <a:pt x="0" y="287"/>
                      <a:pt x="0" y="644"/>
                    </a:cubicBezTo>
                    <a:cubicBezTo>
                      <a:pt x="0" y="1001"/>
                      <a:pt x="286" y="1287"/>
                      <a:pt x="643" y="1287"/>
                    </a:cubicBezTo>
                    <a:cubicBezTo>
                      <a:pt x="1000" y="1287"/>
                      <a:pt x="1286" y="1001"/>
                      <a:pt x="1286" y="644"/>
                    </a:cubicBezTo>
                    <a:cubicBezTo>
                      <a:pt x="1286" y="287"/>
                      <a:pt x="1000" y="1"/>
                      <a:pt x="643" y="1"/>
                    </a:cubicBezTo>
                    <a:close/>
                  </a:path>
                </a:pathLst>
              </a:custGeom>
              <a:solidFill>
                <a:srgbClr val="0C1626"/>
              </a:solidFill>
              <a:ln>
                <a:noFill/>
              </a:ln>
            </p:spPr>
            <p:txBody>
              <a:bodyPr anchorCtr="0" anchor="ctr" bIns="137150" lIns="137150" spcFirstLastPara="1" rIns="137150" wrap="square" tIns="13715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</a:pPr>
                <a:r>
                  <a:t/>
                </a:r>
                <a:endParaRPr sz="2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9" name="Google Shape;579;p60"/>
              <p:cNvSpPr/>
              <p:nvPr/>
            </p:nvSpPr>
            <p:spPr>
              <a:xfrm>
                <a:off x="2208432" y="3057581"/>
                <a:ext cx="40869" cy="40869"/>
              </a:xfrm>
              <a:custGeom>
                <a:rect b="b" l="l" r="r" t="t"/>
                <a:pathLst>
                  <a:path extrusionOk="0" h="1287" w="1287">
                    <a:moveTo>
                      <a:pt x="643" y="346"/>
                    </a:moveTo>
                    <a:cubicBezTo>
                      <a:pt x="810" y="346"/>
                      <a:pt x="941" y="477"/>
                      <a:pt x="941" y="644"/>
                    </a:cubicBezTo>
                    <a:cubicBezTo>
                      <a:pt x="941" y="811"/>
                      <a:pt x="810" y="941"/>
                      <a:pt x="643" y="941"/>
                    </a:cubicBezTo>
                    <a:cubicBezTo>
                      <a:pt x="477" y="941"/>
                      <a:pt x="346" y="811"/>
                      <a:pt x="346" y="644"/>
                    </a:cubicBezTo>
                    <a:cubicBezTo>
                      <a:pt x="346" y="477"/>
                      <a:pt x="477" y="346"/>
                      <a:pt x="643" y="346"/>
                    </a:cubicBezTo>
                    <a:close/>
                    <a:moveTo>
                      <a:pt x="643" y="1"/>
                    </a:moveTo>
                    <a:cubicBezTo>
                      <a:pt x="286" y="1"/>
                      <a:pt x="0" y="287"/>
                      <a:pt x="0" y="644"/>
                    </a:cubicBezTo>
                    <a:cubicBezTo>
                      <a:pt x="0" y="1001"/>
                      <a:pt x="286" y="1287"/>
                      <a:pt x="643" y="1287"/>
                    </a:cubicBezTo>
                    <a:cubicBezTo>
                      <a:pt x="1001" y="1287"/>
                      <a:pt x="1286" y="1001"/>
                      <a:pt x="1286" y="644"/>
                    </a:cubicBezTo>
                    <a:cubicBezTo>
                      <a:pt x="1286" y="287"/>
                      <a:pt x="1001" y="1"/>
                      <a:pt x="643" y="1"/>
                    </a:cubicBezTo>
                    <a:close/>
                  </a:path>
                </a:pathLst>
              </a:custGeom>
              <a:solidFill>
                <a:srgbClr val="0C1626"/>
              </a:solidFill>
              <a:ln>
                <a:noFill/>
              </a:ln>
            </p:spPr>
            <p:txBody>
              <a:bodyPr anchorCtr="0" anchor="ctr" bIns="137150" lIns="137150" spcFirstLastPara="1" rIns="137150" wrap="square" tIns="13715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</a:pPr>
                <a:r>
                  <a:t/>
                </a:r>
                <a:endParaRPr sz="2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580" name="Google Shape;580;p60"/>
          <p:cNvSpPr/>
          <p:nvPr/>
        </p:nvSpPr>
        <p:spPr>
          <a:xfrm>
            <a:off x="13250250" y="914250"/>
            <a:ext cx="4425600" cy="2636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137150" spcFirstLastPara="1" rIns="137150" wrap="square" tIns="68550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" sz="2200">
                <a:solidFill>
                  <a:srgbClr val="0C1626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CHALLENGE</a:t>
            </a:r>
            <a:endParaRPr sz="2200">
              <a:solidFill>
                <a:srgbClr val="0C1626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t/>
            </a:r>
            <a:endParaRPr sz="400">
              <a:solidFill>
                <a:srgbClr val="0C1626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indent="-342900" lvl="0" marL="4572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C1626"/>
              </a:buClr>
              <a:buSzPts val="1800"/>
              <a:buFont typeface="Poppins Light"/>
              <a:buChar char="-"/>
            </a:pPr>
            <a:r>
              <a:rPr lang="en" sz="1800">
                <a:solidFill>
                  <a:srgbClr val="0C1626"/>
                </a:solidFill>
                <a:latin typeface="Poppins Light"/>
                <a:ea typeface="Poppins Light"/>
                <a:cs typeface="Poppins Light"/>
                <a:sym typeface="Poppins Light"/>
              </a:rPr>
              <a:t>Drive efficiencies to enhance client outcomes</a:t>
            </a:r>
            <a:endParaRPr sz="1800">
              <a:solidFill>
                <a:srgbClr val="0C1626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indent="-342900" lvl="0" marL="4572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C1626"/>
              </a:buClr>
              <a:buSzPts val="1800"/>
              <a:buFont typeface="Poppins Light"/>
              <a:buChar char="-"/>
            </a:pPr>
            <a:r>
              <a:rPr lang="en" sz="1800">
                <a:solidFill>
                  <a:srgbClr val="0C1626"/>
                </a:solidFill>
                <a:latin typeface="Poppins Light"/>
                <a:ea typeface="Poppins Light"/>
                <a:cs typeface="Poppins Light"/>
                <a:sym typeface="Poppins Light"/>
              </a:rPr>
              <a:t>Scalable, and inclusive data upskilling solution to support their 2000+ employees in the </a:t>
            </a:r>
            <a:endParaRPr sz="1800">
              <a:solidFill>
                <a:srgbClr val="0C1626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indent="0" lvl="0" marL="4572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C1626"/>
                </a:solidFill>
                <a:latin typeface="Poppins Light"/>
                <a:ea typeface="Poppins Light"/>
                <a:cs typeface="Poppins Light"/>
                <a:sym typeface="Poppins Light"/>
              </a:rPr>
              <a:t>UK and Ireland</a:t>
            </a:r>
            <a:endParaRPr sz="1800">
              <a:solidFill>
                <a:srgbClr val="0C1626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indent="0" lvl="0" marL="4572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C1626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581" name="Google Shape;581;p60"/>
          <p:cNvSpPr/>
          <p:nvPr/>
        </p:nvSpPr>
        <p:spPr>
          <a:xfrm>
            <a:off x="13250250" y="3662160"/>
            <a:ext cx="4425600" cy="3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137150" spcFirstLastPara="1" rIns="137150" wrap="square" tIns="68550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" sz="2200">
                <a:solidFill>
                  <a:srgbClr val="0C1626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SOLUTION</a:t>
            </a:r>
            <a:endParaRPr sz="2200">
              <a:solidFill>
                <a:srgbClr val="0C1626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sz="400">
              <a:solidFill>
                <a:srgbClr val="0C1626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indent="-342900" lvl="0" marL="4572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C1626"/>
              </a:buClr>
              <a:buSzPts val="1800"/>
              <a:buFont typeface="Poppins Light"/>
              <a:buChar char="-"/>
            </a:pPr>
            <a:r>
              <a:rPr lang="en" sz="1800">
                <a:solidFill>
                  <a:srgbClr val="0C1626"/>
                </a:solidFill>
                <a:latin typeface="Poppins Light"/>
                <a:ea typeface="Poppins Light"/>
                <a:cs typeface="Poppins Light"/>
                <a:sym typeface="Poppins Light"/>
              </a:rPr>
              <a:t>Created personalized learning paths for various departments: Data Literacy, Excel, Tableau, Power BI, Python, and SQL </a:t>
            </a:r>
            <a:endParaRPr sz="1800">
              <a:solidFill>
                <a:srgbClr val="0C1626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indent="-342900" lvl="0" marL="4572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C1626"/>
              </a:buClr>
              <a:buSzPts val="1800"/>
              <a:buFont typeface="Poppins Light"/>
              <a:buChar char="-"/>
            </a:pPr>
            <a:r>
              <a:rPr lang="en" sz="1800">
                <a:solidFill>
                  <a:srgbClr val="0C1626"/>
                </a:solidFill>
                <a:latin typeface="Poppins Light"/>
                <a:ea typeface="Poppins Light"/>
                <a:cs typeface="Poppins Light"/>
                <a:sym typeface="Poppins Light"/>
              </a:rPr>
              <a:t>DataCamp &amp; CBRE partnership to launch their Data Upskilling program</a:t>
            </a:r>
            <a:endParaRPr sz="1800">
              <a:solidFill>
                <a:srgbClr val="0C1626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t/>
            </a:r>
            <a:endParaRPr sz="1800">
              <a:solidFill>
                <a:srgbClr val="0C1626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t/>
            </a:r>
            <a:endParaRPr sz="1800">
              <a:solidFill>
                <a:srgbClr val="0C1626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582" name="Google Shape;582;p60"/>
          <p:cNvSpPr/>
          <p:nvPr/>
        </p:nvSpPr>
        <p:spPr>
          <a:xfrm>
            <a:off x="13250250" y="7171859"/>
            <a:ext cx="4425600" cy="2896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137150" spcFirstLastPara="1" rIns="137150" wrap="square" tIns="68550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" sz="2200">
                <a:solidFill>
                  <a:srgbClr val="0C1626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RESULTS</a:t>
            </a:r>
            <a:endParaRPr sz="2200">
              <a:solidFill>
                <a:srgbClr val="0C1626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sz="400">
              <a:solidFill>
                <a:srgbClr val="0C1626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indent="-342900" lvl="0" marL="4572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C1626"/>
              </a:buClr>
              <a:buSzPts val="1800"/>
              <a:buFont typeface="Poppins Light"/>
              <a:buChar char="-"/>
            </a:pPr>
            <a:r>
              <a:rPr lang="en" sz="1800">
                <a:solidFill>
                  <a:srgbClr val="0C1626"/>
                </a:solidFill>
                <a:latin typeface="Poppins Light"/>
                <a:ea typeface="Poppins Light"/>
                <a:cs typeface="Poppins Light"/>
                <a:sym typeface="Poppins Light"/>
              </a:rPr>
              <a:t>On site data days</a:t>
            </a:r>
            <a:endParaRPr sz="1800">
              <a:solidFill>
                <a:srgbClr val="0C1626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indent="-342900" lvl="0" marL="4572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C1626"/>
              </a:buClr>
              <a:buSzPts val="1800"/>
              <a:buFont typeface="Poppins Light"/>
              <a:buChar char="-"/>
            </a:pPr>
            <a:r>
              <a:rPr lang="en" sz="1800">
                <a:solidFill>
                  <a:srgbClr val="0C1626"/>
                </a:solidFill>
                <a:latin typeface="Poppins Light"/>
                <a:ea typeface="Poppins Light"/>
                <a:cs typeface="Poppins Light"/>
                <a:sym typeface="Poppins Light"/>
              </a:rPr>
              <a:t>95% of leaders now feel data confident</a:t>
            </a:r>
            <a:endParaRPr sz="1800">
              <a:solidFill>
                <a:srgbClr val="0C1626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indent="-342900" lvl="0" marL="4572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C1626"/>
              </a:buClr>
              <a:buSzPts val="1800"/>
              <a:buFont typeface="Poppins Light"/>
              <a:buChar char="-"/>
            </a:pPr>
            <a:r>
              <a:rPr lang="en" sz="1800">
                <a:solidFill>
                  <a:srgbClr val="0C1626"/>
                </a:solidFill>
                <a:latin typeface="Poppins Light"/>
                <a:ea typeface="Poppins Light"/>
                <a:cs typeface="Poppins Light"/>
                <a:sym typeface="Poppins Light"/>
              </a:rPr>
              <a:t>100% have completed learning </a:t>
            </a:r>
            <a:endParaRPr sz="1800">
              <a:solidFill>
                <a:srgbClr val="0C1626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indent="-342900" lvl="0" marL="4572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C1626"/>
              </a:buClr>
              <a:buSzPts val="1800"/>
              <a:buFont typeface="Poppins Light"/>
              <a:buChar char="-"/>
            </a:pPr>
            <a:r>
              <a:rPr lang="en" sz="1800">
                <a:solidFill>
                  <a:srgbClr val="0C1626"/>
                </a:solidFill>
                <a:latin typeface="Poppins Light"/>
                <a:ea typeface="Poppins Light"/>
                <a:cs typeface="Poppins Light"/>
                <a:sym typeface="Poppins Light"/>
              </a:rPr>
              <a:t>86% possess a clear understanding of data</a:t>
            </a:r>
            <a:endParaRPr sz="1800">
              <a:solidFill>
                <a:srgbClr val="0C1626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pic>
        <p:nvPicPr>
          <p:cNvPr id="583" name="Google Shape;583;p6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660500" y="7589615"/>
            <a:ext cx="921750" cy="82201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4" name="Google Shape;584;p6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1660500" y="4128487"/>
            <a:ext cx="921750" cy="724639"/>
          </a:xfrm>
          <a:prstGeom prst="rect">
            <a:avLst/>
          </a:prstGeom>
          <a:noFill/>
          <a:ln>
            <a:noFill/>
          </a:ln>
        </p:spPr>
      </p:pic>
      <p:pic>
        <p:nvPicPr>
          <p:cNvPr id="585" name="Google Shape;585;p6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1605812" y="1300750"/>
            <a:ext cx="1031124" cy="853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BF3"/>
        </a:solidFill>
      </p:bgPr>
    </p:bg>
    <p:spTree>
      <p:nvGrpSpPr>
        <p:cNvPr id="590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1" name="Google Shape;591;p61"/>
          <p:cNvPicPr preferRelativeResize="0"/>
          <p:nvPr/>
        </p:nvPicPr>
        <p:blipFill rotWithShape="1">
          <a:blip r:embed="rId3">
            <a:alphaModFix/>
          </a:blip>
          <a:srcRect b="0" l="3511" r="37180" t="0"/>
          <a:stretch/>
        </p:blipFill>
        <p:spPr>
          <a:xfrm>
            <a:off x="1298901" y="0"/>
            <a:ext cx="9476602" cy="10312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92" name="Google Shape;592;p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362975" y="9298600"/>
            <a:ext cx="467426" cy="60898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3" name="Google Shape;593;p61"/>
          <p:cNvPicPr preferRelativeResize="0"/>
          <p:nvPr/>
        </p:nvPicPr>
        <p:blipFill rotWithShape="1">
          <a:blip r:embed="rId5">
            <a:alphaModFix/>
          </a:blip>
          <a:srcRect b="0" l="-21255" r="-36423" t="0"/>
          <a:stretch/>
        </p:blipFill>
        <p:spPr>
          <a:xfrm>
            <a:off x="6428002" y="0"/>
            <a:ext cx="2470001" cy="10286999"/>
          </a:xfrm>
          <a:prstGeom prst="rect">
            <a:avLst/>
          </a:prstGeom>
          <a:noFill/>
          <a:ln>
            <a:noFill/>
          </a:ln>
        </p:spPr>
      </p:pic>
      <p:sp>
        <p:nvSpPr>
          <p:cNvPr id="594" name="Google Shape;594;p61"/>
          <p:cNvSpPr/>
          <p:nvPr/>
        </p:nvSpPr>
        <p:spPr>
          <a:xfrm>
            <a:off x="0" y="0"/>
            <a:ext cx="7308000" cy="10312200"/>
          </a:xfrm>
          <a:prstGeom prst="rect">
            <a:avLst/>
          </a:prstGeom>
          <a:solidFill>
            <a:srgbClr val="05192D"/>
          </a:solidFill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5" name="Google Shape;595;p61"/>
          <p:cNvSpPr txBox="1"/>
          <p:nvPr/>
        </p:nvSpPr>
        <p:spPr>
          <a:xfrm>
            <a:off x="885825" y="2804982"/>
            <a:ext cx="6422400" cy="19239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137150" spcFirstLastPara="1" rIns="137150" wrap="square" tIns="6855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" sz="2000">
                <a:solidFill>
                  <a:srgbClr val="03EF62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DATA SCIENCE EDUCATION AT</a:t>
            </a:r>
            <a:br>
              <a:rPr lang="en" sz="18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</a:br>
            <a:r>
              <a:rPr lang="en" sz="48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Western Governors University</a:t>
            </a:r>
            <a:endParaRPr sz="6600">
              <a:solidFill>
                <a:schemeClr val="lt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596" name="Google Shape;596;p61"/>
          <p:cNvSpPr/>
          <p:nvPr/>
        </p:nvSpPr>
        <p:spPr>
          <a:xfrm>
            <a:off x="904400" y="4920300"/>
            <a:ext cx="5066400" cy="40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137150" spcFirstLastPara="1" rIns="137150" wrap="square" tIns="6855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rPr>
              <a:t>WGU partnered with DataCamp to make their Master of Science in Data Analytics degree accessible for students without technical backgrounds. This yielded in a 12% increase in student ROI.</a:t>
            </a:r>
            <a:endParaRPr sz="2600">
              <a:solidFill>
                <a:schemeClr val="lt1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597" name="Google Shape;597;p61"/>
          <p:cNvSpPr/>
          <p:nvPr/>
        </p:nvSpPr>
        <p:spPr>
          <a:xfrm>
            <a:off x="11292621" y="6790859"/>
            <a:ext cx="1657800" cy="1657800"/>
          </a:xfrm>
          <a:prstGeom prst="ellipse">
            <a:avLst/>
          </a:prstGeom>
          <a:solidFill>
            <a:srgbClr val="0C1626"/>
          </a:solidFill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8" name="Google Shape;598;p61"/>
          <p:cNvSpPr/>
          <p:nvPr/>
        </p:nvSpPr>
        <p:spPr>
          <a:xfrm>
            <a:off x="11315624" y="1600050"/>
            <a:ext cx="1657800" cy="1657800"/>
          </a:xfrm>
          <a:prstGeom prst="ellipse">
            <a:avLst/>
          </a:prstGeom>
          <a:solidFill>
            <a:srgbClr val="0C1626"/>
          </a:solidFill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99" name="Google Shape;599;p61"/>
          <p:cNvGrpSpPr/>
          <p:nvPr/>
        </p:nvGrpSpPr>
        <p:grpSpPr>
          <a:xfrm>
            <a:off x="11315698" y="4195529"/>
            <a:ext cx="1657350" cy="1657350"/>
            <a:chOff x="2286001" y="4762500"/>
            <a:chExt cx="1104900" cy="1104900"/>
          </a:xfrm>
        </p:grpSpPr>
        <p:sp>
          <p:nvSpPr>
            <p:cNvPr id="600" name="Google Shape;600;p61"/>
            <p:cNvSpPr/>
            <p:nvPr/>
          </p:nvSpPr>
          <p:spPr>
            <a:xfrm>
              <a:off x="2286001" y="4762500"/>
              <a:ext cx="1104900" cy="1104900"/>
            </a:xfrm>
            <a:prstGeom prst="ellipse">
              <a:avLst/>
            </a:prstGeom>
            <a:solidFill>
              <a:srgbClr val="0C1626"/>
            </a:solidFill>
            <a:ln>
              <a:noFill/>
            </a:ln>
          </p:spPr>
          <p:txBody>
            <a:bodyPr anchorCtr="0" anchor="ctr" bIns="68550" lIns="137150" spcFirstLastPara="1" rIns="137150" wrap="square" tIns="6855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01" name="Google Shape;601;p61"/>
            <p:cNvGrpSpPr/>
            <p:nvPr/>
          </p:nvGrpSpPr>
          <p:grpSpPr>
            <a:xfrm>
              <a:off x="2751333" y="5470165"/>
              <a:ext cx="239809" cy="56713"/>
              <a:chOff x="2076490" y="3057581"/>
              <a:chExt cx="172811" cy="40869"/>
            </a:xfrm>
          </p:grpSpPr>
          <p:sp>
            <p:nvSpPr>
              <p:cNvPr id="602" name="Google Shape;602;p61"/>
              <p:cNvSpPr/>
              <p:nvPr/>
            </p:nvSpPr>
            <p:spPr>
              <a:xfrm>
                <a:off x="2076490" y="3057581"/>
                <a:ext cx="40869" cy="40869"/>
              </a:xfrm>
              <a:custGeom>
                <a:rect b="b" l="l" r="r" t="t"/>
                <a:pathLst>
                  <a:path extrusionOk="0" h="1287" w="1287">
                    <a:moveTo>
                      <a:pt x="643" y="346"/>
                    </a:moveTo>
                    <a:cubicBezTo>
                      <a:pt x="810" y="346"/>
                      <a:pt x="941" y="477"/>
                      <a:pt x="941" y="644"/>
                    </a:cubicBezTo>
                    <a:cubicBezTo>
                      <a:pt x="941" y="811"/>
                      <a:pt x="810" y="941"/>
                      <a:pt x="643" y="941"/>
                    </a:cubicBezTo>
                    <a:cubicBezTo>
                      <a:pt x="476" y="941"/>
                      <a:pt x="345" y="811"/>
                      <a:pt x="345" y="644"/>
                    </a:cubicBezTo>
                    <a:cubicBezTo>
                      <a:pt x="345" y="477"/>
                      <a:pt x="476" y="346"/>
                      <a:pt x="643" y="346"/>
                    </a:cubicBezTo>
                    <a:close/>
                    <a:moveTo>
                      <a:pt x="643" y="1"/>
                    </a:moveTo>
                    <a:cubicBezTo>
                      <a:pt x="286" y="1"/>
                      <a:pt x="0" y="287"/>
                      <a:pt x="0" y="644"/>
                    </a:cubicBezTo>
                    <a:cubicBezTo>
                      <a:pt x="0" y="1001"/>
                      <a:pt x="286" y="1287"/>
                      <a:pt x="643" y="1287"/>
                    </a:cubicBezTo>
                    <a:cubicBezTo>
                      <a:pt x="1000" y="1287"/>
                      <a:pt x="1286" y="1001"/>
                      <a:pt x="1286" y="644"/>
                    </a:cubicBezTo>
                    <a:cubicBezTo>
                      <a:pt x="1286" y="287"/>
                      <a:pt x="1000" y="1"/>
                      <a:pt x="643" y="1"/>
                    </a:cubicBezTo>
                    <a:close/>
                  </a:path>
                </a:pathLst>
              </a:custGeom>
              <a:solidFill>
                <a:srgbClr val="0C1626"/>
              </a:solidFill>
              <a:ln>
                <a:noFill/>
              </a:ln>
            </p:spPr>
            <p:txBody>
              <a:bodyPr anchorCtr="0" anchor="ctr" bIns="137150" lIns="137150" spcFirstLastPara="1" rIns="137150" wrap="square" tIns="13715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</a:pPr>
                <a:r>
                  <a:t/>
                </a:r>
                <a:endParaRPr sz="2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3" name="Google Shape;603;p61"/>
              <p:cNvSpPr/>
              <p:nvPr/>
            </p:nvSpPr>
            <p:spPr>
              <a:xfrm>
                <a:off x="2208432" y="3057581"/>
                <a:ext cx="40869" cy="40869"/>
              </a:xfrm>
              <a:custGeom>
                <a:rect b="b" l="l" r="r" t="t"/>
                <a:pathLst>
                  <a:path extrusionOk="0" h="1287" w="1287">
                    <a:moveTo>
                      <a:pt x="643" y="346"/>
                    </a:moveTo>
                    <a:cubicBezTo>
                      <a:pt x="810" y="346"/>
                      <a:pt x="941" y="477"/>
                      <a:pt x="941" y="644"/>
                    </a:cubicBezTo>
                    <a:cubicBezTo>
                      <a:pt x="941" y="811"/>
                      <a:pt x="810" y="941"/>
                      <a:pt x="643" y="941"/>
                    </a:cubicBezTo>
                    <a:cubicBezTo>
                      <a:pt x="477" y="941"/>
                      <a:pt x="346" y="811"/>
                      <a:pt x="346" y="644"/>
                    </a:cubicBezTo>
                    <a:cubicBezTo>
                      <a:pt x="346" y="477"/>
                      <a:pt x="477" y="346"/>
                      <a:pt x="643" y="346"/>
                    </a:cubicBezTo>
                    <a:close/>
                    <a:moveTo>
                      <a:pt x="643" y="1"/>
                    </a:moveTo>
                    <a:cubicBezTo>
                      <a:pt x="286" y="1"/>
                      <a:pt x="0" y="287"/>
                      <a:pt x="0" y="644"/>
                    </a:cubicBezTo>
                    <a:cubicBezTo>
                      <a:pt x="0" y="1001"/>
                      <a:pt x="286" y="1287"/>
                      <a:pt x="643" y="1287"/>
                    </a:cubicBezTo>
                    <a:cubicBezTo>
                      <a:pt x="1001" y="1287"/>
                      <a:pt x="1286" y="1001"/>
                      <a:pt x="1286" y="644"/>
                    </a:cubicBezTo>
                    <a:cubicBezTo>
                      <a:pt x="1286" y="287"/>
                      <a:pt x="1001" y="1"/>
                      <a:pt x="643" y="1"/>
                    </a:cubicBezTo>
                    <a:close/>
                  </a:path>
                </a:pathLst>
              </a:custGeom>
              <a:solidFill>
                <a:srgbClr val="0C1626"/>
              </a:solidFill>
              <a:ln>
                <a:noFill/>
              </a:ln>
            </p:spPr>
            <p:txBody>
              <a:bodyPr anchorCtr="0" anchor="ctr" bIns="137150" lIns="137150" spcFirstLastPara="1" rIns="137150" wrap="square" tIns="13715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</a:pPr>
                <a:r>
                  <a:t/>
                </a:r>
                <a:endParaRPr sz="2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604" name="Google Shape;604;p61"/>
          <p:cNvSpPr/>
          <p:nvPr/>
        </p:nvSpPr>
        <p:spPr>
          <a:xfrm>
            <a:off x="13250250" y="1600200"/>
            <a:ext cx="4425600" cy="21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137150" spcFirstLastPara="1" rIns="137150" wrap="square" tIns="68550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" sz="2200">
                <a:solidFill>
                  <a:srgbClr val="0C1626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CHALLENGE</a:t>
            </a:r>
            <a:endParaRPr sz="2200">
              <a:solidFill>
                <a:srgbClr val="0C1626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t/>
            </a:r>
            <a:endParaRPr sz="400">
              <a:solidFill>
                <a:srgbClr val="0C1626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indent="-342900" lvl="0" marL="4572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C1626"/>
              </a:buClr>
              <a:buSzPts val="1800"/>
              <a:buFont typeface="Poppins Light"/>
              <a:buChar char="-"/>
            </a:pPr>
            <a:r>
              <a:rPr lang="en" sz="1800">
                <a:solidFill>
                  <a:srgbClr val="0C1626"/>
                </a:solidFill>
                <a:latin typeface="Poppins Light"/>
                <a:ea typeface="Poppins Light"/>
                <a:cs typeface="Poppins Light"/>
                <a:sym typeface="Poppins Light"/>
              </a:rPr>
              <a:t>Make WGU’s MSc. in Data Analytics Program inclusive for non-technical backgrounds</a:t>
            </a:r>
            <a:endParaRPr sz="1800">
              <a:solidFill>
                <a:srgbClr val="0C1626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indent="-342900" lvl="0" marL="4572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C1626"/>
              </a:buClr>
              <a:buSzPts val="1800"/>
              <a:buFont typeface="Poppins Light"/>
              <a:buChar char="-"/>
            </a:pPr>
            <a:r>
              <a:rPr lang="en" sz="1800">
                <a:solidFill>
                  <a:srgbClr val="0C1626"/>
                </a:solidFill>
                <a:latin typeface="Poppins Light"/>
                <a:ea typeface="Poppins Light"/>
                <a:cs typeface="Poppins Light"/>
                <a:sym typeface="Poppins Light"/>
              </a:rPr>
              <a:t>Deliver training to 2000+ students</a:t>
            </a:r>
            <a:endParaRPr sz="1800">
              <a:solidFill>
                <a:srgbClr val="0C1626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605" name="Google Shape;605;p61"/>
          <p:cNvSpPr/>
          <p:nvPr/>
        </p:nvSpPr>
        <p:spPr>
          <a:xfrm>
            <a:off x="13250250" y="4195550"/>
            <a:ext cx="4843800" cy="24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137150" spcFirstLastPara="1" rIns="137150" wrap="square" tIns="68550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" sz="2200">
                <a:solidFill>
                  <a:srgbClr val="0C1626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SOLUTION</a:t>
            </a:r>
            <a:endParaRPr sz="2200">
              <a:solidFill>
                <a:srgbClr val="0C1626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sz="400">
              <a:solidFill>
                <a:srgbClr val="0C1626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indent="-342900" lvl="0" marL="4572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C1626"/>
              </a:buClr>
              <a:buSzPts val="1800"/>
              <a:buFont typeface="Poppins Light"/>
              <a:buChar char="-"/>
            </a:pPr>
            <a:r>
              <a:rPr lang="en" sz="1800">
                <a:solidFill>
                  <a:srgbClr val="0C1626"/>
                </a:solidFill>
                <a:latin typeface="Poppins Light"/>
                <a:ea typeface="Poppins Light"/>
                <a:cs typeface="Poppins Light"/>
                <a:sym typeface="Poppins Light"/>
              </a:rPr>
              <a:t>7 tailored learning paths aligned with WGU’s competency-based framework</a:t>
            </a:r>
            <a:endParaRPr sz="1800">
              <a:solidFill>
                <a:srgbClr val="0C1626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indent="-342900" lvl="0" marL="4572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C1626"/>
              </a:buClr>
              <a:buSzPts val="1800"/>
              <a:buFont typeface="Poppins Light"/>
              <a:buChar char="-"/>
            </a:pPr>
            <a:r>
              <a:rPr lang="en" sz="1800">
                <a:solidFill>
                  <a:srgbClr val="0C1626"/>
                </a:solidFill>
                <a:latin typeface="Poppins Light"/>
                <a:ea typeface="Poppins Light"/>
                <a:cs typeface="Poppins Light"/>
                <a:sym typeface="Poppins Light"/>
              </a:rPr>
              <a:t>SSO-integration for a smooth roll-out</a:t>
            </a:r>
            <a:endParaRPr sz="1800">
              <a:solidFill>
                <a:srgbClr val="0C1626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606" name="Google Shape;606;p61"/>
          <p:cNvSpPr/>
          <p:nvPr/>
        </p:nvSpPr>
        <p:spPr>
          <a:xfrm>
            <a:off x="13250250" y="6790874"/>
            <a:ext cx="4425600" cy="2896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137150" spcFirstLastPara="1" rIns="137150" wrap="square" tIns="68550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" sz="2200">
                <a:solidFill>
                  <a:srgbClr val="0C1626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RESULTS</a:t>
            </a:r>
            <a:endParaRPr sz="2200">
              <a:solidFill>
                <a:srgbClr val="0C1626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sz="400">
              <a:solidFill>
                <a:srgbClr val="0C1626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indent="-342900" lvl="0" marL="4572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C1626"/>
              </a:buClr>
              <a:buSzPts val="1800"/>
              <a:buFont typeface="Poppins Light"/>
              <a:buChar char="-"/>
            </a:pPr>
            <a:r>
              <a:rPr lang="en" sz="1800">
                <a:solidFill>
                  <a:srgbClr val="0C1626"/>
                </a:solidFill>
                <a:latin typeface="Poppins Light"/>
                <a:ea typeface="Poppins Light"/>
                <a:cs typeface="Poppins Light"/>
                <a:sym typeface="Poppins Light"/>
              </a:rPr>
              <a:t>Yearly 2000 students complete learning on DataCamp</a:t>
            </a:r>
            <a:endParaRPr sz="1800">
              <a:solidFill>
                <a:srgbClr val="0C1626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indent="-342900" lvl="0" marL="4572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C1626"/>
              </a:buClr>
              <a:buSzPts val="1800"/>
              <a:buFont typeface="Poppins Light"/>
              <a:buChar char="-"/>
            </a:pPr>
            <a:r>
              <a:rPr lang="en" sz="1800">
                <a:solidFill>
                  <a:srgbClr val="0C1626"/>
                </a:solidFill>
                <a:latin typeface="Poppins Light"/>
                <a:ea typeface="Poppins Light"/>
                <a:cs typeface="Poppins Light"/>
                <a:sym typeface="Poppins Light"/>
              </a:rPr>
              <a:t>12% increase in Student ROI</a:t>
            </a:r>
            <a:endParaRPr sz="1800">
              <a:solidFill>
                <a:srgbClr val="0C1626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indent="-342900" lvl="0" marL="4572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C1626"/>
              </a:buClr>
              <a:buSzPts val="1800"/>
              <a:buFont typeface="Poppins Light"/>
              <a:buChar char="-"/>
            </a:pPr>
            <a:r>
              <a:rPr lang="en" sz="1800">
                <a:solidFill>
                  <a:srgbClr val="0C1626"/>
                </a:solidFill>
                <a:latin typeface="Poppins Light"/>
                <a:ea typeface="Poppins Light"/>
                <a:cs typeface="Poppins Light"/>
                <a:sym typeface="Poppins Light"/>
              </a:rPr>
              <a:t>36% increase in the 2-year graduation rate</a:t>
            </a:r>
            <a:endParaRPr sz="1800">
              <a:solidFill>
                <a:srgbClr val="0C1626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pic>
        <p:nvPicPr>
          <p:cNvPr id="607" name="Google Shape;607;p6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660500" y="7208615"/>
            <a:ext cx="921750" cy="82201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8" name="Google Shape;608;p6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1660500" y="4661887"/>
            <a:ext cx="921750" cy="724639"/>
          </a:xfrm>
          <a:prstGeom prst="rect">
            <a:avLst/>
          </a:prstGeom>
          <a:noFill/>
          <a:ln>
            <a:noFill/>
          </a:ln>
        </p:spPr>
      </p:pic>
      <p:pic>
        <p:nvPicPr>
          <p:cNvPr id="609" name="Google Shape;609;p6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1605812" y="1986550"/>
            <a:ext cx="1031124" cy="853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5192D"/>
        </a:solidFill>
      </p:bgPr>
    </p:bg>
    <p:spTree>
      <p:nvGrpSpPr>
        <p:cNvPr id="613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p62"/>
          <p:cNvSpPr txBox="1"/>
          <p:nvPr/>
        </p:nvSpPr>
        <p:spPr>
          <a:xfrm>
            <a:off x="891000" y="4279125"/>
            <a:ext cx="16506000" cy="12405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4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Strategies for Launching  a </a:t>
            </a:r>
            <a:endParaRPr b="1" sz="64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4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Data and AI Program</a:t>
            </a:r>
            <a:endParaRPr b="1" sz="64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15" name="Google Shape;615;p62"/>
          <p:cNvSpPr txBox="1"/>
          <p:nvPr/>
        </p:nvSpPr>
        <p:spPr>
          <a:xfrm>
            <a:off x="3530100" y="3038616"/>
            <a:ext cx="11227800" cy="12405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3200"/>
              </a:spcAft>
              <a:buNone/>
            </a:pPr>
            <a:r>
              <a:rPr b="1" lang="en" sz="6400">
                <a:solidFill>
                  <a:srgbClr val="03EF62"/>
                </a:solidFill>
                <a:latin typeface="Poppins"/>
                <a:ea typeface="Poppins"/>
                <a:cs typeface="Poppins"/>
                <a:sym typeface="Poppins"/>
              </a:rPr>
              <a:t>05</a:t>
            </a:r>
            <a:endParaRPr b="1" sz="4800">
              <a:solidFill>
                <a:srgbClr val="03EF62"/>
              </a:solidFill>
              <a:latin typeface="Exo 2"/>
              <a:ea typeface="Exo 2"/>
              <a:cs typeface="Exo 2"/>
              <a:sym typeface="Exo 2"/>
            </a:endParaRPr>
          </a:p>
        </p:txBody>
      </p:sp>
      <p:pic>
        <p:nvPicPr>
          <p:cNvPr id="616" name="Google Shape;616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6174" y="9434612"/>
            <a:ext cx="389614" cy="5120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5192D"/>
        </a:solidFill>
      </p:bgPr>
    </p:bg>
    <p:spTree>
      <p:nvGrpSpPr>
        <p:cNvPr id="620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1" name="Google Shape;621;p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362974" y="9298600"/>
            <a:ext cx="467426" cy="6089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2" name="Google Shape;622;p6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362980" y="9298600"/>
            <a:ext cx="467424" cy="60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3" name="Google Shape;623;p6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281088" y="23313828"/>
            <a:ext cx="3344767" cy="2485197"/>
          </a:xfrm>
          <a:prstGeom prst="rect">
            <a:avLst/>
          </a:prstGeom>
          <a:noFill/>
          <a:ln>
            <a:noFill/>
          </a:ln>
        </p:spPr>
      </p:pic>
      <p:sp>
        <p:nvSpPr>
          <p:cNvPr id="624" name="Google Shape;624;p63"/>
          <p:cNvSpPr txBox="1"/>
          <p:nvPr/>
        </p:nvSpPr>
        <p:spPr>
          <a:xfrm>
            <a:off x="383000" y="243600"/>
            <a:ext cx="17905200" cy="211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50" lIns="91450" spcFirstLastPara="1" rIns="91450" wrap="square" tIns="914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000000"/>
              </a:buClr>
              <a:buSzPts val="4600"/>
              <a:buFont typeface="Arial"/>
              <a:buNone/>
            </a:pPr>
            <a:r>
              <a:rPr b="0" i="0" lang="en" sz="4600" u="none" cap="none" strike="noStrike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A guide to building an organization-wide </a:t>
            </a:r>
            <a:r>
              <a:rPr b="0" i="0" lang="en" sz="4600" u="none" cap="none" strike="noStrike">
                <a:solidFill>
                  <a:srgbClr val="03EF62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data </a:t>
            </a:r>
            <a:r>
              <a:rPr b="0" i="0" lang="en" sz="4600" u="none" cap="none" strike="noStrike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program</a:t>
            </a:r>
            <a:endParaRPr b="0" i="0" sz="46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25" name="Google Shape;625;p63"/>
          <p:cNvSpPr txBox="1"/>
          <p:nvPr/>
        </p:nvSpPr>
        <p:spPr>
          <a:xfrm>
            <a:off x="1994700" y="2632026"/>
            <a:ext cx="2137800" cy="15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50" lIns="91450" spcFirstLastPara="1" rIns="91450" wrap="square" tIns="9145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18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Program goals and mission </a:t>
            </a:r>
            <a:r>
              <a:rPr b="0" i="0" lang="en" sz="18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Raising awareness of the program.</a:t>
            </a:r>
            <a:endParaRPr b="0" i="0" sz="18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26" name="Google Shape;626;p63"/>
          <p:cNvSpPr txBox="1"/>
          <p:nvPr/>
        </p:nvSpPr>
        <p:spPr>
          <a:xfrm>
            <a:off x="4585500" y="3421626"/>
            <a:ext cx="2428800" cy="78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50" lIns="91450" spcFirstLastPara="1" rIns="91450" wrap="square" tIns="9145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18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Curated</a:t>
            </a:r>
            <a:endParaRPr b="1" i="0" sz="18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18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learner pathways</a:t>
            </a:r>
            <a:endParaRPr b="1" i="0" sz="18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27" name="Google Shape;627;p63"/>
          <p:cNvSpPr txBox="1"/>
          <p:nvPr/>
        </p:nvSpPr>
        <p:spPr>
          <a:xfrm>
            <a:off x="8090700" y="2784426"/>
            <a:ext cx="2137800" cy="141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50" lIns="91450" spcFirstLastPara="1" rIns="91450" wrap="square" tIns="9145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Using a </a:t>
            </a:r>
            <a:endParaRPr b="0" i="0" sz="18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18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pilot program</a:t>
            </a:r>
            <a:endParaRPr b="1" i="0" sz="18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 to explore </a:t>
            </a:r>
            <a:endParaRPr b="0" i="0" sz="18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data literacy</a:t>
            </a:r>
            <a:endParaRPr b="0" i="0" sz="18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28" name="Google Shape;628;p63"/>
          <p:cNvSpPr txBox="1"/>
          <p:nvPr/>
        </p:nvSpPr>
        <p:spPr>
          <a:xfrm>
            <a:off x="11443500" y="3103026"/>
            <a:ext cx="2137800" cy="109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50" lIns="91450" spcFirstLastPara="1" rIns="91450" wrap="square" tIns="9145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18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Communication </a:t>
            </a:r>
            <a:endParaRPr b="1" i="0" sz="18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&amp; engagement strategy</a:t>
            </a:r>
            <a:endParaRPr b="0" i="0" sz="18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29" name="Google Shape;629;p63"/>
          <p:cNvSpPr txBox="1"/>
          <p:nvPr/>
        </p:nvSpPr>
        <p:spPr>
          <a:xfrm>
            <a:off x="344938" y="5334850"/>
            <a:ext cx="2536200" cy="136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50" lIns="91450" spcFirstLastPara="1" rIns="91450" wrap="square" tIns="914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Executive </a:t>
            </a:r>
            <a:endParaRPr b="0" i="0" sz="18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Sponsor</a:t>
            </a:r>
            <a:endParaRPr b="0" i="0" sz="2400" u="none" cap="none" strike="noStrike">
              <a:solidFill>
                <a:srgbClr val="FFFFFF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pic>
        <p:nvPicPr>
          <p:cNvPr id="630" name="Google Shape;630;p6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7752476" y="4560374"/>
            <a:ext cx="283400" cy="472351"/>
          </a:xfrm>
          <a:prstGeom prst="rect">
            <a:avLst/>
          </a:prstGeom>
          <a:noFill/>
          <a:ln>
            <a:noFill/>
          </a:ln>
        </p:spPr>
      </p:pic>
      <p:sp>
        <p:nvSpPr>
          <p:cNvPr id="631" name="Google Shape;631;p63"/>
          <p:cNvSpPr/>
          <p:nvPr/>
        </p:nvSpPr>
        <p:spPr>
          <a:xfrm flipH="1" rot="10800000">
            <a:off x="312900" y="4770600"/>
            <a:ext cx="17638200" cy="55200"/>
          </a:xfrm>
          <a:prstGeom prst="rect">
            <a:avLst/>
          </a:prstGeom>
          <a:solidFill>
            <a:srgbClr val="FFFBF3"/>
          </a:solidFill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50" lIns="91450" spcFirstLastPara="1" rIns="91450" wrap="square" tIns="914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2" name="Google Shape;632;p63"/>
          <p:cNvSpPr txBox="1"/>
          <p:nvPr/>
        </p:nvSpPr>
        <p:spPr>
          <a:xfrm>
            <a:off x="2991700" y="5334850"/>
            <a:ext cx="2428800" cy="205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50" lIns="91450" spcFirstLastPara="1" rIns="91450" wrap="square" tIns="9145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18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Define the program team</a:t>
            </a:r>
            <a:endParaRPr b="0" i="0" sz="18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b="0" i="0" lang="en" sz="18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Understand the current availability and required adoption </a:t>
            </a:r>
            <a:endParaRPr b="0" i="0" sz="18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33" name="Google Shape;633;p63"/>
          <p:cNvSpPr txBox="1"/>
          <p:nvPr/>
        </p:nvSpPr>
        <p:spPr>
          <a:xfrm>
            <a:off x="5892600" y="5334850"/>
            <a:ext cx="2752800" cy="24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50" lIns="91450" spcFirstLastPara="1" rIns="91450" wrap="square" tIns="9145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1" i="0" lang="en" sz="18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Define </a:t>
            </a:r>
            <a:endParaRPr b="1" i="0" sz="18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1" i="0" lang="en" sz="18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key personas</a:t>
            </a:r>
            <a:endParaRPr b="1" i="0" sz="18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0" i="0" lang="en" sz="18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based on data literacy confidence and expertise, motivation to upskill, and current level of data literacy</a:t>
            </a:r>
            <a:endParaRPr b="0" i="0" sz="18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34" name="Google Shape;634;p63"/>
          <p:cNvSpPr txBox="1"/>
          <p:nvPr/>
        </p:nvSpPr>
        <p:spPr>
          <a:xfrm>
            <a:off x="9743876" y="5334850"/>
            <a:ext cx="2137800" cy="173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50" lIns="91450" spcFirstLastPara="1" rIns="91450" wrap="square" tIns="9145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0" i="0" lang="en" sz="18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Define </a:t>
            </a:r>
            <a:endParaRPr b="0" i="0" sz="18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1" i="0" lang="en" sz="18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early adopters</a:t>
            </a:r>
            <a:r>
              <a:rPr b="0" i="0" lang="en" sz="18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 and success criteria</a:t>
            </a:r>
            <a:endParaRPr b="0" i="0" sz="18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35" name="Google Shape;635;p63"/>
          <p:cNvSpPr txBox="1"/>
          <p:nvPr/>
        </p:nvSpPr>
        <p:spPr>
          <a:xfrm>
            <a:off x="12801100" y="5334850"/>
            <a:ext cx="2428800" cy="15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50" lIns="91450" spcFirstLastPara="1" rIns="91450" wrap="square" tIns="9145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Managers </a:t>
            </a:r>
            <a:endParaRPr b="0" i="0" sz="18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18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Briefings &amp; Toolkit. </a:t>
            </a:r>
            <a:endParaRPr b="1" i="0" sz="18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Celebrate your wins.</a:t>
            </a:r>
            <a:endParaRPr b="0" i="0" sz="18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36" name="Google Shape;636;p63"/>
          <p:cNvSpPr txBox="1"/>
          <p:nvPr/>
        </p:nvSpPr>
        <p:spPr>
          <a:xfrm>
            <a:off x="14110500" y="2770626"/>
            <a:ext cx="2137800" cy="141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50" lIns="91450" spcFirstLastPara="1" rIns="91450" wrap="square" tIns="9145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18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Roll out activities </a:t>
            </a:r>
            <a:endParaRPr b="1" i="0" sz="18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across the organisation</a:t>
            </a:r>
            <a:endParaRPr b="0" i="0" sz="18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37" name="Google Shape;637;p63"/>
          <p:cNvSpPr txBox="1"/>
          <p:nvPr/>
        </p:nvSpPr>
        <p:spPr>
          <a:xfrm>
            <a:off x="15468100" y="5334850"/>
            <a:ext cx="2428800" cy="238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50" lIns="91450" spcFirstLastPara="1" rIns="91450" wrap="square" tIns="9145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2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Creating a </a:t>
            </a:r>
            <a:r>
              <a:rPr b="1" i="0" lang="en" sz="18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community of learning</a:t>
            </a:r>
            <a:endParaRPr b="1" i="0" sz="18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2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638" name="Google Shape;638;p6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69802" y="4305172"/>
            <a:ext cx="364500" cy="364486"/>
          </a:xfrm>
          <a:prstGeom prst="rect">
            <a:avLst/>
          </a:prstGeom>
          <a:noFill/>
          <a:ln>
            <a:noFill/>
          </a:ln>
        </p:spPr>
      </p:pic>
      <p:pic>
        <p:nvPicPr>
          <p:cNvPr id="639" name="Google Shape;639;p6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7063300" y="4243252"/>
            <a:ext cx="467426" cy="467426"/>
          </a:xfrm>
          <a:prstGeom prst="rect">
            <a:avLst/>
          </a:prstGeom>
          <a:noFill/>
          <a:ln>
            <a:noFill/>
          </a:ln>
        </p:spPr>
      </p:pic>
      <p:sp>
        <p:nvSpPr>
          <p:cNvPr id="640" name="Google Shape;640;p63"/>
          <p:cNvSpPr txBox="1"/>
          <p:nvPr/>
        </p:nvSpPr>
        <p:spPr>
          <a:xfrm>
            <a:off x="985500" y="4774050"/>
            <a:ext cx="925800" cy="7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50" lIns="45750" spcFirstLastPara="1" rIns="45750" wrap="square" tIns="457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rgbClr val="13DA63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01</a:t>
            </a:r>
            <a:endParaRPr b="0" i="0" sz="2400" u="none" cap="none" strike="noStrike">
              <a:solidFill>
                <a:srgbClr val="13DA63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641" name="Google Shape;641;p63"/>
          <p:cNvSpPr txBox="1"/>
          <p:nvPr/>
        </p:nvSpPr>
        <p:spPr>
          <a:xfrm>
            <a:off x="2585700" y="4316850"/>
            <a:ext cx="925800" cy="7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50" lIns="45750" spcFirstLastPara="1" rIns="45750" wrap="square" tIns="457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rgbClr val="13DA63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02</a:t>
            </a:r>
            <a:endParaRPr b="0" i="0" sz="2400" u="none" cap="none" strike="noStrike">
              <a:solidFill>
                <a:srgbClr val="13DA63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642" name="Google Shape;642;p63"/>
          <p:cNvSpPr txBox="1"/>
          <p:nvPr/>
        </p:nvSpPr>
        <p:spPr>
          <a:xfrm>
            <a:off x="3881100" y="4774050"/>
            <a:ext cx="925800" cy="7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50" lIns="45750" spcFirstLastPara="1" rIns="45750" wrap="square" tIns="457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rgbClr val="13DA63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03</a:t>
            </a:r>
            <a:endParaRPr b="0" i="0" sz="2400" u="none" cap="none" strike="noStrike">
              <a:solidFill>
                <a:srgbClr val="13DA63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643" name="Google Shape;643;p63"/>
          <p:cNvSpPr txBox="1"/>
          <p:nvPr/>
        </p:nvSpPr>
        <p:spPr>
          <a:xfrm>
            <a:off x="5328900" y="4316850"/>
            <a:ext cx="925800" cy="7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50" lIns="45750" spcFirstLastPara="1" rIns="45750" wrap="square" tIns="457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rgbClr val="13DA63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04</a:t>
            </a:r>
            <a:endParaRPr b="0" i="0" sz="2400" u="none" cap="none" strike="noStrike">
              <a:solidFill>
                <a:srgbClr val="13DA63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644" name="Google Shape;644;p63"/>
          <p:cNvSpPr txBox="1"/>
          <p:nvPr/>
        </p:nvSpPr>
        <p:spPr>
          <a:xfrm>
            <a:off x="6776700" y="4774050"/>
            <a:ext cx="925800" cy="7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50" lIns="45750" spcFirstLastPara="1" rIns="45750" wrap="square" tIns="457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rgbClr val="13DA63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05</a:t>
            </a:r>
            <a:endParaRPr b="0" i="0" sz="2400" u="none" cap="none" strike="noStrike">
              <a:solidFill>
                <a:srgbClr val="13DA63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645" name="Google Shape;645;p63"/>
          <p:cNvSpPr txBox="1"/>
          <p:nvPr/>
        </p:nvSpPr>
        <p:spPr>
          <a:xfrm>
            <a:off x="8605500" y="4316850"/>
            <a:ext cx="925800" cy="7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50" lIns="45750" spcFirstLastPara="1" rIns="45750" wrap="square" tIns="457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rgbClr val="13DA63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06</a:t>
            </a:r>
            <a:endParaRPr b="0" i="0" sz="2400" u="none" cap="none" strike="noStrike">
              <a:solidFill>
                <a:srgbClr val="13DA63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646" name="Google Shape;646;p63"/>
          <p:cNvSpPr txBox="1"/>
          <p:nvPr/>
        </p:nvSpPr>
        <p:spPr>
          <a:xfrm>
            <a:off x="10358100" y="4774050"/>
            <a:ext cx="925800" cy="7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50" lIns="45750" spcFirstLastPara="1" rIns="45750" wrap="square" tIns="457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rgbClr val="13DA63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07</a:t>
            </a:r>
            <a:endParaRPr b="0" i="0" sz="2400" u="none" cap="none" strike="noStrike">
              <a:solidFill>
                <a:srgbClr val="13DA63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647" name="Google Shape;647;p63"/>
          <p:cNvSpPr txBox="1"/>
          <p:nvPr/>
        </p:nvSpPr>
        <p:spPr>
          <a:xfrm>
            <a:off x="12110700" y="4316850"/>
            <a:ext cx="925800" cy="7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50" lIns="45750" spcFirstLastPara="1" rIns="45750" wrap="square" tIns="457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rgbClr val="13DA63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08</a:t>
            </a:r>
            <a:endParaRPr b="0" i="0" sz="2400" u="none" cap="none" strike="noStrike">
              <a:solidFill>
                <a:srgbClr val="13DA63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648" name="Google Shape;648;p63"/>
          <p:cNvSpPr txBox="1"/>
          <p:nvPr/>
        </p:nvSpPr>
        <p:spPr>
          <a:xfrm>
            <a:off x="13406100" y="4774050"/>
            <a:ext cx="925800" cy="7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50" lIns="45750" spcFirstLastPara="1" rIns="45750" wrap="square" tIns="457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rgbClr val="13DA63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09</a:t>
            </a:r>
            <a:endParaRPr b="0" i="0" sz="2400" u="none" cap="none" strike="noStrike">
              <a:solidFill>
                <a:srgbClr val="13DA63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649" name="Google Shape;649;p63"/>
          <p:cNvSpPr txBox="1"/>
          <p:nvPr/>
        </p:nvSpPr>
        <p:spPr>
          <a:xfrm>
            <a:off x="14701500" y="4316850"/>
            <a:ext cx="925800" cy="7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50" lIns="45750" spcFirstLastPara="1" rIns="45750" wrap="square" tIns="457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rgbClr val="13DA63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10</a:t>
            </a:r>
            <a:endParaRPr b="0" i="0" sz="2400" u="none" cap="none" strike="noStrike">
              <a:solidFill>
                <a:srgbClr val="13DA63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650" name="Google Shape;650;p63"/>
          <p:cNvSpPr txBox="1"/>
          <p:nvPr/>
        </p:nvSpPr>
        <p:spPr>
          <a:xfrm>
            <a:off x="16149300" y="4774050"/>
            <a:ext cx="925800" cy="7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50" lIns="45750" spcFirstLastPara="1" rIns="45750" wrap="square" tIns="457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rgbClr val="13DA63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11</a:t>
            </a:r>
            <a:endParaRPr b="0" i="0" sz="2400" u="none" cap="none" strike="noStrike">
              <a:solidFill>
                <a:srgbClr val="13DA63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5192D"/>
        </a:solidFill>
      </p:bgPr>
    </p:bg>
    <p:spTree>
      <p:nvGrpSpPr>
        <p:cNvPr id="654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55" name="Google Shape;655;p64"/>
          <p:cNvCxnSpPr/>
          <p:nvPr/>
        </p:nvCxnSpPr>
        <p:spPr>
          <a:xfrm>
            <a:off x="7880400" y="7716700"/>
            <a:ext cx="2680800" cy="8400"/>
          </a:xfrm>
          <a:prstGeom prst="straightConnector1">
            <a:avLst/>
          </a:prstGeom>
          <a:noFill/>
          <a:ln cap="flat" cmpd="sng" w="9525">
            <a:solidFill>
              <a:srgbClr val="13DA63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656" name="Google Shape;656;p64"/>
          <p:cNvCxnSpPr/>
          <p:nvPr/>
        </p:nvCxnSpPr>
        <p:spPr>
          <a:xfrm>
            <a:off x="8422926" y="4023200"/>
            <a:ext cx="2290800" cy="0"/>
          </a:xfrm>
          <a:prstGeom prst="straightConnector1">
            <a:avLst/>
          </a:prstGeom>
          <a:noFill/>
          <a:ln cap="flat" cmpd="sng" w="9525">
            <a:solidFill>
              <a:srgbClr val="13DA63"/>
            </a:solidFill>
            <a:prstDash val="solid"/>
            <a:round/>
            <a:headEnd len="med" w="med" type="oval"/>
            <a:tailEnd len="med" w="med" type="oval"/>
          </a:ln>
        </p:spPr>
      </p:cxnSp>
      <p:sp>
        <p:nvSpPr>
          <p:cNvPr id="657" name="Google Shape;657;p64"/>
          <p:cNvSpPr/>
          <p:nvPr/>
        </p:nvSpPr>
        <p:spPr>
          <a:xfrm>
            <a:off x="2966150" y="2839226"/>
            <a:ext cx="5892000" cy="5629800"/>
          </a:xfrm>
          <a:prstGeom prst="ellipse">
            <a:avLst/>
          </a:prstGeom>
          <a:noFill/>
          <a:ln cap="flat" cmpd="sng" w="28575">
            <a:solidFill>
              <a:srgbClr val="00C4F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50" lIns="91450" spcFirstLastPara="1" rIns="91450" wrap="square" tIns="914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58" name="Google Shape;658;p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52374" y="2622212"/>
            <a:ext cx="286040" cy="294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659" name="Google Shape;659;p6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09870" y="2425566"/>
            <a:ext cx="1100157" cy="272828"/>
          </a:xfrm>
          <a:prstGeom prst="rect">
            <a:avLst/>
          </a:prstGeom>
          <a:noFill/>
          <a:ln>
            <a:noFill/>
          </a:ln>
        </p:spPr>
      </p:pic>
      <p:pic>
        <p:nvPicPr>
          <p:cNvPr id="660" name="Google Shape;660;p6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096364" y="2376595"/>
            <a:ext cx="850164" cy="29483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61" name="Google Shape;661;p64"/>
          <p:cNvGrpSpPr/>
          <p:nvPr/>
        </p:nvGrpSpPr>
        <p:grpSpPr>
          <a:xfrm>
            <a:off x="7989336" y="3185032"/>
            <a:ext cx="1204503" cy="319293"/>
            <a:chOff x="19723125" y="6062565"/>
            <a:chExt cx="2012200" cy="533400"/>
          </a:xfrm>
        </p:grpSpPr>
        <p:pic>
          <p:nvPicPr>
            <p:cNvPr id="662" name="Google Shape;662;p64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19723125" y="6062565"/>
              <a:ext cx="609600" cy="533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63" name="Google Shape;663;p64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20494650" y="6140217"/>
              <a:ext cx="1240675" cy="37811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64" name="Google Shape;664;p6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734636" y="8276320"/>
            <a:ext cx="1592431" cy="270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65" name="Google Shape;665;p64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758612" y="7565376"/>
            <a:ext cx="1894555" cy="31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6" name="Google Shape;666;p64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2107062" y="6238378"/>
            <a:ext cx="774748" cy="308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67" name="Google Shape;667;p64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2183276" y="7040474"/>
            <a:ext cx="1045251" cy="133258"/>
          </a:xfrm>
          <a:prstGeom prst="rect">
            <a:avLst/>
          </a:prstGeom>
          <a:noFill/>
          <a:ln>
            <a:noFill/>
          </a:ln>
        </p:spPr>
      </p:pic>
      <p:pic>
        <p:nvPicPr>
          <p:cNvPr id="668" name="Google Shape;668;p64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6518600" y="8606192"/>
            <a:ext cx="620488" cy="308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" name="Google Shape;669;p64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1804298" y="4723332"/>
            <a:ext cx="1045264" cy="185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p64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2506012" y="3967024"/>
            <a:ext cx="572418" cy="401486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p64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4507650" y="8685742"/>
            <a:ext cx="1633292" cy="31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64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2406658" y="5492666"/>
            <a:ext cx="327956" cy="327956"/>
          </a:xfrm>
          <a:prstGeom prst="rect">
            <a:avLst/>
          </a:prstGeom>
          <a:noFill/>
          <a:ln>
            <a:noFill/>
          </a:ln>
        </p:spPr>
      </p:pic>
      <p:pic>
        <p:nvPicPr>
          <p:cNvPr id="673" name="Google Shape;673;p64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3002224" y="3078850"/>
            <a:ext cx="774726" cy="502344"/>
          </a:xfrm>
          <a:prstGeom prst="rect">
            <a:avLst/>
          </a:prstGeom>
          <a:noFill/>
          <a:ln>
            <a:noFill/>
          </a:ln>
        </p:spPr>
      </p:pic>
      <p:sp>
        <p:nvSpPr>
          <p:cNvPr id="674" name="Google Shape;674;p64"/>
          <p:cNvSpPr txBox="1"/>
          <p:nvPr/>
        </p:nvSpPr>
        <p:spPr>
          <a:xfrm>
            <a:off x="10633450" y="7419350"/>
            <a:ext cx="7582200" cy="131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50" lIns="91450" spcFirstLastPara="1" rIns="91450" wrap="square" tIns="9145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2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lang="en" sz="24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Tracking adoption &amp; continuous improvement</a:t>
            </a:r>
            <a:endParaRPr sz="2400">
              <a:solidFill>
                <a:schemeClr val="lt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2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lt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675" name="Google Shape;675;p64"/>
          <p:cNvSpPr txBox="1"/>
          <p:nvPr/>
        </p:nvSpPr>
        <p:spPr>
          <a:xfrm>
            <a:off x="11371700" y="5525450"/>
            <a:ext cx="6315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50" lIns="91450" spcFirstLastPara="1" rIns="91450" wrap="square" tIns="914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4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Online &amp; blended learning initiatives</a:t>
            </a:r>
            <a:endParaRPr b="0" i="0" sz="2400" u="none" cap="none" strike="noStrike">
              <a:solidFill>
                <a:schemeClr val="lt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676" name="Google Shape;676;p64"/>
          <p:cNvSpPr txBox="1"/>
          <p:nvPr/>
        </p:nvSpPr>
        <p:spPr>
          <a:xfrm>
            <a:off x="11267050" y="4611038"/>
            <a:ext cx="6315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50" lIns="91450" spcFirstLastPara="1" rIns="91450" wrap="square" tIns="914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4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Create curated &amp; tailored pathways</a:t>
            </a:r>
            <a:endParaRPr b="0" i="0" sz="2400" u="none" cap="none" strike="noStrike">
              <a:solidFill>
                <a:schemeClr val="lt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677" name="Google Shape;677;p64"/>
          <p:cNvSpPr txBox="1"/>
          <p:nvPr/>
        </p:nvSpPr>
        <p:spPr>
          <a:xfrm>
            <a:off x="11295501" y="6516050"/>
            <a:ext cx="53352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50" lIns="91450" spcFirstLastPara="1" rIns="91450" wrap="square" tIns="914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4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Verify skills with certification</a:t>
            </a:r>
            <a:endParaRPr b="0" i="0" sz="2400" u="none" cap="none" strike="noStrike">
              <a:solidFill>
                <a:schemeClr val="lt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678" name="Google Shape;678;p64"/>
          <p:cNvSpPr txBox="1"/>
          <p:nvPr/>
        </p:nvSpPr>
        <p:spPr>
          <a:xfrm>
            <a:off x="3090312" y="6083312"/>
            <a:ext cx="5526000" cy="98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50" lIns="91450" spcFirstLastPara="1" rIns="91450" wrap="square" tIns="914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</a:pPr>
            <a:r>
              <a:rPr lang="en" sz="33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Creating </a:t>
            </a:r>
            <a:r>
              <a:rPr lang="en" sz="3300">
                <a:solidFill>
                  <a:srgbClr val="13DA63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data </a:t>
            </a:r>
            <a:br>
              <a:rPr lang="en" sz="3300">
                <a:solidFill>
                  <a:srgbClr val="13DA63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</a:br>
            <a:r>
              <a:rPr lang="en" sz="3300">
                <a:solidFill>
                  <a:srgbClr val="13DA63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fluent</a:t>
            </a:r>
            <a:r>
              <a:rPr lang="en" sz="33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 organizations</a:t>
            </a:r>
            <a:endParaRPr b="0" i="0" sz="1900" u="none" cap="none" strike="noStrike">
              <a:solidFill>
                <a:srgbClr val="13DA63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pic>
        <p:nvPicPr>
          <p:cNvPr id="679" name="Google Shape;679;p64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17515380" y="9298600"/>
            <a:ext cx="467424" cy="607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80" name="Google Shape;680;p64"/>
          <p:cNvCxnSpPr/>
          <p:nvPr/>
        </p:nvCxnSpPr>
        <p:spPr>
          <a:xfrm>
            <a:off x="8852276" y="4868450"/>
            <a:ext cx="2290800" cy="0"/>
          </a:xfrm>
          <a:prstGeom prst="straightConnector1">
            <a:avLst/>
          </a:prstGeom>
          <a:noFill/>
          <a:ln cap="flat" cmpd="sng" w="9525">
            <a:solidFill>
              <a:srgbClr val="03EF62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681" name="Google Shape;681;p64"/>
          <p:cNvCxnSpPr/>
          <p:nvPr/>
        </p:nvCxnSpPr>
        <p:spPr>
          <a:xfrm>
            <a:off x="8928476" y="5782850"/>
            <a:ext cx="2290800" cy="0"/>
          </a:xfrm>
          <a:prstGeom prst="straightConnector1">
            <a:avLst/>
          </a:prstGeom>
          <a:noFill/>
          <a:ln cap="flat" cmpd="sng" w="9525">
            <a:solidFill>
              <a:srgbClr val="03EF62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682" name="Google Shape;682;p64"/>
          <p:cNvCxnSpPr/>
          <p:nvPr/>
        </p:nvCxnSpPr>
        <p:spPr>
          <a:xfrm>
            <a:off x="8823526" y="6813350"/>
            <a:ext cx="2290800" cy="0"/>
          </a:xfrm>
          <a:prstGeom prst="straightConnector1">
            <a:avLst/>
          </a:prstGeom>
          <a:noFill/>
          <a:ln cap="flat" cmpd="sng" w="9525">
            <a:solidFill>
              <a:srgbClr val="13DA63"/>
            </a:solidFill>
            <a:prstDash val="solid"/>
            <a:round/>
            <a:headEnd len="med" w="med" type="oval"/>
            <a:tailEnd len="med" w="med" type="oval"/>
          </a:ln>
        </p:spPr>
      </p:cxnSp>
      <p:sp>
        <p:nvSpPr>
          <p:cNvPr id="683" name="Google Shape;683;p64"/>
          <p:cNvSpPr/>
          <p:nvPr/>
        </p:nvSpPr>
        <p:spPr>
          <a:xfrm>
            <a:off x="8021976" y="3650300"/>
            <a:ext cx="620400" cy="607800"/>
          </a:xfrm>
          <a:prstGeom prst="ellipse">
            <a:avLst/>
          </a:prstGeom>
          <a:solidFill>
            <a:srgbClr val="03EF62"/>
          </a:solidFill>
          <a:ln cap="flat" cmpd="sng" w="114300">
            <a:solidFill>
              <a:srgbClr val="05192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50" lIns="91450" spcFirstLastPara="1" rIns="91450" wrap="square" tIns="914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84" name="Google Shape;684;p64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8213650" y="3800150"/>
            <a:ext cx="237100" cy="308100"/>
          </a:xfrm>
          <a:prstGeom prst="rect">
            <a:avLst/>
          </a:prstGeom>
          <a:noFill/>
          <a:ln>
            <a:noFill/>
          </a:ln>
        </p:spPr>
      </p:pic>
      <p:sp>
        <p:nvSpPr>
          <p:cNvPr id="685" name="Google Shape;685;p64"/>
          <p:cNvSpPr txBox="1"/>
          <p:nvPr>
            <p:ph idx="1" type="subTitle"/>
          </p:nvPr>
        </p:nvSpPr>
        <p:spPr>
          <a:xfrm>
            <a:off x="402750" y="502250"/>
            <a:ext cx="15520200" cy="1006500"/>
          </a:xfrm>
          <a:prstGeom prst="rect">
            <a:avLst/>
          </a:prstGeom>
          <a:noFill/>
          <a:ln>
            <a:noFill/>
          </a:ln>
        </p:spPr>
        <p:txBody>
          <a:bodyPr anchorCtr="0" anchor="b" bIns="182850" lIns="182850" spcFirstLastPara="1" rIns="182850" wrap="square" tIns="18285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" sz="46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Helping enterprises build a </a:t>
            </a:r>
            <a:r>
              <a:rPr lang="en" sz="4600">
                <a:solidFill>
                  <a:srgbClr val="13DA63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Data Academy</a:t>
            </a:r>
            <a:endParaRPr b="0" i="0" sz="4600" u="none" cap="none" strike="noStrike">
              <a:solidFill>
                <a:srgbClr val="13DA63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686" name="Google Shape;686;p64"/>
          <p:cNvSpPr/>
          <p:nvPr/>
        </p:nvSpPr>
        <p:spPr>
          <a:xfrm>
            <a:off x="8471276" y="5440850"/>
            <a:ext cx="620400" cy="607800"/>
          </a:xfrm>
          <a:prstGeom prst="ellipse">
            <a:avLst/>
          </a:prstGeom>
          <a:solidFill>
            <a:srgbClr val="03EF62"/>
          </a:solidFill>
          <a:ln cap="flat" cmpd="sng" w="114300">
            <a:solidFill>
              <a:srgbClr val="05192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50" lIns="91450" spcFirstLastPara="1" rIns="91450" wrap="square" tIns="914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87" name="Google Shape;687;p64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8662950" y="5590700"/>
            <a:ext cx="237100" cy="308100"/>
          </a:xfrm>
          <a:prstGeom prst="rect">
            <a:avLst/>
          </a:prstGeom>
          <a:noFill/>
          <a:ln>
            <a:noFill/>
          </a:ln>
        </p:spPr>
      </p:pic>
      <p:sp>
        <p:nvSpPr>
          <p:cNvPr id="688" name="Google Shape;688;p64"/>
          <p:cNvSpPr/>
          <p:nvPr/>
        </p:nvSpPr>
        <p:spPr>
          <a:xfrm>
            <a:off x="8213626" y="6498400"/>
            <a:ext cx="620400" cy="607800"/>
          </a:xfrm>
          <a:prstGeom prst="ellipse">
            <a:avLst/>
          </a:prstGeom>
          <a:solidFill>
            <a:srgbClr val="03EF62"/>
          </a:solidFill>
          <a:ln cap="flat" cmpd="sng" w="114300">
            <a:solidFill>
              <a:srgbClr val="05192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50" lIns="91450" spcFirstLastPara="1" rIns="91450" wrap="square" tIns="914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89" name="Google Shape;689;p64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8405300" y="6648250"/>
            <a:ext cx="237100" cy="308100"/>
          </a:xfrm>
          <a:prstGeom prst="rect">
            <a:avLst/>
          </a:prstGeom>
          <a:noFill/>
          <a:ln>
            <a:noFill/>
          </a:ln>
        </p:spPr>
      </p:pic>
      <p:sp>
        <p:nvSpPr>
          <p:cNvPr id="690" name="Google Shape;690;p64"/>
          <p:cNvSpPr/>
          <p:nvPr/>
        </p:nvSpPr>
        <p:spPr>
          <a:xfrm>
            <a:off x="7593226" y="7421150"/>
            <a:ext cx="620400" cy="607800"/>
          </a:xfrm>
          <a:prstGeom prst="ellipse">
            <a:avLst/>
          </a:prstGeom>
          <a:solidFill>
            <a:srgbClr val="03EF62"/>
          </a:solidFill>
          <a:ln cap="flat" cmpd="sng" w="114300">
            <a:solidFill>
              <a:srgbClr val="05192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50" lIns="91450" spcFirstLastPara="1" rIns="91450" wrap="square" tIns="914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1" name="Google Shape;691;p64"/>
          <p:cNvSpPr/>
          <p:nvPr/>
        </p:nvSpPr>
        <p:spPr>
          <a:xfrm>
            <a:off x="8479176" y="4564700"/>
            <a:ext cx="620400" cy="607800"/>
          </a:xfrm>
          <a:prstGeom prst="ellipse">
            <a:avLst/>
          </a:prstGeom>
          <a:solidFill>
            <a:srgbClr val="03EF62"/>
          </a:solidFill>
          <a:ln cap="flat" cmpd="sng" w="114300">
            <a:solidFill>
              <a:srgbClr val="05192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50" lIns="91450" spcFirstLastPara="1" rIns="91450" wrap="square" tIns="914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92" name="Google Shape;692;p64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8670850" y="4714550"/>
            <a:ext cx="237100" cy="30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3" name="Google Shape;693;p64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7795700" y="7562650"/>
            <a:ext cx="237100" cy="308100"/>
          </a:xfrm>
          <a:prstGeom prst="rect">
            <a:avLst/>
          </a:prstGeom>
          <a:noFill/>
          <a:ln>
            <a:noFill/>
          </a:ln>
        </p:spPr>
      </p:pic>
      <p:sp>
        <p:nvSpPr>
          <p:cNvPr id="694" name="Google Shape;694;p64"/>
          <p:cNvSpPr txBox="1"/>
          <p:nvPr/>
        </p:nvSpPr>
        <p:spPr>
          <a:xfrm>
            <a:off x="10961950" y="3786500"/>
            <a:ext cx="7512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50" lIns="91450" spcFirstLastPara="1" rIns="91450" wrap="square" tIns="914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4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Benchmark &amp; track data skills evolution</a:t>
            </a:r>
            <a:endParaRPr b="0" i="0" sz="2400" u="none" cap="none" strike="noStrike">
              <a:solidFill>
                <a:schemeClr val="lt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pic>
        <p:nvPicPr>
          <p:cNvPr id="695" name="Google Shape;695;p64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7178003" y="2688464"/>
            <a:ext cx="1204500" cy="296419"/>
          </a:xfrm>
          <a:prstGeom prst="rect">
            <a:avLst/>
          </a:prstGeom>
          <a:noFill/>
          <a:ln>
            <a:noFill/>
          </a:ln>
        </p:spPr>
      </p:pic>
      <p:pic>
        <p:nvPicPr>
          <p:cNvPr id="696" name="Google Shape;696;p64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3701663" y="3738549"/>
            <a:ext cx="4345954" cy="2462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5192D"/>
        </a:solidFill>
      </p:bgPr>
    </p:bg>
    <p:spTree>
      <p:nvGrpSpPr>
        <p:cNvPr id="700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p65"/>
          <p:cNvSpPr txBox="1"/>
          <p:nvPr/>
        </p:nvSpPr>
        <p:spPr>
          <a:xfrm>
            <a:off x="891000" y="4279125"/>
            <a:ext cx="16506000" cy="12405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4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DataCamp Partnership</a:t>
            </a:r>
            <a:endParaRPr b="1" sz="64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02" name="Google Shape;702;p65"/>
          <p:cNvSpPr txBox="1"/>
          <p:nvPr/>
        </p:nvSpPr>
        <p:spPr>
          <a:xfrm>
            <a:off x="3530100" y="3038616"/>
            <a:ext cx="11227800" cy="12405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3200"/>
              </a:spcAft>
              <a:buNone/>
            </a:pPr>
            <a:r>
              <a:rPr b="1" lang="en" sz="6400">
                <a:solidFill>
                  <a:srgbClr val="03EF62"/>
                </a:solidFill>
                <a:latin typeface="Poppins"/>
                <a:ea typeface="Poppins"/>
                <a:cs typeface="Poppins"/>
                <a:sym typeface="Poppins"/>
              </a:rPr>
              <a:t>06</a:t>
            </a:r>
            <a:endParaRPr b="1" sz="4800">
              <a:solidFill>
                <a:srgbClr val="03EF62"/>
              </a:solidFill>
              <a:latin typeface="Exo 2"/>
              <a:ea typeface="Exo 2"/>
              <a:cs typeface="Exo 2"/>
              <a:sym typeface="Exo 2"/>
            </a:endParaRPr>
          </a:p>
        </p:txBody>
      </p:sp>
      <p:pic>
        <p:nvPicPr>
          <p:cNvPr id="703" name="Google Shape;703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6174" y="9434612"/>
            <a:ext cx="389614" cy="5120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7F3EB"/>
        </a:solidFill>
      </p:bgPr>
    </p:bg>
    <p:spTree>
      <p:nvGrpSpPr>
        <p:cNvPr id="707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p66"/>
          <p:cNvSpPr/>
          <p:nvPr/>
        </p:nvSpPr>
        <p:spPr>
          <a:xfrm flipH="1">
            <a:off x="0" y="0"/>
            <a:ext cx="18288000" cy="10287000"/>
          </a:xfrm>
          <a:prstGeom prst="rect">
            <a:avLst/>
          </a:prstGeom>
          <a:solidFill>
            <a:srgbClr val="05192D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09" name="Google Shape;709;p66"/>
          <p:cNvGrpSpPr/>
          <p:nvPr/>
        </p:nvGrpSpPr>
        <p:grpSpPr>
          <a:xfrm>
            <a:off x="631775" y="2245700"/>
            <a:ext cx="7083249" cy="1965650"/>
            <a:chOff x="1286278" y="2773787"/>
            <a:chExt cx="8122061" cy="1965650"/>
          </a:xfrm>
        </p:grpSpPr>
        <p:sp>
          <p:nvSpPr>
            <p:cNvPr id="710" name="Google Shape;710;p66"/>
            <p:cNvSpPr/>
            <p:nvPr/>
          </p:nvSpPr>
          <p:spPr>
            <a:xfrm>
              <a:off x="1343439" y="2987737"/>
              <a:ext cx="8064900" cy="1751700"/>
            </a:xfrm>
            <a:prstGeom prst="rect">
              <a:avLst/>
            </a:prstGeom>
            <a:solidFill>
              <a:srgbClr val="03EF62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1" name="Google Shape;711;p66"/>
            <p:cNvSpPr/>
            <p:nvPr/>
          </p:nvSpPr>
          <p:spPr>
            <a:xfrm>
              <a:off x="1286278" y="2773787"/>
              <a:ext cx="7988700" cy="1756800"/>
            </a:xfrm>
            <a:prstGeom prst="rect">
              <a:avLst/>
            </a:prstGeom>
            <a:solidFill>
              <a:srgbClr val="05192D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182850" lIns="182850" spcFirstLastPara="1" rIns="182850" wrap="square" tIns="182850">
              <a:noAutofit/>
            </a:bodyPr>
            <a:lstStyle/>
            <a:p>
              <a:pPr indent="0" lvl="0" marL="0" rtl="0" algn="l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200">
                  <a:solidFill>
                    <a:srgbClr val="FFFFFF"/>
                  </a:solidFill>
                  <a:latin typeface="Poppins SemiBold"/>
                  <a:ea typeface="Poppins SemiBold"/>
                  <a:cs typeface="Poppins SemiBold"/>
                  <a:sym typeface="Poppins SemiBold"/>
                </a:rPr>
                <a:t>Guide</a:t>
              </a:r>
              <a:r>
                <a:rPr lang="en" sz="2200">
                  <a:solidFill>
                    <a:srgbClr val="FFFFFF"/>
                  </a:solidFill>
                  <a:latin typeface="Poppins SemiBold"/>
                  <a:ea typeface="Poppins SemiBold"/>
                  <a:cs typeface="Poppins SemiBold"/>
                  <a:sym typeface="Poppins SemiBold"/>
                </a:rPr>
                <a:t> </a:t>
              </a:r>
              <a:r>
                <a:rPr lang="en" sz="2200">
                  <a:solidFill>
                    <a:srgbClr val="FFFFFF"/>
                  </a:solidFill>
                  <a:latin typeface="Poppins SemiBold"/>
                  <a:ea typeface="Poppins SemiBold"/>
                  <a:cs typeface="Poppins SemiBold"/>
                  <a:sym typeface="Poppins SemiBold"/>
                </a:rPr>
                <a:t>your team’s learning </a:t>
              </a:r>
              <a:br>
                <a:rPr lang="en" sz="2200">
                  <a:solidFill>
                    <a:srgbClr val="FFFFFF"/>
                  </a:solidFill>
                  <a:latin typeface="Poppins SemiBold"/>
                  <a:ea typeface="Poppins SemiBold"/>
                  <a:cs typeface="Poppins SemiBold"/>
                  <a:sym typeface="Poppins SemiBold"/>
                </a:rPr>
              </a:br>
              <a:br>
                <a:rPr lang="en" sz="600">
                  <a:solidFill>
                    <a:srgbClr val="FFFFFF"/>
                  </a:solidFill>
                  <a:latin typeface="Poppins SemiBold"/>
                  <a:ea typeface="Poppins SemiBold"/>
                  <a:cs typeface="Poppins SemiBold"/>
                  <a:sym typeface="Poppins SemiBold"/>
                </a:rPr>
              </a:br>
              <a:r>
                <a:rPr lang="en" sz="1800">
                  <a:solidFill>
                    <a:srgbClr val="FFFFFF"/>
                  </a:solidFill>
                  <a:latin typeface="Poppins Light"/>
                  <a:ea typeface="Poppins Light"/>
                  <a:cs typeface="Poppins Light"/>
                  <a:sym typeface="Poppins Light"/>
                </a:rPr>
                <a:t>Easily invite new learners and </a:t>
              </a:r>
              <a:r>
                <a:rPr lang="en" sz="1800">
                  <a:solidFill>
                    <a:srgbClr val="FFFFFF"/>
                  </a:solidFill>
                  <a:latin typeface="Poppins Light"/>
                  <a:ea typeface="Poppins Light"/>
                  <a:cs typeface="Poppins Light"/>
                  <a:sym typeface="Poppins Light"/>
                </a:rPr>
                <a:t>create </a:t>
              </a:r>
              <a:r>
                <a:rPr lang="en" sz="1800">
                  <a:solidFill>
                    <a:srgbClr val="FFFFFF"/>
                  </a:solidFill>
                  <a:latin typeface="Poppins Light"/>
                  <a:ea typeface="Poppins Light"/>
                  <a:cs typeface="Poppins Light"/>
                  <a:sym typeface="Poppins Light"/>
                </a:rPr>
                <a:t>customized learning paths to support the unique needs and goals of all learners and teams. </a:t>
              </a:r>
              <a:endParaRPr sz="180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endParaRPr>
            </a:p>
            <a:p>
              <a:pPr indent="0" lvl="0" marL="0" rtl="0" algn="l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12" name="Google Shape;712;p66"/>
          <p:cNvGrpSpPr/>
          <p:nvPr/>
        </p:nvGrpSpPr>
        <p:grpSpPr>
          <a:xfrm>
            <a:off x="631748" y="4537229"/>
            <a:ext cx="7150329" cy="2124658"/>
            <a:chOff x="1267211" y="4861592"/>
            <a:chExt cx="8141100" cy="2020981"/>
          </a:xfrm>
        </p:grpSpPr>
        <p:sp>
          <p:nvSpPr>
            <p:cNvPr id="713" name="Google Shape;713;p66"/>
            <p:cNvSpPr/>
            <p:nvPr/>
          </p:nvSpPr>
          <p:spPr>
            <a:xfrm>
              <a:off x="1343412" y="5130874"/>
              <a:ext cx="8064900" cy="1751700"/>
            </a:xfrm>
            <a:prstGeom prst="rect">
              <a:avLst/>
            </a:prstGeom>
            <a:solidFill>
              <a:srgbClr val="03EF62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4" name="Google Shape;714;p66"/>
            <p:cNvSpPr/>
            <p:nvPr/>
          </p:nvSpPr>
          <p:spPr>
            <a:xfrm>
              <a:off x="1267211" y="4861592"/>
              <a:ext cx="7988700" cy="1811100"/>
            </a:xfrm>
            <a:prstGeom prst="rect">
              <a:avLst/>
            </a:prstGeom>
            <a:solidFill>
              <a:srgbClr val="05192D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182850" lIns="182850" spcFirstLastPara="1" rIns="182850" wrap="square" tIns="182850">
              <a:noAutofit/>
            </a:bodyPr>
            <a:lstStyle/>
            <a:p>
              <a:pPr indent="0" lvl="0" marL="0" rtl="0" algn="l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200">
                  <a:solidFill>
                    <a:srgbClr val="FFFFFF"/>
                  </a:solidFill>
                  <a:latin typeface="Poppins SemiBold"/>
                  <a:ea typeface="Poppins SemiBold"/>
                  <a:cs typeface="Poppins SemiBold"/>
                  <a:sym typeface="Poppins SemiBold"/>
                </a:rPr>
                <a:t>Monitor adoption and engagement </a:t>
              </a:r>
              <a:endParaRPr sz="2200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endParaRPr>
            </a:p>
            <a:p>
              <a:pPr indent="0" lvl="0" marL="0" rtl="0" algn="l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0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endParaRPr>
            </a:p>
            <a:p>
              <a:pPr indent="0" lvl="0" marL="0" rtl="0" algn="l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solidFill>
                    <a:srgbClr val="FFFFFF"/>
                  </a:solidFill>
                  <a:latin typeface="Poppins Light"/>
                  <a:ea typeface="Poppins Light"/>
                  <a:cs typeface="Poppins Light"/>
                  <a:sym typeface="Poppins Light"/>
                </a:rPr>
                <a:t>Track engagement and course completions </a:t>
              </a:r>
              <a:r>
                <a:rPr lang="en" sz="1800">
                  <a:solidFill>
                    <a:srgbClr val="FFFFFF"/>
                  </a:solidFill>
                  <a:latin typeface="Poppins Light"/>
                  <a:ea typeface="Poppins Light"/>
                  <a:cs typeface="Poppins Light"/>
                  <a:sym typeface="Poppins Light"/>
                </a:rPr>
                <a:t>to confidently assess and manage progress</a:t>
              </a:r>
              <a:r>
                <a:rPr lang="en" sz="1800">
                  <a:solidFill>
                    <a:srgbClr val="FFFFFF"/>
                  </a:solidFill>
                  <a:latin typeface="Poppins Light"/>
                  <a:ea typeface="Poppins Light"/>
                  <a:cs typeface="Poppins Light"/>
                  <a:sym typeface="Poppins Light"/>
                </a:rPr>
                <a:t>. Compare with industry peers to set benchmarks and focus your learning strategy. </a:t>
              </a:r>
              <a:endParaRPr sz="180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15" name="Google Shape;715;p66"/>
          <p:cNvGrpSpPr/>
          <p:nvPr/>
        </p:nvGrpSpPr>
        <p:grpSpPr>
          <a:xfrm>
            <a:off x="665000" y="6987775"/>
            <a:ext cx="7116596" cy="2093150"/>
            <a:chOff x="1305312" y="7121588"/>
            <a:chExt cx="8160298" cy="2093150"/>
          </a:xfrm>
        </p:grpSpPr>
        <p:sp>
          <p:nvSpPr>
            <p:cNvPr id="716" name="Google Shape;716;p66"/>
            <p:cNvSpPr/>
            <p:nvPr/>
          </p:nvSpPr>
          <p:spPr>
            <a:xfrm>
              <a:off x="1343410" y="7310637"/>
              <a:ext cx="8122200" cy="1904100"/>
            </a:xfrm>
            <a:prstGeom prst="rect">
              <a:avLst/>
            </a:prstGeom>
            <a:solidFill>
              <a:srgbClr val="03EF62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7" name="Google Shape;717;p66"/>
            <p:cNvSpPr/>
            <p:nvPr/>
          </p:nvSpPr>
          <p:spPr>
            <a:xfrm>
              <a:off x="1305312" y="7121588"/>
              <a:ext cx="7988700" cy="1859400"/>
            </a:xfrm>
            <a:prstGeom prst="rect">
              <a:avLst/>
            </a:prstGeom>
            <a:solidFill>
              <a:srgbClr val="05192D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182850" lIns="182850" spcFirstLastPara="1" rIns="182850" wrap="square" tIns="182850">
              <a:noAutofit/>
            </a:bodyPr>
            <a:lstStyle/>
            <a:p>
              <a:pPr indent="0" lvl="0" marL="0" rtl="0" algn="l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" sz="2200">
                  <a:solidFill>
                    <a:srgbClr val="FFFFFF"/>
                  </a:solidFill>
                  <a:latin typeface="Poppins SemiBold"/>
                  <a:ea typeface="Poppins SemiBold"/>
                  <a:cs typeface="Poppins SemiBold"/>
                  <a:sym typeface="Poppins SemiBold"/>
                </a:rPr>
                <a:t>Report on progress</a:t>
              </a:r>
              <a:br>
                <a:rPr lang="en" sz="2200">
                  <a:solidFill>
                    <a:srgbClr val="FFFFFF"/>
                  </a:solidFill>
                  <a:latin typeface="Poppins SemiBold"/>
                  <a:ea typeface="Poppins SemiBold"/>
                  <a:cs typeface="Poppins SemiBold"/>
                  <a:sym typeface="Poppins SemiBold"/>
                </a:rPr>
              </a:br>
              <a:br>
                <a:rPr lang="en" sz="600">
                  <a:solidFill>
                    <a:srgbClr val="FFFFFF"/>
                  </a:solidFill>
                  <a:latin typeface="Poppins SemiBold"/>
                  <a:ea typeface="Poppins SemiBold"/>
                  <a:cs typeface="Poppins SemiBold"/>
                  <a:sym typeface="Poppins SemiBold"/>
                </a:rPr>
              </a:br>
              <a:r>
                <a:rPr lang="en" sz="1800">
                  <a:solidFill>
                    <a:srgbClr val="FFFFFF"/>
                  </a:solidFill>
                  <a:latin typeface="Poppins Light"/>
                  <a:ea typeface="Poppins Light"/>
                  <a:cs typeface="Poppins Light"/>
                  <a:sym typeface="Poppins Light"/>
                </a:rPr>
                <a:t>Measure and report on progress over time to demonstrate impact, make informed decisions about learning, and advance company goals. </a:t>
              </a:r>
              <a:endParaRPr/>
            </a:p>
          </p:txBody>
        </p:sp>
      </p:grpSp>
      <p:pic>
        <p:nvPicPr>
          <p:cNvPr id="718" name="Google Shape;718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362979" y="9298600"/>
            <a:ext cx="467424" cy="607500"/>
          </a:xfrm>
          <a:prstGeom prst="rect">
            <a:avLst/>
          </a:prstGeom>
          <a:noFill/>
          <a:ln>
            <a:noFill/>
          </a:ln>
        </p:spPr>
      </p:pic>
      <p:sp>
        <p:nvSpPr>
          <p:cNvPr id="719" name="Google Shape;719;p66"/>
          <p:cNvSpPr txBox="1"/>
          <p:nvPr>
            <p:ph idx="1" type="subTitle"/>
          </p:nvPr>
        </p:nvSpPr>
        <p:spPr>
          <a:xfrm>
            <a:off x="351300" y="576925"/>
            <a:ext cx="17792700" cy="1034400"/>
          </a:xfrm>
          <a:prstGeom prst="rect">
            <a:avLst/>
          </a:prstGeom>
        </p:spPr>
        <p:txBody>
          <a:bodyPr anchorCtr="0" anchor="b" bIns="182850" lIns="182850" spcFirstLastPara="1" rIns="182850" wrap="square" tIns="182850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" sz="4800">
                <a:solidFill>
                  <a:srgbClr val="03EF62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Included:</a:t>
            </a:r>
            <a:r>
              <a:rPr lang="en" sz="4800">
                <a:solidFill>
                  <a:srgbClr val="03EF62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 </a:t>
            </a:r>
            <a:r>
              <a:rPr lang="en" sz="4800">
                <a:solidFill>
                  <a:srgbClr val="FFFBF3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Curated Learning Paths and Reporting</a:t>
            </a:r>
            <a:endParaRPr sz="4800">
              <a:solidFill>
                <a:srgbClr val="FFFFFF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pic>
        <p:nvPicPr>
          <p:cNvPr id="720" name="Google Shape;720;p6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418821" y="2980850"/>
            <a:ext cx="7196649" cy="4864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1" name="Google Shape;721;p66"/>
          <p:cNvPicPr preferRelativeResize="0"/>
          <p:nvPr/>
        </p:nvPicPr>
        <p:blipFill rotWithShape="1">
          <a:blip r:embed="rId5">
            <a:alphaModFix/>
          </a:blip>
          <a:srcRect b="0" l="23100" r="-23100" t="0"/>
          <a:stretch/>
        </p:blipFill>
        <p:spPr>
          <a:xfrm flipH="1">
            <a:off x="12275725" y="2898599"/>
            <a:ext cx="4339748" cy="47707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22" name="Google Shape;722;p66"/>
          <p:cNvGrpSpPr/>
          <p:nvPr/>
        </p:nvGrpSpPr>
        <p:grpSpPr>
          <a:xfrm>
            <a:off x="8407084" y="2721904"/>
            <a:ext cx="9186267" cy="5382124"/>
            <a:chOff x="1177450" y="241631"/>
            <a:chExt cx="6173152" cy="3616776"/>
          </a:xfrm>
        </p:grpSpPr>
        <p:sp>
          <p:nvSpPr>
            <p:cNvPr id="723" name="Google Shape;723;p66"/>
            <p:cNvSpPr/>
            <p:nvPr/>
          </p:nvSpPr>
          <p:spPr>
            <a:xfrm>
              <a:off x="1682275" y="241631"/>
              <a:ext cx="5161606" cy="3454973"/>
            </a:xfrm>
            <a:custGeom>
              <a:rect b="b" l="l" r="r" t="t"/>
              <a:pathLst>
                <a:path extrusionOk="0" h="3454973" w="5161606">
                  <a:moveTo>
                    <a:pt x="4992053" y="0"/>
                  </a:moveTo>
                  <a:lnTo>
                    <a:pt x="170498" y="0"/>
                  </a:lnTo>
                  <a:cubicBezTo>
                    <a:pt x="76200" y="0"/>
                    <a:pt x="0" y="76143"/>
                    <a:pt x="0" y="170369"/>
                  </a:cubicBezTo>
                  <a:lnTo>
                    <a:pt x="0" y="3396915"/>
                  </a:lnTo>
                  <a:cubicBezTo>
                    <a:pt x="0" y="3429275"/>
                    <a:pt x="26670" y="3454973"/>
                    <a:pt x="58102" y="3454973"/>
                  </a:cubicBezTo>
                  <a:lnTo>
                    <a:pt x="5103495" y="3454973"/>
                  </a:lnTo>
                  <a:cubicBezTo>
                    <a:pt x="5135880" y="3454973"/>
                    <a:pt x="5161598" y="3428324"/>
                    <a:pt x="5161598" y="3396915"/>
                  </a:cubicBezTo>
                  <a:lnTo>
                    <a:pt x="5161598" y="170369"/>
                  </a:lnTo>
                  <a:cubicBezTo>
                    <a:pt x="5162550" y="76143"/>
                    <a:pt x="5086350" y="0"/>
                    <a:pt x="4992053" y="0"/>
                  </a:cubicBezTo>
                  <a:close/>
                  <a:moveTo>
                    <a:pt x="4981575" y="3245581"/>
                  </a:moveTo>
                  <a:lnTo>
                    <a:pt x="190500" y="3245581"/>
                  </a:lnTo>
                  <a:lnTo>
                    <a:pt x="190500" y="199874"/>
                  </a:lnTo>
                  <a:lnTo>
                    <a:pt x="4981575" y="199874"/>
                  </a:lnTo>
                  <a:lnTo>
                    <a:pt x="4981575" y="3245581"/>
                  </a:lnTo>
                  <a:close/>
                </a:path>
              </a:pathLst>
            </a:custGeom>
            <a:solidFill>
              <a:srgbClr val="A2A6A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4" name="Google Shape;724;p66"/>
            <p:cNvSpPr/>
            <p:nvPr/>
          </p:nvSpPr>
          <p:spPr>
            <a:xfrm>
              <a:off x="1177450" y="3763229"/>
              <a:ext cx="6173152" cy="95178"/>
            </a:xfrm>
            <a:custGeom>
              <a:rect b="b" l="l" r="r" t="t"/>
              <a:pathLst>
                <a:path extrusionOk="0" h="95178" w="6173152">
                  <a:moveTo>
                    <a:pt x="0" y="0"/>
                  </a:moveTo>
                  <a:cubicBezTo>
                    <a:pt x="0" y="0"/>
                    <a:pt x="129540" y="95178"/>
                    <a:pt x="450533" y="95178"/>
                  </a:cubicBezTo>
                  <a:lnTo>
                    <a:pt x="5817870" y="95178"/>
                  </a:lnTo>
                  <a:cubicBezTo>
                    <a:pt x="5948363" y="95178"/>
                    <a:pt x="6173153" y="0"/>
                    <a:pt x="617315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2A6A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5" name="Google Shape;725;p66"/>
            <p:cNvSpPr/>
            <p:nvPr/>
          </p:nvSpPr>
          <p:spPr>
            <a:xfrm>
              <a:off x="1177450" y="3687086"/>
              <a:ext cx="6172200" cy="76142"/>
            </a:xfrm>
            <a:custGeom>
              <a:rect b="b" l="l" r="r" t="t"/>
              <a:pathLst>
                <a:path extrusionOk="0" h="76142" w="6172200">
                  <a:moveTo>
                    <a:pt x="0" y="76143"/>
                  </a:moveTo>
                  <a:lnTo>
                    <a:pt x="6172200" y="76143"/>
                  </a:lnTo>
                  <a:lnTo>
                    <a:pt x="61722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77777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6" name="Google Shape;726;p66"/>
            <p:cNvSpPr/>
            <p:nvPr/>
          </p:nvSpPr>
          <p:spPr>
            <a:xfrm>
              <a:off x="3806350" y="3687086"/>
              <a:ext cx="903922" cy="47589"/>
            </a:xfrm>
            <a:custGeom>
              <a:rect b="b" l="l" r="r" t="t"/>
              <a:pathLst>
                <a:path extrusionOk="0" h="47589" w="903922">
                  <a:moveTo>
                    <a:pt x="0" y="0"/>
                  </a:moveTo>
                  <a:cubicBezTo>
                    <a:pt x="0" y="0"/>
                    <a:pt x="26670" y="47589"/>
                    <a:pt x="53340" y="47589"/>
                  </a:cubicBezTo>
                  <a:lnTo>
                    <a:pt x="850582" y="47589"/>
                  </a:lnTo>
                  <a:cubicBezTo>
                    <a:pt x="877253" y="47589"/>
                    <a:pt x="903922" y="0"/>
                    <a:pt x="90392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2A6A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727" name="Google Shape;727;p6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422481" y="2182950"/>
            <a:ext cx="2323250" cy="17569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28" name="Google Shape;728;p66"/>
          <p:cNvGrpSpPr/>
          <p:nvPr/>
        </p:nvGrpSpPr>
        <p:grpSpPr>
          <a:xfrm>
            <a:off x="14990525" y="4055575"/>
            <a:ext cx="2839875" cy="1859249"/>
            <a:chOff x="15097675" y="3786100"/>
            <a:chExt cx="2839875" cy="1859249"/>
          </a:xfrm>
        </p:grpSpPr>
        <p:pic>
          <p:nvPicPr>
            <p:cNvPr id="729" name="Google Shape;729;p66"/>
            <p:cNvPicPr preferRelativeResize="0"/>
            <p:nvPr/>
          </p:nvPicPr>
          <p:blipFill rotWithShape="1">
            <a:blip r:embed="rId7">
              <a:alphaModFix/>
            </a:blip>
            <a:srcRect b="0" l="0" r="0" t="10394"/>
            <a:stretch/>
          </p:blipFill>
          <p:spPr>
            <a:xfrm>
              <a:off x="15097675" y="3979324"/>
              <a:ext cx="2839875" cy="16660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30" name="Google Shape;730;p66"/>
            <p:cNvPicPr preferRelativeResize="0"/>
            <p:nvPr/>
          </p:nvPicPr>
          <p:blipFill rotWithShape="1">
            <a:blip r:embed="rId8">
              <a:alphaModFix/>
            </a:blip>
            <a:srcRect b="89607" l="0" r="0" t="0"/>
            <a:stretch/>
          </p:blipFill>
          <p:spPr>
            <a:xfrm>
              <a:off x="15097675" y="3786100"/>
              <a:ext cx="2839875" cy="1932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31" name="Google Shape;731;p66"/>
          <p:cNvSpPr txBox="1"/>
          <p:nvPr/>
        </p:nvSpPr>
        <p:spPr>
          <a:xfrm>
            <a:off x="631775" y="9663975"/>
            <a:ext cx="10132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50" lIns="91450" spcFirstLastPara="1" rIns="91450" wrap="square" tIns="9145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* Note: Single Sign-On and LMS/LXP integrations support included </a:t>
            </a:r>
            <a:endParaRPr i="1" sz="1800">
              <a:solidFill>
                <a:srgbClr val="06BDF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5192D"/>
        </a:solidFill>
      </p:bgPr>
    </p:bg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40"/>
          <p:cNvPicPr preferRelativeResize="0"/>
          <p:nvPr/>
        </p:nvPicPr>
        <p:blipFill rotWithShape="1">
          <a:blip r:embed="rId3">
            <a:alphaModFix/>
          </a:blip>
          <a:srcRect b="0" l="14232" r="13334" t="68432"/>
          <a:stretch/>
        </p:blipFill>
        <p:spPr>
          <a:xfrm>
            <a:off x="3618000" y="5800525"/>
            <a:ext cx="11123676" cy="27176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2" name="Google Shape;112;p40"/>
          <p:cNvGrpSpPr/>
          <p:nvPr/>
        </p:nvGrpSpPr>
        <p:grpSpPr>
          <a:xfrm>
            <a:off x="2038698" y="1231051"/>
            <a:ext cx="14210596" cy="7824895"/>
            <a:chOff x="1177450" y="241631"/>
            <a:chExt cx="6173152" cy="3616776"/>
          </a:xfrm>
        </p:grpSpPr>
        <p:sp>
          <p:nvSpPr>
            <p:cNvPr id="113" name="Google Shape;113;p40"/>
            <p:cNvSpPr/>
            <p:nvPr/>
          </p:nvSpPr>
          <p:spPr>
            <a:xfrm>
              <a:off x="1682275" y="241631"/>
              <a:ext cx="5161606" cy="3454973"/>
            </a:xfrm>
            <a:custGeom>
              <a:rect b="b" l="l" r="r" t="t"/>
              <a:pathLst>
                <a:path extrusionOk="0" h="3454973" w="5161606">
                  <a:moveTo>
                    <a:pt x="4992053" y="0"/>
                  </a:moveTo>
                  <a:lnTo>
                    <a:pt x="170498" y="0"/>
                  </a:lnTo>
                  <a:cubicBezTo>
                    <a:pt x="76200" y="0"/>
                    <a:pt x="0" y="76143"/>
                    <a:pt x="0" y="170369"/>
                  </a:cubicBezTo>
                  <a:lnTo>
                    <a:pt x="0" y="3396915"/>
                  </a:lnTo>
                  <a:cubicBezTo>
                    <a:pt x="0" y="3429275"/>
                    <a:pt x="26670" y="3454973"/>
                    <a:pt x="58102" y="3454973"/>
                  </a:cubicBezTo>
                  <a:lnTo>
                    <a:pt x="5103495" y="3454973"/>
                  </a:lnTo>
                  <a:cubicBezTo>
                    <a:pt x="5135880" y="3454973"/>
                    <a:pt x="5161598" y="3428324"/>
                    <a:pt x="5161598" y="3396915"/>
                  </a:cubicBezTo>
                  <a:lnTo>
                    <a:pt x="5161598" y="170369"/>
                  </a:lnTo>
                  <a:cubicBezTo>
                    <a:pt x="5162550" y="76143"/>
                    <a:pt x="5086350" y="0"/>
                    <a:pt x="4992053" y="0"/>
                  </a:cubicBezTo>
                  <a:close/>
                  <a:moveTo>
                    <a:pt x="4981575" y="3245581"/>
                  </a:moveTo>
                  <a:lnTo>
                    <a:pt x="190500" y="3245581"/>
                  </a:lnTo>
                  <a:lnTo>
                    <a:pt x="190500" y="199874"/>
                  </a:lnTo>
                  <a:lnTo>
                    <a:pt x="4981575" y="199874"/>
                  </a:lnTo>
                  <a:lnTo>
                    <a:pt x="4981575" y="324558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00" lIns="182850" spcFirstLastPara="1" rIns="182850" wrap="square" tIns="914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114;p40"/>
            <p:cNvSpPr/>
            <p:nvPr/>
          </p:nvSpPr>
          <p:spPr>
            <a:xfrm>
              <a:off x="1177450" y="3763229"/>
              <a:ext cx="6173152" cy="95178"/>
            </a:xfrm>
            <a:custGeom>
              <a:rect b="b" l="l" r="r" t="t"/>
              <a:pathLst>
                <a:path extrusionOk="0" h="95178" w="6173152">
                  <a:moveTo>
                    <a:pt x="0" y="0"/>
                  </a:moveTo>
                  <a:cubicBezTo>
                    <a:pt x="0" y="0"/>
                    <a:pt x="129540" y="95178"/>
                    <a:pt x="450533" y="95178"/>
                  </a:cubicBezTo>
                  <a:lnTo>
                    <a:pt x="5817870" y="95178"/>
                  </a:lnTo>
                  <a:cubicBezTo>
                    <a:pt x="5948363" y="95178"/>
                    <a:pt x="6173153" y="0"/>
                    <a:pt x="617315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00" lIns="182850" spcFirstLastPara="1" rIns="182850" wrap="square" tIns="914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115;p40"/>
            <p:cNvSpPr/>
            <p:nvPr/>
          </p:nvSpPr>
          <p:spPr>
            <a:xfrm>
              <a:off x="1177450" y="3687086"/>
              <a:ext cx="6172200" cy="76142"/>
            </a:xfrm>
            <a:custGeom>
              <a:rect b="b" l="l" r="r" t="t"/>
              <a:pathLst>
                <a:path extrusionOk="0" h="76142" w="6172200">
                  <a:moveTo>
                    <a:pt x="0" y="76143"/>
                  </a:moveTo>
                  <a:lnTo>
                    <a:pt x="6172200" y="76143"/>
                  </a:lnTo>
                  <a:lnTo>
                    <a:pt x="61722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3C3C3"/>
            </a:solidFill>
            <a:ln>
              <a:noFill/>
            </a:ln>
          </p:spPr>
          <p:txBody>
            <a:bodyPr anchorCtr="0" anchor="ctr" bIns="91400" lIns="182850" spcFirstLastPara="1" rIns="182850" wrap="square" tIns="914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116;p40"/>
            <p:cNvSpPr/>
            <p:nvPr/>
          </p:nvSpPr>
          <p:spPr>
            <a:xfrm>
              <a:off x="3806350" y="3687086"/>
              <a:ext cx="903922" cy="47589"/>
            </a:xfrm>
            <a:custGeom>
              <a:rect b="b" l="l" r="r" t="t"/>
              <a:pathLst>
                <a:path extrusionOk="0" h="47589" w="903922">
                  <a:moveTo>
                    <a:pt x="0" y="0"/>
                  </a:moveTo>
                  <a:cubicBezTo>
                    <a:pt x="0" y="0"/>
                    <a:pt x="26670" y="47589"/>
                    <a:pt x="53340" y="47589"/>
                  </a:cubicBezTo>
                  <a:lnTo>
                    <a:pt x="850582" y="47589"/>
                  </a:lnTo>
                  <a:cubicBezTo>
                    <a:pt x="877253" y="47589"/>
                    <a:pt x="903922" y="0"/>
                    <a:pt x="90392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</p:spPr>
          <p:txBody>
            <a:bodyPr anchorCtr="0" anchor="ctr" bIns="91400" lIns="182850" spcFirstLastPara="1" rIns="182850" wrap="square" tIns="914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7" name="Google Shape;117;p40"/>
          <p:cNvSpPr txBox="1"/>
          <p:nvPr/>
        </p:nvSpPr>
        <p:spPr>
          <a:xfrm>
            <a:off x="4071750" y="2794700"/>
            <a:ext cx="10144500" cy="14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4000">
                <a:solidFill>
                  <a:srgbClr val="03EF62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Our mission</a:t>
            </a:r>
            <a:r>
              <a:rPr lang="en" sz="4000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 is to democratize </a:t>
            </a:r>
            <a:br>
              <a:rPr lang="en" sz="4000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</a:br>
            <a:r>
              <a:rPr lang="en" sz="4000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data &amp; AI skills for </a:t>
            </a:r>
            <a:r>
              <a:rPr lang="en" sz="4000" u="sng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everyone</a:t>
            </a:r>
            <a:endParaRPr sz="4000" u="sng">
              <a:solidFill>
                <a:srgbClr val="FFFFFF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118" name="Google Shape;118;p40"/>
          <p:cNvSpPr txBox="1"/>
          <p:nvPr/>
        </p:nvSpPr>
        <p:spPr>
          <a:xfrm>
            <a:off x="5408075" y="4535200"/>
            <a:ext cx="7566900" cy="158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Companies and teams of every size use DataCamp to close their skill gaps </a:t>
            </a:r>
            <a:br>
              <a:rPr lang="en" sz="260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</a:br>
            <a:r>
              <a:rPr lang="en" sz="260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and make better data-driven decisions.</a:t>
            </a:r>
            <a:endParaRPr sz="2600">
              <a:solidFill>
                <a:srgbClr val="FFFFFF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pic>
        <p:nvPicPr>
          <p:cNvPr id="119" name="Google Shape;119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362979" y="9298600"/>
            <a:ext cx="467424" cy="60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5192D"/>
        </a:solidFill>
      </p:bgPr>
    </p:bg>
    <p:spTree>
      <p:nvGrpSpPr>
        <p:cNvPr id="735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6" name="Google Shape;736;p67"/>
          <p:cNvPicPr preferRelativeResize="0"/>
          <p:nvPr/>
        </p:nvPicPr>
        <p:blipFill rotWithShape="1">
          <a:blip r:embed="rId3">
            <a:alphaModFix/>
          </a:blip>
          <a:srcRect b="0" l="12616" r="26755" t="0"/>
          <a:stretch/>
        </p:blipFill>
        <p:spPr>
          <a:xfrm>
            <a:off x="8947359" y="0"/>
            <a:ext cx="9357701" cy="10286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737" name="Google Shape;737;p67"/>
          <p:cNvPicPr preferRelativeResize="0"/>
          <p:nvPr/>
        </p:nvPicPr>
        <p:blipFill rotWithShape="1">
          <a:blip r:embed="rId4">
            <a:alphaModFix/>
          </a:blip>
          <a:srcRect b="0" l="23100" r="-23100" t="0"/>
          <a:stretch/>
        </p:blipFill>
        <p:spPr>
          <a:xfrm>
            <a:off x="8947350" y="0"/>
            <a:ext cx="9357701" cy="10286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38" name="Google Shape;738;p6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362979" y="9298600"/>
            <a:ext cx="467424" cy="607500"/>
          </a:xfrm>
          <a:prstGeom prst="rect">
            <a:avLst/>
          </a:prstGeom>
          <a:noFill/>
          <a:ln>
            <a:noFill/>
          </a:ln>
        </p:spPr>
      </p:pic>
      <p:sp>
        <p:nvSpPr>
          <p:cNvPr id="739" name="Google Shape;739;p67"/>
          <p:cNvSpPr txBox="1"/>
          <p:nvPr/>
        </p:nvSpPr>
        <p:spPr>
          <a:xfrm>
            <a:off x="655250" y="1392250"/>
            <a:ext cx="94632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DataCamp</a:t>
            </a:r>
            <a:r>
              <a:rPr lang="en" sz="24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 is more than a technology provider — we are a partner on your data journey.</a:t>
            </a:r>
            <a:endParaRPr sz="24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40" name="Google Shape;740;p67"/>
          <p:cNvSpPr txBox="1"/>
          <p:nvPr>
            <p:ph idx="1" type="subTitle"/>
          </p:nvPr>
        </p:nvSpPr>
        <p:spPr>
          <a:xfrm>
            <a:off x="502850" y="434050"/>
            <a:ext cx="16813800" cy="1034400"/>
          </a:xfrm>
          <a:prstGeom prst="rect">
            <a:avLst/>
          </a:prstGeom>
        </p:spPr>
        <p:txBody>
          <a:bodyPr anchorCtr="0" anchor="b" bIns="182850" lIns="182850" spcFirstLastPara="1" rIns="182850" wrap="square" tIns="182850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" sz="4800">
                <a:solidFill>
                  <a:srgbClr val="13DA63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Included:</a:t>
            </a:r>
            <a:r>
              <a:rPr lang="en" sz="4800">
                <a:solidFill>
                  <a:srgbClr val="FFFBF3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 A team of experts</a:t>
            </a:r>
            <a:endParaRPr sz="4800">
              <a:solidFill>
                <a:srgbClr val="FFFFFF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pic>
        <p:nvPicPr>
          <p:cNvPr id="741" name="Google Shape;741;p67"/>
          <p:cNvPicPr preferRelativeResize="0"/>
          <p:nvPr/>
        </p:nvPicPr>
        <p:blipFill rotWithShape="1">
          <a:blip r:embed="rId6">
            <a:alphaModFix/>
          </a:blip>
          <a:srcRect b="63456" l="44204" r="40843" t="0"/>
          <a:stretch/>
        </p:blipFill>
        <p:spPr>
          <a:xfrm>
            <a:off x="3853675" y="8344213"/>
            <a:ext cx="2521523" cy="692075"/>
          </a:xfrm>
          <a:prstGeom prst="rect">
            <a:avLst/>
          </a:prstGeom>
          <a:noFill/>
          <a:ln>
            <a:noFill/>
          </a:ln>
        </p:spPr>
      </p:pic>
      <p:sp>
        <p:nvSpPr>
          <p:cNvPr id="742" name="Google Shape;742;p67"/>
          <p:cNvSpPr txBox="1"/>
          <p:nvPr/>
        </p:nvSpPr>
        <p:spPr>
          <a:xfrm>
            <a:off x="908100" y="8431650"/>
            <a:ext cx="3318000" cy="51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13DA63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How we did it with</a:t>
            </a:r>
            <a:endParaRPr sz="24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grpSp>
        <p:nvGrpSpPr>
          <p:cNvPr id="743" name="Google Shape;743;p67"/>
          <p:cNvGrpSpPr/>
          <p:nvPr/>
        </p:nvGrpSpPr>
        <p:grpSpPr>
          <a:xfrm>
            <a:off x="718348" y="2779233"/>
            <a:ext cx="8064586" cy="1816321"/>
            <a:chOff x="1267213" y="2835325"/>
            <a:chExt cx="8141113" cy="1904100"/>
          </a:xfrm>
        </p:grpSpPr>
        <p:sp>
          <p:nvSpPr>
            <p:cNvPr id="744" name="Google Shape;744;p67"/>
            <p:cNvSpPr/>
            <p:nvPr/>
          </p:nvSpPr>
          <p:spPr>
            <a:xfrm>
              <a:off x="1419625" y="2987725"/>
              <a:ext cx="7988700" cy="1751700"/>
            </a:xfrm>
            <a:prstGeom prst="rect">
              <a:avLst/>
            </a:prstGeom>
            <a:solidFill>
              <a:srgbClr val="03EF62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5" name="Google Shape;745;p67"/>
            <p:cNvSpPr/>
            <p:nvPr/>
          </p:nvSpPr>
          <p:spPr>
            <a:xfrm>
              <a:off x="1267213" y="2835325"/>
              <a:ext cx="7988700" cy="1751700"/>
            </a:xfrm>
            <a:prstGeom prst="rect">
              <a:avLst/>
            </a:prstGeom>
            <a:solidFill>
              <a:srgbClr val="05192D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182850" lIns="182850" spcFirstLastPara="1" rIns="182850" wrap="square" tIns="182850">
              <a:noAutofit/>
            </a:bodyPr>
            <a:lstStyle/>
            <a:p>
              <a:pPr indent="0" lvl="0" marL="0" rtl="0" algn="l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200">
                  <a:solidFill>
                    <a:srgbClr val="FFFFFF"/>
                  </a:solidFill>
                  <a:latin typeface="Poppins SemiBold"/>
                  <a:ea typeface="Poppins SemiBold"/>
                  <a:cs typeface="Poppins SemiBold"/>
                  <a:sym typeface="Poppins SemiBold"/>
                </a:rPr>
                <a:t>Dedicated customer success manager</a:t>
              </a:r>
              <a:endParaRPr sz="2200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endParaRPr>
            </a:p>
            <a:p>
              <a:pPr indent="0" lvl="0" marL="0" rtl="0" algn="l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500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Stay on track towards organization-wide data fluency. Your customer success manager provides you with resources and guidance on everything from adoption best practic</a:t>
              </a:r>
              <a:r>
                <a:rPr lang="en" sz="1500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es</a:t>
              </a:r>
              <a:r>
                <a:rPr lang="en" sz="1500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 to tracking and reviewing your learning ROI.</a:t>
              </a:r>
              <a:endParaRPr/>
            </a:p>
          </p:txBody>
        </p:sp>
      </p:grpSp>
      <p:grpSp>
        <p:nvGrpSpPr>
          <p:cNvPr id="746" name="Google Shape;746;p67"/>
          <p:cNvGrpSpPr/>
          <p:nvPr/>
        </p:nvGrpSpPr>
        <p:grpSpPr>
          <a:xfrm>
            <a:off x="718351" y="5107645"/>
            <a:ext cx="8064578" cy="1938750"/>
            <a:chOff x="1267213" y="4935224"/>
            <a:chExt cx="8141104" cy="1904095"/>
          </a:xfrm>
        </p:grpSpPr>
        <p:sp>
          <p:nvSpPr>
            <p:cNvPr id="747" name="Google Shape;747;p67"/>
            <p:cNvSpPr/>
            <p:nvPr/>
          </p:nvSpPr>
          <p:spPr>
            <a:xfrm>
              <a:off x="1419617" y="5087620"/>
              <a:ext cx="7988700" cy="1751700"/>
            </a:xfrm>
            <a:prstGeom prst="rect">
              <a:avLst/>
            </a:prstGeom>
            <a:solidFill>
              <a:srgbClr val="03EF62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8" name="Google Shape;748;p67"/>
            <p:cNvSpPr/>
            <p:nvPr/>
          </p:nvSpPr>
          <p:spPr>
            <a:xfrm>
              <a:off x="1267213" y="4935224"/>
              <a:ext cx="7988700" cy="1751700"/>
            </a:xfrm>
            <a:prstGeom prst="rect">
              <a:avLst/>
            </a:prstGeom>
            <a:solidFill>
              <a:srgbClr val="05192D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182850" lIns="182850" spcFirstLastPara="1" rIns="182850" wrap="square" tIns="182850">
              <a:noAutofit/>
            </a:bodyPr>
            <a:lstStyle/>
            <a:p>
              <a:pPr indent="0" lvl="0" marL="0" rtl="0" algn="l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200">
                  <a:solidFill>
                    <a:srgbClr val="FFFFFF"/>
                  </a:solidFill>
                  <a:latin typeface="Poppins SemiBold"/>
                  <a:ea typeface="Poppins SemiBold"/>
                  <a:cs typeface="Poppins SemiBold"/>
                  <a:sym typeface="Poppins SemiBold"/>
                </a:rPr>
                <a:t>Setup and launch</a:t>
              </a:r>
              <a:endParaRPr sz="2200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 sz="1500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We partner with you and share best practices you can use to launch your company’s learning on DataCamp. From setting up your SSO &amp; LMS integrations and creating assignments to finding your champions and developing dedicated webinars. </a:t>
              </a:r>
              <a:endParaRPr sz="15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sp>
        <p:nvSpPr>
          <p:cNvPr id="749" name="Google Shape;749;p67"/>
          <p:cNvSpPr/>
          <p:nvPr/>
        </p:nvSpPr>
        <p:spPr>
          <a:xfrm>
            <a:off x="869314" y="7737785"/>
            <a:ext cx="7913700" cy="1842600"/>
          </a:xfrm>
          <a:prstGeom prst="rect">
            <a:avLst/>
          </a:prstGeom>
          <a:solidFill>
            <a:srgbClr val="03EF62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0" name="Google Shape;750;p67"/>
          <p:cNvSpPr/>
          <p:nvPr/>
        </p:nvSpPr>
        <p:spPr>
          <a:xfrm>
            <a:off x="655251" y="7558495"/>
            <a:ext cx="7913700" cy="1783500"/>
          </a:xfrm>
          <a:prstGeom prst="rect">
            <a:avLst/>
          </a:prstGeom>
          <a:solidFill>
            <a:srgbClr val="05192D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182850" lIns="182850" spcFirstLastPara="1" rIns="182850" wrap="square" tIns="182850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Access to our team of data curriculum experts</a:t>
            </a:r>
            <a:endParaRPr sz="2200">
              <a:solidFill>
                <a:srgbClr val="FFFFFF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Work with our team of learning solution architects to create tailored onboarding programs, custom learning paths, and get expert training recommendations that fit your data &amp; AI literacy objectives.</a:t>
            </a:r>
            <a:endParaRPr sz="1300"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5192D"/>
        </a:solidFill>
      </p:bgPr>
    </p:bg>
    <p:spTree>
      <p:nvGrpSpPr>
        <p:cNvPr id="754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Google Shape;755;p68"/>
          <p:cNvSpPr txBox="1"/>
          <p:nvPr/>
        </p:nvSpPr>
        <p:spPr>
          <a:xfrm>
            <a:off x="891000" y="4279125"/>
            <a:ext cx="16506000" cy="12405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3200"/>
              </a:spcAft>
              <a:buNone/>
            </a:pPr>
            <a:r>
              <a:rPr lang="en" sz="54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Your Questions</a:t>
            </a:r>
            <a:endParaRPr b="1" sz="64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756" name="Google Shape;756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6174" y="9434612"/>
            <a:ext cx="389614" cy="512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7" name="Google Shape;757;p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30620" y="5923199"/>
            <a:ext cx="1610060" cy="990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5192D"/>
        </a:solidFill>
      </p:bgPr>
    </p:bg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41"/>
          <p:cNvSpPr txBox="1"/>
          <p:nvPr>
            <p:ph idx="1" type="subTitle"/>
          </p:nvPr>
        </p:nvSpPr>
        <p:spPr>
          <a:xfrm>
            <a:off x="0" y="215000"/>
            <a:ext cx="18195300" cy="1699200"/>
          </a:xfrm>
          <a:prstGeom prst="rect">
            <a:avLst/>
          </a:prstGeom>
        </p:spPr>
        <p:txBody>
          <a:bodyPr anchorCtr="0" anchor="b" bIns="182850" lIns="182850" spcFirstLastPara="1" rIns="182850" wrap="square" tIns="182850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" sz="4800">
                <a:solidFill>
                  <a:srgbClr val="FFFBF3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Trusted by </a:t>
            </a:r>
            <a:r>
              <a:rPr lang="en" sz="4800">
                <a:solidFill>
                  <a:srgbClr val="13DA63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4,000</a:t>
            </a:r>
            <a:r>
              <a:rPr lang="en" sz="4800">
                <a:solidFill>
                  <a:srgbClr val="FFFBF3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 data-driven companies</a:t>
            </a:r>
            <a:endParaRPr sz="4800">
              <a:solidFill>
                <a:srgbClr val="FFFBF3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sz="4800">
              <a:solidFill>
                <a:srgbClr val="FFFBF3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grpSp>
        <p:nvGrpSpPr>
          <p:cNvPr id="125" name="Google Shape;125;p41"/>
          <p:cNvGrpSpPr/>
          <p:nvPr/>
        </p:nvGrpSpPr>
        <p:grpSpPr>
          <a:xfrm>
            <a:off x="1749789" y="2098924"/>
            <a:ext cx="14222335" cy="744247"/>
            <a:chOff x="6719973" y="7114628"/>
            <a:chExt cx="12693980" cy="664269"/>
          </a:xfrm>
        </p:grpSpPr>
        <p:pic>
          <p:nvPicPr>
            <p:cNvPr id="126" name="Google Shape;126;p41"/>
            <p:cNvPicPr preferRelativeResize="0"/>
            <p:nvPr/>
          </p:nvPicPr>
          <p:blipFill rotWithShape="1">
            <a:blip r:embed="rId3">
              <a:alphaModFix/>
            </a:blip>
            <a:srcRect b="53403" l="0" r="0" t="0"/>
            <a:stretch/>
          </p:blipFill>
          <p:spPr>
            <a:xfrm>
              <a:off x="6719973" y="7114628"/>
              <a:ext cx="12693980" cy="6642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7" name="Google Shape;127;p4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8492618" y="7114631"/>
              <a:ext cx="3484232" cy="46941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28" name="Google Shape;128;p41"/>
          <p:cNvPicPr preferRelativeResize="0"/>
          <p:nvPr/>
        </p:nvPicPr>
        <p:blipFill rotWithShape="1">
          <a:blip r:embed="rId5">
            <a:alphaModFix/>
          </a:blip>
          <a:srcRect b="52913" l="0" r="0" t="-6616"/>
          <a:stretch/>
        </p:blipFill>
        <p:spPr>
          <a:xfrm>
            <a:off x="1892767" y="4405403"/>
            <a:ext cx="13955983" cy="11587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41"/>
          <p:cNvPicPr preferRelativeResize="0"/>
          <p:nvPr/>
        </p:nvPicPr>
        <p:blipFill rotWithShape="1">
          <a:blip r:embed="rId6">
            <a:alphaModFix/>
          </a:blip>
          <a:srcRect b="52983" l="0" r="0" t="0"/>
          <a:stretch/>
        </p:blipFill>
        <p:spPr>
          <a:xfrm>
            <a:off x="2547723" y="5725458"/>
            <a:ext cx="12856910" cy="912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4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8988900" y="4258063"/>
            <a:ext cx="1249680" cy="3749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4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4034000" y="8271000"/>
            <a:ext cx="879582" cy="3749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4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1434568" y="7832433"/>
            <a:ext cx="956952" cy="324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4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2671958" y="7225094"/>
            <a:ext cx="663692" cy="3704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41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1434577" y="6664123"/>
            <a:ext cx="1466297" cy="231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41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22654858" y="5948817"/>
            <a:ext cx="2083686" cy="3858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41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21065560" y="7225133"/>
            <a:ext cx="787170" cy="277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41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24563863" y="5337534"/>
            <a:ext cx="972387" cy="324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41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19264323" y="6719951"/>
            <a:ext cx="1497167" cy="4630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41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19136802" y="5679135"/>
            <a:ext cx="709997" cy="2932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41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19369314" y="6162852"/>
            <a:ext cx="1528036" cy="4784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41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23796874" y="6719956"/>
            <a:ext cx="540215" cy="4630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41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22671961" y="5195179"/>
            <a:ext cx="926082" cy="308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41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19196517" y="7568310"/>
            <a:ext cx="648258" cy="40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41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22957501" y="8156561"/>
            <a:ext cx="354998" cy="3549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41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21541211" y="5979649"/>
            <a:ext cx="416737" cy="432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41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19629850" y="4850362"/>
            <a:ext cx="463041" cy="40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41"/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20847503" y="4850010"/>
            <a:ext cx="910648" cy="3858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41"/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21065561" y="5495825"/>
            <a:ext cx="1003256" cy="231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41"/>
          <p:cNvPicPr preferRelativeResize="0"/>
          <p:nvPr/>
        </p:nvPicPr>
        <p:blipFill rotWithShape="1">
          <a:blip r:embed="rId3">
            <a:alphaModFix/>
          </a:blip>
          <a:srcRect b="0" l="0" r="0" t="49479"/>
          <a:stretch/>
        </p:blipFill>
        <p:spPr>
          <a:xfrm>
            <a:off x="1802710" y="6868185"/>
            <a:ext cx="14222638" cy="806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41"/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3687053" y="7989968"/>
            <a:ext cx="1377015" cy="1377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41"/>
          <p:cNvPicPr preferRelativeResize="0"/>
          <p:nvPr/>
        </p:nvPicPr>
        <p:blipFill rotWithShape="1">
          <a:blip r:embed="rId27">
            <a:alphaModFix/>
          </a:blip>
          <a:srcRect b="11562" l="5266" r="62620" t="12862"/>
          <a:stretch/>
        </p:blipFill>
        <p:spPr>
          <a:xfrm>
            <a:off x="5490232" y="8238529"/>
            <a:ext cx="769056" cy="7542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41"/>
          <p:cNvPicPr preferRelativeResize="0"/>
          <p:nvPr/>
        </p:nvPicPr>
        <p:blipFill>
          <a:blip r:embed="rId28">
            <a:alphaModFix/>
          </a:blip>
          <a:stretch>
            <a:fillRect/>
          </a:stretch>
        </p:blipFill>
        <p:spPr>
          <a:xfrm>
            <a:off x="6930019" y="8565377"/>
            <a:ext cx="2294259" cy="236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41"/>
          <p:cNvPicPr preferRelativeResize="0"/>
          <p:nvPr/>
        </p:nvPicPr>
        <p:blipFill>
          <a:blip r:embed="rId29">
            <a:alphaModFix/>
          </a:blip>
          <a:stretch>
            <a:fillRect/>
          </a:stretch>
        </p:blipFill>
        <p:spPr>
          <a:xfrm>
            <a:off x="10065025" y="8525983"/>
            <a:ext cx="1258520" cy="315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41"/>
          <p:cNvPicPr preferRelativeResize="0"/>
          <p:nvPr/>
        </p:nvPicPr>
        <p:blipFill>
          <a:blip r:embed="rId30">
            <a:alphaModFix/>
          </a:blip>
          <a:stretch>
            <a:fillRect/>
          </a:stretch>
        </p:blipFill>
        <p:spPr>
          <a:xfrm>
            <a:off x="12283775" y="8369600"/>
            <a:ext cx="1299083" cy="62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41"/>
          <p:cNvPicPr preferRelativeResize="0"/>
          <p:nvPr/>
        </p:nvPicPr>
        <p:blipFill rotWithShape="1">
          <a:blip r:embed="rId5">
            <a:alphaModFix/>
          </a:blip>
          <a:srcRect b="0" l="8975" r="0" t="55072"/>
          <a:stretch/>
        </p:blipFill>
        <p:spPr>
          <a:xfrm>
            <a:off x="2359970" y="3043716"/>
            <a:ext cx="12703284" cy="9693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41"/>
          <p:cNvPicPr preferRelativeResize="0"/>
          <p:nvPr/>
        </p:nvPicPr>
        <p:blipFill>
          <a:blip r:embed="rId31">
            <a:alphaModFix/>
          </a:blip>
          <a:stretch>
            <a:fillRect/>
          </a:stretch>
        </p:blipFill>
        <p:spPr>
          <a:xfrm>
            <a:off x="17515379" y="9451000"/>
            <a:ext cx="467424" cy="607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7" name="Google Shape;157;p41"/>
          <p:cNvCxnSpPr/>
          <p:nvPr/>
        </p:nvCxnSpPr>
        <p:spPr>
          <a:xfrm>
            <a:off x="2531875" y="1413725"/>
            <a:ext cx="6075300" cy="0"/>
          </a:xfrm>
          <a:prstGeom prst="straightConnector1">
            <a:avLst/>
          </a:prstGeom>
          <a:noFill/>
          <a:ln cap="flat" cmpd="sng" w="19050">
            <a:solidFill>
              <a:srgbClr val="03EF6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58" name="Google Shape;158;p41"/>
          <p:cNvCxnSpPr/>
          <p:nvPr/>
        </p:nvCxnSpPr>
        <p:spPr>
          <a:xfrm>
            <a:off x="9542275" y="1413725"/>
            <a:ext cx="6075300" cy="0"/>
          </a:xfrm>
          <a:prstGeom prst="straightConnector1">
            <a:avLst/>
          </a:prstGeom>
          <a:noFill/>
          <a:ln cap="flat" cmpd="sng" w="19050">
            <a:solidFill>
              <a:srgbClr val="03EF62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59" name="Google Shape;159;p41"/>
          <p:cNvPicPr preferRelativeResize="0"/>
          <p:nvPr/>
        </p:nvPicPr>
        <p:blipFill rotWithShape="1">
          <a:blip r:embed="rId31">
            <a:alphaModFix/>
          </a:blip>
          <a:srcRect b="0" l="0" r="0" t="0"/>
          <a:stretch/>
        </p:blipFill>
        <p:spPr>
          <a:xfrm>
            <a:off x="8910748" y="1200600"/>
            <a:ext cx="327975" cy="4262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5192D"/>
        </a:solidFill>
      </p:bgPr>
    </p:bg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42"/>
          <p:cNvPicPr preferRelativeResize="0"/>
          <p:nvPr/>
        </p:nvPicPr>
        <p:blipFill rotWithShape="1">
          <a:blip r:embed="rId3">
            <a:alphaModFix/>
          </a:blip>
          <a:srcRect b="9763" l="19100" r="26185" t="0"/>
          <a:stretch/>
        </p:blipFill>
        <p:spPr>
          <a:xfrm flipH="1">
            <a:off x="8892273" y="350"/>
            <a:ext cx="9495040" cy="10287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42"/>
          <p:cNvPicPr preferRelativeResize="0"/>
          <p:nvPr/>
        </p:nvPicPr>
        <p:blipFill rotWithShape="1">
          <a:blip r:embed="rId4">
            <a:alphaModFix/>
          </a:blip>
          <a:srcRect b="0" l="-230" r="230" t="0"/>
          <a:stretch/>
        </p:blipFill>
        <p:spPr>
          <a:xfrm>
            <a:off x="8815750" y="0"/>
            <a:ext cx="9357998" cy="10286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362979" y="9298600"/>
            <a:ext cx="467424" cy="607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42"/>
          <p:cNvSpPr txBox="1"/>
          <p:nvPr/>
        </p:nvSpPr>
        <p:spPr>
          <a:xfrm>
            <a:off x="11399031" y="5132549"/>
            <a:ext cx="2991000" cy="125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50" lIns="91450" spcFirstLastPara="1" rIns="91450" wrap="square" tIns="91450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168" name="Google Shape;168;p42"/>
          <p:cNvSpPr txBox="1"/>
          <p:nvPr/>
        </p:nvSpPr>
        <p:spPr>
          <a:xfrm>
            <a:off x="1267225" y="316450"/>
            <a:ext cx="16317600" cy="92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50" lIns="91450" spcFirstLastPara="1" rIns="91450" wrap="square" tIns="9145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03EF62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Thrive in the era of data &amp; AI  </a:t>
            </a:r>
            <a:r>
              <a:rPr lang="en" sz="48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with DataCamp</a:t>
            </a:r>
            <a:endParaRPr sz="48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169" name="Google Shape;169;p42"/>
          <p:cNvSpPr/>
          <p:nvPr/>
        </p:nvSpPr>
        <p:spPr>
          <a:xfrm>
            <a:off x="1414650" y="3397342"/>
            <a:ext cx="3939600" cy="3928200"/>
          </a:xfrm>
          <a:prstGeom prst="rect">
            <a:avLst/>
          </a:prstGeom>
          <a:solidFill>
            <a:srgbClr val="06BDFC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p42"/>
          <p:cNvSpPr/>
          <p:nvPr/>
        </p:nvSpPr>
        <p:spPr>
          <a:xfrm>
            <a:off x="1266750" y="3215446"/>
            <a:ext cx="3939600" cy="3928200"/>
          </a:xfrm>
          <a:prstGeom prst="rect">
            <a:avLst/>
          </a:prstGeom>
          <a:solidFill>
            <a:srgbClr val="05192D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</p:txBody>
      </p:sp>
      <p:sp>
        <p:nvSpPr>
          <p:cNvPr id="171" name="Google Shape;171;p42"/>
          <p:cNvSpPr txBox="1"/>
          <p:nvPr/>
        </p:nvSpPr>
        <p:spPr>
          <a:xfrm>
            <a:off x="1438625" y="5498927"/>
            <a:ext cx="3619800" cy="128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50" lIns="91450" spcFirstLastPara="1" rIns="91450" wrap="square" tIns="9145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140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" sz="1600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rPr>
              <a:t>Increase company-wide data and AI literacy to make better data-driven decisions and be confident in your choices.</a:t>
            </a:r>
            <a:endParaRPr sz="1800">
              <a:solidFill>
                <a:srgbClr val="FFFFFF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172" name="Google Shape;172;p42"/>
          <p:cNvSpPr txBox="1"/>
          <p:nvPr/>
        </p:nvSpPr>
        <p:spPr>
          <a:xfrm>
            <a:off x="1272450" y="3286975"/>
            <a:ext cx="3939600" cy="11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spAutoFit/>
          </a:bodyPr>
          <a:lstStyle/>
          <a:p>
            <a:pPr indent="0" lvl="0" marL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Make data-driven </a:t>
            </a:r>
            <a:r>
              <a:rPr lang="en" sz="22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decisions</a:t>
            </a:r>
            <a:endParaRPr sz="22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173" name="Google Shape;173;p42"/>
          <p:cNvSpPr/>
          <p:nvPr/>
        </p:nvSpPr>
        <p:spPr>
          <a:xfrm>
            <a:off x="5808200" y="3376685"/>
            <a:ext cx="3939600" cy="3928200"/>
          </a:xfrm>
          <a:prstGeom prst="rect">
            <a:avLst/>
          </a:prstGeom>
          <a:solidFill>
            <a:srgbClr val="7933FF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FFFFFF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174" name="Google Shape;174;p42"/>
          <p:cNvSpPr/>
          <p:nvPr/>
        </p:nvSpPr>
        <p:spPr>
          <a:xfrm>
            <a:off x="5660300" y="3194790"/>
            <a:ext cx="3939600" cy="3928200"/>
          </a:xfrm>
          <a:prstGeom prst="rect">
            <a:avLst/>
          </a:prstGeom>
          <a:solidFill>
            <a:srgbClr val="05192D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FFFFFF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175" name="Google Shape;175;p42"/>
          <p:cNvSpPr txBox="1"/>
          <p:nvPr/>
        </p:nvSpPr>
        <p:spPr>
          <a:xfrm>
            <a:off x="5666000" y="3269675"/>
            <a:ext cx="3939600" cy="11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spAutoFit/>
          </a:bodyPr>
          <a:lstStyle/>
          <a:p>
            <a:pPr indent="0" lvl="0" marL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Drive technology adoption</a:t>
            </a:r>
            <a:endParaRPr sz="22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176" name="Google Shape;176;p42"/>
          <p:cNvSpPr/>
          <p:nvPr/>
        </p:nvSpPr>
        <p:spPr>
          <a:xfrm>
            <a:off x="10201775" y="3376670"/>
            <a:ext cx="3939600" cy="3928200"/>
          </a:xfrm>
          <a:prstGeom prst="rect">
            <a:avLst/>
          </a:prstGeom>
          <a:solidFill>
            <a:srgbClr val="03EF6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" name="Google Shape;177;p42"/>
          <p:cNvSpPr/>
          <p:nvPr/>
        </p:nvSpPr>
        <p:spPr>
          <a:xfrm>
            <a:off x="10053875" y="3194775"/>
            <a:ext cx="3939600" cy="3928200"/>
          </a:xfrm>
          <a:prstGeom prst="rect">
            <a:avLst/>
          </a:prstGeom>
          <a:solidFill>
            <a:srgbClr val="05192D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</p:txBody>
      </p:sp>
      <p:sp>
        <p:nvSpPr>
          <p:cNvPr id="178" name="Google Shape;178;p42"/>
          <p:cNvSpPr txBox="1"/>
          <p:nvPr/>
        </p:nvSpPr>
        <p:spPr>
          <a:xfrm>
            <a:off x="10201725" y="5498925"/>
            <a:ext cx="3619800" cy="128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50" lIns="91450" spcFirstLastPara="1" rIns="91450" wrap="square" tIns="9145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140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" sz="1600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rPr>
              <a:t>Unlock time savings on daily routine processes and find time for strategic data and AI initiatives. </a:t>
            </a:r>
            <a:endParaRPr sz="1800">
              <a:solidFill>
                <a:schemeClr val="lt1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179" name="Google Shape;179;p42"/>
          <p:cNvSpPr txBox="1"/>
          <p:nvPr/>
        </p:nvSpPr>
        <p:spPr>
          <a:xfrm>
            <a:off x="10059575" y="3269650"/>
            <a:ext cx="3939600" cy="11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spAutoFit/>
          </a:bodyPr>
          <a:lstStyle/>
          <a:p>
            <a:pPr indent="0" lvl="0" marL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Accelerate growth &amp; innovation</a:t>
            </a:r>
            <a:endParaRPr sz="22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pic>
        <p:nvPicPr>
          <p:cNvPr id="180" name="Google Shape;180;p4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8883516" y="1762850"/>
            <a:ext cx="6797560" cy="1050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4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8988888" y="2946488"/>
            <a:ext cx="9782175" cy="1476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4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8988900" y="4258063"/>
            <a:ext cx="1249680" cy="3749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4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4034000" y="8271000"/>
            <a:ext cx="879583" cy="3749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4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9369325" y="8354900"/>
            <a:ext cx="2315584" cy="3749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42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1434568" y="7832433"/>
            <a:ext cx="956952" cy="324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42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22671958" y="7225094"/>
            <a:ext cx="663693" cy="3704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42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21434577" y="6664123"/>
            <a:ext cx="1466297" cy="231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42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22654858" y="5948817"/>
            <a:ext cx="2083686" cy="3858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42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21065560" y="7225133"/>
            <a:ext cx="787170" cy="277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42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24563863" y="5337534"/>
            <a:ext cx="972387" cy="324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42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19264323" y="6719951"/>
            <a:ext cx="1497167" cy="4630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42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19136802" y="5679135"/>
            <a:ext cx="709997" cy="2932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42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19369314" y="6162852"/>
            <a:ext cx="1528036" cy="4784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42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23796874" y="6719956"/>
            <a:ext cx="540215" cy="4630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42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22671961" y="5195179"/>
            <a:ext cx="926083" cy="3086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42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19196517" y="7568310"/>
            <a:ext cx="648258" cy="40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42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22957501" y="8156561"/>
            <a:ext cx="354998" cy="3549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42"/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21541211" y="5979649"/>
            <a:ext cx="416737" cy="432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42"/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19629850" y="4850362"/>
            <a:ext cx="463041" cy="40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42"/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20847503" y="4850010"/>
            <a:ext cx="910648" cy="3858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42"/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21065561" y="5495825"/>
            <a:ext cx="1003256" cy="231519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42"/>
          <p:cNvSpPr txBox="1"/>
          <p:nvPr/>
        </p:nvSpPr>
        <p:spPr>
          <a:xfrm>
            <a:off x="5865725" y="5495027"/>
            <a:ext cx="3619800" cy="174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50" lIns="91450" spcFirstLastPara="1" rIns="91450" wrap="square" tIns="9145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" sz="160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Transition to a modern data stack and maximize data tooling adoption across your organization.</a:t>
            </a:r>
            <a:endParaRPr sz="1600">
              <a:solidFill>
                <a:srgbClr val="FFFFFF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indent="0" lvl="0" marL="0" rtl="0" algn="l">
              <a:lnSpc>
                <a:spcPct val="12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sz="1600">
              <a:solidFill>
                <a:srgbClr val="FFFFFF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203" name="Google Shape;203;p42"/>
          <p:cNvSpPr/>
          <p:nvPr/>
        </p:nvSpPr>
        <p:spPr>
          <a:xfrm>
            <a:off x="2646875" y="4313606"/>
            <a:ext cx="1051200" cy="1051200"/>
          </a:xfrm>
          <a:prstGeom prst="ellipse">
            <a:avLst/>
          </a:prstGeom>
          <a:solidFill>
            <a:srgbClr val="06BDFC"/>
          </a:solidFill>
          <a:ln>
            <a:noFill/>
          </a:ln>
        </p:spPr>
        <p:txBody>
          <a:bodyPr anchorCtr="0" anchor="ctr" bIns="91450" lIns="91450" spcFirstLastPara="1" rIns="91450" wrap="square" tIns="914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04" name="Google Shape;204;p42"/>
          <p:cNvPicPr preferRelativeResize="0"/>
          <p:nvPr/>
        </p:nvPicPr>
        <p:blipFill>
          <a:blip r:embed="rId28">
            <a:alphaModFix/>
          </a:blip>
          <a:stretch>
            <a:fillRect/>
          </a:stretch>
        </p:blipFill>
        <p:spPr>
          <a:xfrm>
            <a:off x="2749670" y="4488617"/>
            <a:ext cx="845317" cy="700881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42"/>
          <p:cNvSpPr/>
          <p:nvPr/>
        </p:nvSpPr>
        <p:spPr>
          <a:xfrm>
            <a:off x="7102425" y="4313606"/>
            <a:ext cx="1051200" cy="1051200"/>
          </a:xfrm>
          <a:prstGeom prst="ellipse">
            <a:avLst/>
          </a:prstGeom>
          <a:solidFill>
            <a:srgbClr val="7933FF"/>
          </a:solidFill>
          <a:ln>
            <a:noFill/>
          </a:ln>
        </p:spPr>
        <p:txBody>
          <a:bodyPr anchorCtr="0" anchor="ctr" bIns="91450" lIns="91450" spcFirstLastPara="1" rIns="91450" wrap="square" tIns="914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06" name="Google Shape;206;p42"/>
          <p:cNvPicPr preferRelativeResize="0"/>
          <p:nvPr/>
        </p:nvPicPr>
        <p:blipFill>
          <a:blip r:embed="rId29">
            <a:alphaModFix/>
          </a:blip>
          <a:stretch>
            <a:fillRect/>
          </a:stretch>
        </p:blipFill>
        <p:spPr>
          <a:xfrm>
            <a:off x="7192224" y="4432148"/>
            <a:ext cx="871269" cy="813817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42"/>
          <p:cNvSpPr/>
          <p:nvPr/>
        </p:nvSpPr>
        <p:spPr>
          <a:xfrm>
            <a:off x="11495975" y="4313606"/>
            <a:ext cx="1051200" cy="1051200"/>
          </a:xfrm>
          <a:prstGeom prst="ellipse">
            <a:avLst/>
          </a:prstGeom>
          <a:solidFill>
            <a:srgbClr val="03EF62"/>
          </a:solidFill>
          <a:ln>
            <a:noFill/>
          </a:ln>
        </p:spPr>
        <p:txBody>
          <a:bodyPr anchorCtr="0" anchor="ctr" bIns="91450" lIns="91450" spcFirstLastPara="1" rIns="91450" wrap="square" tIns="914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08" name="Google Shape;208;p42"/>
          <p:cNvPicPr preferRelativeResize="0"/>
          <p:nvPr/>
        </p:nvPicPr>
        <p:blipFill>
          <a:blip r:embed="rId30">
            <a:alphaModFix/>
          </a:blip>
          <a:stretch>
            <a:fillRect/>
          </a:stretch>
        </p:blipFill>
        <p:spPr>
          <a:xfrm>
            <a:off x="11697529" y="4513928"/>
            <a:ext cx="663700" cy="560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5192D"/>
        </a:solidFill>
      </p:bgPr>
    </p:bg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3" name="Google Shape;213;p43"/>
          <p:cNvCxnSpPr/>
          <p:nvPr/>
        </p:nvCxnSpPr>
        <p:spPr>
          <a:xfrm>
            <a:off x="9943400" y="2859345"/>
            <a:ext cx="1702800" cy="0"/>
          </a:xfrm>
          <a:prstGeom prst="straightConnector1">
            <a:avLst/>
          </a:prstGeom>
          <a:noFill/>
          <a:ln cap="flat" cmpd="sng" w="9525">
            <a:solidFill>
              <a:srgbClr val="06BDFC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14" name="Google Shape;214;p43"/>
          <p:cNvCxnSpPr/>
          <p:nvPr/>
        </p:nvCxnSpPr>
        <p:spPr>
          <a:xfrm>
            <a:off x="11315000" y="5129420"/>
            <a:ext cx="1702800" cy="0"/>
          </a:xfrm>
          <a:prstGeom prst="straightConnector1">
            <a:avLst/>
          </a:prstGeom>
          <a:noFill/>
          <a:ln cap="flat" cmpd="sng" w="9525">
            <a:solidFill>
              <a:srgbClr val="06BDFC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15" name="Google Shape;215;p43"/>
          <p:cNvCxnSpPr/>
          <p:nvPr/>
        </p:nvCxnSpPr>
        <p:spPr>
          <a:xfrm>
            <a:off x="3544275" y="7473670"/>
            <a:ext cx="1702800" cy="0"/>
          </a:xfrm>
          <a:prstGeom prst="straightConnector1">
            <a:avLst/>
          </a:prstGeom>
          <a:noFill/>
          <a:ln cap="flat" cmpd="sng" w="9525">
            <a:solidFill>
              <a:srgbClr val="06BDFC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16" name="Google Shape;216;p43"/>
          <p:cNvCxnSpPr/>
          <p:nvPr/>
        </p:nvCxnSpPr>
        <p:spPr>
          <a:xfrm>
            <a:off x="6180225" y="4106900"/>
            <a:ext cx="1626600" cy="0"/>
          </a:xfrm>
          <a:prstGeom prst="straightConnector1">
            <a:avLst/>
          </a:prstGeom>
          <a:noFill/>
          <a:ln cap="flat" cmpd="sng" w="9525">
            <a:solidFill>
              <a:srgbClr val="06BDFC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217" name="Google Shape;217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47937" y="2189625"/>
            <a:ext cx="7925903" cy="6845900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43"/>
          <p:cNvSpPr txBox="1"/>
          <p:nvPr/>
        </p:nvSpPr>
        <p:spPr>
          <a:xfrm>
            <a:off x="0" y="6722625"/>
            <a:ext cx="3544200" cy="124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13DA63"/>
                </a:solidFill>
                <a:latin typeface="Poppins"/>
                <a:ea typeface="Poppins"/>
                <a:cs typeface="Poppins"/>
                <a:sym typeface="Poppins"/>
              </a:rPr>
              <a:t>Data Consumers &amp; Business Leaders</a:t>
            </a:r>
            <a:br>
              <a:rPr b="1" lang="en" sz="22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</a:br>
            <a:endParaRPr b="1" sz="18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19" name="Google Shape;219;p43"/>
          <p:cNvSpPr txBox="1"/>
          <p:nvPr/>
        </p:nvSpPr>
        <p:spPr>
          <a:xfrm>
            <a:off x="2477475" y="3432125"/>
            <a:ext cx="3614700" cy="11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13DA63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Data Practitioners </a:t>
            </a:r>
            <a:endParaRPr sz="2200">
              <a:solidFill>
                <a:srgbClr val="13DA63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Data Engineer, Data Analyst, Data Scientist</a:t>
            </a:r>
            <a:endParaRPr sz="18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20" name="Google Shape;220;p43"/>
          <p:cNvSpPr txBox="1"/>
          <p:nvPr/>
        </p:nvSpPr>
        <p:spPr>
          <a:xfrm>
            <a:off x="11722400" y="2270800"/>
            <a:ext cx="41580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13DA63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Data Experts</a:t>
            </a:r>
            <a:br>
              <a:rPr lang="en" sz="22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lang="en" sz="18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Machine Learning Engineer, </a:t>
            </a:r>
            <a:endParaRPr sz="18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AI Engineer</a:t>
            </a:r>
            <a:endParaRPr sz="18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21" name="Google Shape;221;p43"/>
          <p:cNvSpPr txBox="1"/>
          <p:nvPr/>
        </p:nvSpPr>
        <p:spPr>
          <a:xfrm>
            <a:off x="13048025" y="4662025"/>
            <a:ext cx="38967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13DA63"/>
                </a:solidFill>
                <a:latin typeface="Poppins"/>
                <a:ea typeface="Poppins"/>
                <a:cs typeface="Poppins"/>
                <a:sym typeface="Poppins"/>
              </a:rPr>
              <a:t>Citizen Data </a:t>
            </a:r>
            <a:endParaRPr b="1" sz="2200">
              <a:solidFill>
                <a:srgbClr val="13DA6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13DA63"/>
                </a:solidFill>
                <a:latin typeface="Poppins"/>
                <a:ea typeface="Poppins"/>
                <a:cs typeface="Poppins"/>
                <a:sym typeface="Poppins"/>
              </a:rPr>
              <a:t>Practitioners</a:t>
            </a:r>
            <a:endParaRPr sz="1800">
              <a:solidFill>
                <a:srgbClr val="13DA63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22" name="Google Shape;222;p43"/>
          <p:cNvSpPr txBox="1"/>
          <p:nvPr/>
        </p:nvSpPr>
        <p:spPr>
          <a:xfrm rot="-605">
            <a:off x="190426" y="7548897"/>
            <a:ext cx="34074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CXO, management layer, individual contributors in sales, HR, supply chain, …</a:t>
            </a:r>
            <a:endParaRPr sz="18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23" name="Google Shape;223;p43"/>
          <p:cNvSpPr txBox="1"/>
          <p:nvPr/>
        </p:nvSpPr>
        <p:spPr>
          <a:xfrm>
            <a:off x="13032800" y="5529950"/>
            <a:ext cx="3975000" cy="141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Power BI Analyst, Tableau Analyst, Marketing Analyst, Financial Analyst, … </a:t>
            </a:r>
            <a:endParaRPr sz="18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24" name="Google Shape;224;p43"/>
          <p:cNvSpPr txBox="1"/>
          <p:nvPr/>
        </p:nvSpPr>
        <p:spPr>
          <a:xfrm>
            <a:off x="791400" y="540075"/>
            <a:ext cx="16400400" cy="98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800"/>
              </a:spcAft>
              <a:buNone/>
            </a:pPr>
            <a:r>
              <a:rPr lang="en" sz="46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For Every Skill Level</a:t>
            </a:r>
            <a:endParaRPr sz="4600">
              <a:solidFill>
                <a:srgbClr val="13DA63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5192D"/>
        </a:solidFill>
      </p:bgPr>
    </p:bg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44"/>
          <p:cNvSpPr txBox="1"/>
          <p:nvPr/>
        </p:nvSpPr>
        <p:spPr>
          <a:xfrm>
            <a:off x="891000" y="4279125"/>
            <a:ext cx="16506000" cy="12405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3200"/>
              </a:spcAft>
              <a:buNone/>
            </a:pPr>
            <a:r>
              <a:rPr b="1" lang="en" sz="64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Content Strategy and Roadmap</a:t>
            </a:r>
            <a:endParaRPr b="1" sz="4800">
              <a:solidFill>
                <a:srgbClr val="FFFFFF"/>
              </a:solidFill>
              <a:latin typeface="Exo 2"/>
              <a:ea typeface="Exo 2"/>
              <a:cs typeface="Exo 2"/>
              <a:sym typeface="Exo 2"/>
            </a:endParaRPr>
          </a:p>
        </p:txBody>
      </p:sp>
      <p:sp>
        <p:nvSpPr>
          <p:cNvPr id="230" name="Google Shape;230;p44"/>
          <p:cNvSpPr txBox="1"/>
          <p:nvPr/>
        </p:nvSpPr>
        <p:spPr>
          <a:xfrm>
            <a:off x="3530100" y="3038616"/>
            <a:ext cx="11227800" cy="12405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3200"/>
              </a:spcAft>
              <a:buNone/>
            </a:pPr>
            <a:r>
              <a:rPr b="1" lang="en" sz="6400">
                <a:solidFill>
                  <a:srgbClr val="03EF62"/>
                </a:solidFill>
                <a:latin typeface="Poppins"/>
                <a:ea typeface="Poppins"/>
                <a:cs typeface="Poppins"/>
                <a:sym typeface="Poppins"/>
              </a:rPr>
              <a:t>02</a:t>
            </a:r>
            <a:endParaRPr b="1" sz="4800">
              <a:solidFill>
                <a:srgbClr val="03EF62"/>
              </a:solidFill>
              <a:latin typeface="Exo 2"/>
              <a:ea typeface="Exo 2"/>
              <a:cs typeface="Exo 2"/>
              <a:sym typeface="Exo 2"/>
            </a:endParaRPr>
          </a:p>
        </p:txBody>
      </p:sp>
      <p:pic>
        <p:nvPicPr>
          <p:cNvPr id="231" name="Google Shape;231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6174" y="9434612"/>
            <a:ext cx="389614" cy="5120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5192D"/>
        </a:solidFill>
      </p:bgPr>
    </p:bg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45"/>
          <p:cNvSpPr txBox="1"/>
          <p:nvPr/>
        </p:nvSpPr>
        <p:spPr>
          <a:xfrm>
            <a:off x="554600" y="1475100"/>
            <a:ext cx="174243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13DA63"/>
                </a:solidFill>
                <a:latin typeface="Poppins"/>
                <a:ea typeface="Poppins"/>
                <a:cs typeface="Poppins"/>
                <a:sym typeface="Poppins"/>
              </a:rPr>
              <a:t>430+ </a:t>
            </a:r>
            <a:r>
              <a:rPr lang="en" sz="24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interactive courses, </a:t>
            </a:r>
            <a:r>
              <a:rPr lang="en" sz="2400">
                <a:solidFill>
                  <a:srgbClr val="13DA63"/>
                </a:solidFill>
                <a:latin typeface="Poppins"/>
                <a:ea typeface="Poppins"/>
                <a:cs typeface="Poppins"/>
                <a:sym typeface="Poppins"/>
              </a:rPr>
              <a:t>100+</a:t>
            </a:r>
            <a:r>
              <a:rPr lang="en" sz="24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 real-life projects, </a:t>
            </a:r>
            <a:r>
              <a:rPr lang="en" sz="2400">
                <a:solidFill>
                  <a:srgbClr val="13DA63"/>
                </a:solidFill>
                <a:latin typeface="Poppins"/>
                <a:ea typeface="Poppins"/>
                <a:cs typeface="Poppins"/>
                <a:sym typeface="Poppins"/>
              </a:rPr>
              <a:t>25+</a:t>
            </a:r>
            <a:r>
              <a:rPr lang="en" sz="24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 case studies, </a:t>
            </a:r>
            <a:r>
              <a:rPr lang="en" sz="2400">
                <a:solidFill>
                  <a:srgbClr val="13DA63"/>
                </a:solidFill>
                <a:latin typeface="Poppins"/>
                <a:ea typeface="Poppins"/>
                <a:cs typeface="Poppins"/>
                <a:sym typeface="Poppins"/>
              </a:rPr>
              <a:t>90+</a:t>
            </a:r>
            <a:r>
              <a:rPr lang="en" sz="24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 curated learning paths, </a:t>
            </a:r>
            <a:r>
              <a:rPr lang="en" sz="2400">
                <a:solidFill>
                  <a:srgbClr val="13DA63"/>
                </a:solidFill>
                <a:latin typeface="Poppins"/>
                <a:ea typeface="Poppins"/>
                <a:cs typeface="Poppins"/>
                <a:sym typeface="Poppins"/>
              </a:rPr>
              <a:t>60+</a:t>
            </a:r>
            <a:r>
              <a:rPr lang="en" sz="24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 practice sessions, </a:t>
            </a:r>
            <a:r>
              <a:rPr lang="en" sz="2400">
                <a:solidFill>
                  <a:srgbClr val="13DA63"/>
                </a:solidFill>
                <a:latin typeface="Poppins"/>
                <a:ea typeface="Poppins"/>
                <a:cs typeface="Poppins"/>
                <a:sym typeface="Poppins"/>
              </a:rPr>
              <a:t>5+</a:t>
            </a:r>
            <a:r>
              <a:rPr lang="en" sz="24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 certifications, and </a:t>
            </a:r>
            <a:r>
              <a:rPr lang="en" sz="2400">
                <a:solidFill>
                  <a:srgbClr val="13DA63"/>
                </a:solidFill>
                <a:latin typeface="Poppins"/>
                <a:ea typeface="Poppins"/>
                <a:cs typeface="Poppins"/>
                <a:sym typeface="Poppins"/>
              </a:rPr>
              <a:t>20+</a:t>
            </a:r>
            <a:r>
              <a:rPr lang="en" sz="24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 skill assessments.</a:t>
            </a:r>
            <a:endParaRPr sz="26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37" name="Google Shape;237;p45"/>
          <p:cNvSpPr/>
          <p:nvPr/>
        </p:nvSpPr>
        <p:spPr>
          <a:xfrm>
            <a:off x="2021675" y="5114034"/>
            <a:ext cx="3976800" cy="873300"/>
          </a:xfrm>
          <a:prstGeom prst="roundRect">
            <a:avLst>
              <a:gd fmla="val 16667" name="adj"/>
            </a:avLst>
          </a:prstGeom>
          <a:solidFill>
            <a:srgbClr val="FCCE0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38" name="Google Shape;238;p45"/>
          <p:cNvSpPr/>
          <p:nvPr/>
        </p:nvSpPr>
        <p:spPr>
          <a:xfrm>
            <a:off x="2021675" y="6366146"/>
            <a:ext cx="3976800" cy="873300"/>
          </a:xfrm>
          <a:prstGeom prst="roundRect">
            <a:avLst>
              <a:gd fmla="val 16667" name="adj"/>
            </a:avLst>
          </a:prstGeom>
          <a:solidFill>
            <a:srgbClr val="00C4F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39" name="Google Shape;239;p45"/>
          <p:cNvSpPr/>
          <p:nvPr/>
        </p:nvSpPr>
        <p:spPr>
          <a:xfrm>
            <a:off x="2021675" y="7552357"/>
            <a:ext cx="3976800" cy="873300"/>
          </a:xfrm>
          <a:prstGeom prst="roundRect">
            <a:avLst>
              <a:gd fmla="val 16667" name="adj"/>
            </a:avLst>
          </a:prstGeom>
          <a:solidFill>
            <a:srgbClr val="F9CB9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40" name="Google Shape;240;p45"/>
          <p:cNvSpPr/>
          <p:nvPr/>
        </p:nvSpPr>
        <p:spPr>
          <a:xfrm>
            <a:off x="2021675" y="3861922"/>
            <a:ext cx="3976800" cy="873300"/>
          </a:xfrm>
          <a:prstGeom prst="roundRect">
            <a:avLst>
              <a:gd fmla="val 16667" name="adj"/>
            </a:avLst>
          </a:prstGeom>
          <a:solidFill>
            <a:srgbClr val="03EF6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41" name="Google Shape;241;p45"/>
          <p:cNvSpPr/>
          <p:nvPr/>
        </p:nvSpPr>
        <p:spPr>
          <a:xfrm>
            <a:off x="6371575" y="2786950"/>
            <a:ext cx="9894600" cy="768900"/>
          </a:xfrm>
          <a:prstGeom prst="roundRect">
            <a:avLst>
              <a:gd fmla="val 16667" name="adj"/>
            </a:avLst>
          </a:prstGeom>
          <a:solidFill>
            <a:srgbClr val="7933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Content Themes</a:t>
            </a:r>
            <a:endParaRPr b="1" sz="28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42" name="Google Shape;242;p45"/>
          <p:cNvSpPr/>
          <p:nvPr/>
        </p:nvSpPr>
        <p:spPr>
          <a:xfrm>
            <a:off x="2021675" y="2790044"/>
            <a:ext cx="3976800" cy="768900"/>
          </a:xfrm>
          <a:prstGeom prst="roundRect">
            <a:avLst>
              <a:gd fmla="val 16667" name="adj"/>
            </a:avLst>
          </a:prstGeom>
          <a:solidFill>
            <a:srgbClr val="7933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Content Areas</a:t>
            </a:r>
            <a:endParaRPr b="1" sz="28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43" name="Google Shape;243;p45"/>
          <p:cNvSpPr txBox="1"/>
          <p:nvPr/>
        </p:nvSpPr>
        <p:spPr>
          <a:xfrm>
            <a:off x="2021675" y="3851348"/>
            <a:ext cx="3875100" cy="89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Data Literacy and Essentials &amp; AI</a:t>
            </a:r>
            <a:endParaRPr sz="2300">
              <a:solidFill>
                <a:schemeClr val="dk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244" name="Google Shape;244;p45"/>
          <p:cNvSpPr txBox="1"/>
          <p:nvPr/>
        </p:nvSpPr>
        <p:spPr>
          <a:xfrm>
            <a:off x="2101700" y="5287974"/>
            <a:ext cx="38751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Business Intelligence</a:t>
            </a:r>
            <a:endParaRPr sz="2300">
              <a:solidFill>
                <a:schemeClr val="dk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245" name="Google Shape;245;p45"/>
          <p:cNvSpPr txBox="1"/>
          <p:nvPr/>
        </p:nvSpPr>
        <p:spPr>
          <a:xfrm>
            <a:off x="2101700" y="6342384"/>
            <a:ext cx="3875100" cy="12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Data and Machine Learning Engineering</a:t>
            </a:r>
            <a:endParaRPr sz="2300">
              <a:solidFill>
                <a:schemeClr val="dk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solidFill>
                <a:schemeClr val="dk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246" name="Google Shape;246;p45"/>
          <p:cNvSpPr txBox="1"/>
          <p:nvPr/>
        </p:nvSpPr>
        <p:spPr>
          <a:xfrm>
            <a:off x="2101700" y="7545660"/>
            <a:ext cx="3875100" cy="12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Analytics and </a:t>
            </a:r>
            <a:br>
              <a:rPr lang="en" sz="23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</a:br>
            <a:r>
              <a:rPr lang="en" sz="23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Data Science</a:t>
            </a:r>
            <a:endParaRPr sz="2300">
              <a:solidFill>
                <a:schemeClr val="dk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solidFill>
                <a:schemeClr val="dk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247" name="Google Shape;247;p45"/>
          <p:cNvSpPr/>
          <p:nvPr/>
        </p:nvSpPr>
        <p:spPr>
          <a:xfrm>
            <a:off x="6371575" y="3826182"/>
            <a:ext cx="2286000" cy="873300"/>
          </a:xfrm>
          <a:prstGeom prst="roundRect">
            <a:avLst>
              <a:gd fmla="val 16667" name="adj"/>
            </a:avLst>
          </a:prstGeom>
          <a:solidFill>
            <a:srgbClr val="FFFB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Poppins"/>
                <a:ea typeface="Poppins"/>
                <a:cs typeface="Poppins"/>
                <a:sym typeface="Poppins"/>
              </a:rPr>
              <a:t>Data Literacy </a:t>
            </a:r>
            <a:endParaRPr sz="18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48" name="Google Shape;248;p45"/>
          <p:cNvSpPr/>
          <p:nvPr/>
        </p:nvSpPr>
        <p:spPr>
          <a:xfrm>
            <a:off x="8907825" y="3826182"/>
            <a:ext cx="2286000" cy="873300"/>
          </a:xfrm>
          <a:prstGeom prst="roundRect">
            <a:avLst>
              <a:gd fmla="val 16667" name="adj"/>
            </a:avLst>
          </a:prstGeom>
          <a:solidFill>
            <a:srgbClr val="FFFB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latin typeface="Poppins"/>
                <a:ea typeface="Poppins"/>
                <a:cs typeface="Poppins"/>
                <a:sym typeface="Poppins"/>
              </a:rPr>
              <a:t>Data Governance &amp; Compliance</a:t>
            </a:r>
            <a:endParaRPr sz="17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49" name="Google Shape;249;p45"/>
          <p:cNvSpPr/>
          <p:nvPr/>
        </p:nvSpPr>
        <p:spPr>
          <a:xfrm>
            <a:off x="11444075" y="3826247"/>
            <a:ext cx="2286000" cy="873300"/>
          </a:xfrm>
          <a:prstGeom prst="roundRect">
            <a:avLst>
              <a:gd fmla="val 16667" name="adj"/>
            </a:avLst>
          </a:prstGeom>
          <a:solidFill>
            <a:srgbClr val="FFFB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Poppins"/>
                <a:ea typeface="Poppins"/>
                <a:cs typeface="Poppins"/>
                <a:sym typeface="Poppins"/>
              </a:rPr>
              <a:t>Data Ethics</a:t>
            </a:r>
            <a:endParaRPr sz="18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50" name="Google Shape;250;p45"/>
          <p:cNvSpPr/>
          <p:nvPr/>
        </p:nvSpPr>
        <p:spPr>
          <a:xfrm>
            <a:off x="13980325" y="3826247"/>
            <a:ext cx="2286000" cy="873300"/>
          </a:xfrm>
          <a:prstGeom prst="roundRect">
            <a:avLst>
              <a:gd fmla="val 16667" name="adj"/>
            </a:avLst>
          </a:prstGeom>
          <a:solidFill>
            <a:srgbClr val="FFFB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AI Literacy for Business</a:t>
            </a:r>
            <a:endParaRPr sz="18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51" name="Google Shape;251;p45"/>
          <p:cNvSpPr/>
          <p:nvPr/>
        </p:nvSpPr>
        <p:spPr>
          <a:xfrm>
            <a:off x="6371575" y="5104391"/>
            <a:ext cx="2286000" cy="873300"/>
          </a:xfrm>
          <a:prstGeom prst="roundRect">
            <a:avLst>
              <a:gd fmla="val 16667" name="adj"/>
            </a:avLst>
          </a:prstGeom>
          <a:solidFill>
            <a:srgbClr val="FFFB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Poppins"/>
                <a:ea typeface="Poppins"/>
                <a:cs typeface="Poppins"/>
                <a:sym typeface="Poppins"/>
              </a:rPr>
              <a:t>Power BI</a:t>
            </a:r>
            <a:endParaRPr sz="18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52" name="Google Shape;252;p45"/>
          <p:cNvSpPr/>
          <p:nvPr/>
        </p:nvSpPr>
        <p:spPr>
          <a:xfrm>
            <a:off x="8907825" y="5104391"/>
            <a:ext cx="2286000" cy="873300"/>
          </a:xfrm>
          <a:prstGeom prst="roundRect">
            <a:avLst>
              <a:gd fmla="val 16667" name="adj"/>
            </a:avLst>
          </a:prstGeom>
          <a:solidFill>
            <a:srgbClr val="FFFB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Poppins"/>
                <a:ea typeface="Poppins"/>
                <a:cs typeface="Poppins"/>
                <a:sym typeface="Poppins"/>
              </a:rPr>
              <a:t>Tableau </a:t>
            </a:r>
            <a:endParaRPr sz="18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53" name="Google Shape;253;p45"/>
          <p:cNvSpPr/>
          <p:nvPr/>
        </p:nvSpPr>
        <p:spPr>
          <a:xfrm>
            <a:off x="11444075" y="5104456"/>
            <a:ext cx="2286000" cy="873300"/>
          </a:xfrm>
          <a:prstGeom prst="roundRect">
            <a:avLst>
              <a:gd fmla="val 16667" name="adj"/>
            </a:avLst>
          </a:prstGeom>
          <a:solidFill>
            <a:srgbClr val="FFFB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Poppins"/>
                <a:ea typeface="Poppins"/>
                <a:cs typeface="Poppins"/>
                <a:sym typeface="Poppins"/>
              </a:rPr>
              <a:t>Excel</a:t>
            </a:r>
            <a:endParaRPr sz="18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54" name="Google Shape;254;p45"/>
          <p:cNvSpPr/>
          <p:nvPr/>
        </p:nvSpPr>
        <p:spPr>
          <a:xfrm>
            <a:off x="13980325" y="5104456"/>
            <a:ext cx="2286000" cy="873300"/>
          </a:xfrm>
          <a:prstGeom prst="roundRect">
            <a:avLst>
              <a:gd fmla="val 16667" name="adj"/>
            </a:avLst>
          </a:prstGeom>
          <a:solidFill>
            <a:srgbClr val="FFFB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Poppins"/>
                <a:ea typeface="Poppins"/>
                <a:cs typeface="Poppins"/>
                <a:sym typeface="Poppins"/>
              </a:rPr>
              <a:t>Alteryx</a:t>
            </a:r>
            <a:endParaRPr sz="18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55" name="Google Shape;255;p45"/>
          <p:cNvSpPr/>
          <p:nvPr/>
        </p:nvSpPr>
        <p:spPr>
          <a:xfrm>
            <a:off x="6371575" y="6382686"/>
            <a:ext cx="2286000" cy="873300"/>
          </a:xfrm>
          <a:prstGeom prst="roundRect">
            <a:avLst>
              <a:gd fmla="val 16667" name="adj"/>
            </a:avLst>
          </a:prstGeom>
          <a:solidFill>
            <a:srgbClr val="FFFB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Poppins"/>
                <a:ea typeface="Poppins"/>
                <a:cs typeface="Poppins"/>
                <a:sym typeface="Poppins"/>
              </a:rPr>
              <a:t>Julia</a:t>
            </a:r>
            <a:endParaRPr sz="18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56" name="Google Shape;256;p45"/>
          <p:cNvSpPr/>
          <p:nvPr/>
        </p:nvSpPr>
        <p:spPr>
          <a:xfrm>
            <a:off x="8907825" y="6382686"/>
            <a:ext cx="2286000" cy="873300"/>
          </a:xfrm>
          <a:prstGeom prst="roundRect">
            <a:avLst>
              <a:gd fmla="val 16667" name="adj"/>
            </a:avLst>
          </a:prstGeom>
          <a:solidFill>
            <a:srgbClr val="FFFB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Poppins"/>
                <a:ea typeface="Poppins"/>
                <a:cs typeface="Poppins"/>
                <a:sym typeface="Poppins"/>
              </a:rPr>
              <a:t>Docker</a:t>
            </a:r>
            <a:endParaRPr sz="18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57" name="Google Shape;257;p45"/>
          <p:cNvSpPr/>
          <p:nvPr/>
        </p:nvSpPr>
        <p:spPr>
          <a:xfrm>
            <a:off x="11444075" y="6382751"/>
            <a:ext cx="2286000" cy="873300"/>
          </a:xfrm>
          <a:prstGeom prst="roundRect">
            <a:avLst>
              <a:gd fmla="val 16667" name="adj"/>
            </a:avLst>
          </a:prstGeom>
          <a:solidFill>
            <a:srgbClr val="FFFB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Poppins"/>
                <a:ea typeface="Poppins"/>
                <a:cs typeface="Poppins"/>
                <a:sym typeface="Poppins"/>
              </a:rPr>
              <a:t>MLOps</a:t>
            </a:r>
            <a:endParaRPr sz="18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58" name="Google Shape;258;p45"/>
          <p:cNvSpPr/>
          <p:nvPr/>
        </p:nvSpPr>
        <p:spPr>
          <a:xfrm>
            <a:off x="13980325" y="6382751"/>
            <a:ext cx="2286000" cy="873300"/>
          </a:xfrm>
          <a:prstGeom prst="roundRect">
            <a:avLst>
              <a:gd fmla="val 16667" name="adj"/>
            </a:avLst>
          </a:prstGeom>
          <a:solidFill>
            <a:srgbClr val="FFFB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Poppins"/>
                <a:ea typeface="Poppins"/>
                <a:cs typeface="Poppins"/>
                <a:sym typeface="Poppins"/>
              </a:rPr>
              <a:t>Data Engineering</a:t>
            </a:r>
            <a:endParaRPr sz="18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59" name="Google Shape;259;p45"/>
          <p:cNvSpPr/>
          <p:nvPr/>
        </p:nvSpPr>
        <p:spPr>
          <a:xfrm>
            <a:off x="6371575" y="7529266"/>
            <a:ext cx="2286000" cy="873300"/>
          </a:xfrm>
          <a:prstGeom prst="roundRect">
            <a:avLst>
              <a:gd fmla="val 16667" name="adj"/>
            </a:avLst>
          </a:prstGeom>
          <a:solidFill>
            <a:srgbClr val="FFFB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Poppins"/>
                <a:ea typeface="Poppins"/>
                <a:cs typeface="Poppins"/>
                <a:sym typeface="Poppins"/>
              </a:rPr>
              <a:t>SQL</a:t>
            </a:r>
            <a:endParaRPr sz="18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60" name="Google Shape;260;p45"/>
          <p:cNvSpPr/>
          <p:nvPr/>
        </p:nvSpPr>
        <p:spPr>
          <a:xfrm>
            <a:off x="8907825" y="7529266"/>
            <a:ext cx="2286000" cy="873300"/>
          </a:xfrm>
          <a:prstGeom prst="roundRect">
            <a:avLst>
              <a:gd fmla="val 16667" name="adj"/>
            </a:avLst>
          </a:prstGeom>
          <a:solidFill>
            <a:srgbClr val="FFFB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Poppins"/>
                <a:ea typeface="Poppins"/>
                <a:cs typeface="Poppins"/>
                <a:sym typeface="Poppins"/>
              </a:rPr>
              <a:t>Python</a:t>
            </a:r>
            <a:endParaRPr sz="18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61" name="Google Shape;261;p45"/>
          <p:cNvSpPr/>
          <p:nvPr/>
        </p:nvSpPr>
        <p:spPr>
          <a:xfrm>
            <a:off x="11444075" y="7529331"/>
            <a:ext cx="2286000" cy="873300"/>
          </a:xfrm>
          <a:prstGeom prst="roundRect">
            <a:avLst>
              <a:gd fmla="val 16667" name="adj"/>
            </a:avLst>
          </a:prstGeom>
          <a:solidFill>
            <a:srgbClr val="FFFB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Poppins"/>
                <a:ea typeface="Poppins"/>
                <a:cs typeface="Poppins"/>
                <a:sym typeface="Poppins"/>
              </a:rPr>
              <a:t>R</a:t>
            </a:r>
            <a:endParaRPr sz="18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62" name="Google Shape;262;p45"/>
          <p:cNvSpPr/>
          <p:nvPr/>
        </p:nvSpPr>
        <p:spPr>
          <a:xfrm>
            <a:off x="13980325" y="7529331"/>
            <a:ext cx="2286000" cy="873300"/>
          </a:xfrm>
          <a:prstGeom prst="roundRect">
            <a:avLst>
              <a:gd fmla="val 16667" name="adj"/>
            </a:avLst>
          </a:prstGeom>
          <a:solidFill>
            <a:srgbClr val="FFFB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Poppins"/>
                <a:ea typeface="Poppins"/>
                <a:cs typeface="Poppins"/>
                <a:sym typeface="Poppins"/>
              </a:rPr>
              <a:t>AI for Data Scientists</a:t>
            </a:r>
            <a:endParaRPr sz="18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63" name="Google Shape;263;p45"/>
          <p:cNvSpPr/>
          <p:nvPr/>
        </p:nvSpPr>
        <p:spPr>
          <a:xfrm>
            <a:off x="2021675" y="8771557"/>
            <a:ext cx="3976800" cy="873300"/>
          </a:xfrm>
          <a:prstGeom prst="roundRect">
            <a:avLst>
              <a:gd fmla="val 16667" name="adj"/>
            </a:avLst>
          </a:prstGeom>
          <a:solidFill>
            <a:srgbClr val="FF6EA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AI Skills</a:t>
            </a:r>
            <a:endParaRPr b="1" sz="28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64" name="Google Shape;264;p45"/>
          <p:cNvSpPr/>
          <p:nvPr/>
        </p:nvSpPr>
        <p:spPr>
          <a:xfrm>
            <a:off x="6371575" y="8748466"/>
            <a:ext cx="2286000" cy="873300"/>
          </a:xfrm>
          <a:prstGeom prst="roundRect">
            <a:avLst>
              <a:gd fmla="val 16667" name="adj"/>
            </a:avLst>
          </a:prstGeom>
          <a:solidFill>
            <a:srgbClr val="FFFB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Poppins"/>
                <a:ea typeface="Poppins"/>
                <a:cs typeface="Poppins"/>
                <a:sym typeface="Poppins"/>
              </a:rPr>
              <a:t>ChatGPT</a:t>
            </a:r>
            <a:endParaRPr sz="18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65" name="Google Shape;265;p45"/>
          <p:cNvSpPr/>
          <p:nvPr/>
        </p:nvSpPr>
        <p:spPr>
          <a:xfrm>
            <a:off x="8907825" y="8748466"/>
            <a:ext cx="2286000" cy="873300"/>
          </a:xfrm>
          <a:prstGeom prst="roundRect">
            <a:avLst>
              <a:gd fmla="val 16667" name="adj"/>
            </a:avLst>
          </a:prstGeom>
          <a:solidFill>
            <a:srgbClr val="FFFB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Poppins"/>
                <a:ea typeface="Poppins"/>
                <a:cs typeface="Poppins"/>
                <a:sym typeface="Poppins"/>
              </a:rPr>
              <a:t>Generative AI</a:t>
            </a:r>
            <a:endParaRPr sz="15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66" name="Google Shape;266;p45"/>
          <p:cNvSpPr/>
          <p:nvPr/>
        </p:nvSpPr>
        <p:spPr>
          <a:xfrm>
            <a:off x="11444075" y="8748531"/>
            <a:ext cx="2286000" cy="873300"/>
          </a:xfrm>
          <a:prstGeom prst="roundRect">
            <a:avLst>
              <a:gd fmla="val 16667" name="adj"/>
            </a:avLst>
          </a:prstGeom>
          <a:solidFill>
            <a:srgbClr val="FFFB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Poppins"/>
                <a:ea typeface="Poppins"/>
                <a:cs typeface="Poppins"/>
                <a:sym typeface="Poppins"/>
              </a:rPr>
              <a:t>Large Language Models</a:t>
            </a:r>
            <a:endParaRPr sz="18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67" name="Google Shape;267;p45"/>
          <p:cNvSpPr/>
          <p:nvPr/>
        </p:nvSpPr>
        <p:spPr>
          <a:xfrm>
            <a:off x="13980325" y="8748531"/>
            <a:ext cx="2286000" cy="873300"/>
          </a:xfrm>
          <a:prstGeom prst="roundRect">
            <a:avLst>
              <a:gd fmla="val 16667" name="adj"/>
            </a:avLst>
          </a:prstGeom>
          <a:solidFill>
            <a:srgbClr val="FFFB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Poppins"/>
                <a:ea typeface="Poppins"/>
                <a:cs typeface="Poppins"/>
                <a:sym typeface="Poppins"/>
              </a:rPr>
              <a:t>Deep Learning</a:t>
            </a:r>
            <a:endParaRPr sz="18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68" name="Google Shape;268;p45"/>
          <p:cNvSpPr txBox="1"/>
          <p:nvPr/>
        </p:nvSpPr>
        <p:spPr>
          <a:xfrm>
            <a:off x="791400" y="540075"/>
            <a:ext cx="16400400" cy="98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800"/>
              </a:spcAft>
              <a:buNone/>
            </a:pPr>
            <a:r>
              <a:rPr lang="en" sz="46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Curriculum</a:t>
            </a:r>
            <a:endParaRPr sz="4600">
              <a:solidFill>
                <a:srgbClr val="13DA63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5192D"/>
        </a:solidFill>
      </p:bgPr>
    </p:bg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46"/>
          <p:cNvSpPr/>
          <p:nvPr/>
        </p:nvSpPr>
        <p:spPr>
          <a:xfrm>
            <a:off x="502850" y="3717652"/>
            <a:ext cx="4070400" cy="1518000"/>
          </a:xfrm>
          <a:prstGeom prst="roundRect">
            <a:avLst>
              <a:gd fmla="val 16667" name="adj"/>
            </a:avLst>
          </a:prstGeom>
          <a:solidFill>
            <a:srgbClr val="03EF6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50" lIns="91450" spcFirstLastPara="1" rIns="91450" wrap="square" tIns="914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latin typeface="Poppins"/>
                <a:ea typeface="Poppins"/>
                <a:cs typeface="Poppins"/>
                <a:sym typeface="Poppins"/>
              </a:rPr>
              <a:t>Everyone</a:t>
            </a:r>
            <a:endParaRPr sz="28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74" name="Google Shape;274;p46"/>
          <p:cNvSpPr/>
          <p:nvPr/>
        </p:nvSpPr>
        <p:spPr>
          <a:xfrm>
            <a:off x="533450" y="5547373"/>
            <a:ext cx="4070400" cy="1522200"/>
          </a:xfrm>
          <a:prstGeom prst="roundRect">
            <a:avLst>
              <a:gd fmla="val 16667" name="adj"/>
            </a:avLst>
          </a:prstGeom>
          <a:solidFill>
            <a:srgbClr val="FCCE0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50" lIns="91450" spcFirstLastPara="1" rIns="91450" wrap="square" tIns="914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latin typeface="Poppins"/>
                <a:ea typeface="Poppins"/>
                <a:cs typeface="Poppins"/>
                <a:sym typeface="Poppins"/>
              </a:rPr>
              <a:t>Business Leaders &amp; AI Product Managers</a:t>
            </a:r>
            <a:endParaRPr sz="28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75" name="Google Shape;275;p46"/>
          <p:cNvSpPr/>
          <p:nvPr/>
        </p:nvSpPr>
        <p:spPr>
          <a:xfrm>
            <a:off x="502850" y="7381400"/>
            <a:ext cx="4070400" cy="1518000"/>
          </a:xfrm>
          <a:prstGeom prst="roundRect">
            <a:avLst>
              <a:gd fmla="val 16667" name="adj"/>
            </a:avLst>
          </a:prstGeom>
          <a:solidFill>
            <a:srgbClr val="00C4F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50" lIns="91450" spcFirstLastPara="1" rIns="91450" wrap="square" tIns="914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latin typeface="Poppins"/>
                <a:ea typeface="Poppins"/>
                <a:cs typeface="Poppins"/>
                <a:sym typeface="Poppins"/>
              </a:rPr>
              <a:t>Engineers and Data Scientists</a:t>
            </a:r>
            <a:endParaRPr sz="28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76" name="Google Shape;276;p46"/>
          <p:cNvSpPr/>
          <p:nvPr/>
        </p:nvSpPr>
        <p:spPr>
          <a:xfrm>
            <a:off x="6633950" y="3702751"/>
            <a:ext cx="2159400" cy="1518000"/>
          </a:xfrm>
          <a:prstGeom prst="roundRect">
            <a:avLst>
              <a:gd fmla="val 16667" name="adj"/>
            </a:avLst>
          </a:prstGeom>
          <a:solidFill>
            <a:srgbClr val="FFFBF3"/>
          </a:solidFill>
          <a:ln>
            <a:noFill/>
          </a:ln>
        </p:spPr>
        <p:txBody>
          <a:bodyPr anchorCtr="0" anchor="ctr" bIns="91450" lIns="91450" spcFirstLastPara="1" rIns="91450" wrap="square" tIns="914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Poppins"/>
                <a:ea typeface="Poppins"/>
                <a:cs typeface="Poppins"/>
                <a:sym typeface="Poppins"/>
              </a:rPr>
              <a:t>Understanding Artificial Intelligence</a:t>
            </a:r>
            <a:endParaRPr sz="16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77" name="Google Shape;277;p46"/>
          <p:cNvSpPr/>
          <p:nvPr/>
        </p:nvSpPr>
        <p:spPr>
          <a:xfrm>
            <a:off x="8944400" y="3734800"/>
            <a:ext cx="1871400" cy="1518000"/>
          </a:xfrm>
          <a:prstGeom prst="roundRect">
            <a:avLst>
              <a:gd fmla="val 16667" name="adj"/>
            </a:avLst>
          </a:prstGeom>
          <a:solidFill>
            <a:srgbClr val="FFFBF3"/>
          </a:solidFill>
          <a:ln>
            <a:noFill/>
          </a:ln>
        </p:spPr>
        <p:txBody>
          <a:bodyPr anchorCtr="0" anchor="ctr" bIns="91450" lIns="91450" spcFirstLastPara="1" rIns="91450" wrap="square" tIns="914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" sz="1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AI Fundamentals Assessment &amp; Skill Track</a:t>
            </a:r>
            <a:endParaRPr sz="16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78" name="Google Shape;278;p46"/>
          <p:cNvSpPr/>
          <p:nvPr/>
        </p:nvSpPr>
        <p:spPr>
          <a:xfrm>
            <a:off x="4754900" y="5541487"/>
            <a:ext cx="1728000" cy="1522200"/>
          </a:xfrm>
          <a:prstGeom prst="roundRect">
            <a:avLst>
              <a:gd fmla="val 16667" name="adj"/>
            </a:avLst>
          </a:prstGeom>
          <a:solidFill>
            <a:srgbClr val="FFFBF3"/>
          </a:solidFill>
          <a:ln>
            <a:noFill/>
          </a:ln>
        </p:spPr>
        <p:txBody>
          <a:bodyPr anchorCtr="0" anchor="ctr" bIns="91450" lIns="91450" spcFirstLastPara="1" rIns="91450" wrap="square" tIns="914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Poppins"/>
                <a:ea typeface="Poppins"/>
                <a:cs typeface="Poppins"/>
                <a:sym typeface="Poppins"/>
              </a:rPr>
              <a:t>AI Ethics</a:t>
            </a:r>
            <a:endParaRPr sz="16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79" name="Google Shape;279;p46"/>
          <p:cNvSpPr/>
          <p:nvPr/>
        </p:nvSpPr>
        <p:spPr>
          <a:xfrm>
            <a:off x="6633950" y="5541487"/>
            <a:ext cx="2159400" cy="1522200"/>
          </a:xfrm>
          <a:prstGeom prst="roundRect">
            <a:avLst>
              <a:gd fmla="val 16667" name="adj"/>
            </a:avLst>
          </a:prstGeom>
          <a:solidFill>
            <a:srgbClr val="FFFBF3"/>
          </a:solidFill>
          <a:ln>
            <a:noFill/>
          </a:ln>
        </p:spPr>
        <p:txBody>
          <a:bodyPr anchorCtr="0" anchor="ctr" bIns="91450" lIns="91450" spcFirstLastPara="1" rIns="91450" wrap="square" tIns="914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Poppins"/>
                <a:ea typeface="Poppins"/>
                <a:cs typeface="Poppins"/>
                <a:sym typeface="Poppins"/>
              </a:rPr>
              <a:t>Implementing AI Solutions in Business </a:t>
            </a:r>
            <a:endParaRPr sz="16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80" name="Google Shape;280;p46"/>
          <p:cNvSpPr/>
          <p:nvPr/>
        </p:nvSpPr>
        <p:spPr>
          <a:xfrm>
            <a:off x="13565400" y="7362400"/>
            <a:ext cx="1981200" cy="1522200"/>
          </a:xfrm>
          <a:prstGeom prst="roundRect">
            <a:avLst>
              <a:gd fmla="val 16667" name="adj"/>
            </a:avLst>
          </a:prstGeom>
          <a:solidFill>
            <a:srgbClr val="FFFBF3"/>
          </a:solidFill>
          <a:ln>
            <a:noFill/>
          </a:ln>
        </p:spPr>
        <p:txBody>
          <a:bodyPr anchorCtr="0" anchor="ctr" bIns="91450" lIns="91450" spcFirstLastPara="1" rIns="91450" wrap="square" tIns="914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Poppins"/>
                <a:ea typeface="Poppins"/>
                <a:cs typeface="Poppins"/>
                <a:sym typeface="Poppins"/>
              </a:rPr>
              <a:t>ChatGPT Prompt Engineering for Developers</a:t>
            </a:r>
            <a:endParaRPr sz="16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81" name="Google Shape;281;p46"/>
          <p:cNvSpPr/>
          <p:nvPr/>
        </p:nvSpPr>
        <p:spPr>
          <a:xfrm>
            <a:off x="4816100" y="7369950"/>
            <a:ext cx="1728000" cy="1518000"/>
          </a:xfrm>
          <a:prstGeom prst="roundRect">
            <a:avLst>
              <a:gd fmla="val 16667" name="adj"/>
            </a:avLst>
          </a:prstGeom>
          <a:solidFill>
            <a:srgbClr val="FFFBF3"/>
          </a:solidFill>
          <a:ln>
            <a:noFill/>
          </a:ln>
        </p:spPr>
        <p:txBody>
          <a:bodyPr anchorCtr="0" anchor="ctr" bIns="91450" lIns="91450" spcFirstLastPara="1" rIns="91450" wrap="square" tIns="914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Poppins"/>
                <a:ea typeface="Poppins"/>
                <a:cs typeface="Poppins"/>
                <a:sym typeface="Poppins"/>
              </a:rPr>
              <a:t>Working with OpenAI API</a:t>
            </a:r>
            <a:endParaRPr sz="16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82" name="Google Shape;282;p46"/>
          <p:cNvSpPr/>
          <p:nvPr/>
        </p:nvSpPr>
        <p:spPr>
          <a:xfrm>
            <a:off x="8944400" y="7366850"/>
            <a:ext cx="1871400" cy="1518000"/>
          </a:xfrm>
          <a:prstGeom prst="roundRect">
            <a:avLst>
              <a:gd fmla="val 16667" name="adj"/>
            </a:avLst>
          </a:prstGeom>
          <a:solidFill>
            <a:srgbClr val="FFFBF3"/>
          </a:solidFill>
          <a:ln>
            <a:noFill/>
          </a:ln>
        </p:spPr>
        <p:txBody>
          <a:bodyPr anchorCtr="0" anchor="ctr" bIns="91450" lIns="91450" spcFirstLastPara="1" rIns="91450" wrap="square" tIns="914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Poppins"/>
                <a:ea typeface="Poppins"/>
                <a:cs typeface="Poppins"/>
                <a:sym typeface="Poppins"/>
              </a:rPr>
              <a:t>ASL Recognition with Deep Learning</a:t>
            </a:r>
            <a:endParaRPr sz="16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83" name="Google Shape;283;p46"/>
          <p:cNvSpPr/>
          <p:nvPr/>
        </p:nvSpPr>
        <p:spPr>
          <a:xfrm>
            <a:off x="492900" y="2654775"/>
            <a:ext cx="4070400" cy="727200"/>
          </a:xfrm>
          <a:prstGeom prst="roundRect">
            <a:avLst>
              <a:gd fmla="val 16667" name="adj"/>
            </a:avLst>
          </a:prstGeom>
          <a:solidFill>
            <a:srgbClr val="7933FF"/>
          </a:solidFill>
          <a:ln>
            <a:noFill/>
          </a:ln>
        </p:spPr>
        <p:txBody>
          <a:bodyPr anchorCtr="0" anchor="ctr" bIns="91450" lIns="91450" spcFirstLastPara="1" rIns="91450" wrap="square" tIns="914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Target audience</a:t>
            </a:r>
            <a:endParaRPr b="1" sz="28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84" name="Google Shape;284;p46"/>
          <p:cNvSpPr/>
          <p:nvPr/>
        </p:nvSpPr>
        <p:spPr>
          <a:xfrm>
            <a:off x="4754900" y="3703050"/>
            <a:ext cx="1728000" cy="1518000"/>
          </a:xfrm>
          <a:prstGeom prst="roundRect">
            <a:avLst>
              <a:gd fmla="val 16667" name="adj"/>
            </a:avLst>
          </a:prstGeom>
          <a:solidFill>
            <a:srgbClr val="FFFBF3"/>
          </a:solidFill>
          <a:ln>
            <a:noFill/>
          </a:ln>
        </p:spPr>
        <p:txBody>
          <a:bodyPr anchorCtr="0" anchor="ctr" bIns="91450" lIns="91450" spcFirstLastPara="1" rIns="91450" wrap="square" tIns="914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Poppins"/>
                <a:ea typeface="Poppins"/>
                <a:cs typeface="Poppins"/>
                <a:sym typeface="Poppins"/>
              </a:rPr>
              <a:t>Introduction to ChatGPT</a:t>
            </a:r>
            <a:endParaRPr sz="16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85" name="Google Shape;285;p46"/>
          <p:cNvSpPr/>
          <p:nvPr/>
        </p:nvSpPr>
        <p:spPr>
          <a:xfrm>
            <a:off x="6664550" y="7369950"/>
            <a:ext cx="2159400" cy="1518000"/>
          </a:xfrm>
          <a:prstGeom prst="roundRect">
            <a:avLst>
              <a:gd fmla="val 16667" name="adj"/>
            </a:avLst>
          </a:prstGeom>
          <a:solidFill>
            <a:srgbClr val="FFFBF3"/>
          </a:solidFill>
          <a:ln>
            <a:noFill/>
          </a:ln>
        </p:spPr>
        <p:txBody>
          <a:bodyPr anchorCtr="0" anchor="ctr" bIns="91450" lIns="91450" spcFirstLastPara="1" rIns="91450" wrap="square" tIns="914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Poppins"/>
                <a:ea typeface="Poppins"/>
                <a:cs typeface="Poppins"/>
                <a:sym typeface="Poppins"/>
              </a:rPr>
              <a:t>Introduction to Deep Learning with PyTorch</a:t>
            </a:r>
            <a:endParaRPr sz="16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86" name="Google Shape;286;p46"/>
          <p:cNvSpPr/>
          <p:nvPr/>
        </p:nvSpPr>
        <p:spPr>
          <a:xfrm>
            <a:off x="8944413" y="5541487"/>
            <a:ext cx="1871400" cy="1522200"/>
          </a:xfrm>
          <a:prstGeom prst="roundRect">
            <a:avLst>
              <a:gd fmla="val 16667" name="adj"/>
            </a:avLst>
          </a:prstGeom>
          <a:solidFill>
            <a:srgbClr val="FFFBF3"/>
          </a:solidFill>
          <a:ln>
            <a:noFill/>
          </a:ln>
        </p:spPr>
        <p:txBody>
          <a:bodyPr anchorCtr="0" anchor="ctr" bIns="91450" lIns="91450" spcFirstLastPara="1" rIns="91450" wrap="square" tIns="914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Poppins"/>
                <a:ea typeface="Poppins"/>
                <a:cs typeface="Poppins"/>
                <a:sym typeface="Poppins"/>
              </a:rPr>
              <a:t>MLOps </a:t>
            </a:r>
            <a:endParaRPr sz="16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Poppins"/>
                <a:ea typeface="Poppins"/>
                <a:cs typeface="Poppins"/>
                <a:sym typeface="Poppins"/>
              </a:rPr>
              <a:t>for Business</a:t>
            </a:r>
            <a:endParaRPr sz="16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87" name="Google Shape;287;p46"/>
          <p:cNvSpPr/>
          <p:nvPr/>
        </p:nvSpPr>
        <p:spPr>
          <a:xfrm>
            <a:off x="13602275" y="2634900"/>
            <a:ext cx="4099200" cy="727200"/>
          </a:xfrm>
          <a:prstGeom prst="roundRect">
            <a:avLst>
              <a:gd fmla="val 16667" name="adj"/>
            </a:avLst>
          </a:prstGeom>
          <a:solidFill>
            <a:srgbClr val="7933FF"/>
          </a:solidFill>
          <a:ln>
            <a:noFill/>
          </a:ln>
        </p:spPr>
        <p:txBody>
          <a:bodyPr anchorCtr="0" anchor="ctr" bIns="91450" lIns="91450" spcFirstLastPara="1" rIns="91450" wrap="square" tIns="914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Q3 &amp; Q4 Roadmap</a:t>
            </a:r>
            <a:endParaRPr b="1" sz="28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88" name="Google Shape;288;p46"/>
          <p:cNvSpPr/>
          <p:nvPr/>
        </p:nvSpPr>
        <p:spPr>
          <a:xfrm>
            <a:off x="15683400" y="7367650"/>
            <a:ext cx="1981200" cy="1518000"/>
          </a:xfrm>
          <a:prstGeom prst="roundRect">
            <a:avLst>
              <a:gd fmla="val 16667" name="adj"/>
            </a:avLst>
          </a:prstGeom>
          <a:solidFill>
            <a:srgbClr val="FFFBF3"/>
          </a:solidFill>
          <a:ln>
            <a:noFill/>
          </a:ln>
        </p:spPr>
        <p:txBody>
          <a:bodyPr anchorCtr="0" anchor="ctr" bIns="91450" lIns="91450" spcFirstLastPara="1" rIns="91450" wrap="square" tIns="914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Poppins"/>
                <a:ea typeface="Poppins"/>
                <a:cs typeface="Poppins"/>
                <a:sym typeface="Poppins"/>
              </a:rPr>
              <a:t>Building a Chatbot with OpenAI</a:t>
            </a:r>
            <a:endParaRPr sz="16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89" name="Google Shape;289;p46"/>
          <p:cNvSpPr/>
          <p:nvPr/>
        </p:nvSpPr>
        <p:spPr>
          <a:xfrm>
            <a:off x="13565400" y="5541487"/>
            <a:ext cx="1981200" cy="1522200"/>
          </a:xfrm>
          <a:prstGeom prst="roundRect">
            <a:avLst>
              <a:gd fmla="val 16667" name="adj"/>
            </a:avLst>
          </a:prstGeom>
          <a:solidFill>
            <a:srgbClr val="FFFBF3"/>
          </a:solidFill>
          <a:ln>
            <a:noFill/>
          </a:ln>
        </p:spPr>
        <p:txBody>
          <a:bodyPr anchorCtr="0" anchor="ctr" bIns="91450" lIns="91450" spcFirstLastPara="1" rIns="91450" wrap="square" tIns="914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Poppins"/>
                <a:ea typeface="Poppins"/>
                <a:cs typeface="Poppins"/>
                <a:sym typeface="Poppins"/>
              </a:rPr>
              <a:t>Artificial Intelligence Strategy</a:t>
            </a:r>
            <a:endParaRPr sz="16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90" name="Google Shape;290;p46"/>
          <p:cNvSpPr/>
          <p:nvPr/>
        </p:nvSpPr>
        <p:spPr>
          <a:xfrm>
            <a:off x="15683400" y="5543587"/>
            <a:ext cx="1981200" cy="1518000"/>
          </a:xfrm>
          <a:prstGeom prst="roundRect">
            <a:avLst>
              <a:gd fmla="val 16667" name="adj"/>
            </a:avLst>
          </a:prstGeom>
          <a:solidFill>
            <a:srgbClr val="FFFBF3"/>
          </a:solidFill>
          <a:ln>
            <a:noFill/>
          </a:ln>
        </p:spPr>
        <p:txBody>
          <a:bodyPr anchorCtr="0" anchor="ctr" bIns="91450" lIns="91450" spcFirstLastPara="1" rIns="91450" wrap="square" tIns="914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Poppins"/>
                <a:ea typeface="Poppins"/>
                <a:cs typeface="Poppins"/>
                <a:sym typeface="Poppins"/>
              </a:rPr>
              <a:t>AI Business Fundamentals</a:t>
            </a:r>
            <a:endParaRPr sz="16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Poppins"/>
                <a:ea typeface="Poppins"/>
                <a:cs typeface="Poppins"/>
                <a:sym typeface="Poppins"/>
              </a:rPr>
              <a:t>Skill Track</a:t>
            </a:r>
            <a:endParaRPr sz="16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91" name="Google Shape;291;p46"/>
          <p:cNvSpPr/>
          <p:nvPr/>
        </p:nvSpPr>
        <p:spPr>
          <a:xfrm>
            <a:off x="4781425" y="2634900"/>
            <a:ext cx="6071400" cy="727200"/>
          </a:xfrm>
          <a:prstGeom prst="roundRect">
            <a:avLst>
              <a:gd fmla="val 16667" name="adj"/>
            </a:avLst>
          </a:prstGeom>
          <a:solidFill>
            <a:srgbClr val="7933FF"/>
          </a:solidFill>
          <a:ln>
            <a:noFill/>
          </a:ln>
        </p:spPr>
        <p:txBody>
          <a:bodyPr anchorCtr="0" anchor="ctr" bIns="91450" lIns="91450" spcFirstLastPara="1" rIns="91450" wrap="square" tIns="914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Courses</a:t>
            </a:r>
            <a:endParaRPr b="1" sz="28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92" name="Google Shape;292;p46"/>
          <p:cNvSpPr/>
          <p:nvPr/>
        </p:nvSpPr>
        <p:spPr>
          <a:xfrm>
            <a:off x="13565400" y="3708750"/>
            <a:ext cx="1981200" cy="1518000"/>
          </a:xfrm>
          <a:prstGeom prst="roundRect">
            <a:avLst>
              <a:gd fmla="val 16667" name="adj"/>
            </a:avLst>
          </a:prstGeom>
          <a:solidFill>
            <a:srgbClr val="FFFBF3"/>
          </a:solidFill>
          <a:ln>
            <a:noFill/>
          </a:ln>
        </p:spPr>
        <p:txBody>
          <a:bodyPr anchorCtr="0" anchor="ctr" bIns="91450" lIns="91450" spcFirstLastPara="1" rIns="91450" wrap="square" tIns="914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Poppins"/>
                <a:ea typeface="Poppins"/>
                <a:cs typeface="Poppins"/>
                <a:sym typeface="Poppins"/>
              </a:rPr>
              <a:t>Prompt Engineering for Everyone</a:t>
            </a:r>
            <a:endParaRPr sz="16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93" name="Google Shape;293;p46"/>
          <p:cNvSpPr/>
          <p:nvPr/>
        </p:nvSpPr>
        <p:spPr>
          <a:xfrm>
            <a:off x="15683400" y="3708750"/>
            <a:ext cx="1981200" cy="1518000"/>
          </a:xfrm>
          <a:prstGeom prst="roundRect">
            <a:avLst>
              <a:gd fmla="val 16667" name="adj"/>
            </a:avLst>
          </a:prstGeom>
          <a:solidFill>
            <a:srgbClr val="FFFBF3"/>
          </a:solidFill>
          <a:ln>
            <a:noFill/>
          </a:ln>
        </p:spPr>
        <p:txBody>
          <a:bodyPr anchorCtr="0" anchor="ctr" bIns="91450" lIns="91450" spcFirstLastPara="1" rIns="91450" wrap="square" tIns="914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Poppins"/>
                <a:ea typeface="Poppins"/>
                <a:cs typeface="Poppins"/>
                <a:sym typeface="Poppins"/>
              </a:rPr>
              <a:t>Explainable AI (XAI) Applications</a:t>
            </a:r>
            <a:endParaRPr sz="16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94" name="Google Shape;294;p46"/>
          <p:cNvSpPr/>
          <p:nvPr/>
        </p:nvSpPr>
        <p:spPr>
          <a:xfrm>
            <a:off x="11067100" y="3757250"/>
            <a:ext cx="2247000" cy="1455000"/>
          </a:xfrm>
          <a:prstGeom prst="chevron">
            <a:avLst>
              <a:gd fmla="val 50000" name="adj"/>
            </a:avLst>
          </a:prstGeom>
          <a:solidFill>
            <a:srgbClr val="03EF6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5" name="Google Shape;295;p46"/>
          <p:cNvSpPr/>
          <p:nvPr/>
        </p:nvSpPr>
        <p:spPr>
          <a:xfrm>
            <a:off x="11154550" y="5580950"/>
            <a:ext cx="2159400" cy="1455000"/>
          </a:xfrm>
          <a:prstGeom prst="chevron">
            <a:avLst>
              <a:gd fmla="val 50000" name="adj"/>
            </a:avLst>
          </a:prstGeom>
          <a:solidFill>
            <a:srgbClr val="FCCE0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6" name="Google Shape;296;p46"/>
          <p:cNvSpPr/>
          <p:nvPr/>
        </p:nvSpPr>
        <p:spPr>
          <a:xfrm>
            <a:off x="11154550" y="7404650"/>
            <a:ext cx="2159400" cy="1455000"/>
          </a:xfrm>
          <a:prstGeom prst="chevron">
            <a:avLst>
              <a:gd fmla="val 50000" name="adj"/>
            </a:avLst>
          </a:prstGeom>
          <a:solidFill>
            <a:srgbClr val="06BDF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7" name="Google Shape;297;p46"/>
          <p:cNvSpPr txBox="1"/>
          <p:nvPr/>
        </p:nvSpPr>
        <p:spPr>
          <a:xfrm>
            <a:off x="791400" y="540075"/>
            <a:ext cx="16400400" cy="98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800"/>
              </a:spcAft>
              <a:buNone/>
            </a:pPr>
            <a:r>
              <a:rPr lang="en" sz="46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Highlight: AI Curriculum</a:t>
            </a:r>
            <a:endParaRPr sz="4600">
              <a:solidFill>
                <a:srgbClr val="13DA63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