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8" r:id="rId6"/>
    <p:sldId id="257" r:id="rId7"/>
    <p:sldId id="259" r:id="rId8"/>
    <p:sldId id="260" r:id="rId9"/>
    <p:sldId id="283" r:id="rId10"/>
    <p:sldId id="285" r:id="rId11"/>
    <p:sldId id="284" r:id="rId12"/>
    <p:sldId id="280" r:id="rId13"/>
    <p:sldId id="295" r:id="rId14"/>
    <p:sldId id="290" r:id="rId15"/>
    <p:sldId id="291" r:id="rId16"/>
    <p:sldId id="292" r:id="rId17"/>
    <p:sldId id="293" r:id="rId18"/>
    <p:sldId id="286" r:id="rId19"/>
    <p:sldId id="281" r:id="rId20"/>
    <p:sldId id="289" r:id="rId21"/>
    <p:sldId id="294" r:id="rId22"/>
    <p:sldId id="288" r:id="rId23"/>
    <p:sldId id="26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 showGuides="1">
      <p:cViewPr varScale="1">
        <p:scale>
          <a:sx n="106" d="100"/>
          <a:sy n="106" d="100"/>
        </p:scale>
        <p:origin x="792" y="114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12/5/2025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children standing in front of a house&#10;&#10;AI-generated content may be incorrect.">
            <a:extLst>
              <a:ext uri="{FF2B5EF4-FFF2-40B4-BE49-F238E27FC236}">
                <a16:creationId xmlns:a16="http://schemas.microsoft.com/office/drawing/2014/main" id="{91A258E1-EA24-4CC5-FFBB-037895BB9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847"/>
          <a:stretch/>
        </p:blipFill>
        <p:spPr>
          <a:xfrm>
            <a:off x="129540" y="128014"/>
            <a:ext cx="11932920" cy="6601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BF6AE63-4B45-F585-5472-7B28481D79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6013" y="15636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campbristolhills@cornell.edu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0722D-0BC0-4487-812D-1E4E0DEC11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Summer</a:t>
            </a:r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65CF0B-BB68-4A49-91EE-96E78E8CAD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2025</a:t>
            </a:r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020" y="1842399"/>
            <a:ext cx="10117959" cy="2281355"/>
          </a:xfrm>
        </p:spPr>
        <p:txBody>
          <a:bodyPr/>
          <a:lstStyle/>
          <a:p>
            <a:r>
              <a:rPr lang="en-US" dirty="0"/>
              <a:t>OPPORTUNITIES</a:t>
            </a:r>
            <a:endParaRPr lang="ru-RU" dirty="0"/>
          </a:p>
        </p:txBody>
      </p:sp>
      <p:pic>
        <p:nvPicPr>
          <p:cNvPr id="13" name="Picture 12" descr="A logo with a tree and text&#10;&#10;AI-generated content may be incorrect.">
            <a:extLst>
              <a:ext uri="{FF2B5EF4-FFF2-40B4-BE49-F238E27FC236}">
                <a16:creationId xmlns:a16="http://schemas.microsoft.com/office/drawing/2014/main" id="{244EAA29-D19E-65A0-DEE1-4D65B5F0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596" y="4434236"/>
            <a:ext cx="2286807" cy="21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AD822-2EC7-64CA-FB5C-C50E835B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3361D-EBEA-3CA4-FB3F-90FED3D2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1191"/>
            <a:ext cx="10515600" cy="1325563"/>
          </a:xfrm>
        </p:spPr>
        <p:txBody>
          <a:bodyPr>
            <a:noAutofit/>
          </a:bodyPr>
          <a:lstStyle/>
          <a:p>
            <a:br>
              <a:rPr lang="en-US" sz="9600" dirty="0"/>
            </a:b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DC47A-FFF5-0175-1540-D2764529A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978065C-20DC-C434-9FF0-EDB11ECC1FF8}"/>
              </a:ext>
            </a:extLst>
          </p:cNvPr>
          <p:cNvSpPr txBox="1">
            <a:spLocks/>
          </p:cNvSpPr>
          <p:nvPr/>
        </p:nvSpPr>
        <p:spPr>
          <a:xfrm>
            <a:off x="563478" y="1329547"/>
            <a:ext cx="3664489" cy="1232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/>
              <a:t>Workforce Competency Model</a:t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FEF3E-D764-4A47-F576-197A1F239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88" t="14114" r="28861" b="11697"/>
          <a:stretch>
            <a:fillRect/>
          </a:stretch>
        </p:blipFill>
        <p:spPr>
          <a:xfrm>
            <a:off x="5386812" y="253502"/>
            <a:ext cx="6241709" cy="62301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45F22A-B995-8DF1-F283-4ACD4186C211}"/>
              </a:ext>
            </a:extLst>
          </p:cNvPr>
          <p:cNvGrpSpPr/>
          <p:nvPr/>
        </p:nvGrpSpPr>
        <p:grpSpPr>
          <a:xfrm>
            <a:off x="552739" y="3706254"/>
            <a:ext cx="10012655" cy="2777355"/>
            <a:chOff x="552739" y="3706254"/>
            <a:chExt cx="10012655" cy="277735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AF8E81-BA71-B0BC-F71F-C2838DB474FA}"/>
                </a:ext>
              </a:extLst>
            </p:cNvPr>
            <p:cNvCxnSpPr>
              <a:cxnSpLocks/>
            </p:cNvCxnSpPr>
            <p:nvPr/>
          </p:nvCxnSpPr>
          <p:spPr>
            <a:xfrm>
              <a:off x="6183994" y="3706254"/>
              <a:ext cx="4381400" cy="5488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34F6ED-27C0-FE50-8813-12E69A940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3994" y="4320941"/>
              <a:ext cx="4370661" cy="214662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7DB466-C529-337C-DB9F-3A1DD7CD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549" t="27391" r="26262" b="29976"/>
            <a:stretch>
              <a:fillRect/>
            </a:stretch>
          </p:blipFill>
          <p:spPr>
            <a:xfrm>
              <a:off x="552739" y="3722302"/>
              <a:ext cx="5631255" cy="27613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373898E-407F-336F-DB4F-00C36143EE2D}"/>
              </a:ext>
            </a:extLst>
          </p:cNvPr>
          <p:cNvSpPr txBox="1">
            <a:spLocks/>
          </p:cNvSpPr>
          <p:nvPr/>
        </p:nvSpPr>
        <p:spPr>
          <a:xfrm>
            <a:off x="610127" y="2770143"/>
            <a:ext cx="4501964" cy="9521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Professional Development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F47FF02-22CF-963D-F2B5-34911E495D49}"/>
              </a:ext>
            </a:extLst>
          </p:cNvPr>
          <p:cNvSpPr txBox="1">
            <a:spLocks/>
          </p:cNvSpPr>
          <p:nvPr/>
        </p:nvSpPr>
        <p:spPr>
          <a:xfrm>
            <a:off x="2728838" y="5311849"/>
            <a:ext cx="3156392" cy="952159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Documentation &amp;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Business Continuity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86E4AB4-F3A2-BF97-D829-97C7442DCC58}"/>
              </a:ext>
            </a:extLst>
          </p:cNvPr>
          <p:cNvSpPr txBox="1">
            <a:spLocks/>
          </p:cNvSpPr>
          <p:nvPr/>
        </p:nvSpPr>
        <p:spPr>
          <a:xfrm>
            <a:off x="7283684" y="697536"/>
            <a:ext cx="3156392" cy="30087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Staff Recruitment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Goal Setting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Performance Evaluation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&amp; More!</a:t>
            </a:r>
          </a:p>
        </p:txBody>
      </p:sp>
    </p:spTree>
    <p:extLst>
      <p:ext uri="{BB962C8B-B14F-4D97-AF65-F5344CB8AC3E}">
        <p14:creationId xmlns:p14="http://schemas.microsoft.com/office/powerpoint/2010/main" val="40823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35FE-409E-4DD7-A053-333B32CA9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BA5347-7868-E26C-0C9F-0F99E15F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9" y="849602"/>
            <a:ext cx="10033457" cy="132556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AN URGENT NEED:  SWIM LESSONS FOR ALL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D99297-79DD-1DF3-D79A-60DD544A4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 descr="A group of people in a pool&#10;&#10;AI-generated content may be incorrect.">
            <a:extLst>
              <a:ext uri="{FF2B5EF4-FFF2-40B4-BE49-F238E27FC236}">
                <a16:creationId xmlns:a16="http://schemas.microsoft.com/office/drawing/2014/main" id="{6E961A9F-E8E3-6830-A4C8-AC7BDD01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96" y="2854704"/>
            <a:ext cx="4865533" cy="3774870"/>
          </a:xfrm>
          <a:prstGeom prst="rect">
            <a:avLst/>
          </a:prstGeom>
        </p:spPr>
      </p:pic>
      <p:pic>
        <p:nvPicPr>
          <p:cNvPr id="5" name="Picture 4" descr="A group of people swimming in a river&#10;&#10;AI-generated content may be incorrect.">
            <a:extLst>
              <a:ext uri="{FF2B5EF4-FFF2-40B4-BE49-F238E27FC236}">
                <a16:creationId xmlns:a16="http://schemas.microsoft.com/office/drawing/2014/main" id="{3346C134-E530-67B4-5DA3-982ED660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6" t="9853" b="2154"/>
          <a:stretch>
            <a:fillRect/>
          </a:stretch>
        </p:blipFill>
        <p:spPr>
          <a:xfrm>
            <a:off x="341352" y="1579098"/>
            <a:ext cx="5345090" cy="362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04AC3-B555-FDBF-C05A-578A44CBA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6671">
            <a:off x="4695408" y="2293166"/>
            <a:ext cx="2762378" cy="340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7D35B2-26C1-1598-B787-4F238AA61631}"/>
              </a:ext>
            </a:extLst>
          </p:cNvPr>
          <p:cNvSpPr txBox="1"/>
          <p:nvPr/>
        </p:nvSpPr>
        <p:spPr>
          <a:xfrm>
            <a:off x="376398" y="5250200"/>
            <a:ext cx="47757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Drowning is a leading cause of unintentional death in young children; swimming skills, like floating and treading water, can save a life.  </a:t>
            </a:r>
            <a:r>
              <a:rPr lang="en-US" dirty="0">
                <a:solidFill>
                  <a:schemeClr val="bg1"/>
                </a:solidFill>
                <a:latin typeface="Google Sans"/>
              </a:rPr>
              <a:t>From 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2020- 2022,  4,500 people annually drown, up 500 from 2019.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7A87F6-2CD5-DC9B-D814-46B36B91BD00}"/>
              </a:ext>
            </a:extLst>
          </p:cNvPr>
          <p:cNvSpPr txBox="1">
            <a:spLocks/>
          </p:cNvSpPr>
          <p:nvPr/>
        </p:nvSpPr>
        <p:spPr>
          <a:xfrm>
            <a:off x="7574765" y="1683945"/>
            <a:ext cx="3795794" cy="95215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First campers swam in Canandaigua Lake.  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First pool built in 1936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1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ECB2E-F417-FAA7-16F4-7422404B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3622F1-0DA9-AD0E-97E0-33296E7D8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9" y="849602"/>
            <a:ext cx="10033457" cy="132556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AN URGENT NEED:  SWIM LESSONS FOR ALL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43214-17BB-1361-CDE9-1CDCF61121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BCD25-E309-D713-43C0-798F0EAE3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7697" r="5471" b="19520"/>
          <a:stretch>
            <a:fillRect/>
          </a:stretch>
        </p:blipFill>
        <p:spPr>
          <a:xfrm>
            <a:off x="6464174" y="1428693"/>
            <a:ext cx="4671652" cy="305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44D5F-F4EA-E5EE-9E65-8AE1C6F6B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6" y="3330354"/>
            <a:ext cx="4867365" cy="324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C9A0DE-7EF3-4706-89E6-4F59F45D2770}"/>
              </a:ext>
            </a:extLst>
          </p:cNvPr>
          <p:cNvSpPr txBox="1"/>
          <p:nvPr/>
        </p:nvSpPr>
        <p:spPr>
          <a:xfrm>
            <a:off x="6280843" y="4548510"/>
            <a:ext cx="5714999" cy="2147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Google Sans"/>
              </a:rPr>
              <a:t>Full-Body Workout: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Swimming improves cardiovascular health, strength, flexibility, and endurance.</a:t>
            </a:r>
          </a:p>
          <a:p>
            <a:pPr algn="l">
              <a:lnSpc>
                <a:spcPts val="18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Google Sans"/>
              </a:rPr>
              <a:t>Cognitive Development: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Swimming supports brain development, improving memory, attention, spatial reasoning, and following instructions.</a:t>
            </a:r>
          </a:p>
          <a:p>
            <a:pPr algn="l">
              <a:lnSpc>
                <a:spcPts val="18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Google Sans"/>
              </a:rPr>
              <a:t>Motor Skills: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Swimming enhances coordination, balance, and gross motor skills. 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023BC3-7DC6-DA2F-C9EA-6E50EA049964}"/>
              </a:ext>
            </a:extLst>
          </p:cNvPr>
          <p:cNvSpPr txBox="1">
            <a:spLocks/>
          </p:cNvSpPr>
          <p:nvPr/>
        </p:nvSpPr>
        <p:spPr>
          <a:xfrm>
            <a:off x="531076" y="2064190"/>
            <a:ext cx="3904435" cy="534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Current Pool built in 1960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9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B3ADA-D589-C22B-FF88-6BA107078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7145A-5B58-894F-E3E6-61D2BD43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9" y="849602"/>
            <a:ext cx="10033457" cy="132556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AN URGENT NEED:  SWIM LESSONS FOR ALL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943AE-783A-0F91-8BE9-AE58F6B6D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47BFB-F558-A395-50AA-47F528E5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2" r="6011"/>
          <a:stretch>
            <a:fillRect/>
          </a:stretch>
        </p:blipFill>
        <p:spPr>
          <a:xfrm>
            <a:off x="4299596" y="1464662"/>
            <a:ext cx="7432895" cy="465382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E421883-608B-28DE-9FD1-5CA75BB13B09}"/>
              </a:ext>
            </a:extLst>
          </p:cNvPr>
          <p:cNvSpPr txBox="1">
            <a:spLocks/>
          </p:cNvSpPr>
          <p:nvPr/>
        </p:nvSpPr>
        <p:spPr>
          <a:xfrm>
            <a:off x="459509" y="1530033"/>
            <a:ext cx="3533069" cy="45914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New Pool Complex estimated at $1M.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Applied for NY SWIMMS Grant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If awarded, we will need $200k in matching funds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Urgent need for funds to support engineered drawings, permits, surveys and demolition in 2026 Q1/Q2.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New complex will include 1600 sf pool, pool house, concrete deck, bathrooms, outdoor showers, shade pavilion.  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0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8AC5-6C69-A60E-149A-42516C297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A7B38-F0FE-293A-FDBD-FA9700D1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9" y="849602"/>
            <a:ext cx="10033457" cy="132556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AN URGENT NEED:  SWIM LESSONS FOR ALL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2410D-F318-4F2C-FD81-80A20E4C8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22F9F-7914-08A0-7B81-3EDE0D8667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02" r="6011"/>
          <a:stretch>
            <a:fillRect/>
          </a:stretch>
        </p:blipFill>
        <p:spPr>
          <a:xfrm>
            <a:off x="4299596" y="1464662"/>
            <a:ext cx="7432895" cy="465382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F08DF2E-6550-2070-3907-CB227145826C}"/>
              </a:ext>
            </a:extLst>
          </p:cNvPr>
          <p:cNvSpPr txBox="1">
            <a:spLocks/>
          </p:cNvSpPr>
          <p:nvPr/>
        </p:nvSpPr>
        <p:spPr>
          <a:xfrm>
            <a:off x="459509" y="1566251"/>
            <a:ext cx="3533069" cy="45629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Over 700 children swim each summer at 4-H Camp.  Many receive free swim lessons as part of Camp.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4-H Camp provides Lifeguarding, WSI, CPR and First Aid training courses each spring for young adults throughout the Finger Lakes.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The pool is a significant source of revenue for off-season rental groups at camp as well.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2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6E58F-AA3C-E7E2-20D7-BE16DEF26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259CDF-AAF7-AC60-C5D6-AE55DFEC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1191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/>
              <a:t> </a:t>
            </a:r>
            <a:br>
              <a:rPr lang="en-US" sz="9600" dirty="0"/>
            </a:br>
            <a:r>
              <a:rPr lang="en-US" sz="9600" dirty="0"/>
              <a:t>OPPORTUNITIES</a:t>
            </a:r>
            <a:br>
              <a:rPr lang="en-US" sz="9600" dirty="0"/>
            </a:br>
            <a:r>
              <a:rPr lang="en-US" sz="6000" dirty="0"/>
              <a:t>to get involved</a:t>
            </a:r>
            <a:br>
              <a:rPr lang="en-US" sz="9600" dirty="0"/>
            </a:b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90C4E-2BB0-1ABE-F6D0-A5B2D3C9C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2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4AF3D-F091-491B-2FD6-7E367461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7B322C-42A8-F466-1D4C-C044B059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264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SEND A LOVED ONE TO CAMP</a:t>
            </a: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0DA8C-B418-F489-1C15-ECCDD081D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463B03-CB22-CE4C-E2AD-291442D8A6C7}"/>
              </a:ext>
            </a:extLst>
          </p:cNvPr>
          <p:cNvSpPr txBox="1">
            <a:spLocks/>
          </p:cNvSpPr>
          <p:nvPr/>
        </p:nvSpPr>
        <p:spPr>
          <a:xfrm>
            <a:off x="930115" y="3103417"/>
            <a:ext cx="4365625" cy="27419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Registration opens January 1!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Affordable fees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Financial Aid deadline is March 1</a:t>
            </a: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C98CAC96-9281-DF59-6FC5-4F73E198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17" y="1891455"/>
            <a:ext cx="6213080" cy="41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37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67E38-51B6-C71E-154F-73D37C2C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27DD22-67D3-4B25-2CEB-9FAA5582D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264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DONATE TO THE HILLTOP FUND</a:t>
            </a: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59D56-8A65-B604-F1D7-64A51F1AB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94D528-CB14-A0FA-1A00-2016315FB923}"/>
              </a:ext>
            </a:extLst>
          </p:cNvPr>
          <p:cNvSpPr txBox="1">
            <a:spLocks/>
          </p:cNvSpPr>
          <p:nvPr/>
        </p:nvSpPr>
        <p:spPr>
          <a:xfrm>
            <a:off x="930116" y="2190939"/>
            <a:ext cx="3687152" cy="41193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Over 100 children attend annually on scholarship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$375 supports a full scholarship for a week of Day Camp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$570 sends a child for a full week of Resident Camp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$675 provides a full two-week Leadership Development program for a 15-16 year old child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9CFDF8D-9B05-3C17-6920-7C077EA18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66" y="1724637"/>
            <a:ext cx="4806834" cy="4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8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C5AA0-78A4-49C1-0BAB-D3B71F65C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9BAFE4-B848-5AEC-4EA2-7E9FEBD0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264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DONATE TO THE POOL COMPLEX</a:t>
            </a: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0A7EA-2FF8-2498-8720-757AF4F2B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0F0B7A-2238-5914-E0B4-AA1CE2CB2C23}"/>
              </a:ext>
            </a:extLst>
          </p:cNvPr>
          <p:cNvSpPr txBox="1">
            <a:spLocks/>
          </p:cNvSpPr>
          <p:nvPr/>
        </p:nvSpPr>
        <p:spPr>
          <a:xfrm>
            <a:off x="695661" y="2049993"/>
            <a:ext cx="2590464" cy="424603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Donations of all sizes, personal and organizational, will directly support construction costs of the new pool complex.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We are a non-profit, so donations are tax deductible.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We have already secured $100K in gifts and fundraisers.  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We need your help!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11FBFC-27C3-C7EF-728D-8488215B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59756"/>
            <a:ext cx="7886700" cy="4436269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97FDE-39B4-A8BB-A0DC-ACCBE314B563}"/>
              </a:ext>
            </a:extLst>
          </p:cNvPr>
          <p:cNvSpPr txBox="1"/>
          <p:nvPr/>
        </p:nvSpPr>
        <p:spPr>
          <a:xfrm>
            <a:off x="8809210" y="6267314"/>
            <a:ext cx="3086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Stock photo of pool construction</a:t>
            </a:r>
          </a:p>
        </p:txBody>
      </p:sp>
    </p:spTree>
    <p:extLst>
      <p:ext uri="{BB962C8B-B14F-4D97-AF65-F5344CB8AC3E}">
        <p14:creationId xmlns:p14="http://schemas.microsoft.com/office/powerpoint/2010/main" val="243300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1B480-5144-0BB6-0C31-C3E78CF87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6D1CE2-C321-DE87-1139-53173526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264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VOLUNTEER AT CAMP</a:t>
            </a: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57BA5-322A-9599-9CF4-C4DDB9017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12B8E5-6505-27ED-7D3C-1C2FCD1DE3F3}"/>
              </a:ext>
            </a:extLst>
          </p:cNvPr>
          <p:cNvSpPr txBox="1">
            <a:spLocks/>
          </p:cNvSpPr>
          <p:nvPr/>
        </p:nvSpPr>
        <p:spPr>
          <a:xfrm>
            <a:off x="930115" y="2544023"/>
            <a:ext cx="4365625" cy="33012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bg1"/>
                </a:solidFill>
              </a:rPr>
              <a:t>Hosting 100 volunteers through the United Way Day of Caring on May 21.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We can set up a Kiwanis Day at Camp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Join our 4-H Camp Volunteer Corps</a:t>
            </a:r>
          </a:p>
          <a:p>
            <a:endParaRPr lang="en-US" sz="2200" b="1" dirty="0">
              <a:solidFill>
                <a:schemeClr val="bg1"/>
              </a:solidFill>
            </a:endParaRPr>
          </a:p>
          <a:p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AEE01-58FB-8C03-E5EB-AC242DD3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93655" y="1769770"/>
            <a:ext cx="4802275" cy="48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8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54ECE-96BE-FF77-14DC-4D36273F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5826B4-AD96-8B83-DB90-EE0555C0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9" y="849602"/>
            <a:ext cx="5636491" cy="132556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100 YEARS</a:t>
            </a:r>
            <a:br>
              <a:rPr lang="en-US" sz="3200" dirty="0"/>
            </a:br>
            <a:r>
              <a:rPr lang="en-US" sz="3200" dirty="0"/>
              <a:t>OF CAMPING EXCELLENCE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9AD6AD-37EC-C2F7-02EF-EC1BF2A68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A gold coin with black text and numbers&#10;&#10;AI-generated content may be incorrect.">
            <a:extLst>
              <a:ext uri="{FF2B5EF4-FFF2-40B4-BE49-F238E27FC236}">
                <a16:creationId xmlns:a16="http://schemas.microsoft.com/office/drawing/2014/main" id="{2E5C70CC-311E-C77D-3A34-26CB7EAF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249" y="431677"/>
            <a:ext cx="3266116" cy="3266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4EB08A-273E-C9CF-F862-F28B7285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393" y="3570046"/>
            <a:ext cx="4241244" cy="2850263"/>
          </a:xfrm>
          <a:prstGeom prst="rect">
            <a:avLst/>
          </a:prstGeom>
        </p:spPr>
      </p:pic>
      <p:pic>
        <p:nvPicPr>
          <p:cNvPr id="17" name="Picture 16" descr="A logo with a four leaf clover&#10;&#10;AI-generated content may be incorrect.">
            <a:extLst>
              <a:ext uri="{FF2B5EF4-FFF2-40B4-BE49-F238E27FC236}">
                <a16:creationId xmlns:a16="http://schemas.microsoft.com/office/drawing/2014/main" id="{ABA3C85C-9087-97D3-1EF1-236EB73B7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608" y="2064735"/>
            <a:ext cx="1959341" cy="4369991"/>
          </a:xfrm>
          <a:prstGeom prst="rect">
            <a:avLst/>
          </a:prstGeom>
        </p:spPr>
      </p:pic>
      <p:pic>
        <p:nvPicPr>
          <p:cNvPr id="19" name="Picture 18" descr="A group of boys sitting on the grass&#10;&#10;AI-generated content may be incorrect.">
            <a:extLst>
              <a:ext uri="{FF2B5EF4-FFF2-40B4-BE49-F238E27FC236}">
                <a16:creationId xmlns:a16="http://schemas.microsoft.com/office/drawing/2014/main" id="{3BDBFEF9-B195-EE38-E40F-402D0CCC2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09" y="2064735"/>
            <a:ext cx="4128516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78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2BBAB-4628-42F5-BF78-BE0E59475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Jim Hooper </a:t>
            </a:r>
          </a:p>
          <a:p>
            <a:r>
              <a:rPr lang="en-US" dirty="0">
                <a:solidFill>
                  <a:schemeClr val="bg1"/>
                </a:solidFill>
              </a:rPr>
              <a:t>Camp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14719-D011-4E0B-9362-CD19FF22FE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5722" y="4784437"/>
            <a:ext cx="5920556" cy="1246908"/>
          </a:xfrm>
        </p:spPr>
        <p:txBody>
          <a:bodyPr/>
          <a:lstStyle/>
          <a:p>
            <a:r>
              <a:rPr lang="en-US" sz="2400" dirty="0"/>
              <a:t>(585) 394-3977 </a:t>
            </a:r>
            <a:r>
              <a:rPr lang="en-US" sz="2400" dirty="0" err="1"/>
              <a:t>ext</a:t>
            </a:r>
            <a:r>
              <a:rPr lang="en-US" sz="2400" dirty="0"/>
              <a:t> 435</a:t>
            </a:r>
          </a:p>
          <a:p>
            <a:r>
              <a:rPr lang="en-US" sz="2400" dirty="0">
                <a:hlinkClick r:id="rId2"/>
              </a:rPr>
              <a:t>campbristolhills@cornell.edu</a:t>
            </a:r>
            <a:endParaRPr lang="en-US" sz="2400" dirty="0"/>
          </a:p>
          <a:p>
            <a:r>
              <a:rPr lang="en-US" sz="2400" dirty="0"/>
              <a:t>www.4-hcampbristolhills.org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ADF0-23DD-491B-8755-2E19692F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7209B-EA97-4E46-B935-409525612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A006E-2552-45AA-81E6-9D6D26A503C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1850" y="4942478"/>
            <a:ext cx="10515600" cy="1051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100 years, 4-H Camp Bristol Hills has offered</a:t>
            </a:r>
          </a:p>
          <a:p>
            <a:r>
              <a:rPr lang="en-US" dirty="0">
                <a:solidFill>
                  <a:schemeClr val="bg1"/>
                </a:solidFill>
              </a:rPr>
              <a:t> a variety of summer camp programs for youth 5-16 years of age</a:t>
            </a:r>
          </a:p>
        </p:txBody>
      </p:sp>
    </p:spTree>
    <p:extLst>
      <p:ext uri="{BB962C8B-B14F-4D97-AF65-F5344CB8AC3E}">
        <p14:creationId xmlns:p14="http://schemas.microsoft.com/office/powerpoint/2010/main" val="434389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51AE-252F-4958-A1E9-67C57179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Serve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F389B-861B-485A-AD81-A9172882D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Any child 5-16 years of age.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E0C33-CECE-4322-A29C-AEA87CDB13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7897" y="1125544"/>
            <a:ext cx="4707842" cy="21164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Campers come from all walks of life, and have no eligibility requirements regarding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4-H membership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Ontario County Residency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Financial status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At-Risk status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Any protected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CBD36-E928-427F-BCF4-3FF2B77D4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8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BA9B4B-C586-4B6B-8142-E49AC2D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0E50A-AB9F-4122-B5E0-DE40C6E48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2B1B3-C6FB-4075-BF96-89BEEBC1E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" name="Picture 19" descr="A poster for a camp&#10;&#10;AI-generated content may be incorrect.">
            <a:extLst>
              <a:ext uri="{FF2B5EF4-FFF2-40B4-BE49-F238E27FC236}">
                <a16:creationId xmlns:a16="http://schemas.microsoft.com/office/drawing/2014/main" id="{CF8A6EEC-E724-3AB3-B203-7F09EB37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4" y="1885220"/>
            <a:ext cx="3797545" cy="3797545"/>
          </a:xfrm>
          <a:prstGeom prst="rect">
            <a:avLst/>
          </a:prstGeom>
        </p:spPr>
      </p:pic>
      <p:pic>
        <p:nvPicPr>
          <p:cNvPr id="22" name="Picture 21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EABC2F1B-773A-61CC-7194-E53B2B569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44" y="1879678"/>
            <a:ext cx="3797544" cy="37975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6EBF68-906A-468E-4BEB-E85BD610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52712" y="1855686"/>
            <a:ext cx="3797543" cy="37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4B0B5-DAA5-960B-773B-7B2AA85A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A3E65BF-5B9B-C7A3-A9F9-002917A1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OVERNIGHT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95ADA-BFA6-FB3B-14AD-B8B3226DE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3DCB26-931C-2911-AE3F-204B4C66A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A386E-29B1-6402-5107-0F848FA94E0E}"/>
              </a:ext>
            </a:extLst>
          </p:cNvPr>
          <p:cNvSpPr txBox="1"/>
          <p:nvPr/>
        </p:nvSpPr>
        <p:spPr>
          <a:xfrm>
            <a:off x="7620712" y="6000815"/>
            <a:ext cx="3618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*These programs based on age.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B65BD9-13BA-7ABC-E4CE-80260AB9C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8672" y="1883192"/>
            <a:ext cx="4527656" cy="45276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B9A8B6-234E-06C0-2F57-D488C7AD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3872" y="1883191"/>
            <a:ext cx="4527655" cy="45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1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3187-B840-0B8F-EFD1-6BD003C2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9D4A56C-15E0-61F1-EA69-F15ECA17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OVERNIGHT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5B009-F212-9A6D-1E9D-5F68C1D879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6AE1C-508A-4FF4-F796-12F0153C5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4AD3D-D168-83D7-C59A-DB9B918A4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8774" y="1885220"/>
            <a:ext cx="3797545" cy="3797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CD36E-E64D-BC8F-D8FD-320AEE961E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85744" y="1879678"/>
            <a:ext cx="3797543" cy="3797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0BF10-72BF-484E-89BC-948D18BC90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52712" y="1855686"/>
            <a:ext cx="3797543" cy="37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6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65099-A0CC-E906-CB43-21DC944BC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04E478-C3BE-BEEE-680A-551D2EC8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OVERNIGHT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AFF8D-D807-D5A3-E716-44600796DA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84368-C01B-DE53-06F2-8459B8EC6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177B8-56CB-BFBF-54E0-F39743A56E04}"/>
              </a:ext>
            </a:extLst>
          </p:cNvPr>
          <p:cNvSpPr txBox="1"/>
          <p:nvPr/>
        </p:nvSpPr>
        <p:spPr>
          <a:xfrm>
            <a:off x="7620712" y="6000815"/>
            <a:ext cx="3618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*These programs based on age.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BA0FE3-1EDA-D34C-B405-73A159E26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8672" y="1883192"/>
            <a:ext cx="4527656" cy="45276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6F5800-0BB3-498B-9602-2668FF23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3872" y="1883191"/>
            <a:ext cx="4527655" cy="45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3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9F98-52D3-9E47-8698-D057CA23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CC1AAA-4841-D124-BF43-557CA30E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1191"/>
            <a:ext cx="10515600" cy="1325563"/>
          </a:xfrm>
        </p:spPr>
        <p:txBody>
          <a:bodyPr>
            <a:noAutofit/>
          </a:bodyPr>
          <a:lstStyle/>
          <a:p>
            <a:br>
              <a:rPr lang="en-US" sz="9600" dirty="0"/>
            </a:br>
            <a:endParaRPr lang="en-US" sz="9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D0313-C4F6-0CC5-602D-D6C10923D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82DCA03-209A-517E-25A2-CF829CDC31A3}"/>
              </a:ext>
            </a:extLst>
          </p:cNvPr>
          <p:cNvSpPr txBox="1">
            <a:spLocks/>
          </p:cNvSpPr>
          <p:nvPr/>
        </p:nvSpPr>
        <p:spPr>
          <a:xfrm>
            <a:off x="563479" y="18727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dirty="0"/>
              <a:t>As an </a:t>
            </a:r>
          </a:p>
          <a:p>
            <a:pPr algn="l"/>
            <a:r>
              <a:rPr lang="en-US" sz="6600" dirty="0"/>
              <a:t>Employer…</a:t>
            </a:r>
            <a:br>
              <a:rPr lang="en-US" sz="9600" dirty="0"/>
            </a:br>
            <a:endParaRPr lang="en-US" sz="9600" dirty="0"/>
          </a:p>
        </p:txBody>
      </p:sp>
      <p:pic>
        <p:nvPicPr>
          <p:cNvPr id="6" name="Picture 5" descr="A pyramid of different colored objects&#10;&#10;AI-generated content may be incorrect.">
            <a:extLst>
              <a:ext uri="{FF2B5EF4-FFF2-40B4-BE49-F238E27FC236}">
                <a16:creationId xmlns:a16="http://schemas.microsoft.com/office/drawing/2014/main" id="{A78A1B1A-5624-B9AE-33F1-1CD3B64A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145" y="233377"/>
            <a:ext cx="6647101" cy="63912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C15492-16AC-80CD-9611-728F9AB27B60}"/>
              </a:ext>
            </a:extLst>
          </p:cNvPr>
          <p:cNvGrpSpPr/>
          <p:nvPr/>
        </p:nvGrpSpPr>
        <p:grpSpPr>
          <a:xfrm>
            <a:off x="651850" y="3521798"/>
            <a:ext cx="9214918" cy="2578580"/>
            <a:chOff x="651850" y="3521798"/>
            <a:chExt cx="9214918" cy="25785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2312E0E-33CB-D1DB-B893-20B1BFC25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009" y="3521798"/>
              <a:ext cx="7378575" cy="14082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F90257-BC51-CDBB-0899-D6C094B1C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2126" y="3950024"/>
              <a:ext cx="5124642" cy="21322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 descr="A pyramid of different colored objects&#10;&#10;AI-generated content may be incorrect.">
              <a:extLst>
                <a:ext uri="{FF2B5EF4-FFF2-40B4-BE49-F238E27FC236}">
                  <a16:creationId xmlns:a16="http://schemas.microsoft.com/office/drawing/2014/main" id="{3A87CF97-3442-3A20-D5BF-23364F242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340" t="50484" r="31074" b="40968"/>
            <a:stretch>
              <a:fillRect/>
            </a:stretch>
          </p:blipFill>
          <p:spPr>
            <a:xfrm>
              <a:off x="651850" y="4903437"/>
              <a:ext cx="4162764" cy="1196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9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64AC00"/>
      </a:dk2>
      <a:lt2>
        <a:srgbClr val="339967"/>
      </a:lt2>
      <a:accent1>
        <a:srgbClr val="002E62"/>
      </a:accent1>
      <a:accent2>
        <a:srgbClr val="004CB9"/>
      </a:accent2>
      <a:accent3>
        <a:srgbClr val="339967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1227</TotalTime>
  <Words>598</Words>
  <Application>Microsoft Office PowerPoint</Application>
  <PresentationFormat>Widescreen</PresentationFormat>
  <Paragraphs>131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Franklin Gothic Book</vt:lpstr>
      <vt:lpstr>Gill Sans MT</vt:lpstr>
      <vt:lpstr>Google Sans</vt:lpstr>
      <vt:lpstr>Office Theme</vt:lpstr>
      <vt:lpstr>OPPORTUNITIES</vt:lpstr>
      <vt:lpstr>100 YEARS OF CAMPING EXCELLENCE </vt:lpstr>
      <vt:lpstr>FOUNDATIONS</vt:lpstr>
      <vt:lpstr>Who We Serve</vt:lpstr>
      <vt:lpstr>DAY PROGRAMS</vt:lpstr>
      <vt:lpstr>OVERNIGHT PROGRAMS</vt:lpstr>
      <vt:lpstr>OVERNIGHT PROGRAMS</vt:lpstr>
      <vt:lpstr>OVERNIGHT PROGRAMS</vt:lpstr>
      <vt:lpstr> </vt:lpstr>
      <vt:lpstr> </vt:lpstr>
      <vt:lpstr>AN URGENT NEED:  SWIM LESSONS FOR ALL </vt:lpstr>
      <vt:lpstr>AN URGENT NEED:  SWIM LESSONS FOR ALL </vt:lpstr>
      <vt:lpstr>AN URGENT NEED:  SWIM LESSONS FOR ALL </vt:lpstr>
      <vt:lpstr>AN URGENT NEED:  SWIM LESSONS FOR ALL </vt:lpstr>
      <vt:lpstr>  OPPORTUNITIES to get involved </vt:lpstr>
      <vt:lpstr>SEND A LOVED ONE TO CAMP</vt:lpstr>
      <vt:lpstr>DONATE TO THE HILLTOP FUND</vt:lpstr>
      <vt:lpstr>DONATE TO THE POOL COMPLEX</vt:lpstr>
      <vt:lpstr>VOLUNTEER AT CAMP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Andrew Hooper</dc:creator>
  <cp:lastModifiedBy>James Andrew Hooper</cp:lastModifiedBy>
  <cp:revision>10</cp:revision>
  <dcterms:created xsi:type="dcterms:W3CDTF">2025-02-24T19:41:00Z</dcterms:created>
  <dcterms:modified xsi:type="dcterms:W3CDTF">2025-12-05T18:27:08Z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