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7" r:id="rId5"/>
    <p:sldId id="259" r:id="rId6"/>
    <p:sldId id="260"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7" autoAdjust="0"/>
    <p:restoredTop sz="94660"/>
  </p:normalViewPr>
  <p:slideViewPr>
    <p:cSldViewPr snapToGrid="0">
      <p:cViewPr varScale="1">
        <p:scale>
          <a:sx n="97" d="100"/>
          <a:sy n="97" d="100"/>
        </p:scale>
        <p:origin x="10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hristensen" userId="25420757-c451-4d83-bc19-b7095b7cb7d0" providerId="ADAL" clId="{02A1E1FD-09EF-4A9F-B1B2-9B7AC3367560}"/>
    <pc:docChg chg="modSld">
      <pc:chgData name="Mark Christensen" userId="25420757-c451-4d83-bc19-b7095b7cb7d0" providerId="ADAL" clId="{02A1E1FD-09EF-4A9F-B1B2-9B7AC3367560}" dt="2025-10-21T21:49:13.710" v="0" actId="1076"/>
      <pc:docMkLst>
        <pc:docMk/>
      </pc:docMkLst>
      <pc:sldChg chg="modSp mod">
        <pc:chgData name="Mark Christensen" userId="25420757-c451-4d83-bc19-b7095b7cb7d0" providerId="ADAL" clId="{02A1E1FD-09EF-4A9F-B1B2-9B7AC3367560}" dt="2025-10-21T21:49:13.710" v="0" actId="1076"/>
        <pc:sldMkLst>
          <pc:docMk/>
          <pc:sldMk cId="2524703708" sldId="266"/>
        </pc:sldMkLst>
        <pc:spChg chg="mod">
          <ac:chgData name="Mark Christensen" userId="25420757-c451-4d83-bc19-b7095b7cb7d0" providerId="ADAL" clId="{02A1E1FD-09EF-4A9F-B1B2-9B7AC3367560}" dt="2025-10-21T21:49:13.710" v="0" actId="1076"/>
          <ac:spMkLst>
            <pc:docMk/>
            <pc:sldMk cId="2524703708" sldId="266"/>
            <ac:spMk id="4" creationId="{0C9D635F-176B-CA65-BC76-2B40E2E9CC7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37A7A-56C4-45B6-B016-12E2734FF9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E074BA-9756-44B5-AECC-143253B43FBE}">
      <dgm:prSet/>
      <dgm:spPr/>
      <dgm:t>
        <a:bodyPr/>
        <a:lstStyle/>
        <a:p>
          <a:r>
            <a:rPr lang="en-US"/>
            <a:t>Basic engines</a:t>
          </a:r>
        </a:p>
      </dgm:t>
    </dgm:pt>
    <dgm:pt modelId="{3F4BEEF3-BDB7-4846-80C9-C0EC242CD140}" type="parTrans" cxnId="{083A1C90-F5F3-44E3-A4B4-5168742B11B4}">
      <dgm:prSet/>
      <dgm:spPr/>
      <dgm:t>
        <a:bodyPr/>
        <a:lstStyle/>
        <a:p>
          <a:endParaRPr lang="en-US"/>
        </a:p>
      </dgm:t>
    </dgm:pt>
    <dgm:pt modelId="{61559AB4-B34D-42EF-A41C-915BC40DF934}" type="sibTrans" cxnId="{083A1C90-F5F3-44E3-A4B4-5168742B11B4}">
      <dgm:prSet/>
      <dgm:spPr/>
      <dgm:t>
        <a:bodyPr/>
        <a:lstStyle/>
        <a:p>
          <a:endParaRPr lang="en-US"/>
        </a:p>
      </dgm:t>
    </dgm:pt>
    <dgm:pt modelId="{421C6895-7679-48C5-9438-F6D51337375D}">
      <dgm:prSet/>
      <dgm:spPr/>
      <dgm:t>
        <a:bodyPr/>
        <a:lstStyle/>
        <a:p>
          <a:r>
            <a:rPr lang="en-US"/>
            <a:t>Fuel systems</a:t>
          </a:r>
        </a:p>
      </dgm:t>
    </dgm:pt>
    <dgm:pt modelId="{B79DCB89-4C59-44B2-A410-87B035CF9571}" type="parTrans" cxnId="{040ED6B5-87B7-4D46-AE26-73FE1BABCD9B}">
      <dgm:prSet/>
      <dgm:spPr/>
      <dgm:t>
        <a:bodyPr/>
        <a:lstStyle/>
        <a:p>
          <a:endParaRPr lang="en-US"/>
        </a:p>
      </dgm:t>
    </dgm:pt>
    <dgm:pt modelId="{FA773C6D-3E14-416E-ABFD-48821962322F}" type="sibTrans" cxnId="{040ED6B5-87B7-4D46-AE26-73FE1BABCD9B}">
      <dgm:prSet/>
      <dgm:spPr/>
      <dgm:t>
        <a:bodyPr/>
        <a:lstStyle/>
        <a:p>
          <a:endParaRPr lang="en-US"/>
        </a:p>
      </dgm:t>
    </dgm:pt>
    <dgm:pt modelId="{030DD33D-D2A1-4E29-AB33-2494FA3E3EF2}">
      <dgm:prSet/>
      <dgm:spPr/>
      <dgm:t>
        <a:bodyPr/>
        <a:lstStyle/>
        <a:p>
          <a:r>
            <a:rPr lang="en-US"/>
            <a:t>Ignition systems</a:t>
          </a:r>
        </a:p>
      </dgm:t>
    </dgm:pt>
    <dgm:pt modelId="{9A0BF6D1-4B6D-409C-971E-B32C5C0DD398}" type="parTrans" cxnId="{7D5387F4-B144-48DE-B3F6-953205CB1B44}">
      <dgm:prSet/>
      <dgm:spPr/>
      <dgm:t>
        <a:bodyPr/>
        <a:lstStyle/>
        <a:p>
          <a:endParaRPr lang="en-US"/>
        </a:p>
      </dgm:t>
    </dgm:pt>
    <dgm:pt modelId="{F15320E6-1D51-4293-A7AA-351736BA6E02}" type="sibTrans" cxnId="{7D5387F4-B144-48DE-B3F6-953205CB1B44}">
      <dgm:prSet/>
      <dgm:spPr/>
      <dgm:t>
        <a:bodyPr/>
        <a:lstStyle/>
        <a:p>
          <a:endParaRPr lang="en-US"/>
        </a:p>
      </dgm:t>
    </dgm:pt>
    <dgm:pt modelId="{BAB165F4-D60D-4C67-B78D-2EA0D209C410}">
      <dgm:prSet/>
      <dgm:spPr/>
      <dgm:t>
        <a:bodyPr/>
        <a:lstStyle/>
        <a:p>
          <a:r>
            <a:rPr lang="en-US"/>
            <a:t>Oil and cooling systems.</a:t>
          </a:r>
        </a:p>
      </dgm:t>
    </dgm:pt>
    <dgm:pt modelId="{855852AA-4209-47F2-8EFA-E14BE09CB96A}" type="parTrans" cxnId="{27D55F2C-CF29-456A-BD93-68D9F380F968}">
      <dgm:prSet/>
      <dgm:spPr/>
      <dgm:t>
        <a:bodyPr/>
        <a:lstStyle/>
        <a:p>
          <a:endParaRPr lang="en-US"/>
        </a:p>
      </dgm:t>
    </dgm:pt>
    <dgm:pt modelId="{8D2023E3-D4CF-4407-ACA8-3F32595A1F09}" type="sibTrans" cxnId="{27D55F2C-CF29-456A-BD93-68D9F380F968}">
      <dgm:prSet/>
      <dgm:spPr/>
      <dgm:t>
        <a:bodyPr/>
        <a:lstStyle/>
        <a:p>
          <a:endParaRPr lang="en-US"/>
        </a:p>
      </dgm:t>
    </dgm:pt>
    <dgm:pt modelId="{EB5CA98D-FD7B-4EA0-8686-0FE152E00E12}" type="pres">
      <dgm:prSet presAssocID="{DB537A7A-56C4-45B6-B016-12E2734FF962}" presName="root" presStyleCnt="0">
        <dgm:presLayoutVars>
          <dgm:dir/>
          <dgm:resizeHandles val="exact"/>
        </dgm:presLayoutVars>
      </dgm:prSet>
      <dgm:spPr/>
    </dgm:pt>
    <dgm:pt modelId="{0FE0FA26-3252-45B4-8508-667690EE4247}" type="pres">
      <dgm:prSet presAssocID="{EFE074BA-9756-44B5-AECC-143253B43FBE}" presName="compNode" presStyleCnt="0"/>
      <dgm:spPr/>
    </dgm:pt>
    <dgm:pt modelId="{BE9067B8-84DE-4760-B854-9F7A356DACF3}" type="pres">
      <dgm:prSet presAssocID="{EFE074BA-9756-44B5-AECC-143253B43FBE}" presName="bgRect" presStyleLbl="bgShp" presStyleIdx="0" presStyleCnt="4"/>
      <dgm:spPr/>
    </dgm:pt>
    <dgm:pt modelId="{7AE586AF-FE59-4B96-9D79-1AF4BFE77F4E}" type="pres">
      <dgm:prSet presAssocID="{EFE074BA-9756-44B5-AECC-143253B43F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409B87CA-47FB-4781-8A0B-084520D9D7B6}" type="pres">
      <dgm:prSet presAssocID="{EFE074BA-9756-44B5-AECC-143253B43FBE}" presName="spaceRect" presStyleCnt="0"/>
      <dgm:spPr/>
    </dgm:pt>
    <dgm:pt modelId="{5656621B-C24A-40E0-9FBF-8B97BD948946}" type="pres">
      <dgm:prSet presAssocID="{EFE074BA-9756-44B5-AECC-143253B43FBE}" presName="parTx" presStyleLbl="revTx" presStyleIdx="0" presStyleCnt="4">
        <dgm:presLayoutVars>
          <dgm:chMax val="0"/>
          <dgm:chPref val="0"/>
        </dgm:presLayoutVars>
      </dgm:prSet>
      <dgm:spPr/>
    </dgm:pt>
    <dgm:pt modelId="{C09E2815-535D-47C1-9C31-65D8635B252A}" type="pres">
      <dgm:prSet presAssocID="{61559AB4-B34D-42EF-A41C-915BC40DF934}" presName="sibTrans" presStyleCnt="0"/>
      <dgm:spPr/>
    </dgm:pt>
    <dgm:pt modelId="{DAE220B5-A151-4AEA-9F2C-BC21B7EF9405}" type="pres">
      <dgm:prSet presAssocID="{421C6895-7679-48C5-9438-F6D51337375D}" presName="compNode" presStyleCnt="0"/>
      <dgm:spPr/>
    </dgm:pt>
    <dgm:pt modelId="{4C1133E5-4591-44F3-BC5A-29E7911E28AD}" type="pres">
      <dgm:prSet presAssocID="{421C6895-7679-48C5-9438-F6D51337375D}" presName="bgRect" presStyleLbl="bgShp" presStyleIdx="1" presStyleCnt="4"/>
      <dgm:spPr/>
    </dgm:pt>
    <dgm:pt modelId="{8BA53582-88BC-42EF-A8BB-EF929C12439A}" type="pres">
      <dgm:prSet presAssocID="{421C6895-7679-48C5-9438-F6D51337375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E6C6958B-BF1B-40EB-A58B-3725F148CAB9}" type="pres">
      <dgm:prSet presAssocID="{421C6895-7679-48C5-9438-F6D51337375D}" presName="spaceRect" presStyleCnt="0"/>
      <dgm:spPr/>
    </dgm:pt>
    <dgm:pt modelId="{AEA280EF-1EB0-4507-BAED-2370BE6DEB2C}" type="pres">
      <dgm:prSet presAssocID="{421C6895-7679-48C5-9438-F6D51337375D}" presName="parTx" presStyleLbl="revTx" presStyleIdx="1" presStyleCnt="4">
        <dgm:presLayoutVars>
          <dgm:chMax val="0"/>
          <dgm:chPref val="0"/>
        </dgm:presLayoutVars>
      </dgm:prSet>
      <dgm:spPr/>
    </dgm:pt>
    <dgm:pt modelId="{0E293231-6165-4B50-BC21-99C5A66ADDF5}" type="pres">
      <dgm:prSet presAssocID="{FA773C6D-3E14-416E-ABFD-48821962322F}" presName="sibTrans" presStyleCnt="0"/>
      <dgm:spPr/>
    </dgm:pt>
    <dgm:pt modelId="{D48C808C-734A-404D-8E8C-C25D14556517}" type="pres">
      <dgm:prSet presAssocID="{030DD33D-D2A1-4E29-AB33-2494FA3E3EF2}" presName="compNode" presStyleCnt="0"/>
      <dgm:spPr/>
    </dgm:pt>
    <dgm:pt modelId="{9C2D903B-A17D-411F-9E48-5E04696AB145}" type="pres">
      <dgm:prSet presAssocID="{030DD33D-D2A1-4E29-AB33-2494FA3E3EF2}" presName="bgRect" presStyleLbl="bgShp" presStyleIdx="2" presStyleCnt="4"/>
      <dgm:spPr/>
    </dgm:pt>
    <dgm:pt modelId="{1F2D9461-8920-436C-B88C-8EE768E42B20}" type="pres">
      <dgm:prSet presAssocID="{030DD33D-D2A1-4E29-AB33-2494FA3E3E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
        </a:ext>
      </dgm:extLst>
    </dgm:pt>
    <dgm:pt modelId="{CACF7404-EB16-40D1-8444-A9D614428BB9}" type="pres">
      <dgm:prSet presAssocID="{030DD33D-D2A1-4E29-AB33-2494FA3E3EF2}" presName="spaceRect" presStyleCnt="0"/>
      <dgm:spPr/>
    </dgm:pt>
    <dgm:pt modelId="{25DDFA12-3CAB-40D9-81C1-0039F2D4A7C2}" type="pres">
      <dgm:prSet presAssocID="{030DD33D-D2A1-4E29-AB33-2494FA3E3EF2}" presName="parTx" presStyleLbl="revTx" presStyleIdx="2" presStyleCnt="4">
        <dgm:presLayoutVars>
          <dgm:chMax val="0"/>
          <dgm:chPref val="0"/>
        </dgm:presLayoutVars>
      </dgm:prSet>
      <dgm:spPr/>
    </dgm:pt>
    <dgm:pt modelId="{AED1C56E-FA42-4183-978A-269BB26EDBFD}" type="pres">
      <dgm:prSet presAssocID="{F15320E6-1D51-4293-A7AA-351736BA6E02}" presName="sibTrans" presStyleCnt="0"/>
      <dgm:spPr/>
    </dgm:pt>
    <dgm:pt modelId="{F9F77ABE-611F-4251-A555-B827BB13BEC1}" type="pres">
      <dgm:prSet presAssocID="{BAB165F4-D60D-4C67-B78D-2EA0D209C410}" presName="compNode" presStyleCnt="0"/>
      <dgm:spPr/>
    </dgm:pt>
    <dgm:pt modelId="{6559F9FD-CEE7-4E81-93D0-1FACF1EF21E5}" type="pres">
      <dgm:prSet presAssocID="{BAB165F4-D60D-4C67-B78D-2EA0D209C410}" presName="bgRect" presStyleLbl="bgShp" presStyleIdx="3" presStyleCnt="4"/>
      <dgm:spPr/>
    </dgm:pt>
    <dgm:pt modelId="{2B204367-59C9-4C96-A227-AC4444CF6355}" type="pres">
      <dgm:prSet presAssocID="{BAB165F4-D60D-4C67-B78D-2EA0D209C41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aker"/>
        </a:ext>
      </dgm:extLst>
    </dgm:pt>
    <dgm:pt modelId="{D549D0F0-A123-488D-862E-CE597E2C2CA0}" type="pres">
      <dgm:prSet presAssocID="{BAB165F4-D60D-4C67-B78D-2EA0D209C410}" presName="spaceRect" presStyleCnt="0"/>
      <dgm:spPr/>
    </dgm:pt>
    <dgm:pt modelId="{EAB7CDCD-FA3C-46A6-9062-82704917A897}" type="pres">
      <dgm:prSet presAssocID="{BAB165F4-D60D-4C67-B78D-2EA0D209C410}" presName="parTx" presStyleLbl="revTx" presStyleIdx="3" presStyleCnt="4">
        <dgm:presLayoutVars>
          <dgm:chMax val="0"/>
          <dgm:chPref val="0"/>
        </dgm:presLayoutVars>
      </dgm:prSet>
      <dgm:spPr/>
    </dgm:pt>
  </dgm:ptLst>
  <dgm:cxnLst>
    <dgm:cxn modelId="{C66DF118-40B1-494C-9C0D-B0E9C07D85CD}" type="presOf" srcId="{BAB165F4-D60D-4C67-B78D-2EA0D209C410}" destId="{EAB7CDCD-FA3C-46A6-9062-82704917A897}" srcOrd="0" destOrd="0" presId="urn:microsoft.com/office/officeart/2018/2/layout/IconVerticalSolidList"/>
    <dgm:cxn modelId="{27D55F2C-CF29-456A-BD93-68D9F380F968}" srcId="{DB537A7A-56C4-45B6-B016-12E2734FF962}" destId="{BAB165F4-D60D-4C67-B78D-2EA0D209C410}" srcOrd="3" destOrd="0" parTransId="{855852AA-4209-47F2-8EFA-E14BE09CB96A}" sibTransId="{8D2023E3-D4CF-4407-ACA8-3F32595A1F09}"/>
    <dgm:cxn modelId="{34123F72-91A8-4559-8321-7C40CF17EA47}" type="presOf" srcId="{EFE074BA-9756-44B5-AECC-143253B43FBE}" destId="{5656621B-C24A-40E0-9FBF-8B97BD948946}" srcOrd="0" destOrd="0" presId="urn:microsoft.com/office/officeart/2018/2/layout/IconVerticalSolidList"/>
    <dgm:cxn modelId="{083A1C90-F5F3-44E3-A4B4-5168742B11B4}" srcId="{DB537A7A-56C4-45B6-B016-12E2734FF962}" destId="{EFE074BA-9756-44B5-AECC-143253B43FBE}" srcOrd="0" destOrd="0" parTransId="{3F4BEEF3-BDB7-4846-80C9-C0EC242CD140}" sibTransId="{61559AB4-B34D-42EF-A41C-915BC40DF934}"/>
    <dgm:cxn modelId="{260268A0-6BDB-425C-8C52-BFE37657E7CE}" type="presOf" srcId="{030DD33D-D2A1-4E29-AB33-2494FA3E3EF2}" destId="{25DDFA12-3CAB-40D9-81C1-0039F2D4A7C2}" srcOrd="0" destOrd="0" presId="urn:microsoft.com/office/officeart/2018/2/layout/IconVerticalSolidList"/>
    <dgm:cxn modelId="{EC14B1B1-BEBB-45DC-8A62-7749C5ACE72B}" type="presOf" srcId="{421C6895-7679-48C5-9438-F6D51337375D}" destId="{AEA280EF-1EB0-4507-BAED-2370BE6DEB2C}" srcOrd="0" destOrd="0" presId="urn:microsoft.com/office/officeart/2018/2/layout/IconVerticalSolidList"/>
    <dgm:cxn modelId="{040ED6B5-87B7-4D46-AE26-73FE1BABCD9B}" srcId="{DB537A7A-56C4-45B6-B016-12E2734FF962}" destId="{421C6895-7679-48C5-9438-F6D51337375D}" srcOrd="1" destOrd="0" parTransId="{B79DCB89-4C59-44B2-A410-87B035CF9571}" sibTransId="{FA773C6D-3E14-416E-ABFD-48821962322F}"/>
    <dgm:cxn modelId="{57C925E4-ED0E-4B7C-86CF-B5744C50CF7B}" type="presOf" srcId="{DB537A7A-56C4-45B6-B016-12E2734FF962}" destId="{EB5CA98D-FD7B-4EA0-8686-0FE152E00E12}" srcOrd="0" destOrd="0" presId="urn:microsoft.com/office/officeart/2018/2/layout/IconVerticalSolidList"/>
    <dgm:cxn modelId="{7D5387F4-B144-48DE-B3F6-953205CB1B44}" srcId="{DB537A7A-56C4-45B6-B016-12E2734FF962}" destId="{030DD33D-D2A1-4E29-AB33-2494FA3E3EF2}" srcOrd="2" destOrd="0" parTransId="{9A0BF6D1-4B6D-409C-971E-B32C5C0DD398}" sibTransId="{F15320E6-1D51-4293-A7AA-351736BA6E02}"/>
    <dgm:cxn modelId="{1A713189-436C-4423-A8B4-714A1698C249}" type="presParOf" srcId="{EB5CA98D-FD7B-4EA0-8686-0FE152E00E12}" destId="{0FE0FA26-3252-45B4-8508-667690EE4247}" srcOrd="0" destOrd="0" presId="urn:microsoft.com/office/officeart/2018/2/layout/IconVerticalSolidList"/>
    <dgm:cxn modelId="{4E2AA950-6B24-4152-A8F9-97E9C02AA87E}" type="presParOf" srcId="{0FE0FA26-3252-45B4-8508-667690EE4247}" destId="{BE9067B8-84DE-4760-B854-9F7A356DACF3}" srcOrd="0" destOrd="0" presId="urn:microsoft.com/office/officeart/2018/2/layout/IconVerticalSolidList"/>
    <dgm:cxn modelId="{760BA1C3-8DE0-4BF2-B31E-0FDD92439E6F}" type="presParOf" srcId="{0FE0FA26-3252-45B4-8508-667690EE4247}" destId="{7AE586AF-FE59-4B96-9D79-1AF4BFE77F4E}" srcOrd="1" destOrd="0" presId="urn:microsoft.com/office/officeart/2018/2/layout/IconVerticalSolidList"/>
    <dgm:cxn modelId="{9F70876D-77E2-4F17-8D06-A57872517D35}" type="presParOf" srcId="{0FE0FA26-3252-45B4-8508-667690EE4247}" destId="{409B87CA-47FB-4781-8A0B-084520D9D7B6}" srcOrd="2" destOrd="0" presId="urn:microsoft.com/office/officeart/2018/2/layout/IconVerticalSolidList"/>
    <dgm:cxn modelId="{10A0BAD1-BA27-4E03-A98A-C4981C78A8DF}" type="presParOf" srcId="{0FE0FA26-3252-45B4-8508-667690EE4247}" destId="{5656621B-C24A-40E0-9FBF-8B97BD948946}" srcOrd="3" destOrd="0" presId="urn:microsoft.com/office/officeart/2018/2/layout/IconVerticalSolidList"/>
    <dgm:cxn modelId="{DA675C28-A1ED-401E-B0DD-F07BE23A1FBC}" type="presParOf" srcId="{EB5CA98D-FD7B-4EA0-8686-0FE152E00E12}" destId="{C09E2815-535D-47C1-9C31-65D8635B252A}" srcOrd="1" destOrd="0" presId="urn:microsoft.com/office/officeart/2018/2/layout/IconVerticalSolidList"/>
    <dgm:cxn modelId="{EE06C6AB-12C0-4548-8AC2-9AF75CA50CFE}" type="presParOf" srcId="{EB5CA98D-FD7B-4EA0-8686-0FE152E00E12}" destId="{DAE220B5-A151-4AEA-9F2C-BC21B7EF9405}" srcOrd="2" destOrd="0" presId="urn:microsoft.com/office/officeart/2018/2/layout/IconVerticalSolidList"/>
    <dgm:cxn modelId="{19CC16A8-50B9-48AE-8E25-92FCEFDBE759}" type="presParOf" srcId="{DAE220B5-A151-4AEA-9F2C-BC21B7EF9405}" destId="{4C1133E5-4591-44F3-BC5A-29E7911E28AD}" srcOrd="0" destOrd="0" presId="urn:microsoft.com/office/officeart/2018/2/layout/IconVerticalSolidList"/>
    <dgm:cxn modelId="{09D961BA-7CA0-4A04-8A5A-8FBFB4C4EFA5}" type="presParOf" srcId="{DAE220B5-A151-4AEA-9F2C-BC21B7EF9405}" destId="{8BA53582-88BC-42EF-A8BB-EF929C12439A}" srcOrd="1" destOrd="0" presId="urn:microsoft.com/office/officeart/2018/2/layout/IconVerticalSolidList"/>
    <dgm:cxn modelId="{A45394E2-07F0-4C9A-ABFA-050C86879512}" type="presParOf" srcId="{DAE220B5-A151-4AEA-9F2C-BC21B7EF9405}" destId="{E6C6958B-BF1B-40EB-A58B-3725F148CAB9}" srcOrd="2" destOrd="0" presId="urn:microsoft.com/office/officeart/2018/2/layout/IconVerticalSolidList"/>
    <dgm:cxn modelId="{863A5D3A-15E6-455C-BABC-192AB055487C}" type="presParOf" srcId="{DAE220B5-A151-4AEA-9F2C-BC21B7EF9405}" destId="{AEA280EF-1EB0-4507-BAED-2370BE6DEB2C}" srcOrd="3" destOrd="0" presId="urn:microsoft.com/office/officeart/2018/2/layout/IconVerticalSolidList"/>
    <dgm:cxn modelId="{EFDFB250-A442-4723-94C2-226BA53F059B}" type="presParOf" srcId="{EB5CA98D-FD7B-4EA0-8686-0FE152E00E12}" destId="{0E293231-6165-4B50-BC21-99C5A66ADDF5}" srcOrd="3" destOrd="0" presId="urn:microsoft.com/office/officeart/2018/2/layout/IconVerticalSolidList"/>
    <dgm:cxn modelId="{20A130DD-55EF-4D36-944B-4E6BB3523CC9}" type="presParOf" srcId="{EB5CA98D-FD7B-4EA0-8686-0FE152E00E12}" destId="{D48C808C-734A-404D-8E8C-C25D14556517}" srcOrd="4" destOrd="0" presId="urn:microsoft.com/office/officeart/2018/2/layout/IconVerticalSolidList"/>
    <dgm:cxn modelId="{2B72C771-3EE4-4695-9C57-A8991CF8FAE9}" type="presParOf" srcId="{D48C808C-734A-404D-8E8C-C25D14556517}" destId="{9C2D903B-A17D-411F-9E48-5E04696AB145}" srcOrd="0" destOrd="0" presId="urn:microsoft.com/office/officeart/2018/2/layout/IconVerticalSolidList"/>
    <dgm:cxn modelId="{30CD31DB-EC58-473C-8061-FD9D416C8597}" type="presParOf" srcId="{D48C808C-734A-404D-8E8C-C25D14556517}" destId="{1F2D9461-8920-436C-B88C-8EE768E42B20}" srcOrd="1" destOrd="0" presId="urn:microsoft.com/office/officeart/2018/2/layout/IconVerticalSolidList"/>
    <dgm:cxn modelId="{6AF36685-0C4C-4B36-A1A6-46F6A29667E5}" type="presParOf" srcId="{D48C808C-734A-404D-8E8C-C25D14556517}" destId="{CACF7404-EB16-40D1-8444-A9D614428BB9}" srcOrd="2" destOrd="0" presId="urn:microsoft.com/office/officeart/2018/2/layout/IconVerticalSolidList"/>
    <dgm:cxn modelId="{8901999D-75D3-48C8-85D2-DB9711D0D1FC}" type="presParOf" srcId="{D48C808C-734A-404D-8E8C-C25D14556517}" destId="{25DDFA12-3CAB-40D9-81C1-0039F2D4A7C2}" srcOrd="3" destOrd="0" presId="urn:microsoft.com/office/officeart/2018/2/layout/IconVerticalSolidList"/>
    <dgm:cxn modelId="{C076764A-C7D8-4DCE-A9FD-3E8657C686C9}" type="presParOf" srcId="{EB5CA98D-FD7B-4EA0-8686-0FE152E00E12}" destId="{AED1C56E-FA42-4183-978A-269BB26EDBFD}" srcOrd="5" destOrd="0" presId="urn:microsoft.com/office/officeart/2018/2/layout/IconVerticalSolidList"/>
    <dgm:cxn modelId="{F088DE2A-982B-4AD1-B7E6-DB9C20AF1861}" type="presParOf" srcId="{EB5CA98D-FD7B-4EA0-8686-0FE152E00E12}" destId="{F9F77ABE-611F-4251-A555-B827BB13BEC1}" srcOrd="6" destOrd="0" presId="urn:microsoft.com/office/officeart/2018/2/layout/IconVerticalSolidList"/>
    <dgm:cxn modelId="{550F9B0E-07D6-4EDD-BD4C-3C239C1163FE}" type="presParOf" srcId="{F9F77ABE-611F-4251-A555-B827BB13BEC1}" destId="{6559F9FD-CEE7-4E81-93D0-1FACF1EF21E5}" srcOrd="0" destOrd="0" presId="urn:microsoft.com/office/officeart/2018/2/layout/IconVerticalSolidList"/>
    <dgm:cxn modelId="{0279BEA2-84CD-40DA-AA98-2B8A7381764D}" type="presParOf" srcId="{F9F77ABE-611F-4251-A555-B827BB13BEC1}" destId="{2B204367-59C9-4C96-A227-AC4444CF6355}" srcOrd="1" destOrd="0" presId="urn:microsoft.com/office/officeart/2018/2/layout/IconVerticalSolidList"/>
    <dgm:cxn modelId="{ADC4C458-DED5-4D83-AA7A-63B549909970}" type="presParOf" srcId="{F9F77ABE-611F-4251-A555-B827BB13BEC1}" destId="{D549D0F0-A123-488D-862E-CE597E2C2CA0}" srcOrd="2" destOrd="0" presId="urn:microsoft.com/office/officeart/2018/2/layout/IconVerticalSolidList"/>
    <dgm:cxn modelId="{1BF14889-D6F5-453B-AEBE-121E4FED5754}" type="presParOf" srcId="{F9F77ABE-611F-4251-A555-B827BB13BEC1}" destId="{EAB7CDCD-FA3C-46A6-9062-82704917A8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067B8-84DE-4760-B854-9F7A356DACF3}">
      <dsp:nvSpPr>
        <dsp:cNvPr id="0" name=""/>
        <dsp:cNvSpPr/>
      </dsp:nvSpPr>
      <dsp:spPr>
        <a:xfrm>
          <a:off x="0" y="1979"/>
          <a:ext cx="6190459" cy="10031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586AF-FE59-4B96-9D79-1AF4BFE77F4E}">
      <dsp:nvSpPr>
        <dsp:cNvPr id="0" name=""/>
        <dsp:cNvSpPr/>
      </dsp:nvSpPr>
      <dsp:spPr>
        <a:xfrm>
          <a:off x="303439" y="227678"/>
          <a:ext cx="551708" cy="551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56621B-C24A-40E0-9FBF-8B97BD948946}">
      <dsp:nvSpPr>
        <dsp:cNvPr id="0" name=""/>
        <dsp:cNvSpPr/>
      </dsp:nvSpPr>
      <dsp:spPr>
        <a:xfrm>
          <a:off x="1158587" y="1979"/>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977900">
            <a:lnSpc>
              <a:spcPct val="90000"/>
            </a:lnSpc>
            <a:spcBef>
              <a:spcPct val="0"/>
            </a:spcBef>
            <a:spcAft>
              <a:spcPct val="35000"/>
            </a:spcAft>
            <a:buNone/>
          </a:pPr>
          <a:r>
            <a:rPr lang="en-US" sz="2200" kern="1200"/>
            <a:t>Basic engines</a:t>
          </a:r>
        </a:p>
      </dsp:txBody>
      <dsp:txXfrm>
        <a:off x="1158587" y="1979"/>
        <a:ext cx="5031871" cy="1003106"/>
      </dsp:txXfrm>
    </dsp:sp>
    <dsp:sp modelId="{4C1133E5-4591-44F3-BC5A-29E7911E28AD}">
      <dsp:nvSpPr>
        <dsp:cNvPr id="0" name=""/>
        <dsp:cNvSpPr/>
      </dsp:nvSpPr>
      <dsp:spPr>
        <a:xfrm>
          <a:off x="0" y="1255861"/>
          <a:ext cx="6190459" cy="10031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53582-88BC-42EF-A8BB-EF929C12439A}">
      <dsp:nvSpPr>
        <dsp:cNvPr id="0" name=""/>
        <dsp:cNvSpPr/>
      </dsp:nvSpPr>
      <dsp:spPr>
        <a:xfrm>
          <a:off x="303439" y="1481560"/>
          <a:ext cx="551708" cy="551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A280EF-1EB0-4507-BAED-2370BE6DEB2C}">
      <dsp:nvSpPr>
        <dsp:cNvPr id="0" name=""/>
        <dsp:cNvSpPr/>
      </dsp:nvSpPr>
      <dsp:spPr>
        <a:xfrm>
          <a:off x="1158587" y="1255861"/>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977900">
            <a:lnSpc>
              <a:spcPct val="90000"/>
            </a:lnSpc>
            <a:spcBef>
              <a:spcPct val="0"/>
            </a:spcBef>
            <a:spcAft>
              <a:spcPct val="35000"/>
            </a:spcAft>
            <a:buNone/>
          </a:pPr>
          <a:r>
            <a:rPr lang="en-US" sz="2200" kern="1200"/>
            <a:t>Fuel systems</a:t>
          </a:r>
        </a:p>
      </dsp:txBody>
      <dsp:txXfrm>
        <a:off x="1158587" y="1255861"/>
        <a:ext cx="5031871" cy="1003106"/>
      </dsp:txXfrm>
    </dsp:sp>
    <dsp:sp modelId="{9C2D903B-A17D-411F-9E48-5E04696AB145}">
      <dsp:nvSpPr>
        <dsp:cNvPr id="0" name=""/>
        <dsp:cNvSpPr/>
      </dsp:nvSpPr>
      <dsp:spPr>
        <a:xfrm>
          <a:off x="0" y="2509744"/>
          <a:ext cx="6190459" cy="10031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D9461-8920-436C-B88C-8EE768E42B20}">
      <dsp:nvSpPr>
        <dsp:cNvPr id="0" name=""/>
        <dsp:cNvSpPr/>
      </dsp:nvSpPr>
      <dsp:spPr>
        <a:xfrm>
          <a:off x="303439" y="2735443"/>
          <a:ext cx="551708" cy="551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DDFA12-3CAB-40D9-81C1-0039F2D4A7C2}">
      <dsp:nvSpPr>
        <dsp:cNvPr id="0" name=""/>
        <dsp:cNvSpPr/>
      </dsp:nvSpPr>
      <dsp:spPr>
        <a:xfrm>
          <a:off x="1158587" y="2509744"/>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977900">
            <a:lnSpc>
              <a:spcPct val="90000"/>
            </a:lnSpc>
            <a:spcBef>
              <a:spcPct val="0"/>
            </a:spcBef>
            <a:spcAft>
              <a:spcPct val="35000"/>
            </a:spcAft>
            <a:buNone/>
          </a:pPr>
          <a:r>
            <a:rPr lang="en-US" sz="2200" kern="1200"/>
            <a:t>Ignition systems</a:t>
          </a:r>
        </a:p>
      </dsp:txBody>
      <dsp:txXfrm>
        <a:off x="1158587" y="2509744"/>
        <a:ext cx="5031871" cy="1003106"/>
      </dsp:txXfrm>
    </dsp:sp>
    <dsp:sp modelId="{6559F9FD-CEE7-4E81-93D0-1FACF1EF21E5}">
      <dsp:nvSpPr>
        <dsp:cNvPr id="0" name=""/>
        <dsp:cNvSpPr/>
      </dsp:nvSpPr>
      <dsp:spPr>
        <a:xfrm>
          <a:off x="0" y="3763627"/>
          <a:ext cx="6190459" cy="10031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04367-59C9-4C96-A227-AC4444CF6355}">
      <dsp:nvSpPr>
        <dsp:cNvPr id="0" name=""/>
        <dsp:cNvSpPr/>
      </dsp:nvSpPr>
      <dsp:spPr>
        <a:xfrm>
          <a:off x="303439" y="3989326"/>
          <a:ext cx="551708" cy="551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B7CDCD-FA3C-46A6-9062-82704917A897}">
      <dsp:nvSpPr>
        <dsp:cNvPr id="0" name=""/>
        <dsp:cNvSpPr/>
      </dsp:nvSpPr>
      <dsp:spPr>
        <a:xfrm>
          <a:off x="1158587" y="3763627"/>
          <a:ext cx="5031871"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162" tIns="106162" rIns="106162" bIns="106162" numCol="1" spcCol="1270" anchor="ctr" anchorCtr="0">
          <a:noAutofit/>
        </a:bodyPr>
        <a:lstStyle/>
        <a:p>
          <a:pPr marL="0" lvl="0" indent="0" algn="l" defTabSz="977900">
            <a:lnSpc>
              <a:spcPct val="90000"/>
            </a:lnSpc>
            <a:spcBef>
              <a:spcPct val="0"/>
            </a:spcBef>
            <a:spcAft>
              <a:spcPct val="35000"/>
            </a:spcAft>
            <a:buNone/>
          </a:pPr>
          <a:r>
            <a:rPr lang="en-US" sz="2200" kern="1200"/>
            <a:t>Oil and cooling systems.</a:t>
          </a:r>
        </a:p>
      </dsp:txBody>
      <dsp:txXfrm>
        <a:off x="1158587" y="3763627"/>
        <a:ext cx="5031871" cy="10031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21:33:16.9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2459 0 0,'-2459'0'0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21:33:27.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0,'2595'28'0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9T21:33:29.2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21:33:45.5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0,'2871'0'0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21:33:55.4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6504 0,'0'-6503'0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21:34:34.4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6255 0,'0'-6255'0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10/21/2025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flY5uS-nnw&amp;t=197s" TargetMode="External"/><Relationship Id="rId2" Type="http://schemas.openxmlformats.org/officeDocument/2006/relationships/hyperlink" Target="https://www.youtube.com/watch?v=jdW1t8r8qY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C51F47A-53B4-4B71-9053-C59CBA22B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C1ED4-DC00-B96E-C4DB-CC8296C401F7}"/>
              </a:ext>
            </a:extLst>
          </p:cNvPr>
          <p:cNvSpPr>
            <a:spLocks noGrp="1"/>
          </p:cNvSpPr>
          <p:nvPr>
            <p:ph type="ctrTitle"/>
          </p:nvPr>
        </p:nvSpPr>
        <p:spPr>
          <a:xfrm>
            <a:off x="7532710" y="628617"/>
            <a:ext cx="3971902" cy="3028983"/>
          </a:xfrm>
        </p:spPr>
        <p:txBody>
          <a:bodyPr>
            <a:normAutofit/>
          </a:bodyPr>
          <a:lstStyle/>
          <a:p>
            <a:r>
              <a:rPr lang="en-US" sz="4400"/>
              <a:t>Lesson 5 Diagnostics </a:t>
            </a:r>
          </a:p>
        </p:txBody>
      </p:sp>
      <p:sp>
        <p:nvSpPr>
          <p:cNvPr id="3" name="Subtitle 2">
            <a:extLst>
              <a:ext uri="{FF2B5EF4-FFF2-40B4-BE49-F238E27FC236}">
                <a16:creationId xmlns:a16="http://schemas.microsoft.com/office/drawing/2014/main" id="{C5AD9E05-EC5D-5C3F-0C25-F7FAEA8E4CD2}"/>
              </a:ext>
            </a:extLst>
          </p:cNvPr>
          <p:cNvSpPr>
            <a:spLocks noGrp="1"/>
          </p:cNvSpPr>
          <p:nvPr>
            <p:ph type="subTitle" idx="1"/>
          </p:nvPr>
        </p:nvSpPr>
        <p:spPr>
          <a:xfrm>
            <a:off x="7532709" y="3843868"/>
            <a:ext cx="2827315" cy="1564744"/>
          </a:xfrm>
        </p:spPr>
        <p:txBody>
          <a:bodyPr>
            <a:normAutofit/>
          </a:bodyPr>
          <a:lstStyle/>
          <a:p>
            <a:r>
              <a:rPr lang="en-US" dirty="0"/>
              <a:t>Bringing it ALL together!!!</a:t>
            </a:r>
          </a:p>
        </p:txBody>
      </p:sp>
      <p:sp>
        <p:nvSpPr>
          <p:cNvPr id="16" name="Snip Diagonal Corner Rectangle 6">
            <a:extLst>
              <a:ext uri="{FF2B5EF4-FFF2-40B4-BE49-F238E27FC236}">
                <a16:creationId xmlns:a16="http://schemas.microsoft.com/office/drawing/2014/main" id="{63FFABBA-EBCC-4060-B48C-CDDBC75AC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65392" cy="5266944"/>
          </a:xfrm>
          <a:prstGeom prst="snip2DiagRect">
            <a:avLst>
              <a:gd name="adj1" fmla="val 11559"/>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0B7A9FE-C6B9-5D5F-681D-3D92B4D09B11}"/>
              </a:ext>
            </a:extLst>
          </p:cNvPr>
          <p:cNvPicPr>
            <a:picLocks noChangeAspect="1"/>
          </p:cNvPicPr>
          <p:nvPr/>
        </p:nvPicPr>
        <p:blipFill>
          <a:blip r:embed="rId2"/>
          <a:srcRect l="10917" r="8198" b="-2"/>
          <a:stretch>
            <a:fillRect/>
          </a:stretch>
        </p:blipFill>
        <p:spPr>
          <a:xfrm>
            <a:off x="795899" y="786117"/>
            <a:ext cx="3310128" cy="4956049"/>
          </a:xfrm>
          <a:custGeom>
            <a:avLst/>
            <a:gdLst/>
            <a:ahLst/>
            <a:cxnLst/>
            <a:rect l="l" t="t" r="r" b="b"/>
            <a:pathLst>
              <a:path w="3310128" h="4956049">
                <a:moveTo>
                  <a:pt x="525111" y="0"/>
                </a:moveTo>
                <a:lnTo>
                  <a:pt x="3310128" y="0"/>
                </a:lnTo>
                <a:lnTo>
                  <a:pt x="3310128" y="4956049"/>
                </a:lnTo>
                <a:lnTo>
                  <a:pt x="0" y="4956049"/>
                </a:lnTo>
                <a:lnTo>
                  <a:pt x="0" y="523557"/>
                </a:lnTo>
                <a:close/>
              </a:path>
            </a:pathLst>
          </a:custGeom>
        </p:spPr>
      </p:pic>
      <p:pic>
        <p:nvPicPr>
          <p:cNvPr id="7" name="Picture 6">
            <a:extLst>
              <a:ext uri="{FF2B5EF4-FFF2-40B4-BE49-F238E27FC236}">
                <a16:creationId xmlns:a16="http://schemas.microsoft.com/office/drawing/2014/main" id="{866BB182-8DD4-2B7D-DAF3-81074A7EF103}"/>
              </a:ext>
            </a:extLst>
          </p:cNvPr>
          <p:cNvPicPr>
            <a:picLocks noChangeAspect="1"/>
          </p:cNvPicPr>
          <p:nvPr/>
        </p:nvPicPr>
        <p:blipFill>
          <a:blip r:embed="rId3"/>
          <a:srcRect l="6990" r="768" b="1"/>
          <a:stretch>
            <a:fillRect/>
          </a:stretch>
        </p:blipFill>
        <p:spPr>
          <a:xfrm>
            <a:off x="4241659" y="786612"/>
            <a:ext cx="2796040" cy="2258221"/>
          </a:xfrm>
          <a:prstGeom prst="rect">
            <a:avLst/>
          </a:prstGeom>
        </p:spPr>
      </p:pic>
      <p:pic>
        <p:nvPicPr>
          <p:cNvPr id="5" name="Picture 4">
            <a:extLst>
              <a:ext uri="{FF2B5EF4-FFF2-40B4-BE49-F238E27FC236}">
                <a16:creationId xmlns:a16="http://schemas.microsoft.com/office/drawing/2014/main" id="{182FB83E-FB70-EA99-D3BB-F1BF8CEBEE0A}"/>
              </a:ext>
            </a:extLst>
          </p:cNvPr>
          <p:cNvPicPr>
            <a:picLocks noChangeAspect="1"/>
          </p:cNvPicPr>
          <p:nvPr/>
        </p:nvPicPr>
        <p:blipFill>
          <a:blip r:embed="rId4"/>
          <a:srcRect r="-4" b="17342"/>
          <a:stretch>
            <a:fillRect/>
          </a:stretch>
        </p:blipFill>
        <p:spPr>
          <a:xfrm>
            <a:off x="4241658" y="3190339"/>
            <a:ext cx="2794018" cy="2551822"/>
          </a:xfrm>
          <a:custGeom>
            <a:avLst/>
            <a:gdLst/>
            <a:ahLst/>
            <a:cxnLst/>
            <a:rect l="l" t="t" r="r" b="b"/>
            <a:pathLst>
              <a:path w="2794018" h="2551822">
                <a:moveTo>
                  <a:pt x="0" y="0"/>
                </a:moveTo>
                <a:lnTo>
                  <a:pt x="2794018" y="0"/>
                </a:lnTo>
                <a:lnTo>
                  <a:pt x="2794018" y="2017213"/>
                </a:lnTo>
                <a:lnTo>
                  <a:pt x="2259409" y="2551822"/>
                </a:lnTo>
                <a:lnTo>
                  <a:pt x="0" y="2551822"/>
                </a:lnTo>
                <a:close/>
              </a:path>
            </a:pathLst>
          </a:custGeom>
        </p:spPr>
      </p:pic>
      <p:grpSp>
        <p:nvGrpSpPr>
          <p:cNvPr id="18" name="Group 17">
            <a:extLst>
              <a:ext uri="{FF2B5EF4-FFF2-40B4-BE49-F238E27FC236}">
                <a16:creationId xmlns:a16="http://schemas.microsoft.com/office/drawing/2014/main" id="{122FDDB1-F732-4E51-B5F4-4EA7946194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290183DE-0732-4DAC-AB53-6FC5C87ACF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DA4C2D4-81D4-4D54-8074-43AAD3026C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A8DD564-33E7-4BB8-A635-0C187B0E22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D6B5548-03C2-4E8D-954E-912BE71235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63C9C2A-4F71-4913-A0BF-28FC406496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87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B2DD-23D7-83DA-59A1-00843A6121D8}"/>
              </a:ext>
            </a:extLst>
          </p:cNvPr>
          <p:cNvSpPr>
            <a:spLocks noGrp="1"/>
          </p:cNvSpPr>
          <p:nvPr>
            <p:ph type="title"/>
          </p:nvPr>
        </p:nvSpPr>
        <p:spPr/>
        <p:txBody>
          <a:bodyPr/>
          <a:lstStyle/>
          <a:p>
            <a:r>
              <a:rPr lang="en-US" dirty="0"/>
              <a:t>2 cycle engine</a:t>
            </a:r>
          </a:p>
        </p:txBody>
      </p:sp>
      <p:sp>
        <p:nvSpPr>
          <p:cNvPr id="3" name="Content Placeholder 2">
            <a:extLst>
              <a:ext uri="{FF2B5EF4-FFF2-40B4-BE49-F238E27FC236}">
                <a16:creationId xmlns:a16="http://schemas.microsoft.com/office/drawing/2014/main" id="{3C03DF29-70BD-894E-17F9-C68CD7BC9D98}"/>
              </a:ext>
            </a:extLst>
          </p:cNvPr>
          <p:cNvSpPr>
            <a:spLocks noGrp="1"/>
          </p:cNvSpPr>
          <p:nvPr>
            <p:ph idx="1"/>
          </p:nvPr>
        </p:nvSpPr>
        <p:spPr>
          <a:xfrm>
            <a:off x="133605" y="563034"/>
            <a:ext cx="6218033" cy="3615267"/>
          </a:xfrm>
        </p:spPr>
        <p:txBody>
          <a:bodyPr>
            <a:normAutofit lnSpcReduction="10000"/>
          </a:bodyPr>
          <a:lstStyle/>
          <a:p>
            <a:r>
              <a:rPr lang="en-US" dirty="0"/>
              <a:t>These principles are going to be the same for the 2 cycle engine.  There are just in combination with only one rotation of the engine.  </a:t>
            </a:r>
          </a:p>
          <a:p>
            <a:r>
              <a:rPr lang="en-US" dirty="0"/>
              <a:t>The piston ports are what is going to deliver the fuel to the combustion, and the exhaust port is going to be the exit for the gases.  </a:t>
            </a:r>
          </a:p>
          <a:p>
            <a:r>
              <a:rPr lang="en-US" dirty="0"/>
              <a:t>Timing will be critical for the ignition,  but with less moving parts and the piston essentially controlling any delivery of fuel (no moving valves) There is a simplicity to these engines. </a:t>
            </a:r>
          </a:p>
        </p:txBody>
      </p:sp>
      <p:sp>
        <p:nvSpPr>
          <p:cNvPr id="4" name="TextBox 3">
            <a:extLst>
              <a:ext uri="{FF2B5EF4-FFF2-40B4-BE49-F238E27FC236}">
                <a16:creationId xmlns:a16="http://schemas.microsoft.com/office/drawing/2014/main" id="{C797C7E4-9F65-9A85-3165-0115C133762A}"/>
              </a:ext>
            </a:extLst>
          </p:cNvPr>
          <p:cNvSpPr txBox="1"/>
          <p:nvPr/>
        </p:nvSpPr>
        <p:spPr>
          <a:xfrm>
            <a:off x="993058" y="6223819"/>
            <a:ext cx="5575565" cy="369332"/>
          </a:xfrm>
          <a:prstGeom prst="rect">
            <a:avLst/>
          </a:prstGeom>
          <a:noFill/>
        </p:spPr>
        <p:txBody>
          <a:bodyPr wrap="none" rtlCol="0">
            <a:spAutoFit/>
          </a:bodyPr>
          <a:lstStyle/>
          <a:p>
            <a:r>
              <a:rPr lang="en-US" dirty="0"/>
              <a:t>https://www.youtube.com/watch?v=6_wIjvf_3-Y</a:t>
            </a:r>
          </a:p>
        </p:txBody>
      </p:sp>
      <p:pic>
        <p:nvPicPr>
          <p:cNvPr id="6" name="Picture 5">
            <a:extLst>
              <a:ext uri="{FF2B5EF4-FFF2-40B4-BE49-F238E27FC236}">
                <a16:creationId xmlns:a16="http://schemas.microsoft.com/office/drawing/2014/main" id="{5BBB72F1-8C2C-5544-5C74-E1578534608B}"/>
              </a:ext>
            </a:extLst>
          </p:cNvPr>
          <p:cNvPicPr>
            <a:picLocks noChangeAspect="1"/>
          </p:cNvPicPr>
          <p:nvPr/>
        </p:nvPicPr>
        <p:blipFill>
          <a:blip r:embed="rId2"/>
          <a:stretch>
            <a:fillRect/>
          </a:stretch>
        </p:blipFill>
        <p:spPr>
          <a:xfrm>
            <a:off x="6253973" y="0"/>
            <a:ext cx="5938027" cy="4031226"/>
          </a:xfrm>
          <a:prstGeom prst="rect">
            <a:avLst/>
          </a:prstGeom>
        </p:spPr>
      </p:pic>
      <p:pic>
        <p:nvPicPr>
          <p:cNvPr id="8" name="Picture 7">
            <a:extLst>
              <a:ext uri="{FF2B5EF4-FFF2-40B4-BE49-F238E27FC236}">
                <a16:creationId xmlns:a16="http://schemas.microsoft.com/office/drawing/2014/main" id="{00F9DA7C-48FD-C338-E3D0-37C165AA7F58}"/>
              </a:ext>
            </a:extLst>
          </p:cNvPr>
          <p:cNvPicPr>
            <a:picLocks noChangeAspect="1"/>
          </p:cNvPicPr>
          <p:nvPr/>
        </p:nvPicPr>
        <p:blipFill>
          <a:blip r:embed="rId3"/>
          <a:stretch>
            <a:fillRect/>
          </a:stretch>
        </p:blipFill>
        <p:spPr>
          <a:xfrm>
            <a:off x="8341847" y="3992648"/>
            <a:ext cx="2857095" cy="2865352"/>
          </a:xfrm>
          <a:prstGeom prst="rect">
            <a:avLst/>
          </a:prstGeom>
        </p:spPr>
      </p:pic>
    </p:spTree>
    <p:extLst>
      <p:ext uri="{BB962C8B-B14F-4D97-AF65-F5344CB8AC3E}">
        <p14:creationId xmlns:p14="http://schemas.microsoft.com/office/powerpoint/2010/main" val="2092709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42D4-8232-1C90-6F48-B3379C8A4FBD}"/>
              </a:ext>
            </a:extLst>
          </p:cNvPr>
          <p:cNvSpPr>
            <a:spLocks noGrp="1"/>
          </p:cNvSpPr>
          <p:nvPr>
            <p:ph type="title"/>
          </p:nvPr>
        </p:nvSpPr>
        <p:spPr/>
        <p:txBody>
          <a:bodyPr/>
          <a:lstStyle/>
          <a:p>
            <a:r>
              <a:rPr lang="en-US" dirty="0"/>
              <a:t>Governor </a:t>
            </a:r>
          </a:p>
        </p:txBody>
      </p:sp>
      <p:sp>
        <p:nvSpPr>
          <p:cNvPr id="3" name="Content Placeholder 2">
            <a:extLst>
              <a:ext uri="{FF2B5EF4-FFF2-40B4-BE49-F238E27FC236}">
                <a16:creationId xmlns:a16="http://schemas.microsoft.com/office/drawing/2014/main" id="{5848B90D-2C11-3FFB-7126-542994ACE113}"/>
              </a:ext>
            </a:extLst>
          </p:cNvPr>
          <p:cNvSpPr>
            <a:spLocks noGrp="1"/>
          </p:cNvSpPr>
          <p:nvPr>
            <p:ph idx="1"/>
          </p:nvPr>
        </p:nvSpPr>
        <p:spPr>
          <a:xfrm>
            <a:off x="684212" y="685800"/>
            <a:ext cx="6355685" cy="3615267"/>
          </a:xfrm>
        </p:spPr>
        <p:txBody>
          <a:bodyPr>
            <a:normAutofit lnSpcReduction="10000"/>
          </a:bodyPr>
          <a:lstStyle/>
          <a:p>
            <a:r>
              <a:rPr lang="en-US" dirty="0"/>
              <a:t>Using the internal rotating gear with flyweights the tension you add to the throttle linkage will use engine speed to regulate the throttle position and maintain engine speed despite the engine load.</a:t>
            </a:r>
          </a:p>
          <a:p>
            <a:r>
              <a:rPr lang="en-US" dirty="0"/>
              <a:t>If we had the throttle at a fixed position as the load increased the engine speed would drop due to the load.  </a:t>
            </a:r>
          </a:p>
          <a:p>
            <a:r>
              <a:rPr lang="en-US" dirty="0"/>
              <a:t>Also the governor has the main purpose preventing Overspeed by using the weights to push the throttle position as speed gets greater.</a:t>
            </a:r>
          </a:p>
        </p:txBody>
      </p:sp>
      <p:sp>
        <p:nvSpPr>
          <p:cNvPr id="4" name="TextBox 3">
            <a:extLst>
              <a:ext uri="{FF2B5EF4-FFF2-40B4-BE49-F238E27FC236}">
                <a16:creationId xmlns:a16="http://schemas.microsoft.com/office/drawing/2014/main" id="{0C9D635F-176B-CA65-BC76-2B40E2E9CC73}"/>
              </a:ext>
            </a:extLst>
          </p:cNvPr>
          <p:cNvSpPr txBox="1"/>
          <p:nvPr/>
        </p:nvSpPr>
        <p:spPr>
          <a:xfrm>
            <a:off x="235974" y="6488668"/>
            <a:ext cx="12375504" cy="369332"/>
          </a:xfrm>
          <a:prstGeom prst="rect">
            <a:avLst/>
          </a:prstGeom>
          <a:noFill/>
        </p:spPr>
        <p:txBody>
          <a:bodyPr wrap="none" rtlCol="0">
            <a:spAutoFit/>
          </a:bodyPr>
          <a:lstStyle/>
          <a:p>
            <a:r>
              <a:rPr lang="en-US" dirty="0"/>
              <a:t>https://www.youtube.com/watch?v=WZNLd7D_7tc&amp;list=PLIypK-LnuAWB6XQYpGHVjaX1AZRAbfW1w&amp;index=2</a:t>
            </a:r>
          </a:p>
        </p:txBody>
      </p:sp>
      <p:pic>
        <p:nvPicPr>
          <p:cNvPr id="6" name="Picture 5">
            <a:extLst>
              <a:ext uri="{FF2B5EF4-FFF2-40B4-BE49-F238E27FC236}">
                <a16:creationId xmlns:a16="http://schemas.microsoft.com/office/drawing/2014/main" id="{F6A64568-E71E-623C-F3A5-57510E9C566C}"/>
              </a:ext>
            </a:extLst>
          </p:cNvPr>
          <p:cNvPicPr>
            <a:picLocks noChangeAspect="1"/>
          </p:cNvPicPr>
          <p:nvPr/>
        </p:nvPicPr>
        <p:blipFill>
          <a:blip r:embed="rId2"/>
          <a:stretch>
            <a:fillRect/>
          </a:stretch>
        </p:blipFill>
        <p:spPr>
          <a:xfrm>
            <a:off x="7067769" y="442452"/>
            <a:ext cx="5124231" cy="4798413"/>
          </a:xfrm>
          <a:prstGeom prst="rect">
            <a:avLst/>
          </a:prstGeom>
        </p:spPr>
      </p:pic>
    </p:spTree>
    <p:extLst>
      <p:ext uri="{BB962C8B-B14F-4D97-AF65-F5344CB8AC3E}">
        <p14:creationId xmlns:p14="http://schemas.microsoft.com/office/powerpoint/2010/main" val="252470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FA17-CEA1-5206-A926-54D125EE85EC}"/>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E209E489-DC99-CE8D-B21B-EE7BF3B3A7B4}"/>
              </a:ext>
            </a:extLst>
          </p:cNvPr>
          <p:cNvSpPr>
            <a:spLocks noGrp="1"/>
          </p:cNvSpPr>
          <p:nvPr>
            <p:ph idx="1"/>
          </p:nvPr>
        </p:nvSpPr>
        <p:spPr>
          <a:xfrm>
            <a:off x="684212" y="685800"/>
            <a:ext cx="5510111" cy="3615267"/>
          </a:xfrm>
        </p:spPr>
        <p:txBody>
          <a:bodyPr/>
          <a:lstStyle/>
          <a:p>
            <a:r>
              <a:rPr lang="en-US" dirty="0"/>
              <a:t>What are the 4 strokes in order</a:t>
            </a:r>
          </a:p>
          <a:p>
            <a:r>
              <a:rPr lang="en-US" dirty="0"/>
              <a:t>What can cause low compression</a:t>
            </a:r>
          </a:p>
          <a:p>
            <a:r>
              <a:rPr lang="en-US" dirty="0"/>
              <a:t>What sets the ignition to crankshaft timing</a:t>
            </a:r>
          </a:p>
          <a:p>
            <a:r>
              <a:rPr lang="en-US" dirty="0"/>
              <a:t>What delivers the fuel to the top end on a 2 stroke </a:t>
            </a:r>
          </a:p>
          <a:p>
            <a:r>
              <a:rPr lang="en-US" dirty="0"/>
              <a:t>Who is the best small engines instructor ever </a:t>
            </a:r>
          </a:p>
          <a:p>
            <a:endParaRPr lang="en-US" dirty="0"/>
          </a:p>
          <a:p>
            <a:endParaRPr lang="en-US" dirty="0"/>
          </a:p>
          <a:p>
            <a:endParaRPr lang="en-US" dirty="0"/>
          </a:p>
        </p:txBody>
      </p:sp>
      <p:sp>
        <p:nvSpPr>
          <p:cNvPr id="4" name="TextBox 3">
            <a:extLst>
              <a:ext uri="{FF2B5EF4-FFF2-40B4-BE49-F238E27FC236}">
                <a16:creationId xmlns:a16="http://schemas.microsoft.com/office/drawing/2014/main" id="{3FF51C06-F94A-FB33-8345-FF94B9D0697F}"/>
              </a:ext>
            </a:extLst>
          </p:cNvPr>
          <p:cNvSpPr txBox="1"/>
          <p:nvPr/>
        </p:nvSpPr>
        <p:spPr>
          <a:xfrm>
            <a:off x="7069394" y="294968"/>
            <a:ext cx="4965290" cy="2862322"/>
          </a:xfrm>
          <a:prstGeom prst="rect">
            <a:avLst/>
          </a:prstGeom>
          <a:noFill/>
        </p:spPr>
        <p:txBody>
          <a:bodyPr wrap="square" rtlCol="0">
            <a:spAutoFit/>
          </a:bodyPr>
          <a:lstStyle/>
          <a:p>
            <a:r>
              <a:rPr lang="en-US" b="1" dirty="0"/>
              <a:t>Intake, compression, ignition, exhaust</a:t>
            </a:r>
          </a:p>
          <a:p>
            <a:endParaRPr lang="en-US" b="1" dirty="0"/>
          </a:p>
          <a:p>
            <a:r>
              <a:rPr lang="en-US" b="1" dirty="0"/>
              <a:t>Worn rings, valves, head gasket</a:t>
            </a:r>
          </a:p>
          <a:p>
            <a:endParaRPr lang="en-US" b="1" dirty="0"/>
          </a:p>
          <a:p>
            <a:r>
              <a:rPr lang="en-US" b="1" dirty="0"/>
              <a:t>Flywheel key</a:t>
            </a:r>
          </a:p>
          <a:p>
            <a:endParaRPr lang="en-US" b="1" dirty="0"/>
          </a:p>
          <a:p>
            <a:r>
              <a:rPr lang="en-US" b="1" dirty="0"/>
              <a:t>Transfer port</a:t>
            </a:r>
          </a:p>
          <a:p>
            <a:endParaRPr lang="en-US" b="1" dirty="0"/>
          </a:p>
          <a:p>
            <a:endParaRPr lang="en-US" b="1" dirty="0"/>
          </a:p>
          <a:p>
            <a:r>
              <a:rPr lang="en-US" b="1" dirty="0"/>
              <a:t>Mark of course!</a:t>
            </a:r>
          </a:p>
        </p:txBody>
      </p:sp>
    </p:spTree>
    <p:extLst>
      <p:ext uri="{BB962C8B-B14F-4D97-AF65-F5344CB8AC3E}">
        <p14:creationId xmlns:p14="http://schemas.microsoft.com/office/powerpoint/2010/main" val="161315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2C2063-C1C6-4349-B3F3-79EF31079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DD1E4-9A2F-55FB-D025-04DD6A77EA77}"/>
              </a:ext>
            </a:extLst>
          </p:cNvPr>
          <p:cNvSpPr>
            <a:spLocks noGrp="1"/>
          </p:cNvSpPr>
          <p:nvPr>
            <p:ph type="title"/>
          </p:nvPr>
        </p:nvSpPr>
        <p:spPr>
          <a:xfrm>
            <a:off x="8588661" y="941424"/>
            <a:ext cx="3043896" cy="3248611"/>
          </a:xfrm>
        </p:spPr>
        <p:txBody>
          <a:bodyPr>
            <a:normAutofit/>
          </a:bodyPr>
          <a:lstStyle/>
          <a:p>
            <a:r>
              <a:rPr lang="en-US">
                <a:solidFill>
                  <a:srgbClr val="FFFFFF"/>
                </a:solidFill>
              </a:rPr>
              <a:t>Questions from previous lessons?</a:t>
            </a:r>
          </a:p>
        </p:txBody>
      </p:sp>
      <p:sp>
        <p:nvSpPr>
          <p:cNvPr id="20" name="Snip Diagonal Corner Rectangle 21">
            <a:extLst>
              <a:ext uri="{FF2B5EF4-FFF2-40B4-BE49-F238E27FC236}">
                <a16:creationId xmlns:a16="http://schemas.microsoft.com/office/drawing/2014/main" id="{57171819-DE84-45D2-B9E8-BD1D7AA6D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938A37F-4357-4644-BE84-E65D944792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1B9A52C4-B7D8-4CB4-AB03-06B4B757F9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1BB0F7D-A5D4-4739-8803-531A7E4D15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125B5D9-33AD-47E5-937A-811262C26E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9431150-66A5-4169-A19F-D5C81C3A5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9FFA92-A92D-40DF-9852-1E0686C03B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21" name="Content Placeholder 2">
            <a:extLst>
              <a:ext uri="{FF2B5EF4-FFF2-40B4-BE49-F238E27FC236}">
                <a16:creationId xmlns:a16="http://schemas.microsoft.com/office/drawing/2014/main" id="{6862B1EC-FFDB-C8D4-1C83-89AAB748B949}"/>
              </a:ext>
            </a:extLst>
          </p:cNvPr>
          <p:cNvGraphicFramePr>
            <a:graphicFrameLocks noGrp="1"/>
          </p:cNvGraphicFramePr>
          <p:nvPr>
            <p:ph idx="1"/>
            <p:extLst>
              <p:ext uri="{D42A27DB-BD31-4B8C-83A1-F6EECF244321}">
                <p14:modId xmlns:p14="http://schemas.microsoft.com/office/powerpoint/2010/main" val="41013976"/>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22405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0276-2BB6-6CF2-901A-FFE36DF430A8}"/>
              </a:ext>
            </a:extLst>
          </p:cNvPr>
          <p:cNvSpPr>
            <a:spLocks noGrp="1"/>
          </p:cNvSpPr>
          <p:nvPr>
            <p:ph type="title"/>
          </p:nvPr>
        </p:nvSpPr>
        <p:spPr/>
        <p:txBody>
          <a:bodyPr/>
          <a:lstStyle/>
          <a:p>
            <a:r>
              <a:rPr lang="en-US" dirty="0"/>
              <a:t>Engine components layout.</a:t>
            </a:r>
          </a:p>
        </p:txBody>
      </p:sp>
      <p:pic>
        <p:nvPicPr>
          <p:cNvPr id="6" name="Content Placeholder 5">
            <a:extLst>
              <a:ext uri="{FF2B5EF4-FFF2-40B4-BE49-F238E27FC236}">
                <a16:creationId xmlns:a16="http://schemas.microsoft.com/office/drawing/2014/main" id="{72900CEA-8975-D31E-7719-5CE75F0AC652}"/>
              </a:ext>
            </a:extLst>
          </p:cNvPr>
          <p:cNvPicPr>
            <a:picLocks noGrp="1" noChangeAspect="1"/>
          </p:cNvPicPr>
          <p:nvPr>
            <p:ph idx="1"/>
          </p:nvPr>
        </p:nvPicPr>
        <p:blipFill>
          <a:blip r:embed="rId2"/>
          <a:stretch>
            <a:fillRect/>
          </a:stretch>
        </p:blipFill>
        <p:spPr>
          <a:xfrm>
            <a:off x="433169" y="482321"/>
            <a:ext cx="4691489" cy="4445216"/>
          </a:xfrm>
          <a:prstGeom prst="rect">
            <a:avLst/>
          </a:prstGeom>
        </p:spPr>
      </p:pic>
      <p:sp>
        <p:nvSpPr>
          <p:cNvPr id="7" name="TextBox 6">
            <a:extLst>
              <a:ext uri="{FF2B5EF4-FFF2-40B4-BE49-F238E27FC236}">
                <a16:creationId xmlns:a16="http://schemas.microsoft.com/office/drawing/2014/main" id="{FBBE7D49-080A-EADB-AF2A-C3E47557CAC3}"/>
              </a:ext>
            </a:extLst>
          </p:cNvPr>
          <p:cNvSpPr txBox="1"/>
          <p:nvPr/>
        </p:nvSpPr>
        <p:spPr>
          <a:xfrm>
            <a:off x="5475601" y="403222"/>
            <a:ext cx="7244862" cy="4524315"/>
          </a:xfrm>
          <a:prstGeom prst="rect">
            <a:avLst/>
          </a:prstGeom>
          <a:noFill/>
        </p:spPr>
        <p:txBody>
          <a:bodyPr wrap="square" rtlCol="0">
            <a:spAutoFit/>
          </a:bodyPr>
          <a:lstStyle/>
          <a:p>
            <a:r>
              <a:rPr lang="en-US" sz="2400" dirty="0"/>
              <a:t>Cylinder block</a:t>
            </a:r>
          </a:p>
          <a:p>
            <a:r>
              <a:rPr lang="en-US" sz="2400" dirty="0"/>
              <a:t>Cylinder head</a:t>
            </a:r>
          </a:p>
          <a:p>
            <a:r>
              <a:rPr lang="en-US" sz="2400" dirty="0"/>
              <a:t>Connecting Rod</a:t>
            </a:r>
          </a:p>
          <a:p>
            <a:r>
              <a:rPr lang="en-US" sz="2400" dirty="0"/>
              <a:t>Crankshaft</a:t>
            </a:r>
          </a:p>
          <a:p>
            <a:r>
              <a:rPr lang="en-US" sz="2400" dirty="0"/>
              <a:t>Camshaft</a:t>
            </a:r>
          </a:p>
          <a:p>
            <a:r>
              <a:rPr lang="en-US" sz="2400" dirty="0"/>
              <a:t>Piston </a:t>
            </a:r>
          </a:p>
          <a:p>
            <a:r>
              <a:rPr lang="en-US" sz="2400" dirty="0"/>
              <a:t>Piston rings</a:t>
            </a:r>
          </a:p>
          <a:p>
            <a:r>
              <a:rPr lang="en-US" sz="2400" dirty="0"/>
              <a:t>Intake valve</a:t>
            </a:r>
            <a:br>
              <a:rPr lang="en-US" sz="2400" dirty="0"/>
            </a:br>
            <a:r>
              <a:rPr lang="en-US" sz="2400" dirty="0"/>
              <a:t>Exhaust valve</a:t>
            </a:r>
          </a:p>
          <a:p>
            <a:r>
              <a:rPr lang="en-US" sz="2400" dirty="0"/>
              <a:t>Tappets/Lifters</a:t>
            </a:r>
          </a:p>
          <a:p>
            <a:r>
              <a:rPr lang="en-US" sz="2400" dirty="0"/>
              <a:t>Crankcase cover</a:t>
            </a:r>
          </a:p>
          <a:p>
            <a:r>
              <a:rPr lang="en-US" sz="2400" dirty="0"/>
              <a:t>Governor </a:t>
            </a:r>
          </a:p>
        </p:txBody>
      </p:sp>
    </p:spTree>
    <p:extLst>
      <p:ext uri="{BB962C8B-B14F-4D97-AF65-F5344CB8AC3E}">
        <p14:creationId xmlns:p14="http://schemas.microsoft.com/office/powerpoint/2010/main" val="223650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545CE1-C65B-3531-C76C-325793B7EA46}"/>
              </a:ext>
            </a:extLst>
          </p:cNvPr>
          <p:cNvSpPr>
            <a:spLocks noGrp="1"/>
          </p:cNvSpPr>
          <p:nvPr>
            <p:ph type="title"/>
          </p:nvPr>
        </p:nvSpPr>
        <p:spPr>
          <a:xfrm>
            <a:off x="684212" y="4487332"/>
            <a:ext cx="8534400" cy="1507067"/>
          </a:xfrm>
        </p:spPr>
        <p:txBody>
          <a:bodyPr>
            <a:normAutofit/>
          </a:bodyPr>
          <a:lstStyle/>
          <a:p>
            <a:r>
              <a:rPr lang="en-US" sz="4000" dirty="0">
                <a:solidFill>
                  <a:schemeClr val="tx2"/>
                </a:solidFill>
              </a:rPr>
              <a:t>Basic needs</a:t>
            </a:r>
          </a:p>
        </p:txBody>
      </p:sp>
      <p:sp>
        <p:nvSpPr>
          <p:cNvPr id="3" name="Content Placeholder 2">
            <a:extLst>
              <a:ext uri="{FF2B5EF4-FFF2-40B4-BE49-F238E27FC236}">
                <a16:creationId xmlns:a16="http://schemas.microsoft.com/office/drawing/2014/main" id="{13528E9D-FEA8-0B18-2AC2-70EE540E7AD6}"/>
              </a:ext>
            </a:extLst>
          </p:cNvPr>
          <p:cNvSpPr>
            <a:spLocks noGrp="1"/>
          </p:cNvSpPr>
          <p:nvPr>
            <p:ph idx="1"/>
          </p:nvPr>
        </p:nvSpPr>
        <p:spPr>
          <a:xfrm>
            <a:off x="684212" y="685800"/>
            <a:ext cx="8534400" cy="3615267"/>
          </a:xfrm>
        </p:spPr>
        <p:txBody>
          <a:bodyPr>
            <a:normAutofit/>
          </a:bodyPr>
          <a:lstStyle/>
          <a:p>
            <a:pPr marL="0" indent="0">
              <a:buNone/>
            </a:pPr>
            <a:r>
              <a:rPr lang="en-US" dirty="0">
                <a:solidFill>
                  <a:schemeClr val="tx1"/>
                </a:solidFill>
              </a:rPr>
              <a:t>All engines 2 cycle or 4 cycle have three basic needs,</a:t>
            </a:r>
          </a:p>
          <a:p>
            <a:r>
              <a:rPr lang="en-US" dirty="0">
                <a:solidFill>
                  <a:schemeClr val="tx1"/>
                </a:solidFill>
              </a:rPr>
              <a:t>Compression</a:t>
            </a:r>
          </a:p>
          <a:p>
            <a:r>
              <a:rPr lang="en-US" dirty="0">
                <a:solidFill>
                  <a:schemeClr val="tx1"/>
                </a:solidFill>
              </a:rPr>
              <a:t>Fuel </a:t>
            </a:r>
          </a:p>
          <a:p>
            <a:r>
              <a:rPr lang="en-US" dirty="0">
                <a:solidFill>
                  <a:schemeClr val="tx1"/>
                </a:solidFill>
              </a:rPr>
              <a:t>Ignition</a:t>
            </a:r>
          </a:p>
          <a:p>
            <a:endParaRPr lang="en-US" dirty="0">
              <a:solidFill>
                <a:schemeClr val="tx1"/>
              </a:solidFill>
            </a:endParaRPr>
          </a:p>
          <a:p>
            <a:pPr marL="0" indent="0">
              <a:buNone/>
            </a:pPr>
            <a:r>
              <a:rPr lang="en-US" dirty="0">
                <a:solidFill>
                  <a:schemeClr val="tx1"/>
                </a:solidFill>
              </a:rPr>
              <a:t>With these three things there is a very good chance that an engine will run.  Now these are going to be the basic first steps in diagnosing any small engine. </a:t>
            </a:r>
          </a:p>
        </p:txBody>
      </p:sp>
      <p:sp>
        <p:nvSpPr>
          <p:cNvPr id="4" name="TextBox 3">
            <a:extLst>
              <a:ext uri="{FF2B5EF4-FFF2-40B4-BE49-F238E27FC236}">
                <a16:creationId xmlns:a16="http://schemas.microsoft.com/office/drawing/2014/main" id="{5B24CE3F-9D29-384C-8375-BE59CEA37BAE}"/>
              </a:ext>
            </a:extLst>
          </p:cNvPr>
          <p:cNvSpPr txBox="1"/>
          <p:nvPr/>
        </p:nvSpPr>
        <p:spPr>
          <a:xfrm>
            <a:off x="487994" y="5811332"/>
            <a:ext cx="9140644" cy="923330"/>
          </a:xfrm>
          <a:prstGeom prst="rect">
            <a:avLst/>
          </a:prstGeom>
          <a:noFill/>
        </p:spPr>
        <p:txBody>
          <a:bodyPr wrap="none" rtlCol="0">
            <a:spAutoFit/>
          </a:bodyPr>
          <a:lstStyle/>
          <a:p>
            <a:r>
              <a:rPr lang="en-US" dirty="0">
                <a:hlinkClick r:id="rId2"/>
              </a:rPr>
              <a:t>See Through Engine - 4K Slow Motion Visible Combustion ( S1 • E1 )</a:t>
            </a:r>
            <a:endParaRPr lang="en-US" dirty="0"/>
          </a:p>
          <a:p>
            <a:endParaRPr lang="en-US" dirty="0"/>
          </a:p>
          <a:p>
            <a:r>
              <a:rPr lang="en-US" dirty="0">
                <a:hlinkClick r:id="rId3"/>
              </a:rPr>
              <a:t>How Engines Work - (See Through Engine in Slow Motion) - Smarter Every Day 166</a:t>
            </a:r>
            <a:endParaRPr lang="en-US" dirty="0"/>
          </a:p>
        </p:txBody>
      </p:sp>
    </p:spTree>
    <p:extLst>
      <p:ext uri="{BB962C8B-B14F-4D97-AF65-F5344CB8AC3E}">
        <p14:creationId xmlns:p14="http://schemas.microsoft.com/office/powerpoint/2010/main" val="6110239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46E1F-9709-5F16-F7D9-30E3B74C5C41}"/>
              </a:ext>
            </a:extLst>
          </p:cNvPr>
          <p:cNvSpPr>
            <a:spLocks noGrp="1"/>
          </p:cNvSpPr>
          <p:nvPr>
            <p:ph type="title"/>
          </p:nvPr>
        </p:nvSpPr>
        <p:spPr>
          <a:xfrm>
            <a:off x="684212" y="485244"/>
            <a:ext cx="8534400" cy="1507067"/>
          </a:xfrm>
        </p:spPr>
        <p:txBody>
          <a:bodyPr>
            <a:normAutofit/>
          </a:bodyPr>
          <a:lstStyle/>
          <a:p>
            <a:r>
              <a:rPr lang="en-US" dirty="0"/>
              <a:t>Compression test</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249EFF52-36F2-F8D0-3C48-0571AAA943FA}"/>
              </a:ext>
            </a:extLst>
          </p:cNvPr>
          <p:cNvSpPr>
            <a:spLocks noGrp="1"/>
          </p:cNvSpPr>
          <p:nvPr>
            <p:ph idx="1"/>
          </p:nvPr>
        </p:nvSpPr>
        <p:spPr>
          <a:xfrm>
            <a:off x="684212" y="2068511"/>
            <a:ext cx="6249151" cy="3615267"/>
          </a:xfrm>
        </p:spPr>
        <p:txBody>
          <a:bodyPr>
            <a:normAutofit fontScale="92500" lnSpcReduction="10000"/>
          </a:bodyPr>
          <a:lstStyle/>
          <a:p>
            <a:r>
              <a:rPr lang="en-US" dirty="0">
                <a:solidFill>
                  <a:schemeClr val="tx1"/>
                </a:solidFill>
              </a:rPr>
              <a:t>Starting with the compression test.  This test is a way of showing how strong the pressure is in the engine cylinder from the action of the piston moving up and down the engine cylinder.  These readings will have a base line of a minimum specification that is required for an engine to run.  Most gas engines have a minimum of around 85 to 100 psi.   This goes for both 2 cycle and 4 cycle.  But the 2 cycle engines will need to be on the higher end of the minimum.</a:t>
            </a:r>
          </a:p>
          <a:p>
            <a:r>
              <a:rPr lang="en-US" dirty="0">
                <a:solidFill>
                  <a:schemeClr val="tx1"/>
                </a:solidFill>
              </a:rPr>
              <a:t>These readings can be affected by some engines having a compression release to aid in starting.  </a:t>
            </a:r>
          </a:p>
        </p:txBody>
      </p:sp>
      <p:pic>
        <p:nvPicPr>
          <p:cNvPr id="4" name="Picture 3">
            <a:extLst>
              <a:ext uri="{FF2B5EF4-FFF2-40B4-BE49-F238E27FC236}">
                <a16:creationId xmlns:a16="http://schemas.microsoft.com/office/drawing/2014/main" id="{283BED04-916D-ECE9-2C12-609DADAA0516}"/>
              </a:ext>
            </a:extLst>
          </p:cNvPr>
          <p:cNvPicPr>
            <a:picLocks noChangeAspect="1"/>
          </p:cNvPicPr>
          <p:nvPr/>
        </p:nvPicPr>
        <p:blipFill>
          <a:blip r:embed="rId2"/>
          <a:stretch>
            <a:fillRect/>
          </a:stretch>
        </p:blipFill>
        <p:spPr>
          <a:xfrm>
            <a:off x="6898429" y="16104"/>
            <a:ext cx="5328506" cy="3438297"/>
          </a:xfrm>
          <a:prstGeom prst="rect">
            <a:avLst/>
          </a:prstGeom>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C55903A-47A3-1CDE-1525-49F1E6F53369}"/>
                  </a:ext>
                </a:extLst>
              </p14:cNvPr>
              <p14:cNvContentPartPr/>
              <p14:nvPr/>
            </p14:nvContentPartPr>
            <p14:xfrm>
              <a:off x="8632258" y="2890556"/>
              <a:ext cx="885600" cy="720"/>
            </p14:xfrm>
          </p:contentPart>
        </mc:Choice>
        <mc:Fallback xmlns="">
          <p:pic>
            <p:nvPicPr>
              <p:cNvPr id="18" name="Ink 17">
                <a:extLst>
                  <a:ext uri="{FF2B5EF4-FFF2-40B4-BE49-F238E27FC236}">
                    <a16:creationId xmlns:a16="http://schemas.microsoft.com/office/drawing/2014/main" id="{1C55903A-47A3-1CDE-1525-49F1E6F53369}"/>
                  </a:ext>
                </a:extLst>
              </p:cNvPr>
              <p:cNvPicPr/>
              <p:nvPr/>
            </p:nvPicPr>
            <p:blipFill>
              <a:blip r:embed="rId4"/>
              <a:stretch>
                <a:fillRect/>
              </a:stretch>
            </p:blipFill>
            <p:spPr>
              <a:xfrm>
                <a:off x="8578258" y="2674556"/>
                <a:ext cx="993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7FBB7C30-0957-57BB-6F95-5284E715F114}"/>
                  </a:ext>
                </a:extLst>
              </p14:cNvPr>
              <p14:cNvContentPartPr/>
              <p14:nvPr/>
            </p14:nvContentPartPr>
            <p14:xfrm>
              <a:off x="8642338" y="2674196"/>
              <a:ext cx="934560" cy="10440"/>
            </p14:xfrm>
          </p:contentPart>
        </mc:Choice>
        <mc:Fallback xmlns="">
          <p:pic>
            <p:nvPicPr>
              <p:cNvPr id="20" name="Ink 19">
                <a:extLst>
                  <a:ext uri="{FF2B5EF4-FFF2-40B4-BE49-F238E27FC236}">
                    <a16:creationId xmlns:a16="http://schemas.microsoft.com/office/drawing/2014/main" id="{7FBB7C30-0957-57BB-6F95-5284E715F114}"/>
                  </a:ext>
                </a:extLst>
              </p:cNvPr>
              <p:cNvPicPr/>
              <p:nvPr/>
            </p:nvPicPr>
            <p:blipFill>
              <a:blip r:embed="rId6"/>
              <a:stretch>
                <a:fillRect/>
              </a:stretch>
            </p:blipFill>
            <p:spPr>
              <a:xfrm>
                <a:off x="8588338" y="2566196"/>
                <a:ext cx="1042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253525D3-B7BF-47C6-5A29-84BC23BA2B77}"/>
                  </a:ext>
                </a:extLst>
              </p14:cNvPr>
              <p14:cNvContentPartPr/>
              <p14:nvPr/>
            </p14:nvContentPartPr>
            <p14:xfrm>
              <a:off x="9556738" y="2900276"/>
              <a:ext cx="360" cy="360"/>
            </p14:xfrm>
          </p:contentPart>
        </mc:Choice>
        <mc:Fallback xmlns="">
          <p:pic>
            <p:nvPicPr>
              <p:cNvPr id="21" name="Ink 20">
                <a:extLst>
                  <a:ext uri="{FF2B5EF4-FFF2-40B4-BE49-F238E27FC236}">
                    <a16:creationId xmlns:a16="http://schemas.microsoft.com/office/drawing/2014/main" id="{253525D3-B7BF-47C6-5A29-84BC23BA2B77}"/>
                  </a:ext>
                </a:extLst>
              </p:cNvPr>
              <p:cNvPicPr/>
              <p:nvPr/>
            </p:nvPicPr>
            <p:blipFill>
              <a:blip r:embed="rId8"/>
              <a:stretch>
                <a:fillRect/>
              </a:stretch>
            </p:blipFill>
            <p:spPr>
              <a:xfrm>
                <a:off x="9503098" y="279263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a:extLst>
                  <a:ext uri="{FF2B5EF4-FFF2-40B4-BE49-F238E27FC236}">
                    <a16:creationId xmlns:a16="http://schemas.microsoft.com/office/drawing/2014/main" id="{ECD113BD-A89E-6790-B6D2-56530DB43D13}"/>
                  </a:ext>
                </a:extLst>
              </p14:cNvPr>
              <p14:cNvContentPartPr/>
              <p14:nvPr/>
            </p14:nvContentPartPr>
            <p14:xfrm>
              <a:off x="8563498" y="540836"/>
              <a:ext cx="1033920" cy="720"/>
            </p14:xfrm>
          </p:contentPart>
        </mc:Choice>
        <mc:Fallback xmlns="">
          <p:pic>
            <p:nvPicPr>
              <p:cNvPr id="24" name="Ink 23">
                <a:extLst>
                  <a:ext uri="{FF2B5EF4-FFF2-40B4-BE49-F238E27FC236}">
                    <a16:creationId xmlns:a16="http://schemas.microsoft.com/office/drawing/2014/main" id="{ECD113BD-A89E-6790-B6D2-56530DB43D13}"/>
                  </a:ext>
                </a:extLst>
              </p:cNvPr>
              <p:cNvPicPr/>
              <p:nvPr/>
            </p:nvPicPr>
            <p:blipFill>
              <a:blip r:embed="rId10"/>
              <a:stretch>
                <a:fillRect/>
              </a:stretch>
            </p:blipFill>
            <p:spPr>
              <a:xfrm>
                <a:off x="8509498" y="324836"/>
                <a:ext cx="11415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a:extLst>
                  <a:ext uri="{FF2B5EF4-FFF2-40B4-BE49-F238E27FC236}">
                    <a16:creationId xmlns:a16="http://schemas.microsoft.com/office/drawing/2014/main" id="{EE0398BF-9946-E39F-455B-9D78CCA08C9E}"/>
                  </a:ext>
                </a:extLst>
              </p14:cNvPr>
              <p14:cNvContentPartPr/>
              <p14:nvPr/>
            </p14:nvContentPartPr>
            <p14:xfrm>
              <a:off x="9586258" y="519596"/>
              <a:ext cx="720" cy="2341440"/>
            </p14:xfrm>
          </p:contentPart>
        </mc:Choice>
        <mc:Fallback xmlns="">
          <p:pic>
            <p:nvPicPr>
              <p:cNvPr id="26" name="Ink 25">
                <a:extLst>
                  <a:ext uri="{FF2B5EF4-FFF2-40B4-BE49-F238E27FC236}">
                    <a16:creationId xmlns:a16="http://schemas.microsoft.com/office/drawing/2014/main" id="{EE0398BF-9946-E39F-455B-9D78CCA08C9E}"/>
                  </a:ext>
                </a:extLst>
              </p:cNvPr>
              <p:cNvPicPr/>
              <p:nvPr/>
            </p:nvPicPr>
            <p:blipFill>
              <a:blip r:embed="rId12"/>
              <a:stretch>
                <a:fillRect/>
              </a:stretch>
            </p:blipFill>
            <p:spPr>
              <a:xfrm>
                <a:off x="9478258" y="411956"/>
                <a:ext cx="216000" cy="255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63C37E62-5431-EE77-A109-0CAF0DB29960}"/>
                  </a:ext>
                </a:extLst>
              </p14:cNvPr>
              <p14:cNvContentPartPr/>
              <p14:nvPr/>
            </p14:nvContentPartPr>
            <p14:xfrm>
              <a:off x="8613178" y="658196"/>
              <a:ext cx="720" cy="2252160"/>
            </p14:xfrm>
          </p:contentPart>
        </mc:Choice>
        <mc:Fallback xmlns="">
          <p:pic>
            <p:nvPicPr>
              <p:cNvPr id="32" name="Ink 31">
                <a:extLst>
                  <a:ext uri="{FF2B5EF4-FFF2-40B4-BE49-F238E27FC236}">
                    <a16:creationId xmlns:a16="http://schemas.microsoft.com/office/drawing/2014/main" id="{63C37E62-5431-EE77-A109-0CAF0DB29960}"/>
                  </a:ext>
                </a:extLst>
              </p:cNvPr>
              <p:cNvPicPr/>
              <p:nvPr/>
            </p:nvPicPr>
            <p:blipFill>
              <a:blip r:embed="rId14"/>
              <a:stretch>
                <a:fillRect/>
              </a:stretch>
            </p:blipFill>
            <p:spPr>
              <a:xfrm>
                <a:off x="8505178" y="550196"/>
                <a:ext cx="216000" cy="2467800"/>
              </a:xfrm>
              <a:prstGeom prst="rect">
                <a:avLst/>
              </a:prstGeom>
            </p:spPr>
          </p:pic>
        </mc:Fallback>
      </mc:AlternateContent>
      <p:sp>
        <p:nvSpPr>
          <p:cNvPr id="34" name="TextBox 33">
            <a:extLst>
              <a:ext uri="{FF2B5EF4-FFF2-40B4-BE49-F238E27FC236}">
                <a16:creationId xmlns:a16="http://schemas.microsoft.com/office/drawing/2014/main" id="{B25FB3D2-D9FB-E255-8D38-0AB29994C98E}"/>
              </a:ext>
            </a:extLst>
          </p:cNvPr>
          <p:cNvSpPr txBox="1"/>
          <p:nvPr/>
        </p:nvSpPr>
        <p:spPr>
          <a:xfrm>
            <a:off x="7701280" y="4053840"/>
            <a:ext cx="2981857" cy="830997"/>
          </a:xfrm>
          <a:prstGeom prst="rect">
            <a:avLst/>
          </a:prstGeom>
          <a:noFill/>
        </p:spPr>
        <p:txBody>
          <a:bodyPr wrap="square" rtlCol="0">
            <a:spAutoFit/>
          </a:bodyPr>
          <a:lstStyle/>
          <a:p>
            <a:r>
              <a:rPr lang="en-US" sz="2400" b="1" dirty="0"/>
              <a:t>**85-100 psi minimum**</a:t>
            </a:r>
          </a:p>
        </p:txBody>
      </p:sp>
    </p:spTree>
    <p:extLst>
      <p:ext uri="{BB962C8B-B14F-4D97-AF65-F5344CB8AC3E}">
        <p14:creationId xmlns:p14="http://schemas.microsoft.com/office/powerpoint/2010/main" val="1474435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A01C35-BA85-48A8-B55E-143BA21CF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3399B-AD03-20CC-A34E-30D808F6BCD5}"/>
              </a:ext>
            </a:extLst>
          </p:cNvPr>
          <p:cNvSpPr>
            <a:spLocks noGrp="1"/>
          </p:cNvSpPr>
          <p:nvPr>
            <p:ph type="title"/>
          </p:nvPr>
        </p:nvSpPr>
        <p:spPr>
          <a:xfrm>
            <a:off x="7532710" y="620722"/>
            <a:ext cx="3518748" cy="1142462"/>
          </a:xfrm>
        </p:spPr>
        <p:txBody>
          <a:bodyPr anchor="b">
            <a:normAutofit/>
          </a:bodyPr>
          <a:lstStyle/>
          <a:p>
            <a:pPr>
              <a:lnSpc>
                <a:spcPct val="90000"/>
              </a:lnSpc>
            </a:pPr>
            <a:r>
              <a:rPr lang="en-US" sz="2400"/>
              <a:t>Signs of low compression</a:t>
            </a:r>
            <a:br>
              <a:rPr lang="en-US" sz="2400"/>
            </a:br>
            <a:endParaRPr lang="en-US" sz="2400"/>
          </a:p>
        </p:txBody>
      </p:sp>
      <p:sp>
        <p:nvSpPr>
          <p:cNvPr id="13" name="Snip Diagonal Corner Rectangle 24">
            <a:extLst>
              <a:ext uri="{FF2B5EF4-FFF2-40B4-BE49-F238E27FC236}">
                <a16:creationId xmlns:a16="http://schemas.microsoft.com/office/drawing/2014/main" id="{BC307542-EE90-4E2E-B693-14BDBCB3A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A55A21B-2C9E-ADCA-9216-7B7072640ED0}"/>
              </a:ext>
            </a:extLst>
          </p:cNvPr>
          <p:cNvPicPr>
            <a:picLocks noChangeAspect="1"/>
          </p:cNvPicPr>
          <p:nvPr/>
        </p:nvPicPr>
        <p:blipFill>
          <a:blip r:embed="rId2"/>
          <a:srcRect l="19523" r="9908" b="-1"/>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4F1E6DAA-770D-6B5C-86ED-BC05B10CB366}"/>
              </a:ext>
            </a:extLst>
          </p:cNvPr>
          <p:cNvSpPr>
            <a:spLocks noGrp="1"/>
          </p:cNvSpPr>
          <p:nvPr>
            <p:ph idx="1"/>
          </p:nvPr>
        </p:nvSpPr>
        <p:spPr>
          <a:xfrm>
            <a:off x="7532710" y="1822449"/>
            <a:ext cx="3479419" cy="3070226"/>
          </a:xfrm>
        </p:spPr>
        <p:txBody>
          <a:bodyPr anchor="t">
            <a:normAutofit/>
          </a:bodyPr>
          <a:lstStyle/>
          <a:p>
            <a:r>
              <a:rPr lang="en-US" sz="1400"/>
              <a:t>Hard starting or not starting at all</a:t>
            </a:r>
          </a:p>
          <a:p>
            <a:r>
              <a:rPr lang="en-US" sz="1400"/>
              <a:t>Low power</a:t>
            </a:r>
          </a:p>
          <a:p>
            <a:pPr marL="0" indent="0">
              <a:buNone/>
            </a:pPr>
            <a:endParaRPr lang="en-US" sz="1400"/>
          </a:p>
          <a:p>
            <a:pPr marL="0" indent="0">
              <a:buNone/>
            </a:pPr>
            <a:r>
              <a:rPr lang="en-US" sz="1400"/>
              <a:t>Performing a cylinder compression test to verify the results.  Also, a cylinder leak down tester is another great way to test the health of an engine. </a:t>
            </a:r>
            <a:br>
              <a:rPr lang="en-US" sz="1400"/>
            </a:br>
            <a:br>
              <a:rPr lang="en-US" sz="1400"/>
            </a:br>
            <a:r>
              <a:rPr lang="en-US" sz="1400"/>
              <a:t>Areas to check, Piston Rings, valves, head gasket.  </a:t>
            </a:r>
          </a:p>
          <a:p>
            <a:pPr marL="0" indent="0">
              <a:buNone/>
            </a:pPr>
            <a:endParaRPr lang="en-US" sz="1400"/>
          </a:p>
          <a:p>
            <a:pPr marL="0" indent="0">
              <a:buNone/>
            </a:pPr>
            <a:endParaRPr lang="en-US" sz="1400"/>
          </a:p>
          <a:p>
            <a:endParaRPr lang="en-US" sz="1400"/>
          </a:p>
        </p:txBody>
      </p:sp>
      <p:grpSp>
        <p:nvGrpSpPr>
          <p:cNvPr id="15" name="Group 14">
            <a:extLst>
              <a:ext uri="{FF2B5EF4-FFF2-40B4-BE49-F238E27FC236}">
                <a16:creationId xmlns:a16="http://schemas.microsoft.com/office/drawing/2014/main" id="{B892C16D-E4DF-40C1-B474-0B2188FCE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6" name="Straight Connector 15">
              <a:extLst>
                <a:ext uri="{FF2B5EF4-FFF2-40B4-BE49-F238E27FC236}">
                  <a16:creationId xmlns:a16="http://schemas.microsoft.com/office/drawing/2014/main" id="{4D099E65-7E93-45A9-94F8-AFC49A81DD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5F2E5F4-AD0C-41E1-B607-24C5BA4A12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ABEFDB-C0FD-48BE-9573-83AC691F3A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7E9A77D-325A-46AD-A8BE-53CF3E6487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3DEEF1-8BC0-412B-9976-97C8E5201C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2104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0089BAB-C986-4D8F-9379-896FA6FE4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6A73E-2897-5282-ABD8-CF12C3D4A8EA}"/>
              </a:ext>
            </a:extLst>
          </p:cNvPr>
          <p:cNvSpPr>
            <a:spLocks noGrp="1"/>
          </p:cNvSpPr>
          <p:nvPr>
            <p:ph type="title"/>
          </p:nvPr>
        </p:nvSpPr>
        <p:spPr>
          <a:xfrm>
            <a:off x="7532710" y="620722"/>
            <a:ext cx="3382941" cy="1142462"/>
          </a:xfrm>
        </p:spPr>
        <p:txBody>
          <a:bodyPr anchor="b">
            <a:normAutofit/>
          </a:bodyPr>
          <a:lstStyle/>
          <a:p>
            <a:r>
              <a:rPr lang="en-US" sz="2400"/>
              <a:t>Preliminary Fuel tests.</a:t>
            </a:r>
          </a:p>
        </p:txBody>
      </p:sp>
      <p:sp>
        <p:nvSpPr>
          <p:cNvPr id="22" name="Snip Diagonal Corner Rectangle 21">
            <a:extLst>
              <a:ext uri="{FF2B5EF4-FFF2-40B4-BE49-F238E27FC236}">
                <a16:creationId xmlns:a16="http://schemas.microsoft.com/office/drawing/2014/main" id="{ED3F087D-4CDE-4826-83F0-93555307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8741"/>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09C2E7-597D-3674-7AA7-77C56B33D420}"/>
              </a:ext>
            </a:extLst>
          </p:cNvPr>
          <p:cNvPicPr>
            <a:picLocks noChangeAspect="1"/>
          </p:cNvPicPr>
          <p:nvPr/>
        </p:nvPicPr>
        <p:blipFill>
          <a:blip r:embed="rId2"/>
          <a:stretch>
            <a:fillRect/>
          </a:stretch>
        </p:blipFill>
        <p:spPr>
          <a:xfrm>
            <a:off x="1101217" y="1938491"/>
            <a:ext cx="5641063" cy="2651299"/>
          </a:xfrm>
          <a:prstGeom prst="rect">
            <a:avLst/>
          </a:prstGeom>
        </p:spPr>
      </p:pic>
      <p:sp>
        <p:nvSpPr>
          <p:cNvPr id="3" name="Content Placeholder 2">
            <a:extLst>
              <a:ext uri="{FF2B5EF4-FFF2-40B4-BE49-F238E27FC236}">
                <a16:creationId xmlns:a16="http://schemas.microsoft.com/office/drawing/2014/main" id="{C45966D2-63F1-19F0-03D1-87200BC3191D}"/>
              </a:ext>
            </a:extLst>
          </p:cNvPr>
          <p:cNvSpPr>
            <a:spLocks noGrp="1"/>
          </p:cNvSpPr>
          <p:nvPr>
            <p:ph idx="1"/>
          </p:nvPr>
        </p:nvSpPr>
        <p:spPr>
          <a:xfrm>
            <a:off x="7000240" y="1822449"/>
            <a:ext cx="4011889" cy="3856991"/>
          </a:xfrm>
        </p:spPr>
        <p:txBody>
          <a:bodyPr anchor="t">
            <a:normAutofit/>
          </a:bodyPr>
          <a:lstStyle/>
          <a:p>
            <a:r>
              <a:rPr lang="en-US" sz="1600" dirty="0"/>
              <a:t>Checking fuel level</a:t>
            </a:r>
          </a:p>
          <a:p>
            <a:r>
              <a:rPr lang="en-US" sz="1600" dirty="0"/>
              <a:t>Checking fuel supply, Pump and lines from the tank</a:t>
            </a:r>
          </a:p>
          <a:p>
            <a:r>
              <a:rPr lang="en-US" sz="1600" dirty="0"/>
              <a:t>Remove air filter check for restrictions</a:t>
            </a:r>
          </a:p>
          <a:p>
            <a:r>
              <a:rPr lang="en-US" sz="1600" dirty="0"/>
              <a:t>If equipped check fuel shut off solenoid.</a:t>
            </a:r>
          </a:p>
          <a:p>
            <a:r>
              <a:rPr lang="en-US" sz="1600" dirty="0"/>
              <a:t>Try to aid with starting fluid.  If it runs on that you have a carburetor issue.  *This can also be a quick check for spark*</a:t>
            </a:r>
          </a:p>
        </p:txBody>
      </p:sp>
      <p:grpSp>
        <p:nvGrpSpPr>
          <p:cNvPr id="24" name="Group 23">
            <a:extLst>
              <a:ext uri="{FF2B5EF4-FFF2-40B4-BE49-F238E27FC236}">
                <a16:creationId xmlns:a16="http://schemas.microsoft.com/office/drawing/2014/main" id="{F0508FC0-A9B8-4692-8398-5F26CDCB7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8DB2B993-5953-471A-AAC4-19D9618035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FC68F0B-6F01-4982-9958-1A4989C0E7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9E97A91-2B37-4DDA-961B-D50E64AA9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EF6C90-4808-4AD0-AF2D-81B25E8DBF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280DB27-C632-4907-B41F-9ADFAFD930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8770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C357-AB67-9395-1275-96D37BFE88B0}"/>
              </a:ext>
            </a:extLst>
          </p:cNvPr>
          <p:cNvSpPr>
            <a:spLocks noGrp="1"/>
          </p:cNvSpPr>
          <p:nvPr>
            <p:ph type="title"/>
          </p:nvPr>
        </p:nvSpPr>
        <p:spPr/>
        <p:txBody>
          <a:bodyPr/>
          <a:lstStyle/>
          <a:p>
            <a:r>
              <a:rPr lang="en-US" dirty="0"/>
              <a:t>Ignition test </a:t>
            </a:r>
          </a:p>
        </p:txBody>
      </p:sp>
      <p:sp>
        <p:nvSpPr>
          <p:cNvPr id="3" name="Content Placeholder 2">
            <a:extLst>
              <a:ext uri="{FF2B5EF4-FFF2-40B4-BE49-F238E27FC236}">
                <a16:creationId xmlns:a16="http://schemas.microsoft.com/office/drawing/2014/main" id="{E10D427A-1F9A-4410-8E22-376E15C857C1}"/>
              </a:ext>
            </a:extLst>
          </p:cNvPr>
          <p:cNvSpPr>
            <a:spLocks noGrp="1"/>
          </p:cNvSpPr>
          <p:nvPr>
            <p:ph idx="1"/>
          </p:nvPr>
        </p:nvSpPr>
        <p:spPr>
          <a:xfrm>
            <a:off x="684212" y="685800"/>
            <a:ext cx="5952562" cy="3615267"/>
          </a:xfrm>
        </p:spPr>
        <p:txBody>
          <a:bodyPr/>
          <a:lstStyle/>
          <a:p>
            <a:r>
              <a:rPr lang="en-US" dirty="0"/>
              <a:t>As shown previously checking spark with either a spark plug tester, Or the use of the current spark plug and making sure that it is grounded to the engine block metal surface.  </a:t>
            </a:r>
          </a:p>
          <a:p>
            <a:r>
              <a:rPr lang="en-US" dirty="0"/>
              <a:t>Can be difficult with 2 cycle engines due to most cases being encased with plastic shielding. </a:t>
            </a:r>
          </a:p>
        </p:txBody>
      </p:sp>
      <p:pic>
        <p:nvPicPr>
          <p:cNvPr id="5" name="Picture 4">
            <a:extLst>
              <a:ext uri="{FF2B5EF4-FFF2-40B4-BE49-F238E27FC236}">
                <a16:creationId xmlns:a16="http://schemas.microsoft.com/office/drawing/2014/main" id="{D9C95B27-1FFD-020E-C3B7-09E1E22A5D6F}"/>
              </a:ext>
            </a:extLst>
          </p:cNvPr>
          <p:cNvPicPr>
            <a:picLocks noChangeAspect="1"/>
          </p:cNvPicPr>
          <p:nvPr/>
        </p:nvPicPr>
        <p:blipFill>
          <a:blip r:embed="rId2"/>
          <a:stretch>
            <a:fillRect/>
          </a:stretch>
        </p:blipFill>
        <p:spPr>
          <a:xfrm>
            <a:off x="7800603" y="3992880"/>
            <a:ext cx="4178683" cy="2692929"/>
          </a:xfrm>
          <a:prstGeom prst="rect">
            <a:avLst/>
          </a:prstGeom>
        </p:spPr>
      </p:pic>
      <p:pic>
        <p:nvPicPr>
          <p:cNvPr id="7" name="Picture 6">
            <a:extLst>
              <a:ext uri="{FF2B5EF4-FFF2-40B4-BE49-F238E27FC236}">
                <a16:creationId xmlns:a16="http://schemas.microsoft.com/office/drawing/2014/main" id="{1F201100-0230-0CF5-B55B-C7532B7E3CDA}"/>
              </a:ext>
            </a:extLst>
          </p:cNvPr>
          <p:cNvPicPr>
            <a:picLocks noChangeAspect="1"/>
          </p:cNvPicPr>
          <p:nvPr/>
        </p:nvPicPr>
        <p:blipFill>
          <a:blip r:embed="rId3"/>
          <a:stretch>
            <a:fillRect/>
          </a:stretch>
        </p:blipFill>
        <p:spPr>
          <a:xfrm>
            <a:off x="7320911" y="71224"/>
            <a:ext cx="4658375" cy="3057952"/>
          </a:xfrm>
          <a:prstGeom prst="rect">
            <a:avLst/>
          </a:prstGeom>
        </p:spPr>
      </p:pic>
    </p:spTree>
    <p:extLst>
      <p:ext uri="{BB962C8B-B14F-4D97-AF65-F5344CB8AC3E}">
        <p14:creationId xmlns:p14="http://schemas.microsoft.com/office/powerpoint/2010/main" val="111219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A01C35-BA85-48A8-B55E-143BA21CF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44F170-4AB8-6468-3263-8EB709802A83}"/>
              </a:ext>
            </a:extLst>
          </p:cNvPr>
          <p:cNvSpPr>
            <a:spLocks noGrp="1"/>
          </p:cNvSpPr>
          <p:nvPr>
            <p:ph type="title"/>
          </p:nvPr>
        </p:nvSpPr>
        <p:spPr>
          <a:xfrm>
            <a:off x="7532710" y="620722"/>
            <a:ext cx="3518748" cy="1142462"/>
          </a:xfrm>
        </p:spPr>
        <p:txBody>
          <a:bodyPr anchor="b">
            <a:normAutofit/>
          </a:bodyPr>
          <a:lstStyle/>
          <a:p>
            <a:r>
              <a:rPr lang="en-US" sz="2800"/>
              <a:t>Ignition malfunctions</a:t>
            </a:r>
          </a:p>
        </p:txBody>
      </p:sp>
      <p:sp>
        <p:nvSpPr>
          <p:cNvPr id="12" name="Snip Diagonal Corner Rectangle 24">
            <a:extLst>
              <a:ext uri="{FF2B5EF4-FFF2-40B4-BE49-F238E27FC236}">
                <a16:creationId xmlns:a16="http://schemas.microsoft.com/office/drawing/2014/main" id="{BC307542-EE90-4E2E-B693-14BDBCB3A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03AA09-3BB5-0FE8-3282-15070E16CCE8}"/>
              </a:ext>
            </a:extLst>
          </p:cNvPr>
          <p:cNvPicPr>
            <a:picLocks noChangeAspect="1"/>
          </p:cNvPicPr>
          <p:nvPr/>
        </p:nvPicPr>
        <p:blipFill>
          <a:blip r:embed="rId2"/>
          <a:srcRect t="8146" r="1" b="21093"/>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a:extLst>
              <a:ext uri="{FF2B5EF4-FFF2-40B4-BE49-F238E27FC236}">
                <a16:creationId xmlns:a16="http://schemas.microsoft.com/office/drawing/2014/main" id="{8E82ADE2-3386-2E54-25FB-23316C35B1F3}"/>
              </a:ext>
            </a:extLst>
          </p:cNvPr>
          <p:cNvSpPr>
            <a:spLocks noGrp="1"/>
          </p:cNvSpPr>
          <p:nvPr>
            <p:ph idx="1"/>
          </p:nvPr>
        </p:nvSpPr>
        <p:spPr>
          <a:xfrm>
            <a:off x="7532710" y="1822449"/>
            <a:ext cx="3479419" cy="3070226"/>
          </a:xfrm>
        </p:spPr>
        <p:txBody>
          <a:bodyPr anchor="t">
            <a:normAutofit/>
          </a:bodyPr>
          <a:lstStyle/>
          <a:p>
            <a:r>
              <a:rPr lang="en-US" sz="1300"/>
              <a:t>If you have an engine that has spark but will not fire and has compression.   Then the next diagnostic step would be to check the timing.  Most small engines the timing is going to be controlled by the flywheel to crankshaft by means of a keyway.</a:t>
            </a:r>
          </a:p>
          <a:p>
            <a:r>
              <a:rPr lang="en-US" sz="1300"/>
              <a:t>These keyways can shear from shock loads,  Example of a pushmower engine when the blade contacts a rock.  The rotating mass of the engine can cause the keyway to shear and change the position of the crankshaft to ignition timing.  </a:t>
            </a:r>
          </a:p>
        </p:txBody>
      </p:sp>
      <p:grpSp>
        <p:nvGrpSpPr>
          <p:cNvPr id="14" name="Group 13">
            <a:extLst>
              <a:ext uri="{FF2B5EF4-FFF2-40B4-BE49-F238E27FC236}">
                <a16:creationId xmlns:a16="http://schemas.microsoft.com/office/drawing/2014/main" id="{B892C16D-E4DF-40C1-B474-0B2188FCE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D099E65-7E93-45A9-94F8-AFC49A81DD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5F2E5F4-AD0C-41E1-B607-24C5BA4A12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BABEFDB-C0FD-48BE-9573-83AC691F3A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7E9A77D-325A-46AD-A8BE-53CF3E6487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03DEEF1-8BC0-412B-9976-97C8E5201C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628349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142</TotalTime>
  <Words>792</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3</vt:lpstr>
      <vt:lpstr>Slice</vt:lpstr>
      <vt:lpstr>Lesson 5 Diagnostics </vt:lpstr>
      <vt:lpstr>Questions from previous lessons?</vt:lpstr>
      <vt:lpstr>Engine components layout.</vt:lpstr>
      <vt:lpstr>Basic needs</vt:lpstr>
      <vt:lpstr>Compression test</vt:lpstr>
      <vt:lpstr>Signs of low compression </vt:lpstr>
      <vt:lpstr>Preliminary Fuel tests.</vt:lpstr>
      <vt:lpstr>Ignition test </vt:lpstr>
      <vt:lpstr>Ignition malfunctions</vt:lpstr>
      <vt:lpstr>2 cycle engine</vt:lpstr>
      <vt:lpstr>Governor </vt:lpstr>
      <vt:lpstr>Quiz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Christensen</dc:creator>
  <cp:lastModifiedBy>Mark Christensen</cp:lastModifiedBy>
  <cp:revision>1</cp:revision>
  <dcterms:created xsi:type="dcterms:W3CDTF">2025-10-19T20:53:38Z</dcterms:created>
  <dcterms:modified xsi:type="dcterms:W3CDTF">2025-10-21T21:49:24Z</dcterms:modified>
</cp:coreProperties>
</file>