
<file path=[Content_Types].xml><?xml version="1.0" encoding="utf-8"?>
<Types xmlns="http://schemas.openxmlformats.org/package/2006/content-types">
  <Default Extension="glb" ContentType="model/gltf.binary"/>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17"/>
  </p:notesMasterIdLst>
  <p:sldIdLst>
    <p:sldId id="256" r:id="rId2"/>
    <p:sldId id="257" r:id="rId3"/>
    <p:sldId id="258" r:id="rId4"/>
    <p:sldId id="260" r:id="rId5"/>
    <p:sldId id="259" r:id="rId6"/>
    <p:sldId id="262" r:id="rId7"/>
    <p:sldId id="264" r:id="rId8"/>
    <p:sldId id="266" r:id="rId9"/>
    <p:sldId id="267" r:id="rId10"/>
    <p:sldId id="269" r:id="rId11"/>
    <p:sldId id="271" r:id="rId12"/>
    <p:sldId id="272" r:id="rId13"/>
    <p:sldId id="273" r:id="rId14"/>
    <p:sldId id="274"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719"/>
  </p:normalViewPr>
  <p:slideViewPr>
    <p:cSldViewPr snapToGrid="0">
      <p:cViewPr varScale="1">
        <p:scale>
          <a:sx n="90" d="100"/>
          <a:sy n="90" d="100"/>
        </p:scale>
        <p:origin x="232"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A61242-5AFF-44C2-B88E-DDD6620665F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121B8EB-A9AC-4754-AEBA-FEF3EDD9F974}">
      <dgm:prSet/>
      <dgm:spPr/>
      <dgm:t>
        <a:bodyPr/>
        <a:lstStyle/>
        <a:p>
          <a:r>
            <a:rPr lang="en-US"/>
            <a:t>Let’s take a look at 4 root operations:</a:t>
          </a:r>
        </a:p>
      </dgm:t>
    </dgm:pt>
    <dgm:pt modelId="{1C7ED614-7A6F-457A-9D63-7C9D56408A1D}" type="parTrans" cxnId="{0F39B217-F930-49E7-ACC0-93F5B501557F}">
      <dgm:prSet/>
      <dgm:spPr/>
      <dgm:t>
        <a:bodyPr/>
        <a:lstStyle/>
        <a:p>
          <a:endParaRPr lang="en-US"/>
        </a:p>
      </dgm:t>
    </dgm:pt>
    <dgm:pt modelId="{60C9DE92-EA73-4EC6-9D58-1882C4A25CDB}" type="sibTrans" cxnId="{0F39B217-F930-49E7-ACC0-93F5B501557F}">
      <dgm:prSet/>
      <dgm:spPr/>
      <dgm:t>
        <a:bodyPr/>
        <a:lstStyle/>
        <a:p>
          <a:endParaRPr lang="en-US"/>
        </a:p>
      </dgm:t>
    </dgm:pt>
    <dgm:pt modelId="{158051BB-8448-4C51-9C89-F5C6566086D0}">
      <dgm:prSet/>
      <dgm:spPr/>
      <dgm:t>
        <a:bodyPr/>
        <a:lstStyle/>
        <a:p>
          <a:r>
            <a:rPr lang="en-US" b="1"/>
            <a:t>1.) </a:t>
          </a:r>
          <a:r>
            <a:rPr lang="en-US" b="1" i="1" u="sng"/>
            <a:t>Excision:</a:t>
          </a:r>
          <a:r>
            <a:rPr lang="en-US"/>
            <a:t> Cutting out or off, without replacement, a portion of a body part.</a:t>
          </a:r>
        </a:p>
      </dgm:t>
    </dgm:pt>
    <dgm:pt modelId="{83B460C5-076A-4D0A-9B4D-99A4D90042F2}" type="parTrans" cxnId="{F74932E4-2694-4C04-8FC0-D174B3EBE4FF}">
      <dgm:prSet/>
      <dgm:spPr/>
      <dgm:t>
        <a:bodyPr/>
        <a:lstStyle/>
        <a:p>
          <a:endParaRPr lang="en-US"/>
        </a:p>
      </dgm:t>
    </dgm:pt>
    <dgm:pt modelId="{CF34EB18-9B30-4A50-9670-F7C064085B5A}" type="sibTrans" cxnId="{F74932E4-2694-4C04-8FC0-D174B3EBE4FF}">
      <dgm:prSet/>
      <dgm:spPr/>
      <dgm:t>
        <a:bodyPr/>
        <a:lstStyle/>
        <a:p>
          <a:endParaRPr lang="en-US"/>
        </a:p>
      </dgm:t>
    </dgm:pt>
    <dgm:pt modelId="{7B517C6F-F9CD-4058-A020-3445CD49F638}">
      <dgm:prSet/>
      <dgm:spPr/>
      <dgm:t>
        <a:bodyPr/>
        <a:lstStyle/>
        <a:p>
          <a:r>
            <a:rPr lang="en-US" b="1"/>
            <a:t>2.) </a:t>
          </a:r>
          <a:r>
            <a:rPr lang="en-US" b="1" i="1" u="sng"/>
            <a:t>Removal: </a:t>
          </a:r>
          <a:r>
            <a:rPr lang="en-US"/>
            <a:t>taking out or off a device from a body part.</a:t>
          </a:r>
        </a:p>
      </dgm:t>
    </dgm:pt>
    <dgm:pt modelId="{0296F5C2-87EF-4E4D-BFA8-D3FF91A26075}" type="parTrans" cxnId="{5CD0122B-60A0-46E4-A458-8EBB6CA97FD4}">
      <dgm:prSet/>
      <dgm:spPr/>
      <dgm:t>
        <a:bodyPr/>
        <a:lstStyle/>
        <a:p>
          <a:endParaRPr lang="en-US"/>
        </a:p>
      </dgm:t>
    </dgm:pt>
    <dgm:pt modelId="{82D3856D-C516-467B-8E9D-1810E4698E65}" type="sibTrans" cxnId="{5CD0122B-60A0-46E4-A458-8EBB6CA97FD4}">
      <dgm:prSet/>
      <dgm:spPr/>
      <dgm:t>
        <a:bodyPr/>
        <a:lstStyle/>
        <a:p>
          <a:endParaRPr lang="en-US"/>
        </a:p>
      </dgm:t>
    </dgm:pt>
    <dgm:pt modelId="{D9C0B5FD-4A3A-4662-9BD6-40808E0AE8EE}">
      <dgm:prSet/>
      <dgm:spPr/>
      <dgm:t>
        <a:bodyPr/>
        <a:lstStyle/>
        <a:p>
          <a:r>
            <a:rPr lang="en-US" b="1"/>
            <a:t>3.) </a:t>
          </a:r>
          <a:r>
            <a:rPr lang="en-US" b="1" i="1" u="sng"/>
            <a:t>Resection</a:t>
          </a:r>
          <a:r>
            <a:rPr lang="en-US" b="1" i="1"/>
            <a:t>:</a:t>
          </a:r>
          <a:r>
            <a:rPr lang="en-US"/>
            <a:t> Cutting out or of, without replacement.</a:t>
          </a:r>
        </a:p>
      </dgm:t>
    </dgm:pt>
    <dgm:pt modelId="{F49FD541-6C70-4285-9E3B-A0176EB0FFDF}" type="parTrans" cxnId="{008C29D6-A47F-4C3A-B16E-2E1C639B1E01}">
      <dgm:prSet/>
      <dgm:spPr/>
      <dgm:t>
        <a:bodyPr/>
        <a:lstStyle/>
        <a:p>
          <a:endParaRPr lang="en-US"/>
        </a:p>
      </dgm:t>
    </dgm:pt>
    <dgm:pt modelId="{8DD0AF3B-EFC2-4A39-AFB8-44587E873080}" type="sibTrans" cxnId="{008C29D6-A47F-4C3A-B16E-2E1C639B1E01}">
      <dgm:prSet/>
      <dgm:spPr/>
      <dgm:t>
        <a:bodyPr/>
        <a:lstStyle/>
        <a:p>
          <a:endParaRPr lang="en-US"/>
        </a:p>
      </dgm:t>
    </dgm:pt>
    <dgm:pt modelId="{40A6E362-87F3-4536-AFD1-FB87ABD1E142}">
      <dgm:prSet/>
      <dgm:spPr/>
      <dgm:t>
        <a:bodyPr/>
        <a:lstStyle/>
        <a:p>
          <a:r>
            <a:rPr lang="en-US" b="1"/>
            <a:t>4.) </a:t>
          </a:r>
          <a:r>
            <a:rPr lang="en-US" b="1" i="1" u="sng"/>
            <a:t>Replacement: </a:t>
          </a:r>
          <a:r>
            <a:rPr lang="en-US"/>
            <a:t>Putting in or on biological  or synthetic material that physically takes the place and/or function of all or portion of a body part .</a:t>
          </a:r>
        </a:p>
      </dgm:t>
    </dgm:pt>
    <dgm:pt modelId="{C7CEE551-1C01-4D3E-9475-794C0C1A6D88}" type="parTrans" cxnId="{787D6FD0-92C2-4CEE-92D3-CDC5C75BB913}">
      <dgm:prSet/>
      <dgm:spPr/>
      <dgm:t>
        <a:bodyPr/>
        <a:lstStyle/>
        <a:p>
          <a:endParaRPr lang="en-US"/>
        </a:p>
      </dgm:t>
    </dgm:pt>
    <dgm:pt modelId="{7E8E6340-3930-44DB-8251-28952AAECB5C}" type="sibTrans" cxnId="{787D6FD0-92C2-4CEE-92D3-CDC5C75BB913}">
      <dgm:prSet/>
      <dgm:spPr/>
      <dgm:t>
        <a:bodyPr/>
        <a:lstStyle/>
        <a:p>
          <a:endParaRPr lang="en-US"/>
        </a:p>
      </dgm:t>
    </dgm:pt>
    <dgm:pt modelId="{88AFCBF0-F631-1B46-A7F1-E2E97520AA85}" type="pres">
      <dgm:prSet presAssocID="{7BA61242-5AFF-44C2-B88E-DDD6620665F5}" presName="linear" presStyleCnt="0">
        <dgm:presLayoutVars>
          <dgm:animLvl val="lvl"/>
          <dgm:resizeHandles val="exact"/>
        </dgm:presLayoutVars>
      </dgm:prSet>
      <dgm:spPr/>
    </dgm:pt>
    <dgm:pt modelId="{48E684E3-A52E-B340-9E90-927EBAC8DDB7}" type="pres">
      <dgm:prSet presAssocID="{B121B8EB-A9AC-4754-AEBA-FEF3EDD9F974}" presName="parentText" presStyleLbl="node1" presStyleIdx="0" presStyleCnt="5">
        <dgm:presLayoutVars>
          <dgm:chMax val="0"/>
          <dgm:bulletEnabled val="1"/>
        </dgm:presLayoutVars>
      </dgm:prSet>
      <dgm:spPr/>
    </dgm:pt>
    <dgm:pt modelId="{61A60719-8FB5-0A4E-AFF4-62A45547A04E}" type="pres">
      <dgm:prSet presAssocID="{60C9DE92-EA73-4EC6-9D58-1882C4A25CDB}" presName="spacer" presStyleCnt="0"/>
      <dgm:spPr/>
    </dgm:pt>
    <dgm:pt modelId="{542EA2B9-AE44-F449-A21F-784DAD79FE3B}" type="pres">
      <dgm:prSet presAssocID="{158051BB-8448-4C51-9C89-F5C6566086D0}" presName="parentText" presStyleLbl="node1" presStyleIdx="1" presStyleCnt="5">
        <dgm:presLayoutVars>
          <dgm:chMax val="0"/>
          <dgm:bulletEnabled val="1"/>
        </dgm:presLayoutVars>
      </dgm:prSet>
      <dgm:spPr/>
    </dgm:pt>
    <dgm:pt modelId="{F6970F76-99C0-DF4E-BF5E-B1C9B98B4066}" type="pres">
      <dgm:prSet presAssocID="{CF34EB18-9B30-4A50-9670-F7C064085B5A}" presName="spacer" presStyleCnt="0"/>
      <dgm:spPr/>
    </dgm:pt>
    <dgm:pt modelId="{45C7A0CE-BC81-3843-8EF2-416700CE0DE6}" type="pres">
      <dgm:prSet presAssocID="{7B517C6F-F9CD-4058-A020-3445CD49F638}" presName="parentText" presStyleLbl="node1" presStyleIdx="2" presStyleCnt="5" custLinFactY="94921" custLinFactNeighborY="100000">
        <dgm:presLayoutVars>
          <dgm:chMax val="0"/>
          <dgm:bulletEnabled val="1"/>
        </dgm:presLayoutVars>
      </dgm:prSet>
      <dgm:spPr/>
    </dgm:pt>
    <dgm:pt modelId="{2EE17BDE-42FE-0A44-9BF8-2E6A5D7C758F}" type="pres">
      <dgm:prSet presAssocID="{82D3856D-C516-467B-8E9D-1810E4698E65}" presName="spacer" presStyleCnt="0"/>
      <dgm:spPr/>
    </dgm:pt>
    <dgm:pt modelId="{8AB1F7EF-F29B-9745-BBE6-E6A24224330C}" type="pres">
      <dgm:prSet presAssocID="{D9C0B5FD-4A3A-4662-9BD6-40808E0AE8EE}" presName="parentText" presStyleLbl="node1" presStyleIdx="3" presStyleCnt="5" custLinFactY="-93071" custLinFactNeighborY="-100000">
        <dgm:presLayoutVars>
          <dgm:chMax val="0"/>
          <dgm:bulletEnabled val="1"/>
        </dgm:presLayoutVars>
      </dgm:prSet>
      <dgm:spPr/>
    </dgm:pt>
    <dgm:pt modelId="{9A9007C5-5F35-F442-9E9F-CBCCF1691066}" type="pres">
      <dgm:prSet presAssocID="{8DD0AF3B-EFC2-4A39-AFB8-44587E873080}" presName="spacer" presStyleCnt="0"/>
      <dgm:spPr/>
    </dgm:pt>
    <dgm:pt modelId="{6674AB29-1061-D04F-BC5E-649E3A930D84}" type="pres">
      <dgm:prSet presAssocID="{40A6E362-87F3-4536-AFD1-FB87ABD1E142}" presName="parentText" presStyleLbl="node1" presStyleIdx="4" presStyleCnt="5">
        <dgm:presLayoutVars>
          <dgm:chMax val="0"/>
          <dgm:bulletEnabled val="1"/>
        </dgm:presLayoutVars>
      </dgm:prSet>
      <dgm:spPr/>
    </dgm:pt>
  </dgm:ptLst>
  <dgm:cxnLst>
    <dgm:cxn modelId="{B17B8E07-A9E5-8C4D-BB75-25A103C3D922}" type="presOf" srcId="{40A6E362-87F3-4536-AFD1-FB87ABD1E142}" destId="{6674AB29-1061-D04F-BC5E-649E3A930D84}" srcOrd="0" destOrd="0" presId="urn:microsoft.com/office/officeart/2005/8/layout/vList2"/>
    <dgm:cxn modelId="{0F39B217-F930-49E7-ACC0-93F5B501557F}" srcId="{7BA61242-5AFF-44C2-B88E-DDD6620665F5}" destId="{B121B8EB-A9AC-4754-AEBA-FEF3EDD9F974}" srcOrd="0" destOrd="0" parTransId="{1C7ED614-7A6F-457A-9D63-7C9D56408A1D}" sibTransId="{60C9DE92-EA73-4EC6-9D58-1882C4A25CDB}"/>
    <dgm:cxn modelId="{5CD0122B-60A0-46E4-A458-8EBB6CA97FD4}" srcId="{7BA61242-5AFF-44C2-B88E-DDD6620665F5}" destId="{7B517C6F-F9CD-4058-A020-3445CD49F638}" srcOrd="2" destOrd="0" parTransId="{0296F5C2-87EF-4E4D-BFA8-D3FF91A26075}" sibTransId="{82D3856D-C516-467B-8E9D-1810E4698E65}"/>
    <dgm:cxn modelId="{1EBC7184-FC9A-3B4C-9437-C2DEBE529544}" type="presOf" srcId="{158051BB-8448-4C51-9C89-F5C6566086D0}" destId="{542EA2B9-AE44-F449-A21F-784DAD79FE3B}" srcOrd="0" destOrd="0" presId="urn:microsoft.com/office/officeart/2005/8/layout/vList2"/>
    <dgm:cxn modelId="{A5C74F97-4396-E141-ADB6-F759AAB1950B}" type="presOf" srcId="{D9C0B5FD-4A3A-4662-9BD6-40808E0AE8EE}" destId="{8AB1F7EF-F29B-9745-BBE6-E6A24224330C}" srcOrd="0" destOrd="0" presId="urn:microsoft.com/office/officeart/2005/8/layout/vList2"/>
    <dgm:cxn modelId="{2E865BA1-4826-904F-8589-F6DEE68BDA18}" type="presOf" srcId="{7B517C6F-F9CD-4058-A020-3445CD49F638}" destId="{45C7A0CE-BC81-3843-8EF2-416700CE0DE6}" srcOrd="0" destOrd="0" presId="urn:microsoft.com/office/officeart/2005/8/layout/vList2"/>
    <dgm:cxn modelId="{1ACDD0A4-173F-C343-8629-C4E22AA7F81C}" type="presOf" srcId="{7BA61242-5AFF-44C2-B88E-DDD6620665F5}" destId="{88AFCBF0-F631-1B46-A7F1-E2E97520AA85}" srcOrd="0" destOrd="0" presId="urn:microsoft.com/office/officeart/2005/8/layout/vList2"/>
    <dgm:cxn modelId="{D025F2A4-AD79-6547-8682-530875AB0032}" type="presOf" srcId="{B121B8EB-A9AC-4754-AEBA-FEF3EDD9F974}" destId="{48E684E3-A52E-B340-9E90-927EBAC8DDB7}" srcOrd="0" destOrd="0" presId="urn:microsoft.com/office/officeart/2005/8/layout/vList2"/>
    <dgm:cxn modelId="{787D6FD0-92C2-4CEE-92D3-CDC5C75BB913}" srcId="{7BA61242-5AFF-44C2-B88E-DDD6620665F5}" destId="{40A6E362-87F3-4536-AFD1-FB87ABD1E142}" srcOrd="4" destOrd="0" parTransId="{C7CEE551-1C01-4D3E-9475-794C0C1A6D88}" sibTransId="{7E8E6340-3930-44DB-8251-28952AAECB5C}"/>
    <dgm:cxn modelId="{008C29D6-A47F-4C3A-B16E-2E1C639B1E01}" srcId="{7BA61242-5AFF-44C2-B88E-DDD6620665F5}" destId="{D9C0B5FD-4A3A-4662-9BD6-40808E0AE8EE}" srcOrd="3" destOrd="0" parTransId="{F49FD541-6C70-4285-9E3B-A0176EB0FFDF}" sibTransId="{8DD0AF3B-EFC2-4A39-AFB8-44587E873080}"/>
    <dgm:cxn modelId="{F74932E4-2694-4C04-8FC0-D174B3EBE4FF}" srcId="{7BA61242-5AFF-44C2-B88E-DDD6620665F5}" destId="{158051BB-8448-4C51-9C89-F5C6566086D0}" srcOrd="1" destOrd="0" parTransId="{83B460C5-076A-4D0A-9B4D-99A4D90042F2}" sibTransId="{CF34EB18-9B30-4A50-9670-F7C064085B5A}"/>
    <dgm:cxn modelId="{CDED2E10-04F6-EC4E-8242-22E62F667420}" type="presParOf" srcId="{88AFCBF0-F631-1B46-A7F1-E2E97520AA85}" destId="{48E684E3-A52E-B340-9E90-927EBAC8DDB7}" srcOrd="0" destOrd="0" presId="urn:microsoft.com/office/officeart/2005/8/layout/vList2"/>
    <dgm:cxn modelId="{30FEFA4B-9BEC-7F43-AD3D-02DF945AA0BD}" type="presParOf" srcId="{88AFCBF0-F631-1B46-A7F1-E2E97520AA85}" destId="{61A60719-8FB5-0A4E-AFF4-62A45547A04E}" srcOrd="1" destOrd="0" presId="urn:microsoft.com/office/officeart/2005/8/layout/vList2"/>
    <dgm:cxn modelId="{BE386F97-978E-6648-B843-13C8D7757117}" type="presParOf" srcId="{88AFCBF0-F631-1B46-A7F1-E2E97520AA85}" destId="{542EA2B9-AE44-F449-A21F-784DAD79FE3B}" srcOrd="2" destOrd="0" presId="urn:microsoft.com/office/officeart/2005/8/layout/vList2"/>
    <dgm:cxn modelId="{54299328-2272-9840-B9C6-E45D04EDCEB8}" type="presParOf" srcId="{88AFCBF0-F631-1B46-A7F1-E2E97520AA85}" destId="{F6970F76-99C0-DF4E-BF5E-B1C9B98B4066}" srcOrd="3" destOrd="0" presId="urn:microsoft.com/office/officeart/2005/8/layout/vList2"/>
    <dgm:cxn modelId="{66A6FF31-3FFB-CC44-94D3-94E29CC196B0}" type="presParOf" srcId="{88AFCBF0-F631-1B46-A7F1-E2E97520AA85}" destId="{45C7A0CE-BC81-3843-8EF2-416700CE0DE6}" srcOrd="4" destOrd="0" presId="urn:microsoft.com/office/officeart/2005/8/layout/vList2"/>
    <dgm:cxn modelId="{2EFE2420-8122-554B-8EA0-C874836AF800}" type="presParOf" srcId="{88AFCBF0-F631-1B46-A7F1-E2E97520AA85}" destId="{2EE17BDE-42FE-0A44-9BF8-2E6A5D7C758F}" srcOrd="5" destOrd="0" presId="urn:microsoft.com/office/officeart/2005/8/layout/vList2"/>
    <dgm:cxn modelId="{F2FC18F0-5014-7942-9B06-6D5FBE6179F3}" type="presParOf" srcId="{88AFCBF0-F631-1B46-A7F1-E2E97520AA85}" destId="{8AB1F7EF-F29B-9745-BBE6-E6A24224330C}" srcOrd="6" destOrd="0" presId="urn:microsoft.com/office/officeart/2005/8/layout/vList2"/>
    <dgm:cxn modelId="{F234E31C-8091-B740-9E3A-A1B8EA59E4F2}" type="presParOf" srcId="{88AFCBF0-F631-1B46-A7F1-E2E97520AA85}" destId="{9A9007C5-5F35-F442-9E9F-CBCCF1691066}" srcOrd="7" destOrd="0" presId="urn:microsoft.com/office/officeart/2005/8/layout/vList2"/>
    <dgm:cxn modelId="{0D4231A0-BA4A-7446-9812-2F65380A6754}" type="presParOf" srcId="{88AFCBF0-F631-1B46-A7F1-E2E97520AA85}" destId="{6674AB29-1061-D04F-BC5E-649E3A930D84}" srcOrd="8"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684E3-A52E-B340-9E90-927EBAC8DDB7}">
      <dsp:nvSpPr>
        <dsp:cNvPr id="0" name=""/>
        <dsp:cNvSpPr/>
      </dsp:nvSpPr>
      <dsp:spPr>
        <a:xfrm>
          <a:off x="0" y="292714"/>
          <a:ext cx="9886950"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Let’s take a look at 4 root operations:</a:t>
          </a:r>
        </a:p>
      </dsp:txBody>
      <dsp:txXfrm>
        <a:off x="12879" y="305593"/>
        <a:ext cx="9861192" cy="238077"/>
      </dsp:txXfrm>
    </dsp:sp>
    <dsp:sp modelId="{542EA2B9-AE44-F449-A21F-784DAD79FE3B}">
      <dsp:nvSpPr>
        <dsp:cNvPr id="0" name=""/>
        <dsp:cNvSpPr/>
      </dsp:nvSpPr>
      <dsp:spPr>
        <a:xfrm>
          <a:off x="0" y="588230"/>
          <a:ext cx="9886950"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1" kern="1200"/>
            <a:t>1.) </a:t>
          </a:r>
          <a:r>
            <a:rPr lang="en-US" sz="1100" b="1" i="1" u="sng" kern="1200"/>
            <a:t>Excision:</a:t>
          </a:r>
          <a:r>
            <a:rPr lang="en-US" sz="1100" kern="1200"/>
            <a:t> Cutting out or off, without replacement, a portion of a body part.</a:t>
          </a:r>
        </a:p>
      </dsp:txBody>
      <dsp:txXfrm>
        <a:off x="12879" y="601109"/>
        <a:ext cx="9861192" cy="238077"/>
      </dsp:txXfrm>
    </dsp:sp>
    <dsp:sp modelId="{45C7A0CE-BC81-3843-8EF2-416700CE0DE6}">
      <dsp:nvSpPr>
        <dsp:cNvPr id="0" name=""/>
        <dsp:cNvSpPr/>
      </dsp:nvSpPr>
      <dsp:spPr>
        <a:xfrm>
          <a:off x="0" y="1165859"/>
          <a:ext cx="9886950"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1" kern="1200"/>
            <a:t>2.) </a:t>
          </a:r>
          <a:r>
            <a:rPr lang="en-US" sz="1100" b="1" i="1" u="sng" kern="1200"/>
            <a:t>Removal: </a:t>
          </a:r>
          <a:r>
            <a:rPr lang="en-US" sz="1100" kern="1200"/>
            <a:t>taking out or off a device from a body part.</a:t>
          </a:r>
        </a:p>
      </dsp:txBody>
      <dsp:txXfrm>
        <a:off x="12879" y="1178738"/>
        <a:ext cx="9861192" cy="238077"/>
      </dsp:txXfrm>
    </dsp:sp>
    <dsp:sp modelId="{8AB1F7EF-F29B-9745-BBE6-E6A24224330C}">
      <dsp:nvSpPr>
        <dsp:cNvPr id="0" name=""/>
        <dsp:cNvSpPr/>
      </dsp:nvSpPr>
      <dsp:spPr>
        <a:xfrm>
          <a:off x="0" y="902026"/>
          <a:ext cx="9886950"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1" kern="1200"/>
            <a:t>3.) </a:t>
          </a:r>
          <a:r>
            <a:rPr lang="en-US" sz="1100" b="1" i="1" u="sng" kern="1200"/>
            <a:t>Resection</a:t>
          </a:r>
          <a:r>
            <a:rPr lang="en-US" sz="1100" b="1" i="1" kern="1200"/>
            <a:t>:</a:t>
          </a:r>
          <a:r>
            <a:rPr lang="en-US" sz="1100" kern="1200"/>
            <a:t> Cutting out or of, without replacement.</a:t>
          </a:r>
        </a:p>
      </dsp:txBody>
      <dsp:txXfrm>
        <a:off x="12879" y="914905"/>
        <a:ext cx="9861192" cy="238077"/>
      </dsp:txXfrm>
    </dsp:sp>
    <dsp:sp modelId="{6674AB29-1061-D04F-BC5E-649E3A930D84}">
      <dsp:nvSpPr>
        <dsp:cNvPr id="0" name=""/>
        <dsp:cNvSpPr/>
      </dsp:nvSpPr>
      <dsp:spPr>
        <a:xfrm>
          <a:off x="0" y="1474775"/>
          <a:ext cx="9886950"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1" kern="1200"/>
            <a:t>4.) </a:t>
          </a:r>
          <a:r>
            <a:rPr lang="en-US" sz="1100" b="1" i="1" u="sng" kern="1200"/>
            <a:t>Replacement: </a:t>
          </a:r>
          <a:r>
            <a:rPr lang="en-US" sz="1100" kern="1200"/>
            <a:t>Putting in or on biological  or synthetic material that physically takes the place and/or function of all or portion of a body part .</a:t>
          </a:r>
        </a:p>
      </dsp:txBody>
      <dsp:txXfrm>
        <a:off x="12879" y="1487654"/>
        <a:ext cx="9861192" cy="2380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0028B0-982A-AA42-B852-67610FD13940}" type="datetimeFigureOut">
              <a:rPr lang="en-US" smtClean="0"/>
              <a:t>10/21/22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2FCFD3-DE8B-2940-AE1D-2D87D5E93475}" type="slidenum">
              <a:rPr lang="en-US" smtClean="0"/>
              <a:t>‹#›</a:t>
            </a:fld>
            <a:endParaRPr lang="en-US"/>
          </a:p>
        </p:txBody>
      </p:sp>
    </p:spTree>
    <p:extLst>
      <p:ext uri="{BB962C8B-B14F-4D97-AF65-F5344CB8AC3E}">
        <p14:creationId xmlns:p14="http://schemas.microsoft.com/office/powerpoint/2010/main" val="249535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2FCFD3-DE8B-2940-AE1D-2D87D5E93475}" type="slidenum">
              <a:rPr lang="en-US" smtClean="0"/>
              <a:t>3</a:t>
            </a:fld>
            <a:endParaRPr lang="en-US"/>
          </a:p>
        </p:txBody>
      </p:sp>
    </p:spTree>
    <p:extLst>
      <p:ext uri="{BB962C8B-B14F-4D97-AF65-F5344CB8AC3E}">
        <p14:creationId xmlns:p14="http://schemas.microsoft.com/office/powerpoint/2010/main" val="1785872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10/21/22</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31454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10/21/22</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542072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10/21/22</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09031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10/21/22</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15551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10/21/22</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50677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10/21/22</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33303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10/21/22</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034755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10/21/22</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00389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10/21/22</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603527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10/21/22</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98827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10/21/22</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842045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10/21/22</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158944063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51" r:id="rId6"/>
    <p:sldLayoutId id="2147483746" r:id="rId7"/>
    <p:sldLayoutId id="2147483747" r:id="rId8"/>
    <p:sldLayoutId id="2147483748" r:id="rId9"/>
    <p:sldLayoutId id="2147483750" r:id="rId10"/>
    <p:sldLayoutId id="2147483749"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slideLayout" Target="../slideLayouts/slideLayout2.xml"/><Relationship Id="rId7" Type="http://schemas.openxmlformats.org/officeDocument/2006/relationships/hyperlink" Target="https://open.oregonstate.education/aandp/chapter/6-1-the-functions-of-the-skeletal-system/"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hyperlink" Target="http://forprimarykids.blogspot.com/2013/02/science-4th-excretory-urinary-system.html" TargetMode="External"/><Relationship Id="rId4" Type="http://schemas.openxmlformats.org/officeDocument/2006/relationships/image" Target="../media/image5.jp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2.xml"/><Relationship Id="rId7" Type="http://schemas.openxmlformats.org/officeDocument/2006/relationships/hyperlink" Target="https://pressbooks.bccampus.ca/dcbiol120312092nded/chapter/unit-4-the-respiratory-system/"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hyperlink" Target="https://fertilitypedia.org/edu/risk-factors/endometritis" TargetMode="External"/><Relationship Id="rId4" Type="http://schemas.openxmlformats.org/officeDocument/2006/relationships/image" Target="../media/image7.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creativecommons.org/licenses/by/3.0/" TargetMode="External"/><Relationship Id="rId5" Type="http://schemas.openxmlformats.org/officeDocument/2006/relationships/hyperlink" Target="https://www.tasnimnews.com/en/news/2018/10/29/1864382/research-revealed-toxic-effects-of-drugs-in-lungs-more-widespread-than-thought"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creativecommons.org/licenses/by/3.0/" TargetMode="External"/><Relationship Id="rId5" Type="http://schemas.openxmlformats.org/officeDocument/2006/relationships/hyperlink" Target="https://www.tasnimnews.com/en/news/2015/11/29/929771/personally-tailored-diabetes-care-reduces-mortality-in-women-but-not-men"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https://creativecommons.org/licenses/by-nc/3.0/" TargetMode="Externa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jpeg"/><Relationship Id="rId5" Type="http://schemas.openxmlformats.org/officeDocument/2006/relationships/hyperlink" Target="https://courses.lumenlearning.com/suny-esc-educationalplanning/chapter/researching-professional-expectations/"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png"/><Relationship Id="rId5" Type="http://schemas.microsoft.com/office/2017/06/relationships/model3d" Target="../media/model3d1.glb"/><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hyperlink" Target="https://mdcodelookup.com/"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7.png"/><Relationship Id="rId5" Type="http://schemas.openxmlformats.org/officeDocument/2006/relationships/hyperlink" Target="http://elida494106366.wikidot.com/" TargetMode="External"/><Relationship Id="rId10" Type="http://schemas.openxmlformats.org/officeDocument/2006/relationships/image" Target="../media/image3.png"/><Relationship Id="rId4" Type="http://schemas.openxmlformats.org/officeDocument/2006/relationships/image" Target="../media/image16.jpg"/><Relationship Id="rId9" Type="http://schemas.openxmlformats.org/officeDocument/2006/relationships/hyperlink" Target="https://www.homeworklib.com/answers/851737/case-studies-instructions-review-each-case-study"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hyperlink" Target="https://www.flickr.com/photos/verkeorg/24501802663" TargetMode="Externa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Data" Target="../diagrams/data1.xml"/><Relationship Id="rId11" Type="http://schemas.openxmlformats.org/officeDocument/2006/relationships/image" Target="../media/image3.png"/><Relationship Id="rId5" Type="http://schemas.openxmlformats.org/officeDocument/2006/relationships/hyperlink" Target="https://pixabay.com/en/operation-medical-doctor-97471/" TargetMode="External"/><Relationship Id="rId10" Type="http://schemas.microsoft.com/office/2007/relationships/diagramDrawing" Target="../diagrams/drawing1.xml"/><Relationship Id="rId4" Type="http://schemas.openxmlformats.org/officeDocument/2006/relationships/image" Target="../media/image20.jpg"/><Relationship Id="rId9" Type="http://schemas.openxmlformats.org/officeDocument/2006/relationships/diagramColors" Target="../diagrams/colors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hyperlink" Target="https://pngimg.com/download/66675"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AF152BFE-7BA8-4007-AD9C-F4DC95E43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Freeform: Shape 12">
            <a:extLst>
              <a:ext uri="{FF2B5EF4-FFF2-40B4-BE49-F238E27FC236}">
                <a16:creationId xmlns:a16="http://schemas.microsoft.com/office/drawing/2014/main" id="{26796024-DF17-4BB3-BF28-01E168A3C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661" y="63892"/>
            <a:ext cx="2222198" cy="2133710"/>
          </a:xfrm>
          <a:custGeom>
            <a:avLst/>
            <a:gdLst>
              <a:gd name="connsiteX0" fmla="*/ 0 w 2222198"/>
              <a:gd name="connsiteY0" fmla="*/ 0 h 2133710"/>
              <a:gd name="connsiteX1" fmla="*/ 44227 w 2222198"/>
              <a:gd name="connsiteY1" fmla="*/ 2234 h 2133710"/>
              <a:gd name="connsiteX2" fmla="*/ 2193454 w 2222198"/>
              <a:gd name="connsiteY2" fmla="*/ 1945372 h 2133710"/>
              <a:gd name="connsiteX3" fmla="*/ 2222198 w 2222198"/>
              <a:gd name="connsiteY3" fmla="*/ 2133710 h 2133710"/>
              <a:gd name="connsiteX4" fmla="*/ 1394653 w 2222198"/>
              <a:gd name="connsiteY4" fmla="*/ 2133710 h 2133710"/>
              <a:gd name="connsiteX5" fmla="*/ 1391100 w 2222198"/>
              <a:gd name="connsiteY5" fmla="*/ 2110427 h 2133710"/>
              <a:gd name="connsiteX6" fmla="*/ 122376 w 2222198"/>
              <a:gd name="connsiteY6" fmla="*/ 841704 h 2133710"/>
              <a:gd name="connsiteX7" fmla="*/ 0 w 2222198"/>
              <a:gd name="connsiteY7" fmla="*/ 823027 h 213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2198" h="2133710">
                <a:moveTo>
                  <a:pt x="0" y="0"/>
                </a:moveTo>
                <a:lnTo>
                  <a:pt x="44227" y="2234"/>
                </a:lnTo>
                <a:cubicBezTo>
                  <a:pt x="1114682" y="110944"/>
                  <a:pt x="1981368" y="908934"/>
                  <a:pt x="2193454" y="1945372"/>
                </a:cubicBezTo>
                <a:lnTo>
                  <a:pt x="2222198" y="2133710"/>
                </a:lnTo>
                <a:lnTo>
                  <a:pt x="1394653" y="2133710"/>
                </a:lnTo>
                <a:lnTo>
                  <a:pt x="1391100" y="2110427"/>
                </a:lnTo>
                <a:cubicBezTo>
                  <a:pt x="1260786" y="1473602"/>
                  <a:pt x="759202" y="972017"/>
                  <a:pt x="122376" y="841704"/>
                </a:cubicBezTo>
                <a:lnTo>
                  <a:pt x="0" y="823027"/>
                </a:ln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ight Triangle 14">
            <a:extLst>
              <a:ext uri="{FF2B5EF4-FFF2-40B4-BE49-F238E27FC236}">
                <a16:creationId xmlns:a16="http://schemas.microsoft.com/office/drawing/2014/main" id="{7BCC6446-8462-4A63-9B6F-8F57EC4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118ECEF-CA6A-4CB6-BCA5-59B2DB4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CDC2A251-C28C-4A72-BAFF-511640FB2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DB2429-3E01-4CD5-998D-8F5716A09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E26953B-4BE7-4AD0-B471-088DBB23D7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D9ED6D-9817-4272-9FEF-E674FBCCCC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718C0DE-4596-4A70-AA4F-E678AC7FBC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B48095-74C2-4053-872D-D3F70910C3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224D0B6-A4CB-4D98-A1DC-2770B95F9E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B39DE9C-23C1-4ABA-BD0D-B76BDC963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9DDAAE0-966C-4350-8819-857CF524F3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E6C021-FBD3-42F3-9A9C-69C4E71989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02961B9-65E1-4B12-AD98-9845BC3F4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22ABFE0-D700-4FD9-9CC8-D138B29AB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FFF1A3-B8BF-470C-9436-D5B7818535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98B6551-FF5D-49F5-8D3E-757AEC357A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F3BFE5-573C-42C0-94D5-E5513CCC5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7931AB-4B07-4E0E-B3E4-84E2452E0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C4789DB-7083-4597-9FC7-6336EA0BE3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E0B4F1D-D11A-4023-BE6B-6679ABB2B4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8633D7A-F6FC-418F-AD87-0EE148C1A0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0FC8FCC-6F69-4802-995C-903AE44162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6ABFCE7-4796-4186-8EDC-DB6CE87BC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1935BF2-A804-46BA-940A-DDAD7888F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D012DA9-8D67-483A-8071-2903F2E3B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09163DC-956E-44BE-B55A-E6C2C851D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6CDE9FD-1880-483F-A039-BEB3AB0D37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8DDB23B-71E7-42A3-B055-5740EE14C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7245B63-D771-461D-A625-4B49966D24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F1DF9FF-1F61-4B4F-8993-6897DE09C9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092F139-6734-46F3-B176-11741F1F73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45D5E16-D783-1869-287A-092FDABED5BE}"/>
              </a:ext>
            </a:extLst>
          </p:cNvPr>
          <p:cNvSpPr>
            <a:spLocks noGrp="1"/>
          </p:cNvSpPr>
          <p:nvPr>
            <p:ph type="ctrTitle"/>
          </p:nvPr>
        </p:nvSpPr>
        <p:spPr>
          <a:xfrm>
            <a:off x="453142" y="725467"/>
            <a:ext cx="5414255" cy="2784496"/>
          </a:xfrm>
        </p:spPr>
        <p:txBody>
          <a:bodyPr>
            <a:normAutofit/>
          </a:bodyPr>
          <a:lstStyle/>
          <a:p>
            <a:pPr algn="l"/>
            <a:r>
              <a:rPr lang="en-US">
                <a:solidFill>
                  <a:schemeClr val="tx2">
                    <a:alpha val="80000"/>
                  </a:schemeClr>
                </a:solidFill>
              </a:rPr>
              <a:t>ICD Procedural Coding</a:t>
            </a:r>
          </a:p>
        </p:txBody>
      </p:sp>
      <p:sp>
        <p:nvSpPr>
          <p:cNvPr id="3" name="Subtitle 2">
            <a:extLst>
              <a:ext uri="{FF2B5EF4-FFF2-40B4-BE49-F238E27FC236}">
                <a16:creationId xmlns:a16="http://schemas.microsoft.com/office/drawing/2014/main" id="{ABA5767B-9077-59FF-08CF-5DC7C4D8F46A}"/>
              </a:ext>
            </a:extLst>
          </p:cNvPr>
          <p:cNvSpPr>
            <a:spLocks noGrp="1"/>
          </p:cNvSpPr>
          <p:nvPr>
            <p:ph type="subTitle" idx="1"/>
          </p:nvPr>
        </p:nvSpPr>
        <p:spPr>
          <a:xfrm>
            <a:off x="453142" y="3602038"/>
            <a:ext cx="5414255" cy="1560594"/>
          </a:xfrm>
        </p:spPr>
        <p:txBody>
          <a:bodyPr>
            <a:normAutofit/>
          </a:bodyPr>
          <a:lstStyle/>
          <a:p>
            <a:pPr algn="l"/>
            <a:r>
              <a:rPr lang="en-US">
                <a:solidFill>
                  <a:schemeClr val="tx2">
                    <a:alpha val="80000"/>
                  </a:schemeClr>
                </a:solidFill>
              </a:rPr>
              <a:t>By Diana Turner </a:t>
            </a:r>
          </a:p>
        </p:txBody>
      </p:sp>
      <p:pic>
        <p:nvPicPr>
          <p:cNvPr id="4" name="Picture 3">
            <a:extLst>
              <a:ext uri="{FF2B5EF4-FFF2-40B4-BE49-F238E27FC236}">
                <a16:creationId xmlns:a16="http://schemas.microsoft.com/office/drawing/2014/main" id="{3060F246-722B-F2A9-C448-BF72A20AE361}"/>
              </a:ext>
            </a:extLst>
          </p:cNvPr>
          <p:cNvPicPr>
            <a:picLocks noChangeAspect="1"/>
          </p:cNvPicPr>
          <p:nvPr/>
        </p:nvPicPr>
        <p:blipFill rotWithShape="1">
          <a:blip r:embed="rId2"/>
          <a:srcRect r="8379"/>
          <a:stretch/>
        </p:blipFill>
        <p:spPr>
          <a:xfrm>
            <a:off x="6189156" y="-3440"/>
            <a:ext cx="6015813" cy="6861439"/>
          </a:xfrm>
          <a:prstGeom prst="rect">
            <a:avLst/>
          </a:prstGeom>
        </p:spPr>
      </p:pic>
    </p:spTree>
    <p:extLst>
      <p:ext uri="{BB962C8B-B14F-4D97-AF65-F5344CB8AC3E}">
        <p14:creationId xmlns:p14="http://schemas.microsoft.com/office/powerpoint/2010/main" val="3343891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C85150-646B-4AB7-9F43-FC7AB7E6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ADACA93-DB70-9622-2D41-4A548C195804}"/>
              </a:ext>
            </a:extLst>
          </p:cNvPr>
          <p:cNvSpPr>
            <a:spLocks noGrp="1"/>
          </p:cNvSpPr>
          <p:nvPr>
            <p:ph type="title"/>
          </p:nvPr>
        </p:nvSpPr>
        <p:spPr>
          <a:xfrm>
            <a:off x="457200" y="725467"/>
            <a:ext cx="4952999" cy="2247616"/>
          </a:xfrm>
        </p:spPr>
        <p:txBody>
          <a:bodyPr>
            <a:normAutofit/>
          </a:bodyPr>
          <a:lstStyle/>
          <a:p>
            <a:r>
              <a:rPr lang="en-US" dirty="0"/>
              <a:t>This presentation includes:</a:t>
            </a:r>
          </a:p>
        </p:txBody>
      </p:sp>
      <p:sp>
        <p:nvSpPr>
          <p:cNvPr id="3" name="Content Placeholder 2">
            <a:extLst>
              <a:ext uri="{FF2B5EF4-FFF2-40B4-BE49-F238E27FC236}">
                <a16:creationId xmlns:a16="http://schemas.microsoft.com/office/drawing/2014/main" id="{23B496BE-FA62-44B0-B46B-07993AD4AECB}"/>
              </a:ext>
            </a:extLst>
          </p:cNvPr>
          <p:cNvSpPr>
            <a:spLocks noGrp="1"/>
          </p:cNvSpPr>
          <p:nvPr>
            <p:ph idx="1"/>
          </p:nvPr>
        </p:nvSpPr>
        <p:spPr>
          <a:xfrm>
            <a:off x="457200" y="3264832"/>
            <a:ext cx="4952999" cy="3009494"/>
          </a:xfrm>
        </p:spPr>
        <p:txBody>
          <a:bodyPr>
            <a:normAutofit/>
          </a:bodyPr>
          <a:lstStyle/>
          <a:p>
            <a:r>
              <a:rPr lang="en-US" sz="2000" dirty="0"/>
              <a:t>12 major body systems</a:t>
            </a:r>
          </a:p>
          <a:p>
            <a:r>
              <a:rPr lang="en-US" sz="2000" dirty="0"/>
              <a:t>7 pcs code characters</a:t>
            </a:r>
          </a:p>
          <a:p>
            <a:r>
              <a:rPr lang="en-US" sz="2000" dirty="0"/>
              <a:t>ICD-10-PCS system</a:t>
            </a:r>
          </a:p>
          <a:p>
            <a:r>
              <a:rPr lang="en-US" sz="2000" dirty="0"/>
              <a:t>Root Operations</a:t>
            </a:r>
          </a:p>
          <a:p>
            <a:endParaRPr lang="en-US" sz="1800" dirty="0"/>
          </a:p>
          <a:p>
            <a:endParaRPr lang="en-US" sz="1800" dirty="0"/>
          </a:p>
        </p:txBody>
      </p:sp>
      <p:pic>
        <p:nvPicPr>
          <p:cNvPr id="5" name="Picture 4" descr="Robot operating a machine">
            <a:extLst>
              <a:ext uri="{FF2B5EF4-FFF2-40B4-BE49-F238E27FC236}">
                <a16:creationId xmlns:a16="http://schemas.microsoft.com/office/drawing/2014/main" id="{4AB2F51A-9085-FA78-6DAD-71106D5090E8}"/>
              </a:ext>
            </a:extLst>
          </p:cNvPr>
          <p:cNvPicPr>
            <a:picLocks noChangeAspect="1"/>
          </p:cNvPicPr>
          <p:nvPr/>
        </p:nvPicPr>
        <p:blipFill rotWithShape="1">
          <a:blip r:embed="rId4"/>
          <a:srcRect l="16681" r="14759"/>
          <a:stretch/>
        </p:blipFill>
        <p:spPr>
          <a:xfrm>
            <a:off x="6075730" y="-3440"/>
            <a:ext cx="6129239" cy="6861439"/>
          </a:xfrm>
          <a:prstGeom prst="rect">
            <a:avLst/>
          </a:prstGeom>
        </p:spPr>
      </p:pic>
      <p:pic>
        <p:nvPicPr>
          <p:cNvPr id="4" name="Audio Recording Oct 21, 2022 at 10:56:27 PM">
            <a:hlinkClick r:id="" action="ppaction://media"/>
            <a:extLst>
              <a:ext uri="{FF2B5EF4-FFF2-40B4-BE49-F238E27FC236}">
                <a16:creationId xmlns:a16="http://schemas.microsoft.com/office/drawing/2014/main" id="{CA2DA0CC-8967-799B-6156-FAADD2BD8E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26572" y="2676265"/>
            <a:ext cx="812800" cy="812800"/>
          </a:xfrm>
          <a:prstGeom prst="rect">
            <a:avLst/>
          </a:prstGeom>
        </p:spPr>
      </p:pic>
    </p:spTree>
    <p:extLst>
      <p:ext uri="{BB962C8B-B14F-4D97-AF65-F5344CB8AC3E}">
        <p14:creationId xmlns:p14="http://schemas.microsoft.com/office/powerpoint/2010/main" val="291110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575C-1AC3-D6F4-FB96-542E556A7B2E}"/>
              </a:ext>
            </a:extLst>
          </p:cNvPr>
          <p:cNvSpPr>
            <a:spLocks noGrp="1"/>
          </p:cNvSpPr>
          <p:nvPr>
            <p:ph type="title"/>
          </p:nvPr>
        </p:nvSpPr>
        <p:spPr>
          <a:xfrm>
            <a:off x="0" y="-355173"/>
            <a:ext cx="10722932" cy="1325563"/>
          </a:xfrm>
        </p:spPr>
        <p:txBody>
          <a:bodyPr/>
          <a:lstStyle/>
          <a:p>
            <a:r>
              <a:rPr lang="en-US" dirty="0"/>
              <a:t>Body systems</a:t>
            </a:r>
          </a:p>
        </p:txBody>
      </p:sp>
      <p:sp>
        <p:nvSpPr>
          <p:cNvPr id="3" name="Content Placeholder 2">
            <a:extLst>
              <a:ext uri="{FF2B5EF4-FFF2-40B4-BE49-F238E27FC236}">
                <a16:creationId xmlns:a16="http://schemas.microsoft.com/office/drawing/2014/main" id="{90C5CEF0-70EE-B808-BFD4-0C12CD8EC8F1}"/>
              </a:ext>
            </a:extLst>
          </p:cNvPr>
          <p:cNvSpPr>
            <a:spLocks noGrp="1"/>
          </p:cNvSpPr>
          <p:nvPr>
            <p:ph idx="1"/>
          </p:nvPr>
        </p:nvSpPr>
        <p:spPr>
          <a:xfrm>
            <a:off x="-29571" y="424178"/>
            <a:ext cx="6602818" cy="2849526"/>
          </a:xfrm>
        </p:spPr>
        <p:txBody>
          <a:bodyPr>
            <a:normAutofit/>
          </a:bodyPr>
          <a:lstStyle/>
          <a:p>
            <a:pPr marL="0" indent="0">
              <a:buNone/>
            </a:pPr>
            <a:r>
              <a:rPr lang="en-US" dirty="0"/>
              <a:t>1. </a:t>
            </a:r>
            <a:r>
              <a:rPr lang="en-US" sz="1200" dirty="0"/>
              <a:t>Circulatory System: The circulatory system is part of the cardiovascular system, the goal </a:t>
            </a:r>
          </a:p>
          <a:p>
            <a:pPr marL="0" indent="0">
              <a:buNone/>
            </a:pPr>
            <a:r>
              <a:rPr lang="en-US" sz="1200" dirty="0"/>
              <a:t>of this system is to move blood throughout the body, at the same time transporting rich </a:t>
            </a:r>
          </a:p>
          <a:p>
            <a:pPr marL="0" indent="0">
              <a:buNone/>
            </a:pPr>
            <a:r>
              <a:rPr lang="en-US" sz="1200" dirty="0"/>
              <a:t>oxygen and nutrients into the body’s cells while also removing waste products. </a:t>
            </a:r>
          </a:p>
          <a:p>
            <a:pPr marL="0" indent="0">
              <a:buNone/>
            </a:pPr>
            <a:r>
              <a:rPr lang="en-US" sz="1200" dirty="0">
                <a:solidFill>
                  <a:srgbClr val="0070C0"/>
                </a:solidFill>
              </a:rPr>
              <a:t>Which elements make up the circulatory system? </a:t>
            </a:r>
          </a:p>
          <a:p>
            <a:pPr marL="0" indent="0">
              <a:buNone/>
            </a:pPr>
            <a:r>
              <a:rPr lang="en-US" sz="1200" dirty="0"/>
              <a:t>- Heart: is consistently pumping blood throughout the body. </a:t>
            </a:r>
          </a:p>
          <a:p>
            <a:pPr marL="0" indent="0">
              <a:buNone/>
            </a:pPr>
            <a:r>
              <a:rPr lang="en-US" sz="1200" dirty="0"/>
              <a:t>- Veins: Hold the most blood supply. </a:t>
            </a:r>
          </a:p>
          <a:p>
            <a:pPr marL="0" indent="0">
              <a:buNone/>
            </a:pPr>
            <a:r>
              <a:rPr lang="en-US" sz="1200" dirty="0"/>
              <a:t>– Blood: Carries nutrients and antibodies throughout the body. </a:t>
            </a:r>
          </a:p>
          <a:p>
            <a:pPr marL="0" indent="0">
              <a:buNone/>
            </a:pPr>
            <a:r>
              <a:rPr lang="en-US" sz="1200" dirty="0"/>
              <a:t>– Arteries: Transfer blood away from the heart.</a:t>
            </a:r>
          </a:p>
        </p:txBody>
      </p:sp>
      <p:sp>
        <p:nvSpPr>
          <p:cNvPr id="4" name="TextBox 3">
            <a:extLst>
              <a:ext uri="{FF2B5EF4-FFF2-40B4-BE49-F238E27FC236}">
                <a16:creationId xmlns:a16="http://schemas.microsoft.com/office/drawing/2014/main" id="{EA9F62D9-BE4F-F24B-7385-3DFBFD549EBA}"/>
              </a:ext>
            </a:extLst>
          </p:cNvPr>
          <p:cNvSpPr txBox="1"/>
          <p:nvPr/>
        </p:nvSpPr>
        <p:spPr>
          <a:xfrm>
            <a:off x="-29571" y="3429000"/>
            <a:ext cx="6602818" cy="2554545"/>
          </a:xfrm>
          <a:prstGeom prst="rect">
            <a:avLst/>
          </a:prstGeom>
          <a:noFill/>
        </p:spPr>
        <p:txBody>
          <a:bodyPr wrap="square" rtlCol="0">
            <a:spAutoFit/>
          </a:bodyPr>
          <a:lstStyle/>
          <a:p>
            <a:r>
              <a:rPr lang="en-US" sz="2800" dirty="0">
                <a:solidFill>
                  <a:schemeClr val="bg1"/>
                </a:solidFill>
              </a:rPr>
              <a:t>2. </a:t>
            </a:r>
            <a:r>
              <a:rPr lang="en-US" sz="1200" dirty="0">
                <a:solidFill>
                  <a:schemeClr val="bg1"/>
                </a:solidFill>
              </a:rPr>
              <a:t>Digestive System: Is part of the gastrointestinal tract, which acts as a passageway for </a:t>
            </a:r>
          </a:p>
          <a:p>
            <a:r>
              <a:rPr lang="en-US" sz="1200" dirty="0">
                <a:solidFill>
                  <a:schemeClr val="bg1"/>
                </a:solidFill>
              </a:rPr>
              <a:t>food to travel to be broken down into energy and growth. </a:t>
            </a:r>
          </a:p>
          <a:p>
            <a:endParaRPr lang="en-US" sz="1200" dirty="0">
              <a:solidFill>
                <a:schemeClr val="bg1"/>
              </a:solidFill>
            </a:endParaRPr>
          </a:p>
          <a:p>
            <a:r>
              <a:rPr lang="en-US" sz="1200" dirty="0">
                <a:solidFill>
                  <a:srgbClr val="0070C0"/>
                </a:solidFill>
              </a:rPr>
              <a:t>What organs help the digestive system work? </a:t>
            </a:r>
          </a:p>
          <a:p>
            <a:endParaRPr lang="en-US" sz="1200" dirty="0">
              <a:solidFill>
                <a:srgbClr val="0070C0"/>
              </a:solidFill>
            </a:endParaRPr>
          </a:p>
          <a:p>
            <a:r>
              <a:rPr lang="en-US" sz="1200" dirty="0">
                <a:solidFill>
                  <a:schemeClr val="bg1"/>
                </a:solidFill>
              </a:rPr>
              <a:t>- Stomach: Temporarily holds food then breaks food down by releasing acids and </a:t>
            </a:r>
          </a:p>
          <a:p>
            <a:r>
              <a:rPr lang="en-US" sz="1200" dirty="0">
                <a:solidFill>
                  <a:schemeClr val="bg1"/>
                </a:solidFill>
              </a:rPr>
              <a:t>enzymes. </a:t>
            </a:r>
          </a:p>
          <a:p>
            <a:endParaRPr lang="en-US" sz="1200" dirty="0">
              <a:solidFill>
                <a:schemeClr val="bg1"/>
              </a:solidFill>
            </a:endParaRPr>
          </a:p>
          <a:p>
            <a:r>
              <a:rPr lang="en-US" sz="1200" dirty="0">
                <a:solidFill>
                  <a:schemeClr val="bg1"/>
                </a:solidFill>
              </a:rPr>
              <a:t>– Mouth: First part of the digestive process prepares the food for the breakdown process. The salvia moistens while the teeth grind food into smaller pieces. </a:t>
            </a:r>
          </a:p>
          <a:p>
            <a:endParaRPr lang="en-US" sz="1200" dirty="0">
              <a:solidFill>
                <a:schemeClr val="bg1"/>
              </a:solidFill>
            </a:endParaRPr>
          </a:p>
          <a:p>
            <a:r>
              <a:rPr lang="en-US" sz="1200" dirty="0">
                <a:solidFill>
                  <a:schemeClr val="bg1"/>
                </a:solidFill>
              </a:rPr>
              <a:t>-– Small intestine: Absorbs most of the nutrients then sends the food into the colon.</a:t>
            </a:r>
          </a:p>
        </p:txBody>
      </p:sp>
      <p:sp>
        <p:nvSpPr>
          <p:cNvPr id="5" name="TextBox 4">
            <a:extLst>
              <a:ext uri="{FF2B5EF4-FFF2-40B4-BE49-F238E27FC236}">
                <a16:creationId xmlns:a16="http://schemas.microsoft.com/office/drawing/2014/main" id="{19D42F7F-7D9D-9D3E-B370-C0D8F0B21E59}"/>
              </a:ext>
            </a:extLst>
          </p:cNvPr>
          <p:cNvSpPr txBox="1"/>
          <p:nvPr/>
        </p:nvSpPr>
        <p:spPr>
          <a:xfrm>
            <a:off x="7158038" y="0"/>
            <a:ext cx="4739381" cy="3108543"/>
          </a:xfrm>
          <a:prstGeom prst="rect">
            <a:avLst/>
          </a:prstGeom>
          <a:noFill/>
        </p:spPr>
        <p:txBody>
          <a:bodyPr wrap="square" rtlCol="0">
            <a:spAutoFit/>
          </a:bodyPr>
          <a:lstStyle/>
          <a:p>
            <a:r>
              <a:rPr lang="en-US" sz="2800" dirty="0">
                <a:solidFill>
                  <a:schemeClr val="bg1"/>
                </a:solidFill>
              </a:rPr>
              <a:t>4. </a:t>
            </a:r>
            <a:r>
              <a:rPr lang="en-US" sz="1200" dirty="0">
                <a:solidFill>
                  <a:schemeClr val="bg1"/>
                </a:solidFill>
              </a:rPr>
              <a:t>Integumentary System: Is the largest organ system covering up the entire human body, it serves as protection from infections or radiation damage.</a:t>
            </a:r>
          </a:p>
          <a:p>
            <a:r>
              <a:rPr lang="en-US" sz="1200" dirty="0">
                <a:solidFill>
                  <a:srgbClr val="0070C0"/>
                </a:solidFill>
              </a:rPr>
              <a:t>What organs make up the Integumentary System? </a:t>
            </a:r>
          </a:p>
          <a:p>
            <a:endParaRPr lang="en-US" sz="1200" dirty="0">
              <a:solidFill>
                <a:srgbClr val="0070C0"/>
              </a:solidFill>
            </a:endParaRPr>
          </a:p>
          <a:p>
            <a:pPr marL="171450" indent="-171450">
              <a:buFontTx/>
              <a:buChar char="-"/>
            </a:pPr>
            <a:r>
              <a:rPr lang="en-US" sz="1200" dirty="0">
                <a:solidFill>
                  <a:schemeClr val="bg1"/>
                </a:solidFill>
              </a:rPr>
              <a:t>Skin: Is the largest organ in the body, it serves as a physical protection shield to help fight against UV sunlight and helps regulate body temperature.</a:t>
            </a:r>
          </a:p>
          <a:p>
            <a:pPr marL="171450" indent="-171450">
              <a:buFontTx/>
              <a:buChar char="-"/>
            </a:pPr>
            <a:endParaRPr lang="en-US" sz="1200" dirty="0">
              <a:solidFill>
                <a:schemeClr val="bg1"/>
              </a:solidFill>
            </a:endParaRPr>
          </a:p>
          <a:p>
            <a:r>
              <a:rPr lang="en-US" sz="1200" dirty="0">
                <a:solidFill>
                  <a:schemeClr val="bg1"/>
                </a:solidFill>
              </a:rPr>
              <a:t>– Hair: Is not only there for looks it also protects from UV rays and severs as protection for the skin.</a:t>
            </a:r>
          </a:p>
          <a:p>
            <a:endParaRPr lang="en-US" sz="1200" dirty="0">
              <a:solidFill>
                <a:schemeClr val="bg1"/>
              </a:solidFill>
            </a:endParaRPr>
          </a:p>
          <a:p>
            <a:r>
              <a:rPr lang="en-US" sz="1200" dirty="0">
                <a:solidFill>
                  <a:schemeClr val="bg1"/>
                </a:solidFill>
              </a:rPr>
              <a:t>– Nails: protect toes plus fingertips and enhance sensation of sensory enhancement.</a:t>
            </a:r>
          </a:p>
          <a:p>
            <a:endParaRPr lang="en-US" sz="1200" dirty="0">
              <a:solidFill>
                <a:schemeClr val="bg1"/>
              </a:solidFill>
            </a:endParaRPr>
          </a:p>
        </p:txBody>
      </p:sp>
      <p:sp>
        <p:nvSpPr>
          <p:cNvPr id="19" name="TextBox 18">
            <a:extLst>
              <a:ext uri="{FF2B5EF4-FFF2-40B4-BE49-F238E27FC236}">
                <a16:creationId xmlns:a16="http://schemas.microsoft.com/office/drawing/2014/main" id="{E36FAEA7-11D2-7F0A-B19B-641FEDB5A72F}"/>
              </a:ext>
            </a:extLst>
          </p:cNvPr>
          <p:cNvSpPr txBox="1"/>
          <p:nvPr/>
        </p:nvSpPr>
        <p:spPr>
          <a:xfrm>
            <a:off x="7158039" y="2893596"/>
            <a:ext cx="4955956" cy="2739211"/>
          </a:xfrm>
          <a:prstGeom prst="rect">
            <a:avLst/>
          </a:prstGeom>
          <a:noFill/>
        </p:spPr>
        <p:txBody>
          <a:bodyPr wrap="square" rtlCol="0">
            <a:spAutoFit/>
          </a:bodyPr>
          <a:lstStyle/>
          <a:p>
            <a:pPr marL="0" indent="0">
              <a:buNone/>
            </a:pPr>
            <a:r>
              <a:rPr lang="en-US" sz="4000" dirty="0">
                <a:solidFill>
                  <a:schemeClr val="bg1"/>
                </a:solidFill>
              </a:rPr>
              <a:t>5. </a:t>
            </a:r>
            <a:r>
              <a:rPr lang="en-US" sz="1200" dirty="0">
                <a:solidFill>
                  <a:schemeClr val="bg1"/>
                </a:solidFill>
              </a:rPr>
              <a:t>Endocrine System: Is found in all living organisms, this system helps control reproduction, mood and sends hormones into the blood.</a:t>
            </a:r>
          </a:p>
          <a:p>
            <a:pPr marL="0" indent="0">
              <a:buNone/>
            </a:pPr>
            <a:endParaRPr lang="en-US" sz="1200" dirty="0">
              <a:solidFill>
                <a:schemeClr val="bg1"/>
              </a:solidFill>
            </a:endParaRPr>
          </a:p>
          <a:p>
            <a:pPr marL="0" indent="0">
              <a:buNone/>
            </a:pPr>
            <a:r>
              <a:rPr lang="en-US" sz="1200" dirty="0">
                <a:solidFill>
                  <a:srgbClr val="0070C0"/>
                </a:solidFill>
              </a:rPr>
              <a:t>What are some endocrine organs?</a:t>
            </a:r>
          </a:p>
          <a:p>
            <a:pPr marL="0" indent="0">
              <a:buNone/>
            </a:pPr>
            <a:r>
              <a:rPr lang="en-US" sz="1200" dirty="0">
                <a:solidFill>
                  <a:schemeClr val="bg1"/>
                </a:solidFill>
              </a:rPr>
              <a:t>-Female ovaries: Play a role in the reproduction part of the endocrine system by producing eggs for fertilization and makes hormones.</a:t>
            </a:r>
          </a:p>
          <a:p>
            <a:pPr marL="0" indent="0">
              <a:buNone/>
            </a:pPr>
            <a:endParaRPr lang="en-US" sz="1200" dirty="0">
              <a:solidFill>
                <a:schemeClr val="bg1"/>
              </a:solidFill>
            </a:endParaRPr>
          </a:p>
          <a:p>
            <a:pPr>
              <a:buFontTx/>
              <a:buChar char="-"/>
            </a:pPr>
            <a:r>
              <a:rPr lang="en-US" sz="1200" dirty="0">
                <a:solidFill>
                  <a:schemeClr val="bg1"/>
                </a:solidFill>
              </a:rPr>
              <a:t>Thyroid: Is responsible for speeding up metabolism.</a:t>
            </a:r>
          </a:p>
          <a:p>
            <a:pPr>
              <a:buFontTx/>
              <a:buChar char="-"/>
            </a:pPr>
            <a:endParaRPr lang="en-US" sz="1200" dirty="0">
              <a:solidFill>
                <a:schemeClr val="bg1"/>
              </a:solidFill>
            </a:endParaRPr>
          </a:p>
          <a:p>
            <a:pPr marL="0" indent="0">
              <a:buNone/>
            </a:pPr>
            <a:r>
              <a:rPr lang="en-US" sz="1200" dirty="0">
                <a:solidFill>
                  <a:schemeClr val="bg1"/>
                </a:solidFill>
              </a:rPr>
              <a:t> - Pituitary: Another gland that controls and release hormones.</a:t>
            </a:r>
          </a:p>
        </p:txBody>
      </p:sp>
      <p:sp>
        <p:nvSpPr>
          <p:cNvPr id="21" name="TextBox 20">
            <a:extLst>
              <a:ext uri="{FF2B5EF4-FFF2-40B4-BE49-F238E27FC236}">
                <a16:creationId xmlns:a16="http://schemas.microsoft.com/office/drawing/2014/main" id="{7C91722E-DE2F-4C95-6AA1-FBCFF53969DD}"/>
              </a:ext>
            </a:extLst>
          </p:cNvPr>
          <p:cNvSpPr txBox="1"/>
          <p:nvPr/>
        </p:nvSpPr>
        <p:spPr>
          <a:xfrm>
            <a:off x="0" y="6138841"/>
            <a:ext cx="8148637" cy="707886"/>
          </a:xfrm>
          <a:prstGeom prst="rect">
            <a:avLst/>
          </a:prstGeom>
          <a:noFill/>
        </p:spPr>
        <p:txBody>
          <a:bodyPr wrap="square" rtlCol="0">
            <a:spAutoFit/>
          </a:bodyPr>
          <a:lstStyle/>
          <a:p>
            <a:pPr marL="0" indent="0">
              <a:buNone/>
            </a:pPr>
            <a:r>
              <a:rPr lang="en-US" sz="2800" dirty="0">
                <a:solidFill>
                  <a:schemeClr val="bg1"/>
                </a:solidFill>
              </a:rPr>
              <a:t>3</a:t>
            </a:r>
            <a:r>
              <a:rPr lang="en-US" dirty="0">
                <a:solidFill>
                  <a:schemeClr val="bg1"/>
                </a:solidFill>
              </a:rPr>
              <a:t>. </a:t>
            </a:r>
            <a:r>
              <a:rPr lang="en-US" sz="1200" dirty="0">
                <a:solidFill>
                  <a:schemeClr val="bg1"/>
                </a:solidFill>
              </a:rPr>
              <a:t>Lymphatic System: Maintains fluid balance by removing all accumulated body fluids from </a:t>
            </a:r>
          </a:p>
          <a:p>
            <a:pPr marL="0" indent="0">
              <a:buNone/>
            </a:pPr>
            <a:r>
              <a:rPr lang="en-US" sz="1200" dirty="0">
                <a:solidFill>
                  <a:schemeClr val="bg1"/>
                </a:solidFill>
              </a:rPr>
              <a:t>body tissue.</a:t>
            </a:r>
          </a:p>
        </p:txBody>
      </p:sp>
      <p:sp>
        <p:nvSpPr>
          <p:cNvPr id="22" name="TextBox 21">
            <a:extLst>
              <a:ext uri="{FF2B5EF4-FFF2-40B4-BE49-F238E27FC236}">
                <a16:creationId xmlns:a16="http://schemas.microsoft.com/office/drawing/2014/main" id="{6035E44F-6E59-683D-7031-E4FFAE1F1342}"/>
              </a:ext>
            </a:extLst>
          </p:cNvPr>
          <p:cNvSpPr txBox="1"/>
          <p:nvPr/>
        </p:nvSpPr>
        <p:spPr>
          <a:xfrm>
            <a:off x="7158038" y="5801485"/>
            <a:ext cx="4879757" cy="954107"/>
          </a:xfrm>
          <a:prstGeom prst="rect">
            <a:avLst/>
          </a:prstGeom>
          <a:noFill/>
        </p:spPr>
        <p:txBody>
          <a:bodyPr wrap="square" rtlCol="0">
            <a:spAutoFit/>
          </a:bodyPr>
          <a:lstStyle/>
          <a:p>
            <a:r>
              <a:rPr lang="en-US" sz="2800" dirty="0">
                <a:solidFill>
                  <a:schemeClr val="bg1"/>
                </a:solidFill>
              </a:rPr>
              <a:t>6</a:t>
            </a:r>
            <a:r>
              <a:rPr lang="en-US" dirty="0">
                <a:solidFill>
                  <a:schemeClr val="bg1"/>
                </a:solidFill>
              </a:rPr>
              <a:t>. </a:t>
            </a:r>
            <a:r>
              <a:rPr lang="en-US" sz="1400" dirty="0">
                <a:solidFill>
                  <a:schemeClr val="bg1"/>
                </a:solidFill>
              </a:rPr>
              <a:t>Muscular systems: The muscular system's main function is to allow movement while also </a:t>
            </a:r>
          </a:p>
          <a:p>
            <a:r>
              <a:rPr lang="en-US" sz="1400" dirty="0">
                <a:solidFill>
                  <a:schemeClr val="bg1"/>
                </a:solidFill>
              </a:rPr>
              <a:t>maintaining of posture, locomotion, and control</a:t>
            </a:r>
            <a:endParaRPr lang="en-US" sz="1400" dirty="0"/>
          </a:p>
        </p:txBody>
      </p:sp>
      <p:cxnSp>
        <p:nvCxnSpPr>
          <p:cNvPr id="24" name="Straight Connector 23">
            <a:extLst>
              <a:ext uri="{FF2B5EF4-FFF2-40B4-BE49-F238E27FC236}">
                <a16:creationId xmlns:a16="http://schemas.microsoft.com/office/drawing/2014/main" id="{3E04B429-4838-7021-9692-8A31D3B9E1C5}"/>
              </a:ext>
            </a:extLst>
          </p:cNvPr>
          <p:cNvCxnSpPr/>
          <p:nvPr/>
        </p:nvCxnSpPr>
        <p:spPr>
          <a:xfrm>
            <a:off x="114300" y="3273704"/>
            <a:ext cx="59817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7C649E-8E2D-F8F7-0189-E7C38E8EF856}"/>
              </a:ext>
            </a:extLst>
          </p:cNvPr>
          <p:cNvCxnSpPr/>
          <p:nvPr/>
        </p:nvCxnSpPr>
        <p:spPr>
          <a:xfrm>
            <a:off x="114300" y="6138841"/>
            <a:ext cx="6458947"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B36322F-B922-3093-492D-7BEBE65F23E0}"/>
              </a:ext>
            </a:extLst>
          </p:cNvPr>
          <p:cNvCxnSpPr>
            <a:cxnSpLocks/>
          </p:cNvCxnSpPr>
          <p:nvPr/>
        </p:nvCxnSpPr>
        <p:spPr>
          <a:xfrm>
            <a:off x="6843713" y="2893596"/>
            <a:ext cx="5270282"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57C3FA-2373-305A-F206-2234794C8D50}"/>
              </a:ext>
            </a:extLst>
          </p:cNvPr>
          <p:cNvCxnSpPr/>
          <p:nvPr/>
        </p:nvCxnSpPr>
        <p:spPr>
          <a:xfrm>
            <a:off x="6843713" y="5801485"/>
            <a:ext cx="5270282"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7" name="Audio Recording Oct 22, 2022 at 8:07:10 PM">
            <a:hlinkClick r:id="" action="ppaction://media"/>
            <a:extLst>
              <a:ext uri="{FF2B5EF4-FFF2-40B4-BE49-F238E27FC236}">
                <a16:creationId xmlns:a16="http://schemas.microsoft.com/office/drawing/2014/main" id="{761995AD-8BD1-453B-4D09-E4CB0C472F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1991143"/>
            <a:ext cx="812800" cy="812800"/>
          </a:xfrm>
          <a:prstGeom prst="rect">
            <a:avLst/>
          </a:prstGeom>
        </p:spPr>
      </p:pic>
    </p:spTree>
    <p:extLst>
      <p:ext uri="{BB962C8B-B14F-4D97-AF65-F5344CB8AC3E}">
        <p14:creationId xmlns:p14="http://schemas.microsoft.com/office/powerpoint/2010/main" val="346483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2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Digital art of brain">
            <a:extLst>
              <a:ext uri="{FF2B5EF4-FFF2-40B4-BE49-F238E27FC236}">
                <a16:creationId xmlns:a16="http://schemas.microsoft.com/office/drawing/2014/main" id="{0447EB6E-3F1F-F065-E2EB-916A6D53881D}"/>
              </a:ext>
            </a:extLst>
          </p:cNvPr>
          <p:cNvPicPr>
            <a:picLocks noChangeAspect="1"/>
          </p:cNvPicPr>
          <p:nvPr/>
        </p:nvPicPr>
        <p:blipFill rotWithShape="1">
          <a:blip r:embed="rId4">
            <a:alphaModFix/>
          </a:blip>
          <a:srcRect l="22210" r="13748"/>
          <a:stretch/>
        </p:blipFill>
        <p:spPr>
          <a:xfrm>
            <a:off x="-4703" y="10"/>
            <a:ext cx="7807947" cy="6857990"/>
          </a:xfrm>
          <a:prstGeom prst="rect">
            <a:avLst/>
          </a:prstGeom>
        </p:spPr>
      </p:pic>
      <p:sp>
        <p:nvSpPr>
          <p:cNvPr id="2" name="Title 1">
            <a:extLst>
              <a:ext uri="{FF2B5EF4-FFF2-40B4-BE49-F238E27FC236}">
                <a16:creationId xmlns:a16="http://schemas.microsoft.com/office/drawing/2014/main" id="{8745D28D-EF6B-2690-EDB6-7D01EF67C97D}"/>
              </a:ext>
            </a:extLst>
          </p:cNvPr>
          <p:cNvSpPr>
            <a:spLocks noGrp="1"/>
          </p:cNvSpPr>
          <p:nvPr>
            <p:ph type="title"/>
          </p:nvPr>
        </p:nvSpPr>
        <p:spPr>
          <a:xfrm>
            <a:off x="914401" y="1371600"/>
            <a:ext cx="5593606" cy="3156253"/>
          </a:xfrm>
        </p:spPr>
        <p:txBody>
          <a:bodyPr>
            <a:normAutofit/>
          </a:bodyPr>
          <a:lstStyle/>
          <a:p>
            <a:r>
              <a:rPr lang="en-US" b="1">
                <a:solidFill>
                  <a:srgbClr val="FFFFFF"/>
                </a:solidFill>
              </a:rPr>
              <a:t>The Nervous System:</a:t>
            </a:r>
          </a:p>
        </p:txBody>
      </p:sp>
      <p:sp>
        <p:nvSpPr>
          <p:cNvPr id="3" name="Content Placeholder 2">
            <a:extLst>
              <a:ext uri="{FF2B5EF4-FFF2-40B4-BE49-F238E27FC236}">
                <a16:creationId xmlns:a16="http://schemas.microsoft.com/office/drawing/2014/main" id="{48B6222D-017C-B9ED-719C-3D63E62FFD62}"/>
              </a:ext>
            </a:extLst>
          </p:cNvPr>
          <p:cNvSpPr>
            <a:spLocks noGrp="1"/>
          </p:cNvSpPr>
          <p:nvPr>
            <p:ph idx="1"/>
          </p:nvPr>
        </p:nvSpPr>
        <p:spPr>
          <a:xfrm>
            <a:off x="8358189" y="742949"/>
            <a:ext cx="3729036" cy="5800725"/>
          </a:xfrm>
        </p:spPr>
        <p:txBody>
          <a:bodyPr>
            <a:normAutofit fontScale="32500" lnSpcReduction="20000"/>
          </a:bodyPr>
          <a:lstStyle/>
          <a:p>
            <a:pPr marL="0" indent="0">
              <a:lnSpc>
                <a:spcPct val="110000"/>
              </a:lnSpc>
              <a:buNone/>
            </a:pPr>
            <a:r>
              <a:rPr lang="en-US" sz="4900" dirty="0">
                <a:effectLst/>
                <a:latin typeface="TimesNewRomanPSMT"/>
              </a:rPr>
              <a:t>The nervous system is the instructor of the body, it sends an indication to all parts of the body including the brain and other organs which result in response such s movement, breathing, and thinking.</a:t>
            </a:r>
            <a:endParaRPr lang="en-US" sz="4900" dirty="0"/>
          </a:p>
          <a:p>
            <a:pPr marL="0" indent="0">
              <a:lnSpc>
                <a:spcPct val="110000"/>
              </a:lnSpc>
              <a:buNone/>
            </a:pPr>
            <a:r>
              <a:rPr lang="en-US" sz="4900" b="1" dirty="0">
                <a:solidFill>
                  <a:srgbClr val="0070C0"/>
                </a:solidFill>
              </a:rPr>
              <a:t>What Makes Up The Nervous System ?</a:t>
            </a:r>
          </a:p>
          <a:p>
            <a:pPr>
              <a:lnSpc>
                <a:spcPct val="110000"/>
              </a:lnSpc>
            </a:pPr>
            <a:r>
              <a:rPr lang="en-US" sz="4900" dirty="0">
                <a:solidFill>
                  <a:srgbClr val="0070C0"/>
                </a:solidFill>
                <a:effectLst/>
                <a:latin typeface="TimesNewRomanPSMT"/>
              </a:rPr>
              <a:t>Spinal Cord</a:t>
            </a:r>
            <a:r>
              <a:rPr lang="en-US" sz="4900" dirty="0">
                <a:solidFill>
                  <a:srgbClr val="00B050"/>
                </a:solidFill>
                <a:effectLst/>
                <a:latin typeface="TimesNewRomanPSMT"/>
              </a:rPr>
              <a:t>: </a:t>
            </a:r>
            <a:r>
              <a:rPr lang="en-US" sz="4900" dirty="0">
                <a:effectLst/>
                <a:latin typeface="TimesNewRomanPSMT"/>
              </a:rPr>
              <a:t>By using its connection to the brain the spinal cord is able to send signals to the brain allowing the body to feel movement and other sensations.</a:t>
            </a:r>
            <a:endParaRPr lang="en-US" sz="4900" dirty="0"/>
          </a:p>
          <a:p>
            <a:pPr>
              <a:lnSpc>
                <a:spcPct val="110000"/>
              </a:lnSpc>
            </a:pPr>
            <a:r>
              <a:rPr lang="en-US" sz="4900" dirty="0">
                <a:solidFill>
                  <a:srgbClr val="0070C0"/>
                </a:solidFill>
                <a:effectLst/>
                <a:latin typeface="TimesNewRomanPSMT"/>
              </a:rPr>
              <a:t>Brain</a:t>
            </a:r>
            <a:r>
              <a:rPr lang="en-US" sz="4900" dirty="0">
                <a:solidFill>
                  <a:srgbClr val="00B050"/>
                </a:solidFill>
                <a:effectLst/>
                <a:latin typeface="TimesNewRomanPSMT"/>
              </a:rPr>
              <a:t>:</a:t>
            </a:r>
            <a:r>
              <a:rPr lang="en-US" sz="4900" dirty="0">
                <a:effectLst/>
                <a:latin typeface="TimesNewRomanPSMT"/>
              </a:rPr>
              <a:t> The brain is the master of the nervous system, it controls thoughts, feelings, and even reactions. </a:t>
            </a:r>
            <a:endParaRPr lang="en-US" sz="4900" dirty="0"/>
          </a:p>
          <a:p>
            <a:pPr>
              <a:lnSpc>
                <a:spcPct val="110000"/>
              </a:lnSpc>
            </a:pPr>
            <a:r>
              <a:rPr lang="en-US" sz="4900" dirty="0">
                <a:solidFill>
                  <a:srgbClr val="0070C0"/>
                </a:solidFill>
                <a:effectLst/>
                <a:latin typeface="TimesNewRomanPSMT"/>
              </a:rPr>
              <a:t>Nerves/Nerve Cells</a:t>
            </a:r>
            <a:r>
              <a:rPr lang="en-US" sz="4900" dirty="0">
                <a:effectLst/>
                <a:latin typeface="TimesNewRomanPSMT"/>
              </a:rPr>
              <a:t>: The nerve cells are the messenger in the nervous system they carry messages to the brain and other parts of the body allowing communication. </a:t>
            </a:r>
            <a:endParaRPr lang="en-US" sz="4900" dirty="0"/>
          </a:p>
          <a:p>
            <a:pPr marL="0" indent="0">
              <a:lnSpc>
                <a:spcPct val="110000"/>
              </a:lnSpc>
              <a:buNone/>
            </a:pPr>
            <a:endParaRPr lang="en-US" sz="1100" dirty="0"/>
          </a:p>
        </p:txBody>
      </p:sp>
      <p:pic>
        <p:nvPicPr>
          <p:cNvPr id="5" name="Audio Recording Oct 22, 2022 at 8:09:19 PM">
            <a:hlinkClick r:id="" action="ppaction://media"/>
            <a:extLst>
              <a:ext uri="{FF2B5EF4-FFF2-40B4-BE49-F238E27FC236}">
                <a16:creationId xmlns:a16="http://schemas.microsoft.com/office/drawing/2014/main" id="{B16921E7-C515-65F3-2648-69006B5E60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65491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0B6F-CFCF-008A-2F23-DE9E47E21937}"/>
              </a:ext>
            </a:extLst>
          </p:cNvPr>
          <p:cNvSpPr>
            <a:spLocks noGrp="1"/>
          </p:cNvSpPr>
          <p:nvPr>
            <p:ph type="title"/>
          </p:nvPr>
        </p:nvSpPr>
        <p:spPr>
          <a:xfrm>
            <a:off x="76167" y="-362278"/>
            <a:ext cx="4766661" cy="1852323"/>
          </a:xfrm>
        </p:spPr>
        <p:txBody>
          <a:bodyPr>
            <a:normAutofit/>
          </a:bodyPr>
          <a:lstStyle/>
          <a:p>
            <a:r>
              <a:rPr lang="en-US" b="1" dirty="0"/>
              <a:t>Urinary System:</a:t>
            </a:r>
          </a:p>
        </p:txBody>
      </p:sp>
      <p:sp>
        <p:nvSpPr>
          <p:cNvPr id="3" name="Content Placeholder 2">
            <a:extLst>
              <a:ext uri="{FF2B5EF4-FFF2-40B4-BE49-F238E27FC236}">
                <a16:creationId xmlns:a16="http://schemas.microsoft.com/office/drawing/2014/main" id="{9F94B5E1-9A5E-B39A-A62D-47828D780942}"/>
              </a:ext>
            </a:extLst>
          </p:cNvPr>
          <p:cNvSpPr>
            <a:spLocks noGrp="1"/>
          </p:cNvSpPr>
          <p:nvPr>
            <p:ph idx="1"/>
          </p:nvPr>
        </p:nvSpPr>
        <p:spPr>
          <a:xfrm>
            <a:off x="-2" y="1000124"/>
            <a:ext cx="6096002" cy="3757613"/>
          </a:xfrm>
        </p:spPr>
        <p:txBody>
          <a:bodyPr>
            <a:normAutofit fontScale="32500" lnSpcReduction="20000"/>
          </a:bodyPr>
          <a:lstStyle/>
          <a:p>
            <a:pPr marL="0" indent="0">
              <a:lnSpc>
                <a:spcPct val="110000"/>
              </a:lnSpc>
              <a:buNone/>
            </a:pPr>
            <a:r>
              <a:rPr lang="en-US" sz="4000" u="sng" dirty="0">
                <a:effectLst/>
                <a:latin typeface="TimesNewRomanPSMT"/>
              </a:rPr>
              <a:t>The urinary system allows filtration meaning it destroys waste from the body, this system also balances the body’s fluids by removing excess water</a:t>
            </a:r>
          </a:p>
          <a:p>
            <a:pPr marL="0" indent="0">
              <a:lnSpc>
                <a:spcPct val="110000"/>
              </a:lnSpc>
              <a:buNone/>
            </a:pPr>
            <a:r>
              <a:rPr lang="en-US" sz="4000" dirty="0">
                <a:effectLst/>
                <a:latin typeface="TimesNewRomanPSMT"/>
              </a:rPr>
              <a:t>What does the urinary system consist of ? </a:t>
            </a:r>
          </a:p>
          <a:p>
            <a:pPr>
              <a:lnSpc>
                <a:spcPct val="110000"/>
              </a:lnSpc>
            </a:pPr>
            <a:r>
              <a:rPr lang="en-US" sz="4000" dirty="0">
                <a:solidFill>
                  <a:srgbClr val="0070C0"/>
                </a:solidFill>
                <a:effectLst/>
                <a:latin typeface="TimesNewRomanPSMT"/>
              </a:rPr>
              <a:t>Kidneys:</a:t>
            </a:r>
            <a:r>
              <a:rPr lang="en-US" sz="4000" dirty="0">
                <a:effectLst/>
                <a:latin typeface="TimesNewRomanPSMT"/>
              </a:rPr>
              <a:t> The role of the kidneys is to filtration,, it filter’s out blood and makes urine. One way the kidneys are able to remove waste from the body is by urine, urine contains toxins that need to be filtered out of the body. </a:t>
            </a:r>
            <a:endParaRPr lang="en-US" sz="4000" dirty="0"/>
          </a:p>
          <a:p>
            <a:pPr>
              <a:lnSpc>
                <a:spcPct val="110000"/>
              </a:lnSpc>
            </a:pPr>
            <a:r>
              <a:rPr lang="en-US" sz="4000" dirty="0">
                <a:solidFill>
                  <a:srgbClr val="0070C0"/>
                </a:solidFill>
                <a:effectLst/>
                <a:latin typeface="TimesNewRomanPSMT"/>
              </a:rPr>
              <a:t>Bladder</a:t>
            </a:r>
            <a:r>
              <a:rPr lang="en-US" sz="4000" dirty="0">
                <a:effectLst/>
                <a:latin typeface="TimesNewRomanPSMT"/>
              </a:rPr>
              <a:t>: The purpose of the bladder in the urinary system is to hold urine, it can hold 400 to 500 milliliters. Once the bladder can no longer hold the urine it releases it allowing urination. </a:t>
            </a:r>
          </a:p>
          <a:p>
            <a:pPr>
              <a:lnSpc>
                <a:spcPct val="110000"/>
              </a:lnSpc>
            </a:pPr>
            <a:r>
              <a:rPr lang="en-US" sz="4000" dirty="0">
                <a:solidFill>
                  <a:srgbClr val="0070C0"/>
                </a:solidFill>
                <a:effectLst/>
                <a:latin typeface="TimesNewRomanPSMT"/>
              </a:rPr>
              <a:t>Urethra:</a:t>
            </a:r>
            <a:r>
              <a:rPr lang="en-US" sz="4000" dirty="0">
                <a:effectLst/>
                <a:latin typeface="TimesNewRomanPSMT"/>
              </a:rPr>
              <a:t> The Urethra is a passageway from the bladder, this tube empties out all urine from the bladder. </a:t>
            </a:r>
            <a:endParaRPr lang="en-US" sz="4000" dirty="0">
              <a:effectLst/>
              <a:latin typeface="SymbolMT"/>
            </a:endParaRPr>
          </a:p>
          <a:p>
            <a:pPr>
              <a:lnSpc>
                <a:spcPct val="110000"/>
              </a:lnSpc>
            </a:pPr>
            <a:endParaRPr lang="en-US" sz="800" dirty="0">
              <a:effectLst/>
              <a:latin typeface="SymbolMT"/>
            </a:endParaRPr>
          </a:p>
          <a:p>
            <a:pPr>
              <a:lnSpc>
                <a:spcPct val="110000"/>
              </a:lnSpc>
            </a:pPr>
            <a:endParaRPr lang="en-US" sz="800" dirty="0"/>
          </a:p>
          <a:p>
            <a:pPr marL="0" indent="0">
              <a:lnSpc>
                <a:spcPct val="110000"/>
              </a:lnSpc>
              <a:buNone/>
            </a:pPr>
            <a:endParaRPr lang="en-US" sz="800" u="sng" dirty="0">
              <a:effectLst/>
              <a:latin typeface="TimesNewRomanPSMT"/>
            </a:endParaRPr>
          </a:p>
          <a:p>
            <a:pPr marL="0" indent="0">
              <a:lnSpc>
                <a:spcPct val="110000"/>
              </a:lnSpc>
              <a:buNone/>
            </a:pPr>
            <a:br>
              <a:rPr lang="en-US" sz="800" dirty="0">
                <a:effectLst/>
                <a:latin typeface="TimesNewRomanPSMT"/>
              </a:rPr>
            </a:br>
            <a:endParaRPr lang="en-US" sz="800" dirty="0"/>
          </a:p>
          <a:p>
            <a:pPr marL="0" indent="0">
              <a:lnSpc>
                <a:spcPct val="110000"/>
              </a:lnSpc>
              <a:buNone/>
            </a:pPr>
            <a:endParaRPr lang="en-US" sz="800" u="sng" dirty="0"/>
          </a:p>
        </p:txBody>
      </p:sp>
      <p:pic>
        <p:nvPicPr>
          <p:cNvPr id="5" name="Picture 4" descr="Diagram&#10;&#10;Description automatically generated">
            <a:extLst>
              <a:ext uri="{FF2B5EF4-FFF2-40B4-BE49-F238E27FC236}">
                <a16:creationId xmlns:a16="http://schemas.microsoft.com/office/drawing/2014/main" id="{C551CC7D-516D-858F-6985-59BB7A431AF0}"/>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2595" r="6018" b="-2"/>
          <a:stretch/>
        </p:blipFill>
        <p:spPr>
          <a:xfrm>
            <a:off x="163095" y="3770208"/>
            <a:ext cx="4146692" cy="3039992"/>
          </a:xfrm>
          <a:prstGeom prst="rect">
            <a:avLst/>
          </a:prstGeom>
        </p:spPr>
      </p:pic>
      <p:sp>
        <p:nvSpPr>
          <p:cNvPr id="6" name="TextBox 5">
            <a:extLst>
              <a:ext uri="{FF2B5EF4-FFF2-40B4-BE49-F238E27FC236}">
                <a16:creationId xmlns:a16="http://schemas.microsoft.com/office/drawing/2014/main" id="{1DA3B241-934F-9C1D-032D-1E5482D2283C}"/>
              </a:ext>
            </a:extLst>
          </p:cNvPr>
          <p:cNvSpPr txBox="1"/>
          <p:nvPr/>
        </p:nvSpPr>
        <p:spPr>
          <a:xfrm>
            <a:off x="12344339" y="5609208"/>
            <a:ext cx="184731" cy="200055"/>
          </a:xfrm>
          <a:prstGeom prst="rect">
            <a:avLst/>
          </a:prstGeom>
          <a:solidFill>
            <a:srgbClr val="000000"/>
          </a:solidFill>
        </p:spPr>
        <p:txBody>
          <a:bodyPr wrap="none" rtlCol="0">
            <a:spAutoFit/>
          </a:bodyPr>
          <a:lstStyle/>
          <a:p>
            <a:pPr algn="r">
              <a:spcAft>
                <a:spcPts val="600"/>
              </a:spcAft>
            </a:pPr>
            <a:endParaRPr lang="en-US" sz="700" dirty="0">
              <a:solidFill>
                <a:srgbClr val="FFFFFF"/>
              </a:solidFill>
            </a:endParaRPr>
          </a:p>
        </p:txBody>
      </p:sp>
      <p:sp>
        <p:nvSpPr>
          <p:cNvPr id="7" name="TextBox 6">
            <a:extLst>
              <a:ext uri="{FF2B5EF4-FFF2-40B4-BE49-F238E27FC236}">
                <a16:creationId xmlns:a16="http://schemas.microsoft.com/office/drawing/2014/main" id="{1A6B364B-530D-F305-C7FA-1F3C8293A4F6}"/>
              </a:ext>
            </a:extLst>
          </p:cNvPr>
          <p:cNvSpPr txBox="1"/>
          <p:nvPr/>
        </p:nvSpPr>
        <p:spPr>
          <a:xfrm>
            <a:off x="6096000" y="0"/>
            <a:ext cx="5780567" cy="4093428"/>
          </a:xfrm>
          <a:prstGeom prst="rect">
            <a:avLst/>
          </a:prstGeom>
          <a:noFill/>
        </p:spPr>
        <p:txBody>
          <a:bodyPr wrap="square" rtlCol="0">
            <a:spAutoFit/>
          </a:bodyPr>
          <a:lstStyle/>
          <a:p>
            <a:r>
              <a:rPr lang="en-US" sz="1800" b="1" dirty="0">
                <a:effectLst/>
                <a:latin typeface="TimesNewRomanPS"/>
              </a:rPr>
              <a:t>Skeletal System: </a:t>
            </a:r>
          </a:p>
          <a:p>
            <a:r>
              <a:rPr lang="en-US" sz="1400" dirty="0">
                <a:effectLst/>
                <a:latin typeface="TimesNewRomanPSMT"/>
              </a:rPr>
              <a:t>Is the framework of human body, the human body structure is made up of bones, cartilage, connective tissue, tendons, and ligaments. The skeletal system severs as protection to internal organs and supports movement.</a:t>
            </a:r>
          </a:p>
          <a:p>
            <a:br>
              <a:rPr lang="en-US" sz="1400" dirty="0">
                <a:effectLst/>
                <a:latin typeface="TimesNewRomanPSMT"/>
              </a:rPr>
            </a:br>
            <a:r>
              <a:rPr lang="en-US" sz="1400" dirty="0">
                <a:solidFill>
                  <a:srgbClr val="385421"/>
                </a:solidFill>
                <a:effectLst/>
                <a:latin typeface="TimesNewRomanPSMT"/>
              </a:rPr>
              <a:t>What makes up the skeletal system? </a:t>
            </a:r>
          </a:p>
          <a:p>
            <a:endParaRPr lang="en-US" sz="1400" dirty="0"/>
          </a:p>
          <a:p>
            <a:pPr>
              <a:buFont typeface="Arial" panose="020B0604020202020204" pitchFamily="34" charset="0"/>
              <a:buChar char="•"/>
            </a:pPr>
            <a:r>
              <a:rPr lang="en-US" sz="1400" dirty="0">
                <a:solidFill>
                  <a:srgbClr val="385421"/>
                </a:solidFill>
                <a:effectLst/>
                <a:latin typeface="TimesNewRomanPSMT"/>
              </a:rPr>
              <a:t>Connective tissue: </a:t>
            </a:r>
            <a:r>
              <a:rPr lang="en-US" sz="1400" dirty="0">
                <a:effectLst/>
                <a:latin typeface="TimesNewRomanPSMT"/>
              </a:rPr>
              <a:t>Connects tissues and organs, the cells in connective tissue defend the body from microorganisms that entering the body. </a:t>
            </a:r>
          </a:p>
          <a:p>
            <a:pPr>
              <a:buFont typeface="Arial" panose="020B0604020202020204" pitchFamily="34" charset="0"/>
              <a:buChar char="•"/>
            </a:pPr>
            <a:endParaRPr lang="en-US" sz="1400" dirty="0">
              <a:effectLst/>
              <a:latin typeface="SymbolMT"/>
            </a:endParaRPr>
          </a:p>
          <a:p>
            <a:pPr>
              <a:buFont typeface="Arial" panose="020B0604020202020204" pitchFamily="34" charset="0"/>
              <a:buChar char="•"/>
            </a:pPr>
            <a:r>
              <a:rPr lang="en-US" sz="1400" dirty="0">
                <a:solidFill>
                  <a:srgbClr val="385421"/>
                </a:solidFill>
                <a:effectLst/>
                <a:latin typeface="TimesNewRomanPSMT"/>
              </a:rPr>
              <a:t>Cartilage: </a:t>
            </a:r>
            <a:r>
              <a:rPr lang="en-US" sz="1400" dirty="0">
                <a:effectLst/>
                <a:latin typeface="TimesNewRomanPSMT"/>
              </a:rPr>
              <a:t>Cartilage has many roles in the skeletal system it provides cushion for joint surface, absorbs impact from movement and covers the ends of the bones where bones meet. </a:t>
            </a:r>
          </a:p>
          <a:p>
            <a:pPr>
              <a:buFont typeface="Arial" panose="020B0604020202020204" pitchFamily="34" charset="0"/>
              <a:buChar char="•"/>
            </a:pPr>
            <a:endParaRPr lang="en-US" sz="1400" dirty="0">
              <a:effectLst/>
              <a:latin typeface="SymbolMT"/>
            </a:endParaRPr>
          </a:p>
          <a:p>
            <a:pPr>
              <a:buFont typeface="Arial" panose="020B0604020202020204" pitchFamily="34" charset="0"/>
              <a:buChar char="•"/>
            </a:pPr>
            <a:r>
              <a:rPr lang="en-US" sz="1400" dirty="0">
                <a:solidFill>
                  <a:srgbClr val="385421"/>
                </a:solidFill>
                <a:effectLst/>
                <a:latin typeface="TimesNewRomanPSMT"/>
              </a:rPr>
              <a:t>Bones: </a:t>
            </a:r>
            <a:r>
              <a:rPr lang="en-US" sz="1400" dirty="0">
                <a:effectLst/>
                <a:latin typeface="TimesNewRomanPSMT"/>
              </a:rPr>
              <a:t>The body is surrounded by bones which make up the shape or the body, there are approximately 206 bones in the human body that make red blood cells. Ribs are bones that protect the heart and lungs. </a:t>
            </a:r>
            <a:endParaRPr lang="en-US" sz="1400" dirty="0">
              <a:effectLst/>
              <a:latin typeface="SymbolMT"/>
            </a:endParaRPr>
          </a:p>
          <a:p>
            <a:endParaRPr lang="en-US" dirty="0"/>
          </a:p>
        </p:txBody>
      </p:sp>
      <p:pic>
        <p:nvPicPr>
          <p:cNvPr id="9" name="Picture 8" descr="Diagram&#10;&#10;Description automatically generated">
            <a:extLst>
              <a:ext uri="{FF2B5EF4-FFF2-40B4-BE49-F238E27FC236}">
                <a16:creationId xmlns:a16="http://schemas.microsoft.com/office/drawing/2014/main" id="{9C7EC0F6-B8C3-548E-FFB0-ADDB389C213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815013" y="3818009"/>
            <a:ext cx="6213892" cy="3039991"/>
          </a:xfrm>
          <a:prstGeom prst="rect">
            <a:avLst/>
          </a:prstGeom>
        </p:spPr>
      </p:pic>
      <p:sp>
        <p:nvSpPr>
          <p:cNvPr id="10" name="TextBox 9">
            <a:extLst>
              <a:ext uri="{FF2B5EF4-FFF2-40B4-BE49-F238E27FC236}">
                <a16:creationId xmlns:a16="http://schemas.microsoft.com/office/drawing/2014/main" id="{7DB9B82B-5409-2626-AB61-00EDF31B72CE}"/>
              </a:ext>
            </a:extLst>
          </p:cNvPr>
          <p:cNvSpPr txBox="1"/>
          <p:nvPr/>
        </p:nvSpPr>
        <p:spPr>
          <a:xfrm>
            <a:off x="5815013" y="9145491"/>
            <a:ext cx="6213892" cy="230832"/>
          </a:xfrm>
          <a:prstGeom prst="rect">
            <a:avLst/>
          </a:prstGeom>
          <a:noFill/>
        </p:spPr>
        <p:txBody>
          <a:bodyPr wrap="square" rtlCol="0">
            <a:spAutoFit/>
          </a:bodyPr>
          <a:lstStyle/>
          <a:p>
            <a:r>
              <a:rPr lang="en-US" sz="900">
                <a:hlinkClick r:id="rId7" tooltip="https://open.oregonstate.education/aandp/chapter/6-1-the-functions-of-the-skeletal-system/"/>
              </a:rPr>
              <a:t>This Photo</a:t>
            </a:r>
            <a:r>
              <a:rPr lang="en-US" sz="900"/>
              <a:t> by Unknown Author is licensed under </a:t>
            </a:r>
            <a:r>
              <a:rPr lang="en-US" sz="900">
                <a:hlinkClick r:id="rId8" tooltip="https://creativecommons.org/licenses/by-sa/3.0/"/>
              </a:rPr>
              <a:t>CC BY-SA</a:t>
            </a:r>
            <a:endParaRPr lang="en-US" sz="900"/>
          </a:p>
        </p:txBody>
      </p:sp>
      <p:pic>
        <p:nvPicPr>
          <p:cNvPr id="8" name="Audio Recording Oct 22, 2022 at 8:13:36 PM">
            <a:hlinkClick r:id="" action="ppaction://media"/>
            <a:extLst>
              <a:ext uri="{FF2B5EF4-FFF2-40B4-BE49-F238E27FC236}">
                <a16:creationId xmlns:a16="http://schemas.microsoft.com/office/drawing/2014/main" id="{374E84CC-2C6F-FD3C-B32A-C8212016407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22793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4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1907-41C3-5791-792A-7F27D7D87761}"/>
              </a:ext>
            </a:extLst>
          </p:cNvPr>
          <p:cNvSpPr>
            <a:spLocks noGrp="1"/>
          </p:cNvSpPr>
          <p:nvPr>
            <p:ph type="title"/>
          </p:nvPr>
        </p:nvSpPr>
        <p:spPr>
          <a:xfrm>
            <a:off x="255180" y="120726"/>
            <a:ext cx="10363200" cy="1314443"/>
          </a:xfrm>
        </p:spPr>
        <p:txBody>
          <a:bodyPr>
            <a:normAutofit/>
          </a:bodyPr>
          <a:lstStyle/>
          <a:p>
            <a:r>
              <a:rPr lang="en-US" b="1" dirty="0"/>
              <a:t>Reproductive System:</a:t>
            </a:r>
            <a:br>
              <a:rPr lang="en-US" dirty="0">
                <a:effectLst/>
              </a:rPr>
            </a:br>
            <a:endParaRPr lang="en-US" b="1" dirty="0"/>
          </a:p>
        </p:txBody>
      </p:sp>
      <p:sp>
        <p:nvSpPr>
          <p:cNvPr id="3" name="Content Placeholder 2">
            <a:extLst>
              <a:ext uri="{FF2B5EF4-FFF2-40B4-BE49-F238E27FC236}">
                <a16:creationId xmlns:a16="http://schemas.microsoft.com/office/drawing/2014/main" id="{73224FEC-9B8B-FC5B-B536-815BEB583609}"/>
              </a:ext>
            </a:extLst>
          </p:cNvPr>
          <p:cNvSpPr>
            <a:spLocks noGrp="1"/>
          </p:cNvSpPr>
          <p:nvPr>
            <p:ph idx="1"/>
          </p:nvPr>
        </p:nvSpPr>
        <p:spPr>
          <a:xfrm>
            <a:off x="255180" y="828675"/>
            <a:ext cx="10749518" cy="2484215"/>
          </a:xfrm>
        </p:spPr>
        <p:txBody>
          <a:bodyPr>
            <a:normAutofit fontScale="85000" lnSpcReduction="20000"/>
          </a:bodyPr>
          <a:lstStyle/>
          <a:p>
            <a:pPr marL="0" indent="0">
              <a:buNone/>
            </a:pPr>
            <a:r>
              <a:rPr lang="en-US" sz="1800" b="1" dirty="0">
                <a:effectLst/>
                <a:latin typeface="TimesNewRomanPSMT"/>
              </a:rPr>
              <a:t>The reproductive system is in charge of producing an offspring by enabling a male to impregnant a female.</a:t>
            </a:r>
          </a:p>
          <a:p>
            <a:pPr marL="0" indent="0">
              <a:buNone/>
            </a:pPr>
            <a:r>
              <a:rPr lang="en-US" sz="2100" dirty="0">
                <a:solidFill>
                  <a:srgbClr val="385421"/>
                </a:solidFill>
                <a:effectLst/>
                <a:latin typeface="TimesNewRomanPSMT"/>
              </a:rPr>
              <a:t>What is the difference between male and female reproductive system? </a:t>
            </a:r>
            <a:endParaRPr lang="en-US" sz="2100" dirty="0">
              <a:effectLst/>
            </a:endParaRPr>
          </a:p>
          <a:p>
            <a:pPr marL="742950" lvl="1" indent="-285750">
              <a:buFont typeface="Arial" panose="020B0604020202020204" pitchFamily="34" charset="0"/>
              <a:buChar char="•"/>
            </a:pPr>
            <a:r>
              <a:rPr lang="en-US" sz="2100" dirty="0">
                <a:solidFill>
                  <a:srgbClr val="385421"/>
                </a:solidFill>
                <a:effectLst/>
                <a:latin typeface="TimesNewRomanPSMT"/>
              </a:rPr>
              <a:t>Female Reproductive System: Is designed to ensure fertilizations happens, the ovaries produce oocytes necessary for reproduction once the egg is fertilized comes development. </a:t>
            </a:r>
            <a:endParaRPr lang="en-US" sz="2100" dirty="0">
              <a:solidFill>
                <a:srgbClr val="385421"/>
              </a:solidFill>
              <a:effectLst/>
              <a:latin typeface="SymbolMT"/>
            </a:endParaRPr>
          </a:p>
          <a:p>
            <a:pPr marL="742950" lvl="1" indent="-285750">
              <a:buFont typeface="Arial" panose="020B0604020202020204" pitchFamily="34" charset="0"/>
              <a:buChar char="•"/>
            </a:pPr>
            <a:r>
              <a:rPr lang="en-US" sz="2100" dirty="0">
                <a:solidFill>
                  <a:srgbClr val="385421"/>
                </a:solidFill>
                <a:effectLst/>
                <a:latin typeface="TimesNewRomanPSMT"/>
              </a:rPr>
              <a:t>Male Reproductive System: Is in charge of producing, storing, and transporting sperm, sperm plays a major role in reproduction process. Testes </a:t>
            </a:r>
            <a:r>
              <a:rPr lang="en-US" sz="2100" dirty="0">
                <a:solidFill>
                  <a:srgbClr val="385421"/>
                </a:solidFill>
                <a:latin typeface="TimesNewRomanPSMT"/>
              </a:rPr>
              <a:t>are</a:t>
            </a:r>
            <a:r>
              <a:rPr lang="en-US" sz="2100" dirty="0">
                <a:solidFill>
                  <a:srgbClr val="385421"/>
                </a:solidFill>
                <a:effectLst/>
                <a:latin typeface="TimesNewRomanPSMT"/>
              </a:rPr>
              <a:t> responsible for sperm production. </a:t>
            </a:r>
            <a:endParaRPr lang="en-US" sz="2100" dirty="0">
              <a:solidFill>
                <a:srgbClr val="385421"/>
              </a:solidFill>
              <a:effectLst/>
              <a:latin typeface="SymbolMT"/>
            </a:endParaRPr>
          </a:p>
          <a:p>
            <a:pPr marL="0" indent="0">
              <a:buNone/>
            </a:pPr>
            <a:br>
              <a:rPr lang="en-US" sz="2100" b="1" dirty="0">
                <a:effectLst/>
                <a:latin typeface="TimesNewRomanPSMT"/>
              </a:rPr>
            </a:br>
            <a:endParaRPr lang="en-US" sz="2100" b="1" dirty="0">
              <a:effectLst/>
            </a:endParaRPr>
          </a:p>
          <a:p>
            <a:pPr marL="0" indent="0">
              <a:buNone/>
            </a:pPr>
            <a:endParaRPr lang="en-US" dirty="0"/>
          </a:p>
        </p:txBody>
      </p:sp>
      <p:sp>
        <p:nvSpPr>
          <p:cNvPr id="4" name="TextBox 3">
            <a:extLst>
              <a:ext uri="{FF2B5EF4-FFF2-40B4-BE49-F238E27FC236}">
                <a16:creationId xmlns:a16="http://schemas.microsoft.com/office/drawing/2014/main" id="{5FB3B332-9855-5FC0-AB75-5B8919163F11}"/>
              </a:ext>
            </a:extLst>
          </p:cNvPr>
          <p:cNvSpPr txBox="1"/>
          <p:nvPr/>
        </p:nvSpPr>
        <p:spPr>
          <a:xfrm>
            <a:off x="4880344" y="3271838"/>
            <a:ext cx="7311656" cy="3570208"/>
          </a:xfrm>
          <a:prstGeom prst="rect">
            <a:avLst/>
          </a:prstGeom>
          <a:noFill/>
        </p:spPr>
        <p:txBody>
          <a:bodyPr wrap="square" rtlCol="0">
            <a:spAutoFit/>
          </a:bodyPr>
          <a:lstStyle/>
          <a:p>
            <a:r>
              <a:rPr lang="en-US" sz="1400" b="1" dirty="0">
                <a:effectLst/>
                <a:latin typeface="TimesNewRomanPS"/>
              </a:rPr>
              <a:t>Respiratory System: </a:t>
            </a:r>
            <a:r>
              <a:rPr lang="en-US" sz="1600" dirty="0">
                <a:effectLst/>
                <a:latin typeface="TimesNewRomanPSMT"/>
              </a:rPr>
              <a:t>This system grants the process of movement of air in and out the lungs in exchange for oxygen to help remove carbon dioxide and it also allows sense of smell.</a:t>
            </a:r>
          </a:p>
          <a:p>
            <a:br>
              <a:rPr lang="en-US" sz="1600" dirty="0">
                <a:effectLst/>
                <a:latin typeface="TimesNewRomanPSMT"/>
              </a:rPr>
            </a:br>
            <a:r>
              <a:rPr lang="en-US" sz="1600" dirty="0">
                <a:solidFill>
                  <a:srgbClr val="385421"/>
                </a:solidFill>
                <a:effectLst/>
                <a:latin typeface="TimesNewRomanPSMT"/>
              </a:rPr>
              <a:t>What are 3 organs that are part of the respiratory system? </a:t>
            </a:r>
            <a:endParaRPr lang="en-US" sz="1600" dirty="0">
              <a:effectLst/>
            </a:endParaRPr>
          </a:p>
          <a:p>
            <a:pPr marL="742950" lvl="1" indent="-285750">
              <a:buFont typeface="Arial" panose="020B0604020202020204" pitchFamily="34" charset="0"/>
              <a:buChar char="•"/>
            </a:pPr>
            <a:r>
              <a:rPr lang="en-US" sz="1600" dirty="0">
                <a:solidFill>
                  <a:srgbClr val="385421"/>
                </a:solidFill>
                <a:effectLst/>
                <a:latin typeface="TimesNewRomanPSMT"/>
              </a:rPr>
              <a:t>Lungs: The lungs are essential in the respiratory process, with their elastic tissue, the lungs fill up with air empowering the air flow, they deliver oxygen to the blood. </a:t>
            </a:r>
            <a:endParaRPr lang="en-US" sz="1600" dirty="0">
              <a:solidFill>
                <a:srgbClr val="385421"/>
              </a:solidFill>
              <a:effectLst/>
              <a:latin typeface="SymbolMT"/>
            </a:endParaRPr>
          </a:p>
          <a:p>
            <a:pPr marL="742950" lvl="1" indent="-285750">
              <a:buFont typeface="Arial" panose="020B0604020202020204" pitchFamily="34" charset="0"/>
              <a:buChar char="•"/>
            </a:pPr>
            <a:r>
              <a:rPr lang="en-US" sz="1600" dirty="0">
                <a:solidFill>
                  <a:srgbClr val="385421"/>
                </a:solidFill>
                <a:effectLst/>
                <a:latin typeface="TimesNewRomanPSMT"/>
              </a:rPr>
              <a:t>Nose: The breathing process begins in the nose, the nose lets air enter the body, the incoming air is filtered and then warmed. </a:t>
            </a:r>
            <a:endParaRPr lang="en-US" sz="1600" dirty="0">
              <a:solidFill>
                <a:srgbClr val="385421"/>
              </a:solidFill>
              <a:effectLst/>
              <a:latin typeface="SymbolMT"/>
            </a:endParaRPr>
          </a:p>
          <a:p>
            <a:pPr marL="742950" lvl="1" indent="-285750">
              <a:buFont typeface="Arial" panose="020B0604020202020204" pitchFamily="34" charset="0"/>
              <a:buChar char="•"/>
            </a:pPr>
            <a:r>
              <a:rPr lang="en-US" sz="1600" dirty="0">
                <a:solidFill>
                  <a:srgbClr val="385421"/>
                </a:solidFill>
                <a:effectLst/>
                <a:latin typeface="TimesNewRomanPSMT"/>
              </a:rPr>
              <a:t>Larynx: Not only does it allow humans to talk but it also serves in protecting the lower airways from food or liquids by blocking the passageway in the respiratory tract. </a:t>
            </a:r>
            <a:endParaRPr lang="en-US" sz="1600" dirty="0">
              <a:solidFill>
                <a:srgbClr val="385421"/>
              </a:solidFill>
              <a:effectLst/>
              <a:latin typeface="SymbolMT"/>
            </a:endParaRPr>
          </a:p>
          <a:p>
            <a:endParaRPr lang="en-US" dirty="0"/>
          </a:p>
        </p:txBody>
      </p:sp>
      <p:pic>
        <p:nvPicPr>
          <p:cNvPr id="6" name="Picture 5" descr="Shape&#10;&#10;Description automatically generated">
            <a:extLst>
              <a:ext uri="{FF2B5EF4-FFF2-40B4-BE49-F238E27FC236}">
                <a16:creationId xmlns:a16="http://schemas.microsoft.com/office/drawing/2014/main" id="{A7B39FB9-245D-18BC-E241-26A1CC82A9B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544436" y="-80086"/>
            <a:ext cx="2147887" cy="1515255"/>
          </a:xfrm>
          <a:prstGeom prst="rect">
            <a:avLst/>
          </a:prstGeom>
        </p:spPr>
      </p:pic>
      <p:pic>
        <p:nvPicPr>
          <p:cNvPr id="9" name="Picture 8" descr="Diagram&#10;&#10;Description automatically generated">
            <a:extLst>
              <a:ext uri="{FF2B5EF4-FFF2-40B4-BE49-F238E27FC236}">
                <a16:creationId xmlns:a16="http://schemas.microsoft.com/office/drawing/2014/main" id="{13360315-1A74-4E62-9289-2C3B924540D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243" y="2862110"/>
            <a:ext cx="4480101" cy="3408053"/>
          </a:xfrm>
          <a:prstGeom prst="rect">
            <a:avLst/>
          </a:prstGeom>
        </p:spPr>
      </p:pic>
      <p:sp>
        <p:nvSpPr>
          <p:cNvPr id="10" name="TextBox 9">
            <a:extLst>
              <a:ext uri="{FF2B5EF4-FFF2-40B4-BE49-F238E27FC236}">
                <a16:creationId xmlns:a16="http://schemas.microsoft.com/office/drawing/2014/main" id="{52B00474-52F6-B7A2-9BC6-8177F474BA5E}"/>
              </a:ext>
            </a:extLst>
          </p:cNvPr>
          <p:cNvSpPr txBox="1"/>
          <p:nvPr/>
        </p:nvSpPr>
        <p:spPr>
          <a:xfrm>
            <a:off x="400243" y="6367942"/>
            <a:ext cx="2887848" cy="369332"/>
          </a:xfrm>
          <a:prstGeom prst="rect">
            <a:avLst/>
          </a:prstGeom>
          <a:noFill/>
        </p:spPr>
        <p:txBody>
          <a:bodyPr wrap="square" rtlCol="0">
            <a:spAutoFit/>
          </a:bodyPr>
          <a:lstStyle/>
          <a:p>
            <a:r>
              <a:rPr lang="en-US" sz="900">
                <a:hlinkClick r:id="rId7" tooltip="https://pressbooks.bccampus.ca/dcbiol120312092nded/chapter/unit-4-the-respiratory-system/"/>
              </a:rPr>
              <a:t>This Photo</a:t>
            </a:r>
            <a:r>
              <a:rPr lang="en-US" sz="900"/>
              <a:t> by Unknown Author is licensed under </a:t>
            </a:r>
            <a:r>
              <a:rPr lang="en-US" sz="900">
                <a:hlinkClick r:id="rId8" tooltip="https://creativecommons.org/licenses/by/3.0/"/>
              </a:rPr>
              <a:t>CC BY</a:t>
            </a:r>
            <a:endParaRPr lang="en-US" sz="900"/>
          </a:p>
        </p:txBody>
      </p:sp>
      <p:pic>
        <p:nvPicPr>
          <p:cNvPr id="7" name="Audio Recording Oct 22, 2022 at 8:20:10 PM">
            <a:hlinkClick r:id="" action="ppaction://media"/>
            <a:extLst>
              <a:ext uri="{FF2B5EF4-FFF2-40B4-BE49-F238E27FC236}">
                <a16:creationId xmlns:a16="http://schemas.microsoft.com/office/drawing/2014/main" id="{DF82B127-3B23-5E69-C561-D99361C9EE4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43361" y="2113644"/>
            <a:ext cx="812800" cy="812800"/>
          </a:xfrm>
          <a:prstGeom prst="rect">
            <a:avLst/>
          </a:prstGeom>
        </p:spPr>
      </p:pic>
    </p:spTree>
    <p:extLst>
      <p:ext uri="{BB962C8B-B14F-4D97-AF65-F5344CB8AC3E}">
        <p14:creationId xmlns:p14="http://schemas.microsoft.com/office/powerpoint/2010/main" val="376941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4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ethoscope with cable making heart monitor shape">
            <a:extLst>
              <a:ext uri="{FF2B5EF4-FFF2-40B4-BE49-F238E27FC236}">
                <a16:creationId xmlns:a16="http://schemas.microsoft.com/office/drawing/2014/main" id="{CD3D1290-21F5-8381-6937-0CBCE949FB1F}"/>
              </a:ext>
            </a:extLst>
          </p:cNvPr>
          <p:cNvPicPr>
            <a:picLocks noChangeAspect="1"/>
          </p:cNvPicPr>
          <p:nvPr/>
        </p:nvPicPr>
        <p:blipFill rotWithShape="1">
          <a:blip r:embed="rId4">
            <a:alphaModFix amt="35000"/>
          </a:blip>
          <a:srcRect t="7727" r="-1" b="4702"/>
          <a:stretch/>
        </p:blipFill>
        <p:spPr>
          <a:xfrm>
            <a:off x="1525" y="10"/>
            <a:ext cx="12188951" cy="6857990"/>
          </a:xfrm>
          <a:prstGeom prst="rect">
            <a:avLst/>
          </a:prstGeom>
        </p:spPr>
      </p:pic>
      <p:sp>
        <p:nvSpPr>
          <p:cNvPr id="2" name="Title 1">
            <a:extLst>
              <a:ext uri="{FF2B5EF4-FFF2-40B4-BE49-F238E27FC236}">
                <a16:creationId xmlns:a16="http://schemas.microsoft.com/office/drawing/2014/main" id="{3F5881B2-C5C5-C9F3-F5AA-E4045C25F1CF}"/>
              </a:ext>
            </a:extLst>
          </p:cNvPr>
          <p:cNvSpPr>
            <a:spLocks noGrp="1"/>
          </p:cNvSpPr>
          <p:nvPr>
            <p:ph type="title"/>
          </p:nvPr>
        </p:nvSpPr>
        <p:spPr>
          <a:xfrm>
            <a:off x="3247677" y="-1246943"/>
            <a:ext cx="5782804" cy="2493876"/>
          </a:xfrm>
        </p:spPr>
        <p:txBody>
          <a:bodyPr anchor="b">
            <a:normAutofit/>
          </a:bodyPr>
          <a:lstStyle/>
          <a:p>
            <a:pPr algn="ctr"/>
            <a:r>
              <a:rPr lang="en-US" sz="4400" b="1" u="sng" dirty="0">
                <a:solidFill>
                  <a:srgbClr val="FFFFFF"/>
                </a:solidFill>
              </a:rPr>
              <a:t>Hypertension</a:t>
            </a:r>
          </a:p>
        </p:txBody>
      </p:sp>
      <p:sp>
        <p:nvSpPr>
          <p:cNvPr id="3" name="Content Placeholder 2">
            <a:extLst>
              <a:ext uri="{FF2B5EF4-FFF2-40B4-BE49-F238E27FC236}">
                <a16:creationId xmlns:a16="http://schemas.microsoft.com/office/drawing/2014/main" id="{C9781D04-3378-A7EB-FCE9-34F3EF3EC7D1}"/>
              </a:ext>
            </a:extLst>
          </p:cNvPr>
          <p:cNvSpPr>
            <a:spLocks noGrp="1"/>
          </p:cNvSpPr>
          <p:nvPr>
            <p:ph idx="1"/>
          </p:nvPr>
        </p:nvSpPr>
        <p:spPr>
          <a:xfrm>
            <a:off x="1617469" y="1610629"/>
            <a:ext cx="9283052" cy="4243387"/>
          </a:xfrm>
        </p:spPr>
        <p:txBody>
          <a:bodyPr anchor="t">
            <a:normAutofit fontScale="55000" lnSpcReduction="20000"/>
          </a:bodyPr>
          <a:lstStyle/>
          <a:p>
            <a:pPr marL="0" indent="0" algn="ctr">
              <a:buNone/>
            </a:pPr>
            <a:r>
              <a:rPr lang="en-US" sz="3200" b="1" i="1" dirty="0">
                <a:solidFill>
                  <a:srgbClr val="FF0000"/>
                </a:solidFill>
              </a:rPr>
              <a:t>Secondary Hypertension codes:</a:t>
            </a:r>
          </a:p>
          <a:p>
            <a:pPr marL="0" indent="0" algn="ctr">
              <a:buNone/>
            </a:pPr>
            <a:endParaRPr lang="en-US" sz="3200" b="1" i="1" dirty="0">
              <a:solidFill>
                <a:srgbClr val="FFFFFF"/>
              </a:solidFill>
            </a:endParaRPr>
          </a:p>
          <a:p>
            <a:pPr algn="ctr"/>
            <a:r>
              <a:rPr lang="en-US" sz="3200" b="1" i="1" dirty="0">
                <a:solidFill>
                  <a:srgbClr val="FF0000"/>
                </a:solidFill>
              </a:rPr>
              <a:t>I115.9</a:t>
            </a:r>
            <a:r>
              <a:rPr lang="en-US" sz="3200" b="1" i="1" dirty="0">
                <a:solidFill>
                  <a:srgbClr val="FFFFFF"/>
                </a:solidFill>
              </a:rPr>
              <a:t> </a:t>
            </a:r>
            <a:r>
              <a:rPr lang="en-US" sz="3200" dirty="0">
                <a:solidFill>
                  <a:srgbClr val="FFFFFF"/>
                </a:solidFill>
              </a:rPr>
              <a:t> Secondary hypertension unspecified</a:t>
            </a:r>
          </a:p>
          <a:p>
            <a:pPr algn="ctr"/>
            <a:r>
              <a:rPr lang="en-US" sz="3200" b="1" i="1" dirty="0">
                <a:solidFill>
                  <a:srgbClr val="FF0000"/>
                </a:solidFill>
              </a:rPr>
              <a:t>I115.0</a:t>
            </a:r>
            <a:r>
              <a:rPr lang="en-US" sz="3200" b="1" i="1" dirty="0">
                <a:solidFill>
                  <a:srgbClr val="FFFFFF"/>
                </a:solidFill>
              </a:rPr>
              <a:t> </a:t>
            </a:r>
            <a:r>
              <a:rPr lang="en-US" sz="3200" dirty="0">
                <a:solidFill>
                  <a:srgbClr val="FFFFFF"/>
                </a:solidFill>
              </a:rPr>
              <a:t>Renovascular hypertension </a:t>
            </a:r>
          </a:p>
          <a:p>
            <a:pPr marL="0" indent="0" algn="ctr">
              <a:buNone/>
            </a:pPr>
            <a:endParaRPr lang="en-US" sz="3200" b="1" i="1" dirty="0">
              <a:solidFill>
                <a:srgbClr val="FFFFFF"/>
              </a:solidFill>
            </a:endParaRPr>
          </a:p>
          <a:p>
            <a:pPr marL="0" indent="0" algn="ctr">
              <a:buNone/>
            </a:pPr>
            <a:r>
              <a:rPr lang="en-US" sz="3200" b="1" i="1" dirty="0">
                <a:solidFill>
                  <a:srgbClr val="FF0000"/>
                </a:solidFill>
              </a:rPr>
              <a:t>Coding Guidelines: </a:t>
            </a:r>
          </a:p>
          <a:p>
            <a:pPr algn="ctr"/>
            <a:r>
              <a:rPr lang="en-US" sz="3200" dirty="0">
                <a:solidFill>
                  <a:srgbClr val="FFFFFF"/>
                </a:solidFill>
              </a:rPr>
              <a:t>Secondary hypertension is due to an underlying condition. Two codes are required: one to identify the underlying etiology and one from category </a:t>
            </a:r>
            <a:r>
              <a:rPr lang="en-US" sz="3200" b="1" dirty="0">
                <a:solidFill>
                  <a:srgbClr val="FFFFFF"/>
                </a:solidFill>
              </a:rPr>
              <a:t>115</a:t>
            </a:r>
            <a:r>
              <a:rPr lang="en-US" sz="3200" dirty="0">
                <a:solidFill>
                  <a:srgbClr val="FFFFFF"/>
                </a:solidFill>
              </a:rPr>
              <a:t> to identify the hypertension. Sequencing  of codes is determined by the reason for admission/encounter.</a:t>
            </a:r>
          </a:p>
          <a:p>
            <a:pPr marL="0" indent="0" algn="ctr">
              <a:buNone/>
            </a:pPr>
            <a:r>
              <a:rPr lang="en-US" sz="3200" dirty="0">
                <a:solidFill>
                  <a:srgbClr val="FFFFFF"/>
                </a:solidFill>
              </a:rPr>
              <a:t>According to the coding guidelines I would code secondary hypertension with two codes, </a:t>
            </a:r>
            <a:r>
              <a:rPr lang="en-US" sz="3200" b="1" dirty="0">
                <a:solidFill>
                  <a:srgbClr val="FFFFFF"/>
                </a:solidFill>
              </a:rPr>
              <a:t>115.0 </a:t>
            </a:r>
            <a:r>
              <a:rPr lang="en-US" sz="3200" dirty="0">
                <a:solidFill>
                  <a:srgbClr val="FFFFFF"/>
                </a:solidFill>
              </a:rPr>
              <a:t>renovascular hypertension with underlying condition of </a:t>
            </a:r>
            <a:r>
              <a:rPr lang="en-US" sz="3200" b="1" dirty="0">
                <a:solidFill>
                  <a:srgbClr val="FFFFFF"/>
                </a:solidFill>
              </a:rPr>
              <a:t>I70.1</a:t>
            </a:r>
            <a:r>
              <a:rPr lang="en-US" sz="3200" dirty="0">
                <a:solidFill>
                  <a:srgbClr val="FFFFFF"/>
                </a:solidFill>
              </a:rPr>
              <a:t>. </a:t>
            </a:r>
          </a:p>
          <a:p>
            <a:pPr algn="ctr"/>
            <a:endParaRPr lang="en-US" sz="700" b="1" i="1" dirty="0">
              <a:solidFill>
                <a:srgbClr val="FFFFFF"/>
              </a:solidFill>
            </a:endParaRPr>
          </a:p>
        </p:txBody>
      </p:sp>
      <p:pic>
        <p:nvPicPr>
          <p:cNvPr id="4" name="Audio Recording Oct 22, 2022 at 8:27:12 PM">
            <a:hlinkClick r:id="" action="ppaction://media"/>
            <a:extLst>
              <a:ext uri="{FF2B5EF4-FFF2-40B4-BE49-F238E27FC236}">
                <a16:creationId xmlns:a16="http://schemas.microsoft.com/office/drawing/2014/main" id="{39FFF1EC-D4ED-8558-ABEF-14F52FCA06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5401" y="565150"/>
            <a:ext cx="812800" cy="812800"/>
          </a:xfrm>
          <a:prstGeom prst="rect">
            <a:avLst/>
          </a:prstGeom>
        </p:spPr>
      </p:pic>
    </p:spTree>
    <p:extLst>
      <p:ext uri="{BB962C8B-B14F-4D97-AF65-F5344CB8AC3E}">
        <p14:creationId xmlns:p14="http://schemas.microsoft.com/office/powerpoint/2010/main" val="168972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37254D2-0AD4-E193-8C84-999936BA86BD}"/>
              </a:ext>
            </a:extLst>
          </p:cNvPr>
          <p:cNvPicPr>
            <a:picLocks noChangeAspect="1"/>
          </p:cNvPicPr>
          <p:nvPr/>
        </p:nvPicPr>
        <p:blipFill rotWithShape="1">
          <a:blip r:embed="rId4">
            <a:alphaModFix amt="35000"/>
            <a:extLst>
              <a:ext uri="{837473B0-CC2E-450A-ABE3-18F120FF3D39}">
                <a1611:picAttrSrcUrl xmlns:a1611="http://schemas.microsoft.com/office/drawing/2016/11/main" r:id="rId5"/>
              </a:ext>
            </a:extLst>
          </a:blip>
          <a:srcRect t="12682" r="-1" b="6652"/>
          <a:stretch/>
        </p:blipFill>
        <p:spPr>
          <a:xfrm>
            <a:off x="1525" y="10"/>
            <a:ext cx="12188951" cy="6857990"/>
          </a:xfrm>
          <a:prstGeom prst="rect">
            <a:avLst/>
          </a:prstGeom>
        </p:spPr>
      </p:pic>
      <p:sp>
        <p:nvSpPr>
          <p:cNvPr id="2" name="Title 1">
            <a:extLst>
              <a:ext uri="{FF2B5EF4-FFF2-40B4-BE49-F238E27FC236}">
                <a16:creationId xmlns:a16="http://schemas.microsoft.com/office/drawing/2014/main" id="{224C1E03-AAFD-2E35-43AB-B260A40364E3}"/>
              </a:ext>
            </a:extLst>
          </p:cNvPr>
          <p:cNvSpPr>
            <a:spLocks noGrp="1"/>
          </p:cNvSpPr>
          <p:nvPr>
            <p:ph type="title"/>
          </p:nvPr>
        </p:nvSpPr>
        <p:spPr>
          <a:xfrm>
            <a:off x="3203073" y="-1570584"/>
            <a:ext cx="5782804" cy="2493876"/>
          </a:xfrm>
        </p:spPr>
        <p:txBody>
          <a:bodyPr anchor="b">
            <a:normAutofit/>
          </a:bodyPr>
          <a:lstStyle/>
          <a:p>
            <a:pPr algn="ctr"/>
            <a:r>
              <a:rPr lang="en-US" sz="4400" dirty="0">
                <a:solidFill>
                  <a:srgbClr val="FFFFFF"/>
                </a:solidFill>
              </a:rPr>
              <a:t>COPD</a:t>
            </a:r>
          </a:p>
        </p:txBody>
      </p:sp>
      <p:sp>
        <p:nvSpPr>
          <p:cNvPr id="10" name="Content Placeholder 9">
            <a:extLst>
              <a:ext uri="{FF2B5EF4-FFF2-40B4-BE49-F238E27FC236}">
                <a16:creationId xmlns:a16="http://schemas.microsoft.com/office/drawing/2014/main" id="{FDEEDDA0-074E-A897-694D-D09644DC63C0}"/>
              </a:ext>
            </a:extLst>
          </p:cNvPr>
          <p:cNvSpPr>
            <a:spLocks noGrp="1"/>
          </p:cNvSpPr>
          <p:nvPr>
            <p:ph idx="1"/>
          </p:nvPr>
        </p:nvSpPr>
        <p:spPr>
          <a:xfrm>
            <a:off x="984174" y="1171575"/>
            <a:ext cx="10359335" cy="5557086"/>
          </a:xfrm>
        </p:spPr>
        <p:txBody>
          <a:bodyPr anchor="t">
            <a:normAutofit fontScale="85000" lnSpcReduction="20000"/>
          </a:bodyPr>
          <a:lstStyle/>
          <a:p>
            <a:pPr marL="0" indent="0" algn="ctr">
              <a:buNone/>
            </a:pPr>
            <a:r>
              <a:rPr lang="en-US" sz="2400" b="1" i="1" dirty="0">
                <a:solidFill>
                  <a:srgbClr val="FF15F8"/>
                </a:solidFill>
              </a:rPr>
              <a:t>Codes:</a:t>
            </a:r>
            <a:r>
              <a:rPr lang="en-US" sz="2400" b="1" i="1" dirty="0">
                <a:solidFill>
                  <a:srgbClr val="7030A0"/>
                </a:solidFill>
              </a:rPr>
              <a:t> </a:t>
            </a:r>
          </a:p>
          <a:p>
            <a:r>
              <a:rPr lang="en-US" dirty="0">
                <a:solidFill>
                  <a:srgbClr val="FF15F8"/>
                </a:solidFill>
              </a:rPr>
              <a:t>J44.9</a:t>
            </a:r>
            <a:r>
              <a:rPr lang="en-US" dirty="0">
                <a:solidFill>
                  <a:srgbClr val="FFFFFF"/>
                </a:solidFill>
              </a:rPr>
              <a:t> Chronic obstructive pulmonary disease, unspecified</a:t>
            </a:r>
          </a:p>
          <a:p>
            <a:r>
              <a:rPr lang="en-US" dirty="0">
                <a:solidFill>
                  <a:srgbClr val="FF15F8"/>
                </a:solidFill>
              </a:rPr>
              <a:t>J44.0</a:t>
            </a:r>
            <a:r>
              <a:rPr lang="en-US" dirty="0">
                <a:solidFill>
                  <a:srgbClr val="FFFFFF"/>
                </a:solidFill>
              </a:rPr>
              <a:t> Chronic obstructive pulmonary disease with (acute) lower respiratory infection</a:t>
            </a:r>
          </a:p>
          <a:p>
            <a:endParaRPr lang="en-US" dirty="0">
              <a:solidFill>
                <a:srgbClr val="FFFFFF"/>
              </a:solidFill>
            </a:endParaRPr>
          </a:p>
          <a:p>
            <a:pPr marL="0" indent="0" algn="ctr">
              <a:buNone/>
            </a:pPr>
            <a:r>
              <a:rPr lang="en-US" b="1" i="1" dirty="0">
                <a:solidFill>
                  <a:srgbClr val="FF15F8"/>
                </a:solidFill>
              </a:rPr>
              <a:t>Coding Guidelines:</a:t>
            </a:r>
          </a:p>
          <a:p>
            <a:r>
              <a:rPr lang="en-US" dirty="0">
                <a:solidFill>
                  <a:srgbClr val="FFFFFF"/>
                </a:solidFill>
              </a:rPr>
              <a:t>Codes in categories j44 and j45 distinguish between uncomplicated cases and those in acute exacerbation. An acute exacerbation is a worsening or a decompensation of a chronic condition. An acute exacerbation is not equivalent to an infection superimposed on a chronic condition, though an execration may be triggered by an infection.</a:t>
            </a:r>
          </a:p>
          <a:p>
            <a:pPr marL="0" indent="0">
              <a:buNone/>
            </a:pPr>
            <a:r>
              <a:rPr lang="en-US" dirty="0">
                <a:solidFill>
                  <a:srgbClr val="FFFFFF"/>
                </a:solidFill>
              </a:rPr>
              <a:t>I would code </a:t>
            </a:r>
            <a:r>
              <a:rPr lang="en-US" b="1" dirty="0">
                <a:solidFill>
                  <a:srgbClr val="FFFFFF"/>
                </a:solidFill>
              </a:rPr>
              <a:t>J44.0 </a:t>
            </a:r>
            <a:r>
              <a:rPr lang="en-US" dirty="0">
                <a:solidFill>
                  <a:srgbClr val="FFFFFF"/>
                </a:solidFill>
              </a:rPr>
              <a:t>along with a code also to identify infection, of J06.9 for acute respiratory infection.</a:t>
            </a:r>
          </a:p>
          <a:p>
            <a:pPr marL="0" indent="0">
              <a:buNone/>
            </a:pPr>
            <a:endParaRPr lang="en-US" sz="2400" dirty="0">
              <a:solidFill>
                <a:srgbClr val="FFFFFF"/>
              </a:solidFill>
            </a:endParaRPr>
          </a:p>
          <a:p>
            <a:endParaRPr lang="en-US" sz="1800" dirty="0">
              <a:solidFill>
                <a:srgbClr val="FFFFFF"/>
              </a:solidFill>
            </a:endParaRPr>
          </a:p>
          <a:p>
            <a:pPr marL="0" indent="0">
              <a:buNone/>
            </a:pPr>
            <a:endParaRPr lang="en-US" sz="1800" dirty="0">
              <a:solidFill>
                <a:srgbClr val="FFFFFF"/>
              </a:solidFill>
            </a:endParaRPr>
          </a:p>
          <a:p>
            <a:pPr marL="0" indent="0">
              <a:buNone/>
            </a:pPr>
            <a:endParaRPr lang="en-US" sz="1800" dirty="0">
              <a:solidFill>
                <a:srgbClr val="FFFFFF"/>
              </a:solidFill>
            </a:endParaRPr>
          </a:p>
        </p:txBody>
      </p:sp>
      <p:sp>
        <p:nvSpPr>
          <p:cNvPr id="6" name="TextBox 5">
            <a:extLst>
              <a:ext uri="{FF2B5EF4-FFF2-40B4-BE49-F238E27FC236}">
                <a16:creationId xmlns:a16="http://schemas.microsoft.com/office/drawing/2014/main" id="{2190E0E0-37B6-AE86-950A-A4E08ABE48E4}"/>
              </a:ext>
            </a:extLst>
          </p:cNvPr>
          <p:cNvSpPr txBox="1"/>
          <p:nvPr/>
        </p:nvSpPr>
        <p:spPr>
          <a:xfrm>
            <a:off x="10003660"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tasnimnews.com/en/news/2018/10/29/1864382/research-revealed-toxic-effects-of-drugs-in-lungs-more-widespread-than-though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pic>
        <p:nvPicPr>
          <p:cNvPr id="3" name="Audio Recording Oct 22, 2022 at 8:31:34 PM">
            <a:hlinkClick r:id="" action="ppaction://media"/>
            <a:extLst>
              <a:ext uri="{FF2B5EF4-FFF2-40B4-BE49-F238E27FC236}">
                <a16:creationId xmlns:a16="http://schemas.microsoft.com/office/drawing/2014/main" id="{496DDBAD-A0B1-6CE1-8174-7463643579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7774" y="273050"/>
            <a:ext cx="812800" cy="812800"/>
          </a:xfrm>
          <a:prstGeom prst="rect">
            <a:avLst/>
          </a:prstGeom>
        </p:spPr>
      </p:pic>
    </p:spTree>
    <p:extLst>
      <p:ext uri="{BB962C8B-B14F-4D97-AF65-F5344CB8AC3E}">
        <p14:creationId xmlns:p14="http://schemas.microsoft.com/office/powerpoint/2010/main" val="41180584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items, arranged&#10;&#10;Description automatically generated">
            <a:extLst>
              <a:ext uri="{FF2B5EF4-FFF2-40B4-BE49-F238E27FC236}">
                <a16:creationId xmlns:a16="http://schemas.microsoft.com/office/drawing/2014/main" id="{F1D681F3-B510-9A65-B965-1A5D0BE91CD4}"/>
              </a:ext>
            </a:extLst>
          </p:cNvPr>
          <p:cNvPicPr>
            <a:picLocks noChangeAspect="1"/>
          </p:cNvPicPr>
          <p:nvPr/>
        </p:nvPicPr>
        <p:blipFill rotWithShape="1">
          <a:blip r:embed="rId4">
            <a:alphaModFix amt="35000"/>
            <a:extLst>
              <a:ext uri="{837473B0-CC2E-450A-ABE3-18F120FF3D39}">
                <a1611:picAttrSrcUrl xmlns:a1611="http://schemas.microsoft.com/office/drawing/2016/11/main" r:id="rId5"/>
              </a:ext>
            </a:extLst>
          </a:blip>
          <a:srcRect r="-1" b="19334"/>
          <a:stretch/>
        </p:blipFill>
        <p:spPr>
          <a:xfrm>
            <a:off x="1525" y="10"/>
            <a:ext cx="12188951" cy="6857990"/>
          </a:xfrm>
          <a:prstGeom prst="rect">
            <a:avLst/>
          </a:prstGeom>
        </p:spPr>
      </p:pic>
      <p:sp>
        <p:nvSpPr>
          <p:cNvPr id="2" name="Title 1">
            <a:extLst>
              <a:ext uri="{FF2B5EF4-FFF2-40B4-BE49-F238E27FC236}">
                <a16:creationId xmlns:a16="http://schemas.microsoft.com/office/drawing/2014/main" id="{FD8B8FE1-309E-F828-E6A9-E71E7A8B9A88}"/>
              </a:ext>
            </a:extLst>
          </p:cNvPr>
          <p:cNvSpPr>
            <a:spLocks noGrp="1"/>
          </p:cNvSpPr>
          <p:nvPr>
            <p:ph type="title"/>
          </p:nvPr>
        </p:nvSpPr>
        <p:spPr>
          <a:xfrm>
            <a:off x="3327722" y="-1246943"/>
            <a:ext cx="5782804" cy="2493876"/>
          </a:xfrm>
        </p:spPr>
        <p:txBody>
          <a:bodyPr anchor="b">
            <a:normAutofit/>
          </a:bodyPr>
          <a:lstStyle/>
          <a:p>
            <a:pPr algn="ctr"/>
            <a:r>
              <a:rPr lang="en-US" sz="4400" dirty="0">
                <a:solidFill>
                  <a:srgbClr val="FFFFFF"/>
                </a:solidFill>
              </a:rPr>
              <a:t>Diabetes Mellitus </a:t>
            </a:r>
          </a:p>
        </p:txBody>
      </p:sp>
      <p:sp>
        <p:nvSpPr>
          <p:cNvPr id="3" name="Content Placeholder 2">
            <a:extLst>
              <a:ext uri="{FF2B5EF4-FFF2-40B4-BE49-F238E27FC236}">
                <a16:creationId xmlns:a16="http://schemas.microsoft.com/office/drawing/2014/main" id="{716F2756-4523-5187-B10C-F7208840924F}"/>
              </a:ext>
            </a:extLst>
          </p:cNvPr>
          <p:cNvSpPr>
            <a:spLocks noGrp="1"/>
          </p:cNvSpPr>
          <p:nvPr>
            <p:ph idx="1"/>
          </p:nvPr>
        </p:nvSpPr>
        <p:spPr>
          <a:xfrm>
            <a:off x="540837" y="2043113"/>
            <a:ext cx="11113978" cy="4614832"/>
          </a:xfrm>
        </p:spPr>
        <p:txBody>
          <a:bodyPr anchor="t">
            <a:normAutofit fontScale="62500" lnSpcReduction="20000"/>
          </a:bodyPr>
          <a:lstStyle/>
          <a:p>
            <a:pPr marL="0" indent="0" algn="ctr">
              <a:buNone/>
            </a:pPr>
            <a:r>
              <a:rPr lang="en-US" b="1" i="1" dirty="0">
                <a:solidFill>
                  <a:srgbClr val="0070C0"/>
                </a:solidFill>
              </a:rPr>
              <a:t>Codes:</a:t>
            </a:r>
          </a:p>
          <a:p>
            <a:pPr algn="ctr"/>
            <a:r>
              <a:rPr lang="en-US" b="1" i="1" dirty="0">
                <a:solidFill>
                  <a:srgbClr val="0070C0"/>
                </a:solidFill>
              </a:rPr>
              <a:t>E11.22</a:t>
            </a:r>
            <a:r>
              <a:rPr lang="en-US" b="1" i="1" dirty="0">
                <a:solidFill>
                  <a:srgbClr val="FFFFFF"/>
                </a:solidFill>
              </a:rPr>
              <a:t> </a:t>
            </a:r>
            <a:r>
              <a:rPr lang="en-US" dirty="0">
                <a:solidFill>
                  <a:srgbClr val="FFFFFF"/>
                </a:solidFill>
              </a:rPr>
              <a:t>type 2 diabetes mellitus with diabetic chronic kidney disease</a:t>
            </a:r>
          </a:p>
          <a:p>
            <a:pPr algn="ctr"/>
            <a:r>
              <a:rPr lang="en-US" b="1" i="1" dirty="0">
                <a:solidFill>
                  <a:srgbClr val="0070C0"/>
                </a:solidFill>
              </a:rPr>
              <a:t>E11.29 </a:t>
            </a:r>
            <a:r>
              <a:rPr lang="en-US" dirty="0">
                <a:solidFill>
                  <a:srgbClr val="FFFFFF"/>
                </a:solidFill>
              </a:rPr>
              <a:t>type 2 diabetes mellitus with other diabetic kidney complications</a:t>
            </a:r>
          </a:p>
          <a:p>
            <a:pPr algn="ctr"/>
            <a:endParaRPr lang="en-US" dirty="0">
              <a:solidFill>
                <a:srgbClr val="FFFFFF"/>
              </a:solidFill>
            </a:endParaRPr>
          </a:p>
          <a:p>
            <a:pPr marL="0" indent="0" algn="ctr">
              <a:buNone/>
            </a:pPr>
            <a:r>
              <a:rPr lang="en-US" b="1" i="1" dirty="0">
                <a:solidFill>
                  <a:srgbClr val="0070C0"/>
                </a:solidFill>
              </a:rPr>
              <a:t>Coding Guidelines:</a:t>
            </a:r>
          </a:p>
          <a:p>
            <a:pPr algn="ctr"/>
            <a:r>
              <a:rPr lang="en-US" dirty="0">
                <a:solidFill>
                  <a:srgbClr val="FFFFFF"/>
                </a:solidFill>
              </a:rPr>
              <a:t>The diabetes mellitus codes are combination codes that included they type of diabetes mellitus, the body system affected, and the complications affecting that body system. As many codes within a particular category as are necessary to describe all of the complications of the disease may be used. They should be sequenced based on the reason for a particular encounter. Assign as many codes from categories e08-e13 as needed to identify all of the associated conditions that the patient has.</a:t>
            </a:r>
          </a:p>
          <a:p>
            <a:pPr marL="0" indent="0" algn="ctr">
              <a:buNone/>
            </a:pPr>
            <a:r>
              <a:rPr lang="en-US" dirty="0">
                <a:solidFill>
                  <a:srgbClr val="FFFFFF"/>
                </a:solidFill>
              </a:rPr>
              <a:t>E11.22 is a diabetes mellitus combination code that includes the type of diabetes mellitus with the kidneys being affect, (use additional code to identify stage of chronic kidney disease) N18.1 chronic kidney disease stage 1.</a:t>
            </a:r>
          </a:p>
        </p:txBody>
      </p:sp>
      <p:sp>
        <p:nvSpPr>
          <p:cNvPr id="12" name="TextBox 11">
            <a:extLst>
              <a:ext uri="{FF2B5EF4-FFF2-40B4-BE49-F238E27FC236}">
                <a16:creationId xmlns:a16="http://schemas.microsoft.com/office/drawing/2014/main" id="{774E6B4A-D5E3-943E-8758-B1F33D156D23}"/>
              </a:ext>
            </a:extLst>
          </p:cNvPr>
          <p:cNvSpPr txBox="1"/>
          <p:nvPr/>
        </p:nvSpPr>
        <p:spPr>
          <a:xfrm>
            <a:off x="10003660"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tasnimnews.com/en/news/2015/11/29/929771/personally-tailored-diabetes-care-reduces-mortality-in-women-but-not-me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pic>
        <p:nvPicPr>
          <p:cNvPr id="4" name="Audio Recording Oct 22, 2022 at 8:33:55 PM">
            <a:hlinkClick r:id="" action="ppaction://media"/>
            <a:extLst>
              <a:ext uri="{FF2B5EF4-FFF2-40B4-BE49-F238E27FC236}">
                <a16:creationId xmlns:a16="http://schemas.microsoft.com/office/drawing/2014/main" id="{E326F388-BCD4-8584-9A0A-4E4C6D590E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8224" y="832223"/>
            <a:ext cx="812800" cy="812800"/>
          </a:xfrm>
          <a:prstGeom prst="rect">
            <a:avLst/>
          </a:prstGeom>
        </p:spPr>
      </p:pic>
    </p:spTree>
    <p:extLst>
      <p:ext uri="{BB962C8B-B14F-4D97-AF65-F5344CB8AC3E}">
        <p14:creationId xmlns:p14="http://schemas.microsoft.com/office/powerpoint/2010/main" val="27226906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4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wo people looking at a computer screen&#10;&#10;Description automatically generated with low confidence">
            <a:extLst>
              <a:ext uri="{FF2B5EF4-FFF2-40B4-BE49-F238E27FC236}">
                <a16:creationId xmlns:a16="http://schemas.microsoft.com/office/drawing/2014/main" id="{3C08EF99-DD3B-260A-BC82-3708C6E32212}"/>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13365" r="3" b="1798"/>
          <a:stretch/>
        </p:blipFill>
        <p:spPr>
          <a:xfrm>
            <a:off x="6136994" y="12"/>
            <a:ext cx="6055017" cy="3428999"/>
          </a:xfrm>
          <a:custGeom>
            <a:avLst/>
            <a:gdLst/>
            <a:ahLst/>
            <a:cxnLst/>
            <a:rect l="l" t="t" r="r" b="b"/>
            <a:pathLst>
              <a:path w="6055017" h="3428999">
                <a:moveTo>
                  <a:pt x="711944" y="0"/>
                </a:moveTo>
                <a:lnTo>
                  <a:pt x="6055017" y="0"/>
                </a:lnTo>
                <a:lnTo>
                  <a:pt x="6055017" y="3428999"/>
                </a:lnTo>
                <a:lnTo>
                  <a:pt x="32307" y="3428999"/>
                </a:lnTo>
                <a:lnTo>
                  <a:pt x="34693" y="3410051"/>
                </a:lnTo>
                <a:cubicBezTo>
                  <a:pt x="37039" y="3395347"/>
                  <a:pt x="38143" y="3381819"/>
                  <a:pt x="32792" y="3373027"/>
                </a:cubicBezTo>
                <a:cubicBezTo>
                  <a:pt x="29961" y="3298527"/>
                  <a:pt x="20335" y="3290617"/>
                  <a:pt x="14318" y="3222737"/>
                </a:cubicBezTo>
                <a:cubicBezTo>
                  <a:pt x="11384" y="3146284"/>
                  <a:pt x="-6116" y="3184007"/>
                  <a:pt x="2241" y="3118188"/>
                </a:cubicBezTo>
                <a:cubicBezTo>
                  <a:pt x="16306" y="3109217"/>
                  <a:pt x="34183" y="3024732"/>
                  <a:pt x="27952" y="3003808"/>
                </a:cubicBezTo>
                <a:cubicBezTo>
                  <a:pt x="27563" y="2966753"/>
                  <a:pt x="27366" y="2989870"/>
                  <a:pt x="27149" y="2944921"/>
                </a:cubicBezTo>
                <a:lnTo>
                  <a:pt x="41941" y="2877744"/>
                </a:lnTo>
                <a:cubicBezTo>
                  <a:pt x="36258" y="2880724"/>
                  <a:pt x="54303" y="2822146"/>
                  <a:pt x="53926" y="2807161"/>
                </a:cubicBezTo>
                <a:cubicBezTo>
                  <a:pt x="56083" y="2775643"/>
                  <a:pt x="30060" y="2769288"/>
                  <a:pt x="53334" y="2752347"/>
                </a:cubicBezTo>
                <a:lnTo>
                  <a:pt x="60008" y="2748299"/>
                </a:lnTo>
                <a:cubicBezTo>
                  <a:pt x="60210" y="2745962"/>
                  <a:pt x="60411" y="2743625"/>
                  <a:pt x="60613" y="2741288"/>
                </a:cubicBezTo>
                <a:cubicBezTo>
                  <a:pt x="60116" y="2737657"/>
                  <a:pt x="58269" y="2735847"/>
                  <a:pt x="53819" y="2737160"/>
                </a:cubicBezTo>
                <a:cubicBezTo>
                  <a:pt x="70191" y="2705347"/>
                  <a:pt x="64153" y="2699356"/>
                  <a:pt x="66799" y="2659631"/>
                </a:cubicBezTo>
                <a:cubicBezTo>
                  <a:pt x="77943" y="2612127"/>
                  <a:pt x="64846" y="2628594"/>
                  <a:pt x="86795" y="2573336"/>
                </a:cubicBezTo>
                <a:cubicBezTo>
                  <a:pt x="96119" y="2559732"/>
                  <a:pt x="108676" y="2541339"/>
                  <a:pt x="108890" y="2528057"/>
                </a:cubicBezTo>
                <a:lnTo>
                  <a:pt x="137074" y="2489594"/>
                </a:lnTo>
                <a:cubicBezTo>
                  <a:pt x="138076" y="2487774"/>
                  <a:pt x="138422" y="2473350"/>
                  <a:pt x="137897" y="2468303"/>
                </a:cubicBezTo>
                <a:lnTo>
                  <a:pt x="155171" y="2460480"/>
                </a:lnTo>
                <a:lnTo>
                  <a:pt x="147972" y="2423535"/>
                </a:lnTo>
                <a:lnTo>
                  <a:pt x="155293" y="2404394"/>
                </a:lnTo>
                <a:cubicBezTo>
                  <a:pt x="172891" y="2392610"/>
                  <a:pt x="160687" y="2347474"/>
                  <a:pt x="168818" y="2324643"/>
                </a:cubicBezTo>
                <a:cubicBezTo>
                  <a:pt x="169390" y="2297698"/>
                  <a:pt x="193082" y="2284202"/>
                  <a:pt x="198340" y="2255535"/>
                </a:cubicBezTo>
                <a:cubicBezTo>
                  <a:pt x="214268" y="2249648"/>
                  <a:pt x="228319" y="2207828"/>
                  <a:pt x="217338" y="2184679"/>
                </a:cubicBezTo>
                <a:lnTo>
                  <a:pt x="242924" y="2093132"/>
                </a:lnTo>
                <a:cubicBezTo>
                  <a:pt x="264937" y="2084587"/>
                  <a:pt x="280562" y="1985868"/>
                  <a:pt x="290446" y="1950235"/>
                </a:cubicBezTo>
                <a:cubicBezTo>
                  <a:pt x="308239" y="1920183"/>
                  <a:pt x="350073" y="1898905"/>
                  <a:pt x="361001" y="1861568"/>
                </a:cubicBezTo>
                <a:cubicBezTo>
                  <a:pt x="367163" y="1810687"/>
                  <a:pt x="352049" y="1869507"/>
                  <a:pt x="356015" y="1809499"/>
                </a:cubicBezTo>
                <a:cubicBezTo>
                  <a:pt x="355145" y="1754297"/>
                  <a:pt x="367821" y="1767680"/>
                  <a:pt x="375846" y="1693716"/>
                </a:cubicBezTo>
                <a:cubicBezTo>
                  <a:pt x="374712" y="1654244"/>
                  <a:pt x="382062" y="1627007"/>
                  <a:pt x="381776" y="1605195"/>
                </a:cubicBezTo>
                <a:cubicBezTo>
                  <a:pt x="389848" y="1568952"/>
                  <a:pt x="392552" y="1564518"/>
                  <a:pt x="396301" y="1516217"/>
                </a:cubicBezTo>
                <a:cubicBezTo>
                  <a:pt x="401397" y="1488452"/>
                  <a:pt x="428137" y="1457870"/>
                  <a:pt x="409866" y="1429841"/>
                </a:cubicBezTo>
                <a:cubicBezTo>
                  <a:pt x="422203" y="1412325"/>
                  <a:pt x="460064" y="1413592"/>
                  <a:pt x="442210" y="1380081"/>
                </a:cubicBezTo>
                <a:cubicBezTo>
                  <a:pt x="464590" y="1394128"/>
                  <a:pt x="443394" y="1335176"/>
                  <a:pt x="463662" y="1334891"/>
                </a:cubicBezTo>
                <a:cubicBezTo>
                  <a:pt x="480316" y="1336427"/>
                  <a:pt x="515162" y="1194568"/>
                  <a:pt x="519523" y="1185551"/>
                </a:cubicBezTo>
                <a:cubicBezTo>
                  <a:pt x="527731" y="1149210"/>
                  <a:pt x="536547" y="1148087"/>
                  <a:pt x="542909" y="1111168"/>
                </a:cubicBezTo>
                <a:cubicBezTo>
                  <a:pt x="555522" y="1057226"/>
                  <a:pt x="531818" y="1022543"/>
                  <a:pt x="543055" y="993353"/>
                </a:cubicBezTo>
                <a:cubicBezTo>
                  <a:pt x="559986" y="960214"/>
                  <a:pt x="580459" y="867450"/>
                  <a:pt x="592544" y="813953"/>
                </a:cubicBezTo>
                <a:cubicBezTo>
                  <a:pt x="604272" y="746430"/>
                  <a:pt x="608119" y="666470"/>
                  <a:pt x="613420" y="588218"/>
                </a:cubicBezTo>
                <a:cubicBezTo>
                  <a:pt x="604962" y="475380"/>
                  <a:pt x="590630" y="536119"/>
                  <a:pt x="596055" y="376479"/>
                </a:cubicBezTo>
                <a:lnTo>
                  <a:pt x="605018" y="280992"/>
                </a:lnTo>
                <a:cubicBezTo>
                  <a:pt x="604854" y="276227"/>
                  <a:pt x="610771" y="223140"/>
                  <a:pt x="610608" y="218374"/>
                </a:cubicBezTo>
                <a:lnTo>
                  <a:pt x="604880" y="188178"/>
                </a:lnTo>
                <a:lnTo>
                  <a:pt x="630913" y="152404"/>
                </a:lnTo>
                <a:cubicBezTo>
                  <a:pt x="640688" y="136342"/>
                  <a:pt x="647365" y="122048"/>
                  <a:pt x="663530" y="91810"/>
                </a:cubicBezTo>
                <a:lnTo>
                  <a:pt x="705264" y="3016"/>
                </a:lnTo>
                <a:close/>
              </a:path>
            </a:pathLst>
          </a:custGeom>
        </p:spPr>
      </p:pic>
      <p:sp>
        <p:nvSpPr>
          <p:cNvPr id="2" name="Title 1">
            <a:extLst>
              <a:ext uri="{FF2B5EF4-FFF2-40B4-BE49-F238E27FC236}">
                <a16:creationId xmlns:a16="http://schemas.microsoft.com/office/drawing/2014/main" id="{7417F4D3-6BAC-D02C-69E6-B2DD6FAAA1BF}"/>
              </a:ext>
            </a:extLst>
          </p:cNvPr>
          <p:cNvSpPr>
            <a:spLocks noGrp="1"/>
          </p:cNvSpPr>
          <p:nvPr>
            <p:ph type="title"/>
          </p:nvPr>
        </p:nvSpPr>
        <p:spPr>
          <a:xfrm>
            <a:off x="1050879" y="609601"/>
            <a:ext cx="5083221" cy="1216024"/>
          </a:xfrm>
        </p:spPr>
        <p:txBody>
          <a:bodyPr vert="horz" lIns="91440" tIns="45720" rIns="91440" bIns="45720" rtlCol="0" anchor="ctr">
            <a:normAutofit/>
          </a:bodyPr>
          <a:lstStyle/>
          <a:p>
            <a:pPr>
              <a:lnSpc>
                <a:spcPct val="100000"/>
              </a:lnSpc>
            </a:pPr>
            <a:r>
              <a:rPr lang="en-US" sz="2400" b="1" u="sng">
                <a:solidFill>
                  <a:srgbClr val="0070C0"/>
                </a:solidFill>
                <a:latin typeface="Britannic Bold" panose="020B0903060703020204" pitchFamily="34" charset="77"/>
              </a:rPr>
              <a:t>What is the purpose of the Icd-10-pcs coding system?</a:t>
            </a:r>
            <a:endParaRPr lang="en-US" sz="2400" b="1" u="sng" dirty="0">
              <a:solidFill>
                <a:srgbClr val="0070C0"/>
              </a:solidFill>
              <a:latin typeface="Britannic Bold" panose="020B0903060703020204" pitchFamily="34" charset="77"/>
            </a:endParaRPr>
          </a:p>
        </p:txBody>
      </p:sp>
      <p:sp>
        <p:nvSpPr>
          <p:cNvPr id="4" name="TextBox 3">
            <a:extLst>
              <a:ext uri="{FF2B5EF4-FFF2-40B4-BE49-F238E27FC236}">
                <a16:creationId xmlns:a16="http://schemas.microsoft.com/office/drawing/2014/main" id="{2DB25369-7F3C-9014-E53D-BCAD6ABC0477}"/>
              </a:ext>
            </a:extLst>
          </p:cNvPr>
          <p:cNvSpPr txBox="1"/>
          <p:nvPr/>
        </p:nvSpPr>
        <p:spPr>
          <a:xfrm>
            <a:off x="1050879" y="1825625"/>
            <a:ext cx="4554791" cy="4107020"/>
          </a:xfrm>
          <a:prstGeom prst="rect">
            <a:avLst/>
          </a:prstGeom>
        </p:spPr>
        <p:txBody>
          <a:bodyPr vert="horz" lIns="91440" tIns="45720" rIns="91440" bIns="45720" rtlCol="0">
            <a:noAutofit/>
          </a:bodyPr>
          <a:lstStyle/>
          <a:p>
            <a:pPr>
              <a:spcAft>
                <a:spcPts val="600"/>
              </a:spcAft>
            </a:pPr>
            <a:r>
              <a:rPr lang="en-US" sz="2400" spc="50" dirty="0">
                <a:solidFill>
                  <a:schemeClr val="tx1">
                    <a:lumMod val="85000"/>
                    <a:lumOff val="15000"/>
                  </a:schemeClr>
                </a:solidFill>
                <a:ea typeface="Batang" panose="02030600000101010101" pitchFamily="18" charset="-127"/>
              </a:rPr>
              <a:t>PCS coding is so much different form any other coding system! There is no diagnostic information included or code elsewhere notes, instead PCS coding is used to code procedures.  PCS stands for procedure coding system and was developed by CMS as a replacement of ICD-9-CM, it’s purpose is to report inpatient procedures.</a:t>
            </a:r>
          </a:p>
        </p:txBody>
      </p:sp>
      <p:pic>
        <p:nvPicPr>
          <p:cNvPr id="5" name="Picture 4" descr="101010 data lines to infinity">
            <a:extLst>
              <a:ext uri="{FF2B5EF4-FFF2-40B4-BE49-F238E27FC236}">
                <a16:creationId xmlns:a16="http://schemas.microsoft.com/office/drawing/2014/main" id="{C702ABCA-260A-69FF-5E1E-AB88CFA047DD}"/>
              </a:ext>
            </a:extLst>
          </p:cNvPr>
          <p:cNvPicPr>
            <a:picLocks noChangeAspect="1"/>
          </p:cNvPicPr>
          <p:nvPr/>
        </p:nvPicPr>
        <p:blipFill rotWithShape="1">
          <a:blip r:embed="rId6"/>
          <a:srcRect t="13127"/>
          <a:stretch/>
        </p:blipFill>
        <p:spPr>
          <a:xfrm>
            <a:off x="6095990" y="3428989"/>
            <a:ext cx="6096000" cy="3429000"/>
          </a:xfrm>
          <a:custGeom>
            <a:avLst/>
            <a:gdLst/>
            <a:ahLst/>
            <a:cxnLst/>
            <a:rect l="l" t="t" r="r" b="b"/>
            <a:pathLst>
              <a:path w="6096000" h="3429000">
                <a:moveTo>
                  <a:pt x="73290" y="0"/>
                </a:moveTo>
                <a:lnTo>
                  <a:pt x="6096000" y="0"/>
                </a:lnTo>
                <a:lnTo>
                  <a:pt x="6096000" y="3429000"/>
                </a:lnTo>
                <a:lnTo>
                  <a:pt x="436073" y="3429000"/>
                </a:lnTo>
                <a:lnTo>
                  <a:pt x="427332" y="3410468"/>
                </a:lnTo>
                <a:cubicBezTo>
                  <a:pt x="419323" y="3391643"/>
                  <a:pt x="413863" y="3372861"/>
                  <a:pt x="421685" y="3366814"/>
                </a:cubicBezTo>
                <a:cubicBezTo>
                  <a:pt x="417583" y="3332384"/>
                  <a:pt x="433681" y="3294011"/>
                  <a:pt x="423663" y="3247798"/>
                </a:cubicBezTo>
                <a:cubicBezTo>
                  <a:pt x="421194" y="3188032"/>
                  <a:pt x="418245" y="3205513"/>
                  <a:pt x="412524" y="3110724"/>
                </a:cubicBezTo>
                <a:cubicBezTo>
                  <a:pt x="404022" y="3069386"/>
                  <a:pt x="436006" y="3027577"/>
                  <a:pt x="419732" y="3004503"/>
                </a:cubicBezTo>
                <a:cubicBezTo>
                  <a:pt x="407578" y="2949657"/>
                  <a:pt x="388511" y="2896851"/>
                  <a:pt x="363651" y="2842588"/>
                </a:cubicBezTo>
                <a:cubicBezTo>
                  <a:pt x="332103" y="2797699"/>
                  <a:pt x="331554" y="2711800"/>
                  <a:pt x="263212" y="2651456"/>
                </a:cubicBezTo>
                <a:cubicBezTo>
                  <a:pt x="235935" y="2585326"/>
                  <a:pt x="214760" y="2535145"/>
                  <a:pt x="194330" y="2484251"/>
                </a:cubicBezTo>
                <a:cubicBezTo>
                  <a:pt x="184580" y="2468441"/>
                  <a:pt x="154039" y="2380429"/>
                  <a:pt x="140630" y="2346096"/>
                </a:cubicBezTo>
                <a:cubicBezTo>
                  <a:pt x="76681" y="2257531"/>
                  <a:pt x="91260" y="2243719"/>
                  <a:pt x="77185" y="2144811"/>
                </a:cubicBezTo>
                <a:cubicBezTo>
                  <a:pt x="66953" y="2112233"/>
                  <a:pt x="67414" y="2096078"/>
                  <a:pt x="50887" y="2061697"/>
                </a:cubicBezTo>
                <a:lnTo>
                  <a:pt x="27133" y="1969379"/>
                </a:lnTo>
                <a:lnTo>
                  <a:pt x="29988" y="1961973"/>
                </a:lnTo>
                <a:lnTo>
                  <a:pt x="31559" y="1961231"/>
                </a:lnTo>
                <a:lnTo>
                  <a:pt x="14905" y="1880268"/>
                </a:lnTo>
                <a:cubicBezTo>
                  <a:pt x="12271" y="1874644"/>
                  <a:pt x="-805" y="1860096"/>
                  <a:pt x="2188" y="1847922"/>
                </a:cubicBezTo>
                <a:lnTo>
                  <a:pt x="21879" y="1779161"/>
                </a:lnTo>
                <a:lnTo>
                  <a:pt x="27968" y="1733684"/>
                </a:lnTo>
                <a:cubicBezTo>
                  <a:pt x="25035" y="1726530"/>
                  <a:pt x="21617" y="1619937"/>
                  <a:pt x="16511" y="1614373"/>
                </a:cubicBezTo>
                <a:cubicBezTo>
                  <a:pt x="47946" y="1547691"/>
                  <a:pt x="4394" y="1556097"/>
                  <a:pt x="12613" y="1479987"/>
                </a:cubicBezTo>
                <a:cubicBezTo>
                  <a:pt x="15110" y="1387360"/>
                  <a:pt x="4986" y="1320420"/>
                  <a:pt x="4190" y="1214801"/>
                </a:cubicBezTo>
                <a:cubicBezTo>
                  <a:pt x="3611" y="1152457"/>
                  <a:pt x="-6268" y="1080052"/>
                  <a:pt x="6503" y="966549"/>
                </a:cubicBezTo>
                <a:cubicBezTo>
                  <a:pt x="10182" y="901722"/>
                  <a:pt x="25065" y="884915"/>
                  <a:pt x="20609" y="845066"/>
                </a:cubicBezTo>
                <a:cubicBezTo>
                  <a:pt x="20199" y="816540"/>
                  <a:pt x="19791" y="788014"/>
                  <a:pt x="19381" y="759488"/>
                </a:cubicBezTo>
                <a:lnTo>
                  <a:pt x="21672" y="741102"/>
                </a:lnTo>
                <a:lnTo>
                  <a:pt x="30720" y="737125"/>
                </a:lnTo>
                <a:lnTo>
                  <a:pt x="23211" y="691098"/>
                </a:lnTo>
                <a:cubicBezTo>
                  <a:pt x="25461" y="680873"/>
                  <a:pt x="43338" y="650431"/>
                  <a:pt x="42062" y="637700"/>
                </a:cubicBezTo>
                <a:cubicBezTo>
                  <a:pt x="23297" y="593852"/>
                  <a:pt x="30263" y="601340"/>
                  <a:pt x="41571" y="540174"/>
                </a:cubicBezTo>
                <a:cubicBezTo>
                  <a:pt x="35397" y="519975"/>
                  <a:pt x="35174" y="428356"/>
                  <a:pt x="46636" y="415352"/>
                </a:cubicBezTo>
                <a:cubicBezTo>
                  <a:pt x="48960" y="401821"/>
                  <a:pt x="44602" y="386587"/>
                  <a:pt x="56977" y="379461"/>
                </a:cubicBezTo>
                <a:cubicBezTo>
                  <a:pt x="71829" y="368123"/>
                  <a:pt x="47958" y="323384"/>
                  <a:pt x="65759" y="328645"/>
                </a:cubicBezTo>
                <a:cubicBezTo>
                  <a:pt x="49386" y="296830"/>
                  <a:pt x="65237" y="231983"/>
                  <a:pt x="72589" y="203608"/>
                </a:cubicBezTo>
                <a:cubicBezTo>
                  <a:pt x="75524" y="153257"/>
                  <a:pt x="77980" y="142710"/>
                  <a:pt x="78370" y="105992"/>
                </a:cubicBezTo>
                <a:cubicBezTo>
                  <a:pt x="80828" y="104127"/>
                  <a:pt x="70890" y="52128"/>
                  <a:pt x="70125" y="25135"/>
                </a:cubicBezTo>
                <a:close/>
              </a:path>
            </a:pathLst>
          </a:custGeom>
        </p:spPr>
      </p:pic>
      <p:sp>
        <p:nvSpPr>
          <p:cNvPr id="8" name="TextBox 7">
            <a:extLst>
              <a:ext uri="{FF2B5EF4-FFF2-40B4-BE49-F238E27FC236}">
                <a16:creationId xmlns:a16="http://schemas.microsoft.com/office/drawing/2014/main" id="{108E9896-221C-A57F-C5A7-DBAC9839F307}"/>
              </a:ext>
            </a:extLst>
          </p:cNvPr>
          <p:cNvSpPr txBox="1"/>
          <p:nvPr/>
        </p:nvSpPr>
        <p:spPr>
          <a:xfrm>
            <a:off x="9721452" y="6657945"/>
            <a:ext cx="2470548"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5" tooltip="https://courses.lumenlearning.com/suny-esc-educationalplanning/chapter/researching-professional-expectations/">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7" tooltip="https://creativecommons.org/licenses/by-nc/3.0/">
                  <a:extLst>
                    <a:ext uri="{A12FA001-AC4F-418D-AE19-62706E023703}">
                      <ahyp:hlinkClr xmlns:ahyp="http://schemas.microsoft.com/office/drawing/2018/hyperlinkcolor" val="tx"/>
                    </a:ext>
                  </a:extLst>
                </a:hlinkClick>
              </a:rPr>
              <a:t>CC BY-NC</a:t>
            </a:r>
            <a:endParaRPr lang="en-US" sz="700" dirty="0">
              <a:solidFill>
                <a:srgbClr val="FFFFFF"/>
              </a:solidFill>
            </a:endParaRPr>
          </a:p>
        </p:txBody>
      </p:sp>
      <p:pic>
        <p:nvPicPr>
          <p:cNvPr id="3" name="Audio Recording Oct 22, 2022 at 8:37:48 PM">
            <a:hlinkClick r:id="" action="ppaction://media"/>
            <a:extLst>
              <a:ext uri="{FF2B5EF4-FFF2-40B4-BE49-F238E27FC236}">
                <a16:creationId xmlns:a16="http://schemas.microsoft.com/office/drawing/2014/main" id="{2EDA5B13-D924-4A64-5BB0-9E50EBEA5FF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7577" y="203201"/>
            <a:ext cx="812800" cy="812800"/>
          </a:xfrm>
          <a:prstGeom prst="rect">
            <a:avLst/>
          </a:prstGeom>
        </p:spPr>
      </p:pic>
    </p:spTree>
    <p:extLst>
      <p:ext uri="{BB962C8B-B14F-4D97-AF65-F5344CB8AC3E}">
        <p14:creationId xmlns:p14="http://schemas.microsoft.com/office/powerpoint/2010/main" val="281994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7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ental and surgical instruments">
            <a:extLst>
              <a:ext uri="{FF2B5EF4-FFF2-40B4-BE49-F238E27FC236}">
                <a16:creationId xmlns:a16="http://schemas.microsoft.com/office/drawing/2014/main" id="{58A370D0-DE3F-921E-1D6E-8FDDC32A107A}"/>
              </a:ext>
            </a:extLst>
          </p:cNvPr>
          <p:cNvPicPr>
            <a:picLocks noChangeAspect="1"/>
          </p:cNvPicPr>
          <p:nvPr/>
        </p:nvPicPr>
        <p:blipFill>
          <a:blip r:embed="rId4">
            <a:alphaModFix amt="70000"/>
          </a:blip>
          <a:stretch>
            <a:fillRect/>
          </a:stretch>
        </p:blipFill>
        <p:spPr>
          <a:xfrm>
            <a:off x="0" y="0"/>
            <a:ext cx="12320588" cy="6858001"/>
          </a:xfrm>
          <a:prstGeom prst="rect">
            <a:avLst/>
          </a:prstGeom>
        </p:spPr>
      </p:pic>
      <p:sp>
        <p:nvSpPr>
          <p:cNvPr id="2" name="Title 1">
            <a:extLst>
              <a:ext uri="{FF2B5EF4-FFF2-40B4-BE49-F238E27FC236}">
                <a16:creationId xmlns:a16="http://schemas.microsoft.com/office/drawing/2014/main" id="{FC1466F8-DBEF-0ED7-DA27-5971F32808C9}"/>
              </a:ext>
            </a:extLst>
          </p:cNvPr>
          <p:cNvSpPr>
            <a:spLocks noGrp="1"/>
          </p:cNvSpPr>
          <p:nvPr>
            <p:ph type="title"/>
          </p:nvPr>
        </p:nvSpPr>
        <p:spPr>
          <a:xfrm>
            <a:off x="3692895" y="-129547"/>
            <a:ext cx="9810604" cy="1216024"/>
          </a:xfrm>
        </p:spPr>
        <p:txBody>
          <a:bodyPr/>
          <a:lstStyle/>
          <a:p>
            <a:r>
              <a:rPr lang="en-US" u="sng" dirty="0"/>
              <a:t>ICD-10-PCS Characters</a:t>
            </a:r>
          </a:p>
        </p:txBody>
      </p:sp>
      <p:sp>
        <p:nvSpPr>
          <p:cNvPr id="3" name="Content Placeholder 2">
            <a:extLst>
              <a:ext uri="{FF2B5EF4-FFF2-40B4-BE49-F238E27FC236}">
                <a16:creationId xmlns:a16="http://schemas.microsoft.com/office/drawing/2014/main" id="{F87BFE45-4927-7A11-75FE-E6BC387AC6EF}"/>
              </a:ext>
            </a:extLst>
          </p:cNvPr>
          <p:cNvSpPr>
            <a:spLocks noGrp="1"/>
          </p:cNvSpPr>
          <p:nvPr>
            <p:ph idx="1"/>
          </p:nvPr>
        </p:nvSpPr>
        <p:spPr>
          <a:xfrm>
            <a:off x="9009339" y="1626264"/>
            <a:ext cx="2691781" cy="4277464"/>
          </a:xfrm>
        </p:spPr>
        <p:txBody>
          <a:bodyPr>
            <a:normAutofit fontScale="55000" lnSpcReduction="20000"/>
          </a:bodyPr>
          <a:lstStyle/>
          <a:p>
            <a:pPr marL="0" indent="0" algn="ctr">
              <a:buNone/>
            </a:pPr>
            <a:r>
              <a:rPr lang="en-US" dirty="0"/>
              <a:t>The procedure coding system contains a code structure of </a:t>
            </a:r>
            <a:r>
              <a:rPr lang="en-US" b="1" dirty="0"/>
              <a:t>seven </a:t>
            </a:r>
            <a:r>
              <a:rPr lang="en-US" dirty="0"/>
              <a:t>alphanumeric characters, each character contains up to 34 possible values. In order to build a code, there are 7 characters needed. Every single individual character has something to do with the procedure and specific  section, body part body system, approach or root operation.</a:t>
            </a:r>
          </a:p>
        </p:txBody>
      </p:sp>
      <p:sp>
        <p:nvSpPr>
          <p:cNvPr id="12" name="TextBox 11">
            <a:extLst>
              <a:ext uri="{FF2B5EF4-FFF2-40B4-BE49-F238E27FC236}">
                <a16:creationId xmlns:a16="http://schemas.microsoft.com/office/drawing/2014/main" id="{801733F6-1667-7228-EEEB-FD2F9EFC5DD4}"/>
              </a:ext>
            </a:extLst>
          </p:cNvPr>
          <p:cNvSpPr txBox="1"/>
          <p:nvPr/>
        </p:nvSpPr>
        <p:spPr>
          <a:xfrm>
            <a:off x="199057" y="478465"/>
            <a:ext cx="3394748" cy="5632311"/>
          </a:xfrm>
          <a:prstGeom prst="rect">
            <a:avLst/>
          </a:prstGeom>
          <a:noFill/>
        </p:spPr>
        <p:txBody>
          <a:bodyPr wrap="square" rtlCol="0">
            <a:spAutoFit/>
          </a:bodyPr>
          <a:lstStyle/>
          <a:p>
            <a:pPr marL="342900" indent="-342900">
              <a:buFont typeface="+mj-lt"/>
              <a:buAutoNum type="arabicPeriod"/>
            </a:pPr>
            <a:r>
              <a:rPr lang="en-US" u="sng" dirty="0"/>
              <a:t>Character </a:t>
            </a:r>
            <a:r>
              <a:rPr lang="en-US" b="1" u="sng" dirty="0"/>
              <a:t>1</a:t>
            </a:r>
            <a:r>
              <a:rPr lang="en-US" b="1" dirty="0"/>
              <a:t>:</a:t>
            </a:r>
            <a:r>
              <a:rPr lang="en-US" dirty="0"/>
              <a:t> </a:t>
            </a:r>
            <a:r>
              <a:rPr lang="en-US" dirty="0">
                <a:highlight>
                  <a:srgbClr val="00FFFF"/>
                </a:highlight>
              </a:rPr>
              <a:t>Identifies the general type of procedure.</a:t>
            </a:r>
          </a:p>
          <a:p>
            <a:pPr marL="342900" indent="-342900">
              <a:buFont typeface="+mj-lt"/>
              <a:buAutoNum type="arabicPeriod"/>
            </a:pPr>
            <a:r>
              <a:rPr lang="en-US" u="sng" dirty="0"/>
              <a:t>Character </a:t>
            </a:r>
            <a:r>
              <a:rPr lang="en-US" b="1" u="sng" dirty="0"/>
              <a:t>2:</a:t>
            </a:r>
            <a:r>
              <a:rPr lang="en-US" b="1" dirty="0"/>
              <a:t>  </a:t>
            </a:r>
            <a:r>
              <a:rPr lang="en-US" dirty="0">
                <a:highlight>
                  <a:srgbClr val="FF00FF"/>
                </a:highlight>
              </a:rPr>
              <a:t>Indicates the general body system where the procedure was preformed.</a:t>
            </a:r>
          </a:p>
          <a:p>
            <a:pPr marL="342900" indent="-342900">
              <a:buFont typeface="+mj-lt"/>
              <a:buAutoNum type="arabicPeriod"/>
            </a:pPr>
            <a:r>
              <a:rPr lang="en-US" u="sng" dirty="0"/>
              <a:t>Character </a:t>
            </a:r>
            <a:r>
              <a:rPr lang="en-US" b="1" u="sng" dirty="0"/>
              <a:t>3:</a:t>
            </a:r>
            <a:r>
              <a:rPr lang="en-US" b="1" dirty="0"/>
              <a:t> </a:t>
            </a:r>
            <a:r>
              <a:rPr lang="en-US" dirty="0"/>
              <a:t> </a:t>
            </a:r>
            <a:r>
              <a:rPr lang="en-US" dirty="0">
                <a:highlight>
                  <a:srgbClr val="00FF00"/>
                </a:highlight>
              </a:rPr>
              <a:t>Identifies the objective of the procedure.</a:t>
            </a:r>
          </a:p>
          <a:p>
            <a:pPr marL="342900" indent="-342900">
              <a:buFont typeface="+mj-lt"/>
              <a:buAutoNum type="arabicPeriod"/>
            </a:pPr>
            <a:r>
              <a:rPr lang="en-US" u="sng" dirty="0"/>
              <a:t>Character </a:t>
            </a:r>
            <a:r>
              <a:rPr lang="en-US" b="1" u="sng" dirty="0"/>
              <a:t>4:</a:t>
            </a:r>
            <a:r>
              <a:rPr lang="en-US" b="1" dirty="0"/>
              <a:t> </a:t>
            </a:r>
            <a:r>
              <a:rPr lang="en-US" dirty="0">
                <a:highlight>
                  <a:srgbClr val="FFFF00"/>
                </a:highlight>
              </a:rPr>
              <a:t>Indicates the specific anatomical site of the body system where the procedure was preformed.</a:t>
            </a:r>
          </a:p>
          <a:p>
            <a:pPr marL="342900" indent="-342900">
              <a:buFont typeface="+mj-lt"/>
              <a:buAutoNum type="arabicPeriod"/>
            </a:pPr>
            <a:r>
              <a:rPr lang="en-US" u="sng" dirty="0"/>
              <a:t>Character </a:t>
            </a:r>
            <a:r>
              <a:rPr lang="en-US" b="1" u="sng" dirty="0"/>
              <a:t>5: </a:t>
            </a:r>
            <a:r>
              <a:rPr lang="en-US" dirty="0">
                <a:highlight>
                  <a:srgbClr val="808000"/>
                </a:highlight>
              </a:rPr>
              <a:t>Identifies the technique used to reach the site of the procedure.</a:t>
            </a:r>
          </a:p>
          <a:p>
            <a:pPr marL="342900" indent="-342900">
              <a:buFont typeface="+mj-lt"/>
              <a:buAutoNum type="arabicPeriod"/>
            </a:pPr>
            <a:r>
              <a:rPr lang="en-US" u="sng" dirty="0"/>
              <a:t>Character </a:t>
            </a:r>
            <a:r>
              <a:rPr lang="en-US" b="1" u="sng" dirty="0"/>
              <a:t>6: </a:t>
            </a:r>
            <a:r>
              <a:rPr lang="en-US" dirty="0">
                <a:highlight>
                  <a:srgbClr val="008080"/>
                </a:highlight>
              </a:rPr>
              <a:t>Used to specify devices that remain after the procedure is complete.</a:t>
            </a:r>
          </a:p>
          <a:p>
            <a:pPr marL="342900" indent="-342900">
              <a:buFont typeface="+mj-lt"/>
              <a:buAutoNum type="arabicPeriod"/>
            </a:pPr>
            <a:r>
              <a:rPr lang="en-US" u="sng" dirty="0"/>
              <a:t>Character </a:t>
            </a:r>
            <a:r>
              <a:rPr lang="en-US" b="1" u="sng" dirty="0"/>
              <a:t>7</a:t>
            </a:r>
            <a:r>
              <a:rPr lang="en-US" b="1" dirty="0"/>
              <a:t>: </a:t>
            </a:r>
            <a:r>
              <a:rPr lang="en-US" dirty="0">
                <a:highlight>
                  <a:srgbClr val="C0C0C0"/>
                </a:highlight>
              </a:rPr>
              <a:t>Contains unique values for individual procedures.</a:t>
            </a:r>
          </a:p>
        </p:txBody>
      </p:sp>
      <mc:AlternateContent xmlns:mc="http://schemas.openxmlformats.org/markup-compatibility/2006">
        <mc:Choice xmlns:am3d="http://schemas.microsoft.com/office/drawing/2017/model3d" Requires="am3d">
          <p:graphicFrame>
            <p:nvGraphicFramePr>
              <p:cNvPr id="14" name="3D Model 13" descr="Doctor">
                <a:extLst>
                  <a:ext uri="{FF2B5EF4-FFF2-40B4-BE49-F238E27FC236}">
                    <a16:creationId xmlns:a16="http://schemas.microsoft.com/office/drawing/2014/main" id="{83100787-3230-2FFD-E93A-D60A6E6F0614}"/>
                  </a:ext>
                </a:extLst>
              </p:cNvPr>
              <p:cNvGraphicFramePr>
                <a:graphicFrameLocks noChangeAspect="1"/>
              </p:cNvGraphicFramePr>
              <p:nvPr/>
            </p:nvGraphicFramePr>
            <p:xfrm>
              <a:off x="3428963" y="4014788"/>
              <a:ext cx="2151413" cy="2843212"/>
            </p:xfrm>
            <a:graphic>
              <a:graphicData uri="http://schemas.microsoft.com/office/drawing/2017/model3d">
                <am3d:model3d r:embed="rId5">
                  <am3d:spPr>
                    <a:xfrm>
                      <a:off x="0" y="0"/>
                      <a:ext cx="2151413" cy="2843212"/>
                    </a:xfrm>
                    <a:prstGeom prst="rect">
                      <a:avLst/>
                    </a:prstGeom>
                  </am3d:spPr>
                  <am3d:camera>
                    <am3d:pos x="0" y="0" z="61659942"/>
                    <am3d:up dx="0" dy="36000000" dz="0"/>
                    <am3d:lookAt x="0" y="0" z="0"/>
                    <am3d:perspective fov="2700000"/>
                  </am3d:camera>
                  <am3d:trans>
                    <am3d:meterPerModelUnit n="3894814" d="1000000"/>
                    <am3d:preTrans dx="755319" dy="-18024929" dz="-2804266"/>
                    <am3d:scale>
                      <am3d:sx n="1000000" d="1000000"/>
                      <am3d:sy n="1000000" d="1000000"/>
                      <am3d:sz n="1000000" d="1000000"/>
                    </am3d:scale>
                    <am3d:rot ax="546856" ay="2076942" az="312431"/>
                    <am3d:postTrans dx="0" dy="0" dz="0"/>
                  </am3d:trans>
                  <am3d:raster rName="Office3DRenderer" rVer="16.0.8326">
                    <am3d:blip r:embed="rId6"/>
                  </am3d:raster>
                  <am3d:objViewport viewportSz="398049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4" name="3D Model 13" descr="Doctor">
                <a:extLst>
                  <a:ext uri="{FF2B5EF4-FFF2-40B4-BE49-F238E27FC236}">
                    <a16:creationId xmlns:a16="http://schemas.microsoft.com/office/drawing/2014/main" id="{83100787-3230-2FFD-E93A-D60A6E6F0614}"/>
                  </a:ext>
                </a:extLst>
              </p:cNvPr>
              <p:cNvPicPr>
                <a:picLocks noGrp="1" noRot="1" noChangeAspect="1" noMove="1" noResize="1" noEditPoints="1" noAdjustHandles="1" noChangeArrowheads="1" noChangeShapeType="1" noCrop="1"/>
              </p:cNvPicPr>
              <p:nvPr/>
            </p:nvPicPr>
            <p:blipFill>
              <a:blip r:embed="rId6"/>
              <a:stretch>
                <a:fillRect/>
              </a:stretch>
            </p:blipFill>
            <p:spPr>
              <a:xfrm>
                <a:off x="3428963" y="4014788"/>
                <a:ext cx="2151413" cy="2843212"/>
              </a:xfrm>
              <a:prstGeom prst="rect">
                <a:avLst/>
              </a:prstGeom>
            </p:spPr>
          </p:pic>
        </mc:Fallback>
      </mc:AlternateContent>
      <p:pic>
        <p:nvPicPr>
          <p:cNvPr id="4" name="Audio Recording Oct 22, 2022 at 8:42:04 PM">
            <a:hlinkClick r:id="" action="ppaction://media"/>
            <a:extLst>
              <a:ext uri="{FF2B5EF4-FFF2-40B4-BE49-F238E27FC236}">
                <a16:creationId xmlns:a16="http://schemas.microsoft.com/office/drawing/2014/main" id="{19DC90E1-B366-C54C-4160-5A267723173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67436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4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36A63279-997B-B712-7FC5-259C30EBF78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0"/>
            <a:ext cx="12192000" cy="6858000"/>
          </a:xfrm>
          <a:prstGeom prst="rect">
            <a:avLst/>
          </a:prstGeom>
        </p:spPr>
      </p:pic>
      <p:sp>
        <p:nvSpPr>
          <p:cNvPr id="13" name="TextBox 12">
            <a:extLst>
              <a:ext uri="{FF2B5EF4-FFF2-40B4-BE49-F238E27FC236}">
                <a16:creationId xmlns:a16="http://schemas.microsoft.com/office/drawing/2014/main" id="{72BB2D49-5DFD-EC3F-7FC6-773B91CB9B94}"/>
              </a:ext>
            </a:extLst>
          </p:cNvPr>
          <p:cNvSpPr txBox="1"/>
          <p:nvPr/>
        </p:nvSpPr>
        <p:spPr>
          <a:xfrm>
            <a:off x="171450" y="114300"/>
            <a:ext cx="4086225" cy="5016758"/>
          </a:xfrm>
          <a:prstGeom prst="rect">
            <a:avLst/>
          </a:prstGeom>
          <a:noFill/>
        </p:spPr>
        <p:txBody>
          <a:bodyPr wrap="square" rtlCol="0">
            <a:spAutoFit/>
          </a:bodyPr>
          <a:lstStyle/>
          <a:p>
            <a:r>
              <a:rPr lang="en-US" sz="2000" dirty="0">
                <a:highlight>
                  <a:srgbClr val="00FFFF"/>
                </a:highlight>
              </a:rPr>
              <a:t>To create a PCS code using the PCS alphabetical index and code tables you must first figure out the root operation. You can look up each root operations and their meanings in “appendix A”. Once you found the correct root operation in the index, which contains a list of 3 to 4 characters, you must proceed to a specific body part and body system. That way you are able to build a pcs code from the table, remember to always have a 7-character code format and to choose the correct characters from the appropriate rows/columns.</a:t>
            </a:r>
          </a:p>
        </p:txBody>
      </p:sp>
      <p:sp>
        <p:nvSpPr>
          <p:cNvPr id="11" name="Rectangle 10">
            <a:extLst>
              <a:ext uri="{FF2B5EF4-FFF2-40B4-BE49-F238E27FC236}">
                <a16:creationId xmlns:a16="http://schemas.microsoft.com/office/drawing/2014/main" id="{477BD3CC-FC98-8664-8D7B-DA10240F62E5}"/>
              </a:ext>
            </a:extLst>
          </p:cNvPr>
          <p:cNvSpPr/>
          <p:nvPr/>
        </p:nvSpPr>
        <p:spPr>
          <a:xfrm>
            <a:off x="7077076" y="114300"/>
            <a:ext cx="5114924" cy="175890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tableware, plate, dishware&#10;&#10;Description automatically generated">
            <a:extLst>
              <a:ext uri="{FF2B5EF4-FFF2-40B4-BE49-F238E27FC236}">
                <a16:creationId xmlns:a16="http://schemas.microsoft.com/office/drawing/2014/main" id="{A499C799-16EF-90D5-6017-7E03B7BBCDBC}"/>
              </a:ext>
            </a:extLst>
          </p:cNvPr>
          <p:cNvPicPr>
            <a:picLocks noGrp="1" noChangeAspect="1"/>
          </p:cNvPicPr>
          <p:nvPr>
            <p:ph idx="1"/>
          </p:nvPr>
        </p:nvPicPr>
        <p:blipFill>
          <a:blip r:embed="rId6">
            <a:extLst>
              <a:ext uri="{837473B0-CC2E-450A-ABE3-18F120FF3D39}">
                <a1611:picAttrSrcUrl xmlns:a1611="http://schemas.microsoft.com/office/drawing/2016/11/main" r:id="rId7"/>
              </a:ext>
            </a:extLst>
          </a:blip>
          <a:stretch>
            <a:fillRect/>
          </a:stretch>
        </p:blipFill>
        <p:spPr>
          <a:xfrm>
            <a:off x="7077076" y="0"/>
            <a:ext cx="5114924" cy="1873207"/>
          </a:xfrm>
        </p:spPr>
      </p:pic>
      <p:pic>
        <p:nvPicPr>
          <p:cNvPr id="16" name="Picture 15" descr="Text, letter&#10;&#10;Description automatically generated">
            <a:extLst>
              <a:ext uri="{FF2B5EF4-FFF2-40B4-BE49-F238E27FC236}">
                <a16:creationId xmlns:a16="http://schemas.microsoft.com/office/drawing/2014/main" id="{A12ABCA0-DD22-D290-A4B6-CC5F50BEE38E}"/>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243762" y="2628900"/>
            <a:ext cx="4948237" cy="4229100"/>
          </a:xfrm>
          <a:prstGeom prst="rect">
            <a:avLst/>
          </a:prstGeom>
        </p:spPr>
      </p:pic>
      <p:pic>
        <p:nvPicPr>
          <p:cNvPr id="2" name="Audio Recording Oct 22, 2022 at 8:44:44 PM">
            <a:hlinkClick r:id="" action="ppaction://media"/>
            <a:extLst>
              <a:ext uri="{FF2B5EF4-FFF2-40B4-BE49-F238E27FC236}">
                <a16:creationId xmlns:a16="http://schemas.microsoft.com/office/drawing/2014/main" id="{24ED42CC-8DFA-A5AF-2999-98A3509380D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809081" y="5380037"/>
            <a:ext cx="812800" cy="812800"/>
          </a:xfrm>
          <a:prstGeom prst="rect">
            <a:avLst/>
          </a:prstGeom>
        </p:spPr>
      </p:pic>
    </p:spTree>
    <p:extLst>
      <p:ext uri="{BB962C8B-B14F-4D97-AF65-F5344CB8AC3E}">
        <p14:creationId xmlns:p14="http://schemas.microsoft.com/office/powerpoint/2010/main" val="116002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aphical user interface&#10;&#10;Description automatically generated">
            <a:extLst>
              <a:ext uri="{FF2B5EF4-FFF2-40B4-BE49-F238E27FC236}">
                <a16:creationId xmlns:a16="http://schemas.microsoft.com/office/drawing/2014/main" id="{6E513D5D-747D-7CAD-CC08-CCAC3A132B4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018" y="0"/>
            <a:ext cx="12176981" cy="6858000"/>
          </a:xfrm>
          <a:prstGeom prst="rect">
            <a:avLst/>
          </a:prstGeom>
        </p:spPr>
      </p:pic>
      <p:sp>
        <p:nvSpPr>
          <p:cNvPr id="2" name="Title 1">
            <a:extLst>
              <a:ext uri="{FF2B5EF4-FFF2-40B4-BE49-F238E27FC236}">
                <a16:creationId xmlns:a16="http://schemas.microsoft.com/office/drawing/2014/main" id="{876BB480-FC63-98CC-B85F-78C51DFC2ACB}"/>
              </a:ext>
            </a:extLst>
          </p:cNvPr>
          <p:cNvSpPr>
            <a:spLocks noGrp="1"/>
          </p:cNvSpPr>
          <p:nvPr>
            <p:ph type="title"/>
          </p:nvPr>
        </p:nvSpPr>
        <p:spPr>
          <a:xfrm>
            <a:off x="1149667" y="-725379"/>
            <a:ext cx="10058400" cy="1450757"/>
          </a:xfrm>
        </p:spPr>
        <p:txBody>
          <a:bodyPr/>
          <a:lstStyle/>
          <a:p>
            <a:r>
              <a:rPr lang="en-US" dirty="0"/>
              <a:t>                    </a:t>
            </a:r>
            <a:r>
              <a:rPr lang="en-US" dirty="0">
                <a:solidFill>
                  <a:schemeClr val="accent2"/>
                </a:solidFill>
              </a:rPr>
              <a:t>PCS Codes</a:t>
            </a:r>
          </a:p>
        </p:txBody>
      </p:sp>
      <p:sp>
        <p:nvSpPr>
          <p:cNvPr id="3" name="Content Placeholder 2">
            <a:extLst>
              <a:ext uri="{FF2B5EF4-FFF2-40B4-BE49-F238E27FC236}">
                <a16:creationId xmlns:a16="http://schemas.microsoft.com/office/drawing/2014/main" id="{1701BC04-A1AC-29A3-A971-D97681393C17}"/>
              </a:ext>
            </a:extLst>
          </p:cNvPr>
          <p:cNvSpPr>
            <a:spLocks noGrp="1"/>
          </p:cNvSpPr>
          <p:nvPr>
            <p:ph idx="1"/>
          </p:nvPr>
        </p:nvSpPr>
        <p:spPr>
          <a:xfrm>
            <a:off x="672718" y="893544"/>
            <a:ext cx="10861580" cy="5550119"/>
          </a:xfrm>
          <a:solidFill>
            <a:schemeClr val="accent2"/>
          </a:solidFill>
        </p:spPr>
        <p:txBody>
          <a:bodyPr>
            <a:normAutofit fontScale="85000" lnSpcReduction="20000"/>
          </a:bodyPr>
          <a:lstStyle/>
          <a:p>
            <a:r>
              <a:rPr lang="en-US" sz="1600" u="sng" dirty="0"/>
              <a:t>Pcs codes are used in inpatient facilities to code procedures, pcs codes should always have 7 characters to build a code.  Section, body system, root operation, body part, approach , device, and qualifier are always included when building a pcs code.</a:t>
            </a:r>
            <a:endParaRPr lang="en-US" u="sng" dirty="0"/>
          </a:p>
          <a:p>
            <a:r>
              <a:rPr lang="en-US" b="1" u="sng" dirty="0"/>
              <a:t>Example:  </a:t>
            </a:r>
            <a:r>
              <a:rPr lang="en-US" dirty="0"/>
              <a:t>The patient is a 27-year-old female who had a biopsy of the right cornea with open approach.</a:t>
            </a:r>
          </a:p>
          <a:p>
            <a:pPr marL="457200" indent="-457200">
              <a:buFont typeface="+mj-lt"/>
              <a:buAutoNum type="arabicPeriod"/>
            </a:pPr>
            <a:r>
              <a:rPr lang="en-US" dirty="0"/>
              <a:t>The root operation for biopsy would be excision.</a:t>
            </a:r>
          </a:p>
          <a:p>
            <a:pPr marL="457200" indent="-457200">
              <a:buFont typeface="+mj-lt"/>
              <a:buAutoNum type="arabicPeriod"/>
            </a:pPr>
            <a:r>
              <a:rPr lang="en-US" dirty="0"/>
              <a:t>Look for excision of cornea specifically the right side in the alphabetical index.</a:t>
            </a:r>
          </a:p>
          <a:p>
            <a:pPr marL="457200" indent="-457200">
              <a:buFont typeface="+mj-lt"/>
              <a:buAutoNum type="arabicPeriod"/>
            </a:pPr>
            <a:r>
              <a:rPr lang="en-US" dirty="0"/>
              <a:t>Look for the body system, in this case it’s the eye.</a:t>
            </a:r>
          </a:p>
          <a:p>
            <a:pPr marL="457200" indent="-457200">
              <a:buFont typeface="+mj-lt"/>
              <a:buAutoNum type="arabicPeriod"/>
            </a:pPr>
            <a:r>
              <a:rPr lang="en-US" dirty="0"/>
              <a:t>Go to the medical and surgical section, eye tables and build code using the table.</a:t>
            </a:r>
          </a:p>
          <a:p>
            <a:pPr marL="457200" indent="-457200">
              <a:buFont typeface="+mj-lt"/>
              <a:buAutoNum type="arabicPeriod"/>
            </a:pPr>
            <a:r>
              <a:rPr lang="en-US" dirty="0"/>
              <a:t>Section</a:t>
            </a:r>
            <a:r>
              <a:rPr lang="en-US" b="1" dirty="0"/>
              <a:t>(0)</a:t>
            </a:r>
            <a:r>
              <a:rPr lang="en-US" dirty="0"/>
              <a:t> medical and surgical, Body system </a:t>
            </a:r>
            <a:r>
              <a:rPr lang="en-US" b="1" dirty="0"/>
              <a:t>(8)</a:t>
            </a:r>
            <a:r>
              <a:rPr lang="en-US" dirty="0"/>
              <a:t>, Operation: Excision, Body part: cornea-right, Approach </a:t>
            </a:r>
            <a:r>
              <a:rPr lang="en-US" b="1" dirty="0"/>
              <a:t>(0) </a:t>
            </a:r>
            <a:r>
              <a:rPr lang="en-US" dirty="0"/>
              <a:t>open, Device: </a:t>
            </a:r>
            <a:r>
              <a:rPr lang="en-US" b="1" dirty="0"/>
              <a:t>(Z) </a:t>
            </a:r>
            <a:r>
              <a:rPr lang="en-US" dirty="0"/>
              <a:t>No Device, Qualifier </a:t>
            </a:r>
            <a:r>
              <a:rPr lang="en-US" b="1" dirty="0"/>
              <a:t>(Z) </a:t>
            </a:r>
            <a:r>
              <a:rPr lang="en-US" dirty="0"/>
              <a:t>No qualifier</a:t>
            </a:r>
          </a:p>
          <a:p>
            <a:pPr marL="457200" indent="-457200">
              <a:buFont typeface="+mj-lt"/>
              <a:buAutoNum type="arabicPeriod"/>
            </a:pPr>
            <a:r>
              <a:rPr lang="en-US" dirty="0"/>
              <a:t>PCS Code = </a:t>
            </a:r>
            <a:r>
              <a:rPr lang="en-US" b="1" dirty="0"/>
              <a:t>08B80ZZ</a:t>
            </a: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pic>
        <p:nvPicPr>
          <p:cNvPr id="4" name="Audio Recording Oct 22, 2022 at 8:50:02 PM">
            <a:hlinkClick r:id="" action="ppaction://media"/>
            <a:extLst>
              <a:ext uri="{FF2B5EF4-FFF2-40B4-BE49-F238E27FC236}">
                <a16:creationId xmlns:a16="http://schemas.microsoft.com/office/drawing/2014/main" id="{FA7C0A73-A2BA-7BA9-090F-709121CAB0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1667" y="-87422"/>
            <a:ext cx="812800" cy="812800"/>
          </a:xfrm>
          <a:prstGeom prst="rect">
            <a:avLst/>
          </a:prstGeom>
        </p:spPr>
      </p:pic>
    </p:spTree>
    <p:extLst>
      <p:ext uri="{BB962C8B-B14F-4D97-AF65-F5344CB8AC3E}">
        <p14:creationId xmlns:p14="http://schemas.microsoft.com/office/powerpoint/2010/main" val="422384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2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BF4F99-CE13-E780-4247-3434027E318F}"/>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6510"/>
            <a:ext cx="12192000" cy="6858000"/>
          </a:xfrm>
          <a:prstGeom prst="rect">
            <a:avLst/>
          </a:prstGeom>
        </p:spPr>
      </p:pic>
      <p:sp>
        <p:nvSpPr>
          <p:cNvPr id="2" name="Title 1">
            <a:extLst>
              <a:ext uri="{FF2B5EF4-FFF2-40B4-BE49-F238E27FC236}">
                <a16:creationId xmlns:a16="http://schemas.microsoft.com/office/drawing/2014/main" id="{7658717D-64A7-A090-C4D1-19F6E3636962}"/>
              </a:ext>
            </a:extLst>
          </p:cNvPr>
          <p:cNvSpPr>
            <a:spLocks noGrp="1"/>
          </p:cNvSpPr>
          <p:nvPr>
            <p:ph type="title"/>
          </p:nvPr>
        </p:nvSpPr>
        <p:spPr>
          <a:xfrm>
            <a:off x="1066800" y="16510"/>
            <a:ext cx="10058400" cy="1022985"/>
          </a:xfrm>
        </p:spPr>
        <p:txBody>
          <a:bodyPr/>
          <a:lstStyle/>
          <a:p>
            <a:r>
              <a:rPr lang="en-US" b="1" dirty="0">
                <a:solidFill>
                  <a:srgbClr val="003F41"/>
                </a:solidFill>
                <a:latin typeface="Felix Titling" pitchFamily="82" charset="77"/>
                <a:cs typeface="APPLE CHANCERY" panose="03020702040506060504" pitchFamily="66" charset="-79"/>
              </a:rPr>
              <a:t>ICD-10-PCS ROOT OPERATIONS</a:t>
            </a:r>
          </a:p>
        </p:txBody>
      </p:sp>
      <p:sp>
        <p:nvSpPr>
          <p:cNvPr id="3" name="Content Placeholder 2">
            <a:extLst>
              <a:ext uri="{FF2B5EF4-FFF2-40B4-BE49-F238E27FC236}">
                <a16:creationId xmlns:a16="http://schemas.microsoft.com/office/drawing/2014/main" id="{709E77EA-B8C1-E778-78B1-A35123B59C48}"/>
              </a:ext>
            </a:extLst>
          </p:cNvPr>
          <p:cNvSpPr>
            <a:spLocks noGrp="1"/>
          </p:cNvSpPr>
          <p:nvPr>
            <p:ph idx="1"/>
          </p:nvPr>
        </p:nvSpPr>
        <p:spPr>
          <a:xfrm>
            <a:off x="242888" y="1508125"/>
            <a:ext cx="10798492" cy="1022985"/>
          </a:xfrm>
        </p:spPr>
        <p:txBody>
          <a:bodyPr>
            <a:normAutofit fontScale="77500" lnSpcReduction="20000"/>
          </a:bodyPr>
          <a:lstStyle/>
          <a:p>
            <a:r>
              <a:rPr lang="en-US" b="1" i="1" u="sng" dirty="0">
                <a:solidFill>
                  <a:schemeClr val="bg1"/>
                </a:solidFill>
              </a:rPr>
              <a:t>Root Operations:</a:t>
            </a:r>
            <a:r>
              <a:rPr lang="en-US" dirty="0">
                <a:solidFill>
                  <a:schemeClr val="bg1"/>
                </a:solidFill>
              </a:rPr>
              <a:t> </a:t>
            </a:r>
            <a:r>
              <a:rPr lang="en-US" sz="2400" dirty="0">
                <a:solidFill>
                  <a:schemeClr val="bg1"/>
                </a:solidFill>
              </a:rPr>
              <a:t>Are based on the objective of the procedure, when trying to determine a root operation ask yourself what is the provider trying to accomplish. Root operations are at the beginning of trying to assign a code for procedure and are always the 3</a:t>
            </a:r>
            <a:r>
              <a:rPr lang="en-US" sz="2400" baseline="30000" dirty="0">
                <a:solidFill>
                  <a:schemeClr val="bg1"/>
                </a:solidFill>
              </a:rPr>
              <a:t>rd</a:t>
            </a:r>
            <a:r>
              <a:rPr lang="en-US" sz="2400" dirty="0">
                <a:solidFill>
                  <a:schemeClr val="bg1"/>
                </a:solidFill>
              </a:rPr>
              <a:t> character. </a:t>
            </a:r>
            <a:endParaRPr lang="en-US" sz="2400" b="1" i="1" u="sng" dirty="0">
              <a:solidFill>
                <a:schemeClr val="bg1"/>
              </a:solidFill>
            </a:endParaRPr>
          </a:p>
        </p:txBody>
      </p:sp>
      <p:graphicFrame>
        <p:nvGraphicFramePr>
          <p:cNvPr id="6" name="TextBox 3">
            <a:extLst>
              <a:ext uri="{FF2B5EF4-FFF2-40B4-BE49-F238E27FC236}">
                <a16:creationId xmlns:a16="http://schemas.microsoft.com/office/drawing/2014/main" id="{CDAC519E-C608-208A-7B4F-F26B64209ECB}"/>
              </a:ext>
            </a:extLst>
          </p:cNvPr>
          <p:cNvGraphicFramePr/>
          <p:nvPr>
            <p:extLst>
              <p:ext uri="{D42A27DB-BD31-4B8C-83A1-F6EECF244321}">
                <p14:modId xmlns:p14="http://schemas.microsoft.com/office/powerpoint/2010/main" val="1564799717"/>
              </p:ext>
            </p:extLst>
          </p:nvPr>
        </p:nvGraphicFramePr>
        <p:xfrm>
          <a:off x="897255" y="3106102"/>
          <a:ext cx="9886950" cy="20313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Audio Recording Oct 22, 2022 at 8:52:55 PM">
            <a:hlinkClick r:id="" action="ppaction://media"/>
            <a:extLst>
              <a:ext uri="{FF2B5EF4-FFF2-40B4-BE49-F238E27FC236}">
                <a16:creationId xmlns:a16="http://schemas.microsoft.com/office/drawing/2014/main" id="{B7711B6E-0286-DC37-F693-55BFE8C4972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840730" y="5364162"/>
            <a:ext cx="812800" cy="812800"/>
          </a:xfrm>
          <a:prstGeom prst="rect">
            <a:avLst/>
          </a:prstGeom>
        </p:spPr>
      </p:pic>
    </p:spTree>
    <p:extLst>
      <p:ext uri="{BB962C8B-B14F-4D97-AF65-F5344CB8AC3E}">
        <p14:creationId xmlns:p14="http://schemas.microsoft.com/office/powerpoint/2010/main" val="250518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go&#10;&#10;Description automatically generated">
            <a:extLst>
              <a:ext uri="{FF2B5EF4-FFF2-40B4-BE49-F238E27FC236}">
                <a16:creationId xmlns:a16="http://schemas.microsoft.com/office/drawing/2014/main" id="{51471931-C274-57BC-73C9-2742C17ECEB7}"/>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798745" y="1769686"/>
            <a:ext cx="10594510" cy="3337269"/>
          </a:xfrm>
          <a:prstGeom prst="rect">
            <a:avLst/>
          </a:prstGeom>
        </p:spPr>
      </p:pic>
      <p:pic>
        <p:nvPicPr>
          <p:cNvPr id="2" name="Audio Recording Oct 22, 2022 at 8:54:30 PM">
            <a:hlinkClick r:id="" action="ppaction://media"/>
            <a:extLst>
              <a:ext uri="{FF2B5EF4-FFF2-40B4-BE49-F238E27FC236}">
                <a16:creationId xmlns:a16="http://schemas.microsoft.com/office/drawing/2014/main" id="{0BC60B78-9F60-3F28-6B3C-123C25D1E9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18087" y="4879975"/>
            <a:ext cx="812800" cy="812800"/>
          </a:xfrm>
          <a:prstGeom prst="rect">
            <a:avLst/>
          </a:prstGeom>
        </p:spPr>
      </p:pic>
    </p:spTree>
    <p:extLst>
      <p:ext uri="{BB962C8B-B14F-4D97-AF65-F5344CB8AC3E}">
        <p14:creationId xmlns:p14="http://schemas.microsoft.com/office/powerpoint/2010/main" val="58972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ineVTI">
  <a:themeElements>
    <a:clrScheme name="AnalogousFromLightSeedLeftStep">
      <a:dk1>
        <a:srgbClr val="000000"/>
      </a:dk1>
      <a:lt1>
        <a:srgbClr val="FFFFFF"/>
      </a:lt1>
      <a:dk2>
        <a:srgbClr val="213B38"/>
      </a:dk2>
      <a:lt2>
        <a:srgbClr val="E8E7E2"/>
      </a:lt2>
      <a:accent1>
        <a:srgbClr val="969DC6"/>
      </a:accent1>
      <a:accent2>
        <a:srgbClr val="7FA0BA"/>
      </a:accent2>
      <a:accent3>
        <a:srgbClr val="82ABAC"/>
      </a:accent3>
      <a:accent4>
        <a:srgbClr val="76AD98"/>
      </a:accent4>
      <a:accent5>
        <a:srgbClr val="84AE8C"/>
      </a:accent5>
      <a:accent6>
        <a:srgbClr val="85B078"/>
      </a:accent6>
      <a:hlink>
        <a:srgbClr val="8B8354"/>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1479</TotalTime>
  <Words>2116</Words>
  <Application>Microsoft Macintosh PowerPoint</Application>
  <PresentationFormat>Widescreen</PresentationFormat>
  <Paragraphs>147</Paragraphs>
  <Slides>15</Slides>
  <Notes>1</Notes>
  <HiddenSlides>0</HiddenSlides>
  <MMClips>14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Avenir Next LT Pro</vt:lpstr>
      <vt:lpstr>Britannic Bold</vt:lpstr>
      <vt:lpstr>Calibri</vt:lpstr>
      <vt:lpstr>Felix Titling</vt:lpstr>
      <vt:lpstr>Posterama</vt:lpstr>
      <vt:lpstr>SymbolMT</vt:lpstr>
      <vt:lpstr>TimesNewRomanPS</vt:lpstr>
      <vt:lpstr>TimesNewRomanPSMT</vt:lpstr>
      <vt:lpstr>SineVTI</vt:lpstr>
      <vt:lpstr>ICD Procedural Coding</vt:lpstr>
      <vt:lpstr>This presentation includes:</vt:lpstr>
      <vt:lpstr>Body systems</vt:lpstr>
      <vt:lpstr>The Nervous System:</vt:lpstr>
      <vt:lpstr>Urinary System:</vt:lpstr>
      <vt:lpstr>Reproductive System: </vt:lpstr>
      <vt:lpstr>Hypertension</vt:lpstr>
      <vt:lpstr>COPD</vt:lpstr>
      <vt:lpstr>Diabetes Mellitus </vt:lpstr>
      <vt:lpstr>What is the purpose of the Icd-10-pcs coding system?</vt:lpstr>
      <vt:lpstr>ICD-10-PCS Characters</vt:lpstr>
      <vt:lpstr>PowerPoint Presentation</vt:lpstr>
      <vt:lpstr>                    PCS Codes</vt:lpstr>
      <vt:lpstr>ICD-10-PCS ROOT OPERATIONS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ICD Procedural Coding</dc:title>
  <dc:creator>on.turner.diana</dc:creator>
  <cp:lastModifiedBy>on.turner.diana</cp:lastModifiedBy>
  <cp:revision>2</cp:revision>
  <dcterms:created xsi:type="dcterms:W3CDTF">2022-10-22T00:26:45Z</dcterms:created>
  <dcterms:modified xsi:type="dcterms:W3CDTF">2022-10-23T01:07:07Z</dcterms:modified>
</cp:coreProperties>
</file>