
<file path=[Content_Types].xml><?xml version="1.0" encoding="utf-8"?>
<Types xmlns="http://schemas.openxmlformats.org/package/2006/content-types">
  <Default Extension="gif" ContentType="image/gif"/>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ED92B7-411C-5263-5AF3-87BB9F1EB22D}" v="850" dt="2022-10-01T21:17:43.910"/>
    <p1510:client id="{35DB8403-A8A8-A436-69D9-804045491A32}" v="327" dt="2022-10-01T19:29:19.202"/>
    <p1510:client id="{37697069-4D8B-DF5C-16D9-6A243CE0418B}" v="7" dt="2022-10-16T02:49:37.381"/>
    <p1510:client id="{A4D63FB9-ED50-C63B-805B-B83C1856BCD4}" v="1" dt="2022-10-01T21:21:29.878"/>
    <p1510:client id="{DA75F763-633F-4EF0-A4BB-DFE4E98AD491}" v="27" dt="2022-10-16T02:40:57.837"/>
    <p1510:client id="{E996F591-3C1C-478E-B43F-E321E93F7F9F}" v="683" dt="2022-10-01T19:07:54.0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AAD347D-5ACD-4C99-B74B-A9C85AD731AF}" type="datetimeFigureOut">
              <a:rPr lang="en-US" dirty="0"/>
              <a:t>10/15/2022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270379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p>
            <a:fld id="{4509A250-FF31-4206-8172-F9D3106AACB1}" type="datetimeFigureOut">
              <a:rPr lang="en-US" dirty="0"/>
              <a:t>10/15/2022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789562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10/15/2022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389917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96027F-7875-4030-9381-8BD8C4F21935}" type="datetimeFigureOut">
              <a:rPr lang="en-US" dirty="0"/>
              <a:t>10/15/2022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80452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96027F-7875-4030-9381-8BD8C4F21935}" type="datetimeFigureOut">
              <a:rPr lang="en-US" dirty="0"/>
              <a:t>10/15/2022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266479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4509A250-FF31-4206-8172-F9D3106AACB1}" type="datetimeFigureOut">
              <a:rPr lang="en-US" dirty="0"/>
              <a:t>10/15/2022</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379993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10/15/2022</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958227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10/15/2022</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39107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576202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667531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9096184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38474949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9538307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10/15/2022</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4079137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10/15/2022</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0186590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dirty="0"/>
              <a:t>10/15/2022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265536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dirty="0"/>
              <a:t>10/15/2022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816588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10/15/2022</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a:p>
        </p:txBody>
      </p:sp>
    </p:spTree>
    <p:extLst>
      <p:ext uri="{BB962C8B-B14F-4D97-AF65-F5344CB8AC3E}">
        <p14:creationId xmlns:p14="http://schemas.microsoft.com/office/powerpoint/2010/main" val="3437142650"/>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hyperlink" Target="https://creativecommons.org/licenses/by-sa/3.0/" TargetMode="External"/><Relationship Id="rId5" Type="http://schemas.openxmlformats.org/officeDocument/2006/relationships/hyperlink" Target="https://courses.lumenlearning.com/wmopen-introtosociology/chapter/why-it-matters-foundations-of-sociology/" TargetMode="Externa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hyperlink" Target="https://creativecommons.org/licenses/by-nc-sa/3.0/" TargetMode="External"/><Relationship Id="rId5" Type="http://schemas.openxmlformats.org/officeDocument/2006/relationships/hyperlink" Target="http://www.amyglenn.com/SOCI/soci1301concepts.htm" TargetMode="External"/><Relationship Id="rId4" Type="http://schemas.openxmlformats.org/officeDocument/2006/relationships/image" Target="../media/image8.gif"/></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jpe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hyperlink" Target="https://creativecommons.org/licenses/by-nc-nd/3.0/" TargetMode="External"/><Relationship Id="rId5" Type="http://schemas.openxmlformats.org/officeDocument/2006/relationships/hyperlink" Target="https://news.schoolsdo.org/2016/10/teachers-may-be-biased-in-special-ed-referrals/" TargetMode="Externa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4.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hyperlink" Target="https://creativecommons.org/licenses/by/3.0/" TargetMode="External"/><Relationship Id="rId4" Type="http://schemas.openxmlformats.org/officeDocument/2006/relationships/image" Target="../media/image2.png"/><Relationship Id="rId9" Type="http://schemas.openxmlformats.org/officeDocument/2006/relationships/hyperlink" Target="http://esheninger.blogspot.com/2013/11/pillars-of-digital-leadership-series.html" TargetMode="Externa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7.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hyperlink" Target="https://creativecommons.org/licenses/by/3.0/" TargetMode="External"/><Relationship Id="rId5" Type="http://schemas.openxmlformats.org/officeDocument/2006/relationships/hyperlink" Target="http://williamsgarcia.org/our-services/" TargetMode="Externa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png"/><Relationship Id="rId12" Type="http://schemas.openxmlformats.org/officeDocument/2006/relationships/image" Target="../media/image7.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3.png"/><Relationship Id="rId11" Type="http://schemas.openxmlformats.org/officeDocument/2006/relationships/hyperlink" Target="https://creativecommons.org/licenses/by-nc-sa/3.0/" TargetMode="External"/><Relationship Id="rId5" Type="http://schemas.openxmlformats.org/officeDocument/2006/relationships/image" Target="../media/image2.png"/><Relationship Id="rId10" Type="http://schemas.openxmlformats.org/officeDocument/2006/relationships/hyperlink" Target="https://technofaq.org/posts/2021/07/4-essentials-for-a-modern-workplace/" TargetMode="External"/><Relationship Id="rId4" Type="http://schemas.openxmlformats.org/officeDocument/2006/relationships/image" Target="../media/image1.jpeg"/><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hyperlink" Target="https://creativecommons.org/licenses/by-nc-nd/3.0/" TargetMode="External"/><Relationship Id="rId5" Type="http://schemas.openxmlformats.org/officeDocument/2006/relationships/hyperlink" Target="http://davidnesher.blogspot.com/2013/03/caen-las-afiliaciones-religiosas.html" TargetMode="Externa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hyperlink" Target="https://creativecommons.org/licenses/by-nc-sa/3.0/" TargetMode="Externa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hyperlink" Target="http://www.amyglenn.com/SOCI/soci1301concepts.htm" TargetMode="External"/><Relationship Id="rId5" Type="http://schemas.openxmlformats.org/officeDocument/2006/relationships/image" Target="../media/image15.gif"/><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hyperlink" Target="https://creativecommons.org/licenses/by-nc-nd/3.0/" TargetMode="External"/><Relationship Id="rId5" Type="http://schemas.openxmlformats.org/officeDocument/2006/relationships/hyperlink" Target="http://www.suemarie.info/2018/01/race-ethnicity-social-justice-and-blue.html" TargetMode="Externa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hyperlink" Target="https://creativecommons.org/licenses/by-nc-sa/3.0/" TargetMode="Externa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hyperlink" Target="https://solitaryspinster.wordpress.com/2010/06/20/making-friends/" TargetMode="External"/><Relationship Id="rId5" Type="http://schemas.openxmlformats.org/officeDocument/2006/relationships/image" Target="../media/image17.gif"/><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hyperlink" Target="https://sociologydictionary.org/population/" TargetMode="External"/><Relationship Id="rId2" Type="http://schemas.openxmlformats.org/officeDocument/2006/relationships/hyperlink" Target="https://psych.la.psu.edu/research/social-inequality#:~:text=Social%20inequality%20refers%20to%20differential,and%20other%20important%20social%20markers" TargetMode="External"/><Relationship Id="rId1" Type="http://schemas.openxmlformats.org/officeDocument/2006/relationships/slideLayout" Target="../slideLayouts/slideLayout2.xml"/><Relationship Id="rId4" Type="http://schemas.openxmlformats.org/officeDocument/2006/relationships/hyperlink" Target="https://sociologydictionary.org/relig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5950187" cy="3329581"/>
          </a:xfrm>
        </p:spPr>
        <p:txBody>
          <a:bodyPr/>
          <a:lstStyle/>
          <a:p>
            <a:r>
              <a:rPr lang="en-US">
                <a:latin typeface="Times New Roman"/>
                <a:cs typeface="Calibri Light"/>
              </a:rPr>
              <a:t>Portfolio Project</a:t>
            </a:r>
            <a:br>
              <a:rPr lang="en-US">
                <a:latin typeface="Times New Roman"/>
                <a:cs typeface="Calibri Light"/>
              </a:rPr>
            </a:br>
            <a:endParaRPr lang="en-US">
              <a:latin typeface="Times New Roman"/>
              <a:cs typeface="Times New Roman"/>
            </a:endParaRPr>
          </a:p>
        </p:txBody>
      </p:sp>
      <p:sp>
        <p:nvSpPr>
          <p:cNvPr id="3" name="Subtitle 2"/>
          <p:cNvSpPr>
            <a:spLocks noGrp="1"/>
          </p:cNvSpPr>
          <p:nvPr>
            <p:ph type="subTitle" idx="1"/>
          </p:nvPr>
        </p:nvSpPr>
        <p:spPr/>
        <p:txBody>
          <a:bodyPr vert="horz" lIns="91440" tIns="45720" rIns="91440" bIns="45720" rtlCol="0" anchor="t">
            <a:noAutofit/>
          </a:bodyPr>
          <a:lstStyle/>
          <a:p>
            <a:r>
              <a:rPr lang="en-US" sz="2800">
                <a:latin typeface="Times New Roman"/>
                <a:cs typeface="Calibri"/>
              </a:rPr>
              <a:t>Ashley </a:t>
            </a:r>
            <a:r>
              <a:rPr lang="en-US" sz="2800" err="1">
                <a:latin typeface="Times New Roman"/>
                <a:cs typeface="Calibri"/>
              </a:rPr>
              <a:t>rhodes</a:t>
            </a:r>
            <a:endParaRPr lang="en-US" sz="2800">
              <a:latin typeface="Times New Roman"/>
              <a:cs typeface="Calibri"/>
            </a:endParaRPr>
          </a:p>
          <a:p>
            <a:r>
              <a:rPr lang="en-US" sz="2800">
                <a:latin typeface="Times New Roman"/>
                <a:cs typeface="Calibri"/>
              </a:rPr>
              <a:t>October 1, 2022</a:t>
            </a:r>
          </a:p>
          <a:p>
            <a:r>
              <a:rPr lang="en-US" sz="2800">
                <a:latin typeface="Times New Roman"/>
                <a:cs typeface="Calibri"/>
              </a:rPr>
              <a:t>Bryant &amp; Stratton College</a:t>
            </a:r>
          </a:p>
          <a:p>
            <a:r>
              <a:rPr lang="en-US" sz="2800">
                <a:latin typeface="Times New Roman"/>
                <a:cs typeface="Calibri"/>
              </a:rPr>
              <a:t>Sosc102- Principals of Sociology</a:t>
            </a:r>
          </a:p>
        </p:txBody>
      </p:sp>
      <p:pic>
        <p:nvPicPr>
          <p:cNvPr id="4" name="Picture 4">
            <a:extLst>
              <a:ext uri="{FF2B5EF4-FFF2-40B4-BE49-F238E27FC236}">
                <a16:creationId xmlns:a16="http://schemas.microsoft.com/office/drawing/2014/main" id="{121EDF18-2D0F-3286-1ED8-82BF45A1A35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513608" y="555528"/>
            <a:ext cx="4583500" cy="4798037"/>
          </a:xfrm>
          <a:prstGeom prst="rect">
            <a:avLst/>
          </a:prstGeom>
        </p:spPr>
      </p:pic>
      <p:sp>
        <p:nvSpPr>
          <p:cNvPr id="5" name="TextBox 4">
            <a:extLst>
              <a:ext uri="{FF2B5EF4-FFF2-40B4-BE49-F238E27FC236}">
                <a16:creationId xmlns:a16="http://schemas.microsoft.com/office/drawing/2014/main" id="{E1FF8250-80D2-9183-3C17-1BB899C48017}"/>
              </a:ext>
            </a:extLst>
          </p:cNvPr>
          <p:cNvSpPr txBox="1"/>
          <p:nvPr/>
        </p:nvSpPr>
        <p:spPr>
          <a:xfrm>
            <a:off x="7513608" y="3210944"/>
            <a:ext cx="4583501" cy="849461"/>
          </a:xfrm>
          <a:prstGeom prst="rect">
            <a:avLst/>
          </a:prstGeom>
        </p:spPr>
        <p:txBody>
          <a:bodyPr>
            <a:normAutofit/>
          </a:bodyPr>
          <a:lstStyle/>
          <a:p>
            <a:r>
              <a:rPr lang="en-US">
                <a:hlinkClick r:id="rId5"/>
              </a:rPr>
              <a:t>This Photo</a:t>
            </a:r>
            <a:r>
              <a:rPr lang="en-US"/>
              <a:t> by Unknown author is licensed under </a:t>
            </a:r>
            <a:r>
              <a:rPr lang="en-US">
                <a:hlinkClick r:id="rId6"/>
              </a:rPr>
              <a:t>CC BY-SA</a:t>
            </a:r>
            <a:r>
              <a:rPr lang="en-US"/>
              <a:t>.</a:t>
            </a:r>
          </a:p>
        </p:txBody>
      </p:sp>
      <p:pic>
        <p:nvPicPr>
          <p:cNvPr id="7" name="2022_10_15_21_25_01">
            <a:hlinkClick r:id="" action="ppaction://media"/>
            <a:extLst>
              <a:ext uri="{FF2B5EF4-FFF2-40B4-BE49-F238E27FC236}">
                <a16:creationId xmlns:a16="http://schemas.microsoft.com/office/drawing/2014/main" id="{BEC4CC6B-FE62-D5FA-AB30-08FCA97C324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45252" y="3092630"/>
            <a:ext cx="730250" cy="730250"/>
          </a:xfrm>
          <a:prstGeom prst="rect">
            <a:avLst/>
          </a:pr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nextCondLst>
                <p:cond evt="onClick" delay="0">
                  <p:tgtEl>
                    <p:spTgt spid="7"/>
                  </p:tgtEl>
                </p:cond>
              </p:nextCondLst>
            </p:seq>
            <p:audio>
              <p:cMediaNode>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AAD3FD-83A5-4B89-9F8F-01B887086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9AFBC3-433F-DED9-0325-5C74DFB4F052}"/>
              </a:ext>
            </a:extLst>
          </p:cNvPr>
          <p:cNvSpPr>
            <a:spLocks noGrp="1"/>
          </p:cNvSpPr>
          <p:nvPr>
            <p:ph type="title"/>
          </p:nvPr>
        </p:nvSpPr>
        <p:spPr>
          <a:xfrm>
            <a:off x="648931" y="629266"/>
            <a:ext cx="4166510" cy="1622321"/>
          </a:xfrm>
        </p:spPr>
        <p:txBody>
          <a:bodyPr>
            <a:normAutofit/>
          </a:bodyPr>
          <a:lstStyle/>
          <a:p>
            <a:pPr>
              <a:lnSpc>
                <a:spcPct val="90000"/>
              </a:lnSpc>
            </a:pPr>
            <a:r>
              <a:rPr lang="en-US" sz="3600">
                <a:solidFill>
                  <a:srgbClr val="EBEBEB"/>
                </a:solidFill>
                <a:latin typeface="Times New Roman"/>
                <a:cs typeface="Times New Roman"/>
              </a:rPr>
              <a:t>What is Sociology &amp; why is it important?</a:t>
            </a:r>
          </a:p>
        </p:txBody>
      </p:sp>
      <p:sp>
        <p:nvSpPr>
          <p:cNvPr id="12" name="Freeform 31">
            <a:extLst>
              <a:ext uri="{FF2B5EF4-FFF2-40B4-BE49-F238E27FC236}">
                <a16:creationId xmlns:a16="http://schemas.microsoft.com/office/drawing/2014/main" id="{61752F1D-FC0F-4103-9584-630E643CC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4" name="Freeform: Shape 13">
            <a:extLst>
              <a:ext uri="{FF2B5EF4-FFF2-40B4-BE49-F238E27FC236}">
                <a16:creationId xmlns:a16="http://schemas.microsoft.com/office/drawing/2014/main" id="{70151CB7-E7DE-4917-B831-01DF9CE01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4" name="Picture 4" descr="Diagram&#10;&#10;Description automatically generated">
            <a:extLst>
              <a:ext uri="{FF2B5EF4-FFF2-40B4-BE49-F238E27FC236}">
                <a16:creationId xmlns:a16="http://schemas.microsoft.com/office/drawing/2014/main" id="{77168A87-9798-C8DE-B6DB-A67B96D6354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093992" y="783470"/>
            <a:ext cx="5449889" cy="5291057"/>
          </a:xfrm>
          <a:prstGeom prst="rect">
            <a:avLst/>
          </a:prstGeom>
          <a:effectLst/>
        </p:spPr>
      </p:pic>
      <p:sp>
        <p:nvSpPr>
          <p:cNvPr id="16" name="Rectangle 15">
            <a:extLst>
              <a:ext uri="{FF2B5EF4-FFF2-40B4-BE49-F238E27FC236}">
                <a16:creationId xmlns:a16="http://schemas.microsoft.com/office/drawing/2014/main" id="{A92A1116-1C84-41DF-B803-1F7B0883E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7805980E-DEF0-05B8-7613-4A1B70C0132A}"/>
              </a:ext>
            </a:extLst>
          </p:cNvPr>
          <p:cNvSpPr>
            <a:spLocks noGrp="1"/>
          </p:cNvSpPr>
          <p:nvPr>
            <p:ph idx="1"/>
          </p:nvPr>
        </p:nvSpPr>
        <p:spPr>
          <a:xfrm>
            <a:off x="648931" y="2438400"/>
            <a:ext cx="4166509" cy="3785419"/>
          </a:xfrm>
        </p:spPr>
        <p:txBody>
          <a:bodyPr vert="horz" lIns="91440" tIns="45720" rIns="91440" bIns="45720" rtlCol="0">
            <a:noAutofit/>
          </a:bodyPr>
          <a:lstStyle/>
          <a:p>
            <a:pPr>
              <a:lnSpc>
                <a:spcPct val="90000"/>
              </a:lnSpc>
            </a:pPr>
            <a:r>
              <a:rPr lang="en-US" sz="1400">
                <a:solidFill>
                  <a:srgbClr val="EBEBEB"/>
                </a:solidFill>
              </a:rPr>
              <a:t>Sociology is the study of social life, social change, and the social causes and consequences of human behavior</a:t>
            </a:r>
          </a:p>
          <a:p>
            <a:pPr>
              <a:lnSpc>
                <a:spcPct val="90000"/>
              </a:lnSpc>
              <a:buClr>
                <a:srgbClr val="8AD0D6"/>
              </a:buClr>
            </a:pPr>
            <a:r>
              <a:rPr lang="en-US" sz="1400">
                <a:solidFill>
                  <a:srgbClr val="EBEBEB"/>
                </a:solidFill>
              </a:rPr>
              <a:t>Agents of socialization- Significant individuals, groups, or institutions that influence our behaviors, norms, and values</a:t>
            </a:r>
          </a:p>
          <a:p>
            <a:pPr>
              <a:lnSpc>
                <a:spcPct val="90000"/>
              </a:lnSpc>
              <a:buClr>
                <a:srgbClr val="8AD0D6"/>
              </a:buClr>
            </a:pPr>
            <a:r>
              <a:rPr lang="en-US" sz="1400" b="1">
                <a:solidFill>
                  <a:srgbClr val="EBEBEB"/>
                </a:solidFill>
              </a:rPr>
              <a:t>Examples of social agents</a:t>
            </a:r>
            <a:r>
              <a:rPr lang="en-US" sz="1400">
                <a:solidFill>
                  <a:srgbClr val="EBEBEB"/>
                </a:solidFill>
              </a:rPr>
              <a:t>:</a:t>
            </a:r>
          </a:p>
          <a:p>
            <a:pPr>
              <a:lnSpc>
                <a:spcPct val="90000"/>
              </a:lnSpc>
              <a:buClr>
                <a:srgbClr val="8AD0D6"/>
              </a:buClr>
              <a:buFont typeface="Wingdings" charset="2"/>
              <a:buChar char="q"/>
            </a:pPr>
            <a:r>
              <a:rPr lang="en-US" sz="1400">
                <a:solidFill>
                  <a:srgbClr val="EBEBEB"/>
                </a:solidFill>
              </a:rPr>
              <a:t>Family                                             </a:t>
            </a:r>
          </a:p>
          <a:p>
            <a:pPr>
              <a:lnSpc>
                <a:spcPct val="90000"/>
              </a:lnSpc>
              <a:buClr>
                <a:srgbClr val="8AD0D6"/>
              </a:buClr>
              <a:buFont typeface="Wingdings" charset="2"/>
              <a:buChar char="q"/>
            </a:pPr>
            <a:r>
              <a:rPr lang="en-US" sz="1400">
                <a:solidFill>
                  <a:srgbClr val="EBEBEB"/>
                </a:solidFill>
              </a:rPr>
              <a:t>School</a:t>
            </a:r>
          </a:p>
          <a:p>
            <a:pPr>
              <a:lnSpc>
                <a:spcPct val="90000"/>
              </a:lnSpc>
              <a:buClr>
                <a:srgbClr val="8AD0D6"/>
              </a:buClr>
              <a:buFont typeface="Wingdings" charset="2"/>
              <a:buChar char="q"/>
            </a:pPr>
            <a:r>
              <a:rPr lang="en-US" sz="1400">
                <a:solidFill>
                  <a:srgbClr val="EBEBEB"/>
                </a:solidFill>
              </a:rPr>
              <a:t>Media</a:t>
            </a:r>
          </a:p>
          <a:p>
            <a:pPr>
              <a:lnSpc>
                <a:spcPct val="90000"/>
              </a:lnSpc>
              <a:buClr>
                <a:srgbClr val="8AD0D6"/>
              </a:buClr>
              <a:buFont typeface="Wingdings" charset="2"/>
              <a:buChar char="q"/>
            </a:pPr>
            <a:r>
              <a:rPr lang="en-US" sz="1400">
                <a:solidFill>
                  <a:srgbClr val="EBEBEB"/>
                </a:solidFill>
              </a:rPr>
              <a:t>Peer Groups</a:t>
            </a:r>
          </a:p>
          <a:p>
            <a:pPr>
              <a:lnSpc>
                <a:spcPct val="90000"/>
              </a:lnSpc>
              <a:buClr>
                <a:srgbClr val="8AD0D6"/>
              </a:buClr>
              <a:buFont typeface="Wingdings" charset="2"/>
              <a:buChar char="q"/>
            </a:pPr>
            <a:r>
              <a:rPr lang="en-US" sz="1400">
                <a:solidFill>
                  <a:srgbClr val="EBEBEB"/>
                </a:solidFill>
              </a:rPr>
              <a:t>The workplace</a:t>
            </a:r>
          </a:p>
          <a:p>
            <a:pPr marL="0" indent="0">
              <a:lnSpc>
                <a:spcPct val="90000"/>
              </a:lnSpc>
              <a:buClr>
                <a:srgbClr val="8AD0D6"/>
              </a:buClr>
              <a:buNone/>
            </a:pPr>
            <a:endParaRPr lang="en-US" sz="1400">
              <a:solidFill>
                <a:srgbClr val="EBEBEB"/>
              </a:solidFill>
            </a:endParaRPr>
          </a:p>
        </p:txBody>
      </p:sp>
      <p:sp>
        <p:nvSpPr>
          <p:cNvPr id="5" name="TextBox 4">
            <a:extLst>
              <a:ext uri="{FF2B5EF4-FFF2-40B4-BE49-F238E27FC236}">
                <a16:creationId xmlns:a16="http://schemas.microsoft.com/office/drawing/2014/main" id="{41967DDA-3E1F-C2C4-3F42-C3B4A3071BF4}"/>
              </a:ext>
            </a:extLst>
          </p:cNvPr>
          <p:cNvSpPr txBox="1"/>
          <p:nvPr/>
        </p:nvSpPr>
        <p:spPr>
          <a:xfrm>
            <a:off x="8672582" y="5874472"/>
            <a:ext cx="2871299"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5">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a:extLst>
                    <a:ext uri="{A12FA001-AC4F-418D-AE19-62706E023703}">
                      <ahyp:hlinkClr xmlns:ahyp="http://schemas.microsoft.com/office/drawing/2018/hyperlinkcolor" val="tx"/>
                    </a:ext>
                  </a:extLst>
                </a:hlinkClick>
              </a:rPr>
              <a:t>CC BY-SA-NC</a:t>
            </a:r>
            <a:r>
              <a:rPr lang="en-US" sz="700">
                <a:solidFill>
                  <a:srgbClr val="FFFFFF"/>
                </a:solidFill>
              </a:rPr>
              <a:t>.</a:t>
            </a:r>
          </a:p>
        </p:txBody>
      </p:sp>
      <p:pic>
        <p:nvPicPr>
          <p:cNvPr id="6" name="2022_10_15_21_26_09">
            <a:hlinkClick r:id="" action="ppaction://media"/>
            <a:extLst>
              <a:ext uri="{FF2B5EF4-FFF2-40B4-BE49-F238E27FC236}">
                <a16:creationId xmlns:a16="http://schemas.microsoft.com/office/drawing/2014/main" id="{7241E8DB-5E6E-F66E-0E40-F5288E86652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558347" y="576592"/>
            <a:ext cx="730250" cy="730250"/>
          </a:xfrm>
          <a:prstGeom prst="rect">
            <a:avLst/>
          </a:prstGeom>
        </p:spPr>
      </p:pic>
    </p:spTree>
    <p:extLst>
      <p:ext uri="{BB962C8B-B14F-4D97-AF65-F5344CB8AC3E}">
        <p14:creationId xmlns:p14="http://schemas.microsoft.com/office/powerpoint/2010/main" val="208592227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58" name="Picture 57">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60" name="Picture 59">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62" name="Oval 61">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64" name="Picture 63">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66" name="Picture 65">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68" name="Rectangle 67">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0" name="Rectangle 69">
            <a:extLst>
              <a:ext uri="{FF2B5EF4-FFF2-40B4-BE49-F238E27FC236}">
                <a16:creationId xmlns:a16="http://schemas.microsoft.com/office/drawing/2014/main" id="{C6A81905-F480-46A4-BC10-215D24EA1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271A50-2419-5AF6-7218-911C1678F99B}"/>
              </a:ext>
            </a:extLst>
          </p:cNvPr>
          <p:cNvSpPr>
            <a:spLocks noGrp="1"/>
          </p:cNvSpPr>
          <p:nvPr>
            <p:ph type="title"/>
          </p:nvPr>
        </p:nvSpPr>
        <p:spPr>
          <a:xfrm>
            <a:off x="4872012" y="1447800"/>
            <a:ext cx="5222325" cy="3329581"/>
          </a:xfrm>
        </p:spPr>
        <p:txBody>
          <a:bodyPr vert="horz" lIns="91440" tIns="45720" rIns="91440" bIns="45720" rtlCol="0" anchor="b">
            <a:normAutofit fontScale="90000"/>
          </a:bodyPr>
          <a:lstStyle/>
          <a:p>
            <a:pPr>
              <a:lnSpc>
                <a:spcPct val="90000"/>
              </a:lnSpc>
            </a:pPr>
            <a:br>
              <a:rPr lang="en-US" sz="1800"/>
            </a:br>
            <a:br>
              <a:rPr lang="en-US" sz="1800"/>
            </a:br>
            <a:r>
              <a:rPr lang="en-US" sz="2800">
                <a:solidFill>
                  <a:srgbClr val="EBEBEB"/>
                </a:solidFill>
                <a:latin typeface="Times New Roman"/>
                <a:cs typeface="Times New Roman"/>
              </a:rPr>
              <a:t>Families are the first and most important agent that we encounter.</a:t>
            </a:r>
            <a:br>
              <a:rPr lang="en-US" sz="2800">
                <a:latin typeface="Times New Roman"/>
              </a:rPr>
            </a:br>
            <a:br>
              <a:rPr lang="en-US" sz="2800">
                <a:latin typeface="Times New Roman"/>
              </a:rPr>
            </a:br>
            <a:r>
              <a:rPr lang="en-US" sz="2800">
                <a:solidFill>
                  <a:srgbClr val="EBEBEB"/>
                </a:solidFill>
                <a:latin typeface="Times New Roman"/>
                <a:cs typeface="Times New Roman"/>
              </a:rPr>
              <a:t>Family teaches us what is socially acceptable</a:t>
            </a:r>
            <a:br>
              <a:rPr lang="en-US" sz="2800">
                <a:latin typeface="Times New Roman"/>
              </a:rPr>
            </a:br>
            <a:br>
              <a:rPr lang="en-US" sz="2800">
                <a:latin typeface="Times New Roman"/>
              </a:rPr>
            </a:br>
            <a:r>
              <a:rPr lang="en-US" sz="2800">
                <a:solidFill>
                  <a:srgbClr val="EBEBEB"/>
                </a:solidFill>
                <a:latin typeface="Times New Roman"/>
                <a:cs typeface="Times New Roman"/>
              </a:rPr>
              <a:t>What we learn from our parents and siblings usually sets the standard of the norms and values.</a:t>
            </a:r>
            <a:br>
              <a:rPr lang="en-US" sz="2800">
                <a:latin typeface="Times New Roman"/>
              </a:rPr>
            </a:br>
            <a:br>
              <a:rPr lang="en-US" sz="2800">
                <a:latin typeface="Times New Roman"/>
              </a:rPr>
            </a:br>
            <a:r>
              <a:rPr lang="en-US" sz="2800">
                <a:latin typeface="Times New Roman"/>
                <a:cs typeface="Times New Roman"/>
              </a:rPr>
              <a:t>Our organization is like a family! We build and grow together! </a:t>
            </a:r>
          </a:p>
        </p:txBody>
      </p:sp>
      <p:sp>
        <p:nvSpPr>
          <p:cNvPr id="4" name="TextBox 3">
            <a:extLst>
              <a:ext uri="{FF2B5EF4-FFF2-40B4-BE49-F238E27FC236}">
                <a16:creationId xmlns:a16="http://schemas.microsoft.com/office/drawing/2014/main" id="{99A68BA4-AE8C-79E0-5F2E-016FF83DEFB7}"/>
              </a:ext>
            </a:extLst>
          </p:cNvPr>
          <p:cNvSpPr txBox="1"/>
          <p:nvPr/>
        </p:nvSpPr>
        <p:spPr>
          <a:xfrm>
            <a:off x="4872012" y="4777380"/>
            <a:ext cx="5222326" cy="86142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gn="ctr" defTabSz="457200">
              <a:spcBef>
                <a:spcPts val="1000"/>
              </a:spcBef>
              <a:buClr>
                <a:schemeClr val="bg2">
                  <a:lumMod val="40000"/>
                  <a:lumOff val="60000"/>
                </a:schemeClr>
              </a:buClr>
              <a:buSzPct val="80000"/>
            </a:pPr>
            <a:r>
              <a:rPr lang="en-US" sz="4000" b="1" cap="all">
                <a:solidFill>
                  <a:schemeClr val="tx2">
                    <a:lumMod val="40000"/>
                    <a:lumOff val="60000"/>
                  </a:schemeClr>
                </a:solidFill>
                <a:latin typeface="Times New Roman"/>
                <a:ea typeface="+mj-ea"/>
                <a:cs typeface="Times New Roman"/>
              </a:rPr>
              <a:t>FAMILY</a:t>
            </a:r>
            <a:endParaRPr lang="en-US" sz="4000" b="1">
              <a:solidFill>
                <a:schemeClr val="tx2">
                  <a:lumMod val="40000"/>
                  <a:lumOff val="60000"/>
                </a:schemeClr>
              </a:solidFill>
              <a:latin typeface="Times New Roman"/>
              <a:ea typeface="+mj-ea"/>
              <a:cs typeface="Times New Roman"/>
            </a:endParaRPr>
          </a:p>
        </p:txBody>
      </p:sp>
      <p:sp>
        <p:nvSpPr>
          <p:cNvPr id="72" name="Freeform 8">
            <a:extLst>
              <a:ext uri="{FF2B5EF4-FFF2-40B4-BE49-F238E27FC236}">
                <a16:creationId xmlns:a16="http://schemas.microsoft.com/office/drawing/2014/main" id="{36FD4D9D-3784-41E8-8405-A42B72F5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5692"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31" name="Picture 4" descr="A hand of two adults and a kid on top of each other">
            <a:extLst>
              <a:ext uri="{FF2B5EF4-FFF2-40B4-BE49-F238E27FC236}">
                <a16:creationId xmlns:a16="http://schemas.microsoft.com/office/drawing/2014/main" id="{CD358E67-5B53-923F-5A7C-3206AEE58AB9}"/>
              </a:ext>
            </a:extLst>
          </p:cNvPr>
          <p:cNvPicPr>
            <a:picLocks noChangeAspect="1"/>
          </p:cNvPicPr>
          <p:nvPr/>
        </p:nvPicPr>
        <p:blipFill rotWithShape="1">
          <a:blip r:embed="rId9"/>
          <a:srcRect l="31613" r="24763" b="-1"/>
          <a:stretch/>
        </p:blipFill>
        <p:spPr>
          <a:xfrm>
            <a:off x="20" y="10"/>
            <a:ext cx="4481944" cy="6857990"/>
          </a:xfrm>
          <a:custGeom>
            <a:avLst/>
            <a:gdLst/>
            <a:ahLst/>
            <a:cxnLst/>
            <a:rect l="l" t="t" r="r" b="b"/>
            <a:pathLst>
              <a:path w="4481964" h="6858000">
                <a:moveTo>
                  <a:pt x="0" y="0"/>
                </a:moveTo>
                <a:lnTo>
                  <a:pt x="3137249" y="0"/>
                </a:lnTo>
                <a:lnTo>
                  <a:pt x="4480787" y="0"/>
                </a:lnTo>
                <a:lnTo>
                  <a:pt x="4455742" y="155676"/>
                </a:lnTo>
                <a:lnTo>
                  <a:pt x="4431873" y="310667"/>
                </a:lnTo>
                <a:lnTo>
                  <a:pt x="4408509" y="466344"/>
                </a:lnTo>
                <a:lnTo>
                  <a:pt x="4388506" y="622706"/>
                </a:lnTo>
                <a:lnTo>
                  <a:pt x="4368335" y="778383"/>
                </a:lnTo>
                <a:lnTo>
                  <a:pt x="4349509" y="934745"/>
                </a:lnTo>
                <a:lnTo>
                  <a:pt x="4333373" y="1089050"/>
                </a:lnTo>
                <a:lnTo>
                  <a:pt x="4318077" y="1245413"/>
                </a:lnTo>
                <a:lnTo>
                  <a:pt x="4304125" y="1401089"/>
                </a:lnTo>
                <a:lnTo>
                  <a:pt x="4292023" y="1554023"/>
                </a:lnTo>
                <a:lnTo>
                  <a:pt x="4279920" y="1709013"/>
                </a:lnTo>
                <a:lnTo>
                  <a:pt x="4269835" y="1861947"/>
                </a:lnTo>
                <a:lnTo>
                  <a:pt x="4261935" y="2014880"/>
                </a:lnTo>
                <a:lnTo>
                  <a:pt x="4253698" y="2167128"/>
                </a:lnTo>
                <a:lnTo>
                  <a:pt x="4246807" y="2318004"/>
                </a:lnTo>
                <a:lnTo>
                  <a:pt x="4241932" y="2467508"/>
                </a:lnTo>
                <a:lnTo>
                  <a:pt x="4237730" y="2617013"/>
                </a:lnTo>
                <a:lnTo>
                  <a:pt x="4233696" y="2765145"/>
                </a:lnTo>
                <a:lnTo>
                  <a:pt x="4231847" y="2911221"/>
                </a:lnTo>
                <a:lnTo>
                  <a:pt x="4229830" y="3057296"/>
                </a:lnTo>
                <a:lnTo>
                  <a:pt x="4228821" y="3201314"/>
                </a:lnTo>
                <a:lnTo>
                  <a:pt x="4229830" y="3343960"/>
                </a:lnTo>
                <a:lnTo>
                  <a:pt x="4229830" y="3485235"/>
                </a:lnTo>
                <a:lnTo>
                  <a:pt x="4231847" y="3625138"/>
                </a:lnTo>
                <a:lnTo>
                  <a:pt x="4234872" y="3762298"/>
                </a:lnTo>
                <a:lnTo>
                  <a:pt x="4237730" y="3898087"/>
                </a:lnTo>
                <a:lnTo>
                  <a:pt x="4240924" y="4031132"/>
                </a:lnTo>
                <a:lnTo>
                  <a:pt x="4245798" y="4163491"/>
                </a:lnTo>
                <a:lnTo>
                  <a:pt x="4251009" y="4293793"/>
                </a:lnTo>
                <a:lnTo>
                  <a:pt x="4255715" y="4421352"/>
                </a:lnTo>
                <a:lnTo>
                  <a:pt x="4268995" y="4670298"/>
                </a:lnTo>
                <a:lnTo>
                  <a:pt x="4283114" y="4908956"/>
                </a:lnTo>
                <a:lnTo>
                  <a:pt x="4297906" y="5138013"/>
                </a:lnTo>
                <a:lnTo>
                  <a:pt x="4314211" y="5354726"/>
                </a:lnTo>
                <a:lnTo>
                  <a:pt x="4331188" y="5561838"/>
                </a:lnTo>
                <a:lnTo>
                  <a:pt x="4349509" y="5753862"/>
                </a:lnTo>
                <a:lnTo>
                  <a:pt x="4367495" y="5934227"/>
                </a:lnTo>
                <a:lnTo>
                  <a:pt x="4385480" y="6100191"/>
                </a:lnTo>
                <a:lnTo>
                  <a:pt x="4402457" y="6252438"/>
                </a:lnTo>
                <a:lnTo>
                  <a:pt x="4418594" y="6387541"/>
                </a:lnTo>
                <a:lnTo>
                  <a:pt x="4433890" y="6509613"/>
                </a:lnTo>
                <a:lnTo>
                  <a:pt x="4446665" y="6612483"/>
                </a:lnTo>
                <a:lnTo>
                  <a:pt x="4458767" y="6698894"/>
                </a:lnTo>
                <a:lnTo>
                  <a:pt x="4476081" y="6817538"/>
                </a:lnTo>
                <a:lnTo>
                  <a:pt x="4481964" y="6858000"/>
                </a:lnTo>
                <a:lnTo>
                  <a:pt x="3577807" y="6858000"/>
                </a:lnTo>
                <a:lnTo>
                  <a:pt x="0" y="6858000"/>
                </a:lnTo>
                <a:close/>
              </a:path>
            </a:pathLst>
          </a:custGeom>
        </p:spPr>
      </p:pic>
      <p:sp>
        <p:nvSpPr>
          <p:cNvPr id="74" name="Rectangle 73">
            <a:extLst>
              <a:ext uri="{FF2B5EF4-FFF2-40B4-BE49-F238E27FC236}">
                <a16:creationId xmlns:a16="http://schemas.microsoft.com/office/drawing/2014/main" id="{60817A52-B891-4228-A61E-0C0A57632D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3" name="2022_10_15_21_27_18">
            <a:hlinkClick r:id="" action="ppaction://media"/>
            <a:extLst>
              <a:ext uri="{FF2B5EF4-FFF2-40B4-BE49-F238E27FC236}">
                <a16:creationId xmlns:a16="http://schemas.microsoft.com/office/drawing/2014/main" id="{76F072C7-7B0E-E04F-D4FC-21B0B2E351D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302875" y="1712403"/>
            <a:ext cx="730250" cy="730250"/>
          </a:xfrm>
          <a:prstGeom prst="rect">
            <a:avLst/>
          </a:prstGeom>
        </p:spPr>
      </p:pic>
    </p:spTree>
    <p:extLst>
      <p:ext uri="{BB962C8B-B14F-4D97-AF65-F5344CB8AC3E}">
        <p14:creationId xmlns:p14="http://schemas.microsoft.com/office/powerpoint/2010/main" val="283831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 fill="hold"/>
                                        <p:tgtEl>
                                          <p:spTgt spid="3"/>
                                        </p:tgtEl>
                                      </p:cBhvr>
                                    </p:cmd>
                                  </p:childTnLst>
                                </p:cTn>
                              </p:par>
                            </p:childTnLst>
                          </p:cTn>
                        </p:par>
                      </p:childTnLst>
                    </p:cTn>
                  </p:par>
                </p:childTnLst>
              </p:cTn>
              <p:nextCondLst>
                <p:cond evt="onClick" delay="0">
                  <p:tgtEl>
                    <p:spTgt spid="3"/>
                  </p:tgtEl>
                </p:cond>
              </p:nextCondLst>
            </p:seq>
            <p:audio>
              <p:cMediaNode>
                <p:cTn id="13" fill="hold" display="0">
                  <p:stCondLst>
                    <p:cond delay="indefinite"/>
                  </p:stCondLst>
                  <p:endCondLst>
                    <p:cond evt="onStopAudio" delay="0">
                      <p:tgtEl>
                        <p:sldTgt/>
                      </p:tgtEl>
                    </p:cond>
                  </p:endCondLst>
                </p:cTn>
                <p:tgtEl>
                  <p:spTgt spid="3"/>
                </p:tgtEl>
              </p:cMediaNode>
            </p:audio>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787B81-C7DF-412B-A405-EF4454012D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group of children standing in front of a chalkboard&#10;&#10;Description automatically generated">
            <a:extLst>
              <a:ext uri="{FF2B5EF4-FFF2-40B4-BE49-F238E27FC236}">
                <a16:creationId xmlns:a16="http://schemas.microsoft.com/office/drawing/2014/main" id="{06FFC31D-5075-5B9C-DA25-40405FE0C2DB}"/>
              </a:ext>
            </a:extLst>
          </p:cNvPr>
          <p:cNvPicPr>
            <a:picLocks noChangeAspect="1"/>
          </p:cNvPicPr>
          <p:nvPr/>
        </p:nvPicPr>
        <p:blipFill rotWithShape="1">
          <a:blip r:embed="rId4">
            <a:alphaModFix amt="35000"/>
            <a:extLst>
              <a:ext uri="{837473B0-CC2E-450A-ABE3-18F120FF3D39}">
                <a1611:picAttrSrcUrl xmlns:a1611="http://schemas.microsoft.com/office/drawing/2016/11/main" r:id="rId5"/>
              </a:ext>
            </a:extLst>
          </a:blip>
          <a:srcRect t="9281" b="10932"/>
          <a:stretch/>
        </p:blipFill>
        <p:spPr>
          <a:xfrm>
            <a:off x="20" y="-1"/>
            <a:ext cx="12191980" cy="6858000"/>
          </a:xfrm>
          <a:prstGeom prst="rect">
            <a:avLst/>
          </a:prstGeom>
        </p:spPr>
      </p:pic>
      <p:sp>
        <p:nvSpPr>
          <p:cNvPr id="2" name="Title 1">
            <a:extLst>
              <a:ext uri="{FF2B5EF4-FFF2-40B4-BE49-F238E27FC236}">
                <a16:creationId xmlns:a16="http://schemas.microsoft.com/office/drawing/2014/main" id="{CF17BE71-1FAE-2227-238A-4CE667F62A86}"/>
              </a:ext>
            </a:extLst>
          </p:cNvPr>
          <p:cNvSpPr>
            <a:spLocks noGrp="1"/>
          </p:cNvSpPr>
          <p:nvPr>
            <p:ph type="title"/>
          </p:nvPr>
        </p:nvSpPr>
        <p:spPr>
          <a:xfrm>
            <a:off x="646111" y="452718"/>
            <a:ext cx="9404723" cy="1400530"/>
          </a:xfrm>
        </p:spPr>
        <p:txBody>
          <a:bodyPr>
            <a:normAutofit/>
          </a:bodyPr>
          <a:lstStyle/>
          <a:p>
            <a:pPr algn="ctr"/>
            <a:r>
              <a:rPr lang="en-US">
                <a:latin typeface="Times New Roman"/>
                <a:cs typeface="Times New Roman"/>
              </a:rPr>
              <a:t>School</a:t>
            </a:r>
            <a:endParaRPr lang="en-US"/>
          </a:p>
        </p:txBody>
      </p:sp>
      <p:sp>
        <p:nvSpPr>
          <p:cNvPr id="3" name="Content Placeholder 2">
            <a:extLst>
              <a:ext uri="{FF2B5EF4-FFF2-40B4-BE49-F238E27FC236}">
                <a16:creationId xmlns:a16="http://schemas.microsoft.com/office/drawing/2014/main" id="{44E213E5-233E-0267-F25C-E4D825F5E178}"/>
              </a:ext>
            </a:extLst>
          </p:cNvPr>
          <p:cNvSpPr>
            <a:spLocks noGrp="1"/>
          </p:cNvSpPr>
          <p:nvPr>
            <p:ph idx="1"/>
          </p:nvPr>
        </p:nvSpPr>
        <p:spPr>
          <a:xfrm>
            <a:off x="1103312" y="2052918"/>
            <a:ext cx="8946541" cy="4195481"/>
          </a:xfrm>
        </p:spPr>
        <p:txBody>
          <a:bodyPr vert="horz" lIns="91440" tIns="45720" rIns="91440" bIns="45720" rtlCol="0" anchor="t">
            <a:noAutofit/>
          </a:bodyPr>
          <a:lstStyle/>
          <a:p>
            <a:pPr>
              <a:buFont typeface="Wingdings" charset="2"/>
              <a:buChar char="q"/>
            </a:pPr>
            <a:r>
              <a:rPr lang="en-US" sz="2800">
                <a:latin typeface="Times New Roman"/>
                <a:cs typeface="Times New Roman"/>
              </a:rPr>
              <a:t>School is believed to be the second socialization agent that we encounter.</a:t>
            </a:r>
          </a:p>
          <a:p>
            <a:pPr>
              <a:buClr>
                <a:srgbClr val="8AD0D6"/>
              </a:buClr>
              <a:buFont typeface="Wingdings" charset="2"/>
              <a:buChar char="q"/>
            </a:pPr>
            <a:r>
              <a:rPr lang="en-US" sz="2800">
                <a:latin typeface="Times New Roman"/>
                <a:cs typeface="Times New Roman"/>
              </a:rPr>
              <a:t>School prepares a child's mind to become more open of the world.</a:t>
            </a:r>
          </a:p>
          <a:p>
            <a:pPr>
              <a:buClr>
                <a:srgbClr val="8AD0D6"/>
              </a:buClr>
              <a:buFont typeface="Wingdings" charset="2"/>
              <a:buChar char="q"/>
            </a:pPr>
            <a:r>
              <a:rPr lang="en-US" sz="2800">
                <a:latin typeface="Times New Roman"/>
                <a:cs typeface="Times New Roman"/>
              </a:rPr>
              <a:t>School teaches us about diversity</a:t>
            </a:r>
          </a:p>
          <a:p>
            <a:pPr>
              <a:buClr>
                <a:srgbClr val="8AD0D6"/>
              </a:buClr>
              <a:buFont typeface="Wingdings" charset="2"/>
              <a:buChar char="q"/>
            </a:pPr>
            <a:r>
              <a:rPr lang="en-US" sz="2800">
                <a:latin typeface="Times New Roman"/>
                <a:cs typeface="Times New Roman"/>
              </a:rPr>
              <a:t>School will prepare us to be socially acceptable for a workplace environment.</a:t>
            </a:r>
          </a:p>
          <a:p>
            <a:pPr>
              <a:buClr>
                <a:srgbClr val="8AD0D6"/>
              </a:buClr>
              <a:buFont typeface="Wingdings" charset="2"/>
              <a:buChar char="q"/>
            </a:pPr>
            <a:r>
              <a:rPr lang="en-US" sz="2800">
                <a:latin typeface="Times New Roman"/>
                <a:cs typeface="Times New Roman"/>
              </a:rPr>
              <a:t>School will help create social skills needed in the workplace.</a:t>
            </a:r>
          </a:p>
        </p:txBody>
      </p:sp>
      <p:sp>
        <p:nvSpPr>
          <p:cNvPr id="5" name="TextBox 4">
            <a:extLst>
              <a:ext uri="{FF2B5EF4-FFF2-40B4-BE49-F238E27FC236}">
                <a16:creationId xmlns:a16="http://schemas.microsoft.com/office/drawing/2014/main" id="{D2F9B5E9-CD74-1827-72C1-C18D00B9B80F}"/>
              </a:ext>
            </a:extLst>
          </p:cNvPr>
          <p:cNvSpPr txBox="1"/>
          <p:nvPr/>
        </p:nvSpPr>
        <p:spPr>
          <a:xfrm>
            <a:off x="9298259" y="6657944"/>
            <a:ext cx="2893741"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5">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a:extLst>
                    <a:ext uri="{A12FA001-AC4F-418D-AE19-62706E023703}">
                      <ahyp:hlinkClr xmlns:ahyp="http://schemas.microsoft.com/office/drawing/2018/hyperlinkcolor" val="tx"/>
                    </a:ext>
                  </a:extLst>
                </a:hlinkClick>
              </a:rPr>
              <a:t>CC BY-NC-ND</a:t>
            </a:r>
            <a:r>
              <a:rPr lang="en-US" sz="700">
                <a:solidFill>
                  <a:srgbClr val="FFFFFF"/>
                </a:solidFill>
              </a:rPr>
              <a:t>.</a:t>
            </a:r>
          </a:p>
        </p:txBody>
      </p:sp>
      <p:pic>
        <p:nvPicPr>
          <p:cNvPr id="6" name="2022_10_15_21_28_16">
            <a:hlinkClick r:id="" action="ppaction://media"/>
            <a:extLst>
              <a:ext uri="{FF2B5EF4-FFF2-40B4-BE49-F238E27FC236}">
                <a16:creationId xmlns:a16="http://schemas.microsoft.com/office/drawing/2014/main" id="{B56DA44D-D282-0A55-9ACE-B7BE82D9215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060007" y="979158"/>
            <a:ext cx="730250" cy="730250"/>
          </a:xfrm>
          <a:prstGeom prst="rect">
            <a:avLst/>
          </a:prstGeom>
        </p:spPr>
      </p:pic>
    </p:spTree>
    <p:extLst>
      <p:ext uri="{BB962C8B-B14F-4D97-AF65-F5344CB8AC3E}">
        <p14:creationId xmlns:p14="http://schemas.microsoft.com/office/powerpoint/2010/main" val="9045734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9">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3" name="Picture 11">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4" name="Oval 13">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5" name="Picture 15">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6" name="Picture 17">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7" name="Rectangle 19">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38" name="Rectangle 21">
            <a:extLst>
              <a:ext uri="{FF2B5EF4-FFF2-40B4-BE49-F238E27FC236}">
                <a16:creationId xmlns:a16="http://schemas.microsoft.com/office/drawing/2014/main" id="{29787B81-C7DF-412B-A405-EF4454012D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map&#10;&#10;Description automatically generated">
            <a:extLst>
              <a:ext uri="{FF2B5EF4-FFF2-40B4-BE49-F238E27FC236}">
                <a16:creationId xmlns:a16="http://schemas.microsoft.com/office/drawing/2014/main" id="{7E5E8CEA-31D9-EEC8-E4AE-87E1FD531D36}"/>
              </a:ext>
            </a:extLst>
          </p:cNvPr>
          <p:cNvPicPr>
            <a:picLocks noChangeAspect="1"/>
          </p:cNvPicPr>
          <p:nvPr/>
        </p:nvPicPr>
        <p:blipFill rotWithShape="1">
          <a:blip r:embed="rId8">
            <a:alphaModFix amt="35000"/>
            <a:extLst>
              <a:ext uri="{837473B0-CC2E-450A-ABE3-18F120FF3D39}">
                <a1611:picAttrSrcUrl xmlns:a1611="http://schemas.microsoft.com/office/drawing/2016/11/main" r:id="rId9"/>
              </a:ext>
            </a:extLst>
          </a:blip>
          <a:srcRect t="8790" b="23845"/>
          <a:stretch/>
        </p:blipFill>
        <p:spPr>
          <a:xfrm>
            <a:off x="20" y="-1"/>
            <a:ext cx="12191980" cy="6858000"/>
          </a:xfrm>
          <a:prstGeom prst="rect">
            <a:avLst/>
          </a:prstGeom>
          <a:effectLst>
            <a:outerShdw blurRad="50800" dist="38100" dir="5400000" algn="t" rotWithShape="0">
              <a:prstClr val="black">
                <a:alpha val="43000"/>
              </a:prstClr>
            </a:outerShdw>
          </a:effectLst>
        </p:spPr>
      </p:pic>
      <p:pic>
        <p:nvPicPr>
          <p:cNvPr id="24" name="Picture 9">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5" name="Picture 11">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6" name="Oval 13">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7" name="Picture 15">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8" name="Picture 17">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9" name="Rectangle 19">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49346BA-D819-AF3A-E0B2-A05D67064A8B}"/>
              </a:ext>
            </a:extLst>
          </p:cNvPr>
          <p:cNvSpPr>
            <a:spLocks noGrp="1"/>
          </p:cNvSpPr>
          <p:nvPr>
            <p:ph type="title" idx="4294967295"/>
          </p:nvPr>
        </p:nvSpPr>
        <p:spPr>
          <a:xfrm>
            <a:off x="646111" y="452718"/>
            <a:ext cx="9404723" cy="1400530"/>
          </a:xfrm>
        </p:spPr>
        <p:txBody>
          <a:bodyPr vert="horz" lIns="91440" tIns="45720" rIns="91440" bIns="45720" rtlCol="0" anchor="t">
            <a:normAutofit/>
          </a:bodyPr>
          <a:lstStyle/>
          <a:p>
            <a:r>
              <a:rPr lang="en-US"/>
              <a:t>MEDIA</a:t>
            </a:r>
          </a:p>
        </p:txBody>
      </p:sp>
      <p:sp>
        <p:nvSpPr>
          <p:cNvPr id="30" name="Rectangle 21">
            <a:extLst>
              <a:ext uri="{FF2B5EF4-FFF2-40B4-BE49-F238E27FC236}">
                <a16:creationId xmlns:a16="http://schemas.microsoft.com/office/drawing/2014/main" id="{AA047838-7F9E-43CF-A116-26E7AAA8F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5C956B4F-6E09-3D72-8559-EFF9C073A255}"/>
              </a:ext>
            </a:extLst>
          </p:cNvPr>
          <p:cNvSpPr>
            <a:spLocks noGrp="1"/>
          </p:cNvSpPr>
          <p:nvPr>
            <p:ph idx="4294967295"/>
          </p:nvPr>
        </p:nvSpPr>
        <p:spPr>
          <a:xfrm>
            <a:off x="887652" y="1592843"/>
            <a:ext cx="9133447" cy="4655556"/>
          </a:xfrm>
        </p:spPr>
        <p:txBody>
          <a:bodyPr vert="horz" lIns="91440" tIns="45720" rIns="91440" bIns="45720" rtlCol="0" anchor="t">
            <a:noAutofit/>
          </a:bodyPr>
          <a:lstStyle/>
          <a:p>
            <a:r>
              <a:rPr lang="en-US" sz="2800">
                <a:latin typeface="Times New Roman"/>
                <a:cs typeface="Times New Roman"/>
              </a:rPr>
              <a:t>The media plays an important role in the workplace.</a:t>
            </a:r>
          </a:p>
          <a:p>
            <a:r>
              <a:rPr lang="en-US" sz="2800">
                <a:latin typeface="Times New Roman"/>
                <a:cs typeface="Times New Roman"/>
              </a:rPr>
              <a:t>You can receive and deliver information to anyone anywhere by using media.</a:t>
            </a:r>
          </a:p>
          <a:p>
            <a:r>
              <a:rPr lang="en-US" sz="2800">
                <a:latin typeface="Times New Roman"/>
                <a:cs typeface="Times New Roman"/>
              </a:rPr>
              <a:t>In the workplace, we use media as a form of communication</a:t>
            </a:r>
          </a:p>
          <a:p>
            <a:r>
              <a:rPr lang="en-US" sz="2800">
                <a:latin typeface="Times New Roman"/>
                <a:cs typeface="Times New Roman"/>
              </a:rPr>
              <a:t>We can effectively communicate with employers and clients.</a:t>
            </a:r>
          </a:p>
          <a:p>
            <a:r>
              <a:rPr lang="en-US" sz="2800">
                <a:latin typeface="Times New Roman"/>
                <a:cs typeface="Times New Roman"/>
              </a:rPr>
              <a:t>Media can influence our thoughts and beliefs</a:t>
            </a:r>
          </a:p>
          <a:p>
            <a:r>
              <a:rPr lang="en-US" sz="2800">
                <a:latin typeface="Times New Roman"/>
                <a:cs typeface="Times New Roman"/>
              </a:rPr>
              <a:t>Media can assist with marketing and promoting our organization</a:t>
            </a:r>
          </a:p>
        </p:txBody>
      </p:sp>
      <p:sp>
        <p:nvSpPr>
          <p:cNvPr id="5" name="TextBox 4">
            <a:extLst>
              <a:ext uri="{FF2B5EF4-FFF2-40B4-BE49-F238E27FC236}">
                <a16:creationId xmlns:a16="http://schemas.microsoft.com/office/drawing/2014/main" id="{E9DF18DC-35B0-9A68-2A04-37F537D6CB1B}"/>
              </a:ext>
            </a:extLst>
          </p:cNvPr>
          <p:cNvSpPr txBox="1"/>
          <p:nvPr/>
        </p:nvSpPr>
        <p:spPr>
          <a:xfrm>
            <a:off x="8983983" y="6048343"/>
            <a:ext cx="2560316"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9">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0">
                  <a:extLst>
                    <a:ext uri="{A12FA001-AC4F-418D-AE19-62706E023703}">
                      <ahyp:hlinkClr xmlns:ahyp="http://schemas.microsoft.com/office/drawing/2018/hyperlinkcolor" val="tx"/>
                    </a:ext>
                  </a:extLst>
                </a:hlinkClick>
              </a:rPr>
              <a:t>CC BY</a:t>
            </a:r>
            <a:r>
              <a:rPr lang="en-US" sz="700">
                <a:solidFill>
                  <a:srgbClr val="FFFFFF"/>
                </a:solidFill>
              </a:rPr>
              <a:t>.</a:t>
            </a:r>
          </a:p>
        </p:txBody>
      </p:sp>
      <p:pic>
        <p:nvPicPr>
          <p:cNvPr id="6" name="2022_10_15_21_29_09">
            <a:hlinkClick r:id="" action="ppaction://media"/>
            <a:extLst>
              <a:ext uri="{FF2B5EF4-FFF2-40B4-BE49-F238E27FC236}">
                <a16:creationId xmlns:a16="http://schemas.microsoft.com/office/drawing/2014/main" id="{D9FEB7CF-F620-A609-73AB-0209F8E273BF}"/>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0087215" y="4027158"/>
            <a:ext cx="730250" cy="730250"/>
          </a:xfrm>
          <a:prstGeom prst="rect">
            <a:avLst/>
          </a:prstGeom>
        </p:spPr>
      </p:pic>
    </p:spTree>
    <p:extLst>
      <p:ext uri="{BB962C8B-B14F-4D97-AF65-F5344CB8AC3E}">
        <p14:creationId xmlns:p14="http://schemas.microsoft.com/office/powerpoint/2010/main" val="39241604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D95D4-CFCB-30A3-3B50-B6F1AB94BCEA}"/>
              </a:ext>
            </a:extLst>
          </p:cNvPr>
          <p:cNvSpPr>
            <a:spLocks noGrp="1"/>
          </p:cNvSpPr>
          <p:nvPr>
            <p:ph type="title"/>
          </p:nvPr>
        </p:nvSpPr>
        <p:spPr/>
        <p:txBody>
          <a:bodyPr/>
          <a:lstStyle/>
          <a:p>
            <a:r>
              <a:rPr lang="en-US" sz="4000">
                <a:latin typeface="Times New Roman"/>
                <a:cs typeface="Times New Roman"/>
              </a:rPr>
              <a:t>Peer Groups</a:t>
            </a:r>
          </a:p>
        </p:txBody>
      </p:sp>
      <p:sp>
        <p:nvSpPr>
          <p:cNvPr id="3" name="Content Placeholder 2">
            <a:extLst>
              <a:ext uri="{FF2B5EF4-FFF2-40B4-BE49-F238E27FC236}">
                <a16:creationId xmlns:a16="http://schemas.microsoft.com/office/drawing/2014/main" id="{59C5AD34-988E-EB91-7405-51A206F6F480}"/>
              </a:ext>
            </a:extLst>
          </p:cNvPr>
          <p:cNvSpPr>
            <a:spLocks noGrp="1"/>
          </p:cNvSpPr>
          <p:nvPr>
            <p:ph idx="1"/>
          </p:nvPr>
        </p:nvSpPr>
        <p:spPr/>
        <p:txBody>
          <a:bodyPr vert="horz" lIns="91440" tIns="45720" rIns="91440" bIns="45720" rtlCol="0" anchor="ctr">
            <a:noAutofit/>
          </a:bodyPr>
          <a:lstStyle/>
          <a:p>
            <a:pPr>
              <a:buFont typeface="Wingdings" charset="2"/>
              <a:buChar char="§"/>
            </a:pPr>
            <a:r>
              <a:rPr lang="en-US" sz="2800">
                <a:latin typeface="Times New Roman"/>
                <a:cs typeface="Times New Roman"/>
              </a:rPr>
              <a:t>Peers play an important role in our social life – positive and negative ways</a:t>
            </a:r>
          </a:p>
          <a:p>
            <a:pPr>
              <a:buClr>
                <a:srgbClr val="8AD0D6"/>
              </a:buClr>
              <a:buFont typeface="Wingdings" charset="2"/>
              <a:buChar char="§"/>
            </a:pPr>
            <a:r>
              <a:rPr lang="en-US" sz="2800">
                <a:latin typeface="Times New Roman"/>
                <a:cs typeface="Times New Roman"/>
              </a:rPr>
              <a:t>Peers will help develop your social life</a:t>
            </a:r>
          </a:p>
          <a:p>
            <a:pPr>
              <a:buClr>
                <a:srgbClr val="8AD0D6"/>
              </a:buClr>
              <a:buFont typeface="Wingdings" charset="2"/>
              <a:buChar char="§"/>
            </a:pPr>
            <a:r>
              <a:rPr lang="en-US" sz="2800">
                <a:latin typeface="Times New Roman"/>
                <a:cs typeface="Times New Roman"/>
              </a:rPr>
              <a:t>You can socialize with positive or negative influences</a:t>
            </a:r>
          </a:p>
          <a:p>
            <a:pPr>
              <a:buClr>
                <a:srgbClr val="8AD0D6"/>
              </a:buClr>
              <a:buFont typeface="Wingdings" charset="2"/>
              <a:buChar char="§"/>
            </a:pPr>
            <a:r>
              <a:rPr lang="en-US" sz="2800">
                <a:latin typeface="Times New Roman"/>
                <a:cs typeface="Times New Roman"/>
              </a:rPr>
              <a:t>Peer groups allows us to socialize with people of our own age and beliefs</a:t>
            </a:r>
          </a:p>
          <a:p>
            <a:pPr>
              <a:buClr>
                <a:srgbClr val="8AD0D6"/>
              </a:buClr>
              <a:buFont typeface="Wingdings" charset="2"/>
              <a:buChar char="§"/>
            </a:pPr>
            <a:r>
              <a:rPr lang="en-US" sz="2800">
                <a:latin typeface="Times New Roman"/>
                <a:cs typeface="Times New Roman"/>
              </a:rPr>
              <a:t>Your peer group may change in a diverse work environment</a:t>
            </a:r>
          </a:p>
        </p:txBody>
      </p:sp>
      <p:sp>
        <p:nvSpPr>
          <p:cNvPr id="4" name="Text Placeholder 3">
            <a:extLst>
              <a:ext uri="{FF2B5EF4-FFF2-40B4-BE49-F238E27FC236}">
                <a16:creationId xmlns:a16="http://schemas.microsoft.com/office/drawing/2014/main" id="{D055267B-A084-660D-44DA-7565FB2C65D8}"/>
              </a:ext>
            </a:extLst>
          </p:cNvPr>
          <p:cNvSpPr>
            <a:spLocks noGrp="1"/>
          </p:cNvSpPr>
          <p:nvPr>
            <p:ph type="body" sz="half" idx="2"/>
          </p:nvPr>
        </p:nvSpPr>
        <p:spPr/>
        <p:txBody>
          <a:bodyPr/>
          <a:lstStyle/>
          <a:p>
            <a:endParaRPr lang="en-US"/>
          </a:p>
        </p:txBody>
      </p:sp>
      <p:pic>
        <p:nvPicPr>
          <p:cNvPr id="5" name="Picture 5" descr="A picture containing clipart&#10;&#10;Description automatically generated">
            <a:extLst>
              <a:ext uri="{FF2B5EF4-FFF2-40B4-BE49-F238E27FC236}">
                <a16:creationId xmlns:a16="http://schemas.microsoft.com/office/drawing/2014/main" id="{997AF2CB-80C6-1B42-35FA-A5A87CA512B0}"/>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29736" y="2850312"/>
            <a:ext cx="3215735" cy="3759678"/>
          </a:xfrm>
          <a:prstGeom prst="rect">
            <a:avLst/>
          </a:prstGeom>
        </p:spPr>
      </p:pic>
      <p:sp>
        <p:nvSpPr>
          <p:cNvPr id="6" name="TextBox 5">
            <a:extLst>
              <a:ext uri="{FF2B5EF4-FFF2-40B4-BE49-F238E27FC236}">
                <a16:creationId xmlns:a16="http://schemas.microsoft.com/office/drawing/2014/main" id="{1224A8B6-4E68-503C-EE99-7B3866BBFDB0}"/>
              </a:ext>
            </a:extLst>
          </p:cNvPr>
          <p:cNvSpPr txBox="1"/>
          <p:nvPr/>
        </p:nvSpPr>
        <p:spPr>
          <a:xfrm>
            <a:off x="1145396" y="6308066"/>
            <a:ext cx="3000075" cy="619424"/>
          </a:xfrm>
          <a:prstGeom prst="rect">
            <a:avLst/>
          </a:prstGeom>
        </p:spPr>
        <p:txBody>
          <a:bodyPr>
            <a:normAutofit fontScale="85000" lnSpcReduction="10000"/>
          </a:bodyPr>
          <a:lstStyle/>
          <a:p>
            <a:r>
              <a:rPr lang="en-US">
                <a:hlinkClick r:id="rId5"/>
              </a:rPr>
              <a:t>This Photo</a:t>
            </a:r>
            <a:r>
              <a:rPr lang="en-US"/>
              <a:t> by Unknown author is licensed under </a:t>
            </a:r>
            <a:r>
              <a:rPr lang="en-US">
                <a:hlinkClick r:id="rId6"/>
              </a:rPr>
              <a:t>CC BY</a:t>
            </a:r>
            <a:r>
              <a:rPr lang="en-US"/>
              <a:t>.</a:t>
            </a:r>
          </a:p>
        </p:txBody>
      </p:sp>
      <p:pic>
        <p:nvPicPr>
          <p:cNvPr id="7" name="2022_10_15_21_30_16">
            <a:hlinkClick r:id="" action="ppaction://media"/>
            <a:extLst>
              <a:ext uri="{FF2B5EF4-FFF2-40B4-BE49-F238E27FC236}">
                <a16:creationId xmlns:a16="http://schemas.microsoft.com/office/drawing/2014/main" id="{6219B2F1-2BBE-4914-63B3-118D7DD274C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972196" y="3739611"/>
            <a:ext cx="730250" cy="730250"/>
          </a:xfrm>
          <a:prstGeom prst="rect">
            <a:avLst/>
          </a:prstGeom>
        </p:spPr>
      </p:pic>
    </p:spTree>
    <p:extLst>
      <p:ext uri="{BB962C8B-B14F-4D97-AF65-F5344CB8AC3E}">
        <p14:creationId xmlns:p14="http://schemas.microsoft.com/office/powerpoint/2010/main" val="25840648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nextCondLst>
                <p:cond evt="onClick" delay="0">
                  <p:tgtEl>
                    <p:spTgt spid="7"/>
                  </p:tgtEl>
                </p:cond>
              </p:nextCondLst>
            </p:seq>
            <p:audio>
              <p:cMediaNode>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5" name="Picture 27">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7" name="Picture 29">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9" name="Oval 31">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7" name="Picture 33">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8" name="Picture 35">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9" name="Rectangle 37">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0" name="Rectangle 39">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94E7F2-FA3B-F042-3F10-6CDA87804442}"/>
              </a:ext>
            </a:extLst>
          </p:cNvPr>
          <p:cNvSpPr>
            <a:spLocks noGrp="1"/>
          </p:cNvSpPr>
          <p:nvPr>
            <p:ph type="title" idx="4294967295"/>
          </p:nvPr>
        </p:nvSpPr>
        <p:spPr>
          <a:xfrm>
            <a:off x="648930" y="629266"/>
            <a:ext cx="6188190" cy="1622321"/>
          </a:xfrm>
        </p:spPr>
        <p:txBody>
          <a:bodyPr vert="horz" lIns="91440" tIns="45720" rIns="91440" bIns="45720" rtlCol="0" anchor="t">
            <a:normAutofit/>
          </a:bodyPr>
          <a:lstStyle/>
          <a:p>
            <a:r>
              <a:rPr lang="en-US">
                <a:solidFill>
                  <a:srgbClr val="EBEBEB"/>
                </a:solidFill>
              </a:rPr>
              <a:t>The Workplace</a:t>
            </a:r>
          </a:p>
        </p:txBody>
      </p:sp>
      <p:sp>
        <p:nvSpPr>
          <p:cNvPr id="3" name="Text Placeholder 2">
            <a:extLst>
              <a:ext uri="{FF2B5EF4-FFF2-40B4-BE49-F238E27FC236}">
                <a16:creationId xmlns:a16="http://schemas.microsoft.com/office/drawing/2014/main" id="{0753E7CB-577C-A86C-3205-C5DC90CA94D7}"/>
              </a:ext>
            </a:extLst>
          </p:cNvPr>
          <p:cNvSpPr>
            <a:spLocks noGrp="1"/>
          </p:cNvSpPr>
          <p:nvPr>
            <p:ph type="body" sz="half" idx="4294967295"/>
          </p:nvPr>
        </p:nvSpPr>
        <p:spPr>
          <a:xfrm>
            <a:off x="648930" y="2438400"/>
            <a:ext cx="6188189" cy="3785419"/>
          </a:xfrm>
        </p:spPr>
        <p:txBody>
          <a:bodyPr vert="horz" lIns="91440" tIns="45720" rIns="91440" bIns="45720" rtlCol="0" anchor="t">
            <a:noAutofit/>
          </a:bodyPr>
          <a:lstStyle/>
          <a:p>
            <a:pPr marL="285750" indent="-285750"/>
            <a:r>
              <a:rPr lang="en-US">
                <a:solidFill>
                  <a:srgbClr val="FFFFFF"/>
                </a:solidFill>
              </a:rPr>
              <a:t>The workplace environment creates a diverse space </a:t>
            </a:r>
          </a:p>
          <a:p>
            <a:pPr marL="285750" indent="-285750"/>
            <a:r>
              <a:rPr lang="en-US">
                <a:solidFill>
                  <a:srgbClr val="FFFFFF"/>
                </a:solidFill>
              </a:rPr>
              <a:t>We are subjected to socially interact with others that may be different than us</a:t>
            </a:r>
          </a:p>
          <a:p>
            <a:pPr marL="285750" indent="-285750"/>
            <a:r>
              <a:rPr lang="en-US">
                <a:solidFill>
                  <a:srgbClr val="FFFFFF"/>
                </a:solidFill>
              </a:rPr>
              <a:t>The more diverse the atmosphere is in the work environment, the more likely you are to interact with others</a:t>
            </a:r>
          </a:p>
          <a:p>
            <a:pPr marL="285750" indent="-285750"/>
            <a:r>
              <a:rPr lang="en-US">
                <a:solidFill>
                  <a:srgbClr val="FFFFFF"/>
                </a:solidFill>
              </a:rPr>
              <a:t>As an adult, we will likely socialize more with the people we work with.</a:t>
            </a:r>
          </a:p>
          <a:p>
            <a:pPr marL="285750" indent="-285750"/>
            <a:endParaRPr lang="en-US">
              <a:solidFill>
                <a:srgbClr val="FFFFFF"/>
              </a:solidFill>
            </a:endParaRPr>
          </a:p>
        </p:txBody>
      </p:sp>
      <p:sp>
        <p:nvSpPr>
          <p:cNvPr id="5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4" name="Picture 4">
            <a:extLst>
              <a:ext uri="{FF2B5EF4-FFF2-40B4-BE49-F238E27FC236}">
                <a16:creationId xmlns:a16="http://schemas.microsoft.com/office/drawing/2014/main" id="{782A14F4-57DC-68E6-0A29-F4FFFC9DE709}"/>
              </a:ext>
            </a:extLst>
          </p:cNvPr>
          <p:cNvPicPr>
            <a:picLocks noChangeAspect="1"/>
          </p:cNvPicPr>
          <p:nvPr/>
        </p:nvPicPr>
        <p:blipFill rotWithShape="1">
          <a:blip r:embed="rId9">
            <a:extLst>
              <a:ext uri="{837473B0-CC2E-450A-ABE3-18F120FF3D39}">
                <a1611:picAttrSrcUrl xmlns:a1611="http://schemas.microsoft.com/office/drawing/2016/11/main" r:id="rId10"/>
              </a:ext>
            </a:extLst>
          </a:blip>
          <a:srcRect l="27406" r="29714" b="1"/>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
        <p:nvSpPr>
          <p:cNvPr id="5" name="TextBox 4">
            <a:extLst>
              <a:ext uri="{FF2B5EF4-FFF2-40B4-BE49-F238E27FC236}">
                <a16:creationId xmlns:a16="http://schemas.microsoft.com/office/drawing/2014/main" id="{8CE8AAE7-28A0-156B-44FD-39BDCF30BA08}"/>
              </a:ext>
            </a:extLst>
          </p:cNvPr>
          <p:cNvSpPr txBox="1"/>
          <p:nvPr/>
        </p:nvSpPr>
        <p:spPr>
          <a:xfrm>
            <a:off x="9320701" y="6657945"/>
            <a:ext cx="2871299"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10">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1">
                  <a:extLst>
                    <a:ext uri="{A12FA001-AC4F-418D-AE19-62706E023703}">
                      <ahyp:hlinkClr xmlns:ahyp="http://schemas.microsoft.com/office/drawing/2018/hyperlinkcolor" val="tx"/>
                    </a:ext>
                  </a:extLst>
                </a:hlinkClick>
              </a:rPr>
              <a:t>CC BY-SA-NC</a:t>
            </a:r>
            <a:r>
              <a:rPr lang="en-US" sz="700">
                <a:solidFill>
                  <a:srgbClr val="FFFFFF"/>
                </a:solidFill>
              </a:rPr>
              <a:t>.</a:t>
            </a:r>
          </a:p>
        </p:txBody>
      </p:sp>
      <p:pic>
        <p:nvPicPr>
          <p:cNvPr id="6" name="2022_10_15_21_31_07">
            <a:hlinkClick r:id="" action="ppaction://media"/>
            <a:extLst>
              <a:ext uri="{FF2B5EF4-FFF2-40B4-BE49-F238E27FC236}">
                <a16:creationId xmlns:a16="http://schemas.microsoft.com/office/drawing/2014/main" id="{D730BFD2-76DC-7CBF-B427-64E9500D80BE}"/>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5730875" y="1309837"/>
            <a:ext cx="730250" cy="730250"/>
          </a:xfrm>
          <a:prstGeom prst="rect">
            <a:avLst/>
          </a:prstGeom>
        </p:spPr>
      </p:pic>
    </p:spTree>
    <p:extLst>
      <p:ext uri="{BB962C8B-B14F-4D97-AF65-F5344CB8AC3E}">
        <p14:creationId xmlns:p14="http://schemas.microsoft.com/office/powerpoint/2010/main" val="32981201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4AAD3FD-83A5-4B89-9F8F-01B887086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BCD3EE-95DF-F57B-7425-4D6E5BBB71B4}"/>
              </a:ext>
            </a:extLst>
          </p:cNvPr>
          <p:cNvSpPr>
            <a:spLocks noGrp="1"/>
          </p:cNvSpPr>
          <p:nvPr>
            <p:ph type="title"/>
          </p:nvPr>
        </p:nvSpPr>
        <p:spPr>
          <a:xfrm>
            <a:off x="648931" y="629266"/>
            <a:ext cx="4166510" cy="1622321"/>
          </a:xfrm>
        </p:spPr>
        <p:txBody>
          <a:bodyPr>
            <a:normAutofit/>
          </a:bodyPr>
          <a:lstStyle/>
          <a:p>
            <a:r>
              <a:rPr lang="en-US" b="1">
                <a:solidFill>
                  <a:srgbClr val="EBEBEB"/>
                </a:solidFill>
                <a:latin typeface="Times New Roman"/>
                <a:cs typeface="Times New Roman"/>
              </a:rPr>
              <a:t>Religion</a:t>
            </a:r>
          </a:p>
        </p:txBody>
      </p:sp>
      <p:sp>
        <p:nvSpPr>
          <p:cNvPr id="29" name="Freeform 31">
            <a:extLst>
              <a:ext uri="{FF2B5EF4-FFF2-40B4-BE49-F238E27FC236}">
                <a16:creationId xmlns:a16="http://schemas.microsoft.com/office/drawing/2014/main" id="{61752F1D-FC0F-4103-9584-630E643CC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31" name="Freeform: Shape 30">
            <a:extLst>
              <a:ext uri="{FF2B5EF4-FFF2-40B4-BE49-F238E27FC236}">
                <a16:creationId xmlns:a16="http://schemas.microsoft.com/office/drawing/2014/main" id="{70151CB7-E7DE-4917-B831-01DF9CE01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4" name="Picture 4" descr="A picture containing diagram&#10;&#10;Description automatically generated">
            <a:extLst>
              <a:ext uri="{FF2B5EF4-FFF2-40B4-BE49-F238E27FC236}">
                <a16:creationId xmlns:a16="http://schemas.microsoft.com/office/drawing/2014/main" id="{EB29FAB3-AB19-03FA-8180-15A09A0B5AF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093992" y="704054"/>
            <a:ext cx="5449889" cy="5449889"/>
          </a:xfrm>
          <a:prstGeom prst="rect">
            <a:avLst/>
          </a:prstGeom>
          <a:effectLst/>
        </p:spPr>
      </p:pic>
      <p:sp>
        <p:nvSpPr>
          <p:cNvPr id="33" name="Rectangle 32">
            <a:extLst>
              <a:ext uri="{FF2B5EF4-FFF2-40B4-BE49-F238E27FC236}">
                <a16:creationId xmlns:a16="http://schemas.microsoft.com/office/drawing/2014/main" id="{A92A1116-1C84-41DF-B803-1F7B0883E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4" name="Content Placeholder 23">
            <a:extLst>
              <a:ext uri="{FF2B5EF4-FFF2-40B4-BE49-F238E27FC236}">
                <a16:creationId xmlns:a16="http://schemas.microsoft.com/office/drawing/2014/main" id="{E22B042E-7E38-7A0E-09CF-5471998918E2}"/>
              </a:ext>
            </a:extLst>
          </p:cNvPr>
          <p:cNvSpPr>
            <a:spLocks noGrp="1"/>
          </p:cNvSpPr>
          <p:nvPr>
            <p:ph idx="1"/>
          </p:nvPr>
        </p:nvSpPr>
        <p:spPr>
          <a:xfrm>
            <a:off x="648931" y="2438400"/>
            <a:ext cx="4166509" cy="3785419"/>
          </a:xfrm>
        </p:spPr>
        <p:txBody>
          <a:bodyPr vert="horz" lIns="91440" tIns="45720" rIns="91440" bIns="45720" rtlCol="0" anchor="t">
            <a:normAutofit fontScale="92500" lnSpcReduction="10000"/>
          </a:bodyPr>
          <a:lstStyle/>
          <a:p>
            <a:r>
              <a:rPr lang="en-US" sz="2800">
                <a:solidFill>
                  <a:srgbClr val="EBEBEB"/>
                </a:solidFill>
                <a:latin typeface="Times New Roman"/>
                <a:cs typeface="Times New Roman"/>
              </a:rPr>
              <a:t>Religion plays an important role in the workplace</a:t>
            </a:r>
          </a:p>
          <a:p>
            <a:pPr>
              <a:buClr>
                <a:srgbClr val="F7F7F7"/>
              </a:buClr>
            </a:pPr>
            <a:r>
              <a:rPr lang="en-US" sz="2800">
                <a:solidFill>
                  <a:srgbClr val="EBEBEB"/>
                </a:solidFill>
                <a:latin typeface="Times New Roman"/>
                <a:cs typeface="Times New Roman"/>
              </a:rPr>
              <a:t>We learn about people's beliefs even if they are unlike our own</a:t>
            </a:r>
          </a:p>
          <a:p>
            <a:pPr>
              <a:buClr>
                <a:srgbClr val="F7F7F7"/>
              </a:buClr>
            </a:pPr>
            <a:r>
              <a:rPr lang="en-US" sz="2800">
                <a:solidFill>
                  <a:srgbClr val="EBEBEB"/>
                </a:solidFill>
                <a:latin typeface="Times New Roman"/>
                <a:cs typeface="Times New Roman"/>
              </a:rPr>
              <a:t>Religion allows us to come together with people of similar beliefs</a:t>
            </a:r>
          </a:p>
        </p:txBody>
      </p:sp>
      <p:sp>
        <p:nvSpPr>
          <p:cNvPr id="5" name="TextBox 4">
            <a:extLst>
              <a:ext uri="{FF2B5EF4-FFF2-40B4-BE49-F238E27FC236}">
                <a16:creationId xmlns:a16="http://schemas.microsoft.com/office/drawing/2014/main" id="{7FBA2233-0CCB-73B7-8549-57302478AD8B}"/>
              </a:ext>
            </a:extLst>
          </p:cNvPr>
          <p:cNvSpPr txBox="1"/>
          <p:nvPr/>
        </p:nvSpPr>
        <p:spPr>
          <a:xfrm>
            <a:off x="8650140" y="5953888"/>
            <a:ext cx="2893741"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5">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a:extLst>
                    <a:ext uri="{A12FA001-AC4F-418D-AE19-62706E023703}">
                      <ahyp:hlinkClr xmlns:ahyp="http://schemas.microsoft.com/office/drawing/2018/hyperlinkcolor" val="tx"/>
                    </a:ext>
                  </a:extLst>
                </a:hlinkClick>
              </a:rPr>
              <a:t>CC BY-NC-ND</a:t>
            </a:r>
            <a:r>
              <a:rPr lang="en-US" sz="700">
                <a:solidFill>
                  <a:srgbClr val="FFFFFF"/>
                </a:solidFill>
              </a:rPr>
              <a:t>.</a:t>
            </a:r>
          </a:p>
        </p:txBody>
      </p:sp>
      <p:pic>
        <p:nvPicPr>
          <p:cNvPr id="7" name="project">
            <a:hlinkClick r:id="" action="ppaction://media"/>
            <a:extLst>
              <a:ext uri="{FF2B5EF4-FFF2-40B4-BE49-F238E27FC236}">
                <a16:creationId xmlns:a16="http://schemas.microsoft.com/office/drawing/2014/main" id="{80382064-DA11-27BD-FD3D-9DA311B5C28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30875" y="3063875"/>
            <a:ext cx="730250" cy="730250"/>
          </a:xfrm>
          <a:prstGeom prst="rect">
            <a:avLst/>
          </a:prstGeom>
        </p:spPr>
      </p:pic>
    </p:spTree>
    <p:extLst>
      <p:ext uri="{BB962C8B-B14F-4D97-AF65-F5344CB8AC3E}">
        <p14:creationId xmlns:p14="http://schemas.microsoft.com/office/powerpoint/2010/main" val="6438479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nextCondLst>
                <p:cond evt="onClick" delay="0">
                  <p:tgtEl>
                    <p:spTgt spid="7"/>
                  </p:tgtEl>
                </p:cond>
              </p:nextCondLst>
            </p:seq>
            <p:audio>
              <p:cMediaNode>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3" name="Rectangle 9">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E0046825-854D-1093-3A39-AF4C75BA1F3D}"/>
              </a:ext>
            </a:extLst>
          </p:cNvPr>
          <p:cNvSpPr>
            <a:spLocks noGrp="1"/>
          </p:cNvSpPr>
          <p:nvPr>
            <p:ph type="title"/>
          </p:nvPr>
        </p:nvSpPr>
        <p:spPr>
          <a:xfrm>
            <a:off x="648930" y="629266"/>
            <a:ext cx="6188190" cy="1622321"/>
          </a:xfrm>
        </p:spPr>
        <p:txBody>
          <a:bodyPr>
            <a:normAutofit/>
          </a:bodyPr>
          <a:lstStyle/>
          <a:p>
            <a:r>
              <a:rPr lang="en-US">
                <a:solidFill>
                  <a:srgbClr val="EBEBEB"/>
                </a:solidFill>
              </a:rPr>
              <a:t>Deviance</a:t>
            </a:r>
          </a:p>
        </p:txBody>
      </p:sp>
      <p:sp useBgFill="1">
        <p:nvSpPr>
          <p:cNvPr id="16" name="Freeform: Shape 15">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a:extLst>
              <a:ext uri="{FF2B5EF4-FFF2-40B4-BE49-F238E27FC236}">
                <a16:creationId xmlns:a16="http://schemas.microsoft.com/office/drawing/2014/main" id="{51EA3460-8414-8264-4A87-B2AF7BE0710E}"/>
              </a:ext>
            </a:extLst>
          </p:cNvPr>
          <p:cNvSpPr>
            <a:spLocks noGrp="1"/>
          </p:cNvSpPr>
          <p:nvPr>
            <p:ph idx="1"/>
          </p:nvPr>
        </p:nvSpPr>
        <p:spPr>
          <a:xfrm>
            <a:off x="648930" y="2438400"/>
            <a:ext cx="6188189" cy="3785419"/>
          </a:xfrm>
        </p:spPr>
        <p:txBody>
          <a:bodyPr vert="horz" lIns="91440" tIns="45720" rIns="91440" bIns="45720" rtlCol="0" anchor="t">
            <a:noAutofit/>
          </a:bodyPr>
          <a:lstStyle/>
          <a:p>
            <a:r>
              <a:rPr lang="en-US" sz="2800">
                <a:solidFill>
                  <a:srgbClr val="FFFFFF"/>
                </a:solidFill>
                <a:latin typeface="Times New Roman"/>
                <a:cs typeface="Times New Roman"/>
              </a:rPr>
              <a:t>Violation of "social norms"</a:t>
            </a:r>
          </a:p>
          <a:p>
            <a:pPr>
              <a:buClr>
                <a:srgbClr val="8AD0D6"/>
              </a:buClr>
            </a:pPr>
            <a:r>
              <a:rPr lang="en-US" sz="2800">
                <a:solidFill>
                  <a:srgbClr val="FFFFFF"/>
                </a:solidFill>
                <a:latin typeface="Times New Roman"/>
                <a:cs typeface="Times New Roman"/>
              </a:rPr>
              <a:t>Not conforming to what is socially acceptable as a norm</a:t>
            </a:r>
          </a:p>
          <a:p>
            <a:pPr>
              <a:buClr>
                <a:srgbClr val="8AD0D6"/>
              </a:buClr>
            </a:pPr>
            <a:r>
              <a:rPr lang="en-US" sz="2800">
                <a:solidFill>
                  <a:srgbClr val="FFFFFF"/>
                </a:solidFill>
                <a:latin typeface="Times New Roman"/>
                <a:cs typeface="Times New Roman"/>
              </a:rPr>
              <a:t>Deviance in the workplace can be caused by stress and lack of leadership</a:t>
            </a:r>
          </a:p>
          <a:p>
            <a:pPr>
              <a:buClr>
                <a:srgbClr val="8AD0D6"/>
              </a:buClr>
            </a:pPr>
            <a:r>
              <a:rPr lang="en-US" sz="2800">
                <a:solidFill>
                  <a:srgbClr val="FFFFFF"/>
                </a:solidFill>
                <a:latin typeface="Times New Roman"/>
                <a:cs typeface="Times New Roman"/>
              </a:rPr>
              <a:t>Deviance is looked at in a negative way</a:t>
            </a:r>
          </a:p>
          <a:p>
            <a:pPr>
              <a:buClr>
                <a:srgbClr val="8AD0D6"/>
              </a:buClr>
            </a:pPr>
            <a:r>
              <a:rPr lang="en-US" sz="2800">
                <a:solidFill>
                  <a:srgbClr val="FFFFFF"/>
                </a:solidFill>
                <a:latin typeface="Times New Roman"/>
                <a:cs typeface="Times New Roman"/>
              </a:rPr>
              <a:t>Deviance can result in disciplinary action</a:t>
            </a:r>
          </a:p>
          <a:p>
            <a:pPr>
              <a:buClr>
                <a:srgbClr val="8AD0D6"/>
              </a:buClr>
            </a:pPr>
            <a:endParaRPr lang="en-US">
              <a:solidFill>
                <a:srgbClr val="FFFFFF"/>
              </a:solidFill>
              <a:latin typeface="Times New Roman"/>
              <a:cs typeface="Times New Roman"/>
            </a:endParaRPr>
          </a:p>
        </p:txBody>
      </p:sp>
      <p:sp>
        <p:nvSpPr>
          <p:cNvPr id="24"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4" name="Picture 4">
            <a:extLst>
              <a:ext uri="{FF2B5EF4-FFF2-40B4-BE49-F238E27FC236}">
                <a16:creationId xmlns:a16="http://schemas.microsoft.com/office/drawing/2014/main" id="{8B1D8E0F-147F-6758-4AD2-EEA8504C66A8}"/>
              </a:ext>
            </a:extLst>
          </p:cNvPr>
          <p:cNvPicPr>
            <a:picLocks noChangeAspect="1"/>
          </p:cNvPicPr>
          <p:nvPr/>
        </p:nvPicPr>
        <p:blipFill rotWithShape="1">
          <a:blip r:embed="rId5">
            <a:extLst>
              <a:ext uri="{837473B0-CC2E-450A-ABE3-18F120FF3D39}">
                <a1611:picAttrSrcUrl xmlns:a1611="http://schemas.microsoft.com/office/drawing/2016/11/main" r:id="rId6"/>
              </a:ext>
            </a:extLst>
          </a:blip>
          <a:srcRect l="12400" r="34458" b="1"/>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a:effectLst/>
        </p:spPr>
      </p:pic>
      <p:sp>
        <p:nvSpPr>
          <p:cNvPr id="5" name="TextBox 4">
            <a:extLst>
              <a:ext uri="{FF2B5EF4-FFF2-40B4-BE49-F238E27FC236}">
                <a16:creationId xmlns:a16="http://schemas.microsoft.com/office/drawing/2014/main" id="{04910650-6E5D-C298-14D5-418C35C3C1EA}"/>
              </a:ext>
            </a:extLst>
          </p:cNvPr>
          <p:cNvSpPr txBox="1"/>
          <p:nvPr/>
        </p:nvSpPr>
        <p:spPr>
          <a:xfrm>
            <a:off x="9320701" y="6657945"/>
            <a:ext cx="2871299"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6">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a:extLst>
                    <a:ext uri="{A12FA001-AC4F-418D-AE19-62706E023703}">
                      <ahyp:hlinkClr xmlns:ahyp="http://schemas.microsoft.com/office/drawing/2018/hyperlinkcolor" val="tx"/>
                    </a:ext>
                  </a:extLst>
                </a:hlinkClick>
              </a:rPr>
              <a:t>CC BY-SA-NC</a:t>
            </a:r>
            <a:r>
              <a:rPr lang="en-US" sz="700">
                <a:solidFill>
                  <a:srgbClr val="FFFFFF"/>
                </a:solidFill>
              </a:rPr>
              <a:t>.</a:t>
            </a:r>
          </a:p>
        </p:txBody>
      </p:sp>
      <p:pic>
        <p:nvPicPr>
          <p:cNvPr id="6" name="2022_10_15_21_33_00">
            <a:hlinkClick r:id="" action="ppaction://media"/>
            <a:extLst>
              <a:ext uri="{FF2B5EF4-FFF2-40B4-BE49-F238E27FC236}">
                <a16:creationId xmlns:a16="http://schemas.microsoft.com/office/drawing/2014/main" id="{3BA4CEF4-5930-846B-9E5B-839A8E462EA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040762" y="1094177"/>
            <a:ext cx="730250" cy="730250"/>
          </a:xfrm>
          <a:prstGeom prst="rect">
            <a:avLst/>
          </a:prstGeom>
        </p:spPr>
      </p:pic>
    </p:spTree>
    <p:extLst>
      <p:ext uri="{BB962C8B-B14F-4D97-AF65-F5344CB8AC3E}">
        <p14:creationId xmlns:p14="http://schemas.microsoft.com/office/powerpoint/2010/main" val="39504979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787B81-C7DF-412B-A405-EF4454012D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Text&#10;&#10;Description automatically generated">
            <a:extLst>
              <a:ext uri="{FF2B5EF4-FFF2-40B4-BE49-F238E27FC236}">
                <a16:creationId xmlns:a16="http://schemas.microsoft.com/office/drawing/2014/main" id="{41FFFD95-98A7-3369-AF73-BCF7763B13D3}"/>
              </a:ext>
            </a:extLst>
          </p:cNvPr>
          <p:cNvPicPr>
            <a:picLocks noChangeAspect="1"/>
          </p:cNvPicPr>
          <p:nvPr/>
        </p:nvPicPr>
        <p:blipFill rotWithShape="1">
          <a:blip r:embed="rId4">
            <a:alphaModFix amt="35000"/>
            <a:extLst>
              <a:ext uri="{837473B0-CC2E-450A-ABE3-18F120FF3D39}">
                <a1611:picAttrSrcUrl xmlns:a1611="http://schemas.microsoft.com/office/drawing/2016/11/main" r:id="rId5"/>
              </a:ext>
            </a:extLst>
          </a:blip>
          <a:srcRect t="10881" b="4849"/>
          <a:stretch/>
        </p:blipFill>
        <p:spPr>
          <a:xfrm>
            <a:off x="20" y="-1"/>
            <a:ext cx="12191980" cy="6858000"/>
          </a:xfrm>
          <a:prstGeom prst="rect">
            <a:avLst/>
          </a:prstGeom>
        </p:spPr>
      </p:pic>
      <p:sp>
        <p:nvSpPr>
          <p:cNvPr id="2" name="Title 1">
            <a:extLst>
              <a:ext uri="{FF2B5EF4-FFF2-40B4-BE49-F238E27FC236}">
                <a16:creationId xmlns:a16="http://schemas.microsoft.com/office/drawing/2014/main" id="{D4FD3A75-9237-450F-93AF-13B151E58736}"/>
              </a:ext>
            </a:extLst>
          </p:cNvPr>
          <p:cNvSpPr>
            <a:spLocks noGrp="1"/>
          </p:cNvSpPr>
          <p:nvPr>
            <p:ph type="title"/>
          </p:nvPr>
        </p:nvSpPr>
        <p:spPr>
          <a:xfrm>
            <a:off x="646111" y="452718"/>
            <a:ext cx="9404723" cy="1400530"/>
          </a:xfrm>
        </p:spPr>
        <p:txBody>
          <a:bodyPr>
            <a:normAutofit/>
          </a:bodyPr>
          <a:lstStyle/>
          <a:p>
            <a:r>
              <a:rPr lang="en-US"/>
              <a:t>Social Inequalities</a:t>
            </a:r>
          </a:p>
        </p:txBody>
      </p:sp>
      <p:sp>
        <p:nvSpPr>
          <p:cNvPr id="3" name="Content Placeholder 2">
            <a:extLst>
              <a:ext uri="{FF2B5EF4-FFF2-40B4-BE49-F238E27FC236}">
                <a16:creationId xmlns:a16="http://schemas.microsoft.com/office/drawing/2014/main" id="{38795032-7C4D-566E-451D-E8C94ACD4882}"/>
              </a:ext>
            </a:extLst>
          </p:cNvPr>
          <p:cNvSpPr>
            <a:spLocks noGrp="1"/>
          </p:cNvSpPr>
          <p:nvPr>
            <p:ph idx="1"/>
          </p:nvPr>
        </p:nvSpPr>
        <p:spPr>
          <a:xfrm>
            <a:off x="1103312" y="2052918"/>
            <a:ext cx="8946541" cy="4195481"/>
          </a:xfrm>
        </p:spPr>
        <p:txBody>
          <a:bodyPr vert="horz" lIns="91440" tIns="45720" rIns="91440" bIns="45720" rtlCol="0" anchor="t">
            <a:noAutofit/>
          </a:bodyPr>
          <a:lstStyle/>
          <a:p>
            <a:r>
              <a:rPr lang="en-US" sz="2800">
                <a:latin typeface="Times New Roman"/>
                <a:cs typeface="Times New Roman"/>
              </a:rPr>
              <a:t>Social factors and social change equals social inequalities</a:t>
            </a:r>
          </a:p>
          <a:p>
            <a:pPr>
              <a:buClr>
                <a:srgbClr val="8AD0D6"/>
              </a:buClr>
            </a:pPr>
            <a:r>
              <a:rPr lang="en-US" sz="2800">
                <a:latin typeface="Times New Roman"/>
                <a:cs typeface="Times New Roman"/>
              </a:rPr>
              <a:t>Some issues related to social inequalities are:</a:t>
            </a:r>
          </a:p>
          <a:p>
            <a:pPr lvl="4">
              <a:buClr>
                <a:srgbClr val="8AD0D6"/>
              </a:buClr>
            </a:pPr>
            <a:r>
              <a:rPr lang="en-US" sz="2800">
                <a:latin typeface="Times New Roman"/>
                <a:cs typeface="Times New Roman"/>
              </a:rPr>
              <a:t>Racial discrimination</a:t>
            </a:r>
          </a:p>
          <a:p>
            <a:pPr lvl="4">
              <a:buClr>
                <a:srgbClr val="8AD0D6"/>
              </a:buClr>
            </a:pPr>
            <a:r>
              <a:rPr lang="en-US" sz="2800">
                <a:latin typeface="Times New Roman"/>
                <a:cs typeface="Times New Roman"/>
              </a:rPr>
              <a:t>Gender discrimination</a:t>
            </a:r>
          </a:p>
          <a:p>
            <a:pPr lvl="4">
              <a:buClr>
                <a:srgbClr val="8AD0D6"/>
              </a:buClr>
            </a:pPr>
            <a:r>
              <a:rPr lang="en-US" sz="2800">
                <a:latin typeface="Times New Roman"/>
                <a:cs typeface="Times New Roman"/>
              </a:rPr>
              <a:t>Age</a:t>
            </a:r>
          </a:p>
          <a:p>
            <a:pPr lvl="4">
              <a:buClr>
                <a:srgbClr val="8AD0D6"/>
              </a:buClr>
            </a:pPr>
            <a:r>
              <a:rPr lang="en-US" sz="2800">
                <a:latin typeface="Times New Roman"/>
                <a:cs typeface="Times New Roman"/>
              </a:rPr>
              <a:t>Ethnicity</a:t>
            </a:r>
          </a:p>
          <a:p>
            <a:pPr lvl="4">
              <a:buClr>
                <a:srgbClr val="8AD0D6"/>
              </a:buClr>
            </a:pPr>
            <a:r>
              <a:rPr lang="en-US" sz="2800">
                <a:latin typeface="Times New Roman"/>
                <a:cs typeface="Times New Roman"/>
              </a:rPr>
              <a:t>Education</a:t>
            </a:r>
          </a:p>
          <a:p>
            <a:pPr lvl="4">
              <a:buClr>
                <a:srgbClr val="8AD0D6"/>
              </a:buClr>
            </a:pPr>
            <a:r>
              <a:rPr lang="en-US" sz="2800">
                <a:latin typeface="Times New Roman"/>
                <a:cs typeface="Times New Roman"/>
              </a:rPr>
              <a:t>Social Class</a:t>
            </a:r>
          </a:p>
          <a:p>
            <a:pPr marL="1828800" lvl="4" indent="0">
              <a:buClr>
                <a:srgbClr val="8AD0D6"/>
              </a:buClr>
              <a:buNone/>
            </a:pPr>
            <a:endParaRPr lang="en-US"/>
          </a:p>
        </p:txBody>
      </p:sp>
      <p:sp>
        <p:nvSpPr>
          <p:cNvPr id="5" name="TextBox 4">
            <a:extLst>
              <a:ext uri="{FF2B5EF4-FFF2-40B4-BE49-F238E27FC236}">
                <a16:creationId xmlns:a16="http://schemas.microsoft.com/office/drawing/2014/main" id="{66A370D9-17AB-887A-7AAF-B655B1FE0E07}"/>
              </a:ext>
            </a:extLst>
          </p:cNvPr>
          <p:cNvSpPr txBox="1"/>
          <p:nvPr/>
        </p:nvSpPr>
        <p:spPr>
          <a:xfrm>
            <a:off x="9298259" y="6657944"/>
            <a:ext cx="2893741"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5">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a:extLst>
                    <a:ext uri="{A12FA001-AC4F-418D-AE19-62706E023703}">
                      <ahyp:hlinkClr xmlns:ahyp="http://schemas.microsoft.com/office/drawing/2018/hyperlinkcolor" val="tx"/>
                    </a:ext>
                  </a:extLst>
                </a:hlinkClick>
              </a:rPr>
              <a:t>CC BY-NC-ND</a:t>
            </a:r>
            <a:r>
              <a:rPr lang="en-US" sz="700">
                <a:solidFill>
                  <a:srgbClr val="FFFFFF"/>
                </a:solidFill>
              </a:rPr>
              <a:t>.</a:t>
            </a:r>
          </a:p>
        </p:txBody>
      </p:sp>
      <p:pic>
        <p:nvPicPr>
          <p:cNvPr id="6" name="2022_10_15_21_33_58">
            <a:hlinkClick r:id="" action="ppaction://media"/>
            <a:extLst>
              <a:ext uri="{FF2B5EF4-FFF2-40B4-BE49-F238E27FC236}">
                <a16:creationId xmlns:a16="http://schemas.microsoft.com/office/drawing/2014/main" id="{7704DDD7-72F3-6944-2C38-ECCE2163585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290045" y="3423309"/>
            <a:ext cx="730250" cy="730250"/>
          </a:xfrm>
          <a:prstGeom prst="rect">
            <a:avLst/>
          </a:prstGeom>
        </p:spPr>
      </p:pic>
    </p:spTree>
    <p:extLst>
      <p:ext uri="{BB962C8B-B14F-4D97-AF65-F5344CB8AC3E}">
        <p14:creationId xmlns:p14="http://schemas.microsoft.com/office/powerpoint/2010/main" val="17757583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EB941-B2FC-0C29-2646-A1B493014C4F}"/>
              </a:ext>
            </a:extLst>
          </p:cNvPr>
          <p:cNvSpPr>
            <a:spLocks noGrp="1"/>
          </p:cNvSpPr>
          <p:nvPr>
            <p:ph type="title"/>
          </p:nvPr>
        </p:nvSpPr>
        <p:spPr>
          <a:xfrm>
            <a:off x="648930" y="629266"/>
            <a:ext cx="9252154" cy="1223983"/>
          </a:xfrm>
        </p:spPr>
        <p:txBody>
          <a:bodyPr>
            <a:normAutofit/>
          </a:bodyPr>
          <a:lstStyle/>
          <a:p>
            <a:r>
              <a:rPr lang="en-US"/>
              <a:t>Conclusion</a:t>
            </a:r>
          </a:p>
        </p:txBody>
      </p:sp>
      <p:pic>
        <p:nvPicPr>
          <p:cNvPr id="4" name="Picture 5" descr="A picture containing text&#10;&#10;Description automatically generated">
            <a:extLst>
              <a:ext uri="{FF2B5EF4-FFF2-40B4-BE49-F238E27FC236}">
                <a16:creationId xmlns:a16="http://schemas.microsoft.com/office/drawing/2014/main" id="{F700409A-5066-9728-AC97-2966C79CE4D5}"/>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703760" y="2052213"/>
            <a:ext cx="5317937" cy="4196185"/>
          </a:xfrm>
          <a:prstGeom prst="rect">
            <a:avLst/>
          </a:prstGeom>
          <a:effectLst>
            <a:outerShdw blurRad="50800" dist="38100" dir="5400000" algn="t" rotWithShape="0">
              <a:prstClr val="black">
                <a:alpha val="43000"/>
              </a:prstClr>
            </a:outerShdw>
          </a:effectLst>
        </p:spPr>
      </p:pic>
      <p:sp>
        <p:nvSpPr>
          <p:cNvPr id="25" name="Content Placeholder 2">
            <a:extLst>
              <a:ext uri="{FF2B5EF4-FFF2-40B4-BE49-F238E27FC236}">
                <a16:creationId xmlns:a16="http://schemas.microsoft.com/office/drawing/2014/main" id="{B2018B5F-0CE2-9FE7-D713-8D802E1DAC04}"/>
              </a:ext>
            </a:extLst>
          </p:cNvPr>
          <p:cNvSpPr>
            <a:spLocks noGrp="1"/>
          </p:cNvSpPr>
          <p:nvPr>
            <p:ph idx="1"/>
          </p:nvPr>
        </p:nvSpPr>
        <p:spPr>
          <a:xfrm>
            <a:off x="6575729" y="2052214"/>
            <a:ext cx="4415293" cy="4196185"/>
          </a:xfrm>
        </p:spPr>
        <p:txBody>
          <a:bodyPr vert="horz" lIns="91440" tIns="45720" rIns="91440" bIns="45720" rtlCol="0" anchor="t">
            <a:normAutofit/>
          </a:bodyPr>
          <a:lstStyle/>
          <a:p>
            <a:r>
              <a:rPr lang="en-US" sz="2800">
                <a:latin typeface="Times New Roman"/>
                <a:cs typeface="Times New Roman"/>
              </a:rPr>
              <a:t>Socialization is a life-long process of an individual or group learning what the expected norms are through social interactions. There are many factors that teach us socializing skills.</a:t>
            </a:r>
          </a:p>
        </p:txBody>
      </p:sp>
      <p:sp>
        <p:nvSpPr>
          <p:cNvPr id="6" name="TextBox 5">
            <a:extLst>
              <a:ext uri="{FF2B5EF4-FFF2-40B4-BE49-F238E27FC236}">
                <a16:creationId xmlns:a16="http://schemas.microsoft.com/office/drawing/2014/main" id="{1ACF8AD3-B3DA-FE56-8E4C-6E13B25C7D46}"/>
              </a:ext>
            </a:extLst>
          </p:cNvPr>
          <p:cNvSpPr txBox="1"/>
          <p:nvPr/>
        </p:nvSpPr>
        <p:spPr>
          <a:xfrm>
            <a:off x="3150398" y="6048343"/>
            <a:ext cx="2871299"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6">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a:extLst>
                    <a:ext uri="{A12FA001-AC4F-418D-AE19-62706E023703}">
                      <ahyp:hlinkClr xmlns:ahyp="http://schemas.microsoft.com/office/drawing/2018/hyperlinkcolor" val="tx"/>
                    </a:ext>
                  </a:extLst>
                </a:hlinkClick>
              </a:rPr>
              <a:t>CC BY-SA-NC</a:t>
            </a:r>
            <a:r>
              <a:rPr lang="en-US" sz="700">
                <a:solidFill>
                  <a:srgbClr val="FFFFFF"/>
                </a:solidFill>
              </a:rPr>
              <a:t>.</a:t>
            </a:r>
          </a:p>
        </p:txBody>
      </p:sp>
      <p:pic>
        <p:nvPicPr>
          <p:cNvPr id="3" name="2022_10_15_21_34_49">
            <a:hlinkClick r:id="" action="ppaction://media"/>
            <a:extLst>
              <a:ext uri="{FF2B5EF4-FFF2-40B4-BE49-F238E27FC236}">
                <a16:creationId xmlns:a16="http://schemas.microsoft.com/office/drawing/2014/main" id="{9DAAEE8E-5C33-9F73-0532-DAE57989B86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814045" y="5421762"/>
            <a:ext cx="730250" cy="730250"/>
          </a:xfrm>
          <a:prstGeom prst="rect">
            <a:avLst/>
          </a:prstGeom>
        </p:spPr>
      </p:pic>
    </p:spTree>
    <p:extLst>
      <p:ext uri="{BB962C8B-B14F-4D97-AF65-F5344CB8AC3E}">
        <p14:creationId xmlns:p14="http://schemas.microsoft.com/office/powerpoint/2010/main" val="14252551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879B6-3B9B-1C9E-F298-0B84865E22C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7ACFAAD3-4550-FB97-4138-76383A507D81}"/>
              </a:ext>
            </a:extLst>
          </p:cNvPr>
          <p:cNvSpPr>
            <a:spLocks noGrp="1"/>
          </p:cNvSpPr>
          <p:nvPr>
            <p:ph idx="1"/>
          </p:nvPr>
        </p:nvSpPr>
        <p:spPr/>
        <p:txBody>
          <a:bodyPr vert="horz" lIns="91440" tIns="45720" rIns="91440" bIns="45720" rtlCol="0" anchor="t">
            <a:normAutofit/>
          </a:bodyPr>
          <a:lstStyle/>
          <a:p>
            <a:r>
              <a:rPr lang="en-US" dirty="0">
                <a:ea typeface="+mj-lt"/>
                <a:cs typeface="+mj-lt"/>
                <a:hlinkClick r:id="rId2"/>
              </a:rPr>
              <a:t>https://psych.la.psu.edu/research/social-inequality#:~:text=Social%20inequality%20refers%20to%20differential,and%20other%20important%20social%20markers</a:t>
            </a:r>
            <a:r>
              <a:rPr lang="en-US" dirty="0">
                <a:ea typeface="+mj-lt"/>
                <a:cs typeface="+mj-lt"/>
              </a:rPr>
              <a:t>.</a:t>
            </a:r>
            <a:endParaRPr lang="en-US">
              <a:ea typeface="+mj-lt"/>
              <a:cs typeface="+mj-lt"/>
            </a:endParaRPr>
          </a:p>
          <a:p>
            <a:pPr>
              <a:buClr>
                <a:srgbClr val="8AD0D6"/>
              </a:buClr>
            </a:pPr>
            <a:r>
              <a:rPr lang="en-US" dirty="0">
                <a:ea typeface="+mj-lt"/>
                <a:cs typeface="+mj-lt"/>
              </a:rPr>
              <a:t>population. (2013). In K. Bell (Ed.), </a:t>
            </a:r>
            <a:r>
              <a:rPr lang="en-US" i="1" dirty="0">
                <a:ea typeface="+mj-lt"/>
                <a:cs typeface="+mj-lt"/>
              </a:rPr>
              <a:t>Open education sociology dictionary</a:t>
            </a:r>
            <a:r>
              <a:rPr lang="en-US" dirty="0">
                <a:ea typeface="+mj-lt"/>
                <a:cs typeface="+mj-lt"/>
              </a:rPr>
              <a:t>. </a:t>
            </a:r>
            <a:r>
              <a:rPr lang="en-US" dirty="0">
                <a:ea typeface="+mj-lt"/>
                <a:cs typeface="+mj-lt"/>
                <a:hlinkClick r:id="rId3"/>
              </a:rPr>
              <a:t>https://sociologydictionary.org/population/</a:t>
            </a:r>
            <a:r>
              <a:rPr lang="en-US" dirty="0">
                <a:ea typeface="+mj-lt"/>
                <a:cs typeface="+mj-lt"/>
              </a:rPr>
              <a:t> </a:t>
            </a:r>
            <a:br>
              <a:rPr lang="en-US" dirty="0">
                <a:ea typeface="+mj-lt"/>
                <a:cs typeface="+mj-lt"/>
              </a:rPr>
            </a:br>
            <a:endParaRPr lang="en-US" dirty="0"/>
          </a:p>
          <a:p>
            <a:pPr>
              <a:buClr>
                <a:srgbClr val="8AD0D6"/>
              </a:buClr>
            </a:pPr>
            <a:r>
              <a:rPr lang="en-US" dirty="0">
                <a:ea typeface="+mj-lt"/>
                <a:cs typeface="+mj-lt"/>
              </a:rPr>
              <a:t>religion. (2013). In K. Bell (Ed.), </a:t>
            </a:r>
            <a:r>
              <a:rPr lang="en-US" i="1" dirty="0">
                <a:ea typeface="+mj-lt"/>
                <a:cs typeface="+mj-lt"/>
              </a:rPr>
              <a:t>Open education sociology dictionary</a:t>
            </a:r>
            <a:r>
              <a:rPr lang="en-US" dirty="0">
                <a:ea typeface="+mj-lt"/>
                <a:cs typeface="+mj-lt"/>
              </a:rPr>
              <a:t>. </a:t>
            </a:r>
            <a:r>
              <a:rPr lang="en-US" dirty="0">
                <a:ea typeface="+mj-lt"/>
                <a:cs typeface="+mj-lt"/>
                <a:hlinkClick r:id="rId4"/>
              </a:rPr>
              <a:t>https://sociologydictionary.org/religion/</a:t>
            </a:r>
            <a:r>
              <a:rPr lang="en-US" dirty="0">
                <a:ea typeface="+mj-lt"/>
                <a:cs typeface="+mj-lt"/>
              </a:rPr>
              <a:t> </a:t>
            </a:r>
            <a:endParaRPr lang="en-US" dirty="0"/>
          </a:p>
          <a:p>
            <a:pPr marL="0" indent="0">
              <a:buClr>
                <a:srgbClr val="8AD0D6"/>
              </a:buClr>
              <a:buNone/>
            </a:pPr>
            <a:endParaRPr lang="en-US" dirty="0"/>
          </a:p>
        </p:txBody>
      </p:sp>
    </p:spTree>
    <p:extLst>
      <p:ext uri="{BB962C8B-B14F-4D97-AF65-F5344CB8AC3E}">
        <p14:creationId xmlns:p14="http://schemas.microsoft.com/office/powerpoint/2010/main" val="26636234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12</Slides>
  <Notes>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Ion</vt:lpstr>
      <vt:lpstr>Portfolio Project </vt:lpstr>
      <vt:lpstr>What is Sociology &amp; why is it important?</vt:lpstr>
      <vt:lpstr>  Families are the first and most important agent that we encounter.  Family teaches us what is socially acceptable  What we learn from our parents and siblings usually sets the standard of the norms and values.  Our organization is like a family! We build and grow together! </vt:lpstr>
      <vt:lpstr>School</vt:lpstr>
      <vt:lpstr>MEDIA</vt:lpstr>
      <vt:lpstr>Peer Groups</vt:lpstr>
      <vt:lpstr>The Workplace</vt:lpstr>
      <vt:lpstr>Religion</vt:lpstr>
      <vt:lpstr>Deviance</vt:lpstr>
      <vt:lpstr>Social Inequalities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31</cp:revision>
  <dcterms:created xsi:type="dcterms:W3CDTF">2022-10-01T17:09:32Z</dcterms:created>
  <dcterms:modified xsi:type="dcterms:W3CDTF">2022-10-16T02:49:49Z</dcterms:modified>
</cp:coreProperties>
</file>