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58"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3" autoAdjust="0"/>
    <p:restoredTop sz="94660"/>
  </p:normalViewPr>
  <p:slideViewPr>
    <p:cSldViewPr snapToGrid="0">
      <p:cViewPr varScale="1">
        <p:scale>
          <a:sx n="87" d="100"/>
          <a:sy n="87" d="100"/>
        </p:scale>
        <p:origin x="6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2F55-0CC2-4AA4-1101-217F828AEF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09D861-DE72-03D5-FB8C-569C9E88A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E62BE8-696D-5280-AE24-459BE57A65ED}"/>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418B3378-1F97-17A1-415A-5F6448CD56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063DE-A9B8-0209-52AB-98AC8F8C3AA5}"/>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3180702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ABB7-4369-2A90-76AD-D66DAD1AA1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5217CC-DF08-4C2F-6193-35236E9741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3C152-1289-456B-18FC-3D6232ACF4F1}"/>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4D07185F-66D7-A971-F938-231CFB73F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CE1B9-733D-D09C-41A6-D616EE18FBFD}"/>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2108082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0BA4-809D-235D-0073-1BA1498E28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4629F8-A87A-08CC-1ABA-3F29A7B46A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9D465B-0BE8-8986-1189-574F84BCBFD3}"/>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2AD9F9BC-17C2-2A60-1420-01CC2D7F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34D30-0632-B668-0738-9A5A899F82E8}"/>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3370422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A1A9-32B9-414E-2A24-3CB56E4A8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1B22C-9A36-BD51-6147-A9928CB9AB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CAEC4E-4083-53B9-31B1-0A8CE30FC3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57021C-6B9F-B438-24AC-D9C1E137D713}"/>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6" name="Footer Placeholder 5">
            <a:extLst>
              <a:ext uri="{FF2B5EF4-FFF2-40B4-BE49-F238E27FC236}">
                <a16:creationId xmlns:a16="http://schemas.microsoft.com/office/drawing/2014/main" id="{E6D30972-ECC9-266A-8361-42698E5FB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C03BBB-CCA5-3114-7D36-9EAB8632F93C}"/>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249688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2C4D-6CF6-45D5-68E5-C073BAF0B2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0616A0-A9C8-EDF4-FEF6-564CB16546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BA1240-6C57-C31C-3AF5-3924EF601D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22707B-46CB-DBB8-5918-037ADA179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082434-088E-DB16-417B-EE8564E195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77FD7C-1DB9-3F78-1554-894C9CADA9D7}"/>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8" name="Footer Placeholder 7">
            <a:extLst>
              <a:ext uri="{FF2B5EF4-FFF2-40B4-BE49-F238E27FC236}">
                <a16:creationId xmlns:a16="http://schemas.microsoft.com/office/drawing/2014/main" id="{9E0FC65A-4FC5-DC31-114C-DDF3C9F86E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EC34CF-83CE-6604-A420-313CB6679478}"/>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1543198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97977-0E12-89E1-65D8-3FE4E3E70A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ECA5B1-178D-56E5-A307-3EEA4824B42D}"/>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4" name="Footer Placeholder 3">
            <a:extLst>
              <a:ext uri="{FF2B5EF4-FFF2-40B4-BE49-F238E27FC236}">
                <a16:creationId xmlns:a16="http://schemas.microsoft.com/office/drawing/2014/main" id="{20260A38-2A0E-095C-7FD0-3B3D84ED9B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CFE302-1B02-F312-30B1-17B20D4DE5BC}"/>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757500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AB82B7-7F73-3036-4B9F-B8AE6013D03F}"/>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3" name="Footer Placeholder 2">
            <a:extLst>
              <a:ext uri="{FF2B5EF4-FFF2-40B4-BE49-F238E27FC236}">
                <a16:creationId xmlns:a16="http://schemas.microsoft.com/office/drawing/2014/main" id="{11FBA01B-DC9E-55F9-D86F-2F937F31D3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35CFC4-B7D8-0C0E-655E-DD3C4536C5B8}"/>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2526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ECB5B-43DF-AC99-E846-7FDF5E525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F98155-2205-7840-0291-FD5EB428F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BC5DFB-108A-4C18-E50A-ACAEE18579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8C3B5-65C3-6685-C6BB-EAB88CB40D5C}"/>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6" name="Footer Placeholder 5">
            <a:extLst>
              <a:ext uri="{FF2B5EF4-FFF2-40B4-BE49-F238E27FC236}">
                <a16:creationId xmlns:a16="http://schemas.microsoft.com/office/drawing/2014/main" id="{39B18C4A-29B6-44B6-CCB6-BBDA98DB4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FE3BBC-862A-C9F8-F2A4-761714D1A79F}"/>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1929946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528D-5E6C-0E17-DB00-C646F3FEC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444ABD-5902-5654-54FE-A8ECDFEFD5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3624C9-768D-EF77-7717-7E0506FEF1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758F56-E476-939B-BFED-B7A0C586EFB1}"/>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6" name="Footer Placeholder 5">
            <a:extLst>
              <a:ext uri="{FF2B5EF4-FFF2-40B4-BE49-F238E27FC236}">
                <a16:creationId xmlns:a16="http://schemas.microsoft.com/office/drawing/2014/main" id="{42AB8E76-2E14-0966-3828-716F33EF03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06EC4-0C06-0D2A-8CD1-2005F6E04503}"/>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307522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FA6B0-39A2-E587-0134-48DBA429A8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B6EB52-E93D-7D75-52AE-0C77B25E05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51444D-7032-5C44-EF8E-D1352D72D5EA}"/>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DF8A0035-A332-C6CB-1FE9-F47F219F4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FFFBBC-B569-7020-0291-CFA6459B93B6}"/>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48869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108B04-5E02-0897-1EFC-57CF4F6112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5FEFA6-70FC-108B-A75F-781B5A5DE6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DD025-FD41-FBF3-7987-B9631021336C}"/>
              </a:ext>
            </a:extLst>
          </p:cNvPr>
          <p:cNvSpPr>
            <a:spLocks noGrp="1"/>
          </p:cNvSpPr>
          <p:nvPr>
            <p:ph type="dt" sz="half" idx="10"/>
          </p:nvPr>
        </p:nvSpPr>
        <p:spPr/>
        <p:txBody>
          <a:body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A9CC9343-3A26-F193-8187-A1987C538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E9A68-0447-20E8-9C58-706DD0D2BE60}"/>
              </a:ext>
            </a:extLst>
          </p:cNvPr>
          <p:cNvSpPr>
            <a:spLocks noGrp="1"/>
          </p:cNvSpPr>
          <p:nvPr>
            <p:ph type="sldNum" sz="quarter" idx="12"/>
          </p:nvPr>
        </p:nvSpPr>
        <p:spPr/>
        <p:txBody>
          <a:bodyPr/>
          <a:lstStyle/>
          <a:p>
            <a:fld id="{389F8B94-C20D-4135-85EC-9187972C38E2}" type="slidenum">
              <a:rPr lang="en-US" smtClean="0"/>
              <a:t>‹#›</a:t>
            </a:fld>
            <a:endParaRPr lang="en-US"/>
          </a:p>
        </p:txBody>
      </p:sp>
    </p:spTree>
    <p:extLst>
      <p:ext uri="{BB962C8B-B14F-4D97-AF65-F5344CB8AC3E}">
        <p14:creationId xmlns:p14="http://schemas.microsoft.com/office/powerpoint/2010/main" val="15945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5836D-8870-0645-0311-CB506EA5B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2CB34D-01B6-ADBC-3656-4D46157AF0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0CA4D5-15E9-883D-8D2F-A504D52BA5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05629-05F1-49E4-A291-BBA5F0F28311}" type="datetimeFigureOut">
              <a:rPr lang="en-US" smtClean="0"/>
              <a:t>6/18/2022</a:t>
            </a:fld>
            <a:endParaRPr lang="en-US"/>
          </a:p>
        </p:txBody>
      </p:sp>
      <p:sp>
        <p:nvSpPr>
          <p:cNvPr id="5" name="Footer Placeholder 4">
            <a:extLst>
              <a:ext uri="{FF2B5EF4-FFF2-40B4-BE49-F238E27FC236}">
                <a16:creationId xmlns:a16="http://schemas.microsoft.com/office/drawing/2014/main" id="{969EF472-D596-C0CB-4D40-89FFDF46A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3DF8D9-37FF-C296-B52D-283B92DA0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F8B94-C20D-4135-85EC-9187972C38E2}" type="slidenum">
              <a:rPr lang="en-US" smtClean="0"/>
              <a:t>‹#›</a:t>
            </a:fld>
            <a:endParaRPr lang="en-US"/>
          </a:p>
        </p:txBody>
      </p:sp>
    </p:spTree>
    <p:extLst>
      <p:ext uri="{BB962C8B-B14F-4D97-AF65-F5344CB8AC3E}">
        <p14:creationId xmlns:p14="http://schemas.microsoft.com/office/powerpoint/2010/main" val="3891625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obrashalomcampogrande/11743961183" TargetMode="External"/><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hyperlink" Target="https://creativecommons.org/licenses/by-nc-sa/3.0/"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policyoptions.irpp.org/2015/07/22/putting-up-a-poor-defence-for-negative-political-ads/group-of-multiethnic-diverse-people-with-different-jobs/" TargetMode="External"/><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hyperlink" Target="https://creativecommons.org/licenses/by-nd/3.0/" TargetMode="Externa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hyperlink" Target="https://transequality.org/issues/resources/understanding-non-binary-people-how-to-be-respectful-and-supportive" TargetMode="External"/><Relationship Id="rId2" Type="http://schemas.openxmlformats.org/officeDocument/2006/relationships/hyperlink" Target="https://www.glsen.org/blog/heres-why-non-binary-students-need-allies" TargetMode="External"/><Relationship Id="rId1" Type="http://schemas.openxmlformats.org/officeDocument/2006/relationships/slideLayout" Target="../slideLayouts/slideLayout4.xml"/><Relationship Id="rId4" Type="http://schemas.openxmlformats.org/officeDocument/2006/relationships/hyperlink" Target="https://lgbt.foundation/who-we-help/trans-people/non-bina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879CC815-CC02-2F47-6661-B779BB4C34D1}"/>
              </a:ext>
            </a:extLst>
          </p:cNvPr>
          <p:cNvSpPr>
            <a:spLocks noGrp="1"/>
          </p:cNvSpPr>
          <p:nvPr>
            <p:ph type="ctrTitle"/>
          </p:nvPr>
        </p:nvSpPr>
        <p:spPr>
          <a:xfrm>
            <a:off x="838199" y="1120676"/>
            <a:ext cx="7021513" cy="2308324"/>
          </a:xfrm>
        </p:spPr>
        <p:txBody>
          <a:bodyPr>
            <a:normAutofit/>
          </a:bodyPr>
          <a:lstStyle/>
          <a:p>
            <a:pPr algn="l"/>
            <a:r>
              <a:rPr lang="en-US" sz="4500" dirty="0">
                <a:solidFill>
                  <a:schemeClr val="bg1"/>
                </a:solidFill>
                <a:latin typeface="Book Antiqua" panose="02040602050305030304" pitchFamily="18" charset="0"/>
                <a:cs typeface="Times New Roman" panose="02020603050405020304" pitchFamily="18" charset="0"/>
              </a:rPr>
              <a:t>Non-Binary People: Beliefs and Pronouns</a:t>
            </a:r>
            <a:endParaRPr lang="en-US" sz="4500" dirty="0">
              <a:solidFill>
                <a:schemeClr val="bg1"/>
              </a:solidFill>
            </a:endParaRPr>
          </a:p>
        </p:txBody>
      </p:sp>
      <p:sp>
        <p:nvSpPr>
          <p:cNvPr id="3" name="Subtitle 2">
            <a:extLst>
              <a:ext uri="{FF2B5EF4-FFF2-40B4-BE49-F238E27FC236}">
                <a16:creationId xmlns:a16="http://schemas.microsoft.com/office/drawing/2014/main" id="{7C46BD7A-72AB-0DE8-32AC-B3AA156DAF39}"/>
              </a:ext>
            </a:extLst>
          </p:cNvPr>
          <p:cNvSpPr>
            <a:spLocks noGrp="1"/>
          </p:cNvSpPr>
          <p:nvPr>
            <p:ph type="subTitle" idx="1"/>
          </p:nvPr>
        </p:nvSpPr>
        <p:spPr>
          <a:xfrm>
            <a:off x="835024" y="3809999"/>
            <a:ext cx="7025753" cy="1012778"/>
          </a:xfrm>
        </p:spPr>
        <p:txBody>
          <a:bodyPr>
            <a:normAutofit/>
          </a:bodyPr>
          <a:lstStyle/>
          <a:p>
            <a:pPr algn="l"/>
            <a:r>
              <a:rPr lang="en-US" dirty="0">
                <a:solidFill>
                  <a:schemeClr val="bg1"/>
                </a:solidFill>
              </a:rPr>
              <a:t> </a:t>
            </a:r>
            <a:r>
              <a:rPr lang="en-US" dirty="0">
                <a:solidFill>
                  <a:schemeClr val="bg1"/>
                </a:solidFill>
                <a:latin typeface="Times New Roman" panose="02020603050405020304" pitchFamily="18" charset="0"/>
                <a:cs typeface="Times New Roman" panose="02020603050405020304" pitchFamily="18" charset="0"/>
              </a:rPr>
              <a:t>It’s not as complicated to understand as it sounds</a:t>
            </a:r>
            <a:endParaRPr lang="en-US" dirty="0">
              <a:solidFill>
                <a:schemeClr val="bg1"/>
              </a:solidFill>
            </a:endParaRPr>
          </a:p>
          <a:p>
            <a:pPr algn="l"/>
            <a:endParaRPr lang="en-US" dirty="0">
              <a:solidFill>
                <a:schemeClr val="bg1"/>
              </a:solidFill>
            </a:endParaRPr>
          </a:p>
        </p:txBody>
      </p:sp>
    </p:spTree>
    <p:extLst>
      <p:ext uri="{BB962C8B-B14F-4D97-AF65-F5344CB8AC3E}">
        <p14:creationId xmlns:p14="http://schemas.microsoft.com/office/powerpoint/2010/main" val="96601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4B3CB4-538C-0F97-5EC0-F782E676C1E4}"/>
              </a:ext>
            </a:extLst>
          </p:cNvPr>
          <p:cNvSpPr>
            <a:spLocks noGrp="1"/>
          </p:cNvSpPr>
          <p:nvPr>
            <p:ph type="title"/>
          </p:nvPr>
        </p:nvSpPr>
        <p:spPr>
          <a:xfrm>
            <a:off x="6981825" y="407624"/>
            <a:ext cx="4391024" cy="903383"/>
          </a:xfrm>
        </p:spPr>
        <p:txBody>
          <a:bodyPr vert="horz" lIns="91440" tIns="45720" rIns="91440" bIns="45720" rtlCol="0" anchor="t">
            <a:normAutofit/>
          </a:bodyPr>
          <a:lstStyle/>
          <a:p>
            <a:r>
              <a:rPr lang="en-US" sz="4000" dirty="0">
                <a:solidFill>
                  <a:schemeClr val="bg1"/>
                </a:solidFill>
              </a:rPr>
              <a:t>Beliefs &amp; Pronouns</a:t>
            </a:r>
          </a:p>
        </p:txBody>
      </p:sp>
      <p:pic>
        <p:nvPicPr>
          <p:cNvPr id="6" name="Content Placeholder 5" descr="A group of people posing for a photo&#10;&#10;Description automatically generated with medium confidence">
            <a:extLst>
              <a:ext uri="{FF2B5EF4-FFF2-40B4-BE49-F238E27FC236}">
                <a16:creationId xmlns:a16="http://schemas.microsoft.com/office/drawing/2014/main" id="{77D3AFB7-7842-0C3E-8F3E-817E54BD17E6}"/>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555" r="6219" b="-2"/>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8" name="Group 13">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5" name="Freeform: Shape 14">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Content Placeholder 3">
            <a:extLst>
              <a:ext uri="{FF2B5EF4-FFF2-40B4-BE49-F238E27FC236}">
                <a16:creationId xmlns:a16="http://schemas.microsoft.com/office/drawing/2014/main" id="{C76E6354-83C3-61E4-64CE-6F4291487251}"/>
              </a:ext>
            </a:extLst>
          </p:cNvPr>
          <p:cNvSpPr>
            <a:spLocks noGrp="1"/>
          </p:cNvSpPr>
          <p:nvPr>
            <p:ph sz="half" idx="2"/>
          </p:nvPr>
        </p:nvSpPr>
        <p:spPr>
          <a:xfrm>
            <a:off x="6981826" y="1476260"/>
            <a:ext cx="4391024" cy="4352140"/>
          </a:xfrm>
        </p:spPr>
        <p:txBody>
          <a:bodyPr vert="horz" lIns="91440" tIns="45720" rIns="91440" bIns="45720" rtlCol="0">
            <a:normAutofit/>
          </a:bodyPr>
          <a:lstStyle/>
          <a:p>
            <a:r>
              <a:rPr lang="en-US" sz="1600" dirty="0">
                <a:solidFill>
                  <a:schemeClr val="bg1">
                    <a:alpha val="80000"/>
                  </a:schemeClr>
                </a:solidFill>
              </a:rPr>
              <a:t>Non-Binary people do not recognize as either male or female</a:t>
            </a:r>
          </a:p>
          <a:p>
            <a:r>
              <a:rPr lang="en-US" sz="1600" dirty="0">
                <a:solidFill>
                  <a:schemeClr val="bg1">
                    <a:alpha val="80000"/>
                  </a:schemeClr>
                </a:solidFill>
              </a:rPr>
              <a:t>They tend to choose to be someone they are not to fit in</a:t>
            </a:r>
          </a:p>
          <a:p>
            <a:r>
              <a:rPr lang="en-US" sz="1600" dirty="0">
                <a:solidFill>
                  <a:schemeClr val="bg1">
                    <a:alpha val="80000"/>
                  </a:schemeClr>
                </a:solidFill>
              </a:rPr>
              <a:t>They will hide themselves in public if not accepted </a:t>
            </a:r>
          </a:p>
          <a:p>
            <a:r>
              <a:rPr lang="en-US" sz="1600" dirty="0">
                <a:solidFill>
                  <a:schemeClr val="bg1">
                    <a:alpha val="80000"/>
                  </a:schemeClr>
                </a:solidFill>
              </a:rPr>
              <a:t>They sometimes receive hate from both straight, gay, and transgender people </a:t>
            </a:r>
          </a:p>
          <a:p>
            <a:r>
              <a:rPr lang="en-US" sz="1600" dirty="0">
                <a:solidFill>
                  <a:schemeClr val="bg1">
                    <a:alpha val="80000"/>
                  </a:schemeClr>
                </a:solidFill>
              </a:rPr>
              <a:t>Non-Binary people have been around for generations</a:t>
            </a:r>
          </a:p>
          <a:p>
            <a:r>
              <a:rPr lang="en-US" sz="1600" dirty="0">
                <a:solidFill>
                  <a:schemeClr val="bg1">
                    <a:alpha val="80000"/>
                  </a:schemeClr>
                </a:solidFill>
              </a:rPr>
              <a:t>They refer to their gender as non-Binary, but may also go by agender, genderqueer, bigender, and more</a:t>
            </a:r>
          </a:p>
          <a:p>
            <a:r>
              <a:rPr lang="en-US" sz="1600" dirty="0">
                <a:solidFill>
                  <a:schemeClr val="bg1">
                    <a:alpha val="80000"/>
                  </a:schemeClr>
                </a:solidFill>
              </a:rPr>
              <a:t>Non-Binary people prefer they and them pronouns </a:t>
            </a:r>
          </a:p>
          <a:p>
            <a:endParaRPr lang="en-US" sz="1200" dirty="0">
              <a:solidFill>
                <a:schemeClr val="bg1">
                  <a:alpha val="80000"/>
                </a:schemeClr>
              </a:solidFill>
            </a:endParaRPr>
          </a:p>
        </p:txBody>
      </p:sp>
      <p:sp>
        <p:nvSpPr>
          <p:cNvPr id="7" name="TextBox 6">
            <a:extLst>
              <a:ext uri="{FF2B5EF4-FFF2-40B4-BE49-F238E27FC236}">
                <a16:creationId xmlns:a16="http://schemas.microsoft.com/office/drawing/2014/main" id="{5A494770-97ED-E071-7D51-5480628E1582}"/>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obrashalomcampogrande/1174396118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504342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7FE4C37-E5A7-9D44-F646-3232FAD0DE0F}"/>
              </a:ext>
            </a:extLst>
          </p:cNvPr>
          <p:cNvSpPr>
            <a:spLocks noGrp="1"/>
          </p:cNvSpPr>
          <p:nvPr>
            <p:ph sz="half" idx="1"/>
          </p:nvPr>
        </p:nvSpPr>
        <p:spPr>
          <a:xfrm>
            <a:off x="838200" y="550843"/>
            <a:ext cx="10487140" cy="5626120"/>
          </a:xfrm>
        </p:spPr>
        <p:txBody>
          <a:bodyPr>
            <a:normAutofit/>
          </a:bodyPr>
          <a:lstStyle/>
          <a:p>
            <a:pPr marL="0" indent="0">
              <a:buNone/>
            </a:pPr>
            <a:endParaRPr lang="en-US" dirty="0">
              <a:effectLst/>
              <a:latin typeface="Times New Roman" panose="02020603050405020304" pitchFamily="18" charset="0"/>
              <a:ea typeface="Calibri" panose="020F0502020204030204" pitchFamily="34" charset="0"/>
            </a:endParaRPr>
          </a:p>
          <a:p>
            <a:pPr marL="0" indent="0">
              <a:buNone/>
            </a:pPr>
            <a:endParaRPr lang="en-US" dirty="0">
              <a:effectLst/>
              <a:latin typeface="Times New Roman" panose="02020603050405020304" pitchFamily="18" charset="0"/>
              <a:ea typeface="Calibri" panose="020F0502020204030204" pitchFamily="34" charset="0"/>
            </a:endParaRPr>
          </a:p>
          <a:p>
            <a:pPr marL="0" indent="0">
              <a:buNone/>
            </a:pPr>
            <a:r>
              <a:rPr lang="en-US" sz="2400" dirty="0">
                <a:effectLst/>
                <a:ea typeface="Calibri" panose="020F0502020204030204" pitchFamily="34" charset="0"/>
                <a:cs typeface="Times New Roman" panose="02020603050405020304" pitchFamily="18" charset="0"/>
              </a:rPr>
              <a:t>I chose non-binary people because it is one of the many current hot-button topics in America.  My sister-in-law has recently come out to the world, even though my wife and I have known for many years, and we have spoken about this topic, and it is one that I do not understand.  It is not that I am unaccepting of this, it’s just that I do not fully grasp the reasoning behind it.</a:t>
            </a:r>
          </a:p>
          <a:p>
            <a:pPr marL="0" indent="0">
              <a:buNone/>
            </a:pPr>
            <a:r>
              <a:rPr lang="en-US" sz="2400" dirty="0">
                <a:effectLst/>
                <a:ea typeface="Calibri" panose="020F0502020204030204" pitchFamily="34" charset="0"/>
                <a:cs typeface="Times New Roman" panose="02020603050405020304" pitchFamily="18" charset="0"/>
              </a:rPr>
              <a:t>My hope is that I find a little more understanding and knowledge of non-binary people. </a:t>
            </a:r>
          </a:p>
          <a:p>
            <a:pPr marL="0" indent="0">
              <a:buNone/>
            </a:pPr>
            <a:r>
              <a:rPr lang="en-US" sz="2400" dirty="0">
                <a:effectLst/>
                <a:cs typeface="Times New Roman" panose="02020603050405020304" pitchFamily="18" charset="0"/>
              </a:rPr>
              <a:t>Most people identify as Male or Female, even those who consider themselves Transgender.</a:t>
            </a:r>
            <a:endParaRPr lang="en-US" sz="2400" dirty="0">
              <a:effectLst/>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24441136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0F870CF-E4C2-F279-42E8-6FCE21EC9F02}"/>
              </a:ext>
            </a:extLst>
          </p:cNvPr>
          <p:cNvSpPr>
            <a:spLocks noGrp="1"/>
          </p:cNvSpPr>
          <p:nvPr>
            <p:ph sz="half" idx="1"/>
          </p:nvPr>
        </p:nvSpPr>
        <p:spPr>
          <a:xfrm>
            <a:off x="562308" y="788694"/>
            <a:ext cx="10662138" cy="5520471"/>
          </a:xfrm>
        </p:spPr>
        <p:txBody>
          <a:bodyPr>
            <a:noAutofit/>
          </a:bodyPr>
          <a:lstStyle/>
          <a:p>
            <a:pPr marL="0" indent="0">
              <a:buNone/>
            </a:pPr>
            <a:br>
              <a:rPr lang="en-US" dirty="0"/>
            </a:br>
            <a:endParaRPr lang="en-US" dirty="0"/>
          </a:p>
          <a:p>
            <a:pPr marL="0" indent="0">
              <a:buNone/>
            </a:pPr>
            <a:endParaRPr lang="en-US" dirty="0"/>
          </a:p>
          <a:p>
            <a:pPr marL="0" indent="0">
              <a:buNone/>
            </a:pPr>
            <a:r>
              <a:rPr lang="en-US" sz="2400" dirty="0">
                <a:effectLst/>
                <a:cs typeface="Times New Roman" panose="02020603050405020304" pitchFamily="18" charset="0"/>
              </a:rPr>
              <a:t>However, non-Binary people do not consider themselves as either. They refer to themselves most commonly as non-Binary, but you may also hear other terms which include “genderqueer, agender, bigender, and more”. None of these terms mean the same thing – but all speak to an experience of gender that is not simply male or female, as quoted by the National Center Transgender Equality. Non-Binary people are not new, rather they have been around for some time and have been recognized by many cultures for generations.</a:t>
            </a:r>
            <a:br>
              <a:rPr lang="en-US" dirty="0"/>
            </a:br>
            <a:endParaRPr lang="en-US" dirty="0"/>
          </a:p>
        </p:txBody>
      </p:sp>
    </p:spTree>
    <p:extLst>
      <p:ext uri="{BB962C8B-B14F-4D97-AF65-F5344CB8AC3E}">
        <p14:creationId xmlns:p14="http://schemas.microsoft.com/office/powerpoint/2010/main" val="205090149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D77C48D-E1A4-7FB0-0CA3-6F0AE8FD8D46}"/>
              </a:ext>
            </a:extLst>
          </p:cNvPr>
          <p:cNvSpPr>
            <a:spLocks noGrp="1"/>
          </p:cNvSpPr>
          <p:nvPr>
            <p:ph sz="half" idx="1"/>
          </p:nvPr>
        </p:nvSpPr>
        <p:spPr>
          <a:xfrm>
            <a:off x="838199" y="609600"/>
            <a:ext cx="10580077" cy="5567363"/>
          </a:xfrm>
        </p:spPr>
        <p:txBody>
          <a:bodyPr>
            <a:normAutofit/>
          </a:bodyPr>
          <a:lstStyle/>
          <a:p>
            <a:pPr marL="0" indent="0">
              <a:buNone/>
            </a:pPr>
            <a:r>
              <a:rPr lang="en-US" sz="2400" dirty="0">
                <a:effectLst/>
                <a:cs typeface="Times New Roman" panose="02020603050405020304" pitchFamily="18" charset="0"/>
              </a:rPr>
              <a:t>The thing we need to understand is they are people just like anyone else who considers themselves Male of Female. Many times, they must choose between being themselves and staying safe when in a public setting because not everyone is accepting or understanding. It is our responsibility to understand they are human and have the same emotions and feelings every other person on the planet has and they should be treated the same. This includes those in the LGBTQ community, as Miguel Johnson wrote, “Oftentimes, I see other members of the LGBTQ community bash non-binary people, especially in classrooms and on social media”.</a:t>
            </a:r>
          </a:p>
          <a:p>
            <a:pPr marL="0" indent="0">
              <a:buNone/>
            </a:pPr>
            <a:br>
              <a:rPr lang="en-US" sz="2400" dirty="0">
                <a:cs typeface="Times New Roman" panose="02020603050405020304" pitchFamily="18" charset="0"/>
              </a:rPr>
            </a:br>
            <a:r>
              <a:rPr lang="en-US" sz="2400" dirty="0">
                <a:effectLst/>
                <a:cs typeface="Times New Roman" panose="02020603050405020304" pitchFamily="18" charset="0"/>
              </a:rPr>
              <a:t>Learning more about non-Binary people has really opened my eyes to how they view themselves, and it has helped to speak with my sister-in-law and some of her friends about being non-Binary and what it truly means. I did not fully understand before and I feel now that I have a better grasp of what it means to live as a non-Binary person. I hope that through this I have learned to be more inclusive and accepting of everyone around me. </a:t>
            </a:r>
            <a:endParaRPr lang="en-US" sz="2400" dirty="0">
              <a:cs typeface="Times New Roman" panose="02020603050405020304" pitchFamily="18" charset="0"/>
            </a:endParaRPr>
          </a:p>
        </p:txBody>
      </p:sp>
    </p:spTree>
    <p:extLst>
      <p:ext uri="{BB962C8B-B14F-4D97-AF65-F5344CB8AC3E}">
        <p14:creationId xmlns:p14="http://schemas.microsoft.com/office/powerpoint/2010/main" val="113330546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E2BED8-B8D4-ED4F-488D-1DFF9864619B}"/>
              </a:ext>
            </a:extLst>
          </p:cNvPr>
          <p:cNvSpPr>
            <a:spLocks noGrp="1"/>
          </p:cNvSpPr>
          <p:nvPr>
            <p:ph type="title"/>
          </p:nvPr>
        </p:nvSpPr>
        <p:spPr>
          <a:xfrm>
            <a:off x="869951" y="249761"/>
            <a:ext cx="4391024" cy="1323439"/>
          </a:xfrm>
        </p:spPr>
        <p:txBody>
          <a:bodyPr vert="horz" lIns="91440" tIns="45720" rIns="91440" bIns="45720" rtlCol="0" anchor="t">
            <a:normAutofit/>
          </a:bodyPr>
          <a:lstStyle/>
          <a:p>
            <a:r>
              <a:rPr lang="en-US" sz="4000" dirty="0">
                <a:solidFill>
                  <a:schemeClr val="bg1"/>
                </a:solidFill>
              </a:rPr>
              <a:t>Change in View</a:t>
            </a:r>
          </a:p>
        </p:txBody>
      </p:sp>
      <p:sp>
        <p:nvSpPr>
          <p:cNvPr id="4" name="Content Placeholder 3">
            <a:extLst>
              <a:ext uri="{FF2B5EF4-FFF2-40B4-BE49-F238E27FC236}">
                <a16:creationId xmlns:a16="http://schemas.microsoft.com/office/drawing/2014/main" id="{FA76B848-E0E1-4150-C965-351ABB1CB720}"/>
              </a:ext>
            </a:extLst>
          </p:cNvPr>
          <p:cNvSpPr>
            <a:spLocks noGrp="1"/>
          </p:cNvSpPr>
          <p:nvPr>
            <p:ph sz="half" idx="2"/>
          </p:nvPr>
        </p:nvSpPr>
        <p:spPr>
          <a:xfrm>
            <a:off x="852488" y="1079654"/>
            <a:ext cx="4391024" cy="5045724"/>
          </a:xfrm>
        </p:spPr>
        <p:txBody>
          <a:bodyPr vert="horz" lIns="91440" tIns="45720" rIns="91440" bIns="45720" rtlCol="0">
            <a:normAutofit/>
          </a:bodyPr>
          <a:lstStyle/>
          <a:p>
            <a:r>
              <a:rPr lang="en-US" sz="1400" dirty="0">
                <a:solidFill>
                  <a:schemeClr val="bg1">
                    <a:alpha val="80000"/>
                  </a:schemeClr>
                </a:solidFill>
              </a:rPr>
              <a:t>I have learned non-Binary is not nearly as complicated to understand as previously believed</a:t>
            </a:r>
          </a:p>
          <a:p>
            <a:r>
              <a:rPr lang="en-US" sz="1400" dirty="0">
                <a:solidFill>
                  <a:schemeClr val="bg1">
                    <a:alpha val="80000"/>
                  </a:schemeClr>
                </a:solidFill>
              </a:rPr>
              <a:t>They are people, just like everyone else and all they want is acceptance </a:t>
            </a:r>
          </a:p>
          <a:p>
            <a:r>
              <a:rPr lang="en-US" sz="1400" dirty="0">
                <a:solidFill>
                  <a:schemeClr val="bg1">
                    <a:alpha val="80000"/>
                  </a:schemeClr>
                </a:solidFill>
              </a:rPr>
              <a:t>Knowing what I have now learned I can say that I know how to approach someone who is non-Binary and refer to them without offending them</a:t>
            </a:r>
          </a:p>
          <a:p>
            <a:r>
              <a:rPr lang="en-US" sz="1400" dirty="0">
                <a:solidFill>
                  <a:schemeClr val="bg1">
                    <a:alpha val="80000"/>
                  </a:schemeClr>
                </a:solidFill>
              </a:rPr>
              <a:t>I believe I can make those that are non-Binary feel comfortable being who they are when they are around me without fear of being outcast </a:t>
            </a:r>
          </a:p>
          <a:p>
            <a:r>
              <a:rPr lang="en-US" sz="1400" dirty="0">
                <a:solidFill>
                  <a:schemeClr val="bg1">
                    <a:alpha val="80000"/>
                  </a:schemeClr>
                </a:solidFill>
              </a:rPr>
              <a:t>I am comfortable having conversations about this topic because I have more knowledge </a:t>
            </a:r>
          </a:p>
          <a:p>
            <a:r>
              <a:rPr lang="en-US" sz="1400" dirty="0">
                <a:solidFill>
                  <a:schemeClr val="bg1">
                    <a:alpha val="80000"/>
                  </a:schemeClr>
                </a:solidFill>
              </a:rPr>
              <a:t>I think going forward if I encounter anyone who is non-Binary at work, I will ensure they are treated equally and fairly amongst all employees</a:t>
            </a:r>
          </a:p>
          <a:p>
            <a:r>
              <a:rPr lang="en-US" sz="1400" dirty="0">
                <a:solidFill>
                  <a:schemeClr val="bg1">
                    <a:alpha val="80000"/>
                  </a:schemeClr>
                </a:solidFill>
              </a:rPr>
              <a:t>After my sister-in-law and good friend have recently ‘come out’, I have made a concerted effort in my own personal life to be more accepting of different lifestyles and choices. </a:t>
            </a:r>
          </a:p>
          <a:p>
            <a:r>
              <a:rPr lang="en-US" sz="1400" dirty="0">
                <a:solidFill>
                  <a:schemeClr val="bg1">
                    <a:alpha val="80000"/>
                  </a:schemeClr>
                </a:solidFill>
              </a:rPr>
              <a:t>There should be no hate toward anyone that lives differently than others. We are all humans!</a:t>
            </a:r>
          </a:p>
          <a:p>
            <a:endParaRPr lang="en-US" sz="1400" dirty="0">
              <a:solidFill>
                <a:schemeClr val="bg1">
                  <a:alpha val="80000"/>
                </a:schemeClr>
              </a:solidFill>
            </a:endParaRPr>
          </a:p>
        </p:txBody>
      </p:sp>
      <p:pic>
        <p:nvPicPr>
          <p:cNvPr id="6" name="Content Placeholder 5" descr="A group of people posing for a photo&#10;&#10;Description automatically generated">
            <a:extLst>
              <a:ext uri="{FF2B5EF4-FFF2-40B4-BE49-F238E27FC236}">
                <a16:creationId xmlns:a16="http://schemas.microsoft.com/office/drawing/2014/main" id="{2C18840C-7E84-F791-CB09-0EEC335E8FC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7708" b="1"/>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4" name="Group 13">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TextBox 6">
            <a:extLst>
              <a:ext uri="{FF2B5EF4-FFF2-40B4-BE49-F238E27FC236}">
                <a16:creationId xmlns:a16="http://schemas.microsoft.com/office/drawing/2014/main" id="{D2034F4F-E459-876E-1FF3-16FEF8385098}"/>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policyoptions.irpp.org/2015/07/22/putting-up-a-poor-defence-for-negative-political-ads/group-of-multiethnic-diverse-people-with-different-job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1838296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A859C8B-FE2F-BE7D-FFBC-FEA0D3D20B51}"/>
              </a:ext>
            </a:extLst>
          </p:cNvPr>
          <p:cNvSpPr>
            <a:spLocks noGrp="1"/>
          </p:cNvSpPr>
          <p:nvPr>
            <p:ph sz="half" idx="1"/>
          </p:nvPr>
        </p:nvSpPr>
        <p:spPr>
          <a:xfrm>
            <a:off x="838199" y="914400"/>
            <a:ext cx="10193215" cy="5262563"/>
          </a:xfrm>
        </p:spPr>
        <p:txBody>
          <a:bodyPr>
            <a:normAutofit/>
          </a:bodyPr>
          <a:lstStyle/>
          <a:p>
            <a:pPr marL="0" indent="0" algn="ctr">
              <a:buNone/>
            </a:pPr>
            <a:r>
              <a:rPr lang="en-US" sz="1600" dirty="0"/>
              <a:t>Sources</a:t>
            </a:r>
          </a:p>
          <a:p>
            <a:pPr marL="0" indent="0">
              <a:buNone/>
            </a:pPr>
            <a:br>
              <a:rPr lang="en-US" sz="1600" dirty="0"/>
            </a:br>
            <a:r>
              <a:rPr lang="en-US" sz="1600" dirty="0">
                <a:effectLst/>
              </a:rPr>
              <a:t>Unknown source, October 5, 2018, Understanding Non-Binary People: How to Be Respectful and</a:t>
            </a:r>
            <a:br>
              <a:rPr lang="en-US" sz="1600" dirty="0"/>
            </a:br>
            <a:r>
              <a:rPr lang="en-US" sz="1600" dirty="0">
                <a:effectLst/>
              </a:rPr>
              <a:t>Supportive, taken May 28, 2022; from https://transequality.org/issues/resources/understanding-non-</a:t>
            </a:r>
            <a:br>
              <a:rPr lang="en-US" sz="1600" dirty="0"/>
            </a:br>
            <a:r>
              <a:rPr lang="en-US" sz="1600" dirty="0">
                <a:effectLst/>
              </a:rPr>
              <a:t>binary-people-how-to-be-respectful-and-supportive</a:t>
            </a:r>
          </a:p>
          <a:p>
            <a:pPr marL="0" indent="0">
              <a:buNone/>
            </a:pPr>
            <a:br>
              <a:rPr lang="en-US" sz="1600" dirty="0"/>
            </a:br>
            <a:r>
              <a:rPr lang="en-US" sz="1600" dirty="0">
                <a:effectLst/>
              </a:rPr>
              <a:t>Johnson, M., Here’s Why Non-Binary Students Need Allies, Taken May 28, 2022 from</a:t>
            </a:r>
            <a:br>
              <a:rPr lang="en-US" sz="1600" dirty="0"/>
            </a:br>
            <a:r>
              <a:rPr lang="en-US" sz="1600" dirty="0">
                <a:effectLst/>
                <a:hlinkClick r:id="rId2"/>
              </a:rPr>
              <a:t>https://www.glsen.org/blog/heres-why-non-binary-students-need-allies</a:t>
            </a:r>
            <a:endParaRPr lang="en-US" sz="1600" dirty="0">
              <a:effectLst/>
            </a:endParaRPr>
          </a:p>
          <a:p>
            <a:pPr marL="0" indent="0">
              <a:buNone/>
            </a:pPr>
            <a:endParaRPr lang="en-US" sz="1600" dirty="0"/>
          </a:p>
          <a:p>
            <a:pPr marL="0" marR="0" indent="0">
              <a:lnSpc>
                <a:spcPct val="200000"/>
              </a:lnSpc>
              <a:spcBef>
                <a:spcPts val="0"/>
              </a:spcBef>
              <a:spcAft>
                <a:spcPts val="800"/>
              </a:spcAft>
              <a:buNone/>
            </a:pPr>
            <a:r>
              <a:rPr lang="en-US" sz="1600" u="sng" dirty="0">
                <a:solidFill>
                  <a:srgbClr val="0563C1"/>
                </a:solidFill>
                <a:effectLst/>
                <a:ea typeface="Calibri" panose="020F0502020204030204" pitchFamily="34" charset="0"/>
                <a:cs typeface="Times New Roman" panose="02020603050405020304" pitchFamily="18" charset="0"/>
                <a:hlinkClick r:id="rId3"/>
              </a:rPr>
              <a:t>https://transequality.org/issues/resources/understanding-non-binary-people-how-to-be-respectful-and-supportive</a:t>
            </a:r>
            <a:endParaRPr lang="en-US" sz="1600" dirty="0">
              <a:effectLst/>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u="sng" dirty="0">
                <a:solidFill>
                  <a:srgbClr val="0563C1"/>
                </a:solidFill>
                <a:effectLst/>
                <a:ea typeface="Calibri" panose="020F0502020204030204" pitchFamily="34" charset="0"/>
                <a:cs typeface="Times New Roman" panose="02020603050405020304" pitchFamily="18" charset="0"/>
                <a:hlinkClick r:id="rId4"/>
              </a:rPr>
              <a:t>https://lgbt.foundation/who-we-help/trans-people/non-binary</a:t>
            </a:r>
            <a:endParaRPr lang="en-US" sz="1600" dirty="0">
              <a:effectLst/>
              <a:ea typeface="Calibri" panose="020F0502020204030204" pitchFamily="34" charset="0"/>
              <a:cs typeface="Times New Roman" panose="02020603050405020304" pitchFamily="18" charset="0"/>
            </a:endParaRPr>
          </a:p>
          <a:p>
            <a:pPr marL="0" indent="0">
              <a:buNone/>
            </a:pPr>
            <a:endParaRPr lang="en-US" sz="1300" dirty="0"/>
          </a:p>
        </p:txBody>
      </p:sp>
    </p:spTree>
    <p:extLst>
      <p:ext uri="{BB962C8B-B14F-4D97-AF65-F5344CB8AC3E}">
        <p14:creationId xmlns:p14="http://schemas.microsoft.com/office/powerpoint/2010/main" val="408361397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794</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Book Antiqua</vt:lpstr>
      <vt:lpstr>Calibri</vt:lpstr>
      <vt:lpstr>Calibri Light</vt:lpstr>
      <vt:lpstr>Times New Roman</vt:lpstr>
      <vt:lpstr>Office Theme</vt:lpstr>
      <vt:lpstr>Non-Binary People: Beliefs and Pronouns</vt:lpstr>
      <vt:lpstr>Beliefs &amp; Pronouns</vt:lpstr>
      <vt:lpstr>PowerPoint Presentation</vt:lpstr>
      <vt:lpstr>PowerPoint Presentation</vt:lpstr>
      <vt:lpstr>PowerPoint Presentation</vt:lpstr>
      <vt:lpstr>Change in 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Non-Binary People: Beliefs and Pronouns</dc:title>
  <dc:creator>Kara Mitchell</dc:creator>
  <cp:lastModifiedBy>Kara Mitchell</cp:lastModifiedBy>
  <cp:revision>3</cp:revision>
  <dcterms:created xsi:type="dcterms:W3CDTF">2022-06-05T02:25:45Z</dcterms:created>
  <dcterms:modified xsi:type="dcterms:W3CDTF">2022-06-18T20:19:56Z</dcterms:modified>
</cp:coreProperties>
</file>