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aret leann" userId="8a9f94444b4fe1b9" providerId="LiveId" clId="{515C737C-87AC-4A6B-AB75-BBB8C6592DE3}"/>
    <pc:docChg chg="custSel addSld modSld">
      <pc:chgData name="margaret leann" userId="8a9f94444b4fe1b9" providerId="LiveId" clId="{515C737C-87AC-4A6B-AB75-BBB8C6592DE3}" dt="2021-06-14T21:25:41.816" v="1313" actId="20577"/>
      <pc:docMkLst>
        <pc:docMk/>
      </pc:docMkLst>
      <pc:sldChg chg="modSp new mod">
        <pc:chgData name="margaret leann" userId="8a9f94444b4fe1b9" providerId="LiveId" clId="{515C737C-87AC-4A6B-AB75-BBB8C6592DE3}" dt="2021-06-14T20:31:08.770" v="519" actId="20577"/>
        <pc:sldMkLst>
          <pc:docMk/>
          <pc:sldMk cId="2627487193" sldId="258"/>
        </pc:sldMkLst>
        <pc:spChg chg="mod">
          <ac:chgData name="margaret leann" userId="8a9f94444b4fe1b9" providerId="LiveId" clId="{515C737C-87AC-4A6B-AB75-BBB8C6592DE3}" dt="2021-06-14T20:20:46.047" v="161" actId="20577"/>
          <ac:spMkLst>
            <pc:docMk/>
            <pc:sldMk cId="2627487193" sldId="258"/>
            <ac:spMk id="2" creationId="{C5E79DDA-4FDA-4AFE-87BB-2814A4F78E58}"/>
          </ac:spMkLst>
        </pc:spChg>
        <pc:spChg chg="mod">
          <ac:chgData name="margaret leann" userId="8a9f94444b4fe1b9" providerId="LiveId" clId="{515C737C-87AC-4A6B-AB75-BBB8C6592DE3}" dt="2021-06-14T20:31:08.770" v="519" actId="20577"/>
          <ac:spMkLst>
            <pc:docMk/>
            <pc:sldMk cId="2627487193" sldId="258"/>
            <ac:spMk id="3" creationId="{01E033D9-4B4A-445C-B652-48A5C7B3810D}"/>
          </ac:spMkLst>
        </pc:spChg>
      </pc:sldChg>
      <pc:sldChg chg="modSp new mod">
        <pc:chgData name="margaret leann" userId="8a9f94444b4fe1b9" providerId="LiveId" clId="{515C737C-87AC-4A6B-AB75-BBB8C6592DE3}" dt="2021-06-14T20:30:47.299" v="516" actId="20577"/>
        <pc:sldMkLst>
          <pc:docMk/>
          <pc:sldMk cId="1455995731" sldId="259"/>
        </pc:sldMkLst>
        <pc:spChg chg="mod">
          <ac:chgData name="margaret leann" userId="8a9f94444b4fe1b9" providerId="LiveId" clId="{515C737C-87AC-4A6B-AB75-BBB8C6592DE3}" dt="2021-06-14T20:27:08.860" v="274" actId="20577"/>
          <ac:spMkLst>
            <pc:docMk/>
            <pc:sldMk cId="1455995731" sldId="259"/>
            <ac:spMk id="2" creationId="{350F584E-53BD-4D1F-AA78-88C0B4D83878}"/>
          </ac:spMkLst>
        </pc:spChg>
        <pc:spChg chg="mod">
          <ac:chgData name="margaret leann" userId="8a9f94444b4fe1b9" providerId="LiveId" clId="{515C737C-87AC-4A6B-AB75-BBB8C6592DE3}" dt="2021-06-14T20:30:47.299" v="516" actId="20577"/>
          <ac:spMkLst>
            <pc:docMk/>
            <pc:sldMk cId="1455995731" sldId="259"/>
            <ac:spMk id="3" creationId="{A384FC83-F063-44BB-A590-2999CCA54BA1}"/>
          </ac:spMkLst>
        </pc:spChg>
      </pc:sldChg>
      <pc:sldChg chg="modSp new mod">
        <pc:chgData name="margaret leann" userId="8a9f94444b4fe1b9" providerId="LiveId" clId="{515C737C-87AC-4A6B-AB75-BBB8C6592DE3}" dt="2021-06-14T21:22:39.611" v="1212" actId="20577"/>
        <pc:sldMkLst>
          <pc:docMk/>
          <pc:sldMk cId="756195156" sldId="260"/>
        </pc:sldMkLst>
        <pc:spChg chg="mod">
          <ac:chgData name="margaret leann" userId="8a9f94444b4fe1b9" providerId="LiveId" clId="{515C737C-87AC-4A6B-AB75-BBB8C6592DE3}" dt="2021-06-14T20:31:50.225" v="556" actId="20577"/>
          <ac:spMkLst>
            <pc:docMk/>
            <pc:sldMk cId="756195156" sldId="260"/>
            <ac:spMk id="2" creationId="{8A9F1E39-6C9D-4E47-A383-8D8E4281EFF4}"/>
          </ac:spMkLst>
        </pc:spChg>
        <pc:spChg chg="mod">
          <ac:chgData name="margaret leann" userId="8a9f94444b4fe1b9" providerId="LiveId" clId="{515C737C-87AC-4A6B-AB75-BBB8C6592DE3}" dt="2021-06-14T21:22:39.611" v="1212" actId="20577"/>
          <ac:spMkLst>
            <pc:docMk/>
            <pc:sldMk cId="756195156" sldId="260"/>
            <ac:spMk id="3" creationId="{0E065AD4-6A19-447E-BACA-A9FD61C83A16}"/>
          </ac:spMkLst>
        </pc:spChg>
      </pc:sldChg>
      <pc:sldChg chg="modSp new mod">
        <pc:chgData name="margaret leann" userId="8a9f94444b4fe1b9" providerId="LiveId" clId="{515C737C-87AC-4A6B-AB75-BBB8C6592DE3}" dt="2021-06-14T21:25:41.816" v="1313" actId="20577"/>
        <pc:sldMkLst>
          <pc:docMk/>
          <pc:sldMk cId="2785806347" sldId="261"/>
        </pc:sldMkLst>
        <pc:spChg chg="mod">
          <ac:chgData name="margaret leann" userId="8a9f94444b4fe1b9" providerId="LiveId" clId="{515C737C-87AC-4A6B-AB75-BBB8C6592DE3}" dt="2021-06-14T20:58:55.165" v="927" actId="20577"/>
          <ac:spMkLst>
            <pc:docMk/>
            <pc:sldMk cId="2785806347" sldId="261"/>
            <ac:spMk id="2" creationId="{C51397E9-DACA-4D17-98C9-0DBC45D6B71F}"/>
          </ac:spMkLst>
        </pc:spChg>
        <pc:spChg chg="mod">
          <ac:chgData name="margaret leann" userId="8a9f94444b4fe1b9" providerId="LiveId" clId="{515C737C-87AC-4A6B-AB75-BBB8C6592DE3}" dt="2021-06-14T21:25:41.816" v="1313" actId="20577"/>
          <ac:spMkLst>
            <pc:docMk/>
            <pc:sldMk cId="2785806347" sldId="261"/>
            <ac:spMk id="3" creationId="{300643A1-B737-44D3-A7E5-F17EB71321C1}"/>
          </ac:spMkLst>
        </pc:spChg>
      </pc:sldChg>
    </pc:docChg>
  </pc:docChgLst>
  <pc:docChgLst>
    <pc:chgData name="margaret leann" userId="8a9f94444b4fe1b9" providerId="LiveId" clId="{1F793F22-6B07-4E23-907A-82DB59A7BD3D}"/>
    <pc:docChg chg="custSel delSld modSld">
      <pc:chgData name="margaret leann" userId="8a9f94444b4fe1b9" providerId="LiveId" clId="{1F793F22-6B07-4E23-907A-82DB59A7BD3D}" dt="2021-07-08T14:36:22.725" v="840" actId="20577"/>
      <pc:docMkLst>
        <pc:docMk/>
      </pc:docMkLst>
      <pc:sldChg chg="modSp mod">
        <pc:chgData name="margaret leann" userId="8a9f94444b4fe1b9" providerId="LiveId" clId="{1F793F22-6B07-4E23-907A-82DB59A7BD3D}" dt="2021-07-08T14:36:22.725" v="840" actId="20577"/>
        <pc:sldMkLst>
          <pc:docMk/>
          <pc:sldMk cId="2627487193" sldId="258"/>
        </pc:sldMkLst>
        <pc:spChg chg="mod">
          <ac:chgData name="margaret leann" userId="8a9f94444b4fe1b9" providerId="LiveId" clId="{1F793F22-6B07-4E23-907A-82DB59A7BD3D}" dt="2021-07-08T14:36:22.725" v="840" actId="20577"/>
          <ac:spMkLst>
            <pc:docMk/>
            <pc:sldMk cId="2627487193" sldId="258"/>
            <ac:spMk id="3" creationId="{01E033D9-4B4A-445C-B652-48A5C7B3810D}"/>
          </ac:spMkLst>
        </pc:spChg>
      </pc:sldChg>
      <pc:sldChg chg="modSp mod">
        <pc:chgData name="margaret leann" userId="8a9f94444b4fe1b9" providerId="LiveId" clId="{1F793F22-6B07-4E23-907A-82DB59A7BD3D}" dt="2021-07-08T14:14:39.817" v="144" actId="20577"/>
        <pc:sldMkLst>
          <pc:docMk/>
          <pc:sldMk cId="1455995731" sldId="259"/>
        </pc:sldMkLst>
        <pc:spChg chg="mod">
          <ac:chgData name="margaret leann" userId="8a9f94444b4fe1b9" providerId="LiveId" clId="{1F793F22-6B07-4E23-907A-82DB59A7BD3D}" dt="2021-07-08T14:14:39.817" v="144" actId="20577"/>
          <ac:spMkLst>
            <pc:docMk/>
            <pc:sldMk cId="1455995731" sldId="259"/>
            <ac:spMk id="3" creationId="{A384FC83-F063-44BB-A590-2999CCA54BA1}"/>
          </ac:spMkLst>
        </pc:spChg>
      </pc:sldChg>
      <pc:sldChg chg="del">
        <pc:chgData name="margaret leann" userId="8a9f94444b4fe1b9" providerId="LiveId" clId="{1F793F22-6B07-4E23-907A-82DB59A7BD3D}" dt="2021-07-08T14:14:57.135" v="145" actId="2696"/>
        <pc:sldMkLst>
          <pc:docMk/>
          <pc:sldMk cId="756195156" sldId="260"/>
        </pc:sldMkLst>
      </pc:sldChg>
      <pc:sldChg chg="modSp mod">
        <pc:chgData name="margaret leann" userId="8a9f94444b4fe1b9" providerId="LiveId" clId="{1F793F22-6B07-4E23-907A-82DB59A7BD3D}" dt="2021-07-08T14:15:16.828" v="147" actId="20577"/>
        <pc:sldMkLst>
          <pc:docMk/>
          <pc:sldMk cId="2785806347" sldId="261"/>
        </pc:sldMkLst>
        <pc:spChg chg="mod">
          <ac:chgData name="margaret leann" userId="8a9f94444b4fe1b9" providerId="LiveId" clId="{1F793F22-6B07-4E23-907A-82DB59A7BD3D}" dt="2021-07-08T14:15:16.828" v="147" actId="20577"/>
          <ac:spMkLst>
            <pc:docMk/>
            <pc:sldMk cId="2785806347" sldId="261"/>
            <ac:spMk id="3" creationId="{300643A1-B737-44D3-A7E5-F17EB71321C1}"/>
          </ac:spMkLst>
        </pc:spChg>
      </pc:sldChg>
      <pc:sldChg chg="modSp mod">
        <pc:chgData name="margaret leann" userId="8a9f94444b4fe1b9" providerId="LiveId" clId="{1F793F22-6B07-4E23-907A-82DB59A7BD3D}" dt="2021-07-08T14:13:45.486" v="111" actId="20577"/>
        <pc:sldMkLst>
          <pc:docMk/>
          <pc:sldMk cId="3319204739" sldId="262"/>
        </pc:sldMkLst>
        <pc:spChg chg="mod">
          <ac:chgData name="margaret leann" userId="8a9f94444b4fe1b9" providerId="LiveId" clId="{1F793F22-6B07-4E23-907A-82DB59A7BD3D}" dt="2021-07-08T14:13:45.486" v="111" actId="20577"/>
          <ac:spMkLst>
            <pc:docMk/>
            <pc:sldMk cId="3319204739" sldId="262"/>
            <ac:spMk id="3" creationId="{3A1537DA-2AE4-4255-8FE5-62E27ED79D36}"/>
          </ac:spMkLst>
        </pc:spChg>
      </pc:sldChg>
      <pc:sldChg chg="modSp mod">
        <pc:chgData name="margaret leann" userId="8a9f94444b4fe1b9" providerId="LiveId" clId="{1F793F22-6B07-4E23-907A-82DB59A7BD3D}" dt="2021-07-08T14:22:50.567" v="399" actId="20577"/>
        <pc:sldMkLst>
          <pc:docMk/>
          <pc:sldMk cId="3756700143" sldId="263"/>
        </pc:sldMkLst>
        <pc:spChg chg="mod">
          <ac:chgData name="margaret leann" userId="8a9f94444b4fe1b9" providerId="LiveId" clId="{1F793F22-6B07-4E23-907A-82DB59A7BD3D}" dt="2021-07-08T14:16:49.934" v="208" actId="20577"/>
          <ac:spMkLst>
            <pc:docMk/>
            <pc:sldMk cId="3756700143" sldId="263"/>
            <ac:spMk id="2" creationId="{DF14E701-42D8-4837-8D5A-FA15BC334BC8}"/>
          </ac:spMkLst>
        </pc:spChg>
        <pc:spChg chg="mod">
          <ac:chgData name="margaret leann" userId="8a9f94444b4fe1b9" providerId="LiveId" clId="{1F793F22-6B07-4E23-907A-82DB59A7BD3D}" dt="2021-07-08T14:22:50.567" v="399" actId="20577"/>
          <ac:spMkLst>
            <pc:docMk/>
            <pc:sldMk cId="3756700143" sldId="263"/>
            <ac:spMk id="3" creationId="{A93527B4-733F-4482-8E32-3B0DC90C2B98}"/>
          </ac:spMkLst>
        </pc:spChg>
      </pc:sldChg>
      <pc:sldChg chg="modSp mod">
        <pc:chgData name="margaret leann" userId="8a9f94444b4fe1b9" providerId="LiveId" clId="{1F793F22-6B07-4E23-907A-82DB59A7BD3D}" dt="2021-07-08T14:26:00.043" v="668" actId="20577"/>
        <pc:sldMkLst>
          <pc:docMk/>
          <pc:sldMk cId="1233473566" sldId="264"/>
        </pc:sldMkLst>
        <pc:spChg chg="mod">
          <ac:chgData name="margaret leann" userId="8a9f94444b4fe1b9" providerId="LiveId" clId="{1F793F22-6B07-4E23-907A-82DB59A7BD3D}" dt="2021-07-08T14:26:00.043" v="668" actId="20577"/>
          <ac:spMkLst>
            <pc:docMk/>
            <pc:sldMk cId="1233473566" sldId="264"/>
            <ac:spMk id="3" creationId="{593B0ED5-358C-4E41-9EA0-35122C7CC0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5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7/8/2021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7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3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7/8/2021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0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7/8/2021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3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7/8/2021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8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0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6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7/8/2021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10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1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D13EF7-F1AE-425E-B921-00630B117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13189"/>
            <a:ext cx="5797883" cy="2667000"/>
          </a:xfrm>
        </p:spPr>
        <p:txBody>
          <a:bodyPr anchor="b">
            <a:normAutofit/>
          </a:bodyPr>
          <a:lstStyle/>
          <a:p>
            <a:pPr algn="l"/>
            <a:r>
              <a:rPr lang="en-US" sz="4100">
                <a:solidFill>
                  <a:schemeClr val="tx2"/>
                </a:solidFill>
              </a:rPr>
              <a:t>College Mathematics </a:t>
            </a:r>
            <a:br>
              <a:rPr lang="en-US" sz="4100">
                <a:solidFill>
                  <a:schemeClr val="tx2"/>
                </a:solidFill>
              </a:rPr>
            </a:br>
            <a:r>
              <a:rPr lang="en-US" sz="4100">
                <a:solidFill>
                  <a:schemeClr val="tx2"/>
                </a:solidFill>
              </a:rPr>
              <a:t>Quantitative Reasoning Portfolio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D330C-3878-4903-87AB-DDA76A0A8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408788"/>
            <a:ext cx="5797882" cy="1785690"/>
          </a:xfrm>
        </p:spPr>
        <p:txBody>
          <a:bodyPr anchor="t">
            <a:normAutofit/>
          </a:bodyPr>
          <a:lstStyle/>
          <a:p>
            <a:pPr algn="l"/>
            <a:r>
              <a:rPr lang="en-US" sz="2200" dirty="0">
                <a:solidFill>
                  <a:schemeClr val="tx2"/>
                </a:solidFill>
              </a:rPr>
              <a:t>Maggie O’Connor</a:t>
            </a:r>
          </a:p>
        </p:txBody>
      </p:sp>
      <p:pic>
        <p:nvPicPr>
          <p:cNvPr id="19" name="Picture 3" descr="Calculator and notepad">
            <a:extLst>
              <a:ext uri="{FF2B5EF4-FFF2-40B4-BE49-F238E27FC236}">
                <a16:creationId xmlns:a16="http://schemas.microsoft.com/office/drawing/2014/main" id="{03A38CF4-CE58-45DB-9011-A5FF267D3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83" r="5658"/>
          <a:stretch/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  <p:sp>
        <p:nvSpPr>
          <p:cNvPr id="20" name="Rectangle 12">
            <a:extLst>
              <a:ext uri="{FF2B5EF4-FFF2-40B4-BE49-F238E27FC236}">
                <a16:creationId xmlns:a16="http://schemas.microsoft.com/office/drawing/2014/main" id="{04D834C7-8223-43DA-AA30-E15A1BC7B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3812"/>
            <a:ext cx="12192000" cy="116418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id="{B62DE6C5-8EB8-4E41-B0FF-93563AA4C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5693811"/>
            <a:ext cx="12191999" cy="1164188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8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87884-4D26-4FE5-8736-0A80BD15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EFE9-2DD8-4357-8078-A9BA71D43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project is designed to help you start thinking about how you will repay your student loans after graduating from Bryant and Stratton college.</a:t>
            </a:r>
          </a:p>
        </p:txBody>
      </p:sp>
    </p:spTree>
    <p:extLst>
      <p:ext uri="{BB962C8B-B14F-4D97-AF65-F5344CB8AC3E}">
        <p14:creationId xmlns:p14="http://schemas.microsoft.com/office/powerpoint/2010/main" val="85487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9DDA-4FDA-4AFE-87BB-2814A4F7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033D9-4B4A-445C-B652-48A5C7B38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Hypothesis question: Will your student loan monthly payment fit into your budget? </a:t>
            </a:r>
          </a:p>
          <a:p>
            <a:pPr marL="0" indent="0">
              <a:buNone/>
            </a:pPr>
            <a:r>
              <a:rPr lang="en-US" dirty="0"/>
              <a:t>Answer: Yes, I think my student loan payment will fit into my monthly budget and I think I will also be able to pay it off </a:t>
            </a:r>
            <a:r>
              <a:rPr lang="en-US"/>
              <a:t>sooner than ten years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8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584E-53BD-4D1F-AA78-88C0B4D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annual salary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4FC83-F063-44BB-A590-2999CCA54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found two starting salaries for medical assistants in New York state: </a:t>
            </a:r>
          </a:p>
          <a:p>
            <a:pPr marL="514350" indent="-514350">
              <a:buAutoNum type="arabicParenR"/>
            </a:pPr>
            <a:r>
              <a:rPr lang="en-US" dirty="0"/>
              <a:t>$17.35 hourly, $36,090 a year</a:t>
            </a:r>
          </a:p>
          <a:p>
            <a:pPr marL="514350" indent="-514350">
              <a:buAutoNum type="arabicParenR"/>
            </a:pPr>
            <a:r>
              <a:rPr lang="en-US" dirty="0"/>
              <a:t>$19.16 hourly, $39,850 a year</a:t>
            </a:r>
          </a:p>
          <a:p>
            <a:pPr marL="0" indent="0">
              <a:buNone/>
            </a:pPr>
            <a:r>
              <a:rPr lang="en-US" dirty="0"/>
              <a:t>Average annual salary = $37,970 gross</a:t>
            </a:r>
          </a:p>
          <a:p>
            <a:pPr marL="0" indent="0">
              <a:buNone/>
            </a:pPr>
            <a:r>
              <a:rPr lang="en-US" dirty="0"/>
              <a:t>Monthly net salary = $2373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9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97E9-DACA-4D17-98C9-0DBC45D6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Estimate the total amount of your student loans at graduation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43A1-B737-44D3-A7E5-F17EB7132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Loan amount = $9,500</a:t>
            </a:r>
          </a:p>
          <a:p>
            <a:pPr marL="0" indent="0">
              <a:buNone/>
            </a:pPr>
            <a:r>
              <a:rPr lang="en-US" dirty="0"/>
              <a:t>Interest rate = 6.8%</a:t>
            </a:r>
          </a:p>
          <a:p>
            <a:pPr marL="0" indent="0">
              <a:buNone/>
            </a:pPr>
            <a:r>
              <a:rPr lang="en-US" dirty="0"/>
              <a:t>Estimated total payment over 10 years:</a:t>
            </a:r>
          </a:p>
          <a:p>
            <a:pPr marL="0" indent="0">
              <a:buNone/>
            </a:pPr>
            <a:r>
              <a:rPr lang="en-US" dirty="0"/>
              <a:t>$103.49 x 12 x 10 = $12,418.80</a:t>
            </a:r>
          </a:p>
          <a:p>
            <a:pPr marL="0" indent="0">
              <a:buNone/>
            </a:pPr>
            <a:r>
              <a:rPr lang="en-US" dirty="0"/>
              <a:t>Interest = $2,918.80</a:t>
            </a:r>
          </a:p>
          <a:p>
            <a:pPr marL="0" indent="0">
              <a:buNone/>
            </a:pPr>
            <a:r>
              <a:rPr lang="en-US" dirty="0"/>
              <a:t>Percent paid towards principle = 76.5%</a:t>
            </a:r>
          </a:p>
          <a:p>
            <a:pPr marL="0" indent="0">
              <a:buNone/>
            </a:pPr>
            <a:r>
              <a:rPr lang="en-US" dirty="0"/>
              <a:t>Percent paid towards interest = 23.5%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0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47350-96BC-424E-A5FC-B15AC968D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monthly budget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537DA-2AE4-4255-8FE5-62E27ED79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13" y="1541077"/>
            <a:ext cx="11128899" cy="4951163"/>
          </a:xfrm>
        </p:spPr>
        <p:txBody>
          <a:bodyPr>
            <a:normAutofit/>
          </a:bodyPr>
          <a:lstStyle/>
          <a:p>
            <a:r>
              <a:rPr lang="en-US" sz="2000" dirty="0"/>
              <a:t>Rent: 300</a:t>
            </a:r>
          </a:p>
          <a:p>
            <a:r>
              <a:rPr lang="en-US" sz="2000" dirty="0"/>
              <a:t>Internet: 25</a:t>
            </a:r>
          </a:p>
          <a:p>
            <a:r>
              <a:rPr lang="en-US" sz="2000" dirty="0"/>
              <a:t>Phone bill: 95</a:t>
            </a:r>
          </a:p>
          <a:p>
            <a:r>
              <a:rPr lang="en-US" sz="2000" dirty="0"/>
              <a:t>National grid: 75</a:t>
            </a:r>
          </a:p>
          <a:p>
            <a:r>
              <a:rPr lang="en-US" sz="2000" dirty="0"/>
              <a:t>Gas and groceries: 200</a:t>
            </a:r>
          </a:p>
          <a:p>
            <a:r>
              <a:rPr lang="en-US" sz="2000" dirty="0"/>
              <a:t>Gym: 10</a:t>
            </a:r>
          </a:p>
          <a:p>
            <a:r>
              <a:rPr lang="en-US" sz="2000" dirty="0"/>
              <a:t>Student loan payment: 103.49</a:t>
            </a:r>
          </a:p>
          <a:p>
            <a:r>
              <a:rPr lang="en-US" sz="2000" dirty="0"/>
              <a:t>Total= 808.49</a:t>
            </a:r>
          </a:p>
          <a:p>
            <a:pPr marL="0" indent="0">
              <a:buNone/>
            </a:pPr>
            <a:r>
              <a:rPr lang="en-US" sz="2000" dirty="0"/>
              <a:t>Net salary= 2373-808.49= $1,564.51 in disposable income </a:t>
            </a:r>
          </a:p>
        </p:txBody>
      </p:sp>
    </p:spTree>
    <p:extLst>
      <p:ext uri="{BB962C8B-B14F-4D97-AF65-F5344CB8AC3E}">
        <p14:creationId xmlns:p14="http://schemas.microsoft.com/office/powerpoint/2010/main" val="331920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E701-42D8-4837-8D5A-FA15BC33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Ways to reduce the amount of interest paid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527B4-733F-4482-8E32-3B0DC90C2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Principal = $9,500</a:t>
            </a:r>
          </a:p>
          <a:p>
            <a:pPr marL="0" indent="0">
              <a:buNone/>
            </a:pPr>
            <a:r>
              <a:rPr lang="en-US" dirty="0"/>
              <a:t>Interest = 6%</a:t>
            </a:r>
          </a:p>
          <a:p>
            <a:pPr marL="0" indent="0">
              <a:buNone/>
            </a:pPr>
            <a:r>
              <a:rPr lang="en-US" dirty="0"/>
              <a:t>5 years </a:t>
            </a:r>
          </a:p>
          <a:p>
            <a:r>
              <a:rPr lang="en-US" dirty="0"/>
              <a:t>Monthly payment = $183.66</a:t>
            </a:r>
          </a:p>
          <a:p>
            <a:r>
              <a:rPr lang="en-US" dirty="0"/>
              <a:t>Interest paid = $1,519.70 </a:t>
            </a:r>
          </a:p>
          <a:p>
            <a:pPr marL="0" indent="0">
              <a:buNone/>
            </a:pPr>
            <a:r>
              <a:rPr lang="en-US" dirty="0"/>
              <a:t>7 years</a:t>
            </a:r>
          </a:p>
          <a:p>
            <a:r>
              <a:rPr lang="en-US" dirty="0"/>
              <a:t>Monthly payment = $138.78</a:t>
            </a:r>
          </a:p>
          <a:p>
            <a:r>
              <a:rPr lang="en-US" dirty="0"/>
              <a:t>Interest paid = $2,157.63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0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F9EC-6B9C-4909-972E-02B2ACC2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B0ED5-358C-4E41-9EA0-35122C7CC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I paid my loan off in 5 years instead of 7 years, I would save $637.93 on interest paid, and I would only be spending $44.88 more on my monthly payment which will fit in my budget. Therefore, I will pay </a:t>
            </a:r>
            <a:r>
              <a:rPr lang="en-US"/>
              <a:t>my student loan off in 5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7356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AnalogousFromLightSeedLeftStep">
      <a:dk1>
        <a:srgbClr val="000000"/>
      </a:dk1>
      <a:lt1>
        <a:srgbClr val="FFFFFF"/>
      </a:lt1>
      <a:dk2>
        <a:srgbClr val="413124"/>
      </a:dk2>
      <a:lt2>
        <a:srgbClr val="E8E2E5"/>
      </a:lt2>
      <a:accent1>
        <a:srgbClr val="81AB95"/>
      </a:accent1>
      <a:accent2>
        <a:srgbClr val="76AD79"/>
      </a:accent2>
      <a:accent3>
        <a:srgbClr val="8EA980"/>
      </a:accent3>
      <a:accent4>
        <a:srgbClr val="9BA672"/>
      </a:accent4>
      <a:accent5>
        <a:srgbClr val="A9A180"/>
      </a:accent5>
      <a:accent6>
        <a:srgbClr val="BA967F"/>
      </a:accent6>
      <a:hlink>
        <a:srgbClr val="AE698E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321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AvenirNext LT Pro Medium</vt:lpstr>
      <vt:lpstr>BlockprintVTI</vt:lpstr>
      <vt:lpstr>College Mathematics  Quantitative Reasoning Portfolio Project</vt:lpstr>
      <vt:lpstr>Introduction</vt:lpstr>
      <vt:lpstr>Hypothesis</vt:lpstr>
      <vt:lpstr>Average annual salary</vt:lpstr>
      <vt:lpstr>Estimate the total amount of your student loans at graduation </vt:lpstr>
      <vt:lpstr>Estimated monthly budget </vt:lpstr>
      <vt:lpstr>Ways to reduce the amount of interest paid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Mathematics  Quantitative Reasoning Portfolio Project</dc:title>
  <dc:creator>Margaret O'Connor</dc:creator>
  <cp:lastModifiedBy>Margaret O'Connor</cp:lastModifiedBy>
  <cp:revision>6</cp:revision>
  <dcterms:created xsi:type="dcterms:W3CDTF">2021-06-09T16:41:00Z</dcterms:created>
  <dcterms:modified xsi:type="dcterms:W3CDTF">2021-07-08T14:36:27Z</dcterms:modified>
</cp:coreProperties>
</file>