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12/11/2021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12/11/2021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12/11/2021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12/11/2021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6582" y="2292094"/>
            <a:ext cx="6132368" cy="3227166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Math 201 Quantitative Reasoning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Evan hall</a:t>
            </a:r>
            <a:br>
              <a:rPr lang="en-US" sz="1800" b="1" kern="0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0FCE3A3-8C21-459C-AC86-440C67A5F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491">
        <p:fade/>
      </p:transition>
    </mc:Choice>
    <mc:Fallback>
      <p:transition spd="med" advTm="5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Loan Repayment Strategy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making payments after the first of the year.</a:t>
            </a:r>
          </a:p>
          <a:p>
            <a:r>
              <a:rPr lang="en-US" dirty="0"/>
              <a:t>Once graduated continue to make payments towards the principal.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7B68C6B-5F24-4695-8C42-5E5FBFDCC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10">
        <p:fade/>
      </p:transition>
    </mc:Choice>
    <mc:Fallback>
      <p:transition spd="med" advTm="100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My Repayment Plan Affordable ???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way that I see it, currently I am a Field Supervisor for MGM Grand Casino. My monthly income is over $3,040 monthly. Besides my rent and small expenses currently I have a great amount of money left over every month. I am a new single parent and lately I have realized that my two daughters require a lot every month. So, after my credit card payments are caught up after the first of the year, I plan on starting my repayment plan. </a:t>
            </a:r>
          </a:p>
        </p:txBody>
      </p:sp>
      <p:pic>
        <p:nvPicPr>
          <p:cNvPr id="5" name="Picture Placeholder 4" descr="Close-up of books on shelves with more books blurred in foreground and background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/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2E64831-4D53-45DB-8CDC-4694B4E98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103">
        <p:fade/>
      </p:transition>
    </mc:Choice>
    <mc:Fallback>
      <p:transition spd="med" advTm="301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6613-33E5-4B4F-AAF1-EE4F1996A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College Loan`s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09E8B-1821-4982-9659-41B4F1340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/>
          <a:p>
            <a:r>
              <a:rPr lang="en-US" dirty="0"/>
              <a:t>Loan Serviced By:</a:t>
            </a:r>
          </a:p>
          <a:p>
            <a:endParaRPr lang="en-US" dirty="0"/>
          </a:p>
          <a:p>
            <a:r>
              <a:rPr lang="en-US" dirty="0"/>
              <a:t>Dept Of ED/FEDLOAN SERVICING(PHEAA)</a:t>
            </a:r>
          </a:p>
          <a:p>
            <a:r>
              <a:rPr lang="en-US" dirty="0"/>
              <a:t>Due Date 09/27/2023</a:t>
            </a:r>
          </a:p>
          <a:p>
            <a:endParaRPr lang="en-US" dirty="0"/>
          </a:p>
          <a:p>
            <a:r>
              <a:rPr lang="en-US" dirty="0"/>
              <a:t>Total Balance: $23,800</a:t>
            </a:r>
          </a:p>
          <a:p>
            <a:endParaRPr lang="en-US" dirty="0"/>
          </a:p>
          <a:p>
            <a:r>
              <a:rPr lang="en-US" dirty="0"/>
              <a:t>If Paid By 09/27/2023 = 0% Interest Rate</a:t>
            </a:r>
          </a:p>
          <a:p>
            <a:endParaRPr lang="en-US" dirty="0"/>
          </a:p>
          <a:p>
            <a:r>
              <a:rPr lang="en-US" dirty="0"/>
              <a:t>After 4.228% Fee Will Be Applied</a:t>
            </a:r>
          </a:p>
          <a:p>
            <a:endParaRPr lang="en-US" dirty="0"/>
          </a:p>
        </p:txBody>
      </p:sp>
      <p:pic>
        <p:nvPicPr>
          <p:cNvPr id="6" name="Picture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4761F30-ACAB-4205-904D-7A7AE6DE6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773" y="1600199"/>
            <a:ext cx="2057401" cy="4572001"/>
          </a:xfrm>
          <a:noFill/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12039CF-DC8D-4A38-8BFB-670AB01F3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80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4158">
        <p:fade/>
      </p:transition>
    </mc:Choice>
    <mc:Fallback>
      <p:transition spd="med" advTm="241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18C529-5604-42AA-B62C-2BF9A154C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250065"/>
              </p:ext>
            </p:extLst>
          </p:nvPr>
        </p:nvGraphicFramePr>
        <p:xfrm>
          <a:off x="1073834" y="1477107"/>
          <a:ext cx="10044332" cy="47689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37693">
                  <a:extLst>
                    <a:ext uri="{9D8B030D-6E8A-4147-A177-3AD203B41FA5}">
                      <a16:colId xmlns:a16="http://schemas.microsoft.com/office/drawing/2014/main" val="4151330612"/>
                    </a:ext>
                  </a:extLst>
                </a:gridCol>
                <a:gridCol w="1059039">
                  <a:extLst>
                    <a:ext uri="{9D8B030D-6E8A-4147-A177-3AD203B41FA5}">
                      <a16:colId xmlns:a16="http://schemas.microsoft.com/office/drawing/2014/main" val="1465596906"/>
                    </a:ext>
                  </a:extLst>
                </a:gridCol>
                <a:gridCol w="1588561">
                  <a:extLst>
                    <a:ext uri="{9D8B030D-6E8A-4147-A177-3AD203B41FA5}">
                      <a16:colId xmlns:a16="http://schemas.microsoft.com/office/drawing/2014/main" val="457236767"/>
                    </a:ext>
                  </a:extLst>
                </a:gridCol>
                <a:gridCol w="1059039">
                  <a:extLst>
                    <a:ext uri="{9D8B030D-6E8A-4147-A177-3AD203B41FA5}">
                      <a16:colId xmlns:a16="http://schemas.microsoft.com/office/drawing/2014/main" val="2848802893"/>
                    </a:ext>
                  </a:extLst>
                </a:gridCol>
              </a:tblGrid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 Monthly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$3,400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9604500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3369195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5638564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>
                          <a:effectLst/>
                        </a:rPr>
                        <a:t>Expenses</a:t>
                      </a:r>
                      <a:endParaRPr lang="en-US" sz="11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919935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Car Payment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$400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5520898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Insurance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$190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8548662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Food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6249423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Cell Phone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3750449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$1,000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6012023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Electric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3070967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Gas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333549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Internet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$160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5998661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Car Fuel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$150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5026749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>
                          <a:effectLst/>
                        </a:rPr>
                        <a:t>STUDENT LOANS:</a:t>
                      </a:r>
                      <a:endParaRPr lang="en-US" sz="1100" b="1" i="1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$96.18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1947964"/>
                  </a:ext>
                </a:extLst>
              </a:tr>
              <a:tr h="34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 EXPENSES: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$2,846.19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2664096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0694018"/>
                  </a:ext>
                </a:extLst>
              </a:tr>
              <a:tr h="276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Disposible Income: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$553.81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8190026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0BDD267-3F04-4D4D-93E8-2514499D91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48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1178">
        <p:fade/>
      </p:transition>
    </mc:Choice>
    <mc:Fallback>
      <p:transition spd="med" advTm="411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CB5288B-9D59-43C9-B911-DE8E8F96C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72" y="1347042"/>
            <a:ext cx="9157855" cy="541397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BE30B0E-D540-4AAC-A57F-55E6E6549F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29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717">
        <p:fade/>
      </p:transition>
    </mc:Choice>
    <mc:Fallback>
      <p:transition spd="med" advTm="237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6A166-AF03-42B7-A3B9-48276F94D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9992591" cy="5257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C5BC4631-F327-4FD0-ACA3-4404DFBD7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10" y="1600200"/>
            <a:ext cx="9992591" cy="540142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9936192-88A2-4E5A-B37A-E16343D6A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2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6788">
        <p:fade/>
      </p:transition>
    </mc:Choice>
    <mc:Fallback>
      <p:transition spd="med" advTm="267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C2E079-9EA0-4D0D-8C0C-D079EC0FC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/>
          <a:lstStyle/>
          <a:p>
            <a:pPr algn="ctr"/>
            <a:r>
              <a:rPr lang="en-US" dirty="0"/>
              <a:t>College Repayment Schedule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304526C-3810-42D2-A754-150B832260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883032"/>
              </p:ext>
            </p:extLst>
          </p:nvPr>
        </p:nvGraphicFramePr>
        <p:xfrm>
          <a:off x="1103379" y="1620982"/>
          <a:ext cx="9982203" cy="3781059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678991">
                  <a:extLst>
                    <a:ext uri="{9D8B030D-6E8A-4147-A177-3AD203B41FA5}">
                      <a16:colId xmlns:a16="http://schemas.microsoft.com/office/drawing/2014/main" val="1459270926"/>
                    </a:ext>
                  </a:extLst>
                </a:gridCol>
                <a:gridCol w="1135765">
                  <a:extLst>
                    <a:ext uri="{9D8B030D-6E8A-4147-A177-3AD203B41FA5}">
                      <a16:colId xmlns:a16="http://schemas.microsoft.com/office/drawing/2014/main" val="3862548458"/>
                    </a:ext>
                  </a:extLst>
                </a:gridCol>
                <a:gridCol w="1135765">
                  <a:extLst>
                    <a:ext uri="{9D8B030D-6E8A-4147-A177-3AD203B41FA5}">
                      <a16:colId xmlns:a16="http://schemas.microsoft.com/office/drawing/2014/main" val="493499486"/>
                    </a:ext>
                  </a:extLst>
                </a:gridCol>
                <a:gridCol w="1572697">
                  <a:extLst>
                    <a:ext uri="{9D8B030D-6E8A-4147-A177-3AD203B41FA5}">
                      <a16:colId xmlns:a16="http://schemas.microsoft.com/office/drawing/2014/main" val="3750384072"/>
                    </a:ext>
                  </a:extLst>
                </a:gridCol>
                <a:gridCol w="321294">
                  <a:extLst>
                    <a:ext uri="{9D8B030D-6E8A-4147-A177-3AD203B41FA5}">
                      <a16:colId xmlns:a16="http://schemas.microsoft.com/office/drawing/2014/main" val="665710345"/>
                    </a:ext>
                  </a:extLst>
                </a:gridCol>
                <a:gridCol w="1906333">
                  <a:extLst>
                    <a:ext uri="{9D8B030D-6E8A-4147-A177-3AD203B41FA5}">
                      <a16:colId xmlns:a16="http://schemas.microsoft.com/office/drawing/2014/main" val="732679481"/>
                    </a:ext>
                  </a:extLst>
                </a:gridCol>
                <a:gridCol w="566482">
                  <a:extLst>
                    <a:ext uri="{9D8B030D-6E8A-4147-A177-3AD203B41FA5}">
                      <a16:colId xmlns:a16="http://schemas.microsoft.com/office/drawing/2014/main" val="3997568614"/>
                    </a:ext>
                  </a:extLst>
                </a:gridCol>
                <a:gridCol w="1343582">
                  <a:extLst>
                    <a:ext uri="{9D8B030D-6E8A-4147-A177-3AD203B41FA5}">
                      <a16:colId xmlns:a16="http://schemas.microsoft.com/office/drawing/2014/main" val="60259168"/>
                    </a:ext>
                  </a:extLst>
                </a:gridCol>
                <a:gridCol w="321294">
                  <a:extLst>
                    <a:ext uri="{9D8B030D-6E8A-4147-A177-3AD203B41FA5}">
                      <a16:colId xmlns:a16="http://schemas.microsoft.com/office/drawing/2014/main" val="4159546160"/>
                    </a:ext>
                  </a:extLst>
                </a:gridCol>
              </a:tblGrid>
              <a:tr h="399951">
                <a:tc gridSpan="4">
                  <a:txBody>
                    <a:bodyPr/>
                    <a:lstStyle/>
                    <a:p>
                      <a:pPr algn="l" fontAlgn="ctr"/>
                      <a:endParaRPr lang="en-US" sz="26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u="none" strike="noStrike">
                          <a:effectLst/>
                        </a:rPr>
                        <a:t> </a:t>
                      </a:r>
                      <a:endParaRPr lang="en-US" sz="26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u="none" strike="noStrike">
                          <a:effectLst/>
                        </a:rPr>
                        <a:t> </a:t>
                      </a:r>
                      <a:endParaRPr lang="en-US" sz="26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u="none" strike="noStrike">
                          <a:effectLst/>
                        </a:rPr>
                        <a:t> </a:t>
                      </a:r>
                      <a:endParaRPr lang="en-US" sz="26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u="none" strike="noStrike">
                          <a:effectLst/>
                        </a:rPr>
                        <a:t> </a:t>
                      </a:r>
                      <a:endParaRPr lang="en-US" sz="26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u="none" strike="noStrike">
                          <a:effectLst/>
                        </a:rPr>
                        <a:t> </a:t>
                      </a:r>
                      <a:endParaRPr lang="en-US" sz="26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extLst>
                  <a:ext uri="{0D108BD9-81ED-4DB2-BD59-A6C34878D82A}">
                    <a16:rowId xmlns:a16="http://schemas.microsoft.com/office/drawing/2014/main" val="979016613"/>
                  </a:ext>
                </a:extLst>
              </a:tr>
              <a:tr h="28720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2128088745"/>
                  </a:ext>
                </a:extLst>
              </a:tr>
              <a:tr h="28720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Loan amount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$23,800.00</a:t>
                      </a:r>
                      <a:endParaRPr lang="en-US" sz="18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Scheduled payment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$243.55</a:t>
                      </a:r>
                      <a:endParaRPr lang="en-US" sz="18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963522188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Annual interest rate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4.23%</a:t>
                      </a:r>
                      <a:endParaRPr lang="en-US" sz="18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Scheduled number of payments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120</a:t>
                      </a:r>
                      <a:endParaRPr lang="en-US" sz="18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3063020410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Loan period in years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Actual number of payments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120</a:t>
                      </a:r>
                      <a:endParaRPr lang="en-US" sz="18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4009411989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Number of payments per year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Total early payments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$0.00</a:t>
                      </a:r>
                      <a:endParaRPr lang="en-US" sz="18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2863817102"/>
                  </a:ext>
                </a:extLst>
              </a:tr>
              <a:tr h="287203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Start date of loan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11/26/2021</a:t>
                      </a:r>
                      <a:endParaRPr lang="en-US" sz="18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Total interest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$3,533.21</a:t>
                      </a:r>
                      <a:endParaRPr lang="en-US" sz="18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4119787728"/>
                  </a:ext>
                </a:extLst>
              </a:tr>
              <a:tr h="262254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557156343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Optional extra payments</a:t>
                      </a:r>
                      <a:endParaRPr lang="en-US" sz="18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$100.00</a:t>
                      </a:r>
                      <a:endParaRPr lang="en-US" sz="18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LENDER NAME</a:t>
                      </a:r>
                      <a:endParaRPr lang="en-US" sz="1800" b="1" i="0" u="none" strike="noStrike">
                        <a:solidFill>
                          <a:srgbClr val="635C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ctr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FASFA</a:t>
                      </a:r>
                    </a:p>
                  </a:txBody>
                  <a:tcPr marL="9055" marR="9055" marT="905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55" marR="9055" marT="9055" marB="0" anchor="b"/>
                </a:tc>
                <a:extLst>
                  <a:ext uri="{0D108BD9-81ED-4DB2-BD59-A6C34878D82A}">
                    <a16:rowId xmlns:a16="http://schemas.microsoft.com/office/drawing/2014/main" val="1641467884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3D9AB82-1068-495D-A00A-E4F7F5E540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3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681">
        <p:fade/>
      </p:transition>
    </mc:Choice>
    <mc:Fallback>
      <p:transition spd="med" advTm="236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1759EC67-17DA-4BA7-933D-2EE657644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71" y="0"/>
            <a:ext cx="11345858" cy="2672862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E5305C66-5F32-4777-AD5F-A56F2FCD7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71" y="2208629"/>
            <a:ext cx="11364911" cy="2799469"/>
          </a:xfrm>
          <a:prstGeom prst="rect">
            <a:avLst/>
          </a:prstGeom>
        </p:spPr>
      </p:pic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E7A8178D-DA96-42D3-BDBF-A87ADF36AA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71" y="4572000"/>
            <a:ext cx="11202963" cy="267286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7F166A3-F9FB-4D12-A8D7-9FCC6AEF76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59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816">
        <p:fade/>
      </p:transition>
    </mc:Choice>
    <mc:Fallback>
      <p:transition spd="med" advTm="138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FEE6-6B5D-4B79-AC00-3F41961F9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My Conclusion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899A8AA-F3C7-484D-8EB4-9DD526D34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9980613" cy="4572000"/>
          </a:xfrm>
        </p:spPr>
        <p:txBody>
          <a:bodyPr/>
          <a:lstStyle/>
          <a:p>
            <a:r>
              <a:rPr lang="en-US" sz="1800" dirty="0">
                <a:effectLst/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Monthly payments increase as well as the number of payments required to pay off the loan amount. but the future value of my account decreases a lot from 10 years as I Decrease the number of years invested and my presentation the amount of interest stays the same as well which is 5%.</a:t>
            </a:r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BC43584-B65C-4E65-8E4C-2D24C3E2E9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6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229">
        <p:fade/>
      </p:transition>
    </mc:Choice>
    <mc:Fallback>
      <p:transition spd="med" advTm="232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273</TotalTime>
  <Words>378</Words>
  <Application>Microsoft Office PowerPoint</Application>
  <PresentationFormat>Widescreen</PresentationFormat>
  <Paragraphs>81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Cambria</vt:lpstr>
      <vt:lpstr>Cooper Black</vt:lpstr>
      <vt:lpstr>Euphemia</vt:lpstr>
      <vt:lpstr>Microsoft Sans Serif</vt:lpstr>
      <vt:lpstr>Plantagenet Cherokee</vt:lpstr>
      <vt:lpstr>Wingdings</vt:lpstr>
      <vt:lpstr>Academic Literature 16x9</vt:lpstr>
      <vt:lpstr>Math 201 Quantitative Reasoning  Evan hall </vt:lpstr>
      <vt:lpstr>Student Loan Repayment Strategy </vt:lpstr>
      <vt:lpstr>Is My Repayment Plan Affordable ???</vt:lpstr>
      <vt:lpstr>College Loan`s</vt:lpstr>
      <vt:lpstr>PowerPoint Presentation</vt:lpstr>
      <vt:lpstr>PowerPoint Presentation</vt:lpstr>
      <vt:lpstr>PowerPoint Presentation</vt:lpstr>
      <vt:lpstr>College Repayment Schedule</vt:lpstr>
      <vt:lpstr>PowerPoint Presentation</vt:lpstr>
      <vt:lpstr>My 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201 Quantitative Reasoning Evan hall </dc:title>
  <dc:creator>on.hall.evan</dc:creator>
  <cp:lastModifiedBy>on.hall.evan</cp:lastModifiedBy>
  <cp:revision>15</cp:revision>
  <dcterms:created xsi:type="dcterms:W3CDTF">2021-11-22T22:31:12Z</dcterms:created>
  <dcterms:modified xsi:type="dcterms:W3CDTF">2021-12-12T05:11:22Z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