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210" autoAdjust="0"/>
    <p:restoredTop sz="94660"/>
  </p:normalViewPr>
  <p:slideViewPr>
    <p:cSldViewPr snapToGrid="0">
      <p:cViewPr>
        <p:scale>
          <a:sx n="58" d="100"/>
          <a:sy n="58" d="100"/>
        </p:scale>
        <p:origin x="7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AEAC6D-2E3B-41E5-91EA-CAB41AD6E566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D74A31D-FFB3-42AD-9412-330BEA5678CF}">
      <dgm:prSet/>
      <dgm:spPr/>
      <dgm:t>
        <a:bodyPr/>
        <a:lstStyle/>
        <a:p>
          <a:r>
            <a:rPr lang="en-US"/>
            <a:t>Signature Health for counseling to deal with past traumas that can be affecting her daily life. </a:t>
          </a:r>
        </a:p>
      </dgm:t>
    </dgm:pt>
    <dgm:pt modelId="{25D07BAE-4228-4C17-BF09-74CCD6CD7DFC}" type="parTrans" cxnId="{6A0DD012-7704-4D39-9903-0EB7E2930D34}">
      <dgm:prSet/>
      <dgm:spPr/>
      <dgm:t>
        <a:bodyPr/>
        <a:lstStyle/>
        <a:p>
          <a:endParaRPr lang="en-US"/>
        </a:p>
      </dgm:t>
    </dgm:pt>
    <dgm:pt modelId="{05E2C096-7F21-4C85-BB67-EDFE0E4CE45F}" type="sibTrans" cxnId="{6A0DD012-7704-4D39-9903-0EB7E2930D34}">
      <dgm:prSet/>
      <dgm:spPr/>
      <dgm:t>
        <a:bodyPr/>
        <a:lstStyle/>
        <a:p>
          <a:endParaRPr lang="en-US"/>
        </a:p>
      </dgm:t>
    </dgm:pt>
    <dgm:pt modelId="{D2736A08-5113-4AD3-ACE3-2D61AC4D1A1C}">
      <dgm:prSet/>
      <dgm:spPr/>
      <dgm:t>
        <a:bodyPr/>
        <a:lstStyle/>
        <a:p>
          <a:r>
            <a:rPr lang="en-US"/>
            <a:t>I Matter Counseling and Empowerment Services to help with other resources in the community, and empowerment services to help change her view on life.  </a:t>
          </a:r>
        </a:p>
      </dgm:t>
    </dgm:pt>
    <dgm:pt modelId="{6B43C092-6F9E-43B7-BA88-08307F62BA69}" type="parTrans" cxnId="{4BD79A95-D376-4186-864C-902A4BD96F7D}">
      <dgm:prSet/>
      <dgm:spPr/>
      <dgm:t>
        <a:bodyPr/>
        <a:lstStyle/>
        <a:p>
          <a:endParaRPr lang="en-US"/>
        </a:p>
      </dgm:t>
    </dgm:pt>
    <dgm:pt modelId="{1B15AD5F-8B83-4482-91D7-CC99C3C80C67}" type="sibTrans" cxnId="{4BD79A95-D376-4186-864C-902A4BD96F7D}">
      <dgm:prSet/>
      <dgm:spPr/>
      <dgm:t>
        <a:bodyPr/>
        <a:lstStyle/>
        <a:p>
          <a:endParaRPr lang="en-US"/>
        </a:p>
      </dgm:t>
    </dgm:pt>
    <dgm:pt modelId="{19E8918B-9C1A-4636-9378-8943C7546542}">
      <dgm:prSet/>
      <dgm:spPr/>
      <dgm:t>
        <a:bodyPr/>
        <a:lstStyle/>
        <a:p>
          <a:r>
            <a:rPr lang="en-US"/>
            <a:t>Ohio Department of Job and Family Services to apply for childcare vouchers. </a:t>
          </a:r>
        </a:p>
      </dgm:t>
    </dgm:pt>
    <dgm:pt modelId="{440F6827-AFBD-4EF8-A9BA-5D4E2355EA37}" type="parTrans" cxnId="{63D2F8F1-CC3D-4D43-9471-9B34B5452C1F}">
      <dgm:prSet/>
      <dgm:spPr/>
      <dgm:t>
        <a:bodyPr/>
        <a:lstStyle/>
        <a:p>
          <a:endParaRPr lang="en-US"/>
        </a:p>
      </dgm:t>
    </dgm:pt>
    <dgm:pt modelId="{68E16C46-8FA5-4EAB-96C3-B080A97BB055}" type="sibTrans" cxnId="{63D2F8F1-CC3D-4D43-9471-9B34B5452C1F}">
      <dgm:prSet/>
      <dgm:spPr/>
      <dgm:t>
        <a:bodyPr/>
        <a:lstStyle/>
        <a:p>
          <a:endParaRPr lang="en-US"/>
        </a:p>
      </dgm:t>
    </dgm:pt>
    <dgm:pt modelId="{C6DCE717-8B54-4522-AC7F-9C7DC997F20A}" type="pres">
      <dgm:prSet presAssocID="{71AEAC6D-2E3B-41E5-91EA-CAB41AD6E566}" presName="linear" presStyleCnt="0">
        <dgm:presLayoutVars>
          <dgm:animLvl val="lvl"/>
          <dgm:resizeHandles val="exact"/>
        </dgm:presLayoutVars>
      </dgm:prSet>
      <dgm:spPr/>
    </dgm:pt>
    <dgm:pt modelId="{BDD472C6-1CAB-46BF-AB65-C5BD9E01E35F}" type="pres">
      <dgm:prSet presAssocID="{AD74A31D-FFB3-42AD-9412-330BEA5678CF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F13C1BC-538C-4764-9E04-A9ED1C781512}" type="pres">
      <dgm:prSet presAssocID="{05E2C096-7F21-4C85-BB67-EDFE0E4CE45F}" presName="spacer" presStyleCnt="0"/>
      <dgm:spPr/>
    </dgm:pt>
    <dgm:pt modelId="{9EB09F44-F27D-46F7-A0DD-93FC97E7F190}" type="pres">
      <dgm:prSet presAssocID="{D2736A08-5113-4AD3-ACE3-2D61AC4D1A1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CDD2D2F-D545-4642-B6D5-209FCDC36239}" type="pres">
      <dgm:prSet presAssocID="{1B15AD5F-8B83-4482-91D7-CC99C3C80C67}" presName="spacer" presStyleCnt="0"/>
      <dgm:spPr/>
    </dgm:pt>
    <dgm:pt modelId="{C0AA603D-14E2-4D69-B552-0C8FFD3A3F64}" type="pres">
      <dgm:prSet presAssocID="{19E8918B-9C1A-4636-9378-8943C7546542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A0DD012-7704-4D39-9903-0EB7E2930D34}" srcId="{71AEAC6D-2E3B-41E5-91EA-CAB41AD6E566}" destId="{AD74A31D-FFB3-42AD-9412-330BEA5678CF}" srcOrd="0" destOrd="0" parTransId="{25D07BAE-4228-4C17-BF09-74CCD6CD7DFC}" sibTransId="{05E2C096-7F21-4C85-BB67-EDFE0E4CE45F}"/>
    <dgm:cxn modelId="{CB074363-BFEB-48CB-9203-D402F3B56624}" type="presOf" srcId="{AD74A31D-FFB3-42AD-9412-330BEA5678CF}" destId="{BDD472C6-1CAB-46BF-AB65-C5BD9E01E35F}" srcOrd="0" destOrd="0" presId="urn:microsoft.com/office/officeart/2005/8/layout/vList2"/>
    <dgm:cxn modelId="{A0DC9264-D8D6-4859-9021-3B62BFDBA36B}" type="presOf" srcId="{D2736A08-5113-4AD3-ACE3-2D61AC4D1A1C}" destId="{9EB09F44-F27D-46F7-A0DD-93FC97E7F190}" srcOrd="0" destOrd="0" presId="urn:microsoft.com/office/officeart/2005/8/layout/vList2"/>
    <dgm:cxn modelId="{4BD79A95-D376-4186-864C-902A4BD96F7D}" srcId="{71AEAC6D-2E3B-41E5-91EA-CAB41AD6E566}" destId="{D2736A08-5113-4AD3-ACE3-2D61AC4D1A1C}" srcOrd="1" destOrd="0" parTransId="{6B43C092-6F9E-43B7-BA88-08307F62BA69}" sibTransId="{1B15AD5F-8B83-4482-91D7-CC99C3C80C67}"/>
    <dgm:cxn modelId="{7FC8D7DC-B468-410D-AE78-53A577D48B28}" type="presOf" srcId="{19E8918B-9C1A-4636-9378-8943C7546542}" destId="{C0AA603D-14E2-4D69-B552-0C8FFD3A3F64}" srcOrd="0" destOrd="0" presId="urn:microsoft.com/office/officeart/2005/8/layout/vList2"/>
    <dgm:cxn modelId="{63D2F8F1-CC3D-4D43-9471-9B34B5452C1F}" srcId="{71AEAC6D-2E3B-41E5-91EA-CAB41AD6E566}" destId="{19E8918B-9C1A-4636-9378-8943C7546542}" srcOrd="2" destOrd="0" parTransId="{440F6827-AFBD-4EF8-A9BA-5D4E2355EA37}" sibTransId="{68E16C46-8FA5-4EAB-96C3-B080A97BB055}"/>
    <dgm:cxn modelId="{71A860F6-8EAB-46AB-A055-1239E32774B7}" type="presOf" srcId="{71AEAC6D-2E3B-41E5-91EA-CAB41AD6E566}" destId="{C6DCE717-8B54-4522-AC7F-9C7DC997F20A}" srcOrd="0" destOrd="0" presId="urn:microsoft.com/office/officeart/2005/8/layout/vList2"/>
    <dgm:cxn modelId="{B7D5FA20-08D0-466C-ABC6-595CCFDF37D3}" type="presParOf" srcId="{C6DCE717-8B54-4522-AC7F-9C7DC997F20A}" destId="{BDD472C6-1CAB-46BF-AB65-C5BD9E01E35F}" srcOrd="0" destOrd="0" presId="urn:microsoft.com/office/officeart/2005/8/layout/vList2"/>
    <dgm:cxn modelId="{0AF349C9-25CD-489D-BEF8-D3425CD84041}" type="presParOf" srcId="{C6DCE717-8B54-4522-AC7F-9C7DC997F20A}" destId="{0F13C1BC-538C-4764-9E04-A9ED1C781512}" srcOrd="1" destOrd="0" presId="urn:microsoft.com/office/officeart/2005/8/layout/vList2"/>
    <dgm:cxn modelId="{6716CB9F-AFDB-460A-BC2E-6AC64F57386C}" type="presParOf" srcId="{C6DCE717-8B54-4522-AC7F-9C7DC997F20A}" destId="{9EB09F44-F27D-46F7-A0DD-93FC97E7F190}" srcOrd="2" destOrd="0" presId="urn:microsoft.com/office/officeart/2005/8/layout/vList2"/>
    <dgm:cxn modelId="{890AB4A3-54C2-421A-AE23-06A965751262}" type="presParOf" srcId="{C6DCE717-8B54-4522-AC7F-9C7DC997F20A}" destId="{3CDD2D2F-D545-4642-B6D5-209FCDC36239}" srcOrd="3" destOrd="0" presId="urn:microsoft.com/office/officeart/2005/8/layout/vList2"/>
    <dgm:cxn modelId="{0CED87D9-3908-4B7B-B93E-1D67DAD4F336}" type="presParOf" srcId="{C6DCE717-8B54-4522-AC7F-9C7DC997F20A}" destId="{C0AA603D-14E2-4D69-B552-0C8FFD3A3F6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B324CE-4205-4735-9244-FC7B4FFAF105}" type="doc">
      <dgm:prSet loTypeId="urn:microsoft.com/office/officeart/2008/layout/LinedList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49007B3C-A502-4BF9-9336-CDFBF2C8C429}">
      <dgm:prSet/>
      <dgm:spPr/>
      <dgm:t>
        <a:bodyPr/>
        <a:lstStyle/>
        <a:p>
          <a:r>
            <a:rPr lang="en-US"/>
            <a:t>Religious views </a:t>
          </a:r>
        </a:p>
      </dgm:t>
    </dgm:pt>
    <dgm:pt modelId="{51A439D7-651F-4C7A-AE96-198173EF31C3}" type="parTrans" cxnId="{1B3FD881-DBDE-4B5F-BEA0-EECBC7591A01}">
      <dgm:prSet/>
      <dgm:spPr/>
      <dgm:t>
        <a:bodyPr/>
        <a:lstStyle/>
        <a:p>
          <a:endParaRPr lang="en-US"/>
        </a:p>
      </dgm:t>
    </dgm:pt>
    <dgm:pt modelId="{501808FF-FBCE-467D-B9F3-816D1C2992CF}" type="sibTrans" cxnId="{1B3FD881-DBDE-4B5F-BEA0-EECBC7591A01}">
      <dgm:prSet/>
      <dgm:spPr/>
      <dgm:t>
        <a:bodyPr/>
        <a:lstStyle/>
        <a:p>
          <a:endParaRPr lang="en-US"/>
        </a:p>
      </dgm:t>
    </dgm:pt>
    <dgm:pt modelId="{D7C6A14D-2549-409A-9FB8-7447C4AFE4BD}">
      <dgm:prSet/>
      <dgm:spPr/>
      <dgm:t>
        <a:bodyPr/>
        <a:lstStyle/>
        <a:p>
          <a:r>
            <a:rPr lang="en-US"/>
            <a:t>Values</a:t>
          </a:r>
        </a:p>
      </dgm:t>
    </dgm:pt>
    <dgm:pt modelId="{B44246F1-2C57-4B32-878B-6924F2D1D871}" type="parTrans" cxnId="{72DC638F-1483-4CD9-A085-21D14652EE4A}">
      <dgm:prSet/>
      <dgm:spPr/>
      <dgm:t>
        <a:bodyPr/>
        <a:lstStyle/>
        <a:p>
          <a:endParaRPr lang="en-US"/>
        </a:p>
      </dgm:t>
    </dgm:pt>
    <dgm:pt modelId="{86C258D0-F2E5-4DD5-AE72-799AB7743040}" type="sibTrans" cxnId="{72DC638F-1483-4CD9-A085-21D14652EE4A}">
      <dgm:prSet/>
      <dgm:spPr/>
      <dgm:t>
        <a:bodyPr/>
        <a:lstStyle/>
        <a:p>
          <a:endParaRPr lang="en-US"/>
        </a:p>
      </dgm:t>
    </dgm:pt>
    <dgm:pt modelId="{352842BE-A25A-432F-9EF1-FFA0F97B10C5}">
      <dgm:prSet/>
      <dgm:spPr/>
      <dgm:t>
        <a:bodyPr/>
        <a:lstStyle/>
        <a:p>
          <a:r>
            <a:rPr lang="en-US"/>
            <a:t>Beliefs</a:t>
          </a:r>
        </a:p>
      </dgm:t>
    </dgm:pt>
    <dgm:pt modelId="{0C3C696B-671C-4A80-81CF-F77DFEC6E6CA}" type="parTrans" cxnId="{E4A37EC3-719D-42D7-84D9-53117D7AE049}">
      <dgm:prSet/>
      <dgm:spPr/>
      <dgm:t>
        <a:bodyPr/>
        <a:lstStyle/>
        <a:p>
          <a:endParaRPr lang="en-US"/>
        </a:p>
      </dgm:t>
    </dgm:pt>
    <dgm:pt modelId="{EBB1D170-565A-42FC-BC1F-EBC61F18D765}" type="sibTrans" cxnId="{E4A37EC3-719D-42D7-84D9-53117D7AE049}">
      <dgm:prSet/>
      <dgm:spPr/>
      <dgm:t>
        <a:bodyPr/>
        <a:lstStyle/>
        <a:p>
          <a:endParaRPr lang="en-US"/>
        </a:p>
      </dgm:t>
    </dgm:pt>
    <dgm:pt modelId="{6C7F1A0B-F69B-4B86-BB58-3670CCD1FFB1}">
      <dgm:prSet/>
      <dgm:spPr/>
      <dgm:t>
        <a:bodyPr/>
        <a:lstStyle/>
        <a:p>
          <a:r>
            <a:rPr lang="en-US"/>
            <a:t>Languages </a:t>
          </a:r>
        </a:p>
      </dgm:t>
    </dgm:pt>
    <dgm:pt modelId="{EA24D584-4FA3-406B-911D-0AFBCC8E7134}" type="parTrans" cxnId="{322FBD2A-E67F-4C51-B1E4-33A0B1A33482}">
      <dgm:prSet/>
      <dgm:spPr/>
      <dgm:t>
        <a:bodyPr/>
        <a:lstStyle/>
        <a:p>
          <a:endParaRPr lang="en-US"/>
        </a:p>
      </dgm:t>
    </dgm:pt>
    <dgm:pt modelId="{A6DDBC58-79AB-4E8D-B106-847814F3D356}" type="sibTrans" cxnId="{322FBD2A-E67F-4C51-B1E4-33A0B1A33482}">
      <dgm:prSet/>
      <dgm:spPr/>
      <dgm:t>
        <a:bodyPr/>
        <a:lstStyle/>
        <a:p>
          <a:endParaRPr lang="en-US"/>
        </a:p>
      </dgm:t>
    </dgm:pt>
    <dgm:pt modelId="{B58C63DC-F2AF-4AC2-9B63-8FA4E7588426}" type="pres">
      <dgm:prSet presAssocID="{D3B324CE-4205-4735-9244-FC7B4FFAF105}" presName="vert0" presStyleCnt="0">
        <dgm:presLayoutVars>
          <dgm:dir/>
          <dgm:animOne val="branch"/>
          <dgm:animLvl val="lvl"/>
        </dgm:presLayoutVars>
      </dgm:prSet>
      <dgm:spPr/>
    </dgm:pt>
    <dgm:pt modelId="{6928AF78-E5B4-4FCE-B638-635E19EF2130}" type="pres">
      <dgm:prSet presAssocID="{49007B3C-A502-4BF9-9336-CDFBF2C8C429}" presName="thickLine" presStyleLbl="alignNode1" presStyleIdx="0" presStyleCnt="4"/>
      <dgm:spPr/>
    </dgm:pt>
    <dgm:pt modelId="{186FEE92-12E0-4BC6-9A60-D24D0AE92D1D}" type="pres">
      <dgm:prSet presAssocID="{49007B3C-A502-4BF9-9336-CDFBF2C8C429}" presName="horz1" presStyleCnt="0"/>
      <dgm:spPr/>
    </dgm:pt>
    <dgm:pt modelId="{868038F1-CCD7-4F08-9F00-09230A508A35}" type="pres">
      <dgm:prSet presAssocID="{49007B3C-A502-4BF9-9336-CDFBF2C8C429}" presName="tx1" presStyleLbl="revTx" presStyleIdx="0" presStyleCnt="4"/>
      <dgm:spPr/>
    </dgm:pt>
    <dgm:pt modelId="{934344F5-86D7-4F54-8E07-441585737CBD}" type="pres">
      <dgm:prSet presAssocID="{49007B3C-A502-4BF9-9336-CDFBF2C8C429}" presName="vert1" presStyleCnt="0"/>
      <dgm:spPr/>
    </dgm:pt>
    <dgm:pt modelId="{A2C7821B-E73E-4F2E-B5BD-A6EAD716335F}" type="pres">
      <dgm:prSet presAssocID="{D7C6A14D-2549-409A-9FB8-7447C4AFE4BD}" presName="thickLine" presStyleLbl="alignNode1" presStyleIdx="1" presStyleCnt="4"/>
      <dgm:spPr/>
    </dgm:pt>
    <dgm:pt modelId="{09D715BD-63AB-4B92-9E53-1D932390C29F}" type="pres">
      <dgm:prSet presAssocID="{D7C6A14D-2549-409A-9FB8-7447C4AFE4BD}" presName="horz1" presStyleCnt="0"/>
      <dgm:spPr/>
    </dgm:pt>
    <dgm:pt modelId="{66159CAD-ABEE-4D86-8B59-43CA4D1E9035}" type="pres">
      <dgm:prSet presAssocID="{D7C6A14D-2549-409A-9FB8-7447C4AFE4BD}" presName="tx1" presStyleLbl="revTx" presStyleIdx="1" presStyleCnt="4"/>
      <dgm:spPr/>
    </dgm:pt>
    <dgm:pt modelId="{F837960E-7F77-4A22-98CD-B77F015F9E5C}" type="pres">
      <dgm:prSet presAssocID="{D7C6A14D-2549-409A-9FB8-7447C4AFE4BD}" presName="vert1" presStyleCnt="0"/>
      <dgm:spPr/>
    </dgm:pt>
    <dgm:pt modelId="{6DC8181F-ED68-411A-859D-5B38E864D324}" type="pres">
      <dgm:prSet presAssocID="{352842BE-A25A-432F-9EF1-FFA0F97B10C5}" presName="thickLine" presStyleLbl="alignNode1" presStyleIdx="2" presStyleCnt="4"/>
      <dgm:spPr/>
    </dgm:pt>
    <dgm:pt modelId="{9DE98580-67BE-4492-8B71-2DE4B94BAF5A}" type="pres">
      <dgm:prSet presAssocID="{352842BE-A25A-432F-9EF1-FFA0F97B10C5}" presName="horz1" presStyleCnt="0"/>
      <dgm:spPr/>
    </dgm:pt>
    <dgm:pt modelId="{C9A03C21-F7BB-4DDB-A6DF-1EA5ABE80522}" type="pres">
      <dgm:prSet presAssocID="{352842BE-A25A-432F-9EF1-FFA0F97B10C5}" presName="tx1" presStyleLbl="revTx" presStyleIdx="2" presStyleCnt="4"/>
      <dgm:spPr/>
    </dgm:pt>
    <dgm:pt modelId="{F346472E-54B6-4C4F-82EA-AEB9CC7D33C2}" type="pres">
      <dgm:prSet presAssocID="{352842BE-A25A-432F-9EF1-FFA0F97B10C5}" presName="vert1" presStyleCnt="0"/>
      <dgm:spPr/>
    </dgm:pt>
    <dgm:pt modelId="{82278C8A-F6D0-4CDB-AA3B-BB632CEB084B}" type="pres">
      <dgm:prSet presAssocID="{6C7F1A0B-F69B-4B86-BB58-3670CCD1FFB1}" presName="thickLine" presStyleLbl="alignNode1" presStyleIdx="3" presStyleCnt="4"/>
      <dgm:spPr/>
    </dgm:pt>
    <dgm:pt modelId="{2CC84359-458B-4F65-A3EA-1B65605845B7}" type="pres">
      <dgm:prSet presAssocID="{6C7F1A0B-F69B-4B86-BB58-3670CCD1FFB1}" presName="horz1" presStyleCnt="0"/>
      <dgm:spPr/>
    </dgm:pt>
    <dgm:pt modelId="{4A786D34-B255-4858-AF7A-16FFE4093C1A}" type="pres">
      <dgm:prSet presAssocID="{6C7F1A0B-F69B-4B86-BB58-3670CCD1FFB1}" presName="tx1" presStyleLbl="revTx" presStyleIdx="3" presStyleCnt="4"/>
      <dgm:spPr/>
    </dgm:pt>
    <dgm:pt modelId="{80A2A1D9-882D-4983-91A2-88F25111751D}" type="pres">
      <dgm:prSet presAssocID="{6C7F1A0B-F69B-4B86-BB58-3670CCD1FFB1}" presName="vert1" presStyleCnt="0"/>
      <dgm:spPr/>
    </dgm:pt>
  </dgm:ptLst>
  <dgm:cxnLst>
    <dgm:cxn modelId="{322FBD2A-E67F-4C51-B1E4-33A0B1A33482}" srcId="{D3B324CE-4205-4735-9244-FC7B4FFAF105}" destId="{6C7F1A0B-F69B-4B86-BB58-3670CCD1FFB1}" srcOrd="3" destOrd="0" parTransId="{EA24D584-4FA3-406B-911D-0AFBCC8E7134}" sibTransId="{A6DDBC58-79AB-4E8D-B106-847814F3D356}"/>
    <dgm:cxn modelId="{228C4D34-0DE2-4D0F-A2D6-D2B9664C9921}" type="presOf" srcId="{D3B324CE-4205-4735-9244-FC7B4FFAF105}" destId="{B58C63DC-F2AF-4AC2-9B63-8FA4E7588426}" srcOrd="0" destOrd="0" presId="urn:microsoft.com/office/officeart/2008/layout/LinedList"/>
    <dgm:cxn modelId="{20F95F38-0B62-4930-8DF5-A0E178E6BF11}" type="presOf" srcId="{49007B3C-A502-4BF9-9336-CDFBF2C8C429}" destId="{868038F1-CCD7-4F08-9F00-09230A508A35}" srcOrd="0" destOrd="0" presId="urn:microsoft.com/office/officeart/2008/layout/LinedList"/>
    <dgm:cxn modelId="{A4FADD71-B6CD-4034-8BF4-B691624CCAAC}" type="presOf" srcId="{D7C6A14D-2549-409A-9FB8-7447C4AFE4BD}" destId="{66159CAD-ABEE-4D86-8B59-43CA4D1E9035}" srcOrd="0" destOrd="0" presId="urn:microsoft.com/office/officeart/2008/layout/LinedList"/>
    <dgm:cxn modelId="{1B3FD881-DBDE-4B5F-BEA0-EECBC7591A01}" srcId="{D3B324CE-4205-4735-9244-FC7B4FFAF105}" destId="{49007B3C-A502-4BF9-9336-CDFBF2C8C429}" srcOrd="0" destOrd="0" parTransId="{51A439D7-651F-4C7A-AE96-198173EF31C3}" sibTransId="{501808FF-FBCE-467D-B9F3-816D1C2992CF}"/>
    <dgm:cxn modelId="{72DC638F-1483-4CD9-A085-21D14652EE4A}" srcId="{D3B324CE-4205-4735-9244-FC7B4FFAF105}" destId="{D7C6A14D-2549-409A-9FB8-7447C4AFE4BD}" srcOrd="1" destOrd="0" parTransId="{B44246F1-2C57-4B32-878B-6924F2D1D871}" sibTransId="{86C258D0-F2E5-4DD5-AE72-799AB7743040}"/>
    <dgm:cxn modelId="{B8A7F6AF-60F9-4D69-BDBB-347B604849B9}" type="presOf" srcId="{352842BE-A25A-432F-9EF1-FFA0F97B10C5}" destId="{C9A03C21-F7BB-4DDB-A6DF-1EA5ABE80522}" srcOrd="0" destOrd="0" presId="urn:microsoft.com/office/officeart/2008/layout/LinedList"/>
    <dgm:cxn modelId="{E4A37EC3-719D-42D7-84D9-53117D7AE049}" srcId="{D3B324CE-4205-4735-9244-FC7B4FFAF105}" destId="{352842BE-A25A-432F-9EF1-FFA0F97B10C5}" srcOrd="2" destOrd="0" parTransId="{0C3C696B-671C-4A80-81CF-F77DFEC6E6CA}" sibTransId="{EBB1D170-565A-42FC-BC1F-EBC61F18D765}"/>
    <dgm:cxn modelId="{3EC593E2-3834-4EAF-A282-E14F9A4A9862}" type="presOf" srcId="{6C7F1A0B-F69B-4B86-BB58-3670CCD1FFB1}" destId="{4A786D34-B255-4858-AF7A-16FFE4093C1A}" srcOrd="0" destOrd="0" presId="urn:microsoft.com/office/officeart/2008/layout/LinedList"/>
    <dgm:cxn modelId="{60158A92-A56E-43AB-BCF7-6155F42BA170}" type="presParOf" srcId="{B58C63DC-F2AF-4AC2-9B63-8FA4E7588426}" destId="{6928AF78-E5B4-4FCE-B638-635E19EF2130}" srcOrd="0" destOrd="0" presId="urn:microsoft.com/office/officeart/2008/layout/LinedList"/>
    <dgm:cxn modelId="{ABD47AC1-4BCD-480E-A8DE-9ABF5E247BD0}" type="presParOf" srcId="{B58C63DC-F2AF-4AC2-9B63-8FA4E7588426}" destId="{186FEE92-12E0-4BC6-9A60-D24D0AE92D1D}" srcOrd="1" destOrd="0" presId="urn:microsoft.com/office/officeart/2008/layout/LinedList"/>
    <dgm:cxn modelId="{2C954F19-0DB2-4AF5-971C-6352DFA41F71}" type="presParOf" srcId="{186FEE92-12E0-4BC6-9A60-D24D0AE92D1D}" destId="{868038F1-CCD7-4F08-9F00-09230A508A35}" srcOrd="0" destOrd="0" presId="urn:microsoft.com/office/officeart/2008/layout/LinedList"/>
    <dgm:cxn modelId="{1A95EF75-83FB-45C7-AB4E-33D647E15923}" type="presParOf" srcId="{186FEE92-12E0-4BC6-9A60-D24D0AE92D1D}" destId="{934344F5-86D7-4F54-8E07-441585737CBD}" srcOrd="1" destOrd="0" presId="urn:microsoft.com/office/officeart/2008/layout/LinedList"/>
    <dgm:cxn modelId="{6D1A6950-D58C-46E3-8829-D7559CEA0188}" type="presParOf" srcId="{B58C63DC-F2AF-4AC2-9B63-8FA4E7588426}" destId="{A2C7821B-E73E-4F2E-B5BD-A6EAD716335F}" srcOrd="2" destOrd="0" presId="urn:microsoft.com/office/officeart/2008/layout/LinedList"/>
    <dgm:cxn modelId="{4E4B890C-BB73-4A46-BC35-474611360DBA}" type="presParOf" srcId="{B58C63DC-F2AF-4AC2-9B63-8FA4E7588426}" destId="{09D715BD-63AB-4B92-9E53-1D932390C29F}" srcOrd="3" destOrd="0" presId="urn:microsoft.com/office/officeart/2008/layout/LinedList"/>
    <dgm:cxn modelId="{7B96A9F7-C99B-451A-9B5D-2C6A8E635D2F}" type="presParOf" srcId="{09D715BD-63AB-4B92-9E53-1D932390C29F}" destId="{66159CAD-ABEE-4D86-8B59-43CA4D1E9035}" srcOrd="0" destOrd="0" presId="urn:microsoft.com/office/officeart/2008/layout/LinedList"/>
    <dgm:cxn modelId="{FA425F0D-2033-459C-BEFD-34FD53CEF5CC}" type="presParOf" srcId="{09D715BD-63AB-4B92-9E53-1D932390C29F}" destId="{F837960E-7F77-4A22-98CD-B77F015F9E5C}" srcOrd="1" destOrd="0" presId="urn:microsoft.com/office/officeart/2008/layout/LinedList"/>
    <dgm:cxn modelId="{2AA03F2E-D4C3-4563-971F-48E232AD5E1F}" type="presParOf" srcId="{B58C63DC-F2AF-4AC2-9B63-8FA4E7588426}" destId="{6DC8181F-ED68-411A-859D-5B38E864D324}" srcOrd="4" destOrd="0" presId="urn:microsoft.com/office/officeart/2008/layout/LinedList"/>
    <dgm:cxn modelId="{89FF4D64-9DAA-48FC-BC78-7AC1EB80CFBF}" type="presParOf" srcId="{B58C63DC-F2AF-4AC2-9B63-8FA4E7588426}" destId="{9DE98580-67BE-4492-8B71-2DE4B94BAF5A}" srcOrd="5" destOrd="0" presId="urn:microsoft.com/office/officeart/2008/layout/LinedList"/>
    <dgm:cxn modelId="{74AA59FF-B3E1-4A89-82D1-4FBA1BC769F7}" type="presParOf" srcId="{9DE98580-67BE-4492-8B71-2DE4B94BAF5A}" destId="{C9A03C21-F7BB-4DDB-A6DF-1EA5ABE80522}" srcOrd="0" destOrd="0" presId="urn:microsoft.com/office/officeart/2008/layout/LinedList"/>
    <dgm:cxn modelId="{8DA2A493-DB11-44A3-90C9-09F547F8DD2B}" type="presParOf" srcId="{9DE98580-67BE-4492-8B71-2DE4B94BAF5A}" destId="{F346472E-54B6-4C4F-82EA-AEB9CC7D33C2}" srcOrd="1" destOrd="0" presId="urn:microsoft.com/office/officeart/2008/layout/LinedList"/>
    <dgm:cxn modelId="{9E2D424E-DAFE-4577-83F0-FE591B2F0D98}" type="presParOf" srcId="{B58C63DC-F2AF-4AC2-9B63-8FA4E7588426}" destId="{82278C8A-F6D0-4CDB-AA3B-BB632CEB084B}" srcOrd="6" destOrd="0" presId="urn:microsoft.com/office/officeart/2008/layout/LinedList"/>
    <dgm:cxn modelId="{E3212BC0-8438-4982-A3F8-93221F7599D7}" type="presParOf" srcId="{B58C63DC-F2AF-4AC2-9B63-8FA4E7588426}" destId="{2CC84359-458B-4F65-A3EA-1B65605845B7}" srcOrd="7" destOrd="0" presId="urn:microsoft.com/office/officeart/2008/layout/LinedList"/>
    <dgm:cxn modelId="{5A352D7A-291D-4220-AE48-F394ED608271}" type="presParOf" srcId="{2CC84359-458B-4F65-A3EA-1B65605845B7}" destId="{4A786D34-B255-4858-AF7A-16FFE4093C1A}" srcOrd="0" destOrd="0" presId="urn:microsoft.com/office/officeart/2008/layout/LinedList"/>
    <dgm:cxn modelId="{56643D4F-6E14-4363-B250-047660CC981C}" type="presParOf" srcId="{2CC84359-458B-4F65-A3EA-1B65605845B7}" destId="{80A2A1D9-882D-4983-91A2-88F25111751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B3F5B19-FEF5-4BCF-B50A-96EAAF30ADB3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8D5D76FC-B80B-4B0F-AA73-94AA8613D314}">
      <dgm:prSet/>
      <dgm:spPr/>
      <dgm:t>
        <a:bodyPr/>
        <a:lstStyle/>
        <a:p>
          <a:r>
            <a:rPr lang="en-US"/>
            <a:t>Advocacy for Makaila. </a:t>
          </a:r>
        </a:p>
      </dgm:t>
    </dgm:pt>
    <dgm:pt modelId="{53348AEC-29C4-43EB-8228-E78D4A821B49}" type="parTrans" cxnId="{F8F9AAED-0959-4D8C-8CF2-776916C6F765}">
      <dgm:prSet/>
      <dgm:spPr/>
      <dgm:t>
        <a:bodyPr/>
        <a:lstStyle/>
        <a:p>
          <a:endParaRPr lang="en-US"/>
        </a:p>
      </dgm:t>
    </dgm:pt>
    <dgm:pt modelId="{95EDA2D8-77E3-46D4-9266-CC440CFF2D17}" type="sibTrans" cxnId="{F8F9AAED-0959-4D8C-8CF2-776916C6F765}">
      <dgm:prSet/>
      <dgm:spPr/>
      <dgm:t>
        <a:bodyPr/>
        <a:lstStyle/>
        <a:p>
          <a:endParaRPr lang="en-US"/>
        </a:p>
      </dgm:t>
    </dgm:pt>
    <dgm:pt modelId="{878441E1-719C-485C-BB3A-3D0593F6EFEF}">
      <dgm:prSet/>
      <dgm:spPr/>
      <dgm:t>
        <a:bodyPr/>
        <a:lstStyle/>
        <a:p>
          <a:r>
            <a:rPr lang="en-US"/>
            <a:t>Follow up with grandmother in two weeks to make sure she is being taken to counseling and appropriate childcare.</a:t>
          </a:r>
        </a:p>
      </dgm:t>
    </dgm:pt>
    <dgm:pt modelId="{4DF1843F-2061-443F-A749-E507AEBB3B46}" type="parTrans" cxnId="{EB14D103-1F00-4E72-9658-2DE3FD40E742}">
      <dgm:prSet/>
      <dgm:spPr/>
      <dgm:t>
        <a:bodyPr/>
        <a:lstStyle/>
        <a:p>
          <a:endParaRPr lang="en-US"/>
        </a:p>
      </dgm:t>
    </dgm:pt>
    <dgm:pt modelId="{0ECEE0E1-FD89-4E9C-9BF3-ABB0140491EE}" type="sibTrans" cxnId="{EB14D103-1F00-4E72-9658-2DE3FD40E742}">
      <dgm:prSet/>
      <dgm:spPr/>
      <dgm:t>
        <a:bodyPr/>
        <a:lstStyle/>
        <a:p>
          <a:endParaRPr lang="en-US"/>
        </a:p>
      </dgm:t>
    </dgm:pt>
    <dgm:pt modelId="{099FAB80-37F8-4560-AF29-199E7A92FD52}">
      <dgm:prSet/>
      <dgm:spPr/>
      <dgm:t>
        <a:bodyPr/>
        <a:lstStyle/>
        <a:p>
          <a:r>
            <a:rPr lang="en-US"/>
            <a:t>Refer to other agencies and connect to resources. </a:t>
          </a:r>
        </a:p>
      </dgm:t>
    </dgm:pt>
    <dgm:pt modelId="{10EC69DF-816E-49FC-89A1-4D22CEB68B9A}" type="parTrans" cxnId="{34BAF5D1-312F-4033-956A-1114F361A670}">
      <dgm:prSet/>
      <dgm:spPr/>
      <dgm:t>
        <a:bodyPr/>
        <a:lstStyle/>
        <a:p>
          <a:endParaRPr lang="en-US"/>
        </a:p>
      </dgm:t>
    </dgm:pt>
    <dgm:pt modelId="{A88037E8-26DF-4E4D-9B10-C8B2D4036D58}" type="sibTrans" cxnId="{34BAF5D1-312F-4033-956A-1114F361A670}">
      <dgm:prSet/>
      <dgm:spPr/>
      <dgm:t>
        <a:bodyPr/>
        <a:lstStyle/>
        <a:p>
          <a:endParaRPr lang="en-US"/>
        </a:p>
      </dgm:t>
    </dgm:pt>
    <dgm:pt modelId="{555C412D-2083-4194-8EDB-821F24D49927}">
      <dgm:prSet/>
      <dgm:spPr/>
      <dgm:t>
        <a:bodyPr/>
        <a:lstStyle/>
        <a:p>
          <a:r>
            <a:rPr lang="en-US"/>
            <a:t>Set goals and a timeline for Makaila and her grandmother. </a:t>
          </a:r>
        </a:p>
      </dgm:t>
    </dgm:pt>
    <dgm:pt modelId="{FD77585F-E0F6-43FB-9676-946D7415400F}" type="parTrans" cxnId="{C378C7BA-2655-4C74-8AA0-97CF974C6423}">
      <dgm:prSet/>
      <dgm:spPr/>
      <dgm:t>
        <a:bodyPr/>
        <a:lstStyle/>
        <a:p>
          <a:endParaRPr lang="en-US"/>
        </a:p>
      </dgm:t>
    </dgm:pt>
    <dgm:pt modelId="{7AA79AD0-EA3E-43E8-B36C-FD3038A5DF4A}" type="sibTrans" cxnId="{C378C7BA-2655-4C74-8AA0-97CF974C6423}">
      <dgm:prSet/>
      <dgm:spPr/>
      <dgm:t>
        <a:bodyPr/>
        <a:lstStyle/>
        <a:p>
          <a:endParaRPr lang="en-US"/>
        </a:p>
      </dgm:t>
    </dgm:pt>
    <dgm:pt modelId="{CB1D10C6-6549-41E6-A5ED-2053310676E0}" type="pres">
      <dgm:prSet presAssocID="{1B3F5B19-FEF5-4BCF-B50A-96EAAF30ADB3}" presName="matrix" presStyleCnt="0">
        <dgm:presLayoutVars>
          <dgm:chMax val="1"/>
          <dgm:dir/>
          <dgm:resizeHandles val="exact"/>
        </dgm:presLayoutVars>
      </dgm:prSet>
      <dgm:spPr/>
    </dgm:pt>
    <dgm:pt modelId="{8142D3E4-EA15-4183-B494-4ED5D8991CF3}" type="pres">
      <dgm:prSet presAssocID="{1B3F5B19-FEF5-4BCF-B50A-96EAAF30ADB3}" presName="diamond" presStyleLbl="bgShp" presStyleIdx="0" presStyleCnt="1"/>
      <dgm:spPr/>
    </dgm:pt>
    <dgm:pt modelId="{452BF251-87E1-4D7F-A5DB-F92628FDDA9A}" type="pres">
      <dgm:prSet presAssocID="{1B3F5B19-FEF5-4BCF-B50A-96EAAF30ADB3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06544DAC-98E9-404E-9540-C9C958FB2A56}" type="pres">
      <dgm:prSet presAssocID="{1B3F5B19-FEF5-4BCF-B50A-96EAAF30ADB3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F763FA23-E494-458C-98E5-10A3B595CBB5}" type="pres">
      <dgm:prSet presAssocID="{1B3F5B19-FEF5-4BCF-B50A-96EAAF30ADB3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AFD8828F-18F6-4C83-9032-1A5B790EA6B3}" type="pres">
      <dgm:prSet presAssocID="{1B3F5B19-FEF5-4BCF-B50A-96EAAF30ADB3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EB14D103-1F00-4E72-9658-2DE3FD40E742}" srcId="{1B3F5B19-FEF5-4BCF-B50A-96EAAF30ADB3}" destId="{878441E1-719C-485C-BB3A-3D0593F6EFEF}" srcOrd="1" destOrd="0" parTransId="{4DF1843F-2061-443F-A749-E507AEBB3B46}" sibTransId="{0ECEE0E1-FD89-4E9C-9BF3-ABB0140491EE}"/>
    <dgm:cxn modelId="{B4F1550D-3F4C-4D30-A34A-F73B82CF0906}" type="presOf" srcId="{8D5D76FC-B80B-4B0F-AA73-94AA8613D314}" destId="{452BF251-87E1-4D7F-A5DB-F92628FDDA9A}" srcOrd="0" destOrd="0" presId="urn:microsoft.com/office/officeart/2005/8/layout/matrix3"/>
    <dgm:cxn modelId="{FB28BB32-252E-48D2-A199-865047AAF77A}" type="presOf" srcId="{1B3F5B19-FEF5-4BCF-B50A-96EAAF30ADB3}" destId="{CB1D10C6-6549-41E6-A5ED-2053310676E0}" srcOrd="0" destOrd="0" presId="urn:microsoft.com/office/officeart/2005/8/layout/matrix3"/>
    <dgm:cxn modelId="{DCFD0778-04CD-4DC6-8F8E-8879557C46B5}" type="presOf" srcId="{555C412D-2083-4194-8EDB-821F24D49927}" destId="{AFD8828F-18F6-4C83-9032-1A5B790EA6B3}" srcOrd="0" destOrd="0" presId="urn:microsoft.com/office/officeart/2005/8/layout/matrix3"/>
    <dgm:cxn modelId="{6FE8C993-DDCE-4B0F-B4BB-4268FA84B749}" type="presOf" srcId="{878441E1-719C-485C-BB3A-3D0593F6EFEF}" destId="{06544DAC-98E9-404E-9540-C9C958FB2A56}" srcOrd="0" destOrd="0" presId="urn:microsoft.com/office/officeart/2005/8/layout/matrix3"/>
    <dgm:cxn modelId="{8480B8B9-8651-44B3-915B-878E114408EC}" type="presOf" srcId="{099FAB80-37F8-4560-AF29-199E7A92FD52}" destId="{F763FA23-E494-458C-98E5-10A3B595CBB5}" srcOrd="0" destOrd="0" presId="urn:microsoft.com/office/officeart/2005/8/layout/matrix3"/>
    <dgm:cxn modelId="{C378C7BA-2655-4C74-8AA0-97CF974C6423}" srcId="{1B3F5B19-FEF5-4BCF-B50A-96EAAF30ADB3}" destId="{555C412D-2083-4194-8EDB-821F24D49927}" srcOrd="3" destOrd="0" parTransId="{FD77585F-E0F6-43FB-9676-946D7415400F}" sibTransId="{7AA79AD0-EA3E-43E8-B36C-FD3038A5DF4A}"/>
    <dgm:cxn modelId="{34BAF5D1-312F-4033-956A-1114F361A670}" srcId="{1B3F5B19-FEF5-4BCF-B50A-96EAAF30ADB3}" destId="{099FAB80-37F8-4560-AF29-199E7A92FD52}" srcOrd="2" destOrd="0" parTransId="{10EC69DF-816E-49FC-89A1-4D22CEB68B9A}" sibTransId="{A88037E8-26DF-4E4D-9B10-C8B2D4036D58}"/>
    <dgm:cxn modelId="{F8F9AAED-0959-4D8C-8CF2-776916C6F765}" srcId="{1B3F5B19-FEF5-4BCF-B50A-96EAAF30ADB3}" destId="{8D5D76FC-B80B-4B0F-AA73-94AA8613D314}" srcOrd="0" destOrd="0" parTransId="{53348AEC-29C4-43EB-8228-E78D4A821B49}" sibTransId="{95EDA2D8-77E3-46D4-9266-CC440CFF2D17}"/>
    <dgm:cxn modelId="{37361BE0-9BAA-4284-B74E-516DBF1792AD}" type="presParOf" srcId="{CB1D10C6-6549-41E6-A5ED-2053310676E0}" destId="{8142D3E4-EA15-4183-B494-4ED5D8991CF3}" srcOrd="0" destOrd="0" presId="urn:microsoft.com/office/officeart/2005/8/layout/matrix3"/>
    <dgm:cxn modelId="{0DCBE90F-4C1A-456B-95B3-FDE113142D67}" type="presParOf" srcId="{CB1D10C6-6549-41E6-A5ED-2053310676E0}" destId="{452BF251-87E1-4D7F-A5DB-F92628FDDA9A}" srcOrd="1" destOrd="0" presId="urn:microsoft.com/office/officeart/2005/8/layout/matrix3"/>
    <dgm:cxn modelId="{F047FDF2-1754-4377-A1EA-7602A27F23A3}" type="presParOf" srcId="{CB1D10C6-6549-41E6-A5ED-2053310676E0}" destId="{06544DAC-98E9-404E-9540-C9C958FB2A56}" srcOrd="2" destOrd="0" presId="urn:microsoft.com/office/officeart/2005/8/layout/matrix3"/>
    <dgm:cxn modelId="{C1B9A0FB-7263-4AD7-B10B-07963F5CA137}" type="presParOf" srcId="{CB1D10C6-6549-41E6-A5ED-2053310676E0}" destId="{F763FA23-E494-458C-98E5-10A3B595CBB5}" srcOrd="3" destOrd="0" presId="urn:microsoft.com/office/officeart/2005/8/layout/matrix3"/>
    <dgm:cxn modelId="{91090956-83FF-4D7F-8ADF-58C9302634D3}" type="presParOf" srcId="{CB1D10C6-6549-41E6-A5ED-2053310676E0}" destId="{AFD8828F-18F6-4C83-9032-1A5B790EA6B3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D472C6-1CAB-46BF-AB65-C5BD9E01E35F}">
      <dsp:nvSpPr>
        <dsp:cNvPr id="0" name=""/>
        <dsp:cNvSpPr/>
      </dsp:nvSpPr>
      <dsp:spPr>
        <a:xfrm>
          <a:off x="0" y="29527"/>
          <a:ext cx="6096000" cy="175390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Signature Health for counseling to deal with past traumas that can be affecting her daily life. </a:t>
          </a:r>
        </a:p>
      </dsp:txBody>
      <dsp:txXfrm>
        <a:off x="85618" y="115145"/>
        <a:ext cx="5924764" cy="1582667"/>
      </dsp:txXfrm>
    </dsp:sp>
    <dsp:sp modelId="{9EB09F44-F27D-46F7-A0DD-93FC97E7F190}">
      <dsp:nvSpPr>
        <dsp:cNvPr id="0" name=""/>
        <dsp:cNvSpPr/>
      </dsp:nvSpPr>
      <dsp:spPr>
        <a:xfrm>
          <a:off x="0" y="1858310"/>
          <a:ext cx="6096000" cy="1753903"/>
        </a:xfrm>
        <a:prstGeom prst="roundRect">
          <a:avLst/>
        </a:prstGeom>
        <a:solidFill>
          <a:schemeClr val="accent2">
            <a:hueOff val="-10053135"/>
            <a:satOff val="-382"/>
            <a:lumOff val="254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I Matter Counseling and Empowerment Services to help with other resources in the community, and empowerment services to help change her view on life.  </a:t>
          </a:r>
        </a:p>
      </dsp:txBody>
      <dsp:txXfrm>
        <a:off x="85618" y="1943928"/>
        <a:ext cx="5924764" cy="1582667"/>
      </dsp:txXfrm>
    </dsp:sp>
    <dsp:sp modelId="{C0AA603D-14E2-4D69-B552-0C8FFD3A3F64}">
      <dsp:nvSpPr>
        <dsp:cNvPr id="0" name=""/>
        <dsp:cNvSpPr/>
      </dsp:nvSpPr>
      <dsp:spPr>
        <a:xfrm>
          <a:off x="0" y="3687094"/>
          <a:ext cx="6096000" cy="1753903"/>
        </a:xfrm>
        <a:prstGeom prst="roundRect">
          <a:avLst/>
        </a:prstGeom>
        <a:solidFill>
          <a:schemeClr val="accent2">
            <a:hueOff val="-20106270"/>
            <a:satOff val="-765"/>
            <a:lumOff val="509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Ohio Department of Job and Family Services to apply for childcare vouchers. </a:t>
          </a:r>
        </a:p>
      </dsp:txBody>
      <dsp:txXfrm>
        <a:off x="85618" y="3772712"/>
        <a:ext cx="5924764" cy="15826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28AF78-E5B4-4FCE-B638-635E19EF2130}">
      <dsp:nvSpPr>
        <dsp:cNvPr id="0" name=""/>
        <dsp:cNvSpPr/>
      </dsp:nvSpPr>
      <dsp:spPr>
        <a:xfrm>
          <a:off x="0" y="0"/>
          <a:ext cx="609600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8038F1-CCD7-4F08-9F00-09230A508A35}">
      <dsp:nvSpPr>
        <dsp:cNvPr id="0" name=""/>
        <dsp:cNvSpPr/>
      </dsp:nvSpPr>
      <dsp:spPr>
        <a:xfrm>
          <a:off x="0" y="0"/>
          <a:ext cx="6096000" cy="13676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/>
            <a:t>Religious views </a:t>
          </a:r>
        </a:p>
      </dsp:txBody>
      <dsp:txXfrm>
        <a:off x="0" y="0"/>
        <a:ext cx="6096000" cy="1367631"/>
      </dsp:txXfrm>
    </dsp:sp>
    <dsp:sp modelId="{A2C7821B-E73E-4F2E-B5BD-A6EAD716335F}">
      <dsp:nvSpPr>
        <dsp:cNvPr id="0" name=""/>
        <dsp:cNvSpPr/>
      </dsp:nvSpPr>
      <dsp:spPr>
        <a:xfrm>
          <a:off x="0" y="1367631"/>
          <a:ext cx="6096000" cy="0"/>
        </a:xfrm>
        <a:prstGeom prst="line">
          <a:avLst/>
        </a:prstGeom>
        <a:solidFill>
          <a:schemeClr val="accent5">
            <a:hueOff val="503279"/>
            <a:satOff val="2172"/>
            <a:lumOff val="-457"/>
            <a:alphaOff val="0"/>
          </a:schemeClr>
        </a:solidFill>
        <a:ln w="12700" cap="flat" cmpd="sng" algn="ctr">
          <a:solidFill>
            <a:schemeClr val="accent5">
              <a:hueOff val="503279"/>
              <a:satOff val="2172"/>
              <a:lumOff val="-4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159CAD-ABEE-4D86-8B59-43CA4D1E9035}">
      <dsp:nvSpPr>
        <dsp:cNvPr id="0" name=""/>
        <dsp:cNvSpPr/>
      </dsp:nvSpPr>
      <dsp:spPr>
        <a:xfrm>
          <a:off x="0" y="1367631"/>
          <a:ext cx="6096000" cy="13676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/>
            <a:t>Values</a:t>
          </a:r>
        </a:p>
      </dsp:txBody>
      <dsp:txXfrm>
        <a:off x="0" y="1367631"/>
        <a:ext cx="6096000" cy="1367631"/>
      </dsp:txXfrm>
    </dsp:sp>
    <dsp:sp modelId="{6DC8181F-ED68-411A-859D-5B38E864D324}">
      <dsp:nvSpPr>
        <dsp:cNvPr id="0" name=""/>
        <dsp:cNvSpPr/>
      </dsp:nvSpPr>
      <dsp:spPr>
        <a:xfrm>
          <a:off x="0" y="2735262"/>
          <a:ext cx="6096000" cy="0"/>
        </a:xfrm>
        <a:prstGeom prst="line">
          <a:avLst/>
        </a:prstGeom>
        <a:solidFill>
          <a:schemeClr val="accent5">
            <a:hueOff val="1006558"/>
            <a:satOff val="4345"/>
            <a:lumOff val="-915"/>
            <a:alphaOff val="0"/>
          </a:schemeClr>
        </a:solidFill>
        <a:ln w="12700" cap="flat" cmpd="sng" algn="ctr">
          <a:solidFill>
            <a:schemeClr val="accent5">
              <a:hueOff val="1006558"/>
              <a:satOff val="4345"/>
              <a:lumOff val="-9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A03C21-F7BB-4DDB-A6DF-1EA5ABE80522}">
      <dsp:nvSpPr>
        <dsp:cNvPr id="0" name=""/>
        <dsp:cNvSpPr/>
      </dsp:nvSpPr>
      <dsp:spPr>
        <a:xfrm>
          <a:off x="0" y="2735262"/>
          <a:ext cx="6096000" cy="13676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/>
            <a:t>Beliefs</a:t>
          </a:r>
        </a:p>
      </dsp:txBody>
      <dsp:txXfrm>
        <a:off x="0" y="2735262"/>
        <a:ext cx="6096000" cy="1367631"/>
      </dsp:txXfrm>
    </dsp:sp>
    <dsp:sp modelId="{82278C8A-F6D0-4CDB-AA3B-BB632CEB084B}">
      <dsp:nvSpPr>
        <dsp:cNvPr id="0" name=""/>
        <dsp:cNvSpPr/>
      </dsp:nvSpPr>
      <dsp:spPr>
        <a:xfrm>
          <a:off x="0" y="4102893"/>
          <a:ext cx="6096000" cy="0"/>
        </a:xfrm>
        <a:prstGeom prst="line">
          <a:avLst/>
        </a:prstGeom>
        <a:solidFill>
          <a:schemeClr val="accent5">
            <a:hueOff val="1509837"/>
            <a:satOff val="6517"/>
            <a:lumOff val="-1372"/>
            <a:alphaOff val="0"/>
          </a:schemeClr>
        </a:solidFill>
        <a:ln w="12700" cap="flat" cmpd="sng" algn="ctr">
          <a:solidFill>
            <a:schemeClr val="accent5">
              <a:hueOff val="1509837"/>
              <a:satOff val="6517"/>
              <a:lumOff val="-137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786D34-B255-4858-AF7A-16FFE4093C1A}">
      <dsp:nvSpPr>
        <dsp:cNvPr id="0" name=""/>
        <dsp:cNvSpPr/>
      </dsp:nvSpPr>
      <dsp:spPr>
        <a:xfrm>
          <a:off x="0" y="4102893"/>
          <a:ext cx="6096000" cy="13676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/>
            <a:t>Languages </a:t>
          </a:r>
        </a:p>
      </dsp:txBody>
      <dsp:txXfrm>
        <a:off x="0" y="4102893"/>
        <a:ext cx="6096000" cy="13676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2D3E4-EA15-4183-B494-4ED5D8991CF3}">
      <dsp:nvSpPr>
        <dsp:cNvPr id="0" name=""/>
        <dsp:cNvSpPr/>
      </dsp:nvSpPr>
      <dsp:spPr>
        <a:xfrm>
          <a:off x="312737" y="0"/>
          <a:ext cx="5470525" cy="5470525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2BF251-87E1-4D7F-A5DB-F92628FDDA9A}">
      <dsp:nvSpPr>
        <dsp:cNvPr id="0" name=""/>
        <dsp:cNvSpPr/>
      </dsp:nvSpPr>
      <dsp:spPr>
        <a:xfrm>
          <a:off x="832437" y="519699"/>
          <a:ext cx="2133504" cy="213350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Advocacy for Makaila. </a:t>
          </a:r>
        </a:p>
      </dsp:txBody>
      <dsp:txXfrm>
        <a:off x="936586" y="623848"/>
        <a:ext cx="1925206" cy="1925206"/>
      </dsp:txXfrm>
    </dsp:sp>
    <dsp:sp modelId="{06544DAC-98E9-404E-9540-C9C958FB2A56}">
      <dsp:nvSpPr>
        <dsp:cNvPr id="0" name=""/>
        <dsp:cNvSpPr/>
      </dsp:nvSpPr>
      <dsp:spPr>
        <a:xfrm>
          <a:off x="3130057" y="519699"/>
          <a:ext cx="2133504" cy="213350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Follow up with grandmother in two weeks to make sure she is being taken to counseling and appropriate childcare.</a:t>
          </a:r>
        </a:p>
      </dsp:txBody>
      <dsp:txXfrm>
        <a:off x="3234206" y="623848"/>
        <a:ext cx="1925206" cy="1925206"/>
      </dsp:txXfrm>
    </dsp:sp>
    <dsp:sp modelId="{F763FA23-E494-458C-98E5-10A3B595CBB5}">
      <dsp:nvSpPr>
        <dsp:cNvPr id="0" name=""/>
        <dsp:cNvSpPr/>
      </dsp:nvSpPr>
      <dsp:spPr>
        <a:xfrm>
          <a:off x="832437" y="2817320"/>
          <a:ext cx="2133504" cy="213350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Refer to other agencies and connect to resources. </a:t>
          </a:r>
        </a:p>
      </dsp:txBody>
      <dsp:txXfrm>
        <a:off x="936586" y="2921469"/>
        <a:ext cx="1925206" cy="1925206"/>
      </dsp:txXfrm>
    </dsp:sp>
    <dsp:sp modelId="{AFD8828F-18F6-4C83-9032-1A5B790EA6B3}">
      <dsp:nvSpPr>
        <dsp:cNvPr id="0" name=""/>
        <dsp:cNvSpPr/>
      </dsp:nvSpPr>
      <dsp:spPr>
        <a:xfrm>
          <a:off x="3130057" y="2817320"/>
          <a:ext cx="2133504" cy="213350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Set goals and a timeline for Makaila and her grandmother. </a:t>
          </a:r>
        </a:p>
      </dsp:txBody>
      <dsp:txXfrm>
        <a:off x="3234206" y="2921469"/>
        <a:ext cx="1925206" cy="1925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57C3F-0FB2-4B2E-BA6A-FEEEFF1AF7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7400" y="685801"/>
            <a:ext cx="8115300" cy="3046228"/>
          </a:xfrm>
        </p:spPr>
        <p:txBody>
          <a:bodyPr anchor="b">
            <a:normAutofit/>
          </a:bodyPr>
          <a:lstStyle>
            <a:lvl1pPr algn="ctr">
              <a:defRPr sz="36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583AE9-1CC1-4572-A6E5-E97F80E476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7400" y="4114800"/>
            <a:ext cx="8115300" cy="2057400"/>
          </a:xfrm>
        </p:spPr>
        <p:txBody>
          <a:bodyPr/>
          <a:lstStyle>
            <a:lvl1pPr marL="0" indent="0" algn="ct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4DE7C-68AB-403D-B9D8-7398C292C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EA57E-7C1A-457B-A4CD-5DCEB057B502}" type="datetime1">
              <a:rPr lang="en-US" smtClean="0"/>
              <a:t>3/1/2022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03E50-6613-4D86-AA22-43B14E727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69AB5-A56D-471F-9236-EFA981E2E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131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9B412-EBAB-4569-B3D9-6B346BF8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</p:spPr>
        <p:txBody>
          <a:bodyPr>
            <a:normAutofit/>
          </a:bodyPr>
          <a:lstStyle>
            <a:lvl1pPr algn="l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7C8AE-B0F4-404F-BCAD-A14C18E50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A9CAD-DAFB-4DE3-9C41-7FD03EA8D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F2CE-4F37-411C-A3EE-BBBE223265BF}" type="datetime1">
              <a:rPr lang="en-US" smtClean="0"/>
              <a:t>3/1/2022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E3137-8136-46C5-AC2F-49E5F55E4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AB6EF-A0B1-4706-AE44-253A6B182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006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02F68-BF19-468D-B422-54B6D189F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77407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BF7D7-84D4-4A39-B44E-9B029EEB1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641624"/>
            <a:ext cx="10515600" cy="1448026"/>
          </a:xfrm>
        </p:spPr>
        <p:txBody>
          <a:bodyPr/>
          <a:lstStyle>
            <a:lvl1pPr marL="0" indent="0" algn="ctr">
              <a:buNone/>
              <a:defRPr sz="24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29709-D243-41E8-89FA-62FA7AEB5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83D4-708C-4BB5-B4FD-30CE9FA12FD5}" type="datetime1">
              <a:rPr lang="en-US" smtClean="0"/>
              <a:t>3/1/2022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B99C0-DC2A-4133-A10D-D43A1E05B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22EFD-A17E-47F5-8AC9-EFD6D813D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582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668D-BFBE-4765-A294-8303931B5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071" y="566278"/>
            <a:ext cx="9512429" cy="965458"/>
          </a:xfrm>
        </p:spPr>
        <p:txBody>
          <a:bodyPr/>
          <a:lstStyle>
            <a:lvl1pPr algn="ctr">
              <a:defRPr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3C212-F55F-4D0D-BFA7-F00A33CAA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9758" y="2057400"/>
            <a:ext cx="5031521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54BDD7-2575-4E82-887D-DCAF9EB15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5408" y="2057401"/>
            <a:ext cx="5016834" cy="4119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CAECC8-3C3A-4A5D-AB7A-1F99E5023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39B2-65BC-4C2A-A62B-3EABFE9590E4}" type="datetime1">
              <a:rPr lang="en-US" smtClean="0"/>
              <a:t>3/1/2022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47609B-ACA4-4323-9340-C7DB166D7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409EA3-C5C7-4AC6-956A-DB9A3B4F3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6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0CDE0-7431-4F05-AA47-F10EB46C9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276552" cy="1149350"/>
          </a:xfrm>
        </p:spPr>
        <p:txBody>
          <a:bodyPr>
            <a:normAutofit/>
          </a:bodyPr>
          <a:lstStyle>
            <a:lvl1pPr algn="ctr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D9FFA7-D3EA-4CB8-A471-94235AD62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5360D2-88E8-43C8-92D1-67AB23BBE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C768F6-20A1-47A1-90FE-903135EEFD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555EC1-268F-4324-A003-3608AA0D8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55C8E4-FCB8-4E06-9C43-0ACD949A7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05F5A-E4A3-476F-A89E-C2B73F2431E4}" type="datetime1">
              <a:rPr lang="en-US" smtClean="0"/>
              <a:t>3/1/2022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01C005-C973-4D82-942A-334F1D431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FB6186-6570-4DE8-8603-70B0A51DF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953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5ADD3-88C8-4B01-8CC6-808C0E416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634E6A-1390-4101-B78E-759231340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1515-4A26-4F31-9F61-5A10B1FABBFC}" type="datetime1">
              <a:rPr lang="en-US" smtClean="0"/>
              <a:t>3/1/2022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C7B90-4C99-4653-872A-3572A02DA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B03516-4D31-49D2-9488-33C734A7A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788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0D8488-CF25-431B-A87A-AAF141BD0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DC65-7D1F-4BAB-9695-F7E734143E14}" type="datetime1">
              <a:rPr lang="en-US" smtClean="0"/>
              <a:t>3/1/2022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2F58E5-C92D-4C64-B867-0576B1EAD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216797-ABEC-4FE0-AFDE-36107B967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42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8F2B0-990D-418E-9D10-2464E986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81131-AFFD-4339-9F30-D408B5105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C47F4-7968-4698-8BD3-A583099FA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12BC6F-3996-4B2B-B8F2-DD3A82CCF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24077-BD55-4036-8E92-6558FDF3B653}" type="datetime1">
              <a:rPr lang="en-US" smtClean="0"/>
              <a:t>3/1/2022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832E66-581A-4CF2-A40A-4E24FAAC4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3B1C89-C625-4618-81A2-FB34E4DA0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632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1486F-443A-4F2D-AB1F-8B1F4C4DE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A21213-E7FB-406A-B8CD-735AAC7AD0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41A03-500E-49F7-8D99-A1EAFE4D34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91523D-69E9-4EAE-A610-B3A237B75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225F2-7107-4609-BCC2-77C63064A5E8}" type="datetime1">
              <a:rPr lang="en-US" smtClean="0"/>
              <a:t>3/1/2022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DB852F-4134-4AB5-BA87-483B1E1AD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34C5CB-918E-4A09-8222-D36E37B63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29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2744C-12E6-455B-B646-2EA92DE0E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D71C4D-C062-4EEE-9A9A-31ADCC5C8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4DC97-C26E-407A-9E29-68C52D547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9749-A4CD-447F-8298-2B7988C91CEA}" type="datetime1">
              <a:rPr lang="en-US" smtClean="0"/>
              <a:t>3/1/2022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E9353-B771-47FF-975E-72337414E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5A858-B8B2-4364-A7D0-B2E8FAE0A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037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A6BABE-D80C-4F54-A03C-E1F9EBCA83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285191-EF5B-48BE-AB5D-B7BA4C3D09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A387A-1231-4FE3-8574-D4331A343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444D3-C0BA-4587-A56C-581AB9F841BE}" type="datetime1">
              <a:rPr lang="en-US" smtClean="0"/>
              <a:t>3/1/2022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21559-4901-4AD3-ABE7-DF0235457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6C18E-B751-4E7B-9CD8-1BF44DAB8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26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AA0686-7BAC-45C0-BA30-0D0CBCE5C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202DE-82CD-407D-8C68-174B0CBB5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4AC9D-6E1B-46D3-959F-A068A1EDBD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D3FE42E8-8B57-452D-A122-4DCE9AC771EF}" type="datetime1">
              <a:rPr lang="en-US" smtClean="0"/>
              <a:t>3/1/2022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C0015-9EFB-40F8-BC00-AC2483D609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2C732-0E3E-49E0-A72E-D4C08CB44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pc="3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F8E28480-1C08-4458-AD97-0283E6FFD0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701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2" r:id="rId6"/>
    <p:sldLayoutId id="2147483668" r:id="rId7"/>
    <p:sldLayoutId id="2147483669" r:id="rId8"/>
    <p:sldLayoutId id="2147483670" r:id="rId9"/>
    <p:sldLayoutId id="2147483671" r:id="rId10"/>
    <p:sldLayoutId id="214748367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7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hcmedia.com/articles/141367-whats-old-is-new-again-the-history-of-case-management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signaturehealthinc.org/mental-health/?gclid=CjwKCAiApfeQBhAUEiwA7K_UH0Liv2nSTXzYl7Iwjrbcd3zSl-DgJCA99evL-b0BzVqTCpLhXtfQxBoC4xcQAvD_BwE" TargetMode="External"/><Relationship Id="rId4" Type="http://schemas.openxmlformats.org/officeDocument/2006/relationships/hyperlink" Target="https://imattercounseling.com/services-and-support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D949742-730C-4F7B-88BE-E4E69F6D1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5C0732-01DA-4A7C-ABF5-56B3C5B039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81801" y="685801"/>
            <a:ext cx="4724400" cy="5486400"/>
          </a:xfrm>
          <a:prstGeom prst="rect">
            <a:avLst/>
          </a:prstGeom>
          <a:solidFill>
            <a:schemeClr val="tx2">
              <a:lumMod val="75000"/>
              <a:lumOff val="2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2B43E1-F944-4425-961B-0AA6F1C2BD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85978" y="959278"/>
            <a:ext cx="3714872" cy="99251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200" kern="1200" cap="all" spc="300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The Case of 7-year-old Makaila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FF6490-1F20-4118-8846-3AF4430DD88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102" r="17677" b="1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7656664A-F796-4533-B57C-8C01031F40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78995" y="2135939"/>
            <a:ext cx="3572540" cy="3546806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/>
              <a:t>By: Jennifer Castellano</a:t>
            </a:r>
            <a:endParaRPr lang="en-US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/>
              <a:t>Instructor: J. Carter</a:t>
            </a:r>
            <a:endParaRPr lang="en-US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/>
              <a:t>Intro Counseling and Case Management </a:t>
            </a:r>
            <a:endParaRPr lang="en-US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/>
              <a:t>03/01/2022</a:t>
            </a:r>
            <a:endParaRPr lang="en-US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92794A7D-ACA7-4477-BC00-2FB1E7C7AE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146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989"/>
    </mc:Choice>
    <mc:Fallback>
      <p:transition spd="slow" advTm="139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9CD6474-47AA-4D47-AF35-32FA3089B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1FEFA6-7D4F-4746-AE64-D4D52FE76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F8DA3CF-9D4B-403A-9AD4-BB177DAB6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C1CD2F-8F00-462B-98C6-B5C1A48DE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020728"/>
            <a:ext cx="9486900" cy="996061"/>
          </a:xfrm>
        </p:spPr>
        <p:txBody>
          <a:bodyPr anchor="b">
            <a:normAutofit/>
          </a:bodyPr>
          <a:lstStyle/>
          <a:p>
            <a:pPr algn="ctr"/>
            <a:r>
              <a:rPr lang="en-US"/>
              <a:t>Case details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00738-E2E8-43A4-8DD9-CC5AB8575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00940"/>
            <a:ext cx="9486901" cy="357785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Makaila is 7 years of age. </a:t>
            </a:r>
          </a:p>
          <a:p>
            <a:pPr>
              <a:lnSpc>
                <a:spcPct val="90000"/>
              </a:lnSpc>
            </a:pPr>
            <a:r>
              <a:rPr lang="en-US" dirty="0"/>
              <a:t>She lives with her grandmother in a low-income – urban neighborhood since birth. </a:t>
            </a:r>
          </a:p>
          <a:p>
            <a:pPr>
              <a:lnSpc>
                <a:spcPct val="90000"/>
              </a:lnSpc>
            </a:pPr>
            <a:r>
              <a:rPr lang="en-US" dirty="0"/>
              <a:t>Her father has been in prison for years, her mother tried to take her from her grandmother, she now expresses hate towards her. </a:t>
            </a:r>
          </a:p>
          <a:p>
            <a:pPr>
              <a:lnSpc>
                <a:spcPct val="90000"/>
              </a:lnSpc>
            </a:pPr>
            <a:r>
              <a:rPr lang="en-US" dirty="0"/>
              <a:t>She was abused in some way by her cousin. </a:t>
            </a:r>
          </a:p>
          <a:p>
            <a:pPr>
              <a:lnSpc>
                <a:spcPct val="90000"/>
              </a:lnSpc>
            </a:pPr>
            <a:r>
              <a:rPr lang="en-US" dirty="0"/>
              <a:t>Exposed to violence, drugs, and gun violence.  </a:t>
            </a:r>
          </a:p>
          <a:p>
            <a:pPr>
              <a:lnSpc>
                <a:spcPct val="90000"/>
              </a:lnSpc>
            </a:pPr>
            <a:r>
              <a:rPr lang="en-US" dirty="0"/>
              <a:t>Goes to work at a nightclub with her grandmother. 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B89D3DF-0C72-4464-B210-7A212FEB27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901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606"/>
    </mc:Choice>
    <mc:Fallback>
      <p:transition spd="slow" advTm="436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E00E3E0-07DA-4A53-8D2F-59983E1449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62500" cy="6857999"/>
          </a:xfrm>
          <a:prstGeom prst="rect">
            <a:avLst/>
          </a:prstGeom>
          <a:solidFill>
            <a:schemeClr val="tx2">
              <a:lumMod val="75000"/>
              <a:lumOff val="2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509466-A4E1-40BE-9D49-8D7B2985F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01040"/>
            <a:ext cx="3390900" cy="5486400"/>
          </a:xfrm>
        </p:spPr>
        <p:txBody>
          <a:bodyPr anchor="ctr">
            <a:normAutofit/>
          </a:bodyPr>
          <a:lstStyle/>
          <a:p>
            <a:pPr algn="ctr"/>
            <a:r>
              <a:rPr lang="en-US" sz="2000" dirty="0"/>
              <a:t>Recommendations </a:t>
            </a:r>
            <a:r>
              <a:rPr lang="en-US" sz="2000" dirty="0" err="1"/>
              <a:t>FOr</a:t>
            </a:r>
            <a:r>
              <a:rPr lang="en-US" sz="2000" dirty="0"/>
              <a:t> resources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1B4C232-1A87-4860-BBA4-C137C207A5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6821229"/>
              </p:ext>
            </p:extLst>
          </p:nvPr>
        </p:nvGraphicFramePr>
        <p:xfrm>
          <a:off x="5410200" y="701675"/>
          <a:ext cx="6096000" cy="5470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D1DDA81A-2986-4262-9EE3-E35F9ED1C9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958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775"/>
    </mc:Choice>
    <mc:Fallback>
      <p:transition spd="slow" advTm="467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E00E3E0-07DA-4A53-8D2F-59983E1449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62500" cy="6857999"/>
          </a:xfrm>
          <a:prstGeom prst="rect">
            <a:avLst/>
          </a:prstGeom>
          <a:solidFill>
            <a:schemeClr val="tx2">
              <a:lumMod val="75000"/>
              <a:lumOff val="2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649477-F03F-4643-8937-6DC870EAB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01040"/>
            <a:ext cx="3390900" cy="5486400"/>
          </a:xfrm>
        </p:spPr>
        <p:txBody>
          <a:bodyPr anchor="ctr">
            <a:normAutofit/>
          </a:bodyPr>
          <a:lstStyle/>
          <a:p>
            <a:pPr algn="ctr"/>
            <a:r>
              <a:rPr lang="en-US" sz="2200"/>
              <a:t>Cultural considerations	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E538410-C38E-4245-B35D-1AC2237E36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3424575"/>
              </p:ext>
            </p:extLst>
          </p:nvPr>
        </p:nvGraphicFramePr>
        <p:xfrm>
          <a:off x="5410200" y="701675"/>
          <a:ext cx="6096000" cy="5470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5EFF3091-5F2E-4D3C-93AF-A821C005D2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604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151"/>
    </mc:Choice>
    <mc:Fallback>
      <p:transition spd="slow" advTm="131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>
            <a:extLst>
              <a:ext uri="{FF2B5EF4-FFF2-40B4-BE49-F238E27FC236}">
                <a16:creationId xmlns:a16="http://schemas.microsoft.com/office/drawing/2014/main" id="{6E00E3E0-07DA-4A53-8D2F-59983E1449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62500" cy="6857999"/>
          </a:xfrm>
          <a:prstGeom prst="rect">
            <a:avLst/>
          </a:prstGeom>
          <a:solidFill>
            <a:schemeClr val="tx2">
              <a:lumMod val="75000"/>
              <a:lumOff val="2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BD699D-50B1-4BF6-B26E-EBF71D85C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01040"/>
            <a:ext cx="3390900" cy="5486400"/>
          </a:xfrm>
        </p:spPr>
        <p:txBody>
          <a:bodyPr anchor="ctr">
            <a:normAutofit/>
          </a:bodyPr>
          <a:lstStyle/>
          <a:p>
            <a:pPr algn="ctr"/>
            <a:r>
              <a:rPr lang="en-US"/>
              <a:t>Plan going forward </a:t>
            </a:r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E23A4709-32AF-4139-8EAD-ECBD37BB00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3662820"/>
              </p:ext>
            </p:extLst>
          </p:nvPr>
        </p:nvGraphicFramePr>
        <p:xfrm>
          <a:off x="5410200" y="701675"/>
          <a:ext cx="6096000" cy="5470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1AD67C05-7B08-4C84-934A-3F9245F469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36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064"/>
    </mc:Choice>
    <mc:Fallback>
      <p:transition spd="slow" advTm="450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0EE8294-4110-44EB-8577-6CA8DF797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C45E44A-48F0-452E-94AB-C02C0355C6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76700" y="685800"/>
            <a:ext cx="7429500" cy="5486400"/>
          </a:xfrm>
          <a:prstGeom prst="rect">
            <a:avLst/>
          </a:prstGeom>
          <a:solidFill>
            <a:schemeClr val="tx2">
              <a:lumMod val="75000"/>
              <a:lumOff val="2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4DDC14-012E-4724-945F-FA5E10A35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0" y="942449"/>
            <a:ext cx="6096000" cy="93684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References </a:t>
            </a:r>
          </a:p>
        </p:txBody>
      </p:sp>
      <p:pic>
        <p:nvPicPr>
          <p:cNvPr id="5" name="Picture 4" descr="Pen placed on top of a signature line">
            <a:extLst>
              <a:ext uri="{FF2B5EF4-FFF2-40B4-BE49-F238E27FC236}">
                <a16:creationId xmlns:a16="http://schemas.microsoft.com/office/drawing/2014/main" id="{A51C6A4A-81EA-42B6-BB28-EF4309B78A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377" r="8619" b="-1"/>
          <a:stretch/>
        </p:blipFill>
        <p:spPr>
          <a:xfrm>
            <a:off x="1" y="10"/>
            <a:ext cx="3390899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BEF8B-1C45-472B-AF42-02E7E30D6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2977" y="2135938"/>
            <a:ext cx="6247233" cy="3535585"/>
          </a:xfrm>
        </p:spPr>
        <p:txBody>
          <a:bodyPr>
            <a:normAutofit/>
          </a:bodyPr>
          <a:lstStyle/>
          <a:p>
            <a:pPr marL="0" marR="0" indent="45720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Cesta, T., What’s Old Is New Again: The History of Case Management, Case Management Insider (2017). </a:t>
            </a:r>
          </a:p>
          <a:p>
            <a:pPr marL="0" marR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100" u="sng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www.ahcmedia.com/articles/141367-whats-old-is-new-again-the-history-of-case-management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45720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English, M., Scott, J. Anthony G., What is the Future for Global Case Management Guidelines for Common Childhood Diseases</a:t>
            </a:r>
          </a:p>
          <a:p>
            <a:pPr marL="0" marR="0" indent="45720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Matter Counseling and Empowerment Services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100" u="sng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</a:t>
            </a:r>
            <a:r>
              <a:rPr lang="en-US" sz="1100" u="sng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ttps://imattercounseling.com/services-and-supports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45720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Signature Health</a:t>
            </a:r>
            <a:endParaRPr lang="en-US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100" u="sng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https://www.signaturehealthinc.org/mental-health/?gclid=CjwKCAiApfeQBhAUEiwA7K_UH0Liv2nSTXzYl7Iwjrbcd3zSl-DgJCA99evL-b0BzVqTCpLhXtfQxBoC4xcQAvD_BwE</a:t>
            </a: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45720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45720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Woodside, M, &amp; </a:t>
            </a:r>
            <a:r>
              <a:rPr lang="en-US" sz="110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McClam</a:t>
            </a:r>
            <a:r>
              <a:rPr lang="en-US" sz="1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T. (2018). Generalist case management: A method of human service delivery. Cengage learning.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sz="1100" u="sng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3604058934"/>
      </p:ext>
    </p:extLst>
  </p:cSld>
  <p:clrMapOvr>
    <a:masterClrMapping/>
  </p:clrMapOvr>
</p:sld>
</file>

<file path=ppt/theme/theme1.xml><?xml version="1.0" encoding="utf-8"?>
<a:theme xmlns:a="http://schemas.openxmlformats.org/drawingml/2006/main" name="ClassicFrameVTI">
  <a:themeElements>
    <a:clrScheme name="AnalogousFromLightSeedRightStep">
      <a:dk1>
        <a:srgbClr val="000000"/>
      </a:dk1>
      <a:lt1>
        <a:srgbClr val="FFFFFF"/>
      </a:lt1>
      <a:dk2>
        <a:srgbClr val="393620"/>
      </a:dk2>
      <a:lt2>
        <a:srgbClr val="E2E8E4"/>
      </a:lt2>
      <a:accent1>
        <a:srgbClr val="CF8DB6"/>
      </a:accent1>
      <a:accent2>
        <a:srgbClr val="C57484"/>
      </a:accent2>
      <a:accent3>
        <a:srgbClr val="CC9687"/>
      </a:accent3>
      <a:accent4>
        <a:srgbClr val="BDA06F"/>
      </a:accent4>
      <a:accent5>
        <a:srgbClr val="A5A772"/>
      </a:accent5>
      <a:accent6>
        <a:srgbClr val="8CAC66"/>
      </a:accent6>
      <a:hlink>
        <a:srgbClr val="558D6B"/>
      </a:hlink>
      <a:folHlink>
        <a:srgbClr val="7F7F7F"/>
      </a:folHlink>
    </a:clrScheme>
    <a:fontScheme name="Goudy and Gill Sans">
      <a:majorFont>
        <a:latin typeface="Goudy Old Style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assicFrameVTI" id="{4FA2A165-EC65-4FB0-B019-8C8876A1D8E3}" vid="{9D78F1F1-8226-42FD-A1A3-975EDF6D60F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327</Words>
  <Application>Microsoft Office PowerPoint</Application>
  <PresentationFormat>Widescreen</PresentationFormat>
  <Paragraphs>37</Paragraphs>
  <Slides>6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Gill Sans MT</vt:lpstr>
      <vt:lpstr>Goudy Old Style</vt:lpstr>
      <vt:lpstr>Times New Roman</vt:lpstr>
      <vt:lpstr>ClassicFrameVTI</vt:lpstr>
      <vt:lpstr>The Case of 7-year-old Makaila </vt:lpstr>
      <vt:lpstr>Case details </vt:lpstr>
      <vt:lpstr>Recommendations FOr resources</vt:lpstr>
      <vt:lpstr>Cultural considerations </vt:lpstr>
      <vt:lpstr>Plan going forward </vt:lpstr>
      <vt:lpstr>References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Case of 7-year-old Makaila </dc:title>
  <dc:creator>jennifer castellano</dc:creator>
  <cp:lastModifiedBy>jennifer castellano</cp:lastModifiedBy>
  <cp:revision>1</cp:revision>
  <dcterms:created xsi:type="dcterms:W3CDTF">2022-03-02T03:11:52Z</dcterms:created>
  <dcterms:modified xsi:type="dcterms:W3CDTF">2022-03-02T04:13:16Z</dcterms:modified>
</cp:coreProperties>
</file>