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0"/>
  </p:notesMasterIdLst>
  <p:sldIdLst>
    <p:sldId id="256" r:id="rId2"/>
    <p:sldId id="257" r:id="rId3"/>
    <p:sldId id="258" r:id="rId4"/>
    <p:sldId id="259" r:id="rId5"/>
    <p:sldId id="260" r:id="rId6"/>
    <p:sldId id="262" r:id="rId7"/>
    <p:sldId id="263" r:id="rId8"/>
    <p:sldId id="261"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C95008-8AC8-4698-9775-243DE55F934A}" v="209" dt="2021-09-26T02:32:39.763"/>
    <p1510:client id="{1AF2BF96-16F9-9A9D-E7B1-48B7EB483ECE}" v="100" dt="2021-10-17T03:39:42.706"/>
    <p1510:client id="{643DA6C5-38B4-EB4C-7194-28DC4B072F4E}" v="42" dt="2021-10-10T02:22:34.419"/>
    <p1510:client id="{674E6610-40A0-42EA-9555-3F848492300C}" v="979" dt="2021-09-19T02:05:12.429"/>
    <p1510:client id="{92AC1E45-4D8A-4BD5-9869-EC4606959D30}" v="86" dt="2021-10-24T01:21:49.8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4" autoAdjust="0"/>
    <p:restoredTop sz="94660"/>
  </p:normalViewPr>
  <p:slideViewPr>
    <p:cSldViewPr snapToGrid="0">
      <p:cViewPr varScale="1">
        <p:scale>
          <a:sx n="101" d="100"/>
          <a:sy n="101" d="100"/>
        </p:scale>
        <p:origin x="138" y="2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2FA96E-22AE-4707-BCA4-F36D6350D699}" type="datetimeFigureOut">
              <a:rPr lang="en-US"/>
              <a:t>10/23/2021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52710A-92B1-4AF2-B848-6187EA675213}" type="slidenum">
              <a:rPr lang="en-US"/>
              <a:t>‹#›</a:t>
            </a:fld>
            <a:endParaRPr lang="en-US"/>
          </a:p>
        </p:txBody>
      </p:sp>
    </p:spTree>
    <p:extLst>
      <p:ext uri="{BB962C8B-B14F-4D97-AF65-F5344CB8AC3E}">
        <p14:creationId xmlns:p14="http://schemas.microsoft.com/office/powerpoint/2010/main" val="972817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"Responsibilities for management include:"</a:t>
            </a:r>
          </a:p>
          <a:p>
            <a:r>
              <a:rPr lang="en-US"/>
              <a:t>These are most likely responsibilities for management of any profession, not just Accounting.</a:t>
            </a:r>
          </a:p>
        </p:txBody>
      </p:sp>
      <p:sp>
        <p:nvSpPr>
          <p:cNvPr id="4" name="Slide Number Placeholder 3"/>
          <p:cNvSpPr>
            <a:spLocks noGrp="1"/>
          </p:cNvSpPr>
          <p:nvPr>
            <p:ph type="sldNum" sz="quarter" idx="5"/>
          </p:nvPr>
        </p:nvSpPr>
        <p:spPr/>
        <p:txBody>
          <a:bodyPr/>
          <a:lstStyle/>
          <a:p>
            <a:fld id="{0C52710A-92B1-4AF2-B848-6187EA675213}" type="slidenum">
              <a:rPr lang="en-US"/>
              <a:t>2</a:t>
            </a:fld>
            <a:endParaRPr lang="en-US"/>
          </a:p>
        </p:txBody>
      </p:sp>
    </p:spTree>
    <p:extLst>
      <p:ext uri="{BB962C8B-B14F-4D97-AF65-F5344CB8AC3E}">
        <p14:creationId xmlns:p14="http://schemas.microsoft.com/office/powerpoint/2010/main" val="26161146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lnSpc>
                <a:spcPct val="120000"/>
              </a:lnSpc>
              <a:spcBef>
                <a:spcPts val="500"/>
              </a:spcBef>
            </a:pPr>
            <a:r>
              <a:rPr lang="en-US" dirty="0"/>
              <a:t>"Wages: employees not clocking in/out at proper times or having other employees clock them in entirely. Results in unnecessary overtime and employees getting paid for work not done"</a:t>
            </a:r>
          </a:p>
          <a:p>
            <a:pPr lvl="1">
              <a:lnSpc>
                <a:spcPct val="120000"/>
              </a:lnSpc>
              <a:spcBef>
                <a:spcPts val="500"/>
              </a:spcBef>
            </a:pPr>
            <a:r>
              <a:rPr lang="en-US" dirty="0"/>
              <a:t>Meal Break: similarly to wages, employees not clocking out when they leave on breaks results in an abuse of sick leave/vacation time. Policy-abiding employees are forced to use their time off, whereas those who are abusing this are essentially getting extra paid time off in the form of extra breaks"</a:t>
            </a:r>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0C52710A-92B1-4AF2-B848-6187EA675213}" type="slidenum">
              <a:rPr lang="en-US"/>
              <a:t>3</a:t>
            </a:fld>
            <a:endParaRPr lang="en-US"/>
          </a:p>
        </p:txBody>
      </p:sp>
    </p:spTree>
    <p:extLst>
      <p:ext uri="{BB962C8B-B14F-4D97-AF65-F5344CB8AC3E}">
        <p14:creationId xmlns:p14="http://schemas.microsoft.com/office/powerpoint/2010/main" val="41480375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Today, compensation and benefits has evolved to a more comprehensive package including stock purchase plans, and variable pay plans.</a:t>
            </a:r>
          </a:p>
          <a:p>
            <a:r>
              <a:rPr lang="en-US"/>
              <a:t>"Fmla: employees on FMLA are not properly inputting their intermittent FMLA hours in the timekeeping system. Therefore, some employees are getting 12 weeks of FMLA annually, while others are taking off as much as 15 weeks per year."</a:t>
            </a:r>
          </a:p>
          <a:p>
            <a:r>
              <a:rPr lang="en-US"/>
              <a:t>"Sick leave and vacation time: similarly to wages, employees getting clocked in by others when they aren't even at work results in an abuse of sick leave/vacation time. Policy-abiding employees are forced to use their time off when they can't come into work, whereas those who are abusing this are essentially getting extra paid time off"</a:t>
            </a:r>
          </a:p>
          <a:p>
            <a:endParaRPr lang="en-US" dirty="0">
              <a:cs typeface="Calibri"/>
            </a:endParaRPr>
          </a:p>
        </p:txBody>
      </p:sp>
      <p:sp>
        <p:nvSpPr>
          <p:cNvPr id="4" name="Slide Number Placeholder 3"/>
          <p:cNvSpPr>
            <a:spLocks noGrp="1"/>
          </p:cNvSpPr>
          <p:nvPr>
            <p:ph type="sldNum" sz="quarter" idx="5"/>
          </p:nvPr>
        </p:nvSpPr>
        <p:spPr/>
        <p:txBody>
          <a:bodyPr/>
          <a:lstStyle/>
          <a:p>
            <a:fld id="{0C52710A-92B1-4AF2-B848-6187EA675213}" type="slidenum">
              <a:rPr lang="en-US"/>
              <a:t>4</a:t>
            </a:fld>
            <a:endParaRPr lang="en-US"/>
          </a:p>
        </p:txBody>
      </p:sp>
    </p:spTree>
    <p:extLst>
      <p:ext uri="{BB962C8B-B14F-4D97-AF65-F5344CB8AC3E}">
        <p14:creationId xmlns:p14="http://schemas.microsoft.com/office/powerpoint/2010/main" val="1467436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Ethically, when two employees are performing drastically different levels of work, but are being paid the same wages, it is definitely unethical. </a:t>
            </a:r>
            <a:endParaRPr lang="en-US"/>
          </a:p>
          <a:p>
            <a:r>
              <a:rPr lang="en-US" dirty="0"/>
              <a:t>When Sam is approving the employee’s time cards, if they fail to clock in or out correctly for shift start, meal breaks or end of shift, he will enter time without verifying – results in incorrect hours, unnecessary overtime.</a:t>
            </a:r>
            <a:endParaRPr lang="en-US" dirty="0">
              <a:cs typeface="Calibri"/>
            </a:endParaRPr>
          </a:p>
        </p:txBody>
      </p:sp>
      <p:sp>
        <p:nvSpPr>
          <p:cNvPr id="4" name="Slide Number Placeholder 3"/>
          <p:cNvSpPr>
            <a:spLocks noGrp="1"/>
          </p:cNvSpPr>
          <p:nvPr>
            <p:ph type="sldNum" sz="quarter" idx="5"/>
          </p:nvPr>
        </p:nvSpPr>
        <p:spPr/>
        <p:txBody>
          <a:bodyPr/>
          <a:lstStyle/>
          <a:p>
            <a:fld id="{0C52710A-92B1-4AF2-B848-6187EA675213}" type="slidenum">
              <a:rPr lang="en-US"/>
              <a:t>5</a:t>
            </a:fld>
            <a:endParaRPr lang="en-US"/>
          </a:p>
        </p:txBody>
      </p:sp>
    </p:spTree>
    <p:extLst>
      <p:ext uri="{BB962C8B-B14F-4D97-AF65-F5344CB8AC3E}">
        <p14:creationId xmlns:p14="http://schemas.microsoft.com/office/powerpoint/2010/main" val="6468997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EEOC and Equal Pay Act of 1963</a:t>
            </a:r>
          </a:p>
          <a:p>
            <a:r>
              <a:rPr lang="en-US" dirty="0"/>
              <a:t>It is clear that Sam Smith did not provide equal pay for all employees, and it is unclear whether this was random or based upon discrimination: "Compensation discrimination occurs when an employee doing similar work does not receive similar pay"</a:t>
            </a:r>
            <a:endParaRPr lang="en-US" dirty="0">
              <a:cs typeface="Calibri"/>
            </a:endParaRPr>
          </a:p>
          <a:p>
            <a:r>
              <a:rPr lang="en-US" dirty="0"/>
              <a:t>Additionally, abusing FMLA is illegal because this is an act put into place that is supposed to help provide for employees in need of it. Abusing it puts an emphasis on not caring about other people whom may actually need FMLA and is against the law.</a:t>
            </a:r>
            <a:endParaRPr lang="en-US" dirty="0">
              <a:cs typeface="Calibri"/>
            </a:endParaRP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0C52710A-92B1-4AF2-B848-6187EA675213}" type="slidenum">
              <a:rPr lang="en-US"/>
              <a:t>6</a:t>
            </a:fld>
            <a:endParaRPr lang="en-US"/>
          </a:p>
        </p:txBody>
      </p:sp>
    </p:spTree>
    <p:extLst>
      <p:ext uri="{BB962C8B-B14F-4D97-AF65-F5344CB8AC3E}">
        <p14:creationId xmlns:p14="http://schemas.microsoft.com/office/powerpoint/2010/main" val="8549134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 technological solution the abuse of FMLA is to use reminders to ensure proper FMLA input by the employees. This can be done by sending text message alerts, and can be easily inputted by the employee by use of a mobile app. If a company makes something like this very easy for employees to use, then there will be no excuses as to why it doesn't get completed. If problems continue, then punishments may be in order.</a:t>
            </a:r>
          </a:p>
          <a:p>
            <a:r>
              <a:rPr lang="en-US" dirty="0">
                <a:cs typeface="Calibri"/>
              </a:rPr>
              <a:t>A relatively easy solution to the issue of employees abusing the timekeeping system is to introduce biometric scanning. I have personally seen this used even at minimum wage jobs like </a:t>
            </a:r>
            <a:r>
              <a:rPr lang="en-US" dirty="0" err="1">
                <a:cs typeface="Calibri"/>
              </a:rPr>
              <a:t>mcdonalds</a:t>
            </a:r>
            <a:r>
              <a:rPr lang="en-US" dirty="0">
                <a:cs typeface="Calibri"/>
              </a:rPr>
              <a:t>, and it is virtually impossible to abuse. The system uses an employee's thumbprint, and when an employee does not clock out for a lunch break, the system sends an alert to the manager to confirm that this was authorized. </a:t>
            </a:r>
            <a:r>
              <a:rPr lang="en-US" dirty="0"/>
              <a:t>The only person with the authority to override someone's time clock is the person in charge of payroll, and in this instance that would be Sam Smith.</a:t>
            </a:r>
            <a:endParaRPr lang="en-US" dirty="0">
              <a:cs typeface="Calibri"/>
            </a:endParaRPr>
          </a:p>
          <a:p>
            <a:endParaRPr lang="en-US" dirty="0">
              <a:cs typeface="+mn-lt"/>
            </a:endParaRPr>
          </a:p>
          <a:p>
            <a:endParaRPr lang="en-US" dirty="0">
              <a:cs typeface="+mn-lt"/>
            </a:endParaRPr>
          </a:p>
          <a:p>
            <a:endParaRPr lang="en-US" dirty="0">
              <a:cs typeface="+mn-lt"/>
            </a:endParaRPr>
          </a:p>
        </p:txBody>
      </p:sp>
      <p:sp>
        <p:nvSpPr>
          <p:cNvPr id="4" name="Slide Number Placeholder 3"/>
          <p:cNvSpPr>
            <a:spLocks noGrp="1"/>
          </p:cNvSpPr>
          <p:nvPr>
            <p:ph type="sldNum" sz="quarter" idx="5"/>
          </p:nvPr>
        </p:nvSpPr>
        <p:spPr/>
        <p:txBody>
          <a:bodyPr/>
          <a:lstStyle/>
          <a:p>
            <a:fld id="{0C52710A-92B1-4AF2-B848-6187EA675213}" type="slidenum">
              <a:rPr lang="en-US"/>
              <a:t>7</a:t>
            </a:fld>
            <a:endParaRPr lang="en-US"/>
          </a:p>
        </p:txBody>
      </p:sp>
    </p:spTree>
    <p:extLst>
      <p:ext uri="{BB962C8B-B14F-4D97-AF65-F5344CB8AC3E}">
        <p14:creationId xmlns:p14="http://schemas.microsoft.com/office/powerpoint/2010/main" val="26470431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10/23/2021</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10/23/2021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10/23/2021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10/23/2021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10/23/2021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10/23/2021</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10/23/2021</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2.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4.jpeg"/><Relationship Id="rId5" Type="http://schemas.openxmlformats.org/officeDocument/2006/relationships/image" Target="../media/image2.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2.png"/><Relationship Id="rId5" Type="http://schemas.openxmlformats.org/officeDocument/2006/relationships/hyperlink" Target="https://www.investopedia.com/terms/e/equal-employment-opportunity-commission-eeoc.asp" TargetMode="External"/><Relationship Id="rId4" Type="http://schemas.openxmlformats.org/officeDocument/2006/relationships/hyperlink" Target="https://www.dol.gov/general/topic/wag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Compensation &amp; Benefits Plan</a:t>
            </a:r>
          </a:p>
        </p:txBody>
      </p:sp>
      <p:sp>
        <p:nvSpPr>
          <p:cNvPr id="3" name="Subtitle 2"/>
          <p:cNvSpPr>
            <a:spLocks noGrp="1"/>
          </p:cNvSpPr>
          <p:nvPr>
            <p:ph type="subTitle" idx="1"/>
          </p:nvPr>
        </p:nvSpPr>
        <p:spPr>
          <a:xfrm>
            <a:off x="3158009" y="4852004"/>
            <a:ext cx="8637072" cy="1253392"/>
          </a:xfrm>
        </p:spPr>
        <p:txBody>
          <a:bodyPr vert="horz" lIns="91440" tIns="91440" rIns="91440" bIns="91440" rtlCol="0" anchor="t">
            <a:noAutofit/>
          </a:bodyPr>
          <a:lstStyle/>
          <a:p>
            <a:pPr algn="r"/>
            <a:r>
              <a:rPr lang="en-US" sz="2400" dirty="0"/>
              <a:t>Joe Harwood</a:t>
            </a:r>
          </a:p>
          <a:p>
            <a:pPr algn="r"/>
            <a:r>
              <a:rPr lang="en-US" sz="2400" dirty="0"/>
              <a:t>October 19th, 2021</a:t>
            </a:r>
          </a:p>
        </p:txBody>
      </p:sp>
      <p:pic>
        <p:nvPicPr>
          <p:cNvPr id="4" name="HURS PP Audio (1)">
            <a:hlinkClick r:id="" action="ppaction://media"/>
            <a:extLst>
              <a:ext uri="{FF2B5EF4-FFF2-40B4-BE49-F238E27FC236}">
                <a16:creationId xmlns:a16="http://schemas.microsoft.com/office/drawing/2014/main" id="{6BD84B7B-07A8-4353-BED1-EBD496CB2B2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42054" y="4483670"/>
            <a:ext cx="730250" cy="730250"/>
          </a:xfrm>
          <a:prstGeom prst="rect">
            <a:avLst/>
          </a:prstGeom>
        </p:spPr>
      </p:pic>
    </p:spTree>
    <p:extLst>
      <p:ext uri="{BB962C8B-B14F-4D97-AF65-F5344CB8AC3E}">
        <p14:creationId xmlns:p14="http://schemas.microsoft.com/office/powerpoint/2010/main" val="1286326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nextCondLst>
                <p:cond evt="onClick" delay="0">
                  <p:tgtEl>
                    <p:spTgt spid="4"/>
                  </p:tgtEl>
                </p:cond>
              </p:nextCondLst>
            </p:seq>
            <p:audio>
              <p:cMediaNode>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08B53-D9B1-466C-81CA-8C13586D214A}"/>
              </a:ext>
            </a:extLst>
          </p:cNvPr>
          <p:cNvSpPr>
            <a:spLocks noGrp="1"/>
          </p:cNvSpPr>
          <p:nvPr>
            <p:ph type="title"/>
          </p:nvPr>
        </p:nvSpPr>
        <p:spPr/>
        <p:txBody>
          <a:bodyPr/>
          <a:lstStyle/>
          <a:p>
            <a:r>
              <a:rPr lang="en-US" dirty="0"/>
              <a:t>Management Responsibility</a:t>
            </a:r>
          </a:p>
        </p:txBody>
      </p:sp>
      <p:sp>
        <p:nvSpPr>
          <p:cNvPr id="3" name="Content Placeholder 2">
            <a:extLst>
              <a:ext uri="{FF2B5EF4-FFF2-40B4-BE49-F238E27FC236}">
                <a16:creationId xmlns:a16="http://schemas.microsoft.com/office/drawing/2014/main" id="{1E3A1CD6-2219-4CA8-851F-D66D132C1008}"/>
              </a:ext>
            </a:extLst>
          </p:cNvPr>
          <p:cNvSpPr>
            <a:spLocks noGrp="1"/>
          </p:cNvSpPr>
          <p:nvPr>
            <p:ph idx="1"/>
          </p:nvPr>
        </p:nvSpPr>
        <p:spPr/>
        <p:txBody>
          <a:bodyPr/>
          <a:lstStyle/>
          <a:p>
            <a:pPr>
              <a:lnSpc>
                <a:spcPct val="200000"/>
              </a:lnSpc>
            </a:pPr>
            <a:r>
              <a:rPr lang="en-US" sz="2400" dirty="0"/>
              <a:t>Responsibilities of Director of Accounting:</a:t>
            </a:r>
            <a:endParaRPr lang="en-US"/>
          </a:p>
          <a:p>
            <a:pPr lvl="1">
              <a:lnSpc>
                <a:spcPct val="200000"/>
              </a:lnSpc>
              <a:buFont typeface="Courier New" panose="020B0604020202020204" pitchFamily="34" charset="0"/>
              <a:buChar char="o"/>
            </a:pPr>
            <a:r>
              <a:rPr lang="en-US" sz="2000" dirty="0">
                <a:ea typeface="+mn-lt"/>
                <a:cs typeface="+mn-lt"/>
              </a:rPr>
              <a:t>Oversee employees to ensure proper conduct</a:t>
            </a:r>
          </a:p>
          <a:p>
            <a:pPr lvl="1">
              <a:lnSpc>
                <a:spcPct val="200000"/>
              </a:lnSpc>
              <a:buFont typeface="Courier New" panose="020B0604020202020204" pitchFamily="34" charset="0"/>
              <a:buChar char="o"/>
            </a:pPr>
            <a:r>
              <a:rPr lang="en-US" sz="2000" dirty="0"/>
              <a:t>Foster a safe and hospitable work environment</a:t>
            </a:r>
          </a:p>
        </p:txBody>
      </p:sp>
      <p:pic>
        <p:nvPicPr>
          <p:cNvPr id="4" name="HURS PP Audio (2)">
            <a:hlinkClick r:id="" action="ppaction://media"/>
            <a:extLst>
              <a:ext uri="{FF2B5EF4-FFF2-40B4-BE49-F238E27FC236}">
                <a16:creationId xmlns:a16="http://schemas.microsoft.com/office/drawing/2014/main" id="{0E6DB1DE-0306-4A35-B428-093091F8C58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54598" y="5018942"/>
            <a:ext cx="730250" cy="730250"/>
          </a:xfrm>
          <a:prstGeom prst="rect">
            <a:avLst/>
          </a:prstGeom>
        </p:spPr>
      </p:pic>
    </p:spTree>
    <p:extLst>
      <p:ext uri="{BB962C8B-B14F-4D97-AF65-F5344CB8AC3E}">
        <p14:creationId xmlns:p14="http://schemas.microsoft.com/office/powerpoint/2010/main" val="362542405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nextCondLst>
                <p:cond evt="onClick" delay="0">
                  <p:tgtEl>
                    <p:spTgt spid="4"/>
                  </p:tgtEl>
                </p:cond>
              </p:nextCondLst>
            </p:seq>
            <p:audio>
              <p:cMediaNode>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C9F73-ED1E-42A1-975C-BC413AFAFE74}"/>
              </a:ext>
            </a:extLst>
          </p:cNvPr>
          <p:cNvSpPr>
            <a:spLocks noGrp="1"/>
          </p:cNvSpPr>
          <p:nvPr>
            <p:ph type="title"/>
          </p:nvPr>
        </p:nvSpPr>
        <p:spPr/>
        <p:txBody>
          <a:bodyPr/>
          <a:lstStyle/>
          <a:p>
            <a:r>
              <a:rPr lang="en-US" dirty="0"/>
              <a:t>Components of Compensation</a:t>
            </a:r>
          </a:p>
        </p:txBody>
      </p:sp>
      <p:sp>
        <p:nvSpPr>
          <p:cNvPr id="3" name="Content Placeholder 2">
            <a:extLst>
              <a:ext uri="{FF2B5EF4-FFF2-40B4-BE49-F238E27FC236}">
                <a16:creationId xmlns:a16="http://schemas.microsoft.com/office/drawing/2014/main" id="{3B003D0A-6879-4905-89D8-5F747AA24904}"/>
              </a:ext>
            </a:extLst>
          </p:cNvPr>
          <p:cNvSpPr>
            <a:spLocks noGrp="1"/>
          </p:cNvSpPr>
          <p:nvPr>
            <p:ph idx="1"/>
          </p:nvPr>
        </p:nvSpPr>
        <p:spPr>
          <a:xfrm>
            <a:off x="1451579" y="2015732"/>
            <a:ext cx="9603275" cy="4270242"/>
          </a:xfrm>
        </p:spPr>
        <p:txBody>
          <a:bodyPr>
            <a:normAutofit/>
          </a:bodyPr>
          <a:lstStyle/>
          <a:p>
            <a:r>
              <a:rPr lang="en-US" dirty="0">
                <a:ea typeface="+mn-lt"/>
                <a:cs typeface="+mn-lt"/>
              </a:rPr>
              <a:t>Compensation: cash payments to employees</a:t>
            </a:r>
          </a:p>
          <a:p>
            <a:r>
              <a:rPr lang="en-US" dirty="0">
                <a:ea typeface="+mn-lt"/>
                <a:cs typeface="+mn-lt"/>
              </a:rPr>
              <a:t>Mismanaged compensation components:</a:t>
            </a:r>
          </a:p>
          <a:p>
            <a:pPr lvl="1">
              <a:buFont typeface="Courier New" panose="020B0604020202020204" pitchFamily="34" charset="0"/>
              <a:buChar char="o"/>
            </a:pPr>
            <a:r>
              <a:rPr lang="en-US">
                <a:ea typeface="+mn-lt"/>
                <a:cs typeface="+mn-lt"/>
              </a:rPr>
              <a:t>Wages</a:t>
            </a:r>
          </a:p>
          <a:p>
            <a:pPr lvl="1">
              <a:buFont typeface="Courier New" panose="020B0604020202020204" pitchFamily="34" charset="0"/>
              <a:buChar char="o"/>
            </a:pPr>
            <a:r>
              <a:rPr lang="en-US">
                <a:ea typeface="+mn-lt"/>
                <a:cs typeface="+mn-lt"/>
              </a:rPr>
              <a:t>Meal break</a:t>
            </a:r>
            <a:endParaRPr lang="en-US"/>
          </a:p>
        </p:txBody>
      </p:sp>
      <p:pic>
        <p:nvPicPr>
          <p:cNvPr id="4" name="HURS PP Audio (3)">
            <a:hlinkClick r:id="" action="ppaction://media"/>
            <a:extLst>
              <a:ext uri="{FF2B5EF4-FFF2-40B4-BE49-F238E27FC236}">
                <a16:creationId xmlns:a16="http://schemas.microsoft.com/office/drawing/2014/main" id="{0E467FE5-FF76-4DF1-A8B6-A4C8A8B0EC3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35535" y="4939770"/>
            <a:ext cx="730250" cy="730250"/>
          </a:xfrm>
          <a:prstGeom prst="rect">
            <a:avLst/>
          </a:prstGeom>
        </p:spPr>
      </p:pic>
    </p:spTree>
    <p:extLst>
      <p:ext uri="{BB962C8B-B14F-4D97-AF65-F5344CB8AC3E}">
        <p14:creationId xmlns:p14="http://schemas.microsoft.com/office/powerpoint/2010/main" val="418619976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nextCondLst>
                <p:cond evt="onClick" delay="0">
                  <p:tgtEl>
                    <p:spTgt spid="4"/>
                  </p:tgtEl>
                </p:cond>
              </p:nextCondLst>
            </p:seq>
            <p:audio>
              <p:cMediaNode>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1A25F-E2CC-4B62-B00C-538BFE4209B7}"/>
              </a:ext>
            </a:extLst>
          </p:cNvPr>
          <p:cNvSpPr>
            <a:spLocks noGrp="1"/>
          </p:cNvSpPr>
          <p:nvPr>
            <p:ph type="title"/>
          </p:nvPr>
        </p:nvSpPr>
        <p:spPr/>
        <p:txBody>
          <a:bodyPr/>
          <a:lstStyle/>
          <a:p>
            <a:r>
              <a:rPr lang="en-US" dirty="0"/>
              <a:t>Components of benefits</a:t>
            </a:r>
          </a:p>
        </p:txBody>
      </p:sp>
      <p:sp>
        <p:nvSpPr>
          <p:cNvPr id="3" name="Content Placeholder 2">
            <a:extLst>
              <a:ext uri="{FF2B5EF4-FFF2-40B4-BE49-F238E27FC236}">
                <a16:creationId xmlns:a16="http://schemas.microsoft.com/office/drawing/2014/main" id="{8A18096B-0113-4E8F-AE54-474C25A2A29C}"/>
              </a:ext>
            </a:extLst>
          </p:cNvPr>
          <p:cNvSpPr>
            <a:spLocks noGrp="1"/>
          </p:cNvSpPr>
          <p:nvPr>
            <p:ph idx="1"/>
          </p:nvPr>
        </p:nvSpPr>
        <p:spPr/>
        <p:txBody>
          <a:bodyPr/>
          <a:lstStyle/>
          <a:p>
            <a:r>
              <a:rPr lang="en-US" dirty="0">
                <a:ea typeface="+mn-lt"/>
                <a:cs typeface="+mn-lt"/>
              </a:rPr>
              <a:t>Benefits: non-cash payments given to employees</a:t>
            </a:r>
          </a:p>
          <a:p>
            <a:r>
              <a:rPr lang="en-US" dirty="0">
                <a:ea typeface="+mn-lt"/>
                <a:cs typeface="+mn-lt"/>
              </a:rPr>
              <a:t>Mismanaged compensation components:</a:t>
            </a:r>
          </a:p>
          <a:p>
            <a:pPr lvl="1">
              <a:buFont typeface="Courier New" panose="020B0604020202020204" pitchFamily="34" charset="0"/>
              <a:buChar char="o"/>
            </a:pPr>
            <a:r>
              <a:rPr lang="en-US" dirty="0">
                <a:ea typeface="+mn-lt"/>
                <a:cs typeface="+mn-lt"/>
              </a:rPr>
              <a:t>FMLA </a:t>
            </a:r>
          </a:p>
          <a:p>
            <a:pPr lvl="1">
              <a:buFont typeface="Courier New,monospace" panose="020B0604020202020204" pitchFamily="34" charset="0"/>
              <a:buChar char="o"/>
            </a:pPr>
            <a:r>
              <a:rPr lang="en-US" dirty="0">
                <a:ea typeface="+mn-lt"/>
                <a:cs typeface="+mn-lt"/>
              </a:rPr>
              <a:t>Sick leave/vacation time</a:t>
            </a:r>
          </a:p>
          <a:p>
            <a:pPr lvl="1">
              <a:buFont typeface="Courier New" panose="020B0604020202020204" pitchFamily="34" charset="0"/>
              <a:buChar char="o"/>
            </a:pPr>
            <a:endParaRPr lang="en-US" dirty="0"/>
          </a:p>
        </p:txBody>
      </p:sp>
      <p:pic>
        <p:nvPicPr>
          <p:cNvPr id="4" name="HURS PP Audio (4)">
            <a:hlinkClick r:id="" action="ppaction://media"/>
            <a:extLst>
              <a:ext uri="{FF2B5EF4-FFF2-40B4-BE49-F238E27FC236}">
                <a16:creationId xmlns:a16="http://schemas.microsoft.com/office/drawing/2014/main" id="{2269C681-3299-4D37-9136-0C3D1939490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4465" y="4946080"/>
            <a:ext cx="730250" cy="730250"/>
          </a:xfrm>
          <a:prstGeom prst="rect">
            <a:avLst/>
          </a:prstGeom>
        </p:spPr>
      </p:pic>
    </p:spTree>
    <p:extLst>
      <p:ext uri="{BB962C8B-B14F-4D97-AF65-F5344CB8AC3E}">
        <p14:creationId xmlns:p14="http://schemas.microsoft.com/office/powerpoint/2010/main" val="25883857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nextCondLst>
                <p:cond evt="onClick" delay="0">
                  <p:tgtEl>
                    <p:spTgt spid="4"/>
                  </p:tgtEl>
                </p:cond>
              </p:nextCondLst>
            </p:seq>
            <p:audio>
              <p:cMediaNode>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30F8B-1D5E-4C6D-8587-59CBB4524B38}"/>
              </a:ext>
            </a:extLst>
          </p:cNvPr>
          <p:cNvSpPr>
            <a:spLocks noGrp="1"/>
          </p:cNvSpPr>
          <p:nvPr>
            <p:ph type="title"/>
          </p:nvPr>
        </p:nvSpPr>
        <p:spPr/>
        <p:txBody>
          <a:bodyPr/>
          <a:lstStyle/>
          <a:p>
            <a:r>
              <a:rPr lang="en-US"/>
              <a:t>Ethical implications</a:t>
            </a:r>
          </a:p>
        </p:txBody>
      </p:sp>
      <p:sp>
        <p:nvSpPr>
          <p:cNvPr id="3" name="Content Placeholder 2">
            <a:extLst>
              <a:ext uri="{FF2B5EF4-FFF2-40B4-BE49-F238E27FC236}">
                <a16:creationId xmlns:a16="http://schemas.microsoft.com/office/drawing/2014/main" id="{9AD8D1BE-BA25-4BFC-86FC-AE943160400C}"/>
              </a:ext>
            </a:extLst>
          </p:cNvPr>
          <p:cNvSpPr>
            <a:spLocks noGrp="1"/>
          </p:cNvSpPr>
          <p:nvPr>
            <p:ph idx="1"/>
          </p:nvPr>
        </p:nvSpPr>
        <p:spPr/>
        <p:txBody>
          <a:bodyPr>
            <a:normAutofit/>
          </a:bodyPr>
          <a:lstStyle/>
          <a:p>
            <a:r>
              <a:rPr lang="en-US" dirty="0">
                <a:ea typeface="+mn-lt"/>
                <a:cs typeface="+mn-lt"/>
              </a:rPr>
              <a:t>Pay fairness is an ethical issue</a:t>
            </a:r>
          </a:p>
          <a:p>
            <a:r>
              <a:rPr lang="en-US" dirty="0"/>
              <a:t>Ethical Issues of Sam Smith:</a:t>
            </a:r>
          </a:p>
          <a:p>
            <a:pPr lvl="1">
              <a:buFont typeface="Courier New" panose="020B0604020202020204" pitchFamily="34" charset="0"/>
              <a:buChar char="o"/>
            </a:pPr>
            <a:r>
              <a:rPr lang="en-US" sz="2000" dirty="0">
                <a:ea typeface="+mn-lt"/>
                <a:cs typeface="+mn-lt"/>
              </a:rPr>
              <a:t>Not properly track the time records of the employees</a:t>
            </a:r>
          </a:p>
          <a:p>
            <a:pPr lvl="2">
              <a:buFont typeface="Wingdings" panose="020B0604020202020204" pitchFamily="34" charset="0"/>
              <a:buChar char="§"/>
            </a:pPr>
            <a:r>
              <a:rPr lang="en-US" sz="2000" dirty="0">
                <a:ea typeface="+mn-lt"/>
                <a:cs typeface="+mn-lt"/>
              </a:rPr>
              <a:t>Results in employees clocking each other in/out</a:t>
            </a:r>
          </a:p>
          <a:p>
            <a:pPr lvl="1">
              <a:buFont typeface="Courier New" panose="020B0604020202020204" pitchFamily="34" charset="0"/>
              <a:buChar char="o"/>
            </a:pPr>
            <a:endParaRPr lang="en-US" dirty="0"/>
          </a:p>
        </p:txBody>
      </p:sp>
      <p:pic>
        <p:nvPicPr>
          <p:cNvPr id="5" name="HURS PP Audio (5)">
            <a:hlinkClick r:id="" action="ppaction://media"/>
            <a:extLst>
              <a:ext uri="{FF2B5EF4-FFF2-40B4-BE49-F238E27FC236}">
                <a16:creationId xmlns:a16="http://schemas.microsoft.com/office/drawing/2014/main" id="{00F9B11F-28E2-47ED-8B31-774030A0DC2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11381" y="4738077"/>
            <a:ext cx="730250" cy="730250"/>
          </a:xfrm>
          <a:prstGeom prst="rect">
            <a:avLst/>
          </a:prstGeom>
        </p:spPr>
      </p:pic>
    </p:spTree>
    <p:extLst>
      <p:ext uri="{BB962C8B-B14F-4D97-AF65-F5344CB8AC3E}">
        <p14:creationId xmlns:p14="http://schemas.microsoft.com/office/powerpoint/2010/main" val="419020072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nextCondLst>
                <p:cond evt="onClick" delay="0">
                  <p:tgtEl>
                    <p:spTgt spid="5"/>
                  </p:tgtEl>
                </p:cond>
              </p:nextCondLst>
            </p:seq>
            <p:audio>
              <p:cMediaNode>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CDDD2-1279-4DFD-AC45-44C47723689C}"/>
              </a:ext>
            </a:extLst>
          </p:cNvPr>
          <p:cNvSpPr>
            <a:spLocks noGrp="1"/>
          </p:cNvSpPr>
          <p:nvPr>
            <p:ph type="title"/>
          </p:nvPr>
        </p:nvSpPr>
        <p:spPr/>
        <p:txBody>
          <a:bodyPr/>
          <a:lstStyle/>
          <a:p>
            <a:r>
              <a:rPr lang="en-US" dirty="0"/>
              <a:t>Legislation requirements</a:t>
            </a:r>
          </a:p>
        </p:txBody>
      </p:sp>
      <p:sp>
        <p:nvSpPr>
          <p:cNvPr id="3" name="Content Placeholder 2">
            <a:extLst>
              <a:ext uri="{FF2B5EF4-FFF2-40B4-BE49-F238E27FC236}">
                <a16:creationId xmlns:a16="http://schemas.microsoft.com/office/drawing/2014/main" id="{EABFD845-84A1-4668-B3DF-E7F2BF98F9F8}"/>
              </a:ext>
            </a:extLst>
          </p:cNvPr>
          <p:cNvSpPr>
            <a:spLocks noGrp="1"/>
          </p:cNvSpPr>
          <p:nvPr>
            <p:ph idx="1"/>
          </p:nvPr>
        </p:nvSpPr>
        <p:spPr/>
        <p:txBody>
          <a:bodyPr/>
          <a:lstStyle/>
          <a:p>
            <a:r>
              <a:rPr lang="en-US" dirty="0">
                <a:ea typeface="+mn-lt"/>
                <a:cs typeface="+mn-lt"/>
              </a:rPr>
              <a:t>EEOC and Equal Pay Act of 1963</a:t>
            </a:r>
          </a:p>
          <a:p>
            <a:pPr lvl="1">
              <a:buFont typeface="Courier New" panose="020B0604020202020204" pitchFamily="34" charset="0"/>
              <a:buChar char="o"/>
            </a:pPr>
            <a:r>
              <a:rPr lang="en-US" dirty="0">
                <a:ea typeface="+mn-lt"/>
                <a:cs typeface="+mn-lt"/>
              </a:rPr>
              <a:t>"Compensation discrimination occurs when an employee doing similar work does not receive similar pay"</a:t>
            </a:r>
          </a:p>
          <a:p>
            <a:r>
              <a:rPr lang="en-US" dirty="0"/>
              <a:t>FMLA</a:t>
            </a:r>
          </a:p>
          <a:p>
            <a:endParaRPr lang="en-US" dirty="0"/>
          </a:p>
        </p:txBody>
      </p:sp>
      <p:pic>
        <p:nvPicPr>
          <p:cNvPr id="4" name="HURS PP Audio (6)">
            <a:hlinkClick r:id="" action="ppaction://media"/>
            <a:extLst>
              <a:ext uri="{FF2B5EF4-FFF2-40B4-BE49-F238E27FC236}">
                <a16:creationId xmlns:a16="http://schemas.microsoft.com/office/drawing/2014/main" id="{35D2825B-8105-49D0-B687-D38714213CF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87638" y="4815010"/>
            <a:ext cx="730250" cy="730250"/>
          </a:xfrm>
          <a:prstGeom prst="rect">
            <a:avLst/>
          </a:prstGeom>
        </p:spPr>
      </p:pic>
      <p:pic>
        <p:nvPicPr>
          <p:cNvPr id="5" name="Picture 5" descr="Equal Pay Day 2021 – March 24, 2021 – Akron Law Announcements">
            <a:extLst>
              <a:ext uri="{FF2B5EF4-FFF2-40B4-BE49-F238E27FC236}">
                <a16:creationId xmlns:a16="http://schemas.microsoft.com/office/drawing/2014/main" id="{0D0A2772-332F-4B13-9774-B887263CAEDE}"/>
              </a:ext>
            </a:extLst>
          </p:cNvPr>
          <p:cNvPicPr>
            <a:picLocks noChangeAspect="1"/>
          </p:cNvPicPr>
          <p:nvPr/>
        </p:nvPicPr>
        <p:blipFill rotWithShape="1">
          <a:blip r:embed="rId6"/>
          <a:srcRect t="3905" r="-580" b="11714"/>
          <a:stretch/>
        </p:blipFill>
        <p:spPr>
          <a:xfrm>
            <a:off x="5534025" y="2941638"/>
            <a:ext cx="4664101" cy="3864239"/>
          </a:xfrm>
          <a:prstGeom prst="rect">
            <a:avLst/>
          </a:prstGeom>
        </p:spPr>
      </p:pic>
    </p:spTree>
    <p:extLst>
      <p:ext uri="{BB962C8B-B14F-4D97-AF65-F5344CB8AC3E}">
        <p14:creationId xmlns:p14="http://schemas.microsoft.com/office/powerpoint/2010/main" val="84331387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nextCondLst>
                <p:cond evt="onClick" delay="0">
                  <p:tgtEl>
                    <p:spTgt spid="4"/>
                  </p:tgtEl>
                </p:cond>
              </p:nextCondLst>
            </p:seq>
            <p:audio>
              <p:cMediaNode>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41CBC-A10B-46D3-96D5-1885FC5DE6F2}"/>
              </a:ext>
            </a:extLst>
          </p:cNvPr>
          <p:cNvSpPr>
            <a:spLocks noGrp="1"/>
          </p:cNvSpPr>
          <p:nvPr>
            <p:ph type="title"/>
          </p:nvPr>
        </p:nvSpPr>
        <p:spPr/>
        <p:txBody>
          <a:bodyPr/>
          <a:lstStyle/>
          <a:p>
            <a:r>
              <a:rPr lang="en-US" dirty="0"/>
              <a:t>Technology</a:t>
            </a:r>
          </a:p>
        </p:txBody>
      </p:sp>
      <p:sp>
        <p:nvSpPr>
          <p:cNvPr id="3" name="Content Placeholder 2">
            <a:extLst>
              <a:ext uri="{FF2B5EF4-FFF2-40B4-BE49-F238E27FC236}">
                <a16:creationId xmlns:a16="http://schemas.microsoft.com/office/drawing/2014/main" id="{05300838-8638-48C1-9595-A38CF4C882D6}"/>
              </a:ext>
            </a:extLst>
          </p:cNvPr>
          <p:cNvSpPr>
            <a:spLocks noGrp="1"/>
          </p:cNvSpPr>
          <p:nvPr>
            <p:ph idx="1"/>
          </p:nvPr>
        </p:nvSpPr>
        <p:spPr/>
        <p:txBody>
          <a:bodyPr/>
          <a:lstStyle/>
          <a:p>
            <a:r>
              <a:rPr lang="en-US" dirty="0"/>
              <a:t>Technological solutions to FMLA</a:t>
            </a:r>
          </a:p>
          <a:p>
            <a:pPr lvl="1">
              <a:buFont typeface="Courier New" panose="020B0604020202020204" pitchFamily="34" charset="0"/>
              <a:buChar char="o"/>
            </a:pPr>
            <a:r>
              <a:rPr lang="en-US" dirty="0"/>
              <a:t>Mobile apps and reminders</a:t>
            </a:r>
          </a:p>
          <a:p>
            <a:r>
              <a:rPr lang="en-US" dirty="0"/>
              <a:t>Technological solutions to timekeeping</a:t>
            </a:r>
          </a:p>
          <a:p>
            <a:pPr lvl="1">
              <a:buFont typeface="Courier New" panose="020B0604020202020204" pitchFamily="34" charset="0"/>
              <a:buChar char="o"/>
            </a:pPr>
            <a:r>
              <a:rPr lang="en-US" dirty="0"/>
              <a:t>Biometric scanning</a:t>
            </a:r>
          </a:p>
          <a:p>
            <a:pPr marL="457200" lvl="1" indent="0">
              <a:buNone/>
            </a:pPr>
            <a:endParaRPr lang="en-US" dirty="0"/>
          </a:p>
        </p:txBody>
      </p:sp>
      <p:pic>
        <p:nvPicPr>
          <p:cNvPr id="4" name="HURS PP Audio (7)">
            <a:hlinkClick r:id="" action="ppaction://media"/>
            <a:extLst>
              <a:ext uri="{FF2B5EF4-FFF2-40B4-BE49-F238E27FC236}">
                <a16:creationId xmlns:a16="http://schemas.microsoft.com/office/drawing/2014/main" id="{8ABDBE3D-50B5-4E4C-8122-35C43EC693D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910699" y="4932240"/>
            <a:ext cx="730250" cy="730250"/>
          </a:xfrm>
          <a:prstGeom prst="rect">
            <a:avLst/>
          </a:prstGeom>
        </p:spPr>
      </p:pic>
      <p:pic>
        <p:nvPicPr>
          <p:cNvPr id="5" name="Picture 5" descr="Digital Persona U.are.U 4500 Finger Print Reader">
            <a:extLst>
              <a:ext uri="{FF2B5EF4-FFF2-40B4-BE49-F238E27FC236}">
                <a16:creationId xmlns:a16="http://schemas.microsoft.com/office/drawing/2014/main" id="{05633A1F-EE12-4FEB-94F8-477453F80281}"/>
              </a:ext>
            </a:extLst>
          </p:cNvPr>
          <p:cNvPicPr>
            <a:picLocks noChangeAspect="1"/>
          </p:cNvPicPr>
          <p:nvPr/>
        </p:nvPicPr>
        <p:blipFill>
          <a:blip r:embed="rId6"/>
          <a:stretch>
            <a:fillRect/>
          </a:stretch>
        </p:blipFill>
        <p:spPr>
          <a:xfrm>
            <a:off x="5186996" y="3500048"/>
            <a:ext cx="5666898" cy="3187630"/>
          </a:xfrm>
          <a:prstGeom prst="rect">
            <a:avLst/>
          </a:prstGeom>
        </p:spPr>
      </p:pic>
      <p:sp>
        <p:nvSpPr>
          <p:cNvPr id="6" name="TextBox 5">
            <a:extLst>
              <a:ext uri="{FF2B5EF4-FFF2-40B4-BE49-F238E27FC236}">
                <a16:creationId xmlns:a16="http://schemas.microsoft.com/office/drawing/2014/main" id="{EDDFE2E1-8E44-44CA-AA0A-CD680E8E0426}"/>
              </a:ext>
            </a:extLst>
          </p:cNvPr>
          <p:cNvSpPr txBox="1"/>
          <p:nvPr/>
        </p:nvSpPr>
        <p:spPr>
          <a:xfrm>
            <a:off x="5277990" y="6209323"/>
            <a:ext cx="41760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Thumbprint scanner used at McDonald's</a:t>
            </a:r>
          </a:p>
        </p:txBody>
      </p:sp>
    </p:spTree>
    <p:extLst>
      <p:ext uri="{BB962C8B-B14F-4D97-AF65-F5344CB8AC3E}">
        <p14:creationId xmlns:p14="http://schemas.microsoft.com/office/powerpoint/2010/main" val="286915371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nextCondLst>
                <p:cond evt="onClick" delay="0">
                  <p:tgtEl>
                    <p:spTgt spid="4"/>
                  </p:tgtEl>
                </p:cond>
              </p:nextCondLst>
            </p:seq>
            <p:audio>
              <p:cMediaNode>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B4E45-356B-4A07-81C6-DC6F6DEDB2BA}"/>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418BE7D3-527F-44F4-956E-DCF0B1BBCCA3}"/>
              </a:ext>
            </a:extLst>
          </p:cNvPr>
          <p:cNvSpPr>
            <a:spLocks noGrp="1"/>
          </p:cNvSpPr>
          <p:nvPr>
            <p:ph idx="1"/>
          </p:nvPr>
        </p:nvSpPr>
        <p:spPr/>
        <p:txBody>
          <a:bodyPr/>
          <a:lstStyle/>
          <a:p>
            <a:r>
              <a:rPr lang="en-US" dirty="0">
                <a:ea typeface="+mn-lt"/>
                <a:cs typeface="+mn-lt"/>
              </a:rPr>
              <a:t>United State Department of Labor.  Wages. Retrieved from </a:t>
            </a:r>
            <a:r>
              <a:rPr lang="en-US" dirty="0">
                <a:ea typeface="+mn-lt"/>
                <a:cs typeface="+mn-lt"/>
                <a:hlinkClick r:id="rId4"/>
              </a:rPr>
              <a:t>https://www.dol.gov/general/topic/wages</a:t>
            </a:r>
            <a:endParaRPr lang="en-US">
              <a:ea typeface="+mn-lt"/>
              <a:cs typeface="+mn-lt"/>
            </a:endParaRPr>
          </a:p>
          <a:p>
            <a:r>
              <a:rPr lang="en-US" dirty="0">
                <a:ea typeface="+mn-lt"/>
                <a:cs typeface="+mn-lt"/>
                <a:hlinkClick r:id="rId5"/>
              </a:rPr>
              <a:t>https://www.investopedia.com/terms/e/equal-employment-opportunity-commission-eeoc.asp</a:t>
            </a:r>
            <a:endParaRPr lang="en-US" dirty="0">
              <a:ea typeface="+mn-lt"/>
              <a:cs typeface="+mn-lt"/>
            </a:endParaRPr>
          </a:p>
          <a:p>
            <a:endParaRPr lang="en-US" dirty="0">
              <a:ea typeface="+mn-lt"/>
              <a:cs typeface="+mn-lt"/>
            </a:endParaRPr>
          </a:p>
          <a:p>
            <a:endParaRPr lang="en-US" dirty="0"/>
          </a:p>
        </p:txBody>
      </p:sp>
      <p:pic>
        <p:nvPicPr>
          <p:cNvPr id="4" name="HURS PP Audio (8)">
            <a:hlinkClick r:id="" action="ppaction://media"/>
            <a:extLst>
              <a:ext uri="{FF2B5EF4-FFF2-40B4-BE49-F238E27FC236}">
                <a16:creationId xmlns:a16="http://schemas.microsoft.com/office/drawing/2014/main" id="{AECCFF98-9F48-4FCC-B542-6F03191EE1A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221404" y="4068478"/>
            <a:ext cx="730250" cy="730250"/>
          </a:xfrm>
          <a:prstGeom prst="rect">
            <a:avLst/>
          </a:prstGeom>
        </p:spPr>
      </p:pic>
    </p:spTree>
    <p:extLst>
      <p:ext uri="{BB962C8B-B14F-4D97-AF65-F5344CB8AC3E}">
        <p14:creationId xmlns:p14="http://schemas.microsoft.com/office/powerpoint/2010/main" val="163688028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nextCondLst>
                <p:cond evt="onClick" delay="0">
                  <p:tgtEl>
                    <p:spTgt spid="4"/>
                  </p:tgtEl>
                </p:cond>
              </p:nextCondLst>
            </p:seq>
            <p:audio>
              <p:cMediaNode>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TF10001119</Template>
  <TotalTime>0</TotalTime>
  <Words>0</Words>
  <Application>Microsoft Office PowerPoint</Application>
  <PresentationFormat>Widescreen</PresentationFormat>
  <Paragraphs>0</Paragraphs>
  <Slides>8</Slides>
  <Notes>6</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Gallery</vt:lpstr>
      <vt:lpstr>Compensation &amp; Benefits Plan</vt:lpstr>
      <vt:lpstr>Management Responsibility</vt:lpstr>
      <vt:lpstr>Components of Compensation</vt:lpstr>
      <vt:lpstr>Components of benefits</vt:lpstr>
      <vt:lpstr>Ethical implications</vt:lpstr>
      <vt:lpstr>Legislation requirements</vt:lpstr>
      <vt:lpstr>Technology</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372</cp:revision>
  <dcterms:created xsi:type="dcterms:W3CDTF">2021-09-19T01:24:17Z</dcterms:created>
  <dcterms:modified xsi:type="dcterms:W3CDTF">2021-10-24T01:22:01Z</dcterms:modified>
</cp:coreProperties>
</file>