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4"/>
    <p:sldMasterId id="2147483648" r:id="rId5"/>
  </p:sldMasterIdLst>
  <p:notesMasterIdLst>
    <p:notesMasterId r:id="rId20"/>
  </p:notesMasterIdLst>
  <p:sldIdLst>
    <p:sldId id="260" r:id="rId6"/>
    <p:sldId id="261" r:id="rId7"/>
    <p:sldId id="262" r:id="rId8"/>
    <p:sldId id="257" r:id="rId9"/>
    <p:sldId id="258" r:id="rId10"/>
    <p:sldId id="263" r:id="rId11"/>
    <p:sldId id="264" r:id="rId12"/>
    <p:sldId id="265" r:id="rId13"/>
    <p:sldId id="266" r:id="rId14"/>
    <p:sldId id="268" r:id="rId15"/>
    <p:sldId id="269" r:id="rId16"/>
    <p:sldId id="270" r:id="rId17"/>
    <p:sldId id="271" r:id="rId18"/>
    <p:sldId id="26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10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5A315-0704-F24C-B370-08DEBC7810D5}" type="datetimeFigureOut">
              <a:rPr lang="en-US" smtClean="0"/>
              <a:t>8/15/2022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91ACFB-AE43-BE47-B64B-FF4B0C6494EB}" type="slidenum">
              <a:rPr lang="en-US" smtClean="0"/>
              <a:t>‹#›</a:t>
            </a:fld>
            <a:endParaRPr lang="en-US"/>
          </a:p>
        </p:txBody>
      </p:sp>
    </p:spTree>
    <p:extLst>
      <p:ext uri="{BB962C8B-B14F-4D97-AF65-F5344CB8AC3E}">
        <p14:creationId xmlns:p14="http://schemas.microsoft.com/office/powerpoint/2010/main" val="3861132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Ashtabula County Medical Center has many services geared towards the needs and medical concerns of the community. Services like allergy services give patients access to ear, nose, and throat specialists. Services like Hospice gives comfort care to the patient, this is a special kind of care that focuses on patient comfort. The laboratory service </a:t>
            </a:r>
            <a:r>
              <a:rPr lang="en-US" b="0" i="0" u="none" strike="noStrike" dirty="0">
                <a:solidFill>
                  <a:srgbClr val="4D4D4F"/>
                </a:solidFill>
                <a:effectLst/>
                <a:latin typeface="Open Sans" panose="020F0502020204030204" pitchFamily="34" charset="0"/>
              </a:rPr>
              <a:t>provides accurate, timely, convenient, and affordable testing and blood collection services to physician offices and patients. Pain Management is dedicated to helping people with chronic pain return to normal. Other services not listed above are rehabilitation, and Premier Fitness which is a health and wellness fitness center with trained professionals helping people live healthier lifestyles.  </a:t>
            </a:r>
          </a:p>
        </p:txBody>
      </p:sp>
      <p:sp>
        <p:nvSpPr>
          <p:cNvPr id="4" name="Slide Number Placeholder 3"/>
          <p:cNvSpPr>
            <a:spLocks noGrp="1"/>
          </p:cNvSpPr>
          <p:nvPr>
            <p:ph type="sldNum" sz="quarter" idx="5"/>
          </p:nvPr>
        </p:nvSpPr>
        <p:spPr/>
        <p:txBody>
          <a:bodyPr/>
          <a:lstStyle/>
          <a:p>
            <a:fld id="{14717E84-7ED0-6041-9DAF-9D5F6FA0F6A6}" type="slidenum">
              <a:rPr lang="en-US" smtClean="0"/>
              <a:t>2</a:t>
            </a:fld>
            <a:endParaRPr lang="en-US"/>
          </a:p>
        </p:txBody>
      </p:sp>
    </p:spTree>
    <p:extLst>
      <p:ext uri="{BB962C8B-B14F-4D97-AF65-F5344CB8AC3E}">
        <p14:creationId xmlns:p14="http://schemas.microsoft.com/office/powerpoint/2010/main" val="2158067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UH, Geneva Medical center operates under a functional operational structure. This</a:t>
            </a:r>
            <a:r>
              <a:rPr lang="en-US" b="0" i="0" u="none" strike="noStrike" dirty="0">
                <a:solidFill>
                  <a:srgbClr val="4D5156"/>
                </a:solidFill>
                <a:effectLst/>
                <a:latin typeface="Roboto" panose="020F0502020204030204" pitchFamily="34" charset="0"/>
              </a:rPr>
              <a:t> is </a:t>
            </a:r>
            <a:r>
              <a:rPr lang="en-US" b="0" i="0" u="none" strike="noStrike" dirty="0">
                <a:solidFill>
                  <a:srgbClr val="4D5156"/>
                </a:solidFill>
                <a:effectLst/>
                <a:latin typeface="Roboto" panose="02000000000000000000" pitchFamily="2" charset="0"/>
              </a:rPr>
              <a:t>a business structure that groups employees by specialty, skill, or related roles. It is based on levels of hierarchy that include different departments, under the direction of designated leaders.</a:t>
            </a:r>
            <a:r>
              <a:rPr lang="en-US" b="0" i="0" dirty="0"/>
              <a:t> This hospital has more than 25 medical specialties including emergency room services, and comprehensive diagnostic imaging. Leadership consists of;  Alan Papa: </a:t>
            </a:r>
            <a:r>
              <a:rPr lang="en-US" b="0" i="0" u="none" strike="noStrike" dirty="0">
                <a:solidFill>
                  <a:srgbClr val="4A4A4A"/>
                </a:solidFill>
                <a:effectLst/>
                <a:latin typeface="open-sans"/>
              </a:rPr>
              <a:t>Regional President, UH Community Hospitals East, Jason </a:t>
            </a:r>
            <a:r>
              <a:rPr lang="en-US" b="0" i="0" u="none" strike="noStrike" dirty="0" err="1">
                <a:solidFill>
                  <a:srgbClr val="4A4A4A"/>
                </a:solidFill>
                <a:effectLst/>
                <a:latin typeface="open-sans"/>
              </a:rPr>
              <a:t>Glowczewski</a:t>
            </a:r>
            <a:r>
              <a:rPr lang="en-US" b="0" i="0" u="none" strike="noStrike" dirty="0">
                <a:solidFill>
                  <a:srgbClr val="4A4A4A"/>
                </a:solidFill>
                <a:effectLst/>
                <a:latin typeface="open-sans"/>
              </a:rPr>
              <a:t>, Pharm.D., MBA, FASHP Chief Operating Officer, Kevin </a:t>
            </a:r>
            <a:r>
              <a:rPr lang="en-US" b="0" i="0" u="none" strike="noStrike" dirty="0" err="1">
                <a:solidFill>
                  <a:srgbClr val="4A4A4A"/>
                </a:solidFill>
                <a:effectLst/>
                <a:latin typeface="open-sans"/>
              </a:rPr>
              <a:t>Andryc</a:t>
            </a:r>
            <a:r>
              <a:rPr lang="en-US" b="0" i="0" u="none" strike="noStrike" dirty="0">
                <a:solidFill>
                  <a:srgbClr val="4A4A4A"/>
                </a:solidFill>
                <a:effectLst/>
                <a:latin typeface="open-sans"/>
              </a:rPr>
              <a:t>, DO Interim Chief Medical Officer, Ashley </a:t>
            </a:r>
            <a:r>
              <a:rPr lang="en-US" b="0" i="0" u="none" strike="noStrike" dirty="0" err="1">
                <a:solidFill>
                  <a:srgbClr val="4A4A4A"/>
                </a:solidFill>
                <a:effectLst/>
                <a:latin typeface="open-sans"/>
              </a:rPr>
              <a:t>Fertig</a:t>
            </a:r>
            <a:r>
              <a:rPr lang="en-US" b="0" i="0" u="none" strike="noStrike" dirty="0">
                <a:solidFill>
                  <a:srgbClr val="4A4A4A"/>
                </a:solidFill>
                <a:effectLst/>
                <a:latin typeface="open-sans"/>
              </a:rPr>
              <a:t>, MSN, MHA, RN, CEN UH System Associate Chief Nursing Officer, Denise DiDonato, MBA Director of Operations and Clinical Services, Yvonne Moon, MHA, BSN, RN-BC Chief Nursing Officer, Chris </a:t>
            </a:r>
            <a:r>
              <a:rPr lang="en-US" b="0" i="0" u="none" strike="noStrike" dirty="0" err="1">
                <a:solidFill>
                  <a:srgbClr val="4A4A4A"/>
                </a:solidFill>
                <a:effectLst/>
                <a:latin typeface="open-sans"/>
              </a:rPr>
              <a:t>Maeder</a:t>
            </a:r>
            <a:r>
              <a:rPr lang="en-US" b="0" i="0" u="none" strike="noStrike" dirty="0">
                <a:solidFill>
                  <a:srgbClr val="4A4A4A"/>
                </a:solidFill>
                <a:effectLst/>
                <a:latin typeface="open-sans"/>
              </a:rPr>
              <a:t> Finance Manager, Tiffany Johnston, RN, BSN CPHQ</a:t>
            </a:r>
            <a:br>
              <a:rPr lang="en-US" b="0" i="0" dirty="0"/>
            </a:br>
            <a:r>
              <a:rPr lang="en-US" b="0" i="0" u="none" strike="noStrike" dirty="0">
                <a:solidFill>
                  <a:srgbClr val="4A4A4A"/>
                </a:solidFill>
                <a:effectLst/>
                <a:latin typeface="open-sans"/>
              </a:rPr>
              <a:t>Manager, Quality, Clinical Risk, Infection Prevention. </a:t>
            </a:r>
          </a:p>
          <a:p>
            <a:r>
              <a:rPr lang="en-US" b="0" i="0" u="none" strike="noStrike" dirty="0">
                <a:solidFill>
                  <a:srgbClr val="4A4A4A"/>
                </a:solidFill>
                <a:effectLst/>
                <a:latin typeface="open-sans"/>
              </a:rPr>
              <a:t>Defining characteristics of not-for-profit organizations is that under</a:t>
            </a:r>
            <a:r>
              <a:rPr lang="en-US" b="0" i="0" u="none" strike="noStrike" dirty="0">
                <a:solidFill>
                  <a:srgbClr val="4D5156"/>
                </a:solidFill>
                <a:effectLst/>
                <a:latin typeface="Roboto" panose="02000000000000000000" pitchFamily="2" charset="0"/>
              </a:rPr>
              <a:t> the Affordable Care Act, nonprofit hospitals must demonstrate that they operate for a charitable purpose by providing “benefits to a class of persons that is broad enough to benefit the community” and serving the public interest. </a:t>
            </a:r>
          </a:p>
          <a:p>
            <a:r>
              <a:rPr lang="en-US" b="0" i="0" u="none" strike="noStrike" dirty="0">
                <a:solidFill>
                  <a:srgbClr val="4D5156"/>
                </a:solidFill>
                <a:effectLst/>
                <a:latin typeface="Roboto" panose="02000000000000000000" pitchFamily="2" charset="0"/>
              </a:rPr>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Times New Roman" panose="02020603050405020304" pitchFamily="18" charset="0"/>
              </a:rPr>
              <a:t>Gee, E., </a:t>
            </a:r>
            <a:r>
              <a:rPr lang="en-US" b="0" i="0" dirty="0" err="1">
                <a:solidFill>
                  <a:srgbClr val="000000"/>
                </a:solidFill>
                <a:effectLst/>
                <a:latin typeface="Times New Roman" panose="02020603050405020304" pitchFamily="18" charset="0"/>
              </a:rPr>
              <a:t>Rapfogel</a:t>
            </a:r>
            <a:r>
              <a:rPr lang="en-US" b="0" i="0" dirty="0">
                <a:solidFill>
                  <a:srgbClr val="000000"/>
                </a:solidFill>
                <a:effectLst/>
                <a:latin typeface="Times New Roman" panose="02020603050405020304" pitchFamily="18" charset="0"/>
              </a:rPr>
              <a:t>, N. (2021). </a:t>
            </a:r>
            <a:r>
              <a:rPr lang="en-US" b="0" i="1" dirty="0">
                <a:solidFill>
                  <a:srgbClr val="000000"/>
                </a:solidFill>
                <a:effectLst/>
                <a:latin typeface="TimesNewRomanPS-ItalicMT"/>
              </a:rPr>
              <a:t>How Nonprofit Hospitals Can Support Communities and Advance Public Health.</a:t>
            </a:r>
            <a:r>
              <a:rPr lang="en-US" b="0" i="0" dirty="0">
                <a:solidFill>
                  <a:srgbClr val="000000"/>
                </a:solidFill>
                <a:effectLst/>
                <a:latin typeface="Times New Roman" panose="02020603050405020304" pitchFamily="18" charset="0"/>
              </a:rPr>
              <a:t> Americanprogress.org. www.americanprogress.org</a:t>
            </a:r>
            <a:endParaRPr lang="en-US" dirty="0">
              <a:solidFill>
                <a:srgbClr val="000000"/>
              </a:solidFill>
              <a:effectLst/>
              <a:latin typeface="Times New Roman" panose="02020603050405020304" pitchFamily="18" charset="0"/>
            </a:endParaRPr>
          </a:p>
          <a:p>
            <a:endParaRPr lang="en-US" b="0" i="0" u="none" strike="noStrike" dirty="0">
              <a:solidFill>
                <a:srgbClr val="4A4A4A"/>
              </a:solidFill>
              <a:effectLst/>
              <a:latin typeface="open-sans"/>
            </a:endParaRPr>
          </a:p>
        </p:txBody>
      </p:sp>
      <p:sp>
        <p:nvSpPr>
          <p:cNvPr id="4" name="Slide Number Placeholder 3"/>
          <p:cNvSpPr>
            <a:spLocks noGrp="1"/>
          </p:cNvSpPr>
          <p:nvPr>
            <p:ph type="sldNum" sz="quarter" idx="5"/>
          </p:nvPr>
        </p:nvSpPr>
        <p:spPr/>
        <p:txBody>
          <a:bodyPr/>
          <a:lstStyle/>
          <a:p>
            <a:fld id="{14717E84-7ED0-6041-9DAF-9D5F6FA0F6A6}" type="slidenum">
              <a:rPr lang="en-US" smtClean="0"/>
              <a:t>3</a:t>
            </a:fld>
            <a:endParaRPr lang="en-US"/>
          </a:p>
        </p:txBody>
      </p:sp>
    </p:spTree>
    <p:extLst>
      <p:ext uri="{BB962C8B-B14F-4D97-AF65-F5344CB8AC3E}">
        <p14:creationId xmlns:p14="http://schemas.microsoft.com/office/powerpoint/2010/main" val="398250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231F20"/>
                </a:solidFill>
                <a:effectLst/>
                <a:latin typeface="Open Sans" panose="020F0502020204030204" pitchFamily="34" charset="0"/>
              </a:rPr>
              <a:t>This model incorporates specific negotiated rates for each procedure and/or service performed, but over time, additional cost-controls / care-management components have been included. In value-based models, providers are compensated under a fee-for-service model with a quality and efficiency component. Bundled payments healthcare providers are reimbursed for specific episodes of care. It is much broader in the coordination of care than the traditional case-rate reimbursement. Shared savings provides upside incentives and lowers risk for providers to improve the coordination of care and outcomes within an identified patient population. Discount from billed charges offers the provider the lowest level of risk with the payer agreeing to reimburse at a negotiated discount using the provider’s standard</a:t>
            </a:r>
            <a:r>
              <a:rPr lang="en-US" b="0" i="0" u="none" strike="noStrike">
                <a:solidFill>
                  <a:srgbClr val="3574E3"/>
                </a:solidFill>
                <a:effectLst/>
                <a:latin typeface="Open Sans" panose="020F0502020204030204" pitchFamily="34" charset="0"/>
              </a:rPr>
              <a:t> Charge Description Master (CDM)</a:t>
            </a:r>
            <a:r>
              <a:rPr lang="en-US" b="0" i="0" u="none" strike="noStrike">
                <a:solidFill>
                  <a:srgbClr val="231F20"/>
                </a:solidFill>
                <a:effectLst/>
                <a:latin typeface="Open Sans" panose="020F0502020204030204" pitchFamily="34" charset="0"/>
              </a:rPr>
              <a:t> which serves to track activity/usage and billing. This is the easiest to calculate, but payers often scrutinize the billed charges and there can be higher denial rates which can lead to additional audit/recovery work. </a:t>
            </a:r>
            <a:r>
              <a:rPr lang="en-US" b="0" i="0" u="none" strike="noStrike">
                <a:solidFill>
                  <a:srgbClr val="313537"/>
                </a:solidFill>
                <a:effectLst/>
                <a:latin typeface="Merriweather" panose="020F0502020204030204" pitchFamily="34" charset="0"/>
              </a:rPr>
              <a:t>Managed care is comprised of affordable health plans such as HMOs, PPOs, Independent Practice Association (IPA), and Point of Service (POS) (</a:t>
            </a:r>
            <a:r>
              <a:rPr lang="en-US" b="0" i="0" u="none" strike="noStrike" err="1">
                <a:solidFill>
                  <a:srgbClr val="313537"/>
                </a:solidFill>
                <a:effectLst/>
                <a:latin typeface="Merriweather" panose="020F0502020204030204" pitchFamily="34" charset="0"/>
              </a:rPr>
              <a:t>Folland</a:t>
            </a:r>
            <a:r>
              <a:rPr lang="en-US" b="0" i="0" u="none" strike="noStrike">
                <a:solidFill>
                  <a:srgbClr val="313537"/>
                </a:solidFill>
                <a:effectLst/>
                <a:latin typeface="Merriweather" panose="020F0502020204030204" pitchFamily="34" charset="0"/>
              </a:rPr>
              <a:t>, Goodman, &amp; </a:t>
            </a:r>
            <a:r>
              <a:rPr lang="en-US" b="0" i="0" u="none" strike="noStrike" err="1">
                <a:solidFill>
                  <a:srgbClr val="313537"/>
                </a:solidFill>
                <a:effectLst/>
                <a:latin typeface="Merriweather" panose="020F0502020204030204" pitchFamily="34" charset="0"/>
              </a:rPr>
              <a:t>Stano</a:t>
            </a:r>
            <a:r>
              <a:rPr lang="en-US" b="0" i="0" u="none" strike="noStrike">
                <a:solidFill>
                  <a:srgbClr val="313537"/>
                </a:solidFill>
                <a:effectLst/>
                <a:latin typeface="Merriweather" panose="020F0502020204030204" pitchFamily="34" charset="0"/>
              </a:rPr>
              <a:t>, 2010). Medicaid and Medicare reimbursement </a:t>
            </a:r>
            <a:r>
              <a:rPr lang="en-US" b="0" i="0" u="none" strike="noStrike">
                <a:solidFill>
                  <a:srgbClr val="313537"/>
                </a:solidFill>
                <a:effectLst/>
                <a:latin typeface="Merriweather" pitchFamily="2" charset="77"/>
              </a:rPr>
              <a:t>Under the CMS reimbursement model, there is a low-income program titled “Program All-Inclusive Care” (PACE) for individuals 55 or older requiring long-term care needs. </a:t>
            </a:r>
          </a:p>
          <a:p>
            <a:endParaRPr lang="en-US" b="0" i="0" u="none" strike="noStrike">
              <a:solidFill>
                <a:srgbClr val="313537"/>
              </a:solidFill>
              <a:effectLst/>
              <a:latin typeface="Merriweather"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313537"/>
                </a:solidFill>
                <a:effectLst/>
                <a:latin typeface="Merriweather" pitchFamily="2" charset="77"/>
              </a:rPr>
              <a:t>Reference: </a:t>
            </a:r>
            <a:r>
              <a:rPr lang="en-US" b="0" i="0">
                <a:solidFill>
                  <a:srgbClr val="000000"/>
                </a:solidFill>
                <a:effectLst/>
                <a:latin typeface="Times New Roman" panose="02020603050405020304" pitchFamily="18" charset="0"/>
              </a:rPr>
              <a:t>Kay, G. (2017, June 29). </a:t>
            </a:r>
            <a:r>
              <a:rPr lang="en-US" b="0" i="1">
                <a:solidFill>
                  <a:srgbClr val="000000"/>
                </a:solidFill>
                <a:effectLst/>
                <a:latin typeface="TimesNewRomanPS-ItalicMT"/>
              </a:rPr>
              <a:t>5 Methods of Hospital Reimbursement.</a:t>
            </a:r>
            <a:r>
              <a:rPr lang="en-US" b="0" i="0">
                <a:solidFill>
                  <a:srgbClr val="000000"/>
                </a:solidFill>
                <a:effectLst/>
                <a:latin typeface="Times New Roman" panose="02020603050405020304" pitchFamily="18" charset="0"/>
              </a:rPr>
              <a:t> PMMC. </a:t>
            </a:r>
            <a:r>
              <a:rPr lang="en-US" b="0" i="0" err="1">
                <a:solidFill>
                  <a:srgbClr val="000000"/>
                </a:solidFill>
                <a:effectLst/>
                <a:latin typeface="Times New Roman" panose="02020603050405020304" pitchFamily="18" charset="0"/>
              </a:rPr>
              <a:t>blog.pmmconline.com</a:t>
            </a:r>
            <a:endParaRPr lang="en-US">
              <a:solidFill>
                <a:srgbClr val="000000"/>
              </a:solidFill>
              <a:effectLst/>
              <a:latin typeface="Times New Roman" panose="02020603050405020304" pitchFamily="18" charset="0"/>
            </a:endParaRPr>
          </a:p>
          <a:p>
            <a:endParaRPr lang="en-US" b="0" u="none"/>
          </a:p>
        </p:txBody>
      </p:sp>
      <p:sp>
        <p:nvSpPr>
          <p:cNvPr id="4" name="Slide Number Placeholder 3"/>
          <p:cNvSpPr>
            <a:spLocks noGrp="1"/>
          </p:cNvSpPr>
          <p:nvPr>
            <p:ph type="sldNum" sz="quarter" idx="5"/>
          </p:nvPr>
        </p:nvSpPr>
        <p:spPr/>
        <p:txBody>
          <a:bodyPr/>
          <a:lstStyle/>
          <a:p>
            <a:fld id="{D891ACFB-AE43-BE47-B64B-FF4B0C6494EB}" type="slidenum">
              <a:rPr lang="en-US" smtClean="0"/>
              <a:t>4</a:t>
            </a:fld>
            <a:endParaRPr lang="en-US"/>
          </a:p>
        </p:txBody>
      </p:sp>
    </p:spTree>
    <p:extLst>
      <p:ext uri="{BB962C8B-B14F-4D97-AF65-F5344CB8AC3E}">
        <p14:creationId xmlns:p14="http://schemas.microsoft.com/office/powerpoint/2010/main" val="394747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313537"/>
                </a:solidFill>
                <a:effectLst/>
                <a:latin typeface="Merriweather" pitchFamily="2" charset="77"/>
              </a:rPr>
              <a:t>Funding is important for health service organizations to operate and avoid financial hardship or loss. As you can see the slide above discusses each concern or legal condition associated without maintaining appropriate reimbursement. </a:t>
            </a:r>
            <a:endParaRPr lang="en-US"/>
          </a:p>
        </p:txBody>
      </p:sp>
      <p:sp>
        <p:nvSpPr>
          <p:cNvPr id="4" name="Slide Number Placeholder 3"/>
          <p:cNvSpPr>
            <a:spLocks noGrp="1"/>
          </p:cNvSpPr>
          <p:nvPr>
            <p:ph type="sldNum" sz="quarter" idx="5"/>
          </p:nvPr>
        </p:nvSpPr>
        <p:spPr/>
        <p:txBody>
          <a:bodyPr/>
          <a:lstStyle/>
          <a:p>
            <a:fld id="{D891ACFB-AE43-BE47-B64B-FF4B0C6494EB}" type="slidenum">
              <a:rPr lang="en-US" smtClean="0"/>
              <a:t>5</a:t>
            </a:fld>
            <a:endParaRPr lang="en-US"/>
          </a:p>
        </p:txBody>
      </p:sp>
    </p:spTree>
    <p:extLst>
      <p:ext uri="{BB962C8B-B14F-4D97-AF65-F5344CB8AC3E}">
        <p14:creationId xmlns:p14="http://schemas.microsoft.com/office/powerpoint/2010/main" val="196900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Ashtabula county is the 28</a:t>
            </a:r>
            <a:r>
              <a:rPr lang="en-US" baseline="30000"/>
              <a:t>th</a:t>
            </a:r>
            <a:r>
              <a:rPr lang="en-US"/>
              <a:t> largest county in Ohio. The median age for this population is 42.7 years young and they earn an average income of $46,700. The income inequality in Ohio is 0.46 using the Gini index, this is lower than the national poverty level. The overall age-adjusted mortality rate in Ashtabula County is 912.9 per 100,000, well above the rate of 824.9 for Ohio and 730.4 for the United States. The leading causes of death were heart disease, cancer, lower respiratory disease, stroke, accidents, and Alzheimer’s. Building a for-profit hospital in this county will be beneficial because our services will need the growing needs of the community and adding a trauma center to a county without one will lessen accidental deaths in my opinion. Adding heart care will help combat heart disease and stroke deaths. </a:t>
            </a:r>
          </a:p>
          <a:p>
            <a:r>
              <a:rPr lang="en-US"/>
              <a:t>Reference:</a:t>
            </a:r>
          </a:p>
          <a:p>
            <a:r>
              <a:rPr lang="en-US" b="0" i="1">
                <a:solidFill>
                  <a:srgbClr val="000000"/>
                </a:solidFill>
                <a:effectLst/>
                <a:latin typeface="TimesNewRomanPS-ItalicMT"/>
              </a:rPr>
              <a:t>Community Health Needs Assessment. </a:t>
            </a:r>
            <a:r>
              <a:rPr lang="en-US" b="0" i="0">
                <a:solidFill>
                  <a:srgbClr val="000000"/>
                </a:solidFill>
                <a:effectLst/>
                <a:latin typeface="Times New Roman" panose="02020603050405020304" pitchFamily="18" charset="0"/>
              </a:rPr>
              <a:t>(2019). Ashtabula County Medical Center. Retrieved 2022, July 24, from acmchealth.org</a:t>
            </a:r>
            <a:endParaRPr lang="en-US">
              <a:solidFill>
                <a:srgbClr val="000000"/>
              </a:solidFill>
              <a:effectLst/>
              <a:latin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BEE1DC01-0005-D346-8D0A-FF016895A096}" type="slidenum">
              <a:rPr lang="en-US" smtClean="0"/>
              <a:t>6</a:t>
            </a:fld>
            <a:endParaRPr lang="en-US"/>
          </a:p>
        </p:txBody>
      </p:sp>
    </p:spTree>
    <p:extLst>
      <p:ext uri="{BB962C8B-B14F-4D97-AF65-F5344CB8AC3E}">
        <p14:creationId xmlns:p14="http://schemas.microsoft.com/office/powerpoint/2010/main" val="135844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anticipated services I think Ashtabula County needs and will need in the future. Cardiology services, since heart disease is a leading cause of death here. A trauma center since most individuals holds occupations in manufacturing positions and accidental deaths are high in this county.  Cancer services help detect cancers early and this is a leading cause of death in this county. Respiratory services and Alzheimer’s care is also needed since these are health concerns and this population is aging. </a:t>
            </a:r>
          </a:p>
        </p:txBody>
      </p:sp>
      <p:sp>
        <p:nvSpPr>
          <p:cNvPr id="4" name="Slide Number Placeholder 3"/>
          <p:cNvSpPr>
            <a:spLocks noGrp="1"/>
          </p:cNvSpPr>
          <p:nvPr>
            <p:ph type="sldNum" sz="quarter" idx="5"/>
          </p:nvPr>
        </p:nvSpPr>
        <p:spPr/>
        <p:txBody>
          <a:bodyPr/>
          <a:lstStyle/>
          <a:p>
            <a:fld id="{BEE1DC01-0005-D346-8D0A-FF016895A096}" type="slidenum">
              <a:rPr lang="en-US" smtClean="0"/>
              <a:t>7</a:t>
            </a:fld>
            <a:endParaRPr lang="en-US"/>
          </a:p>
        </p:txBody>
      </p:sp>
    </p:spTree>
    <p:extLst>
      <p:ext uri="{BB962C8B-B14F-4D97-AF65-F5344CB8AC3E}">
        <p14:creationId xmlns:p14="http://schemas.microsoft.com/office/powerpoint/2010/main" val="1344522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Adding a trauma center to Ashtabula county will provide many benefits but also require advanced management to ensure we are maximizing our profits and providing thes best care possible to patients with skilled specialists and our life saving measures this will increase patient health outcomes and experience. Services and costs may be costly however is minion comparison to saving someone’s life and preventing other issues. </a:t>
            </a:r>
          </a:p>
        </p:txBody>
      </p:sp>
      <p:sp>
        <p:nvSpPr>
          <p:cNvPr id="4" name="Slide Number Placeholder 3"/>
          <p:cNvSpPr>
            <a:spLocks noGrp="1"/>
          </p:cNvSpPr>
          <p:nvPr>
            <p:ph type="sldNum" sz="quarter" idx="5"/>
          </p:nvPr>
        </p:nvSpPr>
        <p:spPr/>
        <p:txBody>
          <a:bodyPr/>
          <a:lstStyle/>
          <a:p>
            <a:fld id="{87BC0AA6-367E-C54A-AC3C-54280E0E0D45}" type="slidenum">
              <a:rPr lang="en-US" smtClean="0"/>
              <a:t>10</a:t>
            </a:fld>
            <a:endParaRPr lang="en-US"/>
          </a:p>
        </p:txBody>
      </p:sp>
    </p:spTree>
    <p:extLst>
      <p:ext uri="{BB962C8B-B14F-4D97-AF65-F5344CB8AC3E}">
        <p14:creationId xmlns:p14="http://schemas.microsoft.com/office/powerpoint/2010/main" val="979590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organization will face challenges and to ensure we can continue to have financial gains while keeping up with rising operating costs we will have the best management team to achieve our goals. We will have a financial manager handling payments, budgets, and precisely accounting to apply cost reduction strategies. The finance manager will also assist with collecting payments from patients who are have late or past due balances. We will utilize revenue cycle management tactics to ensure we are spending appropriately. To ensure we  have adequate healthcare professionals we will always support our employees and allow scheduling flexibility. Have a plan to communicate shortage concerns with upper management. Offer employees incentives and pay increases to keep current employees happy. The organization also may hire new employees to meet patient demands and lessen workload for primary employees. </a:t>
            </a:r>
          </a:p>
        </p:txBody>
      </p:sp>
      <p:sp>
        <p:nvSpPr>
          <p:cNvPr id="4" name="Slide Number Placeholder 3"/>
          <p:cNvSpPr>
            <a:spLocks noGrp="1"/>
          </p:cNvSpPr>
          <p:nvPr>
            <p:ph type="sldNum" sz="quarter" idx="5"/>
          </p:nvPr>
        </p:nvSpPr>
        <p:spPr/>
        <p:txBody>
          <a:bodyPr/>
          <a:lstStyle/>
          <a:p>
            <a:fld id="{87BC0AA6-367E-C54A-AC3C-54280E0E0D45}" type="slidenum">
              <a:rPr lang="en-US" smtClean="0"/>
              <a:t>11</a:t>
            </a:fld>
            <a:endParaRPr lang="en-US"/>
          </a:p>
        </p:txBody>
      </p:sp>
    </p:spTree>
    <p:extLst>
      <p:ext uri="{BB962C8B-B14F-4D97-AF65-F5344CB8AC3E}">
        <p14:creationId xmlns:p14="http://schemas.microsoft.com/office/powerpoint/2010/main" val="129192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8/15/2022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C9CA7B-DFD4-44B5-8C60-D14B8CD1FB59}"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DB8791-F1B0-41E7-B7FD-A781E65C4266}" type="datetimeFigureOut">
              <a:rPr lang="en-US" dirty="0"/>
              <a:t>8/15/2022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DD63B2-E120-4ED8-B27B-C685F510A5FE}" type="datetimeFigureOut">
              <a:rPr lang="en-US" dirty="0"/>
              <a:t>8/15/2022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7AA18ACC-A947-437B-A130-35BD54FDF1E9}" type="datetimeFigureOut">
              <a:rPr lang="en-US" dirty="0"/>
              <a:t>8/15/2022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8/15/2022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8/15/2022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8/15/2022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8/15/2022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8/15/2022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8/15/2022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F4A2-34D7-813C-C391-1ACE98904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47E3B-FBC2-4789-2A6D-585DF314D6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0FE3F5-7B53-2BEB-4A50-C92AE9BC9F49}"/>
              </a:ext>
            </a:extLst>
          </p:cNvPr>
          <p:cNvSpPr>
            <a:spLocks noGrp="1"/>
          </p:cNvSpPr>
          <p:nvPr>
            <p:ph type="dt" sz="half" idx="10"/>
          </p:nvPr>
        </p:nvSpPr>
        <p:spPr/>
        <p:txBody>
          <a:bodyPr/>
          <a:lstStyle/>
          <a:p>
            <a:fld id="{C43BB86B-E026-4514-9F11-5A6FECB6F3B1}" type="datetimeFigureOut">
              <a:rPr lang="en-US" smtClean="0"/>
              <a:t>8/15/2022</a:t>
            </a:fld>
            <a:endParaRPr lang="en-US"/>
          </a:p>
        </p:txBody>
      </p:sp>
      <p:sp>
        <p:nvSpPr>
          <p:cNvPr id="5" name="Footer Placeholder 4">
            <a:extLst>
              <a:ext uri="{FF2B5EF4-FFF2-40B4-BE49-F238E27FC236}">
                <a16:creationId xmlns:a16="http://schemas.microsoft.com/office/drawing/2014/main" id="{6B447A8E-9BE5-6BB7-555B-770521A468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B13614-4373-B88D-407B-B1C75FD8364E}"/>
              </a:ext>
            </a:extLst>
          </p:cNvPr>
          <p:cNvSpPr>
            <a:spLocks noGrp="1"/>
          </p:cNvSpPr>
          <p:nvPr>
            <p:ph type="sldNum" sz="quarter" idx="12"/>
          </p:nvPr>
        </p:nvSpPr>
        <p:spPr/>
        <p:txBody>
          <a:bodyPr/>
          <a:lstStyle/>
          <a:p>
            <a:fld id="{10EB1DAB-4FA3-45DC-88FA-AC3BF9B01AED}" type="slidenum">
              <a:rPr lang="en-US" smtClean="0"/>
              <a:t>‹#›</a:t>
            </a:fld>
            <a:endParaRPr lang="en-US"/>
          </a:p>
        </p:txBody>
      </p:sp>
    </p:spTree>
    <p:extLst>
      <p:ext uri="{BB962C8B-B14F-4D97-AF65-F5344CB8AC3E}">
        <p14:creationId xmlns:p14="http://schemas.microsoft.com/office/powerpoint/2010/main" val="255610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8/15/2022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75"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1EAC7-FA06-9845-2942-C09B4C771D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7B1491-FE0A-AA8B-CA89-B685F92044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3C191-0C11-97D9-7FCA-1CCA6A99DD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BB86B-E026-4514-9F11-5A6FECB6F3B1}" type="datetimeFigureOut">
              <a:rPr lang="en-US" smtClean="0"/>
              <a:t>8/15/2022</a:t>
            </a:fld>
            <a:endParaRPr lang="en-US"/>
          </a:p>
        </p:txBody>
      </p:sp>
      <p:sp>
        <p:nvSpPr>
          <p:cNvPr id="5" name="Footer Placeholder 4">
            <a:extLst>
              <a:ext uri="{FF2B5EF4-FFF2-40B4-BE49-F238E27FC236}">
                <a16:creationId xmlns:a16="http://schemas.microsoft.com/office/drawing/2014/main" id="{A49DF051-1768-BB4C-9C40-F357893785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158DB4-B079-8C33-D27C-B3918D0A7E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B1DAB-4FA3-45DC-88FA-AC3BF9B01AED}" type="slidenum">
              <a:rPr lang="en-US" smtClean="0"/>
              <a:t>‹#›</a:t>
            </a:fld>
            <a:endParaRPr lang="en-US"/>
          </a:p>
        </p:txBody>
      </p:sp>
    </p:spTree>
    <p:extLst>
      <p:ext uri="{BB962C8B-B14F-4D97-AF65-F5344CB8AC3E}">
        <p14:creationId xmlns:p14="http://schemas.microsoft.com/office/powerpoint/2010/main" val="1136979223"/>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2772-79A9-8102-A2E5-79EFA3090C8F}"/>
              </a:ext>
            </a:extLst>
          </p:cNvPr>
          <p:cNvSpPr>
            <a:spLocks noGrp="1"/>
          </p:cNvSpPr>
          <p:nvPr>
            <p:ph type="title"/>
          </p:nvPr>
        </p:nvSpPr>
        <p:spPr/>
        <p:txBody>
          <a:bodyPr/>
          <a:lstStyle/>
          <a:p>
            <a:r>
              <a:rPr lang="en-US"/>
              <a:t>Expanding to Ashtabula County</a:t>
            </a:r>
          </a:p>
        </p:txBody>
      </p:sp>
      <p:sp>
        <p:nvSpPr>
          <p:cNvPr id="3" name="Content Placeholder 2">
            <a:extLst>
              <a:ext uri="{FF2B5EF4-FFF2-40B4-BE49-F238E27FC236}">
                <a16:creationId xmlns:a16="http://schemas.microsoft.com/office/drawing/2014/main" id="{569EC25C-72B5-4903-0C65-A23BF8D2EA45}"/>
              </a:ext>
            </a:extLst>
          </p:cNvPr>
          <p:cNvSpPr>
            <a:spLocks noGrp="1"/>
          </p:cNvSpPr>
          <p:nvPr>
            <p:ph idx="1"/>
          </p:nvPr>
        </p:nvSpPr>
        <p:spPr/>
        <p:txBody>
          <a:bodyPr vert="horz" lIns="91440" tIns="45720" rIns="91440" bIns="45720" rtlCol="0" anchor="t">
            <a:normAutofit/>
          </a:bodyPr>
          <a:lstStyle/>
          <a:p>
            <a:r>
              <a:rPr lang="en-US"/>
              <a:t>Location site:  looking to expand to Ashtabula County</a:t>
            </a:r>
          </a:p>
          <a:p>
            <a:r>
              <a:rPr lang="en-US"/>
              <a:t>Ashtabula is the 28th largest county in Ohio</a:t>
            </a:r>
          </a:p>
          <a:p>
            <a:r>
              <a:rPr lang="en-US"/>
              <a:t>No access to trauma care unless transported to another county</a:t>
            </a:r>
          </a:p>
          <a:p>
            <a:r>
              <a:rPr lang="en-US"/>
              <a:t>Population is approx. 97,416</a:t>
            </a:r>
          </a:p>
          <a:p>
            <a:r>
              <a:rPr lang="en-US"/>
              <a:t>The median age for residents is 42.7 young</a:t>
            </a:r>
          </a:p>
          <a:p>
            <a:r>
              <a:rPr lang="en-US"/>
              <a:t>The median household income is $47,925</a:t>
            </a:r>
          </a:p>
        </p:txBody>
      </p:sp>
      <p:sp>
        <p:nvSpPr>
          <p:cNvPr id="4" name="TextBox 3">
            <a:extLst>
              <a:ext uri="{FF2B5EF4-FFF2-40B4-BE49-F238E27FC236}">
                <a16:creationId xmlns:a16="http://schemas.microsoft.com/office/drawing/2014/main" id="{9C04A457-4E2D-831C-E6D9-F38C0F3FA760}"/>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pic>
        <p:nvPicPr>
          <p:cNvPr id="5" name="Audio 4">
            <a:hlinkClick r:id="" action="ppaction://media"/>
            <a:extLst>
              <a:ext uri="{FF2B5EF4-FFF2-40B4-BE49-F238E27FC236}">
                <a16:creationId xmlns:a16="http://schemas.microsoft.com/office/drawing/2014/main" id="{F341A227-2706-78E8-EB36-FA2E2CDEE8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10367758"/>
      </p:ext>
    </p:extLst>
  </p:cSld>
  <p:clrMapOvr>
    <a:masterClrMapping/>
  </p:clrMapOvr>
  <mc:AlternateContent xmlns:mc="http://schemas.openxmlformats.org/markup-compatibility/2006">
    <mc:Choice xmlns:p14="http://schemas.microsoft.com/office/powerpoint/2010/main" Requires="p14">
      <p:transition spd="slow" p14:dur="2000" advTm="43577"/>
    </mc:Choice>
    <mc:Fallback>
      <p:transition spd="slow" advTm="43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80E85-9EC9-6852-73D0-458A3E184A21}"/>
              </a:ext>
            </a:extLst>
          </p:cNvPr>
          <p:cNvSpPr>
            <a:spLocks noGrp="1"/>
          </p:cNvSpPr>
          <p:nvPr>
            <p:ph type="title"/>
          </p:nvPr>
        </p:nvSpPr>
        <p:spPr/>
        <p:txBody>
          <a:bodyPr/>
          <a:lstStyle/>
          <a:p>
            <a:r>
              <a:rPr lang="en-US"/>
              <a:t>Services at ACMC</a:t>
            </a:r>
          </a:p>
        </p:txBody>
      </p:sp>
      <p:sp>
        <p:nvSpPr>
          <p:cNvPr id="3" name="Content Placeholder 2">
            <a:extLst>
              <a:ext uri="{FF2B5EF4-FFF2-40B4-BE49-F238E27FC236}">
                <a16:creationId xmlns:a16="http://schemas.microsoft.com/office/drawing/2014/main" id="{A0DF952E-0DFB-CC93-5BB6-1FC799375437}"/>
              </a:ext>
            </a:extLst>
          </p:cNvPr>
          <p:cNvSpPr>
            <a:spLocks noGrp="1"/>
          </p:cNvSpPr>
          <p:nvPr>
            <p:ph idx="1"/>
          </p:nvPr>
        </p:nvSpPr>
        <p:spPr>
          <a:xfrm>
            <a:off x="1090708" y="2267063"/>
            <a:ext cx="9255146" cy="4330742"/>
          </a:xfrm>
        </p:spPr>
        <p:txBody>
          <a:bodyPr>
            <a:normAutofit fontScale="92500" lnSpcReduction="10000"/>
          </a:bodyPr>
          <a:lstStyle/>
          <a:p>
            <a:r>
              <a:rPr lang="en-US"/>
              <a:t>Ear, Nose, and Throat</a:t>
            </a:r>
          </a:p>
          <a:p>
            <a:r>
              <a:rPr lang="en-US"/>
              <a:t>Emergency Room Department </a:t>
            </a:r>
          </a:p>
          <a:p>
            <a:r>
              <a:rPr lang="en-US"/>
              <a:t>Behavioral Medicine </a:t>
            </a:r>
          </a:p>
          <a:p>
            <a:r>
              <a:rPr lang="en-US"/>
              <a:t>Cancer Care</a:t>
            </a:r>
          </a:p>
          <a:p>
            <a:r>
              <a:rPr lang="en-US"/>
              <a:t>Hospice </a:t>
            </a:r>
          </a:p>
          <a:p>
            <a:r>
              <a:rPr lang="en-US"/>
              <a:t>Laboratory </a:t>
            </a:r>
          </a:p>
          <a:p>
            <a:r>
              <a:rPr lang="en-US"/>
              <a:t>Pain Management </a:t>
            </a:r>
          </a:p>
          <a:p>
            <a:r>
              <a:rPr lang="en-US"/>
              <a:t>Orthopedics</a:t>
            </a:r>
          </a:p>
          <a:p>
            <a:r>
              <a:rPr lang="en-US"/>
              <a:t>Occupational Health Services</a:t>
            </a:r>
          </a:p>
          <a:p>
            <a:r>
              <a:rPr lang="en-US"/>
              <a:t>Ophthalmology </a:t>
            </a:r>
          </a:p>
          <a:p>
            <a:r>
              <a:rPr lang="en-US"/>
              <a:t>Women’s Health</a:t>
            </a:r>
          </a:p>
          <a:p>
            <a:r>
              <a:rPr lang="en-US"/>
              <a:t>Sports Medicine</a:t>
            </a:r>
          </a:p>
        </p:txBody>
      </p:sp>
      <p:sp>
        <p:nvSpPr>
          <p:cNvPr id="4" name="TextBox 3">
            <a:extLst>
              <a:ext uri="{FF2B5EF4-FFF2-40B4-BE49-F238E27FC236}">
                <a16:creationId xmlns:a16="http://schemas.microsoft.com/office/drawing/2014/main" id="{3F067AD1-5AEF-262C-7326-ECE761446BA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pic>
        <p:nvPicPr>
          <p:cNvPr id="5" name="Audio 4">
            <a:hlinkClick r:id="" action="ppaction://media"/>
            <a:extLst>
              <a:ext uri="{FF2B5EF4-FFF2-40B4-BE49-F238E27FC236}">
                <a16:creationId xmlns:a16="http://schemas.microsoft.com/office/drawing/2014/main" id="{D5D04BC6-38C2-BA1D-63CC-492C3A7007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17350719"/>
      </p:ext>
    </p:extLst>
  </p:cSld>
  <p:clrMapOvr>
    <a:masterClrMapping/>
  </p:clrMapOvr>
  <mc:AlternateContent xmlns:mc="http://schemas.openxmlformats.org/markup-compatibility/2006">
    <mc:Choice xmlns:p14="http://schemas.microsoft.com/office/powerpoint/2010/main" Requires="p14">
      <p:transition spd="slow" p14:dur="2000" advTm="60699"/>
    </mc:Choice>
    <mc:Fallback>
      <p:transition spd="slow" advTm="60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F093-765C-E3B4-38C8-3AF7B0E60269}"/>
              </a:ext>
            </a:extLst>
          </p:cNvPr>
          <p:cNvSpPr>
            <a:spLocks noGrp="1"/>
          </p:cNvSpPr>
          <p:nvPr>
            <p:ph type="title"/>
          </p:nvPr>
        </p:nvSpPr>
        <p:spPr/>
        <p:txBody>
          <a:bodyPr/>
          <a:lstStyle/>
          <a:p>
            <a:r>
              <a:rPr lang="en-US"/>
              <a:t>UH Geneva Medical Center</a:t>
            </a:r>
          </a:p>
        </p:txBody>
      </p:sp>
      <p:sp>
        <p:nvSpPr>
          <p:cNvPr id="3" name="Content Placeholder 2">
            <a:extLst>
              <a:ext uri="{FF2B5EF4-FFF2-40B4-BE49-F238E27FC236}">
                <a16:creationId xmlns:a16="http://schemas.microsoft.com/office/drawing/2014/main" id="{5E82A522-0629-99D1-1342-765833DA50F9}"/>
              </a:ext>
            </a:extLst>
          </p:cNvPr>
          <p:cNvSpPr>
            <a:spLocks noGrp="1"/>
          </p:cNvSpPr>
          <p:nvPr>
            <p:ph idx="1"/>
          </p:nvPr>
        </p:nvSpPr>
        <p:spPr>
          <a:xfrm>
            <a:off x="867318" y="2890384"/>
            <a:ext cx="11066390" cy="3416300"/>
          </a:xfrm>
        </p:spPr>
        <p:txBody>
          <a:bodyPr vert="horz" lIns="91440" tIns="45720" rIns="91440" bIns="45720" rtlCol="0" anchor="t">
            <a:normAutofit/>
          </a:bodyPr>
          <a:lstStyle/>
          <a:p>
            <a:r>
              <a:rPr lang="en-US">
                <a:latin typeface="Century Gothic"/>
              </a:rPr>
              <a:t>Hospital operates under a functional operational structure (based on levels of hierarchy that include different departments under the direction of assigned leaders.</a:t>
            </a:r>
          </a:p>
          <a:p>
            <a:r>
              <a:rPr lang="en-US">
                <a:latin typeface="Century Gothic"/>
              </a:rPr>
              <a:t>Critical access point of care with 25 beds, this hospital is voluntary not-for-profit. </a:t>
            </a:r>
            <a:endParaRPr lang="en-US">
              <a:latin typeface="Century Gothic" panose="020B0502020202020204" pitchFamily="34" charset="0"/>
            </a:endParaRPr>
          </a:p>
          <a:p>
            <a:r>
              <a:rPr lang="en-US">
                <a:latin typeface="Century Gothic"/>
              </a:rPr>
              <a:t>Accepts commercial plans, exchange plans, Medicare and Medicaid plans, and transplant plans.  </a:t>
            </a:r>
            <a:endParaRPr lang="en-US">
              <a:latin typeface="Century Gothic" panose="020B0502020202020204" pitchFamily="34" charset="0"/>
            </a:endParaRPr>
          </a:p>
          <a:p>
            <a:r>
              <a:rPr lang="en-US">
                <a:latin typeface="Century Gothic"/>
              </a:rPr>
              <a:t>-Offers 24/7 care to adults and children, has access to Cleveland’s premier health care system and top-ranked specialists. </a:t>
            </a:r>
            <a:endParaRPr lang="en-US">
              <a:latin typeface="Century Gothic" panose="020B0502020202020204" pitchFamily="34" charset="0"/>
            </a:endParaRPr>
          </a:p>
          <a:p>
            <a:r>
              <a:rPr lang="en-US">
                <a:latin typeface="Century Gothic"/>
              </a:rPr>
              <a:t>Serves the population within a 20-mile radius. Approximately 5,947 people.</a:t>
            </a:r>
          </a:p>
          <a:p>
            <a:r>
              <a:rPr lang="en-US">
                <a:solidFill>
                  <a:srgbClr val="000000"/>
                </a:solidFill>
                <a:latin typeface="Century Gothic"/>
              </a:rPr>
              <a:t>The majority of reimbursement comes from fee-for-service contracts, Medicare, and Medicaid</a:t>
            </a:r>
            <a:endParaRPr lang="en-US">
              <a:latin typeface="Century Gothic"/>
            </a:endParaRPr>
          </a:p>
        </p:txBody>
      </p:sp>
      <p:pic>
        <p:nvPicPr>
          <p:cNvPr id="4" name="Audio 3">
            <a:hlinkClick r:id="" action="ppaction://media"/>
            <a:extLst>
              <a:ext uri="{FF2B5EF4-FFF2-40B4-BE49-F238E27FC236}">
                <a16:creationId xmlns:a16="http://schemas.microsoft.com/office/drawing/2014/main" id="{9000A5A8-EE82-696A-4B61-17AC3EFE6F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392416"/>
      </p:ext>
    </p:extLst>
  </p:cSld>
  <p:clrMapOvr>
    <a:masterClrMapping/>
  </p:clrMapOvr>
  <mc:AlternateContent xmlns:mc="http://schemas.openxmlformats.org/markup-compatibility/2006">
    <mc:Choice xmlns:p14="http://schemas.microsoft.com/office/powerpoint/2010/main" Requires="p14">
      <p:transition spd="slow" p14:dur="2000" advTm="46324"/>
    </mc:Choice>
    <mc:Fallback>
      <p:transition spd="slow" advTm="46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D807E-2D8A-AAFB-B2FE-5FDACD4F5F91}"/>
              </a:ext>
            </a:extLst>
          </p:cNvPr>
          <p:cNvSpPr>
            <a:spLocks noGrp="1"/>
          </p:cNvSpPr>
          <p:nvPr>
            <p:ph type="title"/>
          </p:nvPr>
        </p:nvSpPr>
        <p:spPr/>
        <p:txBody>
          <a:bodyPr/>
          <a:lstStyle/>
          <a:p>
            <a:r>
              <a:rPr lang="en-US"/>
              <a:t>Payment for Services for Non-profit </a:t>
            </a:r>
          </a:p>
        </p:txBody>
      </p:sp>
      <p:sp>
        <p:nvSpPr>
          <p:cNvPr id="3" name="Content Placeholder 2">
            <a:extLst>
              <a:ext uri="{FF2B5EF4-FFF2-40B4-BE49-F238E27FC236}">
                <a16:creationId xmlns:a16="http://schemas.microsoft.com/office/drawing/2014/main" id="{D3D2AF13-AF3E-887F-DF92-53E2673BF220}"/>
              </a:ext>
            </a:extLst>
          </p:cNvPr>
          <p:cNvSpPr>
            <a:spLocks noGrp="1"/>
          </p:cNvSpPr>
          <p:nvPr>
            <p:ph idx="1"/>
          </p:nvPr>
        </p:nvSpPr>
        <p:spPr>
          <a:xfrm>
            <a:off x="861122" y="2468032"/>
            <a:ext cx="8825659" cy="3416300"/>
          </a:xfrm>
        </p:spPr>
        <p:txBody>
          <a:bodyPr/>
          <a:lstStyle/>
          <a:p>
            <a:r>
              <a:rPr lang="en-US"/>
              <a:t>Fee-for-service </a:t>
            </a:r>
          </a:p>
          <a:p>
            <a:r>
              <a:rPr lang="en-US"/>
              <a:t>Value-based reimbursement </a:t>
            </a:r>
          </a:p>
          <a:p>
            <a:r>
              <a:rPr lang="en-US"/>
              <a:t>Bundled Payments</a:t>
            </a:r>
          </a:p>
          <a:p>
            <a:r>
              <a:rPr lang="en-US"/>
              <a:t>Shared savings</a:t>
            </a:r>
          </a:p>
          <a:p>
            <a:r>
              <a:rPr lang="en-US"/>
              <a:t>Discount from billed charges</a:t>
            </a:r>
          </a:p>
          <a:p>
            <a:r>
              <a:rPr lang="en-US"/>
              <a:t>Managed Care</a:t>
            </a:r>
          </a:p>
          <a:p>
            <a:r>
              <a:rPr lang="en-US"/>
              <a:t>Medicare &amp; Medicaid Reimbursement </a:t>
            </a:r>
          </a:p>
        </p:txBody>
      </p:sp>
      <p:pic>
        <p:nvPicPr>
          <p:cNvPr id="4" name="slide 1">
            <a:hlinkClick r:id="" action="ppaction://media"/>
            <a:extLst>
              <a:ext uri="{FF2B5EF4-FFF2-40B4-BE49-F238E27FC236}">
                <a16:creationId xmlns:a16="http://schemas.microsoft.com/office/drawing/2014/main" id="{86ED8280-FDB3-639C-9B7C-88CE6EC4C7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5872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6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1539-A249-CE21-D6B5-F8023BD3AF86}"/>
              </a:ext>
            </a:extLst>
          </p:cNvPr>
          <p:cNvSpPr>
            <a:spLocks noGrp="1"/>
          </p:cNvSpPr>
          <p:nvPr>
            <p:ph type="title"/>
          </p:nvPr>
        </p:nvSpPr>
        <p:spPr/>
        <p:txBody>
          <a:bodyPr/>
          <a:lstStyle/>
          <a:p>
            <a:r>
              <a:rPr lang="en-US"/>
              <a:t>Concerns with Reimbursement </a:t>
            </a:r>
            <a:br>
              <a:rPr lang="en-US"/>
            </a:br>
            <a:r>
              <a:rPr lang="en-US"/>
              <a:t> </a:t>
            </a:r>
          </a:p>
        </p:txBody>
      </p:sp>
      <p:sp>
        <p:nvSpPr>
          <p:cNvPr id="3" name="Content Placeholder 2">
            <a:extLst>
              <a:ext uri="{FF2B5EF4-FFF2-40B4-BE49-F238E27FC236}">
                <a16:creationId xmlns:a16="http://schemas.microsoft.com/office/drawing/2014/main" id="{500DF244-CD3A-F120-EA97-41F0E8152F52}"/>
              </a:ext>
            </a:extLst>
          </p:cNvPr>
          <p:cNvSpPr>
            <a:spLocks noGrp="1"/>
          </p:cNvSpPr>
          <p:nvPr>
            <p:ph idx="1"/>
          </p:nvPr>
        </p:nvSpPr>
        <p:spPr>
          <a:xfrm>
            <a:off x="597393" y="2468032"/>
            <a:ext cx="8825659" cy="3416300"/>
          </a:xfrm>
        </p:spPr>
        <p:txBody>
          <a:bodyPr/>
          <a:lstStyle/>
          <a:p>
            <a:r>
              <a:rPr lang="en-US"/>
              <a:t>Medical malpractice</a:t>
            </a:r>
          </a:p>
          <a:p>
            <a:r>
              <a:rPr lang="en-US"/>
              <a:t>Strain on general liabilities </a:t>
            </a:r>
          </a:p>
          <a:p>
            <a:r>
              <a:rPr lang="en-US"/>
              <a:t>Business interruption
Theft</a:t>
            </a:r>
          </a:p>
        </p:txBody>
      </p:sp>
      <p:pic>
        <p:nvPicPr>
          <p:cNvPr id="4" name="slide 2">
            <a:hlinkClick r:id="" action="ppaction://media"/>
            <a:extLst>
              <a:ext uri="{FF2B5EF4-FFF2-40B4-BE49-F238E27FC236}">
                <a16:creationId xmlns:a16="http://schemas.microsoft.com/office/drawing/2014/main" id="{AC12A2AD-D41B-663F-382B-FBF37D64F2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342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E6C09-0EEC-D177-3C0A-F0A73580972C}"/>
              </a:ext>
            </a:extLst>
          </p:cNvPr>
          <p:cNvSpPr>
            <a:spLocks noGrp="1"/>
          </p:cNvSpPr>
          <p:nvPr>
            <p:ph type="title"/>
          </p:nvPr>
        </p:nvSpPr>
        <p:spPr>
          <a:xfrm>
            <a:off x="3430587" y="-3595235"/>
            <a:ext cx="8761413" cy="706964"/>
          </a:xfrm>
        </p:spPr>
        <p:txBody>
          <a:bodyPr/>
          <a:lstStyle/>
          <a:p>
            <a:r>
              <a:rPr lang="en-US"/>
              <a:t>Population Features</a:t>
            </a:r>
          </a:p>
        </p:txBody>
      </p:sp>
      <p:sp>
        <p:nvSpPr>
          <p:cNvPr id="3" name="Content Placeholder 2">
            <a:extLst>
              <a:ext uri="{FF2B5EF4-FFF2-40B4-BE49-F238E27FC236}">
                <a16:creationId xmlns:a16="http://schemas.microsoft.com/office/drawing/2014/main" id="{02527748-5DC3-4984-5015-6A00D3494C6A}"/>
              </a:ext>
            </a:extLst>
          </p:cNvPr>
          <p:cNvSpPr>
            <a:spLocks noGrp="1"/>
          </p:cNvSpPr>
          <p:nvPr>
            <p:ph idx="1"/>
          </p:nvPr>
        </p:nvSpPr>
        <p:spPr/>
        <p:txBody>
          <a:bodyPr/>
          <a:lstStyle/>
          <a:p>
            <a:r>
              <a:rPr lang="en-US" b="0" i="0" u="none" strike="noStrike">
                <a:solidFill>
                  <a:srgbClr val="395067"/>
                </a:solidFill>
                <a:effectLst/>
                <a:latin typeface="Lato Regular"/>
              </a:rPr>
              <a:t>With 97,416 people, Ashtabula County is the 28th most populated county.</a:t>
            </a:r>
          </a:p>
          <a:p>
            <a:endParaRPr lang="en-US" b="0" i="0" u="none" strike="noStrike">
              <a:solidFill>
                <a:srgbClr val="395067"/>
              </a:solidFill>
              <a:effectLst/>
              <a:latin typeface="Lato Regular"/>
            </a:endParaRPr>
          </a:p>
          <a:p>
            <a:r>
              <a:rPr lang="en-US" b="0" i="0" u="none" strike="noStrike">
                <a:solidFill>
                  <a:srgbClr val="395067"/>
                </a:solidFill>
                <a:effectLst/>
                <a:latin typeface="Lato Regular"/>
              </a:rPr>
              <a:t>The median age for Ashtabula County residents is 42.7 years young.</a:t>
            </a:r>
          </a:p>
          <a:p>
            <a:r>
              <a:rPr lang="en-US" b="0" i="0" u="none" strike="noStrike">
                <a:solidFill>
                  <a:srgbClr val="484848"/>
                </a:solidFill>
                <a:effectLst/>
                <a:latin typeface="Palanquin" panose="020B0604020202020204" pitchFamily="34" charset="0"/>
              </a:rPr>
              <a:t>Median household income in Ashtabula County, OH is $46,700. </a:t>
            </a:r>
            <a:r>
              <a:rPr lang="en-US" b="0" i="0" u="none" strike="noStrike">
                <a:solidFill>
                  <a:srgbClr val="484848"/>
                </a:solidFill>
                <a:effectLst/>
                <a:latin typeface="Palanquin" panose="020B0004020203020204" pitchFamily="34" charset="77"/>
              </a:rPr>
              <a:t>The income inequality in Ohio (measured using the Gini index) is 0.46, which is lower than the national average.</a:t>
            </a:r>
          </a:p>
          <a:p>
            <a:r>
              <a:rPr lang="en-US" b="0" i="0" u="none" strike="noStrike">
                <a:solidFill>
                  <a:srgbClr val="484848"/>
                </a:solidFill>
                <a:effectLst/>
                <a:latin typeface="Palanquin" panose="020B0004020203020204" pitchFamily="34" charset="77"/>
              </a:rPr>
              <a:t>The data from the US Census Bureau also shows that Ashtabula County has a higher percentage of persons aged 65 or older, at 18.6% of the population compared to 16.7% and 15.6% in Ohio</a:t>
            </a:r>
          </a:p>
        </p:txBody>
      </p:sp>
      <p:pic>
        <p:nvPicPr>
          <p:cNvPr id="4" name="Slide 1">
            <a:hlinkClick r:id="" action="ppaction://media"/>
            <a:extLst>
              <a:ext uri="{FF2B5EF4-FFF2-40B4-BE49-F238E27FC236}">
                <a16:creationId xmlns:a16="http://schemas.microsoft.com/office/drawing/2014/main" id="{C53CA1FF-D322-1D52-6253-0845A7263D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576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9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D702-A455-1ED2-B03A-956727E40CAA}"/>
              </a:ext>
            </a:extLst>
          </p:cNvPr>
          <p:cNvSpPr>
            <a:spLocks noGrp="1"/>
          </p:cNvSpPr>
          <p:nvPr>
            <p:ph type="title"/>
          </p:nvPr>
        </p:nvSpPr>
        <p:spPr/>
        <p:txBody>
          <a:bodyPr/>
          <a:lstStyle/>
          <a:p>
            <a:r>
              <a:rPr lang="en-US"/>
              <a:t>Expected Services Needed</a:t>
            </a:r>
          </a:p>
        </p:txBody>
      </p:sp>
      <p:sp>
        <p:nvSpPr>
          <p:cNvPr id="3" name="Content Placeholder 2">
            <a:extLst>
              <a:ext uri="{FF2B5EF4-FFF2-40B4-BE49-F238E27FC236}">
                <a16:creationId xmlns:a16="http://schemas.microsoft.com/office/drawing/2014/main" id="{E03A1C7E-8471-9922-A23F-032D176C38FF}"/>
              </a:ext>
            </a:extLst>
          </p:cNvPr>
          <p:cNvSpPr>
            <a:spLocks noGrp="1"/>
          </p:cNvSpPr>
          <p:nvPr>
            <p:ph idx="1"/>
          </p:nvPr>
        </p:nvSpPr>
        <p:spPr>
          <a:xfrm>
            <a:off x="1154954" y="2468032"/>
            <a:ext cx="8825659" cy="3416300"/>
          </a:xfrm>
        </p:spPr>
        <p:txBody>
          <a:bodyPr/>
          <a:lstStyle/>
          <a:p>
            <a:r>
              <a:rPr lang="en-US"/>
              <a:t>Cardiology services</a:t>
            </a:r>
          </a:p>
          <a:p>
            <a:r>
              <a:rPr lang="en-US"/>
              <a:t>Trauma Center (accidental deaths high)</a:t>
            </a:r>
          </a:p>
          <a:p>
            <a:r>
              <a:rPr lang="en-US"/>
              <a:t>Cancer Services</a:t>
            </a:r>
          </a:p>
          <a:p>
            <a:r>
              <a:rPr lang="en-US"/>
              <a:t>Respiratory services and prevention </a:t>
            </a:r>
          </a:p>
          <a:p>
            <a:r>
              <a:rPr lang="en-US"/>
              <a:t>Alzheimer’s care</a:t>
            </a:r>
          </a:p>
        </p:txBody>
      </p:sp>
      <p:pic>
        <p:nvPicPr>
          <p:cNvPr id="4" name="slide 2">
            <a:hlinkClick r:id="" action="ppaction://media"/>
            <a:extLst>
              <a:ext uri="{FF2B5EF4-FFF2-40B4-BE49-F238E27FC236}">
                <a16:creationId xmlns:a16="http://schemas.microsoft.com/office/drawing/2014/main" id="{D7B5A3C8-4D12-6EC0-87B2-2C283A73CA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91376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2255-46AE-C97A-A96C-784558DC8495}"/>
              </a:ext>
            </a:extLst>
          </p:cNvPr>
          <p:cNvSpPr>
            <a:spLocks noGrp="1"/>
          </p:cNvSpPr>
          <p:nvPr>
            <p:ph type="title"/>
          </p:nvPr>
        </p:nvSpPr>
        <p:spPr/>
        <p:txBody>
          <a:bodyPr/>
          <a:lstStyle/>
          <a:p>
            <a:r>
              <a:rPr lang="en-US"/>
              <a:t>Organizational Needs</a:t>
            </a:r>
          </a:p>
        </p:txBody>
      </p:sp>
      <p:sp>
        <p:nvSpPr>
          <p:cNvPr id="3" name="Content Placeholder 2">
            <a:extLst>
              <a:ext uri="{FF2B5EF4-FFF2-40B4-BE49-F238E27FC236}">
                <a16:creationId xmlns:a16="http://schemas.microsoft.com/office/drawing/2014/main" id="{B3638626-2946-588D-2E39-CD5362CC70EA}"/>
              </a:ext>
            </a:extLst>
          </p:cNvPr>
          <p:cNvSpPr>
            <a:spLocks noGrp="1"/>
          </p:cNvSpPr>
          <p:nvPr>
            <p:ph idx="1"/>
          </p:nvPr>
        </p:nvSpPr>
        <p:spPr/>
        <p:txBody>
          <a:bodyPr/>
          <a:lstStyle/>
          <a:p>
            <a:r>
              <a:rPr lang="en-US"/>
              <a:t>When accommodating Ashtabula County with new health services it is important to access the needs and concerns of the community.</a:t>
            </a:r>
          </a:p>
          <a:p>
            <a:r>
              <a:rPr lang="en-US"/>
              <a:t>Costs, using a value-based care system will improve the patient experience. </a:t>
            </a:r>
          </a:p>
          <a:p>
            <a:r>
              <a:rPr lang="en-US"/>
              <a:t> Involving physicians and financial services will help management and help lower costs. </a:t>
            </a:r>
          </a:p>
          <a:p>
            <a:r>
              <a:rPr lang="en-US"/>
              <a:t>Higher poverty levels imply that individuals will have Medicaid or medicare for the aging population. </a:t>
            </a:r>
          </a:p>
          <a:p>
            <a:r>
              <a:rPr lang="en-US"/>
              <a:t>These organizational needs align with choosing Ashtabula County for this hospital location.</a:t>
            </a:r>
          </a:p>
        </p:txBody>
      </p:sp>
      <p:pic>
        <p:nvPicPr>
          <p:cNvPr id="4" name="slide 3">
            <a:hlinkClick r:id="" action="ppaction://media"/>
            <a:extLst>
              <a:ext uri="{FF2B5EF4-FFF2-40B4-BE49-F238E27FC236}">
                <a16:creationId xmlns:a16="http://schemas.microsoft.com/office/drawing/2014/main" id="{37B803C1-711A-09B2-289F-D7D83F5FAC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367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4A84-D94C-8705-EB0A-E78AEBD3A5EA}"/>
              </a:ext>
            </a:extLst>
          </p:cNvPr>
          <p:cNvSpPr>
            <a:spLocks noGrp="1"/>
          </p:cNvSpPr>
          <p:nvPr>
            <p:ph type="title"/>
          </p:nvPr>
        </p:nvSpPr>
        <p:spPr/>
        <p:txBody>
          <a:bodyPr/>
          <a:lstStyle/>
          <a:p>
            <a:r>
              <a:rPr lang="en-US"/>
              <a:t>Action Steps</a:t>
            </a:r>
          </a:p>
        </p:txBody>
      </p:sp>
      <p:sp>
        <p:nvSpPr>
          <p:cNvPr id="3" name="Content Placeholder 2">
            <a:extLst>
              <a:ext uri="{FF2B5EF4-FFF2-40B4-BE49-F238E27FC236}">
                <a16:creationId xmlns:a16="http://schemas.microsoft.com/office/drawing/2014/main" id="{9D540368-C21D-21A3-DFC0-2E937947454F}"/>
              </a:ext>
            </a:extLst>
          </p:cNvPr>
          <p:cNvSpPr>
            <a:spLocks noGrp="1"/>
          </p:cNvSpPr>
          <p:nvPr>
            <p:ph idx="1"/>
          </p:nvPr>
        </p:nvSpPr>
        <p:spPr/>
        <p:txBody>
          <a:bodyPr/>
          <a:lstStyle/>
          <a:p>
            <a:r>
              <a:rPr lang="en-US"/>
              <a:t>Knowing the costs of products and services as well as having accurate knowledge of spending will allow us to track resources and spend accordingly.</a:t>
            </a:r>
          </a:p>
          <a:p>
            <a:r>
              <a:rPr lang="en-US"/>
              <a:t>Building networks and working with providers and other healthcare professionals will enhance care and increase accuracy.</a:t>
            </a:r>
          </a:p>
          <a:p>
            <a:r>
              <a:rPr lang="en-US"/>
              <a:t>Collecting data and evaluating patient outcomes and experience will allow our organization to make changes and modifications to improve outcomes.</a:t>
            </a:r>
          </a:p>
          <a:p>
            <a:r>
              <a:rPr lang="en-US"/>
              <a:t>Having well-trained administration and financial information will ensure adequate distribution of resources. </a:t>
            </a:r>
          </a:p>
        </p:txBody>
      </p:sp>
      <p:pic>
        <p:nvPicPr>
          <p:cNvPr id="4" name="last slide">
            <a:hlinkClick r:id="" action="ppaction://media"/>
            <a:extLst>
              <a:ext uri="{FF2B5EF4-FFF2-40B4-BE49-F238E27FC236}">
                <a16:creationId xmlns:a16="http://schemas.microsoft.com/office/drawing/2014/main" id="{354C2405-2DF4-498F-79D0-B3E7CAE80CD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9936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4BEC-9D33-28B7-2DB7-F0EAE9138A03}"/>
              </a:ext>
            </a:extLst>
          </p:cNvPr>
          <p:cNvSpPr>
            <a:spLocks noGrp="1"/>
          </p:cNvSpPr>
          <p:nvPr>
            <p:ph type="title"/>
          </p:nvPr>
        </p:nvSpPr>
        <p:spPr>
          <a:xfrm>
            <a:off x="1715293" y="838200"/>
            <a:ext cx="8761413" cy="706964"/>
          </a:xfrm>
        </p:spPr>
        <p:txBody>
          <a:bodyPr/>
          <a:lstStyle/>
          <a:p>
            <a:r>
              <a:rPr lang="en-US"/>
              <a:t>Opportunities </a:t>
            </a:r>
          </a:p>
        </p:txBody>
      </p:sp>
      <p:sp>
        <p:nvSpPr>
          <p:cNvPr id="3" name="Content Placeholder 2">
            <a:extLst>
              <a:ext uri="{FF2B5EF4-FFF2-40B4-BE49-F238E27FC236}">
                <a16:creationId xmlns:a16="http://schemas.microsoft.com/office/drawing/2014/main" id="{9EAB9DF5-383C-552F-D021-B5D76B4E9643}"/>
              </a:ext>
            </a:extLst>
          </p:cNvPr>
          <p:cNvSpPr>
            <a:spLocks noGrp="1"/>
          </p:cNvSpPr>
          <p:nvPr>
            <p:ph idx="1"/>
          </p:nvPr>
        </p:nvSpPr>
        <p:spPr/>
        <p:txBody>
          <a:bodyPr/>
          <a:lstStyle/>
          <a:p>
            <a:r>
              <a:rPr lang="en-US"/>
              <a:t>Our organization will be the only level one trauma center in Ashtabula County, this will provide the community with trauma services at a faster rate lessening the chances for complications or worsening the impact of injuries. </a:t>
            </a:r>
          </a:p>
          <a:p>
            <a:r>
              <a:rPr lang="en-US"/>
              <a:t>Financial gain associated with higher reimbursement rates and an increased number of patients in need of care.</a:t>
            </a:r>
          </a:p>
          <a:p>
            <a:r>
              <a:rPr lang="en-US"/>
              <a:t>Reduced mortality rates and increased access to quality care. </a:t>
            </a:r>
          </a:p>
          <a:p>
            <a:r>
              <a:rPr lang="en-US"/>
              <a:t>Improved organization of care.</a:t>
            </a:r>
          </a:p>
          <a:p>
            <a:r>
              <a:rPr lang="en-US"/>
              <a:t>Have cardiology specialties (this is important because heart illnesses is one of the populations health outcomes or concerns.</a:t>
            </a:r>
          </a:p>
        </p:txBody>
      </p:sp>
      <p:pic>
        <p:nvPicPr>
          <p:cNvPr id="4" name="slide 1">
            <a:hlinkClick r:id="" action="ppaction://media"/>
            <a:extLst>
              <a:ext uri="{FF2B5EF4-FFF2-40B4-BE49-F238E27FC236}">
                <a16:creationId xmlns:a16="http://schemas.microsoft.com/office/drawing/2014/main" id="{F1FD6796-149E-14EB-0A7A-26E41B9800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05375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6510-C121-1BD4-853A-A2B57768BD41}"/>
              </a:ext>
            </a:extLst>
          </p:cNvPr>
          <p:cNvSpPr>
            <a:spLocks noGrp="1"/>
          </p:cNvSpPr>
          <p:nvPr>
            <p:ph type="title"/>
          </p:nvPr>
        </p:nvSpPr>
        <p:spPr/>
        <p:txBody>
          <a:bodyPr/>
          <a:lstStyle/>
          <a:p>
            <a:r>
              <a:rPr lang="en-US"/>
              <a:t>Challenges</a:t>
            </a:r>
          </a:p>
        </p:txBody>
      </p:sp>
      <p:sp>
        <p:nvSpPr>
          <p:cNvPr id="3" name="Content Placeholder 2">
            <a:extLst>
              <a:ext uri="{FF2B5EF4-FFF2-40B4-BE49-F238E27FC236}">
                <a16:creationId xmlns:a16="http://schemas.microsoft.com/office/drawing/2014/main" id="{45442B9A-38E7-D724-3635-F54B94579140}"/>
              </a:ext>
            </a:extLst>
          </p:cNvPr>
          <p:cNvSpPr>
            <a:spLocks noGrp="1"/>
          </p:cNvSpPr>
          <p:nvPr>
            <p:ph idx="1"/>
          </p:nvPr>
        </p:nvSpPr>
        <p:spPr/>
        <p:txBody>
          <a:bodyPr/>
          <a:lstStyle/>
          <a:p>
            <a:r>
              <a:rPr lang="en-US"/>
              <a:t>Rising operating costs will be a major challenge our organization will face. </a:t>
            </a:r>
          </a:p>
          <a:p>
            <a:r>
              <a:rPr lang="en-US"/>
              <a:t>Patients not paying bills on time or at all.</a:t>
            </a:r>
          </a:p>
          <a:p>
            <a:r>
              <a:rPr lang="en-US"/>
              <a:t>Shortage of healthcare professionals.</a:t>
            </a:r>
          </a:p>
        </p:txBody>
      </p:sp>
      <p:pic>
        <p:nvPicPr>
          <p:cNvPr id="4" name="slide 2">
            <a:hlinkClick r:id="" action="ppaction://media"/>
            <a:extLst>
              <a:ext uri="{FF2B5EF4-FFF2-40B4-BE49-F238E27FC236}">
                <a16:creationId xmlns:a16="http://schemas.microsoft.com/office/drawing/2014/main" id="{3C4AA76F-AC81-DCFC-5DF3-27F64C83AF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377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3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77F67-57E1-C3DA-0104-BBB93E07B932}"/>
              </a:ext>
            </a:extLst>
          </p:cNvPr>
          <p:cNvSpPr>
            <a:spLocks noGrp="1"/>
          </p:cNvSpPr>
          <p:nvPr>
            <p:ph type="title"/>
          </p:nvPr>
        </p:nvSpPr>
        <p:spPr/>
        <p:txBody>
          <a:bodyPr>
            <a:normAutofit/>
          </a:bodyPr>
          <a:lstStyle/>
          <a:p>
            <a:r>
              <a:rPr lang="en-US" sz="2000" dirty="0"/>
              <a:t>Executive Summary</a:t>
            </a:r>
          </a:p>
        </p:txBody>
      </p:sp>
      <p:sp>
        <p:nvSpPr>
          <p:cNvPr id="3" name="Content Placeholder 2">
            <a:extLst>
              <a:ext uri="{FF2B5EF4-FFF2-40B4-BE49-F238E27FC236}">
                <a16:creationId xmlns:a16="http://schemas.microsoft.com/office/drawing/2014/main" id="{9F84C387-401B-BDAF-04F1-320A0D375F78}"/>
              </a:ext>
            </a:extLst>
          </p:cNvPr>
          <p:cNvSpPr>
            <a:spLocks noGrp="1"/>
          </p:cNvSpPr>
          <p:nvPr>
            <p:ph idx="1"/>
          </p:nvPr>
        </p:nvSpPr>
        <p:spPr/>
        <p:txBody>
          <a:bodyPr>
            <a:normAutofit lnSpcReduction="10000"/>
          </a:bodyPr>
          <a:lstStyle/>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Dear Executive Team,</a:t>
            </a: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“Trauma centers and trauma systems are vital community assets. By aggregating resources and personnel dedicated to the care of the injured patient, they lower trauma morbidity and mortality. The trauma center is a key educational component of all members of the healthcare team”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Geehan</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2003). My recommendation is to open a level one trauma care hospital in Ashtabula County to accommodate this community with the services and care level they need. Ashtabula county is the twenty-eighth largest county in Ohio and this area has limited maternity services and accessibility to comprehensive trauma care. The purpose of this research study is to build evidence as to why this relocation is needed to improve health outcomes for this community and to make profits for our organization. I have used online research as my method of inquiry and analyzed competing hospitals in the area to evaluate what services are missing and needed for residents within this county. This county has many residents who work in labor positions and manufacturing jobs. If an accident were to occur there is no access to trauma care without being life-flighted to another county and another hospital. Ashtabula county residents also do not have local access to maternity services or labor and delivery services making this an issue because teenage pregnancy rates are higher here. Competing hospitals in the area are also not for profit making our organization the only for-profit hospital in the area, delivering this service sets us apart from the others. </a:t>
            </a: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p>
          <a:p>
            <a:endParaRPr lang="en-US" dirty="0"/>
          </a:p>
        </p:txBody>
      </p:sp>
      <p:pic>
        <p:nvPicPr>
          <p:cNvPr id="4" name="slide 1">
            <a:hlinkClick r:id="" action="ppaction://media"/>
            <a:extLst>
              <a:ext uri="{FF2B5EF4-FFF2-40B4-BE49-F238E27FC236}">
                <a16:creationId xmlns:a16="http://schemas.microsoft.com/office/drawing/2014/main" id="{EF8A63F5-788E-0E17-AE28-EBEBFE9D60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3843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6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4786-8B02-6D6C-9EB6-6742730B28BD}"/>
              </a:ext>
            </a:extLst>
          </p:cNvPr>
          <p:cNvSpPr>
            <a:spLocks noGrp="1"/>
          </p:cNvSpPr>
          <p:nvPr>
            <p:ph type="title"/>
          </p:nvPr>
        </p:nvSpPr>
        <p:spPr/>
        <p:txBody>
          <a:bodyPr>
            <a:normAutofit/>
          </a:bodyPr>
          <a:lstStyle/>
          <a:p>
            <a:r>
              <a:rPr lang="en-US" sz="2000" dirty="0"/>
              <a:t>Executive Summary Continued</a:t>
            </a:r>
          </a:p>
        </p:txBody>
      </p:sp>
      <p:sp>
        <p:nvSpPr>
          <p:cNvPr id="3" name="Content Placeholder 2">
            <a:extLst>
              <a:ext uri="{FF2B5EF4-FFF2-40B4-BE49-F238E27FC236}">
                <a16:creationId xmlns:a16="http://schemas.microsoft.com/office/drawing/2014/main" id="{0323DBD9-4CB3-B8E0-A6E9-F1D4E8732465}"/>
              </a:ext>
            </a:extLst>
          </p:cNvPr>
          <p:cNvSpPr>
            <a:spLocks noGrp="1"/>
          </p:cNvSpPr>
          <p:nvPr>
            <p:ph idx="1"/>
          </p:nvPr>
        </p:nvSpPr>
        <p:spPr/>
        <p:txBody>
          <a:bodyPr/>
          <a:lstStyle/>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I have found that the competing hospitals in the area are lacking the equipment, services, and surgeons needed locally.  These competing hospitals will likely have the same payment methods for services such as fee-for-service and Medicaid and Medicare reimbursement, however, our organization has a major opportunity to provide services for the community such as cardiology services to assist the population with their heart illnesses and concerns, and well as providing emergency surgical trauma care for patients. Funding for relocation includes attracting capital from investors or stakeholders, grants from the government, and loans from the bank. These competing hospitals will also face challenges such as medical malpractice issues, strains on general liabilities, business interruptions, and theft. Advantages our organization has over these hospitals are operating efficiently and managing revenue cycles appropriately to ensure maximized profits. Moving forward after much research and education I recommend moving forward and adding our organization to this county. In closing, my suggestions include adding a level one trauma hospital with a maternity unit. I hope that I have provided enough information to assist you in making the right decision and in moving forward with this profitable business plan. </a:t>
            </a:r>
          </a:p>
          <a:p>
            <a:pPr marL="0" marR="0" indent="0">
              <a:spcBef>
                <a:spcPts val="0"/>
              </a:spcBef>
              <a:spcAft>
                <a:spcPts val="0"/>
              </a:spcAft>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p>
          <a:p>
            <a:endParaRPr lang="en-US" dirty="0"/>
          </a:p>
        </p:txBody>
      </p:sp>
      <p:pic>
        <p:nvPicPr>
          <p:cNvPr id="6" name="slide 2">
            <a:hlinkClick r:id="" action="ppaction://media"/>
            <a:extLst>
              <a:ext uri="{FF2B5EF4-FFF2-40B4-BE49-F238E27FC236}">
                <a16:creationId xmlns:a16="http://schemas.microsoft.com/office/drawing/2014/main" id="{E8FCA6C5-568B-2A6C-3796-78C4D90AAC0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2912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3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DCBC-5CAF-0EF6-21B1-6B01ADAE544E}"/>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4A72A149-B4C3-575A-5E25-3D65E79E240E}"/>
              </a:ext>
            </a:extLst>
          </p:cNvPr>
          <p:cNvSpPr>
            <a:spLocks noGrp="1"/>
          </p:cNvSpPr>
          <p:nvPr>
            <p:ph idx="1"/>
          </p:nvPr>
        </p:nvSpPr>
        <p:spPr/>
        <p:txBody>
          <a:bodyPr/>
          <a:lstStyle/>
          <a:p>
            <a:r>
              <a:rPr lang="en-US" b="0" i="1" dirty="0">
                <a:solidFill>
                  <a:srgbClr val="000000"/>
                </a:solidFill>
                <a:effectLst/>
                <a:latin typeface="TimesNewRomanPS-ItalicMT"/>
              </a:rPr>
              <a:t>Community Health Needs Assessment. </a:t>
            </a:r>
            <a:r>
              <a:rPr lang="en-US" b="0" i="0" dirty="0">
                <a:solidFill>
                  <a:srgbClr val="000000"/>
                </a:solidFill>
                <a:effectLst/>
                <a:latin typeface="Times New Roman" panose="02020603050405020304" pitchFamily="18" charset="0"/>
              </a:rPr>
              <a:t>(2019). Ashtabula County Medical Center. Retrieved 2022, July 24, from acmchealth.org</a:t>
            </a:r>
            <a:endParaRPr lang="en-US" dirty="0">
              <a:solidFill>
                <a:srgbClr val="000000"/>
              </a:solidFill>
              <a:effectLst/>
              <a:latin typeface="Times New Roman" panose="02020603050405020304" pitchFamily="18" charset="0"/>
            </a:endParaRPr>
          </a:p>
          <a:p>
            <a:r>
              <a:rPr lang="en-US" b="0" i="0" dirty="0">
                <a:solidFill>
                  <a:srgbClr val="000000"/>
                </a:solidFill>
                <a:effectLst/>
                <a:latin typeface="Times New Roman" panose="02020603050405020304" pitchFamily="18" charset="0"/>
              </a:rPr>
              <a:t>"Staff Shortages." </a:t>
            </a:r>
            <a:r>
              <a:rPr lang="en-US" b="0" i="1" dirty="0">
                <a:solidFill>
                  <a:srgbClr val="000000"/>
                </a:solidFill>
                <a:effectLst/>
                <a:latin typeface="TimesNewRomanPS-ItalicMT"/>
              </a:rPr>
              <a:t>Center for Disease Control and Prevention.</a:t>
            </a:r>
            <a:r>
              <a:rPr lang="en-US" b="0" i="0" dirty="0">
                <a:solidFill>
                  <a:srgbClr val="000000"/>
                </a:solidFill>
                <a:effectLst/>
                <a:latin typeface="Times New Roman" panose="02020603050405020304" pitchFamily="18" charset="0"/>
              </a:rPr>
              <a:t> CDC, 21 Jan. 2022, cdc.gov. 29 Jul. 2022.</a:t>
            </a:r>
          </a:p>
          <a:p>
            <a:r>
              <a:rPr lang="en-US" dirty="0" err="1">
                <a:solidFill>
                  <a:srgbClr val="000000"/>
                </a:solidFill>
                <a:latin typeface="Times New Roman" panose="02020603050405020304" pitchFamily="18" charset="0"/>
              </a:rPr>
              <a:t>Geehan</a:t>
            </a:r>
            <a:r>
              <a:rPr lang="en-US" dirty="0">
                <a:solidFill>
                  <a:srgbClr val="000000"/>
                </a:solidFill>
                <a:latin typeface="Times New Roman" panose="02020603050405020304" pitchFamily="18" charset="0"/>
              </a:rPr>
              <a:t> D. M. (2003). Are trauma centers important? You bet your life!. </a:t>
            </a:r>
            <a:r>
              <a:rPr lang="en-US" i="1" dirty="0">
                <a:solidFill>
                  <a:srgbClr val="000000"/>
                </a:solidFill>
                <a:latin typeface="Times New Roman" panose="02020603050405020304" pitchFamily="18" charset="0"/>
              </a:rPr>
              <a:t>Missouri medicine, </a:t>
            </a:r>
            <a:r>
              <a:rPr lang="en-US" dirty="0">
                <a:solidFill>
                  <a:srgbClr val="000000"/>
                </a:solidFill>
                <a:latin typeface="Times New Roman" panose="02020603050405020304" pitchFamily="18" charset="0"/>
              </a:rPr>
              <a:t>100 (5), 506-509</a:t>
            </a:r>
          </a:p>
          <a:p>
            <a:r>
              <a:rPr lang="en-US" dirty="0">
                <a:solidFill>
                  <a:srgbClr val="000000"/>
                </a:solidFill>
                <a:latin typeface="Times New Roman" panose="02020603050405020304" pitchFamily="18" charset="0"/>
              </a:rPr>
              <a:t>Kay, G. (2017, June 29). </a:t>
            </a:r>
            <a:r>
              <a:rPr lang="en-US" i="1" dirty="0">
                <a:solidFill>
                  <a:srgbClr val="000000"/>
                </a:solidFill>
                <a:latin typeface="Times New Roman" panose="02020603050405020304" pitchFamily="18" charset="0"/>
              </a:rPr>
              <a:t>5 Methods of Hospital </a:t>
            </a:r>
            <a:r>
              <a:rPr lang="en-US" i="1" dirty="0" err="1">
                <a:solidFill>
                  <a:srgbClr val="000000"/>
                </a:solidFill>
                <a:latin typeface="Times New Roman" panose="02020603050405020304" pitchFamily="18" charset="0"/>
              </a:rPr>
              <a:t>Reimbursment</a:t>
            </a:r>
            <a:r>
              <a:rPr lang="en-US" dirty="0">
                <a:solidFill>
                  <a:srgbClr val="000000"/>
                </a:solidFill>
                <a:latin typeface="Times New Roman" panose="02020603050405020304" pitchFamily="18" charset="0"/>
              </a:rPr>
              <a:t>, PMMC, Blogpmmconline.com</a:t>
            </a:r>
          </a:p>
          <a:p>
            <a:endParaRPr lang="en-US" b="0" i="0" dirty="0">
              <a:solidFill>
                <a:srgbClr val="000000"/>
              </a:solidFill>
              <a:effectLst/>
              <a:latin typeface="Times New Roman" panose="02020603050405020304" pitchFamily="18" charset="0"/>
            </a:endParaRPr>
          </a:p>
          <a:p>
            <a:endParaRPr lang="en-US" b="0" i="0" dirty="0">
              <a:solidFill>
                <a:srgbClr val="000000"/>
              </a:solidFill>
              <a:effectLst/>
              <a:latin typeface="Times New Roman" panose="02020603050405020304" pitchFamily="18" charset="0"/>
            </a:endParaRPr>
          </a:p>
          <a:p>
            <a:endParaRPr lang="en-US" dirty="0">
              <a:solidFill>
                <a:srgbClr val="000000"/>
              </a:solidFill>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22704988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539D5F9D999A46B778B038F12A9947" ma:contentTypeVersion="12" ma:contentTypeDescription="Create a new document." ma:contentTypeScope="" ma:versionID="503c7e7a465a49ea1140198835cc909e">
  <xsd:schema xmlns:xsd="http://www.w3.org/2001/XMLSchema" xmlns:xs="http://www.w3.org/2001/XMLSchema" xmlns:p="http://schemas.microsoft.com/office/2006/metadata/properties" xmlns:ns3="fb4aab0f-7d28-4621-9553-93b351157e99" xmlns:ns4="45268e6b-a2c8-4e7f-a005-d5d045f37623" targetNamespace="http://schemas.microsoft.com/office/2006/metadata/properties" ma:root="true" ma:fieldsID="22ff9125d976a5e4c9c84cfe0dd028bb" ns3:_="" ns4:_="">
    <xsd:import namespace="fb4aab0f-7d28-4621-9553-93b351157e99"/>
    <xsd:import namespace="45268e6b-a2c8-4e7f-a005-d5d045f3762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4aab0f-7d28-4621-9553-93b351157e9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5268e6b-a2c8-4e7f-a005-d5d045f3762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935F23-B93B-48AD-B5B6-F2DD5B9FFD0E}">
  <ds:schemaRefs>
    <ds:schemaRef ds:uri="http://schemas.microsoft.com/sharepoint/v3/contenttype/forms"/>
  </ds:schemaRefs>
</ds:datastoreItem>
</file>

<file path=customXml/itemProps2.xml><?xml version="1.0" encoding="utf-8"?>
<ds:datastoreItem xmlns:ds="http://schemas.openxmlformats.org/officeDocument/2006/customXml" ds:itemID="{AD1DB08E-7F60-4586-8775-707C23E01BA5}">
  <ds:schemaRefs>
    <ds:schemaRef ds:uri="45268e6b-a2c8-4e7f-a005-d5d045f37623"/>
    <ds:schemaRef ds:uri="fb4aab0f-7d28-4621-9553-93b351157e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371F8B4-3D07-4D2B-8038-1D94CAF6BBCD}">
  <ds:schemaRefs>
    <ds:schemaRef ds:uri="45268e6b-a2c8-4e7f-a005-d5d045f37623"/>
    <ds:schemaRef ds:uri="http://schemas.openxmlformats.org/package/2006/metadata/core-properties"/>
    <ds:schemaRef ds:uri="http://www.w3.org/XML/1998/namespace"/>
    <ds:schemaRef ds:uri="http://purl.org/dc/elements/1.1/"/>
    <ds:schemaRef ds:uri="http://purl.org/dc/dcmitype/"/>
    <ds:schemaRef ds:uri="http://schemas.microsoft.com/office/2006/documentManagement/types"/>
    <ds:schemaRef ds:uri="http://schemas.microsoft.com/office/infopath/2007/PartnerControls"/>
    <ds:schemaRef ds:uri="fb4aab0f-7d28-4621-9553-93b351157e99"/>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TotalTime>
  <Words>2372</Words>
  <Application>Microsoft Office PowerPoint</Application>
  <PresentationFormat>Widescreen</PresentationFormat>
  <Paragraphs>112</Paragraphs>
  <Slides>14</Slides>
  <Notes>8</Notes>
  <HiddenSlides>0</HiddenSlides>
  <MMClips>13</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14</vt:i4>
      </vt:variant>
    </vt:vector>
  </HeadingPairs>
  <TitlesOfParts>
    <vt:vector size="29" baseType="lpstr">
      <vt:lpstr>Arial</vt:lpstr>
      <vt:lpstr>Calibri</vt:lpstr>
      <vt:lpstr>Calibri Light</vt:lpstr>
      <vt:lpstr>Century Gothic</vt:lpstr>
      <vt:lpstr>Lato Regular</vt:lpstr>
      <vt:lpstr>Merriweather</vt:lpstr>
      <vt:lpstr>Open Sans</vt:lpstr>
      <vt:lpstr>open-sans</vt:lpstr>
      <vt:lpstr>Palanquin</vt:lpstr>
      <vt:lpstr>Roboto</vt:lpstr>
      <vt:lpstr>Times New Roman</vt:lpstr>
      <vt:lpstr>TimesNewRomanPS-ItalicMT</vt:lpstr>
      <vt:lpstr>Wingdings 3</vt:lpstr>
      <vt:lpstr>Ion Boardroom</vt:lpstr>
      <vt:lpstr>Office Theme</vt:lpstr>
      <vt:lpstr>Expanding to Ashtabula County</vt:lpstr>
      <vt:lpstr>Services at ACMC</vt:lpstr>
      <vt:lpstr>UH Geneva Medical Center</vt:lpstr>
      <vt:lpstr>Payment for Services for Non-profit </vt:lpstr>
      <vt:lpstr>Concerns with Reimbursement   </vt:lpstr>
      <vt:lpstr>Population Features</vt:lpstr>
      <vt:lpstr>Expected Services Needed</vt:lpstr>
      <vt:lpstr>Organizational Needs</vt:lpstr>
      <vt:lpstr>Action Steps</vt:lpstr>
      <vt:lpstr>Opportunities </vt:lpstr>
      <vt:lpstr>Challenges</vt:lpstr>
      <vt:lpstr>Executive Summary</vt:lpstr>
      <vt:lpstr>Executive Summary Continued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Payment for Services for Non-profit </dc:title>
  <dc:creator>on.burgess.erica</dc:creator>
  <cp:lastModifiedBy>on.burgess.erica</cp:lastModifiedBy>
  <cp:revision>3</cp:revision>
  <dcterms:created xsi:type="dcterms:W3CDTF">2022-07-24T02:02:17Z</dcterms:created>
  <dcterms:modified xsi:type="dcterms:W3CDTF">2022-08-16T02:56:28Z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0x01010004539D5F9D999A46B778B038F12A9947</vt:lpwstr>
  </property>
</Properties>
</file>